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2"/>
  </p:sldMasterIdLst>
  <p:notesMasterIdLst>
    <p:notesMasterId r:id="rId28"/>
  </p:notesMasterIdLst>
  <p:sldIdLst>
    <p:sldId id="269" r:id="rId3"/>
    <p:sldId id="257" r:id="rId4"/>
    <p:sldId id="273" r:id="rId5"/>
    <p:sldId id="276" r:id="rId6"/>
    <p:sldId id="285" r:id="rId7"/>
    <p:sldId id="264" r:id="rId8"/>
    <p:sldId id="297" r:id="rId9"/>
    <p:sldId id="279" r:id="rId10"/>
    <p:sldId id="295" r:id="rId11"/>
    <p:sldId id="296" r:id="rId12"/>
    <p:sldId id="283" r:id="rId13"/>
    <p:sldId id="282" r:id="rId14"/>
    <p:sldId id="280" r:id="rId15"/>
    <p:sldId id="292" r:id="rId16"/>
    <p:sldId id="299" r:id="rId17"/>
    <p:sldId id="294" r:id="rId18"/>
    <p:sldId id="291" r:id="rId19"/>
    <p:sldId id="288" r:id="rId20"/>
    <p:sldId id="289" r:id="rId21"/>
    <p:sldId id="298" r:id="rId22"/>
    <p:sldId id="290" r:id="rId23"/>
    <p:sldId id="284" r:id="rId24"/>
    <p:sldId id="281" r:id="rId25"/>
    <p:sldId id="300" r:id="rId26"/>
    <p:sldId id="270" r:id="rId27"/>
  </p:sldIdLst>
  <p:sldSz cx="18288000" cy="10287000"/>
  <p:notesSz cx="18288000" cy="10287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3255"/>
    <a:srgbClr val="E122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883" autoAdjust="0"/>
    <p:restoredTop sz="95268" autoAdjust="0"/>
  </p:normalViewPr>
  <p:slideViewPr>
    <p:cSldViewPr>
      <p:cViewPr varScale="1">
        <p:scale>
          <a:sx n="56" d="100"/>
          <a:sy n="56" d="100"/>
        </p:scale>
        <p:origin x="523" y="43"/>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7924800" cy="51593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10358438" y="0"/>
            <a:ext cx="7924800" cy="515938"/>
          </a:xfrm>
          <a:prstGeom prst="rect">
            <a:avLst/>
          </a:prstGeom>
        </p:spPr>
        <p:txBody>
          <a:bodyPr vert="horz" lIns="91440" tIns="45720" rIns="91440" bIns="45720" rtlCol="0"/>
          <a:lstStyle>
            <a:lvl1pPr algn="r">
              <a:defRPr sz="1200"/>
            </a:lvl1pPr>
          </a:lstStyle>
          <a:p>
            <a:fld id="{EC313640-A9D7-4474-A8EE-605C28A1E708}" type="datetimeFigureOut">
              <a:rPr lang="es-ES" smtClean="0"/>
              <a:t>19/01/2022</a:t>
            </a:fld>
            <a:endParaRPr lang="es-ES"/>
          </a:p>
        </p:txBody>
      </p:sp>
      <p:sp>
        <p:nvSpPr>
          <p:cNvPr id="4" name="Marcador de imagen de diapositiva 3"/>
          <p:cNvSpPr>
            <a:spLocks noGrp="1" noRot="1" noChangeAspect="1"/>
          </p:cNvSpPr>
          <p:nvPr>
            <p:ph type="sldImg" idx="2"/>
          </p:nvPr>
        </p:nvSpPr>
        <p:spPr>
          <a:xfrm>
            <a:off x="6057900" y="1285875"/>
            <a:ext cx="6172200" cy="3471863"/>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1828800" y="4951413"/>
            <a:ext cx="14630400" cy="4049712"/>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9771063"/>
            <a:ext cx="7924800" cy="51593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10358438" y="9771063"/>
            <a:ext cx="7924800" cy="515937"/>
          </a:xfrm>
          <a:prstGeom prst="rect">
            <a:avLst/>
          </a:prstGeom>
        </p:spPr>
        <p:txBody>
          <a:bodyPr vert="horz" lIns="91440" tIns="45720" rIns="91440" bIns="45720" rtlCol="0" anchor="b"/>
          <a:lstStyle>
            <a:lvl1pPr algn="r">
              <a:defRPr sz="1200"/>
            </a:lvl1pPr>
          </a:lstStyle>
          <a:p>
            <a:fld id="{12FB2E4B-9468-4FDF-9F87-37DCA28F108B}" type="slidenum">
              <a:rPr lang="es-ES" smtClean="0"/>
              <a:t>‹#›</a:t>
            </a:fld>
            <a:endParaRPr lang="es-ES"/>
          </a:p>
        </p:txBody>
      </p:sp>
    </p:spTree>
    <p:extLst>
      <p:ext uri="{BB962C8B-B14F-4D97-AF65-F5344CB8AC3E}">
        <p14:creationId xmlns:p14="http://schemas.microsoft.com/office/powerpoint/2010/main" val="29526474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2FB2E4B-9468-4FDF-9F87-37DCA28F108B}" type="slidenum">
              <a:rPr lang="es-ES" smtClean="0"/>
              <a:t>2</a:t>
            </a:fld>
            <a:endParaRPr lang="es-ES"/>
          </a:p>
        </p:txBody>
      </p:sp>
    </p:spTree>
    <p:extLst>
      <p:ext uri="{BB962C8B-B14F-4D97-AF65-F5344CB8AC3E}">
        <p14:creationId xmlns:p14="http://schemas.microsoft.com/office/powerpoint/2010/main" val="17740415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92553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031681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26317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822166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6886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https://</a:t>
            </a:r>
            <a:r>
              <a:rPr lang="es-ES" dirty="0" err="1"/>
              <a:t>www.mdpi.com</a:t>
            </a:r>
            <a:r>
              <a:rPr lang="es-ES" dirty="0"/>
              <a:t>/</a:t>
            </a:r>
            <a:r>
              <a:rPr lang="es-ES" dirty="0" err="1"/>
              <a:t>journal</a:t>
            </a:r>
            <a:r>
              <a:rPr lang="es-ES" dirty="0"/>
              <a:t>/</a:t>
            </a:r>
            <a:r>
              <a:rPr lang="es-ES" dirty="0" err="1"/>
              <a:t>jintelligence</a:t>
            </a:r>
            <a:r>
              <a:rPr lang="es-ES" dirty="0"/>
              <a:t>/</a:t>
            </a:r>
            <a:r>
              <a:rPr lang="es-ES" dirty="0" err="1"/>
              <a:t>special_issues</a:t>
            </a:r>
            <a:r>
              <a:rPr lang="es-ES" dirty="0"/>
              <a:t>/</a:t>
            </a:r>
            <a:r>
              <a:rPr lang="es-ES" dirty="0" err="1"/>
              <a:t>Cognitive_Flexibility_Concepts_Issues_Assessment</a:t>
            </a:r>
            <a:r>
              <a:rPr lang="es-ES" dirty="0"/>
              <a:t> </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727853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453607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05281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1117907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77918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LV" dirty="0"/>
          </a:p>
        </p:txBody>
      </p:sp>
      <p:sp>
        <p:nvSpPr>
          <p:cNvPr id="4" name="Slide Number Placeholder 3"/>
          <p:cNvSpPr>
            <a:spLocks noGrp="1"/>
          </p:cNvSpPr>
          <p:nvPr>
            <p:ph type="sldNum" sz="quarter" idx="5"/>
          </p:nvPr>
        </p:nvSpPr>
        <p:spPr/>
        <p:txBody>
          <a:bodyPr/>
          <a:lstStyle/>
          <a:p>
            <a:fld id="{12FB2E4B-9468-4FDF-9F87-37DCA28F108B}" type="slidenum">
              <a:rPr lang="es-ES" smtClean="0"/>
              <a:t>3</a:t>
            </a:fld>
            <a:endParaRPr lang="es-ES"/>
          </a:p>
        </p:txBody>
      </p:sp>
    </p:spTree>
    <p:extLst>
      <p:ext uri="{BB962C8B-B14F-4D97-AF65-F5344CB8AC3E}">
        <p14:creationId xmlns:p14="http://schemas.microsoft.com/office/powerpoint/2010/main" val="8729472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fontAlgn="base"/>
            <a:endParaRPr lang="en-GB" sz="1200"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8600250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870973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343306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672275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C767A38-6BE8-48B4-8B8F-3257C75110C3}"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637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215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25801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780960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394751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err="1"/>
              <a:t>Rabbit</a:t>
            </a:r>
            <a:r>
              <a:rPr lang="es-ES" dirty="0"/>
              <a:t> </a:t>
            </a:r>
            <a:r>
              <a:rPr lang="es-ES" dirty="0" err="1"/>
              <a:t>or</a:t>
            </a:r>
            <a:r>
              <a:rPr lang="es-ES" dirty="0"/>
              <a:t> </a:t>
            </a:r>
            <a:r>
              <a:rPr lang="es-ES" dirty="0" err="1"/>
              <a:t>duck</a:t>
            </a:r>
            <a:r>
              <a:rPr lang="es-ES" dirty="0"/>
              <a:t>?</a:t>
            </a:r>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800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vaze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36268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Faces vs </a:t>
            </a:r>
            <a:r>
              <a:rPr lang="es-ES" dirty="0" err="1"/>
              <a:t>vase</a:t>
            </a:r>
            <a:endParaRPr lang="es-ES" dirty="0"/>
          </a:p>
        </p:txBody>
      </p:sp>
      <p:sp>
        <p:nvSpPr>
          <p:cNvPr id="4" name="Marcador de número de diapositiva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2A5AF86-9181-4709-A4AD-865EAD2937B2}" type="slidenum">
              <a:rPr kumimoji="0" lang="es-E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s-E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5545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152D5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152D54"/>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380610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FF1B20"/>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9000" b="1" i="0">
                <a:solidFill>
                  <a:srgbClr val="152D54"/>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1"/>
            <a:ext cx="2320925" cy="2949575"/>
          </a:xfrm>
          <a:custGeom>
            <a:avLst/>
            <a:gdLst/>
            <a:ahLst/>
            <a:cxnLst/>
            <a:rect l="l" t="t" r="r" b="b"/>
            <a:pathLst>
              <a:path w="2320925" h="2949575">
                <a:moveTo>
                  <a:pt x="2320748" y="2949238"/>
                </a:moveTo>
                <a:lnTo>
                  <a:pt x="0" y="2949238"/>
                </a:lnTo>
                <a:lnTo>
                  <a:pt x="0" y="0"/>
                </a:lnTo>
                <a:lnTo>
                  <a:pt x="2320748" y="2320062"/>
                </a:lnTo>
                <a:lnTo>
                  <a:pt x="2320748" y="2949238"/>
                </a:lnTo>
                <a:close/>
              </a:path>
            </a:pathLst>
          </a:custGeom>
          <a:solidFill>
            <a:srgbClr val="FF1B20"/>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9144000" y="2377571"/>
            <a:ext cx="6762749" cy="3248024"/>
          </a:xfrm>
          <a:prstGeom prst="rect">
            <a:avLst/>
          </a:prstGeom>
        </p:spPr>
      </p:pic>
      <p:sp>
        <p:nvSpPr>
          <p:cNvPr id="18" name="bg object 18"/>
          <p:cNvSpPr/>
          <p:nvPr/>
        </p:nvSpPr>
        <p:spPr>
          <a:xfrm>
            <a:off x="1919664" y="0"/>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152D54"/>
          </a:solidFill>
        </p:spPr>
        <p:txBody>
          <a:bodyPr wrap="square" lIns="0" tIns="0" rIns="0" bIns="0" rtlCol="0"/>
          <a:lstStyle/>
          <a:p>
            <a:endParaRPr/>
          </a:p>
        </p:txBody>
      </p:sp>
      <p:sp>
        <p:nvSpPr>
          <p:cNvPr id="19" name="bg object 19"/>
          <p:cNvSpPr/>
          <p:nvPr/>
        </p:nvSpPr>
        <p:spPr>
          <a:xfrm>
            <a:off x="0" y="1779574"/>
            <a:ext cx="5175250" cy="8507730"/>
          </a:xfrm>
          <a:custGeom>
            <a:avLst/>
            <a:gdLst/>
            <a:ahLst/>
            <a:cxnLst/>
            <a:rect l="l" t="t" r="r" b="b"/>
            <a:pathLst>
              <a:path w="5175250" h="8507730">
                <a:moveTo>
                  <a:pt x="2320747" y="2320061"/>
                </a:moveTo>
                <a:lnTo>
                  <a:pt x="0" y="0"/>
                </a:lnTo>
                <a:lnTo>
                  <a:pt x="0" y="5162562"/>
                </a:lnTo>
                <a:lnTo>
                  <a:pt x="2320747" y="7482611"/>
                </a:lnTo>
                <a:lnTo>
                  <a:pt x="2320747" y="2320061"/>
                </a:lnTo>
                <a:close/>
              </a:path>
              <a:path w="5175250" h="8507730">
                <a:moveTo>
                  <a:pt x="5175148" y="5134191"/>
                </a:moveTo>
                <a:lnTo>
                  <a:pt x="2593111" y="2552928"/>
                </a:lnTo>
                <a:lnTo>
                  <a:pt x="2593111" y="7715491"/>
                </a:lnTo>
                <a:lnTo>
                  <a:pt x="3385299" y="8507438"/>
                </a:lnTo>
                <a:lnTo>
                  <a:pt x="5175148" y="8507438"/>
                </a:lnTo>
                <a:lnTo>
                  <a:pt x="5175148" y="5134191"/>
                </a:lnTo>
                <a:close/>
              </a:path>
            </a:pathLst>
          </a:custGeom>
          <a:solidFill>
            <a:srgbClr val="FF1B20"/>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256930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9315221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35142268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7337763"/>
            <a:ext cx="2320925" cy="2949575"/>
          </a:xfrm>
          <a:custGeom>
            <a:avLst/>
            <a:gdLst/>
            <a:ahLst/>
            <a:cxnLst/>
            <a:rect l="l" t="t" r="r" b="b"/>
            <a:pathLst>
              <a:path w="2320925" h="2949575">
                <a:moveTo>
                  <a:pt x="2320748" y="2949236"/>
                </a:moveTo>
                <a:lnTo>
                  <a:pt x="0" y="2949236"/>
                </a:lnTo>
                <a:lnTo>
                  <a:pt x="0" y="0"/>
                </a:lnTo>
                <a:lnTo>
                  <a:pt x="2320748" y="2320062"/>
                </a:lnTo>
                <a:lnTo>
                  <a:pt x="2320748" y="2949236"/>
                </a:lnTo>
                <a:close/>
              </a:path>
            </a:pathLst>
          </a:custGeom>
          <a:solidFill>
            <a:srgbClr val="152D54"/>
          </a:solidFill>
        </p:spPr>
        <p:txBody>
          <a:bodyPr wrap="square" lIns="0" tIns="0" rIns="0" bIns="0" rtlCol="0"/>
          <a:lstStyle/>
          <a:p>
            <a:endParaRPr/>
          </a:p>
        </p:txBody>
      </p:sp>
      <p:sp>
        <p:nvSpPr>
          <p:cNvPr id="17" name="bg object 17"/>
          <p:cNvSpPr/>
          <p:nvPr/>
        </p:nvSpPr>
        <p:spPr>
          <a:xfrm>
            <a:off x="1919664" y="3"/>
            <a:ext cx="1333500" cy="10287000"/>
          </a:xfrm>
          <a:custGeom>
            <a:avLst/>
            <a:gdLst/>
            <a:ahLst/>
            <a:cxnLst/>
            <a:rect l="l" t="t" r="r" b="b"/>
            <a:pathLst>
              <a:path w="1333500" h="10287000">
                <a:moveTo>
                  <a:pt x="1333499" y="10286999"/>
                </a:moveTo>
                <a:lnTo>
                  <a:pt x="0" y="10286999"/>
                </a:lnTo>
                <a:lnTo>
                  <a:pt x="0" y="0"/>
                </a:lnTo>
                <a:lnTo>
                  <a:pt x="1333499" y="0"/>
                </a:lnTo>
                <a:lnTo>
                  <a:pt x="1333499" y="10286999"/>
                </a:lnTo>
                <a:close/>
              </a:path>
            </a:pathLst>
          </a:custGeom>
          <a:solidFill>
            <a:srgbClr val="FF1B20"/>
          </a:solidFill>
        </p:spPr>
        <p:txBody>
          <a:bodyPr wrap="square" lIns="0" tIns="0" rIns="0" bIns="0" rtlCol="0"/>
          <a:lstStyle/>
          <a:p>
            <a:endParaRPr/>
          </a:p>
        </p:txBody>
      </p:sp>
      <p:sp>
        <p:nvSpPr>
          <p:cNvPr id="18" name="bg object 18"/>
          <p:cNvSpPr/>
          <p:nvPr/>
        </p:nvSpPr>
        <p:spPr>
          <a:xfrm>
            <a:off x="0" y="1779586"/>
            <a:ext cx="5175250" cy="8507730"/>
          </a:xfrm>
          <a:custGeom>
            <a:avLst/>
            <a:gdLst/>
            <a:ahLst/>
            <a:cxnLst/>
            <a:rect l="l" t="t" r="r" b="b"/>
            <a:pathLst>
              <a:path w="5175250" h="8507730">
                <a:moveTo>
                  <a:pt x="2320747" y="2320061"/>
                </a:moveTo>
                <a:lnTo>
                  <a:pt x="0" y="0"/>
                </a:lnTo>
                <a:lnTo>
                  <a:pt x="0" y="5162550"/>
                </a:lnTo>
                <a:lnTo>
                  <a:pt x="2320747" y="7482611"/>
                </a:lnTo>
                <a:lnTo>
                  <a:pt x="2320747" y="2320061"/>
                </a:lnTo>
                <a:close/>
              </a:path>
              <a:path w="5175250" h="8507730">
                <a:moveTo>
                  <a:pt x="5175148" y="5134191"/>
                </a:moveTo>
                <a:lnTo>
                  <a:pt x="2593111" y="2552916"/>
                </a:lnTo>
                <a:lnTo>
                  <a:pt x="2593111" y="7715478"/>
                </a:lnTo>
                <a:lnTo>
                  <a:pt x="3385299" y="8507425"/>
                </a:lnTo>
                <a:lnTo>
                  <a:pt x="5175148" y="8507425"/>
                </a:lnTo>
                <a:lnTo>
                  <a:pt x="5175148" y="5134191"/>
                </a:lnTo>
                <a:close/>
              </a:path>
            </a:pathLst>
          </a:custGeom>
          <a:solidFill>
            <a:srgbClr val="152D54"/>
          </a:solidFill>
        </p:spPr>
        <p:txBody>
          <a:bodyPr wrap="square" lIns="0" tIns="0" rIns="0" bIns="0" rtlCol="0"/>
          <a:lstStyle/>
          <a:p>
            <a:endParaRPr/>
          </a:p>
        </p:txBody>
      </p:sp>
      <p:pic>
        <p:nvPicPr>
          <p:cNvPr id="19" name="bg object 19"/>
          <p:cNvPicPr/>
          <p:nvPr/>
        </p:nvPicPr>
        <p:blipFill>
          <a:blip r:embed="rId2" cstate="print"/>
          <a:stretch>
            <a:fillRect/>
          </a:stretch>
        </p:blipFill>
        <p:spPr>
          <a:xfrm>
            <a:off x="6370720" y="9572870"/>
            <a:ext cx="11740249" cy="529936"/>
          </a:xfrm>
          <a:prstGeom prst="rect">
            <a:avLst/>
          </a:prstGeom>
        </p:spPr>
      </p:pic>
      <p:sp>
        <p:nvSpPr>
          <p:cNvPr id="2" name="Holder 2"/>
          <p:cNvSpPr>
            <a:spLocks noGrp="1"/>
          </p:cNvSpPr>
          <p:nvPr>
            <p:ph type="title"/>
          </p:nvPr>
        </p:nvSpPr>
        <p:spPr/>
        <p:txBody>
          <a:bodyPr lIns="0" tIns="0" rIns="0" bIns="0"/>
          <a:lstStyle>
            <a:lvl1pPr>
              <a:defRPr sz="9000" b="1" i="0">
                <a:solidFill>
                  <a:srgbClr val="152D54"/>
                </a:solidFill>
                <a:latin typeface="Tahoma"/>
                <a:cs typeface="Tahoma"/>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8851148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theme" Target="../theme/theme2.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152D54"/>
          </a:solidFill>
        </p:spPr>
        <p:txBody>
          <a:bodyPr wrap="square" lIns="0" tIns="0" rIns="0" bIns="0" rtlCol="0"/>
          <a:lstStyle/>
          <a:p>
            <a:endParaRPr/>
          </a:p>
        </p:txBody>
      </p:sp>
      <p:sp>
        <p:nvSpPr>
          <p:cNvPr id="17" name="bg object 17"/>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18" name="bg object 18"/>
          <p:cNvSpPr/>
          <p:nvPr/>
        </p:nvSpPr>
        <p:spPr>
          <a:xfrm>
            <a:off x="2322659" y="8517270"/>
            <a:ext cx="6817359" cy="1769745"/>
          </a:xfrm>
          <a:custGeom>
            <a:avLst/>
            <a:gdLst/>
            <a:ahLst/>
            <a:cxnLst/>
            <a:rect l="l" t="t" r="r" b="b"/>
            <a:pathLst>
              <a:path w="6817359" h="1769745">
                <a:moveTo>
                  <a:pt x="6817229" y="0"/>
                </a:moveTo>
                <a:lnTo>
                  <a:pt x="5048259" y="1769728"/>
                </a:lnTo>
                <a:lnTo>
                  <a:pt x="0" y="1769728"/>
                </a:lnTo>
                <a:lnTo>
                  <a:pt x="1768979" y="0"/>
                </a:lnTo>
                <a:lnTo>
                  <a:pt x="6817229" y="0"/>
                </a:lnTo>
                <a:close/>
              </a:path>
            </a:pathLst>
          </a:custGeom>
          <a:solidFill>
            <a:srgbClr val="FF1B20"/>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Calibri"/>
                <a:cs typeface="Calibri"/>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0" y="8512721"/>
            <a:ext cx="18288000" cy="1771650"/>
          </a:xfrm>
          <a:custGeom>
            <a:avLst/>
            <a:gdLst/>
            <a:ahLst/>
            <a:cxnLst/>
            <a:rect l="l" t="t" r="r" b="b"/>
            <a:pathLst>
              <a:path w="18288000" h="1771650">
                <a:moveTo>
                  <a:pt x="18287998" y="1771649"/>
                </a:moveTo>
                <a:lnTo>
                  <a:pt x="0" y="1771649"/>
                </a:lnTo>
                <a:lnTo>
                  <a:pt x="0" y="0"/>
                </a:lnTo>
                <a:lnTo>
                  <a:pt x="18287998" y="0"/>
                </a:lnTo>
                <a:lnTo>
                  <a:pt x="18287998" y="1771649"/>
                </a:lnTo>
                <a:close/>
              </a:path>
            </a:pathLst>
          </a:custGeom>
          <a:solidFill>
            <a:srgbClr val="FF1B20"/>
          </a:solidFill>
        </p:spPr>
        <p:txBody>
          <a:bodyPr wrap="square" lIns="0" tIns="0" rIns="0" bIns="0" rtlCol="0"/>
          <a:lstStyle/>
          <a:p>
            <a:endParaRPr/>
          </a:p>
        </p:txBody>
      </p:sp>
      <p:sp>
        <p:nvSpPr>
          <p:cNvPr id="17" name="bg object 17"/>
          <p:cNvSpPr/>
          <p:nvPr/>
        </p:nvSpPr>
        <p:spPr>
          <a:xfrm>
            <a:off x="1209657" y="8521585"/>
            <a:ext cx="7934325" cy="1765935"/>
          </a:xfrm>
          <a:custGeom>
            <a:avLst/>
            <a:gdLst/>
            <a:ahLst/>
            <a:cxnLst/>
            <a:rect l="l" t="t" r="r" b="b"/>
            <a:pathLst>
              <a:path w="7934325" h="1765934">
                <a:moveTo>
                  <a:pt x="0" y="0"/>
                </a:moveTo>
                <a:lnTo>
                  <a:pt x="7934323" y="0"/>
                </a:lnTo>
                <a:lnTo>
                  <a:pt x="7910915" y="41690"/>
                </a:lnTo>
                <a:lnTo>
                  <a:pt x="7887081" y="83107"/>
                </a:lnTo>
                <a:lnTo>
                  <a:pt x="7862825" y="124248"/>
                </a:lnTo>
                <a:lnTo>
                  <a:pt x="7838151" y="165111"/>
                </a:lnTo>
                <a:lnTo>
                  <a:pt x="7813060" y="205691"/>
                </a:lnTo>
                <a:lnTo>
                  <a:pt x="7787556" y="245987"/>
                </a:lnTo>
                <a:lnTo>
                  <a:pt x="7761642" y="285994"/>
                </a:lnTo>
                <a:lnTo>
                  <a:pt x="7735320" y="325711"/>
                </a:lnTo>
                <a:lnTo>
                  <a:pt x="7708595" y="365134"/>
                </a:lnTo>
                <a:lnTo>
                  <a:pt x="7681468" y="404260"/>
                </a:lnTo>
                <a:lnTo>
                  <a:pt x="7653942" y="443086"/>
                </a:lnTo>
                <a:lnTo>
                  <a:pt x="7626021" y="481610"/>
                </a:lnTo>
                <a:lnTo>
                  <a:pt x="7597708" y="519828"/>
                </a:lnTo>
                <a:lnTo>
                  <a:pt x="7569005" y="557737"/>
                </a:lnTo>
                <a:lnTo>
                  <a:pt x="7539915" y="595335"/>
                </a:lnTo>
                <a:lnTo>
                  <a:pt x="7510442" y="632618"/>
                </a:lnTo>
                <a:lnTo>
                  <a:pt x="7480588" y="669584"/>
                </a:lnTo>
                <a:lnTo>
                  <a:pt x="7450357" y="706229"/>
                </a:lnTo>
                <a:lnTo>
                  <a:pt x="7419751" y="742551"/>
                </a:lnTo>
                <a:lnTo>
                  <a:pt x="7388772" y="778546"/>
                </a:lnTo>
                <a:lnTo>
                  <a:pt x="7357425" y="814212"/>
                </a:lnTo>
                <a:lnTo>
                  <a:pt x="7325712" y="849546"/>
                </a:lnTo>
                <a:lnTo>
                  <a:pt x="7293636" y="884545"/>
                </a:lnTo>
                <a:lnTo>
                  <a:pt x="7261200" y="919205"/>
                </a:lnTo>
                <a:lnTo>
                  <a:pt x="7228407" y="953524"/>
                </a:lnTo>
                <a:lnTo>
                  <a:pt x="7195260" y="987498"/>
                </a:lnTo>
                <a:lnTo>
                  <a:pt x="7161762" y="1021126"/>
                </a:lnTo>
                <a:lnTo>
                  <a:pt x="7127915" y="1054404"/>
                </a:lnTo>
                <a:lnTo>
                  <a:pt x="7093724" y="1087328"/>
                </a:lnTo>
                <a:lnTo>
                  <a:pt x="7059189" y="1119896"/>
                </a:lnTo>
                <a:lnTo>
                  <a:pt x="7024316" y="1152106"/>
                </a:lnTo>
                <a:lnTo>
                  <a:pt x="6989106" y="1183953"/>
                </a:lnTo>
                <a:lnTo>
                  <a:pt x="6953563" y="1215436"/>
                </a:lnTo>
                <a:lnTo>
                  <a:pt x="6917689" y="1246550"/>
                </a:lnTo>
                <a:lnTo>
                  <a:pt x="6881488" y="1277294"/>
                </a:lnTo>
                <a:lnTo>
                  <a:pt x="6844962" y="1307664"/>
                </a:lnTo>
                <a:lnTo>
                  <a:pt x="6808114" y="1337657"/>
                </a:lnTo>
                <a:lnTo>
                  <a:pt x="6770948" y="1367271"/>
                </a:lnTo>
                <a:lnTo>
                  <a:pt x="6733466" y="1396501"/>
                </a:lnTo>
                <a:lnTo>
                  <a:pt x="6695671" y="1425347"/>
                </a:lnTo>
                <a:lnTo>
                  <a:pt x="6657566" y="1453803"/>
                </a:lnTo>
                <a:lnTo>
                  <a:pt x="6619155" y="1481868"/>
                </a:lnTo>
                <a:lnTo>
                  <a:pt x="6580439" y="1509538"/>
                </a:lnTo>
                <a:lnTo>
                  <a:pt x="6541423" y="1536811"/>
                </a:lnTo>
                <a:lnTo>
                  <a:pt x="6502108" y="1563683"/>
                </a:lnTo>
                <a:lnTo>
                  <a:pt x="6462499" y="1590152"/>
                </a:lnTo>
                <a:lnTo>
                  <a:pt x="6422597" y="1616215"/>
                </a:lnTo>
                <a:lnTo>
                  <a:pt x="6382406" y="1641868"/>
                </a:lnTo>
                <a:lnTo>
                  <a:pt x="6341929" y="1667108"/>
                </a:lnTo>
                <a:lnTo>
                  <a:pt x="6301168" y="1691934"/>
                </a:lnTo>
                <a:lnTo>
                  <a:pt x="6260128" y="1716341"/>
                </a:lnTo>
                <a:lnTo>
                  <a:pt x="6218810" y="1740327"/>
                </a:lnTo>
                <a:lnTo>
                  <a:pt x="6177217" y="1763889"/>
                </a:lnTo>
                <a:lnTo>
                  <a:pt x="6174459" y="1765413"/>
                </a:lnTo>
                <a:lnTo>
                  <a:pt x="1759920" y="1765413"/>
                </a:lnTo>
                <a:lnTo>
                  <a:pt x="1715568" y="1740327"/>
                </a:lnTo>
                <a:lnTo>
                  <a:pt x="1674249" y="1716341"/>
                </a:lnTo>
                <a:lnTo>
                  <a:pt x="1633207" y="1691934"/>
                </a:lnTo>
                <a:lnTo>
                  <a:pt x="1592446" y="1667108"/>
                </a:lnTo>
                <a:lnTo>
                  <a:pt x="1551968" y="1641868"/>
                </a:lnTo>
                <a:lnTo>
                  <a:pt x="1511776" y="1616215"/>
                </a:lnTo>
                <a:lnTo>
                  <a:pt x="1471874" y="1590152"/>
                </a:lnTo>
                <a:lnTo>
                  <a:pt x="1432264" y="1563683"/>
                </a:lnTo>
                <a:lnTo>
                  <a:pt x="1392948" y="1536811"/>
                </a:lnTo>
                <a:lnTo>
                  <a:pt x="1353931" y="1509538"/>
                </a:lnTo>
                <a:lnTo>
                  <a:pt x="1315215" y="1481868"/>
                </a:lnTo>
                <a:lnTo>
                  <a:pt x="1276802" y="1453803"/>
                </a:lnTo>
                <a:lnTo>
                  <a:pt x="1238697" y="1425347"/>
                </a:lnTo>
                <a:lnTo>
                  <a:pt x="1200901" y="1396501"/>
                </a:lnTo>
                <a:lnTo>
                  <a:pt x="1163418" y="1367271"/>
                </a:lnTo>
                <a:lnTo>
                  <a:pt x="1126251" y="1337657"/>
                </a:lnTo>
                <a:lnTo>
                  <a:pt x="1089403" y="1307664"/>
                </a:lnTo>
                <a:lnTo>
                  <a:pt x="1052876" y="1277294"/>
                </a:lnTo>
                <a:lnTo>
                  <a:pt x="1016673" y="1246550"/>
                </a:lnTo>
                <a:lnTo>
                  <a:pt x="980799" y="1215436"/>
                </a:lnTo>
                <a:lnTo>
                  <a:pt x="945255" y="1183953"/>
                </a:lnTo>
                <a:lnTo>
                  <a:pt x="910044" y="1152106"/>
                </a:lnTo>
                <a:lnTo>
                  <a:pt x="875169" y="1119896"/>
                </a:lnTo>
                <a:lnTo>
                  <a:pt x="840634" y="1087328"/>
                </a:lnTo>
                <a:lnTo>
                  <a:pt x="806442" y="1054404"/>
                </a:lnTo>
                <a:lnTo>
                  <a:pt x="772594" y="1021126"/>
                </a:lnTo>
                <a:lnTo>
                  <a:pt x="739095" y="987498"/>
                </a:lnTo>
                <a:lnTo>
                  <a:pt x="705947" y="953524"/>
                </a:lnTo>
                <a:lnTo>
                  <a:pt x="673153" y="919205"/>
                </a:lnTo>
                <a:lnTo>
                  <a:pt x="640716" y="884545"/>
                </a:lnTo>
                <a:lnTo>
                  <a:pt x="608639" y="849546"/>
                </a:lnTo>
                <a:lnTo>
                  <a:pt x="576925" y="814212"/>
                </a:lnTo>
                <a:lnTo>
                  <a:pt x="545577" y="778546"/>
                </a:lnTo>
                <a:lnTo>
                  <a:pt x="514597" y="742551"/>
                </a:lnTo>
                <a:lnTo>
                  <a:pt x="483990" y="706229"/>
                </a:lnTo>
                <a:lnTo>
                  <a:pt x="453757" y="669584"/>
                </a:lnTo>
                <a:lnTo>
                  <a:pt x="423902" y="632618"/>
                </a:lnTo>
                <a:lnTo>
                  <a:pt x="394428" y="595335"/>
                </a:lnTo>
                <a:lnTo>
                  <a:pt x="365337" y="557737"/>
                </a:lnTo>
                <a:lnTo>
                  <a:pt x="336633" y="519828"/>
                </a:lnTo>
                <a:lnTo>
                  <a:pt x="308318" y="481610"/>
                </a:lnTo>
                <a:lnTo>
                  <a:pt x="280396" y="443086"/>
                </a:lnTo>
                <a:lnTo>
                  <a:pt x="252870" y="404260"/>
                </a:lnTo>
                <a:lnTo>
                  <a:pt x="225741" y="365134"/>
                </a:lnTo>
                <a:lnTo>
                  <a:pt x="199014" y="325711"/>
                </a:lnTo>
                <a:lnTo>
                  <a:pt x="172691" y="285994"/>
                </a:lnTo>
                <a:lnTo>
                  <a:pt x="146776" y="245987"/>
                </a:lnTo>
                <a:lnTo>
                  <a:pt x="121270" y="205691"/>
                </a:lnTo>
                <a:lnTo>
                  <a:pt x="96178" y="165111"/>
                </a:lnTo>
                <a:lnTo>
                  <a:pt x="71502" y="124248"/>
                </a:lnTo>
                <a:lnTo>
                  <a:pt x="47245" y="83107"/>
                </a:lnTo>
                <a:lnTo>
                  <a:pt x="23410" y="41690"/>
                </a:lnTo>
                <a:lnTo>
                  <a:pt x="0" y="0"/>
                </a:lnTo>
                <a:close/>
              </a:path>
            </a:pathLst>
          </a:custGeom>
          <a:solidFill>
            <a:srgbClr val="152D54"/>
          </a:solidFill>
        </p:spPr>
        <p:txBody>
          <a:bodyPr wrap="square" lIns="0" tIns="0" rIns="0" bIns="0" rtlCol="0"/>
          <a:lstStyle/>
          <a:p>
            <a:endParaRPr/>
          </a:p>
        </p:txBody>
      </p:sp>
      <p:sp>
        <p:nvSpPr>
          <p:cNvPr id="18" name="bg object 18"/>
          <p:cNvSpPr/>
          <p:nvPr/>
        </p:nvSpPr>
        <p:spPr>
          <a:xfrm>
            <a:off x="12620321" y="8482166"/>
            <a:ext cx="2223770" cy="1797050"/>
          </a:xfrm>
          <a:custGeom>
            <a:avLst/>
            <a:gdLst/>
            <a:ahLst/>
            <a:cxnLst/>
            <a:rect l="l" t="t" r="r" b="b"/>
            <a:pathLst>
              <a:path w="2223769" h="1797050">
                <a:moveTo>
                  <a:pt x="1235377" y="1796644"/>
                </a:moveTo>
                <a:lnTo>
                  <a:pt x="0" y="1796644"/>
                </a:lnTo>
                <a:lnTo>
                  <a:pt x="988123" y="898544"/>
                </a:lnTo>
                <a:lnTo>
                  <a:pt x="0" y="0"/>
                </a:lnTo>
                <a:lnTo>
                  <a:pt x="1235377" y="0"/>
                </a:lnTo>
                <a:lnTo>
                  <a:pt x="2223501" y="898544"/>
                </a:lnTo>
                <a:lnTo>
                  <a:pt x="1235377" y="1796644"/>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3770045" y="3861156"/>
            <a:ext cx="10747908" cy="1397000"/>
          </a:xfrm>
          <a:prstGeom prst="rect">
            <a:avLst/>
          </a:prstGeom>
        </p:spPr>
        <p:txBody>
          <a:bodyPr wrap="square" lIns="0" tIns="0" rIns="0" bIns="0">
            <a:spAutoFit/>
          </a:bodyPr>
          <a:lstStyle>
            <a:lvl1pPr>
              <a:defRPr sz="9000" b="1" i="0">
                <a:solidFill>
                  <a:srgbClr val="152D54"/>
                </a:solidFill>
                <a:latin typeface="Tahoma"/>
                <a:cs typeface="Tahoma"/>
              </a:defRPr>
            </a:lvl1pPr>
          </a:lstStyle>
          <a:p>
            <a:endParaRPr/>
          </a:p>
        </p:txBody>
      </p:sp>
      <p:sp>
        <p:nvSpPr>
          <p:cNvPr id="3" name="Holder 3"/>
          <p:cNvSpPr>
            <a:spLocks noGrp="1"/>
          </p:cNvSpPr>
          <p:nvPr>
            <p:ph type="body" idx="1"/>
          </p:nvPr>
        </p:nvSpPr>
        <p:spPr>
          <a:xfrm>
            <a:off x="914400" y="2366010"/>
            <a:ext cx="1645920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1/19/2022</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589672793"/>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0.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7.pn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hyperlink" Target="https://doi.org/10.5465/AMBPP.2021.15112abstract" TargetMode="External"/><Relationship Id="rId3" Type="http://schemas.openxmlformats.org/officeDocument/2006/relationships/image" Target="../media/image6.jpeg"/><Relationship Id="rId7" Type="http://schemas.openxmlformats.org/officeDocument/2006/relationships/hyperlink" Target="https://doi.org/10.1038/456168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10.1186/1471-2318-10-16" TargetMode="External"/><Relationship Id="rId5" Type="http://schemas.openxmlformats.org/officeDocument/2006/relationships/hyperlink" Target="10.1080/02699931.2010.491647" TargetMode="External"/><Relationship Id="rId4" Type="http://schemas.openxmlformats.org/officeDocument/2006/relationships/image" Target="../media/image7.png"/><Relationship Id="rId9" Type="http://schemas.openxmlformats.org/officeDocument/2006/relationships/hyperlink" Target="https://doi.org/10.1016/j.paid.2019.01.016"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9.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hyperlink" Target="https://faculty.washington.edu/chudler/java/ready.html" TargetMode="External"/><Relationship Id="rId5" Type="http://schemas.openxmlformats.org/officeDocument/2006/relationships/hyperlink" Target="https://itservices.cas.unt.edu/~tam/SelfTests/StroopEffects.html" TargetMode="External"/><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psytoolkit.org/survey-library/flexibility-cfs.html" TargetMode="Externa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9563100" y="6057900"/>
            <a:ext cx="6019800" cy="889346"/>
          </a:xfrm>
          <a:prstGeom prst="rect">
            <a:avLst/>
          </a:prstGeom>
        </p:spPr>
        <p:txBody>
          <a:bodyPr vert="horz" wrap="square" lIns="0" tIns="67945" rIns="0" bIns="0" rtlCol="0">
            <a:spAutoFit/>
          </a:bodyPr>
          <a:lstStyle/>
          <a:p>
            <a:pPr marL="572770" marR="0" lvl="0" indent="0" algn="l" defTabSz="914400" rtl="0" eaLnBrk="1" fontAlgn="auto" latinLnBrk="0" hangingPunct="1">
              <a:lnSpc>
                <a:spcPct val="100000"/>
              </a:lnSpc>
              <a:spcBef>
                <a:spcPts val="535"/>
              </a:spcBef>
              <a:spcAft>
                <a:spcPts val="0"/>
              </a:spcAft>
              <a:buClrTx/>
              <a:buSzTx/>
              <a:buFontTx/>
              <a:buNone/>
              <a:tabLst>
                <a:tab pos="2402205" algn="l"/>
                <a:tab pos="3403600" algn="l"/>
                <a:tab pos="4709160" algn="l"/>
                <a:tab pos="5283200" algn="l"/>
              </a:tabLst>
              <a:defRPr/>
            </a:pP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nh</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f</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  </a:t>
            </a:r>
            <a:r>
              <a:rPr kumimoji="0" lang="en-US" sz="2500" b="1" i="0" u="none" strike="noStrike" kern="1200" cap="none" spc="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k</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ll</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 t</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 </a:t>
            </a:r>
            <a:r>
              <a:rPr kumimoji="0" lang="en-US" sz="2500" b="1" i="0" u="none" strike="noStrike" kern="1200" cap="none" spc="1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3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u</a:t>
            </a:r>
            <a:r>
              <a:rPr kumimoji="0" lang="en-US" sz="2500" b="1" i="0" u="none" strike="noStrike" kern="1200" cap="none" spc="14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r</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1" fontAlgn="auto" latinLnBrk="0" hangingPunct="1">
              <a:lnSpc>
                <a:spcPct val="100000"/>
              </a:lnSpc>
              <a:spcBef>
                <a:spcPts val="434"/>
              </a:spcBef>
              <a:spcAft>
                <a:spcPts val="0"/>
              </a:spcAft>
              <a:buClrTx/>
              <a:buSzTx/>
              <a:buFontTx/>
              <a:buNone/>
              <a:tabLst>
                <a:tab pos="3549015" algn="l"/>
                <a:tab pos="4462145" algn="l"/>
              </a:tabLst>
              <a:defRPr/>
            </a:pP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C</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v</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2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ss </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4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n</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d </a:t>
            </a:r>
            <a:r>
              <a:rPr kumimoji="0" lang="en-US" sz="2500" b="1" i="0" u="none" strike="noStrike" kern="1200" cap="none" spc="-8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E</a:t>
            </a:r>
            <a:r>
              <a:rPr kumimoji="0" lang="en-US" sz="2500" b="1" i="0" u="none" strike="noStrike" kern="1200" cap="none" spc="6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m</a:t>
            </a:r>
            <a:r>
              <a:rPr kumimoji="0" lang="en-US" sz="2500" b="1" i="0" u="none" strike="noStrike" kern="1200" cap="none" spc="114"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p</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9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o</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r>
              <a:rPr kumimoji="0" lang="en-US" sz="2500" b="1" i="0" u="none" strike="noStrike" kern="1200" cap="none" spc="18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a</a:t>
            </a:r>
            <a:r>
              <a:rPr kumimoji="0" lang="en-US" sz="2500" b="1" i="0" u="none" strike="noStrike" kern="1200" cap="none" spc="11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b</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1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l</a:t>
            </a:r>
            <a:r>
              <a:rPr kumimoji="0" lang="en-US" sz="2500" b="1" i="0" u="none" strike="noStrike" kern="1200" cap="none" spc="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i</a:t>
            </a:r>
            <a:r>
              <a:rPr kumimoji="0" lang="en-US" sz="2500" b="1" i="0" u="none" strike="noStrike" kern="1200" cap="none" spc="-50"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t</a:t>
            </a:r>
            <a:r>
              <a:rPr kumimoji="0" lang="en-US" sz="2500" b="1" i="0" u="none" strike="noStrike" kern="1200" cap="none" spc="125" normalizeH="0" baseline="0" dirty="0">
                <a:ln>
                  <a:noFill/>
                </a:ln>
                <a:solidFill>
                  <a:srgbClr val="152D54"/>
                </a:solidFill>
                <a:effectLst/>
                <a:uLnTx/>
                <a:uFillTx/>
                <a:latin typeface="Tahoma" panose="020B0604030504040204" pitchFamily="34" charset="0"/>
                <a:ea typeface="Tahoma" panose="020B0604030504040204" pitchFamily="34" charset="0"/>
                <a:cs typeface="Tahoma" panose="020B0604030504040204" pitchFamily="34" charset="0"/>
              </a:rPr>
              <a:t>y</a:t>
            </a:r>
            <a:endParaRPr kumimoji="0" lang="en-US" sz="2500" b="0" i="0" u="none" strike="noStrike" kern="1200" cap="none" spc="0" normalizeH="0" baseline="0" dirty="0">
              <a:ln>
                <a:noFill/>
              </a:ln>
              <a:solidFill>
                <a:prstClr val="black"/>
              </a:solidFill>
              <a:effectLst/>
              <a:uLnTx/>
              <a:uFillTx/>
              <a:latin typeface="Tahoma" panose="020B0604030504040204" pitchFamily="34" charset="0"/>
              <a:ea typeface="Tahoma" panose="020B0604030504040204" pitchFamily="34" charset="0"/>
              <a:cs typeface="Tahoma" panose="020B0604030504040204" pitchFamily="34" charset="0"/>
            </a:endParaRPr>
          </a:p>
        </p:txBody>
      </p:sp>
      <p:sp>
        <p:nvSpPr>
          <p:cNvPr id="5" name="CuadroTexto 4">
            <a:extLst>
              <a:ext uri="{FF2B5EF4-FFF2-40B4-BE49-F238E27FC236}">
                <a16:creationId xmlns:a16="http://schemas.microsoft.com/office/drawing/2014/main" id="{C7FEDA95-0A56-4050-BF37-D149971C5E0B}"/>
              </a:ext>
            </a:extLst>
          </p:cNvPr>
          <p:cNvSpPr txBox="1"/>
          <p:nvPr/>
        </p:nvSpPr>
        <p:spPr>
          <a:xfrm>
            <a:off x="7734300" y="7200900"/>
            <a:ext cx="9677400" cy="477054"/>
          </a:xfrm>
          <a:prstGeom prst="rect">
            <a:avLst/>
          </a:prstGeom>
          <a:noFill/>
        </p:spPr>
        <p:txBody>
          <a:bodyPr wrap="square">
            <a:spAutoFit/>
          </a:bodyPr>
          <a:lstStyle/>
          <a:p>
            <a:pPr lvl="0" algn="ctr">
              <a:spcBef>
                <a:spcPts val="5"/>
              </a:spcBef>
              <a:tabLst>
                <a:tab pos="1205230" algn="l"/>
                <a:tab pos="1926589" algn="l"/>
                <a:tab pos="2915920" algn="l"/>
                <a:tab pos="3444875" algn="l"/>
                <a:tab pos="4383405" algn="l"/>
                <a:tab pos="6796405" algn="l"/>
              </a:tabLst>
              <a:defRPr/>
            </a:pPr>
            <a:r>
              <a:rPr lang="pl-PL" altLang="es-ES" sz="2500" b="1" dirty="0">
                <a:solidFill>
                  <a:srgbClr val="E12227"/>
                </a:solidFill>
                <a:latin typeface="Tahoma" panose="020B0604030504040204" pitchFamily="34" charset="0"/>
                <a:ea typeface="Tahoma" panose="020B0604030504040204" pitchFamily="34" charset="0"/>
                <a:cs typeface="Tahoma" panose="020B0604030504040204" pitchFamily="34" charset="0"/>
              </a:rPr>
              <a:t>Elastyczność poznawcza</a:t>
            </a:r>
            <a:endParaRPr kumimoji="0" lang="pt-BR" sz="2500" b="0" i="0" u="none" strike="noStrike" kern="1200" cap="none" spc="0" normalizeH="0" baseline="0" noProof="0" dirty="0">
              <a:ln>
                <a:noFill/>
              </a:ln>
              <a:solidFill>
                <a:srgbClr val="E12227"/>
              </a:solidFill>
              <a:effectLst/>
              <a:uLnTx/>
              <a:uFillTx/>
              <a:latin typeface="Tahoma" panose="020B0604030504040204" pitchFamily="34" charset="0"/>
              <a:ea typeface="Tahoma" panose="020B0604030504040204" pitchFamily="34" charset="0"/>
              <a:cs typeface="Tahoma" panose="020B0604030504040204" pitchFamily="34" charset="0"/>
            </a:endParaRPr>
          </a:p>
        </p:txBody>
      </p:sp>
      <p:pic>
        <p:nvPicPr>
          <p:cNvPr id="8" name="Picture 9">
            <a:extLst>
              <a:ext uri="{FF2B5EF4-FFF2-40B4-BE49-F238E27FC236}">
                <a16:creationId xmlns:a16="http://schemas.microsoft.com/office/drawing/2014/main" id="{2BDD780B-BA5B-4AEE-B637-7A9940B2B8EC}"/>
              </a:ext>
            </a:extLst>
          </p:cNvPr>
          <p:cNvPicPr>
            <a:picLocks noChangeAspect="1"/>
          </p:cNvPicPr>
          <p:nvPr/>
        </p:nvPicPr>
        <p:blipFill>
          <a:blip r:embed="rId2"/>
          <a:srcRect/>
          <a:stretch>
            <a:fillRect/>
          </a:stretch>
        </p:blipFill>
        <p:spPr>
          <a:xfrm>
            <a:off x="8289503" y="9661769"/>
            <a:ext cx="10058400" cy="556688"/>
          </a:xfrm>
          <a:prstGeom prst="rect">
            <a:avLst/>
          </a:prstGeom>
          <a:noFill/>
          <a:ln cap="flat">
            <a:noFill/>
          </a:ln>
        </p:spPr>
      </p:pic>
      <p:pic>
        <p:nvPicPr>
          <p:cNvPr id="9" name="Picture 3">
            <a:extLst>
              <a:ext uri="{FF2B5EF4-FFF2-40B4-BE49-F238E27FC236}">
                <a16:creationId xmlns:a16="http://schemas.microsoft.com/office/drawing/2014/main" id="{8020D37D-7110-4D40-ACA1-FA70F8070053}"/>
              </a:ext>
            </a:extLst>
          </p:cNvPr>
          <p:cNvPicPr>
            <a:picLocks noChangeAspect="1"/>
          </p:cNvPicPr>
          <p:nvPr/>
        </p:nvPicPr>
        <p:blipFill>
          <a:blip r:embed="rId3"/>
          <a:stretch>
            <a:fillRect/>
          </a:stretch>
        </p:blipFill>
        <p:spPr>
          <a:xfrm>
            <a:off x="6324600" y="9705175"/>
            <a:ext cx="1985322" cy="432844"/>
          </a:xfrm>
          <a:prstGeom prst="rect">
            <a:avLst/>
          </a:prstGeom>
          <a:noFill/>
          <a:ln cap="flat">
            <a:noFill/>
          </a:ln>
        </p:spPr>
      </p:pic>
      <p:pic>
        <p:nvPicPr>
          <p:cNvPr id="10" name="Imagen 9">
            <a:extLst>
              <a:ext uri="{FF2B5EF4-FFF2-40B4-BE49-F238E27FC236}">
                <a16:creationId xmlns:a16="http://schemas.microsoft.com/office/drawing/2014/main" id="{9EBA414C-4770-4267-896F-E9209710F16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
        <p:nvSpPr>
          <p:cNvPr id="11" name="CuadroTexto 10">
            <a:extLst>
              <a:ext uri="{FF2B5EF4-FFF2-40B4-BE49-F238E27FC236}">
                <a16:creationId xmlns:a16="http://schemas.microsoft.com/office/drawing/2014/main" id="{8D6FD40E-974E-4899-B2AE-AFC9BA64F374}"/>
              </a:ext>
            </a:extLst>
          </p:cNvPr>
          <p:cNvSpPr txBox="1"/>
          <p:nvPr/>
        </p:nvSpPr>
        <p:spPr>
          <a:xfrm>
            <a:off x="9296400" y="7866125"/>
            <a:ext cx="6324600" cy="400110"/>
          </a:xfrm>
          <a:prstGeom prst="rect">
            <a:avLst/>
          </a:prstGeom>
          <a:noFill/>
        </p:spPr>
        <p:txBody>
          <a:bodyPr wrap="square">
            <a:spAutoFit/>
          </a:bodyPr>
          <a:lstStyle/>
          <a:p>
            <a:pPr algn="ctr"/>
            <a:r>
              <a:rPr lang="en-US" altLang="es-ES" sz="2000" b="1" dirty="0">
                <a:solidFill>
                  <a:srgbClr val="243255"/>
                </a:solidFill>
                <a:latin typeface="Tahoma" panose="020B0604030504040204" pitchFamily="34" charset="0"/>
                <a:ea typeface="Tahoma" panose="020B0604030504040204" pitchFamily="34" charset="0"/>
                <a:cs typeface="Tahoma" panose="020B0604030504040204" pitchFamily="34" charset="0"/>
              </a:rPr>
              <a:t>Stockholm School of Economics in Riga</a:t>
            </a:r>
            <a:endParaRPr lang="es-ES" sz="2000" b="1" dirty="0">
              <a:solidFill>
                <a:srgbClr val="243255"/>
              </a:solidFill>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1000"/>
                                  </p:stCondLst>
                                  <p:childTnLst>
                                    <p:set>
                                      <p:cBhvr>
                                        <p:cTn id="6" dur="1" fill="hold">
                                          <p:stCondLst>
                                            <p:cond delay="0"/>
                                          </p:stCondLst>
                                        </p:cTn>
                                        <p:tgtEl>
                                          <p:spTgt spid="2"/>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6529544" cy="1258037"/>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Co widzisz na rysunku</a:t>
            </a:r>
            <a:r>
              <a:rPr lang="es-ES" sz="4000" b="1" spc="50" dirty="0">
                <a:solidFill>
                  <a:srgbClr val="243255"/>
                </a:solidFill>
                <a:cs typeface="Tahoma"/>
              </a:rPr>
              <a:t>?: </a:t>
            </a:r>
          </a:p>
          <a:p>
            <a:pPr marL="12700">
              <a:lnSpc>
                <a:spcPct val="100000"/>
              </a:lnSpc>
              <a:spcBef>
                <a:spcPts val="110"/>
              </a:spcBef>
            </a:pPr>
            <a:r>
              <a:rPr lang="es-ES" sz="4000" b="1" spc="50" dirty="0" err="1">
                <a:solidFill>
                  <a:srgbClr val="243255"/>
                </a:solidFill>
                <a:cs typeface="Tahoma"/>
              </a:rPr>
              <a:t>Schody</a:t>
            </a:r>
            <a:r>
              <a:rPr lang="es-ES" sz="4000" b="1" spc="50" dirty="0">
                <a:solidFill>
                  <a:srgbClr val="243255"/>
                </a:solidFill>
                <a:cs typeface="Tahoma"/>
              </a:rPr>
              <a:t> </a:t>
            </a:r>
            <a:r>
              <a:rPr lang="es-ES" sz="4000" b="1" spc="50" dirty="0" err="1">
                <a:solidFill>
                  <a:srgbClr val="243255"/>
                </a:solidFill>
                <a:cs typeface="Tahoma"/>
              </a:rPr>
              <a:t>Schrodera</a:t>
            </a:r>
            <a:r>
              <a:rPr lang="es-ES"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TextBox 2">
            <a:extLst>
              <a:ext uri="{FF2B5EF4-FFF2-40B4-BE49-F238E27FC236}">
                <a16:creationId xmlns:a16="http://schemas.microsoft.com/office/drawing/2014/main" id="{2DBD4D0D-68F5-AE4E-8DFB-8673B49F0141}"/>
              </a:ext>
            </a:extLst>
          </p:cNvPr>
          <p:cNvSpPr txBox="1"/>
          <p:nvPr/>
        </p:nvSpPr>
        <p:spPr>
          <a:xfrm>
            <a:off x="3351492" y="8083034"/>
            <a:ext cx="4249458" cy="369332"/>
          </a:xfrm>
          <a:prstGeom prst="rect">
            <a:avLst/>
          </a:prstGeom>
          <a:noFill/>
        </p:spPr>
        <p:txBody>
          <a:bodyPr wrap="square" rtlCol="0">
            <a:spAutoFit/>
          </a:bodyPr>
          <a:lstStyle/>
          <a:p>
            <a:r>
              <a:rPr lang="en-GB" dirty="0"/>
              <a:t>Escher, M. C. "Relativity." Lithograph. 1953</a:t>
            </a:r>
            <a:endParaRPr lang="en-US" altLang="ko-KR" sz="2000" dirty="0"/>
          </a:p>
        </p:txBody>
      </p:sp>
      <p:sp>
        <p:nvSpPr>
          <p:cNvPr id="11" name="TextBox 2">
            <a:extLst>
              <a:ext uri="{FF2B5EF4-FFF2-40B4-BE49-F238E27FC236}">
                <a16:creationId xmlns:a16="http://schemas.microsoft.com/office/drawing/2014/main" id="{D58AAA90-2633-7948-B465-2886403567D7}"/>
              </a:ext>
            </a:extLst>
          </p:cNvPr>
          <p:cNvSpPr txBox="1"/>
          <p:nvPr/>
        </p:nvSpPr>
        <p:spPr>
          <a:xfrm>
            <a:off x="940926" y="4701114"/>
            <a:ext cx="6224744" cy="2062103"/>
          </a:xfrm>
          <a:prstGeom prst="rect">
            <a:avLst/>
          </a:prstGeom>
          <a:noFill/>
        </p:spPr>
        <p:txBody>
          <a:bodyPr wrap="square" rtlCol="0">
            <a:spAutoFit/>
          </a:bodyPr>
          <a:lstStyle/>
          <a:p>
            <a:r>
              <a:rPr lang="pl-PL" altLang="ko-KR" sz="3200" dirty="0"/>
              <a:t>Zmieniające się perspektywy</a:t>
            </a:r>
          </a:p>
          <a:p>
            <a:endParaRPr lang="pl-PL" altLang="ko-KR" sz="3200" dirty="0"/>
          </a:p>
          <a:p>
            <a:r>
              <a:rPr lang="pl-PL" altLang="ko-KR" sz="3200" dirty="0"/>
              <a:t>Jak łatwo przełączasz się w ich postrzeganiu?</a:t>
            </a:r>
            <a:endParaRPr lang="en-US" altLang="ko-KR" sz="3200" dirty="0"/>
          </a:p>
        </p:txBody>
      </p:sp>
      <p:sp>
        <p:nvSpPr>
          <p:cNvPr id="10" name="object 2">
            <a:extLst>
              <a:ext uri="{FF2B5EF4-FFF2-40B4-BE49-F238E27FC236}">
                <a16:creationId xmlns:a16="http://schemas.microsoft.com/office/drawing/2014/main" id="{3135F79E-2E97-427A-94C1-045A822840CA}"/>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pic>
        <p:nvPicPr>
          <p:cNvPr id="7170" name="Picture 2">
            <a:extLst>
              <a:ext uri="{FF2B5EF4-FFF2-40B4-BE49-F238E27FC236}">
                <a16:creationId xmlns:a16="http://schemas.microsoft.com/office/drawing/2014/main" id="{B6313387-2FE6-E048-9824-A01EEC7B75F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37344" y="0"/>
            <a:ext cx="10687050" cy="1028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6950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1">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9" presetClass="entr" presetSubtype="0" fill="hold" nodeType="afterEffect">
                                  <p:stCondLst>
                                    <p:cond delay="1000"/>
                                  </p:stCondLst>
                                  <p:childTnLst>
                                    <p:set>
                                      <p:cBhvr>
                                        <p:cTn id="12" dur="1" fill="hold">
                                          <p:stCondLst>
                                            <p:cond delay="0"/>
                                          </p:stCondLst>
                                        </p:cTn>
                                        <p:tgtEl>
                                          <p:spTgt spid="7170"/>
                                        </p:tgtEl>
                                        <p:attrNameLst>
                                          <p:attrName>style.visibility</p:attrName>
                                        </p:attrNameLst>
                                      </p:cBhvr>
                                      <p:to>
                                        <p:strVal val="visible"/>
                                      </p:to>
                                    </p:set>
                                    <p:animEffect transition="in" filter="dissolve">
                                      <p:cBhvr>
                                        <p:cTn id="13" dur="500"/>
                                        <p:tgtEl>
                                          <p:spTgt spid="7170"/>
                                        </p:tgtEl>
                                      </p:cBhvr>
                                    </p:animEffect>
                                  </p:childTnLst>
                                </p:cTn>
                              </p:par>
                            </p:childTnLst>
                          </p:cTn>
                        </p:par>
                        <p:par>
                          <p:cTn id="14" fill="hold">
                            <p:stCondLst>
                              <p:cond delay="3500"/>
                            </p:stCondLst>
                            <p:childTnLst>
                              <p:par>
                                <p:cTn id="15" presetID="1"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Czym jest mentalne przeniesienie</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587944" cy="5693866"/>
          </a:xfrm>
          <a:prstGeom prst="rect">
            <a:avLst/>
          </a:prstGeom>
          <a:noFill/>
        </p:spPr>
        <p:txBody>
          <a:bodyPr wrap="square" rtlCol="0">
            <a:spAutoFit/>
          </a:bodyPr>
          <a:lstStyle/>
          <a:p>
            <a:r>
              <a:rPr lang="pl-PL" altLang="ko-KR" sz="2600" dirty="0"/>
              <a:t>Podczas gdy elastyczność poznawcza odnosi się do zdolności do przystosowania się do zmiany, </a:t>
            </a:r>
            <a:r>
              <a:rPr lang="pl-PL" altLang="ko-KR" sz="2600" b="1" dirty="0"/>
              <a:t>przeniesienie mentalne </a:t>
            </a:r>
            <a:r>
              <a:rPr lang="pl-PL" altLang="ko-KR" sz="2600" dirty="0"/>
              <a:t>jest procesem, który umożliwia przystosowanie się do zmiany. Przeniesienie jest głównym elementem elastyczności poznawczej (często jest z nią także utożsamiane). </a:t>
            </a:r>
            <a:endParaRPr lang="en-US" altLang="ko-KR" sz="2600" dirty="0"/>
          </a:p>
          <a:p>
            <a:endParaRPr lang="en-US" altLang="ko-KR" sz="2600" dirty="0"/>
          </a:p>
          <a:p>
            <a:r>
              <a:rPr lang="pl-PL" altLang="ko-KR" sz="2600" dirty="0"/>
              <a:t>Charakterystyka osoby o </a:t>
            </a:r>
            <a:r>
              <a:rPr lang="pl-PL" altLang="ko-KR" sz="2600" b="1" dirty="0"/>
              <a:t>silnym potencjale przeniesienia mentalnego </a:t>
            </a:r>
            <a:r>
              <a:rPr lang="pl-PL" altLang="ko-KR" sz="2600" dirty="0"/>
              <a:t>obejmuje podane niżej cechy: </a:t>
            </a:r>
          </a:p>
          <a:p>
            <a:pPr marL="450850" indent="-450850">
              <a:tabLst>
                <a:tab pos="450850" algn="l"/>
              </a:tabLst>
            </a:pPr>
            <a:r>
              <a:rPr lang="pl-PL" altLang="ko-KR" sz="2600" dirty="0"/>
              <a:t>•	szybkie dostosowywanie się do zmian i nowych sytuacji, </a:t>
            </a:r>
          </a:p>
          <a:p>
            <a:pPr marL="450850" indent="-450850">
              <a:tabLst>
                <a:tab pos="450850" algn="l"/>
              </a:tabLst>
            </a:pPr>
            <a:r>
              <a:rPr lang="pl-PL" altLang="ko-KR" sz="2600" dirty="0"/>
              <a:t>•	tolerancja zmian, pojawiających się w trakcie rozwiązywania problemów lub wykonywania zadań, </a:t>
            </a:r>
          </a:p>
          <a:p>
            <a:pPr marL="450850" indent="-450850">
              <a:tabLst>
                <a:tab pos="450850" algn="l"/>
              </a:tabLst>
            </a:pPr>
            <a:r>
              <a:rPr lang="pl-PL" altLang="ko-KR" sz="2600" dirty="0"/>
              <a:t>•	zapewnienie alternatywnych rozwiązań dla rozstrzyganych problemów, </a:t>
            </a:r>
          </a:p>
          <a:p>
            <a:pPr marL="450850" indent="-450850">
              <a:tabLst>
                <a:tab pos="450850" algn="l"/>
              </a:tabLst>
            </a:pPr>
            <a:r>
              <a:rPr lang="pl-PL" altLang="ko-KR" sz="2600" dirty="0"/>
              <a:t>•	łatwość przechodzenia z jednej czynności do drugiej oraz umiejętność właściwego zachowywania się w każdej sytuacji, </a:t>
            </a:r>
          </a:p>
          <a:p>
            <a:pPr marL="450850" indent="-450850">
              <a:tabLst>
                <a:tab pos="450850" algn="l"/>
              </a:tabLst>
            </a:pPr>
            <a:r>
              <a:rPr lang="pl-PL" altLang="ko-KR" sz="2600" dirty="0"/>
              <a:t>•	wychwytywanie różnych wymiarów rzeczywistości, zdolność widzenia z różnych perspektyw, rozpoznawanie ukrytych relacji co pozwala na łatwość znajdowania alternatywnych rozwiązań tego samego problemu,</a:t>
            </a:r>
          </a:p>
          <a:p>
            <a:pPr marL="450850" indent="-450850">
              <a:tabLst>
                <a:tab pos="450850" algn="l"/>
              </a:tabLst>
            </a:pPr>
            <a:r>
              <a:rPr lang="pl-PL" altLang="ko-KR" sz="2600" dirty="0"/>
              <a:t>•	tolerancja dla błędów i zmian, umiejętność myślenia o sytuacji z punktu widzenia innej osoby, </a:t>
            </a:r>
          </a:p>
          <a:p>
            <a:pPr marL="450850" indent="-450850">
              <a:tabLst>
                <a:tab pos="450850" algn="l"/>
              </a:tabLst>
            </a:pPr>
            <a:r>
              <a:rPr lang="pl-PL" altLang="ko-KR" sz="2600" dirty="0"/>
              <a:t>•	łatwość odnajdywania kompromisów. </a:t>
            </a:r>
          </a:p>
          <a:p>
            <a:pPr marL="342900" indent="-342900">
              <a:buFont typeface="Arial" panose="020B0604020202020204" pitchFamily="34" charset="0"/>
              <a:buChar char="•"/>
            </a:pPr>
            <a:endParaRPr lang="en-US" altLang="ko-KR" sz="2600" dirty="0"/>
          </a:p>
        </p:txBody>
      </p:sp>
      <p:sp>
        <p:nvSpPr>
          <p:cNvPr id="9" name="object 2">
            <a:extLst>
              <a:ext uri="{FF2B5EF4-FFF2-40B4-BE49-F238E27FC236}">
                <a16:creationId xmlns:a16="http://schemas.microsoft.com/office/drawing/2014/main" id="{16B4729B-1C9D-4F1F-8858-526F8B2BBC25}"/>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129118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dissolve">
                                      <p:cBhvr>
                                        <p:cTn id="11" dur="500"/>
                                        <p:tgtEl>
                                          <p:spTgt spid="10">
                                            <p:txEl>
                                              <p:pRg st="2" end="2"/>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5" end="5"/>
                                            </p:txEl>
                                          </p:spTgt>
                                        </p:tgtEl>
                                        <p:attrNameLst>
                                          <p:attrName>style.visibility</p:attrName>
                                        </p:attrNameLst>
                                      </p:cBhvr>
                                      <p:to>
                                        <p:strVal val="visible"/>
                                      </p:to>
                                    </p:set>
                                    <p:animEffect transition="in" filter="dissolve">
                                      <p:cBhvr>
                                        <p:cTn id="23" dur="500"/>
                                        <p:tgtEl>
                                          <p:spTgt spid="10">
                                            <p:txEl>
                                              <p:pRg st="5" end="5"/>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7" end="7"/>
                                            </p:txEl>
                                          </p:spTgt>
                                        </p:tgtEl>
                                        <p:attrNameLst>
                                          <p:attrName>style.visibility</p:attrName>
                                        </p:attrNameLst>
                                      </p:cBhvr>
                                      <p:to>
                                        <p:strVal val="visible"/>
                                      </p:to>
                                    </p:set>
                                    <p:animEffect transition="in" filter="dissolve">
                                      <p:cBhvr>
                                        <p:cTn id="31" dur="500"/>
                                        <p:tgtEl>
                                          <p:spTgt spid="10">
                                            <p:txEl>
                                              <p:pRg st="7" end="7"/>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8" end="8"/>
                                            </p:txEl>
                                          </p:spTgt>
                                        </p:tgtEl>
                                        <p:attrNameLst>
                                          <p:attrName>style.visibility</p:attrName>
                                        </p:attrNameLst>
                                      </p:cBhvr>
                                      <p:to>
                                        <p:strVal val="visible"/>
                                      </p:to>
                                    </p:set>
                                    <p:animEffect transition="in" filter="dissolve">
                                      <p:cBhvr>
                                        <p:cTn id="35" dur="500"/>
                                        <p:tgtEl>
                                          <p:spTgt spid="10">
                                            <p:txEl>
                                              <p:pRg st="8" end="8"/>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9" end="9"/>
                                            </p:txEl>
                                          </p:spTgt>
                                        </p:tgtEl>
                                        <p:attrNameLst>
                                          <p:attrName>style.visibility</p:attrName>
                                        </p:attrNameLst>
                                      </p:cBhvr>
                                      <p:to>
                                        <p:strVal val="visible"/>
                                      </p:to>
                                    </p:set>
                                    <p:animEffect transition="in" filter="dissolve">
                                      <p:cBhvr>
                                        <p:cTn id="39" dur="500"/>
                                        <p:tgtEl>
                                          <p:spTgt spid="1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1548452"/>
            <a:ext cx="160545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Elastyczność poznawcza i mentalne przeniesienie</a:t>
            </a:r>
            <a:r>
              <a:rPr lang="es-ES" sz="4000" b="1" spc="50" dirty="0">
                <a:solidFill>
                  <a:srgbClr val="243255"/>
                </a:solidFill>
                <a:cs typeface="Tahoma"/>
              </a:rPr>
              <a:t>: </a:t>
            </a:r>
            <a:r>
              <a:rPr lang="pl-PL" sz="4000" b="1" spc="50" dirty="0">
                <a:solidFill>
                  <a:srgbClr val="243255"/>
                </a:solidFill>
                <a:cs typeface="Tahoma"/>
              </a:rPr>
              <a:t>Przykłady</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2386652"/>
            <a:ext cx="16913699" cy="6001643"/>
          </a:xfrm>
          <a:prstGeom prst="rect">
            <a:avLst/>
          </a:prstGeom>
          <a:noFill/>
        </p:spPr>
        <p:txBody>
          <a:bodyPr wrap="square" rtlCol="0">
            <a:spAutoFit/>
          </a:bodyPr>
          <a:lstStyle/>
          <a:p>
            <a:pPr fontAlgn="base"/>
            <a:r>
              <a:rPr lang="pl-PL" sz="2400" b="1" dirty="0"/>
              <a:t>Przygotowujesz się do śniadania i zdajesz sobie sprawę, że nie ma już chleba. Co robisz?</a:t>
            </a:r>
            <a:r>
              <a:rPr lang="en-GB" sz="2400" dirty="0"/>
              <a:t> </a:t>
            </a:r>
            <a:r>
              <a:rPr lang="pl-PL" sz="2400" dirty="0"/>
              <a:t>Złościsz się i idziesz do pracy bez jedzenia? Czy wstępujesz do kawiarni i tam jesz swój posiłek? Masz coś innego na śniadanie?</a:t>
            </a:r>
            <a:endParaRPr lang="en-GB" sz="2400" dirty="0"/>
          </a:p>
          <a:p>
            <a:pPr marL="342900" indent="-342900" fontAlgn="base">
              <a:buFont typeface="Arial" panose="020B0604020202020204" pitchFamily="34" charset="0"/>
              <a:buChar char="•"/>
            </a:pPr>
            <a:r>
              <a:rPr lang="pl-PL" sz="2300" dirty="0"/>
              <a:t>Przeniesienie poznawcze pozwala pomyśleć o innych opcjach, gdy pierwotny plan zostanie zmieniony z uwagi na nieoczekiwane okoliczności.</a:t>
            </a:r>
          </a:p>
          <a:p>
            <a:pPr marL="342900" indent="-342900" fontAlgn="base">
              <a:buFont typeface="Arial" panose="020B0604020202020204" pitchFamily="34" charset="0"/>
              <a:buChar char="•"/>
            </a:pPr>
            <a:endParaRPr lang="en-GB" sz="2400" dirty="0"/>
          </a:p>
          <a:p>
            <a:pPr fontAlgn="base"/>
            <a:r>
              <a:rPr lang="pl-PL" sz="2400" b="1" dirty="0"/>
              <a:t>Dobry przyjaciel przestaje z tobą rozmawiać. </a:t>
            </a:r>
            <a:r>
              <a:rPr lang="pl-PL" sz="2400" dirty="0"/>
              <a:t>Jaki jest tego powód? Czy jest on na ciebie zły?</a:t>
            </a:r>
            <a:endParaRPr lang="en-GB" sz="2400" dirty="0"/>
          </a:p>
          <a:p>
            <a:pPr marL="342900" indent="-342900" fontAlgn="base">
              <a:buFont typeface="Arial" panose="020B0604020202020204" pitchFamily="34" charset="0"/>
              <a:buChar char="•"/>
            </a:pPr>
            <a:r>
              <a:rPr lang="pl-PL" sz="2300" dirty="0"/>
              <a:t>Elastyczność mentalna pozwala ci pomyśleć o tym, co się stało i wymyślić możliwy powód, dla którego może on z tobą nie rozmawiać. Jeśli potrafisz myśleć o rzeczach z punktu widzenia innych ludzi, pomaga ci to postawić się w ich sytuacji i pomyśleć o tym, co mogło się wydarzyć.</a:t>
            </a:r>
            <a:r>
              <a:rPr lang="en-GB" sz="2300" dirty="0"/>
              <a:t> </a:t>
            </a:r>
          </a:p>
          <a:p>
            <a:pPr fontAlgn="base"/>
            <a:endParaRPr lang="en-GB" sz="2400" dirty="0"/>
          </a:p>
          <a:p>
            <a:pPr fontAlgn="base"/>
            <a:r>
              <a:rPr lang="pl-PL" sz="2400" b="1" dirty="0"/>
              <a:t>Zawsze jedziesz tą samą trasą do pracy. </a:t>
            </a:r>
            <a:r>
              <a:rPr lang="pl-PL" sz="2400" dirty="0"/>
              <a:t>Pewnego dnia pada deszcz i wiesz, że korek będzie ciągnął się kilometrami. Co robisz? Możesz wsiąść do pociągu, wyjść z domu wcześniej i spróbować wyprzedzić ruch uliczny lub skorzystać z innego transportu publicznego w nadziei, że zdążysz wcześniej dotrzeć do pracy.</a:t>
            </a:r>
            <a:endParaRPr lang="en-GB" sz="2400" dirty="0"/>
          </a:p>
          <a:p>
            <a:pPr marL="342900" indent="-342900" fontAlgn="base">
              <a:buFont typeface="Arial" panose="020B0604020202020204" pitchFamily="34" charset="0"/>
              <a:buChar char="•"/>
            </a:pPr>
            <a:r>
              <a:rPr lang="pl-PL" sz="2300" dirty="0"/>
              <a:t>Twoje pierwotne plany lub rutyna, zostały zmienione przez nieoczekiwaną sytuację, ale elastyczność poznawcza i przeniesienie mentalne pozwalają Ci pomyśleć o możliwych alternatywnych, które pomogą Ci dotrzeć do pracy na czas. Będziesz musiał użyć tych samych umiejętności, których używasz przy podejmowaniu decyzji: doświadczenia, oczekiwań, motywacji, wiedzy i emocji.</a:t>
            </a:r>
            <a:endParaRPr lang="en-GB" sz="2300" dirty="0"/>
          </a:p>
        </p:txBody>
      </p:sp>
      <p:sp>
        <p:nvSpPr>
          <p:cNvPr id="9" name="object 2">
            <a:extLst>
              <a:ext uri="{FF2B5EF4-FFF2-40B4-BE49-F238E27FC236}">
                <a16:creationId xmlns:a16="http://schemas.microsoft.com/office/drawing/2014/main" id="{B89F772C-6797-4315-982B-1A1AA72156A1}"/>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3464456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3" end="3"/>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6" end="6"/>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5" y="1333500"/>
            <a:ext cx="16913699"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Sztywność</a:t>
            </a:r>
            <a:r>
              <a:rPr lang="es-ES" sz="4000" b="1" spc="50" dirty="0">
                <a:solidFill>
                  <a:srgbClr val="243255"/>
                </a:solidFill>
                <a:cs typeface="Tahoma"/>
              </a:rPr>
              <a:t> </a:t>
            </a:r>
            <a:r>
              <a:rPr lang="es-ES" sz="4000" b="1" spc="50" dirty="0" err="1">
                <a:solidFill>
                  <a:srgbClr val="243255"/>
                </a:solidFill>
                <a:cs typeface="Tahoma"/>
              </a:rPr>
              <a:t>poznawcza</a:t>
            </a:r>
            <a:r>
              <a:rPr lang="es-ES" sz="4000" b="1" spc="50" dirty="0">
                <a:solidFill>
                  <a:srgbClr val="243255"/>
                </a:solidFill>
                <a:cs typeface="Tahoma"/>
              </a:rPr>
              <a:t> </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095500"/>
            <a:ext cx="17045144" cy="6093976"/>
          </a:xfrm>
          <a:prstGeom prst="rect">
            <a:avLst/>
          </a:prstGeom>
          <a:noFill/>
        </p:spPr>
        <p:txBody>
          <a:bodyPr wrap="square" rtlCol="0">
            <a:spAutoFit/>
          </a:bodyPr>
          <a:lstStyle/>
          <a:p>
            <a:pPr fontAlgn="base"/>
            <a:r>
              <a:rPr lang="pl-PL" sz="2600" b="1" dirty="0"/>
              <a:t>Czym jest sztywność poznawcza</a:t>
            </a:r>
            <a:r>
              <a:rPr lang="en-GB" sz="2600" b="1" dirty="0"/>
              <a:t>? </a:t>
            </a:r>
          </a:p>
          <a:p>
            <a:pPr marL="342900" indent="-342900" fontAlgn="base">
              <a:buFont typeface="Arial" panose="020B0604020202020204" pitchFamily="34" charset="0"/>
              <a:buChar char="•"/>
            </a:pPr>
            <a:r>
              <a:rPr lang="pl-PL" sz="2600" dirty="0"/>
              <a:t>jest przeciwieństwem elastyczności poznawczej i oznacza całkowity brak elastyczności,</a:t>
            </a:r>
          </a:p>
          <a:p>
            <a:pPr marL="342900" indent="-342900" fontAlgn="base">
              <a:buFont typeface="Arial" panose="020B0604020202020204" pitchFamily="34" charset="0"/>
              <a:buChar char="•"/>
            </a:pPr>
            <a:r>
              <a:rPr lang="pl-PL" sz="2600" dirty="0"/>
              <a:t>jest to niezdolność do zmiany zachowania lub przekonań, gdy są one nieskuteczne w związku z realizacją założonego celu.</a:t>
            </a:r>
            <a:r>
              <a:rPr lang="en-GB" sz="2600" dirty="0"/>
              <a:t> </a:t>
            </a:r>
          </a:p>
          <a:p>
            <a:pPr fontAlgn="base"/>
            <a:endParaRPr lang="en-GB" sz="2600" dirty="0"/>
          </a:p>
          <a:p>
            <a:pPr fontAlgn="base"/>
            <a:r>
              <a:rPr lang="pl-PL" sz="2600" b="1" dirty="0"/>
              <a:t>Przykład</a:t>
            </a:r>
            <a:r>
              <a:rPr lang="en-GB" sz="2600" b="1" dirty="0"/>
              <a:t> </a:t>
            </a:r>
          </a:p>
          <a:p>
            <a:pPr marL="342900" indent="-342900" fontAlgn="base">
              <a:buFont typeface="Arial" panose="020B0604020202020204" pitchFamily="34" charset="0"/>
              <a:buChar char="•"/>
            </a:pPr>
            <a:r>
              <a:rPr lang="pl-PL" sz="2600" dirty="0"/>
              <a:t>Gdybyś został poproszony o wypowiedzenie słów zaczynających się na literę „J”, a jedynym słowem, o którym mógłbyś pomyśleć, było „Jabłko”, doświadczyłbyś sztywności poznawczej, ponieważ nie byłbyś w stanie stworzyć alternatywy dla „Jabłka”.</a:t>
            </a:r>
          </a:p>
          <a:p>
            <a:pPr marL="342900" indent="-342900" fontAlgn="base">
              <a:buFont typeface="Arial" panose="020B0604020202020204" pitchFamily="34" charset="0"/>
              <a:buChar char="•"/>
            </a:pPr>
            <a:endParaRPr lang="en-GB" sz="2600" dirty="0"/>
          </a:p>
          <a:p>
            <a:pPr marL="342900" indent="-342900" fontAlgn="base">
              <a:buFont typeface="Arial" panose="020B0604020202020204" pitchFamily="34" charset="0"/>
              <a:buChar char="•"/>
            </a:pPr>
            <a:r>
              <a:rPr lang="pl-PL" sz="2600" dirty="0"/>
              <a:t>Uczucie, które powoduje to zjawisko, to uczucie „utknięcia”, bez możliwości znalezienia wyjścia, </a:t>
            </a:r>
            <a:endParaRPr lang="en-GB" sz="2600" dirty="0"/>
          </a:p>
          <a:p>
            <a:pPr marL="800100" lvl="1" indent="-342900" fontAlgn="base">
              <a:buFont typeface="Arial" panose="020B0604020202020204" pitchFamily="34" charset="0"/>
              <a:buChar char="•"/>
            </a:pPr>
            <a:r>
              <a:rPr lang="pl-PL" sz="2600" dirty="0"/>
              <a:t>Sztywność poznawcza ma negatywne konsekwencje w życiu codziennym, w sytuacjach wymagających tworzenia alternatywnych strategii lub rozwiązań,</a:t>
            </a:r>
            <a:endParaRPr lang="en-GB" sz="2600" dirty="0"/>
          </a:p>
          <a:p>
            <a:pPr fontAlgn="base"/>
            <a:endParaRPr lang="en-GB" sz="2600" dirty="0"/>
          </a:p>
          <a:p>
            <a:pPr fontAlgn="base"/>
            <a:r>
              <a:rPr lang="pl-PL" sz="2600" b="1" dirty="0"/>
              <a:t>Dlaczego niektórzy ludzie odznaczają się sztywnością poznawczą? </a:t>
            </a:r>
            <a:endParaRPr lang="en-GB" sz="2600" b="1" dirty="0"/>
          </a:p>
          <a:p>
            <a:pPr marL="342900" indent="-342900" fontAlgn="base">
              <a:buFont typeface="Arial" panose="020B0604020202020204" pitchFamily="34" charset="0"/>
              <a:buChar char="•"/>
            </a:pPr>
            <a:r>
              <a:rPr lang="pl-PL" sz="2600" dirty="0"/>
              <a:t>Ludzki mózg lubi stabilność i stara się jak tylko może unikać niestabilności. </a:t>
            </a:r>
            <a:endParaRPr lang="en-GB" sz="2600" dirty="0"/>
          </a:p>
        </p:txBody>
      </p:sp>
      <p:sp>
        <p:nvSpPr>
          <p:cNvPr id="9" name="object 2">
            <a:extLst>
              <a:ext uri="{FF2B5EF4-FFF2-40B4-BE49-F238E27FC236}">
                <a16:creationId xmlns:a16="http://schemas.microsoft.com/office/drawing/2014/main" id="{CC7B685C-4B2D-4525-AA33-8226B5859E2A}"/>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35408155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7" end="7"/>
                                            </p:txEl>
                                          </p:spTgt>
                                        </p:tgtEl>
                                        <p:attrNameLst>
                                          <p:attrName>style.visibility</p:attrName>
                                        </p:attrNameLst>
                                      </p:cBhvr>
                                      <p:to>
                                        <p:strVal val="visible"/>
                                      </p:to>
                                    </p:set>
                                    <p:animEffect transition="in" filter="dissolve">
                                      <p:cBhvr>
                                        <p:cTn id="23" dur="500"/>
                                        <p:tgtEl>
                                          <p:spTgt spid="10">
                                            <p:txEl>
                                              <p:pRg st="7" end="7"/>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8" end="8"/>
                                            </p:txEl>
                                          </p:spTgt>
                                        </p:tgtEl>
                                        <p:attrNameLst>
                                          <p:attrName>style.visibility</p:attrName>
                                        </p:attrNameLst>
                                      </p:cBhvr>
                                      <p:to>
                                        <p:strVal val="visible"/>
                                      </p:to>
                                    </p:set>
                                    <p:animEffect transition="in" filter="dissolve">
                                      <p:cBhvr>
                                        <p:cTn id="27" dur="500"/>
                                        <p:tgtEl>
                                          <p:spTgt spid="10">
                                            <p:txEl>
                                              <p:pRg st="8" end="8"/>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10" end="10"/>
                                            </p:txEl>
                                          </p:spTgt>
                                        </p:tgtEl>
                                        <p:attrNameLst>
                                          <p:attrName>style.visibility</p:attrName>
                                        </p:attrNameLst>
                                      </p:cBhvr>
                                      <p:to>
                                        <p:strVal val="visible"/>
                                      </p:to>
                                    </p:set>
                                    <p:animEffect transition="in" filter="dissolve">
                                      <p:cBhvr>
                                        <p:cTn id="31" dur="500"/>
                                        <p:tgtEl>
                                          <p:spTgt spid="10">
                                            <p:txEl>
                                              <p:pRg st="10" end="10"/>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11" end="11"/>
                                            </p:txEl>
                                          </p:spTgt>
                                        </p:tgtEl>
                                        <p:attrNameLst>
                                          <p:attrName>style.visibility</p:attrName>
                                        </p:attrNameLst>
                                      </p:cBhvr>
                                      <p:to>
                                        <p:strVal val="visible"/>
                                      </p:to>
                                    </p:set>
                                    <p:animEffect transition="in" filter="dissolve">
                                      <p:cBhvr>
                                        <p:cTn id="35"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1714500"/>
            <a:ext cx="138447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Aspekty elastyczności poznawczej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476500"/>
            <a:ext cx="17197544" cy="5909310"/>
          </a:xfrm>
          <a:prstGeom prst="rect">
            <a:avLst/>
          </a:prstGeom>
          <a:noFill/>
        </p:spPr>
        <p:txBody>
          <a:bodyPr wrap="square" rtlCol="0">
            <a:spAutoFit/>
          </a:bodyPr>
          <a:lstStyle/>
          <a:p>
            <a:pPr marL="285750" indent="-285750" fontAlgn="base">
              <a:buFont typeface="Arial" panose="020B0604020202020204" pitchFamily="34" charset="0"/>
              <a:buChar char="•"/>
            </a:pPr>
            <a:r>
              <a:rPr lang="pl-PL" sz="2600" b="1" dirty="0"/>
              <a:t>Zmiana „strumienia myśli” i uwagi</a:t>
            </a:r>
            <a:endParaRPr lang="en-GB" sz="2600" b="1" dirty="0"/>
          </a:p>
          <a:p>
            <a:pPr marL="742950" lvl="1" indent="-285750" fontAlgn="base">
              <a:buFont typeface="Arial" panose="020B0604020202020204" pitchFamily="34" charset="0"/>
              <a:buChar char="•"/>
            </a:pPr>
            <a:r>
              <a:rPr lang="pl-PL" sz="2600" dirty="0"/>
              <a:t>Elastyczność poznawcza najczęściej odnosi się do zdolności do przenoszenia myśli między wieloma koncepcjami,</a:t>
            </a:r>
            <a:endParaRPr lang="en-GB" sz="2600" dirty="0"/>
          </a:p>
          <a:p>
            <a:pPr marL="285750" indent="-285750" fontAlgn="base">
              <a:buFont typeface="Arial" panose="020B0604020202020204" pitchFamily="34" charset="0"/>
              <a:buChar char="•"/>
            </a:pPr>
            <a:endParaRPr lang="pl-PL" sz="1000" dirty="0"/>
          </a:p>
          <a:p>
            <a:pPr marL="285750" indent="-285750" fontAlgn="base">
              <a:buFont typeface="Arial" panose="020B0604020202020204" pitchFamily="34" charset="0"/>
              <a:buChar char="•"/>
            </a:pPr>
            <a:r>
              <a:rPr lang="en-GB" sz="2600" b="1" dirty="0" err="1"/>
              <a:t>Aktualizacja</a:t>
            </a:r>
            <a:r>
              <a:rPr lang="en-GB" sz="2600" b="1" dirty="0"/>
              <a:t> </a:t>
            </a:r>
            <a:r>
              <a:rPr lang="en-GB" sz="2600" b="1" dirty="0" err="1"/>
              <a:t>przekonań</a:t>
            </a:r>
            <a:r>
              <a:rPr lang="en-GB" sz="2600" b="1" dirty="0"/>
              <a:t> </a:t>
            </a:r>
            <a:r>
              <a:rPr lang="en-GB" sz="2600" b="1" dirty="0" err="1"/>
              <a:t>i</a:t>
            </a:r>
            <a:r>
              <a:rPr lang="en-GB" sz="2600" b="1" dirty="0"/>
              <a:t> </a:t>
            </a:r>
            <a:r>
              <a:rPr lang="en-GB" sz="2600" b="1" dirty="0" err="1"/>
              <a:t>poznania</a:t>
            </a:r>
            <a:endParaRPr lang="en-GB" sz="2600" b="1" dirty="0"/>
          </a:p>
          <a:p>
            <a:pPr marL="742950" lvl="1" indent="-285750" fontAlgn="base">
              <a:buFont typeface="Arial" panose="020B0604020202020204" pitchFamily="34" charset="0"/>
              <a:buChar char="•"/>
            </a:pPr>
            <a:r>
              <a:rPr lang="pl-PL" sz="2600" dirty="0"/>
              <a:t>Elastyczność poznawcza może odnosić się do aktualizacji funkcji poznawczych jako adaptacji do nowych informacji lub bodźców,</a:t>
            </a:r>
            <a:endParaRPr lang="en-GB" sz="2600" dirty="0"/>
          </a:p>
          <a:p>
            <a:pPr marL="285750" indent="-285750" fontAlgn="base">
              <a:buFont typeface="Arial" panose="020B0604020202020204" pitchFamily="34" charset="0"/>
              <a:buChar char="•"/>
            </a:pPr>
            <a:endParaRPr lang="pl-PL" sz="1000" dirty="0"/>
          </a:p>
          <a:p>
            <a:pPr marL="285750" indent="-285750" fontAlgn="base">
              <a:buFont typeface="Arial" panose="020B0604020202020204" pitchFamily="34" charset="0"/>
              <a:buChar char="•"/>
            </a:pPr>
            <a:r>
              <a:rPr lang="en-GB" sz="2600" b="1" dirty="0" err="1"/>
              <a:t>Obserwacja</a:t>
            </a:r>
            <a:r>
              <a:rPr lang="en-GB" sz="2600" b="1" dirty="0"/>
              <a:t> </a:t>
            </a:r>
            <a:r>
              <a:rPr lang="en-GB" sz="2600" b="1" dirty="0" err="1"/>
              <a:t>wieloaspektowa</a:t>
            </a:r>
            <a:endParaRPr lang="en-GB" sz="2600" b="1" dirty="0"/>
          </a:p>
          <a:p>
            <a:pPr marL="742950" lvl="1" indent="-285750" fontAlgn="base">
              <a:buFont typeface="Arial" panose="020B0604020202020204" pitchFamily="34" charset="0"/>
              <a:buChar char="•"/>
            </a:pPr>
            <a:r>
              <a:rPr lang="pl-PL" sz="2600" dirty="0"/>
              <a:t>Elastyczność poznawcza może odnosić się do rozważania wielu elementów obserwacji jednocześnie,</a:t>
            </a:r>
            <a:endParaRPr lang="en-GB" sz="2600" dirty="0"/>
          </a:p>
          <a:p>
            <a:pPr marL="285750" indent="-285750" fontAlgn="base">
              <a:buFont typeface="Arial" panose="020B0604020202020204" pitchFamily="34" charset="0"/>
              <a:buChar char="•"/>
            </a:pPr>
            <a:endParaRPr lang="pl-PL" sz="1000" dirty="0"/>
          </a:p>
          <a:p>
            <a:pPr marL="285750" indent="-285750" fontAlgn="base">
              <a:buFont typeface="Arial" panose="020B0604020202020204" pitchFamily="34" charset="0"/>
              <a:buChar char="•"/>
            </a:pPr>
            <a:r>
              <a:rPr lang="en-GB" sz="2600" b="1" dirty="0" err="1"/>
              <a:t>Dekonstrukcja</a:t>
            </a:r>
            <a:r>
              <a:rPr lang="en-GB" sz="2600" b="1" dirty="0"/>
              <a:t> </a:t>
            </a:r>
            <a:r>
              <a:rPr lang="en-GB" sz="2600" b="1" dirty="0" err="1"/>
              <a:t>myśli</a:t>
            </a:r>
            <a:endParaRPr lang="en-GB" sz="2600" b="1" dirty="0"/>
          </a:p>
          <a:p>
            <a:pPr marL="742950" lvl="1" indent="-285750" fontAlgn="base">
              <a:buFont typeface="Arial" panose="020B0604020202020204" pitchFamily="34" charset="0"/>
              <a:buChar char="•"/>
            </a:pPr>
            <a:r>
              <a:rPr lang="pl-PL" sz="2600" dirty="0"/>
              <a:t>Kiedy stoimy przez złożonym problemem elastyczność poznawcza pomaga rozłożyć ową złożoność na mniejsze elementy. Umiejętność przemieszczania się między poszczególnymi elementami większego problemu w celu jego rozwiązania jest przykładem elastyczności poznawczej,</a:t>
            </a:r>
            <a:endParaRPr lang="en-GB" sz="2600" dirty="0"/>
          </a:p>
          <a:p>
            <a:pPr marL="285750" indent="-285750" fontAlgn="base">
              <a:buFont typeface="Arial" panose="020B0604020202020204" pitchFamily="34" charset="0"/>
              <a:buChar char="•"/>
            </a:pPr>
            <a:endParaRPr lang="pl-PL" sz="1000" dirty="0"/>
          </a:p>
          <a:p>
            <a:pPr marL="285750" indent="-285750" fontAlgn="base">
              <a:buFont typeface="Arial" panose="020B0604020202020204" pitchFamily="34" charset="0"/>
              <a:buChar char="•"/>
            </a:pPr>
            <a:r>
              <a:rPr lang="en-GB" sz="2600" b="1" dirty="0" err="1"/>
              <a:t>Rozszerzona</a:t>
            </a:r>
            <a:r>
              <a:rPr lang="en-GB" sz="2600" b="1" dirty="0"/>
              <a:t> </a:t>
            </a:r>
            <a:r>
              <a:rPr lang="en-GB" sz="2600" b="1" dirty="0" err="1"/>
              <a:t>świadomość</a:t>
            </a:r>
            <a:endParaRPr lang="en-GB" sz="2600" b="1" dirty="0"/>
          </a:p>
          <a:p>
            <a:pPr marL="742950" lvl="1" indent="-285750" fontAlgn="base">
              <a:buFont typeface="Arial" panose="020B0604020202020204" pitchFamily="34" charset="0"/>
              <a:buChar char="•"/>
            </a:pPr>
            <a:r>
              <a:rPr lang="pl-PL" sz="2600" dirty="0"/>
              <a:t>Zdolność do bycia świadomym wszystkich możliwych wyborów i alternatyw w obrębie określonego scenariusza. </a:t>
            </a:r>
            <a:endParaRPr lang="en-GB" sz="2600" dirty="0"/>
          </a:p>
        </p:txBody>
      </p:sp>
      <p:sp>
        <p:nvSpPr>
          <p:cNvPr id="9" name="object 2">
            <a:extLst>
              <a:ext uri="{FF2B5EF4-FFF2-40B4-BE49-F238E27FC236}">
                <a16:creationId xmlns:a16="http://schemas.microsoft.com/office/drawing/2014/main" id="{6716F1C6-B0AF-441D-9A95-86BDF9FD34C7}"/>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1315846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dissolve">
                                      <p:cBhvr>
                                        <p:cTn id="23" dur="500"/>
                                        <p:tgtEl>
                                          <p:spTgt spid="10">
                                            <p:txEl>
                                              <p:pRg st="6" end="6"/>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dissolve">
                                      <p:cBhvr>
                                        <p:cTn id="27" dur="500"/>
                                        <p:tgtEl>
                                          <p:spTgt spid="10">
                                            <p:txEl>
                                              <p:pRg st="7" end="7"/>
                                            </p:txEl>
                                          </p:spTgt>
                                        </p:tgtEl>
                                      </p:cBhvr>
                                    </p:animEffect>
                                  </p:childTnLst>
                                </p:cTn>
                              </p:par>
                            </p:childTnLst>
                          </p:cTn>
                        </p:par>
                        <p:par>
                          <p:cTn id="28" fill="hold">
                            <p:stCondLst>
                              <p:cond delay="9000"/>
                            </p:stCondLst>
                            <p:childTnLst>
                              <p:par>
                                <p:cTn id="29" presetID="9" presetClass="entr" presetSubtype="0" fill="hold" nodeType="afterEffect">
                                  <p:stCondLst>
                                    <p:cond delay="1000"/>
                                  </p:stCondLst>
                                  <p:childTnLst>
                                    <p:set>
                                      <p:cBhvr>
                                        <p:cTn id="30" dur="1" fill="hold">
                                          <p:stCondLst>
                                            <p:cond delay="0"/>
                                          </p:stCondLst>
                                        </p:cTn>
                                        <p:tgtEl>
                                          <p:spTgt spid="10">
                                            <p:txEl>
                                              <p:pRg st="9" end="9"/>
                                            </p:txEl>
                                          </p:spTgt>
                                        </p:tgtEl>
                                        <p:attrNameLst>
                                          <p:attrName>style.visibility</p:attrName>
                                        </p:attrNameLst>
                                      </p:cBhvr>
                                      <p:to>
                                        <p:strVal val="visible"/>
                                      </p:to>
                                    </p:set>
                                    <p:animEffect transition="in" filter="dissolve">
                                      <p:cBhvr>
                                        <p:cTn id="31" dur="500"/>
                                        <p:tgtEl>
                                          <p:spTgt spid="10">
                                            <p:txEl>
                                              <p:pRg st="9" end="9"/>
                                            </p:txEl>
                                          </p:spTgt>
                                        </p:tgtEl>
                                      </p:cBhvr>
                                    </p:animEffect>
                                  </p:childTnLst>
                                </p:cTn>
                              </p:par>
                            </p:childTnLst>
                          </p:cTn>
                        </p:par>
                        <p:par>
                          <p:cTn id="32" fill="hold">
                            <p:stCondLst>
                              <p:cond delay="10500"/>
                            </p:stCondLst>
                            <p:childTnLst>
                              <p:par>
                                <p:cTn id="33" presetID="9" presetClass="entr" presetSubtype="0" fill="hold" nodeType="afterEffect">
                                  <p:stCondLst>
                                    <p:cond delay="1000"/>
                                  </p:stCondLst>
                                  <p:childTnLst>
                                    <p:set>
                                      <p:cBhvr>
                                        <p:cTn id="34" dur="1" fill="hold">
                                          <p:stCondLst>
                                            <p:cond delay="0"/>
                                          </p:stCondLst>
                                        </p:cTn>
                                        <p:tgtEl>
                                          <p:spTgt spid="10">
                                            <p:txEl>
                                              <p:pRg st="10" end="10"/>
                                            </p:txEl>
                                          </p:spTgt>
                                        </p:tgtEl>
                                        <p:attrNameLst>
                                          <p:attrName>style.visibility</p:attrName>
                                        </p:attrNameLst>
                                      </p:cBhvr>
                                      <p:to>
                                        <p:strVal val="visible"/>
                                      </p:to>
                                    </p:set>
                                    <p:animEffect transition="in" filter="dissolve">
                                      <p:cBhvr>
                                        <p:cTn id="35" dur="500"/>
                                        <p:tgtEl>
                                          <p:spTgt spid="10">
                                            <p:txEl>
                                              <p:pRg st="10" end="10"/>
                                            </p:txEl>
                                          </p:spTgt>
                                        </p:tgtEl>
                                      </p:cBhvr>
                                    </p:animEffect>
                                  </p:childTnLst>
                                </p:cTn>
                              </p:par>
                            </p:childTnLst>
                          </p:cTn>
                        </p:par>
                        <p:par>
                          <p:cTn id="36" fill="hold">
                            <p:stCondLst>
                              <p:cond delay="12000"/>
                            </p:stCondLst>
                            <p:childTnLst>
                              <p:par>
                                <p:cTn id="37" presetID="9" presetClass="entr" presetSubtype="0" fill="hold" nodeType="afterEffect">
                                  <p:stCondLst>
                                    <p:cond delay="1000"/>
                                  </p:stCondLst>
                                  <p:childTnLst>
                                    <p:set>
                                      <p:cBhvr>
                                        <p:cTn id="38" dur="1" fill="hold">
                                          <p:stCondLst>
                                            <p:cond delay="0"/>
                                          </p:stCondLst>
                                        </p:cTn>
                                        <p:tgtEl>
                                          <p:spTgt spid="10">
                                            <p:txEl>
                                              <p:pRg st="12" end="12"/>
                                            </p:txEl>
                                          </p:spTgt>
                                        </p:tgtEl>
                                        <p:attrNameLst>
                                          <p:attrName>style.visibility</p:attrName>
                                        </p:attrNameLst>
                                      </p:cBhvr>
                                      <p:to>
                                        <p:strVal val="visible"/>
                                      </p:to>
                                    </p:set>
                                    <p:animEffect transition="in" filter="dissolve">
                                      <p:cBhvr>
                                        <p:cTn id="39" dur="500"/>
                                        <p:tgtEl>
                                          <p:spTgt spid="10">
                                            <p:txEl>
                                              <p:pRg st="12" end="12"/>
                                            </p:txEl>
                                          </p:spTgt>
                                        </p:tgtEl>
                                      </p:cBhvr>
                                    </p:animEffect>
                                  </p:childTnLst>
                                </p:cTn>
                              </p:par>
                            </p:childTnLst>
                          </p:cTn>
                        </p:par>
                        <p:par>
                          <p:cTn id="40" fill="hold">
                            <p:stCondLst>
                              <p:cond delay="13500"/>
                            </p:stCondLst>
                            <p:childTnLst>
                              <p:par>
                                <p:cTn id="41" presetID="9" presetClass="entr" presetSubtype="0" fill="hold" nodeType="afterEffect">
                                  <p:stCondLst>
                                    <p:cond delay="1000"/>
                                  </p:stCondLst>
                                  <p:childTnLst>
                                    <p:set>
                                      <p:cBhvr>
                                        <p:cTn id="42" dur="1" fill="hold">
                                          <p:stCondLst>
                                            <p:cond delay="0"/>
                                          </p:stCondLst>
                                        </p:cTn>
                                        <p:tgtEl>
                                          <p:spTgt spid="10">
                                            <p:txEl>
                                              <p:pRg st="13" end="13"/>
                                            </p:txEl>
                                          </p:spTgt>
                                        </p:tgtEl>
                                        <p:attrNameLst>
                                          <p:attrName>style.visibility</p:attrName>
                                        </p:attrNameLst>
                                      </p:cBhvr>
                                      <p:to>
                                        <p:strVal val="visible"/>
                                      </p:to>
                                    </p:set>
                                    <p:animEffect transition="in" filter="dissolve">
                                      <p:cBhvr>
                                        <p:cTn id="43" dur="500"/>
                                        <p:tgtEl>
                                          <p:spTgt spid="10">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762000" y="547989"/>
            <a:ext cx="138447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Cytacje nt. „elastyczności poznawczej” w Web of Science</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5330022" y="7992980"/>
            <a:ext cx="3048000" cy="411240"/>
          </a:xfrm>
          <a:prstGeom prst="rect">
            <a:avLst/>
          </a:prstGeom>
          <a:noFill/>
        </p:spPr>
        <p:txBody>
          <a:bodyPr wrap="square" rtlCol="0">
            <a:spAutoFit/>
          </a:bodyPr>
          <a:lstStyle/>
          <a:p>
            <a:pPr fontAlgn="base"/>
            <a:r>
              <a:rPr lang="pl-PL" dirty="0" err="1"/>
              <a:t>Żródło</a:t>
            </a:r>
            <a:r>
              <a:rPr lang="en-GB" sz="2000" dirty="0"/>
              <a:t>: webofscience.com</a:t>
            </a:r>
          </a:p>
        </p:txBody>
      </p:sp>
      <p:pic>
        <p:nvPicPr>
          <p:cNvPr id="6" name="Picture 5">
            <a:extLst>
              <a:ext uri="{FF2B5EF4-FFF2-40B4-BE49-F238E27FC236}">
                <a16:creationId xmlns:a16="http://schemas.microsoft.com/office/drawing/2014/main" id="{8D0C9045-210E-7E48-91F3-3877437FD75F}"/>
              </a:ext>
            </a:extLst>
          </p:cNvPr>
          <p:cNvPicPr>
            <a:picLocks noChangeAspect="1"/>
          </p:cNvPicPr>
          <p:nvPr/>
        </p:nvPicPr>
        <p:blipFill>
          <a:blip r:embed="rId5"/>
          <a:stretch>
            <a:fillRect/>
          </a:stretch>
        </p:blipFill>
        <p:spPr>
          <a:xfrm>
            <a:off x="3352800" y="3366826"/>
            <a:ext cx="11745240" cy="6057355"/>
          </a:xfrm>
          <a:prstGeom prst="rect">
            <a:avLst/>
          </a:prstGeom>
        </p:spPr>
      </p:pic>
      <p:pic>
        <p:nvPicPr>
          <p:cNvPr id="9" name="Picture 8">
            <a:extLst>
              <a:ext uri="{FF2B5EF4-FFF2-40B4-BE49-F238E27FC236}">
                <a16:creationId xmlns:a16="http://schemas.microsoft.com/office/drawing/2014/main" id="{D3CCCB85-CF48-6E41-8E1C-E0A2BE16A9F2}"/>
              </a:ext>
            </a:extLst>
          </p:cNvPr>
          <p:cNvPicPr>
            <a:picLocks noChangeAspect="1"/>
          </p:cNvPicPr>
          <p:nvPr/>
        </p:nvPicPr>
        <p:blipFill>
          <a:blip r:embed="rId6"/>
          <a:stretch>
            <a:fillRect/>
          </a:stretch>
        </p:blipFill>
        <p:spPr>
          <a:xfrm>
            <a:off x="914400" y="1601917"/>
            <a:ext cx="9651588" cy="1695450"/>
          </a:xfrm>
          <a:prstGeom prst="rect">
            <a:avLst/>
          </a:prstGeom>
        </p:spPr>
      </p:pic>
      <p:sp>
        <p:nvSpPr>
          <p:cNvPr id="11" name="object 2">
            <a:extLst>
              <a:ext uri="{FF2B5EF4-FFF2-40B4-BE49-F238E27FC236}">
                <a16:creationId xmlns:a16="http://schemas.microsoft.com/office/drawing/2014/main" id="{43380961-2DF9-46B7-ACA1-8D45F2365907}"/>
              </a:ext>
            </a:extLst>
          </p:cNvPr>
          <p:cNvSpPr txBox="1">
            <a:spLocks/>
          </p:cNvSpPr>
          <p:nvPr/>
        </p:nvSpPr>
        <p:spPr>
          <a:xfrm>
            <a:off x="14533245" y="5715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2809191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6"/>
                                        </p:tgtEl>
                                        <p:attrNameLst>
                                          <p:attrName>style.visibility</p:attrName>
                                        </p:attrNameLst>
                                      </p:cBhvr>
                                      <p:to>
                                        <p:strVal val="visible"/>
                                      </p:to>
                                    </p:set>
                                    <p:animEffect transition="in" filter="randombar(horizontal)">
                                      <p:cBhvr>
                                        <p:cTn id="11" dur="500"/>
                                        <p:tgtEl>
                                          <p:spTgt spid="6"/>
                                        </p:tgtEl>
                                      </p:cBhvr>
                                    </p:animEffect>
                                  </p:childTnLst>
                                </p:cTn>
                              </p:par>
                            </p:childTnLst>
                          </p:cTn>
                        </p:par>
                        <p:par>
                          <p:cTn id="12" fill="hold">
                            <p:stCondLst>
                              <p:cond delay="3000"/>
                            </p:stCondLst>
                            <p:childTnLst>
                              <p:par>
                                <p:cTn id="13" presetID="14" presetClass="entr" presetSubtype="1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randombar(horizontal)">
                                      <p:cBhvr>
                                        <p:cTn id="1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53687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Geneza i rozwój: klasycy elastyczności poznawczej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05100"/>
            <a:ext cx="17045144" cy="5878532"/>
          </a:xfrm>
          <a:prstGeom prst="rect">
            <a:avLst/>
          </a:prstGeom>
          <a:noFill/>
        </p:spPr>
        <p:txBody>
          <a:bodyPr wrap="square" rtlCol="0">
            <a:spAutoFit/>
          </a:bodyPr>
          <a:lstStyle/>
          <a:p>
            <a:r>
              <a:rPr lang="pl-PL" altLang="ko-KR" sz="2800" b="1" dirty="0"/>
              <a:t>Sformułowanie </a:t>
            </a:r>
            <a:r>
              <a:rPr lang="en-US" altLang="ko-KR" sz="2800" b="1" dirty="0"/>
              <a:t>“</a:t>
            </a:r>
            <a:r>
              <a:rPr lang="pl-PL" altLang="ko-KR" sz="2800" b="1" dirty="0"/>
              <a:t>Teorii Elastyczności Poznawczej</a:t>
            </a:r>
            <a:r>
              <a:rPr lang="en-US" altLang="ko-KR" sz="2800" b="1" dirty="0"/>
              <a:t>” (1988)</a:t>
            </a:r>
            <a:r>
              <a:rPr lang="pl-PL" altLang="ko-KR" sz="2800" b="1" dirty="0"/>
              <a:t>*</a:t>
            </a:r>
            <a:endParaRPr lang="en-US" altLang="ko-KR" sz="2800" dirty="0"/>
          </a:p>
          <a:p>
            <a:r>
              <a:rPr lang="pl-PL" altLang="ko-KR" sz="2800" dirty="0"/>
              <a:t>przez</a:t>
            </a:r>
            <a:endParaRPr lang="en-US" altLang="ko-KR" sz="2800" dirty="0"/>
          </a:p>
          <a:p>
            <a:r>
              <a:rPr lang="en-US" altLang="ko-KR" sz="2800" dirty="0"/>
              <a:t>Rand</a:t>
            </a:r>
            <a:r>
              <a:rPr lang="pl-PL" altLang="ko-KR" sz="2800" dirty="0"/>
              <a:t>a</a:t>
            </a:r>
            <a:r>
              <a:rPr lang="en-US" altLang="ko-KR" sz="2800" dirty="0"/>
              <a:t> Spiro, Michigan State University</a:t>
            </a:r>
          </a:p>
          <a:p>
            <a:r>
              <a:rPr lang="en-US" altLang="ko-KR" sz="2800" dirty="0"/>
              <a:t>Richard</a:t>
            </a:r>
            <a:r>
              <a:rPr lang="pl-PL" altLang="ko-KR" sz="2800" dirty="0"/>
              <a:t>a</a:t>
            </a:r>
            <a:r>
              <a:rPr lang="en-US" altLang="ko-KR" sz="2800" dirty="0"/>
              <a:t> Lorne Coulson</a:t>
            </a:r>
            <a:r>
              <a:rPr lang="pl-PL" altLang="ko-KR" sz="2800" dirty="0"/>
              <a:t>a</a:t>
            </a:r>
            <a:r>
              <a:rPr lang="en-US" altLang="ko-KR" sz="2800" dirty="0"/>
              <a:t>, Clayton State University</a:t>
            </a:r>
          </a:p>
          <a:p>
            <a:r>
              <a:rPr lang="en-US" altLang="ko-KR" sz="2800" dirty="0"/>
              <a:t>Paul</a:t>
            </a:r>
            <a:r>
              <a:rPr lang="pl-PL" altLang="ko-KR" sz="2800" dirty="0"/>
              <a:t>a</a:t>
            </a:r>
            <a:r>
              <a:rPr lang="en-US" altLang="ko-KR" sz="2800" dirty="0"/>
              <a:t> J. </a:t>
            </a:r>
            <a:r>
              <a:rPr lang="en-US" altLang="ko-KR" sz="2800" dirty="0" err="1"/>
              <a:t>Feltovich</a:t>
            </a:r>
            <a:r>
              <a:rPr lang="pl-PL" altLang="ko-KR" sz="2800" dirty="0"/>
              <a:t>a</a:t>
            </a:r>
            <a:r>
              <a:rPr lang="en-US" altLang="ko-KR" sz="2800" dirty="0"/>
              <a:t>, Florida Institute for Human and Machine Cognition</a:t>
            </a:r>
          </a:p>
          <a:p>
            <a:endParaRPr lang="en-US" altLang="ko-KR" sz="2800" dirty="0"/>
          </a:p>
          <a:p>
            <a:r>
              <a:rPr lang="en-US" altLang="ko-KR" sz="2800" b="1" dirty="0"/>
              <a:t>Spiro, </a:t>
            </a:r>
            <a:r>
              <a:rPr lang="en-US" altLang="ko-KR" sz="2800" b="1" dirty="0" err="1"/>
              <a:t>Couldon</a:t>
            </a:r>
            <a:r>
              <a:rPr lang="en-US" altLang="ko-KR" sz="2800" b="1" dirty="0"/>
              <a:t> </a:t>
            </a:r>
            <a:r>
              <a:rPr lang="pl-PL" altLang="ko-KR" sz="2800" b="1" dirty="0"/>
              <a:t>i</a:t>
            </a:r>
            <a:r>
              <a:rPr lang="en-US" altLang="ko-KR" sz="2800" b="1" dirty="0"/>
              <a:t> </a:t>
            </a:r>
            <a:r>
              <a:rPr lang="en-US" altLang="ko-KR" sz="2800" b="1" dirty="0" err="1"/>
              <a:t>Feltovich</a:t>
            </a:r>
            <a:r>
              <a:rPr lang="en-US" altLang="ko-KR" sz="2800" b="1" dirty="0"/>
              <a:t> </a:t>
            </a:r>
            <a:r>
              <a:rPr lang="pl-PL" altLang="ko-KR" sz="2800" dirty="0"/>
              <a:t>pozostają wciąż najczęściej cytowanymi autorami w tej dziedzinie. </a:t>
            </a:r>
            <a:endParaRPr lang="en-US" altLang="ko-KR" sz="2800" dirty="0"/>
          </a:p>
          <a:p>
            <a:endParaRPr lang="en-US" altLang="ko-KR" sz="2800" dirty="0"/>
          </a:p>
          <a:p>
            <a:r>
              <a:rPr lang="en-US" altLang="ko-KR" sz="2800" dirty="0">
                <a:sym typeface="Wingdings" pitchFamily="2" charset="2"/>
              </a:rPr>
              <a:t> </a:t>
            </a:r>
            <a:endParaRPr lang="en-US" altLang="ko-KR" sz="2800" dirty="0"/>
          </a:p>
          <a:p>
            <a:r>
              <a:rPr lang="en-US" altLang="ko-KR" sz="2800" dirty="0"/>
              <a:t>W 2022 </a:t>
            </a:r>
            <a:r>
              <a:rPr lang="en-US" altLang="ko-KR" sz="2800" dirty="0" err="1"/>
              <a:t>roku</a:t>
            </a:r>
            <a:r>
              <a:rPr lang="en-US" altLang="ko-KR" sz="2800" dirty="0"/>
              <a:t> </a:t>
            </a:r>
            <a:r>
              <a:rPr lang="en-US" altLang="ko-KR" sz="2800" dirty="0" err="1"/>
              <a:t>na</a:t>
            </a:r>
            <a:r>
              <a:rPr lang="en-US" altLang="ko-KR" sz="2800" dirty="0"/>
              <a:t> </a:t>
            </a:r>
            <a:r>
              <a:rPr lang="en-US" altLang="ko-KR" sz="2800" dirty="0" err="1"/>
              <a:t>łamach</a:t>
            </a:r>
            <a:r>
              <a:rPr lang="en-US" altLang="ko-KR" sz="2800" dirty="0"/>
              <a:t> </a:t>
            </a:r>
            <a:r>
              <a:rPr lang="en-US" altLang="ko-KR" sz="2800" b="1" dirty="0"/>
              <a:t>Journal of Intelligence </a:t>
            </a:r>
            <a:r>
              <a:rPr lang="en-US" altLang="ko-KR" sz="2800" dirty="0" err="1"/>
              <a:t>pojawi</a:t>
            </a:r>
            <a:r>
              <a:rPr lang="en-US" altLang="ko-KR" sz="2800" dirty="0"/>
              <a:t> </a:t>
            </a:r>
            <a:r>
              <a:rPr lang="en-US" altLang="ko-KR" sz="2800" dirty="0" err="1"/>
              <a:t>się</a:t>
            </a:r>
            <a:r>
              <a:rPr lang="en-US" altLang="ko-KR" sz="2800" dirty="0"/>
              <a:t> </a:t>
            </a:r>
            <a:r>
              <a:rPr lang="en-US" altLang="ko-KR" sz="2800" dirty="0" err="1"/>
              <a:t>specjalne</a:t>
            </a:r>
            <a:r>
              <a:rPr lang="en-US" altLang="ko-KR" sz="2800" dirty="0"/>
              <a:t> </a:t>
            </a:r>
            <a:r>
              <a:rPr lang="en-US" altLang="ko-KR" sz="2800" dirty="0" err="1"/>
              <a:t>wydanie</a:t>
            </a:r>
            <a:r>
              <a:rPr lang="en-US" altLang="ko-KR" sz="2800" dirty="0"/>
              <a:t> „Cognitive Flexibility: Concepts, Issues and Assessment”</a:t>
            </a:r>
            <a:r>
              <a:rPr lang="pl-PL" altLang="ko-KR" sz="2800" dirty="0"/>
              <a:t>.</a:t>
            </a:r>
          </a:p>
          <a:p>
            <a:endParaRPr lang="en-US" altLang="ko-KR" sz="2800" dirty="0"/>
          </a:p>
          <a:p>
            <a:r>
              <a:rPr lang="en-US" altLang="ko-KR" sz="2000" dirty="0"/>
              <a:t>* Spiro R., Coulson R., </a:t>
            </a:r>
            <a:r>
              <a:rPr lang="en-US" altLang="ko-KR" sz="2000" dirty="0" err="1"/>
              <a:t>Feltovich</a:t>
            </a:r>
            <a:r>
              <a:rPr lang="en-US" altLang="ko-KR" sz="2000" dirty="0"/>
              <a:t> P. (1988). Cognitive Flexibility Theory: Advanced Knowledge Acquisition in Ill-Structured Domains. Proceedings of The Tenth Annual Conference of the Cognitive Science Society, Montreal, August, 1988, Lawrence Erlbaum Assoc., Hillsdale, NJ, 1988.</a:t>
            </a:r>
          </a:p>
        </p:txBody>
      </p:sp>
      <p:sp>
        <p:nvSpPr>
          <p:cNvPr id="9" name="object 2">
            <a:extLst>
              <a:ext uri="{FF2B5EF4-FFF2-40B4-BE49-F238E27FC236}">
                <a16:creationId xmlns:a16="http://schemas.microsoft.com/office/drawing/2014/main" id="{A2FA37C0-49AF-414C-8A23-54F503E02099}"/>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338977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animEffect transition="in" filter="dissolve">
                                      <p:cBhvr>
                                        <p:cTn id="15" dur="500"/>
                                        <p:tgtEl>
                                          <p:spTgt spid="10">
                                            <p:txEl>
                                              <p:pRg st="2" end="2"/>
                                            </p:txEl>
                                          </p:spTgt>
                                        </p:tgtEl>
                                      </p:cBhvr>
                                    </p:animEffect>
                                  </p:childTnLst>
                                </p:cTn>
                              </p:par>
                            </p:childTnLst>
                          </p:cTn>
                        </p:par>
                        <p:par>
                          <p:cTn id="16" fill="hold">
                            <p:stCondLst>
                              <p:cond delay="3500"/>
                            </p:stCondLst>
                            <p:childTnLst>
                              <p:par>
                                <p:cTn id="17" presetID="9" presetClass="entr" presetSubtype="0" fill="hold" nodeType="afterEffect">
                                  <p:stCondLst>
                                    <p:cond delay="1000"/>
                                  </p:stCondLst>
                                  <p:childTnLst>
                                    <p:set>
                                      <p:cBhvr>
                                        <p:cTn id="18" dur="1" fill="hold">
                                          <p:stCondLst>
                                            <p:cond delay="0"/>
                                          </p:stCondLst>
                                        </p:cTn>
                                        <p:tgtEl>
                                          <p:spTgt spid="10">
                                            <p:txEl>
                                              <p:pRg st="3" end="3"/>
                                            </p:txEl>
                                          </p:spTgt>
                                        </p:tgtEl>
                                        <p:attrNameLst>
                                          <p:attrName>style.visibility</p:attrName>
                                        </p:attrNameLst>
                                      </p:cBhvr>
                                      <p:to>
                                        <p:strVal val="visible"/>
                                      </p:to>
                                    </p:set>
                                    <p:animEffect transition="in" filter="dissolve">
                                      <p:cBhvr>
                                        <p:cTn id="19" dur="500"/>
                                        <p:tgtEl>
                                          <p:spTgt spid="10">
                                            <p:txEl>
                                              <p:pRg st="3" end="3"/>
                                            </p:txEl>
                                          </p:spTgt>
                                        </p:tgtEl>
                                      </p:cBhvr>
                                    </p:animEffect>
                                  </p:childTnLst>
                                </p:cTn>
                              </p:par>
                            </p:childTnLst>
                          </p:cTn>
                        </p:par>
                        <p:par>
                          <p:cTn id="20" fill="hold">
                            <p:stCondLst>
                              <p:cond delay="5000"/>
                            </p:stCondLst>
                            <p:childTnLst>
                              <p:par>
                                <p:cTn id="21" presetID="9" presetClass="entr" presetSubtype="0" fill="hold" nodeType="afterEffect">
                                  <p:stCondLst>
                                    <p:cond delay="0"/>
                                  </p:stCondLst>
                                  <p:childTnLst>
                                    <p:set>
                                      <p:cBhvr>
                                        <p:cTn id="22" dur="1" fill="hold">
                                          <p:stCondLst>
                                            <p:cond delay="0"/>
                                          </p:stCondLst>
                                        </p:cTn>
                                        <p:tgtEl>
                                          <p:spTgt spid="10">
                                            <p:txEl>
                                              <p:pRg st="4" end="4"/>
                                            </p:txEl>
                                          </p:spTgt>
                                        </p:tgtEl>
                                        <p:attrNameLst>
                                          <p:attrName>style.visibility</p:attrName>
                                        </p:attrNameLst>
                                      </p:cBhvr>
                                      <p:to>
                                        <p:strVal val="visible"/>
                                      </p:to>
                                    </p:set>
                                    <p:animEffect transition="in" filter="dissolve">
                                      <p:cBhvr>
                                        <p:cTn id="23" dur="500"/>
                                        <p:tgtEl>
                                          <p:spTgt spid="10">
                                            <p:txEl>
                                              <p:pRg st="4" end="4"/>
                                            </p:txEl>
                                          </p:spTgt>
                                        </p:tgtEl>
                                      </p:cBhvr>
                                    </p:animEffect>
                                  </p:childTnLst>
                                </p:cTn>
                              </p:par>
                            </p:childTnLst>
                          </p:cTn>
                        </p:par>
                        <p:par>
                          <p:cTn id="24" fill="hold">
                            <p:stCondLst>
                              <p:cond delay="5500"/>
                            </p:stCondLst>
                            <p:childTnLst>
                              <p:par>
                                <p:cTn id="25" presetID="9" presetClass="entr" presetSubtype="0" fill="hold" nodeType="afterEffect">
                                  <p:stCondLst>
                                    <p:cond delay="1000"/>
                                  </p:stCondLst>
                                  <p:childTnLst>
                                    <p:set>
                                      <p:cBhvr>
                                        <p:cTn id="26" dur="1" fill="hold">
                                          <p:stCondLst>
                                            <p:cond delay="0"/>
                                          </p:stCondLst>
                                        </p:cTn>
                                        <p:tgtEl>
                                          <p:spTgt spid="10">
                                            <p:txEl>
                                              <p:pRg st="6" end="6"/>
                                            </p:txEl>
                                          </p:spTgt>
                                        </p:tgtEl>
                                        <p:attrNameLst>
                                          <p:attrName>style.visibility</p:attrName>
                                        </p:attrNameLst>
                                      </p:cBhvr>
                                      <p:to>
                                        <p:strVal val="visible"/>
                                      </p:to>
                                    </p:set>
                                    <p:animEffect transition="in" filter="dissolve">
                                      <p:cBhvr>
                                        <p:cTn id="27" dur="500"/>
                                        <p:tgtEl>
                                          <p:spTgt spid="10">
                                            <p:txEl>
                                              <p:pRg st="6" end="6"/>
                                            </p:txEl>
                                          </p:spTgt>
                                        </p:tgtEl>
                                      </p:cBhvr>
                                    </p:animEffect>
                                  </p:childTnLst>
                                </p:cTn>
                              </p:par>
                            </p:childTnLst>
                          </p:cTn>
                        </p:par>
                        <p:par>
                          <p:cTn id="28" fill="hold">
                            <p:stCondLst>
                              <p:cond delay="7000"/>
                            </p:stCondLst>
                            <p:childTnLst>
                              <p:par>
                                <p:cTn id="29" presetID="9" presetClass="entr" presetSubtype="0" fill="hold" nodeType="afterEffect">
                                  <p:stCondLst>
                                    <p:cond delay="1000"/>
                                  </p:stCondLst>
                                  <p:childTnLst>
                                    <p:set>
                                      <p:cBhvr>
                                        <p:cTn id="30" dur="1" fill="hold">
                                          <p:stCondLst>
                                            <p:cond delay="0"/>
                                          </p:stCondLst>
                                        </p:cTn>
                                        <p:tgtEl>
                                          <p:spTgt spid="10">
                                            <p:txEl>
                                              <p:pRg st="8" end="8"/>
                                            </p:txEl>
                                          </p:spTgt>
                                        </p:tgtEl>
                                        <p:attrNameLst>
                                          <p:attrName>style.visibility</p:attrName>
                                        </p:attrNameLst>
                                      </p:cBhvr>
                                      <p:to>
                                        <p:strVal val="visible"/>
                                      </p:to>
                                    </p:set>
                                    <p:animEffect transition="in" filter="dissolve">
                                      <p:cBhvr>
                                        <p:cTn id="31" dur="500"/>
                                        <p:tgtEl>
                                          <p:spTgt spid="10">
                                            <p:txEl>
                                              <p:pRg st="8" end="8"/>
                                            </p:txEl>
                                          </p:spTgt>
                                        </p:tgtEl>
                                      </p:cBhvr>
                                    </p:animEffect>
                                  </p:childTnLst>
                                </p:cTn>
                              </p:par>
                            </p:childTnLst>
                          </p:cTn>
                        </p:par>
                        <p:par>
                          <p:cTn id="32" fill="hold">
                            <p:stCondLst>
                              <p:cond delay="8500"/>
                            </p:stCondLst>
                            <p:childTnLst>
                              <p:par>
                                <p:cTn id="33" presetID="9" presetClass="entr" presetSubtype="0" fill="hold" nodeType="afterEffect">
                                  <p:stCondLst>
                                    <p:cond delay="1000"/>
                                  </p:stCondLst>
                                  <p:childTnLst>
                                    <p:set>
                                      <p:cBhvr>
                                        <p:cTn id="34" dur="1" fill="hold">
                                          <p:stCondLst>
                                            <p:cond delay="0"/>
                                          </p:stCondLst>
                                        </p:cTn>
                                        <p:tgtEl>
                                          <p:spTgt spid="10">
                                            <p:txEl>
                                              <p:pRg st="11" end="11"/>
                                            </p:txEl>
                                          </p:spTgt>
                                        </p:tgtEl>
                                        <p:attrNameLst>
                                          <p:attrName>style.visibility</p:attrName>
                                        </p:attrNameLst>
                                      </p:cBhvr>
                                      <p:to>
                                        <p:strVal val="visible"/>
                                      </p:to>
                                    </p:set>
                                    <p:animEffect transition="in" filter="dissolve">
                                      <p:cBhvr>
                                        <p:cTn id="35" dur="500"/>
                                        <p:tgtEl>
                                          <p:spTgt spid="10">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Znaczenie</a:t>
            </a:r>
            <a:r>
              <a:rPr lang="es-ES" sz="4000" b="1" spc="50" dirty="0">
                <a:solidFill>
                  <a:srgbClr val="243255"/>
                </a:solidFill>
                <a:cs typeface="Tahoma"/>
              </a:rPr>
              <a:t> </a:t>
            </a:r>
            <a:r>
              <a:rPr lang="es-ES" sz="4000" b="1" spc="50" dirty="0" err="1">
                <a:solidFill>
                  <a:srgbClr val="243255"/>
                </a:solidFill>
                <a:cs typeface="Tahoma"/>
              </a:rPr>
              <a:t>elastyczności</a:t>
            </a:r>
            <a:r>
              <a:rPr lang="es-ES" sz="4000" b="1" spc="50" dirty="0">
                <a:solidFill>
                  <a:srgbClr val="243255"/>
                </a:solidFill>
                <a:cs typeface="Tahoma"/>
              </a:rPr>
              <a:t> </a:t>
            </a:r>
            <a:r>
              <a:rPr lang="es-ES" sz="4000" b="1" spc="50" dirty="0" err="1">
                <a:solidFill>
                  <a:srgbClr val="243255"/>
                </a:solidFill>
                <a:cs typeface="Tahoma"/>
              </a:rPr>
              <a:t>poznawczej</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933700"/>
            <a:ext cx="17121344" cy="5570756"/>
          </a:xfrm>
          <a:prstGeom prst="rect">
            <a:avLst/>
          </a:prstGeom>
          <a:noFill/>
        </p:spPr>
        <p:txBody>
          <a:bodyPr wrap="square" rtlCol="0">
            <a:spAutoFit/>
          </a:bodyPr>
          <a:lstStyle/>
          <a:p>
            <a:pPr fontAlgn="base"/>
            <a:r>
              <a:rPr lang="pl-PL" sz="2800" b="1" dirty="0"/>
              <a:t>Elastyczność poznawcza kojarzona jest z:</a:t>
            </a:r>
            <a:endParaRPr lang="en-GB" sz="2800" b="1" dirty="0"/>
          </a:p>
          <a:p>
            <a:pPr fontAlgn="base"/>
            <a:endParaRPr lang="en-GB" sz="1000" dirty="0"/>
          </a:p>
          <a:p>
            <a:pPr marL="457200" indent="-457200" fontAlgn="base">
              <a:buFont typeface="Arial" panose="020B0604020202020204" pitchFamily="34" charset="0"/>
              <a:buChar char="•"/>
            </a:pPr>
            <a:r>
              <a:rPr lang="pl-PL" sz="2600" b="1" dirty="0"/>
              <a:t>Większą odpornością </a:t>
            </a:r>
            <a:r>
              <a:rPr lang="pl-PL" sz="2600" dirty="0"/>
              <a:t>– na negatywne wydarzenia życiowe </a:t>
            </a:r>
            <a:r>
              <a:rPr lang="en-GB" sz="2600" dirty="0"/>
              <a:t>(</a:t>
            </a:r>
            <a:r>
              <a:rPr lang="pl-PL" sz="2600" dirty="0"/>
              <a:t>por. </a:t>
            </a:r>
            <a:r>
              <a:rPr lang="en-GB" sz="2600" dirty="0">
                <a:hlinkClick r:id="rId5"/>
              </a:rPr>
              <a:t>Genet and Siemer, 2011</a:t>
            </a:r>
            <a:r>
              <a:rPr lang="en-GB" sz="2600" dirty="0"/>
              <a:t>)</a:t>
            </a:r>
            <a:endParaRPr lang="pl-PL" sz="2600" dirty="0"/>
          </a:p>
          <a:p>
            <a:pPr fontAlgn="base"/>
            <a:endParaRPr lang="en-GB" sz="800" dirty="0"/>
          </a:p>
          <a:p>
            <a:pPr marL="457200" indent="-457200" fontAlgn="base">
              <a:buFont typeface="Arial" panose="020B0604020202020204" pitchFamily="34" charset="0"/>
              <a:buChar char="•"/>
            </a:pPr>
            <a:r>
              <a:rPr lang="pl-PL" sz="2600" b="1" dirty="0"/>
              <a:t>Lepszą jakością życia i samopoczuciem osób starszych </a:t>
            </a:r>
            <a:r>
              <a:rPr lang="en-GB" sz="2600" dirty="0"/>
              <a:t>(</a:t>
            </a:r>
            <a:r>
              <a:rPr lang="pl-PL" sz="2600" dirty="0"/>
              <a:t>por. </a:t>
            </a:r>
            <a:r>
              <a:rPr lang="en-GB" sz="2600" dirty="0">
                <a:hlinkClick r:id="rId6"/>
              </a:rPr>
              <a:t>Davis et al., 2010</a:t>
            </a:r>
            <a:r>
              <a:rPr lang="en-GB" sz="2600" dirty="0"/>
              <a:t>)</a:t>
            </a:r>
            <a:endParaRPr lang="pl-PL" sz="2600" dirty="0"/>
          </a:p>
          <a:p>
            <a:pPr fontAlgn="base"/>
            <a:endParaRPr lang="en-GB" sz="800" dirty="0"/>
          </a:p>
          <a:p>
            <a:pPr marL="457200" indent="-457200" fontAlgn="base">
              <a:buFont typeface="Arial" panose="020B0604020202020204" pitchFamily="34" charset="0"/>
              <a:buChar char="•"/>
            </a:pPr>
            <a:r>
              <a:rPr lang="pl-PL" sz="2600" b="1" dirty="0"/>
              <a:t>Kreatywnością </a:t>
            </a:r>
            <a:r>
              <a:rPr lang="pl-PL" sz="2600" dirty="0"/>
              <a:t>– umiejętnością generowania nowych pomysłów, tworzenia nowych połączeń między pomysłami, nowych wynalazków. Elastyczność poznawcza jest ważna również w nauce i innowacjach. Na przykład przedsiębiorcy, którzy stworzyli wiele firm są bardziej elastyczni poznawczo niż menedżerowie w podobnym wieku o zbliżonym IQ </a:t>
            </a:r>
            <a:r>
              <a:rPr lang="en-GB" sz="2600" dirty="0"/>
              <a:t>(</a:t>
            </a:r>
            <a:r>
              <a:rPr lang="pl-PL" sz="2600" dirty="0"/>
              <a:t>por. </a:t>
            </a:r>
            <a:r>
              <a:rPr lang="en-GB" sz="2600" dirty="0">
                <a:hlinkClick r:id="rId7"/>
              </a:rPr>
              <a:t>Lawrence et al, 2008</a:t>
            </a:r>
            <a:r>
              <a:rPr lang="en-GB" sz="2600" dirty="0"/>
              <a:t>)</a:t>
            </a:r>
            <a:endParaRPr lang="pl-PL" sz="2600" dirty="0"/>
          </a:p>
          <a:p>
            <a:pPr fontAlgn="base"/>
            <a:endParaRPr lang="en-GB" sz="800" dirty="0"/>
          </a:p>
          <a:p>
            <a:pPr marL="457200" indent="-457200" fontAlgn="base">
              <a:buFont typeface="Arial" panose="020B0604020202020204" pitchFamily="34" charset="0"/>
              <a:buChar char="•"/>
            </a:pPr>
            <a:r>
              <a:rPr lang="en-GB" sz="2600" b="1" dirty="0" err="1"/>
              <a:t>Lep</a:t>
            </a:r>
            <a:r>
              <a:rPr lang="pl-PL" sz="2600" b="1" dirty="0" err="1"/>
              <a:t>szymi</a:t>
            </a:r>
            <a:r>
              <a:rPr lang="en-GB" sz="2600" b="1" dirty="0"/>
              <a:t> </a:t>
            </a:r>
            <a:r>
              <a:rPr lang="pl-PL" sz="2600" b="1" dirty="0"/>
              <a:t>wynikami </a:t>
            </a:r>
            <a:r>
              <a:rPr lang="en-GB" sz="2600" b="1" dirty="0" err="1"/>
              <a:t>menedżer</a:t>
            </a:r>
            <a:r>
              <a:rPr lang="pl-PL" sz="2600" b="1" dirty="0"/>
              <a:t>ów</a:t>
            </a:r>
            <a:r>
              <a:rPr lang="pl-PL" sz="2600" dirty="0"/>
              <a:t> </a:t>
            </a:r>
            <a:r>
              <a:rPr lang="en-GB" sz="2600" dirty="0"/>
              <a:t>(</a:t>
            </a:r>
            <a:r>
              <a:rPr lang="pl-PL" sz="2600" dirty="0"/>
              <a:t>por. </a:t>
            </a:r>
            <a:r>
              <a:rPr lang="en-GB" sz="2600" dirty="0">
                <a:hlinkClick r:id="rId8"/>
              </a:rPr>
              <a:t>Becker and </a:t>
            </a:r>
            <a:r>
              <a:rPr lang="en-GB" sz="2600" dirty="0" err="1">
                <a:hlinkClick r:id="rId8"/>
              </a:rPr>
              <a:t>Klaner</a:t>
            </a:r>
            <a:r>
              <a:rPr lang="en-GB" sz="2600" dirty="0">
                <a:hlinkClick r:id="rId8"/>
              </a:rPr>
              <a:t>, 2021</a:t>
            </a:r>
            <a:r>
              <a:rPr lang="en-GB" sz="2600" dirty="0"/>
              <a:t>)</a:t>
            </a:r>
            <a:endParaRPr lang="pl-PL" sz="2600" dirty="0"/>
          </a:p>
          <a:p>
            <a:pPr fontAlgn="base"/>
            <a:endParaRPr lang="en-GB" sz="800" dirty="0"/>
          </a:p>
          <a:p>
            <a:pPr marL="457200" indent="-457200" fontAlgn="base">
              <a:buFont typeface="Arial" panose="020B0604020202020204" pitchFamily="34" charset="0"/>
              <a:buChar char="•"/>
            </a:pPr>
            <a:r>
              <a:rPr lang="pl-PL" sz="2600" b="1" dirty="0"/>
              <a:t>Ochroną przed uprzedzeniami, takimi jak błąd konfirmacji – </a:t>
            </a:r>
            <a:r>
              <a:rPr lang="pl-PL" sz="2600" dirty="0"/>
              <a:t>ludzie, którzy są elastyczni poznawczo, lepiej rozpoznają w sobie potencjalne błędy i stosują strategie ich przezwyciężenia </a:t>
            </a:r>
            <a:r>
              <a:rPr lang="en-GB" sz="2600" dirty="0"/>
              <a:t>(</a:t>
            </a:r>
            <a:r>
              <a:rPr lang="pl-PL" sz="2600" dirty="0"/>
              <a:t>por. </a:t>
            </a:r>
            <a:r>
              <a:rPr lang="en-GB" sz="2600" dirty="0" err="1">
                <a:hlinkClick r:id="rId9"/>
              </a:rPr>
              <a:t>Zmigrod</a:t>
            </a:r>
            <a:r>
              <a:rPr lang="en-GB" sz="2600" dirty="0">
                <a:hlinkClick r:id="rId9"/>
              </a:rPr>
              <a:t> et al, 2016</a:t>
            </a:r>
            <a:r>
              <a:rPr lang="en-GB" sz="2600" dirty="0"/>
              <a:t>) </a:t>
            </a:r>
          </a:p>
          <a:p>
            <a:pPr marL="457200" indent="-457200" fontAlgn="base">
              <a:buFont typeface="Arial" panose="020B0604020202020204" pitchFamily="34" charset="0"/>
              <a:buChar char="•"/>
            </a:pPr>
            <a:r>
              <a:rPr lang="pl-PL" sz="2600" b="1" dirty="0"/>
              <a:t>Wpływem na to, jak ludzie radzą sobie w warunkach stresu, niepewności i nowych wyzwań </a:t>
            </a:r>
            <a:r>
              <a:rPr lang="pl-PL" sz="2600" dirty="0"/>
              <a:t>(np. w związku z adaptacją do warunków pandemii COVID-19).</a:t>
            </a:r>
            <a:endParaRPr lang="en-GB" sz="2600" dirty="0"/>
          </a:p>
        </p:txBody>
      </p:sp>
      <p:sp>
        <p:nvSpPr>
          <p:cNvPr id="9" name="object 2">
            <a:extLst>
              <a:ext uri="{FF2B5EF4-FFF2-40B4-BE49-F238E27FC236}">
                <a16:creationId xmlns:a16="http://schemas.microsoft.com/office/drawing/2014/main" id="{D4E205DA-8A7C-44A0-807E-2DD2DFD770CE}"/>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352456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2" end="2"/>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6" end="6"/>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8" end="8"/>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Pomiar</a:t>
            </a:r>
            <a:r>
              <a:rPr lang="es-ES" sz="4000" b="1" spc="50" dirty="0">
                <a:solidFill>
                  <a:srgbClr val="243255"/>
                </a:solidFill>
                <a:cs typeface="Tahoma"/>
              </a:rPr>
              <a:t> </a:t>
            </a:r>
            <a:r>
              <a:rPr lang="es-ES" sz="4000" b="1" spc="50" dirty="0" err="1">
                <a:solidFill>
                  <a:srgbClr val="243255"/>
                </a:solidFill>
                <a:cs typeface="Tahoma"/>
              </a:rPr>
              <a:t>elastyczności</a:t>
            </a:r>
            <a:r>
              <a:rPr lang="es-ES" sz="4000" b="1" spc="50" dirty="0">
                <a:solidFill>
                  <a:srgbClr val="243255"/>
                </a:solidFill>
                <a:cs typeface="Tahoma"/>
              </a:rPr>
              <a:t> </a:t>
            </a:r>
            <a:r>
              <a:rPr lang="es-ES" sz="4000" b="1" spc="50" dirty="0" err="1">
                <a:solidFill>
                  <a:srgbClr val="243255"/>
                </a:solidFill>
                <a:cs typeface="Tahoma"/>
              </a:rPr>
              <a:t>poznawczej</a:t>
            </a:r>
            <a:r>
              <a:rPr lang="es-ES" sz="4000" b="1" spc="50" dirty="0">
                <a:solidFill>
                  <a:srgbClr val="243255"/>
                </a:solidFill>
                <a:cs typeface="Tahoma"/>
              </a:rPr>
              <a:t>: </a:t>
            </a:r>
            <a:r>
              <a:rPr lang="pl-PL" sz="4000" b="1" spc="50" dirty="0">
                <a:solidFill>
                  <a:srgbClr val="243255"/>
                </a:solidFill>
                <a:cs typeface="Tahoma"/>
              </a:rPr>
              <a:t>Badania e</a:t>
            </a:r>
            <a:r>
              <a:rPr lang="es-ES" sz="4000" b="1" spc="50" dirty="0" err="1">
                <a:solidFill>
                  <a:srgbClr val="243255"/>
                </a:solidFill>
                <a:cs typeface="Tahoma"/>
              </a:rPr>
              <a:t>ksperymentaln</a:t>
            </a:r>
            <a:r>
              <a:rPr lang="pl-PL" sz="4000" b="1" spc="50" dirty="0">
                <a:solidFill>
                  <a:srgbClr val="243255"/>
                </a:solidFill>
                <a:cs typeface="Tahoma"/>
              </a:rPr>
              <a:t>e</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014255" y="2781300"/>
            <a:ext cx="16968945" cy="5693866"/>
          </a:xfrm>
          <a:prstGeom prst="rect">
            <a:avLst/>
          </a:prstGeom>
          <a:noFill/>
        </p:spPr>
        <p:txBody>
          <a:bodyPr wrap="square" rtlCol="0">
            <a:spAutoFit/>
          </a:bodyPr>
          <a:lstStyle/>
          <a:p>
            <a:pPr fontAlgn="base">
              <a:spcAft>
                <a:spcPts val="600"/>
              </a:spcAft>
            </a:pPr>
            <a:r>
              <a:rPr lang="pl-PL" sz="2600" b="1" dirty="0"/>
              <a:t>Badania eksperymentalne </a:t>
            </a:r>
            <a:r>
              <a:rPr lang="pl-PL" sz="2600" dirty="0"/>
              <a:t>są zazwyczaj uzależnione od wieku. Nie mogą być one zbyt uproszczone albo zbyt zaawansowane, lecz powinny być dostosowane do badanych grup wiekowych.</a:t>
            </a:r>
            <a:endParaRPr lang="en-US" altLang="ko-KR" sz="2600" dirty="0"/>
          </a:p>
          <a:p>
            <a:r>
              <a:rPr lang="pl-PL" altLang="ko-KR" sz="2600" b="1" dirty="0"/>
              <a:t>Stopnie elastyczności poznawczej są różne</a:t>
            </a:r>
            <a:r>
              <a:rPr lang="pl-PL" altLang="ko-KR" sz="2600" dirty="0"/>
              <a:t>, nie ograniczają się jedynie do oceny 1 lub 0,</a:t>
            </a:r>
            <a:endParaRPr lang="en-US" altLang="ko-KR" sz="2600" dirty="0"/>
          </a:p>
          <a:p>
            <a:pPr marL="342900" indent="-342900">
              <a:buFont typeface="Arial" panose="020B0604020202020204" pitchFamily="34" charset="0"/>
              <a:buChar char="•"/>
            </a:pPr>
            <a:r>
              <a:rPr lang="pl-PL" altLang="ko-KR" sz="2600" dirty="0"/>
              <a:t>Różni ludzie mogą być uważani za elastycznych poznawczo, tj. zdolnych do zmiany sposobu myślenia, aby dostosować się do nowych bodźców, niemniej jednak część z nich możne osiągnąć te efekty w szybszym tempie od innych, </a:t>
            </a:r>
          </a:p>
          <a:p>
            <a:pPr marL="342900" indent="-342900">
              <a:buFont typeface="Arial" panose="020B0604020202020204" pitchFamily="34" charset="0"/>
              <a:buChar char="•"/>
            </a:pPr>
            <a:endParaRPr lang="en-GB" sz="1500" dirty="0"/>
          </a:p>
          <a:p>
            <a:pPr fontAlgn="base"/>
            <a:r>
              <a:rPr lang="pl-PL" sz="2600" b="1" dirty="0"/>
              <a:t>Przykłady zadań i testów eksperymentalnych wykorzystywanych do pomiaru elastyczności</a:t>
            </a:r>
            <a:r>
              <a:rPr lang="en-GB" sz="2600" b="1" dirty="0"/>
              <a:t>:</a:t>
            </a:r>
          </a:p>
          <a:p>
            <a:pPr marL="285750" indent="-285750" fontAlgn="base">
              <a:buFont typeface="Arial" panose="020B0604020202020204" pitchFamily="34" charset="0"/>
              <a:buChar char="•"/>
            </a:pPr>
            <a:r>
              <a:rPr lang="pl-PL" sz="2600" dirty="0"/>
              <a:t>Zadanie typu A-Nie-B (niemowlęta), </a:t>
            </a:r>
          </a:p>
          <a:p>
            <a:pPr marL="285750" indent="-285750" fontAlgn="base">
              <a:buFont typeface="Arial" panose="020B0604020202020204" pitchFamily="34" charset="0"/>
              <a:buChar char="•"/>
            </a:pPr>
            <a:r>
              <a:rPr lang="pl-PL" sz="2600" dirty="0"/>
              <a:t>Zadanie porządkowania kart różniących się wymiarami (małe dzieci), </a:t>
            </a:r>
          </a:p>
          <a:p>
            <a:pPr marL="285750" indent="-285750" fontAlgn="base">
              <a:buFont typeface="Arial" panose="020B0604020202020204" pitchFamily="34" charset="0"/>
              <a:buChar char="•"/>
            </a:pPr>
            <a:r>
              <a:rPr lang="pl-PL" sz="2600" dirty="0"/>
              <a:t>Zadanie polegające na wielokrotnym sortowaniu kart klasyfikacyjnych (dzieci w wieku 7-11 lat), </a:t>
            </a:r>
          </a:p>
          <a:p>
            <a:pPr marL="285750" indent="-285750" fontAlgn="base">
              <a:buFont typeface="Arial" panose="020B0604020202020204" pitchFamily="34" charset="0"/>
              <a:buChar char="•"/>
            </a:pPr>
            <a:r>
              <a:rPr lang="pl-PL" sz="2600" dirty="0"/>
              <a:t>Test Sortowania Kart z Wisconsin (dzieci w wieku 9-11 lat), </a:t>
            </a:r>
          </a:p>
          <a:p>
            <a:pPr marL="285750" indent="-285750" fontAlgn="base">
              <a:buFont typeface="Arial" panose="020B0604020202020204" pitchFamily="34" charset="0"/>
              <a:buChar char="•"/>
            </a:pPr>
            <a:r>
              <a:rPr lang="pl-PL" sz="2600" dirty="0"/>
              <a:t>Test Kolorowych Słów J. Stroopa (dzieci powyżej 11 roku życia i dorośli), </a:t>
            </a:r>
          </a:p>
          <a:p>
            <a:pPr marL="285750" indent="-285750" fontAlgn="base">
              <a:buFont typeface="Arial" panose="020B0604020202020204" pitchFamily="34" charset="0"/>
              <a:buChar char="•"/>
            </a:pPr>
            <a:r>
              <a:rPr lang="pl-PL" sz="2600" dirty="0"/>
              <a:t>W celu zapoznania się z innymi przykładami skorzystaj z pracy autorstwa Ionescu (2012</a:t>
            </a:r>
            <a:r>
              <a:rPr lang="en-GB" sz="2600" dirty="0"/>
              <a:t>)* </a:t>
            </a:r>
          </a:p>
          <a:p>
            <a:pPr marL="285750" indent="-285750" fontAlgn="base">
              <a:buFont typeface="Arial" panose="020B0604020202020204" pitchFamily="34" charset="0"/>
              <a:buChar char="•"/>
            </a:pPr>
            <a:endParaRPr lang="en-GB" sz="1200" dirty="0"/>
          </a:p>
          <a:p>
            <a:pPr fontAlgn="base"/>
            <a:r>
              <a:rPr lang="en-GB" sz="2000" dirty="0"/>
              <a:t>* Exploring the nature of cognitive flexibility. New ideas in psychology, 30(2), 190-200.</a:t>
            </a:r>
          </a:p>
        </p:txBody>
      </p:sp>
      <p:sp>
        <p:nvSpPr>
          <p:cNvPr id="9" name="object 2">
            <a:extLst>
              <a:ext uri="{FF2B5EF4-FFF2-40B4-BE49-F238E27FC236}">
                <a16:creationId xmlns:a16="http://schemas.microsoft.com/office/drawing/2014/main" id="{D2E5507A-E2B1-4D46-8610-7407EDC21ECF}"/>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577065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4" end="4"/>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5" end="5"/>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nodeType="afterEffect">
                                  <p:stCondLst>
                                    <p:cond delay="1000"/>
                                  </p:stCondLst>
                                  <p:childTnLst>
                                    <p:set>
                                      <p:cBhvr>
                                        <p:cTn id="27" dur="1" fill="hold">
                                          <p:stCondLst>
                                            <p:cond delay="0"/>
                                          </p:stCondLst>
                                        </p:cTn>
                                        <p:tgtEl>
                                          <p:spTgt spid="10">
                                            <p:txEl>
                                              <p:pRg st="9" end="9"/>
                                            </p:txEl>
                                          </p:spTgt>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nodeType="afterEffect">
                                  <p:stCondLst>
                                    <p:cond delay="1000"/>
                                  </p:stCondLst>
                                  <p:childTnLst>
                                    <p:set>
                                      <p:cBhvr>
                                        <p:cTn id="30" dur="1" fill="hold">
                                          <p:stCondLst>
                                            <p:cond delay="0"/>
                                          </p:stCondLst>
                                        </p:cTn>
                                        <p:tgtEl>
                                          <p:spTgt spid="10">
                                            <p:txEl>
                                              <p:pRg st="10" end="10"/>
                                            </p:txEl>
                                          </p:spTgt>
                                        </p:tgtEl>
                                        <p:attrNameLst>
                                          <p:attrName>style.visibility</p:attrName>
                                        </p:attrNameLst>
                                      </p:cBhvr>
                                      <p:to>
                                        <p:strVal val="visible"/>
                                      </p:to>
                                    </p:set>
                                  </p:childTnLst>
                                </p:cTn>
                              </p:par>
                            </p:childTnLst>
                          </p:cTn>
                        </p:par>
                        <p:par>
                          <p:cTn id="31" fill="hold">
                            <p:stCondLst>
                              <p:cond delay="9000"/>
                            </p:stCondLst>
                            <p:childTnLst>
                              <p:par>
                                <p:cTn id="32" presetID="1" presetClass="entr" presetSubtype="0" fill="hold" nodeType="afterEffect">
                                  <p:stCondLst>
                                    <p:cond delay="1000"/>
                                  </p:stCondLst>
                                  <p:childTnLst>
                                    <p:set>
                                      <p:cBhvr>
                                        <p:cTn id="33" dur="1" fill="hold">
                                          <p:stCondLst>
                                            <p:cond delay="0"/>
                                          </p:stCondLst>
                                        </p:cTn>
                                        <p:tgtEl>
                                          <p:spTgt spid="10">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Test </a:t>
            </a:r>
            <a:r>
              <a:rPr lang="es-ES" sz="4000" b="1" spc="50" dirty="0" err="1">
                <a:solidFill>
                  <a:srgbClr val="243255"/>
                </a:solidFill>
                <a:cs typeface="Tahoma"/>
              </a:rPr>
              <a:t>Stroop</a:t>
            </a:r>
            <a:r>
              <a:rPr lang="pl-PL" sz="4000" b="1" spc="50" dirty="0">
                <a:solidFill>
                  <a:srgbClr val="243255"/>
                </a:solidFill>
                <a:cs typeface="Tahoma"/>
              </a:rPr>
              <a:t>a</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664144" cy="4708981"/>
          </a:xfrm>
          <a:prstGeom prst="rect">
            <a:avLst/>
          </a:prstGeom>
          <a:noFill/>
        </p:spPr>
        <p:txBody>
          <a:bodyPr wrap="square" rtlCol="0">
            <a:spAutoFit/>
          </a:bodyPr>
          <a:lstStyle/>
          <a:p>
            <a:pPr fontAlgn="base"/>
            <a:r>
              <a:rPr lang="pl-PL" sz="2800" b="1" dirty="0"/>
              <a:t>Test </a:t>
            </a:r>
            <a:r>
              <a:rPr lang="en-GB" sz="2800" b="1" dirty="0"/>
              <a:t>Stroop</a:t>
            </a:r>
            <a:r>
              <a:rPr lang="pl-PL" sz="2800" b="1" dirty="0"/>
              <a:t>a </a:t>
            </a:r>
            <a:r>
              <a:rPr lang="en-GB" sz="2800" dirty="0"/>
              <a:t>(</a:t>
            </a:r>
            <a:r>
              <a:rPr lang="pl-PL" sz="2800" dirty="0"/>
              <a:t>od nazwiska jego autora </a:t>
            </a:r>
            <a:r>
              <a:rPr lang="en-GB" sz="2800" dirty="0"/>
              <a:t>J.R Stroop</a:t>
            </a:r>
            <a:r>
              <a:rPr lang="pl-PL" sz="2800" dirty="0"/>
              <a:t>a</a:t>
            </a:r>
            <a:r>
              <a:rPr lang="en-GB" sz="2800" dirty="0"/>
              <a:t>, 1935) </a:t>
            </a:r>
            <a:r>
              <a:rPr lang="pl-PL" sz="2800" i="1" dirty="0"/>
              <a:t>mierzy elastyczność poznawczą. </a:t>
            </a:r>
            <a:endParaRPr lang="en-GB" sz="2800" i="1" dirty="0"/>
          </a:p>
          <a:p>
            <a:pPr fontAlgn="base"/>
            <a:endParaRPr lang="en-GB" sz="1000" dirty="0"/>
          </a:p>
          <a:p>
            <a:pPr fontAlgn="base"/>
            <a:r>
              <a:rPr lang="pl-PL" sz="2800" b="1" dirty="0"/>
              <a:t>Efekt Stroopa </a:t>
            </a:r>
            <a:r>
              <a:rPr lang="pl-PL" sz="2800" dirty="0"/>
              <a:t>(w psychologii) wyraża opóźnienie w czasie reakcji między automatycznym i kontrolowanym przetwarzaniem informacji, w którym nazwy słów zakłócają możliwość nazwania koloru atramentu użytego do wydrukowania tychże słów</a:t>
            </a:r>
            <a:r>
              <a:rPr lang="en-GB" sz="2800" dirty="0"/>
              <a:t>.</a:t>
            </a:r>
          </a:p>
          <a:p>
            <a:pPr fontAlgn="base"/>
            <a:endParaRPr lang="en-GB" sz="1000" dirty="0"/>
          </a:p>
          <a:p>
            <a:pPr fontAlgn="base"/>
            <a:r>
              <a:rPr lang="pl-PL" sz="2800" b="1" dirty="0"/>
              <a:t>Przebieg badania: </a:t>
            </a:r>
            <a:r>
              <a:rPr lang="pl-PL" sz="2800" dirty="0"/>
              <a:t>W teście Stroopa, uczestnikowi badania prezentowane są 3 różne rodzaje kart: karta kolorów, karta słowna i karta </a:t>
            </a:r>
            <a:r>
              <a:rPr lang="pl-PL" sz="2800" dirty="0" err="1"/>
              <a:t>combo</a:t>
            </a:r>
            <a:r>
              <a:rPr lang="pl-PL" sz="2800" dirty="0"/>
              <a:t> „kolor-słowo”. Celem badania jest identyfikacja kolorów na karcie kolorów, słów na karcie słów, a następnie wyłącznie kolorów na karcie „słowo-kolor”. </a:t>
            </a:r>
            <a:endParaRPr lang="en-GB" sz="2800" dirty="0"/>
          </a:p>
          <a:p>
            <a:pPr fontAlgn="base"/>
            <a:endParaRPr lang="en-GB" sz="2800" dirty="0"/>
          </a:p>
          <a:p>
            <a:pPr fontAlgn="base"/>
            <a:r>
              <a:rPr lang="pl-PL" sz="2800" dirty="0"/>
              <a:t>Wypróbuj test online klikając </a:t>
            </a:r>
            <a:r>
              <a:rPr lang="pl-PL" sz="2800" u="sng" dirty="0">
                <a:hlinkClick r:id="rId5"/>
              </a:rPr>
              <a:t>tutaj</a:t>
            </a:r>
            <a:r>
              <a:rPr lang="pl-PL" sz="2800" dirty="0"/>
              <a:t> </a:t>
            </a:r>
            <a:br>
              <a:rPr lang="pl-PL" sz="2800" dirty="0"/>
            </a:br>
            <a:r>
              <a:rPr lang="pl-PL" sz="2800" dirty="0"/>
              <a:t>lub </a:t>
            </a:r>
            <a:r>
              <a:rPr lang="pl-PL" sz="2800" u="sng" dirty="0">
                <a:hlinkClick r:id="rId6"/>
              </a:rPr>
              <a:t>tutaj</a:t>
            </a:r>
            <a:endParaRPr lang="en-GB" sz="2800" dirty="0"/>
          </a:p>
        </p:txBody>
      </p:sp>
      <p:pic>
        <p:nvPicPr>
          <p:cNvPr id="1028" name="Picture 4" descr="Stroop effect game printable - List of words and colors | Memozor">
            <a:extLst>
              <a:ext uri="{FF2B5EF4-FFF2-40B4-BE49-F238E27FC236}">
                <a16:creationId xmlns:a16="http://schemas.microsoft.com/office/drawing/2014/main" id="{7A9293E2-90B9-0244-A3D4-B5818635CD4E}"/>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t="40319"/>
          <a:stretch/>
        </p:blipFill>
        <p:spPr bwMode="auto">
          <a:xfrm>
            <a:off x="7111936" y="6381732"/>
            <a:ext cx="11176064" cy="3143268"/>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a:extLst>
              <a:ext uri="{FF2B5EF4-FFF2-40B4-BE49-F238E27FC236}">
                <a16:creationId xmlns:a16="http://schemas.microsoft.com/office/drawing/2014/main" id="{91DCB8BE-9DF8-4666-9007-BB5A2FEF86C4}"/>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55912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randombar(horizontal)">
                                      <p:cBhvr>
                                        <p:cTn id="7" dur="500"/>
                                        <p:tgtEl>
                                          <p:spTgt spid="10">
                                            <p:txEl>
                                              <p:pRg st="0" end="0"/>
                                            </p:txEl>
                                          </p:spTgt>
                                        </p:tgtEl>
                                      </p:cBhvr>
                                    </p:animEffect>
                                  </p:childTnLst>
                                </p:cTn>
                              </p:par>
                            </p:childTnLst>
                          </p:cTn>
                        </p:par>
                        <p:par>
                          <p:cTn id="8" fill="hold">
                            <p:stCondLst>
                              <p:cond delay="1500"/>
                            </p:stCondLst>
                            <p:childTnLst>
                              <p:par>
                                <p:cTn id="9" presetID="14" presetClass="entr" presetSubtype="10" fill="hold" nodeType="afterEffect">
                                  <p:stCondLst>
                                    <p:cond delay="1000"/>
                                  </p:stCondLst>
                                  <p:childTnLst>
                                    <p:set>
                                      <p:cBhvr>
                                        <p:cTn id="10" dur="1" fill="hold">
                                          <p:stCondLst>
                                            <p:cond delay="0"/>
                                          </p:stCondLst>
                                        </p:cTn>
                                        <p:tgtEl>
                                          <p:spTgt spid="10">
                                            <p:txEl>
                                              <p:pRg st="2" end="2"/>
                                            </p:txEl>
                                          </p:spTgt>
                                        </p:tgtEl>
                                        <p:attrNameLst>
                                          <p:attrName>style.visibility</p:attrName>
                                        </p:attrNameLst>
                                      </p:cBhvr>
                                      <p:to>
                                        <p:strVal val="visible"/>
                                      </p:to>
                                    </p:set>
                                    <p:animEffect transition="in" filter="randombar(horizontal)">
                                      <p:cBhvr>
                                        <p:cTn id="11" dur="500"/>
                                        <p:tgtEl>
                                          <p:spTgt spid="10">
                                            <p:txEl>
                                              <p:pRg st="2" end="2"/>
                                            </p:txEl>
                                          </p:spTgt>
                                        </p:tgtEl>
                                      </p:cBhvr>
                                    </p:animEffect>
                                  </p:childTnLst>
                                </p:cTn>
                              </p:par>
                            </p:childTnLst>
                          </p:cTn>
                        </p:par>
                        <p:par>
                          <p:cTn id="12" fill="hold">
                            <p:stCondLst>
                              <p:cond delay="3000"/>
                            </p:stCondLst>
                            <p:childTnLst>
                              <p:par>
                                <p:cTn id="13" presetID="14" presetClass="entr" presetSubtype="10" fill="hold" nodeType="afterEffect">
                                  <p:stCondLst>
                                    <p:cond delay="1000"/>
                                  </p:stCondLst>
                                  <p:childTnLst>
                                    <p:set>
                                      <p:cBhvr>
                                        <p:cTn id="14" dur="1" fill="hold">
                                          <p:stCondLst>
                                            <p:cond delay="0"/>
                                          </p:stCondLst>
                                        </p:cTn>
                                        <p:tgtEl>
                                          <p:spTgt spid="10">
                                            <p:txEl>
                                              <p:pRg st="4" end="4"/>
                                            </p:txEl>
                                          </p:spTgt>
                                        </p:tgtEl>
                                        <p:attrNameLst>
                                          <p:attrName>style.visibility</p:attrName>
                                        </p:attrNameLst>
                                      </p:cBhvr>
                                      <p:to>
                                        <p:strVal val="visible"/>
                                      </p:to>
                                    </p:set>
                                    <p:animEffect transition="in" filter="randombar(horizontal)">
                                      <p:cBhvr>
                                        <p:cTn id="15" dur="500"/>
                                        <p:tgtEl>
                                          <p:spTgt spid="10">
                                            <p:txEl>
                                              <p:pRg st="4" end="4"/>
                                            </p:txEl>
                                          </p:spTgt>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1028"/>
                                        </p:tgtEl>
                                        <p:attrNameLst>
                                          <p:attrName>style.visibility</p:attrName>
                                        </p:attrNameLst>
                                      </p:cBhvr>
                                      <p:to>
                                        <p:strVal val="visible"/>
                                      </p:to>
                                    </p:set>
                                    <p:animEffect transition="in" filter="blinds(horizontal)">
                                      <p:cBhvr>
                                        <p:cTn id="19" dur="5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p:nvPr/>
        </p:nvSpPr>
        <p:spPr>
          <a:xfrm rot="16200000">
            <a:off x="1078978" y="3759722"/>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16" name="object 16"/>
          <p:cNvSpPr txBox="1">
            <a:spLocks noGrp="1"/>
          </p:cNvSpPr>
          <p:nvPr>
            <p:ph type="title"/>
          </p:nvPr>
        </p:nvSpPr>
        <p:spPr>
          <a:xfrm>
            <a:off x="1050168" y="751064"/>
            <a:ext cx="12852400" cy="1490152"/>
          </a:xfrm>
          <a:prstGeom prst="rect">
            <a:avLst/>
          </a:prstGeom>
        </p:spPr>
        <p:txBody>
          <a:bodyPr vert="horz" wrap="square" lIns="0" tIns="12700" rIns="0" bIns="0" rtlCol="0">
            <a:spAutoFit/>
          </a:bodyPr>
          <a:lstStyle/>
          <a:p>
            <a:pPr marL="12700">
              <a:spcBef>
                <a:spcPts val="100"/>
              </a:spcBef>
            </a:pPr>
            <a:r>
              <a:rPr lang="pl-PL" sz="4800" b="1" dirty="0">
                <a:solidFill>
                  <a:srgbClr val="E12227"/>
                </a:solidFill>
              </a:rPr>
              <a:t>Cel kursu</a:t>
            </a:r>
            <a:br>
              <a:rPr lang="es-ES" sz="4800" b="1" dirty="0">
                <a:solidFill>
                  <a:srgbClr val="E12227"/>
                </a:solidFill>
              </a:rPr>
            </a:br>
            <a:endParaRPr sz="4800" dirty="0">
              <a:solidFill>
                <a:srgbClr val="E12227"/>
              </a:solidFill>
            </a:endParaRPr>
          </a:p>
        </p:txBody>
      </p:sp>
      <p:sp>
        <p:nvSpPr>
          <p:cNvPr id="17" name="object 17"/>
          <p:cNvSpPr txBox="1"/>
          <p:nvPr/>
        </p:nvSpPr>
        <p:spPr>
          <a:xfrm>
            <a:off x="1105032" y="2628900"/>
            <a:ext cx="13081000" cy="444994"/>
          </a:xfrm>
          <a:prstGeom prst="rect">
            <a:avLst/>
          </a:prstGeom>
        </p:spPr>
        <p:txBody>
          <a:bodyPr vert="horz" wrap="square" lIns="0" tIns="13970" rIns="0" bIns="0" rtlCol="0">
            <a:spAutoFit/>
          </a:bodyPr>
          <a:lstStyle/>
          <a:p>
            <a:pPr algn="just"/>
            <a:r>
              <a:rPr lang="pl-PL"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rPr>
              <a:t>Po zakończeniu tego modułu:</a:t>
            </a:r>
            <a:endParaRPr lang="en-GB" sz="2800" b="1" dirty="0">
              <a:solidFill>
                <a:srgbClr val="243255"/>
              </a:solidFill>
              <a:latin typeface="Calibri" panose="020F0502020204030204" pitchFamily="34" charset="0"/>
              <a:ea typeface="Tahoma" panose="020B0604030504040204" pitchFamily="34" charset="0"/>
              <a:cs typeface="Times New Roman" panose="02020603050405020304" pitchFamily="18" charset="0"/>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8" name="object 4">
            <a:extLst>
              <a:ext uri="{FF2B5EF4-FFF2-40B4-BE49-F238E27FC236}">
                <a16:creationId xmlns:a16="http://schemas.microsoft.com/office/drawing/2014/main" id="{8F9E0F54-1F8C-46EB-9848-8D716F9E695C}"/>
              </a:ext>
            </a:extLst>
          </p:cNvPr>
          <p:cNvSpPr/>
          <p:nvPr/>
        </p:nvSpPr>
        <p:spPr>
          <a:xfrm rot="16200000">
            <a:off x="1078978" y="4841093"/>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29" name="object 4">
            <a:extLst>
              <a:ext uri="{FF2B5EF4-FFF2-40B4-BE49-F238E27FC236}">
                <a16:creationId xmlns:a16="http://schemas.microsoft.com/office/drawing/2014/main" id="{EB7856EA-3BCB-4284-8307-A02405ECB9AA}"/>
              </a:ext>
            </a:extLst>
          </p:cNvPr>
          <p:cNvSpPr/>
          <p:nvPr/>
        </p:nvSpPr>
        <p:spPr>
          <a:xfrm rot="16200000">
            <a:off x="1078978" y="5922464"/>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3" name="object 4">
            <a:extLst>
              <a:ext uri="{FF2B5EF4-FFF2-40B4-BE49-F238E27FC236}">
                <a16:creationId xmlns:a16="http://schemas.microsoft.com/office/drawing/2014/main" id="{8C048760-2215-47FF-98AE-D2506BBD665E}"/>
              </a:ext>
            </a:extLst>
          </p:cNvPr>
          <p:cNvSpPr/>
          <p:nvPr/>
        </p:nvSpPr>
        <p:spPr>
          <a:xfrm rot="16200000">
            <a:off x="1078978" y="7164428"/>
            <a:ext cx="432844" cy="30480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a:ln>
                <a:noFill/>
              </a:ln>
              <a:solidFill>
                <a:prstClr val="black"/>
              </a:solidFill>
              <a:effectLst/>
              <a:uLnTx/>
              <a:uFillTx/>
              <a:latin typeface="Calibri"/>
              <a:ea typeface="+mn-ea"/>
              <a:cs typeface="+mn-cs"/>
            </a:endParaRPr>
          </a:p>
        </p:txBody>
      </p:sp>
      <p:sp>
        <p:nvSpPr>
          <p:cNvPr id="35" name="TextBox 8">
            <a:extLst>
              <a:ext uri="{FF2B5EF4-FFF2-40B4-BE49-F238E27FC236}">
                <a16:creationId xmlns:a16="http://schemas.microsoft.com/office/drawing/2014/main" id="{494C9F60-B899-4229-BE66-52A19C9BF537}"/>
              </a:ext>
            </a:extLst>
          </p:cNvPr>
          <p:cNvSpPr txBox="1"/>
          <p:nvPr/>
        </p:nvSpPr>
        <p:spPr>
          <a:xfrm>
            <a:off x="1637071" y="3614817"/>
            <a:ext cx="10402529" cy="461665"/>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Nabędziesz umiejętność identyfikacji znaczenia terminu elastyczność poznawcza</a:t>
            </a:r>
            <a:endParaRPr lang="ko-KR" altLang="en-US" sz="2400" b="1" dirty="0">
              <a:solidFill>
                <a:srgbClr val="243255"/>
              </a:solidFill>
              <a:cs typeface="Arial" pitchFamily="34" charset="0"/>
            </a:endParaRPr>
          </a:p>
        </p:txBody>
      </p:sp>
      <p:sp>
        <p:nvSpPr>
          <p:cNvPr id="37" name="TextBox 8">
            <a:extLst>
              <a:ext uri="{FF2B5EF4-FFF2-40B4-BE49-F238E27FC236}">
                <a16:creationId xmlns:a16="http://schemas.microsoft.com/office/drawing/2014/main" id="{CAAA617F-02D8-4BEB-B5A9-29F73C53E850}"/>
              </a:ext>
            </a:extLst>
          </p:cNvPr>
          <p:cNvSpPr txBox="1"/>
          <p:nvPr/>
        </p:nvSpPr>
        <p:spPr>
          <a:xfrm>
            <a:off x="1639529" y="4731318"/>
            <a:ext cx="14057671" cy="461665"/>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Będziesz rozpoznawał role i znaczenia elastyczności poznawczej jako umiejętności przyszłości</a:t>
            </a:r>
            <a:endParaRPr lang="ko-KR" altLang="en-US" sz="2400" b="1" dirty="0">
              <a:solidFill>
                <a:srgbClr val="243255"/>
              </a:solidFill>
              <a:cs typeface="Arial" pitchFamily="34" charset="0"/>
            </a:endParaRPr>
          </a:p>
        </p:txBody>
      </p:sp>
      <p:sp>
        <p:nvSpPr>
          <p:cNvPr id="41" name="TextBox 8">
            <a:extLst>
              <a:ext uri="{FF2B5EF4-FFF2-40B4-BE49-F238E27FC236}">
                <a16:creationId xmlns:a16="http://schemas.microsoft.com/office/drawing/2014/main" id="{D30CFFC9-0910-4AEB-ACCE-4FB39BBB51EE}"/>
              </a:ext>
            </a:extLst>
          </p:cNvPr>
          <p:cNvSpPr txBox="1"/>
          <p:nvPr/>
        </p:nvSpPr>
        <p:spPr>
          <a:xfrm>
            <a:off x="1676400" y="6975103"/>
            <a:ext cx="16270605" cy="830997"/>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Uzyskasz wiedzę na temat technik podnoszących (rozwijających) elastyczność poznawczą oraz możliwości ich zastosowania </a:t>
            </a:r>
            <a:br>
              <a:rPr lang="pl-PL" altLang="ko-KR" sz="2400" b="1" dirty="0">
                <a:solidFill>
                  <a:srgbClr val="243255"/>
                </a:solidFill>
                <a:cs typeface="Arial" pitchFamily="34" charset="0"/>
              </a:rPr>
            </a:br>
            <a:r>
              <a:rPr lang="pl-PL" altLang="ko-KR" sz="2400" b="1" dirty="0">
                <a:solidFill>
                  <a:srgbClr val="243255"/>
                </a:solidFill>
                <a:cs typeface="Arial" pitchFamily="34" charset="0"/>
              </a:rPr>
              <a:t>w praktyce</a:t>
            </a:r>
            <a:endParaRPr lang="ko-KR" altLang="en-US" sz="2400" b="1" dirty="0">
              <a:solidFill>
                <a:srgbClr val="243255"/>
              </a:solidFill>
              <a:cs typeface="Arial" pitchFamily="34" charset="0"/>
            </a:endParaRPr>
          </a:p>
        </p:txBody>
      </p:sp>
      <p:sp>
        <p:nvSpPr>
          <p:cNvPr id="43" name="TextBox 8">
            <a:extLst>
              <a:ext uri="{FF2B5EF4-FFF2-40B4-BE49-F238E27FC236}">
                <a16:creationId xmlns:a16="http://schemas.microsoft.com/office/drawing/2014/main" id="{296E3461-3EE8-4F02-A473-DBC09AFF5FAF}"/>
              </a:ext>
            </a:extLst>
          </p:cNvPr>
          <p:cNvSpPr txBox="1"/>
          <p:nvPr/>
        </p:nvSpPr>
        <p:spPr>
          <a:xfrm>
            <a:off x="1639529" y="5813003"/>
            <a:ext cx="12076471" cy="461665"/>
          </a:xfrm>
          <a:prstGeom prst="rect">
            <a:avLst/>
          </a:prstGeom>
          <a:noFill/>
        </p:spPr>
        <p:txBody>
          <a:bodyPr wrap="square" lIns="108000" rIns="108000" rtlCol="0">
            <a:spAutoFit/>
          </a:bodyPr>
          <a:lstStyle/>
          <a:p>
            <a:r>
              <a:rPr lang="pl-PL" altLang="ko-KR" sz="2400" b="1" dirty="0">
                <a:solidFill>
                  <a:srgbClr val="243255"/>
                </a:solidFill>
                <a:cs typeface="Arial" pitchFamily="34" charset="0"/>
              </a:rPr>
              <a:t>Będziesz identyfikował i wykorzystywał narzędzia służące do oceny elastyczności poznawczej</a:t>
            </a:r>
            <a:endParaRPr lang="ko-KR" altLang="en-US" sz="2400" b="1" dirty="0">
              <a:solidFill>
                <a:srgbClr val="243255"/>
              </a:solidFill>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100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grpId="0" nodeType="afterEffect">
                                  <p:stCondLst>
                                    <p:cond delay="1000"/>
                                  </p:stCondLst>
                                  <p:childTnLst>
                                    <p:set>
                                      <p:cBhvr>
                                        <p:cTn id="15" dur="1" fill="hold">
                                          <p:stCondLst>
                                            <p:cond delay="0"/>
                                          </p:stCondLst>
                                        </p:cTn>
                                        <p:tgtEl>
                                          <p:spTgt spid="28"/>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grpId="0" nodeType="afterEffect">
                                  <p:stCondLst>
                                    <p:cond delay="1000"/>
                                  </p:stCondLst>
                                  <p:childTnLst>
                                    <p:set>
                                      <p:cBhvr>
                                        <p:cTn id="18" dur="1" fill="hold">
                                          <p:stCondLst>
                                            <p:cond delay="0"/>
                                          </p:stCondLst>
                                        </p:cTn>
                                        <p:tgtEl>
                                          <p:spTgt spid="37"/>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grpId="0" nodeType="afterEffect">
                                  <p:stCondLst>
                                    <p:cond delay="1000"/>
                                  </p:stCondLst>
                                  <p:childTnLst>
                                    <p:set>
                                      <p:cBhvr>
                                        <p:cTn id="21" dur="1" fill="hold">
                                          <p:stCondLst>
                                            <p:cond delay="0"/>
                                          </p:stCondLst>
                                        </p:cTn>
                                        <p:tgtEl>
                                          <p:spTgt spid="29"/>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grpId="0" nodeType="afterEffect">
                                  <p:stCondLst>
                                    <p:cond delay="1000"/>
                                  </p:stCondLst>
                                  <p:childTnLst>
                                    <p:set>
                                      <p:cBhvr>
                                        <p:cTn id="24" dur="1" fill="hold">
                                          <p:stCondLst>
                                            <p:cond delay="0"/>
                                          </p:stCondLst>
                                        </p:cTn>
                                        <p:tgtEl>
                                          <p:spTgt spid="43"/>
                                        </p:tgtEl>
                                        <p:attrNameLst>
                                          <p:attrName>style.visibility</p:attrName>
                                        </p:attrNameLst>
                                      </p:cBhvr>
                                      <p:to>
                                        <p:strVal val="visible"/>
                                      </p:to>
                                    </p:set>
                                  </p:childTnLst>
                                </p:cTn>
                              </p:par>
                            </p:childTnLst>
                          </p:cTn>
                        </p:par>
                        <p:par>
                          <p:cTn id="25" fill="hold">
                            <p:stCondLst>
                              <p:cond delay="7000"/>
                            </p:stCondLst>
                            <p:childTnLst>
                              <p:par>
                                <p:cTn id="26" presetID="1" presetClass="entr" presetSubtype="0" fill="hold" grpId="0" nodeType="afterEffect">
                                  <p:stCondLst>
                                    <p:cond delay="1000"/>
                                  </p:stCondLst>
                                  <p:childTnLst>
                                    <p:set>
                                      <p:cBhvr>
                                        <p:cTn id="27" dur="1" fill="hold">
                                          <p:stCondLst>
                                            <p:cond delay="0"/>
                                          </p:stCondLst>
                                        </p:cTn>
                                        <p:tgtEl>
                                          <p:spTgt spid="33"/>
                                        </p:tgtEl>
                                        <p:attrNameLst>
                                          <p:attrName>style.visibility</p:attrName>
                                        </p:attrNameLst>
                                      </p:cBhvr>
                                      <p:to>
                                        <p:strVal val="visible"/>
                                      </p:to>
                                    </p:set>
                                  </p:childTnLst>
                                </p:cTn>
                              </p:par>
                            </p:childTnLst>
                          </p:cTn>
                        </p:par>
                        <p:par>
                          <p:cTn id="28" fill="hold">
                            <p:stCondLst>
                              <p:cond delay="8000"/>
                            </p:stCondLst>
                            <p:childTnLst>
                              <p:par>
                                <p:cTn id="29" presetID="1" presetClass="entr" presetSubtype="0" fill="hold" grpId="0" nodeType="afterEffect">
                                  <p:stCondLst>
                                    <p:cond delay="1000"/>
                                  </p:stCondLst>
                                  <p:childTnLst>
                                    <p:set>
                                      <p:cBhvr>
                                        <p:cTn id="30" dur="1" fill="hold">
                                          <p:stCondLst>
                                            <p:cond delay="0"/>
                                          </p:stCondLst>
                                        </p:cTn>
                                        <p:tgtEl>
                                          <p:spTgt spid="4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7" grpId="0"/>
      <p:bldP spid="28" grpId="0" animBg="1"/>
      <p:bldP spid="29" grpId="0" animBg="1"/>
      <p:bldP spid="33" grpId="0" animBg="1"/>
      <p:bldP spid="35" grpId="0"/>
      <p:bldP spid="37" grpId="0"/>
      <p:bldP spid="41" grpId="0"/>
      <p:bldP spid="4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2400300"/>
            <a:ext cx="16913699" cy="6001643"/>
          </a:xfrm>
          <a:prstGeom prst="rect">
            <a:avLst/>
          </a:prstGeom>
          <a:noFill/>
        </p:spPr>
        <p:txBody>
          <a:bodyPr wrap="square" rtlCol="0">
            <a:spAutoFit/>
          </a:bodyPr>
          <a:lstStyle/>
          <a:p>
            <a:pPr fontAlgn="base">
              <a:spcAft>
                <a:spcPts val="600"/>
              </a:spcAft>
            </a:pPr>
            <a:r>
              <a:rPr lang="pl-PL" sz="2800" b="1" dirty="0"/>
              <a:t>Badania nieeksperymentalne </a:t>
            </a:r>
            <a:endParaRPr lang="en-GB" sz="2800" b="1" dirty="0"/>
          </a:p>
          <a:p>
            <a:pPr marL="457200" indent="-457200" fontAlgn="base">
              <a:spcAft>
                <a:spcPts val="600"/>
              </a:spcAft>
              <a:buFont typeface="Arial" panose="020B0604020202020204" pitchFamily="34" charset="0"/>
              <a:buChar char="•"/>
            </a:pPr>
            <a:r>
              <a:rPr lang="pl-PL" sz="2600" b="1" dirty="0"/>
              <a:t>Kwestionariusz kontroli poznawczej i elastyczności </a:t>
            </a:r>
            <a:r>
              <a:rPr lang="pl-PL" sz="2600" dirty="0"/>
              <a:t>(</a:t>
            </a:r>
            <a:r>
              <a:rPr lang="pl-PL" sz="2600" dirty="0" err="1"/>
              <a:t>Gabrys</a:t>
            </a:r>
            <a:r>
              <a:rPr lang="pl-PL" sz="2600" dirty="0"/>
              <a:t> et al., 2018</a:t>
            </a:r>
            <a:r>
              <a:rPr lang="en-GB" sz="2600" dirty="0"/>
              <a:t>)</a:t>
            </a:r>
            <a:r>
              <a:rPr lang="pl-PL" sz="2600" dirty="0"/>
              <a:t>*</a:t>
            </a:r>
            <a:r>
              <a:rPr lang="en-GB" sz="2600" dirty="0"/>
              <a:t>  </a:t>
            </a:r>
          </a:p>
          <a:p>
            <a:pPr marL="914400" lvl="1" indent="-457200" fontAlgn="base">
              <a:spcAft>
                <a:spcPts val="600"/>
              </a:spcAft>
              <a:buFont typeface="Arial" panose="020B0604020202020204" pitchFamily="34" charset="0"/>
              <a:buChar char="•"/>
            </a:pPr>
            <a:r>
              <a:rPr lang="pl-PL" sz="2600" dirty="0"/>
              <a:t>Opiera się na samoocenie stwierdzeń, takich jak „łatwo mnie rozpraszają denerwujące myśli lub uczucia”, „rozważam opcje przed wyborem sposobu działania”, „trudno mi odwrócić uwagę od negatywnych myśli lub uczuć” itp., z których następnie odczytywany jest poziom elastyczności poznawczej</a:t>
            </a:r>
            <a:r>
              <a:rPr lang="en-GB" sz="2600" dirty="0"/>
              <a:t>. </a:t>
            </a:r>
          </a:p>
          <a:p>
            <a:pPr marL="457200" indent="-457200" fontAlgn="base">
              <a:spcAft>
                <a:spcPts val="600"/>
              </a:spcAft>
              <a:buFont typeface="Arial" panose="020B0604020202020204" pitchFamily="34" charset="0"/>
              <a:buChar char="•"/>
            </a:pPr>
            <a:r>
              <a:rPr lang="pl-PL" sz="2600" b="1" dirty="0"/>
              <a:t>Skala elastyczności poznawczej </a:t>
            </a:r>
            <a:r>
              <a:rPr lang="pl-PL" sz="2600" dirty="0"/>
              <a:t>(Chan et al., 2008</a:t>
            </a:r>
            <a:r>
              <a:rPr lang="en-GB" sz="2600" dirty="0"/>
              <a:t>)</a:t>
            </a:r>
            <a:r>
              <a:rPr lang="pl-PL" sz="2600" dirty="0"/>
              <a:t>**</a:t>
            </a:r>
            <a:endParaRPr lang="en-GB" sz="2600" dirty="0"/>
          </a:p>
          <a:p>
            <a:pPr marL="914400" lvl="1" indent="-457200" fontAlgn="base">
              <a:spcAft>
                <a:spcPts val="600"/>
              </a:spcAft>
              <a:buFont typeface="Arial" panose="020B0604020202020204" pitchFamily="34" charset="0"/>
              <a:buChar char="•"/>
            </a:pPr>
            <a:r>
              <a:rPr lang="pl-PL" sz="2600" dirty="0"/>
              <a:t>Jest narzędziem testowym opartym na samoocenie stwierdzeń, takich jak „unikam nowych i nietypowych sytuacji”, „mam trudności z wykorzystaniem swojej wiedzy na dany temat w rzeczywistych sytuacjach” itp. (test ten stanowi alternatywę dla testu kontroli poznawczej i elastyczności).</a:t>
            </a:r>
            <a:endParaRPr lang="en-GB" sz="2600" dirty="0"/>
          </a:p>
          <a:p>
            <a:pPr marL="914400" lvl="1" indent="-457200" fontAlgn="base">
              <a:spcAft>
                <a:spcPts val="600"/>
              </a:spcAft>
              <a:buFont typeface="Arial" panose="020B0604020202020204" pitchFamily="34" charset="0"/>
              <a:buChar char="•"/>
            </a:pPr>
            <a:r>
              <a:rPr lang="pl-PL" sz="2800" dirty="0"/>
              <a:t>Dostęp online do skali elastyczności poznawczej można uzyskać poprzez kliknięcie na podany </a:t>
            </a:r>
            <a:r>
              <a:rPr lang="pl-PL" sz="2800" u="sng" dirty="0">
                <a:hlinkClick r:id="rId5"/>
              </a:rPr>
              <a:t>link</a:t>
            </a:r>
            <a:endParaRPr lang="pl-PL" sz="2800" u="sng" dirty="0"/>
          </a:p>
          <a:p>
            <a:pPr lvl="1" fontAlgn="base">
              <a:spcAft>
                <a:spcPts val="600"/>
              </a:spcAft>
            </a:pPr>
            <a:endParaRPr lang="en-GB" sz="1000" dirty="0"/>
          </a:p>
          <a:p>
            <a:pPr fontAlgn="base">
              <a:spcAft>
                <a:spcPts val="600"/>
              </a:spcAft>
            </a:pPr>
            <a:r>
              <a:rPr lang="pl-PL" dirty="0"/>
              <a:t>  </a:t>
            </a:r>
            <a:r>
              <a:rPr lang="en-GB" dirty="0"/>
              <a:t>* </a:t>
            </a:r>
            <a:r>
              <a:rPr lang="en-GB" dirty="0" err="1"/>
              <a:t>Gabrys</a:t>
            </a:r>
            <a:r>
              <a:rPr lang="en-GB" dirty="0"/>
              <a:t>, R. L., </a:t>
            </a:r>
            <a:r>
              <a:rPr lang="en-GB" dirty="0" err="1"/>
              <a:t>Tabri</a:t>
            </a:r>
            <a:r>
              <a:rPr lang="en-GB" dirty="0"/>
              <a:t>, N., </a:t>
            </a:r>
            <a:r>
              <a:rPr lang="en-GB" dirty="0" err="1"/>
              <a:t>Anisman</a:t>
            </a:r>
            <a:r>
              <a:rPr lang="en-GB" dirty="0"/>
              <a:t>, H., &amp; Matheson, K. (2018). Cognitive control and flexibility in the context of stress and depressive symptoms: The cognitive control and flexibility </a:t>
            </a:r>
            <a:br>
              <a:rPr lang="pl-PL" dirty="0"/>
            </a:br>
            <a:r>
              <a:rPr lang="pl-PL" dirty="0"/>
              <a:t>     </a:t>
            </a:r>
            <a:r>
              <a:rPr lang="en-GB" dirty="0"/>
              <a:t>questionnaire. Frontiers in Psychology, 9, 2219.</a:t>
            </a:r>
          </a:p>
          <a:p>
            <a:pPr fontAlgn="base">
              <a:spcAft>
                <a:spcPts val="600"/>
              </a:spcAft>
            </a:pPr>
            <a:r>
              <a:rPr lang="en-GB" dirty="0"/>
              <a:t>*</a:t>
            </a:r>
            <a:r>
              <a:rPr lang="pl-PL" dirty="0"/>
              <a:t>*</a:t>
            </a:r>
            <a:r>
              <a:rPr lang="en-GB" dirty="0"/>
              <a:t> Chan, R. C., Shum, D., </a:t>
            </a:r>
            <a:r>
              <a:rPr lang="en-GB" dirty="0" err="1"/>
              <a:t>Toulopoulou</a:t>
            </a:r>
            <a:r>
              <a:rPr lang="en-GB" dirty="0"/>
              <a:t>, T., &amp; Chen, E. Y. (2008). Assessment of executive functions: Review of instruments and identification of critical issues. Archives of clinical </a:t>
            </a:r>
            <a:br>
              <a:rPr lang="pl-PL" dirty="0"/>
            </a:br>
            <a:r>
              <a:rPr lang="pl-PL" dirty="0"/>
              <a:t>      </a:t>
            </a:r>
            <a:r>
              <a:rPr lang="en-GB" dirty="0"/>
              <a:t>neuropsychology, 23(2), 201-216.</a:t>
            </a:r>
          </a:p>
        </p:txBody>
      </p:sp>
      <p:sp>
        <p:nvSpPr>
          <p:cNvPr id="9" name="object 2">
            <a:extLst>
              <a:ext uri="{FF2B5EF4-FFF2-40B4-BE49-F238E27FC236}">
                <a16:creationId xmlns:a16="http://schemas.microsoft.com/office/drawing/2014/main" id="{B4D5A03A-9517-4027-886B-09B55DB289B1}"/>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
        <p:nvSpPr>
          <p:cNvPr id="11" name="object 3">
            <a:extLst>
              <a:ext uri="{FF2B5EF4-FFF2-40B4-BE49-F238E27FC236}">
                <a16:creationId xmlns:a16="http://schemas.microsoft.com/office/drawing/2014/main" id="{ED6C34AC-9C28-46DB-9D27-D4FF430B2EF0}"/>
              </a:ext>
            </a:extLst>
          </p:cNvPr>
          <p:cNvSpPr txBox="1"/>
          <p:nvPr/>
        </p:nvSpPr>
        <p:spPr>
          <a:xfrm>
            <a:off x="938056" y="1638300"/>
            <a:ext cx="138447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Pomiar</a:t>
            </a:r>
            <a:r>
              <a:rPr lang="es-ES" sz="4000" b="1" spc="50" dirty="0">
                <a:solidFill>
                  <a:srgbClr val="243255"/>
                </a:solidFill>
                <a:cs typeface="Tahoma"/>
              </a:rPr>
              <a:t> </a:t>
            </a:r>
            <a:r>
              <a:rPr lang="es-ES" sz="4000" b="1" spc="50" dirty="0" err="1">
                <a:solidFill>
                  <a:srgbClr val="243255"/>
                </a:solidFill>
                <a:cs typeface="Tahoma"/>
              </a:rPr>
              <a:t>elastyczności</a:t>
            </a:r>
            <a:r>
              <a:rPr lang="es-ES" sz="4000" b="1" spc="50" dirty="0">
                <a:solidFill>
                  <a:srgbClr val="243255"/>
                </a:solidFill>
                <a:cs typeface="Tahoma"/>
              </a:rPr>
              <a:t> </a:t>
            </a:r>
            <a:r>
              <a:rPr lang="es-ES" sz="4000" b="1" spc="50" dirty="0" err="1">
                <a:solidFill>
                  <a:srgbClr val="243255"/>
                </a:solidFill>
                <a:cs typeface="Tahoma"/>
              </a:rPr>
              <a:t>poznawczej</a:t>
            </a:r>
            <a:r>
              <a:rPr lang="es-ES" sz="4000" b="1" spc="50" dirty="0">
                <a:solidFill>
                  <a:srgbClr val="243255"/>
                </a:solidFill>
                <a:cs typeface="Tahoma"/>
              </a:rPr>
              <a:t>: </a:t>
            </a:r>
            <a:r>
              <a:rPr lang="pl-PL" sz="4000" b="1" spc="50" dirty="0">
                <a:solidFill>
                  <a:srgbClr val="243255"/>
                </a:solidFill>
                <a:cs typeface="Tahoma"/>
              </a:rPr>
              <a:t>Badania </a:t>
            </a:r>
            <a:r>
              <a:rPr lang="pl-PL" sz="4000" b="1" spc="50" dirty="0" err="1">
                <a:solidFill>
                  <a:srgbClr val="243255"/>
                </a:solidFill>
                <a:cs typeface="Tahoma"/>
              </a:rPr>
              <a:t>niee</a:t>
            </a:r>
            <a:r>
              <a:rPr lang="es-ES" sz="4000" b="1" spc="50" dirty="0" err="1">
                <a:solidFill>
                  <a:srgbClr val="243255"/>
                </a:solidFill>
                <a:cs typeface="Tahoma"/>
              </a:rPr>
              <a:t>ksperymentaln</a:t>
            </a:r>
            <a:r>
              <a:rPr lang="pl-PL" sz="4000" b="1" spc="50" dirty="0">
                <a:solidFill>
                  <a:srgbClr val="243255"/>
                </a:solidFill>
                <a:cs typeface="Tahoma"/>
              </a:rPr>
              <a:t>e</a:t>
            </a:r>
            <a:endParaRPr lang="es-ES" sz="4000" b="1" spc="50" dirty="0">
              <a:solidFill>
                <a:srgbClr val="243255"/>
              </a:solidFill>
              <a:cs typeface="Tahoma"/>
            </a:endParaRPr>
          </a:p>
        </p:txBody>
      </p:sp>
    </p:spTree>
    <p:extLst>
      <p:ext uri="{BB962C8B-B14F-4D97-AF65-F5344CB8AC3E}">
        <p14:creationId xmlns:p14="http://schemas.microsoft.com/office/powerpoint/2010/main" val="2198630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2" end="2"/>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3" end="3"/>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par>
                          <p:cTn id="22" fill="hold">
                            <p:stCondLst>
                              <p:cond delay="6000"/>
                            </p:stCondLst>
                            <p:childTnLst>
                              <p:par>
                                <p:cTn id="23" presetID="1" presetClass="entr" presetSubtype="0" fill="hold" nodeType="afterEffect">
                                  <p:stCondLst>
                                    <p:cond delay="1000"/>
                                  </p:stCondLst>
                                  <p:childTnLst>
                                    <p:set>
                                      <p:cBhvr>
                                        <p:cTn id="24"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Wiek i elastyczność poznawcza</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359344" cy="4862870"/>
          </a:xfrm>
          <a:prstGeom prst="rect">
            <a:avLst/>
          </a:prstGeom>
          <a:noFill/>
        </p:spPr>
        <p:txBody>
          <a:bodyPr wrap="square" rtlCol="0">
            <a:spAutoFit/>
          </a:bodyPr>
          <a:lstStyle/>
          <a:p>
            <a:pPr fontAlgn="base"/>
            <a:r>
              <a:rPr lang="pl-PL" sz="2800" b="1" dirty="0"/>
              <a:t>Dorośli w wieku 25 lat i starsi wykazują najwyższy stopień elastyczności poznawczej</a:t>
            </a:r>
            <a:r>
              <a:rPr lang="en-GB" sz="2800" dirty="0"/>
              <a:t>.  </a:t>
            </a:r>
          </a:p>
          <a:p>
            <a:pPr marL="457200" indent="-457200" fontAlgn="base">
              <a:buFont typeface="Arial" panose="020B0604020202020204" pitchFamily="34" charset="0"/>
              <a:buChar char="•"/>
            </a:pPr>
            <a:r>
              <a:rPr lang="pl-PL" sz="2800" dirty="0"/>
              <a:t>Ludzki mózg jest w pełni rozwinięty w okolicach 20 roku życia. Osoby poniżej tego wieku nie osiągnęły jeszcze pełnej zdolności poznawczej. Małe dzieci wykazują znaczny stopień nieelastyczności poznawczej z powodu niepełnego rozwoju kory mózgowej</a:t>
            </a:r>
            <a:r>
              <a:rPr lang="en-GB" sz="2800" dirty="0"/>
              <a:t>.</a:t>
            </a:r>
          </a:p>
          <a:p>
            <a:pPr fontAlgn="base"/>
            <a:endParaRPr lang="en-GB" sz="1500" dirty="0"/>
          </a:p>
          <a:p>
            <a:pPr fontAlgn="base"/>
            <a:r>
              <a:rPr lang="pl-PL" sz="2800" b="1" dirty="0"/>
              <a:t>Po szczytowym rozwoju mózgu w okolicach 20 roku życia elastyczność poznawcza ma tendencję do pogarszania się. </a:t>
            </a:r>
            <a:r>
              <a:rPr lang="pl-PL" sz="2800" dirty="0"/>
              <a:t>Uważa się jednak, że elastyczność poznawczą można utrzymać i/lub wzmocnić przez dłuższy czas m.in. dzięki treningowi. </a:t>
            </a:r>
            <a:endParaRPr lang="en-GB" sz="2800" dirty="0"/>
          </a:p>
          <a:p>
            <a:pPr fontAlgn="base"/>
            <a:endParaRPr lang="en-GB" sz="1500" dirty="0"/>
          </a:p>
          <a:p>
            <a:pPr fontAlgn="base"/>
            <a:r>
              <a:rPr lang="pl-PL" sz="2800" b="1" dirty="0"/>
              <a:t>Osoby starsze mają zwykle zmniejszoną elastyczność poznawczą w porównaniu z młodszymi dorosłymi</a:t>
            </a:r>
            <a:r>
              <a:rPr lang="pl-PL" sz="2800" dirty="0"/>
              <a:t>.</a:t>
            </a:r>
            <a:endParaRPr lang="en-GB" sz="2800" dirty="0"/>
          </a:p>
          <a:p>
            <a:pPr marL="457200" indent="-457200" fontAlgn="base">
              <a:buFont typeface="Arial" panose="020B0604020202020204" pitchFamily="34" charset="0"/>
              <a:buChar char="•"/>
            </a:pPr>
            <a:r>
              <a:rPr lang="pl-PL" sz="2800" dirty="0"/>
              <a:t>Ma tutaj miejsce przejście pomiędzy dorosłością w średnim wieku a dorosłością w wieku podeszłym, w której funkcje poznawcze zmniejszają się a przy tym rozpoczyna się </a:t>
            </a:r>
            <a:r>
              <a:rPr lang="pl-PL" sz="2800" dirty="0" err="1"/>
              <a:t>neurodegeneracja</a:t>
            </a:r>
            <a:r>
              <a:rPr lang="pl-PL" sz="2800" dirty="0"/>
              <a:t>.</a:t>
            </a:r>
            <a:r>
              <a:rPr lang="en-GB" sz="2800" dirty="0"/>
              <a:t>  </a:t>
            </a:r>
          </a:p>
        </p:txBody>
      </p:sp>
      <p:sp>
        <p:nvSpPr>
          <p:cNvPr id="11" name="object 2">
            <a:extLst>
              <a:ext uri="{FF2B5EF4-FFF2-40B4-BE49-F238E27FC236}">
                <a16:creationId xmlns:a16="http://schemas.microsoft.com/office/drawing/2014/main" id="{3BD504BD-7092-44D5-BA0E-DC5635165CD9}"/>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2</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054075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5" end="5"/>
                                            </p:txEl>
                                          </p:spTgt>
                                        </p:tgtEl>
                                        <p:attrNameLst>
                                          <p:attrName>style.visibility</p:attrName>
                                        </p:attrNameLst>
                                      </p:cBhvr>
                                      <p:to>
                                        <p:strVal val="visible"/>
                                      </p:to>
                                    </p:set>
                                    <p:animEffect transition="in" filter="dissolve">
                                      <p:cBhvr>
                                        <p:cTn id="19" dur="500"/>
                                        <p:tgtEl>
                                          <p:spTgt spid="10">
                                            <p:txEl>
                                              <p:pRg st="5" end="5"/>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dissolve">
                                      <p:cBhvr>
                                        <p:cTn id="23" dur="500"/>
                                        <p:tgtEl>
                                          <p:spTgt spid="10">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5444944" cy="629660"/>
          </a:xfrm>
          <a:prstGeom prst="rect">
            <a:avLst/>
          </a:prstGeom>
        </p:spPr>
        <p:txBody>
          <a:bodyPr vert="horz" wrap="square" lIns="0" tIns="13970" rIns="0" bIns="0" rtlCol="0">
            <a:spAutoFit/>
          </a:bodyPr>
          <a:lstStyle/>
          <a:p>
            <a:pPr marL="12700">
              <a:lnSpc>
                <a:spcPct val="100000"/>
              </a:lnSpc>
              <a:spcBef>
                <a:spcPts val="110"/>
              </a:spcBef>
            </a:pPr>
            <a:r>
              <a:rPr lang="es-ES" sz="4000" b="1" spc="50" dirty="0" err="1">
                <a:solidFill>
                  <a:srgbClr val="243255"/>
                </a:solidFill>
                <a:cs typeface="Tahoma"/>
              </a:rPr>
              <a:t>Szkolenie</a:t>
            </a:r>
            <a:r>
              <a:rPr lang="es-ES" sz="4000" b="1" spc="50" dirty="0">
                <a:solidFill>
                  <a:srgbClr val="243255"/>
                </a:solidFill>
                <a:cs typeface="Tahoma"/>
              </a:rPr>
              <a:t> i </a:t>
            </a:r>
            <a:r>
              <a:rPr lang="es-ES" sz="4000" b="1" spc="50" dirty="0" err="1">
                <a:solidFill>
                  <a:srgbClr val="243255"/>
                </a:solidFill>
                <a:cs typeface="Tahoma"/>
              </a:rPr>
              <a:t>doskonalenie</a:t>
            </a:r>
            <a:r>
              <a:rPr lang="pl-PL" sz="4000" b="1" spc="50" dirty="0">
                <a:solidFill>
                  <a:srgbClr val="243255"/>
                </a:solidFill>
                <a:cs typeface="Tahoma"/>
              </a:rPr>
              <a:t> elastyczności poznawczej </a:t>
            </a:r>
            <a:r>
              <a:rPr lang="es-ES" sz="4000" b="1" spc="50" dirty="0">
                <a:solidFill>
                  <a:srgbClr val="243255"/>
                </a:solidFill>
                <a:cs typeface="Tahoma"/>
              </a:rPr>
              <a:t>(</a:t>
            </a:r>
            <a:r>
              <a:rPr lang="pl-PL" sz="4000" b="1" spc="50" dirty="0">
                <a:solidFill>
                  <a:srgbClr val="243255"/>
                </a:solidFill>
                <a:cs typeface="Tahoma"/>
              </a:rPr>
              <a:t>u dorosłych</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5" y="3009900"/>
            <a:ext cx="16913699" cy="5201424"/>
          </a:xfrm>
          <a:prstGeom prst="rect">
            <a:avLst/>
          </a:prstGeom>
          <a:noFill/>
        </p:spPr>
        <p:txBody>
          <a:bodyPr wrap="square" rtlCol="0">
            <a:spAutoFit/>
          </a:bodyPr>
          <a:lstStyle/>
          <a:p>
            <a:pPr marL="457200" indent="-457200" fontAlgn="base">
              <a:buFont typeface="+mj-lt"/>
              <a:buAutoNum type="arabicPeriod"/>
            </a:pPr>
            <a:r>
              <a:rPr lang="en-GB" sz="2800" b="1" dirty="0" err="1"/>
              <a:t>Terapia</a:t>
            </a:r>
            <a:r>
              <a:rPr lang="en-GB" sz="2800" b="1" dirty="0"/>
              <a:t> </a:t>
            </a:r>
            <a:r>
              <a:rPr lang="en-GB" sz="2800" b="1" dirty="0" err="1"/>
              <a:t>poznawczo-behawioralna</a:t>
            </a:r>
            <a:endParaRPr lang="en-GB" sz="2800" b="1" dirty="0"/>
          </a:p>
          <a:p>
            <a:pPr marL="800100" lvl="1" indent="-342900" fontAlgn="base">
              <a:buFont typeface="Arial" panose="020B0604020202020204" pitchFamily="34" charset="0"/>
              <a:buChar char="•"/>
            </a:pPr>
            <a:r>
              <a:rPr lang="pl-PL" sz="2500" dirty="0"/>
              <a:t>To terapia psychologiczna oparta na dowodach naukowych, która pomaga ludziom zmienić ich wzorce myślenia i zachowania. W tej formie terapii celem jest zrekonstruowanie sposobu myślenia jednostki w celu rozważenia bardziej elastycznych opcji (dotyczących myślenia oraz działania).</a:t>
            </a:r>
          </a:p>
          <a:p>
            <a:pPr marL="800100" lvl="1" indent="-342900" fontAlgn="base">
              <a:buFont typeface="Arial" panose="020B0604020202020204" pitchFamily="34" charset="0"/>
              <a:buChar char="•"/>
            </a:pPr>
            <a:endParaRPr lang="en-GB" sz="2400" dirty="0"/>
          </a:p>
          <a:p>
            <a:pPr marL="457200" indent="-457200" fontAlgn="base">
              <a:buFont typeface="+mj-lt"/>
              <a:buAutoNum type="arabicPeriod"/>
            </a:pPr>
            <a:r>
              <a:rPr lang="pl-PL" sz="2800" b="1" dirty="0"/>
              <a:t>Nauka struktury </a:t>
            </a:r>
            <a:endParaRPr lang="en-GB" sz="2800" b="1" dirty="0"/>
          </a:p>
          <a:p>
            <a:pPr marL="800100" lvl="1" indent="-342900" fontAlgn="base">
              <a:buFont typeface="Arial" panose="020B0604020202020204" pitchFamily="34" charset="0"/>
              <a:buChar char="•"/>
            </a:pPr>
            <a:r>
              <a:rPr lang="pl-PL" sz="2500" dirty="0"/>
              <a:t>To umiejętność wydobywania informacji o strukturze złożonego środowiska a dalej rozszyfrowywania początkowo niezrozumiałych strumieni informacji sensorycznych. Ten rodzaj uczenia się stymuluje obszary mózgu czołowego oraz </a:t>
            </a:r>
            <a:r>
              <a:rPr lang="pl-PL" sz="2500" dirty="0" err="1"/>
              <a:t>prążkowiowego</a:t>
            </a:r>
            <a:r>
              <a:rPr lang="pl-PL" sz="2500" dirty="0"/>
              <a:t>, tak jak elastyczność poznawcza.</a:t>
            </a:r>
          </a:p>
          <a:p>
            <a:pPr marL="800100" lvl="1" indent="-342900" fontAlgn="base">
              <a:buFont typeface="Arial" panose="020B0604020202020204" pitchFamily="34" charset="0"/>
              <a:buChar char="•"/>
            </a:pPr>
            <a:endParaRPr lang="en-GB" sz="2400" dirty="0"/>
          </a:p>
          <a:p>
            <a:pPr marL="457200" indent="-457200" fontAlgn="base">
              <a:buFont typeface="+mj-lt"/>
              <a:buAutoNum type="arabicPeriod"/>
            </a:pPr>
            <a:r>
              <a:rPr lang="pl-PL" sz="2800" b="1" dirty="0"/>
              <a:t>Szkolenie</a:t>
            </a:r>
            <a:endParaRPr lang="en-GB" sz="2800" b="1" dirty="0"/>
          </a:p>
          <a:p>
            <a:pPr marL="800100" lvl="1" indent="-342900" fontAlgn="base">
              <a:buFont typeface="Arial" panose="020B0604020202020204" pitchFamily="34" charset="0"/>
              <a:buChar char="•"/>
            </a:pPr>
            <a:r>
              <a:rPr lang="pl-PL" sz="2500" dirty="0"/>
              <a:t>Regularne i celowe poddawanie się niezwykłym, nowym sytuacjom i różnym kontekstom uczy mózg większej elastyczności. Elastyczność poznawcza wymaga zatem ćwiczeń w każdej wolnej, nawet niewielkiej chwili życia codziennego</a:t>
            </a:r>
            <a:r>
              <a:rPr lang="en-GB" sz="2500" dirty="0"/>
              <a:t>. </a:t>
            </a:r>
          </a:p>
        </p:txBody>
      </p:sp>
      <p:sp>
        <p:nvSpPr>
          <p:cNvPr id="9" name="object 2">
            <a:extLst>
              <a:ext uri="{FF2B5EF4-FFF2-40B4-BE49-F238E27FC236}">
                <a16:creationId xmlns:a16="http://schemas.microsoft.com/office/drawing/2014/main" id="{69BAB4F9-F118-4709-8B7B-65D3CE1972AA}"/>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129496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1" end="1"/>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3" end="3"/>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10">
                                            <p:txEl>
                                              <p:pRg st="4" end="4"/>
                                            </p:txEl>
                                          </p:spTgt>
                                        </p:tgtEl>
                                        <p:attrNameLst>
                                          <p:attrName>style.visibility</p:attrName>
                                        </p:attrNameLst>
                                      </p:cBhvr>
                                      <p:to>
                                        <p:strVal val="visible"/>
                                      </p:to>
                                    </p:set>
                                  </p:childTnLst>
                                </p:cTn>
                              </p:par>
                            </p:childTnLst>
                          </p:cTn>
                        </p:par>
                        <p:par>
                          <p:cTn id="16" fill="hold">
                            <p:stCondLst>
                              <p:cond delay="4000"/>
                            </p:stCondLst>
                            <p:childTnLst>
                              <p:par>
                                <p:cTn id="17" presetID="1" presetClass="entr" presetSubtype="0" fill="hold" nodeType="afterEffect">
                                  <p:stCondLst>
                                    <p:cond delay="1000"/>
                                  </p:stCondLst>
                                  <p:childTnLst>
                                    <p:set>
                                      <p:cBhvr>
                                        <p:cTn id="18" dur="1" fill="hold">
                                          <p:stCondLst>
                                            <p:cond delay="0"/>
                                          </p:stCondLst>
                                        </p:cTn>
                                        <p:tgtEl>
                                          <p:spTgt spid="10">
                                            <p:txEl>
                                              <p:pRg st="6" end="6"/>
                                            </p:txEl>
                                          </p:spTgt>
                                        </p:tgtEl>
                                        <p:attrNameLst>
                                          <p:attrName>style.visibility</p:attrName>
                                        </p:attrNameLst>
                                      </p:cBhvr>
                                      <p:to>
                                        <p:strVal val="visible"/>
                                      </p:to>
                                    </p:set>
                                  </p:childTnLst>
                                </p:cTn>
                              </p:par>
                            </p:childTnLst>
                          </p:cTn>
                        </p:par>
                        <p:par>
                          <p:cTn id="19" fill="hold">
                            <p:stCondLst>
                              <p:cond delay="5000"/>
                            </p:stCondLst>
                            <p:childTnLst>
                              <p:par>
                                <p:cTn id="20" presetID="1" presetClass="entr" presetSubtype="0" fill="hold" nodeType="afterEffect">
                                  <p:stCondLst>
                                    <p:cond delay="1000"/>
                                  </p:stCondLst>
                                  <p:childTnLst>
                                    <p:set>
                                      <p:cBhvr>
                                        <p:cTn id="21" dur="1" fill="hold">
                                          <p:stCondLst>
                                            <p:cond delay="0"/>
                                          </p:stCondLst>
                                        </p:cTn>
                                        <p:tgtEl>
                                          <p:spTgt spid="1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Niespecyficzne sposoby poprawy efektywności poznawczej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664144" cy="5570756"/>
          </a:xfrm>
          <a:prstGeom prst="rect">
            <a:avLst/>
          </a:prstGeom>
          <a:noFill/>
        </p:spPr>
        <p:txBody>
          <a:bodyPr wrap="square" rtlCol="0">
            <a:spAutoFit/>
          </a:bodyPr>
          <a:lstStyle/>
          <a:p>
            <a:pPr fontAlgn="base"/>
            <a:r>
              <a:rPr lang="en-GB" sz="2800" b="1" dirty="0"/>
              <a:t>1. </a:t>
            </a:r>
            <a:r>
              <a:rPr lang="pl-PL" sz="2800" b="1" dirty="0"/>
              <a:t>Czytanie</a:t>
            </a:r>
            <a:r>
              <a:rPr lang="en-GB" sz="2800" dirty="0"/>
              <a:t> </a:t>
            </a:r>
          </a:p>
          <a:p>
            <a:pPr marL="800100" lvl="1" indent="-342900" fontAlgn="base">
              <a:buFont typeface="Arial" panose="020B0604020202020204" pitchFamily="34" charset="0"/>
              <a:buChar char="•"/>
            </a:pPr>
            <a:r>
              <a:rPr lang="pl-PL" sz="2800" dirty="0"/>
              <a:t>Aktywuje jednocześnie kilka współpracujących ze sobą obszarów ludzkiego mózgu. Czytanie utrzymuje mózg w stymulacji, podobnie jak budowanie mięśni poprzez ćwiczenia na siłowni. Finalnie, czytanie poprawia ogólne funkcje mózgu, a tym samym również elastyczność poznawczą.</a:t>
            </a:r>
          </a:p>
          <a:p>
            <a:pPr lvl="1" fontAlgn="base"/>
            <a:endParaRPr lang="en-GB" sz="1000" dirty="0"/>
          </a:p>
          <a:p>
            <a:pPr fontAlgn="base"/>
            <a:r>
              <a:rPr lang="en-GB" sz="2800" b="1" dirty="0"/>
              <a:t>2. </a:t>
            </a:r>
            <a:r>
              <a:rPr lang="pl-PL" sz="2800" b="1" dirty="0"/>
              <a:t>Medytacja</a:t>
            </a:r>
            <a:r>
              <a:rPr lang="en-GB" sz="2800" dirty="0"/>
              <a:t> </a:t>
            </a:r>
          </a:p>
          <a:p>
            <a:pPr marL="800100" lvl="1" indent="-342900" fontAlgn="base">
              <a:buFont typeface="Arial" panose="020B0604020202020204" pitchFamily="34" charset="0"/>
              <a:buChar char="•"/>
            </a:pPr>
            <a:r>
              <a:rPr lang="pl-PL" sz="2800" dirty="0"/>
              <a:t>Badania wykazały, że zarówno uwaga, jak i elastyczność poznawcza mogą zostać wzmocnione przez medytację. Im bardziej zaawansowana jest osoba w swojej praktyce medytacyjnej, tym większa jest z tego tytułu korzyść dla elastyczności poznawczej.</a:t>
            </a:r>
          </a:p>
          <a:p>
            <a:pPr lvl="1" fontAlgn="base"/>
            <a:endParaRPr lang="en-GB" sz="1000" dirty="0"/>
          </a:p>
          <a:p>
            <a:pPr fontAlgn="base"/>
            <a:r>
              <a:rPr lang="en-GB" sz="2800" b="1" dirty="0"/>
              <a:t>3. </a:t>
            </a:r>
            <a:r>
              <a:rPr lang="pl-PL" sz="2800" b="1" dirty="0"/>
              <a:t>Ćwiczenia fizyczne</a:t>
            </a:r>
            <a:endParaRPr lang="en-GB" sz="2800" b="1" dirty="0"/>
          </a:p>
          <a:p>
            <a:pPr marL="800100" lvl="1" indent="-342900" fontAlgn="base">
              <a:buFont typeface="Arial" panose="020B0604020202020204" pitchFamily="34" charset="0"/>
              <a:buChar char="•"/>
            </a:pPr>
            <a:r>
              <a:rPr lang="pl-PL" sz="2800" dirty="0"/>
              <a:t>Psychologiczne korzyści płynące z ćwiczeń to: lepszy nastrój, energia i poprawa funkcji poznawczych. Regularne ćwiczenia aerobowe wiążą się ze wzrostem nowych komórek mózgowych i są skutecznym sposobem na zwiększenie elastyczności poznawczej.</a:t>
            </a:r>
            <a:endParaRPr lang="en-GB" sz="2800" dirty="0"/>
          </a:p>
        </p:txBody>
      </p:sp>
      <p:sp>
        <p:nvSpPr>
          <p:cNvPr id="9" name="object 2">
            <a:extLst>
              <a:ext uri="{FF2B5EF4-FFF2-40B4-BE49-F238E27FC236}">
                <a16:creationId xmlns:a16="http://schemas.microsoft.com/office/drawing/2014/main" id="{E66FE911-215C-4F56-92F5-EB42A49597DD}"/>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387211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dissolve">
                                      <p:cBhvr>
                                        <p:cTn id="23" dur="500"/>
                                        <p:tgtEl>
                                          <p:spTgt spid="10">
                                            <p:txEl>
                                              <p:pRg st="6" end="6"/>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dissolv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138447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Niespecyficzne sposoby poprawy efektywności poznawczej c.d.  </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781300"/>
            <a:ext cx="16664144" cy="5570756"/>
          </a:xfrm>
          <a:prstGeom prst="rect">
            <a:avLst/>
          </a:prstGeom>
          <a:noFill/>
        </p:spPr>
        <p:txBody>
          <a:bodyPr wrap="square" rtlCol="0">
            <a:spAutoFit/>
          </a:bodyPr>
          <a:lstStyle/>
          <a:p>
            <a:pPr fontAlgn="base"/>
            <a:r>
              <a:rPr lang="en-GB" sz="2800" b="1" dirty="0"/>
              <a:t>4. </a:t>
            </a:r>
            <a:r>
              <a:rPr lang="pl-PL" sz="2800" b="1" dirty="0"/>
              <a:t>Sen</a:t>
            </a:r>
            <a:r>
              <a:rPr lang="en-GB" sz="2800" dirty="0"/>
              <a:t> </a:t>
            </a:r>
          </a:p>
          <a:p>
            <a:pPr marL="800100" lvl="1" indent="-342900" fontAlgn="base">
              <a:buFont typeface="Arial" panose="020B0604020202020204" pitchFamily="34" charset="0"/>
              <a:buChar char="•"/>
            </a:pPr>
            <a:r>
              <a:rPr lang="pl-PL" sz="2800" dirty="0"/>
              <a:t>Sen paradoksalny (REM) powiązany jest z przetwarzaniem informacji w sieciach neuronowych. Śnienie REM wiąże się ze zwiększoną kreatywnością i zdolnościami rozumowania. Sen jest dobry dla mózgu i poprawia elastyczność poznawczą.</a:t>
            </a:r>
          </a:p>
          <a:p>
            <a:pPr marL="800100" lvl="1" indent="-342900" fontAlgn="base">
              <a:buFont typeface="Arial" panose="020B0604020202020204" pitchFamily="34" charset="0"/>
              <a:buChar char="•"/>
            </a:pPr>
            <a:endParaRPr lang="en-GB" sz="1000" dirty="0"/>
          </a:p>
          <a:p>
            <a:pPr fontAlgn="base"/>
            <a:r>
              <a:rPr lang="en-GB" sz="2800" b="1" dirty="0"/>
              <a:t>5. Diet</a:t>
            </a:r>
            <a:r>
              <a:rPr lang="pl-PL" sz="2800" b="1" dirty="0"/>
              <a:t>a</a:t>
            </a:r>
            <a:endParaRPr lang="en-GB" sz="2800" b="1" dirty="0"/>
          </a:p>
          <a:p>
            <a:pPr marL="800100" lvl="1" indent="-342900" fontAlgn="base">
              <a:buFont typeface="Arial" panose="020B0604020202020204" pitchFamily="34" charset="0"/>
              <a:buChar char="•"/>
            </a:pPr>
            <a:r>
              <a:rPr lang="pl-PL" sz="2800" dirty="0"/>
              <a:t>Kwasy tłuszczowe pomagają znacząco poprawić </a:t>
            </a:r>
            <a:r>
              <a:rPr lang="pl-PL" sz="2800" dirty="0" err="1"/>
              <a:t>neuroprzekaźnictwo</a:t>
            </a:r>
            <a:r>
              <a:rPr lang="pl-PL" sz="2800" dirty="0"/>
              <a:t>, funkcje poznawcze a także zmniejszyć stan zapalny mózgu. Dieta pełna zdrowych tłuszczów lub określonych suplementów omega-3 może również zwiększyć elastyczność poznawczą m.in. poprzez zmniejszanie stanów zapalnych w organizmie.</a:t>
            </a:r>
          </a:p>
          <a:p>
            <a:pPr lvl="1" fontAlgn="base"/>
            <a:endParaRPr lang="en-GB" sz="1000" dirty="0"/>
          </a:p>
          <a:p>
            <a:pPr fontAlgn="base"/>
            <a:r>
              <a:rPr lang="en-GB" sz="2800" b="1" dirty="0"/>
              <a:t>6. </a:t>
            </a:r>
            <a:r>
              <a:rPr lang="pl-PL" sz="2800" b="1" dirty="0"/>
              <a:t>Gry</a:t>
            </a:r>
            <a:endParaRPr lang="en-GB" sz="2800" b="1" dirty="0"/>
          </a:p>
          <a:p>
            <a:pPr marL="800100" lvl="1" indent="-342900" fontAlgn="base">
              <a:buFont typeface="Arial" panose="020B0604020202020204" pitchFamily="34" charset="0"/>
              <a:buChar char="•"/>
            </a:pPr>
            <a:r>
              <a:rPr lang="pl-PL" sz="2800" dirty="0"/>
              <a:t>Każdy rodzaj gry, która stawia mózgowi wyzwanie, niezależnie od tego czy jest to gra online, gra planszowa, czy puzzle, może pomóc w budowaniu ścieżek neuronowych. Posiadanie tych wzmocnionych rezerw umysłowych może pomóc opóźnić spadek funkcji poznawczych wraz z wiekiem.</a:t>
            </a:r>
            <a:endParaRPr lang="en-GB" sz="2800" dirty="0"/>
          </a:p>
        </p:txBody>
      </p:sp>
      <p:sp>
        <p:nvSpPr>
          <p:cNvPr id="9" name="object 2">
            <a:extLst>
              <a:ext uri="{FF2B5EF4-FFF2-40B4-BE49-F238E27FC236}">
                <a16:creationId xmlns:a16="http://schemas.microsoft.com/office/drawing/2014/main" id="{E66FE911-215C-4F56-92F5-EB42A49597DD}"/>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a:t>
            </a:r>
            <a:r>
              <a:rPr lang="pl-PL" altLang="ko-KR" sz="4800" dirty="0">
                <a:solidFill>
                  <a:srgbClr val="E12227"/>
                </a:solidFill>
                <a:latin typeface="Tahoma" panose="020B0604030504040204" pitchFamily="34" charset="0"/>
                <a:ea typeface="Tahoma" panose="020B0604030504040204" pitchFamily="34" charset="0"/>
                <a:cs typeface="Tahoma" panose="020B0604030504040204" pitchFamily="34" charset="0"/>
              </a:rPr>
              <a:t>3</a:t>
            </a:r>
            <a:endPar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6669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par>
                          <p:cTn id="8" fill="hold">
                            <p:stCondLst>
                              <p:cond delay="1500"/>
                            </p:stCondLst>
                            <p:childTnLst>
                              <p:par>
                                <p:cTn id="9" presetID="9" presetClass="entr" presetSubtype="0" fill="hold" nodeType="afterEffect">
                                  <p:stCondLst>
                                    <p:cond delay="1000"/>
                                  </p:stCondLst>
                                  <p:childTnLst>
                                    <p:set>
                                      <p:cBhvr>
                                        <p:cTn id="10" dur="1" fill="hold">
                                          <p:stCondLst>
                                            <p:cond delay="0"/>
                                          </p:stCondLst>
                                        </p:cTn>
                                        <p:tgtEl>
                                          <p:spTgt spid="10">
                                            <p:txEl>
                                              <p:pRg st="1" end="1"/>
                                            </p:txEl>
                                          </p:spTgt>
                                        </p:tgtEl>
                                        <p:attrNameLst>
                                          <p:attrName>style.visibility</p:attrName>
                                        </p:attrNameLst>
                                      </p:cBhvr>
                                      <p:to>
                                        <p:strVal val="visible"/>
                                      </p:to>
                                    </p:set>
                                    <p:animEffect transition="in" filter="dissolve">
                                      <p:cBhvr>
                                        <p:cTn id="11" dur="500"/>
                                        <p:tgtEl>
                                          <p:spTgt spid="10">
                                            <p:txEl>
                                              <p:pRg st="1" end="1"/>
                                            </p:txEl>
                                          </p:spTgt>
                                        </p:tgtEl>
                                      </p:cBhvr>
                                    </p:animEffect>
                                  </p:childTnLst>
                                </p:cTn>
                              </p:par>
                            </p:childTnLst>
                          </p:cTn>
                        </p:par>
                        <p:par>
                          <p:cTn id="12" fill="hold">
                            <p:stCondLst>
                              <p:cond delay="3000"/>
                            </p:stCondLst>
                            <p:childTnLst>
                              <p:par>
                                <p:cTn id="13" presetID="9" presetClass="entr" presetSubtype="0" fill="hold" nodeType="afterEffect">
                                  <p:stCondLst>
                                    <p:cond delay="1000"/>
                                  </p:stCondLst>
                                  <p:childTnLst>
                                    <p:set>
                                      <p:cBhvr>
                                        <p:cTn id="14" dur="1" fill="hold">
                                          <p:stCondLst>
                                            <p:cond delay="0"/>
                                          </p:stCondLst>
                                        </p:cTn>
                                        <p:tgtEl>
                                          <p:spTgt spid="10">
                                            <p:txEl>
                                              <p:pRg st="3" end="3"/>
                                            </p:txEl>
                                          </p:spTgt>
                                        </p:tgtEl>
                                        <p:attrNameLst>
                                          <p:attrName>style.visibility</p:attrName>
                                        </p:attrNameLst>
                                      </p:cBhvr>
                                      <p:to>
                                        <p:strVal val="visible"/>
                                      </p:to>
                                    </p:set>
                                    <p:animEffect transition="in" filter="dissolve">
                                      <p:cBhvr>
                                        <p:cTn id="15" dur="500"/>
                                        <p:tgtEl>
                                          <p:spTgt spid="10">
                                            <p:txEl>
                                              <p:pRg st="3" end="3"/>
                                            </p:txEl>
                                          </p:spTgt>
                                        </p:tgtEl>
                                      </p:cBhvr>
                                    </p:animEffect>
                                  </p:childTnLst>
                                </p:cTn>
                              </p:par>
                            </p:childTnLst>
                          </p:cTn>
                        </p:par>
                        <p:par>
                          <p:cTn id="16" fill="hold">
                            <p:stCondLst>
                              <p:cond delay="4500"/>
                            </p:stCondLst>
                            <p:childTnLst>
                              <p:par>
                                <p:cTn id="17" presetID="9" presetClass="entr" presetSubtype="0" fill="hold" nodeType="afterEffect">
                                  <p:stCondLst>
                                    <p:cond delay="1000"/>
                                  </p:stCondLst>
                                  <p:childTnLst>
                                    <p:set>
                                      <p:cBhvr>
                                        <p:cTn id="18" dur="1" fill="hold">
                                          <p:stCondLst>
                                            <p:cond delay="0"/>
                                          </p:stCondLst>
                                        </p:cTn>
                                        <p:tgtEl>
                                          <p:spTgt spid="10">
                                            <p:txEl>
                                              <p:pRg st="4" end="4"/>
                                            </p:txEl>
                                          </p:spTgt>
                                        </p:tgtEl>
                                        <p:attrNameLst>
                                          <p:attrName>style.visibility</p:attrName>
                                        </p:attrNameLst>
                                      </p:cBhvr>
                                      <p:to>
                                        <p:strVal val="visible"/>
                                      </p:to>
                                    </p:set>
                                    <p:animEffect transition="in" filter="dissolve">
                                      <p:cBhvr>
                                        <p:cTn id="19" dur="500"/>
                                        <p:tgtEl>
                                          <p:spTgt spid="10">
                                            <p:txEl>
                                              <p:pRg st="4" end="4"/>
                                            </p:txEl>
                                          </p:spTgt>
                                        </p:tgtEl>
                                      </p:cBhvr>
                                    </p:animEffect>
                                  </p:childTnLst>
                                </p:cTn>
                              </p:par>
                            </p:childTnLst>
                          </p:cTn>
                        </p:par>
                        <p:par>
                          <p:cTn id="20" fill="hold">
                            <p:stCondLst>
                              <p:cond delay="6000"/>
                            </p:stCondLst>
                            <p:childTnLst>
                              <p:par>
                                <p:cTn id="21" presetID="9" presetClass="entr" presetSubtype="0" fill="hold" nodeType="afterEffect">
                                  <p:stCondLst>
                                    <p:cond delay="1000"/>
                                  </p:stCondLst>
                                  <p:childTnLst>
                                    <p:set>
                                      <p:cBhvr>
                                        <p:cTn id="22" dur="1" fill="hold">
                                          <p:stCondLst>
                                            <p:cond delay="0"/>
                                          </p:stCondLst>
                                        </p:cTn>
                                        <p:tgtEl>
                                          <p:spTgt spid="10">
                                            <p:txEl>
                                              <p:pRg st="6" end="6"/>
                                            </p:txEl>
                                          </p:spTgt>
                                        </p:tgtEl>
                                        <p:attrNameLst>
                                          <p:attrName>style.visibility</p:attrName>
                                        </p:attrNameLst>
                                      </p:cBhvr>
                                      <p:to>
                                        <p:strVal val="visible"/>
                                      </p:to>
                                    </p:set>
                                    <p:animEffect transition="in" filter="dissolve">
                                      <p:cBhvr>
                                        <p:cTn id="23" dur="500"/>
                                        <p:tgtEl>
                                          <p:spTgt spid="10">
                                            <p:txEl>
                                              <p:pRg st="6" end="6"/>
                                            </p:txEl>
                                          </p:spTgt>
                                        </p:tgtEl>
                                      </p:cBhvr>
                                    </p:animEffect>
                                  </p:childTnLst>
                                </p:cTn>
                              </p:par>
                            </p:childTnLst>
                          </p:cTn>
                        </p:par>
                        <p:par>
                          <p:cTn id="24" fill="hold">
                            <p:stCondLst>
                              <p:cond delay="7500"/>
                            </p:stCondLst>
                            <p:childTnLst>
                              <p:par>
                                <p:cTn id="25" presetID="9" presetClass="entr" presetSubtype="0" fill="hold" nodeType="afterEffect">
                                  <p:stCondLst>
                                    <p:cond delay="1000"/>
                                  </p:stCondLst>
                                  <p:childTnLst>
                                    <p:set>
                                      <p:cBhvr>
                                        <p:cTn id="26" dur="1" fill="hold">
                                          <p:stCondLst>
                                            <p:cond delay="0"/>
                                          </p:stCondLst>
                                        </p:cTn>
                                        <p:tgtEl>
                                          <p:spTgt spid="10">
                                            <p:txEl>
                                              <p:pRg st="7" end="7"/>
                                            </p:txEl>
                                          </p:spTgt>
                                        </p:tgtEl>
                                        <p:attrNameLst>
                                          <p:attrName>style.visibility</p:attrName>
                                        </p:attrNameLst>
                                      </p:cBhvr>
                                      <p:to>
                                        <p:strVal val="visible"/>
                                      </p:to>
                                    </p:set>
                                    <p:animEffect transition="in" filter="dissolve">
                                      <p:cBhvr>
                                        <p:cTn id="2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7D50F80D-70F7-4B95-B27E-48A65C93D9B6}"/>
              </a:ext>
            </a:extLst>
          </p:cNvPr>
          <p:cNvSpPr/>
          <p:nvPr/>
        </p:nvSpPr>
        <p:spPr>
          <a:xfrm>
            <a:off x="6172200" y="9185519"/>
            <a:ext cx="11963400" cy="952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s-E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 name="object 2"/>
          <p:cNvSpPr txBox="1">
            <a:spLocks noGrp="1"/>
          </p:cNvSpPr>
          <p:nvPr>
            <p:ph type="title"/>
          </p:nvPr>
        </p:nvSpPr>
        <p:spPr>
          <a:xfrm>
            <a:off x="5257800" y="3924300"/>
            <a:ext cx="11734800" cy="1397819"/>
          </a:xfrm>
        </p:spPr>
        <p:txBody>
          <a:bodyPr vert="horz" wrap="square" lIns="0" tIns="12700" rIns="0" bIns="0" rtlCol="0">
            <a:spAutoFit/>
          </a:bodyPr>
          <a:lstStyle/>
          <a:p>
            <a:r>
              <a:rPr lang="pl-PL" dirty="0"/>
              <a:t>Dziękuję za uwagę</a:t>
            </a:r>
            <a:r>
              <a:rPr lang="es-ES" dirty="0"/>
              <a:t>!</a:t>
            </a:r>
          </a:p>
        </p:txBody>
      </p:sp>
      <p:pic>
        <p:nvPicPr>
          <p:cNvPr id="6" name="Picture 9">
            <a:extLst>
              <a:ext uri="{FF2B5EF4-FFF2-40B4-BE49-F238E27FC236}">
                <a16:creationId xmlns:a16="http://schemas.microsoft.com/office/drawing/2014/main" id="{2B20B7A5-9C0B-4641-90FC-FB2B04D88371}"/>
              </a:ext>
            </a:extLst>
          </p:cNvPr>
          <p:cNvPicPr>
            <a:picLocks noChangeAspect="1"/>
          </p:cNvPicPr>
          <p:nvPr/>
        </p:nvPicPr>
        <p:blipFill>
          <a:blip r:embed="rId3"/>
          <a:srcRect/>
          <a:stretch>
            <a:fillRect/>
          </a:stretch>
        </p:blipFill>
        <p:spPr>
          <a:xfrm>
            <a:off x="8289503" y="9661769"/>
            <a:ext cx="10058400" cy="556688"/>
          </a:xfrm>
          <a:prstGeom prst="rect">
            <a:avLst/>
          </a:prstGeom>
          <a:noFill/>
          <a:ln cap="flat">
            <a:noFill/>
          </a:ln>
        </p:spPr>
      </p:pic>
      <p:pic>
        <p:nvPicPr>
          <p:cNvPr id="7" name="Picture 3">
            <a:extLst>
              <a:ext uri="{FF2B5EF4-FFF2-40B4-BE49-F238E27FC236}">
                <a16:creationId xmlns:a16="http://schemas.microsoft.com/office/drawing/2014/main" id="{7C56120C-8292-4C9F-8F58-CC30B96DC164}"/>
              </a:ext>
            </a:extLst>
          </p:cNvPr>
          <p:cNvPicPr>
            <a:picLocks noChangeAspect="1"/>
          </p:cNvPicPr>
          <p:nvPr/>
        </p:nvPicPr>
        <p:blipFill>
          <a:blip r:embed="rId4"/>
          <a:stretch>
            <a:fillRect/>
          </a:stretch>
        </p:blipFill>
        <p:spPr>
          <a:xfrm>
            <a:off x="6324600" y="9705175"/>
            <a:ext cx="1985322" cy="432844"/>
          </a:xfrm>
          <a:prstGeom prst="rect">
            <a:avLst/>
          </a:prstGeom>
          <a:noFill/>
          <a:ln cap="flat">
            <a:noFill/>
          </a:ln>
        </p:spPr>
      </p:pic>
      <p:pic>
        <p:nvPicPr>
          <p:cNvPr id="11" name="Imagen 10">
            <a:extLst>
              <a:ext uri="{FF2B5EF4-FFF2-40B4-BE49-F238E27FC236}">
                <a16:creationId xmlns:a16="http://schemas.microsoft.com/office/drawing/2014/main" id="{665C6894-7800-4680-B841-3509763410C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57800" y="9715392"/>
            <a:ext cx="936335" cy="44944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 name="object 16"/>
          <p:cNvSpPr txBox="1">
            <a:spLocks noGrp="1"/>
          </p:cNvSpPr>
          <p:nvPr>
            <p:ph type="title"/>
          </p:nvPr>
        </p:nvSpPr>
        <p:spPr>
          <a:xfrm>
            <a:off x="1016000" y="728346"/>
            <a:ext cx="12852400" cy="1490152"/>
          </a:xfrm>
          <a:prstGeom prst="rect">
            <a:avLst/>
          </a:prstGeom>
        </p:spPr>
        <p:txBody>
          <a:bodyPr vert="horz" wrap="square" lIns="0" tIns="12700" rIns="0" bIns="0" rtlCol="0">
            <a:spAutoFit/>
          </a:bodyPr>
          <a:lstStyle/>
          <a:p>
            <a:pPr marL="12700">
              <a:spcBef>
                <a:spcPts val="100"/>
              </a:spcBef>
            </a:pPr>
            <a:r>
              <a:rPr lang="es-ES" sz="4800" dirty="0">
                <a:solidFill>
                  <a:srgbClr val="E12227"/>
                </a:solidFill>
              </a:rPr>
              <a:t>INDEX</a:t>
            </a:r>
            <a:br>
              <a:rPr lang="es-ES" sz="4800" b="1" dirty="0">
                <a:solidFill>
                  <a:srgbClr val="E12227"/>
                </a:solidFill>
              </a:rPr>
            </a:br>
            <a:endParaRPr lang="es-ES" sz="4800" dirty="0">
              <a:solidFill>
                <a:srgbClr val="E12227"/>
              </a:solidFill>
            </a:endParaRPr>
          </a:p>
        </p:txBody>
      </p:sp>
      <p:sp>
        <p:nvSpPr>
          <p:cNvPr id="18" name="object 18"/>
          <p:cNvSpPr/>
          <p:nvPr/>
        </p:nvSpPr>
        <p:spPr>
          <a:xfrm>
            <a:off x="0" y="288731"/>
            <a:ext cx="16270605" cy="123825"/>
          </a:xfrm>
          <a:custGeom>
            <a:avLst/>
            <a:gdLst/>
            <a:ahLst/>
            <a:cxnLst/>
            <a:rect l="l" t="t" r="r" b="b"/>
            <a:pathLst>
              <a:path w="16270605" h="123825">
                <a:moveTo>
                  <a:pt x="0" y="123824"/>
                </a:moveTo>
                <a:lnTo>
                  <a:pt x="0" y="0"/>
                </a:lnTo>
                <a:lnTo>
                  <a:pt x="16270357" y="0"/>
                </a:lnTo>
                <a:lnTo>
                  <a:pt x="16270357" y="123824"/>
                </a:lnTo>
                <a:lnTo>
                  <a:pt x="0" y="123824"/>
                </a:lnTo>
                <a:close/>
              </a:path>
            </a:pathLst>
          </a:custGeom>
          <a:solidFill>
            <a:srgbClr val="152D54"/>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pic>
        <p:nvPicPr>
          <p:cNvPr id="30" name="Picture 9">
            <a:extLst>
              <a:ext uri="{FF2B5EF4-FFF2-40B4-BE49-F238E27FC236}">
                <a16:creationId xmlns:a16="http://schemas.microsoft.com/office/drawing/2014/main" id="{FD901C1C-8A41-4B4A-8EAC-7471FBAB150D}"/>
              </a:ext>
            </a:extLst>
          </p:cNvPr>
          <p:cNvPicPr>
            <a:picLocks noChangeAspect="1"/>
          </p:cNvPicPr>
          <p:nvPr/>
        </p:nvPicPr>
        <p:blipFill>
          <a:blip r:embed="rId3"/>
          <a:srcRect/>
          <a:stretch>
            <a:fillRect/>
          </a:stretch>
        </p:blipFill>
        <p:spPr>
          <a:xfrm>
            <a:off x="3200400" y="9692212"/>
            <a:ext cx="10058400" cy="556688"/>
          </a:xfrm>
          <a:prstGeom prst="rect">
            <a:avLst/>
          </a:prstGeom>
          <a:noFill/>
          <a:ln cap="flat">
            <a:noFill/>
          </a:ln>
        </p:spPr>
      </p:pic>
      <p:pic>
        <p:nvPicPr>
          <p:cNvPr id="31" name="Picture 3">
            <a:extLst>
              <a:ext uri="{FF2B5EF4-FFF2-40B4-BE49-F238E27FC236}">
                <a16:creationId xmlns:a16="http://schemas.microsoft.com/office/drawing/2014/main" id="{3CA7F902-F9B5-42B6-AEC2-6AD2E90BEC91}"/>
              </a:ext>
            </a:extLst>
          </p:cNvPr>
          <p:cNvPicPr>
            <a:picLocks noChangeAspect="1"/>
          </p:cNvPicPr>
          <p:nvPr/>
        </p:nvPicPr>
        <p:blipFill>
          <a:blip r:embed="rId4"/>
          <a:stretch>
            <a:fillRect/>
          </a:stretch>
        </p:blipFill>
        <p:spPr>
          <a:xfrm>
            <a:off x="1235497" y="9735618"/>
            <a:ext cx="1985322" cy="432844"/>
          </a:xfrm>
          <a:prstGeom prst="rect">
            <a:avLst/>
          </a:prstGeom>
          <a:noFill/>
          <a:ln cap="flat">
            <a:noFill/>
          </a:ln>
        </p:spPr>
      </p:pic>
      <p:pic>
        <p:nvPicPr>
          <p:cNvPr id="32" name="Imagen 31">
            <a:extLst>
              <a:ext uri="{FF2B5EF4-FFF2-40B4-BE49-F238E27FC236}">
                <a16:creationId xmlns:a16="http://schemas.microsoft.com/office/drawing/2014/main" id="{829BE287-3BD8-4249-A9B5-F0DE0CB3DBB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8697" y="9745835"/>
            <a:ext cx="936335" cy="449441"/>
          </a:xfrm>
          <a:prstGeom prst="rect">
            <a:avLst/>
          </a:prstGeom>
        </p:spPr>
      </p:pic>
      <p:sp>
        <p:nvSpPr>
          <p:cNvPr id="22" name="object 7">
            <a:extLst>
              <a:ext uri="{FF2B5EF4-FFF2-40B4-BE49-F238E27FC236}">
                <a16:creationId xmlns:a16="http://schemas.microsoft.com/office/drawing/2014/main" id="{D63C63AE-59BE-4E96-AC53-F60FC1F4358C}"/>
              </a:ext>
            </a:extLst>
          </p:cNvPr>
          <p:cNvSpPr/>
          <p:nvPr/>
        </p:nvSpPr>
        <p:spPr>
          <a:xfrm>
            <a:off x="0" y="2801522"/>
            <a:ext cx="18288000" cy="10160"/>
          </a:xfrm>
          <a:custGeom>
            <a:avLst/>
            <a:gdLst/>
            <a:ahLst/>
            <a:cxnLst/>
            <a:rect l="l" t="t" r="r" b="b"/>
            <a:pathLst>
              <a:path w="18288000" h="10160">
                <a:moveTo>
                  <a:pt x="18287999" y="10107"/>
                </a:moveTo>
                <a:lnTo>
                  <a:pt x="18287999" y="0"/>
                </a:lnTo>
                <a:lnTo>
                  <a:pt x="0" y="0"/>
                </a:lnTo>
                <a:lnTo>
                  <a:pt x="0" y="10107"/>
                </a:lnTo>
                <a:lnTo>
                  <a:pt x="18287999" y="10107"/>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3" name="object 6">
            <a:extLst>
              <a:ext uri="{FF2B5EF4-FFF2-40B4-BE49-F238E27FC236}">
                <a16:creationId xmlns:a16="http://schemas.microsoft.com/office/drawing/2014/main" id="{E3AE9101-FC9B-450C-BE24-88DF5DB061BC}"/>
              </a:ext>
            </a:extLst>
          </p:cNvPr>
          <p:cNvSpPr/>
          <p:nvPr/>
        </p:nvSpPr>
        <p:spPr>
          <a:xfrm>
            <a:off x="13246736"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4" name="object 6">
            <a:extLst>
              <a:ext uri="{FF2B5EF4-FFF2-40B4-BE49-F238E27FC236}">
                <a16:creationId xmlns:a16="http://schemas.microsoft.com/office/drawing/2014/main" id="{25912CAA-5A11-4529-A60A-EF64FAACD856}"/>
              </a:ext>
            </a:extLst>
          </p:cNvPr>
          <p:cNvSpPr/>
          <p:nvPr/>
        </p:nvSpPr>
        <p:spPr>
          <a:xfrm>
            <a:off x="7473195" y="2860904"/>
            <a:ext cx="516890" cy="272473"/>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27" name="object 6">
            <a:extLst>
              <a:ext uri="{FF2B5EF4-FFF2-40B4-BE49-F238E27FC236}">
                <a16:creationId xmlns:a16="http://schemas.microsoft.com/office/drawing/2014/main" id="{97B47471-06E6-4973-A14B-B861768C308A}"/>
              </a:ext>
            </a:extLst>
          </p:cNvPr>
          <p:cNvSpPr/>
          <p:nvPr/>
        </p:nvSpPr>
        <p:spPr>
          <a:xfrm>
            <a:off x="1637071" y="2847280"/>
            <a:ext cx="516890" cy="299720"/>
          </a:xfrm>
          <a:custGeom>
            <a:avLst/>
            <a:gdLst/>
            <a:ahLst/>
            <a:cxnLst/>
            <a:rect l="l" t="t" r="r" b="b"/>
            <a:pathLst>
              <a:path w="516890" h="299720">
                <a:moveTo>
                  <a:pt x="258348" y="299481"/>
                </a:moveTo>
                <a:lnTo>
                  <a:pt x="0" y="0"/>
                </a:lnTo>
                <a:lnTo>
                  <a:pt x="516696" y="0"/>
                </a:lnTo>
                <a:lnTo>
                  <a:pt x="258348" y="299481"/>
                </a:lnTo>
                <a:close/>
              </a:path>
            </a:pathLst>
          </a:custGeom>
          <a:solidFill>
            <a:srgbClr val="FF1B2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prstClr val="black"/>
              </a:solidFill>
              <a:effectLst/>
              <a:uLnTx/>
              <a:uFillTx/>
              <a:latin typeface="Calibri"/>
              <a:ea typeface="+mn-ea"/>
              <a:cs typeface="+mn-cs"/>
            </a:endParaRPr>
          </a:p>
        </p:txBody>
      </p:sp>
      <p:sp>
        <p:nvSpPr>
          <p:cNvPr id="48" name="TextBox 34">
            <a:extLst>
              <a:ext uri="{FF2B5EF4-FFF2-40B4-BE49-F238E27FC236}">
                <a16:creationId xmlns:a16="http://schemas.microsoft.com/office/drawing/2014/main" id="{9A4BBE72-BFEB-4C72-9760-B722279C9CA7}"/>
              </a:ext>
            </a:extLst>
          </p:cNvPr>
          <p:cNvSpPr txBox="1"/>
          <p:nvPr/>
        </p:nvSpPr>
        <p:spPr>
          <a:xfrm>
            <a:off x="899819" y="3371501"/>
            <a:ext cx="5490684" cy="1077218"/>
          </a:xfrm>
          <a:prstGeom prst="rect">
            <a:avLst/>
          </a:prstGeom>
          <a:noFill/>
        </p:spPr>
        <p:txBody>
          <a:bodyPr wrap="square" lIns="108000" rIns="108000" rtlCol="0">
            <a:spAutoFit/>
          </a:bodyPr>
          <a:lstStyle/>
          <a:p>
            <a:r>
              <a:rPr lang="pl-PL" altLang="ko-KR" sz="3200" b="1" dirty="0">
                <a:solidFill>
                  <a:srgbClr val="243255"/>
                </a:solidFill>
                <a:cs typeface="Arial" pitchFamily="34" charset="0"/>
              </a:rPr>
              <a:t>Część nr 1: Czym jest elastyczność poznawcza?</a:t>
            </a:r>
            <a:endParaRPr lang="ko-KR" altLang="en-US" sz="3200" b="1" dirty="0">
              <a:solidFill>
                <a:srgbClr val="243255"/>
              </a:solidFill>
              <a:cs typeface="Arial" pitchFamily="34" charset="0"/>
            </a:endParaRPr>
          </a:p>
        </p:txBody>
      </p:sp>
      <p:sp>
        <p:nvSpPr>
          <p:cNvPr id="54" name="TextBox 42">
            <a:extLst>
              <a:ext uri="{FF2B5EF4-FFF2-40B4-BE49-F238E27FC236}">
                <a16:creationId xmlns:a16="http://schemas.microsoft.com/office/drawing/2014/main" id="{B9C5B90D-278A-4F7F-B76A-E666BB41EBA3}"/>
              </a:ext>
            </a:extLst>
          </p:cNvPr>
          <p:cNvSpPr txBox="1"/>
          <p:nvPr/>
        </p:nvSpPr>
        <p:spPr>
          <a:xfrm>
            <a:off x="6781800" y="3371501"/>
            <a:ext cx="5996566" cy="1077218"/>
          </a:xfrm>
          <a:prstGeom prst="rect">
            <a:avLst/>
          </a:prstGeom>
          <a:noFill/>
        </p:spPr>
        <p:txBody>
          <a:bodyPr wrap="square" lIns="108000" rIns="108000" rtlCol="0">
            <a:spAutoFit/>
          </a:bodyPr>
          <a:lstStyle/>
          <a:p>
            <a:r>
              <a:rPr lang="pl-PL" altLang="ko-KR" sz="3200" b="1" dirty="0">
                <a:solidFill>
                  <a:srgbClr val="243255"/>
                </a:solidFill>
                <a:cs typeface="Arial" pitchFamily="34" charset="0"/>
              </a:rPr>
              <a:t>Część nr 2: Ocena poziomu elastyczności poznawczej.</a:t>
            </a:r>
            <a:endParaRPr lang="ko-KR" altLang="en-US" sz="3200" b="1" dirty="0">
              <a:solidFill>
                <a:srgbClr val="243255"/>
              </a:solidFill>
              <a:cs typeface="Arial" pitchFamily="34" charset="0"/>
            </a:endParaRPr>
          </a:p>
        </p:txBody>
      </p:sp>
      <p:sp>
        <p:nvSpPr>
          <p:cNvPr id="57" name="TextBox 46">
            <a:extLst>
              <a:ext uri="{FF2B5EF4-FFF2-40B4-BE49-F238E27FC236}">
                <a16:creationId xmlns:a16="http://schemas.microsoft.com/office/drawing/2014/main" id="{6DB4FEBA-34E0-4265-AA78-301F92167A2F}"/>
              </a:ext>
            </a:extLst>
          </p:cNvPr>
          <p:cNvSpPr txBox="1"/>
          <p:nvPr/>
        </p:nvSpPr>
        <p:spPr>
          <a:xfrm>
            <a:off x="12543877" y="3325334"/>
            <a:ext cx="4677323" cy="1077218"/>
          </a:xfrm>
          <a:prstGeom prst="rect">
            <a:avLst/>
          </a:prstGeom>
          <a:noFill/>
        </p:spPr>
        <p:txBody>
          <a:bodyPr wrap="square" lIns="108000" rIns="108000" rtlCol="0">
            <a:spAutoFit/>
          </a:bodyPr>
          <a:lstStyle/>
          <a:p>
            <a:r>
              <a:rPr lang="pl-PL" altLang="ko-KR" sz="3200" b="1" dirty="0">
                <a:solidFill>
                  <a:srgbClr val="243255"/>
                </a:solidFill>
                <a:cs typeface="Arial" pitchFamily="34" charset="0"/>
              </a:rPr>
              <a:t>Część nr 3: Szkolenie </a:t>
            </a:r>
            <a:br>
              <a:rPr lang="pl-PL" altLang="ko-KR" sz="3200" b="1" dirty="0">
                <a:solidFill>
                  <a:srgbClr val="243255"/>
                </a:solidFill>
                <a:cs typeface="Arial" pitchFamily="34" charset="0"/>
              </a:rPr>
            </a:br>
            <a:r>
              <a:rPr lang="pl-PL" altLang="ko-KR" sz="3200" b="1" dirty="0">
                <a:solidFill>
                  <a:srgbClr val="243255"/>
                </a:solidFill>
                <a:cs typeface="Arial" pitchFamily="34" charset="0"/>
              </a:rPr>
              <a:t>i doskonalenie.</a:t>
            </a:r>
            <a:endParaRPr lang="ko-KR" altLang="en-US" sz="3200" b="1" dirty="0">
              <a:solidFill>
                <a:srgbClr val="243255"/>
              </a:solidFill>
              <a:cs typeface="Arial" pitchFamily="34" charset="0"/>
            </a:endParaRPr>
          </a:p>
        </p:txBody>
      </p:sp>
    </p:spTree>
    <p:extLst>
      <p:ext uri="{BB962C8B-B14F-4D97-AF65-F5344CB8AC3E}">
        <p14:creationId xmlns:p14="http://schemas.microsoft.com/office/powerpoint/2010/main" val="2914988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1000"/>
                                  </p:stCondLst>
                                  <p:childTnLst>
                                    <p:set>
                                      <p:cBhvr>
                                        <p:cTn id="6" dur="1" fill="hold">
                                          <p:stCondLst>
                                            <p:cond delay="0"/>
                                          </p:stCondLst>
                                        </p:cTn>
                                        <p:tgtEl>
                                          <p:spTgt spid="48"/>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grpId="0" nodeType="afterEffect">
                                  <p:stCondLst>
                                    <p:cond delay="1000"/>
                                  </p:stCondLst>
                                  <p:childTnLst>
                                    <p:set>
                                      <p:cBhvr>
                                        <p:cTn id="9" dur="1" fill="hold">
                                          <p:stCondLst>
                                            <p:cond delay="0"/>
                                          </p:stCondLst>
                                        </p:cTn>
                                        <p:tgtEl>
                                          <p:spTgt spid="54"/>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grpId="0" nodeType="afterEffect">
                                  <p:stCondLst>
                                    <p:cond delay="1000"/>
                                  </p:stCondLst>
                                  <p:childTnLst>
                                    <p:set>
                                      <p:cBhvr>
                                        <p:cTn id="12" dur="1" fill="hold">
                                          <p:stCondLst>
                                            <p:cond delay="0"/>
                                          </p:stCondLst>
                                        </p:cTn>
                                        <p:tgtEl>
                                          <p:spTgt spid="5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54" grpId="0"/>
      <p:bldP spid="5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2">
            <a:extLst>
              <a:ext uri="{FF2B5EF4-FFF2-40B4-BE49-F238E27FC236}">
                <a16:creationId xmlns:a16="http://schemas.microsoft.com/office/drawing/2014/main" id="{E8BCB89B-C162-49D8-8C12-EF9C5ED4083E}"/>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1389464" y="4402857"/>
            <a:ext cx="15521144" cy="1754326"/>
          </a:xfrm>
          <a:prstGeom prst="rect">
            <a:avLst/>
          </a:prstGeom>
          <a:noFill/>
        </p:spPr>
        <p:txBody>
          <a:bodyPr wrap="square" rtlCol="0">
            <a:spAutoFit/>
          </a:bodyPr>
          <a:lstStyle/>
          <a:p>
            <a:pPr algn="just"/>
            <a:r>
              <a:rPr lang="pl-PL" altLang="ko-KR" sz="3600" dirty="0"/>
              <a:t>Elastyczność poznawcza to ludzka zdolność do dostosowywania strategii przetwarzania poznawczego, tak aby stawić czoła nowym i nieoczekiwanym warunkom w środowisku </a:t>
            </a:r>
            <a:r>
              <a:rPr lang="en-US" altLang="ko-KR" sz="3600" dirty="0"/>
              <a:t>(</a:t>
            </a:r>
            <a:r>
              <a:rPr lang="en-US" altLang="ko-KR" sz="3600" dirty="0" err="1"/>
              <a:t>Cañas</a:t>
            </a:r>
            <a:r>
              <a:rPr lang="en-US" altLang="ko-KR" sz="3600" dirty="0"/>
              <a:t> et al.</a:t>
            </a:r>
            <a:r>
              <a:rPr lang="pl-PL" altLang="ko-KR" sz="3600" dirty="0"/>
              <a:t>,</a:t>
            </a:r>
            <a:r>
              <a:rPr lang="en-US" altLang="ko-KR" sz="3600" dirty="0"/>
              <a:t> 2003).</a:t>
            </a:r>
          </a:p>
        </p:txBody>
      </p:sp>
      <p:sp>
        <p:nvSpPr>
          <p:cNvPr id="11" name="TextBox 5">
            <a:extLst>
              <a:ext uri="{FF2B5EF4-FFF2-40B4-BE49-F238E27FC236}">
                <a16:creationId xmlns:a16="http://schemas.microsoft.com/office/drawing/2014/main" id="{6DB2408F-C8E3-481B-BEFD-24DB75CA61AF}"/>
              </a:ext>
            </a:extLst>
          </p:cNvPr>
          <p:cNvSpPr txBox="1"/>
          <p:nvPr/>
        </p:nvSpPr>
        <p:spPr>
          <a:xfrm>
            <a:off x="938056" y="2104936"/>
            <a:ext cx="15749744" cy="707886"/>
          </a:xfrm>
          <a:prstGeom prst="rect">
            <a:avLst/>
          </a:prstGeom>
          <a:noFill/>
        </p:spPr>
        <p:txBody>
          <a:bodyPr wrap="square" rtlCol="0" anchor="ctr">
            <a:spAutoFit/>
          </a:bodyPr>
          <a:lstStyle/>
          <a:p>
            <a:r>
              <a:rPr lang="pl-PL" altLang="ko-KR" sz="4000" b="1" dirty="0">
                <a:solidFill>
                  <a:srgbClr val="243255"/>
                </a:solidFill>
                <a:ea typeface="Tahoma" panose="020B0604030504040204" pitchFamily="34" charset="0"/>
                <a:cs typeface="Tahoma" panose="020B0604030504040204" pitchFamily="34" charset="0"/>
              </a:rPr>
              <a:t>Czym  jest elastyczność poznawcza</a:t>
            </a:r>
            <a:r>
              <a:rPr lang="en-US" altLang="ko-KR" sz="4000" b="1" dirty="0">
                <a:solidFill>
                  <a:srgbClr val="243255"/>
                </a:solidFill>
                <a:ea typeface="Tahoma" panose="020B0604030504040204" pitchFamily="34" charset="0"/>
                <a:cs typeface="Tahoma" panose="020B0604030504040204" pitchFamily="34" charset="0"/>
              </a:rPr>
              <a:t>?</a:t>
            </a:r>
            <a:endParaRPr lang="ko-KR" altLang="en-US" sz="40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54422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3009900"/>
            <a:ext cx="16054544" cy="400110"/>
          </a:xfrm>
          <a:prstGeom prst="rect">
            <a:avLst/>
          </a:prstGeom>
          <a:noFill/>
        </p:spPr>
        <p:txBody>
          <a:bodyPr wrap="square" rtlCol="0">
            <a:spAutoFit/>
          </a:bodyPr>
          <a:lstStyle/>
          <a:p>
            <a:r>
              <a:rPr lang="en-US" altLang="ko-KR" sz="2000" dirty="0"/>
              <a:t> </a:t>
            </a:r>
          </a:p>
        </p:txBody>
      </p:sp>
      <p:sp>
        <p:nvSpPr>
          <p:cNvPr id="9" name="TextBox 2">
            <a:extLst>
              <a:ext uri="{FF2B5EF4-FFF2-40B4-BE49-F238E27FC236}">
                <a16:creationId xmlns:a16="http://schemas.microsoft.com/office/drawing/2014/main" id="{0581E630-D87A-6741-8FE7-54A81D210FF6}"/>
              </a:ext>
            </a:extLst>
          </p:cNvPr>
          <p:cNvSpPr txBox="1"/>
          <p:nvPr/>
        </p:nvSpPr>
        <p:spPr>
          <a:xfrm>
            <a:off x="7010400" y="6494914"/>
            <a:ext cx="5045750" cy="1569660"/>
          </a:xfrm>
          <a:prstGeom prst="rect">
            <a:avLst/>
          </a:prstGeom>
          <a:noFill/>
        </p:spPr>
        <p:txBody>
          <a:bodyPr wrap="square" rtlCol="0">
            <a:spAutoFit/>
          </a:bodyPr>
          <a:lstStyle/>
          <a:p>
            <a:r>
              <a:rPr lang="pl-PL" sz="2400" dirty="0"/>
              <a:t>Rozwiązywanie problemów</a:t>
            </a:r>
          </a:p>
          <a:p>
            <a:r>
              <a:rPr lang="pl-PL" sz="2400" dirty="0"/>
              <a:t>Krytyczne myślenie </a:t>
            </a:r>
          </a:p>
          <a:p>
            <a:r>
              <a:rPr lang="pl-PL" sz="2400" dirty="0"/>
              <a:t>Łączenie pomysłów</a:t>
            </a:r>
          </a:p>
          <a:p>
            <a:r>
              <a:rPr lang="pl-PL" sz="2400" dirty="0"/>
              <a:t>Synteza informacji</a:t>
            </a:r>
            <a:endParaRPr lang="en-GB" sz="2400" dirty="0"/>
          </a:p>
        </p:txBody>
      </p:sp>
      <p:sp>
        <p:nvSpPr>
          <p:cNvPr id="12" name="TextBox 2">
            <a:extLst>
              <a:ext uri="{FF2B5EF4-FFF2-40B4-BE49-F238E27FC236}">
                <a16:creationId xmlns:a16="http://schemas.microsoft.com/office/drawing/2014/main" id="{5282E1BA-C3CC-D94F-873E-ADC9876519FA}"/>
              </a:ext>
            </a:extLst>
          </p:cNvPr>
          <p:cNvSpPr txBox="1"/>
          <p:nvPr/>
        </p:nvSpPr>
        <p:spPr>
          <a:xfrm>
            <a:off x="11277600" y="6515331"/>
            <a:ext cx="6899375" cy="1569660"/>
          </a:xfrm>
          <a:prstGeom prst="rect">
            <a:avLst/>
          </a:prstGeom>
          <a:noFill/>
        </p:spPr>
        <p:txBody>
          <a:bodyPr wrap="square" rtlCol="0">
            <a:spAutoFit/>
          </a:bodyPr>
          <a:lstStyle/>
          <a:p>
            <a:r>
              <a:rPr lang="pl-PL" sz="2400" dirty="0"/>
              <a:t>Sprężystość</a:t>
            </a:r>
          </a:p>
          <a:p>
            <a:r>
              <a:rPr lang="pl-PL" sz="2400" dirty="0"/>
              <a:t>Gibkość </a:t>
            </a:r>
          </a:p>
          <a:p>
            <a:r>
              <a:rPr lang="pl-PL" sz="2400" dirty="0"/>
              <a:t>Myślenie o rzeczach w inny sposób</a:t>
            </a:r>
          </a:p>
          <a:p>
            <a:r>
              <a:rPr lang="pl-PL" sz="2400" dirty="0"/>
              <a:t>Zmiana podejścia w działaniu, gdy jest to konieczne</a:t>
            </a:r>
            <a:endParaRPr lang="en-GB" sz="2400" dirty="0"/>
          </a:p>
        </p:txBody>
      </p:sp>
      <p:pic>
        <p:nvPicPr>
          <p:cNvPr id="8196" name="Picture 4" descr="✓ yoga scorpion pose free vector eps, cdr, ai, svg vector illustration  graphic art">
            <a:extLst>
              <a:ext uri="{FF2B5EF4-FFF2-40B4-BE49-F238E27FC236}">
                <a16:creationId xmlns:a16="http://schemas.microsoft.com/office/drawing/2014/main" id="{59C767E3-8D41-754F-936F-8C0684C4720B}"/>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2918" t="13808"/>
          <a:stretch/>
        </p:blipFill>
        <p:spPr bwMode="auto">
          <a:xfrm>
            <a:off x="13046750" y="1262864"/>
            <a:ext cx="5306687" cy="5252467"/>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Black and White Brain Clip Art Free PNG Image｜Illustoon">
            <a:extLst>
              <a:ext uri="{FF2B5EF4-FFF2-40B4-BE49-F238E27FC236}">
                <a16:creationId xmlns:a16="http://schemas.microsoft.com/office/drawing/2014/main" id="{E1322275-58A2-B843-BE3B-A45CF992E86B}"/>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55" t="6297" r="4815" b="7037"/>
          <a:stretch/>
        </p:blipFill>
        <p:spPr bwMode="auto">
          <a:xfrm>
            <a:off x="8196948" y="2255038"/>
            <a:ext cx="3555119" cy="3437595"/>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2ED91B57-05FC-F64D-B4EC-9A890EBC7FFF}"/>
              </a:ext>
            </a:extLst>
          </p:cNvPr>
          <p:cNvSpPr txBox="1"/>
          <p:nvPr/>
        </p:nvSpPr>
        <p:spPr>
          <a:xfrm>
            <a:off x="12356386" y="2592169"/>
            <a:ext cx="1185537" cy="2215991"/>
          </a:xfrm>
          <a:prstGeom prst="rect">
            <a:avLst/>
          </a:prstGeom>
          <a:noFill/>
        </p:spPr>
        <p:txBody>
          <a:bodyPr wrap="square" rtlCol="0">
            <a:spAutoFit/>
          </a:bodyPr>
          <a:lstStyle/>
          <a:p>
            <a:r>
              <a:rPr lang="en-LV" sz="13800" dirty="0"/>
              <a:t>+</a:t>
            </a:r>
            <a:endParaRPr lang="en-LV" dirty="0"/>
          </a:p>
        </p:txBody>
      </p:sp>
      <p:sp>
        <p:nvSpPr>
          <p:cNvPr id="14" name="object 2">
            <a:extLst>
              <a:ext uri="{FF2B5EF4-FFF2-40B4-BE49-F238E27FC236}">
                <a16:creationId xmlns:a16="http://schemas.microsoft.com/office/drawing/2014/main" id="{CC3C3210-6205-414A-8680-B7193633D50E}"/>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5" name="TextBox 5">
            <a:extLst>
              <a:ext uri="{FF2B5EF4-FFF2-40B4-BE49-F238E27FC236}">
                <a16:creationId xmlns:a16="http://schemas.microsoft.com/office/drawing/2014/main" id="{989CB437-CCD4-4FF4-A15B-72177870D380}"/>
              </a:ext>
            </a:extLst>
          </p:cNvPr>
          <p:cNvSpPr txBox="1"/>
          <p:nvPr/>
        </p:nvSpPr>
        <p:spPr>
          <a:xfrm>
            <a:off x="938056" y="2104936"/>
            <a:ext cx="15749744" cy="707886"/>
          </a:xfrm>
          <a:prstGeom prst="rect">
            <a:avLst/>
          </a:prstGeom>
          <a:noFill/>
        </p:spPr>
        <p:txBody>
          <a:bodyPr wrap="square" rtlCol="0" anchor="ctr">
            <a:spAutoFit/>
          </a:bodyPr>
          <a:lstStyle/>
          <a:p>
            <a:r>
              <a:rPr lang="pl-PL" altLang="ko-KR" sz="4000" b="1" dirty="0">
                <a:solidFill>
                  <a:srgbClr val="243255"/>
                </a:solidFill>
                <a:ea typeface="Tahoma" panose="020B0604030504040204" pitchFamily="34" charset="0"/>
                <a:cs typeface="Tahoma" panose="020B0604030504040204" pitchFamily="34" charset="0"/>
              </a:rPr>
              <a:t>Czym  jest elastyczność poznawcza</a:t>
            </a:r>
            <a:r>
              <a:rPr lang="en-US" altLang="ko-KR" sz="4000" b="1" dirty="0">
                <a:solidFill>
                  <a:srgbClr val="243255"/>
                </a:solidFill>
                <a:ea typeface="Tahoma" panose="020B0604030504040204" pitchFamily="34" charset="0"/>
                <a:cs typeface="Tahoma" panose="020B0604030504040204" pitchFamily="34" charset="0"/>
              </a:rPr>
              <a:t>?</a:t>
            </a:r>
            <a:endParaRPr lang="ko-KR" altLang="en-US" sz="4000" b="1" dirty="0">
              <a:solidFill>
                <a:srgbClr val="243255"/>
              </a:solidFill>
              <a:cs typeface="Tahoma" panose="020B0604030504040204" pitchFamily="34" charset="0"/>
            </a:endParaRPr>
          </a:p>
        </p:txBody>
      </p:sp>
    </p:spTree>
    <p:extLst>
      <p:ext uri="{BB962C8B-B14F-4D97-AF65-F5344CB8AC3E}">
        <p14:creationId xmlns:p14="http://schemas.microsoft.com/office/powerpoint/2010/main" val="31797704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8202"/>
                                        </p:tgtEl>
                                        <p:attrNameLst>
                                          <p:attrName>style.visibility</p:attrName>
                                        </p:attrNameLst>
                                      </p:cBhvr>
                                      <p:to>
                                        <p:strVal val="visible"/>
                                      </p:to>
                                    </p:set>
                                    <p:animEffect transition="in" filter="blinds(horizontal)">
                                      <p:cBhvr>
                                        <p:cTn id="7" dur="500"/>
                                        <p:tgtEl>
                                          <p:spTgt spid="8202"/>
                                        </p:tgtEl>
                                      </p:cBhvr>
                                    </p:animEffect>
                                  </p:childTnLst>
                                </p:cTn>
                              </p:par>
                            </p:childTnLst>
                          </p:cTn>
                        </p:par>
                        <p:par>
                          <p:cTn id="8" fill="hold">
                            <p:stCondLst>
                              <p:cond delay="1500"/>
                            </p:stCondLst>
                            <p:childTnLst>
                              <p:par>
                                <p:cTn id="9" presetID="3" presetClass="entr" presetSubtype="10" fill="hold" grpId="0" nodeType="afterEffect">
                                  <p:stCondLst>
                                    <p:cond delay="1000"/>
                                  </p:stCondLst>
                                  <p:childTnLst>
                                    <p:set>
                                      <p:cBhvr>
                                        <p:cTn id="10" dur="1" fill="hold">
                                          <p:stCondLst>
                                            <p:cond delay="0"/>
                                          </p:stCondLst>
                                        </p:cTn>
                                        <p:tgtEl>
                                          <p:spTgt spid="9"/>
                                        </p:tgtEl>
                                        <p:attrNameLst>
                                          <p:attrName>style.visibility</p:attrName>
                                        </p:attrNameLst>
                                      </p:cBhvr>
                                      <p:to>
                                        <p:strVal val="visible"/>
                                      </p:to>
                                    </p:set>
                                    <p:animEffect transition="in" filter="blinds(horizontal)">
                                      <p:cBhvr>
                                        <p:cTn id="11" dur="500"/>
                                        <p:tgtEl>
                                          <p:spTgt spid="9"/>
                                        </p:tgtEl>
                                      </p:cBhvr>
                                    </p:animEffect>
                                  </p:childTnLst>
                                </p:cTn>
                              </p:par>
                            </p:childTnLst>
                          </p:cTn>
                        </p:par>
                        <p:par>
                          <p:cTn id="12" fill="hold">
                            <p:stCondLst>
                              <p:cond delay="3000"/>
                            </p:stCondLst>
                            <p:childTnLst>
                              <p:par>
                                <p:cTn id="13" presetID="3" presetClass="entr" presetSubtype="10" fill="hold" grpId="0" nodeType="afterEffect">
                                  <p:stCondLst>
                                    <p:cond delay="100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childTnLst>
                          </p:cTn>
                        </p:par>
                        <p:par>
                          <p:cTn id="16" fill="hold">
                            <p:stCondLst>
                              <p:cond delay="4500"/>
                            </p:stCondLst>
                            <p:childTnLst>
                              <p:par>
                                <p:cTn id="17" presetID="3" presetClass="entr" presetSubtype="10" fill="hold" nodeType="afterEffect">
                                  <p:stCondLst>
                                    <p:cond delay="1000"/>
                                  </p:stCondLst>
                                  <p:childTnLst>
                                    <p:set>
                                      <p:cBhvr>
                                        <p:cTn id="18" dur="1" fill="hold">
                                          <p:stCondLst>
                                            <p:cond delay="0"/>
                                          </p:stCondLst>
                                        </p:cTn>
                                        <p:tgtEl>
                                          <p:spTgt spid="8196"/>
                                        </p:tgtEl>
                                        <p:attrNameLst>
                                          <p:attrName>style.visibility</p:attrName>
                                        </p:attrNameLst>
                                      </p:cBhvr>
                                      <p:to>
                                        <p:strVal val="visible"/>
                                      </p:to>
                                    </p:set>
                                    <p:animEffect transition="in" filter="blinds(horizontal)">
                                      <p:cBhvr>
                                        <p:cTn id="19" dur="500"/>
                                        <p:tgtEl>
                                          <p:spTgt spid="8196"/>
                                        </p:tgtEl>
                                      </p:cBhvr>
                                    </p:animEffect>
                                  </p:childTnLst>
                                </p:cTn>
                              </p:par>
                            </p:childTnLst>
                          </p:cTn>
                        </p:par>
                        <p:par>
                          <p:cTn id="20" fill="hold">
                            <p:stCondLst>
                              <p:cond delay="6000"/>
                            </p:stCondLst>
                            <p:childTnLst>
                              <p:par>
                                <p:cTn id="21" presetID="3" presetClass="entr" presetSubtype="10" fill="hold" grpId="0" nodeType="afterEffect">
                                  <p:stCondLst>
                                    <p:cond delay="1000"/>
                                  </p:stCondLst>
                                  <p:childTnLst>
                                    <p:set>
                                      <p:cBhvr>
                                        <p:cTn id="22" dur="1" fill="hold">
                                          <p:stCondLst>
                                            <p:cond delay="0"/>
                                          </p:stCondLst>
                                        </p:cTn>
                                        <p:tgtEl>
                                          <p:spTgt spid="12"/>
                                        </p:tgtEl>
                                        <p:attrNameLst>
                                          <p:attrName>style.visibility</p:attrName>
                                        </p:attrNameLst>
                                      </p:cBhvr>
                                      <p:to>
                                        <p:strVal val="visible"/>
                                      </p:to>
                                    </p:set>
                                    <p:animEffect transition="in" filter="blinds(horizontal)">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552700"/>
            <a:ext cx="17121344" cy="558614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pl-PL" altLang="ko-KR" sz="2400" b="1" dirty="0"/>
              <a:t>Zdolność mózgu do przejścia od myślenia o jednej koncepcji do drugiej koncepcji</a:t>
            </a:r>
            <a:r>
              <a:rPr lang="pl-PL" altLang="ko-KR" sz="2400" dirty="0"/>
              <a:t>. Im szybciej jesteś w stanie zmienić lub „przesunąć” swoje myślenie z jednego wymiaru do drugiego, tym wyższy poziom elastyczności poznawczej. </a:t>
            </a:r>
          </a:p>
          <a:p>
            <a:pPr marL="342900" indent="-342900">
              <a:spcAft>
                <a:spcPts val="1200"/>
              </a:spcAft>
              <a:buFont typeface="Arial" panose="020B0604020202020204" pitchFamily="34" charset="0"/>
              <a:buChar char="•"/>
            </a:pPr>
            <a:r>
              <a:rPr lang="pl-PL" altLang="ko-KR" sz="2400" b="1" dirty="0"/>
              <a:t>Zdolność do elastycznego myślenia </a:t>
            </a:r>
            <a:r>
              <a:rPr lang="pl-PL" altLang="ko-KR" sz="2400" dirty="0"/>
              <a:t>jak również łatwej zmiany perspektywy oraz podejścia. </a:t>
            </a:r>
          </a:p>
          <a:p>
            <a:pPr marL="342900" indent="-342900">
              <a:spcAft>
                <a:spcPts val="1200"/>
              </a:spcAft>
              <a:buFont typeface="Arial" panose="020B0604020202020204" pitchFamily="34" charset="0"/>
              <a:buChar char="•"/>
            </a:pPr>
            <a:r>
              <a:rPr lang="pl-PL" altLang="ko-KR" sz="2400" dirty="0"/>
              <a:t>Nieodłączna </a:t>
            </a:r>
            <a:r>
              <a:rPr lang="pl-PL" altLang="ko-KR" sz="2400" b="1" dirty="0"/>
              <a:t>właściwość systemu poznawczego często związana z umysłową zdolnością do dostosowywania jego aktywności</a:t>
            </a:r>
            <a:r>
              <a:rPr lang="pl-PL" altLang="ko-KR" sz="2400" dirty="0"/>
              <a:t>. Obejmuje ona również zdolność do przełączania się między różnymi regułami zadaniowymi i odpowiadającymi im reakcjami behawioralnymi, a także zdolność do jednoczesnego utrzymywania uwagi na wielu zagadnieniach i przenoszenia jej między nimi (William, 1962).</a:t>
            </a:r>
          </a:p>
          <a:p>
            <a:pPr marL="342900" indent="-342900">
              <a:spcAft>
                <a:spcPts val="1200"/>
              </a:spcAft>
              <a:buFont typeface="Arial" panose="020B0604020202020204" pitchFamily="34" charset="0"/>
              <a:buChar char="•"/>
            </a:pPr>
            <a:r>
              <a:rPr lang="pl-PL" altLang="ko-KR" sz="2400" dirty="0"/>
              <a:t>W celu zapoznania się z wieloma definicjami używanymi w środowisku akademickim zaleca się skorzystanie z pracy Ionescu (2012). </a:t>
            </a:r>
          </a:p>
          <a:p>
            <a:endParaRPr lang="en-US" altLang="ko-KR" sz="500" dirty="0"/>
          </a:p>
          <a:p>
            <a:r>
              <a:rPr lang="pl-PL" altLang="ko-KR" sz="2400" dirty="0"/>
              <a:t>Elastyczność poznawcza w literaturze funkcjonuje również pod wieloma alternatywnymi lub pokrewnymi nazwami. Należy tu wymienić chociażby określenia takie jak: „przełączanie uwagi”, „przesunięcie poznawcze”, „elastyczność umysłowa”, „zmiana ustawień” czy „przełączanie zadań”.</a:t>
            </a:r>
            <a:endParaRPr lang="en-US" altLang="ko-KR" sz="2400" dirty="0"/>
          </a:p>
          <a:p>
            <a:endParaRPr lang="en-US" altLang="ko-KR" sz="1600" dirty="0"/>
          </a:p>
          <a:p>
            <a:r>
              <a:rPr lang="pl-PL" altLang="ko-KR" sz="1600" dirty="0"/>
              <a:t>   </a:t>
            </a:r>
            <a:r>
              <a:rPr lang="en-US" altLang="ko-KR" sz="1600" dirty="0"/>
              <a:t>* Scott, William A. (December 1962). "Cognitive complexity and cognitive flexibility". Sociometry. 25 (4): 405–414. </a:t>
            </a:r>
            <a:endParaRPr lang="pl-PL" altLang="ko-KR" sz="1600" dirty="0"/>
          </a:p>
          <a:p>
            <a:r>
              <a:rPr lang="en-US" altLang="ko-KR" sz="1600" dirty="0"/>
              <a:t>** Ionescu (2012). Exploring the nature of cognitive flexibility. New ideas in psychology, 30(2), 190-200.</a:t>
            </a:r>
          </a:p>
        </p:txBody>
      </p:sp>
      <p:sp>
        <p:nvSpPr>
          <p:cNvPr id="9" name="object 2">
            <a:extLst>
              <a:ext uri="{FF2B5EF4-FFF2-40B4-BE49-F238E27FC236}">
                <a16:creationId xmlns:a16="http://schemas.microsoft.com/office/drawing/2014/main" id="{5FC82D05-16E6-4509-BECA-2D989444AAB8}"/>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
        <p:nvSpPr>
          <p:cNvPr id="11" name="TextBox 5">
            <a:extLst>
              <a:ext uri="{FF2B5EF4-FFF2-40B4-BE49-F238E27FC236}">
                <a16:creationId xmlns:a16="http://schemas.microsoft.com/office/drawing/2014/main" id="{5D8766A1-4651-43E8-B85D-D8F705FB32B7}"/>
              </a:ext>
            </a:extLst>
          </p:cNvPr>
          <p:cNvSpPr txBox="1"/>
          <p:nvPr/>
        </p:nvSpPr>
        <p:spPr>
          <a:xfrm>
            <a:off x="938056" y="1790700"/>
            <a:ext cx="15749744" cy="707886"/>
          </a:xfrm>
          <a:prstGeom prst="rect">
            <a:avLst/>
          </a:prstGeom>
          <a:noFill/>
        </p:spPr>
        <p:txBody>
          <a:bodyPr wrap="square" rtlCol="0" anchor="ctr">
            <a:spAutoFit/>
          </a:bodyPr>
          <a:lstStyle/>
          <a:p>
            <a:r>
              <a:rPr lang="pl-PL" altLang="ko-KR" sz="4000" b="1" dirty="0">
                <a:solidFill>
                  <a:srgbClr val="243255"/>
                </a:solidFill>
                <a:ea typeface="Tahoma" panose="020B0604030504040204" pitchFamily="34" charset="0"/>
                <a:cs typeface="Tahoma" panose="020B0604030504040204" pitchFamily="34" charset="0"/>
              </a:rPr>
              <a:t>Czym  jest elastyczność poznawcza</a:t>
            </a:r>
            <a:r>
              <a:rPr lang="en-US" altLang="ko-KR" sz="4000" b="1" dirty="0">
                <a:solidFill>
                  <a:srgbClr val="243255"/>
                </a:solidFill>
                <a:ea typeface="Tahoma" panose="020B0604030504040204" pitchFamily="34" charset="0"/>
                <a:cs typeface="Tahoma" panose="020B0604030504040204" pitchFamily="34" charset="0"/>
              </a:rPr>
              <a:t>?</a:t>
            </a:r>
            <a:r>
              <a:rPr lang="pl-PL" altLang="ko-KR" sz="4000" b="1" dirty="0">
                <a:solidFill>
                  <a:srgbClr val="243255"/>
                </a:solidFill>
                <a:ea typeface="Tahoma" panose="020B0604030504040204" pitchFamily="34" charset="0"/>
                <a:cs typeface="Tahoma" panose="020B0604030504040204" pitchFamily="34" charset="0"/>
              </a:rPr>
              <a:t> Alternatywne definicje</a:t>
            </a:r>
            <a:endParaRPr lang="ko-KR" altLang="en-US" sz="4000" b="1" dirty="0">
              <a:solidFill>
                <a:srgbClr val="243255"/>
              </a:solidFill>
              <a:cs typeface="Tahoma" panose="020B060403050404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 presetClass="entr" presetSubtype="10" fill="hold" nodeType="afterEffect">
                                  <p:stCondLst>
                                    <p:cond delay="1000"/>
                                  </p:stCondLst>
                                  <p:childTnLst>
                                    <p:set>
                                      <p:cBhvr>
                                        <p:cTn id="6" dur="1" fill="hold">
                                          <p:stCondLst>
                                            <p:cond delay="0"/>
                                          </p:stCondLst>
                                        </p:cTn>
                                        <p:tgtEl>
                                          <p:spTgt spid="10">
                                            <p:txEl>
                                              <p:pRg st="5" end="5"/>
                                            </p:txEl>
                                          </p:spTgt>
                                        </p:tgtEl>
                                        <p:attrNameLst>
                                          <p:attrName>style.visibility</p:attrName>
                                        </p:attrNameLst>
                                      </p:cBhvr>
                                      <p:to>
                                        <p:strVal val="visible"/>
                                      </p:to>
                                    </p:set>
                                    <p:animEffect transition="in" filter="blinds(horizontal)">
                                      <p:cBhvr>
                                        <p:cTn id="7" dur="500"/>
                                        <p:tgtEl>
                                          <p:spTgt spid="10">
                                            <p:txEl>
                                              <p:pRg st="5" end="5"/>
                                            </p:txEl>
                                          </p:spTgt>
                                        </p:tgtEl>
                                      </p:cBhvr>
                                    </p:animEffect>
                                  </p:childTnLst>
                                </p:cTn>
                              </p:par>
                            </p:childTnLst>
                          </p:cTn>
                        </p:par>
                        <p:par>
                          <p:cTn id="8" fill="hold">
                            <p:stCondLst>
                              <p:cond delay="1500"/>
                            </p:stCondLst>
                            <p:childTnLst>
                              <p:par>
                                <p:cTn id="9" presetID="1" presetClass="entr" presetSubtype="0" fill="hold" nodeType="afterEffect">
                                  <p:stCondLst>
                                    <p:cond delay="0"/>
                                  </p:stCondLst>
                                  <p:childTnLst>
                                    <p:set>
                                      <p:cBhvr>
                                        <p:cTn id="10" dur="1" fill="hold">
                                          <p:stCondLst>
                                            <p:cond delay="0"/>
                                          </p:stCondLst>
                                        </p:cTn>
                                        <p:tgtEl>
                                          <p:spTgt spid="10">
                                            <p:txEl>
                                              <p:pRg st="7" end="7"/>
                                            </p:txEl>
                                          </p:spTgt>
                                        </p:tgtEl>
                                        <p:attrNameLst>
                                          <p:attrName>style.visibility</p:attrName>
                                        </p:attrNameLst>
                                      </p:cBhvr>
                                      <p:to>
                                        <p:strVal val="visible"/>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10">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19006" y="1421930"/>
            <a:ext cx="9501344" cy="1258037"/>
          </a:xfrm>
          <a:prstGeom prst="rect">
            <a:avLst/>
          </a:prstGeom>
        </p:spPr>
        <p:txBody>
          <a:bodyPr vert="horz" wrap="square" lIns="0" tIns="13970" rIns="0" bIns="0" rtlCol="0">
            <a:spAutoFit/>
          </a:bodyPr>
          <a:lstStyle/>
          <a:p>
            <a:pPr marL="12700">
              <a:lnSpc>
                <a:spcPct val="100000"/>
              </a:lnSpc>
              <a:spcBef>
                <a:spcPts val="110"/>
              </a:spcBef>
            </a:pPr>
            <a:r>
              <a:rPr lang="pl-PL" altLang="ko-KR" sz="4000" b="1" dirty="0">
                <a:solidFill>
                  <a:srgbClr val="243255"/>
                </a:solidFill>
                <a:ea typeface="Tahoma" panose="020B0604030504040204" pitchFamily="34" charset="0"/>
                <a:cs typeface="Tahoma" panose="020B0604030504040204" pitchFamily="34" charset="0"/>
              </a:rPr>
              <a:t>Czym  jest elastyczność poznawcza</a:t>
            </a:r>
            <a:r>
              <a:rPr lang="en-US" altLang="ko-KR" sz="4000" b="1" dirty="0">
                <a:solidFill>
                  <a:srgbClr val="243255"/>
                </a:solidFill>
                <a:ea typeface="Tahoma" panose="020B0604030504040204" pitchFamily="34" charset="0"/>
                <a:cs typeface="Tahoma" panose="020B0604030504040204" pitchFamily="34" charset="0"/>
              </a:rPr>
              <a:t>?</a:t>
            </a:r>
            <a:r>
              <a:rPr lang="pl-PL" altLang="ko-KR" sz="4000" b="1" dirty="0">
                <a:solidFill>
                  <a:srgbClr val="243255"/>
                </a:solidFill>
                <a:ea typeface="Tahoma" panose="020B0604030504040204" pitchFamily="34" charset="0"/>
                <a:cs typeface="Tahoma" panose="020B0604030504040204" pitchFamily="34" charset="0"/>
              </a:rPr>
              <a:t> </a:t>
            </a:r>
          </a:p>
          <a:p>
            <a:pPr marL="12700">
              <a:lnSpc>
                <a:spcPct val="100000"/>
              </a:lnSpc>
              <a:spcBef>
                <a:spcPts val="110"/>
              </a:spcBef>
            </a:pPr>
            <a:r>
              <a:rPr lang="es-ES" sz="4000" b="1" spc="50" dirty="0" err="1">
                <a:solidFill>
                  <a:srgbClr val="243255"/>
                </a:solidFill>
                <a:cs typeface="Tahoma"/>
              </a:rPr>
              <a:t>Analog</a:t>
            </a:r>
            <a:r>
              <a:rPr lang="pl-PL" sz="4000" b="1" spc="50" dirty="0" err="1">
                <a:solidFill>
                  <a:srgbClr val="243255"/>
                </a:solidFill>
                <a:cs typeface="Tahoma"/>
              </a:rPr>
              <a:t>ia</a:t>
            </a:r>
            <a:endParaRPr lang="es-ES" sz="4000" b="1" spc="50" dirty="0">
              <a:solidFill>
                <a:srgbClr val="243255"/>
              </a:solidFill>
              <a:cs typeface="Tahoma"/>
            </a:endParaRP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10" name="TextBox 2">
            <a:extLst>
              <a:ext uri="{FF2B5EF4-FFF2-40B4-BE49-F238E27FC236}">
                <a16:creationId xmlns:a16="http://schemas.microsoft.com/office/drawing/2014/main" id="{FF387B6A-5047-4EFF-8F1F-CCC31E055809}"/>
              </a:ext>
            </a:extLst>
          </p:cNvPr>
          <p:cNvSpPr txBox="1"/>
          <p:nvPr/>
        </p:nvSpPr>
        <p:spPr>
          <a:xfrm>
            <a:off x="938056" y="2901464"/>
            <a:ext cx="7291544" cy="5339923"/>
          </a:xfrm>
          <a:prstGeom prst="rect">
            <a:avLst/>
          </a:prstGeom>
          <a:noFill/>
        </p:spPr>
        <p:txBody>
          <a:bodyPr wrap="square" rtlCol="0">
            <a:spAutoFit/>
          </a:bodyPr>
          <a:lstStyle/>
          <a:p>
            <a:r>
              <a:rPr lang="pl-PL" altLang="ko-KR" sz="2800" b="1" dirty="0"/>
              <a:t>Zmiana kanałów w telewizorze</a:t>
            </a:r>
            <a:r>
              <a:rPr lang="en-US" altLang="ko-KR" sz="2800" b="1" dirty="0"/>
              <a:t>: </a:t>
            </a:r>
          </a:p>
          <a:p>
            <a:endParaRPr lang="pl-PL" altLang="ko-KR" sz="500" dirty="0"/>
          </a:p>
          <a:p>
            <a:r>
              <a:rPr lang="pl-PL" altLang="ko-KR" sz="2800" dirty="0"/>
              <a:t>Elastyczność poznawczą można postrzegać jako zmianę kanałów w telewizorze, gdzie mózg jest telewizorem, a kanały to strumienie myśli.</a:t>
            </a:r>
          </a:p>
          <a:p>
            <a:endParaRPr lang="en-US" altLang="ko-KR" sz="1500" dirty="0"/>
          </a:p>
          <a:p>
            <a:pPr marL="342900" indent="-342900">
              <a:buFont typeface="Arial" panose="020B0604020202020204" pitchFamily="34" charset="0"/>
              <a:buChar char="•"/>
            </a:pPr>
            <a:r>
              <a:rPr lang="pl-PL" altLang="ko-KR" sz="2800" dirty="0"/>
              <a:t>Jeśli utknąłeś z jednym kanałem i nie możesz lub nie chcesz go zmienić, </a:t>
            </a:r>
            <a:r>
              <a:rPr lang="pl-PL" altLang="ko-KR" sz="2800" b="1" dirty="0"/>
              <a:t>poznanie jest nieelastyczne. </a:t>
            </a:r>
          </a:p>
          <a:p>
            <a:pPr marL="342900" indent="-342900">
              <a:buFont typeface="Arial" panose="020B0604020202020204" pitchFamily="34" charset="0"/>
              <a:buChar char="•"/>
            </a:pPr>
            <a:r>
              <a:rPr lang="pl-PL" altLang="ko-KR" sz="2800" dirty="0"/>
              <a:t>Jeśli natomiast obsługujesz pilota z łatwością i szybko przełączasz się między różnymi kanałami to oznacza, że cechujesz się </a:t>
            </a:r>
            <a:r>
              <a:rPr lang="pl-PL" altLang="ko-KR" sz="2800" b="1" dirty="0"/>
              <a:t>dobrą elastycznością poznawczą. </a:t>
            </a:r>
            <a:endParaRPr lang="en-US" altLang="ko-KR" sz="2800" b="1" dirty="0"/>
          </a:p>
        </p:txBody>
      </p:sp>
      <p:pic>
        <p:nvPicPr>
          <p:cNvPr id="9222" name="Picture 6" descr="Changing channels: what is the future of TV in the Middle East? - Arabian  Business">
            <a:extLst>
              <a:ext uri="{FF2B5EF4-FFF2-40B4-BE49-F238E27FC236}">
                <a16:creationId xmlns:a16="http://schemas.microsoft.com/office/drawing/2014/main" id="{C96AA4BB-8429-234B-B925-3758DDA86B2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0" y="1716097"/>
            <a:ext cx="9296400" cy="6003925"/>
          </a:xfrm>
          <a:prstGeom prst="rect">
            <a:avLst/>
          </a:prstGeom>
          <a:noFill/>
          <a:extLst>
            <a:ext uri="{909E8E84-426E-40DD-AFC4-6F175D3DCCD1}">
              <a14:hiddenFill xmlns:a14="http://schemas.microsoft.com/office/drawing/2010/main">
                <a:solidFill>
                  <a:srgbClr val="FFFFFF"/>
                </a:solidFill>
              </a14:hiddenFill>
            </a:ext>
          </a:extLst>
        </p:spPr>
      </p:pic>
      <p:sp>
        <p:nvSpPr>
          <p:cNvPr id="9" name="object 2">
            <a:extLst>
              <a:ext uri="{FF2B5EF4-FFF2-40B4-BE49-F238E27FC236}">
                <a16:creationId xmlns:a16="http://schemas.microsoft.com/office/drawing/2014/main" id="{A2CCE406-7CD5-4EA0-9F86-756171153946}"/>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spTree>
    <p:extLst>
      <p:ext uri="{BB962C8B-B14F-4D97-AF65-F5344CB8AC3E}">
        <p14:creationId xmlns:p14="http://schemas.microsoft.com/office/powerpoint/2010/main" val="181394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00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par>
                          <p:cTn id="7" fill="hold">
                            <p:stCondLst>
                              <p:cond delay="1000"/>
                            </p:stCondLst>
                            <p:childTnLst>
                              <p:par>
                                <p:cTn id="8" presetID="1" presetClass="entr" presetSubtype="0" fill="hold" nodeType="afterEffect">
                                  <p:stCondLst>
                                    <p:cond delay="1000"/>
                                  </p:stCondLst>
                                  <p:childTnLst>
                                    <p:set>
                                      <p:cBhvr>
                                        <p:cTn id="9" dur="1" fill="hold">
                                          <p:stCondLst>
                                            <p:cond delay="0"/>
                                          </p:stCondLst>
                                        </p:cTn>
                                        <p:tgtEl>
                                          <p:spTgt spid="10">
                                            <p:txEl>
                                              <p:pRg st="4" end="4"/>
                                            </p:txEl>
                                          </p:spTgt>
                                        </p:tgtEl>
                                        <p:attrNameLst>
                                          <p:attrName>style.visibility</p:attrName>
                                        </p:attrNameLst>
                                      </p:cBhvr>
                                      <p:to>
                                        <p:strVal val="visible"/>
                                      </p:to>
                                    </p:set>
                                  </p:childTnLst>
                                </p:cTn>
                              </p:par>
                            </p:childTnLst>
                          </p:cTn>
                        </p:par>
                        <p:par>
                          <p:cTn id="10" fill="hold">
                            <p:stCondLst>
                              <p:cond delay="2000"/>
                            </p:stCondLst>
                            <p:childTnLst>
                              <p:par>
                                <p:cTn id="11" presetID="1" presetClass="entr" presetSubtype="0" fill="hold" nodeType="afterEffect">
                                  <p:stCondLst>
                                    <p:cond delay="1000"/>
                                  </p:stCondLst>
                                  <p:childTnLst>
                                    <p:set>
                                      <p:cBhvr>
                                        <p:cTn id="12" dur="1" fill="hold">
                                          <p:stCondLst>
                                            <p:cond delay="0"/>
                                          </p:stCondLst>
                                        </p:cTn>
                                        <p:tgtEl>
                                          <p:spTgt spid="10">
                                            <p:txEl>
                                              <p:pRg st="5" end="5"/>
                                            </p:txEl>
                                          </p:spTgt>
                                        </p:tgtEl>
                                        <p:attrNameLst>
                                          <p:attrName>style.visibility</p:attrName>
                                        </p:attrNameLst>
                                      </p:cBhvr>
                                      <p:to>
                                        <p:strVal val="visible"/>
                                      </p:to>
                                    </p:set>
                                  </p:childTnLst>
                                </p:cTn>
                              </p:par>
                            </p:childTnLst>
                          </p:cTn>
                        </p:par>
                        <p:par>
                          <p:cTn id="13" fill="hold">
                            <p:stCondLst>
                              <p:cond delay="3000"/>
                            </p:stCondLst>
                            <p:childTnLst>
                              <p:par>
                                <p:cTn id="14" presetID="1" presetClass="entr" presetSubtype="0" fill="hold" nodeType="afterEffect">
                                  <p:stCondLst>
                                    <p:cond delay="1000"/>
                                  </p:stCondLst>
                                  <p:childTnLst>
                                    <p:set>
                                      <p:cBhvr>
                                        <p:cTn id="15" dur="1" fill="hold">
                                          <p:stCondLst>
                                            <p:cond delay="0"/>
                                          </p:stCondLst>
                                        </p:cTn>
                                        <p:tgtEl>
                                          <p:spTgt spid="92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Co widzisz na rysunku</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E5409757-FB18-4156-9D0E-15B15365FC34}"/>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pic>
        <p:nvPicPr>
          <p:cNvPr id="2050" name="Picture 2" descr="Duck or rabbit? 100-year-old optical illusion could tell you how creative  you are | The Independent">
            <a:extLst>
              <a:ext uri="{FF2B5EF4-FFF2-40B4-BE49-F238E27FC236}">
                <a16:creationId xmlns:a16="http://schemas.microsoft.com/office/drawing/2014/main" id="{E31E9385-193B-014A-AB9C-B1E0D5A7465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86600" y="495300"/>
            <a:ext cx="10515600" cy="7886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7022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1000"/>
                                  </p:stCondLst>
                                  <p:childTnLst>
                                    <p:set>
                                      <p:cBhvr>
                                        <p:cTn id="6" dur="1" fill="hold">
                                          <p:stCondLst>
                                            <p:cond delay="0"/>
                                          </p:stCondLst>
                                        </p:cTn>
                                        <p:tgtEl>
                                          <p:spTgt spid="2050"/>
                                        </p:tgtEl>
                                        <p:attrNameLst>
                                          <p:attrName>style.visibility</p:attrName>
                                        </p:attrNameLst>
                                      </p:cBhvr>
                                      <p:to>
                                        <p:strVal val="visible"/>
                                      </p:to>
                                    </p:set>
                                    <p:animEffect transition="in" filter="dissolve">
                                      <p:cBhvr>
                                        <p:cTn id="7"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bject 3">
            <a:extLst>
              <a:ext uri="{FF2B5EF4-FFF2-40B4-BE49-F238E27FC236}">
                <a16:creationId xmlns:a16="http://schemas.microsoft.com/office/drawing/2014/main" id="{0409B19A-6693-43E7-B35B-C85E49857B17}"/>
              </a:ext>
            </a:extLst>
          </p:cNvPr>
          <p:cNvSpPr txBox="1"/>
          <p:nvPr/>
        </p:nvSpPr>
        <p:spPr>
          <a:xfrm>
            <a:off x="938056" y="2019300"/>
            <a:ext cx="9501344" cy="629660"/>
          </a:xfrm>
          <a:prstGeom prst="rect">
            <a:avLst/>
          </a:prstGeom>
        </p:spPr>
        <p:txBody>
          <a:bodyPr vert="horz" wrap="square" lIns="0" tIns="13970" rIns="0" bIns="0" rtlCol="0">
            <a:spAutoFit/>
          </a:bodyPr>
          <a:lstStyle/>
          <a:p>
            <a:pPr marL="12700">
              <a:lnSpc>
                <a:spcPct val="100000"/>
              </a:lnSpc>
              <a:spcBef>
                <a:spcPts val="110"/>
              </a:spcBef>
            </a:pPr>
            <a:r>
              <a:rPr lang="pl-PL" sz="4000" b="1" spc="50" dirty="0">
                <a:solidFill>
                  <a:srgbClr val="243255"/>
                </a:solidFill>
                <a:cs typeface="Tahoma"/>
              </a:rPr>
              <a:t>Co widzisz na rysunku</a:t>
            </a:r>
            <a:r>
              <a:rPr lang="es-ES" sz="4000" b="1" spc="50" dirty="0">
                <a:solidFill>
                  <a:srgbClr val="243255"/>
                </a:solidFill>
                <a:cs typeface="Tahoma"/>
              </a:rPr>
              <a:t>?</a:t>
            </a:r>
          </a:p>
        </p:txBody>
      </p:sp>
      <p:sp>
        <p:nvSpPr>
          <p:cNvPr id="7" name="CuadroTexto 6">
            <a:extLst>
              <a:ext uri="{FF2B5EF4-FFF2-40B4-BE49-F238E27FC236}">
                <a16:creationId xmlns:a16="http://schemas.microsoft.com/office/drawing/2014/main" id="{06793CA9-7760-4AE0-884D-3B60C96F5FDD}"/>
              </a:ext>
            </a:extLst>
          </p:cNvPr>
          <p:cNvSpPr txBox="1"/>
          <p:nvPr/>
        </p:nvSpPr>
        <p:spPr>
          <a:xfrm>
            <a:off x="228600" y="9563100"/>
            <a:ext cx="12573000" cy="523220"/>
          </a:xfrm>
          <a:prstGeom prst="rect">
            <a:avLst/>
          </a:prstGeom>
          <a:noFill/>
        </p:spPr>
        <p:txBody>
          <a:bodyPr wrap="square">
            <a:spAutoFit/>
          </a:bodyPr>
          <a:lstStyle/>
          <a:p>
            <a:r>
              <a:rPr lang="en-US" sz="1400" b="0" i="0" u="none" strike="noStrike" dirty="0">
                <a:solidFill>
                  <a:schemeClr val="bg1"/>
                </a:solidFill>
                <a:effectLst/>
                <a:latin typeface="YADLjI9qxTA 0"/>
              </a:rPr>
              <a:t>With the support of the Erasmus+ </a:t>
            </a:r>
            <a:r>
              <a:rPr lang="en-US" sz="1400" b="0" i="0" u="none" strike="noStrike" dirty="0" err="1">
                <a:solidFill>
                  <a:schemeClr val="bg1"/>
                </a:solidFill>
                <a:effectLst/>
                <a:latin typeface="YADLjI9qxTA 0"/>
              </a:rPr>
              <a:t>programme</a:t>
            </a:r>
            <a:r>
              <a:rPr lang="en-US" sz="1400" b="0" i="0" u="none" strike="noStrike" dirty="0">
                <a:solidFill>
                  <a:schemeClr val="bg1"/>
                </a:solidFill>
                <a:effectLst/>
                <a:latin typeface="YADLjI9qxTA 0"/>
              </a:rPr>
              <a:t> of the European Union. This document and its contents reflects the views only of the authors, and the Commission cannot be held responsible for any use which may be made of the information contained therein. </a:t>
            </a:r>
            <a:endParaRPr lang="en-US" sz="1400" dirty="0">
              <a:solidFill>
                <a:schemeClr val="bg1"/>
              </a:solidFill>
              <a:effectLst/>
              <a:latin typeface="YADLjI9qxTA 0"/>
            </a:endParaRPr>
          </a:p>
        </p:txBody>
      </p:sp>
      <p:pic>
        <p:nvPicPr>
          <p:cNvPr id="8" name="Imagen 7">
            <a:extLst>
              <a:ext uri="{FF2B5EF4-FFF2-40B4-BE49-F238E27FC236}">
                <a16:creationId xmlns:a16="http://schemas.microsoft.com/office/drawing/2014/main" id="{6F7DE30C-DCD9-47D2-9ABD-180875496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70414" y="8943014"/>
            <a:ext cx="1684513" cy="481167"/>
          </a:xfrm>
          <a:prstGeom prst="rect">
            <a:avLst/>
          </a:prstGeom>
        </p:spPr>
      </p:pic>
      <p:pic>
        <p:nvPicPr>
          <p:cNvPr id="19" name="Imagen 18">
            <a:extLst>
              <a:ext uri="{FF2B5EF4-FFF2-40B4-BE49-F238E27FC236}">
                <a16:creationId xmlns:a16="http://schemas.microsoft.com/office/drawing/2014/main" id="{48E3DFE5-3AAA-4AA5-A90F-48CBCBE17A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8600" y="8912117"/>
            <a:ext cx="1066800" cy="512064"/>
          </a:xfrm>
          <a:prstGeom prst="rect">
            <a:avLst/>
          </a:prstGeom>
        </p:spPr>
      </p:pic>
      <p:sp>
        <p:nvSpPr>
          <p:cNvPr id="9" name="object 2">
            <a:extLst>
              <a:ext uri="{FF2B5EF4-FFF2-40B4-BE49-F238E27FC236}">
                <a16:creationId xmlns:a16="http://schemas.microsoft.com/office/drawing/2014/main" id="{35FAD675-35BD-4837-8863-C1EB8DAB135B}"/>
              </a:ext>
            </a:extLst>
          </p:cNvPr>
          <p:cNvSpPr txBox="1">
            <a:spLocks/>
          </p:cNvSpPr>
          <p:nvPr/>
        </p:nvSpPr>
        <p:spPr>
          <a:xfrm>
            <a:off x="14097000" y="647700"/>
            <a:ext cx="3754755" cy="751488"/>
          </a:xfrm>
          <a:prstGeom prst="rect">
            <a:avLst/>
          </a:prstGeom>
        </p:spPr>
        <p:txBody>
          <a:bodyPr vert="horz" wrap="square" lIns="0" tIns="12700" rIns="0" bIns="0" rtlCol="0">
            <a:spAutoFit/>
          </a:bodyPr>
          <a:lstStyle>
            <a:lvl1pPr>
              <a:defRPr sz="9000" b="1" i="0">
                <a:solidFill>
                  <a:srgbClr val="152D54"/>
                </a:solidFill>
                <a:latin typeface="Calibri"/>
                <a:ea typeface="+mj-ea"/>
                <a:cs typeface="Calibri"/>
              </a:defRPr>
            </a:lvl1pPr>
          </a:lstStyle>
          <a:p>
            <a:r>
              <a:rPr lang="pl-PL"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Część nr</a:t>
            </a:r>
            <a:r>
              <a:rPr lang="en-US" altLang="ko-KR" sz="4800" b="1" dirty="0">
                <a:solidFill>
                  <a:srgbClr val="E12227"/>
                </a:solidFill>
                <a:latin typeface="Tahoma" panose="020B0604030504040204" pitchFamily="34" charset="0"/>
                <a:ea typeface="Tahoma" panose="020B0604030504040204" pitchFamily="34" charset="0"/>
                <a:cs typeface="Tahoma" panose="020B0604030504040204" pitchFamily="34" charset="0"/>
              </a:rPr>
              <a:t> 1</a:t>
            </a:r>
          </a:p>
        </p:txBody>
      </p:sp>
      <p:pic>
        <p:nvPicPr>
          <p:cNvPr id="4098" name="Picture 2" descr="Face &amp;amp; Vase Illusion - Pictures, Photos &amp;amp; Images of Illusions - Science for  Kids">
            <a:extLst>
              <a:ext uri="{FF2B5EF4-FFF2-40B4-BE49-F238E27FC236}">
                <a16:creationId xmlns:a16="http://schemas.microsoft.com/office/drawing/2014/main" id="{DFCC2AD8-711A-3042-A557-16AEDE05443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06000" y="619836"/>
            <a:ext cx="7696200" cy="7404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9733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Effect transition="in" filter="dissolve">
                                      <p:cBhvr>
                                        <p:cTn id="7" dur="500"/>
                                        <p:tgtEl>
                                          <p:spTgt spid="40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20622</TotalTime>
  <Words>3645</Words>
  <Application>Microsoft Office PowerPoint</Application>
  <PresentationFormat>Niestandardowy</PresentationFormat>
  <Paragraphs>267</Paragraphs>
  <Slides>25</Slides>
  <Notes>24</Notes>
  <HiddenSlides>0</HiddenSlides>
  <MMClips>0</MMClips>
  <ScaleCrop>false</ScaleCrop>
  <HeadingPairs>
    <vt:vector size="6" baseType="variant">
      <vt:variant>
        <vt:lpstr>Używane czcionki</vt:lpstr>
      </vt:variant>
      <vt:variant>
        <vt:i4>7</vt:i4>
      </vt:variant>
      <vt:variant>
        <vt:lpstr>Motyw</vt:lpstr>
      </vt:variant>
      <vt:variant>
        <vt:i4>2</vt:i4>
      </vt:variant>
      <vt:variant>
        <vt:lpstr>Tytuły slajdów</vt:lpstr>
      </vt:variant>
      <vt:variant>
        <vt:i4>25</vt:i4>
      </vt:variant>
    </vt:vector>
  </HeadingPairs>
  <TitlesOfParts>
    <vt:vector size="34" baseType="lpstr">
      <vt:lpstr>맑은 고딕</vt:lpstr>
      <vt:lpstr>Arial</vt:lpstr>
      <vt:lpstr>Calibri</vt:lpstr>
      <vt:lpstr>Tahoma</vt:lpstr>
      <vt:lpstr>Times New Roman</vt:lpstr>
      <vt:lpstr>Wingdings</vt:lpstr>
      <vt:lpstr>YADLjI9qxTA 0</vt:lpstr>
      <vt:lpstr>Office Theme</vt:lpstr>
      <vt:lpstr>1_Office Theme</vt:lpstr>
      <vt:lpstr>Prezentacja programu PowerPoint</vt:lpstr>
      <vt:lpstr>Cel kursu </vt:lpstr>
      <vt:lpstr>INDEX </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Dziękuję za uwagę!</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 essence RED</dc:title>
  <dc:creator>Monia Coppola</dc:creator>
  <cp:keywords>DAEZM6eZgec,BAEXurJiHZU</cp:keywords>
  <cp:lastModifiedBy>Tomasz Skica</cp:lastModifiedBy>
  <cp:revision>85</cp:revision>
  <dcterms:created xsi:type="dcterms:W3CDTF">2021-03-19T11:51:00Z</dcterms:created>
  <dcterms:modified xsi:type="dcterms:W3CDTF">2022-01-19T22:09:55Z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2021-03-19T00:00:00Z</vt:filetime>
  </property>
  <property fmtid="{D5CDD505-2E9C-101B-9397-08002B2CF9AE}" pid="3" name="Creator">
    <vt:lpwstr>Canva</vt:lpwstr>
  </property>
  <property fmtid="{D5CDD505-2E9C-101B-9397-08002B2CF9AE}" pid="4" name="LastSaved">
    <vt:filetime>2021-03-19T00:00:00Z</vt:filetime>
  </property>
</Properties>
</file>