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notesMasterIdLst>
    <p:notesMasterId r:id="rId36"/>
  </p:notesMasterIdLst>
  <p:sldIdLst>
    <p:sldId id="269" r:id="rId3"/>
    <p:sldId id="257" r:id="rId4"/>
    <p:sldId id="333" r:id="rId5"/>
    <p:sldId id="264" r:id="rId6"/>
    <p:sldId id="275" r:id="rId7"/>
    <p:sldId id="304" r:id="rId8"/>
    <p:sldId id="305" r:id="rId9"/>
    <p:sldId id="306" r:id="rId10"/>
    <p:sldId id="307" r:id="rId11"/>
    <p:sldId id="309" r:id="rId12"/>
    <p:sldId id="310" r:id="rId13"/>
    <p:sldId id="312" r:id="rId14"/>
    <p:sldId id="314" r:id="rId15"/>
    <p:sldId id="313" r:id="rId16"/>
    <p:sldId id="315" r:id="rId17"/>
    <p:sldId id="316" r:id="rId18"/>
    <p:sldId id="317" r:id="rId19"/>
    <p:sldId id="318" r:id="rId20"/>
    <p:sldId id="319" r:id="rId21"/>
    <p:sldId id="320" r:id="rId22"/>
    <p:sldId id="321" r:id="rId23"/>
    <p:sldId id="322" r:id="rId24"/>
    <p:sldId id="323" r:id="rId25"/>
    <p:sldId id="324" r:id="rId26"/>
    <p:sldId id="325" r:id="rId27"/>
    <p:sldId id="326" r:id="rId28"/>
    <p:sldId id="327" r:id="rId29"/>
    <p:sldId id="328" r:id="rId30"/>
    <p:sldId id="329" r:id="rId31"/>
    <p:sldId id="330" r:id="rId32"/>
    <p:sldId id="332" r:id="rId33"/>
    <p:sldId id="334" r:id="rId34"/>
    <p:sldId id="270" r:id="rId35"/>
  </p:sldIdLst>
  <p:sldSz cx="18288000" cy="10287000"/>
  <p:notesSz cx="18288000" cy="10287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2227"/>
    <a:srgbClr val="2432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50" autoAdjust="0"/>
    <p:restoredTop sz="94660"/>
  </p:normalViewPr>
  <p:slideViewPr>
    <p:cSldViewPr>
      <p:cViewPr varScale="1">
        <p:scale>
          <a:sx n="43" d="100"/>
          <a:sy n="43" d="100"/>
        </p:scale>
        <p:origin x="-924" y="-11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7EDC8A-3E6B-4110-958B-556A748DD5BB}" type="doc">
      <dgm:prSet loTypeId="urn:microsoft.com/office/officeart/2005/8/layout/radial1" loCatId="relationship" qsTypeId="urn:microsoft.com/office/officeart/2005/8/quickstyle/simple1" qsCatId="simple" csTypeId="urn:microsoft.com/office/officeart/2005/8/colors/accent1_2" csCatId="accent1" phldr="1"/>
      <dgm:spPr/>
      <dgm:t>
        <a:bodyPr/>
        <a:lstStyle/>
        <a:p>
          <a:endParaRPr lang="pl-PL"/>
        </a:p>
      </dgm:t>
    </dgm:pt>
    <dgm:pt modelId="{B185F2E3-8F0D-468B-B95C-59CD9449ECD3}">
      <dgm:prSet phldrT="[Tekst]" custT="1"/>
      <dgm:spPr/>
      <dgm:t>
        <a:bodyPr/>
        <a:lstStyle/>
        <a:p>
          <a:r>
            <a:rPr lang="pl-PL" sz="1400" dirty="0" err="1"/>
            <a:t>EntreComp</a:t>
          </a:r>
          <a:r>
            <a:rPr lang="pl-PL" sz="1400" dirty="0"/>
            <a:t> model</a:t>
          </a:r>
        </a:p>
      </dgm:t>
    </dgm:pt>
    <dgm:pt modelId="{B0A64D26-2E96-4368-912A-AFD768590C47}" type="parTrans" cxnId="{F809B302-AFFB-4C6C-B857-A7E3997AAF26}">
      <dgm:prSet/>
      <dgm:spPr/>
      <dgm:t>
        <a:bodyPr/>
        <a:lstStyle/>
        <a:p>
          <a:endParaRPr lang="pl-PL" sz="1400"/>
        </a:p>
      </dgm:t>
    </dgm:pt>
    <dgm:pt modelId="{34E5B7E4-D918-49A9-8C25-4724DEDC2E46}" type="sibTrans" cxnId="{F809B302-AFFB-4C6C-B857-A7E3997AAF26}">
      <dgm:prSet/>
      <dgm:spPr/>
      <dgm:t>
        <a:bodyPr/>
        <a:lstStyle/>
        <a:p>
          <a:endParaRPr lang="pl-PL" sz="1400"/>
        </a:p>
      </dgm:t>
    </dgm:pt>
    <dgm:pt modelId="{C7C288FD-9756-43BD-895E-682003D82B14}">
      <dgm:prSet phldrT="[Tekst]" custT="1"/>
      <dgm:spPr>
        <a:solidFill>
          <a:srgbClr val="92D050"/>
        </a:solidFill>
      </dgm:spPr>
      <dgm:t>
        <a:bodyPr/>
        <a:lstStyle/>
        <a:p>
          <a:r>
            <a:rPr lang="pl-PL" sz="1400" dirty="0"/>
            <a:t>Nauczanie oparte na doświadczeniu</a:t>
          </a:r>
        </a:p>
      </dgm:t>
    </dgm:pt>
    <dgm:pt modelId="{825E1CB0-829D-4B7D-A9A9-1B186430AF2F}" type="parTrans" cxnId="{34960368-8449-4FBE-BE23-98EE5D6BBBEB}">
      <dgm:prSet custT="1"/>
      <dgm:spPr/>
      <dgm:t>
        <a:bodyPr/>
        <a:lstStyle/>
        <a:p>
          <a:endParaRPr lang="pl-PL" sz="1400"/>
        </a:p>
      </dgm:t>
    </dgm:pt>
    <dgm:pt modelId="{630E05D7-1C25-43E1-976C-84CAF97D3A3E}" type="sibTrans" cxnId="{34960368-8449-4FBE-BE23-98EE5D6BBBEB}">
      <dgm:prSet/>
      <dgm:spPr/>
      <dgm:t>
        <a:bodyPr/>
        <a:lstStyle/>
        <a:p>
          <a:endParaRPr lang="pl-PL" sz="1400"/>
        </a:p>
      </dgm:t>
    </dgm:pt>
    <dgm:pt modelId="{5FA73623-A31E-494F-957D-D07F549CE64C}">
      <dgm:prSet phldrT="[Tekst]" custT="1"/>
      <dgm:spPr>
        <a:solidFill>
          <a:srgbClr val="92D050"/>
        </a:solidFill>
      </dgm:spPr>
      <dgm:t>
        <a:bodyPr/>
        <a:lstStyle/>
        <a:p>
          <a:r>
            <a:rPr lang="pl-PL" sz="1400" dirty="0"/>
            <a:t>Współpraca z innymi </a:t>
          </a:r>
        </a:p>
      </dgm:t>
    </dgm:pt>
    <dgm:pt modelId="{4F10EB49-9737-4EA4-A6AF-9FC6EC125F81}" type="parTrans" cxnId="{A230C517-A99F-436D-BECC-9898A900EDCF}">
      <dgm:prSet custT="1"/>
      <dgm:spPr/>
      <dgm:t>
        <a:bodyPr/>
        <a:lstStyle/>
        <a:p>
          <a:endParaRPr lang="pl-PL" sz="1400"/>
        </a:p>
      </dgm:t>
    </dgm:pt>
    <dgm:pt modelId="{D7B3B563-629E-44B7-9F45-30015D2620A8}" type="sibTrans" cxnId="{A230C517-A99F-436D-BECC-9898A900EDCF}">
      <dgm:prSet/>
      <dgm:spPr/>
      <dgm:t>
        <a:bodyPr/>
        <a:lstStyle/>
        <a:p>
          <a:endParaRPr lang="pl-PL" sz="1400"/>
        </a:p>
      </dgm:t>
    </dgm:pt>
    <dgm:pt modelId="{6C36D18E-8964-4B9C-A60E-1EA183EC6FF6}">
      <dgm:prSet phldrT="[Tekst]" custT="1"/>
      <dgm:spPr>
        <a:solidFill>
          <a:srgbClr val="92D050"/>
        </a:solidFill>
      </dgm:spPr>
      <dgm:t>
        <a:bodyPr/>
        <a:lstStyle/>
        <a:p>
          <a:r>
            <a:rPr lang="pl-PL" sz="1400" dirty="0"/>
            <a:t>Radzenie sobie niepewnością i ryzykiem</a:t>
          </a:r>
        </a:p>
      </dgm:t>
    </dgm:pt>
    <dgm:pt modelId="{88687D59-A4EC-407A-AC4C-69F182A5055C}" type="parTrans" cxnId="{688247CF-D2E9-4414-9C36-2703EAC88DF0}">
      <dgm:prSet custT="1"/>
      <dgm:spPr/>
      <dgm:t>
        <a:bodyPr/>
        <a:lstStyle/>
        <a:p>
          <a:endParaRPr lang="pl-PL" sz="1400"/>
        </a:p>
      </dgm:t>
    </dgm:pt>
    <dgm:pt modelId="{A97E3BEF-A8EE-4FAF-A60A-EF2D80626A4C}" type="sibTrans" cxnId="{688247CF-D2E9-4414-9C36-2703EAC88DF0}">
      <dgm:prSet/>
      <dgm:spPr/>
      <dgm:t>
        <a:bodyPr/>
        <a:lstStyle/>
        <a:p>
          <a:endParaRPr lang="pl-PL" sz="1400"/>
        </a:p>
      </dgm:t>
    </dgm:pt>
    <dgm:pt modelId="{FD101EA2-5483-4DD6-8104-348D475E866C}">
      <dgm:prSet phldrT="[Tekst]" custT="1"/>
      <dgm:spPr>
        <a:solidFill>
          <a:srgbClr val="92D050"/>
        </a:solidFill>
      </dgm:spPr>
      <dgm:t>
        <a:bodyPr/>
        <a:lstStyle/>
        <a:p>
          <a:r>
            <a:rPr lang="pl-PL" sz="1400" dirty="0"/>
            <a:t>Planowanie i zarządzanie</a:t>
          </a:r>
        </a:p>
      </dgm:t>
    </dgm:pt>
    <dgm:pt modelId="{FC1BA58F-2476-430C-95A9-B3F92E62C048}" type="parTrans" cxnId="{9CE4C674-4E5D-47D0-BAD8-D9A22D7175BF}">
      <dgm:prSet custT="1"/>
      <dgm:spPr/>
      <dgm:t>
        <a:bodyPr/>
        <a:lstStyle/>
        <a:p>
          <a:endParaRPr lang="pl-PL" sz="1400"/>
        </a:p>
      </dgm:t>
    </dgm:pt>
    <dgm:pt modelId="{680C3A0A-DB2E-454C-A03C-2A9AE76F68A9}" type="sibTrans" cxnId="{9CE4C674-4E5D-47D0-BAD8-D9A22D7175BF}">
      <dgm:prSet/>
      <dgm:spPr/>
      <dgm:t>
        <a:bodyPr/>
        <a:lstStyle/>
        <a:p>
          <a:endParaRPr lang="pl-PL" sz="1400"/>
        </a:p>
      </dgm:t>
    </dgm:pt>
    <dgm:pt modelId="{B84FEA8B-A68D-4928-9C96-7F468D60345E}">
      <dgm:prSet phldrT="[Tekst]" custT="1"/>
      <dgm:spPr/>
      <dgm:t>
        <a:bodyPr/>
        <a:lstStyle/>
        <a:p>
          <a:r>
            <a:rPr lang="pl-PL" sz="1400" dirty="0"/>
            <a:t>Myślenie etyczne i zrównoważone </a:t>
          </a:r>
        </a:p>
      </dgm:t>
    </dgm:pt>
    <dgm:pt modelId="{79CBCD8B-14E9-4727-93DD-24D0FCD24B1B}" type="parTrans" cxnId="{4D2C95D9-F2D4-4DB9-9FDD-00B2D251207D}">
      <dgm:prSet custT="1"/>
      <dgm:spPr/>
      <dgm:t>
        <a:bodyPr/>
        <a:lstStyle/>
        <a:p>
          <a:endParaRPr lang="pl-PL" sz="1400"/>
        </a:p>
      </dgm:t>
    </dgm:pt>
    <dgm:pt modelId="{B930F5FA-C876-4957-A369-06691DCFB049}" type="sibTrans" cxnId="{4D2C95D9-F2D4-4DB9-9FDD-00B2D251207D}">
      <dgm:prSet/>
      <dgm:spPr/>
      <dgm:t>
        <a:bodyPr/>
        <a:lstStyle/>
        <a:p>
          <a:endParaRPr lang="pl-PL" sz="1400"/>
        </a:p>
      </dgm:t>
    </dgm:pt>
    <dgm:pt modelId="{2F024CC7-6DED-4254-AEFA-E396AEAB031F}">
      <dgm:prSet phldrT="[Tekst]" custT="1"/>
      <dgm:spPr>
        <a:solidFill>
          <a:srgbClr val="92D050"/>
        </a:solidFill>
      </dgm:spPr>
      <dgm:t>
        <a:bodyPr/>
        <a:lstStyle/>
        <a:p>
          <a:r>
            <a:rPr lang="pl-PL" sz="1400" dirty="0"/>
            <a:t>Podejmowanie inicjatyw</a:t>
          </a:r>
        </a:p>
      </dgm:t>
    </dgm:pt>
    <dgm:pt modelId="{4A9016AA-300C-46C1-959E-01A4058BE5DE}" type="parTrans" cxnId="{E5038B66-123E-4463-BA2E-50E1263A7610}">
      <dgm:prSet custT="1"/>
      <dgm:spPr/>
      <dgm:t>
        <a:bodyPr/>
        <a:lstStyle/>
        <a:p>
          <a:endParaRPr lang="pl-PL" sz="1400"/>
        </a:p>
      </dgm:t>
    </dgm:pt>
    <dgm:pt modelId="{842F8235-D1C2-46BB-B8DB-4C13F3846A76}" type="sibTrans" cxnId="{E5038B66-123E-4463-BA2E-50E1263A7610}">
      <dgm:prSet/>
      <dgm:spPr/>
      <dgm:t>
        <a:bodyPr/>
        <a:lstStyle/>
        <a:p>
          <a:endParaRPr lang="pl-PL" sz="1400"/>
        </a:p>
      </dgm:t>
    </dgm:pt>
    <dgm:pt modelId="{BFCA6753-65C3-4097-83EB-62EE225DDF94}">
      <dgm:prSet phldrT="[Tekst]" custT="1"/>
      <dgm:spPr>
        <a:solidFill>
          <a:schemeClr val="accent6"/>
        </a:solidFill>
      </dgm:spPr>
      <dgm:t>
        <a:bodyPr/>
        <a:lstStyle/>
        <a:p>
          <a:r>
            <a:rPr lang="pl-PL" sz="1400" dirty="0"/>
            <a:t>Mobilizowanie innych</a:t>
          </a:r>
        </a:p>
      </dgm:t>
    </dgm:pt>
    <dgm:pt modelId="{112C7724-9385-449C-A7A9-09147EF49110}" type="parTrans" cxnId="{6457C842-7157-496F-A617-9A5F40D06915}">
      <dgm:prSet custT="1"/>
      <dgm:spPr/>
      <dgm:t>
        <a:bodyPr/>
        <a:lstStyle/>
        <a:p>
          <a:endParaRPr lang="pl-PL" sz="1400"/>
        </a:p>
      </dgm:t>
    </dgm:pt>
    <dgm:pt modelId="{03704A84-2D19-46BF-BCA8-4A4E665E11CE}" type="sibTrans" cxnId="{6457C842-7157-496F-A617-9A5F40D06915}">
      <dgm:prSet/>
      <dgm:spPr/>
      <dgm:t>
        <a:bodyPr/>
        <a:lstStyle/>
        <a:p>
          <a:endParaRPr lang="pl-PL" sz="1400"/>
        </a:p>
      </dgm:t>
    </dgm:pt>
    <dgm:pt modelId="{0D27E776-ABE5-43FC-B489-D91A6A08AB89}">
      <dgm:prSet phldrT="[Tekst]" custT="1"/>
      <dgm:spPr>
        <a:solidFill>
          <a:schemeClr val="accent6"/>
        </a:solidFill>
      </dgm:spPr>
      <dgm:t>
        <a:bodyPr/>
        <a:lstStyle/>
        <a:p>
          <a:r>
            <a:rPr lang="pl-PL" sz="1400" dirty="0"/>
            <a:t>Edukacja finansowa i ekonomiczna</a:t>
          </a:r>
        </a:p>
      </dgm:t>
    </dgm:pt>
    <dgm:pt modelId="{5EA258D1-2579-438A-B330-05AA73A4C50E}" type="parTrans" cxnId="{F7FA52A1-F5DC-4B7A-8C15-D2C405D5BD06}">
      <dgm:prSet custT="1"/>
      <dgm:spPr/>
      <dgm:t>
        <a:bodyPr/>
        <a:lstStyle/>
        <a:p>
          <a:endParaRPr lang="pl-PL" sz="1400"/>
        </a:p>
      </dgm:t>
    </dgm:pt>
    <dgm:pt modelId="{3957291C-A488-4B37-9A28-657FF5548EC2}" type="sibTrans" cxnId="{F7FA52A1-F5DC-4B7A-8C15-D2C405D5BD06}">
      <dgm:prSet/>
      <dgm:spPr/>
      <dgm:t>
        <a:bodyPr/>
        <a:lstStyle/>
        <a:p>
          <a:endParaRPr lang="pl-PL" sz="1400"/>
        </a:p>
      </dgm:t>
    </dgm:pt>
    <dgm:pt modelId="{C5444288-CD2A-4C14-B924-BA6196E4545A}">
      <dgm:prSet phldrT="[Tekst]" custT="1"/>
      <dgm:spPr>
        <a:solidFill>
          <a:schemeClr val="accent6"/>
        </a:solidFill>
      </dgm:spPr>
      <dgm:t>
        <a:bodyPr/>
        <a:lstStyle/>
        <a:p>
          <a:r>
            <a:rPr lang="pl-PL" sz="1400" dirty="0"/>
            <a:t>Mobilizowanie zasobów</a:t>
          </a:r>
        </a:p>
      </dgm:t>
    </dgm:pt>
    <dgm:pt modelId="{D302C47C-6D5D-481E-9394-E31A017A686C}" type="parTrans" cxnId="{6D930AB9-94FA-4CEA-88C4-762A0F91CDBA}">
      <dgm:prSet custT="1"/>
      <dgm:spPr/>
      <dgm:t>
        <a:bodyPr/>
        <a:lstStyle/>
        <a:p>
          <a:endParaRPr lang="pl-PL" sz="1400"/>
        </a:p>
      </dgm:t>
    </dgm:pt>
    <dgm:pt modelId="{E7CD097D-91B8-42B7-B80E-FE01B515352F}" type="sibTrans" cxnId="{6D930AB9-94FA-4CEA-88C4-762A0F91CDBA}">
      <dgm:prSet/>
      <dgm:spPr/>
      <dgm:t>
        <a:bodyPr/>
        <a:lstStyle/>
        <a:p>
          <a:endParaRPr lang="pl-PL" sz="1400"/>
        </a:p>
      </dgm:t>
    </dgm:pt>
    <dgm:pt modelId="{9F257318-06BF-4848-9516-22EDE041FDC6}">
      <dgm:prSet phldrT="[Tekst]" custT="1"/>
      <dgm:spPr>
        <a:solidFill>
          <a:schemeClr val="accent6"/>
        </a:solidFill>
      </dgm:spPr>
      <dgm:t>
        <a:bodyPr/>
        <a:lstStyle/>
        <a:p>
          <a:r>
            <a:rPr lang="pl-PL" sz="1400" dirty="0"/>
            <a:t>Motywacja i wytrwałość</a:t>
          </a:r>
        </a:p>
      </dgm:t>
    </dgm:pt>
    <dgm:pt modelId="{199B68CE-3608-47E7-B07C-52F0E1F1A896}" type="parTrans" cxnId="{B2D39F79-19B6-4904-A199-96D859764F0C}">
      <dgm:prSet custT="1"/>
      <dgm:spPr/>
      <dgm:t>
        <a:bodyPr/>
        <a:lstStyle/>
        <a:p>
          <a:endParaRPr lang="pl-PL" sz="1400"/>
        </a:p>
      </dgm:t>
    </dgm:pt>
    <dgm:pt modelId="{4D1543CD-774A-45DB-B450-0220DEACD1CD}" type="sibTrans" cxnId="{B2D39F79-19B6-4904-A199-96D859764F0C}">
      <dgm:prSet/>
      <dgm:spPr/>
      <dgm:t>
        <a:bodyPr/>
        <a:lstStyle/>
        <a:p>
          <a:endParaRPr lang="pl-PL" sz="1400"/>
        </a:p>
      </dgm:t>
    </dgm:pt>
    <dgm:pt modelId="{47651706-72AB-47F0-8161-232C32661076}">
      <dgm:prSet phldrT="[Tekst]" custT="1"/>
      <dgm:spPr/>
      <dgm:t>
        <a:bodyPr/>
        <a:lstStyle/>
        <a:p>
          <a:r>
            <a:rPr lang="pl-PL" sz="1400" dirty="0"/>
            <a:t>Dostrzeżenie możliwości</a:t>
          </a:r>
        </a:p>
      </dgm:t>
    </dgm:pt>
    <dgm:pt modelId="{D620B955-23E4-4857-B96A-6398CAD9ADB0}" type="parTrans" cxnId="{66795A1F-85B5-4DD2-B15C-986563CC7553}">
      <dgm:prSet custT="1"/>
      <dgm:spPr/>
      <dgm:t>
        <a:bodyPr/>
        <a:lstStyle/>
        <a:p>
          <a:endParaRPr lang="pl-PL" sz="1400"/>
        </a:p>
      </dgm:t>
    </dgm:pt>
    <dgm:pt modelId="{811CD6E5-1CCA-482D-8226-6DD82876560E}" type="sibTrans" cxnId="{66795A1F-85B5-4DD2-B15C-986563CC7553}">
      <dgm:prSet/>
      <dgm:spPr/>
      <dgm:t>
        <a:bodyPr/>
        <a:lstStyle/>
        <a:p>
          <a:endParaRPr lang="pl-PL" sz="1400"/>
        </a:p>
      </dgm:t>
    </dgm:pt>
    <dgm:pt modelId="{EF7A17A4-9FC4-4D4D-8765-0889DAAC9F3E}">
      <dgm:prSet phldrT="[Tekst]" custT="1"/>
      <dgm:spPr/>
      <dgm:t>
        <a:bodyPr/>
        <a:lstStyle/>
        <a:p>
          <a:r>
            <a:rPr lang="pl-PL" sz="1400" dirty="0"/>
            <a:t>Wizja</a:t>
          </a:r>
        </a:p>
      </dgm:t>
    </dgm:pt>
    <dgm:pt modelId="{E0B5D3D3-C4EC-471D-AB3B-6F0034C07EB7}" type="parTrans" cxnId="{63D6D6FF-E098-4457-8CDB-957E73663C61}">
      <dgm:prSet custT="1"/>
      <dgm:spPr/>
      <dgm:t>
        <a:bodyPr/>
        <a:lstStyle/>
        <a:p>
          <a:endParaRPr lang="pl-PL" sz="1400"/>
        </a:p>
      </dgm:t>
    </dgm:pt>
    <dgm:pt modelId="{B85661D0-AB18-49AF-A1C2-98E7EE1C705E}" type="sibTrans" cxnId="{63D6D6FF-E098-4457-8CDB-957E73663C61}">
      <dgm:prSet/>
      <dgm:spPr/>
      <dgm:t>
        <a:bodyPr/>
        <a:lstStyle/>
        <a:p>
          <a:endParaRPr lang="pl-PL" sz="1400"/>
        </a:p>
      </dgm:t>
    </dgm:pt>
    <dgm:pt modelId="{ABFF6525-86D1-4AD4-BCC7-DE4CB53FF012}">
      <dgm:prSet phldrT="[Tekst]" custT="1"/>
      <dgm:spPr/>
      <dgm:t>
        <a:bodyPr/>
        <a:lstStyle/>
        <a:p>
          <a:r>
            <a:rPr lang="pl-PL" sz="1400" dirty="0"/>
            <a:t>Wartościowanie pomysłów</a:t>
          </a:r>
        </a:p>
      </dgm:t>
    </dgm:pt>
    <dgm:pt modelId="{9287C9CA-2077-4B06-93D5-C0A48E878246}" type="parTrans" cxnId="{8D4980F1-26E9-4703-AAAC-DC754E4F5036}">
      <dgm:prSet custT="1"/>
      <dgm:spPr/>
      <dgm:t>
        <a:bodyPr/>
        <a:lstStyle/>
        <a:p>
          <a:endParaRPr lang="pl-PL" sz="1400"/>
        </a:p>
      </dgm:t>
    </dgm:pt>
    <dgm:pt modelId="{B483D650-EBE5-4957-A91B-98550DAC1EE4}" type="sibTrans" cxnId="{8D4980F1-26E9-4703-AAAC-DC754E4F5036}">
      <dgm:prSet/>
      <dgm:spPr/>
      <dgm:t>
        <a:bodyPr/>
        <a:lstStyle/>
        <a:p>
          <a:endParaRPr lang="pl-PL" sz="1400"/>
        </a:p>
      </dgm:t>
    </dgm:pt>
    <dgm:pt modelId="{C2484CF4-3A8E-46D3-B9C6-8BFDFD8EE03D}">
      <dgm:prSet phldrT="[Tekst]" custT="1"/>
      <dgm:spPr>
        <a:solidFill>
          <a:schemeClr val="accent6"/>
        </a:solidFill>
      </dgm:spPr>
      <dgm:t>
        <a:bodyPr/>
        <a:lstStyle/>
        <a:p>
          <a:r>
            <a:rPr lang="pl-PL" sz="1400" dirty="0"/>
            <a:t>Samoświadomość i skuteczność</a:t>
          </a:r>
        </a:p>
      </dgm:t>
    </dgm:pt>
    <dgm:pt modelId="{CB7E010F-0E01-4CDD-B884-487276C04F8C}" type="parTrans" cxnId="{22158642-59F3-4DDA-8ED3-7A156C772AB8}">
      <dgm:prSet custT="1"/>
      <dgm:spPr/>
      <dgm:t>
        <a:bodyPr/>
        <a:lstStyle/>
        <a:p>
          <a:endParaRPr lang="pl-PL" sz="1400"/>
        </a:p>
      </dgm:t>
    </dgm:pt>
    <dgm:pt modelId="{A48ACC9C-5460-485C-AEED-0934A1808F36}" type="sibTrans" cxnId="{22158642-59F3-4DDA-8ED3-7A156C772AB8}">
      <dgm:prSet/>
      <dgm:spPr/>
      <dgm:t>
        <a:bodyPr/>
        <a:lstStyle/>
        <a:p>
          <a:endParaRPr lang="pl-PL" sz="1400"/>
        </a:p>
      </dgm:t>
    </dgm:pt>
    <dgm:pt modelId="{515307BE-F11B-4320-8F00-917F54B660EE}">
      <dgm:prSet phldrT="[Tekst]" custT="1"/>
      <dgm:spPr/>
      <dgm:t>
        <a:bodyPr/>
        <a:lstStyle/>
        <a:p>
          <a:r>
            <a:rPr lang="pl-PL" sz="1400" dirty="0"/>
            <a:t>Kreatywność</a:t>
          </a:r>
        </a:p>
      </dgm:t>
    </dgm:pt>
    <dgm:pt modelId="{6F690C5C-D2E4-4029-B465-C9BF579F5B15}" type="parTrans" cxnId="{F32A8DEC-08BE-4A9D-B302-F52C6FCE85F2}">
      <dgm:prSet custT="1"/>
      <dgm:spPr/>
      <dgm:t>
        <a:bodyPr/>
        <a:lstStyle/>
        <a:p>
          <a:endParaRPr lang="pl-PL" sz="1400"/>
        </a:p>
      </dgm:t>
    </dgm:pt>
    <dgm:pt modelId="{B355B689-73B0-4D45-BCB1-3DBC8EE656CC}" type="sibTrans" cxnId="{F32A8DEC-08BE-4A9D-B302-F52C6FCE85F2}">
      <dgm:prSet/>
      <dgm:spPr/>
      <dgm:t>
        <a:bodyPr/>
        <a:lstStyle/>
        <a:p>
          <a:endParaRPr lang="pl-PL" sz="1400"/>
        </a:p>
      </dgm:t>
    </dgm:pt>
    <dgm:pt modelId="{4AE7B377-174D-4E04-B115-2F745A55515F}" type="pres">
      <dgm:prSet presAssocID="{A07EDC8A-3E6B-4110-958B-556A748DD5BB}" presName="cycle" presStyleCnt="0">
        <dgm:presLayoutVars>
          <dgm:chMax val="1"/>
          <dgm:dir/>
          <dgm:animLvl val="ctr"/>
          <dgm:resizeHandles val="exact"/>
        </dgm:presLayoutVars>
      </dgm:prSet>
      <dgm:spPr/>
      <dgm:t>
        <a:bodyPr/>
        <a:lstStyle/>
        <a:p>
          <a:endParaRPr lang="pl-PL"/>
        </a:p>
      </dgm:t>
    </dgm:pt>
    <dgm:pt modelId="{940182EF-8B26-44E0-8E9D-8F1303D4BF49}" type="pres">
      <dgm:prSet presAssocID="{B185F2E3-8F0D-468B-B95C-59CD9449ECD3}" presName="centerShape" presStyleLbl="node0" presStyleIdx="0" presStyleCnt="1"/>
      <dgm:spPr/>
      <dgm:t>
        <a:bodyPr/>
        <a:lstStyle/>
        <a:p>
          <a:endParaRPr lang="pl-PL"/>
        </a:p>
      </dgm:t>
    </dgm:pt>
    <dgm:pt modelId="{06A21BFB-E70F-44AD-A24A-E041A07E2B82}" type="pres">
      <dgm:prSet presAssocID="{825E1CB0-829D-4B7D-A9A9-1B186430AF2F}" presName="Name9" presStyleLbl="parChTrans1D2" presStyleIdx="0" presStyleCnt="15"/>
      <dgm:spPr/>
      <dgm:t>
        <a:bodyPr/>
        <a:lstStyle/>
        <a:p>
          <a:endParaRPr lang="pl-PL"/>
        </a:p>
      </dgm:t>
    </dgm:pt>
    <dgm:pt modelId="{BE549301-925E-4384-A06B-0B8A8950BAE9}" type="pres">
      <dgm:prSet presAssocID="{825E1CB0-829D-4B7D-A9A9-1B186430AF2F}" presName="connTx" presStyleLbl="parChTrans1D2" presStyleIdx="0" presStyleCnt="15"/>
      <dgm:spPr/>
      <dgm:t>
        <a:bodyPr/>
        <a:lstStyle/>
        <a:p>
          <a:endParaRPr lang="pl-PL"/>
        </a:p>
      </dgm:t>
    </dgm:pt>
    <dgm:pt modelId="{E5679CA2-09BF-4F12-ADDF-0A84EF299714}" type="pres">
      <dgm:prSet presAssocID="{C7C288FD-9756-43BD-895E-682003D82B14}" presName="node" presStyleLbl="node1" presStyleIdx="0" presStyleCnt="15">
        <dgm:presLayoutVars>
          <dgm:bulletEnabled val="1"/>
        </dgm:presLayoutVars>
      </dgm:prSet>
      <dgm:spPr/>
      <dgm:t>
        <a:bodyPr/>
        <a:lstStyle/>
        <a:p>
          <a:endParaRPr lang="pl-PL"/>
        </a:p>
      </dgm:t>
    </dgm:pt>
    <dgm:pt modelId="{0DA423B8-E3CD-460A-8D25-A2CC31ED08F7}" type="pres">
      <dgm:prSet presAssocID="{4F10EB49-9737-4EA4-A6AF-9FC6EC125F81}" presName="Name9" presStyleLbl="parChTrans1D2" presStyleIdx="1" presStyleCnt="15"/>
      <dgm:spPr/>
      <dgm:t>
        <a:bodyPr/>
        <a:lstStyle/>
        <a:p>
          <a:endParaRPr lang="pl-PL"/>
        </a:p>
      </dgm:t>
    </dgm:pt>
    <dgm:pt modelId="{6084336D-6C2D-4FC1-B0FE-9F81CBFC6F2C}" type="pres">
      <dgm:prSet presAssocID="{4F10EB49-9737-4EA4-A6AF-9FC6EC125F81}" presName="connTx" presStyleLbl="parChTrans1D2" presStyleIdx="1" presStyleCnt="15"/>
      <dgm:spPr/>
      <dgm:t>
        <a:bodyPr/>
        <a:lstStyle/>
        <a:p>
          <a:endParaRPr lang="pl-PL"/>
        </a:p>
      </dgm:t>
    </dgm:pt>
    <dgm:pt modelId="{650E6B37-AFC9-45AB-8FD1-A9993CF66C28}" type="pres">
      <dgm:prSet presAssocID="{5FA73623-A31E-494F-957D-D07F549CE64C}" presName="node" presStyleLbl="node1" presStyleIdx="1" presStyleCnt="15">
        <dgm:presLayoutVars>
          <dgm:bulletEnabled val="1"/>
        </dgm:presLayoutVars>
      </dgm:prSet>
      <dgm:spPr/>
      <dgm:t>
        <a:bodyPr/>
        <a:lstStyle/>
        <a:p>
          <a:endParaRPr lang="pl-PL"/>
        </a:p>
      </dgm:t>
    </dgm:pt>
    <dgm:pt modelId="{3CB42C72-231A-47A1-AE92-CE5C3A6E3551}" type="pres">
      <dgm:prSet presAssocID="{88687D59-A4EC-407A-AC4C-69F182A5055C}" presName="Name9" presStyleLbl="parChTrans1D2" presStyleIdx="2" presStyleCnt="15"/>
      <dgm:spPr/>
      <dgm:t>
        <a:bodyPr/>
        <a:lstStyle/>
        <a:p>
          <a:endParaRPr lang="pl-PL"/>
        </a:p>
      </dgm:t>
    </dgm:pt>
    <dgm:pt modelId="{887CAFCF-EAC3-413B-BF6B-D3F12B056C99}" type="pres">
      <dgm:prSet presAssocID="{88687D59-A4EC-407A-AC4C-69F182A5055C}" presName="connTx" presStyleLbl="parChTrans1D2" presStyleIdx="2" presStyleCnt="15"/>
      <dgm:spPr/>
      <dgm:t>
        <a:bodyPr/>
        <a:lstStyle/>
        <a:p>
          <a:endParaRPr lang="pl-PL"/>
        </a:p>
      </dgm:t>
    </dgm:pt>
    <dgm:pt modelId="{21DAD83E-F78B-4FAF-9EBB-081FE7E4DFC3}" type="pres">
      <dgm:prSet presAssocID="{6C36D18E-8964-4B9C-A60E-1EA183EC6FF6}" presName="node" presStyleLbl="node1" presStyleIdx="2" presStyleCnt="15">
        <dgm:presLayoutVars>
          <dgm:bulletEnabled val="1"/>
        </dgm:presLayoutVars>
      </dgm:prSet>
      <dgm:spPr/>
      <dgm:t>
        <a:bodyPr/>
        <a:lstStyle/>
        <a:p>
          <a:endParaRPr lang="pl-PL"/>
        </a:p>
      </dgm:t>
    </dgm:pt>
    <dgm:pt modelId="{52F86B44-4F9D-451F-8FC6-8A52C83ECB01}" type="pres">
      <dgm:prSet presAssocID="{FC1BA58F-2476-430C-95A9-B3F92E62C048}" presName="Name9" presStyleLbl="parChTrans1D2" presStyleIdx="3" presStyleCnt="15"/>
      <dgm:spPr/>
      <dgm:t>
        <a:bodyPr/>
        <a:lstStyle/>
        <a:p>
          <a:endParaRPr lang="pl-PL"/>
        </a:p>
      </dgm:t>
    </dgm:pt>
    <dgm:pt modelId="{2C18C0A7-E9DE-4F0F-8FCB-3422069D94C5}" type="pres">
      <dgm:prSet presAssocID="{FC1BA58F-2476-430C-95A9-B3F92E62C048}" presName="connTx" presStyleLbl="parChTrans1D2" presStyleIdx="3" presStyleCnt="15"/>
      <dgm:spPr/>
      <dgm:t>
        <a:bodyPr/>
        <a:lstStyle/>
        <a:p>
          <a:endParaRPr lang="pl-PL"/>
        </a:p>
      </dgm:t>
    </dgm:pt>
    <dgm:pt modelId="{DB24D046-6BE8-40CE-A838-EB542054A831}" type="pres">
      <dgm:prSet presAssocID="{FD101EA2-5483-4DD6-8104-348D475E866C}" presName="node" presStyleLbl="node1" presStyleIdx="3" presStyleCnt="15">
        <dgm:presLayoutVars>
          <dgm:bulletEnabled val="1"/>
        </dgm:presLayoutVars>
      </dgm:prSet>
      <dgm:spPr/>
      <dgm:t>
        <a:bodyPr/>
        <a:lstStyle/>
        <a:p>
          <a:endParaRPr lang="pl-PL"/>
        </a:p>
      </dgm:t>
    </dgm:pt>
    <dgm:pt modelId="{F47760EE-1D47-4022-A0A4-4E074E4B6F55}" type="pres">
      <dgm:prSet presAssocID="{4A9016AA-300C-46C1-959E-01A4058BE5DE}" presName="Name9" presStyleLbl="parChTrans1D2" presStyleIdx="4" presStyleCnt="15"/>
      <dgm:spPr/>
      <dgm:t>
        <a:bodyPr/>
        <a:lstStyle/>
        <a:p>
          <a:endParaRPr lang="pl-PL"/>
        </a:p>
      </dgm:t>
    </dgm:pt>
    <dgm:pt modelId="{77D313D3-6B1C-4687-96A4-B88A91E2A4BD}" type="pres">
      <dgm:prSet presAssocID="{4A9016AA-300C-46C1-959E-01A4058BE5DE}" presName="connTx" presStyleLbl="parChTrans1D2" presStyleIdx="4" presStyleCnt="15"/>
      <dgm:spPr/>
      <dgm:t>
        <a:bodyPr/>
        <a:lstStyle/>
        <a:p>
          <a:endParaRPr lang="pl-PL"/>
        </a:p>
      </dgm:t>
    </dgm:pt>
    <dgm:pt modelId="{86DE9C27-5918-4C35-AFB7-2AE208AB49EC}" type="pres">
      <dgm:prSet presAssocID="{2F024CC7-6DED-4254-AEFA-E396AEAB031F}" presName="node" presStyleLbl="node1" presStyleIdx="4" presStyleCnt="15">
        <dgm:presLayoutVars>
          <dgm:bulletEnabled val="1"/>
        </dgm:presLayoutVars>
      </dgm:prSet>
      <dgm:spPr/>
      <dgm:t>
        <a:bodyPr/>
        <a:lstStyle/>
        <a:p>
          <a:endParaRPr lang="pl-PL"/>
        </a:p>
      </dgm:t>
    </dgm:pt>
    <dgm:pt modelId="{411714C7-6555-4D3E-BD6B-BD9D1466A984}" type="pres">
      <dgm:prSet presAssocID="{112C7724-9385-449C-A7A9-09147EF49110}" presName="Name9" presStyleLbl="parChTrans1D2" presStyleIdx="5" presStyleCnt="15"/>
      <dgm:spPr/>
      <dgm:t>
        <a:bodyPr/>
        <a:lstStyle/>
        <a:p>
          <a:endParaRPr lang="pl-PL"/>
        </a:p>
      </dgm:t>
    </dgm:pt>
    <dgm:pt modelId="{453141D1-DF60-4F11-B2BD-1B8F0B016EB5}" type="pres">
      <dgm:prSet presAssocID="{112C7724-9385-449C-A7A9-09147EF49110}" presName="connTx" presStyleLbl="parChTrans1D2" presStyleIdx="5" presStyleCnt="15"/>
      <dgm:spPr/>
      <dgm:t>
        <a:bodyPr/>
        <a:lstStyle/>
        <a:p>
          <a:endParaRPr lang="pl-PL"/>
        </a:p>
      </dgm:t>
    </dgm:pt>
    <dgm:pt modelId="{58837753-FC3D-4929-8560-FA6A2D5F165F}" type="pres">
      <dgm:prSet presAssocID="{BFCA6753-65C3-4097-83EB-62EE225DDF94}" presName="node" presStyleLbl="node1" presStyleIdx="5" presStyleCnt="15">
        <dgm:presLayoutVars>
          <dgm:bulletEnabled val="1"/>
        </dgm:presLayoutVars>
      </dgm:prSet>
      <dgm:spPr/>
      <dgm:t>
        <a:bodyPr/>
        <a:lstStyle/>
        <a:p>
          <a:endParaRPr lang="pl-PL"/>
        </a:p>
      </dgm:t>
    </dgm:pt>
    <dgm:pt modelId="{E5A7E5CE-9A19-4637-B7E4-6EEE3B880314}" type="pres">
      <dgm:prSet presAssocID="{5EA258D1-2579-438A-B330-05AA73A4C50E}" presName="Name9" presStyleLbl="parChTrans1D2" presStyleIdx="6" presStyleCnt="15"/>
      <dgm:spPr/>
      <dgm:t>
        <a:bodyPr/>
        <a:lstStyle/>
        <a:p>
          <a:endParaRPr lang="pl-PL"/>
        </a:p>
      </dgm:t>
    </dgm:pt>
    <dgm:pt modelId="{CFE9F168-60CB-468D-8E0F-7F7BE7E06716}" type="pres">
      <dgm:prSet presAssocID="{5EA258D1-2579-438A-B330-05AA73A4C50E}" presName="connTx" presStyleLbl="parChTrans1D2" presStyleIdx="6" presStyleCnt="15"/>
      <dgm:spPr/>
      <dgm:t>
        <a:bodyPr/>
        <a:lstStyle/>
        <a:p>
          <a:endParaRPr lang="pl-PL"/>
        </a:p>
      </dgm:t>
    </dgm:pt>
    <dgm:pt modelId="{58EC641F-1879-42AF-AE99-E63A54A90242}" type="pres">
      <dgm:prSet presAssocID="{0D27E776-ABE5-43FC-B489-D91A6A08AB89}" presName="node" presStyleLbl="node1" presStyleIdx="6" presStyleCnt="15">
        <dgm:presLayoutVars>
          <dgm:bulletEnabled val="1"/>
        </dgm:presLayoutVars>
      </dgm:prSet>
      <dgm:spPr/>
      <dgm:t>
        <a:bodyPr/>
        <a:lstStyle/>
        <a:p>
          <a:endParaRPr lang="pl-PL"/>
        </a:p>
      </dgm:t>
    </dgm:pt>
    <dgm:pt modelId="{1359C2FB-D648-4172-93B6-94ECF94E1098}" type="pres">
      <dgm:prSet presAssocID="{D302C47C-6D5D-481E-9394-E31A017A686C}" presName="Name9" presStyleLbl="parChTrans1D2" presStyleIdx="7" presStyleCnt="15"/>
      <dgm:spPr/>
      <dgm:t>
        <a:bodyPr/>
        <a:lstStyle/>
        <a:p>
          <a:endParaRPr lang="pl-PL"/>
        </a:p>
      </dgm:t>
    </dgm:pt>
    <dgm:pt modelId="{210D88CF-7FC8-4552-840D-07DCAAF96A65}" type="pres">
      <dgm:prSet presAssocID="{D302C47C-6D5D-481E-9394-E31A017A686C}" presName="connTx" presStyleLbl="parChTrans1D2" presStyleIdx="7" presStyleCnt="15"/>
      <dgm:spPr/>
      <dgm:t>
        <a:bodyPr/>
        <a:lstStyle/>
        <a:p>
          <a:endParaRPr lang="pl-PL"/>
        </a:p>
      </dgm:t>
    </dgm:pt>
    <dgm:pt modelId="{4BCB302E-F02E-4865-8C41-9CF37BF08206}" type="pres">
      <dgm:prSet presAssocID="{C5444288-CD2A-4C14-B924-BA6196E4545A}" presName="node" presStyleLbl="node1" presStyleIdx="7" presStyleCnt="15">
        <dgm:presLayoutVars>
          <dgm:bulletEnabled val="1"/>
        </dgm:presLayoutVars>
      </dgm:prSet>
      <dgm:spPr/>
      <dgm:t>
        <a:bodyPr/>
        <a:lstStyle/>
        <a:p>
          <a:endParaRPr lang="pl-PL"/>
        </a:p>
      </dgm:t>
    </dgm:pt>
    <dgm:pt modelId="{CD26D601-843E-40D4-9412-42BAA6BFD461}" type="pres">
      <dgm:prSet presAssocID="{199B68CE-3608-47E7-B07C-52F0E1F1A896}" presName="Name9" presStyleLbl="parChTrans1D2" presStyleIdx="8" presStyleCnt="15"/>
      <dgm:spPr/>
      <dgm:t>
        <a:bodyPr/>
        <a:lstStyle/>
        <a:p>
          <a:endParaRPr lang="pl-PL"/>
        </a:p>
      </dgm:t>
    </dgm:pt>
    <dgm:pt modelId="{08DA791A-8CDB-4E36-B6C9-28B1F9203AB3}" type="pres">
      <dgm:prSet presAssocID="{199B68CE-3608-47E7-B07C-52F0E1F1A896}" presName="connTx" presStyleLbl="parChTrans1D2" presStyleIdx="8" presStyleCnt="15"/>
      <dgm:spPr/>
      <dgm:t>
        <a:bodyPr/>
        <a:lstStyle/>
        <a:p>
          <a:endParaRPr lang="pl-PL"/>
        </a:p>
      </dgm:t>
    </dgm:pt>
    <dgm:pt modelId="{D10D35E0-15A7-49F9-8D78-B3B701D0EF4A}" type="pres">
      <dgm:prSet presAssocID="{9F257318-06BF-4848-9516-22EDE041FDC6}" presName="node" presStyleLbl="node1" presStyleIdx="8" presStyleCnt="15">
        <dgm:presLayoutVars>
          <dgm:bulletEnabled val="1"/>
        </dgm:presLayoutVars>
      </dgm:prSet>
      <dgm:spPr/>
      <dgm:t>
        <a:bodyPr/>
        <a:lstStyle/>
        <a:p>
          <a:endParaRPr lang="pl-PL"/>
        </a:p>
      </dgm:t>
    </dgm:pt>
    <dgm:pt modelId="{6BCF57AA-055B-40E0-8693-A5F0A4188F4A}" type="pres">
      <dgm:prSet presAssocID="{CB7E010F-0E01-4CDD-B884-487276C04F8C}" presName="Name9" presStyleLbl="parChTrans1D2" presStyleIdx="9" presStyleCnt="15"/>
      <dgm:spPr/>
      <dgm:t>
        <a:bodyPr/>
        <a:lstStyle/>
        <a:p>
          <a:endParaRPr lang="pl-PL"/>
        </a:p>
      </dgm:t>
    </dgm:pt>
    <dgm:pt modelId="{80F52806-4416-4513-AC4D-3CB6FBC99713}" type="pres">
      <dgm:prSet presAssocID="{CB7E010F-0E01-4CDD-B884-487276C04F8C}" presName="connTx" presStyleLbl="parChTrans1D2" presStyleIdx="9" presStyleCnt="15"/>
      <dgm:spPr/>
      <dgm:t>
        <a:bodyPr/>
        <a:lstStyle/>
        <a:p>
          <a:endParaRPr lang="pl-PL"/>
        </a:p>
      </dgm:t>
    </dgm:pt>
    <dgm:pt modelId="{5BF0F396-B853-4777-A0D6-1E29D9A431A6}" type="pres">
      <dgm:prSet presAssocID="{C2484CF4-3A8E-46D3-B9C6-8BFDFD8EE03D}" presName="node" presStyleLbl="node1" presStyleIdx="9" presStyleCnt="15">
        <dgm:presLayoutVars>
          <dgm:bulletEnabled val="1"/>
        </dgm:presLayoutVars>
      </dgm:prSet>
      <dgm:spPr/>
      <dgm:t>
        <a:bodyPr/>
        <a:lstStyle/>
        <a:p>
          <a:endParaRPr lang="pl-PL"/>
        </a:p>
      </dgm:t>
    </dgm:pt>
    <dgm:pt modelId="{7331CCD8-DEFF-4549-A7AF-627054E63580}" type="pres">
      <dgm:prSet presAssocID="{D620B955-23E4-4857-B96A-6398CAD9ADB0}" presName="Name9" presStyleLbl="parChTrans1D2" presStyleIdx="10" presStyleCnt="15"/>
      <dgm:spPr/>
      <dgm:t>
        <a:bodyPr/>
        <a:lstStyle/>
        <a:p>
          <a:endParaRPr lang="pl-PL"/>
        </a:p>
      </dgm:t>
    </dgm:pt>
    <dgm:pt modelId="{487581DB-6362-4D7A-BE17-768DA276B3D4}" type="pres">
      <dgm:prSet presAssocID="{D620B955-23E4-4857-B96A-6398CAD9ADB0}" presName="connTx" presStyleLbl="parChTrans1D2" presStyleIdx="10" presStyleCnt="15"/>
      <dgm:spPr/>
      <dgm:t>
        <a:bodyPr/>
        <a:lstStyle/>
        <a:p>
          <a:endParaRPr lang="pl-PL"/>
        </a:p>
      </dgm:t>
    </dgm:pt>
    <dgm:pt modelId="{E98A345F-1153-4814-A0E1-3CFF8FB6A5C2}" type="pres">
      <dgm:prSet presAssocID="{47651706-72AB-47F0-8161-232C32661076}" presName="node" presStyleLbl="node1" presStyleIdx="10" presStyleCnt="15">
        <dgm:presLayoutVars>
          <dgm:bulletEnabled val="1"/>
        </dgm:presLayoutVars>
      </dgm:prSet>
      <dgm:spPr/>
      <dgm:t>
        <a:bodyPr/>
        <a:lstStyle/>
        <a:p>
          <a:endParaRPr lang="pl-PL"/>
        </a:p>
      </dgm:t>
    </dgm:pt>
    <dgm:pt modelId="{582CF463-8D0C-4FF9-ADA7-10F616D95316}" type="pres">
      <dgm:prSet presAssocID="{6F690C5C-D2E4-4029-B465-C9BF579F5B15}" presName="Name9" presStyleLbl="parChTrans1D2" presStyleIdx="11" presStyleCnt="15"/>
      <dgm:spPr/>
      <dgm:t>
        <a:bodyPr/>
        <a:lstStyle/>
        <a:p>
          <a:endParaRPr lang="pl-PL"/>
        </a:p>
      </dgm:t>
    </dgm:pt>
    <dgm:pt modelId="{50026BD0-2CD1-44AC-A87F-9C8FAD6140EE}" type="pres">
      <dgm:prSet presAssocID="{6F690C5C-D2E4-4029-B465-C9BF579F5B15}" presName="connTx" presStyleLbl="parChTrans1D2" presStyleIdx="11" presStyleCnt="15"/>
      <dgm:spPr/>
      <dgm:t>
        <a:bodyPr/>
        <a:lstStyle/>
        <a:p>
          <a:endParaRPr lang="pl-PL"/>
        </a:p>
      </dgm:t>
    </dgm:pt>
    <dgm:pt modelId="{654A8CC3-C836-4128-8267-3C20B7FEE633}" type="pres">
      <dgm:prSet presAssocID="{515307BE-F11B-4320-8F00-917F54B660EE}" presName="node" presStyleLbl="node1" presStyleIdx="11" presStyleCnt="15">
        <dgm:presLayoutVars>
          <dgm:bulletEnabled val="1"/>
        </dgm:presLayoutVars>
      </dgm:prSet>
      <dgm:spPr/>
      <dgm:t>
        <a:bodyPr/>
        <a:lstStyle/>
        <a:p>
          <a:endParaRPr lang="pl-PL"/>
        </a:p>
      </dgm:t>
    </dgm:pt>
    <dgm:pt modelId="{5BF71D72-2A9A-4FE8-A29F-EF1ABD79343E}" type="pres">
      <dgm:prSet presAssocID="{E0B5D3D3-C4EC-471D-AB3B-6F0034C07EB7}" presName="Name9" presStyleLbl="parChTrans1D2" presStyleIdx="12" presStyleCnt="15"/>
      <dgm:spPr/>
      <dgm:t>
        <a:bodyPr/>
        <a:lstStyle/>
        <a:p>
          <a:endParaRPr lang="pl-PL"/>
        </a:p>
      </dgm:t>
    </dgm:pt>
    <dgm:pt modelId="{4D9B8E05-4E26-4351-BA68-F8E552A71DCC}" type="pres">
      <dgm:prSet presAssocID="{E0B5D3D3-C4EC-471D-AB3B-6F0034C07EB7}" presName="connTx" presStyleLbl="parChTrans1D2" presStyleIdx="12" presStyleCnt="15"/>
      <dgm:spPr/>
      <dgm:t>
        <a:bodyPr/>
        <a:lstStyle/>
        <a:p>
          <a:endParaRPr lang="pl-PL"/>
        </a:p>
      </dgm:t>
    </dgm:pt>
    <dgm:pt modelId="{5F4E3728-72F9-4905-9784-189E3FFB907B}" type="pres">
      <dgm:prSet presAssocID="{EF7A17A4-9FC4-4D4D-8765-0889DAAC9F3E}" presName="node" presStyleLbl="node1" presStyleIdx="12" presStyleCnt="15">
        <dgm:presLayoutVars>
          <dgm:bulletEnabled val="1"/>
        </dgm:presLayoutVars>
      </dgm:prSet>
      <dgm:spPr/>
      <dgm:t>
        <a:bodyPr/>
        <a:lstStyle/>
        <a:p>
          <a:endParaRPr lang="pl-PL"/>
        </a:p>
      </dgm:t>
    </dgm:pt>
    <dgm:pt modelId="{83BB8038-3D37-48A9-838C-851F714ECED1}" type="pres">
      <dgm:prSet presAssocID="{9287C9CA-2077-4B06-93D5-C0A48E878246}" presName="Name9" presStyleLbl="parChTrans1D2" presStyleIdx="13" presStyleCnt="15"/>
      <dgm:spPr/>
      <dgm:t>
        <a:bodyPr/>
        <a:lstStyle/>
        <a:p>
          <a:endParaRPr lang="pl-PL"/>
        </a:p>
      </dgm:t>
    </dgm:pt>
    <dgm:pt modelId="{0FCA933F-3F6F-4302-A3DB-03DA5DD08CDE}" type="pres">
      <dgm:prSet presAssocID="{9287C9CA-2077-4B06-93D5-C0A48E878246}" presName="connTx" presStyleLbl="parChTrans1D2" presStyleIdx="13" presStyleCnt="15"/>
      <dgm:spPr/>
      <dgm:t>
        <a:bodyPr/>
        <a:lstStyle/>
        <a:p>
          <a:endParaRPr lang="pl-PL"/>
        </a:p>
      </dgm:t>
    </dgm:pt>
    <dgm:pt modelId="{1936AE50-DDA7-4048-B6AD-FA15B1E75040}" type="pres">
      <dgm:prSet presAssocID="{ABFF6525-86D1-4AD4-BCC7-DE4CB53FF012}" presName="node" presStyleLbl="node1" presStyleIdx="13" presStyleCnt="15">
        <dgm:presLayoutVars>
          <dgm:bulletEnabled val="1"/>
        </dgm:presLayoutVars>
      </dgm:prSet>
      <dgm:spPr/>
      <dgm:t>
        <a:bodyPr/>
        <a:lstStyle/>
        <a:p>
          <a:endParaRPr lang="pl-PL"/>
        </a:p>
      </dgm:t>
    </dgm:pt>
    <dgm:pt modelId="{E32AFA29-3FBD-45C8-A030-1C2A7E3EC136}" type="pres">
      <dgm:prSet presAssocID="{79CBCD8B-14E9-4727-93DD-24D0FCD24B1B}" presName="Name9" presStyleLbl="parChTrans1D2" presStyleIdx="14" presStyleCnt="15"/>
      <dgm:spPr/>
      <dgm:t>
        <a:bodyPr/>
        <a:lstStyle/>
        <a:p>
          <a:endParaRPr lang="pl-PL"/>
        </a:p>
      </dgm:t>
    </dgm:pt>
    <dgm:pt modelId="{DD5667AA-B3F7-4FDE-95CF-4309F372F34B}" type="pres">
      <dgm:prSet presAssocID="{79CBCD8B-14E9-4727-93DD-24D0FCD24B1B}" presName="connTx" presStyleLbl="parChTrans1D2" presStyleIdx="14" presStyleCnt="15"/>
      <dgm:spPr/>
      <dgm:t>
        <a:bodyPr/>
        <a:lstStyle/>
        <a:p>
          <a:endParaRPr lang="pl-PL"/>
        </a:p>
      </dgm:t>
    </dgm:pt>
    <dgm:pt modelId="{1A421764-0C78-4CDF-8E2A-D0A48AFE8D3D}" type="pres">
      <dgm:prSet presAssocID="{B84FEA8B-A68D-4928-9C96-7F468D60345E}" presName="node" presStyleLbl="node1" presStyleIdx="14" presStyleCnt="15">
        <dgm:presLayoutVars>
          <dgm:bulletEnabled val="1"/>
        </dgm:presLayoutVars>
      </dgm:prSet>
      <dgm:spPr/>
      <dgm:t>
        <a:bodyPr/>
        <a:lstStyle/>
        <a:p>
          <a:endParaRPr lang="pl-PL"/>
        </a:p>
      </dgm:t>
    </dgm:pt>
  </dgm:ptLst>
  <dgm:cxnLst>
    <dgm:cxn modelId="{AFD805EE-A9BB-4BE7-81D9-12648B3462A7}" type="presOf" srcId="{515307BE-F11B-4320-8F00-917F54B660EE}" destId="{654A8CC3-C836-4128-8267-3C20B7FEE633}" srcOrd="0" destOrd="0" presId="urn:microsoft.com/office/officeart/2005/8/layout/radial1"/>
    <dgm:cxn modelId="{4DA80044-96AB-4690-AB06-68BD1C4173A3}" type="presOf" srcId="{4A9016AA-300C-46C1-959E-01A4058BE5DE}" destId="{77D313D3-6B1C-4687-96A4-B88A91E2A4BD}" srcOrd="1" destOrd="0" presId="urn:microsoft.com/office/officeart/2005/8/layout/radial1"/>
    <dgm:cxn modelId="{0CF37C9A-6A6C-4ABA-8628-A51A924A9636}" type="presOf" srcId="{FC1BA58F-2476-430C-95A9-B3F92E62C048}" destId="{2C18C0A7-E9DE-4F0F-8FCB-3422069D94C5}" srcOrd="1" destOrd="0" presId="urn:microsoft.com/office/officeart/2005/8/layout/radial1"/>
    <dgm:cxn modelId="{B7068E61-CE29-431A-AC96-E8D08FD64EE3}" type="presOf" srcId="{D302C47C-6D5D-481E-9394-E31A017A686C}" destId="{1359C2FB-D648-4172-93B6-94ECF94E1098}" srcOrd="0" destOrd="0" presId="urn:microsoft.com/office/officeart/2005/8/layout/radial1"/>
    <dgm:cxn modelId="{688247CF-D2E9-4414-9C36-2703EAC88DF0}" srcId="{B185F2E3-8F0D-468B-B95C-59CD9449ECD3}" destId="{6C36D18E-8964-4B9C-A60E-1EA183EC6FF6}" srcOrd="2" destOrd="0" parTransId="{88687D59-A4EC-407A-AC4C-69F182A5055C}" sibTransId="{A97E3BEF-A8EE-4FAF-A60A-EF2D80626A4C}"/>
    <dgm:cxn modelId="{22158642-59F3-4DDA-8ED3-7A156C772AB8}" srcId="{B185F2E3-8F0D-468B-B95C-59CD9449ECD3}" destId="{C2484CF4-3A8E-46D3-B9C6-8BFDFD8EE03D}" srcOrd="9" destOrd="0" parTransId="{CB7E010F-0E01-4CDD-B884-487276C04F8C}" sibTransId="{A48ACC9C-5460-485C-AEED-0934A1808F36}"/>
    <dgm:cxn modelId="{17D3A071-8313-4836-9A39-F0688325F4CC}" type="presOf" srcId="{EF7A17A4-9FC4-4D4D-8765-0889DAAC9F3E}" destId="{5F4E3728-72F9-4905-9784-189E3FFB907B}" srcOrd="0" destOrd="0" presId="urn:microsoft.com/office/officeart/2005/8/layout/radial1"/>
    <dgm:cxn modelId="{DCD60F2A-4080-4308-901E-2E3150B506B7}" type="presOf" srcId="{0D27E776-ABE5-43FC-B489-D91A6A08AB89}" destId="{58EC641F-1879-42AF-AE99-E63A54A90242}" srcOrd="0" destOrd="0" presId="urn:microsoft.com/office/officeart/2005/8/layout/radial1"/>
    <dgm:cxn modelId="{3A304458-B917-40BA-B84B-A08B43DDE680}" type="presOf" srcId="{5EA258D1-2579-438A-B330-05AA73A4C50E}" destId="{E5A7E5CE-9A19-4637-B7E4-6EEE3B880314}" srcOrd="0" destOrd="0" presId="urn:microsoft.com/office/officeart/2005/8/layout/radial1"/>
    <dgm:cxn modelId="{A0AE1755-5AEA-48DC-848B-EF6F1FDC8848}" type="presOf" srcId="{79CBCD8B-14E9-4727-93DD-24D0FCD24B1B}" destId="{E32AFA29-3FBD-45C8-A030-1C2A7E3EC136}" srcOrd="0" destOrd="0" presId="urn:microsoft.com/office/officeart/2005/8/layout/radial1"/>
    <dgm:cxn modelId="{C07C7356-BFFB-472D-AA15-F8CB3A8549B7}" type="presOf" srcId="{6C36D18E-8964-4B9C-A60E-1EA183EC6FF6}" destId="{21DAD83E-F78B-4FAF-9EBB-081FE7E4DFC3}" srcOrd="0" destOrd="0" presId="urn:microsoft.com/office/officeart/2005/8/layout/radial1"/>
    <dgm:cxn modelId="{97589489-73B1-4C5F-B5FB-9EECF4F0B96B}" type="presOf" srcId="{C5444288-CD2A-4C14-B924-BA6196E4545A}" destId="{4BCB302E-F02E-4865-8C41-9CF37BF08206}" srcOrd="0" destOrd="0" presId="urn:microsoft.com/office/officeart/2005/8/layout/radial1"/>
    <dgm:cxn modelId="{D64C390B-4606-40A8-8762-64814A6527DD}" type="presOf" srcId="{A07EDC8A-3E6B-4110-958B-556A748DD5BB}" destId="{4AE7B377-174D-4E04-B115-2F745A55515F}" srcOrd="0" destOrd="0" presId="urn:microsoft.com/office/officeart/2005/8/layout/radial1"/>
    <dgm:cxn modelId="{34960368-8449-4FBE-BE23-98EE5D6BBBEB}" srcId="{B185F2E3-8F0D-468B-B95C-59CD9449ECD3}" destId="{C7C288FD-9756-43BD-895E-682003D82B14}" srcOrd="0" destOrd="0" parTransId="{825E1CB0-829D-4B7D-A9A9-1B186430AF2F}" sibTransId="{630E05D7-1C25-43E1-976C-84CAF97D3A3E}"/>
    <dgm:cxn modelId="{A2D60C9F-356A-4CB3-AF4A-5FD08F0047EE}" type="presOf" srcId="{6F690C5C-D2E4-4029-B465-C9BF579F5B15}" destId="{50026BD0-2CD1-44AC-A87F-9C8FAD6140EE}" srcOrd="1" destOrd="0" presId="urn:microsoft.com/office/officeart/2005/8/layout/radial1"/>
    <dgm:cxn modelId="{9EF70066-EF14-484F-BDBC-972201670A23}" type="presOf" srcId="{ABFF6525-86D1-4AD4-BCC7-DE4CB53FF012}" destId="{1936AE50-DDA7-4048-B6AD-FA15B1E75040}" srcOrd="0" destOrd="0" presId="urn:microsoft.com/office/officeart/2005/8/layout/radial1"/>
    <dgm:cxn modelId="{B52939F8-CAF3-487C-AFEC-0DDBF0FD4AF5}" type="presOf" srcId="{BFCA6753-65C3-4097-83EB-62EE225DDF94}" destId="{58837753-FC3D-4929-8560-FA6A2D5F165F}" srcOrd="0" destOrd="0" presId="urn:microsoft.com/office/officeart/2005/8/layout/radial1"/>
    <dgm:cxn modelId="{71A5CDEC-7DDB-47E3-98F2-D6F8DAC80AC5}" type="presOf" srcId="{825E1CB0-829D-4B7D-A9A9-1B186430AF2F}" destId="{06A21BFB-E70F-44AD-A24A-E041A07E2B82}" srcOrd="0" destOrd="0" presId="urn:microsoft.com/office/officeart/2005/8/layout/radial1"/>
    <dgm:cxn modelId="{AD323450-49F4-479D-9D5B-64A5B104CD4B}" type="presOf" srcId="{5FA73623-A31E-494F-957D-D07F549CE64C}" destId="{650E6B37-AFC9-45AB-8FD1-A9993CF66C28}" srcOrd="0" destOrd="0" presId="urn:microsoft.com/office/officeart/2005/8/layout/radial1"/>
    <dgm:cxn modelId="{E841D659-94C5-4050-9F4E-C5EBEB57508F}" type="presOf" srcId="{199B68CE-3608-47E7-B07C-52F0E1F1A896}" destId="{CD26D601-843E-40D4-9412-42BAA6BFD461}" srcOrd="0" destOrd="0" presId="urn:microsoft.com/office/officeart/2005/8/layout/radial1"/>
    <dgm:cxn modelId="{7EE206BA-5DB2-44B0-94B4-18D762BF9382}" type="presOf" srcId="{9F257318-06BF-4848-9516-22EDE041FDC6}" destId="{D10D35E0-15A7-49F9-8D78-B3B701D0EF4A}" srcOrd="0" destOrd="0" presId="urn:microsoft.com/office/officeart/2005/8/layout/radial1"/>
    <dgm:cxn modelId="{5BDF0DAB-C0CB-4AC8-9691-6DA6B99EACFE}" type="presOf" srcId="{9287C9CA-2077-4B06-93D5-C0A48E878246}" destId="{0FCA933F-3F6F-4302-A3DB-03DA5DD08CDE}" srcOrd="1" destOrd="0" presId="urn:microsoft.com/office/officeart/2005/8/layout/radial1"/>
    <dgm:cxn modelId="{C4E09491-4532-44BF-AF42-10927AAE1FD6}" type="presOf" srcId="{C2484CF4-3A8E-46D3-B9C6-8BFDFD8EE03D}" destId="{5BF0F396-B853-4777-A0D6-1E29D9A431A6}" srcOrd="0" destOrd="0" presId="urn:microsoft.com/office/officeart/2005/8/layout/radial1"/>
    <dgm:cxn modelId="{4D2C95D9-F2D4-4DB9-9FDD-00B2D251207D}" srcId="{B185F2E3-8F0D-468B-B95C-59CD9449ECD3}" destId="{B84FEA8B-A68D-4928-9C96-7F468D60345E}" srcOrd="14" destOrd="0" parTransId="{79CBCD8B-14E9-4727-93DD-24D0FCD24B1B}" sibTransId="{B930F5FA-C876-4957-A369-06691DCFB049}"/>
    <dgm:cxn modelId="{F7FA52A1-F5DC-4B7A-8C15-D2C405D5BD06}" srcId="{B185F2E3-8F0D-468B-B95C-59CD9449ECD3}" destId="{0D27E776-ABE5-43FC-B489-D91A6A08AB89}" srcOrd="6" destOrd="0" parTransId="{5EA258D1-2579-438A-B330-05AA73A4C50E}" sibTransId="{3957291C-A488-4B37-9A28-657FF5548EC2}"/>
    <dgm:cxn modelId="{6457C842-7157-496F-A617-9A5F40D06915}" srcId="{B185F2E3-8F0D-468B-B95C-59CD9449ECD3}" destId="{BFCA6753-65C3-4097-83EB-62EE225DDF94}" srcOrd="5" destOrd="0" parTransId="{112C7724-9385-449C-A7A9-09147EF49110}" sibTransId="{03704A84-2D19-46BF-BCA8-4A4E665E11CE}"/>
    <dgm:cxn modelId="{08199153-B09D-41E2-B0A5-35B11690A4F5}" type="presOf" srcId="{E0B5D3D3-C4EC-471D-AB3B-6F0034C07EB7}" destId="{5BF71D72-2A9A-4FE8-A29F-EF1ABD79343E}" srcOrd="0" destOrd="0" presId="urn:microsoft.com/office/officeart/2005/8/layout/radial1"/>
    <dgm:cxn modelId="{ADD5A478-495F-4D5E-83E2-138F6F581B54}" type="presOf" srcId="{CB7E010F-0E01-4CDD-B884-487276C04F8C}" destId="{80F52806-4416-4513-AC4D-3CB6FBC99713}" srcOrd="1" destOrd="0" presId="urn:microsoft.com/office/officeart/2005/8/layout/radial1"/>
    <dgm:cxn modelId="{D5F803CB-FAC4-466B-A615-33AB1E0522A4}" type="presOf" srcId="{5EA258D1-2579-438A-B330-05AA73A4C50E}" destId="{CFE9F168-60CB-468D-8E0F-7F7BE7E06716}" srcOrd="1" destOrd="0" presId="urn:microsoft.com/office/officeart/2005/8/layout/radial1"/>
    <dgm:cxn modelId="{CBEE528B-C034-48F6-AB98-B851CBC5FA7D}" type="presOf" srcId="{D620B955-23E4-4857-B96A-6398CAD9ADB0}" destId="{7331CCD8-DEFF-4549-A7AF-627054E63580}" srcOrd="0" destOrd="0" presId="urn:microsoft.com/office/officeart/2005/8/layout/radial1"/>
    <dgm:cxn modelId="{DF282A74-E57B-41E0-9D11-9B94E422F83B}" type="presOf" srcId="{D620B955-23E4-4857-B96A-6398CAD9ADB0}" destId="{487581DB-6362-4D7A-BE17-768DA276B3D4}" srcOrd="1" destOrd="0" presId="urn:microsoft.com/office/officeart/2005/8/layout/radial1"/>
    <dgm:cxn modelId="{748BD416-470E-4FE1-B6FA-723ED4355EB2}" type="presOf" srcId="{4F10EB49-9737-4EA4-A6AF-9FC6EC125F81}" destId="{0DA423B8-E3CD-460A-8D25-A2CC31ED08F7}" srcOrd="0" destOrd="0" presId="urn:microsoft.com/office/officeart/2005/8/layout/radial1"/>
    <dgm:cxn modelId="{8D4980F1-26E9-4703-AAAC-DC754E4F5036}" srcId="{B185F2E3-8F0D-468B-B95C-59CD9449ECD3}" destId="{ABFF6525-86D1-4AD4-BCC7-DE4CB53FF012}" srcOrd="13" destOrd="0" parTransId="{9287C9CA-2077-4B06-93D5-C0A48E878246}" sibTransId="{B483D650-EBE5-4957-A91B-98550DAC1EE4}"/>
    <dgm:cxn modelId="{90F375C8-886B-4259-B2BD-D01EDE2431F0}" type="presOf" srcId="{199B68CE-3608-47E7-B07C-52F0E1F1A896}" destId="{08DA791A-8CDB-4E36-B6C9-28B1F9203AB3}" srcOrd="1" destOrd="0" presId="urn:microsoft.com/office/officeart/2005/8/layout/radial1"/>
    <dgm:cxn modelId="{5653750A-731F-4A5D-80F8-CE5FF9A20544}" type="presOf" srcId="{825E1CB0-829D-4B7D-A9A9-1B186430AF2F}" destId="{BE549301-925E-4384-A06B-0B8A8950BAE9}" srcOrd="1" destOrd="0" presId="urn:microsoft.com/office/officeart/2005/8/layout/radial1"/>
    <dgm:cxn modelId="{6DB1B747-A598-4E55-B48F-E0650E25CC17}" type="presOf" srcId="{88687D59-A4EC-407A-AC4C-69F182A5055C}" destId="{887CAFCF-EAC3-413B-BF6B-D3F12B056C99}" srcOrd="1" destOrd="0" presId="urn:microsoft.com/office/officeart/2005/8/layout/radial1"/>
    <dgm:cxn modelId="{E6357EC5-34FB-46C2-8642-1C34B1CD2143}" type="presOf" srcId="{FC1BA58F-2476-430C-95A9-B3F92E62C048}" destId="{52F86B44-4F9D-451F-8FC6-8A52C83ECB01}" srcOrd="0" destOrd="0" presId="urn:microsoft.com/office/officeart/2005/8/layout/radial1"/>
    <dgm:cxn modelId="{63D6D6FF-E098-4457-8CDB-957E73663C61}" srcId="{B185F2E3-8F0D-468B-B95C-59CD9449ECD3}" destId="{EF7A17A4-9FC4-4D4D-8765-0889DAAC9F3E}" srcOrd="12" destOrd="0" parTransId="{E0B5D3D3-C4EC-471D-AB3B-6F0034C07EB7}" sibTransId="{B85661D0-AB18-49AF-A1C2-98E7EE1C705E}"/>
    <dgm:cxn modelId="{806BCD84-72FB-4D3B-8609-FC9642343531}" type="presOf" srcId="{112C7724-9385-449C-A7A9-09147EF49110}" destId="{411714C7-6555-4D3E-BD6B-BD9D1466A984}" srcOrd="0" destOrd="0" presId="urn:microsoft.com/office/officeart/2005/8/layout/radial1"/>
    <dgm:cxn modelId="{F809B302-AFFB-4C6C-B857-A7E3997AAF26}" srcId="{A07EDC8A-3E6B-4110-958B-556A748DD5BB}" destId="{B185F2E3-8F0D-468B-B95C-59CD9449ECD3}" srcOrd="0" destOrd="0" parTransId="{B0A64D26-2E96-4368-912A-AFD768590C47}" sibTransId="{34E5B7E4-D918-49A9-8C25-4724DEDC2E46}"/>
    <dgm:cxn modelId="{E5038B66-123E-4463-BA2E-50E1263A7610}" srcId="{B185F2E3-8F0D-468B-B95C-59CD9449ECD3}" destId="{2F024CC7-6DED-4254-AEFA-E396AEAB031F}" srcOrd="4" destOrd="0" parTransId="{4A9016AA-300C-46C1-959E-01A4058BE5DE}" sibTransId="{842F8235-D1C2-46BB-B8DB-4C13F3846A76}"/>
    <dgm:cxn modelId="{3CCBDECA-1474-4CB2-8221-E9F7C9404F7C}" type="presOf" srcId="{C7C288FD-9756-43BD-895E-682003D82B14}" destId="{E5679CA2-09BF-4F12-ADDF-0A84EF299714}" srcOrd="0" destOrd="0" presId="urn:microsoft.com/office/officeart/2005/8/layout/radial1"/>
    <dgm:cxn modelId="{2297CF36-49B3-4E47-825C-B9F121664FC4}" type="presOf" srcId="{B84FEA8B-A68D-4928-9C96-7F468D60345E}" destId="{1A421764-0C78-4CDF-8E2A-D0A48AFE8D3D}" srcOrd="0" destOrd="0" presId="urn:microsoft.com/office/officeart/2005/8/layout/radial1"/>
    <dgm:cxn modelId="{D416665E-1380-40B1-BCE3-24169B789BA2}" type="presOf" srcId="{4A9016AA-300C-46C1-959E-01A4058BE5DE}" destId="{F47760EE-1D47-4022-A0A4-4E074E4B6F55}" srcOrd="0" destOrd="0" presId="urn:microsoft.com/office/officeart/2005/8/layout/radial1"/>
    <dgm:cxn modelId="{74256A11-1973-48A9-A72F-BCBED1FD06B1}" type="presOf" srcId="{CB7E010F-0E01-4CDD-B884-487276C04F8C}" destId="{6BCF57AA-055B-40E0-8693-A5F0A4188F4A}" srcOrd="0" destOrd="0" presId="urn:microsoft.com/office/officeart/2005/8/layout/radial1"/>
    <dgm:cxn modelId="{F7A13907-4924-4F31-89CE-B183A7251EAB}" type="presOf" srcId="{2F024CC7-6DED-4254-AEFA-E396AEAB031F}" destId="{86DE9C27-5918-4C35-AFB7-2AE208AB49EC}" srcOrd="0" destOrd="0" presId="urn:microsoft.com/office/officeart/2005/8/layout/radial1"/>
    <dgm:cxn modelId="{9CE4C674-4E5D-47D0-BAD8-D9A22D7175BF}" srcId="{B185F2E3-8F0D-468B-B95C-59CD9449ECD3}" destId="{FD101EA2-5483-4DD6-8104-348D475E866C}" srcOrd="3" destOrd="0" parTransId="{FC1BA58F-2476-430C-95A9-B3F92E62C048}" sibTransId="{680C3A0A-DB2E-454C-A03C-2A9AE76F68A9}"/>
    <dgm:cxn modelId="{6D930AB9-94FA-4CEA-88C4-762A0F91CDBA}" srcId="{B185F2E3-8F0D-468B-B95C-59CD9449ECD3}" destId="{C5444288-CD2A-4C14-B924-BA6196E4545A}" srcOrd="7" destOrd="0" parTransId="{D302C47C-6D5D-481E-9394-E31A017A686C}" sibTransId="{E7CD097D-91B8-42B7-B80E-FE01B515352F}"/>
    <dgm:cxn modelId="{A230C517-A99F-436D-BECC-9898A900EDCF}" srcId="{B185F2E3-8F0D-468B-B95C-59CD9449ECD3}" destId="{5FA73623-A31E-494F-957D-D07F549CE64C}" srcOrd="1" destOrd="0" parTransId="{4F10EB49-9737-4EA4-A6AF-9FC6EC125F81}" sibTransId="{D7B3B563-629E-44B7-9F45-30015D2620A8}"/>
    <dgm:cxn modelId="{4FA3BBDD-EAFD-46FD-B27E-D6F5E5DD03C1}" type="presOf" srcId="{88687D59-A4EC-407A-AC4C-69F182A5055C}" destId="{3CB42C72-231A-47A1-AE92-CE5C3A6E3551}" srcOrd="0" destOrd="0" presId="urn:microsoft.com/office/officeart/2005/8/layout/radial1"/>
    <dgm:cxn modelId="{BECE617F-283B-4C40-BD00-BA516930A62D}" type="presOf" srcId="{E0B5D3D3-C4EC-471D-AB3B-6F0034C07EB7}" destId="{4D9B8E05-4E26-4351-BA68-F8E552A71DCC}" srcOrd="1" destOrd="0" presId="urn:microsoft.com/office/officeart/2005/8/layout/radial1"/>
    <dgm:cxn modelId="{1F64B2CC-FD34-41F1-8F45-0F1923FA480E}" type="presOf" srcId="{4F10EB49-9737-4EA4-A6AF-9FC6EC125F81}" destId="{6084336D-6C2D-4FC1-B0FE-9F81CBFC6F2C}" srcOrd="1" destOrd="0" presId="urn:microsoft.com/office/officeart/2005/8/layout/radial1"/>
    <dgm:cxn modelId="{1651F605-1439-48D6-9EA5-09267DEF82A7}" type="presOf" srcId="{9287C9CA-2077-4B06-93D5-C0A48E878246}" destId="{83BB8038-3D37-48A9-838C-851F714ECED1}" srcOrd="0" destOrd="0" presId="urn:microsoft.com/office/officeart/2005/8/layout/radial1"/>
    <dgm:cxn modelId="{B2E5AB70-AFA2-49CC-9DDF-6DE450B636AC}" type="presOf" srcId="{47651706-72AB-47F0-8161-232C32661076}" destId="{E98A345F-1153-4814-A0E1-3CFF8FB6A5C2}" srcOrd="0" destOrd="0" presId="urn:microsoft.com/office/officeart/2005/8/layout/radial1"/>
    <dgm:cxn modelId="{F7AB640E-7CE4-4CEA-8E50-57A52B8D7BE7}" type="presOf" srcId="{6F690C5C-D2E4-4029-B465-C9BF579F5B15}" destId="{582CF463-8D0C-4FF9-ADA7-10F616D95316}" srcOrd="0" destOrd="0" presId="urn:microsoft.com/office/officeart/2005/8/layout/radial1"/>
    <dgm:cxn modelId="{E73B8C45-4352-4BAD-9968-289D47D30358}" type="presOf" srcId="{D302C47C-6D5D-481E-9394-E31A017A686C}" destId="{210D88CF-7FC8-4552-840D-07DCAAF96A65}" srcOrd="1" destOrd="0" presId="urn:microsoft.com/office/officeart/2005/8/layout/radial1"/>
    <dgm:cxn modelId="{F32A8DEC-08BE-4A9D-B302-F52C6FCE85F2}" srcId="{B185F2E3-8F0D-468B-B95C-59CD9449ECD3}" destId="{515307BE-F11B-4320-8F00-917F54B660EE}" srcOrd="11" destOrd="0" parTransId="{6F690C5C-D2E4-4029-B465-C9BF579F5B15}" sibTransId="{B355B689-73B0-4D45-BCB1-3DBC8EE656CC}"/>
    <dgm:cxn modelId="{66795A1F-85B5-4DD2-B15C-986563CC7553}" srcId="{B185F2E3-8F0D-468B-B95C-59CD9449ECD3}" destId="{47651706-72AB-47F0-8161-232C32661076}" srcOrd="10" destOrd="0" parTransId="{D620B955-23E4-4857-B96A-6398CAD9ADB0}" sibTransId="{811CD6E5-1CCA-482D-8226-6DD82876560E}"/>
    <dgm:cxn modelId="{4F9A0FC5-5F01-45C4-B6F4-B07118E5330A}" type="presOf" srcId="{B185F2E3-8F0D-468B-B95C-59CD9449ECD3}" destId="{940182EF-8B26-44E0-8E9D-8F1303D4BF49}" srcOrd="0" destOrd="0" presId="urn:microsoft.com/office/officeart/2005/8/layout/radial1"/>
    <dgm:cxn modelId="{EAD81939-7D1D-48AA-BB84-0999597FAB9F}" type="presOf" srcId="{112C7724-9385-449C-A7A9-09147EF49110}" destId="{453141D1-DF60-4F11-B2BD-1B8F0B016EB5}" srcOrd="1" destOrd="0" presId="urn:microsoft.com/office/officeart/2005/8/layout/radial1"/>
    <dgm:cxn modelId="{38E9BC96-34ED-4DB4-91FA-418C9BA28172}" type="presOf" srcId="{79CBCD8B-14E9-4727-93DD-24D0FCD24B1B}" destId="{DD5667AA-B3F7-4FDE-95CF-4309F372F34B}" srcOrd="1" destOrd="0" presId="urn:microsoft.com/office/officeart/2005/8/layout/radial1"/>
    <dgm:cxn modelId="{B2D39F79-19B6-4904-A199-96D859764F0C}" srcId="{B185F2E3-8F0D-468B-B95C-59CD9449ECD3}" destId="{9F257318-06BF-4848-9516-22EDE041FDC6}" srcOrd="8" destOrd="0" parTransId="{199B68CE-3608-47E7-B07C-52F0E1F1A896}" sibTransId="{4D1543CD-774A-45DB-B450-0220DEACD1CD}"/>
    <dgm:cxn modelId="{87DC09B6-AB7B-4CCC-ADD7-08308C1A4939}" type="presOf" srcId="{FD101EA2-5483-4DD6-8104-348D475E866C}" destId="{DB24D046-6BE8-40CE-A838-EB542054A831}" srcOrd="0" destOrd="0" presId="urn:microsoft.com/office/officeart/2005/8/layout/radial1"/>
    <dgm:cxn modelId="{9623FD88-5B0F-4DA8-853F-44DFCDB51D53}" type="presParOf" srcId="{4AE7B377-174D-4E04-B115-2F745A55515F}" destId="{940182EF-8B26-44E0-8E9D-8F1303D4BF49}" srcOrd="0" destOrd="0" presId="urn:microsoft.com/office/officeart/2005/8/layout/radial1"/>
    <dgm:cxn modelId="{A1294EEA-635B-424E-846C-405F3AFDC6C3}" type="presParOf" srcId="{4AE7B377-174D-4E04-B115-2F745A55515F}" destId="{06A21BFB-E70F-44AD-A24A-E041A07E2B82}" srcOrd="1" destOrd="0" presId="urn:microsoft.com/office/officeart/2005/8/layout/radial1"/>
    <dgm:cxn modelId="{0188200E-0127-4023-9EE4-58D968ED8FE8}" type="presParOf" srcId="{06A21BFB-E70F-44AD-A24A-E041A07E2B82}" destId="{BE549301-925E-4384-A06B-0B8A8950BAE9}" srcOrd="0" destOrd="0" presId="urn:microsoft.com/office/officeart/2005/8/layout/radial1"/>
    <dgm:cxn modelId="{BA73145F-F2CC-4A28-8A3E-D4229B832330}" type="presParOf" srcId="{4AE7B377-174D-4E04-B115-2F745A55515F}" destId="{E5679CA2-09BF-4F12-ADDF-0A84EF299714}" srcOrd="2" destOrd="0" presId="urn:microsoft.com/office/officeart/2005/8/layout/radial1"/>
    <dgm:cxn modelId="{111327D2-79CB-4F92-9E46-93AAF46288B6}" type="presParOf" srcId="{4AE7B377-174D-4E04-B115-2F745A55515F}" destId="{0DA423B8-E3CD-460A-8D25-A2CC31ED08F7}" srcOrd="3" destOrd="0" presId="urn:microsoft.com/office/officeart/2005/8/layout/radial1"/>
    <dgm:cxn modelId="{85A0E9D2-2295-4FB4-884F-B9B815F3BDFB}" type="presParOf" srcId="{0DA423B8-E3CD-460A-8D25-A2CC31ED08F7}" destId="{6084336D-6C2D-4FC1-B0FE-9F81CBFC6F2C}" srcOrd="0" destOrd="0" presId="urn:microsoft.com/office/officeart/2005/8/layout/radial1"/>
    <dgm:cxn modelId="{4FB9D43F-3E20-4A42-98E8-FD41EAEA29DF}" type="presParOf" srcId="{4AE7B377-174D-4E04-B115-2F745A55515F}" destId="{650E6B37-AFC9-45AB-8FD1-A9993CF66C28}" srcOrd="4" destOrd="0" presId="urn:microsoft.com/office/officeart/2005/8/layout/radial1"/>
    <dgm:cxn modelId="{F628B3FF-9CFA-4994-BF2E-74FB52ED14C9}" type="presParOf" srcId="{4AE7B377-174D-4E04-B115-2F745A55515F}" destId="{3CB42C72-231A-47A1-AE92-CE5C3A6E3551}" srcOrd="5" destOrd="0" presId="urn:microsoft.com/office/officeart/2005/8/layout/radial1"/>
    <dgm:cxn modelId="{0721EDC9-290B-4D84-96DF-032184E2967E}" type="presParOf" srcId="{3CB42C72-231A-47A1-AE92-CE5C3A6E3551}" destId="{887CAFCF-EAC3-413B-BF6B-D3F12B056C99}" srcOrd="0" destOrd="0" presId="urn:microsoft.com/office/officeart/2005/8/layout/radial1"/>
    <dgm:cxn modelId="{8CEFDF1D-7CE4-4F54-BDD9-7A1349DD2BFC}" type="presParOf" srcId="{4AE7B377-174D-4E04-B115-2F745A55515F}" destId="{21DAD83E-F78B-4FAF-9EBB-081FE7E4DFC3}" srcOrd="6" destOrd="0" presId="urn:microsoft.com/office/officeart/2005/8/layout/radial1"/>
    <dgm:cxn modelId="{83E05584-184B-4BAB-966F-D16AEF14CC42}" type="presParOf" srcId="{4AE7B377-174D-4E04-B115-2F745A55515F}" destId="{52F86B44-4F9D-451F-8FC6-8A52C83ECB01}" srcOrd="7" destOrd="0" presId="urn:microsoft.com/office/officeart/2005/8/layout/radial1"/>
    <dgm:cxn modelId="{7F76DF3A-9CE1-4B51-B767-6CAB951A8FA5}" type="presParOf" srcId="{52F86B44-4F9D-451F-8FC6-8A52C83ECB01}" destId="{2C18C0A7-E9DE-4F0F-8FCB-3422069D94C5}" srcOrd="0" destOrd="0" presId="urn:microsoft.com/office/officeart/2005/8/layout/radial1"/>
    <dgm:cxn modelId="{68D2F92B-2C2D-4D38-868B-A49D009545E7}" type="presParOf" srcId="{4AE7B377-174D-4E04-B115-2F745A55515F}" destId="{DB24D046-6BE8-40CE-A838-EB542054A831}" srcOrd="8" destOrd="0" presId="urn:microsoft.com/office/officeart/2005/8/layout/radial1"/>
    <dgm:cxn modelId="{2FF92860-6F51-42C3-99F6-98FA95152F61}" type="presParOf" srcId="{4AE7B377-174D-4E04-B115-2F745A55515F}" destId="{F47760EE-1D47-4022-A0A4-4E074E4B6F55}" srcOrd="9" destOrd="0" presId="urn:microsoft.com/office/officeart/2005/8/layout/radial1"/>
    <dgm:cxn modelId="{F8634FB4-2BF0-475C-A148-99ED37A49205}" type="presParOf" srcId="{F47760EE-1D47-4022-A0A4-4E074E4B6F55}" destId="{77D313D3-6B1C-4687-96A4-B88A91E2A4BD}" srcOrd="0" destOrd="0" presId="urn:microsoft.com/office/officeart/2005/8/layout/radial1"/>
    <dgm:cxn modelId="{EB654148-7063-4E90-BD07-976405AFFF72}" type="presParOf" srcId="{4AE7B377-174D-4E04-B115-2F745A55515F}" destId="{86DE9C27-5918-4C35-AFB7-2AE208AB49EC}" srcOrd="10" destOrd="0" presId="urn:microsoft.com/office/officeart/2005/8/layout/radial1"/>
    <dgm:cxn modelId="{E00F26B9-DD9C-4EDE-BB4C-409193FF0FF5}" type="presParOf" srcId="{4AE7B377-174D-4E04-B115-2F745A55515F}" destId="{411714C7-6555-4D3E-BD6B-BD9D1466A984}" srcOrd="11" destOrd="0" presId="urn:microsoft.com/office/officeart/2005/8/layout/radial1"/>
    <dgm:cxn modelId="{11BCB125-1AAA-4765-A408-E9AE75ECDEF5}" type="presParOf" srcId="{411714C7-6555-4D3E-BD6B-BD9D1466A984}" destId="{453141D1-DF60-4F11-B2BD-1B8F0B016EB5}" srcOrd="0" destOrd="0" presId="urn:microsoft.com/office/officeart/2005/8/layout/radial1"/>
    <dgm:cxn modelId="{A93CDEEC-BB72-427E-A54D-868CF2075547}" type="presParOf" srcId="{4AE7B377-174D-4E04-B115-2F745A55515F}" destId="{58837753-FC3D-4929-8560-FA6A2D5F165F}" srcOrd="12" destOrd="0" presId="urn:microsoft.com/office/officeart/2005/8/layout/radial1"/>
    <dgm:cxn modelId="{603603D7-9456-43A0-9451-5EA38677CA9B}" type="presParOf" srcId="{4AE7B377-174D-4E04-B115-2F745A55515F}" destId="{E5A7E5CE-9A19-4637-B7E4-6EEE3B880314}" srcOrd="13" destOrd="0" presId="urn:microsoft.com/office/officeart/2005/8/layout/radial1"/>
    <dgm:cxn modelId="{63412AE3-7160-47FE-8E72-8523405CA58B}" type="presParOf" srcId="{E5A7E5CE-9A19-4637-B7E4-6EEE3B880314}" destId="{CFE9F168-60CB-468D-8E0F-7F7BE7E06716}" srcOrd="0" destOrd="0" presId="urn:microsoft.com/office/officeart/2005/8/layout/radial1"/>
    <dgm:cxn modelId="{AC8BDCEB-B87D-40BC-8022-5583D404343F}" type="presParOf" srcId="{4AE7B377-174D-4E04-B115-2F745A55515F}" destId="{58EC641F-1879-42AF-AE99-E63A54A90242}" srcOrd="14" destOrd="0" presId="urn:microsoft.com/office/officeart/2005/8/layout/radial1"/>
    <dgm:cxn modelId="{3B64BDBE-7A82-4D40-BE80-BF7359C075C8}" type="presParOf" srcId="{4AE7B377-174D-4E04-B115-2F745A55515F}" destId="{1359C2FB-D648-4172-93B6-94ECF94E1098}" srcOrd="15" destOrd="0" presId="urn:microsoft.com/office/officeart/2005/8/layout/radial1"/>
    <dgm:cxn modelId="{6775B38A-3F54-4099-AAD1-5862E6038A0D}" type="presParOf" srcId="{1359C2FB-D648-4172-93B6-94ECF94E1098}" destId="{210D88CF-7FC8-4552-840D-07DCAAF96A65}" srcOrd="0" destOrd="0" presId="urn:microsoft.com/office/officeart/2005/8/layout/radial1"/>
    <dgm:cxn modelId="{0A69796E-8104-4FD2-9CB8-A493526170B9}" type="presParOf" srcId="{4AE7B377-174D-4E04-B115-2F745A55515F}" destId="{4BCB302E-F02E-4865-8C41-9CF37BF08206}" srcOrd="16" destOrd="0" presId="urn:microsoft.com/office/officeart/2005/8/layout/radial1"/>
    <dgm:cxn modelId="{0C20B151-AE8D-4755-A88D-9FC90B227E18}" type="presParOf" srcId="{4AE7B377-174D-4E04-B115-2F745A55515F}" destId="{CD26D601-843E-40D4-9412-42BAA6BFD461}" srcOrd="17" destOrd="0" presId="urn:microsoft.com/office/officeart/2005/8/layout/radial1"/>
    <dgm:cxn modelId="{18BCFDBB-78CD-4BB2-BCD7-6561288F4F74}" type="presParOf" srcId="{CD26D601-843E-40D4-9412-42BAA6BFD461}" destId="{08DA791A-8CDB-4E36-B6C9-28B1F9203AB3}" srcOrd="0" destOrd="0" presId="urn:microsoft.com/office/officeart/2005/8/layout/radial1"/>
    <dgm:cxn modelId="{CFA67413-A4C7-420C-BDB9-06AD1633539F}" type="presParOf" srcId="{4AE7B377-174D-4E04-B115-2F745A55515F}" destId="{D10D35E0-15A7-49F9-8D78-B3B701D0EF4A}" srcOrd="18" destOrd="0" presId="urn:microsoft.com/office/officeart/2005/8/layout/radial1"/>
    <dgm:cxn modelId="{5A549E6E-4E62-48E7-A79B-ED2E17F0ECA8}" type="presParOf" srcId="{4AE7B377-174D-4E04-B115-2F745A55515F}" destId="{6BCF57AA-055B-40E0-8693-A5F0A4188F4A}" srcOrd="19" destOrd="0" presId="urn:microsoft.com/office/officeart/2005/8/layout/radial1"/>
    <dgm:cxn modelId="{46D38D82-46B8-4FF0-BCED-8C9B9C5FCAA9}" type="presParOf" srcId="{6BCF57AA-055B-40E0-8693-A5F0A4188F4A}" destId="{80F52806-4416-4513-AC4D-3CB6FBC99713}" srcOrd="0" destOrd="0" presId="urn:microsoft.com/office/officeart/2005/8/layout/radial1"/>
    <dgm:cxn modelId="{74657D83-8361-4B42-9CD2-BD9819080DF4}" type="presParOf" srcId="{4AE7B377-174D-4E04-B115-2F745A55515F}" destId="{5BF0F396-B853-4777-A0D6-1E29D9A431A6}" srcOrd="20" destOrd="0" presId="urn:microsoft.com/office/officeart/2005/8/layout/radial1"/>
    <dgm:cxn modelId="{4E702564-7D08-4B66-B51A-215558EC381B}" type="presParOf" srcId="{4AE7B377-174D-4E04-B115-2F745A55515F}" destId="{7331CCD8-DEFF-4549-A7AF-627054E63580}" srcOrd="21" destOrd="0" presId="urn:microsoft.com/office/officeart/2005/8/layout/radial1"/>
    <dgm:cxn modelId="{9B94B68A-CAD0-446D-9ABB-DB7C30E0702F}" type="presParOf" srcId="{7331CCD8-DEFF-4549-A7AF-627054E63580}" destId="{487581DB-6362-4D7A-BE17-768DA276B3D4}" srcOrd="0" destOrd="0" presId="urn:microsoft.com/office/officeart/2005/8/layout/radial1"/>
    <dgm:cxn modelId="{3E70EE49-7C01-4053-AEFC-FB40164E7798}" type="presParOf" srcId="{4AE7B377-174D-4E04-B115-2F745A55515F}" destId="{E98A345F-1153-4814-A0E1-3CFF8FB6A5C2}" srcOrd="22" destOrd="0" presId="urn:microsoft.com/office/officeart/2005/8/layout/radial1"/>
    <dgm:cxn modelId="{7B6D1BC1-92FB-46D0-A30C-A1A26E32D98A}" type="presParOf" srcId="{4AE7B377-174D-4E04-B115-2F745A55515F}" destId="{582CF463-8D0C-4FF9-ADA7-10F616D95316}" srcOrd="23" destOrd="0" presId="urn:microsoft.com/office/officeart/2005/8/layout/radial1"/>
    <dgm:cxn modelId="{8CADA32F-4FD3-46EE-9034-65D844266711}" type="presParOf" srcId="{582CF463-8D0C-4FF9-ADA7-10F616D95316}" destId="{50026BD0-2CD1-44AC-A87F-9C8FAD6140EE}" srcOrd="0" destOrd="0" presId="urn:microsoft.com/office/officeart/2005/8/layout/radial1"/>
    <dgm:cxn modelId="{CB83A745-F810-4292-8E39-ECE8F9EA045A}" type="presParOf" srcId="{4AE7B377-174D-4E04-B115-2F745A55515F}" destId="{654A8CC3-C836-4128-8267-3C20B7FEE633}" srcOrd="24" destOrd="0" presId="urn:microsoft.com/office/officeart/2005/8/layout/radial1"/>
    <dgm:cxn modelId="{F993D4A7-C70E-4BDC-80E9-E4810CB37A11}" type="presParOf" srcId="{4AE7B377-174D-4E04-B115-2F745A55515F}" destId="{5BF71D72-2A9A-4FE8-A29F-EF1ABD79343E}" srcOrd="25" destOrd="0" presId="urn:microsoft.com/office/officeart/2005/8/layout/radial1"/>
    <dgm:cxn modelId="{075F8E16-24D8-4B7D-9F92-D05C4638539A}" type="presParOf" srcId="{5BF71D72-2A9A-4FE8-A29F-EF1ABD79343E}" destId="{4D9B8E05-4E26-4351-BA68-F8E552A71DCC}" srcOrd="0" destOrd="0" presId="urn:microsoft.com/office/officeart/2005/8/layout/radial1"/>
    <dgm:cxn modelId="{53CD962C-DDD2-462A-A203-6E1E2A5E707C}" type="presParOf" srcId="{4AE7B377-174D-4E04-B115-2F745A55515F}" destId="{5F4E3728-72F9-4905-9784-189E3FFB907B}" srcOrd="26" destOrd="0" presId="urn:microsoft.com/office/officeart/2005/8/layout/radial1"/>
    <dgm:cxn modelId="{94A4578D-5B8B-4099-8365-328DDE8671B8}" type="presParOf" srcId="{4AE7B377-174D-4E04-B115-2F745A55515F}" destId="{83BB8038-3D37-48A9-838C-851F714ECED1}" srcOrd="27" destOrd="0" presId="urn:microsoft.com/office/officeart/2005/8/layout/radial1"/>
    <dgm:cxn modelId="{D54F65B1-95E2-42B1-ADDE-A1FADCABF4D2}" type="presParOf" srcId="{83BB8038-3D37-48A9-838C-851F714ECED1}" destId="{0FCA933F-3F6F-4302-A3DB-03DA5DD08CDE}" srcOrd="0" destOrd="0" presId="urn:microsoft.com/office/officeart/2005/8/layout/radial1"/>
    <dgm:cxn modelId="{CA9CF36E-B267-4E2D-8603-CDF847FF92F2}" type="presParOf" srcId="{4AE7B377-174D-4E04-B115-2F745A55515F}" destId="{1936AE50-DDA7-4048-B6AD-FA15B1E75040}" srcOrd="28" destOrd="0" presId="urn:microsoft.com/office/officeart/2005/8/layout/radial1"/>
    <dgm:cxn modelId="{54C1AC91-1E66-4185-88F3-137A6182DC10}" type="presParOf" srcId="{4AE7B377-174D-4E04-B115-2F745A55515F}" destId="{E32AFA29-3FBD-45C8-A030-1C2A7E3EC136}" srcOrd="29" destOrd="0" presId="urn:microsoft.com/office/officeart/2005/8/layout/radial1"/>
    <dgm:cxn modelId="{EB86523B-3771-44F4-83A2-60B625F59729}" type="presParOf" srcId="{E32AFA29-3FBD-45C8-A030-1C2A7E3EC136}" destId="{DD5667AA-B3F7-4FDE-95CF-4309F372F34B}" srcOrd="0" destOrd="0" presId="urn:microsoft.com/office/officeart/2005/8/layout/radial1"/>
    <dgm:cxn modelId="{A4EF8897-C361-4129-AD89-0C4794134F1D}" type="presParOf" srcId="{4AE7B377-174D-4E04-B115-2F745A55515F}" destId="{1A421764-0C78-4CDF-8E2A-D0A48AFE8D3D}" srcOrd="30" destOrd="0" presId="urn:microsoft.com/office/officeart/2005/8/layout/radial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0182EF-8B26-44E0-8E9D-8F1303D4BF49}">
      <dsp:nvSpPr>
        <dsp:cNvPr id="0" name=""/>
        <dsp:cNvSpPr/>
      </dsp:nvSpPr>
      <dsp:spPr>
        <a:xfrm>
          <a:off x="6112723" y="3743722"/>
          <a:ext cx="1185753" cy="118575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pl-PL" sz="1400" kern="1200" dirty="0" err="1"/>
            <a:t>EntreComp</a:t>
          </a:r>
          <a:r>
            <a:rPr lang="pl-PL" sz="1400" kern="1200" dirty="0"/>
            <a:t> model</a:t>
          </a:r>
        </a:p>
      </dsp:txBody>
      <dsp:txXfrm>
        <a:off x="6286373" y="3917372"/>
        <a:ext cx="838453" cy="838453"/>
      </dsp:txXfrm>
    </dsp:sp>
    <dsp:sp modelId="{06A21BFB-E70F-44AD-A24A-E041A07E2B82}">
      <dsp:nvSpPr>
        <dsp:cNvPr id="0" name=""/>
        <dsp:cNvSpPr/>
      </dsp:nvSpPr>
      <dsp:spPr>
        <a:xfrm rot="16200000">
          <a:off x="5442605" y="2472770"/>
          <a:ext cx="2525988" cy="15914"/>
        </a:xfrm>
        <a:custGeom>
          <a:avLst/>
          <a:gdLst/>
          <a:ahLst/>
          <a:cxnLst/>
          <a:rect l="0" t="0" r="0" b="0"/>
          <a:pathLst>
            <a:path>
              <a:moveTo>
                <a:pt x="0" y="7957"/>
              </a:moveTo>
              <a:lnTo>
                <a:pt x="2525988" y="79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90000"/>
            </a:lnSpc>
            <a:spcBef>
              <a:spcPct val="0"/>
            </a:spcBef>
            <a:spcAft>
              <a:spcPct val="35000"/>
            </a:spcAft>
          </a:pPr>
          <a:endParaRPr lang="pl-PL" sz="1400" kern="1200"/>
        </a:p>
      </dsp:txBody>
      <dsp:txXfrm>
        <a:off x="6642450" y="2417578"/>
        <a:ext cx="126299" cy="126299"/>
      </dsp:txXfrm>
    </dsp:sp>
    <dsp:sp modelId="{E5679CA2-09BF-4F12-ADDF-0A84EF299714}">
      <dsp:nvSpPr>
        <dsp:cNvPr id="0" name=""/>
        <dsp:cNvSpPr/>
      </dsp:nvSpPr>
      <dsp:spPr>
        <a:xfrm>
          <a:off x="6112723" y="31980"/>
          <a:ext cx="1185753" cy="1185753"/>
        </a:xfrm>
        <a:prstGeom prst="ellipse">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pl-PL" sz="1400" kern="1200" dirty="0"/>
            <a:t>Nauczanie oparte na doświadczeniu</a:t>
          </a:r>
        </a:p>
      </dsp:txBody>
      <dsp:txXfrm>
        <a:off x="6286373" y="205630"/>
        <a:ext cx="838453" cy="838453"/>
      </dsp:txXfrm>
    </dsp:sp>
    <dsp:sp modelId="{0DA423B8-E3CD-460A-8D25-A2CC31ED08F7}">
      <dsp:nvSpPr>
        <dsp:cNvPr id="0" name=""/>
        <dsp:cNvSpPr/>
      </dsp:nvSpPr>
      <dsp:spPr>
        <a:xfrm rot="17640000">
          <a:off x="6197456" y="2633219"/>
          <a:ext cx="2525988" cy="15914"/>
        </a:xfrm>
        <a:custGeom>
          <a:avLst/>
          <a:gdLst/>
          <a:ahLst/>
          <a:cxnLst/>
          <a:rect l="0" t="0" r="0" b="0"/>
          <a:pathLst>
            <a:path>
              <a:moveTo>
                <a:pt x="0" y="7957"/>
              </a:moveTo>
              <a:lnTo>
                <a:pt x="2525988" y="79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90000"/>
            </a:lnSpc>
            <a:spcBef>
              <a:spcPct val="0"/>
            </a:spcBef>
            <a:spcAft>
              <a:spcPct val="35000"/>
            </a:spcAft>
          </a:pPr>
          <a:endParaRPr lang="pl-PL" sz="1400" kern="1200"/>
        </a:p>
      </dsp:txBody>
      <dsp:txXfrm>
        <a:off x="7397300" y="2578026"/>
        <a:ext cx="126299" cy="126299"/>
      </dsp:txXfrm>
    </dsp:sp>
    <dsp:sp modelId="{650E6B37-AFC9-45AB-8FD1-A9993CF66C28}">
      <dsp:nvSpPr>
        <dsp:cNvPr id="0" name=""/>
        <dsp:cNvSpPr/>
      </dsp:nvSpPr>
      <dsp:spPr>
        <a:xfrm>
          <a:off x="7622424" y="352877"/>
          <a:ext cx="1185753" cy="1185753"/>
        </a:xfrm>
        <a:prstGeom prst="ellipse">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pl-PL" sz="1400" kern="1200" dirty="0"/>
            <a:t>Współpraca z innymi </a:t>
          </a:r>
        </a:p>
      </dsp:txBody>
      <dsp:txXfrm>
        <a:off x="7796074" y="526527"/>
        <a:ext cx="838453" cy="838453"/>
      </dsp:txXfrm>
    </dsp:sp>
    <dsp:sp modelId="{3CB42C72-231A-47A1-AE92-CE5C3A6E3551}">
      <dsp:nvSpPr>
        <dsp:cNvPr id="0" name=""/>
        <dsp:cNvSpPr/>
      </dsp:nvSpPr>
      <dsp:spPr>
        <a:xfrm rot="19080000">
          <a:off x="6821786" y="3086821"/>
          <a:ext cx="2525988" cy="15914"/>
        </a:xfrm>
        <a:custGeom>
          <a:avLst/>
          <a:gdLst/>
          <a:ahLst/>
          <a:cxnLst/>
          <a:rect l="0" t="0" r="0" b="0"/>
          <a:pathLst>
            <a:path>
              <a:moveTo>
                <a:pt x="0" y="7957"/>
              </a:moveTo>
              <a:lnTo>
                <a:pt x="2525988" y="79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90000"/>
            </a:lnSpc>
            <a:spcBef>
              <a:spcPct val="0"/>
            </a:spcBef>
            <a:spcAft>
              <a:spcPct val="35000"/>
            </a:spcAft>
          </a:pPr>
          <a:endParaRPr lang="pl-PL" sz="1400" kern="1200"/>
        </a:p>
      </dsp:txBody>
      <dsp:txXfrm>
        <a:off x="8021630" y="3031629"/>
        <a:ext cx="126299" cy="126299"/>
      </dsp:txXfrm>
    </dsp:sp>
    <dsp:sp modelId="{21DAD83E-F78B-4FAF-9EBB-081FE7E4DFC3}">
      <dsp:nvSpPr>
        <dsp:cNvPr id="0" name=""/>
        <dsp:cNvSpPr/>
      </dsp:nvSpPr>
      <dsp:spPr>
        <a:xfrm>
          <a:off x="8871084" y="1260082"/>
          <a:ext cx="1185753" cy="1185753"/>
        </a:xfrm>
        <a:prstGeom prst="ellipse">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pl-PL" sz="1400" kern="1200" dirty="0"/>
            <a:t>Radzenie sobie niepewnością i ryzykiem</a:t>
          </a:r>
        </a:p>
      </dsp:txBody>
      <dsp:txXfrm>
        <a:off x="9044734" y="1433732"/>
        <a:ext cx="838453" cy="838453"/>
      </dsp:txXfrm>
    </dsp:sp>
    <dsp:sp modelId="{52F86B44-4F9D-451F-8FC6-8A52C83ECB01}">
      <dsp:nvSpPr>
        <dsp:cNvPr id="0" name=""/>
        <dsp:cNvSpPr/>
      </dsp:nvSpPr>
      <dsp:spPr>
        <a:xfrm rot="20520000">
          <a:off x="7207643" y="3755145"/>
          <a:ext cx="2525988" cy="15914"/>
        </a:xfrm>
        <a:custGeom>
          <a:avLst/>
          <a:gdLst/>
          <a:ahLst/>
          <a:cxnLst/>
          <a:rect l="0" t="0" r="0" b="0"/>
          <a:pathLst>
            <a:path>
              <a:moveTo>
                <a:pt x="0" y="7957"/>
              </a:moveTo>
              <a:lnTo>
                <a:pt x="2525988" y="79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90000"/>
            </a:lnSpc>
            <a:spcBef>
              <a:spcPct val="0"/>
            </a:spcBef>
            <a:spcAft>
              <a:spcPct val="35000"/>
            </a:spcAft>
          </a:pPr>
          <a:endParaRPr lang="pl-PL" sz="1400" kern="1200"/>
        </a:p>
      </dsp:txBody>
      <dsp:txXfrm>
        <a:off x="8407488" y="3699953"/>
        <a:ext cx="126299" cy="126299"/>
      </dsp:txXfrm>
    </dsp:sp>
    <dsp:sp modelId="{DB24D046-6BE8-40CE-A838-EB542054A831}">
      <dsp:nvSpPr>
        <dsp:cNvPr id="0" name=""/>
        <dsp:cNvSpPr/>
      </dsp:nvSpPr>
      <dsp:spPr>
        <a:xfrm>
          <a:off x="9642799" y="2596730"/>
          <a:ext cx="1185753" cy="1185753"/>
        </a:xfrm>
        <a:prstGeom prst="ellipse">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pl-PL" sz="1400" kern="1200" dirty="0"/>
            <a:t>Planowanie i zarządzanie</a:t>
          </a:r>
        </a:p>
      </dsp:txBody>
      <dsp:txXfrm>
        <a:off x="9816449" y="2770380"/>
        <a:ext cx="838453" cy="838453"/>
      </dsp:txXfrm>
    </dsp:sp>
    <dsp:sp modelId="{F47760EE-1D47-4022-A0A4-4E074E4B6F55}">
      <dsp:nvSpPr>
        <dsp:cNvPr id="0" name=""/>
        <dsp:cNvSpPr/>
      </dsp:nvSpPr>
      <dsp:spPr>
        <a:xfrm rot="360000">
          <a:off x="7288309" y="4522632"/>
          <a:ext cx="2525988" cy="15914"/>
        </a:xfrm>
        <a:custGeom>
          <a:avLst/>
          <a:gdLst/>
          <a:ahLst/>
          <a:cxnLst/>
          <a:rect l="0" t="0" r="0" b="0"/>
          <a:pathLst>
            <a:path>
              <a:moveTo>
                <a:pt x="0" y="7957"/>
              </a:moveTo>
              <a:lnTo>
                <a:pt x="2525988" y="79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90000"/>
            </a:lnSpc>
            <a:spcBef>
              <a:spcPct val="0"/>
            </a:spcBef>
            <a:spcAft>
              <a:spcPct val="35000"/>
            </a:spcAft>
          </a:pPr>
          <a:endParaRPr lang="pl-PL" sz="1400" kern="1200"/>
        </a:p>
      </dsp:txBody>
      <dsp:txXfrm>
        <a:off x="8488154" y="4467440"/>
        <a:ext cx="126299" cy="126299"/>
      </dsp:txXfrm>
    </dsp:sp>
    <dsp:sp modelId="{86DE9C27-5918-4C35-AFB7-2AE208AB49EC}">
      <dsp:nvSpPr>
        <dsp:cNvPr id="0" name=""/>
        <dsp:cNvSpPr/>
      </dsp:nvSpPr>
      <dsp:spPr>
        <a:xfrm>
          <a:off x="9804131" y="4131704"/>
          <a:ext cx="1185753" cy="1185753"/>
        </a:xfrm>
        <a:prstGeom prst="ellipse">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pl-PL" sz="1400" kern="1200" dirty="0"/>
            <a:t>Podejmowanie inicjatyw</a:t>
          </a:r>
        </a:p>
      </dsp:txBody>
      <dsp:txXfrm>
        <a:off x="9977781" y="4305354"/>
        <a:ext cx="838453" cy="838453"/>
      </dsp:txXfrm>
    </dsp:sp>
    <dsp:sp modelId="{411714C7-6555-4D3E-BD6B-BD9D1466A984}">
      <dsp:nvSpPr>
        <dsp:cNvPr id="0" name=""/>
        <dsp:cNvSpPr/>
      </dsp:nvSpPr>
      <dsp:spPr>
        <a:xfrm rot="1800000">
          <a:off x="7049837" y="5256576"/>
          <a:ext cx="2525988" cy="15914"/>
        </a:xfrm>
        <a:custGeom>
          <a:avLst/>
          <a:gdLst/>
          <a:ahLst/>
          <a:cxnLst/>
          <a:rect l="0" t="0" r="0" b="0"/>
          <a:pathLst>
            <a:path>
              <a:moveTo>
                <a:pt x="0" y="7957"/>
              </a:moveTo>
              <a:lnTo>
                <a:pt x="2525988" y="79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90000"/>
            </a:lnSpc>
            <a:spcBef>
              <a:spcPct val="0"/>
            </a:spcBef>
            <a:spcAft>
              <a:spcPct val="35000"/>
            </a:spcAft>
          </a:pPr>
          <a:endParaRPr lang="pl-PL" sz="1400" kern="1200"/>
        </a:p>
      </dsp:txBody>
      <dsp:txXfrm>
        <a:off x="8249681" y="5201384"/>
        <a:ext cx="126299" cy="126299"/>
      </dsp:txXfrm>
    </dsp:sp>
    <dsp:sp modelId="{58837753-FC3D-4929-8560-FA6A2D5F165F}">
      <dsp:nvSpPr>
        <dsp:cNvPr id="0" name=""/>
        <dsp:cNvSpPr/>
      </dsp:nvSpPr>
      <dsp:spPr>
        <a:xfrm>
          <a:off x="9327185" y="5599592"/>
          <a:ext cx="1185753" cy="1185753"/>
        </a:xfrm>
        <a:prstGeom prst="ellipse">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pl-PL" sz="1400" kern="1200" dirty="0"/>
            <a:t>Mobilizowanie innych</a:t>
          </a:r>
        </a:p>
      </dsp:txBody>
      <dsp:txXfrm>
        <a:off x="9500835" y="5773242"/>
        <a:ext cx="838453" cy="838453"/>
      </dsp:txXfrm>
    </dsp:sp>
    <dsp:sp modelId="{E5A7E5CE-9A19-4637-B7E4-6EEE3B880314}">
      <dsp:nvSpPr>
        <dsp:cNvPr id="0" name=""/>
        <dsp:cNvSpPr/>
      </dsp:nvSpPr>
      <dsp:spPr>
        <a:xfrm rot="3240000">
          <a:off x="6533459" y="5830072"/>
          <a:ext cx="2525988" cy="15914"/>
        </a:xfrm>
        <a:custGeom>
          <a:avLst/>
          <a:gdLst/>
          <a:ahLst/>
          <a:cxnLst/>
          <a:rect l="0" t="0" r="0" b="0"/>
          <a:pathLst>
            <a:path>
              <a:moveTo>
                <a:pt x="0" y="7957"/>
              </a:moveTo>
              <a:lnTo>
                <a:pt x="2525988" y="79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90000"/>
            </a:lnSpc>
            <a:spcBef>
              <a:spcPct val="0"/>
            </a:spcBef>
            <a:spcAft>
              <a:spcPct val="35000"/>
            </a:spcAft>
          </a:pPr>
          <a:endParaRPr lang="pl-PL" sz="1400" kern="1200"/>
        </a:p>
      </dsp:txBody>
      <dsp:txXfrm>
        <a:off x="7733303" y="5774879"/>
        <a:ext cx="126299" cy="126299"/>
      </dsp:txXfrm>
    </dsp:sp>
    <dsp:sp modelId="{58EC641F-1879-42AF-AE99-E63A54A90242}">
      <dsp:nvSpPr>
        <dsp:cNvPr id="0" name=""/>
        <dsp:cNvSpPr/>
      </dsp:nvSpPr>
      <dsp:spPr>
        <a:xfrm>
          <a:off x="8294430" y="6746583"/>
          <a:ext cx="1185753" cy="1185753"/>
        </a:xfrm>
        <a:prstGeom prst="ellipse">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pl-PL" sz="1400" kern="1200" dirty="0"/>
            <a:t>Edukacja finansowa i ekonomiczna</a:t>
          </a:r>
        </a:p>
      </dsp:txBody>
      <dsp:txXfrm>
        <a:off x="8468080" y="6920233"/>
        <a:ext cx="838453" cy="838453"/>
      </dsp:txXfrm>
    </dsp:sp>
    <dsp:sp modelId="{1359C2FB-D648-4172-93B6-94ECF94E1098}">
      <dsp:nvSpPr>
        <dsp:cNvPr id="0" name=""/>
        <dsp:cNvSpPr/>
      </dsp:nvSpPr>
      <dsp:spPr>
        <a:xfrm rot="4680000">
          <a:off x="5828463" y="6143956"/>
          <a:ext cx="2525988" cy="15914"/>
        </a:xfrm>
        <a:custGeom>
          <a:avLst/>
          <a:gdLst/>
          <a:ahLst/>
          <a:cxnLst/>
          <a:rect l="0" t="0" r="0" b="0"/>
          <a:pathLst>
            <a:path>
              <a:moveTo>
                <a:pt x="0" y="7957"/>
              </a:moveTo>
              <a:lnTo>
                <a:pt x="2525988" y="79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90000"/>
            </a:lnSpc>
            <a:spcBef>
              <a:spcPct val="0"/>
            </a:spcBef>
            <a:spcAft>
              <a:spcPct val="35000"/>
            </a:spcAft>
          </a:pPr>
          <a:endParaRPr lang="pl-PL" sz="1400" kern="1200"/>
        </a:p>
      </dsp:txBody>
      <dsp:txXfrm>
        <a:off x="7028307" y="6088764"/>
        <a:ext cx="126299" cy="126299"/>
      </dsp:txXfrm>
    </dsp:sp>
    <dsp:sp modelId="{4BCB302E-F02E-4865-8C41-9CF37BF08206}">
      <dsp:nvSpPr>
        <dsp:cNvPr id="0" name=""/>
        <dsp:cNvSpPr/>
      </dsp:nvSpPr>
      <dsp:spPr>
        <a:xfrm>
          <a:off x="6884437" y="7374352"/>
          <a:ext cx="1185753" cy="1185753"/>
        </a:xfrm>
        <a:prstGeom prst="ellipse">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pl-PL" sz="1400" kern="1200" dirty="0"/>
            <a:t>Mobilizowanie zasobów</a:t>
          </a:r>
        </a:p>
      </dsp:txBody>
      <dsp:txXfrm>
        <a:off x="7058087" y="7548002"/>
        <a:ext cx="838453" cy="838453"/>
      </dsp:txXfrm>
    </dsp:sp>
    <dsp:sp modelId="{CD26D601-843E-40D4-9412-42BAA6BFD461}">
      <dsp:nvSpPr>
        <dsp:cNvPr id="0" name=""/>
        <dsp:cNvSpPr/>
      </dsp:nvSpPr>
      <dsp:spPr>
        <a:xfrm rot="6120000">
          <a:off x="5056748" y="6143956"/>
          <a:ext cx="2525988" cy="15914"/>
        </a:xfrm>
        <a:custGeom>
          <a:avLst/>
          <a:gdLst/>
          <a:ahLst/>
          <a:cxnLst/>
          <a:rect l="0" t="0" r="0" b="0"/>
          <a:pathLst>
            <a:path>
              <a:moveTo>
                <a:pt x="0" y="7957"/>
              </a:moveTo>
              <a:lnTo>
                <a:pt x="2525988" y="79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90000"/>
            </a:lnSpc>
            <a:spcBef>
              <a:spcPct val="0"/>
            </a:spcBef>
            <a:spcAft>
              <a:spcPct val="35000"/>
            </a:spcAft>
          </a:pPr>
          <a:endParaRPr lang="pl-PL" sz="1400" kern="1200"/>
        </a:p>
      </dsp:txBody>
      <dsp:txXfrm rot="10800000">
        <a:off x="6256593" y="6088764"/>
        <a:ext cx="126299" cy="126299"/>
      </dsp:txXfrm>
    </dsp:sp>
    <dsp:sp modelId="{D10D35E0-15A7-49F9-8D78-B3B701D0EF4A}">
      <dsp:nvSpPr>
        <dsp:cNvPr id="0" name=""/>
        <dsp:cNvSpPr/>
      </dsp:nvSpPr>
      <dsp:spPr>
        <a:xfrm>
          <a:off x="5341008" y="7374352"/>
          <a:ext cx="1185753" cy="1185753"/>
        </a:xfrm>
        <a:prstGeom prst="ellipse">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pl-PL" sz="1400" kern="1200" dirty="0"/>
            <a:t>Motywacja i wytrwałość</a:t>
          </a:r>
        </a:p>
      </dsp:txBody>
      <dsp:txXfrm>
        <a:off x="5514658" y="7548002"/>
        <a:ext cx="838453" cy="838453"/>
      </dsp:txXfrm>
    </dsp:sp>
    <dsp:sp modelId="{6BCF57AA-055B-40E0-8693-A5F0A4188F4A}">
      <dsp:nvSpPr>
        <dsp:cNvPr id="0" name=""/>
        <dsp:cNvSpPr/>
      </dsp:nvSpPr>
      <dsp:spPr>
        <a:xfrm rot="7560000">
          <a:off x="4351752" y="5830072"/>
          <a:ext cx="2525988" cy="15914"/>
        </a:xfrm>
        <a:custGeom>
          <a:avLst/>
          <a:gdLst/>
          <a:ahLst/>
          <a:cxnLst/>
          <a:rect l="0" t="0" r="0" b="0"/>
          <a:pathLst>
            <a:path>
              <a:moveTo>
                <a:pt x="0" y="7957"/>
              </a:moveTo>
              <a:lnTo>
                <a:pt x="2525988" y="79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90000"/>
            </a:lnSpc>
            <a:spcBef>
              <a:spcPct val="0"/>
            </a:spcBef>
            <a:spcAft>
              <a:spcPct val="35000"/>
            </a:spcAft>
          </a:pPr>
          <a:endParaRPr lang="pl-PL" sz="1400" kern="1200"/>
        </a:p>
      </dsp:txBody>
      <dsp:txXfrm rot="10800000">
        <a:off x="5551596" y="5774879"/>
        <a:ext cx="126299" cy="126299"/>
      </dsp:txXfrm>
    </dsp:sp>
    <dsp:sp modelId="{5BF0F396-B853-4777-A0D6-1E29D9A431A6}">
      <dsp:nvSpPr>
        <dsp:cNvPr id="0" name=""/>
        <dsp:cNvSpPr/>
      </dsp:nvSpPr>
      <dsp:spPr>
        <a:xfrm>
          <a:off x="3931016" y="6746583"/>
          <a:ext cx="1185753" cy="1185753"/>
        </a:xfrm>
        <a:prstGeom prst="ellipse">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pl-PL" sz="1400" kern="1200" dirty="0"/>
            <a:t>Samoświadomość i skuteczność</a:t>
          </a:r>
        </a:p>
      </dsp:txBody>
      <dsp:txXfrm>
        <a:off x="4104666" y="6920233"/>
        <a:ext cx="838453" cy="838453"/>
      </dsp:txXfrm>
    </dsp:sp>
    <dsp:sp modelId="{7331CCD8-DEFF-4549-A7AF-627054E63580}">
      <dsp:nvSpPr>
        <dsp:cNvPr id="0" name=""/>
        <dsp:cNvSpPr/>
      </dsp:nvSpPr>
      <dsp:spPr>
        <a:xfrm rot="9000000">
          <a:off x="3835374" y="5256576"/>
          <a:ext cx="2525988" cy="15914"/>
        </a:xfrm>
        <a:custGeom>
          <a:avLst/>
          <a:gdLst/>
          <a:ahLst/>
          <a:cxnLst/>
          <a:rect l="0" t="0" r="0" b="0"/>
          <a:pathLst>
            <a:path>
              <a:moveTo>
                <a:pt x="0" y="7957"/>
              </a:moveTo>
              <a:lnTo>
                <a:pt x="2525988" y="79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90000"/>
            </a:lnSpc>
            <a:spcBef>
              <a:spcPct val="0"/>
            </a:spcBef>
            <a:spcAft>
              <a:spcPct val="35000"/>
            </a:spcAft>
          </a:pPr>
          <a:endParaRPr lang="pl-PL" sz="1400" kern="1200"/>
        </a:p>
      </dsp:txBody>
      <dsp:txXfrm rot="10800000">
        <a:off x="5035219" y="5201384"/>
        <a:ext cx="126299" cy="126299"/>
      </dsp:txXfrm>
    </dsp:sp>
    <dsp:sp modelId="{E98A345F-1153-4814-A0E1-3CFF8FB6A5C2}">
      <dsp:nvSpPr>
        <dsp:cNvPr id="0" name=""/>
        <dsp:cNvSpPr/>
      </dsp:nvSpPr>
      <dsp:spPr>
        <a:xfrm>
          <a:off x="2898261" y="5599592"/>
          <a:ext cx="1185753" cy="118575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pl-PL" sz="1400" kern="1200" dirty="0"/>
            <a:t>Dostrzeżenie możliwości</a:t>
          </a:r>
        </a:p>
      </dsp:txBody>
      <dsp:txXfrm>
        <a:off x="3071911" y="5773242"/>
        <a:ext cx="838453" cy="838453"/>
      </dsp:txXfrm>
    </dsp:sp>
    <dsp:sp modelId="{582CF463-8D0C-4FF9-ADA7-10F616D95316}">
      <dsp:nvSpPr>
        <dsp:cNvPr id="0" name=""/>
        <dsp:cNvSpPr/>
      </dsp:nvSpPr>
      <dsp:spPr>
        <a:xfrm rot="10440000">
          <a:off x="3596901" y="4522632"/>
          <a:ext cx="2525988" cy="15914"/>
        </a:xfrm>
        <a:custGeom>
          <a:avLst/>
          <a:gdLst/>
          <a:ahLst/>
          <a:cxnLst/>
          <a:rect l="0" t="0" r="0" b="0"/>
          <a:pathLst>
            <a:path>
              <a:moveTo>
                <a:pt x="0" y="7957"/>
              </a:moveTo>
              <a:lnTo>
                <a:pt x="2525988" y="79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90000"/>
            </a:lnSpc>
            <a:spcBef>
              <a:spcPct val="0"/>
            </a:spcBef>
            <a:spcAft>
              <a:spcPct val="35000"/>
            </a:spcAft>
          </a:pPr>
          <a:endParaRPr lang="pl-PL" sz="1400" kern="1200"/>
        </a:p>
      </dsp:txBody>
      <dsp:txXfrm rot="10800000">
        <a:off x="4796746" y="4467440"/>
        <a:ext cx="126299" cy="126299"/>
      </dsp:txXfrm>
    </dsp:sp>
    <dsp:sp modelId="{654A8CC3-C836-4128-8267-3C20B7FEE633}">
      <dsp:nvSpPr>
        <dsp:cNvPr id="0" name=""/>
        <dsp:cNvSpPr/>
      </dsp:nvSpPr>
      <dsp:spPr>
        <a:xfrm>
          <a:off x="2421315" y="4131704"/>
          <a:ext cx="1185753" cy="118575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pl-PL" sz="1400" kern="1200" dirty="0"/>
            <a:t>Kreatywność</a:t>
          </a:r>
        </a:p>
      </dsp:txBody>
      <dsp:txXfrm>
        <a:off x="2594965" y="4305354"/>
        <a:ext cx="838453" cy="838453"/>
      </dsp:txXfrm>
    </dsp:sp>
    <dsp:sp modelId="{5BF71D72-2A9A-4FE8-A29F-EF1ABD79343E}">
      <dsp:nvSpPr>
        <dsp:cNvPr id="0" name=""/>
        <dsp:cNvSpPr/>
      </dsp:nvSpPr>
      <dsp:spPr>
        <a:xfrm rot="11880000">
          <a:off x="3677568" y="3755145"/>
          <a:ext cx="2525988" cy="15914"/>
        </a:xfrm>
        <a:custGeom>
          <a:avLst/>
          <a:gdLst/>
          <a:ahLst/>
          <a:cxnLst/>
          <a:rect l="0" t="0" r="0" b="0"/>
          <a:pathLst>
            <a:path>
              <a:moveTo>
                <a:pt x="0" y="7957"/>
              </a:moveTo>
              <a:lnTo>
                <a:pt x="2525988" y="79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90000"/>
            </a:lnSpc>
            <a:spcBef>
              <a:spcPct val="0"/>
            </a:spcBef>
            <a:spcAft>
              <a:spcPct val="35000"/>
            </a:spcAft>
          </a:pPr>
          <a:endParaRPr lang="pl-PL" sz="1400" kern="1200"/>
        </a:p>
      </dsp:txBody>
      <dsp:txXfrm rot="10800000">
        <a:off x="4877412" y="3699953"/>
        <a:ext cx="126299" cy="126299"/>
      </dsp:txXfrm>
    </dsp:sp>
    <dsp:sp modelId="{5F4E3728-72F9-4905-9784-189E3FFB907B}">
      <dsp:nvSpPr>
        <dsp:cNvPr id="0" name=""/>
        <dsp:cNvSpPr/>
      </dsp:nvSpPr>
      <dsp:spPr>
        <a:xfrm>
          <a:off x="2582647" y="2596730"/>
          <a:ext cx="1185753" cy="118575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pl-PL" sz="1400" kern="1200" dirty="0"/>
            <a:t>Wizja</a:t>
          </a:r>
        </a:p>
      </dsp:txBody>
      <dsp:txXfrm>
        <a:off x="2756297" y="2770380"/>
        <a:ext cx="838453" cy="838453"/>
      </dsp:txXfrm>
    </dsp:sp>
    <dsp:sp modelId="{83BB8038-3D37-48A9-838C-851F714ECED1}">
      <dsp:nvSpPr>
        <dsp:cNvPr id="0" name=""/>
        <dsp:cNvSpPr/>
      </dsp:nvSpPr>
      <dsp:spPr>
        <a:xfrm rot="13320000">
          <a:off x="4063425" y="3086821"/>
          <a:ext cx="2525988" cy="15914"/>
        </a:xfrm>
        <a:custGeom>
          <a:avLst/>
          <a:gdLst/>
          <a:ahLst/>
          <a:cxnLst/>
          <a:rect l="0" t="0" r="0" b="0"/>
          <a:pathLst>
            <a:path>
              <a:moveTo>
                <a:pt x="0" y="7957"/>
              </a:moveTo>
              <a:lnTo>
                <a:pt x="2525988" y="79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90000"/>
            </a:lnSpc>
            <a:spcBef>
              <a:spcPct val="0"/>
            </a:spcBef>
            <a:spcAft>
              <a:spcPct val="35000"/>
            </a:spcAft>
          </a:pPr>
          <a:endParaRPr lang="pl-PL" sz="1400" kern="1200"/>
        </a:p>
      </dsp:txBody>
      <dsp:txXfrm rot="10800000">
        <a:off x="5263269" y="3031629"/>
        <a:ext cx="126299" cy="126299"/>
      </dsp:txXfrm>
    </dsp:sp>
    <dsp:sp modelId="{1936AE50-DDA7-4048-B6AD-FA15B1E75040}">
      <dsp:nvSpPr>
        <dsp:cNvPr id="0" name=""/>
        <dsp:cNvSpPr/>
      </dsp:nvSpPr>
      <dsp:spPr>
        <a:xfrm>
          <a:off x="3354362" y="1260082"/>
          <a:ext cx="1185753" cy="118575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pl-PL" sz="1400" kern="1200" dirty="0"/>
            <a:t>Wartościowanie pomysłów</a:t>
          </a:r>
        </a:p>
      </dsp:txBody>
      <dsp:txXfrm>
        <a:off x="3528012" y="1433732"/>
        <a:ext cx="838453" cy="838453"/>
      </dsp:txXfrm>
    </dsp:sp>
    <dsp:sp modelId="{E32AFA29-3FBD-45C8-A030-1C2A7E3EC136}">
      <dsp:nvSpPr>
        <dsp:cNvPr id="0" name=""/>
        <dsp:cNvSpPr/>
      </dsp:nvSpPr>
      <dsp:spPr>
        <a:xfrm rot="14760000">
          <a:off x="4687755" y="2633219"/>
          <a:ext cx="2525988" cy="15914"/>
        </a:xfrm>
        <a:custGeom>
          <a:avLst/>
          <a:gdLst/>
          <a:ahLst/>
          <a:cxnLst/>
          <a:rect l="0" t="0" r="0" b="0"/>
          <a:pathLst>
            <a:path>
              <a:moveTo>
                <a:pt x="0" y="7957"/>
              </a:moveTo>
              <a:lnTo>
                <a:pt x="2525988" y="79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22300">
            <a:lnSpc>
              <a:spcPct val="90000"/>
            </a:lnSpc>
            <a:spcBef>
              <a:spcPct val="0"/>
            </a:spcBef>
            <a:spcAft>
              <a:spcPct val="35000"/>
            </a:spcAft>
          </a:pPr>
          <a:endParaRPr lang="pl-PL" sz="1400" kern="1200"/>
        </a:p>
      </dsp:txBody>
      <dsp:txXfrm rot="10800000">
        <a:off x="5887599" y="2578026"/>
        <a:ext cx="126299" cy="126299"/>
      </dsp:txXfrm>
    </dsp:sp>
    <dsp:sp modelId="{1A421764-0C78-4CDF-8E2A-D0A48AFE8D3D}">
      <dsp:nvSpPr>
        <dsp:cNvPr id="0" name=""/>
        <dsp:cNvSpPr/>
      </dsp:nvSpPr>
      <dsp:spPr>
        <a:xfrm>
          <a:off x="4603022" y="352877"/>
          <a:ext cx="1185753" cy="118575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pl-PL" sz="1400" kern="1200" dirty="0"/>
            <a:t>Myślenie etyczne i zrównoważone </a:t>
          </a:r>
        </a:p>
      </dsp:txBody>
      <dsp:txXfrm>
        <a:off x="4776672" y="526527"/>
        <a:ext cx="838453" cy="838453"/>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7924800" cy="51593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10358438" y="0"/>
            <a:ext cx="7924800" cy="515938"/>
          </a:xfrm>
          <a:prstGeom prst="rect">
            <a:avLst/>
          </a:prstGeom>
        </p:spPr>
        <p:txBody>
          <a:bodyPr vert="horz" lIns="91440" tIns="45720" rIns="91440" bIns="45720" rtlCol="0"/>
          <a:lstStyle>
            <a:lvl1pPr algn="r">
              <a:defRPr sz="1200"/>
            </a:lvl1pPr>
          </a:lstStyle>
          <a:p>
            <a:fld id="{EC313640-A9D7-4474-A8EE-605C28A1E708}" type="datetimeFigureOut">
              <a:rPr lang="es-ES" smtClean="0"/>
              <a:t>27/01/2022</a:t>
            </a:fld>
            <a:endParaRPr lang="es-ES"/>
          </a:p>
        </p:txBody>
      </p:sp>
      <p:sp>
        <p:nvSpPr>
          <p:cNvPr id="4" name="Marcador de imagen de diapositiva 3"/>
          <p:cNvSpPr>
            <a:spLocks noGrp="1" noRot="1" noChangeAspect="1"/>
          </p:cNvSpPr>
          <p:nvPr>
            <p:ph type="sldImg" idx="2"/>
          </p:nvPr>
        </p:nvSpPr>
        <p:spPr>
          <a:xfrm>
            <a:off x="6057900" y="1285875"/>
            <a:ext cx="6172200" cy="3471863"/>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1828800" y="4951413"/>
            <a:ext cx="14630400" cy="4049712"/>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771063"/>
            <a:ext cx="7924800" cy="51593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10358438" y="9771063"/>
            <a:ext cx="7924800" cy="515937"/>
          </a:xfrm>
          <a:prstGeom prst="rect">
            <a:avLst/>
          </a:prstGeom>
        </p:spPr>
        <p:txBody>
          <a:bodyPr vert="horz" lIns="91440" tIns="45720" rIns="91440" bIns="45720" rtlCol="0" anchor="b"/>
          <a:lstStyle>
            <a:lvl1pPr algn="r">
              <a:defRPr sz="1200"/>
            </a:lvl1pPr>
          </a:lstStyle>
          <a:p>
            <a:fld id="{12FB2E4B-9468-4FDF-9F87-37DCA28F108B}" type="slidenum">
              <a:rPr lang="es-ES" smtClean="0"/>
              <a:t>‹#›</a:t>
            </a:fld>
            <a:endParaRPr lang="es-ES"/>
          </a:p>
        </p:txBody>
      </p:sp>
    </p:spTree>
    <p:extLst>
      <p:ext uri="{BB962C8B-B14F-4D97-AF65-F5344CB8AC3E}">
        <p14:creationId xmlns:p14="http://schemas.microsoft.com/office/powerpoint/2010/main" val="2952647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80960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79306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25764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12957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044220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94755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764686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59954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927437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773171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8285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123279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07524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612386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019328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747480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95454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395691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92152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5992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275913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C767A38-6BE8-48B4-8B8F-3257C75110C3}"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6379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9679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853009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34416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67592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20266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870551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2A5AF86-9181-4709-A4AD-865EAD2937B2}" type="slidenum">
              <a:rPr kumimoji="0" lang="es-E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s-E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81254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1"/>
            <a:ext cx="2320925" cy="2949575"/>
          </a:xfrm>
          <a:custGeom>
            <a:avLst/>
            <a:gdLst/>
            <a:ahLst/>
            <a:cxnLst/>
            <a:rect l="l" t="t" r="r" b="b"/>
            <a:pathLst>
              <a:path w="2320925" h="2949575">
                <a:moveTo>
                  <a:pt x="2320748" y="2949238"/>
                </a:moveTo>
                <a:lnTo>
                  <a:pt x="0" y="2949238"/>
                </a:lnTo>
                <a:lnTo>
                  <a:pt x="0" y="0"/>
                </a:lnTo>
                <a:lnTo>
                  <a:pt x="2320748" y="2320062"/>
                </a:lnTo>
                <a:lnTo>
                  <a:pt x="2320748" y="2949238"/>
                </a:lnTo>
                <a:close/>
              </a:path>
            </a:pathLst>
          </a:custGeom>
          <a:solidFill>
            <a:srgbClr val="152D54"/>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9144000" y="2377571"/>
            <a:ext cx="6762749" cy="3248024"/>
          </a:xfrm>
          <a:prstGeom prst="rect">
            <a:avLst/>
          </a:prstGeom>
        </p:spPr>
      </p:pic>
      <p:sp>
        <p:nvSpPr>
          <p:cNvPr id="18" name="bg object 18"/>
          <p:cNvSpPr/>
          <p:nvPr/>
        </p:nvSpPr>
        <p:spPr>
          <a:xfrm>
            <a:off x="1919664" y="0"/>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FF1B20"/>
          </a:solidFill>
        </p:spPr>
        <p:txBody>
          <a:bodyPr wrap="square" lIns="0" tIns="0" rIns="0" bIns="0" rtlCol="0"/>
          <a:lstStyle/>
          <a:p>
            <a:endParaRPr/>
          </a:p>
        </p:txBody>
      </p:sp>
      <p:sp>
        <p:nvSpPr>
          <p:cNvPr id="19" name="bg object 19"/>
          <p:cNvSpPr/>
          <p:nvPr/>
        </p:nvSpPr>
        <p:spPr>
          <a:xfrm>
            <a:off x="0" y="1779574"/>
            <a:ext cx="5175250" cy="8507730"/>
          </a:xfrm>
          <a:custGeom>
            <a:avLst/>
            <a:gdLst/>
            <a:ahLst/>
            <a:cxnLst/>
            <a:rect l="l" t="t" r="r" b="b"/>
            <a:pathLst>
              <a:path w="5175250" h="8507730">
                <a:moveTo>
                  <a:pt x="2320747" y="2320061"/>
                </a:moveTo>
                <a:lnTo>
                  <a:pt x="0" y="0"/>
                </a:lnTo>
                <a:lnTo>
                  <a:pt x="0" y="5162562"/>
                </a:lnTo>
                <a:lnTo>
                  <a:pt x="2320747" y="7482611"/>
                </a:lnTo>
                <a:lnTo>
                  <a:pt x="2320747" y="2320061"/>
                </a:lnTo>
                <a:close/>
              </a:path>
              <a:path w="5175250" h="8507730">
                <a:moveTo>
                  <a:pt x="5175148" y="5134191"/>
                </a:moveTo>
                <a:lnTo>
                  <a:pt x="2593111" y="2552928"/>
                </a:lnTo>
                <a:lnTo>
                  <a:pt x="2593111" y="7715491"/>
                </a:lnTo>
                <a:lnTo>
                  <a:pt x="3385299" y="8507438"/>
                </a:lnTo>
                <a:lnTo>
                  <a:pt x="5175148" y="8507438"/>
                </a:lnTo>
                <a:lnTo>
                  <a:pt x="5175148" y="5134191"/>
                </a:lnTo>
                <a:close/>
              </a:path>
            </a:pathLst>
          </a:custGeom>
          <a:solidFill>
            <a:srgbClr val="152D54"/>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380610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3"/>
            <a:ext cx="2320925" cy="2949575"/>
          </a:xfrm>
          <a:custGeom>
            <a:avLst/>
            <a:gdLst/>
            <a:ahLst/>
            <a:cxnLst/>
            <a:rect l="l" t="t" r="r" b="b"/>
            <a:pathLst>
              <a:path w="2320925" h="2949575">
                <a:moveTo>
                  <a:pt x="2320748" y="2949236"/>
                </a:moveTo>
                <a:lnTo>
                  <a:pt x="0" y="2949236"/>
                </a:lnTo>
                <a:lnTo>
                  <a:pt x="0" y="0"/>
                </a:lnTo>
                <a:lnTo>
                  <a:pt x="2320748" y="2320062"/>
                </a:lnTo>
                <a:lnTo>
                  <a:pt x="2320748" y="2949236"/>
                </a:lnTo>
                <a:close/>
              </a:path>
            </a:pathLst>
          </a:custGeom>
          <a:solidFill>
            <a:srgbClr val="FF1B20"/>
          </a:solidFill>
        </p:spPr>
        <p:txBody>
          <a:bodyPr wrap="square" lIns="0" tIns="0" rIns="0" bIns="0" rtlCol="0"/>
          <a:lstStyle/>
          <a:p>
            <a:endParaRPr/>
          </a:p>
        </p:txBody>
      </p:sp>
      <p:sp>
        <p:nvSpPr>
          <p:cNvPr id="17" name="bg object 17"/>
          <p:cNvSpPr/>
          <p:nvPr/>
        </p:nvSpPr>
        <p:spPr>
          <a:xfrm>
            <a:off x="1919664" y="3"/>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152D54"/>
          </a:solidFill>
        </p:spPr>
        <p:txBody>
          <a:bodyPr wrap="square" lIns="0" tIns="0" rIns="0" bIns="0" rtlCol="0"/>
          <a:lstStyle/>
          <a:p>
            <a:endParaRPr/>
          </a:p>
        </p:txBody>
      </p:sp>
      <p:sp>
        <p:nvSpPr>
          <p:cNvPr id="18" name="bg object 18"/>
          <p:cNvSpPr/>
          <p:nvPr/>
        </p:nvSpPr>
        <p:spPr>
          <a:xfrm>
            <a:off x="0" y="1779586"/>
            <a:ext cx="5175250" cy="8507730"/>
          </a:xfrm>
          <a:custGeom>
            <a:avLst/>
            <a:gdLst/>
            <a:ahLst/>
            <a:cxnLst/>
            <a:rect l="l" t="t" r="r" b="b"/>
            <a:pathLst>
              <a:path w="5175250" h="8507730">
                <a:moveTo>
                  <a:pt x="2320747" y="2320061"/>
                </a:moveTo>
                <a:lnTo>
                  <a:pt x="0" y="0"/>
                </a:lnTo>
                <a:lnTo>
                  <a:pt x="0" y="5162550"/>
                </a:lnTo>
                <a:lnTo>
                  <a:pt x="2320747" y="7482611"/>
                </a:lnTo>
                <a:lnTo>
                  <a:pt x="2320747" y="2320061"/>
                </a:lnTo>
                <a:close/>
              </a:path>
              <a:path w="5175250" h="8507730">
                <a:moveTo>
                  <a:pt x="5175148" y="5134191"/>
                </a:moveTo>
                <a:lnTo>
                  <a:pt x="2593111" y="2552916"/>
                </a:lnTo>
                <a:lnTo>
                  <a:pt x="2593111" y="7715478"/>
                </a:lnTo>
                <a:lnTo>
                  <a:pt x="3385299" y="8507425"/>
                </a:lnTo>
                <a:lnTo>
                  <a:pt x="5175148" y="8507425"/>
                </a:lnTo>
                <a:lnTo>
                  <a:pt x="5175148" y="5134191"/>
                </a:lnTo>
                <a:close/>
              </a:path>
            </a:pathLst>
          </a:custGeom>
          <a:solidFill>
            <a:srgbClr val="FF1B20"/>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9000" b="1" i="0">
                <a:solidFill>
                  <a:srgbClr val="152D54"/>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1"/>
            <a:ext cx="2320925" cy="2949575"/>
          </a:xfrm>
          <a:custGeom>
            <a:avLst/>
            <a:gdLst/>
            <a:ahLst/>
            <a:cxnLst/>
            <a:rect l="l" t="t" r="r" b="b"/>
            <a:pathLst>
              <a:path w="2320925" h="2949575">
                <a:moveTo>
                  <a:pt x="2320748" y="2949238"/>
                </a:moveTo>
                <a:lnTo>
                  <a:pt x="0" y="2949238"/>
                </a:lnTo>
                <a:lnTo>
                  <a:pt x="0" y="0"/>
                </a:lnTo>
                <a:lnTo>
                  <a:pt x="2320748" y="2320062"/>
                </a:lnTo>
                <a:lnTo>
                  <a:pt x="2320748" y="2949238"/>
                </a:lnTo>
                <a:close/>
              </a:path>
            </a:pathLst>
          </a:custGeom>
          <a:solidFill>
            <a:srgbClr val="FF1B20"/>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9144000" y="2377571"/>
            <a:ext cx="6762749" cy="3248024"/>
          </a:xfrm>
          <a:prstGeom prst="rect">
            <a:avLst/>
          </a:prstGeom>
        </p:spPr>
      </p:pic>
      <p:sp>
        <p:nvSpPr>
          <p:cNvPr id="18" name="bg object 18"/>
          <p:cNvSpPr/>
          <p:nvPr/>
        </p:nvSpPr>
        <p:spPr>
          <a:xfrm>
            <a:off x="1919664" y="0"/>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152D54"/>
          </a:solidFill>
        </p:spPr>
        <p:txBody>
          <a:bodyPr wrap="square" lIns="0" tIns="0" rIns="0" bIns="0" rtlCol="0"/>
          <a:lstStyle/>
          <a:p>
            <a:endParaRPr/>
          </a:p>
        </p:txBody>
      </p:sp>
      <p:sp>
        <p:nvSpPr>
          <p:cNvPr id="19" name="bg object 19"/>
          <p:cNvSpPr/>
          <p:nvPr/>
        </p:nvSpPr>
        <p:spPr>
          <a:xfrm>
            <a:off x="0" y="1779574"/>
            <a:ext cx="5175250" cy="8507730"/>
          </a:xfrm>
          <a:custGeom>
            <a:avLst/>
            <a:gdLst/>
            <a:ahLst/>
            <a:cxnLst/>
            <a:rect l="l" t="t" r="r" b="b"/>
            <a:pathLst>
              <a:path w="5175250" h="8507730">
                <a:moveTo>
                  <a:pt x="2320747" y="2320061"/>
                </a:moveTo>
                <a:lnTo>
                  <a:pt x="0" y="0"/>
                </a:lnTo>
                <a:lnTo>
                  <a:pt x="0" y="5162562"/>
                </a:lnTo>
                <a:lnTo>
                  <a:pt x="2320747" y="7482611"/>
                </a:lnTo>
                <a:lnTo>
                  <a:pt x="2320747" y="2320061"/>
                </a:lnTo>
                <a:close/>
              </a:path>
              <a:path w="5175250" h="8507730">
                <a:moveTo>
                  <a:pt x="5175148" y="5134191"/>
                </a:moveTo>
                <a:lnTo>
                  <a:pt x="2593111" y="2552928"/>
                </a:lnTo>
                <a:lnTo>
                  <a:pt x="2593111" y="7715491"/>
                </a:lnTo>
                <a:lnTo>
                  <a:pt x="3385299" y="8507438"/>
                </a:lnTo>
                <a:lnTo>
                  <a:pt x="5175148" y="8507438"/>
                </a:lnTo>
                <a:lnTo>
                  <a:pt x="5175148" y="5134191"/>
                </a:lnTo>
                <a:close/>
              </a:path>
            </a:pathLst>
          </a:custGeom>
          <a:solidFill>
            <a:srgbClr val="FF1B20"/>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825693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931522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51422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7337763"/>
            <a:ext cx="2320925" cy="2949575"/>
          </a:xfrm>
          <a:custGeom>
            <a:avLst/>
            <a:gdLst/>
            <a:ahLst/>
            <a:cxnLst/>
            <a:rect l="l" t="t" r="r" b="b"/>
            <a:pathLst>
              <a:path w="2320925" h="2949575">
                <a:moveTo>
                  <a:pt x="2320748" y="2949236"/>
                </a:moveTo>
                <a:lnTo>
                  <a:pt x="0" y="2949236"/>
                </a:lnTo>
                <a:lnTo>
                  <a:pt x="0" y="0"/>
                </a:lnTo>
                <a:lnTo>
                  <a:pt x="2320748" y="2320062"/>
                </a:lnTo>
                <a:lnTo>
                  <a:pt x="2320748" y="2949236"/>
                </a:lnTo>
                <a:close/>
              </a:path>
            </a:pathLst>
          </a:custGeom>
          <a:solidFill>
            <a:srgbClr val="152D54"/>
          </a:solidFill>
        </p:spPr>
        <p:txBody>
          <a:bodyPr wrap="square" lIns="0" tIns="0" rIns="0" bIns="0" rtlCol="0"/>
          <a:lstStyle/>
          <a:p>
            <a:endParaRPr/>
          </a:p>
        </p:txBody>
      </p:sp>
      <p:sp>
        <p:nvSpPr>
          <p:cNvPr id="17" name="bg object 17"/>
          <p:cNvSpPr/>
          <p:nvPr/>
        </p:nvSpPr>
        <p:spPr>
          <a:xfrm>
            <a:off x="1919664" y="3"/>
            <a:ext cx="1333500" cy="10287000"/>
          </a:xfrm>
          <a:custGeom>
            <a:avLst/>
            <a:gdLst/>
            <a:ahLst/>
            <a:cxnLst/>
            <a:rect l="l" t="t" r="r" b="b"/>
            <a:pathLst>
              <a:path w="1333500" h="10287000">
                <a:moveTo>
                  <a:pt x="1333499" y="10286999"/>
                </a:moveTo>
                <a:lnTo>
                  <a:pt x="0" y="10286999"/>
                </a:lnTo>
                <a:lnTo>
                  <a:pt x="0" y="0"/>
                </a:lnTo>
                <a:lnTo>
                  <a:pt x="1333499" y="0"/>
                </a:lnTo>
                <a:lnTo>
                  <a:pt x="1333499" y="10286999"/>
                </a:lnTo>
                <a:close/>
              </a:path>
            </a:pathLst>
          </a:custGeom>
          <a:solidFill>
            <a:srgbClr val="FF1B20"/>
          </a:solidFill>
        </p:spPr>
        <p:txBody>
          <a:bodyPr wrap="square" lIns="0" tIns="0" rIns="0" bIns="0" rtlCol="0"/>
          <a:lstStyle/>
          <a:p>
            <a:endParaRPr/>
          </a:p>
        </p:txBody>
      </p:sp>
      <p:sp>
        <p:nvSpPr>
          <p:cNvPr id="18" name="bg object 18"/>
          <p:cNvSpPr/>
          <p:nvPr/>
        </p:nvSpPr>
        <p:spPr>
          <a:xfrm>
            <a:off x="0" y="1779586"/>
            <a:ext cx="5175250" cy="8507730"/>
          </a:xfrm>
          <a:custGeom>
            <a:avLst/>
            <a:gdLst/>
            <a:ahLst/>
            <a:cxnLst/>
            <a:rect l="l" t="t" r="r" b="b"/>
            <a:pathLst>
              <a:path w="5175250" h="8507730">
                <a:moveTo>
                  <a:pt x="2320747" y="2320061"/>
                </a:moveTo>
                <a:lnTo>
                  <a:pt x="0" y="0"/>
                </a:lnTo>
                <a:lnTo>
                  <a:pt x="0" y="5162550"/>
                </a:lnTo>
                <a:lnTo>
                  <a:pt x="2320747" y="7482611"/>
                </a:lnTo>
                <a:lnTo>
                  <a:pt x="2320747" y="2320061"/>
                </a:lnTo>
                <a:close/>
              </a:path>
              <a:path w="5175250" h="8507730">
                <a:moveTo>
                  <a:pt x="5175148" y="5134191"/>
                </a:moveTo>
                <a:lnTo>
                  <a:pt x="2593111" y="2552916"/>
                </a:lnTo>
                <a:lnTo>
                  <a:pt x="2593111" y="7715478"/>
                </a:lnTo>
                <a:lnTo>
                  <a:pt x="3385299" y="8507425"/>
                </a:lnTo>
                <a:lnTo>
                  <a:pt x="5175148" y="8507425"/>
                </a:lnTo>
                <a:lnTo>
                  <a:pt x="5175148" y="5134191"/>
                </a:lnTo>
                <a:close/>
              </a:path>
            </a:pathLst>
          </a:custGeom>
          <a:solidFill>
            <a:srgbClr val="152D54"/>
          </a:solidFill>
        </p:spPr>
        <p:txBody>
          <a:bodyPr wrap="square" lIns="0" tIns="0" rIns="0" bIns="0" rtlCol="0"/>
          <a:lstStyle/>
          <a:p>
            <a:endParaRPr/>
          </a:p>
        </p:txBody>
      </p:sp>
      <p:pic>
        <p:nvPicPr>
          <p:cNvPr id="19" name="bg object 19"/>
          <p:cNvPicPr/>
          <p:nvPr/>
        </p:nvPicPr>
        <p:blipFill>
          <a:blip r:embed="rId2" cstate="print"/>
          <a:stretch>
            <a:fillRect/>
          </a:stretch>
        </p:blipFill>
        <p:spPr>
          <a:xfrm>
            <a:off x="6370720" y="9572870"/>
            <a:ext cx="11740249" cy="529936"/>
          </a:xfrm>
          <a:prstGeom prst="rect">
            <a:avLst/>
          </a:prstGeom>
        </p:spPr>
      </p:pic>
      <p:sp>
        <p:nvSpPr>
          <p:cNvPr id="2" name="Holder 2"/>
          <p:cNvSpPr>
            <a:spLocks noGrp="1"/>
          </p:cNvSpPr>
          <p:nvPr>
            <p:ph type="title"/>
          </p:nvPr>
        </p:nvSpPr>
        <p:spPr/>
        <p:txBody>
          <a:bodyPr lIns="0" tIns="0" rIns="0" bIns="0"/>
          <a:lstStyle>
            <a:lvl1pPr>
              <a:defRPr sz="9000" b="1" i="0">
                <a:solidFill>
                  <a:srgbClr val="152D54"/>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8851148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8512721"/>
            <a:ext cx="18288000" cy="1771650"/>
          </a:xfrm>
          <a:custGeom>
            <a:avLst/>
            <a:gdLst/>
            <a:ahLst/>
            <a:cxnLst/>
            <a:rect l="l" t="t" r="r" b="b"/>
            <a:pathLst>
              <a:path w="18288000" h="1771650">
                <a:moveTo>
                  <a:pt x="18287998" y="1771649"/>
                </a:moveTo>
                <a:lnTo>
                  <a:pt x="0" y="1771649"/>
                </a:lnTo>
                <a:lnTo>
                  <a:pt x="0" y="0"/>
                </a:lnTo>
                <a:lnTo>
                  <a:pt x="18287998" y="0"/>
                </a:lnTo>
                <a:lnTo>
                  <a:pt x="18287998" y="1771649"/>
                </a:lnTo>
                <a:close/>
              </a:path>
            </a:pathLst>
          </a:custGeom>
          <a:solidFill>
            <a:srgbClr val="152D54"/>
          </a:solidFill>
        </p:spPr>
        <p:txBody>
          <a:bodyPr wrap="square" lIns="0" tIns="0" rIns="0" bIns="0" rtlCol="0"/>
          <a:lstStyle/>
          <a:p>
            <a:endParaRPr/>
          </a:p>
        </p:txBody>
      </p:sp>
      <p:sp>
        <p:nvSpPr>
          <p:cNvPr id="17" name="bg object 17"/>
          <p:cNvSpPr/>
          <p:nvPr/>
        </p:nvSpPr>
        <p:spPr>
          <a:xfrm>
            <a:off x="12620321" y="8482166"/>
            <a:ext cx="2223770" cy="1797050"/>
          </a:xfrm>
          <a:custGeom>
            <a:avLst/>
            <a:gdLst/>
            <a:ahLst/>
            <a:cxnLst/>
            <a:rect l="l" t="t" r="r" b="b"/>
            <a:pathLst>
              <a:path w="2223769" h="1797050">
                <a:moveTo>
                  <a:pt x="1235377" y="1796644"/>
                </a:moveTo>
                <a:lnTo>
                  <a:pt x="0" y="1796644"/>
                </a:lnTo>
                <a:lnTo>
                  <a:pt x="988123" y="898544"/>
                </a:lnTo>
                <a:lnTo>
                  <a:pt x="0" y="0"/>
                </a:lnTo>
                <a:lnTo>
                  <a:pt x="1235377" y="0"/>
                </a:lnTo>
                <a:lnTo>
                  <a:pt x="2223501" y="898544"/>
                </a:lnTo>
                <a:lnTo>
                  <a:pt x="1235377" y="1796644"/>
                </a:lnTo>
                <a:close/>
              </a:path>
            </a:pathLst>
          </a:custGeom>
          <a:solidFill>
            <a:srgbClr val="FFFFFF"/>
          </a:solidFill>
        </p:spPr>
        <p:txBody>
          <a:bodyPr wrap="square" lIns="0" tIns="0" rIns="0" bIns="0" rtlCol="0"/>
          <a:lstStyle/>
          <a:p>
            <a:endParaRPr/>
          </a:p>
        </p:txBody>
      </p:sp>
      <p:sp>
        <p:nvSpPr>
          <p:cNvPr id="18" name="bg object 18"/>
          <p:cNvSpPr/>
          <p:nvPr/>
        </p:nvSpPr>
        <p:spPr>
          <a:xfrm>
            <a:off x="2322659" y="8517270"/>
            <a:ext cx="6817359" cy="1769745"/>
          </a:xfrm>
          <a:custGeom>
            <a:avLst/>
            <a:gdLst/>
            <a:ahLst/>
            <a:cxnLst/>
            <a:rect l="l" t="t" r="r" b="b"/>
            <a:pathLst>
              <a:path w="6817359" h="1769745">
                <a:moveTo>
                  <a:pt x="6817229" y="0"/>
                </a:moveTo>
                <a:lnTo>
                  <a:pt x="5048259" y="1769728"/>
                </a:lnTo>
                <a:lnTo>
                  <a:pt x="0" y="1769728"/>
                </a:lnTo>
                <a:lnTo>
                  <a:pt x="1768979" y="0"/>
                </a:lnTo>
                <a:lnTo>
                  <a:pt x="6817229" y="0"/>
                </a:lnTo>
                <a:close/>
              </a:path>
            </a:pathLst>
          </a:custGeom>
          <a:solidFill>
            <a:srgbClr val="FF1B20"/>
          </a:solidFill>
        </p:spPr>
        <p:txBody>
          <a:bodyPr wrap="square" lIns="0" tIns="0" rIns="0" bIns="0" rtlCol="0"/>
          <a:lstStyle/>
          <a:p>
            <a:endParaRPr/>
          </a:p>
        </p:txBody>
      </p:sp>
      <p:sp>
        <p:nvSpPr>
          <p:cNvPr id="2" name="Holder 2"/>
          <p:cNvSpPr>
            <a:spLocks noGrp="1"/>
          </p:cNvSpPr>
          <p:nvPr>
            <p:ph type="title"/>
          </p:nvPr>
        </p:nvSpPr>
        <p:spPr>
          <a:xfrm>
            <a:off x="3770045" y="3861156"/>
            <a:ext cx="10747908" cy="1397000"/>
          </a:xfrm>
          <a:prstGeom prst="rect">
            <a:avLst/>
          </a:prstGeom>
        </p:spPr>
        <p:txBody>
          <a:bodyPr wrap="square" lIns="0" tIns="0" rIns="0" bIns="0">
            <a:spAutoFit/>
          </a:bodyPr>
          <a:lstStyle>
            <a:lvl1pPr>
              <a:defRPr sz="9000" b="1" i="0">
                <a:solidFill>
                  <a:srgbClr val="152D54"/>
                </a:solidFill>
                <a:latin typeface="Calibri"/>
                <a:cs typeface="Calibri"/>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1/27/2022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8512721"/>
            <a:ext cx="18288000" cy="1771650"/>
          </a:xfrm>
          <a:custGeom>
            <a:avLst/>
            <a:gdLst/>
            <a:ahLst/>
            <a:cxnLst/>
            <a:rect l="l" t="t" r="r" b="b"/>
            <a:pathLst>
              <a:path w="18288000" h="1771650">
                <a:moveTo>
                  <a:pt x="18287998" y="1771649"/>
                </a:moveTo>
                <a:lnTo>
                  <a:pt x="0" y="1771649"/>
                </a:lnTo>
                <a:lnTo>
                  <a:pt x="0" y="0"/>
                </a:lnTo>
                <a:lnTo>
                  <a:pt x="18287998" y="0"/>
                </a:lnTo>
                <a:lnTo>
                  <a:pt x="18287998" y="1771649"/>
                </a:lnTo>
                <a:close/>
              </a:path>
            </a:pathLst>
          </a:custGeom>
          <a:solidFill>
            <a:srgbClr val="FF1B20"/>
          </a:solidFill>
        </p:spPr>
        <p:txBody>
          <a:bodyPr wrap="square" lIns="0" tIns="0" rIns="0" bIns="0" rtlCol="0"/>
          <a:lstStyle/>
          <a:p>
            <a:endParaRPr/>
          </a:p>
        </p:txBody>
      </p:sp>
      <p:sp>
        <p:nvSpPr>
          <p:cNvPr id="17" name="bg object 17"/>
          <p:cNvSpPr/>
          <p:nvPr/>
        </p:nvSpPr>
        <p:spPr>
          <a:xfrm>
            <a:off x="1209657" y="8521585"/>
            <a:ext cx="7934325" cy="1765935"/>
          </a:xfrm>
          <a:custGeom>
            <a:avLst/>
            <a:gdLst/>
            <a:ahLst/>
            <a:cxnLst/>
            <a:rect l="l" t="t" r="r" b="b"/>
            <a:pathLst>
              <a:path w="7934325" h="1765934">
                <a:moveTo>
                  <a:pt x="0" y="0"/>
                </a:moveTo>
                <a:lnTo>
                  <a:pt x="7934323" y="0"/>
                </a:lnTo>
                <a:lnTo>
                  <a:pt x="7910915" y="41690"/>
                </a:lnTo>
                <a:lnTo>
                  <a:pt x="7887081" y="83107"/>
                </a:lnTo>
                <a:lnTo>
                  <a:pt x="7862825" y="124248"/>
                </a:lnTo>
                <a:lnTo>
                  <a:pt x="7838151" y="165111"/>
                </a:lnTo>
                <a:lnTo>
                  <a:pt x="7813060" y="205691"/>
                </a:lnTo>
                <a:lnTo>
                  <a:pt x="7787556" y="245987"/>
                </a:lnTo>
                <a:lnTo>
                  <a:pt x="7761642" y="285994"/>
                </a:lnTo>
                <a:lnTo>
                  <a:pt x="7735320" y="325711"/>
                </a:lnTo>
                <a:lnTo>
                  <a:pt x="7708595" y="365134"/>
                </a:lnTo>
                <a:lnTo>
                  <a:pt x="7681468" y="404260"/>
                </a:lnTo>
                <a:lnTo>
                  <a:pt x="7653942" y="443086"/>
                </a:lnTo>
                <a:lnTo>
                  <a:pt x="7626021" y="481610"/>
                </a:lnTo>
                <a:lnTo>
                  <a:pt x="7597708" y="519828"/>
                </a:lnTo>
                <a:lnTo>
                  <a:pt x="7569005" y="557737"/>
                </a:lnTo>
                <a:lnTo>
                  <a:pt x="7539915" y="595335"/>
                </a:lnTo>
                <a:lnTo>
                  <a:pt x="7510442" y="632618"/>
                </a:lnTo>
                <a:lnTo>
                  <a:pt x="7480588" y="669584"/>
                </a:lnTo>
                <a:lnTo>
                  <a:pt x="7450357" y="706229"/>
                </a:lnTo>
                <a:lnTo>
                  <a:pt x="7419751" y="742551"/>
                </a:lnTo>
                <a:lnTo>
                  <a:pt x="7388772" y="778546"/>
                </a:lnTo>
                <a:lnTo>
                  <a:pt x="7357425" y="814212"/>
                </a:lnTo>
                <a:lnTo>
                  <a:pt x="7325712" y="849546"/>
                </a:lnTo>
                <a:lnTo>
                  <a:pt x="7293636" y="884545"/>
                </a:lnTo>
                <a:lnTo>
                  <a:pt x="7261200" y="919205"/>
                </a:lnTo>
                <a:lnTo>
                  <a:pt x="7228407" y="953524"/>
                </a:lnTo>
                <a:lnTo>
                  <a:pt x="7195260" y="987498"/>
                </a:lnTo>
                <a:lnTo>
                  <a:pt x="7161762" y="1021126"/>
                </a:lnTo>
                <a:lnTo>
                  <a:pt x="7127915" y="1054404"/>
                </a:lnTo>
                <a:lnTo>
                  <a:pt x="7093724" y="1087328"/>
                </a:lnTo>
                <a:lnTo>
                  <a:pt x="7059189" y="1119896"/>
                </a:lnTo>
                <a:lnTo>
                  <a:pt x="7024316" y="1152106"/>
                </a:lnTo>
                <a:lnTo>
                  <a:pt x="6989106" y="1183953"/>
                </a:lnTo>
                <a:lnTo>
                  <a:pt x="6953563" y="1215436"/>
                </a:lnTo>
                <a:lnTo>
                  <a:pt x="6917689" y="1246550"/>
                </a:lnTo>
                <a:lnTo>
                  <a:pt x="6881488" y="1277294"/>
                </a:lnTo>
                <a:lnTo>
                  <a:pt x="6844962" y="1307664"/>
                </a:lnTo>
                <a:lnTo>
                  <a:pt x="6808114" y="1337657"/>
                </a:lnTo>
                <a:lnTo>
                  <a:pt x="6770948" y="1367271"/>
                </a:lnTo>
                <a:lnTo>
                  <a:pt x="6733466" y="1396501"/>
                </a:lnTo>
                <a:lnTo>
                  <a:pt x="6695671" y="1425347"/>
                </a:lnTo>
                <a:lnTo>
                  <a:pt x="6657566" y="1453803"/>
                </a:lnTo>
                <a:lnTo>
                  <a:pt x="6619155" y="1481868"/>
                </a:lnTo>
                <a:lnTo>
                  <a:pt x="6580439" y="1509538"/>
                </a:lnTo>
                <a:lnTo>
                  <a:pt x="6541423" y="1536811"/>
                </a:lnTo>
                <a:lnTo>
                  <a:pt x="6502108" y="1563683"/>
                </a:lnTo>
                <a:lnTo>
                  <a:pt x="6462499" y="1590152"/>
                </a:lnTo>
                <a:lnTo>
                  <a:pt x="6422597" y="1616215"/>
                </a:lnTo>
                <a:lnTo>
                  <a:pt x="6382406" y="1641868"/>
                </a:lnTo>
                <a:lnTo>
                  <a:pt x="6341929" y="1667108"/>
                </a:lnTo>
                <a:lnTo>
                  <a:pt x="6301168" y="1691934"/>
                </a:lnTo>
                <a:lnTo>
                  <a:pt x="6260128" y="1716341"/>
                </a:lnTo>
                <a:lnTo>
                  <a:pt x="6218810" y="1740327"/>
                </a:lnTo>
                <a:lnTo>
                  <a:pt x="6177217" y="1763889"/>
                </a:lnTo>
                <a:lnTo>
                  <a:pt x="6174459" y="1765413"/>
                </a:lnTo>
                <a:lnTo>
                  <a:pt x="1759920" y="1765413"/>
                </a:lnTo>
                <a:lnTo>
                  <a:pt x="1715568" y="1740327"/>
                </a:lnTo>
                <a:lnTo>
                  <a:pt x="1674249" y="1716341"/>
                </a:lnTo>
                <a:lnTo>
                  <a:pt x="1633207" y="1691934"/>
                </a:lnTo>
                <a:lnTo>
                  <a:pt x="1592446" y="1667108"/>
                </a:lnTo>
                <a:lnTo>
                  <a:pt x="1551968" y="1641868"/>
                </a:lnTo>
                <a:lnTo>
                  <a:pt x="1511776" y="1616215"/>
                </a:lnTo>
                <a:lnTo>
                  <a:pt x="1471874" y="1590152"/>
                </a:lnTo>
                <a:lnTo>
                  <a:pt x="1432264" y="1563683"/>
                </a:lnTo>
                <a:lnTo>
                  <a:pt x="1392948" y="1536811"/>
                </a:lnTo>
                <a:lnTo>
                  <a:pt x="1353931" y="1509538"/>
                </a:lnTo>
                <a:lnTo>
                  <a:pt x="1315215" y="1481868"/>
                </a:lnTo>
                <a:lnTo>
                  <a:pt x="1276802" y="1453803"/>
                </a:lnTo>
                <a:lnTo>
                  <a:pt x="1238697" y="1425347"/>
                </a:lnTo>
                <a:lnTo>
                  <a:pt x="1200901" y="1396501"/>
                </a:lnTo>
                <a:lnTo>
                  <a:pt x="1163418" y="1367271"/>
                </a:lnTo>
                <a:lnTo>
                  <a:pt x="1126251" y="1337657"/>
                </a:lnTo>
                <a:lnTo>
                  <a:pt x="1089403" y="1307664"/>
                </a:lnTo>
                <a:lnTo>
                  <a:pt x="1052876" y="1277294"/>
                </a:lnTo>
                <a:lnTo>
                  <a:pt x="1016673" y="1246550"/>
                </a:lnTo>
                <a:lnTo>
                  <a:pt x="980799" y="1215436"/>
                </a:lnTo>
                <a:lnTo>
                  <a:pt x="945255" y="1183953"/>
                </a:lnTo>
                <a:lnTo>
                  <a:pt x="910044" y="1152106"/>
                </a:lnTo>
                <a:lnTo>
                  <a:pt x="875169" y="1119896"/>
                </a:lnTo>
                <a:lnTo>
                  <a:pt x="840634" y="1087328"/>
                </a:lnTo>
                <a:lnTo>
                  <a:pt x="806442" y="1054404"/>
                </a:lnTo>
                <a:lnTo>
                  <a:pt x="772594" y="1021126"/>
                </a:lnTo>
                <a:lnTo>
                  <a:pt x="739095" y="987498"/>
                </a:lnTo>
                <a:lnTo>
                  <a:pt x="705947" y="953524"/>
                </a:lnTo>
                <a:lnTo>
                  <a:pt x="673153" y="919205"/>
                </a:lnTo>
                <a:lnTo>
                  <a:pt x="640716" y="884545"/>
                </a:lnTo>
                <a:lnTo>
                  <a:pt x="608639" y="849546"/>
                </a:lnTo>
                <a:lnTo>
                  <a:pt x="576925" y="814212"/>
                </a:lnTo>
                <a:lnTo>
                  <a:pt x="545577" y="778546"/>
                </a:lnTo>
                <a:lnTo>
                  <a:pt x="514597" y="742551"/>
                </a:lnTo>
                <a:lnTo>
                  <a:pt x="483990" y="706229"/>
                </a:lnTo>
                <a:lnTo>
                  <a:pt x="453757" y="669584"/>
                </a:lnTo>
                <a:lnTo>
                  <a:pt x="423902" y="632618"/>
                </a:lnTo>
                <a:lnTo>
                  <a:pt x="394428" y="595335"/>
                </a:lnTo>
                <a:lnTo>
                  <a:pt x="365337" y="557737"/>
                </a:lnTo>
                <a:lnTo>
                  <a:pt x="336633" y="519828"/>
                </a:lnTo>
                <a:lnTo>
                  <a:pt x="308318" y="481610"/>
                </a:lnTo>
                <a:lnTo>
                  <a:pt x="280396" y="443086"/>
                </a:lnTo>
                <a:lnTo>
                  <a:pt x="252870" y="404260"/>
                </a:lnTo>
                <a:lnTo>
                  <a:pt x="225741" y="365134"/>
                </a:lnTo>
                <a:lnTo>
                  <a:pt x="199014" y="325711"/>
                </a:lnTo>
                <a:lnTo>
                  <a:pt x="172691" y="285994"/>
                </a:lnTo>
                <a:lnTo>
                  <a:pt x="146776" y="245987"/>
                </a:lnTo>
                <a:lnTo>
                  <a:pt x="121270" y="205691"/>
                </a:lnTo>
                <a:lnTo>
                  <a:pt x="96178" y="165111"/>
                </a:lnTo>
                <a:lnTo>
                  <a:pt x="71502" y="124248"/>
                </a:lnTo>
                <a:lnTo>
                  <a:pt x="47245" y="83107"/>
                </a:lnTo>
                <a:lnTo>
                  <a:pt x="23410" y="41690"/>
                </a:lnTo>
                <a:lnTo>
                  <a:pt x="0" y="0"/>
                </a:lnTo>
                <a:close/>
              </a:path>
            </a:pathLst>
          </a:custGeom>
          <a:solidFill>
            <a:srgbClr val="152D54"/>
          </a:solidFill>
        </p:spPr>
        <p:txBody>
          <a:bodyPr wrap="square" lIns="0" tIns="0" rIns="0" bIns="0" rtlCol="0"/>
          <a:lstStyle/>
          <a:p>
            <a:endParaRPr/>
          </a:p>
        </p:txBody>
      </p:sp>
      <p:sp>
        <p:nvSpPr>
          <p:cNvPr id="18" name="bg object 18"/>
          <p:cNvSpPr/>
          <p:nvPr/>
        </p:nvSpPr>
        <p:spPr>
          <a:xfrm>
            <a:off x="12620321" y="8482166"/>
            <a:ext cx="2223770" cy="1797050"/>
          </a:xfrm>
          <a:custGeom>
            <a:avLst/>
            <a:gdLst/>
            <a:ahLst/>
            <a:cxnLst/>
            <a:rect l="l" t="t" r="r" b="b"/>
            <a:pathLst>
              <a:path w="2223769" h="1797050">
                <a:moveTo>
                  <a:pt x="1235377" y="1796644"/>
                </a:moveTo>
                <a:lnTo>
                  <a:pt x="0" y="1796644"/>
                </a:lnTo>
                <a:lnTo>
                  <a:pt x="988123" y="898544"/>
                </a:lnTo>
                <a:lnTo>
                  <a:pt x="0" y="0"/>
                </a:lnTo>
                <a:lnTo>
                  <a:pt x="1235377" y="0"/>
                </a:lnTo>
                <a:lnTo>
                  <a:pt x="2223501" y="898544"/>
                </a:lnTo>
                <a:lnTo>
                  <a:pt x="1235377" y="1796644"/>
                </a:lnTo>
                <a:close/>
              </a:path>
            </a:pathLst>
          </a:custGeom>
          <a:solidFill>
            <a:srgbClr val="FFFFFF"/>
          </a:solidFill>
        </p:spPr>
        <p:txBody>
          <a:bodyPr wrap="square" lIns="0" tIns="0" rIns="0" bIns="0" rtlCol="0"/>
          <a:lstStyle/>
          <a:p>
            <a:endParaRPr/>
          </a:p>
        </p:txBody>
      </p:sp>
      <p:sp>
        <p:nvSpPr>
          <p:cNvPr id="2" name="Holder 2"/>
          <p:cNvSpPr>
            <a:spLocks noGrp="1"/>
          </p:cNvSpPr>
          <p:nvPr>
            <p:ph type="title"/>
          </p:nvPr>
        </p:nvSpPr>
        <p:spPr>
          <a:xfrm>
            <a:off x="3770045" y="3861156"/>
            <a:ext cx="10747908" cy="1397000"/>
          </a:xfrm>
          <a:prstGeom prst="rect">
            <a:avLst/>
          </a:prstGeom>
        </p:spPr>
        <p:txBody>
          <a:bodyPr wrap="square" lIns="0" tIns="0" rIns="0" bIns="0">
            <a:spAutoFit/>
          </a:bodyPr>
          <a:lstStyle>
            <a:lvl1pPr>
              <a:defRPr sz="9000" b="1" i="0">
                <a:solidFill>
                  <a:srgbClr val="152D54"/>
                </a:solidFill>
                <a:latin typeface="Tahoma"/>
                <a:cs typeface="Tahoma"/>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1/27/2022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58967279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0.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6.jpeg"/><Relationship Id="rId7" Type="http://schemas.openxmlformats.org/officeDocument/2006/relationships/diagramQuickStyle" Target="../diagrams/quickStyle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7.png"/><Relationship Id="rId9" Type="http://schemas.microsoft.com/office/2007/relationships/diagramDrawing" Target="../diagrams/drawing1.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9.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eur-lex.europa.eu/legal-content/EN/TXT/PDF/?uri=CELEX:32006H0962&amp;from=EN" TargetMode="Externa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563100" y="6057900"/>
            <a:ext cx="6019800" cy="889346"/>
          </a:xfrm>
          <a:prstGeom prst="rect">
            <a:avLst/>
          </a:prstGeom>
        </p:spPr>
        <p:txBody>
          <a:bodyPr vert="horz" wrap="square" lIns="0" tIns="67945" rIns="0" bIns="0" rtlCol="0">
            <a:spAutoFit/>
          </a:bodyPr>
          <a:lstStyle/>
          <a:p>
            <a:pPr marL="572770" marR="0" lvl="0" indent="0" algn="l" defTabSz="914400" rtl="0" eaLnBrk="1" fontAlgn="auto" latinLnBrk="0" hangingPunct="1">
              <a:lnSpc>
                <a:spcPct val="100000"/>
              </a:lnSpc>
              <a:spcBef>
                <a:spcPts val="535"/>
              </a:spcBef>
              <a:spcAft>
                <a:spcPts val="0"/>
              </a:spcAft>
              <a:buClrTx/>
              <a:buSzTx/>
              <a:buFontTx/>
              <a:buNone/>
              <a:tabLst>
                <a:tab pos="2402205" algn="l"/>
                <a:tab pos="3403600" algn="l"/>
                <a:tab pos="4709160" algn="l"/>
                <a:tab pos="5283200" algn="l"/>
              </a:tabLst>
              <a:defRPr/>
            </a:pP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nh</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c</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 </a:t>
            </a:r>
            <a:r>
              <a:rPr kumimoji="0" lang="en-US" sz="2500" b="1" i="0" u="none" strike="noStrike" kern="1200" cap="none" spc="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f</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  </a:t>
            </a:r>
            <a:r>
              <a:rPr kumimoji="0" lang="en-US" sz="2500" b="1" i="0" u="none" strike="noStrike" kern="1200" cap="none" spc="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k</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ll</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 t</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 </a:t>
            </a:r>
            <a:r>
              <a:rPr kumimoji="0" lang="en-US" sz="2500" b="1" i="0" u="none" strike="noStrike" kern="1200" cap="none" spc="1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3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u</a:t>
            </a:r>
            <a:r>
              <a:rPr kumimoji="0" lang="en-US" sz="2500" b="1" i="0" u="none" strike="noStrike" kern="1200" cap="none" spc="14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r</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3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u</a:t>
            </a:r>
            <a:r>
              <a:rPr kumimoji="0" lang="en-US" sz="2500" b="1" i="0" u="none" strike="noStrike" kern="1200" cap="none" spc="14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r</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endParaRPr kumimoji="0" lang="en-US" sz="2500" b="0" i="0" u="none" strike="noStrike" kern="1200" cap="none" spc="0" normalizeH="0" baseline="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434"/>
              </a:spcBef>
              <a:spcAft>
                <a:spcPts val="0"/>
              </a:spcAft>
              <a:buClrTx/>
              <a:buSzTx/>
              <a:buFontTx/>
              <a:buNone/>
              <a:tabLst>
                <a:tab pos="3549015" algn="l"/>
                <a:tab pos="4462145" algn="l"/>
              </a:tabLst>
              <a:defRPr/>
            </a:pP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C</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6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m</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p</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1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v</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2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ss </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4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d </a:t>
            </a:r>
            <a:r>
              <a:rPr kumimoji="0" lang="en-US" sz="2500" b="1" i="0" u="none" strike="noStrike" kern="1200" cap="none" spc="-8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E</a:t>
            </a:r>
            <a:r>
              <a:rPr kumimoji="0" lang="en-US" sz="2500" b="1" i="0" u="none" strike="noStrike" kern="1200" cap="none" spc="6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m</a:t>
            </a:r>
            <a:r>
              <a:rPr kumimoji="0" lang="en-US" sz="2500" b="1" i="0" u="none" strike="noStrike" kern="1200" cap="none" spc="114"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p</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a:t>
            </a:r>
            <a:r>
              <a:rPr kumimoji="0" lang="en-US" sz="2500" b="1" i="0" u="none" strike="noStrike" kern="1200" cap="none" spc="9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o</a:t>
            </a:r>
            <a:r>
              <a:rPr kumimoji="0" lang="en-US" sz="2500" b="1" i="0" u="none" strike="noStrike" kern="1200" cap="none" spc="12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y</a:t>
            </a:r>
            <a:r>
              <a:rPr kumimoji="0" lang="en-US" sz="2500" b="1" i="0" u="none" strike="noStrike" kern="1200" cap="none" spc="18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a</a:t>
            </a:r>
            <a:r>
              <a:rPr kumimoji="0" lang="en-US" sz="2500" b="1" i="0" u="none" strike="noStrike" kern="1200" cap="none" spc="11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b</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1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l</a:t>
            </a:r>
            <a:r>
              <a:rPr kumimoji="0" lang="en-US" sz="2500" b="1" i="0" u="none" strike="noStrike" kern="1200" cap="none" spc="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i</a:t>
            </a:r>
            <a:r>
              <a:rPr kumimoji="0" lang="en-US" sz="2500" b="1" i="0" u="none" strike="noStrike" kern="1200" cap="none" spc="-50"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t</a:t>
            </a:r>
            <a:r>
              <a:rPr kumimoji="0" lang="en-US" sz="2500" b="1" i="0" u="none" strike="noStrike" kern="1200" cap="none" spc="125" normalizeH="0" baseline="0" dirty="0">
                <a:ln>
                  <a:noFill/>
                </a:ln>
                <a:solidFill>
                  <a:srgbClr val="152D54"/>
                </a:solidFill>
                <a:effectLst/>
                <a:uLnTx/>
                <a:uFillTx/>
                <a:latin typeface="Tahoma" panose="020B0604030504040204" pitchFamily="34" charset="0"/>
                <a:ea typeface="Tahoma" panose="020B0604030504040204" pitchFamily="34" charset="0"/>
                <a:cs typeface="Tahoma" panose="020B0604030504040204" pitchFamily="34" charset="0"/>
              </a:rPr>
              <a:t>y</a:t>
            </a:r>
            <a:endParaRPr kumimoji="0" lang="en-US" sz="2500" b="0" i="0" u="none" strike="noStrike" kern="1200" cap="none" spc="0" normalizeH="0" baseline="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5" name="CuadroTexto 4">
            <a:extLst>
              <a:ext uri="{FF2B5EF4-FFF2-40B4-BE49-F238E27FC236}">
                <a16:creationId xmlns:a16="http://schemas.microsoft.com/office/drawing/2014/main" xmlns="" id="{C7FEDA95-0A56-4050-BF37-D149971C5E0B}"/>
              </a:ext>
            </a:extLst>
          </p:cNvPr>
          <p:cNvSpPr txBox="1"/>
          <p:nvPr/>
        </p:nvSpPr>
        <p:spPr>
          <a:xfrm>
            <a:off x="6994103" y="7048623"/>
            <a:ext cx="11353800" cy="1384995"/>
          </a:xfrm>
          <a:prstGeom prst="rect">
            <a:avLst/>
          </a:prstGeom>
          <a:noFill/>
        </p:spPr>
        <p:txBody>
          <a:bodyPr wrap="square">
            <a:spAutoFit/>
          </a:bodyPr>
          <a:lstStyle/>
          <a:p>
            <a:pPr algn="ctr" fontAlgn="base"/>
            <a:r>
              <a:rPr lang="pl-PL" sz="2800" b="1" dirty="0">
                <a:solidFill>
                  <a:srgbClr val="FF0000"/>
                </a:solidFill>
                <a:effectLst/>
                <a:latin typeface="Calibri" panose="020F0502020204030204" pitchFamily="34" charset="0"/>
                <a:ea typeface="Times New Roman" panose="02020603050405020304" pitchFamily="18" charset="0"/>
              </a:rPr>
              <a:t>Myślenie krytyczne na rzecz rozwoju zawodowego:</a:t>
            </a:r>
            <a:endParaRPr lang="pl-PL" sz="2800" dirty="0">
              <a:solidFill>
                <a:srgbClr val="FF0000"/>
              </a:solidFill>
              <a:effectLst/>
              <a:latin typeface="Times New Roman" panose="02020603050405020304" pitchFamily="18" charset="0"/>
              <a:ea typeface="Times New Roman" panose="02020603050405020304" pitchFamily="18" charset="0"/>
            </a:endParaRPr>
          </a:p>
          <a:p>
            <a:pPr algn="ctr" fontAlgn="base"/>
            <a:r>
              <a:rPr lang="pl-PL" sz="2800" b="1" dirty="0">
                <a:solidFill>
                  <a:srgbClr val="FF0000"/>
                </a:solidFill>
                <a:effectLst/>
                <a:latin typeface="Calibri" panose="020F0502020204030204" pitchFamily="34" charset="0"/>
                <a:ea typeface="Times New Roman" panose="02020603050405020304" pitchFamily="18" charset="0"/>
              </a:rPr>
              <a:t>„Pomysły i możliwości” w modelu </a:t>
            </a:r>
            <a:r>
              <a:rPr lang="pl-PL" sz="2800" b="1" dirty="0" err="1">
                <a:solidFill>
                  <a:srgbClr val="FF0000"/>
                </a:solidFill>
                <a:effectLst/>
                <a:latin typeface="Calibri" panose="020F0502020204030204" pitchFamily="34" charset="0"/>
                <a:ea typeface="Times New Roman" panose="02020603050405020304" pitchFamily="18" charset="0"/>
              </a:rPr>
              <a:t>EntreComp</a:t>
            </a:r>
            <a:endParaRPr lang="pl-PL" sz="2800" dirty="0">
              <a:solidFill>
                <a:srgbClr val="FF0000"/>
              </a:solidFill>
              <a:effectLst/>
              <a:latin typeface="Times New Roman" panose="02020603050405020304" pitchFamily="18" charset="0"/>
              <a:ea typeface="Times New Roman" panose="02020603050405020304" pitchFamily="18" charset="0"/>
            </a:endParaRPr>
          </a:p>
          <a:p>
            <a:pPr marL="0" marR="0" lvl="0" indent="0" algn="ctr" defTabSz="914400" rtl="0" eaLnBrk="1" fontAlgn="auto" latinLnBrk="0" hangingPunct="1">
              <a:lnSpc>
                <a:spcPct val="100000"/>
              </a:lnSpc>
              <a:spcBef>
                <a:spcPts val="5"/>
              </a:spcBef>
              <a:spcAft>
                <a:spcPts val="0"/>
              </a:spcAft>
              <a:buClrTx/>
              <a:buSzTx/>
              <a:buFontTx/>
              <a:buNone/>
              <a:tabLst>
                <a:tab pos="1205230" algn="l"/>
                <a:tab pos="1926589" algn="l"/>
                <a:tab pos="2915920" algn="l"/>
                <a:tab pos="3444875" algn="l"/>
                <a:tab pos="4383405" algn="l"/>
                <a:tab pos="6796405" algn="l"/>
              </a:tabLst>
              <a:defRPr/>
            </a:pPr>
            <a:endParaRPr kumimoji="0" lang="en-GB" sz="2800" b="1" i="0" u="none" strike="noStrike" kern="1200" cap="none" spc="0" normalizeH="0" baseline="0" noProof="0" dirty="0">
              <a:ln>
                <a:noFill/>
              </a:ln>
              <a:solidFill>
                <a:srgbClr val="FF0000"/>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8" name="Picture 9">
            <a:extLst>
              <a:ext uri="{FF2B5EF4-FFF2-40B4-BE49-F238E27FC236}">
                <a16:creationId xmlns:a16="http://schemas.microsoft.com/office/drawing/2014/main" xmlns="" id="{2BDD780B-BA5B-4AEE-B637-7A9940B2B8EC}"/>
              </a:ext>
            </a:extLst>
          </p:cNvPr>
          <p:cNvPicPr>
            <a:picLocks noChangeAspect="1"/>
          </p:cNvPicPr>
          <p:nvPr/>
        </p:nvPicPr>
        <p:blipFill>
          <a:blip r:embed="rId2"/>
          <a:srcRect/>
          <a:stretch>
            <a:fillRect/>
          </a:stretch>
        </p:blipFill>
        <p:spPr>
          <a:xfrm>
            <a:off x="8289503" y="9661769"/>
            <a:ext cx="10058400" cy="556688"/>
          </a:xfrm>
          <a:prstGeom prst="rect">
            <a:avLst/>
          </a:prstGeom>
          <a:noFill/>
          <a:ln cap="flat">
            <a:noFill/>
          </a:ln>
        </p:spPr>
      </p:pic>
      <p:pic>
        <p:nvPicPr>
          <p:cNvPr id="9" name="Picture 3">
            <a:extLst>
              <a:ext uri="{FF2B5EF4-FFF2-40B4-BE49-F238E27FC236}">
                <a16:creationId xmlns:a16="http://schemas.microsoft.com/office/drawing/2014/main" xmlns="" id="{8020D37D-7110-4D40-ACA1-FA70F8070053}"/>
              </a:ext>
            </a:extLst>
          </p:cNvPr>
          <p:cNvPicPr>
            <a:picLocks noChangeAspect="1"/>
          </p:cNvPicPr>
          <p:nvPr/>
        </p:nvPicPr>
        <p:blipFill>
          <a:blip r:embed="rId3"/>
          <a:stretch>
            <a:fillRect/>
          </a:stretch>
        </p:blipFill>
        <p:spPr>
          <a:xfrm>
            <a:off x="6324600" y="9705175"/>
            <a:ext cx="1985322" cy="432844"/>
          </a:xfrm>
          <a:prstGeom prst="rect">
            <a:avLst/>
          </a:prstGeom>
          <a:noFill/>
          <a:ln cap="flat">
            <a:noFill/>
          </a:ln>
        </p:spPr>
      </p:pic>
      <p:pic>
        <p:nvPicPr>
          <p:cNvPr id="10" name="Imagen 9">
            <a:extLst>
              <a:ext uri="{FF2B5EF4-FFF2-40B4-BE49-F238E27FC236}">
                <a16:creationId xmlns:a16="http://schemas.microsoft.com/office/drawing/2014/main" xmlns="" id="{9EBA414C-4770-4267-896F-E9209710F16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57800" y="9715392"/>
            <a:ext cx="936335" cy="449441"/>
          </a:xfrm>
          <a:prstGeom prst="rect">
            <a:avLst/>
          </a:prstGeom>
        </p:spPr>
      </p:pic>
      <p:sp>
        <p:nvSpPr>
          <p:cNvPr id="11" name="CuadroTexto 10">
            <a:extLst>
              <a:ext uri="{FF2B5EF4-FFF2-40B4-BE49-F238E27FC236}">
                <a16:creationId xmlns:a16="http://schemas.microsoft.com/office/drawing/2014/main" xmlns="" id="{8D6FD40E-974E-4899-B2AE-AFC9BA64F374}"/>
              </a:ext>
            </a:extLst>
          </p:cNvPr>
          <p:cNvSpPr txBox="1"/>
          <p:nvPr/>
        </p:nvSpPr>
        <p:spPr>
          <a:xfrm>
            <a:off x="10972800" y="8011774"/>
            <a:ext cx="2857500" cy="400110"/>
          </a:xfrm>
          <a:prstGeom prst="rect">
            <a:avLst/>
          </a:prstGeom>
          <a:noFill/>
        </p:spPr>
        <p:txBody>
          <a:bodyPr wrap="square">
            <a:spAutoFit/>
          </a:bodyPr>
          <a:lstStyle/>
          <a:p>
            <a:pPr algn="ctr"/>
            <a:r>
              <a:rPr lang="en-US" altLang="es-ES" sz="2000" b="1" dirty="0">
                <a:solidFill>
                  <a:srgbClr val="243255"/>
                </a:solidFill>
                <a:latin typeface="Tahoma" panose="020B0604030504040204" pitchFamily="34" charset="0"/>
                <a:ea typeface="Tahoma" panose="020B0604030504040204" pitchFamily="34" charset="0"/>
                <a:cs typeface="Tahoma" panose="020B0604030504040204" pitchFamily="34" charset="0"/>
              </a:rPr>
              <a:t>PARTNER: IHF </a:t>
            </a:r>
            <a:r>
              <a:rPr lang="en-US" altLang="es-ES" sz="2000" b="1" dirty="0" err="1">
                <a:solidFill>
                  <a:srgbClr val="243255"/>
                </a:solidFill>
                <a:latin typeface="Tahoma" panose="020B0604030504040204" pitchFamily="34" charset="0"/>
                <a:ea typeface="Tahoma" panose="020B0604030504040204" pitchFamily="34" charset="0"/>
                <a:cs typeface="Tahoma" panose="020B0604030504040204" pitchFamily="34" charset="0"/>
              </a:rPr>
              <a:t>asbl</a:t>
            </a:r>
            <a:endParaRPr lang="es-ES" sz="2000" b="1" dirty="0">
              <a:solidFill>
                <a:srgbClr val="243255"/>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2" name="Rettangolo 1">
            <a:extLst>
              <a:ext uri="{FF2B5EF4-FFF2-40B4-BE49-F238E27FC236}">
                <a16:creationId xmlns:a16="http://schemas.microsoft.com/office/drawing/2014/main" xmlns="" id="{12A5300C-9091-433A-B462-BA8C4290BFF4}"/>
              </a:ext>
            </a:extLst>
          </p:cNvPr>
          <p:cNvSpPr/>
          <p:nvPr/>
        </p:nvSpPr>
        <p:spPr>
          <a:xfrm>
            <a:off x="0" y="8191500"/>
            <a:ext cx="18288000" cy="2095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asellaDiTesto 2">
            <a:extLst>
              <a:ext uri="{FF2B5EF4-FFF2-40B4-BE49-F238E27FC236}">
                <a16:creationId xmlns:a16="http://schemas.microsoft.com/office/drawing/2014/main" xmlns="" id="{7526EE23-8F66-4B30-A06E-C3E043F50603}"/>
              </a:ext>
            </a:extLst>
          </p:cNvPr>
          <p:cNvSpPr txBox="1"/>
          <p:nvPr/>
        </p:nvSpPr>
        <p:spPr>
          <a:xfrm>
            <a:off x="1295400" y="9208711"/>
            <a:ext cx="12649200" cy="830997"/>
          </a:xfrm>
          <a:prstGeom prst="rect">
            <a:avLst/>
          </a:prstGeom>
          <a:noFill/>
        </p:spPr>
        <p:txBody>
          <a:bodyPr wrap="square" rtlCol="0">
            <a:spAutoFit/>
          </a:bodyPr>
          <a:lstStyle/>
          <a:p>
            <a:pPr algn="ctr"/>
            <a:r>
              <a:rPr lang="pl-PL" sz="2400" b="1"/>
              <a:t>                                                                Model</a:t>
            </a:r>
            <a:r>
              <a:rPr lang="en-US" sz="2400" b="1" dirty="0"/>
              <a:t> </a:t>
            </a:r>
            <a:r>
              <a:rPr lang="en-US" sz="2400" b="1" dirty="0" err="1"/>
              <a:t>EntreComp</a:t>
            </a:r>
            <a:r>
              <a:rPr lang="en-US" sz="2400" b="1" dirty="0"/>
              <a:t> </a:t>
            </a:r>
            <a:r>
              <a:rPr lang="pl-PL" sz="2400" b="1" dirty="0"/>
              <a:t>graficzna wizualizacja</a:t>
            </a:r>
          </a:p>
          <a:p>
            <a:pPr algn="ctr"/>
            <a:r>
              <a:rPr lang="pl-PL" sz="2400" b="1" dirty="0"/>
              <a:t>Zasoby, </a:t>
            </a:r>
            <a:endParaRPr lang="en-US" sz="2400" b="1" dirty="0"/>
          </a:p>
        </p:txBody>
      </p:sp>
      <p:graphicFrame>
        <p:nvGraphicFramePr>
          <p:cNvPr id="4" name="Diagram 3">
            <a:extLst>
              <a:ext uri="{FF2B5EF4-FFF2-40B4-BE49-F238E27FC236}">
                <a16:creationId xmlns:a16="http://schemas.microsoft.com/office/drawing/2014/main" xmlns="" id="{E472DC28-B785-4D08-A449-6C42EDA72D96}"/>
              </a:ext>
            </a:extLst>
          </p:cNvPr>
          <p:cNvGraphicFramePr/>
          <p:nvPr>
            <p:extLst>
              <p:ext uri="{D42A27DB-BD31-4B8C-83A1-F6EECF244321}">
                <p14:modId xmlns:p14="http://schemas.microsoft.com/office/powerpoint/2010/main" val="1655166266"/>
              </p:ext>
            </p:extLst>
          </p:nvPr>
        </p:nvGraphicFramePr>
        <p:xfrm>
          <a:off x="2590800" y="616623"/>
          <a:ext cx="13411200" cy="859208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Prostokąt 4">
            <a:extLst>
              <a:ext uri="{FF2B5EF4-FFF2-40B4-BE49-F238E27FC236}">
                <a16:creationId xmlns:a16="http://schemas.microsoft.com/office/drawing/2014/main" xmlns="" id="{5A3CC163-BB82-40F2-AEC3-6E3A39594C30}"/>
              </a:ext>
            </a:extLst>
          </p:cNvPr>
          <p:cNvSpPr/>
          <p:nvPr/>
        </p:nvSpPr>
        <p:spPr>
          <a:xfrm>
            <a:off x="6248400" y="9725948"/>
            <a:ext cx="533400" cy="197523"/>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Prostokąt 9">
            <a:extLst>
              <a:ext uri="{FF2B5EF4-FFF2-40B4-BE49-F238E27FC236}">
                <a16:creationId xmlns:a16="http://schemas.microsoft.com/office/drawing/2014/main" xmlns="" id="{90A6B5E2-0E3E-4CD6-8082-964FCFE59483}"/>
              </a:ext>
            </a:extLst>
          </p:cNvPr>
          <p:cNvSpPr/>
          <p:nvPr/>
        </p:nvSpPr>
        <p:spPr>
          <a:xfrm>
            <a:off x="8420100" y="9751616"/>
            <a:ext cx="533400" cy="146185"/>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6" name="pole tekstowe 5">
            <a:extLst>
              <a:ext uri="{FF2B5EF4-FFF2-40B4-BE49-F238E27FC236}">
                <a16:creationId xmlns:a16="http://schemas.microsoft.com/office/drawing/2014/main" xmlns="" id="{99F4B1F7-B389-42D8-851C-070BAE314AF1}"/>
              </a:ext>
            </a:extLst>
          </p:cNvPr>
          <p:cNvSpPr txBox="1"/>
          <p:nvPr/>
        </p:nvSpPr>
        <p:spPr>
          <a:xfrm>
            <a:off x="9154583" y="9578043"/>
            <a:ext cx="1524000" cy="461665"/>
          </a:xfrm>
          <a:prstGeom prst="rect">
            <a:avLst/>
          </a:prstGeom>
          <a:noFill/>
        </p:spPr>
        <p:txBody>
          <a:bodyPr wrap="square" rtlCol="0">
            <a:spAutoFit/>
          </a:bodyPr>
          <a:lstStyle/>
          <a:p>
            <a:r>
              <a:rPr lang="pl-PL" sz="2400" b="1" dirty="0"/>
              <a:t>Działania</a:t>
            </a:r>
          </a:p>
        </p:txBody>
      </p:sp>
      <p:sp>
        <p:nvSpPr>
          <p:cNvPr id="13" name="Prostokąt 12">
            <a:extLst>
              <a:ext uri="{FF2B5EF4-FFF2-40B4-BE49-F238E27FC236}">
                <a16:creationId xmlns:a16="http://schemas.microsoft.com/office/drawing/2014/main" xmlns="" id="{4B46BF0A-B989-4342-9377-FE4A9FB00586}"/>
              </a:ext>
            </a:extLst>
          </p:cNvPr>
          <p:cNvSpPr/>
          <p:nvPr/>
        </p:nvSpPr>
        <p:spPr>
          <a:xfrm flipV="1">
            <a:off x="10676466" y="9725948"/>
            <a:ext cx="448734" cy="197522"/>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4" name="pole tekstowe 13">
            <a:extLst>
              <a:ext uri="{FF2B5EF4-FFF2-40B4-BE49-F238E27FC236}">
                <a16:creationId xmlns:a16="http://schemas.microsoft.com/office/drawing/2014/main" xmlns="" id="{9E5474C4-1AEC-4ACA-948F-525CF87E8B40}"/>
              </a:ext>
            </a:extLst>
          </p:cNvPr>
          <p:cNvSpPr txBox="1"/>
          <p:nvPr/>
        </p:nvSpPr>
        <p:spPr>
          <a:xfrm>
            <a:off x="11289241" y="9578043"/>
            <a:ext cx="2856441" cy="461665"/>
          </a:xfrm>
          <a:prstGeom prst="rect">
            <a:avLst/>
          </a:prstGeom>
          <a:noFill/>
        </p:spPr>
        <p:txBody>
          <a:bodyPr wrap="square" rtlCol="0">
            <a:spAutoFit/>
          </a:bodyPr>
          <a:lstStyle/>
          <a:p>
            <a:r>
              <a:rPr lang="pl-PL" sz="2400" b="1" dirty="0"/>
              <a:t>Pomysły i możliwości</a:t>
            </a:r>
          </a:p>
        </p:txBody>
      </p:sp>
    </p:spTree>
    <p:extLst>
      <p:ext uri="{BB962C8B-B14F-4D97-AF65-F5344CB8AC3E}">
        <p14:creationId xmlns:p14="http://schemas.microsoft.com/office/powerpoint/2010/main" val="2454760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1</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pl-PL" sz="4000" b="1" dirty="0">
                <a:solidFill>
                  <a:srgbClr val="002060"/>
                </a:solidFill>
                <a:effectLst/>
                <a:latin typeface="Calibri" panose="020F0502020204030204" pitchFamily="34" charset="0"/>
                <a:ea typeface="Times New Roman" panose="02020603050405020304" pitchFamily="18" charset="0"/>
              </a:rPr>
              <a:t>Obszary i kompetencje szkoleniowe: głębsze spojrzenie na </a:t>
            </a:r>
            <a:r>
              <a:rPr lang="pl-PL" sz="4000" b="1" dirty="0" err="1">
                <a:solidFill>
                  <a:srgbClr val="002060"/>
                </a:solidFill>
                <a:effectLst/>
                <a:latin typeface="Calibri" panose="020F0502020204030204" pitchFamily="34" charset="0"/>
                <a:ea typeface="Times New Roman" panose="02020603050405020304" pitchFamily="18" charset="0"/>
              </a:rPr>
              <a:t>EntreComp</a:t>
            </a:r>
            <a:endParaRPr lang="en-GB" sz="4000" b="1" spc="50" dirty="0">
              <a:solidFill>
                <a:srgbClr val="243255"/>
              </a:solidFill>
              <a:cs typeface="Tahoma"/>
            </a:endParaRP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5" y="3009900"/>
            <a:ext cx="16913698" cy="5262979"/>
          </a:xfrm>
          <a:prstGeom prst="rect">
            <a:avLst/>
          </a:prstGeom>
          <a:noFill/>
        </p:spPr>
        <p:txBody>
          <a:bodyPr wrap="square" rtlCol="0">
            <a:spAutoFit/>
          </a:bodyPr>
          <a:lstStyle/>
          <a:p>
            <a:pPr fontAlgn="base"/>
            <a:r>
              <a:rPr lang="pl-PL" sz="2800" dirty="0"/>
              <a:t>Jak już wspomnieliśmy, model </a:t>
            </a:r>
            <a:r>
              <a:rPr lang="pl-PL" sz="2800" dirty="0" err="1"/>
              <a:t>EntreComp</a:t>
            </a:r>
            <a:r>
              <a:rPr lang="pl-PL" sz="2800" dirty="0"/>
              <a:t> obejmuje 15 kompetencji podzielonych równo pomiędzy trzy obszary szkoleniowe, które są ze sobą ściśle powiązane:</a:t>
            </a:r>
          </a:p>
          <a:p>
            <a:pPr fontAlgn="base"/>
            <a:r>
              <a:rPr lang="pl-PL" sz="2800" dirty="0"/>
              <a:t>1. pomysł i możliwości</a:t>
            </a:r>
          </a:p>
          <a:p>
            <a:pPr fontAlgn="base"/>
            <a:r>
              <a:rPr lang="pl-PL" sz="2800" dirty="0"/>
              <a:t>2. zasoby</a:t>
            </a:r>
          </a:p>
          <a:p>
            <a:pPr fontAlgn="base"/>
            <a:r>
              <a:rPr lang="pl-PL" sz="2800" dirty="0"/>
              <a:t>3. działania</a:t>
            </a:r>
          </a:p>
          <a:p>
            <a:pPr fontAlgn="base"/>
            <a:r>
              <a:rPr lang="pl-PL" sz="2800" dirty="0"/>
              <a:t> </a:t>
            </a:r>
          </a:p>
          <a:p>
            <a:pPr fontAlgn="base"/>
            <a:r>
              <a:rPr lang="pl-PL" sz="2800" dirty="0"/>
              <a:t>Po raz kolejny ważne jest, aby powtórzyć fakt, że model </a:t>
            </a:r>
            <a:r>
              <a:rPr lang="pl-PL" sz="2800" dirty="0" err="1"/>
              <a:t>EntreComp</a:t>
            </a:r>
            <a:r>
              <a:rPr lang="pl-PL" sz="2800" dirty="0"/>
              <a:t> postrzegał przedsiębiorczość nie jako zawód, ale raczej jako kompetencję.</a:t>
            </a:r>
          </a:p>
          <a:p>
            <a:pPr fontAlgn="base"/>
            <a:r>
              <a:rPr lang="pl-PL" sz="2800" dirty="0"/>
              <a:t> </a:t>
            </a:r>
          </a:p>
          <a:p>
            <a:pPr fontAlgn="base"/>
            <a:r>
              <a:rPr lang="pl-PL" sz="2800" dirty="0"/>
              <a:t>Kompetencje w zakresie przedsiębiorczości dotyczą wszystkich dziedzin życia społecznego i zawodowego, w tym zdolności do zatrudnienia, upodmiotowienia zawodowego, a nawet aktywnego obywatelstwa.</a:t>
            </a:r>
          </a:p>
          <a:p>
            <a:pPr algn="just"/>
            <a:r>
              <a:rPr lang="en-US" altLang="ko-KR" sz="2800" dirty="0"/>
              <a:t>. </a:t>
            </a:r>
          </a:p>
        </p:txBody>
      </p:sp>
    </p:spTree>
    <p:extLst>
      <p:ext uri="{BB962C8B-B14F-4D97-AF65-F5344CB8AC3E}">
        <p14:creationId xmlns:p14="http://schemas.microsoft.com/office/powerpoint/2010/main" val="772239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1</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568104"/>
          </a:xfrm>
          <a:prstGeom prst="rect">
            <a:avLst/>
          </a:prstGeom>
        </p:spPr>
        <p:txBody>
          <a:bodyPr vert="horz" wrap="square" lIns="0" tIns="13970" rIns="0" bIns="0" rtlCol="0">
            <a:spAutoFit/>
          </a:bodyPr>
          <a:lstStyle/>
          <a:p>
            <a:pPr marL="12700" algn="just">
              <a:spcBef>
                <a:spcPts val="110"/>
              </a:spcBef>
            </a:pPr>
            <a:r>
              <a:rPr lang="pl-PL" altLang="ko-KR" sz="3600" b="1" dirty="0">
                <a:solidFill>
                  <a:srgbClr val="0070C0"/>
                </a:solidFill>
              </a:rPr>
              <a:t>POMYSŁY</a:t>
            </a:r>
            <a:r>
              <a:rPr lang="en-US" altLang="ko-KR" sz="3600" b="1" dirty="0">
                <a:solidFill>
                  <a:srgbClr val="0070C0"/>
                </a:solidFill>
              </a:rPr>
              <a:t> &amp; </a:t>
            </a:r>
            <a:r>
              <a:rPr lang="pl-PL" altLang="ko-KR" sz="3600" b="1" dirty="0">
                <a:solidFill>
                  <a:srgbClr val="0070C0"/>
                </a:solidFill>
              </a:rPr>
              <a:t>SZANSE</a:t>
            </a:r>
            <a:r>
              <a:rPr lang="en-US" altLang="ko-KR" sz="3600" b="1" dirty="0">
                <a:solidFill>
                  <a:srgbClr val="0070C0"/>
                </a:solidFill>
              </a:rPr>
              <a:t> </a:t>
            </a: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3" name="Tabella 5">
            <a:extLst>
              <a:ext uri="{FF2B5EF4-FFF2-40B4-BE49-F238E27FC236}">
                <a16:creationId xmlns:a16="http://schemas.microsoft.com/office/drawing/2014/main" xmlns="" id="{CE365E58-186B-4791-A182-668256534F1C}"/>
              </a:ext>
            </a:extLst>
          </p:cNvPr>
          <p:cNvGraphicFramePr>
            <a:graphicFrameLocks noGrp="1"/>
          </p:cNvGraphicFramePr>
          <p:nvPr>
            <p:extLst>
              <p:ext uri="{D42A27DB-BD31-4B8C-83A1-F6EECF244321}">
                <p14:modId xmlns:p14="http://schemas.microsoft.com/office/powerpoint/2010/main" val="2073488865"/>
              </p:ext>
            </p:extLst>
          </p:nvPr>
        </p:nvGraphicFramePr>
        <p:xfrm>
          <a:off x="479504" y="1399188"/>
          <a:ext cx="17830799" cy="7067051"/>
        </p:xfrm>
        <a:graphic>
          <a:graphicData uri="http://schemas.openxmlformats.org/drawingml/2006/table">
            <a:tbl>
              <a:tblPr firstRow="1" bandRow="1">
                <a:tableStyleId>{5C22544A-7EE6-4342-B048-85BDC9FD1C3A}</a:tableStyleId>
              </a:tblPr>
              <a:tblGrid>
                <a:gridCol w="4377566">
                  <a:extLst>
                    <a:ext uri="{9D8B030D-6E8A-4147-A177-3AD203B41FA5}">
                      <a16:colId xmlns:a16="http://schemas.microsoft.com/office/drawing/2014/main" xmlns="" val="3973671595"/>
                    </a:ext>
                  </a:extLst>
                </a:gridCol>
                <a:gridCol w="4239807">
                  <a:extLst>
                    <a:ext uri="{9D8B030D-6E8A-4147-A177-3AD203B41FA5}">
                      <a16:colId xmlns:a16="http://schemas.microsoft.com/office/drawing/2014/main" xmlns="" val="3164311868"/>
                    </a:ext>
                  </a:extLst>
                </a:gridCol>
                <a:gridCol w="9213426">
                  <a:extLst>
                    <a:ext uri="{9D8B030D-6E8A-4147-A177-3AD203B41FA5}">
                      <a16:colId xmlns:a16="http://schemas.microsoft.com/office/drawing/2014/main" xmlns="" val="3658847542"/>
                    </a:ext>
                  </a:extLst>
                </a:gridCol>
              </a:tblGrid>
              <a:tr h="624808">
                <a:tc>
                  <a:txBody>
                    <a:bodyPr/>
                    <a:lstStyle/>
                    <a:p>
                      <a:r>
                        <a:rPr lang="pl-PL" sz="2800" dirty="0">
                          <a:solidFill>
                            <a:schemeClr val="tx1"/>
                          </a:solidFill>
                        </a:rPr>
                        <a:t>Kompetencja</a:t>
                      </a:r>
                      <a:endParaRPr lang="en-US" sz="2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pl-PL" sz="2800" dirty="0">
                          <a:solidFill>
                            <a:schemeClr val="tx1"/>
                          </a:solidFill>
                        </a:rPr>
                        <a:t>Wskazówka</a:t>
                      </a:r>
                      <a:endParaRPr lang="en-US" sz="2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pl-PL" sz="2800" dirty="0">
                          <a:solidFill>
                            <a:schemeClr val="tx1"/>
                          </a:solidFill>
                        </a:rPr>
                        <a:t>Opis</a:t>
                      </a:r>
                      <a:endParaRPr lang="en-US" sz="2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616332558"/>
                  </a:ext>
                </a:extLst>
              </a:tr>
              <a:tr h="1580399">
                <a:tc>
                  <a:txBody>
                    <a:bodyPr/>
                    <a:lstStyle/>
                    <a:p>
                      <a:pPr algn="just"/>
                      <a:r>
                        <a:rPr lang="en-US" sz="2400" b="1" dirty="0">
                          <a:solidFill>
                            <a:schemeClr val="tx1"/>
                          </a:solidFill>
                        </a:rPr>
                        <a:t>1.1 </a:t>
                      </a:r>
                      <a:r>
                        <a:rPr lang="pl-PL" sz="2400" b="1" dirty="0">
                          <a:solidFill>
                            <a:schemeClr val="tx1"/>
                          </a:solidFill>
                        </a:rPr>
                        <a:t>Dostrzeżenie  możliwości</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just"/>
                      <a:r>
                        <a:rPr lang="pl-PL" sz="1800" i="1" dirty="0">
                          <a:solidFill>
                            <a:schemeClr val="tx1"/>
                          </a:solidFill>
                        </a:rPr>
                        <a:t>Użyj swojej wyobraźni i umiejętności, aby zidentyfikować możliwości tworzenia wartości</a:t>
                      </a:r>
                      <a:endParaRPr lang="en-US" sz="18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rtl="0">
                        <a:buFont typeface="Arial" panose="020B0604020202020204" pitchFamily="34" charset="0"/>
                        <a:buChar char="•"/>
                      </a:pPr>
                      <a:r>
                        <a:rPr lang="pl-PL" sz="1600" dirty="0">
                          <a:solidFill>
                            <a:schemeClr val="dk1"/>
                          </a:solidFill>
                          <a:effectLst/>
                          <a:latin typeface="+mn-lt"/>
                          <a:ea typeface="+mn-ea"/>
                          <a:cs typeface="+mn-cs"/>
                        </a:rPr>
                        <a:t>Identyfikuj i wykorzystuj możliwości tworzenia wartości poprzez badanie krajobrazu społecznego, kulturowego i gospodarczego </a:t>
                      </a:r>
                    </a:p>
                    <a:p>
                      <a:pPr marL="285750" indent="-285750" rtl="0">
                        <a:buFont typeface="Arial" panose="020B0604020202020204" pitchFamily="34" charset="0"/>
                        <a:buChar char="•"/>
                      </a:pPr>
                      <a:r>
                        <a:rPr lang="pl-PL" sz="1600" dirty="0">
                          <a:solidFill>
                            <a:schemeClr val="dk1"/>
                          </a:solidFill>
                          <a:effectLst/>
                          <a:latin typeface="+mn-lt"/>
                          <a:ea typeface="+mn-ea"/>
                          <a:cs typeface="+mn-cs"/>
                        </a:rPr>
                        <a:t>Zidentyfikuj potrzeby i wyzwania, którym należy sprostać </a:t>
                      </a:r>
                    </a:p>
                    <a:p>
                      <a:pPr marL="285750" indent="-285750" rtl="0">
                        <a:buFont typeface="Arial" panose="020B0604020202020204" pitchFamily="34" charset="0"/>
                        <a:buChar char="•"/>
                      </a:pPr>
                      <a:r>
                        <a:rPr lang="pl-PL" sz="1600" dirty="0">
                          <a:solidFill>
                            <a:schemeClr val="dk1"/>
                          </a:solidFill>
                          <a:effectLst/>
                          <a:latin typeface="+mn-lt"/>
                          <a:ea typeface="+mn-ea"/>
                          <a:cs typeface="+mn-cs"/>
                        </a:rPr>
                        <a:t>Nawiąż nowe połączenia i połącz rozproszone elementy krajobrazu, aby stworzyć możliwości tworzenia wartości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3687039567"/>
                  </a:ext>
                </a:extLst>
              </a:tr>
              <a:tr h="1286372">
                <a:tc>
                  <a:txBody>
                    <a:bodyPr/>
                    <a:lstStyle/>
                    <a:p>
                      <a:pPr algn="just"/>
                      <a:r>
                        <a:rPr lang="en-US" sz="2400" b="1" dirty="0">
                          <a:solidFill>
                            <a:schemeClr val="tx1"/>
                          </a:solidFill>
                        </a:rPr>
                        <a:t>1.2 </a:t>
                      </a:r>
                      <a:r>
                        <a:rPr lang="pl-PL" sz="2400" b="1" dirty="0">
                          <a:solidFill>
                            <a:schemeClr val="tx1"/>
                          </a:solidFill>
                        </a:rPr>
                        <a:t>Kreatywność</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just"/>
                      <a:r>
                        <a:rPr lang="pl-PL" sz="1800" i="1" dirty="0">
                          <a:solidFill>
                            <a:schemeClr val="tx1"/>
                          </a:solidFill>
                        </a:rPr>
                        <a:t>Rozwijaj kreatywne i celowe pomysły</a:t>
                      </a:r>
                      <a:endParaRPr lang="en-US" sz="18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pl-PL" sz="1600" dirty="0">
                          <a:solidFill>
                            <a:schemeClr val="tx1"/>
                          </a:solidFill>
                        </a:rPr>
                        <a:t>Opracuj kilka pomysłów i możliwości tworzenia wartości, w tym lepszych rozwiązań istniejących i nowych wyzwań</a:t>
                      </a:r>
                    </a:p>
                    <a:p>
                      <a:pPr marL="285750" indent="-285750" algn="just">
                        <a:buFont typeface="Arial" panose="020B0604020202020204" pitchFamily="34" charset="0"/>
                        <a:buChar char="•"/>
                      </a:pPr>
                      <a:r>
                        <a:rPr lang="pl-PL" sz="1600" dirty="0">
                          <a:solidFill>
                            <a:schemeClr val="tx1"/>
                          </a:solidFill>
                        </a:rPr>
                        <a:t>Eksploruj i eksperymentuj z innowacyjnymi podejściami</a:t>
                      </a:r>
                    </a:p>
                    <a:p>
                      <a:pPr marL="285750" indent="-285750" algn="just">
                        <a:buFont typeface="Arial" panose="020B0604020202020204" pitchFamily="34" charset="0"/>
                        <a:buChar char="•"/>
                      </a:pPr>
                      <a:r>
                        <a:rPr lang="pl-PL" sz="1600" dirty="0">
                          <a:solidFill>
                            <a:schemeClr val="tx1"/>
                          </a:solidFill>
                        </a:rPr>
                        <a:t>Połącz wiedzę i zasoby, aby osiągnąć wartościowe efekty</a:t>
                      </a: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61700515"/>
                  </a:ext>
                </a:extLst>
              </a:tr>
              <a:tr h="1002729">
                <a:tc>
                  <a:txBody>
                    <a:bodyPr/>
                    <a:lstStyle/>
                    <a:p>
                      <a:pPr algn="just"/>
                      <a:r>
                        <a:rPr lang="en-US" sz="2400" b="1" dirty="0">
                          <a:solidFill>
                            <a:schemeClr val="tx1"/>
                          </a:solidFill>
                        </a:rPr>
                        <a:t>1.3 </a:t>
                      </a:r>
                      <a:r>
                        <a:rPr lang="pl-PL" sz="2400" b="1" dirty="0">
                          <a:solidFill>
                            <a:schemeClr val="tx1"/>
                          </a:solidFill>
                        </a:rPr>
                        <a:t>Wizja</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just"/>
                      <a:r>
                        <a:rPr lang="pl-PL" sz="1800" i="1" dirty="0">
                          <a:solidFill>
                            <a:schemeClr val="tx1"/>
                          </a:solidFill>
                        </a:rPr>
                        <a:t>Pracuj nad swoją wizją przyszłości</a:t>
                      </a:r>
                      <a:endParaRPr lang="en-US" sz="18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pl-PL" sz="1600" dirty="0">
                          <a:solidFill>
                            <a:schemeClr val="tx1"/>
                          </a:solidFill>
                        </a:rPr>
                        <a:t>Wyobraź sobie przyszłość</a:t>
                      </a:r>
                    </a:p>
                    <a:p>
                      <a:pPr marL="285750" indent="-285750" algn="just">
                        <a:buFont typeface="Arial" panose="020B0604020202020204" pitchFamily="34" charset="0"/>
                        <a:buChar char="•"/>
                      </a:pPr>
                      <a:r>
                        <a:rPr lang="pl-PL" sz="1600" dirty="0">
                          <a:solidFill>
                            <a:schemeClr val="tx1"/>
                          </a:solidFill>
                        </a:rPr>
                        <a:t>Opracuj wizję, aby zamienić pomysły w działanie</a:t>
                      </a:r>
                    </a:p>
                    <a:p>
                      <a:pPr marL="285750" indent="-285750" algn="just">
                        <a:buFont typeface="Arial" panose="020B0604020202020204" pitchFamily="34" charset="0"/>
                        <a:buChar char="•"/>
                      </a:pPr>
                      <a:r>
                        <a:rPr lang="pl-PL" sz="1600" dirty="0">
                          <a:solidFill>
                            <a:schemeClr val="tx1"/>
                          </a:solidFill>
                        </a:rPr>
                        <a:t>Wizualizuj przyszłe scenariusze, aby kierować wysiłkiem i działaniem</a:t>
                      </a: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335560017"/>
                  </a:ext>
                </a:extLst>
              </a:tr>
              <a:tr h="992344">
                <a:tc>
                  <a:txBody>
                    <a:bodyPr/>
                    <a:lstStyle/>
                    <a:p>
                      <a:pPr algn="just"/>
                      <a:r>
                        <a:rPr lang="en-US" sz="2400" b="1" dirty="0">
                          <a:solidFill>
                            <a:schemeClr val="tx1"/>
                          </a:solidFill>
                        </a:rPr>
                        <a:t>1.4 </a:t>
                      </a:r>
                      <a:r>
                        <a:rPr lang="pl-PL" sz="2400" b="1" dirty="0">
                          <a:solidFill>
                            <a:schemeClr val="tx1"/>
                          </a:solidFill>
                        </a:rPr>
                        <a:t>Wartościowanie pomysłów</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just"/>
                      <a:r>
                        <a:rPr lang="pl-PL" sz="1800" i="1" dirty="0">
                          <a:solidFill>
                            <a:schemeClr val="tx1"/>
                          </a:solidFill>
                        </a:rPr>
                        <a:t>Wykorzystaj w pełni pomysły i możliwości</a:t>
                      </a:r>
                      <a:endParaRPr lang="en-US" sz="18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pl-PL" sz="1600" dirty="0">
                          <a:solidFill>
                            <a:schemeClr val="tx1"/>
                          </a:solidFill>
                        </a:rPr>
                        <a:t>Oceń, jaka jest wartość społeczna, kulturowa i ekonomiczna</a:t>
                      </a:r>
                    </a:p>
                    <a:p>
                      <a:pPr marL="285750" indent="-285750" algn="just">
                        <a:buFont typeface="Arial" panose="020B0604020202020204" pitchFamily="34" charset="0"/>
                        <a:buChar char="•"/>
                      </a:pPr>
                      <a:r>
                        <a:rPr lang="pl-PL" sz="1600" dirty="0">
                          <a:solidFill>
                            <a:schemeClr val="tx1"/>
                          </a:solidFill>
                        </a:rPr>
                        <a:t>Rozpoznaj potencjał, jaki ma pomysł w tworzeniu wartości i znajdź odpowiednie sposoby, aby jak najlepiej go wykorzystać</a:t>
                      </a: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3766668092"/>
                  </a:ext>
                </a:extLst>
              </a:tr>
              <a:tr h="1580399">
                <a:tc>
                  <a:txBody>
                    <a:bodyPr/>
                    <a:lstStyle/>
                    <a:p>
                      <a:pPr algn="just"/>
                      <a:r>
                        <a:rPr lang="en-US" sz="2400" b="1" dirty="0">
                          <a:solidFill>
                            <a:schemeClr val="tx1"/>
                          </a:solidFill>
                        </a:rPr>
                        <a:t>1.5</a:t>
                      </a:r>
                      <a:r>
                        <a:rPr lang="pl-PL" sz="2400" b="1" dirty="0">
                          <a:solidFill>
                            <a:schemeClr val="tx1"/>
                          </a:solidFill>
                        </a:rPr>
                        <a:t> Zrównoważone i etyczne myślenie</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just"/>
                      <a:r>
                        <a:rPr lang="pl-PL" sz="1800" i="1" dirty="0">
                          <a:solidFill>
                            <a:schemeClr val="tx1"/>
                          </a:solidFill>
                        </a:rPr>
                        <a:t>Oceń konsekwencje i wpływ pomysłów, możliwości i działań</a:t>
                      </a:r>
                      <a:endParaRPr lang="en-US" sz="18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pl-PL" sz="1600" dirty="0">
                          <a:solidFill>
                            <a:schemeClr val="tx1"/>
                          </a:solidFill>
                        </a:rPr>
                        <a:t>Oceń konsekwencje pomysłów, które przynoszą wartość i wpływ działań przedsiębiorczych na społeczność docelową, rynek, społeczeństwo i środowisko</a:t>
                      </a:r>
                    </a:p>
                    <a:p>
                      <a:pPr marL="285750" indent="-285750" algn="just">
                        <a:buFont typeface="Arial" panose="020B0604020202020204" pitchFamily="34" charset="0"/>
                        <a:buChar char="•"/>
                      </a:pPr>
                      <a:r>
                        <a:rPr lang="pl-PL" sz="1600" dirty="0">
                          <a:solidFill>
                            <a:schemeClr val="tx1"/>
                          </a:solidFill>
                        </a:rPr>
                        <a:t>Zastanów się, jak trwałe są długoterminowe cele społeczne, kulturowe i gospodarcze oraz jaki kierunek działania wybrałeś</a:t>
                      </a:r>
                    </a:p>
                    <a:p>
                      <a:pPr marL="285750" indent="-285750" algn="just">
                        <a:buFont typeface="Arial" panose="020B0604020202020204" pitchFamily="34" charset="0"/>
                        <a:buChar char="•"/>
                      </a:pPr>
                      <a:r>
                        <a:rPr lang="pl-PL" sz="1600" dirty="0">
                          <a:solidFill>
                            <a:schemeClr val="tx1"/>
                          </a:solidFill>
                        </a:rPr>
                        <a:t>Działaj odpowiedzialnie</a:t>
                      </a: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4128255285"/>
                  </a:ext>
                </a:extLst>
              </a:tr>
            </a:tbl>
          </a:graphicData>
        </a:graphic>
      </p:graphicFrame>
      <p:sp>
        <p:nvSpPr>
          <p:cNvPr id="9" name="object 3">
            <a:extLst>
              <a:ext uri="{FF2B5EF4-FFF2-40B4-BE49-F238E27FC236}">
                <a16:creationId xmlns:a16="http://schemas.microsoft.com/office/drawing/2014/main" xmlns="" id="{A3C90F74-3C9D-4613-BF75-6EA82522F354}"/>
              </a:ext>
            </a:extLst>
          </p:cNvPr>
          <p:cNvSpPr txBox="1"/>
          <p:nvPr/>
        </p:nvSpPr>
        <p:spPr>
          <a:xfrm>
            <a:off x="479504" y="630609"/>
            <a:ext cx="16913699" cy="629660"/>
          </a:xfrm>
          <a:prstGeom prst="rect">
            <a:avLst/>
          </a:prstGeom>
        </p:spPr>
        <p:txBody>
          <a:bodyPr vert="horz" wrap="square" lIns="0" tIns="13970" rIns="0" bIns="0" rtlCol="0">
            <a:spAutoFit/>
          </a:bodyPr>
          <a:lstStyle/>
          <a:p>
            <a:pPr marL="12700" algn="just">
              <a:spcBef>
                <a:spcPts val="110"/>
              </a:spcBef>
            </a:pPr>
            <a:r>
              <a:rPr lang="pl-PL" altLang="ko-KR" sz="4000" b="1" dirty="0">
                <a:solidFill>
                  <a:schemeClr val="tx2">
                    <a:lumMod val="60000"/>
                    <a:lumOff val="40000"/>
                  </a:schemeClr>
                </a:solidFill>
              </a:rPr>
              <a:t>POMYSŁY I MOŻLIWOŚCI</a:t>
            </a:r>
            <a:r>
              <a:rPr lang="en-US" altLang="ko-KR" sz="4000" b="1" dirty="0">
                <a:solidFill>
                  <a:schemeClr val="tx2">
                    <a:lumMod val="60000"/>
                    <a:lumOff val="40000"/>
                  </a:schemeClr>
                </a:solidFill>
              </a:rPr>
              <a:t> </a:t>
            </a:r>
          </a:p>
        </p:txBody>
      </p:sp>
    </p:spTree>
    <p:extLst>
      <p:ext uri="{BB962C8B-B14F-4D97-AF65-F5344CB8AC3E}">
        <p14:creationId xmlns:p14="http://schemas.microsoft.com/office/powerpoint/2010/main" val="3844323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1</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spcBef>
                <a:spcPts val="110"/>
              </a:spcBef>
            </a:pPr>
            <a:r>
              <a:rPr lang="pl-PL" altLang="ko-KR" sz="4000" b="1" dirty="0">
                <a:solidFill>
                  <a:schemeClr val="accent6">
                    <a:lumMod val="75000"/>
                  </a:schemeClr>
                </a:solidFill>
              </a:rPr>
              <a:t>ZASOBY</a:t>
            </a:r>
            <a:r>
              <a:rPr lang="en-US" altLang="ko-KR" sz="4000" b="1" dirty="0">
                <a:solidFill>
                  <a:schemeClr val="accent6">
                    <a:lumMod val="75000"/>
                  </a:schemeClr>
                </a:solidFill>
              </a:rPr>
              <a:t> </a:t>
            </a: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3" name="Tabella 5">
            <a:extLst>
              <a:ext uri="{FF2B5EF4-FFF2-40B4-BE49-F238E27FC236}">
                <a16:creationId xmlns:a16="http://schemas.microsoft.com/office/drawing/2014/main" xmlns="" id="{CE365E58-186B-4791-A182-668256534F1C}"/>
              </a:ext>
            </a:extLst>
          </p:cNvPr>
          <p:cNvGraphicFramePr>
            <a:graphicFrameLocks noGrp="1"/>
          </p:cNvGraphicFramePr>
          <p:nvPr>
            <p:extLst>
              <p:ext uri="{D42A27DB-BD31-4B8C-83A1-F6EECF244321}">
                <p14:modId xmlns:p14="http://schemas.microsoft.com/office/powerpoint/2010/main" val="2230732198"/>
              </p:ext>
            </p:extLst>
          </p:nvPr>
        </p:nvGraphicFramePr>
        <p:xfrm>
          <a:off x="228601" y="2787879"/>
          <a:ext cx="17830799" cy="5608320"/>
        </p:xfrm>
        <a:graphic>
          <a:graphicData uri="http://schemas.openxmlformats.org/drawingml/2006/table">
            <a:tbl>
              <a:tblPr firstRow="1" bandRow="1">
                <a:tableStyleId>{5C22544A-7EE6-4342-B048-85BDC9FD1C3A}</a:tableStyleId>
              </a:tblPr>
              <a:tblGrid>
                <a:gridCol w="4377566">
                  <a:extLst>
                    <a:ext uri="{9D8B030D-6E8A-4147-A177-3AD203B41FA5}">
                      <a16:colId xmlns:a16="http://schemas.microsoft.com/office/drawing/2014/main" xmlns="" val="3973671595"/>
                    </a:ext>
                  </a:extLst>
                </a:gridCol>
                <a:gridCol w="4239807">
                  <a:extLst>
                    <a:ext uri="{9D8B030D-6E8A-4147-A177-3AD203B41FA5}">
                      <a16:colId xmlns:a16="http://schemas.microsoft.com/office/drawing/2014/main" xmlns="" val="3164311868"/>
                    </a:ext>
                  </a:extLst>
                </a:gridCol>
                <a:gridCol w="9213426">
                  <a:extLst>
                    <a:ext uri="{9D8B030D-6E8A-4147-A177-3AD203B41FA5}">
                      <a16:colId xmlns:a16="http://schemas.microsoft.com/office/drawing/2014/main" xmlns="" val="3658847542"/>
                    </a:ext>
                  </a:extLst>
                </a:gridCol>
              </a:tblGrid>
              <a:tr h="500915">
                <a:tc>
                  <a:txBody>
                    <a:bodyPr/>
                    <a:lstStyle/>
                    <a:p>
                      <a:r>
                        <a:rPr lang="pl-PL" sz="2800" dirty="0">
                          <a:solidFill>
                            <a:schemeClr val="tx1"/>
                          </a:solidFill>
                        </a:rPr>
                        <a:t>Kompetencja</a:t>
                      </a:r>
                      <a:endParaRPr lang="en-US" sz="2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r>
                        <a:rPr lang="pl-PL" sz="2800" dirty="0">
                          <a:solidFill>
                            <a:schemeClr val="tx1"/>
                          </a:solidFill>
                        </a:rPr>
                        <a:t>Wskazówka</a:t>
                      </a:r>
                      <a:endParaRPr lang="en-US" sz="2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r>
                        <a:rPr lang="pl-PL" sz="2800" dirty="0">
                          <a:solidFill>
                            <a:schemeClr val="tx1"/>
                          </a:solidFill>
                        </a:rPr>
                        <a:t>Opis</a:t>
                      </a:r>
                      <a:endParaRPr lang="en-US" sz="2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xmlns="" val="616332558"/>
                  </a:ext>
                </a:extLst>
              </a:tr>
              <a:tr h="923061">
                <a:tc>
                  <a:txBody>
                    <a:bodyPr/>
                    <a:lstStyle/>
                    <a:p>
                      <a:pPr algn="just"/>
                      <a:r>
                        <a:rPr lang="en-US" sz="2400" b="1" dirty="0">
                          <a:solidFill>
                            <a:schemeClr val="tx1"/>
                          </a:solidFill>
                        </a:rPr>
                        <a:t>2.1</a:t>
                      </a:r>
                      <a:r>
                        <a:rPr lang="pl-PL" sz="2400" b="1" dirty="0">
                          <a:solidFill>
                            <a:schemeClr val="tx1"/>
                          </a:solidFill>
                        </a:rPr>
                        <a:t>Samoświadomość i skuteczność</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just"/>
                      <a:r>
                        <a:rPr lang="pl-PL" i="1" dirty="0"/>
                        <a:t>Uwierz w siebie i rozwijaj się</a:t>
                      </a:r>
                      <a:endParaRPr lang="en-US" sz="18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pl-PL" sz="1600" dirty="0"/>
                        <a:t>Zastanów się nad swoimi potrzebami, aspiracjami i pragnieniami w perspektywie krótko-, średnio- i długoterminowej </a:t>
                      </a:r>
                    </a:p>
                    <a:p>
                      <a:pPr marL="285750" indent="-285750" algn="just">
                        <a:buFont typeface="Arial" panose="020B0604020202020204" pitchFamily="34" charset="0"/>
                        <a:buChar char="•"/>
                      </a:pPr>
                      <a:r>
                        <a:rPr lang="pl-PL" sz="1600" dirty="0"/>
                        <a:t>Zidentyfikuj i oceń swoje indywidualne i grupowe mocne i słabe strony </a:t>
                      </a:r>
                    </a:p>
                    <a:p>
                      <a:pPr marL="285750" indent="-285750" algn="just">
                        <a:buFont typeface="Arial" panose="020B0604020202020204" pitchFamily="34" charset="0"/>
                        <a:buChar char="•"/>
                      </a:pPr>
                      <a:r>
                        <a:rPr lang="pl-PL" sz="1600" dirty="0"/>
                        <a:t>Uwierz w swoją zdolność wpływania na bieg wydarzeń, pomimo niepewności i chwilowych niepowodzeń</a:t>
                      </a: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3687039567"/>
                  </a:ext>
                </a:extLst>
              </a:tr>
              <a:tr h="755469">
                <a:tc>
                  <a:txBody>
                    <a:bodyPr/>
                    <a:lstStyle/>
                    <a:p>
                      <a:pPr algn="just"/>
                      <a:r>
                        <a:rPr lang="en-US" sz="2400" b="1" dirty="0">
                          <a:solidFill>
                            <a:schemeClr val="tx1"/>
                          </a:solidFill>
                        </a:rPr>
                        <a:t>2.2 Mot</a:t>
                      </a:r>
                      <a:r>
                        <a:rPr lang="pl-PL" sz="2400" b="1" dirty="0" err="1">
                          <a:solidFill>
                            <a:schemeClr val="tx1"/>
                          </a:solidFill>
                        </a:rPr>
                        <a:t>ywacja</a:t>
                      </a:r>
                      <a:r>
                        <a:rPr lang="pl-PL" sz="2400" b="1" dirty="0">
                          <a:solidFill>
                            <a:schemeClr val="tx1"/>
                          </a:solidFill>
                        </a:rPr>
                        <a:t> i wytrwałość</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just"/>
                      <a:r>
                        <a:rPr lang="pl-PL" i="1" dirty="0"/>
                        <a:t>Skup się i nie poddawaj się</a:t>
                      </a:r>
                      <a:endParaRPr lang="en-US" sz="18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pl-PL" sz="1600" dirty="0"/>
                        <a:t>Bądź zdeterminowany, aby przekuć pomysły w czyn i zaspokoić swoją potrzebę osiągnięcia sukcesu</a:t>
                      </a:r>
                    </a:p>
                    <a:p>
                      <a:pPr marL="285750" indent="-285750" algn="just">
                        <a:buFont typeface="Arial" panose="020B0604020202020204" pitchFamily="34" charset="0"/>
                        <a:buChar char="•"/>
                      </a:pPr>
                      <a:r>
                        <a:rPr lang="pl-PL" sz="1600"/>
                        <a:t>Bądź przygotowany i staraj się osiągnąć długoterminowe cele indywidualne lub grupowe</a:t>
                      </a:r>
                    </a:p>
                    <a:p>
                      <a:pPr marL="285750" indent="-285750" algn="just">
                        <a:buFont typeface="Arial" panose="020B0604020202020204" pitchFamily="34" charset="0"/>
                        <a:buChar char="•"/>
                      </a:pPr>
                      <a:r>
                        <a:rPr lang="pl-PL" sz="1600"/>
                        <a:t> Bądź odporny na presję, przeciwności losu i chwilową porażkę</a:t>
                      </a: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61700515"/>
                  </a:ext>
                </a:extLst>
              </a:tr>
              <a:tr h="831573">
                <a:tc>
                  <a:txBody>
                    <a:bodyPr/>
                    <a:lstStyle/>
                    <a:p>
                      <a:pPr algn="just"/>
                      <a:r>
                        <a:rPr lang="en-US" sz="2400" b="1" dirty="0">
                          <a:solidFill>
                            <a:schemeClr val="tx1"/>
                          </a:solidFill>
                        </a:rPr>
                        <a:t>2.3 </a:t>
                      </a:r>
                      <a:r>
                        <a:rPr lang="en-US" sz="2400" b="1" noProof="0" dirty="0" err="1">
                          <a:solidFill>
                            <a:schemeClr val="tx1"/>
                          </a:solidFill>
                        </a:rPr>
                        <a:t>Mobili</a:t>
                      </a:r>
                      <a:r>
                        <a:rPr lang="pl-PL" sz="2400" b="1" noProof="0" dirty="0" err="1">
                          <a:solidFill>
                            <a:schemeClr val="tx1"/>
                          </a:solidFill>
                        </a:rPr>
                        <a:t>zowanie</a:t>
                      </a:r>
                      <a:r>
                        <a:rPr lang="pl-PL" sz="2400" b="1" noProof="0" dirty="0">
                          <a:solidFill>
                            <a:schemeClr val="tx1"/>
                          </a:solidFill>
                        </a:rPr>
                        <a:t> zasobów</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just"/>
                      <a:r>
                        <a:rPr lang="pl-PL" i="1" dirty="0"/>
                        <a:t>Zbierz potrzebne zasoby i zarządzaj nimi</a:t>
                      </a:r>
                      <a:endParaRPr lang="en-US" sz="18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pl-PL" sz="1600" dirty="0"/>
                        <a:t>Uzyskaj i zarządzaj zasobami materialnymi, niematerialnymi i cyfrowymi niezbędnymi do przekucia pomysłów w czyn </a:t>
                      </a:r>
                    </a:p>
                    <a:p>
                      <a:pPr marL="285750" indent="-285750" algn="just">
                        <a:buFont typeface="Arial" panose="020B0604020202020204" pitchFamily="34" charset="0"/>
                        <a:buChar char="•"/>
                      </a:pPr>
                      <a:r>
                        <a:rPr lang="pl-PL" sz="1600" dirty="0"/>
                        <a:t>Wykorzystaj w pełni ograniczone zasoby </a:t>
                      </a:r>
                    </a:p>
                    <a:p>
                      <a:pPr marL="285750" indent="-285750" algn="just">
                        <a:buFont typeface="Arial" panose="020B0604020202020204" pitchFamily="34" charset="0"/>
                        <a:buChar char="•"/>
                      </a:pPr>
                      <a:r>
                        <a:rPr lang="pl-PL" sz="1600" dirty="0"/>
                        <a:t>Zdobądź i zarządzaj kompetencjami potrzebnymi na każdym etapie, w tym kompetencjami technicznymi, prawnymi, podatkowymi i cyfrowymi</a:t>
                      </a: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335560017"/>
                  </a:ext>
                </a:extLst>
              </a:tr>
              <a:tr h="814182">
                <a:tc>
                  <a:txBody>
                    <a:bodyPr/>
                    <a:lstStyle/>
                    <a:p>
                      <a:pPr algn="just"/>
                      <a:r>
                        <a:rPr lang="en-US" sz="2400" b="1" dirty="0">
                          <a:solidFill>
                            <a:schemeClr val="tx1"/>
                          </a:solidFill>
                        </a:rPr>
                        <a:t>2.4</a:t>
                      </a:r>
                      <a:r>
                        <a:rPr lang="pl-PL" sz="2400" b="1" dirty="0">
                          <a:solidFill>
                            <a:schemeClr val="tx1"/>
                          </a:solidFill>
                        </a:rPr>
                        <a:t>Edukacja finansowa I ekonomiczna</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just"/>
                      <a:r>
                        <a:rPr lang="pl-PL" i="1" dirty="0"/>
                        <a:t>Rozwijanie finansowego i ekonomicznego know-how</a:t>
                      </a:r>
                      <a:endParaRPr lang="en-US" sz="18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pl-PL" sz="1600" dirty="0"/>
                        <a:t>Oszacuj koszt przekształcenia pomysłu w działanie tworzące wartość </a:t>
                      </a:r>
                    </a:p>
                    <a:p>
                      <a:pPr marL="285750" indent="-285750" algn="just">
                        <a:buFont typeface="Arial" panose="020B0604020202020204" pitchFamily="34" charset="0"/>
                        <a:buChar char="•"/>
                      </a:pPr>
                      <a:r>
                        <a:rPr lang="pl-PL" sz="1600" dirty="0"/>
                        <a:t>Planuj, wdrażaj i oceniaj decyzje finansowe w czasie </a:t>
                      </a:r>
                    </a:p>
                    <a:p>
                      <a:pPr marL="285750" indent="-285750" algn="just">
                        <a:buFont typeface="Arial" panose="020B0604020202020204" pitchFamily="34" charset="0"/>
                        <a:buChar char="•"/>
                      </a:pPr>
                      <a:r>
                        <a:rPr lang="pl-PL" sz="1600" dirty="0"/>
                        <a:t>Zarządzaj finansowaniem, aby mieć pewność, że Twoja działalność tworząca wartość będzie trwała przez długi czas</a:t>
                      </a: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3766668092"/>
                  </a:ext>
                </a:extLst>
              </a:tr>
              <a:tr h="814182">
                <a:tc>
                  <a:txBody>
                    <a:bodyPr/>
                    <a:lstStyle/>
                    <a:p>
                      <a:pPr algn="just"/>
                      <a:r>
                        <a:rPr lang="en-US" sz="2400" b="1" dirty="0">
                          <a:solidFill>
                            <a:schemeClr val="tx1"/>
                          </a:solidFill>
                        </a:rPr>
                        <a:t>2.5 </a:t>
                      </a:r>
                      <a:r>
                        <a:rPr lang="en-US" sz="2400" b="1" dirty="0" err="1">
                          <a:solidFill>
                            <a:schemeClr val="tx1"/>
                          </a:solidFill>
                        </a:rPr>
                        <a:t>Mobili</a:t>
                      </a:r>
                      <a:r>
                        <a:rPr lang="pl-PL" sz="2400" b="1" dirty="0" err="1">
                          <a:solidFill>
                            <a:schemeClr val="tx1"/>
                          </a:solidFill>
                        </a:rPr>
                        <a:t>zowanie</a:t>
                      </a:r>
                      <a:r>
                        <a:rPr lang="pl-PL" sz="2400" b="1" dirty="0">
                          <a:solidFill>
                            <a:schemeClr val="tx1"/>
                          </a:solidFill>
                        </a:rPr>
                        <a:t> innych</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just"/>
                      <a:r>
                        <a:rPr lang="pl-PL" b="0" i="1" dirty="0">
                          <a:solidFill>
                            <a:schemeClr val="dk1"/>
                          </a:solidFill>
                          <a:effectLst/>
                          <a:latin typeface="+mn-lt"/>
                          <a:ea typeface="+mn-ea"/>
                          <a:cs typeface="+mn-cs"/>
                        </a:rPr>
                        <a:t>Inspiruj, zarażaj i zaproś innych do współpracy</a:t>
                      </a:r>
                      <a:endParaRPr lang="en-US" sz="18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pl-PL" sz="1600" dirty="0"/>
                        <a:t>Inspiruj i zarażaj innych inicjatywą</a:t>
                      </a:r>
                    </a:p>
                    <a:p>
                      <a:pPr marL="285750" indent="-285750" algn="just">
                        <a:buFont typeface="Arial" panose="020B0604020202020204" pitchFamily="34" charset="0"/>
                        <a:buChar char="•"/>
                      </a:pPr>
                      <a:r>
                        <a:rPr lang="pl-PL" sz="1600" dirty="0"/>
                        <a:t> Uzyskaj wsparcie potrzebne do osiągnięcia wartościowych wyników </a:t>
                      </a:r>
                    </a:p>
                    <a:p>
                      <a:pPr marL="285750" indent="-285750" algn="just">
                        <a:buFont typeface="Arial" panose="020B0604020202020204" pitchFamily="34" charset="0"/>
                        <a:buChar char="•"/>
                      </a:pPr>
                      <a:r>
                        <a:rPr lang="pl-PL" sz="1600" dirty="0"/>
                        <a:t>Zademonstruj skuteczną komunikację, perswazję, negocjacje i przywództwo</a:t>
                      </a: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4128255285"/>
                  </a:ext>
                </a:extLst>
              </a:tr>
            </a:tbl>
          </a:graphicData>
        </a:graphic>
      </p:graphicFrame>
    </p:spTree>
    <p:extLst>
      <p:ext uri="{BB962C8B-B14F-4D97-AF65-F5344CB8AC3E}">
        <p14:creationId xmlns:p14="http://schemas.microsoft.com/office/powerpoint/2010/main" val="367351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1</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spcBef>
                <a:spcPts val="110"/>
              </a:spcBef>
            </a:pPr>
            <a:r>
              <a:rPr lang="pl-PL" altLang="ko-KR" sz="4000" b="1" dirty="0">
                <a:solidFill>
                  <a:schemeClr val="accent3">
                    <a:lumMod val="75000"/>
                  </a:schemeClr>
                </a:solidFill>
              </a:rPr>
              <a:t>DZIAŁANIA</a:t>
            </a:r>
            <a:r>
              <a:rPr lang="en-US" altLang="ko-KR" sz="4000" b="1" dirty="0">
                <a:solidFill>
                  <a:schemeClr val="accent3">
                    <a:lumMod val="75000"/>
                  </a:schemeClr>
                </a:solidFill>
              </a:rPr>
              <a:t> </a:t>
            </a: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graphicFrame>
        <p:nvGraphicFramePr>
          <p:cNvPr id="3" name="Tabella 5">
            <a:extLst>
              <a:ext uri="{FF2B5EF4-FFF2-40B4-BE49-F238E27FC236}">
                <a16:creationId xmlns:a16="http://schemas.microsoft.com/office/drawing/2014/main" xmlns="" id="{CE365E58-186B-4791-A182-668256534F1C}"/>
              </a:ext>
            </a:extLst>
          </p:cNvPr>
          <p:cNvGraphicFramePr>
            <a:graphicFrameLocks noGrp="1"/>
          </p:cNvGraphicFramePr>
          <p:nvPr>
            <p:extLst>
              <p:ext uri="{D42A27DB-BD31-4B8C-83A1-F6EECF244321}">
                <p14:modId xmlns:p14="http://schemas.microsoft.com/office/powerpoint/2010/main" val="268626412"/>
              </p:ext>
            </p:extLst>
          </p:nvPr>
        </p:nvGraphicFramePr>
        <p:xfrm>
          <a:off x="228601" y="2787879"/>
          <a:ext cx="17830799" cy="5385457"/>
        </p:xfrm>
        <a:graphic>
          <a:graphicData uri="http://schemas.openxmlformats.org/drawingml/2006/table">
            <a:tbl>
              <a:tblPr firstRow="1" bandRow="1">
                <a:tableStyleId>{5C22544A-7EE6-4342-B048-85BDC9FD1C3A}</a:tableStyleId>
              </a:tblPr>
              <a:tblGrid>
                <a:gridCol w="4377566">
                  <a:extLst>
                    <a:ext uri="{9D8B030D-6E8A-4147-A177-3AD203B41FA5}">
                      <a16:colId xmlns:a16="http://schemas.microsoft.com/office/drawing/2014/main" xmlns="" val="3973671595"/>
                    </a:ext>
                  </a:extLst>
                </a:gridCol>
                <a:gridCol w="4239807">
                  <a:extLst>
                    <a:ext uri="{9D8B030D-6E8A-4147-A177-3AD203B41FA5}">
                      <a16:colId xmlns:a16="http://schemas.microsoft.com/office/drawing/2014/main" xmlns="" val="3164311868"/>
                    </a:ext>
                  </a:extLst>
                </a:gridCol>
                <a:gridCol w="9213426">
                  <a:extLst>
                    <a:ext uri="{9D8B030D-6E8A-4147-A177-3AD203B41FA5}">
                      <a16:colId xmlns:a16="http://schemas.microsoft.com/office/drawing/2014/main" xmlns="" val="3658847542"/>
                    </a:ext>
                  </a:extLst>
                </a:gridCol>
              </a:tblGrid>
              <a:tr h="500915">
                <a:tc>
                  <a:txBody>
                    <a:bodyPr/>
                    <a:lstStyle/>
                    <a:p>
                      <a:r>
                        <a:rPr lang="pl-PL" sz="2800" dirty="0">
                          <a:solidFill>
                            <a:schemeClr val="tx1"/>
                          </a:solidFill>
                        </a:rPr>
                        <a:t>Kompetencja</a:t>
                      </a:r>
                      <a:endParaRPr lang="en-US" sz="2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r>
                        <a:rPr lang="pl-PL" sz="2800" dirty="0">
                          <a:solidFill>
                            <a:schemeClr val="tx1"/>
                          </a:solidFill>
                        </a:rPr>
                        <a:t>Wskazówka</a:t>
                      </a:r>
                      <a:endParaRPr lang="en-US" sz="2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r>
                        <a:rPr lang="pl-PL" sz="2800" dirty="0">
                          <a:solidFill>
                            <a:schemeClr val="tx1"/>
                          </a:solidFill>
                        </a:rPr>
                        <a:t>Opis</a:t>
                      </a:r>
                      <a:endParaRPr lang="en-US" sz="2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xmlns="" val="616332558"/>
                  </a:ext>
                </a:extLst>
              </a:tr>
              <a:tr h="923061">
                <a:tc>
                  <a:txBody>
                    <a:bodyPr/>
                    <a:lstStyle/>
                    <a:p>
                      <a:pPr algn="just"/>
                      <a:r>
                        <a:rPr lang="en-US" sz="2400" b="1" dirty="0">
                          <a:solidFill>
                            <a:schemeClr val="tx1"/>
                          </a:solidFill>
                        </a:rPr>
                        <a:t>3.1</a:t>
                      </a:r>
                      <a:r>
                        <a:rPr lang="pl-PL" sz="2400" b="1" dirty="0">
                          <a:solidFill>
                            <a:schemeClr val="tx1"/>
                          </a:solidFill>
                        </a:rPr>
                        <a:t> Przejmowanie inicjatywy</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just"/>
                      <a:r>
                        <a:rPr lang="pl-PL" sz="1800" i="1" dirty="0">
                          <a:solidFill>
                            <a:schemeClr val="tx1"/>
                          </a:solidFill>
                        </a:rPr>
                        <a:t>Zdobywaj to</a:t>
                      </a:r>
                      <a:endParaRPr lang="en-US" sz="18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pl-PL" sz="1600" dirty="0"/>
                        <a:t>Zainicjuj procesy, które tworzą wartość </a:t>
                      </a:r>
                    </a:p>
                    <a:p>
                      <a:pPr marL="285750" indent="-285750" algn="just">
                        <a:buFont typeface="Arial" panose="020B0604020202020204" pitchFamily="34" charset="0"/>
                        <a:buChar char="•"/>
                      </a:pPr>
                      <a:r>
                        <a:rPr lang="pl-PL" sz="1600" dirty="0"/>
                        <a:t>Podejmuj wyzwania </a:t>
                      </a:r>
                    </a:p>
                    <a:p>
                      <a:pPr marL="285750" indent="-285750" algn="just">
                        <a:buFont typeface="Arial" panose="020B0604020202020204" pitchFamily="34" charset="0"/>
                        <a:buChar char="•"/>
                      </a:pPr>
                      <a:r>
                        <a:rPr lang="pl-PL" sz="1600" dirty="0"/>
                        <a:t>Działaj i pracuj samodzielnie, aby osiągać cele, trzymaj się intencji i realizuj zaplanowane zadania</a:t>
                      </a:r>
                      <a:endParaRPr lang="en-US" sz="17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3687039567"/>
                  </a:ext>
                </a:extLst>
              </a:tr>
              <a:tr h="883968">
                <a:tc>
                  <a:txBody>
                    <a:bodyPr/>
                    <a:lstStyle/>
                    <a:p>
                      <a:pPr algn="just"/>
                      <a:r>
                        <a:rPr lang="en-US" sz="2400" b="1" dirty="0">
                          <a:solidFill>
                            <a:schemeClr val="tx1"/>
                          </a:solidFill>
                        </a:rPr>
                        <a:t>3.2 P</a:t>
                      </a:r>
                      <a:r>
                        <a:rPr lang="pl-PL" sz="2400" b="1" dirty="0" err="1">
                          <a:solidFill>
                            <a:schemeClr val="tx1"/>
                          </a:solidFill>
                        </a:rPr>
                        <a:t>lanowanie</a:t>
                      </a:r>
                      <a:r>
                        <a:rPr lang="pl-PL" sz="2400" b="1" dirty="0">
                          <a:solidFill>
                            <a:schemeClr val="tx1"/>
                          </a:solidFill>
                        </a:rPr>
                        <a:t> i zarządzanie</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just"/>
                      <a:r>
                        <a:rPr lang="pl-PL" i="1" dirty="0"/>
                        <a:t/>
                      </a:r>
                      <a:br>
                        <a:rPr lang="pl-PL" i="1" dirty="0"/>
                      </a:br>
                      <a:r>
                        <a:rPr lang="pl-PL" b="0" i="1" dirty="0">
                          <a:solidFill>
                            <a:schemeClr val="dk1"/>
                          </a:solidFill>
                          <a:effectLst/>
                          <a:latin typeface="+mn-lt"/>
                          <a:ea typeface="+mn-ea"/>
                          <a:cs typeface="+mn-cs"/>
                        </a:rPr>
                        <a:t>Priorytety, organizowanie i kontynuacja</a:t>
                      </a:r>
                      <a:endParaRPr lang="en-US" sz="18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pl-PL" sz="1600" dirty="0"/>
                        <a:t>Wyznaczaj cele długo-, średnio- i krótkoterminowe </a:t>
                      </a:r>
                    </a:p>
                    <a:p>
                      <a:pPr marL="285750" indent="-285750" algn="just">
                        <a:buFont typeface="Arial" panose="020B0604020202020204" pitchFamily="34" charset="0"/>
                        <a:buChar char="•"/>
                      </a:pPr>
                      <a:r>
                        <a:rPr lang="pl-PL" sz="1600" dirty="0"/>
                        <a:t>Zdefiniuj priorytety i plany działania</a:t>
                      </a:r>
                    </a:p>
                    <a:p>
                      <a:pPr marL="285750" indent="-285750" algn="just">
                        <a:buFont typeface="Arial" panose="020B0604020202020204" pitchFamily="34" charset="0"/>
                        <a:buChar char="•"/>
                      </a:pPr>
                      <a:r>
                        <a:rPr lang="pl-PL" sz="1600" dirty="0"/>
                        <a:t> Dostosuj się do nieprzewidzianych zmian</a:t>
                      </a:r>
                      <a:endParaRPr lang="en-US" sz="17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61700515"/>
                  </a:ext>
                </a:extLst>
              </a:tr>
              <a:tr h="1414348">
                <a:tc>
                  <a:txBody>
                    <a:bodyPr/>
                    <a:lstStyle/>
                    <a:p>
                      <a:pPr algn="just"/>
                      <a:r>
                        <a:rPr lang="en-US" sz="2400" b="1" dirty="0">
                          <a:solidFill>
                            <a:schemeClr val="tx1"/>
                          </a:solidFill>
                        </a:rPr>
                        <a:t>3.3</a:t>
                      </a:r>
                      <a:r>
                        <a:rPr lang="pl-PL" sz="2400" b="1" dirty="0">
                          <a:solidFill>
                            <a:schemeClr val="tx1"/>
                          </a:solidFill>
                        </a:rPr>
                        <a:t>Radzenie sobie z niepewnością i ryzykiem</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just"/>
                      <a:r>
                        <a:rPr lang="pl-PL" i="1" dirty="0"/>
                        <a:t>Podejmuj decyzję radząc sobie z niepewnością i ryzykiem</a:t>
                      </a:r>
                      <a:endParaRPr lang="en-US" sz="18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pl-PL" sz="1600" dirty="0"/>
                        <a:t>Podejmuj decyzje, gdy wynik tej decyzji jest niepewny, gdy dostępne informacje są częściowe lub niejednoznaczne lub gdy istnieje ryzyko niezamierzonych wyników </a:t>
                      </a:r>
                    </a:p>
                    <a:p>
                      <a:pPr marL="285750" indent="-285750" algn="just">
                        <a:buFont typeface="Arial" panose="020B0604020202020204" pitchFamily="34" charset="0"/>
                        <a:buChar char="•"/>
                      </a:pPr>
                      <a:r>
                        <a:rPr lang="pl-PL" sz="1600" dirty="0"/>
                        <a:t>W ramach procesu tworzenia wartości uwzględnij ustrukturyzowane sposoby testowania pomysłów i prototypów od wczesnych etapów, aby zmniejszyć ryzyko niepowodzenia </a:t>
                      </a:r>
                    </a:p>
                    <a:p>
                      <a:pPr marL="285750" indent="-285750" algn="just">
                        <a:buFont typeface="Arial" panose="020B0604020202020204" pitchFamily="34" charset="0"/>
                        <a:buChar char="•"/>
                      </a:pPr>
                      <a:r>
                        <a:rPr lang="pl-PL" sz="1600" dirty="0"/>
                        <a:t>Szybko i elastycznie analizuj szybko zmieniające się otoczenie</a:t>
                      </a:r>
                      <a:endParaRPr lang="en-US" sz="17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335560017"/>
                  </a:ext>
                </a:extLst>
              </a:tr>
              <a:tr h="814182">
                <a:tc>
                  <a:txBody>
                    <a:bodyPr/>
                    <a:lstStyle/>
                    <a:p>
                      <a:pPr algn="just"/>
                      <a:r>
                        <a:rPr lang="en-US" sz="2400" b="1" dirty="0">
                          <a:solidFill>
                            <a:schemeClr val="tx1"/>
                          </a:solidFill>
                        </a:rPr>
                        <a:t>3.4</a:t>
                      </a:r>
                      <a:r>
                        <a:rPr lang="pl-PL" sz="2400" b="1" dirty="0">
                          <a:solidFill>
                            <a:schemeClr val="tx1"/>
                          </a:solidFill>
                        </a:rPr>
                        <a:t> Współpraca z innymi</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just"/>
                      <a:r>
                        <a:rPr lang="pl-PL" i="1" dirty="0"/>
                        <a:t>Połącz siły, współpracuj i nawiązuj kontakty</a:t>
                      </a:r>
                      <a:endParaRPr lang="en-US" sz="18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pl-PL" sz="1600" dirty="0"/>
                        <a:t>Współpracuj  z innymi, aby rozwijać pomysły i przekuwać je w działanie </a:t>
                      </a:r>
                    </a:p>
                    <a:p>
                      <a:pPr marL="285750" indent="-285750" algn="just">
                        <a:buFont typeface="Arial" panose="020B0604020202020204" pitchFamily="34" charset="0"/>
                        <a:buChar char="•"/>
                      </a:pPr>
                      <a:r>
                        <a:rPr lang="pl-PL" sz="1600" dirty="0"/>
                        <a:t>Sieć</a:t>
                      </a:r>
                    </a:p>
                    <a:p>
                      <a:pPr marL="285750" indent="-285750" algn="just">
                        <a:buFont typeface="Arial" panose="020B0604020202020204" pitchFamily="34" charset="0"/>
                        <a:buChar char="•"/>
                      </a:pPr>
                      <a:r>
                        <a:rPr lang="pl-PL" sz="1600" dirty="0"/>
                        <a:t> Rozwiązuj konflikty i stawiaj czoła konkurencji, gdy jest to konieczne</a:t>
                      </a:r>
                      <a:endParaRPr lang="en-US" sz="17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3766668092"/>
                  </a:ext>
                </a:extLst>
              </a:tr>
              <a:tr h="814182">
                <a:tc>
                  <a:txBody>
                    <a:bodyPr/>
                    <a:lstStyle/>
                    <a:p>
                      <a:pPr algn="just"/>
                      <a:r>
                        <a:rPr lang="en-US" sz="2400" b="1" dirty="0">
                          <a:solidFill>
                            <a:schemeClr val="tx1"/>
                          </a:solidFill>
                        </a:rPr>
                        <a:t>3.5</a:t>
                      </a:r>
                      <a:r>
                        <a:rPr lang="pl-PL" sz="2400" b="1" dirty="0">
                          <a:solidFill>
                            <a:schemeClr val="tx1"/>
                          </a:solidFill>
                        </a:rPr>
                        <a:t> </a:t>
                      </a:r>
                      <a:r>
                        <a:rPr lang="en-US" sz="2400" b="1" dirty="0" err="1">
                          <a:solidFill>
                            <a:schemeClr val="tx1"/>
                          </a:solidFill>
                        </a:rPr>
                        <a:t>Nauka</a:t>
                      </a:r>
                      <a:r>
                        <a:rPr lang="en-US" sz="2400" b="1" dirty="0">
                          <a:solidFill>
                            <a:schemeClr val="tx1"/>
                          </a:solidFill>
                        </a:rPr>
                        <a:t> </a:t>
                      </a:r>
                      <a:r>
                        <a:rPr lang="en-US" sz="2400" b="1" dirty="0" err="1">
                          <a:solidFill>
                            <a:schemeClr val="tx1"/>
                          </a:solidFill>
                        </a:rPr>
                        <a:t>przez</a:t>
                      </a:r>
                      <a:r>
                        <a:rPr lang="en-US" sz="2400" b="1" dirty="0">
                          <a:solidFill>
                            <a:schemeClr val="tx1"/>
                          </a:solidFill>
                        </a:rPr>
                        <a:t> </a:t>
                      </a:r>
                      <a:r>
                        <a:rPr lang="en-US" sz="2400" b="1" dirty="0" err="1">
                          <a:solidFill>
                            <a:schemeClr val="tx1"/>
                          </a:solidFill>
                        </a:rPr>
                        <a:t>doświadczenie</a:t>
                      </a:r>
                      <a:endParaRPr lang="en-US"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just"/>
                      <a:r>
                        <a:rPr lang="pl-PL" sz="1800" i="1" dirty="0">
                          <a:solidFill>
                            <a:schemeClr val="tx1"/>
                          </a:solidFill>
                        </a:rPr>
                        <a:t>Ucz się przez działanie</a:t>
                      </a:r>
                      <a:endParaRPr lang="en-US" sz="1800"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gn="just">
                        <a:buFont typeface="Arial" panose="020B0604020202020204" pitchFamily="34" charset="0"/>
                        <a:buChar char="•"/>
                      </a:pPr>
                      <a:r>
                        <a:rPr lang="pl-PL" sz="1600" dirty="0"/>
                        <a:t>Powstanie inicjatywy tworzenia wartości</a:t>
                      </a:r>
                    </a:p>
                    <a:p>
                      <a:pPr marL="285750" indent="-285750" algn="just">
                        <a:buFont typeface="Arial" panose="020B0604020202020204" pitchFamily="34" charset="0"/>
                        <a:buChar char="•"/>
                      </a:pPr>
                      <a:r>
                        <a:rPr lang="pl-PL" sz="1600" dirty="0"/>
                        <a:t> Ucz się z innymi, w tym z rówieśnikami i mentorami </a:t>
                      </a:r>
                    </a:p>
                    <a:p>
                      <a:pPr marL="285750" indent="-285750" algn="just">
                        <a:buFont typeface="Arial" panose="020B0604020202020204" pitchFamily="34" charset="0"/>
                        <a:buChar char="•"/>
                      </a:pPr>
                      <a:r>
                        <a:rPr lang="pl-PL" sz="1600" dirty="0"/>
                        <a:t>Zastanów się i ucz się czerpiąc wskazówki z sukcesu, jak i z porażki (swojej i innych ludzi)</a:t>
                      </a:r>
                      <a:endParaRPr lang="en-US" sz="17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4128255285"/>
                  </a:ext>
                </a:extLst>
              </a:tr>
            </a:tbl>
          </a:graphicData>
        </a:graphic>
      </p:graphicFrame>
    </p:spTree>
    <p:extLst>
      <p:ext uri="{BB962C8B-B14F-4D97-AF65-F5344CB8AC3E}">
        <p14:creationId xmlns:p14="http://schemas.microsoft.com/office/powerpoint/2010/main" val="15486485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1</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pl-PL" sz="4000" b="1" spc="50" dirty="0">
                <a:solidFill>
                  <a:srgbClr val="243255"/>
                </a:solidFill>
                <a:cs typeface="Tahoma"/>
              </a:rPr>
              <a:t>Co za tym idzie</a:t>
            </a:r>
            <a:r>
              <a:rPr lang="en-GB" sz="4000" b="1" spc="50" dirty="0">
                <a:solidFill>
                  <a:srgbClr val="243255"/>
                </a:solidFill>
                <a:cs typeface="Tahoma"/>
              </a:rPr>
              <a:t>… </a:t>
            </a: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5" y="3009900"/>
            <a:ext cx="16913698" cy="3970318"/>
          </a:xfrm>
          <a:prstGeom prst="rect">
            <a:avLst/>
          </a:prstGeom>
          <a:noFill/>
        </p:spPr>
        <p:txBody>
          <a:bodyPr wrap="square" rtlCol="0">
            <a:spAutoFit/>
          </a:bodyPr>
          <a:lstStyle/>
          <a:p>
            <a:pPr algn="just"/>
            <a:r>
              <a:rPr lang="pl-PL" altLang="ko-KR" sz="2800" dirty="0"/>
              <a:t>W kontekście tego modułu szkoleniowego – a także biorąc pod uwagę podstawowe kompetencje, z którymi mamy do czynienia – skierujemy Twoją uwagę na pierwszy filar, dotyczący POMYSŁÓW I MOŻLIWOŚCI.</a:t>
            </a:r>
          </a:p>
          <a:p>
            <a:pPr algn="just"/>
            <a:endParaRPr lang="pl-PL" altLang="ko-KR" sz="2800" dirty="0"/>
          </a:p>
          <a:p>
            <a:pPr algn="just"/>
            <a:r>
              <a:rPr lang="pl-PL" altLang="ko-KR" sz="2800" dirty="0"/>
              <a:t>Zauważ, że model </a:t>
            </a:r>
            <a:r>
              <a:rPr lang="pl-PL" altLang="ko-KR" sz="2800" dirty="0" err="1"/>
              <a:t>EntreComp</a:t>
            </a:r>
            <a:r>
              <a:rPr lang="pl-PL" altLang="ko-KR" sz="2800" dirty="0"/>
              <a:t> nie odnosi się konkretnie do krytycznego myślenia, ale cała struktura zajmuje się wymiarem krytycznego myślenia z wielu różnych punktów widzenia.</a:t>
            </a:r>
          </a:p>
          <a:p>
            <a:pPr algn="just"/>
            <a:endParaRPr lang="pl-PL" altLang="ko-KR" sz="2800" dirty="0"/>
          </a:p>
          <a:p>
            <a:pPr algn="just"/>
            <a:r>
              <a:rPr lang="pl-PL" altLang="ko-KR" sz="2800" dirty="0"/>
              <a:t>Najbardziej namacalne odniesienie wydaje się dotyczyć kompetencji należących do  POMYSŁÓW I MOŻLIWOŚCI. W następnej części zajmiemy się dalszymi szczegółami każdego z nich, aby prześledzić namacalne powiązania z krytycznym myśleniem, a co najważniejsze, powiązania do zatrudnienia.</a:t>
            </a:r>
            <a:endParaRPr lang="en-US" altLang="ko-KR" sz="2800" dirty="0"/>
          </a:p>
        </p:txBody>
      </p:sp>
    </p:spTree>
    <p:extLst>
      <p:ext uri="{BB962C8B-B14F-4D97-AF65-F5344CB8AC3E}">
        <p14:creationId xmlns:p14="http://schemas.microsoft.com/office/powerpoint/2010/main" val="40635586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2</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2625078"/>
          </a:xfrm>
          <a:prstGeom prst="rect">
            <a:avLst/>
          </a:prstGeom>
        </p:spPr>
        <p:txBody>
          <a:bodyPr vert="horz" wrap="square" lIns="0" tIns="13970" rIns="0" bIns="0" rtlCol="0">
            <a:spAutoFit/>
          </a:bodyPr>
          <a:lstStyle/>
          <a:p>
            <a:pPr marL="12700" algn="just">
              <a:lnSpc>
                <a:spcPct val="100000"/>
              </a:lnSpc>
              <a:spcBef>
                <a:spcPts val="110"/>
              </a:spcBef>
            </a:pPr>
            <a:r>
              <a:rPr lang="pl-PL" sz="4000" b="1" dirty="0">
                <a:solidFill>
                  <a:srgbClr val="002060"/>
                </a:solidFill>
                <a:effectLst/>
                <a:latin typeface="Calibri" panose="020F0502020204030204" pitchFamily="34" charset="0"/>
                <a:ea typeface="Times New Roman" panose="02020603050405020304" pitchFamily="18" charset="0"/>
              </a:rPr>
              <a:t>Krytyczne myślenie wśród najbardziej pożądanych kompetencji na rzecz zatrudnienia</a:t>
            </a:r>
          </a:p>
          <a:p>
            <a:pPr marL="12700" algn="just">
              <a:spcBef>
                <a:spcPts val="110"/>
              </a:spcBef>
            </a:pPr>
            <a:r>
              <a:rPr lang="pl-PL" sz="2400" dirty="0">
                <a:effectLst/>
                <a:latin typeface="Calibri" panose="020F0502020204030204" pitchFamily="34" charset="0"/>
                <a:ea typeface="Times New Roman" panose="02020603050405020304" pitchFamily="18" charset="0"/>
              </a:rPr>
              <a:t>W dzisiejszych czasach, gdy automatyzacja zadań i funkcji powoli zastępuje zarówno „ręczną”, jak i „intelektualną” siłę roboczą, Twoje możliwości dostępu do rynku pracy w coraz większym stopniu zależą od umiejętności miękkich.</a:t>
            </a:r>
            <a:endParaRPr lang="pl-PL" sz="2400" dirty="0">
              <a:effectLst/>
              <a:latin typeface="Times New Roman" panose="02020603050405020304" pitchFamily="18" charset="0"/>
              <a:ea typeface="Times New Roman" panose="02020603050405020304" pitchFamily="18" charset="0"/>
            </a:endParaRPr>
          </a:p>
          <a:p>
            <a:pPr marL="12700" algn="just">
              <a:lnSpc>
                <a:spcPct val="100000"/>
              </a:lnSpc>
              <a:spcBef>
                <a:spcPts val="110"/>
              </a:spcBef>
            </a:pPr>
            <a:endParaRPr lang="es-ES" sz="4000" spc="50" dirty="0">
              <a:solidFill>
                <a:srgbClr val="002060"/>
              </a:solidFill>
              <a:latin typeface="Tahoma"/>
              <a:cs typeface="Tahoma"/>
            </a:endParaRP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6" y="4776853"/>
            <a:ext cx="16913698" cy="3416320"/>
          </a:xfrm>
          <a:prstGeom prst="rect">
            <a:avLst/>
          </a:prstGeom>
          <a:noFill/>
        </p:spPr>
        <p:txBody>
          <a:bodyPr wrap="square" rtlCol="0">
            <a:spAutoFit/>
          </a:bodyPr>
          <a:lstStyle/>
          <a:p>
            <a:pPr fontAlgn="base"/>
            <a:r>
              <a:rPr lang="pl-PL" sz="2400" dirty="0"/>
              <a:t>Biegłość techniczna i skuteczność w miejscu pracy wynika przede wszystkim z praktyk, ćwiczeń i doświadczeń/wniosków wyniesionych z metody prób i błędów. Podczas rozmów kwalifikacyjnych pracodawcy nie mają wystarczających informacji, aby ocenić profil kandydata i jego potencjalne wyniki w miejscu pracy.</a:t>
            </a:r>
          </a:p>
          <a:p>
            <a:pPr fontAlgn="base"/>
            <a:r>
              <a:rPr lang="pl-PL" sz="2400" dirty="0"/>
              <a:t> </a:t>
            </a:r>
          </a:p>
          <a:p>
            <a:pPr fontAlgn="base"/>
            <a:r>
              <a:rPr lang="pl-PL" sz="2400" dirty="0"/>
              <a:t>Co więcej, w większości przypadków praca, o którą się ubiegasz, wymaga konkretnej wiedzy/know-how, której być może nie zdobyłeś podczas formalnej edukacji (po prostu dlatego, że nie jest uwzględniony w programach nauczania).</a:t>
            </a:r>
          </a:p>
          <a:p>
            <a:pPr fontAlgn="base"/>
            <a:r>
              <a:rPr lang="pl-PL" sz="2400" dirty="0"/>
              <a:t> </a:t>
            </a:r>
          </a:p>
          <a:p>
            <a:pPr fontAlgn="base"/>
            <a:r>
              <a:rPr lang="pl-PL" sz="2400" dirty="0"/>
              <a:t>Jak więc pracodawcy dokonają oceny Twojego profilu?...</a:t>
            </a:r>
          </a:p>
          <a:p>
            <a:pPr algn="just"/>
            <a:endParaRPr lang="en-US" altLang="ko-KR" sz="2400" dirty="0"/>
          </a:p>
        </p:txBody>
      </p:sp>
      <p:sp>
        <p:nvSpPr>
          <p:cNvPr id="11" name="TextBox 5">
            <a:extLst>
              <a:ext uri="{FF2B5EF4-FFF2-40B4-BE49-F238E27FC236}">
                <a16:creationId xmlns:a16="http://schemas.microsoft.com/office/drawing/2014/main" xmlns="" id="{6DB2408F-C8E3-481B-BEFD-24DB75CA61AF}"/>
              </a:ext>
            </a:extLst>
          </p:cNvPr>
          <p:cNvSpPr txBox="1"/>
          <p:nvPr/>
        </p:nvSpPr>
        <p:spPr>
          <a:xfrm>
            <a:off x="938055" y="4175497"/>
            <a:ext cx="11177744" cy="523220"/>
          </a:xfrm>
          <a:prstGeom prst="rect">
            <a:avLst/>
          </a:prstGeom>
          <a:noFill/>
        </p:spPr>
        <p:txBody>
          <a:bodyPr wrap="square" rtlCol="0" anchor="ctr">
            <a:spAutoFit/>
          </a:bodyPr>
          <a:lstStyle/>
          <a:p>
            <a:r>
              <a:rPr lang="pl-PL" sz="2800" b="1" dirty="0">
                <a:solidFill>
                  <a:srgbClr val="002060"/>
                </a:solidFill>
                <a:effectLst/>
                <a:latin typeface="Calibri" panose="020F0502020204030204" pitchFamily="34" charset="0"/>
                <a:ea typeface="Times New Roman" panose="02020603050405020304" pitchFamily="18" charset="0"/>
              </a:rPr>
              <a:t>Od umiejętności miękkich do podejmowania pracy</a:t>
            </a:r>
            <a:endParaRPr lang="pl-PL"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27261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barn(inVertical)">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barn(inVertical)">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barn(inVertical)">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Effect transition="in" filter="barn(inVertical)">
                                      <p:cBhvr>
                                        <p:cTn id="22" dur="500"/>
                                        <p:tgtEl>
                                          <p:spTgt spid="1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animEffect transition="in" filter="barn(inVertical)">
                                      <p:cBhvr>
                                        <p:cTn id="27"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2</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pl-PL" sz="4000" b="1" spc="50" dirty="0">
                <a:solidFill>
                  <a:srgbClr val="243255"/>
                </a:solidFill>
                <a:cs typeface="Tahoma"/>
              </a:rPr>
              <a:t>Spojrzenie w przyszłość</a:t>
            </a:r>
            <a:r>
              <a:rPr lang="en-GB" sz="4000" b="1" spc="50" dirty="0">
                <a:solidFill>
                  <a:srgbClr val="243255"/>
                </a:solidFill>
                <a:cs typeface="Tahoma"/>
              </a:rPr>
              <a:t> </a:t>
            </a: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5" y="3009900"/>
            <a:ext cx="16913698" cy="3108543"/>
          </a:xfrm>
          <a:prstGeom prst="rect">
            <a:avLst/>
          </a:prstGeom>
          <a:noFill/>
        </p:spPr>
        <p:txBody>
          <a:bodyPr wrap="square" rtlCol="0">
            <a:spAutoFit/>
          </a:bodyPr>
          <a:lstStyle/>
          <a:p>
            <a:pPr fontAlgn="base"/>
            <a:r>
              <a:rPr lang="pl-PL" sz="2800" dirty="0">
                <a:solidFill>
                  <a:srgbClr val="002060"/>
                </a:solidFill>
                <a:effectLst/>
                <a:latin typeface="Calibri" panose="020F0502020204030204" pitchFamily="34" charset="0"/>
                <a:ea typeface="Times New Roman" panose="02020603050405020304" pitchFamily="18" charset="0"/>
              </a:rPr>
              <a:t>Pracodawcy doskonale zdają sobie sprawę, że nowi pracownicy – zwłaszcza świeżo upieczeni absolwenci – wymagają dogłębnej edukacji i szkolenia z naciskiem na ich przyszłe role i obowiązki, zanim będą w pełni autonomiczni i niezależni.</a:t>
            </a:r>
            <a:endParaRPr lang="pl-PL" sz="2800" dirty="0">
              <a:effectLst/>
              <a:latin typeface="Times New Roman" panose="02020603050405020304" pitchFamily="18" charset="0"/>
              <a:ea typeface="Times New Roman" panose="02020603050405020304" pitchFamily="18" charset="0"/>
            </a:endParaRPr>
          </a:p>
          <a:p>
            <a:pPr fontAlgn="base"/>
            <a:r>
              <a:rPr lang="pl-PL" sz="2800" dirty="0">
                <a:solidFill>
                  <a:srgbClr val="002060"/>
                </a:solidFill>
                <a:effectLst/>
                <a:latin typeface="Calibri" panose="020F0502020204030204" pitchFamily="34" charset="0"/>
                <a:ea typeface="Times New Roman" panose="02020603050405020304" pitchFamily="18" charset="0"/>
              </a:rPr>
              <a:t> </a:t>
            </a:r>
            <a:endParaRPr lang="pl-PL" sz="2800" dirty="0">
              <a:effectLst/>
              <a:latin typeface="Times New Roman" panose="02020603050405020304" pitchFamily="18" charset="0"/>
              <a:ea typeface="Times New Roman" panose="02020603050405020304" pitchFamily="18" charset="0"/>
            </a:endParaRPr>
          </a:p>
          <a:p>
            <a:pPr fontAlgn="base"/>
            <a:r>
              <a:rPr lang="pl-PL" sz="2800" dirty="0">
                <a:solidFill>
                  <a:srgbClr val="002060"/>
                </a:solidFill>
                <a:effectLst/>
                <a:latin typeface="Calibri" panose="020F0502020204030204" pitchFamily="34" charset="0"/>
                <a:ea typeface="Times New Roman" panose="02020603050405020304" pitchFamily="18" charset="0"/>
              </a:rPr>
              <a:t>Podczas pierwszej rozmowy pracodawca, zamiast tego, co możesz zrobić, będzie szukać innego rodzaju informacji, które mogą nie mieć żadnego związku z twoim wykształceniem.</a:t>
            </a:r>
            <a:endParaRPr lang="pl-PL" sz="2800" dirty="0">
              <a:effectLst/>
              <a:latin typeface="Times New Roman" panose="02020603050405020304" pitchFamily="18" charset="0"/>
              <a:ea typeface="Times New Roman" panose="02020603050405020304" pitchFamily="18" charset="0"/>
            </a:endParaRPr>
          </a:p>
          <a:p>
            <a:pPr algn="just"/>
            <a:endParaRPr lang="en-US" altLang="ko-KR" sz="2800" dirty="0"/>
          </a:p>
        </p:txBody>
      </p:sp>
    </p:spTree>
    <p:extLst>
      <p:ext uri="{BB962C8B-B14F-4D97-AF65-F5344CB8AC3E}">
        <p14:creationId xmlns:p14="http://schemas.microsoft.com/office/powerpoint/2010/main" val="31468310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2</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pl-PL" sz="4000" b="1" spc="50" dirty="0">
                <a:solidFill>
                  <a:srgbClr val="243255"/>
                </a:solidFill>
                <a:cs typeface="Tahoma"/>
              </a:rPr>
              <a:t>Przyszłość miejsc pracy</a:t>
            </a:r>
            <a:r>
              <a:rPr lang="en-GB" sz="4000" b="1" spc="50" dirty="0">
                <a:solidFill>
                  <a:srgbClr val="243255"/>
                </a:solidFill>
                <a:cs typeface="Tahoma"/>
              </a:rPr>
              <a:t> </a:t>
            </a: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8686801" y="3009900"/>
            <a:ext cx="9164953" cy="5262979"/>
          </a:xfrm>
          <a:prstGeom prst="rect">
            <a:avLst/>
          </a:prstGeom>
          <a:noFill/>
        </p:spPr>
        <p:txBody>
          <a:bodyPr wrap="square" rtlCol="0">
            <a:spAutoFit/>
          </a:bodyPr>
          <a:lstStyle/>
          <a:p>
            <a:pPr fontAlgn="base"/>
            <a:r>
              <a:rPr lang="pl-PL" sz="2800" dirty="0">
                <a:solidFill>
                  <a:srgbClr val="002060"/>
                </a:solidFill>
                <a:effectLst/>
                <a:latin typeface="Calibri" panose="020F0502020204030204" pitchFamily="34" charset="0"/>
                <a:ea typeface="Times New Roman" panose="02020603050405020304" pitchFamily="18" charset="0"/>
              </a:rPr>
              <a:t>W 2016 r. Światowe Forum Ekonomiczne przewidziało do 2020 r. poważną zmianę w „10 najlepszych umiejętnościach” w zakresie zatrudniania, rekrutacji, rozwoju kariery i konkurencyjności biznesowej.</a:t>
            </a:r>
            <a:endParaRPr lang="pl-PL" sz="2800" dirty="0">
              <a:effectLst/>
              <a:latin typeface="Times New Roman" panose="02020603050405020304" pitchFamily="18" charset="0"/>
              <a:ea typeface="Times New Roman" panose="02020603050405020304" pitchFamily="18" charset="0"/>
            </a:endParaRPr>
          </a:p>
          <a:p>
            <a:pPr fontAlgn="base"/>
            <a:r>
              <a:rPr lang="pl-PL" sz="2800" dirty="0">
                <a:solidFill>
                  <a:srgbClr val="002060"/>
                </a:solidFill>
                <a:effectLst/>
                <a:latin typeface="Calibri" panose="020F0502020204030204" pitchFamily="34" charset="0"/>
                <a:ea typeface="Times New Roman" panose="02020603050405020304" pitchFamily="18" charset="0"/>
              </a:rPr>
              <a:t> </a:t>
            </a:r>
            <a:endParaRPr lang="pl-PL" sz="2800" dirty="0">
              <a:effectLst/>
              <a:latin typeface="Times New Roman" panose="02020603050405020304" pitchFamily="18" charset="0"/>
              <a:ea typeface="Times New Roman" panose="02020603050405020304" pitchFamily="18" charset="0"/>
            </a:endParaRPr>
          </a:p>
          <a:p>
            <a:pPr fontAlgn="base"/>
            <a:r>
              <a:rPr lang="pl-PL" sz="2800" dirty="0">
                <a:solidFill>
                  <a:srgbClr val="002060"/>
                </a:solidFill>
                <a:effectLst/>
                <a:latin typeface="Calibri" panose="020F0502020204030204" pitchFamily="34" charset="0"/>
                <a:ea typeface="Times New Roman" panose="02020603050405020304" pitchFamily="18" charset="0"/>
              </a:rPr>
              <a:t>Według raportu, umiejętności miękkie są niezbędne, aby nowi absolwenci i studenci wyższych uczelni mogli wejść na rynek pracy, ponieważ </a:t>
            </a:r>
            <a:r>
              <a:rPr lang="pl-PL" sz="2800" dirty="0" err="1">
                <a:solidFill>
                  <a:srgbClr val="002060"/>
                </a:solidFill>
                <a:effectLst/>
                <a:latin typeface="Calibri" panose="020F0502020204030204" pitchFamily="34" charset="0"/>
                <a:ea typeface="Times New Roman" panose="02020603050405020304" pitchFamily="18" charset="0"/>
              </a:rPr>
              <a:t>rekruterzy</a:t>
            </a:r>
            <a:r>
              <a:rPr lang="pl-PL" sz="2800" dirty="0">
                <a:solidFill>
                  <a:srgbClr val="002060"/>
                </a:solidFill>
                <a:effectLst/>
                <a:latin typeface="Calibri" panose="020F0502020204030204" pitchFamily="34" charset="0"/>
                <a:ea typeface="Times New Roman" panose="02020603050405020304" pitchFamily="18" charset="0"/>
              </a:rPr>
              <a:t> i pracodawcy opracowują nowe wyrafinowane modele oceny profilu kandydatów (tj. umiejętność współpracy z innymi, poczucie inicjatywy, rzetelność i wiarygodność itp.).</a:t>
            </a:r>
            <a:endParaRPr lang="pl-PL" sz="2800" dirty="0">
              <a:effectLst/>
              <a:latin typeface="Times New Roman" panose="02020603050405020304" pitchFamily="18" charset="0"/>
              <a:ea typeface="Times New Roman" panose="02020603050405020304" pitchFamily="18" charset="0"/>
            </a:endParaRPr>
          </a:p>
          <a:p>
            <a:pPr algn="just"/>
            <a:endParaRPr lang="en-GB" altLang="ko-KR" sz="2800" dirty="0"/>
          </a:p>
        </p:txBody>
      </p:sp>
      <p:pic>
        <p:nvPicPr>
          <p:cNvPr id="9" name="Segnaposto contenuto 4">
            <a:extLst>
              <a:ext uri="{FF2B5EF4-FFF2-40B4-BE49-F238E27FC236}">
                <a16:creationId xmlns:a16="http://schemas.microsoft.com/office/drawing/2014/main" xmlns="" id="{AB7E37C4-89F9-4E33-9522-6E73F5BB39D3}"/>
              </a:ext>
            </a:extLst>
          </p:cNvPr>
          <p:cNvPicPr>
            <a:picLocks noChangeAspect="1"/>
          </p:cNvPicPr>
          <p:nvPr/>
        </p:nvPicPr>
        <p:blipFill>
          <a:blip r:embed="rId5"/>
          <a:stretch>
            <a:fillRect/>
          </a:stretch>
        </p:blipFill>
        <p:spPr>
          <a:xfrm>
            <a:off x="905285" y="2784958"/>
            <a:ext cx="7318473" cy="5340179"/>
          </a:xfrm>
          <a:prstGeom prst="rect">
            <a:avLst/>
          </a:prstGeom>
          <a:ln w="38100">
            <a:solidFill>
              <a:srgbClr val="0070C0"/>
            </a:solidFill>
          </a:ln>
        </p:spPr>
      </p:pic>
    </p:spTree>
    <p:extLst>
      <p:ext uri="{BB962C8B-B14F-4D97-AF65-F5344CB8AC3E}">
        <p14:creationId xmlns:p14="http://schemas.microsoft.com/office/powerpoint/2010/main" val="210742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2</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65765" y="152335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pl-PL" sz="4000" b="1" dirty="0">
                <a:solidFill>
                  <a:srgbClr val="002060"/>
                </a:solidFill>
                <a:effectLst/>
                <a:latin typeface="Calibri" panose="020F0502020204030204" pitchFamily="34" charset="0"/>
                <a:ea typeface="Times New Roman" panose="02020603050405020304" pitchFamily="18" charset="0"/>
              </a:rPr>
              <a:t>10 najlepszych umiejętności zwiększających szanse na zatrudnienie</a:t>
            </a:r>
            <a:r>
              <a:rPr lang="en-GB" sz="4000" b="1" spc="50" dirty="0">
                <a:solidFill>
                  <a:srgbClr val="243255"/>
                </a:solidFill>
                <a:cs typeface="Tahoma"/>
              </a:rPr>
              <a:t> </a:t>
            </a: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1" name="CasellaDiTesto 10">
            <a:extLst>
              <a:ext uri="{FF2B5EF4-FFF2-40B4-BE49-F238E27FC236}">
                <a16:creationId xmlns:a16="http://schemas.microsoft.com/office/drawing/2014/main" xmlns="" id="{FF550791-F0C2-4956-ADCD-9A5946372D83}"/>
              </a:ext>
            </a:extLst>
          </p:cNvPr>
          <p:cNvSpPr txBox="1"/>
          <p:nvPr/>
        </p:nvSpPr>
        <p:spPr>
          <a:xfrm>
            <a:off x="5202121" y="7608213"/>
            <a:ext cx="7883756" cy="769441"/>
          </a:xfrm>
          <a:prstGeom prst="rect">
            <a:avLst/>
          </a:prstGeom>
          <a:noFill/>
        </p:spPr>
        <p:txBody>
          <a:bodyPr wrap="square" rtlCol="0">
            <a:spAutoFit/>
          </a:bodyPr>
          <a:lstStyle/>
          <a:p>
            <a:pPr algn="ctr"/>
            <a:r>
              <a:rPr lang="pl-PL" sz="2200" dirty="0" err="1"/>
              <a:t>Żródło</a:t>
            </a:r>
            <a:r>
              <a:rPr lang="en-GB" sz="2200" dirty="0"/>
              <a:t>: </a:t>
            </a:r>
            <a:r>
              <a:rPr lang="pl-PL" sz="2200" dirty="0"/>
              <a:t>Raport o przyszłości miejsc pracy</a:t>
            </a:r>
            <a:r>
              <a:rPr lang="en-GB" sz="2200" dirty="0"/>
              <a:t>, </a:t>
            </a:r>
            <a:r>
              <a:rPr lang="pl-PL" sz="2200" dirty="0"/>
              <a:t>Światowe Forum Ekonomiczne</a:t>
            </a:r>
            <a:endParaRPr lang="en-GB" sz="2200" dirty="0"/>
          </a:p>
        </p:txBody>
      </p:sp>
      <p:sp>
        <p:nvSpPr>
          <p:cNvPr id="2" name="Rettangolo 1">
            <a:extLst>
              <a:ext uri="{FF2B5EF4-FFF2-40B4-BE49-F238E27FC236}">
                <a16:creationId xmlns:a16="http://schemas.microsoft.com/office/drawing/2014/main" xmlns="" id="{76B78DBB-8CB9-4A21-9F43-16D28FA5A0AC}"/>
              </a:ext>
            </a:extLst>
          </p:cNvPr>
          <p:cNvSpPr/>
          <p:nvPr/>
        </p:nvSpPr>
        <p:spPr>
          <a:xfrm>
            <a:off x="4419600" y="4026813"/>
            <a:ext cx="2209800" cy="43088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ttangolo 11">
            <a:extLst>
              <a:ext uri="{FF2B5EF4-FFF2-40B4-BE49-F238E27FC236}">
                <a16:creationId xmlns:a16="http://schemas.microsoft.com/office/drawing/2014/main" xmlns="" id="{8DC28006-9BB5-46B1-8F55-12CD4CB58340}"/>
              </a:ext>
            </a:extLst>
          </p:cNvPr>
          <p:cNvSpPr/>
          <p:nvPr/>
        </p:nvSpPr>
        <p:spPr>
          <a:xfrm>
            <a:off x="10363200" y="4712613"/>
            <a:ext cx="2209800" cy="43088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ela 5">
            <a:extLst>
              <a:ext uri="{FF2B5EF4-FFF2-40B4-BE49-F238E27FC236}">
                <a16:creationId xmlns:a16="http://schemas.microsoft.com/office/drawing/2014/main" xmlns="" id="{4AA21610-2BD4-4057-B1C0-F0DA6D47FC6F}"/>
              </a:ext>
            </a:extLst>
          </p:cNvPr>
          <p:cNvGraphicFramePr>
            <a:graphicFrameLocks noGrp="1"/>
          </p:cNvGraphicFramePr>
          <p:nvPr>
            <p:extLst>
              <p:ext uri="{D42A27DB-BD31-4B8C-83A1-F6EECF244321}">
                <p14:modId xmlns:p14="http://schemas.microsoft.com/office/powerpoint/2010/main" val="575501472"/>
              </p:ext>
            </p:extLst>
          </p:nvPr>
        </p:nvGraphicFramePr>
        <p:xfrm>
          <a:off x="2590800" y="2400300"/>
          <a:ext cx="12192000" cy="5090492"/>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xmlns="" val="2635013189"/>
                    </a:ext>
                  </a:extLst>
                </a:gridCol>
                <a:gridCol w="6096000">
                  <a:extLst>
                    <a:ext uri="{9D8B030D-6E8A-4147-A177-3AD203B41FA5}">
                      <a16:colId xmlns:a16="http://schemas.microsoft.com/office/drawing/2014/main" xmlns="" val="837709668"/>
                    </a:ext>
                  </a:extLst>
                </a:gridCol>
              </a:tblGrid>
              <a:tr h="370840">
                <a:tc>
                  <a:txBody>
                    <a:bodyPr/>
                    <a:lstStyle/>
                    <a:p>
                      <a:r>
                        <a:rPr lang="pl-PL" sz="2400" dirty="0"/>
                        <a:t>W 2020</a:t>
                      </a:r>
                    </a:p>
                  </a:txBody>
                  <a:tcPr/>
                </a:tc>
                <a:tc>
                  <a:txBody>
                    <a:bodyPr/>
                    <a:lstStyle/>
                    <a:p>
                      <a:r>
                        <a:rPr lang="pl-PL" sz="2400" dirty="0"/>
                        <a:t>W 2015 </a:t>
                      </a:r>
                    </a:p>
                  </a:txBody>
                  <a:tcPr/>
                </a:tc>
                <a:extLst>
                  <a:ext uri="{0D108BD9-81ED-4DB2-BD59-A6C34878D82A}">
                    <a16:rowId xmlns:a16="http://schemas.microsoft.com/office/drawing/2014/main" xmlns="" val="2446321870"/>
                  </a:ext>
                </a:extLst>
              </a:tr>
              <a:tr h="518492">
                <a:tc>
                  <a:txBody>
                    <a:bodyPr/>
                    <a:lstStyle/>
                    <a:p>
                      <a:r>
                        <a:rPr lang="pl-PL" sz="2400" dirty="0"/>
                        <a:t>1. Kompleksowe rozwiązywanie problemów</a:t>
                      </a:r>
                    </a:p>
                  </a:txBody>
                  <a:tcPr>
                    <a:lnB w="12700" cap="flat" cmpd="sng" algn="ctr">
                      <a:solidFill>
                        <a:schemeClr val="tx1"/>
                      </a:solidFill>
                      <a:prstDash val="solid"/>
                      <a:round/>
                      <a:headEnd type="none" w="med" len="med"/>
                      <a:tailEnd type="none" w="med" len="med"/>
                    </a:lnB>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pl-PL" sz="2400" dirty="0"/>
                        <a:t>1. Kompleksowe rozwiązywanie problemów</a:t>
                      </a:r>
                    </a:p>
                  </a:txBody>
                  <a:tcPr/>
                </a:tc>
                <a:extLst>
                  <a:ext uri="{0D108BD9-81ED-4DB2-BD59-A6C34878D82A}">
                    <a16:rowId xmlns:a16="http://schemas.microsoft.com/office/drawing/2014/main" xmlns="" val="1609088125"/>
                  </a:ext>
                </a:extLst>
              </a:tr>
              <a:tr h="370840">
                <a:tc>
                  <a:txBody>
                    <a:bodyPr/>
                    <a:lstStyle/>
                    <a:p>
                      <a:r>
                        <a:rPr lang="pl-PL" sz="2400" dirty="0"/>
                        <a:t>2. Krytyczne myślenie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r>
                        <a:rPr lang="pl-PL" sz="2400" dirty="0"/>
                        <a:t>2. Koordynowanie pracy innych pracowników </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xmlns="" val="1404979310"/>
                  </a:ext>
                </a:extLst>
              </a:tr>
              <a:tr h="370840">
                <a:tc>
                  <a:txBody>
                    <a:bodyPr/>
                    <a:lstStyle/>
                    <a:p>
                      <a:r>
                        <a:rPr lang="pl-PL" sz="2400" dirty="0"/>
                        <a:t>3. Kreatywność</a:t>
                      </a:r>
                    </a:p>
                  </a:txBody>
                  <a:tcPr>
                    <a:lnT w="12700" cap="flat" cmpd="sng" algn="ctr">
                      <a:solidFill>
                        <a:schemeClr val="tx1"/>
                      </a:solidFill>
                      <a:prstDash val="solid"/>
                      <a:round/>
                      <a:headEnd type="none" w="med" len="med"/>
                      <a:tailEnd type="none" w="med" len="med"/>
                    </a:lnT>
                  </a:tcPr>
                </a:tc>
                <a:tc>
                  <a:txBody>
                    <a:bodyPr/>
                    <a:lstStyle/>
                    <a:p>
                      <a:r>
                        <a:rPr lang="pl-PL" sz="2400" dirty="0"/>
                        <a:t>3. Zarządzanie ludźmi</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855688878"/>
                  </a:ext>
                </a:extLst>
              </a:tr>
              <a:tr h="370840">
                <a:tc>
                  <a:txBody>
                    <a:bodyPr/>
                    <a:lstStyle/>
                    <a:p>
                      <a:r>
                        <a:rPr lang="pl-PL" sz="2400" dirty="0"/>
                        <a:t>4. Zarządzanie ludźmi</a:t>
                      </a:r>
                    </a:p>
                  </a:txBody>
                  <a:tcPr>
                    <a:lnR w="12700" cap="flat" cmpd="sng" algn="ctr">
                      <a:solidFill>
                        <a:schemeClr val="tx1"/>
                      </a:solidFill>
                      <a:prstDash val="solid"/>
                      <a:round/>
                      <a:headEnd type="none" w="med" len="med"/>
                      <a:tailEnd type="none" w="med" len="med"/>
                    </a:lnR>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pl-PL" sz="2400" dirty="0"/>
                        <a:t>4. Krytyczne myślenie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xmlns="" val="1310736879"/>
                  </a:ext>
                </a:extLst>
              </a:tr>
              <a:tr h="370840">
                <a:tc>
                  <a:txBody>
                    <a:bodyPr/>
                    <a:lstStyle/>
                    <a:p>
                      <a:r>
                        <a:rPr lang="pl-PL" sz="2400" dirty="0"/>
                        <a:t>5. Koordynowanie pracy innych pracowników</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pl-PL" sz="2400" dirty="0"/>
                        <a:t>5. Negocjacje</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xmlns="" val="605820420"/>
                  </a:ext>
                </a:extLst>
              </a:tr>
              <a:tr h="370840">
                <a:tc>
                  <a:txBody>
                    <a:bodyPr/>
                    <a:lstStyle/>
                    <a:p>
                      <a:r>
                        <a:rPr lang="pl-PL" sz="2400" dirty="0"/>
                        <a:t>6. Inteligencja emocjonalna</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pl-PL" sz="2400" dirty="0"/>
                        <a:t>6. Kontrolowanie jakości</a:t>
                      </a:r>
                    </a:p>
                  </a:txBody>
                  <a:tcPr/>
                </a:tc>
                <a:extLst>
                  <a:ext uri="{0D108BD9-81ED-4DB2-BD59-A6C34878D82A}">
                    <a16:rowId xmlns:a16="http://schemas.microsoft.com/office/drawing/2014/main" xmlns="" val="187890392"/>
                  </a:ext>
                </a:extLst>
              </a:tr>
              <a:tr h="370840">
                <a:tc>
                  <a:txBody>
                    <a:bodyPr/>
                    <a:lstStyle/>
                    <a:p>
                      <a:r>
                        <a:rPr lang="pl-PL" sz="2400" dirty="0"/>
                        <a:t>7. Ocena i podejmowanie decyzji</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pl-PL" sz="2400" dirty="0"/>
                        <a:t>7. Orientacja w zakresie usług</a:t>
                      </a:r>
                    </a:p>
                  </a:txBody>
                  <a:tcPr/>
                </a:tc>
                <a:extLst>
                  <a:ext uri="{0D108BD9-81ED-4DB2-BD59-A6C34878D82A}">
                    <a16:rowId xmlns:a16="http://schemas.microsoft.com/office/drawing/2014/main" xmlns="" val="882750308"/>
                  </a:ext>
                </a:extLst>
              </a:tr>
              <a:tr h="370840">
                <a:tc>
                  <a:txBody>
                    <a:bodyPr/>
                    <a:lstStyle/>
                    <a:p>
                      <a:r>
                        <a:rPr lang="pl-PL" sz="2400" dirty="0"/>
                        <a:t>8. Orientacja na usługi</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pl-PL" sz="2400" dirty="0"/>
                        <a:t>8. Ocena i podejmowanie decyzji</a:t>
                      </a:r>
                    </a:p>
                  </a:txBody>
                  <a:tcPr/>
                </a:tc>
                <a:extLst>
                  <a:ext uri="{0D108BD9-81ED-4DB2-BD59-A6C34878D82A}">
                    <a16:rowId xmlns:a16="http://schemas.microsoft.com/office/drawing/2014/main" xmlns="" val="3701488137"/>
                  </a:ext>
                </a:extLst>
              </a:tr>
              <a:tr h="370840">
                <a:tc>
                  <a:txBody>
                    <a:bodyPr/>
                    <a:lstStyle/>
                    <a:p>
                      <a:r>
                        <a:rPr lang="pl-PL" sz="2400" dirty="0"/>
                        <a:t>9. Negocjacje</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pl-PL" sz="2400" dirty="0"/>
                        <a:t>9. Aktywne słuchanie</a:t>
                      </a:r>
                    </a:p>
                  </a:txBody>
                  <a:tcPr/>
                </a:tc>
                <a:extLst>
                  <a:ext uri="{0D108BD9-81ED-4DB2-BD59-A6C34878D82A}">
                    <a16:rowId xmlns:a16="http://schemas.microsoft.com/office/drawing/2014/main" xmlns="" val="3814537735"/>
                  </a:ext>
                </a:extLst>
              </a:tr>
              <a:tr h="370840">
                <a:tc>
                  <a:txBody>
                    <a:bodyPr/>
                    <a:lstStyle/>
                    <a:p>
                      <a:r>
                        <a:rPr lang="pl-PL" sz="2400" dirty="0"/>
                        <a:t>10. Elastyczność poznawcza</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pl-PL" sz="2400" dirty="0"/>
                        <a:t>10. Kreatywność</a:t>
                      </a:r>
                    </a:p>
                  </a:txBody>
                  <a:tcPr/>
                </a:tc>
                <a:extLst>
                  <a:ext uri="{0D108BD9-81ED-4DB2-BD59-A6C34878D82A}">
                    <a16:rowId xmlns:a16="http://schemas.microsoft.com/office/drawing/2014/main" xmlns="" val="3832422310"/>
                  </a:ext>
                </a:extLst>
              </a:tr>
            </a:tbl>
          </a:graphicData>
        </a:graphic>
      </p:graphicFrame>
    </p:spTree>
    <p:extLst>
      <p:ext uri="{BB962C8B-B14F-4D97-AF65-F5344CB8AC3E}">
        <p14:creationId xmlns:p14="http://schemas.microsoft.com/office/powerpoint/2010/main" val="776613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rot="16200000">
            <a:off x="1078978" y="3759722"/>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txBox="1">
            <a:spLocks noGrp="1"/>
          </p:cNvSpPr>
          <p:nvPr>
            <p:ph type="title"/>
          </p:nvPr>
        </p:nvSpPr>
        <p:spPr>
          <a:xfrm>
            <a:off x="1050168" y="751064"/>
            <a:ext cx="12852400" cy="1490152"/>
          </a:xfrm>
          <a:prstGeom prst="rect">
            <a:avLst/>
          </a:prstGeom>
        </p:spPr>
        <p:txBody>
          <a:bodyPr vert="horz" wrap="square" lIns="0" tIns="12700" rIns="0" bIns="0" rtlCol="0">
            <a:spAutoFit/>
          </a:bodyPr>
          <a:lstStyle/>
          <a:p>
            <a:pPr marL="12700">
              <a:spcBef>
                <a:spcPts val="100"/>
              </a:spcBef>
            </a:pPr>
            <a:r>
              <a:rPr lang="pl-PL" sz="4800" b="1" dirty="0">
                <a:solidFill>
                  <a:srgbClr val="E12227"/>
                </a:solidFill>
              </a:rPr>
              <a:t>Cele kursu</a:t>
            </a:r>
            <a:r>
              <a:rPr lang="es-ES" sz="4800" b="1" dirty="0">
                <a:solidFill>
                  <a:srgbClr val="E12227"/>
                </a:solidFill>
              </a:rPr>
              <a:t/>
            </a:r>
            <a:br>
              <a:rPr lang="es-ES" sz="4800" b="1" dirty="0">
                <a:solidFill>
                  <a:srgbClr val="E12227"/>
                </a:solidFill>
              </a:rPr>
            </a:br>
            <a:endParaRPr sz="4800" dirty="0">
              <a:solidFill>
                <a:srgbClr val="E12227"/>
              </a:solidFill>
            </a:endParaRPr>
          </a:p>
        </p:txBody>
      </p:sp>
      <p:sp>
        <p:nvSpPr>
          <p:cNvPr id="17" name="object 17"/>
          <p:cNvSpPr txBox="1"/>
          <p:nvPr/>
        </p:nvSpPr>
        <p:spPr>
          <a:xfrm>
            <a:off x="1105032" y="2628900"/>
            <a:ext cx="13081000" cy="444994"/>
          </a:xfrm>
          <a:prstGeom prst="rect">
            <a:avLst/>
          </a:prstGeom>
        </p:spPr>
        <p:txBody>
          <a:bodyPr vert="horz" wrap="square" lIns="0" tIns="13970" rIns="0" bIns="0" rtlCol="0">
            <a:spAutoFit/>
          </a:bodyPr>
          <a:lstStyle/>
          <a:p>
            <a:pPr algn="just"/>
            <a:r>
              <a:rPr lang="pl-PL" sz="2800" b="1" dirty="0">
                <a:solidFill>
                  <a:srgbClr val="243255"/>
                </a:solidFill>
                <a:latin typeface="Calibri" panose="020F0502020204030204" pitchFamily="34" charset="0"/>
                <a:ea typeface="Tahoma" panose="020B0604030504040204" pitchFamily="34" charset="0"/>
                <a:cs typeface="Times New Roman" panose="02020603050405020304" pitchFamily="18" charset="0"/>
              </a:rPr>
              <a:t>Po realizacji tego modułu będziesz zaznajomiony z</a:t>
            </a:r>
            <a:r>
              <a:rPr lang="en-GB" sz="2800" b="1" dirty="0">
                <a:solidFill>
                  <a:srgbClr val="243255"/>
                </a:solidFill>
                <a:latin typeface="Calibri" panose="020F0502020204030204" pitchFamily="34" charset="0"/>
                <a:ea typeface="Tahoma" panose="020B0604030504040204" pitchFamily="34" charset="0"/>
                <a:cs typeface="Times New Roman" panose="02020603050405020304" pitchFamily="18" charset="0"/>
              </a:rPr>
              <a:t>:</a:t>
            </a:r>
          </a:p>
        </p:txBody>
      </p:sp>
      <p:sp>
        <p:nvSpPr>
          <p:cNvPr id="18" name="object 18"/>
          <p:cNvSpPr/>
          <p:nvPr/>
        </p:nvSpPr>
        <p:spPr>
          <a:xfrm>
            <a:off x="0" y="288731"/>
            <a:ext cx="16270605" cy="123825"/>
          </a:xfrm>
          <a:custGeom>
            <a:avLst/>
            <a:gdLst/>
            <a:ahLst/>
            <a:cxnLst/>
            <a:rect l="l" t="t" r="r" b="b"/>
            <a:pathLst>
              <a:path w="16270605" h="123825">
                <a:moveTo>
                  <a:pt x="0" y="123824"/>
                </a:moveTo>
                <a:lnTo>
                  <a:pt x="0" y="0"/>
                </a:lnTo>
                <a:lnTo>
                  <a:pt x="16270357" y="0"/>
                </a:lnTo>
                <a:lnTo>
                  <a:pt x="16270357" y="123824"/>
                </a:lnTo>
                <a:lnTo>
                  <a:pt x="0" y="123824"/>
                </a:lnTo>
                <a:close/>
              </a:path>
            </a:pathLst>
          </a:custGeom>
          <a:solidFill>
            <a:srgbClr val="152D54"/>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pic>
        <p:nvPicPr>
          <p:cNvPr id="30" name="Picture 9">
            <a:extLst>
              <a:ext uri="{FF2B5EF4-FFF2-40B4-BE49-F238E27FC236}">
                <a16:creationId xmlns:a16="http://schemas.microsoft.com/office/drawing/2014/main" xmlns="" id="{FD901C1C-8A41-4B4A-8EAC-7471FBAB150D}"/>
              </a:ext>
            </a:extLst>
          </p:cNvPr>
          <p:cNvPicPr>
            <a:picLocks noChangeAspect="1"/>
          </p:cNvPicPr>
          <p:nvPr/>
        </p:nvPicPr>
        <p:blipFill>
          <a:blip r:embed="rId2"/>
          <a:srcRect/>
          <a:stretch>
            <a:fillRect/>
          </a:stretch>
        </p:blipFill>
        <p:spPr>
          <a:xfrm>
            <a:off x="3200400" y="9692212"/>
            <a:ext cx="10058400" cy="556688"/>
          </a:xfrm>
          <a:prstGeom prst="rect">
            <a:avLst/>
          </a:prstGeom>
          <a:noFill/>
          <a:ln cap="flat">
            <a:noFill/>
          </a:ln>
        </p:spPr>
      </p:pic>
      <p:pic>
        <p:nvPicPr>
          <p:cNvPr id="31" name="Picture 3">
            <a:extLst>
              <a:ext uri="{FF2B5EF4-FFF2-40B4-BE49-F238E27FC236}">
                <a16:creationId xmlns:a16="http://schemas.microsoft.com/office/drawing/2014/main" xmlns="" id="{3CA7F902-F9B5-42B6-AEC2-6AD2E90BEC91}"/>
              </a:ext>
            </a:extLst>
          </p:cNvPr>
          <p:cNvPicPr>
            <a:picLocks noChangeAspect="1"/>
          </p:cNvPicPr>
          <p:nvPr/>
        </p:nvPicPr>
        <p:blipFill>
          <a:blip r:embed="rId3"/>
          <a:stretch>
            <a:fillRect/>
          </a:stretch>
        </p:blipFill>
        <p:spPr>
          <a:xfrm>
            <a:off x="1235497" y="9735618"/>
            <a:ext cx="1985322" cy="432844"/>
          </a:xfrm>
          <a:prstGeom prst="rect">
            <a:avLst/>
          </a:prstGeom>
          <a:noFill/>
          <a:ln cap="flat">
            <a:noFill/>
          </a:ln>
        </p:spPr>
      </p:pic>
      <p:pic>
        <p:nvPicPr>
          <p:cNvPr id="32" name="Imagen 31">
            <a:extLst>
              <a:ext uri="{FF2B5EF4-FFF2-40B4-BE49-F238E27FC236}">
                <a16:creationId xmlns:a16="http://schemas.microsoft.com/office/drawing/2014/main" xmlns="" id="{829BE287-3BD8-4249-A9B5-F0DE0CB3DBB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8697" y="9745835"/>
            <a:ext cx="936335" cy="449441"/>
          </a:xfrm>
          <a:prstGeom prst="rect">
            <a:avLst/>
          </a:prstGeom>
        </p:spPr>
      </p:pic>
      <p:sp>
        <p:nvSpPr>
          <p:cNvPr id="28" name="object 4">
            <a:extLst>
              <a:ext uri="{FF2B5EF4-FFF2-40B4-BE49-F238E27FC236}">
                <a16:creationId xmlns:a16="http://schemas.microsoft.com/office/drawing/2014/main" xmlns="" id="{8F9E0F54-1F8C-46EB-9848-8D716F9E695C}"/>
              </a:ext>
            </a:extLst>
          </p:cNvPr>
          <p:cNvSpPr/>
          <p:nvPr/>
        </p:nvSpPr>
        <p:spPr>
          <a:xfrm rot="16200000">
            <a:off x="1078978" y="4841093"/>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29" name="object 4">
            <a:extLst>
              <a:ext uri="{FF2B5EF4-FFF2-40B4-BE49-F238E27FC236}">
                <a16:creationId xmlns:a16="http://schemas.microsoft.com/office/drawing/2014/main" xmlns="" id="{EB7856EA-3BCB-4284-8307-A02405ECB9AA}"/>
              </a:ext>
            </a:extLst>
          </p:cNvPr>
          <p:cNvSpPr/>
          <p:nvPr/>
        </p:nvSpPr>
        <p:spPr>
          <a:xfrm rot="16200000">
            <a:off x="1078978" y="5922464"/>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33" name="object 4">
            <a:extLst>
              <a:ext uri="{FF2B5EF4-FFF2-40B4-BE49-F238E27FC236}">
                <a16:creationId xmlns:a16="http://schemas.microsoft.com/office/drawing/2014/main" xmlns="" id="{8C048760-2215-47FF-98AE-D2506BBD665E}"/>
              </a:ext>
            </a:extLst>
          </p:cNvPr>
          <p:cNvSpPr/>
          <p:nvPr/>
        </p:nvSpPr>
        <p:spPr>
          <a:xfrm rot="16200000">
            <a:off x="1078978" y="7164428"/>
            <a:ext cx="432844" cy="30480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a:ln>
                <a:noFill/>
              </a:ln>
              <a:solidFill>
                <a:prstClr val="black"/>
              </a:solidFill>
              <a:effectLst/>
              <a:uLnTx/>
              <a:uFillTx/>
              <a:latin typeface="Calibri"/>
              <a:ea typeface="+mn-ea"/>
              <a:cs typeface="+mn-cs"/>
            </a:endParaRPr>
          </a:p>
        </p:txBody>
      </p:sp>
      <p:sp>
        <p:nvSpPr>
          <p:cNvPr id="35" name="TextBox 8">
            <a:extLst>
              <a:ext uri="{FF2B5EF4-FFF2-40B4-BE49-F238E27FC236}">
                <a16:creationId xmlns:a16="http://schemas.microsoft.com/office/drawing/2014/main" xmlns="" id="{494C9F60-B899-4229-BE66-52A19C9BF537}"/>
              </a:ext>
            </a:extLst>
          </p:cNvPr>
          <p:cNvSpPr txBox="1"/>
          <p:nvPr/>
        </p:nvSpPr>
        <p:spPr>
          <a:xfrm>
            <a:off x="1637071" y="3614817"/>
            <a:ext cx="14822129" cy="830997"/>
          </a:xfrm>
          <a:prstGeom prst="rect">
            <a:avLst/>
          </a:prstGeom>
          <a:noFill/>
        </p:spPr>
        <p:txBody>
          <a:bodyPr wrap="square" lIns="108000" rIns="108000" rtlCol="0">
            <a:spAutoFit/>
          </a:bodyPr>
          <a:lstStyle/>
          <a:p>
            <a:r>
              <a:rPr lang="pl-PL" altLang="ko-KR" sz="2400" b="1" dirty="0">
                <a:solidFill>
                  <a:srgbClr val="243255"/>
                </a:solidFill>
                <a:cs typeface="Arial" pitchFamily="34" charset="0"/>
              </a:rPr>
              <a:t>Eksperymentowaniem z ramami operacyjnymi krytycznego myślenia</a:t>
            </a:r>
            <a:r>
              <a:rPr lang="en-US" altLang="ko-KR" sz="2400" b="1" dirty="0">
                <a:solidFill>
                  <a:srgbClr val="243255"/>
                </a:solidFill>
                <a:cs typeface="Arial" pitchFamily="34" charset="0"/>
              </a:rPr>
              <a:t>…</a:t>
            </a:r>
          </a:p>
          <a:p>
            <a:r>
              <a:rPr lang="en-US" altLang="ko-KR" sz="2400" dirty="0">
                <a:cs typeface="Arial" pitchFamily="34" charset="0"/>
              </a:rPr>
              <a:t>…</a:t>
            </a:r>
            <a:r>
              <a:rPr lang="pl-PL" altLang="ko-KR" sz="2400" dirty="0">
                <a:cs typeface="Arial" pitchFamily="34" charset="0"/>
              </a:rPr>
              <a:t> oficjalne unijne ramy kształcenia i szkolenia w zakresie przedsiębiorczości</a:t>
            </a:r>
            <a:endParaRPr lang="en-US" altLang="ko-KR" sz="2400" dirty="0">
              <a:cs typeface="Arial" pitchFamily="34" charset="0"/>
            </a:endParaRPr>
          </a:p>
        </p:txBody>
      </p:sp>
      <p:sp>
        <p:nvSpPr>
          <p:cNvPr id="37" name="TextBox 8">
            <a:extLst>
              <a:ext uri="{FF2B5EF4-FFF2-40B4-BE49-F238E27FC236}">
                <a16:creationId xmlns:a16="http://schemas.microsoft.com/office/drawing/2014/main" xmlns="" id="{CAAA617F-02D8-4BEB-B5A9-29F73C53E850}"/>
              </a:ext>
            </a:extLst>
          </p:cNvPr>
          <p:cNvSpPr txBox="1"/>
          <p:nvPr/>
        </p:nvSpPr>
        <p:spPr>
          <a:xfrm>
            <a:off x="1645538" y="4827957"/>
            <a:ext cx="11009671" cy="830997"/>
          </a:xfrm>
          <a:prstGeom prst="rect">
            <a:avLst/>
          </a:prstGeom>
          <a:noFill/>
        </p:spPr>
        <p:txBody>
          <a:bodyPr wrap="square" lIns="108000" rIns="108000" rtlCol="0">
            <a:spAutoFit/>
          </a:bodyPr>
          <a:lstStyle/>
          <a:p>
            <a:r>
              <a:rPr lang="pl-PL" altLang="ko-KR" sz="2400" b="1" dirty="0">
                <a:solidFill>
                  <a:srgbClr val="243255"/>
                </a:solidFill>
                <a:cs typeface="Arial" pitchFamily="34" charset="0"/>
              </a:rPr>
              <a:t>Modelem </a:t>
            </a:r>
            <a:r>
              <a:rPr lang="en-US" altLang="ko-KR" sz="2400" b="1" dirty="0" err="1">
                <a:solidFill>
                  <a:srgbClr val="243255"/>
                </a:solidFill>
                <a:cs typeface="Arial" pitchFamily="34" charset="0"/>
              </a:rPr>
              <a:t>EntreComp</a:t>
            </a:r>
            <a:endParaRPr lang="pl-PL" altLang="ko-KR" sz="2400" b="1" dirty="0">
              <a:solidFill>
                <a:srgbClr val="243255"/>
              </a:solidFill>
              <a:cs typeface="Arial" pitchFamily="34" charset="0"/>
            </a:endParaRPr>
          </a:p>
          <a:p>
            <a:r>
              <a:rPr lang="pl-PL" sz="2400" dirty="0"/>
              <a:t>Trzy obszary szkoleniowe: POMYSŁY I MOŻLIWOŚCI, ZASOBY,  DZIAŁANIE</a:t>
            </a:r>
          </a:p>
        </p:txBody>
      </p:sp>
      <p:sp>
        <p:nvSpPr>
          <p:cNvPr id="41" name="TextBox 8">
            <a:extLst>
              <a:ext uri="{FF2B5EF4-FFF2-40B4-BE49-F238E27FC236}">
                <a16:creationId xmlns:a16="http://schemas.microsoft.com/office/drawing/2014/main" xmlns="" id="{D30CFFC9-0910-4AEB-ACCE-4FB39BBB51EE}"/>
              </a:ext>
            </a:extLst>
          </p:cNvPr>
          <p:cNvSpPr txBox="1"/>
          <p:nvPr/>
        </p:nvSpPr>
        <p:spPr>
          <a:xfrm>
            <a:off x="1676400" y="6975103"/>
            <a:ext cx="10591800" cy="830997"/>
          </a:xfrm>
          <a:prstGeom prst="rect">
            <a:avLst/>
          </a:prstGeom>
          <a:noFill/>
        </p:spPr>
        <p:txBody>
          <a:bodyPr wrap="square" lIns="108000" rIns="108000" rtlCol="0">
            <a:spAutoFit/>
          </a:bodyPr>
          <a:lstStyle/>
          <a:p>
            <a:r>
              <a:rPr lang="pl-PL" altLang="ko-KR" sz="2400" b="1" dirty="0">
                <a:solidFill>
                  <a:srgbClr val="243255"/>
                </a:solidFill>
                <a:cs typeface="Arial" pitchFamily="34" charset="0"/>
              </a:rPr>
              <a:t>Eksperymentowaniem z ramami operacyjnymi krytycznego myślenia</a:t>
            </a:r>
          </a:p>
          <a:p>
            <a:r>
              <a:rPr lang="en-US" altLang="ko-KR" sz="2400" dirty="0">
                <a:cs typeface="Arial" pitchFamily="34" charset="0"/>
              </a:rPr>
              <a:t>Anal</a:t>
            </a:r>
            <a:r>
              <a:rPr lang="pl-PL" altLang="ko-KR" sz="2400" dirty="0" err="1">
                <a:cs typeface="Arial" pitchFamily="34" charset="0"/>
              </a:rPr>
              <a:t>iza</a:t>
            </a:r>
            <a:r>
              <a:rPr lang="en-US" altLang="ko-KR" sz="2400" dirty="0">
                <a:cs typeface="Arial" pitchFamily="34" charset="0"/>
              </a:rPr>
              <a:t> → </a:t>
            </a:r>
            <a:r>
              <a:rPr lang="pl-PL" altLang="ko-KR" sz="2400" dirty="0">
                <a:cs typeface="Arial" pitchFamily="34" charset="0"/>
              </a:rPr>
              <a:t>Wnioskowanie</a:t>
            </a:r>
            <a:r>
              <a:rPr lang="en-US" altLang="ko-KR" sz="2400" dirty="0">
                <a:cs typeface="Arial" pitchFamily="34" charset="0"/>
              </a:rPr>
              <a:t> → </a:t>
            </a:r>
            <a:r>
              <a:rPr lang="pl-PL" altLang="ko-KR" sz="2400" dirty="0">
                <a:cs typeface="Arial" pitchFamily="34" charset="0"/>
              </a:rPr>
              <a:t>Ocena</a:t>
            </a:r>
            <a:endParaRPr lang="ko-KR" altLang="en-US" sz="2400" dirty="0">
              <a:cs typeface="Arial" pitchFamily="34" charset="0"/>
            </a:endParaRPr>
          </a:p>
        </p:txBody>
      </p:sp>
      <p:sp>
        <p:nvSpPr>
          <p:cNvPr id="43" name="TextBox 8">
            <a:extLst>
              <a:ext uri="{FF2B5EF4-FFF2-40B4-BE49-F238E27FC236}">
                <a16:creationId xmlns:a16="http://schemas.microsoft.com/office/drawing/2014/main" xmlns="" id="{296E3461-3EE8-4F02-A473-DBC09AFF5FAF}"/>
              </a:ext>
            </a:extLst>
          </p:cNvPr>
          <p:cNvSpPr txBox="1"/>
          <p:nvPr/>
        </p:nvSpPr>
        <p:spPr>
          <a:xfrm>
            <a:off x="1639529" y="5813003"/>
            <a:ext cx="9561871" cy="830997"/>
          </a:xfrm>
          <a:prstGeom prst="rect">
            <a:avLst/>
          </a:prstGeom>
          <a:noFill/>
        </p:spPr>
        <p:txBody>
          <a:bodyPr wrap="square" lIns="108000" rIns="108000" rtlCol="0">
            <a:spAutoFit/>
          </a:bodyPr>
          <a:lstStyle/>
          <a:p>
            <a:r>
              <a:rPr lang="pl-PL" altLang="ko-KR" sz="2400" b="1" dirty="0">
                <a:solidFill>
                  <a:schemeClr val="tx2">
                    <a:lumMod val="75000"/>
                  </a:schemeClr>
                </a:solidFill>
                <a:cs typeface="Arial" pitchFamily="34" charset="0"/>
              </a:rPr>
              <a:t> W jaki sposób krytyczne myślenie jest ujęte w modelu </a:t>
            </a:r>
            <a:r>
              <a:rPr lang="pl-PL" altLang="ko-KR" sz="2400" b="1" dirty="0" err="1">
                <a:solidFill>
                  <a:schemeClr val="tx2">
                    <a:lumMod val="75000"/>
                  </a:schemeClr>
                </a:solidFill>
                <a:cs typeface="Arial" pitchFamily="34" charset="0"/>
              </a:rPr>
              <a:t>EntreComp</a:t>
            </a:r>
            <a:endParaRPr lang="pl-PL" altLang="ko-KR" sz="2400" b="1" dirty="0">
              <a:solidFill>
                <a:schemeClr val="tx2">
                  <a:lumMod val="75000"/>
                </a:schemeClr>
              </a:solidFill>
              <a:cs typeface="Arial" pitchFamily="34" charset="0"/>
            </a:endParaRPr>
          </a:p>
          <a:p>
            <a:r>
              <a:rPr lang="pl-PL" altLang="ko-KR" sz="2400" dirty="0">
                <a:cs typeface="Arial" pitchFamily="34" charset="0"/>
              </a:rPr>
              <a:t>POMYSŁY</a:t>
            </a:r>
            <a:r>
              <a:rPr lang="it-IT" altLang="ko-KR" sz="2400" dirty="0">
                <a:cs typeface="Arial" pitchFamily="34" charset="0"/>
              </a:rPr>
              <a:t> </a:t>
            </a:r>
            <a:r>
              <a:rPr lang="pl-PL" altLang="ko-KR" sz="2400" dirty="0">
                <a:cs typeface="Arial" pitchFamily="34" charset="0"/>
              </a:rPr>
              <a:t>I </a:t>
            </a:r>
            <a:r>
              <a:rPr lang="it-IT" altLang="ko-KR" sz="2400" dirty="0">
                <a:cs typeface="Arial" pitchFamily="34" charset="0"/>
              </a:rPr>
              <a:t> pillar for Critical Thinking </a:t>
            </a:r>
            <a:endParaRPr lang="ko-KR" altLang="en-US" sz="2400" dirty="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2</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spcBef>
                <a:spcPts val="110"/>
              </a:spcBef>
            </a:pPr>
            <a:r>
              <a:rPr lang="pl-PL" sz="4000" b="1" dirty="0">
                <a:solidFill>
                  <a:srgbClr val="002060"/>
                </a:solidFill>
                <a:effectLst/>
                <a:latin typeface="Calibri" panose="020F0502020204030204" pitchFamily="34" charset="0"/>
                <a:ea typeface="Times New Roman" panose="02020603050405020304" pitchFamily="18" charset="0"/>
              </a:rPr>
              <a:t>Podejście </a:t>
            </a:r>
            <a:r>
              <a:rPr lang="pl-PL" sz="4000" b="1" dirty="0" err="1">
                <a:solidFill>
                  <a:srgbClr val="002060"/>
                </a:solidFill>
                <a:effectLst/>
                <a:latin typeface="Calibri" panose="020F0502020204030204" pitchFamily="34" charset="0"/>
                <a:ea typeface="Times New Roman" panose="02020603050405020304" pitchFamily="18" charset="0"/>
              </a:rPr>
              <a:t>EntreComp</a:t>
            </a:r>
            <a:r>
              <a:rPr lang="pl-PL" sz="4000" b="1" dirty="0">
                <a:solidFill>
                  <a:srgbClr val="002060"/>
                </a:solidFill>
                <a:effectLst/>
                <a:latin typeface="Calibri" panose="020F0502020204030204" pitchFamily="34" charset="0"/>
                <a:ea typeface="Times New Roman" panose="02020603050405020304" pitchFamily="18" charset="0"/>
              </a:rPr>
              <a:t> do krytycznego myślenia</a:t>
            </a:r>
            <a:r>
              <a:rPr lang="en-GB" sz="4000" b="1" spc="50" dirty="0">
                <a:solidFill>
                  <a:srgbClr val="243255"/>
                </a:solidFill>
                <a:cs typeface="Tahoma"/>
              </a:rPr>
              <a:t> </a:t>
            </a: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5" y="3009900"/>
            <a:ext cx="16913698" cy="4401205"/>
          </a:xfrm>
          <a:prstGeom prst="rect">
            <a:avLst/>
          </a:prstGeom>
          <a:noFill/>
        </p:spPr>
        <p:txBody>
          <a:bodyPr wrap="square" rtlCol="0">
            <a:spAutoFit/>
          </a:bodyPr>
          <a:lstStyle/>
          <a:p>
            <a:pPr fontAlgn="base"/>
            <a:r>
              <a:rPr lang="pl-PL" sz="2800" dirty="0"/>
              <a:t>Kiedy myślimy o znalezieniu pracy – lub możliwości rozmowy kwalifikacyjnej z firmą, w której chcielibyśmy pracować – to jest to proces przypominający model </a:t>
            </a:r>
            <a:r>
              <a:rPr lang="pl-PL" sz="2800" dirty="0" err="1"/>
              <a:t>EntreComp</a:t>
            </a:r>
            <a:r>
              <a:rPr lang="pl-PL" sz="2800" dirty="0"/>
              <a:t>:</a:t>
            </a:r>
          </a:p>
          <a:p>
            <a:pPr fontAlgn="base"/>
            <a:r>
              <a:rPr lang="pl-PL" sz="2800" dirty="0"/>
              <a:t> </a:t>
            </a:r>
          </a:p>
          <a:p>
            <a:pPr fontAlgn="base"/>
            <a:r>
              <a:rPr lang="pl-PL" sz="2800" dirty="0"/>
              <a:t>1. Zidentyfikuj </a:t>
            </a:r>
            <a:r>
              <a:rPr lang="pl-PL" sz="2800" dirty="0">
                <a:solidFill>
                  <a:srgbClr val="92D050"/>
                </a:solidFill>
              </a:rPr>
              <a:t>POMYSŁY I MOŻLIWOŚCI</a:t>
            </a:r>
            <a:r>
              <a:rPr lang="pl-PL" sz="2800" dirty="0"/>
              <a:t>, aby osiągnąć ten cel</a:t>
            </a:r>
          </a:p>
          <a:p>
            <a:pPr fontAlgn="base"/>
            <a:r>
              <a:rPr lang="pl-PL" sz="2800" dirty="0"/>
              <a:t>2. Mobilizuj </a:t>
            </a:r>
            <a:r>
              <a:rPr lang="pl-PL" sz="2800" dirty="0">
                <a:solidFill>
                  <a:schemeClr val="tx2">
                    <a:lumMod val="60000"/>
                    <a:lumOff val="40000"/>
                  </a:schemeClr>
                </a:solidFill>
              </a:rPr>
              <a:t>ZASOBY</a:t>
            </a:r>
          </a:p>
          <a:p>
            <a:pPr fontAlgn="base"/>
            <a:r>
              <a:rPr lang="pl-PL" sz="2800" dirty="0"/>
              <a:t>3. Na koniec - przejście </a:t>
            </a:r>
            <a:r>
              <a:rPr lang="pl-PL" sz="2800" dirty="0">
                <a:solidFill>
                  <a:srgbClr val="FFC000"/>
                </a:solidFill>
              </a:rPr>
              <a:t>DO DZIAŁANIA</a:t>
            </a:r>
          </a:p>
          <a:p>
            <a:pPr fontAlgn="base"/>
            <a:r>
              <a:rPr lang="pl-PL" sz="2800" dirty="0"/>
              <a:t> </a:t>
            </a:r>
          </a:p>
          <a:p>
            <a:pPr fontAlgn="base"/>
            <a:r>
              <a:rPr lang="pl-PL" sz="2800" dirty="0"/>
              <a:t>Tak więc na początku, musisz krytycznie zastanowić się, jak planować, opracowywać strategię i kontynuować poszukiwanie pracy… nie przez przypadek, według wielu osób znalezienie pracy jest pracą samą w sobie.</a:t>
            </a:r>
          </a:p>
          <a:p>
            <a:pPr algn="just"/>
            <a:endParaRPr lang="en-US" altLang="ko-KR" sz="2800" b="1" dirty="0"/>
          </a:p>
        </p:txBody>
      </p:sp>
    </p:spTree>
    <p:extLst>
      <p:ext uri="{BB962C8B-B14F-4D97-AF65-F5344CB8AC3E}">
        <p14:creationId xmlns:p14="http://schemas.microsoft.com/office/powerpoint/2010/main" val="42808712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2</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1. </a:t>
            </a:r>
            <a:r>
              <a:rPr lang="pl-PL" sz="4000" b="1" spc="50" dirty="0">
                <a:solidFill>
                  <a:srgbClr val="243255"/>
                </a:solidFill>
                <a:cs typeface="Tahoma"/>
              </a:rPr>
              <a:t>Możliwość obserwacji</a:t>
            </a:r>
            <a:endParaRPr lang="en-GB" sz="4000" b="1" spc="50" dirty="0">
              <a:solidFill>
                <a:srgbClr val="243255"/>
              </a:solidFill>
              <a:cs typeface="Tahoma"/>
            </a:endParaRP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5" y="3009900"/>
            <a:ext cx="16913698" cy="5262979"/>
          </a:xfrm>
          <a:prstGeom prst="rect">
            <a:avLst/>
          </a:prstGeom>
          <a:noFill/>
        </p:spPr>
        <p:txBody>
          <a:bodyPr wrap="square" rtlCol="0">
            <a:spAutoFit/>
          </a:bodyPr>
          <a:lstStyle/>
          <a:p>
            <a:pPr algn="just"/>
            <a:r>
              <a:rPr lang="pl-PL" altLang="ko-KR" sz="2800" dirty="0"/>
              <a:t>Dostrzeganie szans na zatrudnienie jest pierwszym zadaniem, które musisz wykonać, aby zmaksymalizować swoje szanse na zatrudnienie.</a:t>
            </a:r>
          </a:p>
          <a:p>
            <a:pPr algn="just"/>
            <a:endParaRPr lang="pl-PL" altLang="ko-KR" sz="2800" dirty="0"/>
          </a:p>
          <a:p>
            <a:pPr algn="just"/>
            <a:r>
              <a:rPr lang="pl-PL" altLang="ko-KR" sz="2800" dirty="0"/>
              <a:t>Stosowanie krytycznego myślenia do wykrywania szans na zatrudnienie oznacza analizowanie, wnioskowanie i ocenę istotnych informacji (danych, statystyk itp.) pojawiających się na rynku pracy: która branża ma największy potencjał wzrostu? Gdzie znajdują się jej kluczowi gracze? Itd. </a:t>
            </a:r>
          </a:p>
          <a:p>
            <a:pPr algn="just"/>
            <a:r>
              <a:rPr lang="pl-PL" altLang="ko-KR" sz="2800" dirty="0"/>
              <a:t>Jakościowe i ilościowe zjawisko należy powiązać z Twoimi osobistymi aspiracjami, motywacjami i osiągnięciami. Zagrożenia i szanse płynące z rynku pozostają subiektywne w zależności od osoby.</a:t>
            </a:r>
          </a:p>
          <a:p>
            <a:pPr algn="just"/>
            <a:endParaRPr lang="pl-PL" altLang="ko-KR" sz="2800" dirty="0"/>
          </a:p>
          <a:p>
            <a:pPr algn="just"/>
            <a:r>
              <a:rPr lang="pl-PL" altLang="ko-KR" sz="2800" dirty="0"/>
              <a:t>Poświęć trochę czasu na zastanowienie się nad tym, co kieruje Twoimi zainteresowaniami, co pobudza Twoją ciekawość, jaki może być Twój osobisty talent, z którego możesz skorzystać…</a:t>
            </a:r>
          </a:p>
          <a:p>
            <a:pPr algn="just"/>
            <a:endParaRPr lang="en-US" altLang="ko-KR" sz="2800" dirty="0"/>
          </a:p>
        </p:txBody>
      </p:sp>
    </p:spTree>
    <p:extLst>
      <p:ext uri="{BB962C8B-B14F-4D97-AF65-F5344CB8AC3E}">
        <p14:creationId xmlns:p14="http://schemas.microsoft.com/office/powerpoint/2010/main" val="17282158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2</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2. </a:t>
            </a:r>
            <a:r>
              <a:rPr lang="pl-PL" sz="4000" b="1" spc="50" dirty="0">
                <a:solidFill>
                  <a:srgbClr val="243255"/>
                </a:solidFill>
                <a:cs typeface="Tahoma"/>
              </a:rPr>
              <a:t>Kreatywność</a:t>
            </a:r>
            <a:r>
              <a:rPr lang="en-GB" sz="4000" b="1" spc="50" dirty="0">
                <a:solidFill>
                  <a:srgbClr val="243255"/>
                </a:solidFill>
                <a:cs typeface="Tahoma"/>
              </a:rPr>
              <a:t> </a:t>
            </a: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5" y="3009900"/>
            <a:ext cx="16913698" cy="4832092"/>
          </a:xfrm>
          <a:prstGeom prst="rect">
            <a:avLst/>
          </a:prstGeom>
          <a:noFill/>
        </p:spPr>
        <p:txBody>
          <a:bodyPr wrap="square" rtlCol="0">
            <a:spAutoFit/>
          </a:bodyPr>
          <a:lstStyle/>
          <a:p>
            <a:pPr fontAlgn="base"/>
            <a:r>
              <a:rPr lang="pl-PL" sz="2800"/>
              <a:t>Bardzo często, jeśli chodzi o poszukiwanie pracy, stosowanie jednego rozwiązania we wszystkich sytuacjach może bardzo łatwo doprowadzić do negatywnych skutków.</a:t>
            </a:r>
          </a:p>
          <a:p>
            <a:pPr fontAlgn="base"/>
            <a:r>
              <a:rPr lang="pl-PL" sz="2800"/>
              <a:t> </a:t>
            </a:r>
          </a:p>
          <a:p>
            <a:pPr fontAlgn="base"/>
            <a:r>
              <a:rPr lang="pl-PL" sz="2800"/>
              <a:t>Codziennie setki aplikacji zalewają skrzynkę sekcji „pracuj z nami” firmy i organizacji, aby naprawdę wyróżniać się z tłumu, trzeba być bardzo kreatywnym w swoim podejściu.</a:t>
            </a:r>
          </a:p>
          <a:p>
            <a:pPr fontAlgn="base"/>
            <a:r>
              <a:rPr lang="pl-PL" sz="2800"/>
              <a:t> </a:t>
            </a:r>
          </a:p>
          <a:p>
            <a:pPr fontAlgn="base"/>
            <a:r>
              <a:rPr lang="pl-PL" sz="2800"/>
              <a:t>Na szczęście dla Ciebie LinkedIn zapewnia nowe, oparte na możliwościach układanie informacji, które mogą być pomocne. Nie oznacza to jednak, że zadanie jest łatwiejsze…</a:t>
            </a:r>
          </a:p>
          <a:p>
            <a:pPr fontAlgn="base"/>
            <a:r>
              <a:rPr lang="pl-PL" sz="2800"/>
              <a:t> </a:t>
            </a:r>
          </a:p>
          <a:p>
            <a:pPr fontAlgn="base"/>
            <a:r>
              <a:rPr lang="pl-PL" sz="2800"/>
              <a:t>Szukaj rekrutacji i ciągłych działań, form badania przeprowadzonego w oparciu o zarządzanie i ekspertyzę, jak również „zarządzaj relacjami” z pracodawcami. Innymi słowy, nie przestawaj przyswajać bodźców z otoczenia.</a:t>
            </a:r>
            <a:endParaRPr lang="pl-PL" sz="2800">
              <a:effectLst/>
            </a:endParaRPr>
          </a:p>
        </p:txBody>
      </p:sp>
    </p:spTree>
    <p:extLst>
      <p:ext uri="{BB962C8B-B14F-4D97-AF65-F5344CB8AC3E}">
        <p14:creationId xmlns:p14="http://schemas.microsoft.com/office/powerpoint/2010/main" val="35905680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2</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3. </a:t>
            </a:r>
            <a:r>
              <a:rPr lang="pl-PL" sz="4000" b="1" spc="50" dirty="0">
                <a:solidFill>
                  <a:srgbClr val="243255"/>
                </a:solidFill>
                <a:cs typeface="Tahoma"/>
              </a:rPr>
              <a:t>Wizja</a:t>
            </a:r>
            <a:r>
              <a:rPr lang="en-GB" sz="4000" b="1" spc="50" dirty="0">
                <a:solidFill>
                  <a:srgbClr val="243255"/>
                </a:solidFill>
                <a:cs typeface="Tahoma"/>
              </a:rPr>
              <a:t> </a:t>
            </a: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5" y="3009900"/>
            <a:ext cx="16913698" cy="4832092"/>
          </a:xfrm>
          <a:prstGeom prst="rect">
            <a:avLst/>
          </a:prstGeom>
          <a:noFill/>
        </p:spPr>
        <p:txBody>
          <a:bodyPr wrap="square" rtlCol="0">
            <a:spAutoFit/>
          </a:bodyPr>
          <a:lstStyle/>
          <a:p>
            <a:pPr fontAlgn="base"/>
            <a:r>
              <a:rPr lang="pl-PL" sz="2800" dirty="0"/>
              <a:t>Gdy zauważysz nowe możliwości i masz plan wyróżnienia się i dowartościowania swoich mocnych stron, wróć do swojego „wewnętrznego” ja, aby wskazać te kluczowe elementy, które będą miały wpływ na Twoje przyszłe decyzje.</a:t>
            </a:r>
          </a:p>
          <a:p>
            <a:pPr fontAlgn="base"/>
            <a:r>
              <a:rPr lang="pl-PL" sz="2800" dirty="0"/>
              <a:t> </a:t>
            </a:r>
          </a:p>
          <a:p>
            <a:pPr fontAlgn="base"/>
            <a:r>
              <a:rPr lang="pl-PL" sz="2800" dirty="0"/>
              <a:t>To ma na celu uwzględnienie, z jednej strony twoich pasji, aspiracji, pragnień i oczekiwań, z drugiej konkretnych możliwości, które cię otaczają.</a:t>
            </a:r>
          </a:p>
          <a:p>
            <a:pPr fontAlgn="base"/>
            <a:r>
              <a:rPr lang="pl-PL" sz="2800" dirty="0"/>
              <a:t> </a:t>
            </a:r>
          </a:p>
          <a:p>
            <a:pPr fontAlgn="base"/>
            <a:r>
              <a:rPr lang="pl-PL" sz="2800" dirty="0"/>
              <a:t>Musisz mieć świadomość, że możesz nie mieć dostępu do opcji „wymarzonego wyboru” (tej, o której naprawdę myślałeś) zaraz po ukończeniu studiów. Poszukiwanie pracy może narazić Cię na kompromisy… bądź szczery wobec siebie i zastanów się, jak sobie poradzisz, ile kroków potrzebujesz, aby zbliżyć się do tego, do czego faktycznie dążysz.</a:t>
            </a:r>
          </a:p>
          <a:p>
            <a:pPr algn="just"/>
            <a:endParaRPr lang="en-US" altLang="ko-KR" sz="2800" dirty="0"/>
          </a:p>
        </p:txBody>
      </p:sp>
    </p:spTree>
    <p:extLst>
      <p:ext uri="{BB962C8B-B14F-4D97-AF65-F5344CB8AC3E}">
        <p14:creationId xmlns:p14="http://schemas.microsoft.com/office/powerpoint/2010/main" val="17904587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2</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4. </a:t>
            </a:r>
            <a:r>
              <a:rPr lang="pl-PL" sz="4000" b="1" spc="50" dirty="0">
                <a:solidFill>
                  <a:srgbClr val="243255"/>
                </a:solidFill>
                <a:cs typeface="Tahoma"/>
              </a:rPr>
              <a:t>W</a:t>
            </a:r>
            <a:r>
              <a:rPr lang="en-GB" sz="4000" b="1" spc="50" dirty="0">
                <a:solidFill>
                  <a:srgbClr val="243255"/>
                </a:solidFill>
                <a:cs typeface="Tahoma"/>
              </a:rPr>
              <a:t>a</a:t>
            </a:r>
            <a:r>
              <a:rPr lang="pl-PL" sz="4000" b="1" spc="50" dirty="0" err="1">
                <a:solidFill>
                  <a:srgbClr val="243255"/>
                </a:solidFill>
                <a:cs typeface="Tahoma"/>
              </a:rPr>
              <a:t>rtościowanie</a:t>
            </a:r>
            <a:r>
              <a:rPr lang="pl-PL" sz="4000" b="1" spc="50" dirty="0">
                <a:solidFill>
                  <a:srgbClr val="243255"/>
                </a:solidFill>
                <a:cs typeface="Tahoma"/>
              </a:rPr>
              <a:t> pomysłów</a:t>
            </a:r>
            <a:r>
              <a:rPr lang="en-GB" sz="4000" b="1" spc="50" dirty="0">
                <a:solidFill>
                  <a:srgbClr val="243255"/>
                </a:solidFill>
                <a:cs typeface="Tahoma"/>
              </a:rPr>
              <a:t> </a:t>
            </a: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5" y="3009900"/>
            <a:ext cx="16913698" cy="5262979"/>
          </a:xfrm>
          <a:prstGeom prst="rect">
            <a:avLst/>
          </a:prstGeom>
          <a:noFill/>
        </p:spPr>
        <p:txBody>
          <a:bodyPr wrap="square" rtlCol="0">
            <a:spAutoFit/>
          </a:bodyPr>
          <a:lstStyle/>
          <a:p>
            <a:pPr fontAlgn="base"/>
            <a:r>
              <a:rPr lang="pl-PL" sz="2800" dirty="0"/>
              <a:t>Teraz, gdy masz już częściowo zdefiniowaną mapę z nowymi i skonsolidowanymi celami możesz zacząć jeszcze bardziej zawęzić swoje odniesienia – te, które wydają się zgodne i spójne z Twoimi osobistymi oczekiwaniami, wzmocnieniem pozycji i możliwościami rozwoju zawodowego itp. </a:t>
            </a:r>
          </a:p>
          <a:p>
            <a:pPr fontAlgn="base"/>
            <a:r>
              <a:rPr lang="pl-PL" sz="2800" dirty="0"/>
              <a:t> </a:t>
            </a:r>
          </a:p>
          <a:p>
            <a:pPr fontAlgn="base"/>
            <a:r>
              <a:rPr lang="pl-PL" sz="2800" dirty="0"/>
              <a:t>Biorąc pod uwagę wszystkie alternatywy, jakie możesz osiągnąć, spróbuj podkreślić i przetworzyć dane wejściowe, patrząc na jak najszerszą perspektywę, co możesz zrobić z każdego z nich.</a:t>
            </a:r>
          </a:p>
          <a:p>
            <a:pPr fontAlgn="base"/>
            <a:r>
              <a:rPr lang="pl-PL" sz="2800" dirty="0"/>
              <a:t> </a:t>
            </a:r>
          </a:p>
          <a:p>
            <a:pPr fontAlgn="base"/>
            <a:r>
              <a:rPr lang="pl-PL" sz="2800" dirty="0"/>
              <a:t>Każdemu czynnikowi (np. pensji) zostanie przypisana wartość mierzona w skali liczbowej (na przykład 1 = bardzo niekorzystna; 5 = bardzo korzystna), na koniec procesu każda opcja będzie prezentować określony wynik. Oczywiście im wyższy wynik, tym wyższa atrakcyjność rozwiązania.</a:t>
            </a:r>
          </a:p>
          <a:p>
            <a:pPr fontAlgn="base"/>
            <a:r>
              <a:rPr lang="pl-PL" sz="2800" dirty="0"/>
              <a:t> </a:t>
            </a:r>
          </a:p>
          <a:p>
            <a:pPr fontAlgn="base"/>
            <a:r>
              <a:rPr lang="pl-PL" sz="2800" dirty="0"/>
              <a:t>Matematyka nie powinna podjąć Twojej ostatecznej decyzji, ale z pewnością będzie pomocna…</a:t>
            </a:r>
          </a:p>
        </p:txBody>
      </p:sp>
    </p:spTree>
    <p:extLst>
      <p:ext uri="{BB962C8B-B14F-4D97-AF65-F5344CB8AC3E}">
        <p14:creationId xmlns:p14="http://schemas.microsoft.com/office/powerpoint/2010/main" val="14104369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2</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5. </a:t>
            </a:r>
            <a:r>
              <a:rPr lang="pl-PL" sz="4000" b="1" spc="50" dirty="0">
                <a:solidFill>
                  <a:srgbClr val="243255"/>
                </a:solidFill>
                <a:cs typeface="Tahoma"/>
              </a:rPr>
              <a:t>Etyczne i zrównoważone myślenie</a:t>
            </a:r>
            <a:endParaRPr lang="en-GB" sz="4000" b="1" spc="50" dirty="0">
              <a:solidFill>
                <a:srgbClr val="243255"/>
              </a:solidFill>
              <a:cs typeface="Tahoma"/>
            </a:endParaRP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5" y="3009900"/>
            <a:ext cx="16913698" cy="4832092"/>
          </a:xfrm>
          <a:prstGeom prst="rect">
            <a:avLst/>
          </a:prstGeom>
          <a:noFill/>
        </p:spPr>
        <p:txBody>
          <a:bodyPr wrap="square" rtlCol="0">
            <a:spAutoFit/>
          </a:bodyPr>
          <a:lstStyle/>
          <a:p>
            <a:r>
              <a:rPr lang="pl-PL" sz="2800" dirty="0"/>
              <a:t>Kiedy mówimy o poszukiwaniu pracy, zatrudnieniu i rozwoju zawodowym, nie zapominajmy, że gdy zostaniesz objęty ekosystemem organizacji, Twoje działania będą miały wpływ na kogoś w pobliżu.</a:t>
            </a:r>
          </a:p>
          <a:p>
            <a:r>
              <a:rPr lang="pl-PL" sz="2800" dirty="0"/>
              <a:t> </a:t>
            </a:r>
          </a:p>
          <a:p>
            <a:r>
              <a:rPr lang="pl-PL" sz="2800" dirty="0"/>
              <a:t>Po zdobyciu wystarczającej odpowiedzialności i doświadczenia nadejdzie chwila, w której Twój głos może zadecydować o wyniku delikatnej sprawy. Ten scenariusz może mieć duże szanse realizacji, jeśli pracujesz w sektorze opieki zdrowotnej, obronności, finansach i ogólnie w branżach, które mają wpływ na społeczeństwo i gospodarkę jako całość.</a:t>
            </a:r>
          </a:p>
          <a:p>
            <a:r>
              <a:rPr lang="pl-PL" sz="2800" dirty="0"/>
              <a:t> </a:t>
            </a:r>
          </a:p>
          <a:p>
            <a:r>
              <a:rPr lang="pl-PL" sz="2800" dirty="0"/>
              <a:t>Doceniając inną alternatywę dla zatrudnienia, weź pod uwagę swoją odpowiedzialność i potencjalne narażenie na nieprzyjemne sytuacje… czy będziesz gotowy i mentalnie przygotowany na radzenie sobie z konsekwencjami?</a:t>
            </a:r>
          </a:p>
          <a:p>
            <a:pPr algn="just"/>
            <a:endParaRPr lang="en-US" altLang="ko-KR" sz="2800" dirty="0"/>
          </a:p>
        </p:txBody>
      </p:sp>
    </p:spTree>
    <p:extLst>
      <p:ext uri="{BB962C8B-B14F-4D97-AF65-F5344CB8AC3E}">
        <p14:creationId xmlns:p14="http://schemas.microsoft.com/office/powerpoint/2010/main" val="22193364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3</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pl-PL" sz="4000" b="1" spc="50" dirty="0">
                <a:solidFill>
                  <a:srgbClr val="002060"/>
                </a:solidFill>
                <a:cs typeface="Tahoma"/>
              </a:rPr>
              <a:t>Krytyczne myślenie w skrócie: łączenie nowych wniosków i rekomendacji</a:t>
            </a:r>
            <a:endParaRPr lang="es-ES" sz="4000" b="1" spc="50" dirty="0">
              <a:solidFill>
                <a:srgbClr val="002060"/>
              </a:solidFill>
              <a:cs typeface="Tahoma"/>
            </a:endParaRP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6" y="4774092"/>
            <a:ext cx="16913698" cy="3385542"/>
          </a:xfrm>
          <a:prstGeom prst="rect">
            <a:avLst/>
          </a:prstGeom>
          <a:noFill/>
        </p:spPr>
        <p:txBody>
          <a:bodyPr wrap="square" rtlCol="0">
            <a:spAutoFit/>
          </a:bodyPr>
          <a:lstStyle/>
          <a:p>
            <a:pPr fontAlgn="base"/>
            <a:r>
              <a:rPr lang="pl-PL" dirty="0"/>
              <a:t> </a:t>
            </a:r>
            <a:endParaRPr lang="pl-PL" sz="2800" dirty="0"/>
          </a:p>
          <a:p>
            <a:pPr fontAlgn="base"/>
            <a:r>
              <a:rPr lang="pl-PL" sz="2800" dirty="0"/>
              <a:t>W poprzednim rozdziale wspomnieliśmy o tym, że zastosowanie krytycznego myślenia w jego najistotniejszych aspektach opiera się na trzyetapowym podejściu w następujący sposób:</a:t>
            </a:r>
          </a:p>
          <a:p>
            <a:pPr fontAlgn="base"/>
            <a:r>
              <a:rPr lang="pl-PL" sz="2800" b="1" dirty="0"/>
              <a:t> </a:t>
            </a:r>
            <a:endParaRPr lang="pl-PL" sz="2800" dirty="0"/>
          </a:p>
          <a:p>
            <a:pPr fontAlgn="base"/>
            <a:r>
              <a:rPr lang="pl-PL" sz="2800" dirty="0"/>
              <a:t>1. Analiza</a:t>
            </a:r>
          </a:p>
          <a:p>
            <a:pPr fontAlgn="base"/>
            <a:r>
              <a:rPr lang="pl-PL" sz="2800" dirty="0"/>
              <a:t>2. Wnioskowanie</a:t>
            </a:r>
          </a:p>
          <a:p>
            <a:pPr fontAlgn="base"/>
            <a:r>
              <a:rPr lang="pl-PL" sz="2800" dirty="0"/>
              <a:t>3. Ocena</a:t>
            </a:r>
          </a:p>
          <a:p>
            <a:pPr algn="just"/>
            <a:endParaRPr lang="en-US" altLang="ko-KR" sz="2800" dirty="0"/>
          </a:p>
        </p:txBody>
      </p:sp>
      <p:sp>
        <p:nvSpPr>
          <p:cNvPr id="11" name="TextBox 5">
            <a:extLst>
              <a:ext uri="{FF2B5EF4-FFF2-40B4-BE49-F238E27FC236}">
                <a16:creationId xmlns:a16="http://schemas.microsoft.com/office/drawing/2014/main" xmlns="" id="{6DB2408F-C8E3-481B-BEFD-24DB75CA61AF}"/>
              </a:ext>
            </a:extLst>
          </p:cNvPr>
          <p:cNvSpPr txBox="1"/>
          <p:nvPr/>
        </p:nvSpPr>
        <p:spPr>
          <a:xfrm>
            <a:off x="954987" y="4390377"/>
            <a:ext cx="11177744" cy="584775"/>
          </a:xfrm>
          <a:prstGeom prst="rect">
            <a:avLst/>
          </a:prstGeom>
          <a:noFill/>
        </p:spPr>
        <p:txBody>
          <a:bodyPr wrap="square" rtlCol="0" anchor="ctr">
            <a:spAutoFit/>
          </a:bodyPr>
          <a:lstStyle/>
          <a:p>
            <a:r>
              <a:rPr lang="en-US" altLang="ko-KR" sz="3200" b="1" dirty="0">
                <a:solidFill>
                  <a:srgbClr val="243255"/>
                </a:solidFill>
                <a:ea typeface="Tahoma" panose="020B0604030504040204" pitchFamily="34" charset="0"/>
                <a:cs typeface="Tahoma" panose="020B0604030504040204" pitchFamily="34" charset="0"/>
              </a:rPr>
              <a:t>A formula for Critical Thinking</a:t>
            </a:r>
            <a:endParaRPr lang="ko-KR" altLang="en-US" sz="3200" b="1" dirty="0">
              <a:solidFill>
                <a:srgbClr val="243255"/>
              </a:solidFill>
              <a:cs typeface="Tahoma" panose="020B0604030504040204" pitchFamily="34" charset="0"/>
            </a:endParaRPr>
          </a:p>
        </p:txBody>
      </p:sp>
      <p:sp>
        <p:nvSpPr>
          <p:cNvPr id="2" name="Prostokąt 1">
            <a:extLst>
              <a:ext uri="{FF2B5EF4-FFF2-40B4-BE49-F238E27FC236}">
                <a16:creationId xmlns:a16="http://schemas.microsoft.com/office/drawing/2014/main" xmlns="" id="{4C85C456-A661-4950-B73B-7841FF5799A5}"/>
              </a:ext>
            </a:extLst>
          </p:cNvPr>
          <p:cNvSpPr/>
          <p:nvPr/>
        </p:nvSpPr>
        <p:spPr>
          <a:xfrm>
            <a:off x="954987" y="2961080"/>
            <a:ext cx="16394957" cy="1384995"/>
          </a:xfrm>
          <a:prstGeom prst="rect">
            <a:avLst/>
          </a:prstGeom>
        </p:spPr>
        <p:txBody>
          <a:bodyPr wrap="square">
            <a:spAutoFit/>
          </a:bodyPr>
          <a:lstStyle/>
          <a:p>
            <a:pPr fontAlgn="base"/>
            <a:r>
              <a:rPr lang="pl-PL" sz="2800" dirty="0"/>
              <a:t>W tej ostatniej części przyjrzymy się interesującym i definiującym cechy krytycznego myślenia, aby pomóc ci lepiej zaznajomić się z tym pojęciem i rozpocząć eksperymentowanie z nowymi „krytycznymi” podejściami stosowanymi w rzeczywistych scenariuszach.</a:t>
            </a:r>
          </a:p>
        </p:txBody>
      </p:sp>
    </p:spTree>
    <p:extLst>
      <p:ext uri="{BB962C8B-B14F-4D97-AF65-F5344CB8AC3E}">
        <p14:creationId xmlns:p14="http://schemas.microsoft.com/office/powerpoint/2010/main" val="42279291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3</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Anal</a:t>
            </a:r>
            <a:r>
              <a:rPr lang="pl-PL" sz="4000" b="1" spc="50" dirty="0" err="1">
                <a:solidFill>
                  <a:srgbClr val="243255"/>
                </a:solidFill>
                <a:cs typeface="Tahoma"/>
              </a:rPr>
              <a:t>iza</a:t>
            </a:r>
            <a:r>
              <a:rPr lang="en-GB" sz="4000" b="1" spc="50" dirty="0">
                <a:solidFill>
                  <a:srgbClr val="243255"/>
                </a:solidFill>
                <a:cs typeface="Tahoma"/>
              </a:rPr>
              <a:t> → </a:t>
            </a:r>
            <a:r>
              <a:rPr lang="pl-PL" sz="4000" b="1" spc="50" dirty="0">
                <a:solidFill>
                  <a:srgbClr val="243255"/>
                </a:solidFill>
                <a:cs typeface="Tahoma"/>
              </a:rPr>
              <a:t>Wnioskowanie</a:t>
            </a:r>
            <a:r>
              <a:rPr lang="en-GB" sz="4000" b="1" spc="50" dirty="0">
                <a:solidFill>
                  <a:srgbClr val="243255"/>
                </a:solidFill>
                <a:cs typeface="Tahoma"/>
              </a:rPr>
              <a:t> → </a:t>
            </a:r>
            <a:r>
              <a:rPr lang="pl-PL" sz="4000" b="1" spc="50" dirty="0">
                <a:solidFill>
                  <a:srgbClr val="243255"/>
                </a:solidFill>
                <a:cs typeface="Tahoma"/>
              </a:rPr>
              <a:t>Ocena</a:t>
            </a:r>
            <a:r>
              <a:rPr lang="en-GB" sz="4000" b="1" spc="50" dirty="0">
                <a:solidFill>
                  <a:srgbClr val="243255"/>
                </a:solidFill>
                <a:cs typeface="Tahoma"/>
              </a:rPr>
              <a:t>  </a:t>
            </a: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5" y="3009900"/>
            <a:ext cx="16913698" cy="5262979"/>
          </a:xfrm>
          <a:prstGeom prst="rect">
            <a:avLst/>
          </a:prstGeom>
          <a:noFill/>
        </p:spPr>
        <p:txBody>
          <a:bodyPr wrap="square" rtlCol="0">
            <a:spAutoFit/>
          </a:bodyPr>
          <a:lstStyle/>
          <a:p>
            <a:pPr fontAlgn="base"/>
            <a:r>
              <a:rPr lang="pl-PL" sz="2800" dirty="0"/>
              <a:t>Spośród wszystkich modeli pojęciowych, na których opiera się myślenie krytyczne jako funkcji poznawczej, ten proponowany tutaj jest również najbardziej powszechnym i wiarygodnym.</a:t>
            </a:r>
          </a:p>
          <a:p>
            <a:pPr fontAlgn="base"/>
            <a:r>
              <a:rPr lang="pl-PL" sz="2800" dirty="0"/>
              <a:t> </a:t>
            </a:r>
          </a:p>
          <a:p>
            <a:pPr fontAlgn="base"/>
            <a:r>
              <a:rPr lang="pl-PL" sz="2800" dirty="0"/>
              <a:t>• Analiza dotyczy procesu absorbowania z zewnętrznego środowiska danych wejściowych i informacji, które są istotne dla dekodowania i interpretacji „tego, co się dzieje” w danym momencie.</a:t>
            </a:r>
          </a:p>
          <a:p>
            <a:pPr fontAlgn="base"/>
            <a:r>
              <a:rPr lang="pl-PL" sz="2800" dirty="0"/>
              <a:t> </a:t>
            </a:r>
          </a:p>
          <a:p>
            <a:pPr fontAlgn="base"/>
            <a:r>
              <a:rPr lang="pl-PL" sz="2800" dirty="0"/>
              <a:t>• Wnioskowanie dotyczy ustalania korelacji </a:t>
            </a:r>
            <a:r>
              <a:rPr lang="pl-PL" sz="2800" dirty="0" err="1"/>
              <a:t>przyczynowo-skutkowych</a:t>
            </a:r>
            <a:r>
              <a:rPr lang="pl-PL" sz="2800" dirty="0"/>
              <a:t> tego, czego doświadczamy w oparciu o założenia i dedukcje.</a:t>
            </a:r>
          </a:p>
          <a:p>
            <a:pPr fontAlgn="base"/>
            <a:r>
              <a:rPr lang="pl-PL" sz="2800" dirty="0"/>
              <a:t> </a:t>
            </a:r>
          </a:p>
          <a:p>
            <a:pPr fontAlgn="base"/>
            <a:r>
              <a:rPr lang="pl-PL" sz="2800" dirty="0"/>
              <a:t>• Ewaluacja dotyczy przypisywania znaczeń i rozpoznawalnych wzorców myśli i działań do tego, jak przewidywalne mogą być.</a:t>
            </a:r>
          </a:p>
          <a:p>
            <a:pPr algn="just"/>
            <a:endParaRPr lang="en-US" altLang="ko-KR" sz="2800" i="1" dirty="0"/>
          </a:p>
        </p:txBody>
      </p:sp>
    </p:spTree>
    <p:extLst>
      <p:ext uri="{BB962C8B-B14F-4D97-AF65-F5344CB8AC3E}">
        <p14:creationId xmlns:p14="http://schemas.microsoft.com/office/powerpoint/2010/main" val="3071947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3</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IPO: </a:t>
            </a:r>
            <a:r>
              <a:rPr lang="pl-PL" sz="4000" b="1" spc="50" dirty="0">
                <a:solidFill>
                  <a:srgbClr val="243255"/>
                </a:solidFill>
                <a:cs typeface="Tahoma"/>
              </a:rPr>
              <a:t>Wejście</a:t>
            </a:r>
            <a:r>
              <a:rPr lang="en-GB" sz="4000" b="1" spc="50" dirty="0">
                <a:solidFill>
                  <a:srgbClr val="243255"/>
                </a:solidFill>
                <a:cs typeface="Tahoma"/>
              </a:rPr>
              <a:t> → </a:t>
            </a:r>
            <a:r>
              <a:rPr lang="en-GB" sz="4000" b="1" spc="50" dirty="0" err="1">
                <a:solidFill>
                  <a:srgbClr val="243255"/>
                </a:solidFill>
                <a:cs typeface="Tahoma"/>
              </a:rPr>
              <a:t>Proces</a:t>
            </a:r>
            <a:r>
              <a:rPr lang="en-GB" sz="4000" b="1" spc="50" dirty="0">
                <a:solidFill>
                  <a:srgbClr val="243255"/>
                </a:solidFill>
                <a:cs typeface="Tahoma"/>
              </a:rPr>
              <a:t> → </a:t>
            </a:r>
            <a:r>
              <a:rPr lang="pl-PL" sz="4000" b="1" spc="50" dirty="0">
                <a:solidFill>
                  <a:srgbClr val="243255"/>
                </a:solidFill>
                <a:cs typeface="Tahoma"/>
              </a:rPr>
              <a:t>Wyjście</a:t>
            </a:r>
            <a:r>
              <a:rPr lang="en-GB" sz="4000" b="1" spc="50" dirty="0">
                <a:solidFill>
                  <a:srgbClr val="243255"/>
                </a:solidFill>
                <a:cs typeface="Tahoma"/>
              </a:rPr>
              <a:t>  </a:t>
            </a: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5" y="3009900"/>
            <a:ext cx="16913698" cy="4832092"/>
          </a:xfrm>
          <a:prstGeom prst="rect">
            <a:avLst/>
          </a:prstGeom>
          <a:noFill/>
        </p:spPr>
        <p:txBody>
          <a:bodyPr wrap="square" rtlCol="0">
            <a:spAutoFit/>
          </a:bodyPr>
          <a:lstStyle/>
          <a:p>
            <a:pPr fontAlgn="base"/>
            <a:r>
              <a:rPr lang="pl-PL" sz="2800" dirty="0"/>
              <a:t>To, co właśnie zobaczyliśmy, nie różni się znacząco od dobrze znanego modelu stosowanego w inżynierii oprogramowania.</a:t>
            </a:r>
          </a:p>
          <a:p>
            <a:pPr fontAlgn="base"/>
            <a:r>
              <a:rPr lang="pl-PL" sz="2800" dirty="0"/>
              <a:t> </a:t>
            </a:r>
          </a:p>
          <a:p>
            <a:pPr fontAlgn="base"/>
            <a:r>
              <a:rPr lang="pl-PL" sz="2800" dirty="0"/>
              <a:t>Model IPO był w istocie – i nadal jest – podstawowym modelem teoretycznym </a:t>
            </a:r>
            <a:r>
              <a:rPr lang="pl-PL" sz="2800" dirty="0" err="1"/>
              <a:t>kognitywizmu</a:t>
            </a:r>
            <a:r>
              <a:rPr lang="pl-PL" sz="2800" dirty="0"/>
              <a:t> poznawczego, gałęzi dyscypliny zajmującej się badaniami nad pamięcią i uczeniem się. Wchodząc w interakcję z systemami społecznymi, ludzie polegają na modelu IPO, aby stale orientować swoje działania/reakcje, nawet nie zdając sobie z tego sprawy…</a:t>
            </a:r>
          </a:p>
          <a:p>
            <a:pPr fontAlgn="base"/>
            <a:r>
              <a:rPr lang="pl-PL" sz="2800" dirty="0"/>
              <a:t> </a:t>
            </a:r>
          </a:p>
          <a:p>
            <a:pPr fontAlgn="base"/>
            <a:r>
              <a:rPr lang="pl-PL" sz="2800" dirty="0"/>
              <a:t>• WEJŚCIE -&gt; Wyzwalanie akcji/reakcji</a:t>
            </a:r>
          </a:p>
          <a:p>
            <a:pPr fontAlgn="base"/>
            <a:r>
              <a:rPr lang="pl-PL" sz="2800" dirty="0"/>
              <a:t>• PROCES -&gt; Obliczanie wkładu (na podstawie czynników zewnętrznych, tła kulturowego, doświadczenia itp.)</a:t>
            </a:r>
          </a:p>
          <a:p>
            <a:pPr fontAlgn="base"/>
            <a:r>
              <a:rPr lang="pl-PL" sz="2800" dirty="0"/>
              <a:t>• WYJŚCIE -&gt; Odpowiedź na dane wejściowe (tak adekwatna, spójna i konsekwentna, jak to możliwe)</a:t>
            </a:r>
          </a:p>
          <a:p>
            <a:pPr algn="just"/>
            <a:r>
              <a:rPr lang="en-US" altLang="ko-KR" sz="2800" dirty="0"/>
              <a:t>			</a:t>
            </a:r>
          </a:p>
        </p:txBody>
      </p:sp>
    </p:spTree>
    <p:extLst>
      <p:ext uri="{BB962C8B-B14F-4D97-AF65-F5344CB8AC3E}">
        <p14:creationId xmlns:p14="http://schemas.microsoft.com/office/powerpoint/2010/main" val="3456388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barn(inVertical)">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barn(inVertical)">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barn(inVertical)">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Effect transition="in" filter="barn(inVertical)">
                                      <p:cBhvr>
                                        <p:cTn id="22" dur="500"/>
                                        <p:tgtEl>
                                          <p:spTgt spid="1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animEffect transition="in" filter="barn(inVertical)">
                                      <p:cBhvr>
                                        <p:cTn id="27" dur="500"/>
                                        <p:tgtEl>
                                          <p:spTgt spid="1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0">
                                            <p:txEl>
                                              <p:pRg st="5" end="5"/>
                                            </p:txEl>
                                          </p:spTgt>
                                        </p:tgtEl>
                                        <p:attrNameLst>
                                          <p:attrName>style.visibility</p:attrName>
                                        </p:attrNameLst>
                                      </p:cBhvr>
                                      <p:to>
                                        <p:strVal val="visible"/>
                                      </p:to>
                                    </p:set>
                                    <p:animEffect transition="in" filter="barn(inVertical)">
                                      <p:cBhvr>
                                        <p:cTn id="32" dur="500"/>
                                        <p:tgtEl>
                                          <p:spTgt spid="10">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10">
                                            <p:txEl>
                                              <p:pRg st="6" end="6"/>
                                            </p:txEl>
                                          </p:spTgt>
                                        </p:tgtEl>
                                        <p:attrNameLst>
                                          <p:attrName>style.visibility</p:attrName>
                                        </p:attrNameLst>
                                      </p:cBhvr>
                                      <p:to>
                                        <p:strVal val="visible"/>
                                      </p:to>
                                    </p:set>
                                    <p:animEffect transition="in" filter="barn(inVertical)">
                                      <p:cBhvr>
                                        <p:cTn id="37" dur="500"/>
                                        <p:tgtEl>
                                          <p:spTgt spid="10">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10">
                                            <p:txEl>
                                              <p:pRg st="7" end="7"/>
                                            </p:txEl>
                                          </p:spTgt>
                                        </p:tgtEl>
                                        <p:attrNameLst>
                                          <p:attrName>style.visibility</p:attrName>
                                        </p:attrNameLst>
                                      </p:cBhvr>
                                      <p:to>
                                        <p:strVal val="visible"/>
                                      </p:to>
                                    </p:set>
                                    <p:animEffect transition="in" filter="barn(inVertical)">
                                      <p:cBhvr>
                                        <p:cTn id="42" dur="500"/>
                                        <p:tgtEl>
                                          <p:spTgt spid="10">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3</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pl-PL" sz="4000" b="1" spc="50" dirty="0">
                <a:solidFill>
                  <a:srgbClr val="243255"/>
                </a:solidFill>
                <a:cs typeface="Tahoma"/>
              </a:rPr>
              <a:t>Krytyczny element w </a:t>
            </a:r>
            <a:r>
              <a:rPr lang="en-GB" sz="4000" b="1" spc="50" dirty="0">
                <a:solidFill>
                  <a:srgbClr val="243255"/>
                </a:solidFill>
                <a:cs typeface="Tahoma"/>
              </a:rPr>
              <a:t>IPO  </a:t>
            </a: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5" y="3009900"/>
            <a:ext cx="16913698" cy="3539430"/>
          </a:xfrm>
          <a:prstGeom prst="rect">
            <a:avLst/>
          </a:prstGeom>
          <a:noFill/>
        </p:spPr>
        <p:txBody>
          <a:bodyPr wrap="square" rtlCol="0">
            <a:spAutoFit/>
          </a:bodyPr>
          <a:lstStyle/>
          <a:p>
            <a:pPr fontAlgn="base"/>
            <a:r>
              <a:rPr lang="pl-PL" sz="2800" dirty="0"/>
              <a:t>Niektórzy mogą argumentować, że krytyczne myślenie jest nieodłącznym elementem Procesu, ponieważ tutaj bardziej niż w innych cyklach ingeruje  się w dogłębną ocenę i ocenę otoczenia.</a:t>
            </a:r>
          </a:p>
          <a:p>
            <a:pPr fontAlgn="base"/>
            <a:r>
              <a:rPr lang="pl-PL" sz="2800" dirty="0"/>
              <a:t> </a:t>
            </a:r>
          </a:p>
          <a:p>
            <a:pPr fontAlgn="base"/>
            <a:r>
              <a:rPr lang="pl-PL" sz="2800" dirty="0"/>
              <a:t>Jednak krytyczne myślenie przenika cały proces, ponieważ ludzie mogą „krytycznie rozpoznać” dane wejściowe, które mają dla nich większe znaczenie, a także zawartość, strukturę i zmienność danych wyjściowych.</a:t>
            </a:r>
          </a:p>
          <a:p>
            <a:pPr fontAlgn="base"/>
            <a:r>
              <a:rPr lang="pl-PL" sz="2800" dirty="0"/>
              <a:t> </a:t>
            </a:r>
          </a:p>
          <a:p>
            <a:r>
              <a:rPr lang="pl-PL" sz="2800" dirty="0"/>
              <a:t>Doświadczyliśmy już tej płynności krytycznego myślenia na różnych etapach procesu, kiedy odbudowaliśmy przepływ pomysłów i szans. Od dostrzegania szans po zrównoważony </a:t>
            </a:r>
            <a:endParaRPr lang="en-US" altLang="ko-KR" sz="2800" dirty="0"/>
          </a:p>
        </p:txBody>
      </p:sp>
    </p:spTree>
    <p:extLst>
      <p:ext uri="{BB962C8B-B14F-4D97-AF65-F5344CB8AC3E}">
        <p14:creationId xmlns:p14="http://schemas.microsoft.com/office/powerpoint/2010/main" val="2785440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bject 16"/>
          <p:cNvSpPr txBox="1">
            <a:spLocks noGrp="1"/>
          </p:cNvSpPr>
          <p:nvPr>
            <p:ph type="title"/>
          </p:nvPr>
        </p:nvSpPr>
        <p:spPr>
          <a:xfrm>
            <a:off x="1016000" y="728346"/>
            <a:ext cx="12852400" cy="1490152"/>
          </a:xfrm>
          <a:prstGeom prst="rect">
            <a:avLst/>
          </a:prstGeom>
        </p:spPr>
        <p:txBody>
          <a:bodyPr vert="horz" wrap="square" lIns="0" tIns="12700" rIns="0" bIns="0" rtlCol="0">
            <a:spAutoFit/>
          </a:bodyPr>
          <a:lstStyle/>
          <a:p>
            <a:pPr marL="12700">
              <a:spcBef>
                <a:spcPts val="100"/>
              </a:spcBef>
            </a:pPr>
            <a:r>
              <a:rPr lang="es-ES" sz="4800" dirty="0">
                <a:solidFill>
                  <a:srgbClr val="E12227"/>
                </a:solidFill>
              </a:rPr>
              <a:t>INDEX</a:t>
            </a:r>
            <a:r>
              <a:rPr lang="es-ES" sz="4800" b="1" dirty="0">
                <a:solidFill>
                  <a:srgbClr val="E12227"/>
                </a:solidFill>
              </a:rPr>
              <a:t/>
            </a:r>
            <a:br>
              <a:rPr lang="es-ES" sz="4800" b="1" dirty="0">
                <a:solidFill>
                  <a:srgbClr val="E12227"/>
                </a:solidFill>
              </a:rPr>
            </a:br>
            <a:endParaRPr lang="es-ES" sz="4800" dirty="0">
              <a:solidFill>
                <a:srgbClr val="E12227"/>
              </a:solidFill>
            </a:endParaRPr>
          </a:p>
        </p:txBody>
      </p:sp>
      <p:sp>
        <p:nvSpPr>
          <p:cNvPr id="18" name="object 18"/>
          <p:cNvSpPr/>
          <p:nvPr/>
        </p:nvSpPr>
        <p:spPr>
          <a:xfrm>
            <a:off x="0" y="288731"/>
            <a:ext cx="16270605" cy="123825"/>
          </a:xfrm>
          <a:custGeom>
            <a:avLst/>
            <a:gdLst/>
            <a:ahLst/>
            <a:cxnLst/>
            <a:rect l="l" t="t" r="r" b="b"/>
            <a:pathLst>
              <a:path w="16270605" h="123825">
                <a:moveTo>
                  <a:pt x="0" y="123824"/>
                </a:moveTo>
                <a:lnTo>
                  <a:pt x="0" y="0"/>
                </a:lnTo>
                <a:lnTo>
                  <a:pt x="16270357" y="0"/>
                </a:lnTo>
                <a:lnTo>
                  <a:pt x="16270357" y="123824"/>
                </a:lnTo>
                <a:lnTo>
                  <a:pt x="0" y="123824"/>
                </a:lnTo>
                <a:close/>
              </a:path>
            </a:pathLst>
          </a:custGeom>
          <a:solidFill>
            <a:srgbClr val="152D54"/>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pic>
        <p:nvPicPr>
          <p:cNvPr id="30" name="Picture 9">
            <a:extLst>
              <a:ext uri="{FF2B5EF4-FFF2-40B4-BE49-F238E27FC236}">
                <a16:creationId xmlns:a16="http://schemas.microsoft.com/office/drawing/2014/main" xmlns="" id="{FD901C1C-8A41-4B4A-8EAC-7471FBAB150D}"/>
              </a:ext>
            </a:extLst>
          </p:cNvPr>
          <p:cNvPicPr>
            <a:picLocks noChangeAspect="1"/>
          </p:cNvPicPr>
          <p:nvPr/>
        </p:nvPicPr>
        <p:blipFill>
          <a:blip r:embed="rId2"/>
          <a:srcRect/>
          <a:stretch>
            <a:fillRect/>
          </a:stretch>
        </p:blipFill>
        <p:spPr>
          <a:xfrm>
            <a:off x="3200400" y="9692212"/>
            <a:ext cx="10058400" cy="556688"/>
          </a:xfrm>
          <a:prstGeom prst="rect">
            <a:avLst/>
          </a:prstGeom>
          <a:noFill/>
          <a:ln cap="flat">
            <a:noFill/>
          </a:ln>
        </p:spPr>
      </p:pic>
      <p:pic>
        <p:nvPicPr>
          <p:cNvPr id="31" name="Picture 3">
            <a:extLst>
              <a:ext uri="{FF2B5EF4-FFF2-40B4-BE49-F238E27FC236}">
                <a16:creationId xmlns:a16="http://schemas.microsoft.com/office/drawing/2014/main" xmlns="" id="{3CA7F902-F9B5-42B6-AEC2-6AD2E90BEC91}"/>
              </a:ext>
            </a:extLst>
          </p:cNvPr>
          <p:cNvPicPr>
            <a:picLocks noChangeAspect="1"/>
          </p:cNvPicPr>
          <p:nvPr/>
        </p:nvPicPr>
        <p:blipFill>
          <a:blip r:embed="rId3"/>
          <a:stretch>
            <a:fillRect/>
          </a:stretch>
        </p:blipFill>
        <p:spPr>
          <a:xfrm>
            <a:off x="1235497" y="9735618"/>
            <a:ext cx="1985322" cy="432844"/>
          </a:xfrm>
          <a:prstGeom prst="rect">
            <a:avLst/>
          </a:prstGeom>
          <a:noFill/>
          <a:ln cap="flat">
            <a:noFill/>
          </a:ln>
        </p:spPr>
      </p:pic>
      <p:pic>
        <p:nvPicPr>
          <p:cNvPr id="32" name="Imagen 31">
            <a:extLst>
              <a:ext uri="{FF2B5EF4-FFF2-40B4-BE49-F238E27FC236}">
                <a16:creationId xmlns:a16="http://schemas.microsoft.com/office/drawing/2014/main" xmlns="" id="{829BE287-3BD8-4249-A9B5-F0DE0CB3DBB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8697" y="9745835"/>
            <a:ext cx="936335" cy="449441"/>
          </a:xfrm>
          <a:prstGeom prst="rect">
            <a:avLst/>
          </a:prstGeom>
        </p:spPr>
      </p:pic>
      <p:sp>
        <p:nvSpPr>
          <p:cNvPr id="22" name="object 7">
            <a:extLst>
              <a:ext uri="{FF2B5EF4-FFF2-40B4-BE49-F238E27FC236}">
                <a16:creationId xmlns:a16="http://schemas.microsoft.com/office/drawing/2014/main" xmlns="" id="{D63C63AE-59BE-4E96-AC53-F60FC1F4358C}"/>
              </a:ext>
            </a:extLst>
          </p:cNvPr>
          <p:cNvSpPr/>
          <p:nvPr/>
        </p:nvSpPr>
        <p:spPr>
          <a:xfrm>
            <a:off x="0" y="2801522"/>
            <a:ext cx="18288000" cy="10160"/>
          </a:xfrm>
          <a:custGeom>
            <a:avLst/>
            <a:gdLst/>
            <a:ahLst/>
            <a:cxnLst/>
            <a:rect l="l" t="t" r="r" b="b"/>
            <a:pathLst>
              <a:path w="18288000" h="10160">
                <a:moveTo>
                  <a:pt x="18287999" y="10107"/>
                </a:moveTo>
                <a:lnTo>
                  <a:pt x="18287999" y="0"/>
                </a:lnTo>
                <a:lnTo>
                  <a:pt x="0" y="0"/>
                </a:lnTo>
                <a:lnTo>
                  <a:pt x="0" y="10107"/>
                </a:lnTo>
                <a:lnTo>
                  <a:pt x="18287999" y="10107"/>
                </a:lnTo>
                <a:close/>
              </a:path>
            </a:pathLst>
          </a:custGeom>
          <a:solidFill>
            <a:srgbClr val="00000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4" name="object 6">
            <a:extLst>
              <a:ext uri="{FF2B5EF4-FFF2-40B4-BE49-F238E27FC236}">
                <a16:creationId xmlns:a16="http://schemas.microsoft.com/office/drawing/2014/main" xmlns="" id="{25912CAA-5A11-4529-A60A-EF64FAACD856}"/>
              </a:ext>
            </a:extLst>
          </p:cNvPr>
          <p:cNvSpPr/>
          <p:nvPr/>
        </p:nvSpPr>
        <p:spPr>
          <a:xfrm>
            <a:off x="14249400"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5" name="object 6">
            <a:extLst>
              <a:ext uri="{FF2B5EF4-FFF2-40B4-BE49-F238E27FC236}">
                <a16:creationId xmlns:a16="http://schemas.microsoft.com/office/drawing/2014/main" xmlns="" id="{337302F4-37D0-435B-AD5A-183E921251BF}"/>
              </a:ext>
            </a:extLst>
          </p:cNvPr>
          <p:cNvSpPr/>
          <p:nvPr/>
        </p:nvSpPr>
        <p:spPr>
          <a:xfrm>
            <a:off x="8488045"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7" name="object 6">
            <a:extLst>
              <a:ext uri="{FF2B5EF4-FFF2-40B4-BE49-F238E27FC236}">
                <a16:creationId xmlns:a16="http://schemas.microsoft.com/office/drawing/2014/main" xmlns="" id="{97B47471-06E6-4973-A14B-B861768C308A}"/>
              </a:ext>
            </a:extLst>
          </p:cNvPr>
          <p:cNvSpPr/>
          <p:nvPr/>
        </p:nvSpPr>
        <p:spPr>
          <a:xfrm>
            <a:off x="2438400" y="2847280"/>
            <a:ext cx="516890" cy="299720"/>
          </a:xfrm>
          <a:custGeom>
            <a:avLst/>
            <a:gdLst/>
            <a:ahLst/>
            <a:cxnLst/>
            <a:rect l="l" t="t" r="r" b="b"/>
            <a:pathLst>
              <a:path w="516890" h="299720">
                <a:moveTo>
                  <a:pt x="258348" y="299481"/>
                </a:moveTo>
                <a:lnTo>
                  <a:pt x="0" y="0"/>
                </a:lnTo>
                <a:lnTo>
                  <a:pt x="516696" y="0"/>
                </a:lnTo>
                <a:lnTo>
                  <a:pt x="258348" y="299481"/>
                </a:lnTo>
                <a:close/>
              </a:path>
            </a:pathLst>
          </a:custGeom>
          <a:solidFill>
            <a:srgbClr val="FF1B20"/>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8" name="TextBox 34">
            <a:extLst>
              <a:ext uri="{FF2B5EF4-FFF2-40B4-BE49-F238E27FC236}">
                <a16:creationId xmlns:a16="http://schemas.microsoft.com/office/drawing/2014/main" xmlns="" id="{9A4BBE72-BFEB-4C72-9760-B722279C9CA7}"/>
              </a:ext>
            </a:extLst>
          </p:cNvPr>
          <p:cNvSpPr txBox="1"/>
          <p:nvPr/>
        </p:nvSpPr>
        <p:spPr>
          <a:xfrm>
            <a:off x="457200" y="3371499"/>
            <a:ext cx="5334000" cy="3046988"/>
          </a:xfrm>
          <a:prstGeom prst="rect">
            <a:avLst/>
          </a:prstGeom>
          <a:noFill/>
        </p:spPr>
        <p:txBody>
          <a:bodyPr wrap="square" lIns="108000" rIns="108000" rtlCol="0">
            <a:spAutoFit/>
          </a:bodyPr>
          <a:lstStyle/>
          <a:p>
            <a:pPr algn="just"/>
            <a:r>
              <a:rPr lang="pl-PL" altLang="ko-KR" sz="2400" b="1" dirty="0">
                <a:solidFill>
                  <a:srgbClr val="243255"/>
                </a:solidFill>
                <a:cs typeface="Arial" pitchFamily="34" charset="0"/>
              </a:rPr>
              <a:t>Część</a:t>
            </a:r>
            <a:r>
              <a:rPr lang="en-US" altLang="ko-KR" sz="2400" b="1" dirty="0">
                <a:solidFill>
                  <a:srgbClr val="243255"/>
                </a:solidFill>
                <a:cs typeface="Arial" pitchFamily="34" charset="0"/>
              </a:rPr>
              <a:t> 1: </a:t>
            </a:r>
            <a:r>
              <a:rPr lang="pl-PL" altLang="ko-KR" sz="2400" b="1" dirty="0">
                <a:solidFill>
                  <a:srgbClr val="243255"/>
                </a:solidFill>
                <a:cs typeface="Arial" pitchFamily="34" charset="0"/>
              </a:rPr>
              <a:t>Wprowadzenie do modelu</a:t>
            </a:r>
            <a:r>
              <a:rPr lang="en-US" altLang="ko-KR" sz="2400" b="1" dirty="0">
                <a:solidFill>
                  <a:srgbClr val="243255"/>
                </a:solidFill>
                <a:cs typeface="Arial" pitchFamily="34" charset="0"/>
              </a:rPr>
              <a:t> EntreComp</a:t>
            </a:r>
          </a:p>
          <a:p>
            <a:pPr algn="just"/>
            <a:endParaRPr lang="en-US" altLang="ko-KR" sz="2400" b="1" dirty="0">
              <a:solidFill>
                <a:srgbClr val="243255"/>
              </a:solidFill>
              <a:cs typeface="Arial" pitchFamily="34" charset="0"/>
            </a:endParaRPr>
          </a:p>
          <a:p>
            <a:pPr marL="342900" indent="-342900" algn="just">
              <a:buFont typeface="Arial" panose="020B0604020202020204" pitchFamily="34" charset="0"/>
              <a:buChar char="•"/>
            </a:pPr>
            <a:r>
              <a:rPr lang="pl-PL" altLang="ko-KR" sz="2400" dirty="0">
                <a:solidFill>
                  <a:srgbClr val="000000"/>
                </a:solidFill>
                <a:cs typeface="Arial" pitchFamily="34" charset="0"/>
              </a:rPr>
              <a:t>Możliwości budowania zdolności</a:t>
            </a:r>
          </a:p>
          <a:p>
            <a:pPr marL="342900" indent="-342900" algn="just">
              <a:buFont typeface="Arial" panose="020B0604020202020204" pitchFamily="34" charset="0"/>
              <a:buChar char="•"/>
            </a:pPr>
            <a:r>
              <a:rPr lang="pl-PL" altLang="ko-KR" sz="2400" dirty="0">
                <a:solidFill>
                  <a:srgbClr val="000000"/>
                </a:solidFill>
                <a:cs typeface="Arial" pitchFamily="34" charset="0"/>
              </a:rPr>
              <a:t>Krótka historia modelu</a:t>
            </a:r>
          </a:p>
          <a:p>
            <a:pPr marL="342900" indent="-342900" algn="just">
              <a:buFont typeface="Arial" panose="020B0604020202020204" pitchFamily="34" charset="0"/>
              <a:buChar char="•"/>
            </a:pPr>
            <a:r>
              <a:rPr lang="en-US" altLang="ko-KR" sz="2400" dirty="0" err="1">
                <a:solidFill>
                  <a:srgbClr val="000000"/>
                </a:solidFill>
                <a:cs typeface="Arial" pitchFamily="34" charset="0"/>
              </a:rPr>
              <a:t>Pogłębione</a:t>
            </a:r>
            <a:r>
              <a:rPr lang="en-US" altLang="ko-KR" sz="2400" dirty="0">
                <a:solidFill>
                  <a:srgbClr val="000000"/>
                </a:solidFill>
                <a:cs typeface="Arial" pitchFamily="34" charset="0"/>
              </a:rPr>
              <a:t> </a:t>
            </a:r>
            <a:r>
              <a:rPr lang="en-US" altLang="ko-KR" sz="2400" dirty="0" err="1">
                <a:solidFill>
                  <a:srgbClr val="000000"/>
                </a:solidFill>
                <a:cs typeface="Arial" pitchFamily="34" charset="0"/>
              </a:rPr>
              <a:t>spojrzenie</a:t>
            </a:r>
            <a:r>
              <a:rPr lang="en-US" altLang="ko-KR" sz="2400" dirty="0">
                <a:solidFill>
                  <a:srgbClr val="000000"/>
                </a:solidFill>
                <a:cs typeface="Arial" pitchFamily="34" charset="0"/>
              </a:rPr>
              <a:t> </a:t>
            </a:r>
            <a:r>
              <a:rPr lang="en-US" altLang="ko-KR" sz="2400" dirty="0" err="1">
                <a:solidFill>
                  <a:srgbClr val="000000"/>
                </a:solidFill>
                <a:cs typeface="Arial" pitchFamily="34" charset="0"/>
              </a:rPr>
              <a:t>na</a:t>
            </a:r>
            <a:r>
              <a:rPr lang="en-US" altLang="ko-KR" sz="2400" dirty="0">
                <a:solidFill>
                  <a:srgbClr val="000000"/>
                </a:solidFill>
                <a:cs typeface="Arial" pitchFamily="34" charset="0"/>
              </a:rPr>
              <a:t> </a:t>
            </a:r>
            <a:r>
              <a:rPr lang="en-US" altLang="ko-KR" sz="2400" dirty="0" err="1">
                <a:solidFill>
                  <a:srgbClr val="000000"/>
                </a:solidFill>
                <a:cs typeface="Arial" pitchFamily="34" charset="0"/>
              </a:rPr>
              <a:t>EntreComp</a:t>
            </a:r>
            <a:endParaRPr lang="pl-PL" altLang="ko-KR" sz="2400" dirty="0">
              <a:solidFill>
                <a:srgbClr val="000000"/>
              </a:solidFill>
              <a:cs typeface="Arial" pitchFamily="34" charset="0"/>
            </a:endParaRPr>
          </a:p>
          <a:p>
            <a:pPr marL="342900" indent="-342900" algn="just">
              <a:buFont typeface="Arial" panose="020B0604020202020204" pitchFamily="34" charset="0"/>
              <a:buChar char="•"/>
            </a:pPr>
            <a:r>
              <a:rPr lang="pl-PL" sz="2400" dirty="0">
                <a:latin typeface="Calibri" panose="020F0502020204030204" pitchFamily="34" charset="0"/>
                <a:ea typeface="Times New Roman" panose="02020603050405020304" pitchFamily="18" charset="0"/>
              </a:rPr>
              <a:t>Osiem kluczowych kompetencji dla procesu uczenia się przez całe życie</a:t>
            </a:r>
            <a:endParaRPr lang="es-ES" sz="2400" spc="50" dirty="0">
              <a:cs typeface="Tahoma"/>
            </a:endParaRPr>
          </a:p>
        </p:txBody>
      </p:sp>
      <p:sp>
        <p:nvSpPr>
          <p:cNvPr id="29" name="TextBox 34">
            <a:extLst>
              <a:ext uri="{FF2B5EF4-FFF2-40B4-BE49-F238E27FC236}">
                <a16:creationId xmlns:a16="http://schemas.microsoft.com/office/drawing/2014/main" xmlns="" id="{9A4BBE72-BFEB-4C72-9760-B722279C9CA7}"/>
              </a:ext>
            </a:extLst>
          </p:cNvPr>
          <p:cNvSpPr txBox="1"/>
          <p:nvPr/>
        </p:nvSpPr>
        <p:spPr>
          <a:xfrm>
            <a:off x="6231780" y="3378237"/>
            <a:ext cx="5774580" cy="3416320"/>
          </a:xfrm>
          <a:prstGeom prst="rect">
            <a:avLst/>
          </a:prstGeom>
          <a:noFill/>
        </p:spPr>
        <p:txBody>
          <a:bodyPr wrap="square" lIns="108000" rIns="108000" rtlCol="0">
            <a:spAutoFit/>
          </a:bodyPr>
          <a:lstStyle/>
          <a:p>
            <a:pPr algn="just"/>
            <a:r>
              <a:rPr lang="pl-PL" altLang="ko-KR" sz="2400" b="1" dirty="0">
                <a:solidFill>
                  <a:srgbClr val="243255"/>
                </a:solidFill>
                <a:cs typeface="Arial" pitchFamily="34" charset="0"/>
              </a:rPr>
              <a:t>Część</a:t>
            </a:r>
            <a:r>
              <a:rPr lang="en-US" altLang="ko-KR" sz="2400" b="1" dirty="0">
                <a:solidFill>
                  <a:srgbClr val="243255"/>
                </a:solidFill>
                <a:cs typeface="Arial" pitchFamily="34" charset="0"/>
              </a:rPr>
              <a:t> 2: </a:t>
            </a:r>
            <a:r>
              <a:rPr lang="pl-PL" altLang="ko-KR" sz="2400" b="1" dirty="0">
                <a:solidFill>
                  <a:srgbClr val="243255"/>
                </a:solidFill>
                <a:cs typeface="Arial" pitchFamily="34" charset="0"/>
              </a:rPr>
              <a:t>Od umiejętności miękkich do zatrudnienia</a:t>
            </a:r>
            <a:endParaRPr lang="en-US" altLang="ko-KR" sz="2400" b="1" dirty="0">
              <a:solidFill>
                <a:srgbClr val="243255"/>
              </a:solidFill>
              <a:cs typeface="Arial" pitchFamily="34" charset="0"/>
            </a:endParaRPr>
          </a:p>
          <a:p>
            <a:pPr marL="342900" indent="-342900" algn="just">
              <a:buFont typeface="Arial" panose="020B0604020202020204" pitchFamily="34" charset="0"/>
              <a:buChar char="•"/>
            </a:pPr>
            <a:r>
              <a:rPr lang="pl-PL" altLang="ko-KR" sz="2400" dirty="0">
                <a:solidFill>
                  <a:srgbClr val="000000"/>
                </a:solidFill>
                <a:cs typeface="Arial" pitchFamily="34" charset="0"/>
              </a:rPr>
              <a:t>Spojrzenie w przyszłość </a:t>
            </a:r>
          </a:p>
          <a:p>
            <a:pPr marL="342900" indent="-342900" algn="just">
              <a:buFont typeface="Arial" panose="020B0604020202020204" pitchFamily="34" charset="0"/>
              <a:buChar char="•"/>
            </a:pPr>
            <a:r>
              <a:rPr lang="pl-PL" altLang="ko-KR" sz="2400" dirty="0">
                <a:solidFill>
                  <a:srgbClr val="000000"/>
                </a:solidFill>
                <a:cs typeface="Arial" pitchFamily="34" charset="0"/>
              </a:rPr>
              <a:t>Przyszłość miejsc pracy</a:t>
            </a:r>
            <a:endParaRPr lang="en-US" altLang="ko-KR" sz="2400" dirty="0">
              <a:solidFill>
                <a:srgbClr val="000000"/>
              </a:solidFill>
              <a:cs typeface="Arial" pitchFamily="34" charset="0"/>
            </a:endParaRPr>
          </a:p>
          <a:p>
            <a:pPr marL="342900" indent="-342900" algn="just">
              <a:buFont typeface="Arial" panose="020B0604020202020204" pitchFamily="34" charset="0"/>
              <a:buChar char="•"/>
            </a:pPr>
            <a:r>
              <a:rPr lang="pl-PL" altLang="ko-KR" sz="2400" dirty="0">
                <a:solidFill>
                  <a:srgbClr val="000000"/>
                </a:solidFill>
                <a:cs typeface="Arial" pitchFamily="34" charset="0"/>
              </a:rPr>
              <a:t>10 najlepszych umiejętności </a:t>
            </a:r>
          </a:p>
          <a:p>
            <a:pPr marL="342900" indent="-342900" algn="just">
              <a:buFont typeface="Arial" panose="020B0604020202020204" pitchFamily="34" charset="0"/>
              <a:buChar char="•"/>
            </a:pPr>
            <a:r>
              <a:rPr lang="pl-PL" altLang="ko-KR" sz="2400" dirty="0">
                <a:solidFill>
                  <a:srgbClr val="000000"/>
                </a:solidFill>
                <a:cs typeface="Arial" pitchFamily="34" charset="0"/>
              </a:rPr>
              <a:t>Podejście </a:t>
            </a:r>
            <a:r>
              <a:rPr lang="en-GB" altLang="ko-KR" sz="2400" dirty="0" err="1">
                <a:solidFill>
                  <a:srgbClr val="000000"/>
                </a:solidFill>
                <a:cs typeface="Arial" pitchFamily="34" charset="0"/>
              </a:rPr>
              <a:t>EntreComp</a:t>
            </a:r>
            <a:r>
              <a:rPr lang="en-GB" altLang="ko-KR" sz="2400" dirty="0">
                <a:solidFill>
                  <a:srgbClr val="000000"/>
                </a:solidFill>
                <a:cs typeface="Arial" pitchFamily="34" charset="0"/>
              </a:rPr>
              <a:t> </a:t>
            </a:r>
            <a:r>
              <a:rPr lang="pl-PL" altLang="ko-KR" sz="2400" dirty="0">
                <a:solidFill>
                  <a:srgbClr val="000000"/>
                </a:solidFill>
                <a:cs typeface="Arial" pitchFamily="34" charset="0"/>
              </a:rPr>
              <a:t>do krytycznego myślenia</a:t>
            </a:r>
            <a:endParaRPr lang="en-US" altLang="ko-KR" sz="2400" dirty="0">
              <a:solidFill>
                <a:srgbClr val="000000"/>
              </a:solidFill>
              <a:cs typeface="Arial" pitchFamily="34" charset="0"/>
            </a:endParaRPr>
          </a:p>
          <a:p>
            <a:pPr marL="342900" indent="-342900" algn="just">
              <a:buFont typeface="Arial" panose="020B0604020202020204" pitchFamily="34" charset="0"/>
              <a:buChar char="•"/>
            </a:pPr>
            <a:endParaRPr lang="en-US" altLang="ko-KR" sz="2400" dirty="0">
              <a:solidFill>
                <a:srgbClr val="000000"/>
              </a:solidFill>
              <a:cs typeface="Arial" pitchFamily="34" charset="0"/>
            </a:endParaRPr>
          </a:p>
          <a:p>
            <a:pPr marL="342900" indent="-342900" algn="just">
              <a:buFont typeface="Arial" panose="020B0604020202020204" pitchFamily="34" charset="0"/>
              <a:buChar char="•"/>
            </a:pPr>
            <a:endParaRPr lang="en-US" altLang="ko-KR" sz="2400" dirty="0">
              <a:solidFill>
                <a:srgbClr val="000000"/>
              </a:solidFill>
              <a:cs typeface="Arial" pitchFamily="34" charset="0"/>
            </a:endParaRPr>
          </a:p>
        </p:txBody>
      </p:sp>
      <p:sp>
        <p:nvSpPr>
          <p:cNvPr id="33" name="TextBox 34">
            <a:extLst>
              <a:ext uri="{FF2B5EF4-FFF2-40B4-BE49-F238E27FC236}">
                <a16:creationId xmlns:a16="http://schemas.microsoft.com/office/drawing/2014/main" xmlns="" id="{9A4BBE72-BFEB-4C72-9760-B722279C9CA7}"/>
              </a:ext>
            </a:extLst>
          </p:cNvPr>
          <p:cNvSpPr txBox="1"/>
          <p:nvPr/>
        </p:nvSpPr>
        <p:spPr>
          <a:xfrm>
            <a:off x="12537304" y="3350439"/>
            <a:ext cx="5774580" cy="2677656"/>
          </a:xfrm>
          <a:prstGeom prst="rect">
            <a:avLst/>
          </a:prstGeom>
          <a:noFill/>
        </p:spPr>
        <p:txBody>
          <a:bodyPr wrap="square" lIns="108000" rIns="108000" rtlCol="0">
            <a:spAutoFit/>
          </a:bodyPr>
          <a:lstStyle/>
          <a:p>
            <a:pPr algn="just"/>
            <a:r>
              <a:rPr lang="pl-PL" altLang="ko-KR" sz="2400" b="1" dirty="0">
                <a:solidFill>
                  <a:srgbClr val="243255"/>
                </a:solidFill>
                <a:cs typeface="Arial" pitchFamily="34" charset="0"/>
              </a:rPr>
              <a:t>Część</a:t>
            </a:r>
            <a:r>
              <a:rPr lang="en-US" altLang="ko-KR" sz="2400" b="1" dirty="0">
                <a:solidFill>
                  <a:srgbClr val="243255"/>
                </a:solidFill>
                <a:cs typeface="Arial" pitchFamily="34" charset="0"/>
              </a:rPr>
              <a:t> 3: </a:t>
            </a:r>
            <a:r>
              <a:rPr lang="pl-PL" altLang="ko-KR" sz="2400" b="1" dirty="0">
                <a:solidFill>
                  <a:srgbClr val="243255"/>
                </a:solidFill>
                <a:cs typeface="Arial" pitchFamily="34" charset="0"/>
              </a:rPr>
              <a:t>Krytyczne myślenie w pigułce</a:t>
            </a:r>
            <a:endParaRPr lang="en-US" altLang="ko-KR" sz="2400" b="1" dirty="0">
              <a:solidFill>
                <a:srgbClr val="243255"/>
              </a:solidFill>
              <a:cs typeface="Arial" pitchFamily="34" charset="0"/>
            </a:endParaRPr>
          </a:p>
          <a:p>
            <a:pPr algn="just"/>
            <a:endParaRPr lang="en-US" altLang="ko-KR" sz="2400" b="1" dirty="0">
              <a:solidFill>
                <a:srgbClr val="243255"/>
              </a:solidFill>
              <a:cs typeface="Arial" pitchFamily="34" charset="0"/>
            </a:endParaRPr>
          </a:p>
          <a:p>
            <a:pPr marL="342900" indent="-342900" algn="just">
              <a:buFont typeface="Arial" panose="020B0604020202020204" pitchFamily="34" charset="0"/>
              <a:buChar char="•"/>
            </a:pPr>
            <a:r>
              <a:rPr lang="en-US" altLang="ko-KR" sz="2400" dirty="0">
                <a:solidFill>
                  <a:srgbClr val="000000"/>
                </a:solidFill>
                <a:cs typeface="Arial" pitchFamily="34" charset="0"/>
              </a:rPr>
              <a:t>IPO: </a:t>
            </a:r>
            <a:r>
              <a:rPr lang="pl-PL" altLang="ko-KR" sz="2400" dirty="0">
                <a:solidFill>
                  <a:srgbClr val="000000"/>
                </a:solidFill>
                <a:cs typeface="Arial" pitchFamily="34" charset="0"/>
              </a:rPr>
              <a:t>Wejście</a:t>
            </a:r>
            <a:r>
              <a:rPr lang="en-US" altLang="ko-KR" sz="2400" dirty="0">
                <a:solidFill>
                  <a:srgbClr val="000000"/>
                </a:solidFill>
                <a:cs typeface="Arial" pitchFamily="34" charset="0"/>
              </a:rPr>
              <a:t> → </a:t>
            </a:r>
            <a:r>
              <a:rPr lang="en-US" altLang="ko-KR" sz="2400" dirty="0" err="1">
                <a:solidFill>
                  <a:srgbClr val="000000"/>
                </a:solidFill>
                <a:cs typeface="Arial" pitchFamily="34" charset="0"/>
              </a:rPr>
              <a:t>Proces</a:t>
            </a:r>
            <a:r>
              <a:rPr lang="en-US" altLang="ko-KR" sz="2400" dirty="0">
                <a:solidFill>
                  <a:srgbClr val="000000"/>
                </a:solidFill>
                <a:cs typeface="Arial" pitchFamily="34" charset="0"/>
              </a:rPr>
              <a:t> → </a:t>
            </a:r>
            <a:r>
              <a:rPr lang="pl-PL" altLang="ko-KR" sz="2400" dirty="0">
                <a:solidFill>
                  <a:srgbClr val="000000"/>
                </a:solidFill>
                <a:cs typeface="Arial" pitchFamily="34" charset="0"/>
              </a:rPr>
              <a:t>Wyjście</a:t>
            </a:r>
            <a:endParaRPr lang="en-US" altLang="ko-KR" sz="2400" dirty="0">
              <a:solidFill>
                <a:srgbClr val="000000"/>
              </a:solidFill>
              <a:cs typeface="Arial" pitchFamily="34" charset="0"/>
            </a:endParaRPr>
          </a:p>
          <a:p>
            <a:pPr marL="342900" indent="-342900" algn="just">
              <a:buFont typeface="Arial" panose="020B0604020202020204" pitchFamily="34" charset="0"/>
              <a:buChar char="•"/>
            </a:pPr>
            <a:r>
              <a:rPr lang="pl-PL" altLang="ko-KR" sz="2400" dirty="0">
                <a:solidFill>
                  <a:srgbClr val="000000"/>
                </a:solidFill>
                <a:cs typeface="Arial" pitchFamily="34" charset="0"/>
              </a:rPr>
              <a:t>Krytyczny element w </a:t>
            </a:r>
            <a:r>
              <a:rPr lang="en-GB" altLang="ko-KR" sz="2400" dirty="0">
                <a:solidFill>
                  <a:srgbClr val="000000"/>
                </a:solidFill>
                <a:cs typeface="Arial" pitchFamily="34" charset="0"/>
              </a:rPr>
              <a:t>IPO</a:t>
            </a:r>
          </a:p>
          <a:p>
            <a:pPr marL="342900" indent="-342900" algn="just">
              <a:buFont typeface="Arial" panose="020B0604020202020204" pitchFamily="34" charset="0"/>
              <a:buChar char="•"/>
            </a:pPr>
            <a:r>
              <a:rPr lang="en-GB" altLang="ko-KR" sz="2400" dirty="0">
                <a:solidFill>
                  <a:srgbClr val="000000"/>
                </a:solidFill>
                <a:cs typeface="Arial" pitchFamily="34" charset="0"/>
              </a:rPr>
              <a:t>IPO </a:t>
            </a:r>
            <a:r>
              <a:rPr lang="pl-PL" altLang="ko-KR" sz="2400" dirty="0">
                <a:solidFill>
                  <a:srgbClr val="000000"/>
                </a:solidFill>
                <a:cs typeface="Arial" pitchFamily="34" charset="0"/>
              </a:rPr>
              <a:t>w dynamice zespołu</a:t>
            </a:r>
            <a:endParaRPr lang="en-GB" altLang="ko-KR" sz="2400" dirty="0">
              <a:solidFill>
                <a:srgbClr val="000000"/>
              </a:solidFill>
              <a:cs typeface="Arial" pitchFamily="34" charset="0"/>
            </a:endParaRPr>
          </a:p>
          <a:p>
            <a:pPr marL="342900" indent="-342900" algn="just">
              <a:buFont typeface="Arial" panose="020B0604020202020204" pitchFamily="34" charset="0"/>
              <a:buChar char="•"/>
            </a:pPr>
            <a:endParaRPr lang="en-US" altLang="ko-KR" sz="2400" dirty="0">
              <a:solidFill>
                <a:srgbClr val="000000"/>
              </a:solidFill>
              <a:cs typeface="Arial" pitchFamily="34" charset="0"/>
            </a:endParaRPr>
          </a:p>
          <a:p>
            <a:pPr marL="342900" indent="-342900" algn="just">
              <a:buFont typeface="Arial" panose="020B0604020202020204" pitchFamily="34" charset="0"/>
              <a:buChar char="•"/>
            </a:pPr>
            <a:endParaRPr lang="en-US" altLang="ko-KR" sz="2400" dirty="0">
              <a:solidFill>
                <a:srgbClr val="000000"/>
              </a:solidFill>
              <a:cs typeface="Arial" pitchFamily="34" charset="0"/>
            </a:endParaRPr>
          </a:p>
        </p:txBody>
      </p:sp>
    </p:spTree>
    <p:extLst>
      <p:ext uri="{BB962C8B-B14F-4D97-AF65-F5344CB8AC3E}">
        <p14:creationId xmlns:p14="http://schemas.microsoft.com/office/powerpoint/2010/main" val="18498305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3</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1638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IPO </a:t>
            </a:r>
            <a:r>
              <a:rPr lang="pl-PL" sz="4000" b="1" spc="50" dirty="0">
                <a:solidFill>
                  <a:srgbClr val="243255"/>
                </a:solidFill>
                <a:cs typeface="Tahoma"/>
              </a:rPr>
              <a:t>w dynamice zespołu</a:t>
            </a:r>
            <a:endParaRPr lang="en-GB" sz="4000" b="1" spc="50" dirty="0">
              <a:solidFill>
                <a:srgbClr val="243255"/>
              </a:solidFill>
              <a:cs typeface="Tahoma"/>
            </a:endParaRP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762000" y="2661821"/>
            <a:ext cx="16913698" cy="5262979"/>
          </a:xfrm>
          <a:prstGeom prst="rect">
            <a:avLst/>
          </a:prstGeom>
          <a:noFill/>
        </p:spPr>
        <p:txBody>
          <a:bodyPr wrap="square" rtlCol="0">
            <a:spAutoFit/>
          </a:bodyPr>
          <a:lstStyle/>
          <a:p>
            <a:r>
              <a:rPr lang="pl-PL" sz="2800" dirty="0"/>
              <a:t>W przypadku formalnej organizacji model IPO obejmuje głównie:</a:t>
            </a:r>
          </a:p>
          <a:p>
            <a:r>
              <a:rPr lang="pl-PL" sz="2800" dirty="0"/>
              <a:t> </a:t>
            </a:r>
          </a:p>
          <a:p>
            <a:r>
              <a:rPr lang="pl-PL" sz="2800" dirty="0"/>
              <a:t>1. Planowanie strategiczne (tj. budżetowanie)</a:t>
            </a:r>
          </a:p>
          <a:p>
            <a:r>
              <a:rPr lang="pl-PL" sz="2800" dirty="0"/>
              <a:t>2. Monitorowanie i ocenę</a:t>
            </a:r>
          </a:p>
          <a:p>
            <a:r>
              <a:rPr lang="pl-PL" sz="2800" dirty="0"/>
              <a:t>3. Audyt</a:t>
            </a:r>
          </a:p>
          <a:p>
            <a:r>
              <a:rPr lang="pl-PL" sz="2800" dirty="0"/>
              <a:t>4. Zarządzanie ryzykiem</a:t>
            </a:r>
          </a:p>
          <a:p>
            <a:r>
              <a:rPr lang="pl-PL" sz="2800" dirty="0"/>
              <a:t>5. Komunikację PR</a:t>
            </a:r>
          </a:p>
          <a:p>
            <a:r>
              <a:rPr lang="pl-PL" sz="2800" dirty="0"/>
              <a:t>6. Zarządzanie interesariuszami</a:t>
            </a:r>
          </a:p>
          <a:p>
            <a:r>
              <a:rPr lang="pl-PL" sz="2800" dirty="0"/>
              <a:t>7. Zarządzanie ludźmi (tj. budowanie zaufania, rozwiązywanie konfliktów)</a:t>
            </a:r>
          </a:p>
          <a:p>
            <a:r>
              <a:rPr lang="pl-PL" sz="2800" dirty="0"/>
              <a:t> </a:t>
            </a:r>
          </a:p>
          <a:p>
            <a:r>
              <a:rPr lang="pl-PL" sz="2800" dirty="0"/>
              <a:t>Można zaryzykować stwierdzenie, że to, co stanowi Wkład w określonych sytuacjach, może oznaczać Wyjście w innej analizowanej sytuacji</a:t>
            </a:r>
            <a:r>
              <a:rPr lang="pl-PL" dirty="0"/>
              <a:t>.</a:t>
            </a:r>
            <a:endParaRPr lang="en-GB" altLang="ko-KR" sz="2800" dirty="0"/>
          </a:p>
        </p:txBody>
      </p:sp>
    </p:spTree>
    <p:extLst>
      <p:ext uri="{BB962C8B-B14F-4D97-AF65-F5344CB8AC3E}">
        <p14:creationId xmlns:p14="http://schemas.microsoft.com/office/powerpoint/2010/main" val="35508020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3</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pl-PL" sz="4000" b="1" spc="50" dirty="0">
                <a:solidFill>
                  <a:srgbClr val="243255"/>
                </a:solidFill>
                <a:cs typeface="Tahoma"/>
              </a:rPr>
              <a:t>Myślenie krytyczne jako</a:t>
            </a:r>
            <a:r>
              <a:rPr lang="en-GB" sz="4000" b="1" spc="50" dirty="0">
                <a:solidFill>
                  <a:srgbClr val="243255"/>
                </a:solidFill>
                <a:cs typeface="Tahoma"/>
              </a:rPr>
              <a:t>…  </a:t>
            </a: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1370415" y="4038732"/>
            <a:ext cx="5982886" cy="2862322"/>
          </a:xfrm>
          <a:prstGeom prst="rect">
            <a:avLst/>
          </a:prstGeom>
          <a:noFill/>
        </p:spPr>
        <p:txBody>
          <a:bodyPr wrap="square" rtlCol="0">
            <a:spAutoFit/>
          </a:bodyPr>
          <a:lstStyle/>
          <a:p>
            <a:pPr algn="ctr"/>
            <a:r>
              <a:rPr lang="pl-PL" sz="3600" dirty="0">
                <a:solidFill>
                  <a:srgbClr val="000000"/>
                </a:solidFill>
              </a:rPr>
              <a:t>Wiedza, know-how </a:t>
            </a:r>
            <a:r>
              <a:rPr lang="pl-PL" sz="3600" dirty="0" smtClean="0">
                <a:solidFill>
                  <a:srgbClr val="000000"/>
                </a:solidFill>
              </a:rPr>
              <a:t/>
            </a:r>
            <a:br>
              <a:rPr lang="pl-PL" sz="3600" dirty="0" smtClean="0">
                <a:solidFill>
                  <a:srgbClr val="000000"/>
                </a:solidFill>
              </a:rPr>
            </a:br>
            <a:r>
              <a:rPr lang="pl-PL" sz="3600" dirty="0" smtClean="0">
                <a:solidFill>
                  <a:srgbClr val="000000"/>
                </a:solidFill>
              </a:rPr>
              <a:t>i </a:t>
            </a:r>
            <a:r>
              <a:rPr lang="pl-PL" sz="3600" dirty="0">
                <a:solidFill>
                  <a:srgbClr val="000000"/>
                </a:solidFill>
              </a:rPr>
              <a:t>wewnętrzne przekonania przyczyniające się do generowania i przetwarzania (nowych) umiejętności.</a:t>
            </a:r>
            <a:endParaRPr lang="en-US" sz="3600" dirty="0">
              <a:solidFill>
                <a:srgbClr val="000000"/>
              </a:solidFill>
            </a:endParaRPr>
          </a:p>
        </p:txBody>
      </p:sp>
      <p:sp>
        <p:nvSpPr>
          <p:cNvPr id="9" name="TextBox 2">
            <a:extLst>
              <a:ext uri="{FF2B5EF4-FFF2-40B4-BE49-F238E27FC236}">
                <a16:creationId xmlns:a16="http://schemas.microsoft.com/office/drawing/2014/main" xmlns="" id="{B4D545A4-A958-45D6-8AD1-EBDEB02B9C30}"/>
              </a:ext>
            </a:extLst>
          </p:cNvPr>
          <p:cNvSpPr txBox="1"/>
          <p:nvPr/>
        </p:nvSpPr>
        <p:spPr>
          <a:xfrm>
            <a:off x="9944100" y="3830429"/>
            <a:ext cx="6819899" cy="3416320"/>
          </a:xfrm>
          <a:prstGeom prst="rect">
            <a:avLst/>
          </a:prstGeom>
          <a:noFill/>
        </p:spPr>
        <p:txBody>
          <a:bodyPr wrap="square" rtlCol="0">
            <a:spAutoFit/>
          </a:bodyPr>
          <a:lstStyle/>
          <a:p>
            <a:pPr algn="ctr"/>
            <a:r>
              <a:rPr lang="pl-PL" altLang="ko-KR" sz="3600" dirty="0"/>
              <a:t>Osobiste zaangażowanie </a:t>
            </a:r>
            <a:r>
              <a:rPr lang="pl-PL" altLang="ko-KR" sz="3600" dirty="0" smtClean="0"/>
              <a:t/>
            </a:r>
            <a:br>
              <a:rPr lang="pl-PL" altLang="ko-KR" sz="3600" dirty="0" smtClean="0"/>
            </a:br>
            <a:r>
              <a:rPr lang="pl-PL" altLang="ko-KR" sz="3600" dirty="0" smtClean="0"/>
              <a:t>w </a:t>
            </a:r>
            <a:r>
              <a:rPr lang="pl-PL" altLang="ko-KR" sz="3600" dirty="0"/>
              <a:t>replikowanie i dostosowywanie skutecznych i adekwatnych zachowań do poruszania się </a:t>
            </a:r>
            <a:r>
              <a:rPr lang="pl-PL" altLang="ko-KR" sz="3600" dirty="0" smtClean="0"/>
              <a:t/>
            </a:r>
            <a:br>
              <a:rPr lang="pl-PL" altLang="ko-KR" sz="3600" dirty="0" smtClean="0"/>
            </a:br>
            <a:r>
              <a:rPr lang="pl-PL" altLang="ko-KR" sz="3600" dirty="0" smtClean="0"/>
              <a:t>w </a:t>
            </a:r>
            <a:r>
              <a:rPr lang="pl-PL" altLang="ko-KR" sz="3600" dirty="0"/>
              <a:t>społecznym/relacyjnym ekosystemie</a:t>
            </a:r>
            <a:endParaRPr lang="en-US" altLang="ko-KR" sz="3600" dirty="0"/>
          </a:p>
        </p:txBody>
      </p:sp>
      <p:sp>
        <p:nvSpPr>
          <p:cNvPr id="2" name="Freccia bidirezionale orizzontale 1">
            <a:extLst>
              <a:ext uri="{FF2B5EF4-FFF2-40B4-BE49-F238E27FC236}">
                <a16:creationId xmlns:a16="http://schemas.microsoft.com/office/drawing/2014/main" xmlns="" id="{0C302D60-8223-461C-A8CD-F34986BAA5CE}"/>
              </a:ext>
            </a:extLst>
          </p:cNvPr>
          <p:cNvSpPr/>
          <p:nvPr/>
        </p:nvSpPr>
        <p:spPr>
          <a:xfrm>
            <a:off x="7620000" y="4631930"/>
            <a:ext cx="2057400" cy="62966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342790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938056" y="800100"/>
            <a:ext cx="5996144"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pPr algn="ctr"/>
            <a:r>
              <a:rPr lang="pl-PL" sz="4800" dirty="0">
                <a:solidFill>
                  <a:srgbClr val="E12227"/>
                </a:solidFill>
                <a:latin typeface="Tahoma" panose="020B0604030504040204" pitchFamily="34" charset="0"/>
                <a:ea typeface="Tahoma" panose="020B0604030504040204" pitchFamily="34" charset="0"/>
                <a:cs typeface="Tahoma" panose="020B0604030504040204" pitchFamily="34" charset="0"/>
              </a:rPr>
              <a:t>Podsumowanie</a:t>
            </a:r>
            <a:endParaRPr lang="es-ES" sz="4800"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5656677"/>
          </a:xfrm>
          <a:prstGeom prst="rect">
            <a:avLst/>
          </a:prstGeom>
        </p:spPr>
        <p:txBody>
          <a:bodyPr vert="horz" wrap="square" lIns="0" tIns="13970" rIns="0" bIns="0" rtlCol="0">
            <a:spAutoFit/>
          </a:bodyPr>
          <a:lstStyle/>
          <a:p>
            <a:pPr marL="584200" indent="-571500" algn="just">
              <a:lnSpc>
                <a:spcPct val="100000"/>
              </a:lnSpc>
              <a:spcBef>
                <a:spcPts val="110"/>
              </a:spcBef>
              <a:buFont typeface="Arial" panose="020B0604020202020204" pitchFamily="34" charset="0"/>
              <a:buChar char="•"/>
            </a:pPr>
            <a:r>
              <a:rPr lang="pl-PL" sz="4000" b="1" spc="50" dirty="0">
                <a:solidFill>
                  <a:srgbClr val="243255"/>
                </a:solidFill>
                <a:cs typeface="Tahoma"/>
              </a:rPr>
              <a:t>Model </a:t>
            </a:r>
            <a:r>
              <a:rPr lang="pl-PL" sz="4000" b="1" spc="50" dirty="0" err="1">
                <a:solidFill>
                  <a:srgbClr val="243255"/>
                </a:solidFill>
                <a:cs typeface="Tahoma"/>
              </a:rPr>
              <a:t>EntreComp</a:t>
            </a:r>
            <a:r>
              <a:rPr lang="pl-PL" sz="4000" b="1" spc="50" dirty="0">
                <a:solidFill>
                  <a:srgbClr val="243255"/>
                </a:solidFill>
                <a:cs typeface="Tahoma"/>
              </a:rPr>
              <a:t> służy </a:t>
            </a:r>
            <a:r>
              <a:rPr lang="pl-PL" sz="4000" b="1" spc="50" dirty="0" err="1">
                <a:solidFill>
                  <a:srgbClr val="243255"/>
                </a:solidFill>
                <a:cs typeface="Tahoma"/>
              </a:rPr>
              <a:t>rozwiajniu</a:t>
            </a:r>
            <a:r>
              <a:rPr lang="pl-PL" sz="4000" b="1" spc="50" dirty="0">
                <a:solidFill>
                  <a:srgbClr val="243255"/>
                </a:solidFill>
                <a:cs typeface="Tahoma"/>
              </a:rPr>
              <a:t> postaw przedsiębiorczych</a:t>
            </a:r>
          </a:p>
          <a:p>
            <a:pPr marL="584200" indent="-571500" algn="just">
              <a:lnSpc>
                <a:spcPct val="100000"/>
              </a:lnSpc>
              <a:spcBef>
                <a:spcPts val="110"/>
              </a:spcBef>
              <a:buFont typeface="Arial" panose="020B0604020202020204" pitchFamily="34" charset="0"/>
              <a:buChar char="•"/>
            </a:pPr>
            <a:endParaRPr lang="en-GB" sz="4000" b="1" spc="50" dirty="0">
              <a:solidFill>
                <a:srgbClr val="243255"/>
              </a:solidFill>
              <a:cs typeface="Tahoma"/>
            </a:endParaRPr>
          </a:p>
          <a:p>
            <a:pPr marL="584200" indent="-571500" algn="just">
              <a:lnSpc>
                <a:spcPct val="100000"/>
              </a:lnSpc>
              <a:spcBef>
                <a:spcPts val="110"/>
              </a:spcBef>
              <a:buFont typeface="Arial" panose="020B0604020202020204" pitchFamily="34" charset="0"/>
              <a:buChar char="•"/>
            </a:pPr>
            <a:r>
              <a:rPr lang="pl-PL" sz="4000" b="1" spc="50" dirty="0">
                <a:solidFill>
                  <a:srgbClr val="243255"/>
                </a:solidFill>
                <a:cs typeface="Tahoma"/>
              </a:rPr>
              <a:t>Myślenie krytyczne w modelu</a:t>
            </a:r>
            <a:r>
              <a:rPr lang="en-GB" sz="4000" b="1" spc="50" dirty="0">
                <a:solidFill>
                  <a:srgbClr val="243255"/>
                </a:solidFill>
                <a:cs typeface="Tahoma"/>
              </a:rPr>
              <a:t> </a:t>
            </a:r>
            <a:r>
              <a:rPr lang="en-GB" sz="4000" b="1" spc="50" dirty="0" err="1">
                <a:solidFill>
                  <a:srgbClr val="243255"/>
                </a:solidFill>
                <a:cs typeface="Tahoma"/>
              </a:rPr>
              <a:t>EntreComp</a:t>
            </a:r>
            <a:r>
              <a:rPr lang="en-GB" sz="4000" b="1" spc="50" dirty="0">
                <a:solidFill>
                  <a:srgbClr val="243255"/>
                </a:solidFill>
                <a:cs typeface="Tahoma"/>
              </a:rPr>
              <a:t>:</a:t>
            </a:r>
            <a:r>
              <a:rPr lang="pl-PL" sz="4000" b="1" spc="50" dirty="0">
                <a:solidFill>
                  <a:srgbClr val="243255"/>
                </a:solidFill>
                <a:cs typeface="Tahoma"/>
              </a:rPr>
              <a:t> </a:t>
            </a:r>
            <a:r>
              <a:rPr lang="en-GB" sz="4000" b="1" spc="50" dirty="0">
                <a:solidFill>
                  <a:srgbClr val="243255"/>
                </a:solidFill>
                <a:cs typeface="Tahoma"/>
              </a:rPr>
              <a:t> </a:t>
            </a:r>
            <a:r>
              <a:rPr lang="pl-PL" sz="4000" b="1" spc="50" dirty="0">
                <a:solidFill>
                  <a:srgbClr val="243255"/>
                </a:solidFill>
                <a:cs typeface="Tahoma"/>
              </a:rPr>
              <a:t>Filar POMYSŁY I MOŻLIWOŚCI</a:t>
            </a:r>
            <a:endParaRPr lang="en-GB" sz="4000" b="1" spc="50" dirty="0">
              <a:solidFill>
                <a:srgbClr val="243255"/>
              </a:solidFill>
              <a:cs typeface="Tahoma"/>
            </a:endParaRPr>
          </a:p>
          <a:p>
            <a:pPr marL="584200" indent="-571500" algn="just">
              <a:lnSpc>
                <a:spcPct val="100000"/>
              </a:lnSpc>
              <a:spcBef>
                <a:spcPts val="110"/>
              </a:spcBef>
              <a:buFont typeface="Arial" panose="020B0604020202020204" pitchFamily="34" charset="0"/>
              <a:buChar char="•"/>
            </a:pPr>
            <a:endParaRPr lang="en-GB" sz="4000" b="1" spc="50" dirty="0">
              <a:solidFill>
                <a:srgbClr val="243255"/>
              </a:solidFill>
              <a:cs typeface="Tahoma"/>
            </a:endParaRPr>
          </a:p>
          <a:p>
            <a:pPr marL="584200" indent="-571500" algn="just">
              <a:lnSpc>
                <a:spcPct val="100000"/>
              </a:lnSpc>
              <a:spcBef>
                <a:spcPts val="110"/>
              </a:spcBef>
              <a:buFont typeface="Arial" panose="020B0604020202020204" pitchFamily="34" charset="0"/>
              <a:buChar char="•"/>
            </a:pPr>
            <a:r>
              <a:rPr lang="pl-PL" sz="4000" b="1" spc="50" dirty="0">
                <a:solidFill>
                  <a:srgbClr val="243255"/>
                </a:solidFill>
                <a:cs typeface="Tahoma"/>
              </a:rPr>
              <a:t>Krytyczne myślenie od umiejętności „miękkich” do „zatrudnienia”</a:t>
            </a:r>
          </a:p>
          <a:p>
            <a:pPr marL="584200" indent="-571500" algn="just">
              <a:lnSpc>
                <a:spcPct val="100000"/>
              </a:lnSpc>
              <a:spcBef>
                <a:spcPts val="110"/>
              </a:spcBef>
              <a:buFont typeface="Arial" panose="020B0604020202020204" pitchFamily="34" charset="0"/>
              <a:buChar char="•"/>
            </a:pPr>
            <a:endParaRPr lang="en-GB" sz="4000" b="1" spc="50" dirty="0">
              <a:solidFill>
                <a:srgbClr val="243255"/>
              </a:solidFill>
              <a:cs typeface="Tahoma"/>
            </a:endParaRPr>
          </a:p>
          <a:p>
            <a:pPr marL="584200" indent="-571500" algn="just">
              <a:spcBef>
                <a:spcPts val="110"/>
              </a:spcBef>
              <a:buFont typeface="Arial" panose="020B0604020202020204" pitchFamily="34" charset="0"/>
              <a:buChar char="•"/>
            </a:pPr>
            <a:r>
              <a:rPr lang="en-GB" sz="4000" b="1" spc="50" dirty="0">
                <a:solidFill>
                  <a:srgbClr val="243255"/>
                </a:solidFill>
                <a:cs typeface="Tahoma"/>
              </a:rPr>
              <a:t>Anal</a:t>
            </a:r>
            <a:r>
              <a:rPr lang="pl-PL" sz="4000" b="1" spc="50" dirty="0" err="1">
                <a:solidFill>
                  <a:srgbClr val="243255"/>
                </a:solidFill>
                <a:cs typeface="Tahoma"/>
              </a:rPr>
              <a:t>iza</a:t>
            </a:r>
            <a:r>
              <a:rPr lang="en-GB" sz="4000" b="1" spc="50" dirty="0">
                <a:solidFill>
                  <a:srgbClr val="243255"/>
                </a:solidFill>
                <a:cs typeface="Tahoma"/>
              </a:rPr>
              <a:t> → </a:t>
            </a:r>
            <a:r>
              <a:rPr lang="pl-PL" sz="4000" b="1" spc="50" dirty="0">
                <a:solidFill>
                  <a:srgbClr val="243255"/>
                </a:solidFill>
                <a:cs typeface="Tahoma"/>
              </a:rPr>
              <a:t>Wnioskowanie</a:t>
            </a:r>
            <a:r>
              <a:rPr lang="en-GB" sz="4000" b="1" spc="50" dirty="0">
                <a:solidFill>
                  <a:srgbClr val="243255"/>
                </a:solidFill>
                <a:cs typeface="Tahoma"/>
              </a:rPr>
              <a:t> → </a:t>
            </a:r>
            <a:r>
              <a:rPr lang="pl-PL" sz="4000" b="1" spc="50" dirty="0">
                <a:solidFill>
                  <a:srgbClr val="243255"/>
                </a:solidFill>
                <a:cs typeface="Tahoma"/>
              </a:rPr>
              <a:t>Ocena</a:t>
            </a:r>
            <a:endParaRPr lang="en-GB" sz="4000" b="1" spc="50" dirty="0">
              <a:solidFill>
                <a:srgbClr val="243255"/>
              </a:solidFill>
              <a:cs typeface="Tahoma"/>
            </a:endParaRPr>
          </a:p>
          <a:p>
            <a:pPr marL="584200" indent="-571500" algn="just">
              <a:spcBef>
                <a:spcPts val="110"/>
              </a:spcBef>
              <a:buFont typeface="Arial" panose="020B0604020202020204" pitchFamily="34" charset="0"/>
              <a:buChar char="•"/>
            </a:pPr>
            <a:endParaRPr lang="en-GB" sz="4000" b="1" spc="50" dirty="0">
              <a:solidFill>
                <a:srgbClr val="243255"/>
              </a:solidFill>
              <a:cs typeface="Tahoma"/>
            </a:endParaRPr>
          </a:p>
          <a:p>
            <a:pPr marL="584200" indent="-571500" algn="just">
              <a:spcBef>
                <a:spcPts val="110"/>
              </a:spcBef>
              <a:buFont typeface="Arial" panose="020B0604020202020204" pitchFamily="34" charset="0"/>
              <a:buChar char="•"/>
            </a:pPr>
            <a:r>
              <a:rPr lang="en-GB" sz="4000" b="1" spc="50" dirty="0">
                <a:solidFill>
                  <a:srgbClr val="243255"/>
                </a:solidFill>
                <a:cs typeface="Tahoma"/>
              </a:rPr>
              <a:t>IPO: </a:t>
            </a:r>
            <a:r>
              <a:rPr lang="pl-PL" sz="4000" b="1" spc="50" dirty="0">
                <a:solidFill>
                  <a:srgbClr val="243255"/>
                </a:solidFill>
                <a:cs typeface="Tahoma"/>
              </a:rPr>
              <a:t>Wejście</a:t>
            </a:r>
            <a:r>
              <a:rPr lang="en-GB" sz="4000" b="1" spc="50" dirty="0">
                <a:solidFill>
                  <a:srgbClr val="243255"/>
                </a:solidFill>
                <a:cs typeface="Tahoma"/>
              </a:rPr>
              <a:t> → </a:t>
            </a:r>
            <a:r>
              <a:rPr lang="en-GB" sz="4000" b="1" spc="50" dirty="0" err="1">
                <a:solidFill>
                  <a:srgbClr val="243255"/>
                </a:solidFill>
                <a:cs typeface="Tahoma"/>
              </a:rPr>
              <a:t>Proces</a:t>
            </a:r>
            <a:r>
              <a:rPr lang="en-GB" sz="4000" b="1" spc="50" dirty="0">
                <a:solidFill>
                  <a:srgbClr val="243255"/>
                </a:solidFill>
                <a:cs typeface="Tahoma"/>
              </a:rPr>
              <a:t> → </a:t>
            </a:r>
            <a:r>
              <a:rPr lang="pl-PL" sz="4000" b="1" spc="50" dirty="0">
                <a:solidFill>
                  <a:srgbClr val="243255"/>
                </a:solidFill>
                <a:cs typeface="Tahoma"/>
              </a:rPr>
              <a:t>Wyjście</a:t>
            </a:r>
            <a:r>
              <a:rPr lang="en-GB" sz="4000" b="1" spc="50" dirty="0">
                <a:solidFill>
                  <a:srgbClr val="243255"/>
                </a:solidFill>
                <a:cs typeface="Tahoma"/>
              </a:rPr>
              <a:t> </a:t>
            </a: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9" name="Imagen 18">
            <a:extLst>
              <a:ext uri="{FF2B5EF4-FFF2-40B4-BE49-F238E27FC236}">
                <a16:creationId xmlns:a16="http://schemas.microsoft.com/office/drawing/2014/main" xmlns="" id="{48E3DFE5-3AAA-4AA5-A90F-48CBCBE17A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Tree>
    <p:extLst>
      <p:ext uri="{BB962C8B-B14F-4D97-AF65-F5344CB8AC3E}">
        <p14:creationId xmlns:p14="http://schemas.microsoft.com/office/powerpoint/2010/main" val="32930409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xmlns="" id="{7D50F80D-70F7-4B95-B27E-48A65C93D9B6}"/>
              </a:ext>
            </a:extLst>
          </p:cNvPr>
          <p:cNvSpPr/>
          <p:nvPr/>
        </p:nvSpPr>
        <p:spPr>
          <a:xfrm>
            <a:off x="6172200" y="9185519"/>
            <a:ext cx="11963400" cy="9525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object 2"/>
          <p:cNvSpPr txBox="1">
            <a:spLocks noGrp="1"/>
          </p:cNvSpPr>
          <p:nvPr>
            <p:ph type="title"/>
          </p:nvPr>
        </p:nvSpPr>
        <p:spPr>
          <a:xfrm>
            <a:off x="7924800" y="3924300"/>
            <a:ext cx="6897687" cy="2782813"/>
          </a:xfrm>
        </p:spPr>
        <p:txBody>
          <a:bodyPr vert="horz" wrap="square" lIns="0" tIns="12700" rIns="0" bIns="0" rtlCol="0">
            <a:spAutoFit/>
          </a:bodyPr>
          <a:lstStyle/>
          <a:p>
            <a:r>
              <a:rPr lang="pl-PL" dirty="0"/>
              <a:t>Dziękuję za uwagę!</a:t>
            </a:r>
            <a:endParaRPr lang="es-ES" dirty="0"/>
          </a:p>
        </p:txBody>
      </p:sp>
      <p:pic>
        <p:nvPicPr>
          <p:cNvPr id="6" name="Picture 9">
            <a:extLst>
              <a:ext uri="{FF2B5EF4-FFF2-40B4-BE49-F238E27FC236}">
                <a16:creationId xmlns:a16="http://schemas.microsoft.com/office/drawing/2014/main" xmlns="" id="{2B20B7A5-9C0B-4641-90FC-FB2B04D88371}"/>
              </a:ext>
            </a:extLst>
          </p:cNvPr>
          <p:cNvPicPr>
            <a:picLocks noChangeAspect="1"/>
          </p:cNvPicPr>
          <p:nvPr/>
        </p:nvPicPr>
        <p:blipFill>
          <a:blip r:embed="rId3"/>
          <a:srcRect/>
          <a:stretch>
            <a:fillRect/>
          </a:stretch>
        </p:blipFill>
        <p:spPr>
          <a:xfrm>
            <a:off x="8289503" y="9661769"/>
            <a:ext cx="10058400" cy="556688"/>
          </a:xfrm>
          <a:prstGeom prst="rect">
            <a:avLst/>
          </a:prstGeom>
          <a:noFill/>
          <a:ln cap="flat">
            <a:noFill/>
          </a:ln>
        </p:spPr>
      </p:pic>
      <p:pic>
        <p:nvPicPr>
          <p:cNvPr id="7" name="Picture 3">
            <a:extLst>
              <a:ext uri="{FF2B5EF4-FFF2-40B4-BE49-F238E27FC236}">
                <a16:creationId xmlns:a16="http://schemas.microsoft.com/office/drawing/2014/main" xmlns="" id="{7C56120C-8292-4C9F-8F58-CC30B96DC164}"/>
              </a:ext>
            </a:extLst>
          </p:cNvPr>
          <p:cNvPicPr>
            <a:picLocks noChangeAspect="1"/>
          </p:cNvPicPr>
          <p:nvPr/>
        </p:nvPicPr>
        <p:blipFill>
          <a:blip r:embed="rId4"/>
          <a:stretch>
            <a:fillRect/>
          </a:stretch>
        </p:blipFill>
        <p:spPr>
          <a:xfrm>
            <a:off x="6324600" y="9705175"/>
            <a:ext cx="1985322" cy="432844"/>
          </a:xfrm>
          <a:prstGeom prst="rect">
            <a:avLst/>
          </a:prstGeom>
          <a:noFill/>
          <a:ln cap="flat">
            <a:noFill/>
          </a:ln>
        </p:spPr>
      </p:pic>
      <p:pic>
        <p:nvPicPr>
          <p:cNvPr id="11" name="Imagen 10">
            <a:extLst>
              <a:ext uri="{FF2B5EF4-FFF2-40B4-BE49-F238E27FC236}">
                <a16:creationId xmlns:a16="http://schemas.microsoft.com/office/drawing/2014/main" xmlns="" id="{665C6894-7800-4680-B841-3509763410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57800" y="9715392"/>
            <a:ext cx="936335" cy="44944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 1</a:t>
            </a:r>
            <a:endPar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endParaRP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1901803"/>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err="1">
                <a:solidFill>
                  <a:srgbClr val="243255"/>
                </a:solidFill>
                <a:cs typeface="Tahoma"/>
              </a:rPr>
              <a:t>Wprowadzenie</a:t>
            </a:r>
            <a:r>
              <a:rPr lang="en-GB" sz="4000" b="1" spc="50" dirty="0">
                <a:solidFill>
                  <a:srgbClr val="243255"/>
                </a:solidFill>
                <a:cs typeface="Tahoma"/>
              </a:rPr>
              <a:t> do </a:t>
            </a:r>
            <a:r>
              <a:rPr lang="en-GB" sz="4000" b="1" spc="50" dirty="0" err="1">
                <a:solidFill>
                  <a:srgbClr val="243255"/>
                </a:solidFill>
                <a:cs typeface="Tahoma"/>
              </a:rPr>
              <a:t>modelu</a:t>
            </a:r>
            <a:r>
              <a:rPr lang="en-GB" sz="4000" b="1" spc="50" dirty="0">
                <a:solidFill>
                  <a:srgbClr val="243255"/>
                </a:solidFill>
                <a:cs typeface="Tahoma"/>
              </a:rPr>
              <a:t> </a:t>
            </a:r>
            <a:r>
              <a:rPr lang="en-GB" sz="4000" b="1" spc="50" dirty="0" err="1">
                <a:solidFill>
                  <a:srgbClr val="243255"/>
                </a:solidFill>
                <a:cs typeface="Tahoma"/>
              </a:rPr>
              <a:t>EntreComp</a:t>
            </a:r>
            <a:endParaRPr lang="en-GB" sz="4000" b="1" spc="50" dirty="0">
              <a:solidFill>
                <a:srgbClr val="243255"/>
              </a:solidFill>
              <a:cs typeface="Tahoma"/>
            </a:endParaRPr>
          </a:p>
          <a:p>
            <a:pPr marL="12700" algn="just">
              <a:lnSpc>
                <a:spcPct val="100000"/>
              </a:lnSpc>
              <a:spcBef>
                <a:spcPts val="110"/>
              </a:spcBef>
            </a:pPr>
            <a:endParaRPr lang="es-ES" sz="2500" spc="50" dirty="0">
              <a:solidFill>
                <a:srgbClr val="002060"/>
              </a:solidFill>
              <a:latin typeface="Tahoma"/>
              <a:cs typeface="Tahoma"/>
            </a:endParaRPr>
          </a:p>
          <a:p>
            <a:pPr marL="12700" algn="just">
              <a:spcBef>
                <a:spcPts val="110"/>
              </a:spcBef>
            </a:pPr>
            <a:r>
              <a:rPr lang="pl-PL" sz="2800" dirty="0">
                <a:effectLst/>
                <a:latin typeface="Calibri" panose="020F0502020204030204" pitchFamily="34" charset="0"/>
                <a:ea typeface="Times New Roman" panose="02020603050405020304" pitchFamily="18" charset="0"/>
              </a:rPr>
              <a:t>W kontekście tego modułu zapoznasz się z oficjalnymi Europejskimi Ramami Kompetencji w zakresie kształcenia i szkolenia z obszaru przedsiębiorczości odnosząc je do krytycznego myślenia.</a:t>
            </a:r>
            <a:endParaRPr lang="pl-PL" sz="2800" dirty="0">
              <a:effectLst/>
              <a:latin typeface="Times New Roman" panose="02020603050405020304" pitchFamily="18" charset="0"/>
              <a:ea typeface="Times New Roman" panose="02020603050405020304" pitchFamily="18" charset="0"/>
            </a:endParaRP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6" y="4788917"/>
            <a:ext cx="16913698" cy="3539430"/>
          </a:xfrm>
          <a:prstGeom prst="rect">
            <a:avLst/>
          </a:prstGeom>
          <a:noFill/>
        </p:spPr>
        <p:txBody>
          <a:bodyPr wrap="square" rtlCol="0">
            <a:spAutoFit/>
          </a:bodyPr>
          <a:lstStyle/>
          <a:p>
            <a:pPr fontAlgn="base"/>
            <a:r>
              <a:rPr lang="pl-PL" sz="2800" dirty="0">
                <a:effectLst/>
                <a:latin typeface="Calibri" panose="020F0502020204030204" pitchFamily="34" charset="0"/>
                <a:ea typeface="Times New Roman" panose="02020603050405020304" pitchFamily="18" charset="0"/>
              </a:rPr>
              <a:t>Chociaż formalnie model </a:t>
            </a:r>
            <a:r>
              <a:rPr lang="pl-PL" sz="2800" dirty="0" err="1">
                <a:effectLst/>
                <a:latin typeface="Calibri" panose="020F0502020204030204" pitchFamily="34" charset="0"/>
                <a:ea typeface="Times New Roman" panose="02020603050405020304" pitchFamily="18" charset="0"/>
              </a:rPr>
              <a:t>EntreComp</a:t>
            </a:r>
            <a:r>
              <a:rPr lang="pl-PL" sz="2800" dirty="0">
                <a:effectLst/>
                <a:latin typeface="Calibri" panose="020F0502020204030204" pitchFamily="34" charset="0"/>
                <a:ea typeface="Times New Roman" panose="02020603050405020304" pitchFamily="18" charset="0"/>
              </a:rPr>
              <a:t> został stworzony w celu wzmocnienia, wspierania i podtrzymywania ducha przedsiębiorczości obywateli UE, to jest on odpowiedzią na znacznie szerszy krajobraz potrzeb i możliwości w zakresie zdolności do zatrudnienia i podnoszenia kwalifikacji, tj. koncepcji uczenia się przez całe życie (LLL).</a:t>
            </a:r>
            <a:endParaRPr lang="pl-PL" sz="2800" dirty="0">
              <a:effectLst/>
              <a:latin typeface="Times New Roman" panose="02020603050405020304" pitchFamily="18" charset="0"/>
              <a:ea typeface="Times New Roman" panose="02020603050405020304" pitchFamily="18" charset="0"/>
            </a:endParaRPr>
          </a:p>
          <a:p>
            <a:pPr fontAlgn="base"/>
            <a:r>
              <a:rPr lang="pl-PL" sz="2800" dirty="0">
                <a:effectLst/>
                <a:latin typeface="Calibri" panose="020F0502020204030204" pitchFamily="34" charset="0"/>
                <a:ea typeface="Times New Roman" panose="02020603050405020304" pitchFamily="18" charset="0"/>
              </a:rPr>
              <a:t> </a:t>
            </a:r>
            <a:endParaRPr lang="pl-PL" sz="2800" dirty="0">
              <a:effectLst/>
              <a:latin typeface="Times New Roman" panose="02020603050405020304" pitchFamily="18" charset="0"/>
              <a:ea typeface="Times New Roman" panose="02020603050405020304" pitchFamily="18" charset="0"/>
            </a:endParaRPr>
          </a:p>
          <a:p>
            <a:pPr fontAlgn="base"/>
            <a:r>
              <a:rPr lang="pl-PL" sz="2800" dirty="0">
                <a:effectLst/>
                <a:latin typeface="Calibri" panose="020F0502020204030204" pitchFamily="34" charset="0"/>
                <a:ea typeface="Times New Roman" panose="02020603050405020304" pitchFamily="18" charset="0"/>
              </a:rPr>
              <a:t>Innymi słowy, model </a:t>
            </a:r>
            <a:r>
              <a:rPr lang="pl-PL" sz="2800" dirty="0" err="1">
                <a:effectLst/>
                <a:latin typeface="Calibri" panose="020F0502020204030204" pitchFamily="34" charset="0"/>
                <a:ea typeface="Times New Roman" panose="02020603050405020304" pitchFamily="18" charset="0"/>
              </a:rPr>
              <a:t>EntreComp</a:t>
            </a:r>
            <a:r>
              <a:rPr lang="pl-PL" sz="2800" dirty="0">
                <a:effectLst/>
                <a:latin typeface="Calibri" panose="020F0502020204030204" pitchFamily="34" charset="0"/>
                <a:ea typeface="Times New Roman" panose="02020603050405020304" pitchFamily="18" charset="0"/>
              </a:rPr>
              <a:t> można strategicznie odnieść do wszystkich dziedzin edukacji i szkoleń, ponieważ wiele kompetencji wymienionych w jego obszarze jest równie istotnych i znaczących dla rozwoju kariery zawodowej, poczucia inicjatywy i samodzielności, rozwoju umiejętności miękkich – w tym krytycznego myślenia.</a:t>
            </a:r>
            <a:endParaRPr lang="pl-PL" sz="2800" dirty="0">
              <a:effectLst/>
              <a:latin typeface="Times New Roman" panose="02020603050405020304" pitchFamily="18" charset="0"/>
              <a:ea typeface="Times New Roman" panose="02020603050405020304" pitchFamily="18" charset="0"/>
            </a:endParaRPr>
          </a:p>
          <a:p>
            <a:pPr algn="just"/>
            <a:endParaRPr lang="en-US" altLang="ko-KR" sz="2800" dirty="0"/>
          </a:p>
        </p:txBody>
      </p:sp>
      <p:sp>
        <p:nvSpPr>
          <p:cNvPr id="11" name="TextBox 5">
            <a:extLst>
              <a:ext uri="{FF2B5EF4-FFF2-40B4-BE49-F238E27FC236}">
                <a16:creationId xmlns:a16="http://schemas.microsoft.com/office/drawing/2014/main" xmlns="" id="{6DB2408F-C8E3-481B-BEFD-24DB75CA61AF}"/>
              </a:ext>
            </a:extLst>
          </p:cNvPr>
          <p:cNvSpPr txBox="1"/>
          <p:nvPr/>
        </p:nvSpPr>
        <p:spPr>
          <a:xfrm>
            <a:off x="938055" y="4075957"/>
            <a:ext cx="9729944" cy="523220"/>
          </a:xfrm>
          <a:prstGeom prst="rect">
            <a:avLst/>
          </a:prstGeom>
          <a:noFill/>
        </p:spPr>
        <p:txBody>
          <a:bodyPr wrap="square" rtlCol="0" anchor="ctr">
            <a:spAutoFit/>
          </a:bodyPr>
          <a:lstStyle/>
          <a:p>
            <a:r>
              <a:rPr lang="pl-PL" sz="2800" b="1" dirty="0">
                <a:solidFill>
                  <a:srgbClr val="002060"/>
                </a:solidFill>
                <a:effectLst/>
                <a:latin typeface="Calibri" panose="020F0502020204030204" pitchFamily="34" charset="0"/>
                <a:ea typeface="Times New Roman" panose="02020603050405020304" pitchFamily="18" charset="0"/>
              </a:rPr>
              <a:t>Możliwości podnoszenia umiejętności i budowania zdolności</a:t>
            </a:r>
            <a:endParaRPr lang="ko-KR" altLang="en-US" sz="2800" b="1" dirty="0">
              <a:solidFill>
                <a:srgbClr val="243255"/>
              </a:solidFill>
              <a:cs typeface="Tahoma" panose="020B060403050404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1</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1027204"/>
          </a:xfrm>
          <a:prstGeom prst="rect">
            <a:avLst/>
          </a:prstGeom>
        </p:spPr>
        <p:txBody>
          <a:bodyPr vert="horz" wrap="square" lIns="0" tIns="13970" rIns="0" bIns="0" rtlCol="0">
            <a:spAutoFit/>
          </a:bodyPr>
          <a:lstStyle/>
          <a:p>
            <a:pPr marL="12700" algn="just">
              <a:lnSpc>
                <a:spcPct val="100000"/>
              </a:lnSpc>
              <a:spcBef>
                <a:spcPts val="110"/>
              </a:spcBef>
            </a:pPr>
            <a:r>
              <a:rPr lang="pl-PL" sz="4000" b="1" spc="50" dirty="0">
                <a:solidFill>
                  <a:srgbClr val="243255"/>
                </a:solidFill>
                <a:cs typeface="Tahoma"/>
              </a:rPr>
              <a:t>Krótka historia modelu</a:t>
            </a:r>
            <a:endParaRPr lang="en-GB" sz="4000" b="1" spc="50" dirty="0">
              <a:solidFill>
                <a:srgbClr val="243255"/>
              </a:solidFill>
              <a:cs typeface="Tahoma"/>
            </a:endParaRPr>
          </a:p>
          <a:p>
            <a:pPr marL="12700" algn="just">
              <a:lnSpc>
                <a:spcPct val="100000"/>
              </a:lnSpc>
              <a:spcBef>
                <a:spcPts val="110"/>
              </a:spcBef>
            </a:pPr>
            <a:endParaRPr lang="es-ES" sz="2500" b="1" spc="50" dirty="0">
              <a:solidFill>
                <a:srgbClr val="243255"/>
              </a:solidFill>
              <a:cs typeface="Tahoma"/>
            </a:endParaRP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727364" y="2716939"/>
            <a:ext cx="16913698" cy="6124754"/>
          </a:xfrm>
          <a:prstGeom prst="rect">
            <a:avLst/>
          </a:prstGeom>
          <a:noFill/>
        </p:spPr>
        <p:txBody>
          <a:bodyPr wrap="square" rtlCol="0">
            <a:spAutoFit/>
          </a:bodyPr>
          <a:lstStyle/>
          <a:p>
            <a:pPr fontAlgn="base"/>
            <a:r>
              <a:rPr lang="pl-PL" sz="2800" dirty="0">
                <a:solidFill>
                  <a:srgbClr val="002060"/>
                </a:solidFill>
                <a:effectLst/>
                <a:latin typeface="Calibri" panose="020F0502020204030204" pitchFamily="34" charset="0"/>
                <a:ea typeface="Times New Roman" panose="02020603050405020304" pitchFamily="18" charset="0"/>
              </a:rPr>
              <a:t>Aby prześledzić początki Modelu </a:t>
            </a:r>
            <a:r>
              <a:rPr lang="pl-PL" sz="2800" dirty="0" err="1">
                <a:solidFill>
                  <a:srgbClr val="002060"/>
                </a:solidFill>
                <a:effectLst/>
                <a:latin typeface="Calibri" panose="020F0502020204030204" pitchFamily="34" charset="0"/>
                <a:ea typeface="Times New Roman" panose="02020603050405020304" pitchFamily="18" charset="0"/>
              </a:rPr>
              <a:t>EntreComp</a:t>
            </a:r>
            <a:r>
              <a:rPr lang="pl-PL" sz="2800" dirty="0">
                <a:solidFill>
                  <a:srgbClr val="002060"/>
                </a:solidFill>
                <a:effectLst/>
                <a:latin typeface="Calibri" panose="020F0502020204030204" pitchFamily="34" charset="0"/>
                <a:ea typeface="Times New Roman" panose="02020603050405020304" pitchFamily="18" charset="0"/>
              </a:rPr>
              <a:t>, musimy cofnąć się do grudnia 2006 r.: Zalecenie Parlamentu Europejskiego i Rady z dnia 18 grudnia 2006 r. w sprawie kompetencji kluczowych w uczeniu się przez całe życie:</a:t>
            </a:r>
          </a:p>
          <a:p>
            <a:pPr fontAlgn="base"/>
            <a:r>
              <a:rPr lang="en-GB" altLang="ko-KR" sz="2800" i="1" dirty="0">
                <a:hlinkClick r:id="rId5"/>
              </a:rPr>
              <a:t>Recommendation of the European Parliament and of the Council of 18 December 2006 on key competences for lifelong learning</a:t>
            </a:r>
            <a:endParaRPr lang="en-GB" altLang="ko-KR" sz="2800" i="1" dirty="0"/>
          </a:p>
          <a:p>
            <a:pPr fontAlgn="base"/>
            <a:endParaRPr lang="pl-PL" sz="2800" dirty="0">
              <a:effectLst/>
              <a:latin typeface="Times New Roman" panose="02020603050405020304" pitchFamily="18" charset="0"/>
              <a:ea typeface="Times New Roman" panose="02020603050405020304" pitchFamily="18" charset="0"/>
            </a:endParaRPr>
          </a:p>
          <a:p>
            <a:pPr fontAlgn="base"/>
            <a:r>
              <a:rPr lang="pl-PL" sz="2800" dirty="0">
                <a:solidFill>
                  <a:srgbClr val="002060"/>
                </a:solidFill>
                <a:effectLst/>
                <a:latin typeface="Calibri" panose="020F0502020204030204" pitchFamily="34" charset="0"/>
                <a:ea typeface="Times New Roman" panose="02020603050405020304" pitchFamily="18" charset="0"/>
              </a:rPr>
              <a:t>W tym dokumencie politycznym określono osiem kluczowych kompetencji w celu zwiększenia doskonałości programistów LLL wdrażanych na poziomie UE oraz ich ogólnej reakcji na pojawiające się wyzwania społeczne i gospodarcze w danym okresie historycznym.</a:t>
            </a:r>
            <a:endParaRPr lang="pl-PL" sz="2800" dirty="0">
              <a:effectLst/>
              <a:latin typeface="Times New Roman" panose="02020603050405020304" pitchFamily="18" charset="0"/>
              <a:ea typeface="Times New Roman" panose="02020603050405020304" pitchFamily="18" charset="0"/>
            </a:endParaRPr>
          </a:p>
          <a:p>
            <a:pPr fontAlgn="base"/>
            <a:r>
              <a:rPr lang="pl-PL" sz="2800" dirty="0">
                <a:solidFill>
                  <a:srgbClr val="002060"/>
                </a:solidFill>
                <a:effectLst/>
                <a:latin typeface="Calibri" panose="020F0502020204030204" pitchFamily="34" charset="0"/>
                <a:ea typeface="Times New Roman" panose="02020603050405020304" pitchFamily="18" charset="0"/>
              </a:rPr>
              <a:t> </a:t>
            </a:r>
            <a:endParaRPr lang="pl-PL" sz="2800" dirty="0">
              <a:effectLst/>
              <a:latin typeface="Times New Roman" panose="02020603050405020304" pitchFamily="18" charset="0"/>
              <a:ea typeface="Times New Roman" panose="02020603050405020304" pitchFamily="18" charset="0"/>
            </a:endParaRPr>
          </a:p>
          <a:p>
            <a:pPr fontAlgn="base"/>
            <a:r>
              <a:rPr lang="pl-PL" sz="2800" dirty="0">
                <a:solidFill>
                  <a:srgbClr val="002060"/>
                </a:solidFill>
                <a:effectLst/>
                <a:latin typeface="Calibri" panose="020F0502020204030204" pitchFamily="34" charset="0"/>
                <a:ea typeface="Times New Roman" panose="02020603050405020304" pitchFamily="18" charset="0"/>
              </a:rPr>
              <a:t>Pod pojęciem kompetencji Parlament Europejski definiuje:</a:t>
            </a:r>
            <a:endParaRPr lang="pl-PL" sz="2800" dirty="0">
              <a:effectLst/>
              <a:latin typeface="Times New Roman" panose="02020603050405020304" pitchFamily="18" charset="0"/>
              <a:ea typeface="Times New Roman" panose="02020603050405020304" pitchFamily="18" charset="0"/>
            </a:endParaRPr>
          </a:p>
          <a:p>
            <a:pPr fontAlgn="base"/>
            <a:r>
              <a:rPr lang="pl-PL" sz="2800" dirty="0">
                <a:solidFill>
                  <a:srgbClr val="002060"/>
                </a:solidFill>
                <a:effectLst/>
                <a:latin typeface="Calibri" panose="020F0502020204030204" pitchFamily="34" charset="0"/>
                <a:ea typeface="Times New Roman" panose="02020603050405020304" pitchFamily="18" charset="0"/>
              </a:rPr>
              <a:t>„…połączenie wiedzy, umiejętności i postaw odpowiednich do danego kontekstu. Kluczowe kompetencje to te, których wszystkie jednostki potrzebują do samorealizacji i rozwoju osobistego, aktywnego obywatelstwa, integracji społecznej i zatrudnienia”.</a:t>
            </a:r>
            <a:endParaRPr lang="pl-PL" sz="28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pl-PL"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74236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1</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pl-PL" sz="4000" b="1" dirty="0">
                <a:solidFill>
                  <a:srgbClr val="002060"/>
                </a:solidFill>
                <a:effectLst/>
                <a:latin typeface="Calibri" panose="020F0502020204030204" pitchFamily="34" charset="0"/>
                <a:ea typeface="Times New Roman" panose="02020603050405020304" pitchFamily="18" charset="0"/>
              </a:rPr>
              <a:t>Osiem kluczowych kompetencji dla uczenia się przez całe życie</a:t>
            </a:r>
            <a:endParaRPr lang="es-ES" sz="4000" b="1" spc="50" dirty="0">
              <a:solidFill>
                <a:srgbClr val="243255"/>
              </a:solidFill>
              <a:cs typeface="Tahoma"/>
            </a:endParaRP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5" y="3009900"/>
            <a:ext cx="16913698" cy="4401205"/>
          </a:xfrm>
          <a:prstGeom prst="rect">
            <a:avLst/>
          </a:prstGeom>
          <a:noFill/>
        </p:spPr>
        <p:txBody>
          <a:bodyPr wrap="square" rtlCol="0">
            <a:spAutoFit/>
          </a:bodyPr>
          <a:lstStyle/>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Wspomniane wyżej kompetencje to:</a:t>
            </a:r>
            <a:endParaRPr lang="pl-PL" sz="28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1. Komunikacja w języku ojczystym</a:t>
            </a:r>
            <a:endParaRPr lang="pl-PL" sz="28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2. Komunikacja w języku obcym</a:t>
            </a:r>
            <a:endParaRPr lang="pl-PL" sz="28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3. Podstawy w dyscyplinach STEM</a:t>
            </a:r>
            <a:endParaRPr lang="pl-PL" sz="28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4. Kompetencje cyfrowe</a:t>
            </a:r>
            <a:endParaRPr lang="pl-PL" sz="28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5. Nauka uczenia się</a:t>
            </a:r>
            <a:endParaRPr lang="pl-PL" sz="28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6. Kompetencje społeczne i obywatelskie</a:t>
            </a:r>
            <a:endParaRPr lang="pl-PL" sz="28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7. Przedsiębiorczość</a:t>
            </a:r>
            <a:endParaRPr lang="pl-PL" sz="28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8. Świadomość kulturowa</a:t>
            </a:r>
            <a:endParaRPr lang="pl-PL" sz="2800" dirty="0">
              <a:effectLst/>
              <a:latin typeface="Times New Roman" panose="02020603050405020304" pitchFamily="18" charset="0"/>
              <a:ea typeface="Times New Roman" panose="02020603050405020304" pitchFamily="18" charset="0"/>
            </a:endParaRPr>
          </a:p>
          <a:p>
            <a:pPr algn="just"/>
            <a:endParaRPr lang="en-US" altLang="ko-KR" sz="2800" dirty="0"/>
          </a:p>
        </p:txBody>
      </p:sp>
    </p:spTree>
    <p:extLst>
      <p:ext uri="{BB962C8B-B14F-4D97-AF65-F5344CB8AC3E}">
        <p14:creationId xmlns:p14="http://schemas.microsoft.com/office/powerpoint/2010/main" val="3009455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1</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en-GB" sz="4000" b="1" spc="50" dirty="0">
                <a:solidFill>
                  <a:srgbClr val="243255"/>
                </a:solidFill>
                <a:cs typeface="Tahoma"/>
              </a:rPr>
              <a:t>7. </a:t>
            </a:r>
            <a:r>
              <a:rPr lang="en-GB" sz="4000" b="1" spc="50" dirty="0" err="1">
                <a:solidFill>
                  <a:srgbClr val="243255"/>
                </a:solidFill>
                <a:cs typeface="Tahoma"/>
              </a:rPr>
              <a:t>Poczucie</a:t>
            </a:r>
            <a:r>
              <a:rPr lang="en-GB" sz="4000" b="1" spc="50" dirty="0">
                <a:solidFill>
                  <a:srgbClr val="243255"/>
                </a:solidFill>
                <a:cs typeface="Tahoma"/>
              </a:rPr>
              <a:t> </a:t>
            </a:r>
            <a:r>
              <a:rPr lang="en-GB" sz="4000" b="1" spc="50" dirty="0" err="1">
                <a:solidFill>
                  <a:srgbClr val="243255"/>
                </a:solidFill>
                <a:cs typeface="Tahoma"/>
              </a:rPr>
              <a:t>inicjatywy</a:t>
            </a:r>
            <a:r>
              <a:rPr lang="en-GB" sz="4000" b="1" spc="50" dirty="0">
                <a:solidFill>
                  <a:srgbClr val="243255"/>
                </a:solidFill>
                <a:cs typeface="Tahoma"/>
              </a:rPr>
              <a:t> </a:t>
            </a:r>
            <a:r>
              <a:rPr lang="en-GB" sz="4000" b="1" spc="50" dirty="0" err="1">
                <a:solidFill>
                  <a:srgbClr val="243255"/>
                </a:solidFill>
                <a:cs typeface="Tahoma"/>
              </a:rPr>
              <a:t>i</a:t>
            </a:r>
            <a:r>
              <a:rPr lang="en-GB" sz="4000" b="1" spc="50" dirty="0">
                <a:solidFill>
                  <a:srgbClr val="243255"/>
                </a:solidFill>
                <a:cs typeface="Tahoma"/>
              </a:rPr>
              <a:t> </a:t>
            </a:r>
            <a:r>
              <a:rPr lang="en-GB" sz="4000" b="1" spc="50" dirty="0" err="1">
                <a:solidFill>
                  <a:srgbClr val="243255"/>
                </a:solidFill>
                <a:cs typeface="Tahoma"/>
              </a:rPr>
              <a:t>przedsiębiorczość</a:t>
            </a:r>
            <a:endParaRPr lang="en-GB" sz="4000" b="1" spc="50" dirty="0">
              <a:solidFill>
                <a:srgbClr val="243255"/>
              </a:solidFill>
              <a:cs typeface="Tahoma"/>
            </a:endParaRP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5" y="3046504"/>
            <a:ext cx="16913698" cy="5262979"/>
          </a:xfrm>
          <a:prstGeom prst="rect">
            <a:avLst/>
          </a:prstGeom>
          <a:noFill/>
        </p:spPr>
        <p:txBody>
          <a:bodyPr wrap="square" rtlCol="0">
            <a:spAutoFit/>
          </a:bodyPr>
          <a:lstStyle/>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Poczucie inicjatywy i przedsiębiorczość (kompetencja koncepcji uczenia się przez całe życie nr 7) jest opisana jako zdolność osoby do:</a:t>
            </a:r>
            <a:endParaRPr lang="pl-PL" sz="28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pl-PL" sz="2800" dirty="0">
              <a:effectLst/>
              <a:latin typeface="Times New Roman" panose="02020603050405020304" pitchFamily="18" charset="0"/>
              <a:ea typeface="Times New Roman" panose="02020603050405020304" pitchFamily="18" charset="0"/>
            </a:endParaRPr>
          </a:p>
          <a:p>
            <a:r>
              <a:rPr lang="pl-PL" sz="2800" i="1"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„…przekształcenia pomysłów w działanie [pomagając] osobom w miejscu pracy w uświadomieniu sobie kontekstu i [otaczających] możliwości”.</a:t>
            </a:r>
            <a:endParaRPr lang="pl-PL" sz="2800" i="1"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pl-PL" sz="28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Ponadto ta sama kompetencja odnosi się do:</a:t>
            </a:r>
            <a:endParaRPr lang="pl-PL" sz="28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pl-PL" sz="2800" dirty="0">
              <a:effectLst/>
              <a:latin typeface="Times New Roman" panose="02020603050405020304" pitchFamily="18" charset="0"/>
              <a:ea typeface="Times New Roman" panose="02020603050405020304" pitchFamily="18" charset="0"/>
            </a:endParaRPr>
          </a:p>
          <a:p>
            <a:r>
              <a:rPr lang="pl-PL" sz="2800" i="1"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„…zdolności do identyfikowania dostępnych możliwości prowadzenia działalności osobistej, zawodowej i/lub biznesowej, w tym zrozumienia szerszej perspektywy, w której ludzie żyją i pracują, takiej jak szerokie zrozumienie funkcjonowania gospodarki i możliwości oraz wyzwań stojących przed pracodawcą lub organizacją”.</a:t>
            </a:r>
            <a:endParaRPr lang="pl-PL" sz="2800" i="1" dirty="0">
              <a:effectLst/>
              <a:latin typeface="Times New Roman" panose="02020603050405020304" pitchFamily="18" charset="0"/>
              <a:ea typeface="Times New Roman" panose="02020603050405020304" pitchFamily="18" charset="0"/>
            </a:endParaRPr>
          </a:p>
          <a:p>
            <a:pPr algn="just"/>
            <a:endParaRPr lang="en-US" altLang="ko-KR" sz="2800" i="1" dirty="0"/>
          </a:p>
        </p:txBody>
      </p:sp>
    </p:spTree>
    <p:extLst>
      <p:ext uri="{BB962C8B-B14F-4D97-AF65-F5344CB8AC3E}">
        <p14:creationId xmlns:p14="http://schemas.microsoft.com/office/powerpoint/2010/main" val="4122034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1</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spcBef>
                <a:spcPts val="110"/>
              </a:spcBef>
            </a:pPr>
            <a:r>
              <a:rPr lang="pl-PL" sz="4000" b="1"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Łączenie krytycznego myślenia z kompetencją nr 7</a:t>
            </a:r>
            <a:endParaRPr lang="pl-PL" sz="4000" dirty="0">
              <a:effectLst/>
              <a:latin typeface="Times New Roman" panose="02020603050405020304" pitchFamily="18" charset="0"/>
              <a:ea typeface="Times New Roman" panose="02020603050405020304" pitchFamily="18" charset="0"/>
            </a:endParaRP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5" y="3009900"/>
            <a:ext cx="16913698" cy="5693866"/>
          </a:xfrm>
          <a:prstGeom prst="rect">
            <a:avLst/>
          </a:prstGeom>
          <a:noFill/>
        </p:spPr>
        <p:txBody>
          <a:bodyPr wrap="square" rtlCol="0">
            <a:spAutoFit/>
          </a:bodyPr>
          <a:lstStyle/>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Od tego momentu można zaobserwować powiązanie przedsiębiorczości z krytycznym myśleniem, które jest powszechnie rozumiane jako:</a:t>
            </a:r>
            <a:endParaRPr lang="pl-PL" sz="28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pl-PL" sz="28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„…zdyscyplinowany intelektualnie proces aktywnego </a:t>
            </a:r>
            <a:r>
              <a:rPr lang="pl-PL" sz="2800" dirty="0" err="1">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konceptualizowania</a:t>
            </a:r>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stosowania, analizowania, syntezy i/lub oceny informacji zebranych lub wygenerowanych przez obserwację, doświadczenie, refleksję, rozumowanie lub komunikację”.</a:t>
            </a:r>
            <a:endParaRPr lang="pl-PL" sz="2800" dirty="0">
              <a:effectLst/>
              <a:latin typeface="Times New Roman" panose="02020603050405020304" pitchFamily="18" charset="0"/>
              <a:ea typeface="Times New Roman" panose="02020603050405020304" pitchFamily="18" charset="0"/>
            </a:endParaRPr>
          </a:p>
          <a:p>
            <a:r>
              <a:rPr lang="pl-PL" sz="24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Źródło: Michael </a:t>
            </a:r>
            <a:r>
              <a:rPr lang="pl-PL" sz="2400" dirty="0" err="1">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Scriven</a:t>
            </a:r>
            <a:r>
              <a:rPr lang="pl-PL" sz="24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i Richard Paul, 8. doroczna międzynarodowa konferencja na temat krytycznego myślenia i reformy edukacji, 1987.</a:t>
            </a:r>
            <a:endParaRPr lang="pl-PL" sz="24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pl-PL" sz="28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W obu kontekstach odnosimy się do zdolności/procesu, w którym na podstawie pewnych danych wejściowych ludzie reagują, przypisując znaczenia temu, czego doświadczają i odpowiednio dostosowując swoje myśli/działania.</a:t>
            </a:r>
            <a:endParaRPr lang="pl-PL" sz="28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pl-PL" sz="2800" dirty="0">
              <a:effectLst/>
              <a:latin typeface="Times New Roman" panose="02020603050405020304" pitchFamily="18" charset="0"/>
              <a:ea typeface="Times New Roman" panose="02020603050405020304" pitchFamily="18" charset="0"/>
            </a:endParaRPr>
          </a:p>
          <a:p>
            <a:pPr algn="just"/>
            <a:endParaRPr lang="en-US" altLang="ko-KR" sz="2800" i="1" dirty="0"/>
          </a:p>
        </p:txBody>
      </p:sp>
    </p:spTree>
    <p:extLst>
      <p:ext uri="{BB962C8B-B14F-4D97-AF65-F5344CB8AC3E}">
        <p14:creationId xmlns:p14="http://schemas.microsoft.com/office/powerpoint/2010/main" val="2343246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xmlns="" id="{E8BCB89B-C162-49D8-8C12-EF9C5ED4083E}"/>
              </a:ext>
            </a:extLst>
          </p:cNvPr>
          <p:cNvSpPr txBox="1">
            <a:spLocks/>
          </p:cNvSpPr>
          <p:nvPr/>
        </p:nvSpPr>
        <p:spPr>
          <a:xfrm>
            <a:off x="15087600" y="647700"/>
            <a:ext cx="2764155" cy="751488"/>
          </a:xfrm>
          <a:prstGeom prst="rect">
            <a:avLst/>
          </a:prstGeom>
        </p:spPr>
        <p:txBody>
          <a:bodyPr vert="horz" wrap="square" lIns="0" tIns="12700" rIns="0" bIns="0" rtlCol="0">
            <a:spAutoFit/>
          </a:bodyPr>
          <a:lstStyle>
            <a:lvl1pPr>
              <a:defRPr sz="9000" b="1" i="0">
                <a:solidFill>
                  <a:srgbClr val="152D54"/>
                </a:solidFill>
                <a:latin typeface="Calibri"/>
                <a:ea typeface="+mj-ea"/>
                <a:cs typeface="Calibri"/>
              </a:defRPr>
            </a:lvl1pPr>
          </a:lstStyle>
          <a:p>
            <a:r>
              <a:rPr lang="pl-PL" altLang="ko-KR" sz="4800" dirty="0">
                <a:solidFill>
                  <a:srgbClr val="E12227"/>
                </a:solidFill>
                <a:latin typeface="Tahoma" panose="020B0604030504040204" pitchFamily="34" charset="0"/>
                <a:ea typeface="Tahoma" panose="020B0604030504040204" pitchFamily="34" charset="0"/>
                <a:cs typeface="Tahoma" panose="020B0604030504040204" pitchFamily="34" charset="0"/>
              </a:rPr>
              <a:t>Część</a:t>
            </a:r>
            <a:r>
              <a:rPr lang="en-US" altLang="ko-KR" sz="4800" b="1" dirty="0">
                <a:solidFill>
                  <a:srgbClr val="E12227"/>
                </a:solidFill>
                <a:latin typeface="Tahoma" panose="020B0604030504040204" pitchFamily="34" charset="0"/>
                <a:ea typeface="Tahoma" panose="020B0604030504040204" pitchFamily="34" charset="0"/>
                <a:cs typeface="Tahoma" panose="020B0604030504040204" pitchFamily="34" charset="0"/>
              </a:rPr>
              <a:t> 1</a:t>
            </a:r>
          </a:p>
        </p:txBody>
      </p:sp>
      <p:sp>
        <p:nvSpPr>
          <p:cNvPr id="5" name="object 3">
            <a:extLst>
              <a:ext uri="{FF2B5EF4-FFF2-40B4-BE49-F238E27FC236}">
                <a16:creationId xmlns:a16="http://schemas.microsoft.com/office/drawing/2014/main" xmlns="" id="{0409B19A-6693-43E7-B35B-C85E49857B17}"/>
              </a:ext>
            </a:extLst>
          </p:cNvPr>
          <p:cNvSpPr txBox="1"/>
          <p:nvPr/>
        </p:nvSpPr>
        <p:spPr>
          <a:xfrm>
            <a:off x="938055" y="2019300"/>
            <a:ext cx="16913699" cy="629660"/>
          </a:xfrm>
          <a:prstGeom prst="rect">
            <a:avLst/>
          </a:prstGeom>
        </p:spPr>
        <p:txBody>
          <a:bodyPr vert="horz" wrap="square" lIns="0" tIns="13970" rIns="0" bIns="0" rtlCol="0">
            <a:spAutoFit/>
          </a:bodyPr>
          <a:lstStyle/>
          <a:p>
            <a:pPr marL="12700" algn="just">
              <a:lnSpc>
                <a:spcPct val="100000"/>
              </a:lnSpc>
              <a:spcBef>
                <a:spcPts val="110"/>
              </a:spcBef>
            </a:pPr>
            <a:r>
              <a:rPr lang="pl-PL" sz="4000" b="1" spc="50" dirty="0">
                <a:solidFill>
                  <a:srgbClr val="243255"/>
                </a:solidFill>
                <a:cs typeface="Tahoma"/>
              </a:rPr>
              <a:t>Publikacja modelu </a:t>
            </a:r>
            <a:r>
              <a:rPr lang="pl-PL" sz="4000" b="1" spc="50" dirty="0" err="1">
                <a:solidFill>
                  <a:srgbClr val="243255"/>
                </a:solidFill>
                <a:cs typeface="Tahoma"/>
              </a:rPr>
              <a:t>EntreComp</a:t>
            </a:r>
            <a:r>
              <a:rPr lang="en-GB" sz="4000" b="1" spc="50" dirty="0">
                <a:solidFill>
                  <a:srgbClr val="243255"/>
                </a:solidFill>
                <a:cs typeface="Tahoma"/>
              </a:rPr>
              <a:t> </a:t>
            </a:r>
          </a:p>
        </p:txBody>
      </p:sp>
      <p:sp>
        <p:nvSpPr>
          <p:cNvPr id="7" name="CuadroTexto 6">
            <a:extLst>
              <a:ext uri="{FF2B5EF4-FFF2-40B4-BE49-F238E27FC236}">
                <a16:creationId xmlns:a16="http://schemas.microsoft.com/office/drawing/2014/main" xmlns="" id="{06793CA9-7760-4AE0-884D-3B60C96F5FDD}"/>
              </a:ext>
            </a:extLst>
          </p:cNvPr>
          <p:cNvSpPr txBox="1"/>
          <p:nvPr/>
        </p:nvSpPr>
        <p:spPr>
          <a:xfrm>
            <a:off x="228600" y="9563100"/>
            <a:ext cx="12573000" cy="523220"/>
          </a:xfrm>
          <a:prstGeom prst="rect">
            <a:avLst/>
          </a:prstGeom>
          <a:noFill/>
        </p:spPr>
        <p:txBody>
          <a:bodyPr wrap="square">
            <a:spAutoFit/>
          </a:bodyPr>
          <a:lstStyle/>
          <a:p>
            <a:r>
              <a:rPr lang="en-US" sz="1400" b="0" i="0" u="none" strike="noStrike" dirty="0">
                <a:solidFill>
                  <a:schemeClr val="bg1"/>
                </a:solidFill>
                <a:effectLst/>
                <a:latin typeface="YADLjI9qxTA 0"/>
              </a:rPr>
              <a:t>With the support of the Erasmus+ </a:t>
            </a:r>
            <a:r>
              <a:rPr lang="en-US" sz="1400" b="0" i="0" u="none" strike="noStrike" dirty="0" err="1">
                <a:solidFill>
                  <a:schemeClr val="bg1"/>
                </a:solidFill>
                <a:effectLst/>
                <a:latin typeface="YADLjI9qxTA 0"/>
              </a:rPr>
              <a:t>programme</a:t>
            </a:r>
            <a:r>
              <a:rPr lang="en-US" sz="1400" b="0" i="0" u="none" strike="noStrike" dirty="0">
                <a:solidFill>
                  <a:schemeClr val="bg1"/>
                </a:solidFill>
                <a:effectLst/>
                <a:latin typeface="YADLjI9qxTA 0"/>
              </a:rPr>
              <a:t> of the European Union. This document and its contents reflects the views only of the authors, and the Commission cannot be held responsible for any use which may be made of the information contained therein. </a:t>
            </a:r>
            <a:endParaRPr lang="en-US" sz="1400" dirty="0">
              <a:solidFill>
                <a:schemeClr val="bg1"/>
              </a:solidFill>
              <a:effectLst/>
              <a:latin typeface="YADLjI9qxTA 0"/>
            </a:endParaRPr>
          </a:p>
        </p:txBody>
      </p:sp>
      <p:pic>
        <p:nvPicPr>
          <p:cNvPr id="8" name="Imagen 7">
            <a:extLst>
              <a:ext uri="{FF2B5EF4-FFF2-40B4-BE49-F238E27FC236}">
                <a16:creationId xmlns:a16="http://schemas.microsoft.com/office/drawing/2014/main" xmlns="" id="{6F7DE30C-DCD9-47D2-9ABD-18087549668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0414" y="8943014"/>
            <a:ext cx="1684513" cy="481167"/>
          </a:xfrm>
          <a:prstGeom prst="rect">
            <a:avLst/>
          </a:prstGeom>
        </p:spPr>
      </p:pic>
      <p:pic>
        <p:nvPicPr>
          <p:cNvPr id="19" name="Imagen 18">
            <a:extLst>
              <a:ext uri="{FF2B5EF4-FFF2-40B4-BE49-F238E27FC236}">
                <a16:creationId xmlns:a16="http://schemas.microsoft.com/office/drawing/2014/main" xmlns="" id="{48E3DFE5-3AAA-4AA5-A90F-48CBCBE17A1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 y="8912117"/>
            <a:ext cx="1066800" cy="512064"/>
          </a:xfrm>
          <a:prstGeom prst="rect">
            <a:avLst/>
          </a:prstGeom>
        </p:spPr>
      </p:pic>
      <p:sp>
        <p:nvSpPr>
          <p:cNvPr id="10" name="TextBox 2">
            <a:extLst>
              <a:ext uri="{FF2B5EF4-FFF2-40B4-BE49-F238E27FC236}">
                <a16:creationId xmlns:a16="http://schemas.microsoft.com/office/drawing/2014/main" xmlns="" id="{FF387B6A-5047-4EFF-8F1F-CCC31E055809}"/>
              </a:ext>
            </a:extLst>
          </p:cNvPr>
          <p:cNvSpPr txBox="1"/>
          <p:nvPr/>
        </p:nvSpPr>
        <p:spPr>
          <a:xfrm>
            <a:off x="938055" y="3009900"/>
            <a:ext cx="11863545" cy="3970318"/>
          </a:xfrm>
          <a:prstGeom prst="rect">
            <a:avLst/>
          </a:prstGeom>
          <a:noFill/>
        </p:spPr>
        <p:txBody>
          <a:bodyPr wrap="square" rtlCol="0">
            <a:spAutoFit/>
          </a:bodyPr>
          <a:lstStyle/>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Model </a:t>
            </a:r>
            <a:r>
              <a:rPr lang="pl-PL" sz="2800" dirty="0" err="1">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EntreComp</a:t>
            </a:r>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pojawił się dokładnie dziesięć lat po zaleceniach Parlamentu Europejskiego.</a:t>
            </a:r>
            <a:endParaRPr lang="pl-PL" sz="28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pl-PL" sz="28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Kompetencja nr 7, jaką znamy, została „podzielona” na trzywymiarowe obszary szkoleniowe obejmujące 15 kompetencji – po pięć dla każdego obszaru.</a:t>
            </a:r>
            <a:endParaRPr lang="pl-PL" sz="28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pl-PL" sz="2800" dirty="0">
              <a:effectLst/>
              <a:latin typeface="Times New Roman" panose="02020603050405020304" pitchFamily="18" charset="0"/>
              <a:ea typeface="Times New Roman" panose="02020603050405020304" pitchFamily="18" charset="0"/>
            </a:endParaRPr>
          </a:p>
          <a:p>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Na dzień dzisiejszy Model </a:t>
            </a:r>
            <a:r>
              <a:rPr lang="pl-PL" sz="2800" dirty="0" err="1">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EntreComp</a:t>
            </a:r>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pozostaje – wraz z </a:t>
            </a:r>
            <a:r>
              <a:rPr lang="pl-PL" sz="2800" dirty="0" err="1">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DigComp</a:t>
            </a:r>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i </a:t>
            </a:r>
            <a:r>
              <a:rPr lang="pl-PL" sz="2800" dirty="0" err="1">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LifeComp</a:t>
            </a:r>
            <a:r>
              <a:rPr lang="pl-PL" sz="2800"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 – najbardziej wiarygodnym i solidnym modelem referencyjnym dla edukacji i szkoleń na poziomie UE.</a:t>
            </a:r>
            <a:endParaRPr lang="en-US" altLang="ko-KR" sz="2800" dirty="0"/>
          </a:p>
        </p:txBody>
      </p:sp>
      <p:pic>
        <p:nvPicPr>
          <p:cNvPr id="2" name="Immagine 1">
            <a:extLst>
              <a:ext uri="{FF2B5EF4-FFF2-40B4-BE49-F238E27FC236}">
                <a16:creationId xmlns:a16="http://schemas.microsoft.com/office/drawing/2014/main" xmlns="" id="{56718B83-4489-46D6-97F4-90FAB87BF6BC}"/>
              </a:ext>
            </a:extLst>
          </p:cNvPr>
          <p:cNvPicPr>
            <a:picLocks noChangeAspect="1"/>
          </p:cNvPicPr>
          <p:nvPr/>
        </p:nvPicPr>
        <p:blipFill>
          <a:blip r:embed="rId5"/>
          <a:stretch>
            <a:fillRect/>
          </a:stretch>
        </p:blipFill>
        <p:spPr>
          <a:xfrm>
            <a:off x="13087299" y="2171700"/>
            <a:ext cx="4300504" cy="6096000"/>
          </a:xfrm>
          <a:prstGeom prst="rect">
            <a:avLst/>
          </a:prstGeom>
          <a:ln w="28575">
            <a:solidFill>
              <a:srgbClr val="002060"/>
            </a:solidFill>
          </a:ln>
        </p:spPr>
      </p:pic>
    </p:spTree>
    <p:extLst>
      <p:ext uri="{BB962C8B-B14F-4D97-AF65-F5344CB8AC3E}">
        <p14:creationId xmlns:p14="http://schemas.microsoft.com/office/powerpoint/2010/main" val="1806510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4160</TotalTime>
  <Words>3530</Words>
  <Application>Microsoft Office PowerPoint</Application>
  <PresentationFormat>Niestandardowy</PresentationFormat>
  <Paragraphs>429</Paragraphs>
  <Slides>33</Slides>
  <Notes>29</Notes>
  <HiddenSlides>0</HiddenSlides>
  <MMClips>0</MMClips>
  <ScaleCrop>false</ScaleCrop>
  <HeadingPairs>
    <vt:vector size="4" baseType="variant">
      <vt:variant>
        <vt:lpstr>Motyw</vt:lpstr>
      </vt:variant>
      <vt:variant>
        <vt:i4>2</vt:i4>
      </vt:variant>
      <vt:variant>
        <vt:lpstr>Tytuły slajdów</vt:lpstr>
      </vt:variant>
      <vt:variant>
        <vt:i4>33</vt:i4>
      </vt:variant>
    </vt:vector>
  </HeadingPairs>
  <TitlesOfParts>
    <vt:vector size="35" baseType="lpstr">
      <vt:lpstr>Office Theme</vt:lpstr>
      <vt:lpstr>1_Office Theme</vt:lpstr>
      <vt:lpstr>Prezentacja programu PowerPoint</vt:lpstr>
      <vt:lpstr>Cele kursu </vt:lpstr>
      <vt:lpstr>INDEX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Dziękuję za uwagę!</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essence RED</dc:title>
  <dc:creator>Monia Coppola</dc:creator>
  <cp:keywords>DAEZM6eZgec,BAEXurJiHZU</cp:keywords>
  <cp:lastModifiedBy>Karolina Palimaka</cp:lastModifiedBy>
  <cp:revision>192</cp:revision>
  <dcterms:created xsi:type="dcterms:W3CDTF">2021-03-19T11:51:00Z</dcterms:created>
  <dcterms:modified xsi:type="dcterms:W3CDTF">2022-01-27T21:48:33Z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2021-03-19T00:00:00Z</vt:filetime>
  </property>
  <property fmtid="{D5CDD505-2E9C-101B-9397-08002B2CF9AE}" pid="3" name="Creator">
    <vt:lpwstr>Canva</vt:lpwstr>
  </property>
  <property fmtid="{D5CDD505-2E9C-101B-9397-08002B2CF9AE}" pid="4" name="LastSaved">
    <vt:filetime>2021-03-19T00:00:00Z</vt:filetime>
  </property>
</Properties>
</file>