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7.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8.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9.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0.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1.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2.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3.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14.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15.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16.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17.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notesSlides/notesSlide18.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19.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20.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notesSlides/notesSlide21.xml" ContentType="application/vnd.openxmlformats-officedocument.presentationml.notesSlide+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notesSlides/notesSlide22.xml" ContentType="application/vnd.openxmlformats-officedocument.presentationml.notesSlide+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notesSlides/notesSlide23.xml" ContentType="application/vnd.openxmlformats-officedocument.presentationml.notesSlide+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notesSlides/notesSlide24.xml" ContentType="application/vnd.openxmlformats-officedocument.presentationml.notesSlide+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notesSlides/notesSlide25.xml" ContentType="application/vnd.openxmlformats-officedocument.presentationml.notesSlide+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notesSlides/notesSlide26.xml" ContentType="application/vnd.openxmlformats-officedocument.presentationml.notesSlide+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notesSlides/notesSlide27.xml" ContentType="application/vnd.openxmlformats-officedocument.presentationml.notesSlide+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ppt/media/image10.jpg" ContentType="image/jpeg"/>
  <Override PartName="/ppt/notesSlides/notesSlide28.xml" ContentType="application/vnd.openxmlformats-officedocument.presentationml.notesSlide+xml"/>
  <Override PartName="/ppt/diagrams/data34.xml" ContentType="application/vnd.openxmlformats-officedocument.drawingml.diagramData+xml"/>
  <Override PartName="/ppt/diagrams/layout34.xml" ContentType="application/vnd.openxmlformats-officedocument.drawingml.diagramLayout+xml"/>
  <Override PartName="/ppt/diagrams/quickStyle34.xml" ContentType="application/vnd.openxmlformats-officedocument.drawingml.diagramStyle+xml"/>
  <Override PartName="/ppt/diagrams/colors34.xml" ContentType="application/vnd.openxmlformats-officedocument.drawingml.diagramColors+xml"/>
  <Override PartName="/ppt/diagrams/drawing34.xml" ContentType="application/vnd.ms-office.drawingml.diagramDrawing+xml"/>
  <Override PartName="/ppt/diagrams/data35.xml" ContentType="application/vnd.openxmlformats-officedocument.drawingml.diagramData+xml"/>
  <Override PartName="/ppt/diagrams/layout35.xml" ContentType="application/vnd.openxmlformats-officedocument.drawingml.diagramLayout+xml"/>
  <Override PartName="/ppt/diagrams/quickStyle35.xml" ContentType="application/vnd.openxmlformats-officedocument.drawingml.diagramStyle+xml"/>
  <Override PartName="/ppt/diagrams/colors35.xml" ContentType="application/vnd.openxmlformats-officedocument.drawingml.diagramColors+xml"/>
  <Override PartName="/ppt/diagrams/drawing35.xml" ContentType="application/vnd.ms-office.drawingml.diagramDrawing+xml"/>
  <Override PartName="/ppt/notesSlides/notesSlide29.xml" ContentType="application/vnd.openxmlformats-officedocument.presentationml.notesSlide+xml"/>
  <Override PartName="/ppt/diagrams/data36.xml" ContentType="application/vnd.openxmlformats-officedocument.drawingml.diagramData+xml"/>
  <Override PartName="/ppt/diagrams/layout36.xml" ContentType="application/vnd.openxmlformats-officedocument.drawingml.diagramLayout+xml"/>
  <Override PartName="/ppt/diagrams/quickStyle36.xml" ContentType="application/vnd.openxmlformats-officedocument.drawingml.diagramStyle+xml"/>
  <Override PartName="/ppt/diagrams/colors36.xml" ContentType="application/vnd.openxmlformats-officedocument.drawingml.diagramColors+xml"/>
  <Override PartName="/ppt/diagrams/drawing36.xml" ContentType="application/vnd.ms-office.drawingml.diagramDrawing+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notesMasterIdLst>
    <p:notesMasterId r:id="rId40"/>
  </p:notesMasterIdLst>
  <p:sldIdLst>
    <p:sldId id="269" r:id="rId3"/>
    <p:sldId id="257" r:id="rId4"/>
    <p:sldId id="273" r:id="rId5"/>
    <p:sldId id="332" r:id="rId6"/>
    <p:sldId id="264" r:id="rId7"/>
    <p:sldId id="275" r:id="rId8"/>
    <p:sldId id="329" r:id="rId9"/>
    <p:sldId id="324" r:id="rId10"/>
    <p:sldId id="304" r:id="rId11"/>
    <p:sldId id="305" r:id="rId12"/>
    <p:sldId id="328" r:id="rId13"/>
    <p:sldId id="306" r:id="rId14"/>
    <p:sldId id="310" r:id="rId15"/>
    <p:sldId id="327" r:id="rId16"/>
    <p:sldId id="345" r:id="rId17"/>
    <p:sldId id="346" r:id="rId18"/>
    <p:sldId id="347" r:id="rId19"/>
    <p:sldId id="348" r:id="rId20"/>
    <p:sldId id="349" r:id="rId21"/>
    <p:sldId id="350" r:id="rId22"/>
    <p:sldId id="351" r:id="rId23"/>
    <p:sldId id="352" r:id="rId24"/>
    <p:sldId id="353" r:id="rId25"/>
    <p:sldId id="354" r:id="rId26"/>
    <p:sldId id="341" r:id="rId27"/>
    <p:sldId id="337" r:id="rId28"/>
    <p:sldId id="338" r:id="rId29"/>
    <p:sldId id="339" r:id="rId30"/>
    <p:sldId id="344" r:id="rId31"/>
    <p:sldId id="340" r:id="rId32"/>
    <p:sldId id="343" r:id="rId33"/>
    <p:sldId id="356" r:id="rId34"/>
    <p:sldId id="355" r:id="rId35"/>
    <p:sldId id="333" r:id="rId36"/>
    <p:sldId id="330" r:id="rId37"/>
    <p:sldId id="331" r:id="rId38"/>
    <p:sldId id="270" r:id="rId39"/>
  </p:sldIdLst>
  <p:sldSz cx="18288000" cy="10287000"/>
  <p:notesSz cx="18288000" cy="10287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3255"/>
    <a:srgbClr val="FF66CC"/>
    <a:srgbClr val="E122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940675A-B579-460E-94D1-54222C63F5DA}" styleName="Bez stylu, siatka tabeli">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50" autoAdjust="0"/>
    <p:restoredTop sz="93073" autoAdjust="0"/>
  </p:normalViewPr>
  <p:slideViewPr>
    <p:cSldViewPr>
      <p:cViewPr>
        <p:scale>
          <a:sx n="48" d="100"/>
          <a:sy n="48" d="100"/>
        </p:scale>
        <p:origin x="-62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91988C-082D-44AA-9722-D6ABD8961682}"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en-US"/>
        </a:p>
      </dgm:t>
    </dgm:pt>
    <dgm:pt modelId="{63CA0011-42EE-4CDE-8AFF-4F0DF062C41A}">
      <dgm:prSet/>
      <dgm:spPr>
        <a:solidFill>
          <a:srgbClr val="243255"/>
        </a:solidFill>
      </dgm:spPr>
      <dgm:t>
        <a:bodyPr/>
        <a:lstStyle/>
        <a:p>
          <a:pPr rtl="0"/>
          <a:r>
            <a:rPr lang="pl-PL" b="1" dirty="0" smtClean="0"/>
            <a:t>KREATYWNOŚĆ</a:t>
          </a:r>
          <a:endParaRPr lang="hr-HR" dirty="0"/>
        </a:p>
      </dgm:t>
    </dgm:pt>
    <dgm:pt modelId="{5EDF9AFA-1868-4858-9D7B-E392149AF97B}" type="parTrans" cxnId="{65BB2472-CE7C-4EA0-8E0C-247F61C08BCB}">
      <dgm:prSet/>
      <dgm:spPr/>
      <dgm:t>
        <a:bodyPr/>
        <a:lstStyle/>
        <a:p>
          <a:endParaRPr lang="en-US"/>
        </a:p>
      </dgm:t>
    </dgm:pt>
    <dgm:pt modelId="{61F3453B-0629-4A52-8F6D-EDBF3D9890CA}" type="sibTrans" cxnId="{65BB2472-CE7C-4EA0-8E0C-247F61C08BCB}">
      <dgm:prSet/>
      <dgm:spPr/>
      <dgm:t>
        <a:bodyPr/>
        <a:lstStyle/>
        <a:p>
          <a:endParaRPr lang="en-US"/>
        </a:p>
      </dgm:t>
    </dgm:pt>
    <dgm:pt modelId="{29CA8948-0A80-4B53-93C4-71C7570D42F7}" type="pres">
      <dgm:prSet presAssocID="{2791988C-082D-44AA-9722-D6ABD8961682}" presName="linear" presStyleCnt="0">
        <dgm:presLayoutVars>
          <dgm:animLvl val="lvl"/>
          <dgm:resizeHandles val="exact"/>
        </dgm:presLayoutVars>
      </dgm:prSet>
      <dgm:spPr/>
      <dgm:t>
        <a:bodyPr/>
        <a:lstStyle/>
        <a:p>
          <a:endParaRPr lang="en-US"/>
        </a:p>
      </dgm:t>
    </dgm:pt>
    <dgm:pt modelId="{2C81B13C-AA17-44E9-8569-B75BA188C82C}" type="pres">
      <dgm:prSet presAssocID="{63CA0011-42EE-4CDE-8AFF-4F0DF062C41A}" presName="parentText" presStyleLbl="node1" presStyleIdx="0" presStyleCnt="1" custScaleY="100970" custLinFactNeighborY="16164">
        <dgm:presLayoutVars>
          <dgm:chMax val="0"/>
          <dgm:bulletEnabled val="1"/>
        </dgm:presLayoutVars>
      </dgm:prSet>
      <dgm:spPr/>
      <dgm:t>
        <a:bodyPr/>
        <a:lstStyle/>
        <a:p>
          <a:endParaRPr lang="en-US"/>
        </a:p>
      </dgm:t>
    </dgm:pt>
  </dgm:ptLst>
  <dgm:cxnLst>
    <dgm:cxn modelId="{65BB2472-CE7C-4EA0-8E0C-247F61C08BCB}" srcId="{2791988C-082D-44AA-9722-D6ABD8961682}" destId="{63CA0011-42EE-4CDE-8AFF-4F0DF062C41A}" srcOrd="0" destOrd="0" parTransId="{5EDF9AFA-1868-4858-9D7B-E392149AF97B}" sibTransId="{61F3453B-0629-4A52-8F6D-EDBF3D9890CA}"/>
    <dgm:cxn modelId="{06531968-C578-4859-A447-722B76AB7686}" type="presOf" srcId="{2791988C-082D-44AA-9722-D6ABD8961682}" destId="{29CA8948-0A80-4B53-93C4-71C7570D42F7}" srcOrd="0" destOrd="0" presId="urn:microsoft.com/office/officeart/2005/8/layout/vList2"/>
    <dgm:cxn modelId="{04FCB0DD-CD37-45F2-9AED-E126C5D9B4A9}" type="presOf" srcId="{63CA0011-42EE-4CDE-8AFF-4F0DF062C41A}" destId="{2C81B13C-AA17-44E9-8569-B75BA188C82C}" srcOrd="0" destOrd="0" presId="urn:microsoft.com/office/officeart/2005/8/layout/vList2"/>
    <dgm:cxn modelId="{5BA9E450-DFC6-4669-B1BE-4D06DC425DDD}" type="presParOf" srcId="{29CA8948-0A80-4B53-93C4-71C7570D42F7}" destId="{2C81B13C-AA17-44E9-8569-B75BA188C82C}"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71994EE-4A5E-499C-BE50-8A6B96AF0D8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42A6928-2C55-4325-8450-26A41F9AE8DD}">
      <dgm:prSet/>
      <dgm:spPr>
        <a:solidFill>
          <a:srgbClr val="243255"/>
        </a:solidFill>
      </dgm:spPr>
      <dgm:t>
        <a:bodyPr/>
        <a:lstStyle/>
        <a:p>
          <a:pPr rtl="0"/>
          <a:r>
            <a:rPr lang="pl-PL" b="1" dirty="0" smtClean="0"/>
            <a:t>Charakterystyka ludzi kreatywnych</a:t>
          </a:r>
          <a:r>
            <a:rPr lang="hr-HR" b="1" dirty="0" smtClean="0"/>
            <a:t>: </a:t>
          </a:r>
          <a:r>
            <a:rPr lang="pl-PL" b="1" dirty="0" smtClean="0"/>
            <a:t>Na podstawie: </a:t>
          </a:r>
          <a:r>
            <a:rPr lang="en-GB" b="1" dirty="0" err="1" smtClean="0"/>
            <a:t>Cloninger</a:t>
          </a:r>
          <a:r>
            <a:rPr lang="en-GB" b="1" dirty="0" smtClean="0"/>
            <a:t> </a:t>
          </a:r>
          <a:r>
            <a:rPr lang="en-GB" b="1" dirty="0" smtClean="0"/>
            <a:t>and </a:t>
          </a:r>
          <a:r>
            <a:rPr lang="en-GB" b="1" dirty="0" err="1" smtClean="0"/>
            <a:t>Mengert</a:t>
          </a:r>
          <a:r>
            <a:rPr lang="en-GB" b="1" dirty="0" smtClean="0"/>
            <a:t> (2010) </a:t>
          </a:r>
          <a:endParaRPr lang="hr-HR" dirty="0"/>
        </a:p>
      </dgm:t>
    </dgm:pt>
    <dgm:pt modelId="{F2E97347-6364-4E7B-9ECC-A0649AB12CA8}" type="parTrans" cxnId="{54012798-B3AF-44C0-B99C-090B2384166E}">
      <dgm:prSet/>
      <dgm:spPr/>
      <dgm:t>
        <a:bodyPr/>
        <a:lstStyle/>
        <a:p>
          <a:endParaRPr lang="en-US"/>
        </a:p>
      </dgm:t>
    </dgm:pt>
    <dgm:pt modelId="{2725159C-BD82-4CF6-A0FC-BB005689E0EA}" type="sibTrans" cxnId="{54012798-B3AF-44C0-B99C-090B2384166E}">
      <dgm:prSet/>
      <dgm:spPr/>
      <dgm:t>
        <a:bodyPr/>
        <a:lstStyle/>
        <a:p>
          <a:endParaRPr lang="en-US"/>
        </a:p>
      </dgm:t>
    </dgm:pt>
    <dgm:pt modelId="{A4143D79-2BD4-424D-A169-34985FD98385}" type="pres">
      <dgm:prSet presAssocID="{271994EE-4A5E-499C-BE50-8A6B96AF0D85}" presName="linear" presStyleCnt="0">
        <dgm:presLayoutVars>
          <dgm:animLvl val="lvl"/>
          <dgm:resizeHandles val="exact"/>
        </dgm:presLayoutVars>
      </dgm:prSet>
      <dgm:spPr/>
      <dgm:t>
        <a:bodyPr/>
        <a:lstStyle/>
        <a:p>
          <a:endParaRPr lang="en-US"/>
        </a:p>
      </dgm:t>
    </dgm:pt>
    <dgm:pt modelId="{CED07ECB-5C7B-4661-BF9D-6574C90267C0}" type="pres">
      <dgm:prSet presAssocID="{C42A6928-2C55-4325-8450-26A41F9AE8DD}" presName="parentText" presStyleLbl="node1" presStyleIdx="0" presStyleCnt="1">
        <dgm:presLayoutVars>
          <dgm:chMax val="0"/>
          <dgm:bulletEnabled val="1"/>
        </dgm:presLayoutVars>
      </dgm:prSet>
      <dgm:spPr/>
      <dgm:t>
        <a:bodyPr/>
        <a:lstStyle/>
        <a:p>
          <a:endParaRPr lang="en-US"/>
        </a:p>
      </dgm:t>
    </dgm:pt>
  </dgm:ptLst>
  <dgm:cxnLst>
    <dgm:cxn modelId="{1B7D229B-A801-465D-A486-EC8763FA421B}" type="presOf" srcId="{C42A6928-2C55-4325-8450-26A41F9AE8DD}" destId="{CED07ECB-5C7B-4661-BF9D-6574C90267C0}" srcOrd="0" destOrd="0" presId="urn:microsoft.com/office/officeart/2005/8/layout/vList2"/>
    <dgm:cxn modelId="{7B7563C8-A8F0-4FAB-BD18-A51DAF725D8F}" type="presOf" srcId="{271994EE-4A5E-499C-BE50-8A6B96AF0D85}" destId="{A4143D79-2BD4-424D-A169-34985FD98385}" srcOrd="0" destOrd="0" presId="urn:microsoft.com/office/officeart/2005/8/layout/vList2"/>
    <dgm:cxn modelId="{54012798-B3AF-44C0-B99C-090B2384166E}" srcId="{271994EE-4A5E-499C-BE50-8A6B96AF0D85}" destId="{C42A6928-2C55-4325-8450-26A41F9AE8DD}" srcOrd="0" destOrd="0" parTransId="{F2E97347-6364-4E7B-9ECC-A0649AB12CA8}" sibTransId="{2725159C-BD82-4CF6-A0FC-BB005689E0EA}"/>
    <dgm:cxn modelId="{C69EE7FC-AF5D-4121-B056-060E6CCDC3D6}" type="presParOf" srcId="{A4143D79-2BD4-424D-A169-34985FD98385}" destId="{CED07ECB-5C7B-4661-BF9D-6574C90267C0}"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0FEEDDE-F6C4-4EF0-B1AF-227CF2F801D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6646D04-DEF2-46F5-A2DC-F47A3A604992}">
      <dgm:prSet/>
      <dgm:spPr>
        <a:solidFill>
          <a:srgbClr val="243255"/>
        </a:solidFill>
      </dgm:spPr>
      <dgm:t>
        <a:bodyPr/>
        <a:lstStyle/>
        <a:p>
          <a:pPr rtl="0"/>
          <a:r>
            <a:rPr lang="pl-PL" b="1" dirty="0" smtClean="0"/>
            <a:t>Model kreatywności 4P</a:t>
          </a:r>
          <a:r>
            <a:rPr lang="en-US" b="1" dirty="0" smtClean="0"/>
            <a:t> </a:t>
          </a:r>
          <a:endParaRPr lang="hr-HR" dirty="0"/>
        </a:p>
      </dgm:t>
    </dgm:pt>
    <dgm:pt modelId="{1C2768C5-1474-40FA-A22C-8AA4AABC33EF}" type="parTrans" cxnId="{C7FD3C7D-262A-40D0-9F35-95C2D8715321}">
      <dgm:prSet/>
      <dgm:spPr/>
      <dgm:t>
        <a:bodyPr/>
        <a:lstStyle/>
        <a:p>
          <a:endParaRPr lang="en-US"/>
        </a:p>
      </dgm:t>
    </dgm:pt>
    <dgm:pt modelId="{EEE71EF8-35B3-450C-828F-4D09FAF17F9B}" type="sibTrans" cxnId="{C7FD3C7D-262A-40D0-9F35-95C2D8715321}">
      <dgm:prSet/>
      <dgm:spPr/>
      <dgm:t>
        <a:bodyPr/>
        <a:lstStyle/>
        <a:p>
          <a:endParaRPr lang="en-US"/>
        </a:p>
      </dgm:t>
    </dgm:pt>
    <dgm:pt modelId="{4A77C4B7-4FAB-4105-9072-D4E630FDC4A7}" type="pres">
      <dgm:prSet presAssocID="{70FEEDDE-F6C4-4EF0-B1AF-227CF2F801D9}" presName="linear" presStyleCnt="0">
        <dgm:presLayoutVars>
          <dgm:animLvl val="lvl"/>
          <dgm:resizeHandles val="exact"/>
        </dgm:presLayoutVars>
      </dgm:prSet>
      <dgm:spPr/>
      <dgm:t>
        <a:bodyPr/>
        <a:lstStyle/>
        <a:p>
          <a:endParaRPr lang="en-US"/>
        </a:p>
      </dgm:t>
    </dgm:pt>
    <dgm:pt modelId="{CE33C942-163B-44B1-8071-F21D6C0F06F4}" type="pres">
      <dgm:prSet presAssocID="{B6646D04-DEF2-46F5-A2DC-F47A3A604992}" presName="parentText" presStyleLbl="node1" presStyleIdx="0" presStyleCnt="1" custScaleX="95780" custScaleY="100970">
        <dgm:presLayoutVars>
          <dgm:chMax val="0"/>
          <dgm:bulletEnabled val="1"/>
        </dgm:presLayoutVars>
      </dgm:prSet>
      <dgm:spPr/>
      <dgm:t>
        <a:bodyPr/>
        <a:lstStyle/>
        <a:p>
          <a:endParaRPr lang="en-US"/>
        </a:p>
      </dgm:t>
    </dgm:pt>
  </dgm:ptLst>
  <dgm:cxnLst>
    <dgm:cxn modelId="{297F6EB0-DE89-47A7-85C2-BD4F82AFB2DE}" type="presOf" srcId="{70FEEDDE-F6C4-4EF0-B1AF-227CF2F801D9}" destId="{4A77C4B7-4FAB-4105-9072-D4E630FDC4A7}" srcOrd="0" destOrd="0" presId="urn:microsoft.com/office/officeart/2005/8/layout/vList2"/>
    <dgm:cxn modelId="{6C89DEAD-D1BA-4345-9572-AD560D20861C}" type="presOf" srcId="{B6646D04-DEF2-46F5-A2DC-F47A3A604992}" destId="{CE33C942-163B-44B1-8071-F21D6C0F06F4}" srcOrd="0" destOrd="0" presId="urn:microsoft.com/office/officeart/2005/8/layout/vList2"/>
    <dgm:cxn modelId="{C7FD3C7D-262A-40D0-9F35-95C2D8715321}" srcId="{70FEEDDE-F6C4-4EF0-B1AF-227CF2F801D9}" destId="{B6646D04-DEF2-46F5-A2DC-F47A3A604992}" srcOrd="0" destOrd="0" parTransId="{1C2768C5-1474-40FA-A22C-8AA4AABC33EF}" sibTransId="{EEE71EF8-35B3-450C-828F-4D09FAF17F9B}"/>
    <dgm:cxn modelId="{E76144D6-2B75-4228-98CF-4431FC1BB5EC}" type="presParOf" srcId="{4A77C4B7-4FAB-4105-9072-D4E630FDC4A7}" destId="{CE33C942-163B-44B1-8071-F21D6C0F06F4}"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3EB1126-4CD4-4221-976A-30288C6FFB1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B5B0993-29A2-4C03-AB5B-B891A4658306}">
      <dgm:prSet/>
      <dgm:spPr>
        <a:solidFill>
          <a:srgbClr val="243255"/>
        </a:solidFill>
      </dgm:spPr>
      <dgm:t>
        <a:bodyPr/>
        <a:lstStyle/>
        <a:p>
          <a:pPr rtl="0"/>
          <a:r>
            <a:rPr lang="en-GB" b="1" smtClean="0"/>
            <a:t>Types of creativity </a:t>
          </a:r>
          <a:endParaRPr lang="hr-HR"/>
        </a:p>
      </dgm:t>
    </dgm:pt>
    <dgm:pt modelId="{FAC4BC9E-87C9-4769-954E-E8A361675593}" type="parTrans" cxnId="{614C3699-5788-49CC-A092-7A10AF5BD404}">
      <dgm:prSet/>
      <dgm:spPr/>
      <dgm:t>
        <a:bodyPr/>
        <a:lstStyle/>
        <a:p>
          <a:endParaRPr lang="en-US"/>
        </a:p>
      </dgm:t>
    </dgm:pt>
    <dgm:pt modelId="{9F3DEB96-83AF-4200-B548-3D09F51CCD07}" type="sibTrans" cxnId="{614C3699-5788-49CC-A092-7A10AF5BD404}">
      <dgm:prSet/>
      <dgm:spPr/>
      <dgm:t>
        <a:bodyPr/>
        <a:lstStyle/>
        <a:p>
          <a:endParaRPr lang="en-US"/>
        </a:p>
      </dgm:t>
    </dgm:pt>
    <dgm:pt modelId="{CD9DC7A0-5944-453F-8D70-21275C73E49C}" type="pres">
      <dgm:prSet presAssocID="{63EB1126-4CD4-4221-976A-30288C6FFB14}" presName="linear" presStyleCnt="0">
        <dgm:presLayoutVars>
          <dgm:animLvl val="lvl"/>
          <dgm:resizeHandles val="exact"/>
        </dgm:presLayoutVars>
      </dgm:prSet>
      <dgm:spPr/>
      <dgm:t>
        <a:bodyPr/>
        <a:lstStyle/>
        <a:p>
          <a:endParaRPr lang="en-US"/>
        </a:p>
      </dgm:t>
    </dgm:pt>
    <dgm:pt modelId="{3BC45FE5-4AD4-472A-9115-592D8C132F50}" type="pres">
      <dgm:prSet presAssocID="{1B5B0993-29A2-4C03-AB5B-B891A4658306}" presName="parentText" presStyleLbl="node1" presStyleIdx="0" presStyleCnt="1">
        <dgm:presLayoutVars>
          <dgm:chMax val="0"/>
          <dgm:bulletEnabled val="1"/>
        </dgm:presLayoutVars>
      </dgm:prSet>
      <dgm:spPr/>
      <dgm:t>
        <a:bodyPr/>
        <a:lstStyle/>
        <a:p>
          <a:endParaRPr lang="en-US"/>
        </a:p>
      </dgm:t>
    </dgm:pt>
  </dgm:ptLst>
  <dgm:cxnLst>
    <dgm:cxn modelId="{495FF0DB-27E5-4354-B529-4B1A575CB286}" type="presOf" srcId="{1B5B0993-29A2-4C03-AB5B-B891A4658306}" destId="{3BC45FE5-4AD4-472A-9115-592D8C132F50}" srcOrd="0" destOrd="0" presId="urn:microsoft.com/office/officeart/2005/8/layout/vList2"/>
    <dgm:cxn modelId="{614C3699-5788-49CC-A092-7A10AF5BD404}" srcId="{63EB1126-4CD4-4221-976A-30288C6FFB14}" destId="{1B5B0993-29A2-4C03-AB5B-B891A4658306}" srcOrd="0" destOrd="0" parTransId="{FAC4BC9E-87C9-4769-954E-E8A361675593}" sibTransId="{9F3DEB96-83AF-4200-B548-3D09F51CCD07}"/>
    <dgm:cxn modelId="{4DCDD762-7D72-4909-9245-A2E10333F77A}" type="presOf" srcId="{63EB1126-4CD4-4221-976A-30288C6FFB14}" destId="{CD9DC7A0-5944-453F-8D70-21275C73E49C}" srcOrd="0" destOrd="0" presId="urn:microsoft.com/office/officeart/2005/8/layout/vList2"/>
    <dgm:cxn modelId="{4810E47D-A2D1-477E-9810-642F67C744E5}" type="presParOf" srcId="{CD9DC7A0-5944-453F-8D70-21275C73E49C}" destId="{3BC45FE5-4AD4-472A-9115-592D8C132F50}"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B29303B-E217-4364-A797-B4521C9851E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F4440FA-B432-4E90-88D9-DEC7DF2BBE2A}">
      <dgm:prSet/>
      <dgm:spPr>
        <a:solidFill>
          <a:srgbClr val="243255"/>
        </a:solidFill>
      </dgm:spPr>
      <dgm:t>
        <a:bodyPr/>
        <a:lstStyle/>
        <a:p>
          <a:pPr rtl="0"/>
          <a:r>
            <a:rPr lang="pl-PL" b="1" dirty="0" smtClean="0"/>
            <a:t>Przykłady czterech typów kreatywności</a:t>
          </a:r>
          <a:endParaRPr lang="hr-HR" dirty="0"/>
        </a:p>
      </dgm:t>
    </dgm:pt>
    <dgm:pt modelId="{4C30E77B-B6DB-458F-84F5-BBBA49D938C3}" type="parTrans" cxnId="{BA5F59D3-68BB-4172-B114-1BC455D8ADCC}">
      <dgm:prSet/>
      <dgm:spPr/>
      <dgm:t>
        <a:bodyPr/>
        <a:lstStyle/>
        <a:p>
          <a:endParaRPr lang="en-US"/>
        </a:p>
      </dgm:t>
    </dgm:pt>
    <dgm:pt modelId="{FA63FD39-F1F8-4439-B20B-867D2513BA30}" type="sibTrans" cxnId="{BA5F59D3-68BB-4172-B114-1BC455D8ADCC}">
      <dgm:prSet/>
      <dgm:spPr/>
      <dgm:t>
        <a:bodyPr/>
        <a:lstStyle/>
        <a:p>
          <a:endParaRPr lang="en-US"/>
        </a:p>
      </dgm:t>
    </dgm:pt>
    <dgm:pt modelId="{AE225C48-1DB7-4D2F-BB3F-468A054EDE39}" type="pres">
      <dgm:prSet presAssocID="{2B29303B-E217-4364-A797-B4521C9851E0}" presName="linear" presStyleCnt="0">
        <dgm:presLayoutVars>
          <dgm:animLvl val="lvl"/>
          <dgm:resizeHandles val="exact"/>
        </dgm:presLayoutVars>
      </dgm:prSet>
      <dgm:spPr/>
      <dgm:t>
        <a:bodyPr/>
        <a:lstStyle/>
        <a:p>
          <a:endParaRPr lang="en-US"/>
        </a:p>
      </dgm:t>
    </dgm:pt>
    <dgm:pt modelId="{37B4327F-475B-441E-816E-0A81FA37DB40}" type="pres">
      <dgm:prSet presAssocID="{2F4440FA-B432-4E90-88D9-DEC7DF2BBE2A}" presName="parentText" presStyleLbl="node1" presStyleIdx="0" presStyleCnt="1" custScaleY="100970">
        <dgm:presLayoutVars>
          <dgm:chMax val="0"/>
          <dgm:bulletEnabled val="1"/>
        </dgm:presLayoutVars>
      </dgm:prSet>
      <dgm:spPr/>
      <dgm:t>
        <a:bodyPr/>
        <a:lstStyle/>
        <a:p>
          <a:endParaRPr lang="en-US"/>
        </a:p>
      </dgm:t>
    </dgm:pt>
  </dgm:ptLst>
  <dgm:cxnLst>
    <dgm:cxn modelId="{515827CB-8587-471A-A59B-E9D3BA5DD628}" type="presOf" srcId="{2B29303B-E217-4364-A797-B4521C9851E0}" destId="{AE225C48-1DB7-4D2F-BB3F-468A054EDE39}" srcOrd="0" destOrd="0" presId="urn:microsoft.com/office/officeart/2005/8/layout/vList2"/>
    <dgm:cxn modelId="{98BC622F-04FD-444A-B55D-2DED3F882237}" type="presOf" srcId="{2F4440FA-B432-4E90-88D9-DEC7DF2BBE2A}" destId="{37B4327F-475B-441E-816E-0A81FA37DB40}" srcOrd="0" destOrd="0" presId="urn:microsoft.com/office/officeart/2005/8/layout/vList2"/>
    <dgm:cxn modelId="{BA5F59D3-68BB-4172-B114-1BC455D8ADCC}" srcId="{2B29303B-E217-4364-A797-B4521C9851E0}" destId="{2F4440FA-B432-4E90-88D9-DEC7DF2BBE2A}" srcOrd="0" destOrd="0" parTransId="{4C30E77B-B6DB-458F-84F5-BBBA49D938C3}" sibTransId="{FA63FD39-F1F8-4439-B20B-867D2513BA30}"/>
    <dgm:cxn modelId="{12976019-BC2B-4594-932B-3815AB665AB2}" type="presParOf" srcId="{AE225C48-1DB7-4D2F-BB3F-468A054EDE39}" destId="{37B4327F-475B-441E-816E-0A81FA37DB40}"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pl-PL" b="1" dirty="0" smtClean="0"/>
            <a:t>Pokonywanie osobistych barier kreatywności</a:t>
          </a:r>
          <a:endParaRPr lang="hr-HR" b="1"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t>
        <a:bodyPr/>
        <a:lstStyle/>
        <a:p>
          <a:endParaRPr lang="en-US"/>
        </a:p>
      </dgm:t>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t>
        <a:bodyPr/>
        <a:lstStyle/>
        <a:p>
          <a:endParaRPr lang="en-US"/>
        </a:p>
      </dgm:t>
    </dgm:pt>
  </dgm:ptLst>
  <dgm:cxnLst>
    <dgm:cxn modelId="{1F79CA4A-03DC-4100-A945-09E3A3E5B587}" type="presOf" srcId="{7E36A696-6849-4171-ABB0-B03BE07DAD48}" destId="{042FCD17-01C9-426B-8124-15CB5B8B4CE9}"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FA714E7C-10B1-4987-B9C1-CF7896E667AC}" type="presOf" srcId="{D89105CF-35D9-40E3-B34C-EF08538E4860}" destId="{0345C861-32A9-44B6-B9F1-A78F93DC1CC7}" srcOrd="0" destOrd="0" presId="urn:microsoft.com/office/officeart/2005/8/layout/vList2"/>
    <dgm:cxn modelId="{03F5F6F4-D320-45AE-96FB-A3349E5A2E62}"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pl-PL" b="1" dirty="0" smtClean="0"/>
            <a:t>Pokonywanie osobistych barier kreatywności</a:t>
          </a:r>
          <a:endParaRPr lang="hr-HR" b="1"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t>
        <a:bodyPr/>
        <a:lstStyle/>
        <a:p>
          <a:endParaRPr lang="en-US"/>
        </a:p>
      </dgm:t>
    </dgm:pt>
    <dgm:pt modelId="{042FCD17-01C9-426B-8124-15CB5B8B4CE9}" type="pres">
      <dgm:prSet presAssocID="{7E36A696-6849-4171-ABB0-B03BE07DAD48}" presName="parentText" presStyleLbl="node1" presStyleIdx="0" presStyleCnt="1" custScaleY="100970" custLinFactNeighborX="-134" custLinFactNeighborY="-1846">
        <dgm:presLayoutVars>
          <dgm:chMax val="0"/>
          <dgm:bulletEnabled val="1"/>
        </dgm:presLayoutVars>
      </dgm:prSet>
      <dgm:spPr/>
      <dgm:t>
        <a:bodyPr/>
        <a:lstStyle/>
        <a:p>
          <a:endParaRPr lang="en-US"/>
        </a:p>
      </dgm:t>
    </dgm:pt>
  </dgm:ptLst>
  <dgm:cxnLst>
    <dgm:cxn modelId="{832D49E6-2840-44A5-86FB-93F303BA82D3}" srcId="{D89105CF-35D9-40E3-B34C-EF08538E4860}" destId="{7E36A696-6849-4171-ABB0-B03BE07DAD48}" srcOrd="0" destOrd="0" parTransId="{46E05A99-5E05-4746-A278-AF862EDEDACF}" sibTransId="{1A4EC86F-D7CE-4E7D-8C42-7BAE5B0DDBD6}"/>
    <dgm:cxn modelId="{BD2460B1-4CDE-408D-A318-FF9C7EEE6611}" type="presOf" srcId="{7E36A696-6849-4171-ABB0-B03BE07DAD48}" destId="{042FCD17-01C9-426B-8124-15CB5B8B4CE9}" srcOrd="0" destOrd="0" presId="urn:microsoft.com/office/officeart/2005/8/layout/vList2"/>
    <dgm:cxn modelId="{789C1E84-1820-48CD-87E2-6DAAA064A3EF}" type="presOf" srcId="{D89105CF-35D9-40E3-B34C-EF08538E4860}" destId="{0345C861-32A9-44B6-B9F1-A78F93DC1CC7}" srcOrd="0" destOrd="0" presId="urn:microsoft.com/office/officeart/2005/8/layout/vList2"/>
    <dgm:cxn modelId="{B6AC7694-56B7-4426-8C51-D96DEDB16FA6}"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pl-PL" b="1" dirty="0" smtClean="0"/>
            <a:t>Pokonywanie osobistych barier kreatywności</a:t>
          </a:r>
          <a:endParaRPr lang="hr-HR" b="1"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t>
        <a:bodyPr/>
        <a:lstStyle/>
        <a:p>
          <a:endParaRPr lang="en-US"/>
        </a:p>
      </dgm:t>
    </dgm:pt>
    <dgm:pt modelId="{042FCD17-01C9-426B-8124-15CB5B8B4CE9}" type="pres">
      <dgm:prSet presAssocID="{7E36A696-6849-4171-ABB0-B03BE07DAD48}" presName="parentText" presStyleLbl="node1" presStyleIdx="0" presStyleCnt="1" custScaleY="100970" custLinFactNeighborX="-134" custLinFactNeighborY="-1846">
        <dgm:presLayoutVars>
          <dgm:chMax val="0"/>
          <dgm:bulletEnabled val="1"/>
        </dgm:presLayoutVars>
      </dgm:prSet>
      <dgm:spPr/>
      <dgm:t>
        <a:bodyPr/>
        <a:lstStyle/>
        <a:p>
          <a:endParaRPr lang="en-US"/>
        </a:p>
      </dgm:t>
    </dgm:pt>
  </dgm:ptLst>
  <dgm:cxnLst>
    <dgm:cxn modelId="{832D49E6-2840-44A5-86FB-93F303BA82D3}" srcId="{D89105CF-35D9-40E3-B34C-EF08538E4860}" destId="{7E36A696-6849-4171-ABB0-B03BE07DAD48}" srcOrd="0" destOrd="0" parTransId="{46E05A99-5E05-4746-A278-AF862EDEDACF}" sibTransId="{1A4EC86F-D7CE-4E7D-8C42-7BAE5B0DDBD6}"/>
    <dgm:cxn modelId="{FA821D28-CC61-471E-A32E-800123997EE6}" type="presOf" srcId="{7E36A696-6849-4171-ABB0-B03BE07DAD48}" destId="{042FCD17-01C9-426B-8124-15CB5B8B4CE9}" srcOrd="0" destOrd="0" presId="urn:microsoft.com/office/officeart/2005/8/layout/vList2"/>
    <dgm:cxn modelId="{7289697A-6BC4-4F19-9A9F-6736424B864E}" type="presOf" srcId="{D89105CF-35D9-40E3-B34C-EF08538E4860}" destId="{0345C861-32A9-44B6-B9F1-A78F93DC1CC7}" srcOrd="0" destOrd="0" presId="urn:microsoft.com/office/officeart/2005/8/layout/vList2"/>
    <dgm:cxn modelId="{D7096968-4025-49AF-993F-3CB17186FA75}"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pl-PL" b="1" dirty="0" smtClean="0"/>
            <a:t>Pokonywanie osobistych barier kreatywności</a:t>
          </a:r>
          <a:endParaRPr lang="hr-HR" b="1"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t>
        <a:bodyPr/>
        <a:lstStyle/>
        <a:p>
          <a:endParaRPr lang="en-US"/>
        </a:p>
      </dgm:t>
    </dgm:pt>
    <dgm:pt modelId="{042FCD17-01C9-426B-8124-15CB5B8B4CE9}" type="pres">
      <dgm:prSet presAssocID="{7E36A696-6849-4171-ABB0-B03BE07DAD48}" presName="parentText" presStyleLbl="node1" presStyleIdx="0" presStyleCnt="1" custScaleY="100970" custLinFactNeighborX="-134" custLinFactNeighborY="-1846">
        <dgm:presLayoutVars>
          <dgm:chMax val="0"/>
          <dgm:bulletEnabled val="1"/>
        </dgm:presLayoutVars>
      </dgm:prSet>
      <dgm:spPr/>
      <dgm:t>
        <a:bodyPr/>
        <a:lstStyle/>
        <a:p>
          <a:endParaRPr lang="en-US"/>
        </a:p>
      </dgm:t>
    </dgm:pt>
  </dgm:ptLst>
  <dgm:cxnLst>
    <dgm:cxn modelId="{832D49E6-2840-44A5-86FB-93F303BA82D3}" srcId="{D89105CF-35D9-40E3-B34C-EF08538E4860}" destId="{7E36A696-6849-4171-ABB0-B03BE07DAD48}" srcOrd="0" destOrd="0" parTransId="{46E05A99-5E05-4746-A278-AF862EDEDACF}" sibTransId="{1A4EC86F-D7CE-4E7D-8C42-7BAE5B0DDBD6}"/>
    <dgm:cxn modelId="{D33DE579-2F22-4446-A861-497BF035B70C}" type="presOf" srcId="{D89105CF-35D9-40E3-B34C-EF08538E4860}" destId="{0345C861-32A9-44B6-B9F1-A78F93DC1CC7}" srcOrd="0" destOrd="0" presId="urn:microsoft.com/office/officeart/2005/8/layout/vList2"/>
    <dgm:cxn modelId="{FB5AE55E-72F8-4471-95E8-2654DC7107BB}" type="presOf" srcId="{7E36A696-6849-4171-ABB0-B03BE07DAD48}" destId="{042FCD17-01C9-426B-8124-15CB5B8B4CE9}" srcOrd="0" destOrd="0" presId="urn:microsoft.com/office/officeart/2005/8/layout/vList2"/>
    <dgm:cxn modelId="{6B695027-3E99-44DA-BBDD-71C8D180C5E7}"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pl-PL" b="1" dirty="0" smtClean="0"/>
            <a:t>Pokonywanie osobistych barier kreatywności</a:t>
          </a:r>
          <a:endParaRPr lang="hr-HR" b="1"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t>
        <a:bodyPr/>
        <a:lstStyle/>
        <a:p>
          <a:endParaRPr lang="en-US"/>
        </a:p>
      </dgm:t>
    </dgm:pt>
    <dgm:pt modelId="{042FCD17-01C9-426B-8124-15CB5B8B4CE9}" type="pres">
      <dgm:prSet presAssocID="{7E36A696-6849-4171-ABB0-B03BE07DAD48}" presName="parentText" presStyleLbl="node1" presStyleIdx="0" presStyleCnt="1" custScaleY="100970" custLinFactNeighborX="-134" custLinFactNeighborY="-1846">
        <dgm:presLayoutVars>
          <dgm:chMax val="0"/>
          <dgm:bulletEnabled val="1"/>
        </dgm:presLayoutVars>
      </dgm:prSet>
      <dgm:spPr/>
      <dgm:t>
        <a:bodyPr/>
        <a:lstStyle/>
        <a:p>
          <a:endParaRPr lang="en-US"/>
        </a:p>
      </dgm:t>
    </dgm:pt>
  </dgm:ptLst>
  <dgm:cxnLst>
    <dgm:cxn modelId="{0B0A34C3-206F-44A2-BFD7-997F41EACDE7}" type="presOf" srcId="{D89105CF-35D9-40E3-B34C-EF08538E4860}" destId="{0345C861-32A9-44B6-B9F1-A78F93DC1CC7}"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514F7757-7EAC-44BE-973E-296EFA1C8947}" type="presOf" srcId="{7E36A696-6849-4171-ABB0-B03BE07DAD48}" destId="{042FCD17-01C9-426B-8124-15CB5B8B4CE9}" srcOrd="0" destOrd="0" presId="urn:microsoft.com/office/officeart/2005/8/layout/vList2"/>
    <dgm:cxn modelId="{EFA7CCE8-12E6-419F-9DF6-253FC06FD53F}"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pl-PL" b="1" dirty="0" smtClean="0"/>
            <a:t>Pokonywanie osobistych barier kreatywności</a:t>
          </a:r>
          <a:endParaRPr lang="hr-HR" b="1"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t>
        <a:bodyPr/>
        <a:lstStyle/>
        <a:p>
          <a:endParaRPr lang="en-US"/>
        </a:p>
      </dgm:t>
    </dgm:pt>
    <dgm:pt modelId="{042FCD17-01C9-426B-8124-15CB5B8B4CE9}" type="pres">
      <dgm:prSet presAssocID="{7E36A696-6849-4171-ABB0-B03BE07DAD48}" presName="parentText" presStyleLbl="node1" presStyleIdx="0" presStyleCnt="1" custScaleY="100970" custLinFactNeighborX="-134" custLinFactNeighborY="-1846">
        <dgm:presLayoutVars>
          <dgm:chMax val="0"/>
          <dgm:bulletEnabled val="1"/>
        </dgm:presLayoutVars>
      </dgm:prSet>
      <dgm:spPr/>
      <dgm:t>
        <a:bodyPr/>
        <a:lstStyle/>
        <a:p>
          <a:endParaRPr lang="en-US"/>
        </a:p>
      </dgm:t>
    </dgm:pt>
  </dgm:ptLst>
  <dgm:cxnLst>
    <dgm:cxn modelId="{832D49E6-2840-44A5-86FB-93F303BA82D3}" srcId="{D89105CF-35D9-40E3-B34C-EF08538E4860}" destId="{7E36A696-6849-4171-ABB0-B03BE07DAD48}" srcOrd="0" destOrd="0" parTransId="{46E05A99-5E05-4746-A278-AF862EDEDACF}" sibTransId="{1A4EC86F-D7CE-4E7D-8C42-7BAE5B0DDBD6}"/>
    <dgm:cxn modelId="{BD303750-EC97-45A9-9756-89ED3978A0F9}" type="presOf" srcId="{7E36A696-6849-4171-ABB0-B03BE07DAD48}" destId="{042FCD17-01C9-426B-8124-15CB5B8B4CE9}" srcOrd="0" destOrd="0" presId="urn:microsoft.com/office/officeart/2005/8/layout/vList2"/>
    <dgm:cxn modelId="{50EF5E79-2944-4CE6-BB6B-188DCD271E09}" type="presOf" srcId="{D89105CF-35D9-40E3-B34C-EF08538E4860}" destId="{0345C861-32A9-44B6-B9F1-A78F93DC1CC7}" srcOrd="0" destOrd="0" presId="urn:microsoft.com/office/officeart/2005/8/layout/vList2"/>
    <dgm:cxn modelId="{D7458C18-E7EB-4419-8B29-A518204940FF}"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FBDAC6E-51FF-4EC8-8B36-491D3A13810E}"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499136B9-8495-48E7-902E-63BA085792DB}">
      <dgm:prSet/>
      <dgm:spPr>
        <a:solidFill>
          <a:srgbClr val="243255"/>
        </a:solidFill>
      </dgm:spPr>
      <dgm:t>
        <a:bodyPr/>
        <a:lstStyle/>
        <a:p>
          <a:pPr rtl="0"/>
          <a:r>
            <a:rPr lang="pl-PL" b="1" dirty="0" smtClean="0"/>
            <a:t>Czym jest kreatywność</a:t>
          </a:r>
          <a:r>
            <a:rPr lang="en-GB" b="1" dirty="0" smtClean="0"/>
            <a:t>?</a:t>
          </a:r>
          <a:endParaRPr lang="hr-HR" dirty="0"/>
        </a:p>
      </dgm:t>
    </dgm:pt>
    <dgm:pt modelId="{AED08C29-E06F-4B93-9C76-0E4F78AB7487}" type="parTrans" cxnId="{E307FBFC-56D5-4802-B81F-3E4C3AD8EC09}">
      <dgm:prSet/>
      <dgm:spPr/>
      <dgm:t>
        <a:bodyPr/>
        <a:lstStyle/>
        <a:p>
          <a:endParaRPr lang="en-US"/>
        </a:p>
      </dgm:t>
    </dgm:pt>
    <dgm:pt modelId="{A71255A4-0093-49FC-8956-0C97E8EB8259}" type="sibTrans" cxnId="{E307FBFC-56D5-4802-B81F-3E4C3AD8EC09}">
      <dgm:prSet/>
      <dgm:spPr/>
      <dgm:t>
        <a:bodyPr/>
        <a:lstStyle/>
        <a:p>
          <a:endParaRPr lang="en-US"/>
        </a:p>
      </dgm:t>
    </dgm:pt>
    <dgm:pt modelId="{53FF482D-15EC-4C91-A927-00E8F4AB2F5D}">
      <dgm:prSet/>
      <dgm:spPr>
        <a:ln>
          <a:solidFill>
            <a:srgbClr val="E12227"/>
          </a:solidFill>
        </a:ln>
      </dgm:spPr>
      <dgm:t>
        <a:bodyPr/>
        <a:lstStyle/>
        <a:p>
          <a:pPr algn="just" rtl="0"/>
          <a:r>
            <a:rPr lang="pl-PL" dirty="0" smtClean="0"/>
            <a:t>Bycie kreatywnym jest koniecznością w dzisiejszym szybko zmieniającym się i wymagającym świecie</a:t>
          </a:r>
          <a:endParaRPr lang="hr-HR" dirty="0"/>
        </a:p>
      </dgm:t>
    </dgm:pt>
    <dgm:pt modelId="{0EC1BE8A-F4A6-4E34-B1F3-B0A0E3234F1A}" type="parTrans" cxnId="{751A9701-5FFE-43F7-B315-CFBE9CBACC86}">
      <dgm:prSet/>
      <dgm:spPr/>
      <dgm:t>
        <a:bodyPr/>
        <a:lstStyle/>
        <a:p>
          <a:endParaRPr lang="en-US"/>
        </a:p>
      </dgm:t>
    </dgm:pt>
    <dgm:pt modelId="{7F048A0E-7911-4F3E-996C-714ADC7FCE5E}" type="sibTrans" cxnId="{751A9701-5FFE-43F7-B315-CFBE9CBACC86}">
      <dgm:prSet/>
      <dgm:spPr/>
      <dgm:t>
        <a:bodyPr/>
        <a:lstStyle/>
        <a:p>
          <a:endParaRPr lang="en-US"/>
        </a:p>
      </dgm:t>
    </dgm:pt>
    <dgm:pt modelId="{8238450C-52E1-484C-A32A-3C2C43E59A5A}">
      <dgm:prSet/>
      <dgm:spPr>
        <a:ln>
          <a:solidFill>
            <a:srgbClr val="E12227"/>
          </a:solidFill>
        </a:ln>
      </dgm:spPr>
      <dgm:t>
        <a:bodyPr/>
        <a:lstStyle/>
        <a:p>
          <a:pPr algn="just" rtl="0"/>
          <a:r>
            <a:rPr lang="pl-PL" dirty="0" smtClean="0"/>
            <a:t>Kreatywność jest kluczem do sukcesu w prawie wszystkich aspektach życia, osobistego i zawodowego</a:t>
          </a:r>
          <a:endParaRPr lang="hr-HR" dirty="0"/>
        </a:p>
      </dgm:t>
    </dgm:pt>
    <dgm:pt modelId="{8916A1D1-6546-4F38-9EB1-DFCDA57CD463}" type="parTrans" cxnId="{BE2AAEDD-A4E0-44A3-9682-98DA7A2E719E}">
      <dgm:prSet/>
      <dgm:spPr/>
      <dgm:t>
        <a:bodyPr/>
        <a:lstStyle/>
        <a:p>
          <a:endParaRPr lang="en-US"/>
        </a:p>
      </dgm:t>
    </dgm:pt>
    <dgm:pt modelId="{8BA1ED72-8302-4344-8F3A-74D42D9A3742}" type="sibTrans" cxnId="{BE2AAEDD-A4E0-44A3-9682-98DA7A2E719E}">
      <dgm:prSet/>
      <dgm:spPr/>
      <dgm:t>
        <a:bodyPr/>
        <a:lstStyle/>
        <a:p>
          <a:endParaRPr lang="en-US"/>
        </a:p>
      </dgm:t>
    </dgm:pt>
    <dgm:pt modelId="{13C5E79B-8884-4534-837C-AD318CCC79E6}">
      <dgm:prSet/>
      <dgm:spPr>
        <a:ln>
          <a:solidFill>
            <a:srgbClr val="E12227"/>
          </a:solidFill>
        </a:ln>
      </dgm:spPr>
      <dgm:t>
        <a:bodyPr/>
        <a:lstStyle/>
        <a:p>
          <a:pPr algn="just" rtl="0"/>
          <a:r>
            <a:rPr lang="pl-PL" dirty="0" smtClean="0"/>
            <a:t>Kreatywność jest ważna dla społeczeństwa i wywiera potężny wpływ na wszystkie aspekty społeczeństwa</a:t>
          </a:r>
          <a:endParaRPr lang="hr-HR" dirty="0"/>
        </a:p>
      </dgm:t>
    </dgm:pt>
    <dgm:pt modelId="{72156156-CEAA-4905-8CFD-EB4B31F85998}" type="parTrans" cxnId="{853CDFB2-F9AD-4845-AB91-9C175B240F21}">
      <dgm:prSet/>
      <dgm:spPr/>
      <dgm:t>
        <a:bodyPr/>
        <a:lstStyle/>
        <a:p>
          <a:endParaRPr lang="en-US"/>
        </a:p>
      </dgm:t>
    </dgm:pt>
    <dgm:pt modelId="{67D8E8BA-932A-4011-88DA-62F106FC5D25}" type="sibTrans" cxnId="{853CDFB2-F9AD-4845-AB91-9C175B240F21}">
      <dgm:prSet/>
      <dgm:spPr/>
      <dgm:t>
        <a:bodyPr/>
        <a:lstStyle/>
        <a:p>
          <a:endParaRPr lang="en-US"/>
        </a:p>
      </dgm:t>
    </dgm:pt>
    <dgm:pt modelId="{797A2E8F-E958-4C57-9BF9-6004F236548E}">
      <dgm:prSet/>
      <dgm:spPr>
        <a:ln>
          <a:solidFill>
            <a:srgbClr val="E12227"/>
          </a:solidFill>
        </a:ln>
      </dgm:spPr>
      <dgm:t>
        <a:bodyPr/>
        <a:lstStyle/>
        <a:p>
          <a:pPr algn="just" rtl="0"/>
          <a:r>
            <a:rPr lang="pl-PL" dirty="0" smtClean="0"/>
            <a:t>Krótko mówiąc, kreatywność to połączenie dwóch podstawowych elementów:</a:t>
          </a:r>
          <a:r>
            <a:rPr lang="en-GB" dirty="0" smtClean="0"/>
            <a:t> </a:t>
          </a:r>
          <a:endParaRPr lang="hr-HR" dirty="0"/>
        </a:p>
      </dgm:t>
    </dgm:pt>
    <dgm:pt modelId="{E838526B-490B-4E40-B282-735661F11B50}" type="parTrans" cxnId="{1109152F-0B84-4E23-BB9B-E0DACDD034E7}">
      <dgm:prSet/>
      <dgm:spPr/>
      <dgm:t>
        <a:bodyPr/>
        <a:lstStyle/>
        <a:p>
          <a:endParaRPr lang="en-US"/>
        </a:p>
      </dgm:t>
    </dgm:pt>
    <dgm:pt modelId="{5BC233D8-75AF-48E5-955B-5C3F6D398B22}" type="sibTrans" cxnId="{1109152F-0B84-4E23-BB9B-E0DACDD034E7}">
      <dgm:prSet/>
      <dgm:spPr/>
      <dgm:t>
        <a:bodyPr/>
        <a:lstStyle/>
        <a:p>
          <a:endParaRPr lang="en-US"/>
        </a:p>
      </dgm:t>
    </dgm:pt>
    <dgm:pt modelId="{A83E1FE7-C514-4595-AB9F-C26C446C21BC}">
      <dgm:prSet/>
      <dgm:spPr>
        <a:ln>
          <a:solidFill>
            <a:srgbClr val="E12227"/>
          </a:solidFill>
        </a:ln>
      </dgm:spPr>
      <dgm:t>
        <a:bodyPr/>
        <a:lstStyle/>
        <a:p>
          <a:pPr algn="l" rtl="0"/>
          <a:r>
            <a:rPr lang="hr-HR" i="1" dirty="0" smtClean="0"/>
            <a:t>(1) </a:t>
          </a:r>
          <a:r>
            <a:rPr lang="hr-HR" i="1" dirty="0" smtClean="0"/>
            <a:t>czegoś</a:t>
          </a:r>
          <a:r>
            <a:rPr lang="pl-PL" i="1" dirty="0" smtClean="0"/>
            <a:t> nowego, oryginalnego oraz</a:t>
          </a:r>
          <a:endParaRPr lang="hr-HR" dirty="0"/>
        </a:p>
      </dgm:t>
    </dgm:pt>
    <dgm:pt modelId="{61C12540-9A37-4262-87FA-29D590E6A912}" type="parTrans" cxnId="{945EAD34-B343-4CFD-A7F5-CBD3DB9F60AE}">
      <dgm:prSet/>
      <dgm:spPr/>
      <dgm:t>
        <a:bodyPr/>
        <a:lstStyle/>
        <a:p>
          <a:endParaRPr lang="en-US"/>
        </a:p>
      </dgm:t>
    </dgm:pt>
    <dgm:pt modelId="{AB342DCE-A516-4EF2-987F-CAB19B866A59}" type="sibTrans" cxnId="{945EAD34-B343-4CFD-A7F5-CBD3DB9F60AE}">
      <dgm:prSet/>
      <dgm:spPr/>
      <dgm:t>
        <a:bodyPr/>
        <a:lstStyle/>
        <a:p>
          <a:endParaRPr lang="en-US"/>
        </a:p>
      </dgm:t>
    </dgm:pt>
    <dgm:pt modelId="{95BEF1C6-77E1-4CD4-B50C-B90CB98ADF61}">
      <dgm:prSet/>
      <dgm:spPr>
        <a:ln>
          <a:solidFill>
            <a:srgbClr val="E12227"/>
          </a:solidFill>
        </a:ln>
      </dgm:spPr>
      <dgm:t>
        <a:bodyPr/>
        <a:lstStyle/>
        <a:p>
          <a:pPr algn="l" rtl="0"/>
          <a:r>
            <a:rPr lang="hr-HR" i="1" dirty="0" smtClean="0"/>
            <a:t>(2) </a:t>
          </a:r>
          <a:r>
            <a:rPr lang="pl-PL" i="1" dirty="0" smtClean="0"/>
            <a:t>Adekwatność zadania, użyteczność lub sensowność</a:t>
          </a:r>
          <a:r>
            <a:rPr lang="en-GB" b="1" i="1" dirty="0" smtClean="0"/>
            <a:t>.</a:t>
          </a:r>
          <a:endParaRPr lang="hr-HR" dirty="0"/>
        </a:p>
      </dgm:t>
    </dgm:pt>
    <dgm:pt modelId="{8BB9237A-9A16-458F-9EC9-02EE28F737CB}" type="parTrans" cxnId="{56280FFA-DF55-4ADE-9D42-A8573915EE6D}">
      <dgm:prSet/>
      <dgm:spPr/>
      <dgm:t>
        <a:bodyPr/>
        <a:lstStyle/>
        <a:p>
          <a:endParaRPr lang="en-US"/>
        </a:p>
      </dgm:t>
    </dgm:pt>
    <dgm:pt modelId="{B1893C6B-F1C3-4786-BD73-FEFEBBFF9C73}" type="sibTrans" cxnId="{56280FFA-DF55-4ADE-9D42-A8573915EE6D}">
      <dgm:prSet/>
      <dgm:spPr/>
      <dgm:t>
        <a:bodyPr/>
        <a:lstStyle/>
        <a:p>
          <a:endParaRPr lang="en-US"/>
        </a:p>
      </dgm:t>
    </dgm:pt>
    <dgm:pt modelId="{97117638-3580-4C75-97A5-5DBD7767C3CA}" type="pres">
      <dgm:prSet presAssocID="{5FBDAC6E-51FF-4EC8-8B36-491D3A13810E}" presName="linear" presStyleCnt="0">
        <dgm:presLayoutVars>
          <dgm:dir/>
          <dgm:animLvl val="lvl"/>
          <dgm:resizeHandles val="exact"/>
        </dgm:presLayoutVars>
      </dgm:prSet>
      <dgm:spPr/>
      <dgm:t>
        <a:bodyPr/>
        <a:lstStyle/>
        <a:p>
          <a:endParaRPr lang="en-US"/>
        </a:p>
      </dgm:t>
    </dgm:pt>
    <dgm:pt modelId="{74DD6A11-2BC7-4596-8C36-96E61FE77301}" type="pres">
      <dgm:prSet presAssocID="{499136B9-8495-48E7-902E-63BA085792DB}" presName="parentLin" presStyleCnt="0"/>
      <dgm:spPr/>
    </dgm:pt>
    <dgm:pt modelId="{BA41C789-FC40-450C-8E01-FBE9D28D9EC7}" type="pres">
      <dgm:prSet presAssocID="{499136B9-8495-48E7-902E-63BA085792DB}" presName="parentLeftMargin" presStyleLbl="node1" presStyleIdx="0" presStyleCnt="1"/>
      <dgm:spPr/>
      <dgm:t>
        <a:bodyPr/>
        <a:lstStyle/>
        <a:p>
          <a:endParaRPr lang="en-US"/>
        </a:p>
      </dgm:t>
    </dgm:pt>
    <dgm:pt modelId="{335CCE47-B0A7-4E31-BA0F-4591AE467EA7}" type="pres">
      <dgm:prSet presAssocID="{499136B9-8495-48E7-902E-63BA085792DB}" presName="parentText" presStyleLbl="node1" presStyleIdx="0" presStyleCnt="1">
        <dgm:presLayoutVars>
          <dgm:chMax val="0"/>
          <dgm:bulletEnabled val="1"/>
        </dgm:presLayoutVars>
      </dgm:prSet>
      <dgm:spPr/>
      <dgm:t>
        <a:bodyPr/>
        <a:lstStyle/>
        <a:p>
          <a:endParaRPr lang="en-US"/>
        </a:p>
      </dgm:t>
    </dgm:pt>
    <dgm:pt modelId="{C523A454-BE1C-4299-8EEA-FF1DBB88ACA2}" type="pres">
      <dgm:prSet presAssocID="{499136B9-8495-48E7-902E-63BA085792DB}" presName="negativeSpace" presStyleCnt="0"/>
      <dgm:spPr/>
    </dgm:pt>
    <dgm:pt modelId="{F84B42E7-1FED-4B36-ABBC-6C5A43F75138}" type="pres">
      <dgm:prSet presAssocID="{499136B9-8495-48E7-902E-63BA085792DB}" presName="childText" presStyleLbl="conFgAcc1" presStyleIdx="0" presStyleCnt="1" custScaleX="96198">
        <dgm:presLayoutVars>
          <dgm:bulletEnabled val="1"/>
        </dgm:presLayoutVars>
      </dgm:prSet>
      <dgm:spPr/>
      <dgm:t>
        <a:bodyPr/>
        <a:lstStyle/>
        <a:p>
          <a:endParaRPr lang="en-US"/>
        </a:p>
      </dgm:t>
    </dgm:pt>
  </dgm:ptLst>
  <dgm:cxnLst>
    <dgm:cxn modelId="{9E40C095-7409-496A-B1A7-6F08A5A58F56}" type="presOf" srcId="{13C5E79B-8884-4534-837C-AD318CCC79E6}" destId="{F84B42E7-1FED-4B36-ABBC-6C5A43F75138}" srcOrd="0" destOrd="2" presId="urn:microsoft.com/office/officeart/2005/8/layout/list1"/>
    <dgm:cxn modelId="{669A974D-C1B6-4B99-AE54-5DDCC94ED513}" type="presOf" srcId="{5FBDAC6E-51FF-4EC8-8B36-491D3A13810E}" destId="{97117638-3580-4C75-97A5-5DBD7767C3CA}" srcOrd="0" destOrd="0" presId="urn:microsoft.com/office/officeart/2005/8/layout/list1"/>
    <dgm:cxn modelId="{46028EC5-ECF7-41E1-BBF6-333915649A16}" type="presOf" srcId="{95BEF1C6-77E1-4CD4-B50C-B90CB98ADF61}" destId="{F84B42E7-1FED-4B36-ABBC-6C5A43F75138}" srcOrd="0" destOrd="5" presId="urn:microsoft.com/office/officeart/2005/8/layout/list1"/>
    <dgm:cxn modelId="{711F4EAB-ABAE-486D-A1E0-0A3BA451048E}" type="presOf" srcId="{A83E1FE7-C514-4595-AB9F-C26C446C21BC}" destId="{F84B42E7-1FED-4B36-ABBC-6C5A43F75138}" srcOrd="0" destOrd="4" presId="urn:microsoft.com/office/officeart/2005/8/layout/list1"/>
    <dgm:cxn modelId="{82B5B04D-3435-4E5A-A143-BF56DC6CD9B5}" type="presOf" srcId="{499136B9-8495-48E7-902E-63BA085792DB}" destId="{335CCE47-B0A7-4E31-BA0F-4591AE467EA7}" srcOrd="1" destOrd="0" presId="urn:microsoft.com/office/officeart/2005/8/layout/list1"/>
    <dgm:cxn modelId="{3E59CF31-6DDD-42DA-BE1A-206FF6EA4EE7}" type="presOf" srcId="{8238450C-52E1-484C-A32A-3C2C43E59A5A}" destId="{F84B42E7-1FED-4B36-ABBC-6C5A43F75138}" srcOrd="0" destOrd="1" presId="urn:microsoft.com/office/officeart/2005/8/layout/list1"/>
    <dgm:cxn modelId="{945EAD34-B343-4CFD-A7F5-CBD3DB9F60AE}" srcId="{499136B9-8495-48E7-902E-63BA085792DB}" destId="{A83E1FE7-C514-4595-AB9F-C26C446C21BC}" srcOrd="4" destOrd="0" parTransId="{61C12540-9A37-4262-87FA-29D590E6A912}" sibTransId="{AB342DCE-A516-4EF2-987F-CAB19B866A59}"/>
    <dgm:cxn modelId="{E307FBFC-56D5-4802-B81F-3E4C3AD8EC09}" srcId="{5FBDAC6E-51FF-4EC8-8B36-491D3A13810E}" destId="{499136B9-8495-48E7-902E-63BA085792DB}" srcOrd="0" destOrd="0" parTransId="{AED08C29-E06F-4B93-9C76-0E4F78AB7487}" sibTransId="{A71255A4-0093-49FC-8956-0C97E8EB8259}"/>
    <dgm:cxn modelId="{BE2AAEDD-A4E0-44A3-9682-98DA7A2E719E}" srcId="{499136B9-8495-48E7-902E-63BA085792DB}" destId="{8238450C-52E1-484C-A32A-3C2C43E59A5A}" srcOrd="1" destOrd="0" parTransId="{8916A1D1-6546-4F38-9EB1-DFCDA57CD463}" sibTransId="{8BA1ED72-8302-4344-8F3A-74D42D9A3742}"/>
    <dgm:cxn modelId="{853CDFB2-F9AD-4845-AB91-9C175B240F21}" srcId="{499136B9-8495-48E7-902E-63BA085792DB}" destId="{13C5E79B-8884-4534-837C-AD318CCC79E6}" srcOrd="2" destOrd="0" parTransId="{72156156-CEAA-4905-8CFD-EB4B31F85998}" sibTransId="{67D8E8BA-932A-4011-88DA-62F106FC5D25}"/>
    <dgm:cxn modelId="{751A9701-5FFE-43F7-B315-CFBE9CBACC86}" srcId="{499136B9-8495-48E7-902E-63BA085792DB}" destId="{53FF482D-15EC-4C91-A927-00E8F4AB2F5D}" srcOrd="0" destOrd="0" parTransId="{0EC1BE8A-F4A6-4E34-B1F3-B0A0E3234F1A}" sibTransId="{7F048A0E-7911-4F3E-996C-714ADC7FCE5E}"/>
    <dgm:cxn modelId="{56CD3D3D-81DA-4CE7-B78B-E4F7F2E2B116}" type="presOf" srcId="{499136B9-8495-48E7-902E-63BA085792DB}" destId="{BA41C789-FC40-450C-8E01-FBE9D28D9EC7}" srcOrd="0" destOrd="0" presId="urn:microsoft.com/office/officeart/2005/8/layout/list1"/>
    <dgm:cxn modelId="{1109152F-0B84-4E23-BB9B-E0DACDD034E7}" srcId="{499136B9-8495-48E7-902E-63BA085792DB}" destId="{797A2E8F-E958-4C57-9BF9-6004F236548E}" srcOrd="3" destOrd="0" parTransId="{E838526B-490B-4E40-B282-735661F11B50}" sibTransId="{5BC233D8-75AF-48E5-955B-5C3F6D398B22}"/>
    <dgm:cxn modelId="{9E63D9AF-731E-49C0-8EB7-3C80CF59B652}" type="presOf" srcId="{53FF482D-15EC-4C91-A927-00E8F4AB2F5D}" destId="{F84B42E7-1FED-4B36-ABBC-6C5A43F75138}" srcOrd="0" destOrd="0" presId="urn:microsoft.com/office/officeart/2005/8/layout/list1"/>
    <dgm:cxn modelId="{BFBFD366-1CB6-4D87-9865-620FC5786A88}" type="presOf" srcId="{797A2E8F-E958-4C57-9BF9-6004F236548E}" destId="{F84B42E7-1FED-4B36-ABBC-6C5A43F75138}" srcOrd="0" destOrd="3" presId="urn:microsoft.com/office/officeart/2005/8/layout/list1"/>
    <dgm:cxn modelId="{56280FFA-DF55-4ADE-9D42-A8573915EE6D}" srcId="{499136B9-8495-48E7-902E-63BA085792DB}" destId="{95BEF1C6-77E1-4CD4-B50C-B90CB98ADF61}" srcOrd="5" destOrd="0" parTransId="{8BB9237A-9A16-458F-9EC9-02EE28F737CB}" sibTransId="{B1893C6B-F1C3-4786-BD73-FEFEBBFF9C73}"/>
    <dgm:cxn modelId="{B5637F94-4AC0-46FB-A91A-5E16CC63477A}" type="presParOf" srcId="{97117638-3580-4C75-97A5-5DBD7767C3CA}" destId="{74DD6A11-2BC7-4596-8C36-96E61FE77301}" srcOrd="0" destOrd="0" presId="urn:microsoft.com/office/officeart/2005/8/layout/list1"/>
    <dgm:cxn modelId="{65F2102F-125F-4D8C-8A6E-65F59094CF9F}" type="presParOf" srcId="{74DD6A11-2BC7-4596-8C36-96E61FE77301}" destId="{BA41C789-FC40-450C-8E01-FBE9D28D9EC7}" srcOrd="0" destOrd="0" presId="urn:microsoft.com/office/officeart/2005/8/layout/list1"/>
    <dgm:cxn modelId="{1F1CE684-764C-4BBF-8CD2-5C2F5CC60691}" type="presParOf" srcId="{74DD6A11-2BC7-4596-8C36-96E61FE77301}" destId="{335CCE47-B0A7-4E31-BA0F-4591AE467EA7}" srcOrd="1" destOrd="0" presId="urn:microsoft.com/office/officeart/2005/8/layout/list1"/>
    <dgm:cxn modelId="{F40C6A54-A579-4D65-A4F4-7D2A2F3D11FB}" type="presParOf" srcId="{97117638-3580-4C75-97A5-5DBD7767C3CA}" destId="{C523A454-BE1C-4299-8EEA-FF1DBB88ACA2}" srcOrd="1" destOrd="0" presId="urn:microsoft.com/office/officeart/2005/8/layout/list1"/>
    <dgm:cxn modelId="{4F4C957D-B807-4AB0-9D0D-182E8380AAA5}" type="presParOf" srcId="{97117638-3580-4C75-97A5-5DBD7767C3CA}" destId="{F84B42E7-1FED-4B36-ABBC-6C5A43F75138}"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en-GB" b="1" dirty="0" err="1" smtClean="0"/>
            <a:t>Kreatywność</a:t>
          </a:r>
          <a:r>
            <a:rPr lang="en-GB" b="1" dirty="0" smtClean="0"/>
            <a:t> </a:t>
          </a:r>
          <a:r>
            <a:rPr lang="en-GB" b="1" dirty="0" err="1" smtClean="0"/>
            <a:t>zespołowa</a:t>
          </a:r>
          <a:endParaRPr lang="en-GB" b="1" noProof="0"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t>
        <a:bodyPr/>
        <a:lstStyle/>
        <a:p>
          <a:endParaRPr lang="en-US"/>
        </a:p>
      </dgm:t>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t>
        <a:bodyPr/>
        <a:lstStyle/>
        <a:p>
          <a:endParaRPr lang="en-US"/>
        </a:p>
      </dgm:t>
    </dgm:pt>
  </dgm:ptLst>
  <dgm:cxnLst>
    <dgm:cxn modelId="{9B2D813A-21CF-49CD-861E-19FBDBEAB24E}" type="presOf" srcId="{7E36A696-6849-4171-ABB0-B03BE07DAD48}" destId="{042FCD17-01C9-426B-8124-15CB5B8B4CE9}"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66A640C6-5AB9-481C-905B-E3FE8BDC725D}" type="presOf" srcId="{D89105CF-35D9-40E3-B34C-EF08538E4860}" destId="{0345C861-32A9-44B6-B9F1-A78F93DC1CC7}" srcOrd="0" destOrd="0" presId="urn:microsoft.com/office/officeart/2005/8/layout/vList2"/>
    <dgm:cxn modelId="{A9275B26-3B44-4B1D-B3D6-EBA4E1F4CDA3}"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pl-PL" b="1" noProof="0" dirty="0" smtClean="0"/>
            <a:t>Kreatywność w miejscu pracy</a:t>
          </a:r>
          <a:endParaRPr lang="en-GB" b="1" noProof="0"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t>
        <a:bodyPr/>
        <a:lstStyle/>
        <a:p>
          <a:endParaRPr lang="en-US"/>
        </a:p>
      </dgm:t>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t>
        <a:bodyPr/>
        <a:lstStyle/>
        <a:p>
          <a:endParaRPr lang="en-US"/>
        </a:p>
      </dgm:t>
    </dgm:pt>
  </dgm:ptLst>
  <dgm:cxnLst>
    <dgm:cxn modelId="{7E604C9B-1C77-454B-BEC4-58F4FD032291}" type="presOf" srcId="{D89105CF-35D9-40E3-B34C-EF08538E4860}" destId="{0345C861-32A9-44B6-B9F1-A78F93DC1CC7}"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655EBF93-8090-4C98-A0E6-1987F941A288}" type="presOf" srcId="{7E36A696-6849-4171-ABB0-B03BE07DAD48}" destId="{042FCD17-01C9-426B-8124-15CB5B8B4CE9}" srcOrd="0" destOrd="0" presId="urn:microsoft.com/office/officeart/2005/8/layout/vList2"/>
    <dgm:cxn modelId="{0824B073-A515-4838-96D8-72F6C0ABC4B5}"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pl-PL" b="1" noProof="0" dirty="0" smtClean="0"/>
            <a:t>Kreatywność w miejscu pracy</a:t>
          </a:r>
          <a:endParaRPr lang="en-GB" b="1" noProof="0"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t>
        <a:bodyPr/>
        <a:lstStyle/>
        <a:p>
          <a:endParaRPr lang="en-US"/>
        </a:p>
      </dgm:t>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t>
        <a:bodyPr/>
        <a:lstStyle/>
        <a:p>
          <a:endParaRPr lang="en-US"/>
        </a:p>
      </dgm:t>
    </dgm:pt>
  </dgm:ptLst>
  <dgm:cxnLst>
    <dgm:cxn modelId="{832D49E6-2840-44A5-86FB-93F303BA82D3}" srcId="{D89105CF-35D9-40E3-B34C-EF08538E4860}" destId="{7E36A696-6849-4171-ABB0-B03BE07DAD48}" srcOrd="0" destOrd="0" parTransId="{46E05A99-5E05-4746-A278-AF862EDEDACF}" sibTransId="{1A4EC86F-D7CE-4E7D-8C42-7BAE5B0DDBD6}"/>
    <dgm:cxn modelId="{13814DF2-C509-46B9-A11B-75631BC2E501}" type="presOf" srcId="{7E36A696-6849-4171-ABB0-B03BE07DAD48}" destId="{042FCD17-01C9-426B-8124-15CB5B8B4CE9}" srcOrd="0" destOrd="0" presId="urn:microsoft.com/office/officeart/2005/8/layout/vList2"/>
    <dgm:cxn modelId="{C2F386DA-B6A6-4F14-BB97-A2C8F96217D4}" type="presOf" srcId="{D89105CF-35D9-40E3-B34C-EF08538E4860}" destId="{0345C861-32A9-44B6-B9F1-A78F93DC1CC7}" srcOrd="0" destOrd="0" presId="urn:microsoft.com/office/officeart/2005/8/layout/vList2"/>
    <dgm:cxn modelId="{5FA0FA11-6B13-4C78-9107-C7F656D88676}"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D20A394A-FDF2-4E24-836B-4FBD3BE200A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hr-HR"/>
        </a:p>
      </dgm:t>
    </dgm:pt>
    <dgm:pt modelId="{A9E0B61E-9DFF-4006-BAA8-B2199B919D4A}">
      <dgm:prSet custT="1"/>
      <dgm:spPr>
        <a:solidFill>
          <a:srgbClr val="243255"/>
        </a:solidFill>
      </dgm:spPr>
      <dgm:t>
        <a:bodyPr/>
        <a:lstStyle/>
        <a:p>
          <a:pPr rtl="0"/>
          <a:r>
            <a:rPr lang="en-GB" sz="2800" dirty="0" err="1" smtClean="0"/>
            <a:t>Podstawy</a:t>
          </a:r>
          <a:r>
            <a:rPr lang="en-GB" sz="2800" dirty="0" smtClean="0"/>
            <a:t> </a:t>
          </a:r>
          <a:r>
            <a:rPr lang="en-GB" sz="2800" dirty="0" err="1" smtClean="0"/>
            <a:t>kreatywnego</a:t>
          </a:r>
          <a:r>
            <a:rPr lang="en-GB" sz="2800" dirty="0" smtClean="0"/>
            <a:t> </a:t>
          </a:r>
          <a:r>
            <a:rPr lang="en-GB" sz="2800" dirty="0" err="1" smtClean="0"/>
            <a:t>myślenia</a:t>
          </a:r>
          <a:r>
            <a:rPr lang="en-GB" sz="2800" dirty="0" smtClean="0"/>
            <a:t> to:</a:t>
          </a:r>
          <a:endParaRPr lang="hr-HR" sz="2800" dirty="0"/>
        </a:p>
      </dgm:t>
    </dgm:pt>
    <dgm:pt modelId="{E212FD41-C095-4F25-B5BD-4BB3D04967B6}" type="parTrans" cxnId="{582E799B-562F-467E-9FA6-28298A904B4F}">
      <dgm:prSet/>
      <dgm:spPr/>
      <dgm:t>
        <a:bodyPr/>
        <a:lstStyle/>
        <a:p>
          <a:endParaRPr lang="hr-HR"/>
        </a:p>
      </dgm:t>
    </dgm:pt>
    <dgm:pt modelId="{84541B4C-8E45-4769-965E-D3F0D24B952C}" type="sibTrans" cxnId="{582E799B-562F-467E-9FA6-28298A904B4F}">
      <dgm:prSet/>
      <dgm:spPr/>
      <dgm:t>
        <a:bodyPr/>
        <a:lstStyle/>
        <a:p>
          <a:endParaRPr lang="hr-HR"/>
        </a:p>
      </dgm:t>
    </dgm:pt>
    <dgm:pt modelId="{B4B47F5C-D03D-4E5C-BCFF-2D1FF81E9779}">
      <dgm:prSet custT="1"/>
      <dgm:spPr>
        <a:ln>
          <a:solidFill>
            <a:srgbClr val="FF0000"/>
          </a:solidFill>
        </a:ln>
      </dgm:spPr>
      <dgm:t>
        <a:bodyPr/>
        <a:lstStyle/>
        <a:p>
          <a:pPr rtl="0">
            <a:tabLst/>
          </a:pPr>
          <a:r>
            <a:rPr lang="pl-PL" sz="2400" i="1" dirty="0" smtClean="0"/>
            <a:t>Analiza – </a:t>
          </a:r>
          <a:r>
            <a:rPr lang="pl-PL" sz="2400" i="0" dirty="0" smtClean="0"/>
            <a:t>analiza aktualnego porządku rzeczy stanowi podstawę twórczego myślenia. </a:t>
          </a:r>
          <a:endParaRPr lang="hr-HR" sz="2400" i="0" dirty="0"/>
        </a:p>
      </dgm:t>
    </dgm:pt>
    <dgm:pt modelId="{0EC6F8A3-46F6-4E38-BFF1-A62D1B950792}" type="parTrans" cxnId="{C141B838-4114-4CC0-B744-F1ED9BD2A8A5}">
      <dgm:prSet/>
      <dgm:spPr/>
      <dgm:t>
        <a:bodyPr/>
        <a:lstStyle/>
        <a:p>
          <a:endParaRPr lang="hr-HR"/>
        </a:p>
      </dgm:t>
    </dgm:pt>
    <dgm:pt modelId="{2362C6FF-946B-4C2F-9A81-CE7475C47253}" type="sibTrans" cxnId="{C141B838-4114-4CC0-B744-F1ED9BD2A8A5}">
      <dgm:prSet/>
      <dgm:spPr/>
      <dgm:t>
        <a:bodyPr/>
        <a:lstStyle/>
        <a:p>
          <a:endParaRPr lang="hr-HR"/>
        </a:p>
      </dgm:t>
    </dgm:pt>
    <dgm:pt modelId="{41C3E038-0C0D-4AE2-8AF3-25868C8FCE96}">
      <dgm:prSet custT="1"/>
      <dgm:spPr/>
      <dgm:t>
        <a:bodyPr/>
        <a:lstStyle/>
        <a:p>
          <a:pPr>
            <a:tabLst/>
          </a:pPr>
          <a:r>
            <a:rPr lang="pl-PL" sz="2400" i="1" dirty="0" smtClean="0"/>
            <a:t>Otwartość – </a:t>
          </a:r>
          <a:r>
            <a:rPr lang="pl-PL" sz="2400" i="0" dirty="0" smtClean="0"/>
            <a:t>akceptuj popełnianie błędów i trafianie w ślepe uliczki przed dokonaniem przełomu.</a:t>
          </a:r>
          <a:endParaRPr lang="pl-PL" sz="2400" i="0" dirty="0" smtClean="0"/>
        </a:p>
      </dgm:t>
    </dgm:pt>
    <dgm:pt modelId="{0E8C6C47-F5F8-4F8C-92B8-09CB509A2E3C}" type="parTrans" cxnId="{0F7490C1-51DB-4D6B-8949-754F93EF31CC}">
      <dgm:prSet/>
      <dgm:spPr/>
      <dgm:t>
        <a:bodyPr/>
        <a:lstStyle/>
        <a:p>
          <a:endParaRPr lang="pl-PL"/>
        </a:p>
      </dgm:t>
    </dgm:pt>
    <dgm:pt modelId="{078C61CB-BBA1-480C-AF31-486EE857A4EC}" type="sibTrans" cxnId="{0F7490C1-51DB-4D6B-8949-754F93EF31CC}">
      <dgm:prSet/>
      <dgm:spPr/>
      <dgm:t>
        <a:bodyPr/>
        <a:lstStyle/>
        <a:p>
          <a:endParaRPr lang="pl-PL"/>
        </a:p>
      </dgm:t>
    </dgm:pt>
    <dgm:pt modelId="{772B68D9-7BB1-4244-9F39-E7D47159C8EF}">
      <dgm:prSet custT="1"/>
      <dgm:spPr/>
      <dgm:t>
        <a:bodyPr/>
        <a:lstStyle/>
        <a:p>
          <a:pPr>
            <a:tabLst/>
          </a:pPr>
          <a:r>
            <a:rPr lang="pl-PL" sz="2400" i="1" dirty="0" smtClean="0"/>
            <a:t>Organizacja – </a:t>
          </a:r>
          <a:r>
            <a:rPr lang="pl-PL" sz="2400" i="0" dirty="0" smtClean="0"/>
            <a:t>ta umiejętność uporządkowania myśli i przekształcenia jej w plan z procesem, celem </a:t>
          </a:r>
          <a:br>
            <a:rPr lang="pl-PL" sz="2400" i="0" dirty="0" smtClean="0"/>
          </a:br>
          <a:r>
            <a:rPr lang="pl-PL" sz="2400" i="0" dirty="0" smtClean="0"/>
            <a:t>i terminem jest niezbędna.</a:t>
          </a:r>
          <a:endParaRPr lang="pl-PL" sz="2400" i="0" dirty="0" smtClean="0"/>
        </a:p>
      </dgm:t>
    </dgm:pt>
    <dgm:pt modelId="{213361EF-3A73-4281-8868-738DA7399DC6}" type="parTrans" cxnId="{15C4FF60-B1A2-4DEA-AB0C-454CEE073CC3}">
      <dgm:prSet/>
      <dgm:spPr/>
      <dgm:t>
        <a:bodyPr/>
        <a:lstStyle/>
        <a:p>
          <a:endParaRPr lang="pl-PL"/>
        </a:p>
      </dgm:t>
    </dgm:pt>
    <dgm:pt modelId="{BF6B91AC-1AEB-440B-883A-5D935661264D}" type="sibTrans" cxnId="{15C4FF60-B1A2-4DEA-AB0C-454CEE073CC3}">
      <dgm:prSet/>
      <dgm:spPr/>
      <dgm:t>
        <a:bodyPr/>
        <a:lstStyle/>
        <a:p>
          <a:endParaRPr lang="pl-PL"/>
        </a:p>
      </dgm:t>
    </dgm:pt>
    <dgm:pt modelId="{6DE370A4-2E6A-42FB-9C17-4497639AA535}">
      <dgm:prSet custT="1"/>
      <dgm:spPr/>
      <dgm:t>
        <a:bodyPr/>
        <a:lstStyle/>
        <a:p>
          <a:pPr>
            <a:tabLst/>
          </a:pPr>
          <a:r>
            <a:rPr lang="pl-PL" sz="2400" i="1" dirty="0" smtClean="0"/>
            <a:t>Komunikacja – </a:t>
          </a:r>
          <a:r>
            <a:rPr lang="pl-PL" sz="2400" i="0" dirty="0" smtClean="0"/>
            <a:t>świetne pomysły są przydatne tylko wtedy, gdy można je przekazać innym (umiejętności słuchania, mówienia (prezentowania) czy pisania (w kontekście opisywania)). </a:t>
          </a:r>
          <a:endParaRPr lang="pl-PL" sz="2400" i="0" dirty="0" smtClean="0"/>
        </a:p>
      </dgm:t>
    </dgm:pt>
    <dgm:pt modelId="{85D3DB3A-2DFF-414C-AD76-E487F8E3F28F}" type="parTrans" cxnId="{15F3AA87-C4E8-4EC8-9084-80F4B7DC3A83}">
      <dgm:prSet/>
      <dgm:spPr/>
      <dgm:t>
        <a:bodyPr/>
        <a:lstStyle/>
        <a:p>
          <a:endParaRPr lang="pl-PL"/>
        </a:p>
      </dgm:t>
    </dgm:pt>
    <dgm:pt modelId="{FA046F85-5F97-41BC-A338-5F78355E8CED}" type="sibTrans" cxnId="{15F3AA87-C4E8-4EC8-9084-80F4B7DC3A83}">
      <dgm:prSet/>
      <dgm:spPr/>
      <dgm:t>
        <a:bodyPr/>
        <a:lstStyle/>
        <a:p>
          <a:endParaRPr lang="pl-PL"/>
        </a:p>
      </dgm:t>
    </dgm:pt>
    <dgm:pt modelId="{5A899782-BF2A-448E-92DB-D950271541D9}">
      <dgm:prSet custT="1"/>
      <dgm:spPr/>
      <dgm:t>
        <a:bodyPr/>
        <a:lstStyle/>
        <a:p>
          <a:pPr>
            <a:tabLst/>
          </a:pPr>
          <a:r>
            <a:rPr lang="pl-PL" sz="2400" i="1" dirty="0" smtClean="0"/>
            <a:t>Ćwiczenie – </a:t>
          </a:r>
          <a:r>
            <a:rPr lang="pl-PL" sz="2400" i="0" dirty="0" smtClean="0"/>
            <a:t>które zachęca i rozwija kreatywne myślenie i umiejętności rozwiązywania problemów.</a:t>
          </a:r>
          <a:endParaRPr lang="pl-PL" sz="2400" i="0" dirty="0" smtClean="0"/>
        </a:p>
      </dgm:t>
    </dgm:pt>
    <dgm:pt modelId="{5661651F-4CCF-4647-B6CF-AFF6B35EC870}" type="parTrans" cxnId="{1D067D45-E051-44BA-9F62-39086CCCB5ED}">
      <dgm:prSet/>
      <dgm:spPr/>
      <dgm:t>
        <a:bodyPr/>
        <a:lstStyle/>
        <a:p>
          <a:endParaRPr lang="pl-PL"/>
        </a:p>
      </dgm:t>
    </dgm:pt>
    <dgm:pt modelId="{99E26137-63FD-46BC-AAFE-4FCD5531A213}" type="sibTrans" cxnId="{1D067D45-E051-44BA-9F62-39086CCCB5ED}">
      <dgm:prSet/>
      <dgm:spPr/>
      <dgm:t>
        <a:bodyPr/>
        <a:lstStyle/>
        <a:p>
          <a:endParaRPr lang="pl-PL"/>
        </a:p>
      </dgm:t>
    </dgm:pt>
    <dgm:pt modelId="{7B4F6743-A4AB-43E0-9683-F4061100E1AA}" type="pres">
      <dgm:prSet presAssocID="{D20A394A-FDF2-4E24-836B-4FBD3BE200A6}" presName="linear" presStyleCnt="0">
        <dgm:presLayoutVars>
          <dgm:dir/>
          <dgm:animLvl val="lvl"/>
          <dgm:resizeHandles val="exact"/>
        </dgm:presLayoutVars>
      </dgm:prSet>
      <dgm:spPr/>
      <dgm:t>
        <a:bodyPr/>
        <a:lstStyle/>
        <a:p>
          <a:endParaRPr lang="en-US"/>
        </a:p>
      </dgm:t>
    </dgm:pt>
    <dgm:pt modelId="{1A66EF29-490A-452F-90BB-1C6027C4F49F}" type="pres">
      <dgm:prSet presAssocID="{A9E0B61E-9DFF-4006-BAA8-B2199B919D4A}" presName="parentLin" presStyleCnt="0"/>
      <dgm:spPr/>
    </dgm:pt>
    <dgm:pt modelId="{0C26ADA0-4D84-467E-AA2E-75630A5CE375}" type="pres">
      <dgm:prSet presAssocID="{A9E0B61E-9DFF-4006-BAA8-B2199B919D4A}" presName="parentLeftMargin" presStyleLbl="node1" presStyleIdx="0" presStyleCnt="1"/>
      <dgm:spPr/>
      <dgm:t>
        <a:bodyPr/>
        <a:lstStyle/>
        <a:p>
          <a:endParaRPr lang="en-US"/>
        </a:p>
      </dgm:t>
    </dgm:pt>
    <dgm:pt modelId="{F4B0C805-FCC3-42D0-AAD3-D26F94D3268B}" type="pres">
      <dgm:prSet presAssocID="{A9E0B61E-9DFF-4006-BAA8-B2199B919D4A}" presName="parentText" presStyleLbl="node1" presStyleIdx="0" presStyleCnt="1">
        <dgm:presLayoutVars>
          <dgm:chMax val="0"/>
          <dgm:bulletEnabled val="1"/>
        </dgm:presLayoutVars>
      </dgm:prSet>
      <dgm:spPr/>
      <dgm:t>
        <a:bodyPr/>
        <a:lstStyle/>
        <a:p>
          <a:endParaRPr lang="en-US"/>
        </a:p>
      </dgm:t>
    </dgm:pt>
    <dgm:pt modelId="{93BECC78-2339-487C-BB18-7717FBAA2E48}" type="pres">
      <dgm:prSet presAssocID="{A9E0B61E-9DFF-4006-BAA8-B2199B919D4A}" presName="negativeSpace" presStyleCnt="0"/>
      <dgm:spPr/>
    </dgm:pt>
    <dgm:pt modelId="{419D64A1-74BF-43E0-951D-1129A581E1F1}" type="pres">
      <dgm:prSet presAssocID="{A9E0B61E-9DFF-4006-BAA8-B2199B919D4A}" presName="childText" presStyleLbl="conFgAcc1" presStyleIdx="0" presStyleCnt="1">
        <dgm:presLayoutVars>
          <dgm:bulletEnabled val="1"/>
        </dgm:presLayoutVars>
      </dgm:prSet>
      <dgm:spPr/>
      <dgm:t>
        <a:bodyPr/>
        <a:lstStyle/>
        <a:p>
          <a:endParaRPr lang="en-US"/>
        </a:p>
      </dgm:t>
    </dgm:pt>
  </dgm:ptLst>
  <dgm:cxnLst>
    <dgm:cxn modelId="{8C62D873-6550-4E90-A5A3-C25AADB3399A}" type="presOf" srcId="{6DE370A4-2E6A-42FB-9C17-4497639AA535}" destId="{419D64A1-74BF-43E0-951D-1129A581E1F1}" srcOrd="0" destOrd="3" presId="urn:microsoft.com/office/officeart/2005/8/layout/list1"/>
    <dgm:cxn modelId="{C141B838-4114-4CC0-B744-F1ED9BD2A8A5}" srcId="{A9E0B61E-9DFF-4006-BAA8-B2199B919D4A}" destId="{B4B47F5C-D03D-4E5C-BCFF-2D1FF81E9779}" srcOrd="0" destOrd="0" parTransId="{0EC6F8A3-46F6-4E38-BFF1-A62D1B950792}" sibTransId="{2362C6FF-946B-4C2F-9A81-CE7475C47253}"/>
    <dgm:cxn modelId="{905920DB-AF76-432B-BFAC-96C0D87C5A23}" type="presOf" srcId="{B4B47F5C-D03D-4E5C-BCFF-2D1FF81E9779}" destId="{419D64A1-74BF-43E0-951D-1129A581E1F1}" srcOrd="0" destOrd="0" presId="urn:microsoft.com/office/officeart/2005/8/layout/list1"/>
    <dgm:cxn modelId="{15C4FF60-B1A2-4DEA-AB0C-454CEE073CC3}" srcId="{A9E0B61E-9DFF-4006-BAA8-B2199B919D4A}" destId="{772B68D9-7BB1-4244-9F39-E7D47159C8EF}" srcOrd="2" destOrd="0" parTransId="{213361EF-3A73-4281-8868-738DA7399DC6}" sibTransId="{BF6B91AC-1AEB-440B-883A-5D935661264D}"/>
    <dgm:cxn modelId="{25B0D1BD-5E21-4795-9466-B2E87637685B}" type="presOf" srcId="{A9E0B61E-9DFF-4006-BAA8-B2199B919D4A}" destId="{F4B0C805-FCC3-42D0-AAD3-D26F94D3268B}" srcOrd="1" destOrd="0" presId="urn:microsoft.com/office/officeart/2005/8/layout/list1"/>
    <dgm:cxn modelId="{2F49C135-0185-475F-943B-2D855EABE7AB}" type="presOf" srcId="{41C3E038-0C0D-4AE2-8AF3-25868C8FCE96}" destId="{419D64A1-74BF-43E0-951D-1129A581E1F1}" srcOrd="0" destOrd="1" presId="urn:microsoft.com/office/officeart/2005/8/layout/list1"/>
    <dgm:cxn modelId="{7B9FB448-40B4-477B-90C5-77DE99CE81D9}" type="presOf" srcId="{D20A394A-FDF2-4E24-836B-4FBD3BE200A6}" destId="{7B4F6743-A4AB-43E0-9683-F4061100E1AA}" srcOrd="0" destOrd="0" presId="urn:microsoft.com/office/officeart/2005/8/layout/list1"/>
    <dgm:cxn modelId="{7BD7B1E8-A439-4EFD-A806-22C7D556A96B}" type="presOf" srcId="{772B68D9-7BB1-4244-9F39-E7D47159C8EF}" destId="{419D64A1-74BF-43E0-951D-1129A581E1F1}" srcOrd="0" destOrd="2" presId="urn:microsoft.com/office/officeart/2005/8/layout/list1"/>
    <dgm:cxn modelId="{FB0E6C45-BC72-4C42-943D-243B75E82D78}" type="presOf" srcId="{A9E0B61E-9DFF-4006-BAA8-B2199B919D4A}" destId="{0C26ADA0-4D84-467E-AA2E-75630A5CE375}" srcOrd="0" destOrd="0" presId="urn:microsoft.com/office/officeart/2005/8/layout/list1"/>
    <dgm:cxn modelId="{582E799B-562F-467E-9FA6-28298A904B4F}" srcId="{D20A394A-FDF2-4E24-836B-4FBD3BE200A6}" destId="{A9E0B61E-9DFF-4006-BAA8-B2199B919D4A}" srcOrd="0" destOrd="0" parTransId="{E212FD41-C095-4F25-B5BD-4BB3D04967B6}" sibTransId="{84541B4C-8E45-4769-965E-D3F0D24B952C}"/>
    <dgm:cxn modelId="{0F7490C1-51DB-4D6B-8949-754F93EF31CC}" srcId="{A9E0B61E-9DFF-4006-BAA8-B2199B919D4A}" destId="{41C3E038-0C0D-4AE2-8AF3-25868C8FCE96}" srcOrd="1" destOrd="0" parTransId="{0E8C6C47-F5F8-4F8C-92B8-09CB509A2E3C}" sibTransId="{078C61CB-BBA1-480C-AF31-486EE857A4EC}"/>
    <dgm:cxn modelId="{15F3AA87-C4E8-4EC8-9084-80F4B7DC3A83}" srcId="{A9E0B61E-9DFF-4006-BAA8-B2199B919D4A}" destId="{6DE370A4-2E6A-42FB-9C17-4497639AA535}" srcOrd="3" destOrd="0" parTransId="{85D3DB3A-2DFF-414C-AD76-E487F8E3F28F}" sibTransId="{FA046F85-5F97-41BC-A338-5F78355E8CED}"/>
    <dgm:cxn modelId="{1D067D45-E051-44BA-9F62-39086CCCB5ED}" srcId="{A9E0B61E-9DFF-4006-BAA8-B2199B919D4A}" destId="{5A899782-BF2A-448E-92DB-D950271541D9}" srcOrd="4" destOrd="0" parTransId="{5661651F-4CCF-4647-B6CF-AFF6B35EC870}" sibTransId="{99E26137-63FD-46BC-AAFE-4FCD5531A213}"/>
    <dgm:cxn modelId="{1C6B215F-918A-4506-A724-CAC96ED0C534}" type="presOf" srcId="{5A899782-BF2A-448E-92DB-D950271541D9}" destId="{419D64A1-74BF-43E0-951D-1129A581E1F1}" srcOrd="0" destOrd="4" presId="urn:microsoft.com/office/officeart/2005/8/layout/list1"/>
    <dgm:cxn modelId="{39C53DE4-40F0-4477-BE18-059CC5F26A62}" type="presParOf" srcId="{7B4F6743-A4AB-43E0-9683-F4061100E1AA}" destId="{1A66EF29-490A-452F-90BB-1C6027C4F49F}" srcOrd="0" destOrd="0" presId="urn:microsoft.com/office/officeart/2005/8/layout/list1"/>
    <dgm:cxn modelId="{7E32B14D-4261-4BE0-A5E6-655F9F4F347A}" type="presParOf" srcId="{1A66EF29-490A-452F-90BB-1C6027C4F49F}" destId="{0C26ADA0-4D84-467E-AA2E-75630A5CE375}" srcOrd="0" destOrd="0" presId="urn:microsoft.com/office/officeart/2005/8/layout/list1"/>
    <dgm:cxn modelId="{90EB7C4F-7949-40BB-82E3-CCFD8E77A22C}" type="presParOf" srcId="{1A66EF29-490A-452F-90BB-1C6027C4F49F}" destId="{F4B0C805-FCC3-42D0-AAD3-D26F94D3268B}" srcOrd="1" destOrd="0" presId="urn:microsoft.com/office/officeart/2005/8/layout/list1"/>
    <dgm:cxn modelId="{8E0217B2-F0D5-4E6E-A3E7-74867CCF33B8}" type="presParOf" srcId="{7B4F6743-A4AB-43E0-9683-F4061100E1AA}" destId="{93BECC78-2339-487C-BB18-7717FBAA2E48}" srcOrd="1" destOrd="0" presId="urn:microsoft.com/office/officeart/2005/8/layout/list1"/>
    <dgm:cxn modelId="{1121E1D3-8461-4964-986A-9DE8053C9B39}" type="presParOf" srcId="{7B4F6743-A4AB-43E0-9683-F4061100E1AA}" destId="{419D64A1-74BF-43E0-951D-1129A581E1F1}" srcOrd="2" destOrd="0" presId="urn:microsoft.com/office/officeart/2005/8/layout/list1"/>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pl-PL" b="1" noProof="0" dirty="0" smtClean="0"/>
            <a:t>Kreatywność w miejscu pracy</a:t>
          </a:r>
          <a:endParaRPr lang="en-GB" b="1" noProof="0"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t>
        <a:bodyPr/>
        <a:lstStyle/>
        <a:p>
          <a:endParaRPr lang="en-US"/>
        </a:p>
      </dgm:t>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t>
        <a:bodyPr/>
        <a:lstStyle/>
        <a:p>
          <a:endParaRPr lang="en-US"/>
        </a:p>
      </dgm:t>
    </dgm:pt>
  </dgm:ptLst>
  <dgm:cxnLst>
    <dgm:cxn modelId="{06FA076E-D8BD-4F65-834E-8615864A9733}" type="presOf" srcId="{D89105CF-35D9-40E3-B34C-EF08538E4860}" destId="{0345C861-32A9-44B6-B9F1-A78F93DC1CC7}"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F3ADB611-E99D-48BA-A1E0-DA447F9D9702}" type="presOf" srcId="{7E36A696-6849-4171-ABB0-B03BE07DAD48}" destId="{042FCD17-01C9-426B-8124-15CB5B8B4CE9}" srcOrd="0" destOrd="0" presId="urn:microsoft.com/office/officeart/2005/8/layout/vList2"/>
    <dgm:cxn modelId="{E97D8BA0-1134-4D9C-937D-70E78CBA135E}"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hr-HR" b="1" dirty="0" smtClean="0"/>
            <a:t>Techniki kreatywności</a:t>
          </a:r>
          <a:endParaRPr lang="hr-HR"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t>
        <a:bodyPr/>
        <a:lstStyle/>
        <a:p>
          <a:endParaRPr lang="en-US"/>
        </a:p>
      </dgm:t>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t>
        <a:bodyPr/>
        <a:lstStyle/>
        <a:p>
          <a:endParaRPr lang="en-US"/>
        </a:p>
      </dgm:t>
    </dgm:pt>
  </dgm:ptLst>
  <dgm:cxnLst>
    <dgm:cxn modelId="{832D49E6-2840-44A5-86FB-93F303BA82D3}" srcId="{D89105CF-35D9-40E3-B34C-EF08538E4860}" destId="{7E36A696-6849-4171-ABB0-B03BE07DAD48}" srcOrd="0" destOrd="0" parTransId="{46E05A99-5E05-4746-A278-AF862EDEDACF}" sibTransId="{1A4EC86F-D7CE-4E7D-8C42-7BAE5B0DDBD6}"/>
    <dgm:cxn modelId="{71150342-8526-47B9-BA49-A8AABE68617F}" type="presOf" srcId="{7E36A696-6849-4171-ABB0-B03BE07DAD48}" destId="{042FCD17-01C9-426B-8124-15CB5B8B4CE9}" srcOrd="0" destOrd="0" presId="urn:microsoft.com/office/officeart/2005/8/layout/vList2"/>
    <dgm:cxn modelId="{E94E3831-9665-4AC7-8EF9-B7763E73A233}" type="presOf" srcId="{D89105CF-35D9-40E3-B34C-EF08538E4860}" destId="{0345C861-32A9-44B6-B9F1-A78F93DC1CC7}" srcOrd="0" destOrd="0" presId="urn:microsoft.com/office/officeart/2005/8/layout/vList2"/>
    <dgm:cxn modelId="{0CF96BF5-280E-4C69-90EA-993EBE196E8B}"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hr-HR" b="1" dirty="0" smtClean="0"/>
            <a:t>Techniki kreatywności </a:t>
          </a:r>
          <a:r>
            <a:rPr lang="hr-HR" b="0" dirty="0" smtClean="0"/>
            <a:t>(Geschka</a:t>
          </a:r>
          <a:r>
            <a:rPr lang="hr-HR" b="0" dirty="0" smtClean="0"/>
            <a:t>, 1983 </a:t>
          </a:r>
          <a:r>
            <a:rPr lang="hr-HR" b="0" dirty="0" smtClean="0"/>
            <a:t>i </a:t>
          </a:r>
          <a:r>
            <a:rPr lang="de-DE" b="0" i="0" dirty="0" smtClean="0"/>
            <a:t>Wöhler, J., &amp; Reinhardt, R.</a:t>
          </a:r>
          <a:r>
            <a:rPr lang="hr-HR" b="0" i="0" dirty="0" smtClean="0"/>
            <a:t>, </a:t>
          </a:r>
          <a:r>
            <a:rPr lang="de-DE" b="0" i="0" dirty="0" smtClean="0"/>
            <a:t>2021</a:t>
          </a:r>
          <a:r>
            <a:rPr lang="hr-HR" b="1" dirty="0" smtClean="0"/>
            <a:t>)</a:t>
          </a:r>
          <a:endParaRPr lang="hr-HR" dirty="0"/>
        </a:p>
      </dgm:t>
    </dgm:pt>
    <dgm:pt modelId="{46E05A99-5E05-4746-A278-AF862EDEDACF}" type="parTrans" cxnId="{832D49E6-2840-44A5-86FB-93F303BA82D3}">
      <dgm:prSet/>
      <dgm:spPr/>
      <dgm:t>
        <a:bodyPr/>
        <a:lstStyle/>
        <a:p>
          <a:endParaRPr lang="en-US"/>
        </a:p>
      </dgm:t>
    </dgm:pt>
    <dgm:pt modelId="{1A4EC86F-D7CE-4E7D-8C42-7BAE5B0DDBD6}" type="sib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t>
        <a:bodyPr/>
        <a:lstStyle/>
        <a:p>
          <a:endParaRPr lang="en-US"/>
        </a:p>
      </dgm:t>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t>
        <a:bodyPr/>
        <a:lstStyle/>
        <a:p>
          <a:endParaRPr lang="en-US"/>
        </a:p>
      </dgm:t>
    </dgm:pt>
  </dgm:ptLst>
  <dgm:cxnLst>
    <dgm:cxn modelId="{832D49E6-2840-44A5-86FB-93F303BA82D3}" srcId="{D89105CF-35D9-40E3-B34C-EF08538E4860}" destId="{7E36A696-6849-4171-ABB0-B03BE07DAD48}" srcOrd="0" destOrd="0" parTransId="{46E05A99-5E05-4746-A278-AF862EDEDACF}" sibTransId="{1A4EC86F-D7CE-4E7D-8C42-7BAE5B0DDBD6}"/>
    <dgm:cxn modelId="{71150342-8526-47B9-BA49-A8AABE68617F}" type="presOf" srcId="{7E36A696-6849-4171-ABB0-B03BE07DAD48}" destId="{042FCD17-01C9-426B-8124-15CB5B8B4CE9}" srcOrd="0" destOrd="0" presId="urn:microsoft.com/office/officeart/2005/8/layout/vList2"/>
    <dgm:cxn modelId="{E94E3831-9665-4AC7-8EF9-B7763E73A233}" type="presOf" srcId="{D89105CF-35D9-40E3-B34C-EF08538E4860}" destId="{0345C861-32A9-44B6-B9F1-A78F93DC1CC7}" srcOrd="0" destOrd="0" presId="urn:microsoft.com/office/officeart/2005/8/layout/vList2"/>
    <dgm:cxn modelId="{0CF96BF5-280E-4C69-90EA-993EBE196E8B}"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hr-HR" b="1" dirty="0" smtClean="0"/>
            <a:t>Techniki kreatywności (</a:t>
          </a:r>
          <a:r>
            <a:rPr lang="de-DE" b="0" i="0" dirty="0" smtClean="0"/>
            <a:t>Wöhler, J., &amp; Reinhardt, R.</a:t>
          </a:r>
          <a:r>
            <a:rPr lang="hr-HR" b="0" i="0" dirty="0" smtClean="0"/>
            <a:t>, </a:t>
          </a:r>
          <a:r>
            <a:rPr lang="de-DE" b="0" i="0" dirty="0" smtClean="0"/>
            <a:t>2021</a:t>
          </a:r>
          <a:r>
            <a:rPr lang="hr-HR" b="0" i="0" dirty="0" smtClean="0"/>
            <a:t>, </a:t>
          </a:r>
          <a:r>
            <a:rPr lang="hr-HR" b="0" i="0" dirty="0" smtClean="0"/>
            <a:t>s. </a:t>
          </a:r>
          <a:r>
            <a:rPr lang="hr-HR" b="0" i="0" dirty="0" smtClean="0"/>
            <a:t>146</a:t>
          </a:r>
          <a:r>
            <a:rPr lang="de-DE" b="0" i="0" dirty="0" smtClean="0"/>
            <a:t>).</a:t>
          </a:r>
          <a:endParaRPr lang="hr-HR" dirty="0"/>
        </a:p>
      </dgm:t>
    </dgm:pt>
    <dgm:pt modelId="{46E05A99-5E05-4746-A278-AF862EDEDACF}" type="parTrans" cxnId="{832D49E6-2840-44A5-86FB-93F303BA82D3}">
      <dgm:prSet/>
      <dgm:spPr/>
      <dgm:t>
        <a:bodyPr/>
        <a:lstStyle/>
        <a:p>
          <a:endParaRPr lang="en-US"/>
        </a:p>
      </dgm:t>
    </dgm:pt>
    <dgm:pt modelId="{1A4EC86F-D7CE-4E7D-8C42-7BAE5B0DDBD6}" type="sib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t>
        <a:bodyPr/>
        <a:lstStyle/>
        <a:p>
          <a:endParaRPr lang="en-US"/>
        </a:p>
      </dgm:t>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t>
        <a:bodyPr/>
        <a:lstStyle/>
        <a:p>
          <a:endParaRPr lang="en-US"/>
        </a:p>
      </dgm:t>
    </dgm:pt>
  </dgm:ptLst>
  <dgm:cxnLst>
    <dgm:cxn modelId="{832D49E6-2840-44A5-86FB-93F303BA82D3}" srcId="{D89105CF-35D9-40E3-B34C-EF08538E4860}" destId="{7E36A696-6849-4171-ABB0-B03BE07DAD48}" srcOrd="0" destOrd="0" parTransId="{46E05A99-5E05-4746-A278-AF862EDEDACF}" sibTransId="{1A4EC86F-D7CE-4E7D-8C42-7BAE5B0DDBD6}"/>
    <dgm:cxn modelId="{71150342-8526-47B9-BA49-A8AABE68617F}" type="presOf" srcId="{7E36A696-6849-4171-ABB0-B03BE07DAD48}" destId="{042FCD17-01C9-426B-8124-15CB5B8B4CE9}" srcOrd="0" destOrd="0" presId="urn:microsoft.com/office/officeart/2005/8/layout/vList2"/>
    <dgm:cxn modelId="{E94E3831-9665-4AC7-8EF9-B7763E73A233}" type="presOf" srcId="{D89105CF-35D9-40E3-B34C-EF08538E4860}" destId="{0345C861-32A9-44B6-B9F1-A78F93DC1CC7}" srcOrd="0" destOrd="0" presId="urn:microsoft.com/office/officeart/2005/8/layout/vList2"/>
    <dgm:cxn modelId="{0CF96BF5-280E-4C69-90EA-993EBE196E8B}"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hr-HR" b="1" dirty="0" smtClean="0"/>
            <a:t>Techniki kreatywności: </a:t>
          </a:r>
          <a:r>
            <a:rPr lang="pl-PL" b="1" noProof="0" dirty="0" smtClean="0"/>
            <a:t>Burza mózgów</a:t>
          </a:r>
          <a:r>
            <a:rPr lang="en-GB" b="1" noProof="0" dirty="0" smtClean="0"/>
            <a:t> </a:t>
          </a:r>
          <a:r>
            <a:rPr lang="pl-PL" b="1" noProof="0" dirty="0" smtClean="0"/>
            <a:t>i</a:t>
          </a:r>
          <a:r>
            <a:rPr lang="en-GB" b="1" noProof="0" dirty="0" smtClean="0"/>
            <a:t> </a:t>
          </a:r>
          <a:r>
            <a:rPr lang="en-GB" b="1" noProof="0" dirty="0" err="1" smtClean="0"/>
            <a:t>Brainwriting</a:t>
          </a:r>
          <a:endParaRPr lang="en-GB" noProof="0" dirty="0"/>
        </a:p>
      </dgm:t>
    </dgm:pt>
    <dgm:pt modelId="{46E05A99-5E05-4746-A278-AF862EDEDACF}" type="parTrans" cxnId="{832D49E6-2840-44A5-86FB-93F303BA82D3}">
      <dgm:prSet/>
      <dgm:spPr/>
      <dgm:t>
        <a:bodyPr/>
        <a:lstStyle/>
        <a:p>
          <a:endParaRPr lang="en-US"/>
        </a:p>
      </dgm:t>
    </dgm:pt>
    <dgm:pt modelId="{1A4EC86F-D7CE-4E7D-8C42-7BAE5B0DDBD6}" type="sib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t>
        <a:bodyPr/>
        <a:lstStyle/>
        <a:p>
          <a:endParaRPr lang="en-US"/>
        </a:p>
      </dgm:t>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t>
        <a:bodyPr/>
        <a:lstStyle/>
        <a:p>
          <a:endParaRPr lang="en-US"/>
        </a:p>
      </dgm:t>
    </dgm:pt>
  </dgm:ptLst>
  <dgm:cxnLst>
    <dgm:cxn modelId="{832D49E6-2840-44A5-86FB-93F303BA82D3}" srcId="{D89105CF-35D9-40E3-B34C-EF08538E4860}" destId="{7E36A696-6849-4171-ABB0-B03BE07DAD48}" srcOrd="0" destOrd="0" parTransId="{46E05A99-5E05-4746-A278-AF862EDEDACF}" sibTransId="{1A4EC86F-D7CE-4E7D-8C42-7BAE5B0DDBD6}"/>
    <dgm:cxn modelId="{71150342-8526-47B9-BA49-A8AABE68617F}" type="presOf" srcId="{7E36A696-6849-4171-ABB0-B03BE07DAD48}" destId="{042FCD17-01C9-426B-8124-15CB5B8B4CE9}" srcOrd="0" destOrd="0" presId="urn:microsoft.com/office/officeart/2005/8/layout/vList2"/>
    <dgm:cxn modelId="{E94E3831-9665-4AC7-8EF9-B7763E73A233}" type="presOf" srcId="{D89105CF-35D9-40E3-B34C-EF08538E4860}" destId="{0345C861-32A9-44B6-B9F1-A78F93DC1CC7}" srcOrd="0" destOrd="0" presId="urn:microsoft.com/office/officeart/2005/8/layout/vList2"/>
    <dgm:cxn modelId="{0CF96BF5-280E-4C69-90EA-993EBE196E8B}"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81F17DD3-09A1-4574-A79B-4BC337BA251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4775FE0-9034-48F9-9286-D10D3FFAEB4D}">
      <dgm:prSet/>
      <dgm:spPr>
        <a:solidFill>
          <a:srgbClr val="E12227"/>
        </a:solidFill>
      </dgm:spPr>
      <dgm:t>
        <a:bodyPr/>
        <a:lstStyle/>
        <a:p>
          <a:pPr rtl="0"/>
          <a:r>
            <a:rPr lang="pl-PL" dirty="0" smtClean="0"/>
            <a:t>Burza mózgów</a:t>
          </a:r>
          <a:r>
            <a:rPr lang="en-GB" dirty="0" smtClean="0"/>
            <a:t> </a:t>
          </a:r>
          <a:endParaRPr lang="hr-HR" dirty="0"/>
        </a:p>
      </dgm:t>
    </dgm:pt>
    <dgm:pt modelId="{74F8A72E-9487-41F8-82FC-078297F16919}" type="parTrans" cxnId="{4A28DF03-03C9-4E69-9D04-03749BB229E9}">
      <dgm:prSet/>
      <dgm:spPr/>
      <dgm:t>
        <a:bodyPr/>
        <a:lstStyle/>
        <a:p>
          <a:endParaRPr lang="en-US"/>
        </a:p>
      </dgm:t>
    </dgm:pt>
    <dgm:pt modelId="{FC9F3957-D6A3-4F7D-B4B5-B79B7BCB48CD}" type="sibTrans" cxnId="{4A28DF03-03C9-4E69-9D04-03749BB229E9}">
      <dgm:prSet/>
      <dgm:spPr/>
      <dgm:t>
        <a:bodyPr/>
        <a:lstStyle/>
        <a:p>
          <a:endParaRPr lang="en-US"/>
        </a:p>
      </dgm:t>
    </dgm:pt>
    <dgm:pt modelId="{BC743906-CD19-4A1C-B306-4CE41A26C8E6}">
      <dgm:prSet/>
      <dgm:spPr>
        <a:ln>
          <a:solidFill>
            <a:srgbClr val="E12227"/>
          </a:solidFill>
        </a:ln>
      </dgm:spPr>
      <dgm:t>
        <a:bodyPr/>
        <a:lstStyle/>
        <a:p>
          <a:pPr marL="0" indent="0" rtl="0"/>
          <a:r>
            <a:rPr lang="pl-PL" dirty="0" smtClean="0"/>
            <a:t>każda sesja  grupowa mająca na celu zebranie zestawu pomysłów a rozwiązanie konkretnego problem</a:t>
          </a:r>
          <a:r>
            <a:rPr lang="en-GB" dirty="0" smtClean="0"/>
            <a:t>. </a:t>
          </a:r>
          <a:endParaRPr lang="hr-HR" dirty="0"/>
        </a:p>
      </dgm:t>
    </dgm:pt>
    <dgm:pt modelId="{69EF85D8-B3C7-4809-B5DE-D85F8F56D6F5}" type="parTrans" cxnId="{4501169C-9625-4AB2-B7D2-376806410799}">
      <dgm:prSet/>
      <dgm:spPr/>
      <dgm:t>
        <a:bodyPr/>
        <a:lstStyle/>
        <a:p>
          <a:endParaRPr lang="en-US"/>
        </a:p>
      </dgm:t>
    </dgm:pt>
    <dgm:pt modelId="{0AD76140-4C8F-4E49-A83F-4A8C2B4E1CEA}" type="sibTrans" cxnId="{4501169C-9625-4AB2-B7D2-376806410799}">
      <dgm:prSet/>
      <dgm:spPr/>
      <dgm:t>
        <a:bodyPr/>
        <a:lstStyle/>
        <a:p>
          <a:endParaRPr lang="en-US"/>
        </a:p>
      </dgm:t>
    </dgm:pt>
    <dgm:pt modelId="{3969CBEB-00FA-411F-B17E-05250278DCF4}">
      <dgm:prSet/>
      <dgm:spPr>
        <a:ln>
          <a:solidFill>
            <a:srgbClr val="E12227"/>
          </a:solidFill>
        </a:ln>
      </dgm:spPr>
      <dgm:t>
        <a:bodyPr/>
        <a:lstStyle/>
        <a:p>
          <a:pPr marL="0" indent="0" rtl="0"/>
          <a:r>
            <a:rPr lang="pl-PL" dirty="0" smtClean="0"/>
            <a:t>Środowisko, w którym osoby współpracują ze sobą </a:t>
          </a:r>
          <a:r>
            <a:rPr lang="hr-HR" dirty="0" smtClean="0"/>
            <a:t>=&gt;</a:t>
          </a:r>
          <a:r>
            <a:rPr lang="en-GB" dirty="0" smtClean="0"/>
            <a:t> </a:t>
          </a:r>
          <a:r>
            <a:rPr lang="pl-PL" dirty="0" smtClean="0"/>
            <a:t>poszczególne</a:t>
          </a:r>
          <a:r>
            <a:rPr lang="en-GB" dirty="0" smtClean="0"/>
            <a:t> gr</a:t>
          </a:r>
          <a:r>
            <a:rPr lang="pl-PL" dirty="0" err="1" smtClean="0"/>
            <a:t>upy</a:t>
          </a:r>
          <a:r>
            <a:rPr lang="pl-PL" dirty="0" smtClean="0"/>
            <a:t> podejmują decyzje</a:t>
          </a:r>
          <a:r>
            <a:rPr lang="en-GB" dirty="0" smtClean="0"/>
            <a:t>, </a:t>
          </a:r>
          <a:r>
            <a:rPr lang="pl-PL" dirty="0" smtClean="0"/>
            <a:t>a nie tylko jedna osoba</a:t>
          </a:r>
          <a:endParaRPr lang="hr-HR" dirty="0"/>
        </a:p>
      </dgm:t>
    </dgm:pt>
    <dgm:pt modelId="{2A0E4903-9CEF-4B09-ADD6-664DEE6FD437}" type="parTrans" cxnId="{45B8B528-CA85-40AA-8F13-D1CFCE91E264}">
      <dgm:prSet/>
      <dgm:spPr/>
      <dgm:t>
        <a:bodyPr/>
        <a:lstStyle/>
        <a:p>
          <a:endParaRPr lang="en-US"/>
        </a:p>
      </dgm:t>
    </dgm:pt>
    <dgm:pt modelId="{E44F4997-8B7A-4C4E-84FA-21364D0E3DD5}" type="sibTrans" cxnId="{45B8B528-CA85-40AA-8F13-D1CFCE91E264}">
      <dgm:prSet/>
      <dgm:spPr/>
      <dgm:t>
        <a:bodyPr/>
        <a:lstStyle/>
        <a:p>
          <a:endParaRPr lang="en-US"/>
        </a:p>
      </dgm:t>
    </dgm:pt>
    <dgm:pt modelId="{56537CFF-73C6-40DB-A650-21DE33820F0F}">
      <dgm:prSet/>
      <dgm:spPr>
        <a:ln>
          <a:solidFill>
            <a:srgbClr val="E12227"/>
          </a:solidFill>
        </a:ln>
      </dgm:spPr>
      <dgm:t>
        <a:bodyPr/>
        <a:lstStyle/>
        <a:p>
          <a:pPr marL="0" indent="0" rtl="0"/>
          <a:r>
            <a:rPr lang="hr-HR" dirty="0" smtClean="0"/>
            <a:t>Brak ograniczeń kreatywności dla sugestii, propozycji</a:t>
          </a:r>
          <a:endParaRPr lang="hr-HR" dirty="0"/>
        </a:p>
      </dgm:t>
    </dgm:pt>
    <dgm:pt modelId="{C0ACE829-EBBE-4727-B481-BCA4598540EA}" type="parTrans" cxnId="{301F8317-C73E-4B45-8EB0-E0DE34542647}">
      <dgm:prSet/>
      <dgm:spPr/>
      <dgm:t>
        <a:bodyPr/>
        <a:lstStyle/>
        <a:p>
          <a:endParaRPr lang="en-US"/>
        </a:p>
      </dgm:t>
    </dgm:pt>
    <dgm:pt modelId="{DA829382-1657-4F0F-970C-CCC3E6A298E5}" type="sibTrans" cxnId="{301F8317-C73E-4B45-8EB0-E0DE34542647}">
      <dgm:prSet/>
      <dgm:spPr/>
      <dgm:t>
        <a:bodyPr/>
        <a:lstStyle/>
        <a:p>
          <a:endParaRPr lang="en-US"/>
        </a:p>
      </dgm:t>
    </dgm:pt>
    <dgm:pt modelId="{CBBC70E7-7324-46BA-8F2D-551832E7CFC3}">
      <dgm:prSet/>
      <dgm:spPr>
        <a:ln>
          <a:solidFill>
            <a:srgbClr val="E12227"/>
          </a:solidFill>
        </a:ln>
      </dgm:spPr>
      <dgm:t>
        <a:bodyPr/>
        <a:lstStyle/>
        <a:p>
          <a:pPr marL="0" indent="0" rtl="0"/>
          <a:r>
            <a:rPr lang="pl-PL" dirty="0" smtClean="0"/>
            <a:t>Rezultat</a:t>
          </a:r>
          <a:r>
            <a:rPr lang="en-GB" dirty="0" smtClean="0"/>
            <a:t>: </a:t>
          </a:r>
          <a:r>
            <a:rPr lang="pl-PL" dirty="0" smtClean="0"/>
            <a:t>lista pomysłów dobrowolnie zaproponowanych przez wszystkich członków grupy</a:t>
          </a:r>
          <a:endParaRPr lang="hr-HR" dirty="0"/>
        </a:p>
      </dgm:t>
    </dgm:pt>
    <dgm:pt modelId="{339F428D-EF19-447A-BE0D-B10D3CDF9D91}" type="parTrans" cxnId="{EC385055-F93D-4128-B382-BBD4DB459883}">
      <dgm:prSet/>
      <dgm:spPr/>
      <dgm:t>
        <a:bodyPr/>
        <a:lstStyle/>
        <a:p>
          <a:endParaRPr lang="en-US"/>
        </a:p>
      </dgm:t>
    </dgm:pt>
    <dgm:pt modelId="{D2DDA548-FCAF-4E86-A518-CAED59B971C5}" type="sibTrans" cxnId="{EC385055-F93D-4128-B382-BBD4DB459883}">
      <dgm:prSet/>
      <dgm:spPr/>
      <dgm:t>
        <a:bodyPr/>
        <a:lstStyle/>
        <a:p>
          <a:endParaRPr lang="en-US"/>
        </a:p>
      </dgm:t>
    </dgm:pt>
    <dgm:pt modelId="{B61BA34C-08F0-4571-923A-44476904304C}">
      <dgm:prSet/>
      <dgm:spPr>
        <a:ln>
          <a:solidFill>
            <a:srgbClr val="E12227"/>
          </a:solidFill>
        </a:ln>
      </dgm:spPr>
      <dgm:t>
        <a:bodyPr/>
        <a:lstStyle/>
        <a:p>
          <a:pPr marL="0" indent="0" rtl="0"/>
          <a:r>
            <a:rPr lang="pl-PL" dirty="0" smtClean="0"/>
            <a:t>Burza mózgów jest zarówno metodą studiowania i uczenia się, jak i metodą naukowego dociekania i kreatywności</a:t>
          </a:r>
          <a:r>
            <a:rPr lang="en-GB" dirty="0" smtClean="0"/>
            <a:t>. </a:t>
          </a:r>
          <a:endParaRPr lang="hr-HR" dirty="0"/>
        </a:p>
      </dgm:t>
    </dgm:pt>
    <dgm:pt modelId="{EB0C7DA9-675D-4E18-8A61-00EE4D5FF1F9}" type="parTrans" cxnId="{59E70D7F-08D5-4C79-B0C3-EF41219670E7}">
      <dgm:prSet/>
      <dgm:spPr/>
      <dgm:t>
        <a:bodyPr/>
        <a:lstStyle/>
        <a:p>
          <a:endParaRPr lang="en-US"/>
        </a:p>
      </dgm:t>
    </dgm:pt>
    <dgm:pt modelId="{80E7E000-02C8-4D1B-BFC5-8B77EA4085B9}" type="sibTrans" cxnId="{59E70D7F-08D5-4C79-B0C3-EF41219670E7}">
      <dgm:prSet/>
      <dgm:spPr/>
      <dgm:t>
        <a:bodyPr/>
        <a:lstStyle/>
        <a:p>
          <a:endParaRPr lang="en-US"/>
        </a:p>
      </dgm:t>
    </dgm:pt>
    <dgm:pt modelId="{CDA32646-CB55-4CEA-8621-6410113DE625}" type="pres">
      <dgm:prSet presAssocID="{81F17DD3-09A1-4574-A79B-4BC337BA2516}" presName="linear" presStyleCnt="0">
        <dgm:presLayoutVars>
          <dgm:dir/>
          <dgm:animLvl val="lvl"/>
          <dgm:resizeHandles val="exact"/>
        </dgm:presLayoutVars>
      </dgm:prSet>
      <dgm:spPr/>
      <dgm:t>
        <a:bodyPr/>
        <a:lstStyle/>
        <a:p>
          <a:endParaRPr lang="hr-HR"/>
        </a:p>
      </dgm:t>
    </dgm:pt>
    <dgm:pt modelId="{91B8ECDE-A43B-4704-9C18-DEF816BF00FD}" type="pres">
      <dgm:prSet presAssocID="{94775FE0-9034-48F9-9286-D10D3FFAEB4D}" presName="parentLin" presStyleCnt="0"/>
      <dgm:spPr/>
    </dgm:pt>
    <dgm:pt modelId="{28A506E0-2CDF-4799-AA01-4EE046034F41}" type="pres">
      <dgm:prSet presAssocID="{94775FE0-9034-48F9-9286-D10D3FFAEB4D}" presName="parentLeftMargin" presStyleLbl="node1" presStyleIdx="0" presStyleCnt="1"/>
      <dgm:spPr/>
      <dgm:t>
        <a:bodyPr/>
        <a:lstStyle/>
        <a:p>
          <a:endParaRPr lang="hr-HR"/>
        </a:p>
      </dgm:t>
    </dgm:pt>
    <dgm:pt modelId="{4355EC47-71E5-4844-9960-FCEAF2DA7741}" type="pres">
      <dgm:prSet presAssocID="{94775FE0-9034-48F9-9286-D10D3FFAEB4D}" presName="parentText" presStyleLbl="node1" presStyleIdx="0" presStyleCnt="1" custLinFactNeighborX="-1456" custLinFactNeighborY="-719">
        <dgm:presLayoutVars>
          <dgm:chMax val="0"/>
          <dgm:bulletEnabled val="1"/>
        </dgm:presLayoutVars>
      </dgm:prSet>
      <dgm:spPr/>
      <dgm:t>
        <a:bodyPr/>
        <a:lstStyle/>
        <a:p>
          <a:endParaRPr lang="hr-HR"/>
        </a:p>
      </dgm:t>
    </dgm:pt>
    <dgm:pt modelId="{B63CB889-4476-402F-97E4-0E5A22301B89}" type="pres">
      <dgm:prSet presAssocID="{94775FE0-9034-48F9-9286-D10D3FFAEB4D}" presName="negativeSpace" presStyleCnt="0"/>
      <dgm:spPr/>
    </dgm:pt>
    <dgm:pt modelId="{D502F44F-265A-4440-8BB0-BD6B266B6EE1}" type="pres">
      <dgm:prSet presAssocID="{94775FE0-9034-48F9-9286-D10D3FFAEB4D}" presName="childText" presStyleLbl="conFgAcc1" presStyleIdx="0" presStyleCnt="1" custLinFactNeighborX="-1550" custLinFactNeighborY="8679">
        <dgm:presLayoutVars>
          <dgm:bulletEnabled val="1"/>
        </dgm:presLayoutVars>
      </dgm:prSet>
      <dgm:spPr/>
      <dgm:t>
        <a:bodyPr/>
        <a:lstStyle/>
        <a:p>
          <a:endParaRPr lang="hr-HR"/>
        </a:p>
      </dgm:t>
    </dgm:pt>
  </dgm:ptLst>
  <dgm:cxnLst>
    <dgm:cxn modelId="{4501169C-9625-4AB2-B7D2-376806410799}" srcId="{94775FE0-9034-48F9-9286-D10D3FFAEB4D}" destId="{BC743906-CD19-4A1C-B306-4CE41A26C8E6}" srcOrd="0" destOrd="0" parTransId="{69EF85D8-B3C7-4809-B5DE-D85F8F56D6F5}" sibTransId="{0AD76140-4C8F-4E49-A83F-4A8C2B4E1CEA}"/>
    <dgm:cxn modelId="{301F8317-C73E-4B45-8EB0-E0DE34542647}" srcId="{94775FE0-9034-48F9-9286-D10D3FFAEB4D}" destId="{56537CFF-73C6-40DB-A650-21DE33820F0F}" srcOrd="2" destOrd="0" parTransId="{C0ACE829-EBBE-4727-B481-BCA4598540EA}" sibTransId="{DA829382-1657-4F0F-970C-CCC3E6A298E5}"/>
    <dgm:cxn modelId="{EC385055-F93D-4128-B382-BBD4DB459883}" srcId="{94775FE0-9034-48F9-9286-D10D3FFAEB4D}" destId="{CBBC70E7-7324-46BA-8F2D-551832E7CFC3}" srcOrd="3" destOrd="0" parTransId="{339F428D-EF19-447A-BE0D-B10D3CDF9D91}" sibTransId="{D2DDA548-FCAF-4E86-A518-CAED59B971C5}"/>
    <dgm:cxn modelId="{4A28DF03-03C9-4E69-9D04-03749BB229E9}" srcId="{81F17DD3-09A1-4574-A79B-4BC337BA2516}" destId="{94775FE0-9034-48F9-9286-D10D3FFAEB4D}" srcOrd="0" destOrd="0" parTransId="{74F8A72E-9487-41F8-82FC-078297F16919}" sibTransId="{FC9F3957-D6A3-4F7D-B4B5-B79B7BCB48CD}"/>
    <dgm:cxn modelId="{F951926E-1E99-4C79-9441-B2E2164BFB06}" type="presOf" srcId="{3969CBEB-00FA-411F-B17E-05250278DCF4}" destId="{D502F44F-265A-4440-8BB0-BD6B266B6EE1}" srcOrd="0" destOrd="1" presId="urn:microsoft.com/office/officeart/2005/8/layout/list1"/>
    <dgm:cxn modelId="{A539211C-F4BC-4163-A080-0ECE64165E98}" type="presOf" srcId="{81F17DD3-09A1-4574-A79B-4BC337BA2516}" destId="{CDA32646-CB55-4CEA-8621-6410113DE625}" srcOrd="0" destOrd="0" presId="urn:microsoft.com/office/officeart/2005/8/layout/list1"/>
    <dgm:cxn modelId="{45B8B528-CA85-40AA-8F13-D1CFCE91E264}" srcId="{94775FE0-9034-48F9-9286-D10D3FFAEB4D}" destId="{3969CBEB-00FA-411F-B17E-05250278DCF4}" srcOrd="1" destOrd="0" parTransId="{2A0E4903-9CEF-4B09-ADD6-664DEE6FD437}" sibTransId="{E44F4997-8B7A-4C4E-84FA-21364D0E3DD5}"/>
    <dgm:cxn modelId="{0E6B8ABB-6354-4412-B988-8A4E5D016AA0}" type="presOf" srcId="{94775FE0-9034-48F9-9286-D10D3FFAEB4D}" destId="{28A506E0-2CDF-4799-AA01-4EE046034F41}" srcOrd="0" destOrd="0" presId="urn:microsoft.com/office/officeart/2005/8/layout/list1"/>
    <dgm:cxn modelId="{B7567085-D96B-4F85-ADC2-1A335EE0099E}" type="presOf" srcId="{56537CFF-73C6-40DB-A650-21DE33820F0F}" destId="{D502F44F-265A-4440-8BB0-BD6B266B6EE1}" srcOrd="0" destOrd="2" presId="urn:microsoft.com/office/officeart/2005/8/layout/list1"/>
    <dgm:cxn modelId="{2A0D9BEE-6FE1-4DBE-A765-237C2FE6264D}" type="presOf" srcId="{BC743906-CD19-4A1C-B306-4CE41A26C8E6}" destId="{D502F44F-265A-4440-8BB0-BD6B266B6EE1}" srcOrd="0" destOrd="0" presId="urn:microsoft.com/office/officeart/2005/8/layout/list1"/>
    <dgm:cxn modelId="{59E70D7F-08D5-4C79-B0C3-EF41219670E7}" srcId="{94775FE0-9034-48F9-9286-D10D3FFAEB4D}" destId="{B61BA34C-08F0-4571-923A-44476904304C}" srcOrd="4" destOrd="0" parTransId="{EB0C7DA9-675D-4E18-8A61-00EE4D5FF1F9}" sibTransId="{80E7E000-02C8-4D1B-BFC5-8B77EA4085B9}"/>
    <dgm:cxn modelId="{B1232A70-7640-41C9-8611-861D31760A83}" type="presOf" srcId="{94775FE0-9034-48F9-9286-D10D3FFAEB4D}" destId="{4355EC47-71E5-4844-9960-FCEAF2DA7741}" srcOrd="1" destOrd="0" presId="urn:microsoft.com/office/officeart/2005/8/layout/list1"/>
    <dgm:cxn modelId="{337D1B4D-5B64-4DF1-86FD-AF593002A77E}" type="presOf" srcId="{CBBC70E7-7324-46BA-8F2D-551832E7CFC3}" destId="{D502F44F-265A-4440-8BB0-BD6B266B6EE1}" srcOrd="0" destOrd="3" presId="urn:microsoft.com/office/officeart/2005/8/layout/list1"/>
    <dgm:cxn modelId="{71A25501-B0D2-40FE-B335-63A34F9D818C}" type="presOf" srcId="{B61BA34C-08F0-4571-923A-44476904304C}" destId="{D502F44F-265A-4440-8BB0-BD6B266B6EE1}" srcOrd="0" destOrd="4" presId="urn:microsoft.com/office/officeart/2005/8/layout/list1"/>
    <dgm:cxn modelId="{34ABF427-D5A2-40BC-98EF-E7638D9BB1D2}" type="presParOf" srcId="{CDA32646-CB55-4CEA-8621-6410113DE625}" destId="{91B8ECDE-A43B-4704-9C18-DEF816BF00FD}" srcOrd="0" destOrd="0" presId="urn:microsoft.com/office/officeart/2005/8/layout/list1"/>
    <dgm:cxn modelId="{227675DE-D070-4E25-9F23-B761A0BC7E18}" type="presParOf" srcId="{91B8ECDE-A43B-4704-9C18-DEF816BF00FD}" destId="{28A506E0-2CDF-4799-AA01-4EE046034F41}" srcOrd="0" destOrd="0" presId="urn:microsoft.com/office/officeart/2005/8/layout/list1"/>
    <dgm:cxn modelId="{99483275-D450-45AA-9607-A985F6514EDC}" type="presParOf" srcId="{91B8ECDE-A43B-4704-9C18-DEF816BF00FD}" destId="{4355EC47-71E5-4844-9960-FCEAF2DA7741}" srcOrd="1" destOrd="0" presId="urn:microsoft.com/office/officeart/2005/8/layout/list1"/>
    <dgm:cxn modelId="{C977D312-326D-4682-8C1D-CACCAA56225F}" type="presParOf" srcId="{CDA32646-CB55-4CEA-8621-6410113DE625}" destId="{B63CB889-4476-402F-97E4-0E5A22301B89}" srcOrd="1" destOrd="0" presId="urn:microsoft.com/office/officeart/2005/8/layout/list1"/>
    <dgm:cxn modelId="{99C1D412-DBB2-4DD7-BFEA-72E0F8DD755B}" type="presParOf" srcId="{CDA32646-CB55-4CEA-8621-6410113DE625}" destId="{D502F44F-265A-4440-8BB0-BD6B266B6EE1}" srcOrd="2" destOrd="0" presId="urn:microsoft.com/office/officeart/2005/8/layout/list1"/>
  </dgm:cxnLst>
  <dgm:bg/>
  <dgm:whole>
    <a:ln w="9525" cap="flat" cmpd="sng" algn="ctr">
      <a:solidFill>
        <a:schemeClr val="lt1">
          <a:hueOff val="0"/>
          <a:satOff val="0"/>
          <a:lumOff val="0"/>
        </a:schemeClr>
      </a:solidFill>
      <a:prstDash val="solid"/>
      <a:round/>
      <a:headEnd type="none" w="med" len="med"/>
      <a:tailEnd type="none" w="med" len="med"/>
    </a:ln>
  </dgm:whole>
  <dgm:extLst>
    <a:ext uri="http://schemas.microsoft.com/office/drawing/2008/diagram">
      <dsp:dataModelExt xmlns:dsp="http://schemas.microsoft.com/office/drawing/2008/diagram" relId="rId14"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5E6FBC8-E2C8-4B60-9008-5AC207FD0F8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6D660D5-9C6D-47DE-B0B4-4251E17F01C0}">
      <dgm:prSet/>
      <dgm:spPr>
        <a:solidFill>
          <a:srgbClr val="243255"/>
        </a:solidFill>
      </dgm:spPr>
      <dgm:t>
        <a:bodyPr/>
        <a:lstStyle/>
        <a:p>
          <a:pPr rtl="0"/>
          <a:r>
            <a:rPr lang="pl-PL" b="1" dirty="0" smtClean="0"/>
            <a:t>Definicje kreatywności</a:t>
          </a:r>
          <a:endParaRPr lang="hr-HR" dirty="0"/>
        </a:p>
      </dgm:t>
    </dgm:pt>
    <dgm:pt modelId="{CFA440E1-2A7B-416E-92E8-0548D880A7B6}" type="parTrans" cxnId="{D2D013DF-C8E4-4ADE-B340-D71028F30DA6}">
      <dgm:prSet/>
      <dgm:spPr/>
      <dgm:t>
        <a:bodyPr/>
        <a:lstStyle/>
        <a:p>
          <a:endParaRPr lang="en-US"/>
        </a:p>
      </dgm:t>
    </dgm:pt>
    <dgm:pt modelId="{30633B8B-A627-4939-91AE-5CB52433AD0E}" type="sibTrans" cxnId="{D2D013DF-C8E4-4ADE-B340-D71028F30DA6}">
      <dgm:prSet/>
      <dgm:spPr/>
      <dgm:t>
        <a:bodyPr/>
        <a:lstStyle/>
        <a:p>
          <a:endParaRPr lang="en-US"/>
        </a:p>
      </dgm:t>
    </dgm:pt>
    <dgm:pt modelId="{2C062849-BA5D-4C35-AD30-C1873733924D}" type="pres">
      <dgm:prSet presAssocID="{35E6FBC8-E2C8-4B60-9008-5AC207FD0F85}" presName="linear" presStyleCnt="0">
        <dgm:presLayoutVars>
          <dgm:animLvl val="lvl"/>
          <dgm:resizeHandles val="exact"/>
        </dgm:presLayoutVars>
      </dgm:prSet>
      <dgm:spPr/>
      <dgm:t>
        <a:bodyPr/>
        <a:lstStyle/>
        <a:p>
          <a:endParaRPr lang="en-US"/>
        </a:p>
      </dgm:t>
    </dgm:pt>
    <dgm:pt modelId="{9894C6E4-A431-4D4C-829C-8A4D90B7C45D}" type="pres">
      <dgm:prSet presAssocID="{16D660D5-9C6D-47DE-B0B4-4251E17F01C0}" presName="parentText" presStyleLbl="node1" presStyleIdx="0" presStyleCnt="1" custScaleX="94794" custLinFactNeighborY="-15869">
        <dgm:presLayoutVars>
          <dgm:chMax val="0"/>
          <dgm:bulletEnabled val="1"/>
        </dgm:presLayoutVars>
      </dgm:prSet>
      <dgm:spPr/>
      <dgm:t>
        <a:bodyPr/>
        <a:lstStyle/>
        <a:p>
          <a:endParaRPr lang="en-US"/>
        </a:p>
      </dgm:t>
    </dgm:pt>
  </dgm:ptLst>
  <dgm:cxnLst>
    <dgm:cxn modelId="{D2D013DF-C8E4-4ADE-B340-D71028F30DA6}" srcId="{35E6FBC8-E2C8-4B60-9008-5AC207FD0F85}" destId="{16D660D5-9C6D-47DE-B0B4-4251E17F01C0}" srcOrd="0" destOrd="0" parTransId="{CFA440E1-2A7B-416E-92E8-0548D880A7B6}" sibTransId="{30633B8B-A627-4939-91AE-5CB52433AD0E}"/>
    <dgm:cxn modelId="{2878DCF1-0664-4320-BA09-E89B2911BC07}" type="presOf" srcId="{16D660D5-9C6D-47DE-B0B4-4251E17F01C0}" destId="{9894C6E4-A431-4D4C-829C-8A4D90B7C45D}" srcOrd="0" destOrd="0" presId="urn:microsoft.com/office/officeart/2005/8/layout/vList2"/>
    <dgm:cxn modelId="{7C0A1F04-8B26-4E75-9848-2ACBF77250EA}" type="presOf" srcId="{35E6FBC8-E2C8-4B60-9008-5AC207FD0F85}" destId="{2C062849-BA5D-4C35-AD30-C1873733924D}" srcOrd="0" destOrd="0" presId="urn:microsoft.com/office/officeart/2005/8/layout/vList2"/>
    <dgm:cxn modelId="{B2BBD1DA-BD61-4E3D-8E91-29033B3A62E4}" type="presParOf" srcId="{2C062849-BA5D-4C35-AD30-C1873733924D}" destId="{9894C6E4-A431-4D4C-829C-8A4D90B7C45D}"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hr-HR" b="1" dirty="0" smtClean="0"/>
            <a:t>Techniki kreatywności: </a:t>
          </a:r>
          <a:r>
            <a:rPr lang="pl-PL" b="1" noProof="0" dirty="0" smtClean="0"/>
            <a:t>Burza mózgów</a:t>
          </a:r>
          <a:r>
            <a:rPr lang="en-GB" b="1" noProof="0" dirty="0" smtClean="0"/>
            <a:t> </a:t>
          </a:r>
          <a:r>
            <a:rPr lang="pl-PL" b="1" noProof="0" dirty="0" smtClean="0"/>
            <a:t>i</a:t>
          </a:r>
          <a:r>
            <a:rPr lang="en-GB" b="1" noProof="0" dirty="0" smtClean="0"/>
            <a:t> </a:t>
          </a:r>
          <a:r>
            <a:rPr lang="en-GB" b="1" noProof="0" dirty="0" err="1" smtClean="0"/>
            <a:t>Brainwriting</a:t>
          </a:r>
          <a:endParaRPr lang="en-GB" noProof="0" dirty="0"/>
        </a:p>
      </dgm:t>
    </dgm:pt>
    <dgm:pt modelId="{46E05A99-5E05-4746-A278-AF862EDEDACF}" type="parTrans" cxnId="{832D49E6-2840-44A5-86FB-93F303BA82D3}">
      <dgm:prSet/>
      <dgm:spPr/>
      <dgm:t>
        <a:bodyPr/>
        <a:lstStyle/>
        <a:p>
          <a:endParaRPr lang="en-US"/>
        </a:p>
      </dgm:t>
    </dgm:pt>
    <dgm:pt modelId="{1A4EC86F-D7CE-4E7D-8C42-7BAE5B0DDBD6}" type="sib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t>
        <a:bodyPr/>
        <a:lstStyle/>
        <a:p>
          <a:endParaRPr lang="en-US"/>
        </a:p>
      </dgm:t>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t>
        <a:bodyPr/>
        <a:lstStyle/>
        <a:p>
          <a:endParaRPr lang="en-US"/>
        </a:p>
      </dgm:t>
    </dgm:pt>
  </dgm:ptLst>
  <dgm:cxnLst>
    <dgm:cxn modelId="{832D49E6-2840-44A5-86FB-93F303BA82D3}" srcId="{D89105CF-35D9-40E3-B34C-EF08538E4860}" destId="{7E36A696-6849-4171-ABB0-B03BE07DAD48}" srcOrd="0" destOrd="0" parTransId="{46E05A99-5E05-4746-A278-AF862EDEDACF}" sibTransId="{1A4EC86F-D7CE-4E7D-8C42-7BAE5B0DDBD6}"/>
    <dgm:cxn modelId="{71150342-8526-47B9-BA49-A8AABE68617F}" type="presOf" srcId="{7E36A696-6849-4171-ABB0-B03BE07DAD48}" destId="{042FCD17-01C9-426B-8124-15CB5B8B4CE9}" srcOrd="0" destOrd="0" presId="urn:microsoft.com/office/officeart/2005/8/layout/vList2"/>
    <dgm:cxn modelId="{E94E3831-9665-4AC7-8EF9-B7763E73A233}" type="presOf" srcId="{D89105CF-35D9-40E3-B34C-EF08538E4860}" destId="{0345C861-32A9-44B6-B9F1-A78F93DC1CC7}" srcOrd="0" destOrd="0" presId="urn:microsoft.com/office/officeart/2005/8/layout/vList2"/>
    <dgm:cxn modelId="{0CF96BF5-280E-4C69-90EA-993EBE196E8B}"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81F17DD3-09A1-4574-A79B-4BC337BA251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30B29131-4F90-493D-9C02-3A7002889F6A}">
      <dgm:prSet/>
      <dgm:spPr>
        <a:solidFill>
          <a:srgbClr val="E12227"/>
        </a:solidFill>
        <a:ln>
          <a:solidFill>
            <a:srgbClr val="E12227"/>
          </a:solidFill>
        </a:ln>
      </dgm:spPr>
      <dgm:t>
        <a:bodyPr/>
        <a:lstStyle/>
        <a:p>
          <a:pPr rtl="0"/>
          <a:r>
            <a:rPr lang="en-GB" dirty="0" smtClean="0"/>
            <a:t>Brain-writing</a:t>
          </a:r>
          <a:endParaRPr lang="hr-HR" dirty="0"/>
        </a:p>
      </dgm:t>
    </dgm:pt>
    <dgm:pt modelId="{E24BE875-D215-4EC9-9BAF-0B4285191407}" type="parTrans" cxnId="{213C0A98-A0C3-4990-9F25-1B4327FDA2B7}">
      <dgm:prSet/>
      <dgm:spPr/>
      <dgm:t>
        <a:bodyPr/>
        <a:lstStyle/>
        <a:p>
          <a:endParaRPr lang="en-US"/>
        </a:p>
      </dgm:t>
    </dgm:pt>
    <dgm:pt modelId="{E2E61B77-78F8-485C-B40C-6D50F3AD5174}" type="sibTrans" cxnId="{213C0A98-A0C3-4990-9F25-1B4327FDA2B7}">
      <dgm:prSet/>
      <dgm:spPr/>
      <dgm:t>
        <a:bodyPr/>
        <a:lstStyle/>
        <a:p>
          <a:endParaRPr lang="en-US"/>
        </a:p>
      </dgm:t>
    </dgm:pt>
    <dgm:pt modelId="{EFE8D5EB-6C9D-4E27-ACBB-22D9C4487C28}">
      <dgm:prSet/>
      <dgm:spPr>
        <a:ln>
          <a:solidFill>
            <a:srgbClr val="E12227"/>
          </a:solidFill>
        </a:ln>
      </dgm:spPr>
      <dgm:t>
        <a:bodyPr/>
        <a:lstStyle/>
        <a:p>
          <a:pPr algn="l" rtl="0"/>
          <a:r>
            <a:rPr lang="pl-PL" dirty="0" smtClean="0"/>
            <a:t>Stosunkowo mniej znana technika</a:t>
          </a:r>
          <a:endParaRPr lang="hr-HR" dirty="0"/>
        </a:p>
      </dgm:t>
    </dgm:pt>
    <dgm:pt modelId="{305555E4-AF75-4844-BDBB-47424E20E561}" type="parTrans" cxnId="{11DA5C2A-38FA-4D4C-AC73-15EF15BD6EA2}">
      <dgm:prSet/>
      <dgm:spPr/>
      <dgm:t>
        <a:bodyPr/>
        <a:lstStyle/>
        <a:p>
          <a:endParaRPr lang="en-US"/>
        </a:p>
      </dgm:t>
    </dgm:pt>
    <dgm:pt modelId="{57FE58A4-8148-478C-8CF8-C66653091104}" type="sibTrans" cxnId="{11DA5C2A-38FA-4D4C-AC73-15EF15BD6EA2}">
      <dgm:prSet/>
      <dgm:spPr/>
      <dgm:t>
        <a:bodyPr/>
        <a:lstStyle/>
        <a:p>
          <a:endParaRPr lang="en-US"/>
        </a:p>
      </dgm:t>
    </dgm:pt>
    <dgm:pt modelId="{5FD919E7-9282-4BB5-9683-0AEF6AD94E5D}">
      <dgm:prSet/>
      <dgm:spPr>
        <a:ln>
          <a:solidFill>
            <a:srgbClr val="E12227"/>
          </a:solidFill>
        </a:ln>
      </dgm:spPr>
      <dgm:t>
        <a:bodyPr/>
        <a:lstStyle/>
        <a:p>
          <a:pPr algn="l" rtl="0"/>
          <a:r>
            <a:rPr lang="pl-PL" noProof="0" dirty="0" smtClean="0"/>
            <a:t>Może dalej rozwijać pomysł wygenerowane podczas sesji tradycyjnej burzy mózgów.</a:t>
          </a:r>
          <a:endParaRPr lang="en-GB" noProof="0" dirty="0"/>
        </a:p>
      </dgm:t>
    </dgm:pt>
    <dgm:pt modelId="{A7D95E6F-9229-4D79-8874-E28763908D2B}" type="parTrans" cxnId="{FCFF4A1A-EE17-4ED2-8E87-16E07EFA710E}">
      <dgm:prSet/>
      <dgm:spPr/>
      <dgm:t>
        <a:bodyPr/>
        <a:lstStyle/>
        <a:p>
          <a:endParaRPr lang="en-US"/>
        </a:p>
      </dgm:t>
    </dgm:pt>
    <dgm:pt modelId="{6E4AAAC5-A8EA-4AE3-9CD7-EC02D84CA422}" type="sibTrans" cxnId="{FCFF4A1A-EE17-4ED2-8E87-16E07EFA710E}">
      <dgm:prSet/>
      <dgm:spPr/>
      <dgm:t>
        <a:bodyPr/>
        <a:lstStyle/>
        <a:p>
          <a:endParaRPr lang="en-US"/>
        </a:p>
      </dgm:t>
    </dgm:pt>
    <dgm:pt modelId="{ED7B4644-68DF-43ED-951A-75BCF60370C6}">
      <dgm:prSet/>
      <dgm:spPr>
        <a:ln>
          <a:solidFill>
            <a:srgbClr val="E12227"/>
          </a:solidFill>
        </a:ln>
      </dgm:spPr>
      <dgm:t>
        <a:bodyPr/>
        <a:lstStyle/>
        <a:p>
          <a:pPr algn="l"/>
          <a:r>
            <a:rPr lang="en-GB" noProof="0" dirty="0" err="1" smtClean="0"/>
            <a:t>Liticanu</a:t>
          </a:r>
          <a:r>
            <a:rPr lang="en-GB" noProof="0" dirty="0" smtClean="0"/>
            <a:t> et al. (2015)  </a:t>
          </a:r>
          <a:r>
            <a:rPr lang="pl-PL" noProof="0" dirty="0" smtClean="0"/>
            <a:t>wymienia pewne zalety względem klasycznej burzy mózgów</a:t>
          </a:r>
          <a:r>
            <a:rPr lang="en-GB" noProof="0" dirty="0" smtClean="0"/>
            <a:t>:</a:t>
          </a:r>
          <a:endParaRPr lang="en-GB" noProof="0" dirty="0"/>
        </a:p>
      </dgm:t>
    </dgm:pt>
    <dgm:pt modelId="{0ED54B55-D5AE-40DB-A5F3-974BA7681D0A}" type="parTrans" cxnId="{FD3B239C-639A-446D-A95C-B5BB359A3EA3}">
      <dgm:prSet/>
      <dgm:spPr/>
      <dgm:t>
        <a:bodyPr/>
        <a:lstStyle/>
        <a:p>
          <a:endParaRPr lang="pl-PL"/>
        </a:p>
      </dgm:t>
    </dgm:pt>
    <dgm:pt modelId="{753FE746-5B35-4D08-9CFE-A4FD1ED76D42}" type="sibTrans" cxnId="{FD3B239C-639A-446D-A95C-B5BB359A3EA3}">
      <dgm:prSet/>
      <dgm:spPr/>
      <dgm:t>
        <a:bodyPr/>
        <a:lstStyle/>
        <a:p>
          <a:endParaRPr lang="pl-PL"/>
        </a:p>
      </dgm:t>
    </dgm:pt>
    <dgm:pt modelId="{B75EEB29-2E04-4FAB-82E1-2F0041FA8978}">
      <dgm:prSet/>
      <dgm:spPr/>
      <dgm:t>
        <a:bodyPr/>
        <a:lstStyle/>
        <a:p>
          <a:pPr algn="just"/>
          <a:r>
            <a:rPr lang="pl-PL" noProof="0" dirty="0" smtClean="0">
              <a:solidFill>
                <a:srgbClr val="FF0000"/>
              </a:solidFill>
            </a:rPr>
            <a:t>Zapisywanie swoich pomysłów na piśmie, a nie tylko ich wypowiadanie pomaga je przemyśleć I wyraźniej je wyartykułować; </a:t>
          </a:r>
          <a:endParaRPr lang="en-GB" noProof="0" dirty="0">
            <a:solidFill>
              <a:srgbClr val="FF0000"/>
            </a:solidFill>
          </a:endParaRPr>
        </a:p>
      </dgm:t>
    </dgm:pt>
    <dgm:pt modelId="{54C9FEFC-6C9C-4069-ACE9-05FEC1C4BEE1}" type="parTrans" cxnId="{173E9FFD-4CCB-4C1B-8A06-7E49DEEBE9F3}">
      <dgm:prSet/>
      <dgm:spPr/>
      <dgm:t>
        <a:bodyPr/>
        <a:lstStyle/>
        <a:p>
          <a:endParaRPr lang="en-US"/>
        </a:p>
      </dgm:t>
    </dgm:pt>
    <dgm:pt modelId="{43B1F3A5-CD1B-4CD0-A3AC-6D82C2B28991}" type="sibTrans" cxnId="{173E9FFD-4CCB-4C1B-8A06-7E49DEEBE9F3}">
      <dgm:prSet/>
      <dgm:spPr/>
      <dgm:t>
        <a:bodyPr/>
        <a:lstStyle/>
        <a:p>
          <a:endParaRPr lang="en-US"/>
        </a:p>
      </dgm:t>
    </dgm:pt>
    <dgm:pt modelId="{344658D9-0081-4758-986B-B8C67628D03C}">
      <dgm:prSet/>
      <dgm:spPr/>
      <dgm:t>
        <a:bodyPr/>
        <a:lstStyle/>
        <a:p>
          <a:pPr algn="just"/>
          <a:r>
            <a:rPr lang="pl-PL" noProof="0" dirty="0" smtClean="0">
              <a:solidFill>
                <a:srgbClr val="FF0000"/>
              </a:solidFill>
            </a:rPr>
            <a:t>Może również pomóc osobom nieśmiałym wyrazić siebie i swoje pomysły;</a:t>
          </a:r>
          <a:endParaRPr lang="en-GB" noProof="0" dirty="0">
            <a:solidFill>
              <a:srgbClr val="FF0000"/>
            </a:solidFill>
          </a:endParaRPr>
        </a:p>
      </dgm:t>
    </dgm:pt>
    <dgm:pt modelId="{EB7E644C-3ED8-43FA-A8D7-9D9055CA4D58}" type="parTrans" cxnId="{A16456DD-03FD-4059-80E4-75159B893520}">
      <dgm:prSet/>
      <dgm:spPr/>
      <dgm:t>
        <a:bodyPr/>
        <a:lstStyle/>
        <a:p>
          <a:endParaRPr lang="en-US"/>
        </a:p>
      </dgm:t>
    </dgm:pt>
    <dgm:pt modelId="{57981BE7-B19F-44B4-BC5C-FD078E447809}" type="sibTrans" cxnId="{A16456DD-03FD-4059-80E4-75159B893520}">
      <dgm:prSet/>
      <dgm:spPr/>
      <dgm:t>
        <a:bodyPr/>
        <a:lstStyle/>
        <a:p>
          <a:endParaRPr lang="en-US"/>
        </a:p>
      </dgm:t>
    </dgm:pt>
    <dgm:pt modelId="{ED1346D3-94F1-4E9F-B860-AA313FCA810A}">
      <dgm:prSet/>
      <dgm:spPr/>
      <dgm:t>
        <a:bodyPr/>
        <a:lstStyle/>
        <a:p>
          <a:pPr algn="just"/>
          <a:r>
            <a:rPr lang="pl-PL" noProof="0" dirty="0" smtClean="0">
              <a:solidFill>
                <a:srgbClr val="FF0000"/>
              </a:solidFill>
            </a:rPr>
            <a:t>Korzystne, jeżeli grupa ma tendencję do zbytniej “socjalizacji” (pozwala na mniejsze rozproszenie); </a:t>
          </a:r>
          <a:endParaRPr lang="en-GB" noProof="0" dirty="0">
            <a:solidFill>
              <a:srgbClr val="FF0000"/>
            </a:solidFill>
          </a:endParaRPr>
        </a:p>
      </dgm:t>
    </dgm:pt>
    <dgm:pt modelId="{BA56044C-18B9-45E3-B170-F20B38E6C53D}" type="parTrans" cxnId="{5ACE2399-196C-416F-8F7D-719546B52353}">
      <dgm:prSet/>
      <dgm:spPr/>
      <dgm:t>
        <a:bodyPr/>
        <a:lstStyle/>
        <a:p>
          <a:endParaRPr lang="en-US"/>
        </a:p>
      </dgm:t>
    </dgm:pt>
    <dgm:pt modelId="{1103EB3E-61E0-47A7-90C8-DB00BF8FE781}" type="sibTrans" cxnId="{5ACE2399-196C-416F-8F7D-719546B52353}">
      <dgm:prSet/>
      <dgm:spPr/>
      <dgm:t>
        <a:bodyPr/>
        <a:lstStyle/>
        <a:p>
          <a:endParaRPr lang="en-US"/>
        </a:p>
      </dgm:t>
    </dgm:pt>
    <dgm:pt modelId="{9AC9A4C5-9EDD-4A70-8B9E-BDF93E2A84DF}">
      <dgm:prSet/>
      <dgm:spPr/>
      <dgm:t>
        <a:bodyPr/>
        <a:lstStyle/>
        <a:p>
          <a:pPr algn="just"/>
          <a:r>
            <a:rPr lang="pl-PL" noProof="0" dirty="0" smtClean="0">
              <a:solidFill>
                <a:srgbClr val="FF0000"/>
              </a:solidFill>
            </a:rPr>
            <a:t>W porównaniu z burzą mózgów w tradycyjnym wydaniu, pisanie powadzi do nieco mniejszej liczby pomysłów, ale za lepiej rozwiniętych </a:t>
          </a:r>
          <a:r>
            <a:rPr lang="en-GB" noProof="0" dirty="0" smtClean="0">
              <a:solidFill>
                <a:srgbClr val="FF0000"/>
              </a:solidFill>
            </a:rPr>
            <a:t>(</a:t>
          </a:r>
          <a:r>
            <a:rPr lang="en-GB" noProof="0" dirty="0" err="1" smtClean="0">
              <a:solidFill>
                <a:srgbClr val="FF0000"/>
              </a:solidFill>
            </a:rPr>
            <a:t>Roco</a:t>
          </a:r>
          <a:r>
            <a:rPr lang="en-GB" noProof="0" dirty="0" smtClean="0">
              <a:solidFill>
                <a:srgbClr val="FF0000"/>
              </a:solidFill>
            </a:rPr>
            <a:t>, 2004)</a:t>
          </a:r>
          <a:endParaRPr lang="en-GB" noProof="0" dirty="0">
            <a:solidFill>
              <a:srgbClr val="FF0000"/>
            </a:solidFill>
          </a:endParaRPr>
        </a:p>
      </dgm:t>
    </dgm:pt>
    <dgm:pt modelId="{41199ECD-6194-43B3-9BEE-FAB9D62753A0}" type="parTrans" cxnId="{9C0C1F25-435B-4489-9982-46E22E077087}">
      <dgm:prSet/>
      <dgm:spPr/>
      <dgm:t>
        <a:bodyPr/>
        <a:lstStyle/>
        <a:p>
          <a:endParaRPr lang="en-US"/>
        </a:p>
      </dgm:t>
    </dgm:pt>
    <dgm:pt modelId="{3E20CF37-5D60-4C13-B1A4-00CAC0C16D11}" type="sibTrans" cxnId="{9C0C1F25-435B-4489-9982-46E22E077087}">
      <dgm:prSet/>
      <dgm:spPr/>
      <dgm:t>
        <a:bodyPr/>
        <a:lstStyle/>
        <a:p>
          <a:endParaRPr lang="en-US"/>
        </a:p>
      </dgm:t>
    </dgm:pt>
    <dgm:pt modelId="{CDA32646-CB55-4CEA-8621-6410113DE625}" type="pres">
      <dgm:prSet presAssocID="{81F17DD3-09A1-4574-A79B-4BC337BA2516}" presName="linear" presStyleCnt="0">
        <dgm:presLayoutVars>
          <dgm:dir/>
          <dgm:animLvl val="lvl"/>
          <dgm:resizeHandles val="exact"/>
        </dgm:presLayoutVars>
      </dgm:prSet>
      <dgm:spPr/>
      <dgm:t>
        <a:bodyPr/>
        <a:lstStyle/>
        <a:p>
          <a:endParaRPr lang="hr-HR"/>
        </a:p>
      </dgm:t>
    </dgm:pt>
    <dgm:pt modelId="{39FDCCDF-E4F4-4BA2-8D56-C4F74D4FBF04}" type="pres">
      <dgm:prSet presAssocID="{30B29131-4F90-493D-9C02-3A7002889F6A}" presName="parentLin" presStyleCnt="0"/>
      <dgm:spPr/>
    </dgm:pt>
    <dgm:pt modelId="{4D07E208-619A-49EB-8E63-D9B47917C297}" type="pres">
      <dgm:prSet presAssocID="{30B29131-4F90-493D-9C02-3A7002889F6A}" presName="parentLeftMargin" presStyleLbl="node1" presStyleIdx="0" presStyleCnt="1"/>
      <dgm:spPr/>
      <dgm:t>
        <a:bodyPr/>
        <a:lstStyle/>
        <a:p>
          <a:endParaRPr lang="hr-HR"/>
        </a:p>
      </dgm:t>
    </dgm:pt>
    <dgm:pt modelId="{9EC7A296-75AA-4627-B68C-3DF6D6C7ADBD}" type="pres">
      <dgm:prSet presAssocID="{30B29131-4F90-493D-9C02-3A7002889F6A}" presName="parentText" presStyleLbl="node1" presStyleIdx="0" presStyleCnt="1">
        <dgm:presLayoutVars>
          <dgm:chMax val="0"/>
          <dgm:bulletEnabled val="1"/>
        </dgm:presLayoutVars>
      </dgm:prSet>
      <dgm:spPr/>
      <dgm:t>
        <a:bodyPr/>
        <a:lstStyle/>
        <a:p>
          <a:endParaRPr lang="hr-HR"/>
        </a:p>
      </dgm:t>
    </dgm:pt>
    <dgm:pt modelId="{6E456471-13DF-4415-8D2F-7BAC054722A0}" type="pres">
      <dgm:prSet presAssocID="{30B29131-4F90-493D-9C02-3A7002889F6A}" presName="negativeSpace" presStyleCnt="0"/>
      <dgm:spPr/>
    </dgm:pt>
    <dgm:pt modelId="{FDA6A20E-D983-4789-8DB3-41E380B00A25}" type="pres">
      <dgm:prSet presAssocID="{30B29131-4F90-493D-9C02-3A7002889F6A}" presName="childText" presStyleLbl="conFgAcc1" presStyleIdx="0" presStyleCnt="1" custLinFactNeighborX="-102" custLinFactNeighborY="2672">
        <dgm:presLayoutVars>
          <dgm:bulletEnabled val="1"/>
        </dgm:presLayoutVars>
      </dgm:prSet>
      <dgm:spPr/>
      <dgm:t>
        <a:bodyPr/>
        <a:lstStyle/>
        <a:p>
          <a:endParaRPr lang="hr-HR"/>
        </a:p>
      </dgm:t>
    </dgm:pt>
  </dgm:ptLst>
  <dgm:cxnLst>
    <dgm:cxn modelId="{FCFF4A1A-EE17-4ED2-8E87-16E07EFA710E}" srcId="{30B29131-4F90-493D-9C02-3A7002889F6A}" destId="{5FD919E7-9282-4BB5-9683-0AEF6AD94E5D}" srcOrd="1" destOrd="0" parTransId="{A7D95E6F-9229-4D79-8874-E28763908D2B}" sibTransId="{6E4AAAC5-A8EA-4AE3-9CD7-EC02D84CA422}"/>
    <dgm:cxn modelId="{3AC6C9A2-BD00-432C-AFEE-6F26496C6E1E}" type="presOf" srcId="{344658D9-0081-4758-986B-B8C67628D03C}" destId="{FDA6A20E-D983-4789-8DB3-41E380B00A25}" srcOrd="0" destOrd="4" presId="urn:microsoft.com/office/officeart/2005/8/layout/list1"/>
    <dgm:cxn modelId="{4AF06F1C-E637-4144-9157-B265456F2DFB}" type="presOf" srcId="{30B29131-4F90-493D-9C02-3A7002889F6A}" destId="{4D07E208-619A-49EB-8E63-D9B47917C297}" srcOrd="0" destOrd="0" presId="urn:microsoft.com/office/officeart/2005/8/layout/list1"/>
    <dgm:cxn modelId="{C392D5F6-6F79-45B5-9ADB-348EEAC6DE06}" type="presOf" srcId="{B75EEB29-2E04-4FAB-82E1-2F0041FA8978}" destId="{FDA6A20E-D983-4789-8DB3-41E380B00A25}" srcOrd="0" destOrd="3" presId="urn:microsoft.com/office/officeart/2005/8/layout/list1"/>
    <dgm:cxn modelId="{5F94DA35-5E01-4EF7-99B9-E47EFBF20593}" type="presOf" srcId="{30B29131-4F90-493D-9C02-3A7002889F6A}" destId="{9EC7A296-75AA-4627-B68C-3DF6D6C7ADBD}" srcOrd="1" destOrd="0" presId="urn:microsoft.com/office/officeart/2005/8/layout/list1"/>
    <dgm:cxn modelId="{E6A0C536-9CFB-4519-9865-10942B3CF100}" type="presOf" srcId="{EFE8D5EB-6C9D-4E27-ACBB-22D9C4487C28}" destId="{FDA6A20E-D983-4789-8DB3-41E380B00A25}" srcOrd="0" destOrd="0" presId="urn:microsoft.com/office/officeart/2005/8/layout/list1"/>
    <dgm:cxn modelId="{5ACE2399-196C-416F-8F7D-719546B52353}" srcId="{ED7B4644-68DF-43ED-951A-75BCF60370C6}" destId="{ED1346D3-94F1-4E9F-B860-AA313FCA810A}" srcOrd="2" destOrd="0" parTransId="{BA56044C-18B9-45E3-B170-F20B38E6C53D}" sibTransId="{1103EB3E-61E0-47A7-90C8-DB00BF8FE781}"/>
    <dgm:cxn modelId="{AADB1091-D9B4-44B1-B1EF-A849BFD47842}" type="presOf" srcId="{ED7B4644-68DF-43ED-951A-75BCF60370C6}" destId="{FDA6A20E-D983-4789-8DB3-41E380B00A25}" srcOrd="0" destOrd="2" presId="urn:microsoft.com/office/officeart/2005/8/layout/list1"/>
    <dgm:cxn modelId="{FD3B239C-639A-446D-A95C-B5BB359A3EA3}" srcId="{30B29131-4F90-493D-9C02-3A7002889F6A}" destId="{ED7B4644-68DF-43ED-951A-75BCF60370C6}" srcOrd="2" destOrd="0" parTransId="{0ED54B55-D5AE-40DB-A5F3-974BA7681D0A}" sibTransId="{753FE746-5B35-4D08-9CFE-A4FD1ED76D42}"/>
    <dgm:cxn modelId="{A16456DD-03FD-4059-80E4-75159B893520}" srcId="{ED7B4644-68DF-43ED-951A-75BCF60370C6}" destId="{344658D9-0081-4758-986B-B8C67628D03C}" srcOrd="1" destOrd="0" parTransId="{EB7E644C-3ED8-43FA-A8D7-9D9055CA4D58}" sibTransId="{57981BE7-B19F-44B4-BC5C-FD078E447809}"/>
    <dgm:cxn modelId="{213C0A98-A0C3-4990-9F25-1B4327FDA2B7}" srcId="{81F17DD3-09A1-4574-A79B-4BC337BA2516}" destId="{30B29131-4F90-493D-9C02-3A7002889F6A}" srcOrd="0" destOrd="0" parTransId="{E24BE875-D215-4EC9-9BAF-0B4285191407}" sibTransId="{E2E61B77-78F8-485C-B40C-6D50F3AD5174}"/>
    <dgm:cxn modelId="{9C0C1F25-435B-4489-9982-46E22E077087}" srcId="{ED7B4644-68DF-43ED-951A-75BCF60370C6}" destId="{9AC9A4C5-9EDD-4A70-8B9E-BDF93E2A84DF}" srcOrd="3" destOrd="0" parTransId="{41199ECD-6194-43B3-9BEE-FAB9D62753A0}" sibTransId="{3E20CF37-5D60-4C13-B1A4-00CAC0C16D11}"/>
    <dgm:cxn modelId="{AB995B93-368A-4B91-8655-6AF3873F406B}" type="presOf" srcId="{9AC9A4C5-9EDD-4A70-8B9E-BDF93E2A84DF}" destId="{FDA6A20E-D983-4789-8DB3-41E380B00A25}" srcOrd="0" destOrd="6" presId="urn:microsoft.com/office/officeart/2005/8/layout/list1"/>
    <dgm:cxn modelId="{A539211C-F4BC-4163-A080-0ECE64165E98}" type="presOf" srcId="{81F17DD3-09A1-4574-A79B-4BC337BA2516}" destId="{CDA32646-CB55-4CEA-8621-6410113DE625}" srcOrd="0" destOrd="0" presId="urn:microsoft.com/office/officeart/2005/8/layout/list1"/>
    <dgm:cxn modelId="{D9AC88EB-43D2-4F7D-9C54-CFE77C252130}" type="presOf" srcId="{ED1346D3-94F1-4E9F-B860-AA313FCA810A}" destId="{FDA6A20E-D983-4789-8DB3-41E380B00A25}" srcOrd="0" destOrd="5" presId="urn:microsoft.com/office/officeart/2005/8/layout/list1"/>
    <dgm:cxn modelId="{11DA5C2A-38FA-4D4C-AC73-15EF15BD6EA2}" srcId="{30B29131-4F90-493D-9C02-3A7002889F6A}" destId="{EFE8D5EB-6C9D-4E27-ACBB-22D9C4487C28}" srcOrd="0" destOrd="0" parTransId="{305555E4-AF75-4844-BDBB-47424E20E561}" sibTransId="{57FE58A4-8148-478C-8CF8-C66653091104}"/>
    <dgm:cxn modelId="{245F13F4-A16B-4EAC-B550-1F3028ECF82A}" type="presOf" srcId="{5FD919E7-9282-4BB5-9683-0AEF6AD94E5D}" destId="{FDA6A20E-D983-4789-8DB3-41E380B00A25}" srcOrd="0" destOrd="1" presId="urn:microsoft.com/office/officeart/2005/8/layout/list1"/>
    <dgm:cxn modelId="{173E9FFD-4CCB-4C1B-8A06-7E49DEEBE9F3}" srcId="{ED7B4644-68DF-43ED-951A-75BCF60370C6}" destId="{B75EEB29-2E04-4FAB-82E1-2F0041FA8978}" srcOrd="0" destOrd="0" parTransId="{54C9FEFC-6C9C-4069-ACE9-05FEC1C4BEE1}" sibTransId="{43B1F3A5-CD1B-4CD0-A3AC-6D82C2B28991}"/>
    <dgm:cxn modelId="{A3E9F266-BF33-453B-843B-4B9AD671AEAF}" type="presParOf" srcId="{CDA32646-CB55-4CEA-8621-6410113DE625}" destId="{39FDCCDF-E4F4-4BA2-8D56-C4F74D4FBF04}" srcOrd="0" destOrd="0" presId="urn:microsoft.com/office/officeart/2005/8/layout/list1"/>
    <dgm:cxn modelId="{1D4AF105-8D7B-48E5-A46D-0E484652FC42}" type="presParOf" srcId="{39FDCCDF-E4F4-4BA2-8D56-C4F74D4FBF04}" destId="{4D07E208-619A-49EB-8E63-D9B47917C297}" srcOrd="0" destOrd="0" presId="urn:microsoft.com/office/officeart/2005/8/layout/list1"/>
    <dgm:cxn modelId="{18967C0E-ECEB-4098-8F0E-656570ACB662}" type="presParOf" srcId="{39FDCCDF-E4F4-4BA2-8D56-C4F74D4FBF04}" destId="{9EC7A296-75AA-4627-B68C-3DF6D6C7ADBD}" srcOrd="1" destOrd="0" presId="urn:microsoft.com/office/officeart/2005/8/layout/list1"/>
    <dgm:cxn modelId="{3685D3EB-0D2E-48EA-B67C-7621E3B2B490}" type="presParOf" srcId="{CDA32646-CB55-4CEA-8621-6410113DE625}" destId="{6E456471-13DF-4415-8D2F-7BAC054722A0}" srcOrd="1" destOrd="0" presId="urn:microsoft.com/office/officeart/2005/8/layout/list1"/>
    <dgm:cxn modelId="{D5D39960-88EC-4D42-B6DD-DB8BDEB10043}" type="presParOf" srcId="{CDA32646-CB55-4CEA-8621-6410113DE625}" destId="{FDA6A20E-D983-4789-8DB3-41E380B00A25}" srcOrd="2" destOrd="0" presId="urn:microsoft.com/office/officeart/2005/8/layout/list1"/>
  </dgm:cxnLst>
  <dgm:bg/>
  <dgm:whole>
    <a:ln w="9525" cap="flat" cmpd="sng" algn="ctr">
      <a:solidFill>
        <a:schemeClr val="lt1">
          <a:hueOff val="0"/>
          <a:satOff val="0"/>
          <a:lumOff val="0"/>
        </a:schemeClr>
      </a:solidFill>
      <a:prstDash val="solid"/>
      <a:round/>
      <a:headEnd type="none" w="med" len="med"/>
      <a:tailEnd type="none" w="med" len="med"/>
    </a:ln>
  </dgm:whole>
  <dgm:extLst>
    <a:ext uri="http://schemas.microsoft.com/office/drawing/2008/diagram">
      <dsp:dataModelExt xmlns:dsp="http://schemas.microsoft.com/office/drawing/2008/diagram" relId="rId14"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hr-HR" b="1" dirty="0" smtClean="0"/>
            <a:t>Techniki kreatywności: </a:t>
          </a:r>
          <a:r>
            <a:rPr lang="pl-PL" b="1" noProof="0" dirty="0" smtClean="0"/>
            <a:t>Sześć Myślących Kapeluszy</a:t>
          </a:r>
          <a:endParaRPr lang="en-GB" noProof="0" dirty="0"/>
        </a:p>
      </dgm:t>
    </dgm:pt>
    <dgm:pt modelId="{46E05A99-5E05-4746-A278-AF862EDEDACF}" type="parTrans" cxnId="{832D49E6-2840-44A5-86FB-93F303BA82D3}">
      <dgm:prSet/>
      <dgm:spPr/>
      <dgm:t>
        <a:bodyPr/>
        <a:lstStyle/>
        <a:p>
          <a:endParaRPr lang="en-US"/>
        </a:p>
      </dgm:t>
    </dgm:pt>
    <dgm:pt modelId="{1A4EC86F-D7CE-4E7D-8C42-7BAE5B0DDBD6}" type="sib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t>
        <a:bodyPr/>
        <a:lstStyle/>
        <a:p>
          <a:endParaRPr lang="en-US"/>
        </a:p>
      </dgm:t>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t>
        <a:bodyPr/>
        <a:lstStyle/>
        <a:p>
          <a:endParaRPr lang="en-US"/>
        </a:p>
      </dgm:t>
    </dgm:pt>
  </dgm:ptLst>
  <dgm:cxnLst>
    <dgm:cxn modelId="{832D49E6-2840-44A5-86FB-93F303BA82D3}" srcId="{D89105CF-35D9-40E3-B34C-EF08538E4860}" destId="{7E36A696-6849-4171-ABB0-B03BE07DAD48}" srcOrd="0" destOrd="0" parTransId="{46E05A99-5E05-4746-A278-AF862EDEDACF}" sibTransId="{1A4EC86F-D7CE-4E7D-8C42-7BAE5B0DDBD6}"/>
    <dgm:cxn modelId="{71150342-8526-47B9-BA49-A8AABE68617F}" type="presOf" srcId="{7E36A696-6849-4171-ABB0-B03BE07DAD48}" destId="{042FCD17-01C9-426B-8124-15CB5B8B4CE9}" srcOrd="0" destOrd="0" presId="urn:microsoft.com/office/officeart/2005/8/layout/vList2"/>
    <dgm:cxn modelId="{E94E3831-9665-4AC7-8EF9-B7763E73A233}" type="presOf" srcId="{D89105CF-35D9-40E3-B34C-EF08538E4860}" destId="{0345C861-32A9-44B6-B9F1-A78F93DC1CC7}" srcOrd="0" destOrd="0" presId="urn:microsoft.com/office/officeart/2005/8/layout/vList2"/>
    <dgm:cxn modelId="{0CF96BF5-280E-4C69-90EA-993EBE196E8B}"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7E1219C6-5707-435E-A9B5-D177918F74A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203B9EAC-C9E4-4676-8922-BD697BA63DD2}">
      <dgm:prSet/>
      <dgm:spPr>
        <a:solidFill>
          <a:srgbClr val="E12227"/>
        </a:solidFill>
      </dgm:spPr>
      <dgm:t>
        <a:bodyPr/>
        <a:lstStyle/>
        <a:p>
          <a:pPr rtl="0"/>
          <a:r>
            <a:rPr lang="pl-PL" dirty="0" smtClean="0"/>
            <a:t>Sześć myślących kapeluszy – skuteczne metafory</a:t>
          </a:r>
          <a:endParaRPr lang="hr-HR" dirty="0"/>
        </a:p>
      </dgm:t>
    </dgm:pt>
    <dgm:pt modelId="{CE943AF6-AB6D-4CC9-A0EB-D32055B693CF}" type="parTrans" cxnId="{F789D6D4-C847-45B4-BAA0-8B89748DA69D}">
      <dgm:prSet/>
      <dgm:spPr/>
      <dgm:t>
        <a:bodyPr/>
        <a:lstStyle/>
        <a:p>
          <a:endParaRPr lang="en-US"/>
        </a:p>
      </dgm:t>
    </dgm:pt>
    <dgm:pt modelId="{BAE89B6E-425C-419F-9628-814E835D3788}" type="sibTrans" cxnId="{F789D6D4-C847-45B4-BAA0-8B89748DA69D}">
      <dgm:prSet/>
      <dgm:spPr/>
      <dgm:t>
        <a:bodyPr/>
        <a:lstStyle/>
        <a:p>
          <a:endParaRPr lang="en-US"/>
        </a:p>
      </dgm:t>
    </dgm:pt>
    <dgm:pt modelId="{7611772E-C939-432E-84C0-C1E9D412D27F}">
      <dgm:prSet/>
      <dgm:spPr>
        <a:ln>
          <a:solidFill>
            <a:srgbClr val="E12227"/>
          </a:solidFill>
        </a:ln>
      </dgm:spPr>
      <dgm:t>
        <a:bodyPr/>
        <a:lstStyle/>
        <a:p>
          <a:pPr rtl="0"/>
          <a:r>
            <a:rPr lang="pl-PL" noProof="0" dirty="0" smtClean="0"/>
            <a:t>Sześć różnych poznawczych podejść do krytycznego myślenia.</a:t>
          </a:r>
          <a:endParaRPr lang="en-GB" noProof="0" dirty="0"/>
        </a:p>
      </dgm:t>
    </dgm:pt>
    <dgm:pt modelId="{71BE8EDF-B921-4169-BFB6-1CE96A23E637}" type="parTrans" cxnId="{32041873-C80E-4B3C-B2AB-B43711FD1A6A}">
      <dgm:prSet/>
      <dgm:spPr/>
      <dgm:t>
        <a:bodyPr/>
        <a:lstStyle/>
        <a:p>
          <a:endParaRPr lang="en-US"/>
        </a:p>
      </dgm:t>
    </dgm:pt>
    <dgm:pt modelId="{C5EFC3EC-2625-443A-858D-B25EE837ACEB}" type="sibTrans" cxnId="{32041873-C80E-4B3C-B2AB-B43711FD1A6A}">
      <dgm:prSet/>
      <dgm:spPr/>
      <dgm:t>
        <a:bodyPr/>
        <a:lstStyle/>
        <a:p>
          <a:endParaRPr lang="en-US"/>
        </a:p>
      </dgm:t>
    </dgm:pt>
    <dgm:pt modelId="{77E52831-9900-4539-BAE0-BCFF19813505}">
      <dgm:prSet/>
      <dgm:spPr>
        <a:ln>
          <a:solidFill>
            <a:srgbClr val="E12227"/>
          </a:solidFill>
        </a:ln>
      </dgm:spPr>
      <dgm:t>
        <a:bodyPr/>
        <a:lstStyle/>
        <a:p>
          <a:pPr rtl="0"/>
          <a:r>
            <a:rPr lang="pl-PL" noProof="0" dirty="0" smtClean="0"/>
            <a:t>Każdy z kapeluszy ma inny kolor, i każdy z nich reprezentuje inne podejście do problemu.</a:t>
          </a:r>
          <a:endParaRPr lang="en-GB" noProof="0" dirty="0"/>
        </a:p>
      </dgm:t>
    </dgm:pt>
    <dgm:pt modelId="{ED7717C6-71AA-4D66-9744-6572349A4102}" type="parTrans" cxnId="{DC494103-CFFA-47CE-A081-AEEFBA807863}">
      <dgm:prSet/>
      <dgm:spPr/>
      <dgm:t>
        <a:bodyPr/>
        <a:lstStyle/>
        <a:p>
          <a:endParaRPr lang="en-US"/>
        </a:p>
      </dgm:t>
    </dgm:pt>
    <dgm:pt modelId="{11C609D6-3DDA-4FA2-B3EB-23187AB8E61B}" type="sibTrans" cxnId="{DC494103-CFFA-47CE-A081-AEEFBA807863}">
      <dgm:prSet/>
      <dgm:spPr/>
      <dgm:t>
        <a:bodyPr/>
        <a:lstStyle/>
        <a:p>
          <a:endParaRPr lang="en-US"/>
        </a:p>
      </dgm:t>
    </dgm:pt>
    <dgm:pt modelId="{AF8CD366-C205-4404-8C43-0D6959E82F14}">
      <dgm:prSet/>
      <dgm:spPr>
        <a:ln>
          <a:solidFill>
            <a:srgbClr val="E12227"/>
          </a:solidFill>
        </a:ln>
      </dgm:spPr>
      <dgm:t>
        <a:bodyPr/>
        <a:lstStyle/>
        <a:p>
          <a:pPr rtl="0"/>
          <a:r>
            <a:rPr lang="pl-PL" noProof="0" dirty="0" smtClean="0"/>
            <a:t>Te kolory to</a:t>
          </a:r>
          <a:r>
            <a:rPr lang="en-GB" noProof="0" dirty="0" smtClean="0"/>
            <a:t>:</a:t>
          </a:r>
          <a:endParaRPr lang="en-GB" noProof="0" dirty="0"/>
        </a:p>
      </dgm:t>
    </dgm:pt>
    <dgm:pt modelId="{15616B94-B369-4CA4-AC01-6C66C62B4DBD}" type="parTrans" cxnId="{C065F2DC-1C7D-491D-85C9-FAF49D60B8B5}">
      <dgm:prSet/>
      <dgm:spPr/>
      <dgm:t>
        <a:bodyPr/>
        <a:lstStyle/>
        <a:p>
          <a:endParaRPr lang="en-US"/>
        </a:p>
      </dgm:t>
    </dgm:pt>
    <dgm:pt modelId="{47C0FDA7-1DAE-48FD-8B5F-1FD9A27D95E2}" type="sibTrans" cxnId="{C065F2DC-1C7D-491D-85C9-FAF49D60B8B5}">
      <dgm:prSet/>
      <dgm:spPr/>
      <dgm:t>
        <a:bodyPr/>
        <a:lstStyle/>
        <a:p>
          <a:endParaRPr lang="en-US"/>
        </a:p>
      </dgm:t>
    </dgm:pt>
    <dgm:pt modelId="{70C4C10E-1AF0-4922-A7F7-D7F07CF7296F}">
      <dgm:prSet/>
      <dgm:spPr>
        <a:ln>
          <a:solidFill>
            <a:srgbClr val="E12227"/>
          </a:solidFill>
        </a:ln>
      </dgm:spPr>
      <dgm:t>
        <a:bodyPr/>
        <a:lstStyle/>
        <a:p>
          <a:pPr rtl="0"/>
          <a:r>
            <a:rPr lang="pl-PL" noProof="0" dirty="0" smtClean="0"/>
            <a:t>Żółty – korzyści, pozytywne aspekty, jasność, optymizm;</a:t>
          </a:r>
          <a:endParaRPr lang="en-GB" noProof="0" dirty="0"/>
        </a:p>
      </dgm:t>
    </dgm:pt>
    <dgm:pt modelId="{E7382156-4FA8-404E-B005-09A4A3BAB260}" type="parTrans" cxnId="{3914ABE2-FC02-4450-BD5E-596F6FF60AAA}">
      <dgm:prSet/>
      <dgm:spPr/>
      <dgm:t>
        <a:bodyPr/>
        <a:lstStyle/>
        <a:p>
          <a:endParaRPr lang="en-US"/>
        </a:p>
      </dgm:t>
    </dgm:pt>
    <dgm:pt modelId="{A96B1774-D226-47C7-87E3-036113D7DA4E}" type="sibTrans" cxnId="{3914ABE2-FC02-4450-BD5E-596F6FF60AAA}">
      <dgm:prSet/>
      <dgm:spPr/>
      <dgm:t>
        <a:bodyPr/>
        <a:lstStyle/>
        <a:p>
          <a:endParaRPr lang="en-US"/>
        </a:p>
      </dgm:t>
    </dgm:pt>
    <dgm:pt modelId="{EFA58AB5-9CC1-4BA1-942B-E57F252A3E77}">
      <dgm:prSet/>
      <dgm:spPr/>
      <dgm:t>
        <a:bodyPr/>
        <a:lstStyle/>
        <a:p>
          <a:r>
            <a:rPr lang="pl-PL" noProof="0" dirty="0" smtClean="0"/>
            <a:t>Czarny – trudności, negatywne aspekty, ostrożność, krytyczność;</a:t>
          </a:r>
          <a:endParaRPr lang="pl-PL" noProof="0" dirty="0" smtClean="0"/>
        </a:p>
      </dgm:t>
    </dgm:pt>
    <dgm:pt modelId="{7CA1E78D-1B55-437B-9F20-D89A6EF477F5}" type="parTrans" cxnId="{A4384FB0-A914-44E5-A1D0-321191EE6958}">
      <dgm:prSet/>
      <dgm:spPr/>
      <dgm:t>
        <a:bodyPr/>
        <a:lstStyle/>
        <a:p>
          <a:endParaRPr lang="pl-PL"/>
        </a:p>
      </dgm:t>
    </dgm:pt>
    <dgm:pt modelId="{6E7A2C2D-B63B-4C2B-9B2B-3A133B9166CB}" type="sibTrans" cxnId="{A4384FB0-A914-44E5-A1D0-321191EE6958}">
      <dgm:prSet/>
      <dgm:spPr/>
      <dgm:t>
        <a:bodyPr/>
        <a:lstStyle/>
        <a:p>
          <a:endParaRPr lang="pl-PL"/>
        </a:p>
      </dgm:t>
    </dgm:pt>
    <dgm:pt modelId="{DB1F3167-BE50-4AAE-95B9-3588EDF0B6B9}">
      <dgm:prSet/>
      <dgm:spPr/>
      <dgm:t>
        <a:bodyPr/>
        <a:lstStyle/>
        <a:p>
          <a:r>
            <a:rPr lang="pl-PL" noProof="0" dirty="0" smtClean="0"/>
            <a:t>Niebieski – proces, myślenie organizacyjne, podsumowanie, następne kroki;</a:t>
          </a:r>
          <a:endParaRPr lang="pl-PL" noProof="0" dirty="0" smtClean="0"/>
        </a:p>
      </dgm:t>
    </dgm:pt>
    <dgm:pt modelId="{5D83E97C-7ADD-4F3E-82D7-3B4BCA9C8858}" type="parTrans" cxnId="{66AD8533-EA4B-4C57-A597-5AE5BF70F8A0}">
      <dgm:prSet/>
      <dgm:spPr/>
      <dgm:t>
        <a:bodyPr/>
        <a:lstStyle/>
        <a:p>
          <a:endParaRPr lang="pl-PL"/>
        </a:p>
      </dgm:t>
    </dgm:pt>
    <dgm:pt modelId="{7A5871FB-C9F7-46BD-9A85-65B4C334DAE3}" type="sibTrans" cxnId="{66AD8533-EA4B-4C57-A597-5AE5BF70F8A0}">
      <dgm:prSet/>
      <dgm:spPr/>
      <dgm:t>
        <a:bodyPr/>
        <a:lstStyle/>
        <a:p>
          <a:endParaRPr lang="pl-PL"/>
        </a:p>
      </dgm:t>
    </dgm:pt>
    <dgm:pt modelId="{F3CCB731-E04C-4F98-98AC-41C5867735E3}">
      <dgm:prSet/>
      <dgm:spPr/>
      <dgm:t>
        <a:bodyPr/>
        <a:lstStyle/>
        <a:p>
          <a:r>
            <a:rPr lang="pl-PL" noProof="0" dirty="0" smtClean="0"/>
            <a:t>Zielony – kreatywność, nowe pomysły, alternatywy;</a:t>
          </a:r>
          <a:endParaRPr lang="pl-PL" noProof="0" dirty="0" smtClean="0"/>
        </a:p>
      </dgm:t>
    </dgm:pt>
    <dgm:pt modelId="{962C1699-5051-4044-879C-6A96BDBE9837}" type="parTrans" cxnId="{A9DAB995-D638-4536-82B1-B3106520ED30}">
      <dgm:prSet/>
      <dgm:spPr/>
      <dgm:t>
        <a:bodyPr/>
        <a:lstStyle/>
        <a:p>
          <a:endParaRPr lang="pl-PL"/>
        </a:p>
      </dgm:t>
    </dgm:pt>
    <dgm:pt modelId="{B085D7DA-20E1-4537-840A-0A0EFBAD59A8}" type="sibTrans" cxnId="{A9DAB995-D638-4536-82B1-B3106520ED30}">
      <dgm:prSet/>
      <dgm:spPr/>
      <dgm:t>
        <a:bodyPr/>
        <a:lstStyle/>
        <a:p>
          <a:endParaRPr lang="pl-PL"/>
        </a:p>
      </dgm:t>
    </dgm:pt>
    <dgm:pt modelId="{D00A5502-A4BE-41E4-AD5D-AADB695AFB29}">
      <dgm:prSet/>
      <dgm:spPr/>
      <dgm:t>
        <a:bodyPr/>
        <a:lstStyle/>
        <a:p>
          <a:r>
            <a:rPr lang="pl-PL" noProof="0" dirty="0" smtClean="0"/>
            <a:t>Czerwony – emocje, intuicja, instynkt, przeczucia;</a:t>
          </a:r>
          <a:endParaRPr lang="pl-PL" noProof="0" dirty="0" smtClean="0"/>
        </a:p>
      </dgm:t>
    </dgm:pt>
    <dgm:pt modelId="{0DD6CA12-0CFD-40AA-BC16-C5A2D0092488}" type="parTrans" cxnId="{6F2C18E0-52FD-4C4F-A1C6-2398AFB29C61}">
      <dgm:prSet/>
      <dgm:spPr/>
      <dgm:t>
        <a:bodyPr/>
        <a:lstStyle/>
        <a:p>
          <a:endParaRPr lang="pl-PL"/>
        </a:p>
      </dgm:t>
    </dgm:pt>
    <dgm:pt modelId="{A36AD08E-965A-42F4-ADDB-35394273D0E3}" type="sibTrans" cxnId="{6F2C18E0-52FD-4C4F-A1C6-2398AFB29C61}">
      <dgm:prSet/>
      <dgm:spPr/>
      <dgm:t>
        <a:bodyPr/>
        <a:lstStyle/>
        <a:p>
          <a:endParaRPr lang="pl-PL"/>
        </a:p>
      </dgm:t>
    </dgm:pt>
    <dgm:pt modelId="{B2461B31-ADC6-45B8-A422-89A72AE6AFB7}">
      <dgm:prSet/>
      <dgm:spPr/>
      <dgm:t>
        <a:bodyPr/>
        <a:lstStyle/>
        <a:p>
          <a:r>
            <a:rPr lang="pl-PL" noProof="0" dirty="0" smtClean="0"/>
            <a:t>Biały – fakty, dane, racjonalność;</a:t>
          </a:r>
          <a:endParaRPr lang="pl-PL" noProof="0" dirty="0" smtClean="0"/>
        </a:p>
      </dgm:t>
    </dgm:pt>
    <dgm:pt modelId="{A14255F8-9B24-40BA-8F43-6DF7829C29AB}" type="parTrans" cxnId="{6FF888C1-C440-42D7-95E3-2BFDA01AF4D6}">
      <dgm:prSet/>
      <dgm:spPr/>
      <dgm:t>
        <a:bodyPr/>
        <a:lstStyle/>
        <a:p>
          <a:endParaRPr lang="pl-PL"/>
        </a:p>
      </dgm:t>
    </dgm:pt>
    <dgm:pt modelId="{BF9502DC-6C7B-4CD2-B910-3218D997D0FD}" type="sibTrans" cxnId="{6FF888C1-C440-42D7-95E3-2BFDA01AF4D6}">
      <dgm:prSet/>
      <dgm:spPr/>
      <dgm:t>
        <a:bodyPr/>
        <a:lstStyle/>
        <a:p>
          <a:endParaRPr lang="pl-PL"/>
        </a:p>
      </dgm:t>
    </dgm:pt>
    <dgm:pt modelId="{1F6EFDCD-948F-4FB8-91AA-61F3410BAF5A}" type="pres">
      <dgm:prSet presAssocID="{7E1219C6-5707-435E-A9B5-D177918F74A4}" presName="linear" presStyleCnt="0">
        <dgm:presLayoutVars>
          <dgm:dir/>
          <dgm:animLvl val="lvl"/>
          <dgm:resizeHandles val="exact"/>
        </dgm:presLayoutVars>
      </dgm:prSet>
      <dgm:spPr/>
      <dgm:t>
        <a:bodyPr/>
        <a:lstStyle/>
        <a:p>
          <a:endParaRPr lang="hr-HR"/>
        </a:p>
      </dgm:t>
    </dgm:pt>
    <dgm:pt modelId="{42C885E2-B70D-47F3-9346-D1B47D94F84C}" type="pres">
      <dgm:prSet presAssocID="{203B9EAC-C9E4-4676-8922-BD697BA63DD2}" presName="parentLin" presStyleCnt="0"/>
      <dgm:spPr/>
    </dgm:pt>
    <dgm:pt modelId="{06DFDA18-8CB9-47C3-87F6-82E103103B53}" type="pres">
      <dgm:prSet presAssocID="{203B9EAC-C9E4-4676-8922-BD697BA63DD2}" presName="parentLeftMargin" presStyleLbl="node1" presStyleIdx="0" presStyleCnt="1"/>
      <dgm:spPr/>
      <dgm:t>
        <a:bodyPr/>
        <a:lstStyle/>
        <a:p>
          <a:endParaRPr lang="hr-HR"/>
        </a:p>
      </dgm:t>
    </dgm:pt>
    <dgm:pt modelId="{BD0264EF-516D-4A52-83DB-EDF7346530D1}" type="pres">
      <dgm:prSet presAssocID="{203B9EAC-C9E4-4676-8922-BD697BA63DD2}" presName="parentText" presStyleLbl="node1" presStyleIdx="0" presStyleCnt="1">
        <dgm:presLayoutVars>
          <dgm:chMax val="0"/>
          <dgm:bulletEnabled val="1"/>
        </dgm:presLayoutVars>
      </dgm:prSet>
      <dgm:spPr/>
      <dgm:t>
        <a:bodyPr/>
        <a:lstStyle/>
        <a:p>
          <a:endParaRPr lang="hr-HR"/>
        </a:p>
      </dgm:t>
    </dgm:pt>
    <dgm:pt modelId="{D54257C3-7CC1-40AC-8459-9BBE1572432C}" type="pres">
      <dgm:prSet presAssocID="{203B9EAC-C9E4-4676-8922-BD697BA63DD2}" presName="negativeSpace" presStyleCnt="0"/>
      <dgm:spPr/>
    </dgm:pt>
    <dgm:pt modelId="{196301DD-7512-46F3-BD81-C26C11B007D1}" type="pres">
      <dgm:prSet presAssocID="{203B9EAC-C9E4-4676-8922-BD697BA63DD2}" presName="childText" presStyleLbl="conFgAcc1" presStyleIdx="0" presStyleCnt="1" custLinFactNeighborX="-1401" custLinFactNeighborY="-199">
        <dgm:presLayoutVars>
          <dgm:bulletEnabled val="1"/>
        </dgm:presLayoutVars>
      </dgm:prSet>
      <dgm:spPr/>
      <dgm:t>
        <a:bodyPr/>
        <a:lstStyle/>
        <a:p>
          <a:endParaRPr lang="en-US"/>
        </a:p>
      </dgm:t>
    </dgm:pt>
  </dgm:ptLst>
  <dgm:cxnLst>
    <dgm:cxn modelId="{72588FF5-7AE9-4AF1-B45B-60C027E74891}" type="presOf" srcId="{77E52831-9900-4539-BAE0-BCFF19813505}" destId="{196301DD-7512-46F3-BD81-C26C11B007D1}" srcOrd="0" destOrd="1" presId="urn:microsoft.com/office/officeart/2005/8/layout/list1"/>
    <dgm:cxn modelId="{66AD8533-EA4B-4C57-A597-5AE5BF70F8A0}" srcId="{AF8CD366-C205-4404-8C43-0D6959E82F14}" destId="{DB1F3167-BE50-4AAE-95B9-3588EDF0B6B9}" srcOrd="2" destOrd="0" parTransId="{5D83E97C-7ADD-4F3E-82D7-3B4BCA9C8858}" sibTransId="{7A5871FB-C9F7-46BD-9A85-65B4C334DAE3}"/>
    <dgm:cxn modelId="{32FD5D5F-97E3-4C61-B51C-994BC6E0F412}" type="presOf" srcId="{F3CCB731-E04C-4F98-98AC-41C5867735E3}" destId="{196301DD-7512-46F3-BD81-C26C11B007D1}" srcOrd="0" destOrd="6" presId="urn:microsoft.com/office/officeart/2005/8/layout/list1"/>
    <dgm:cxn modelId="{49BFB28A-A79B-4E3D-BCB3-946FD6E13BED}" type="presOf" srcId="{70C4C10E-1AF0-4922-A7F7-D7F07CF7296F}" destId="{196301DD-7512-46F3-BD81-C26C11B007D1}" srcOrd="0" destOrd="3" presId="urn:microsoft.com/office/officeart/2005/8/layout/list1"/>
    <dgm:cxn modelId="{A4384FB0-A914-44E5-A1D0-321191EE6958}" srcId="{AF8CD366-C205-4404-8C43-0D6959E82F14}" destId="{EFA58AB5-9CC1-4BA1-942B-E57F252A3E77}" srcOrd="1" destOrd="0" parTransId="{7CA1E78D-1B55-437B-9F20-D89A6EF477F5}" sibTransId="{6E7A2C2D-B63B-4C2B-9B2B-3A133B9166CB}"/>
    <dgm:cxn modelId="{4AC7153C-971D-48E2-8B1A-A9C5D4488822}" type="presOf" srcId="{7E1219C6-5707-435E-A9B5-D177918F74A4}" destId="{1F6EFDCD-948F-4FB8-91AA-61F3410BAF5A}" srcOrd="0" destOrd="0" presId="urn:microsoft.com/office/officeart/2005/8/layout/list1"/>
    <dgm:cxn modelId="{2E78752B-2ABA-4D18-9B0D-FE25B7439ADB}" type="presOf" srcId="{7611772E-C939-432E-84C0-C1E9D412D27F}" destId="{196301DD-7512-46F3-BD81-C26C11B007D1}" srcOrd="0" destOrd="0" presId="urn:microsoft.com/office/officeart/2005/8/layout/list1"/>
    <dgm:cxn modelId="{F1EE493A-6047-4847-A0FA-C04077DF8DEE}" type="presOf" srcId="{203B9EAC-C9E4-4676-8922-BD697BA63DD2}" destId="{BD0264EF-516D-4A52-83DB-EDF7346530D1}" srcOrd="1" destOrd="0" presId="urn:microsoft.com/office/officeart/2005/8/layout/list1"/>
    <dgm:cxn modelId="{463CBBBF-FA22-4F19-85CF-BBA98AB5C18B}" type="presOf" srcId="{AF8CD366-C205-4404-8C43-0D6959E82F14}" destId="{196301DD-7512-46F3-BD81-C26C11B007D1}" srcOrd="0" destOrd="2" presId="urn:microsoft.com/office/officeart/2005/8/layout/list1"/>
    <dgm:cxn modelId="{81D7F7F9-0E5A-4FB6-B4F7-C44722A71E52}" type="presOf" srcId="{DB1F3167-BE50-4AAE-95B9-3588EDF0B6B9}" destId="{196301DD-7512-46F3-BD81-C26C11B007D1}" srcOrd="0" destOrd="5" presId="urn:microsoft.com/office/officeart/2005/8/layout/list1"/>
    <dgm:cxn modelId="{3123B8A4-D3E4-433D-883D-2A5DADB11C3B}" type="presOf" srcId="{D00A5502-A4BE-41E4-AD5D-AADB695AFB29}" destId="{196301DD-7512-46F3-BD81-C26C11B007D1}" srcOrd="0" destOrd="7" presId="urn:microsoft.com/office/officeart/2005/8/layout/list1"/>
    <dgm:cxn modelId="{F5547F5D-43A9-44D6-87BD-B7EE33AB0857}" type="presOf" srcId="{B2461B31-ADC6-45B8-A422-89A72AE6AFB7}" destId="{196301DD-7512-46F3-BD81-C26C11B007D1}" srcOrd="0" destOrd="8" presId="urn:microsoft.com/office/officeart/2005/8/layout/list1"/>
    <dgm:cxn modelId="{C065F2DC-1C7D-491D-85C9-FAF49D60B8B5}" srcId="{203B9EAC-C9E4-4676-8922-BD697BA63DD2}" destId="{AF8CD366-C205-4404-8C43-0D6959E82F14}" srcOrd="2" destOrd="0" parTransId="{15616B94-B369-4CA4-AC01-6C66C62B4DBD}" sibTransId="{47C0FDA7-1DAE-48FD-8B5F-1FD9A27D95E2}"/>
    <dgm:cxn modelId="{6F2C18E0-52FD-4C4F-A1C6-2398AFB29C61}" srcId="{AF8CD366-C205-4404-8C43-0D6959E82F14}" destId="{D00A5502-A4BE-41E4-AD5D-AADB695AFB29}" srcOrd="4" destOrd="0" parTransId="{0DD6CA12-0CFD-40AA-BC16-C5A2D0092488}" sibTransId="{A36AD08E-965A-42F4-ADDB-35394273D0E3}"/>
    <dgm:cxn modelId="{3914ABE2-FC02-4450-BD5E-596F6FF60AAA}" srcId="{AF8CD366-C205-4404-8C43-0D6959E82F14}" destId="{70C4C10E-1AF0-4922-A7F7-D7F07CF7296F}" srcOrd="0" destOrd="0" parTransId="{E7382156-4FA8-404E-B005-09A4A3BAB260}" sibTransId="{A96B1774-D226-47C7-87E3-036113D7DA4E}"/>
    <dgm:cxn modelId="{6FF888C1-C440-42D7-95E3-2BFDA01AF4D6}" srcId="{AF8CD366-C205-4404-8C43-0D6959E82F14}" destId="{B2461B31-ADC6-45B8-A422-89A72AE6AFB7}" srcOrd="5" destOrd="0" parTransId="{A14255F8-9B24-40BA-8F43-6DF7829C29AB}" sibTransId="{BF9502DC-6C7B-4CD2-B910-3218D997D0FD}"/>
    <dgm:cxn modelId="{32041873-C80E-4B3C-B2AB-B43711FD1A6A}" srcId="{203B9EAC-C9E4-4676-8922-BD697BA63DD2}" destId="{7611772E-C939-432E-84C0-C1E9D412D27F}" srcOrd="0" destOrd="0" parTransId="{71BE8EDF-B921-4169-BFB6-1CE96A23E637}" sibTransId="{C5EFC3EC-2625-443A-858D-B25EE837ACEB}"/>
    <dgm:cxn modelId="{A9DAB995-D638-4536-82B1-B3106520ED30}" srcId="{AF8CD366-C205-4404-8C43-0D6959E82F14}" destId="{F3CCB731-E04C-4F98-98AC-41C5867735E3}" srcOrd="3" destOrd="0" parTransId="{962C1699-5051-4044-879C-6A96BDBE9837}" sibTransId="{B085D7DA-20E1-4537-840A-0A0EFBAD59A8}"/>
    <dgm:cxn modelId="{F789D6D4-C847-45B4-BAA0-8B89748DA69D}" srcId="{7E1219C6-5707-435E-A9B5-D177918F74A4}" destId="{203B9EAC-C9E4-4676-8922-BD697BA63DD2}" srcOrd="0" destOrd="0" parTransId="{CE943AF6-AB6D-4CC9-A0EB-D32055B693CF}" sibTransId="{BAE89B6E-425C-419F-9628-814E835D3788}"/>
    <dgm:cxn modelId="{D06D77A7-DD5A-4AC9-8030-05538BDC5081}" type="presOf" srcId="{EFA58AB5-9CC1-4BA1-942B-E57F252A3E77}" destId="{196301DD-7512-46F3-BD81-C26C11B007D1}" srcOrd="0" destOrd="4" presId="urn:microsoft.com/office/officeart/2005/8/layout/list1"/>
    <dgm:cxn modelId="{8AA58031-CE77-4FD4-B9FA-B35AE175C12D}" type="presOf" srcId="{203B9EAC-C9E4-4676-8922-BD697BA63DD2}" destId="{06DFDA18-8CB9-47C3-87F6-82E103103B53}" srcOrd="0" destOrd="0" presId="urn:microsoft.com/office/officeart/2005/8/layout/list1"/>
    <dgm:cxn modelId="{DC494103-CFFA-47CE-A081-AEEFBA807863}" srcId="{203B9EAC-C9E4-4676-8922-BD697BA63DD2}" destId="{77E52831-9900-4539-BAE0-BCFF19813505}" srcOrd="1" destOrd="0" parTransId="{ED7717C6-71AA-4D66-9744-6572349A4102}" sibTransId="{11C609D6-3DDA-4FA2-B3EB-23187AB8E61B}"/>
    <dgm:cxn modelId="{6B1BFDE0-644B-4AFE-B818-9B58B5ECF5C5}" type="presParOf" srcId="{1F6EFDCD-948F-4FB8-91AA-61F3410BAF5A}" destId="{42C885E2-B70D-47F3-9346-D1B47D94F84C}" srcOrd="0" destOrd="0" presId="urn:microsoft.com/office/officeart/2005/8/layout/list1"/>
    <dgm:cxn modelId="{3C391EE2-F811-4AD5-9C34-68BC2A37A85F}" type="presParOf" srcId="{42C885E2-B70D-47F3-9346-D1B47D94F84C}" destId="{06DFDA18-8CB9-47C3-87F6-82E103103B53}" srcOrd="0" destOrd="0" presId="urn:microsoft.com/office/officeart/2005/8/layout/list1"/>
    <dgm:cxn modelId="{411B50F9-4D44-49E6-B8C3-6822CD5BB4E4}" type="presParOf" srcId="{42C885E2-B70D-47F3-9346-D1B47D94F84C}" destId="{BD0264EF-516D-4A52-83DB-EDF7346530D1}" srcOrd="1" destOrd="0" presId="urn:microsoft.com/office/officeart/2005/8/layout/list1"/>
    <dgm:cxn modelId="{358D82D7-287F-4C81-A9D5-86114F043128}" type="presParOf" srcId="{1F6EFDCD-948F-4FB8-91AA-61F3410BAF5A}" destId="{D54257C3-7CC1-40AC-8459-9BBE1572432C}" srcOrd="1" destOrd="0" presId="urn:microsoft.com/office/officeart/2005/8/layout/list1"/>
    <dgm:cxn modelId="{9DE6D2CC-247B-485D-BDE0-48D8D58FD44D}" type="presParOf" srcId="{1F6EFDCD-948F-4FB8-91AA-61F3410BAF5A}" destId="{196301DD-7512-46F3-BD81-C26C11B007D1}" srcOrd="2" destOrd="0" presId="urn:microsoft.com/office/officeart/2005/8/layout/list1"/>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en-GB" b="1" noProof="0" dirty="0" smtClean="0"/>
            <a:t>Design Thinking</a:t>
          </a:r>
          <a:endParaRPr lang="en-GB" noProof="0" dirty="0"/>
        </a:p>
      </dgm:t>
    </dgm:pt>
    <dgm:pt modelId="{46E05A99-5E05-4746-A278-AF862EDEDACF}" type="parTrans" cxnId="{832D49E6-2840-44A5-86FB-93F303BA82D3}">
      <dgm:prSet/>
      <dgm:spPr/>
      <dgm:t>
        <a:bodyPr/>
        <a:lstStyle/>
        <a:p>
          <a:endParaRPr lang="en-US"/>
        </a:p>
      </dgm:t>
    </dgm:pt>
    <dgm:pt modelId="{1A4EC86F-D7CE-4E7D-8C42-7BAE5B0DDBD6}" type="sib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t>
        <a:bodyPr/>
        <a:lstStyle/>
        <a:p>
          <a:endParaRPr lang="en-US"/>
        </a:p>
      </dgm:t>
    </dgm:pt>
    <dgm:pt modelId="{042FCD17-01C9-426B-8124-15CB5B8B4CE9}" type="pres">
      <dgm:prSet presAssocID="{7E36A696-6849-4171-ABB0-B03BE07DAD48}" presName="parentText" presStyleLbl="node1" presStyleIdx="0" presStyleCnt="1" custScaleY="100970" custLinFactNeighborX="-627" custLinFactNeighborY="-36441">
        <dgm:presLayoutVars>
          <dgm:chMax val="0"/>
          <dgm:bulletEnabled val="1"/>
        </dgm:presLayoutVars>
      </dgm:prSet>
      <dgm:spPr/>
      <dgm:t>
        <a:bodyPr/>
        <a:lstStyle/>
        <a:p>
          <a:endParaRPr lang="en-US"/>
        </a:p>
      </dgm:t>
    </dgm:pt>
  </dgm:ptLst>
  <dgm:cxnLst>
    <dgm:cxn modelId="{832D49E6-2840-44A5-86FB-93F303BA82D3}" srcId="{D89105CF-35D9-40E3-B34C-EF08538E4860}" destId="{7E36A696-6849-4171-ABB0-B03BE07DAD48}" srcOrd="0" destOrd="0" parTransId="{46E05A99-5E05-4746-A278-AF862EDEDACF}" sibTransId="{1A4EC86F-D7CE-4E7D-8C42-7BAE5B0DDBD6}"/>
    <dgm:cxn modelId="{71150342-8526-47B9-BA49-A8AABE68617F}" type="presOf" srcId="{7E36A696-6849-4171-ABB0-B03BE07DAD48}" destId="{042FCD17-01C9-426B-8124-15CB5B8B4CE9}" srcOrd="0" destOrd="0" presId="urn:microsoft.com/office/officeart/2005/8/layout/vList2"/>
    <dgm:cxn modelId="{E94E3831-9665-4AC7-8EF9-B7763E73A233}" type="presOf" srcId="{D89105CF-35D9-40E3-B34C-EF08538E4860}" destId="{0345C861-32A9-44B6-B9F1-A78F93DC1CC7}" srcOrd="0" destOrd="0" presId="urn:microsoft.com/office/officeart/2005/8/layout/vList2"/>
    <dgm:cxn modelId="{0CF96BF5-280E-4C69-90EA-993EBE196E8B}"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7E1219C6-5707-435E-A9B5-D177918F74A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85EC4182-659A-4134-8C22-886BE1B97FC8}">
      <dgm:prSet custT="1"/>
      <dgm:spPr>
        <a:solidFill>
          <a:srgbClr val="E12227"/>
        </a:solidFill>
      </dgm:spPr>
      <dgm:t>
        <a:bodyPr/>
        <a:lstStyle/>
        <a:p>
          <a:r>
            <a:rPr lang="pl-PL" sz="2400" dirty="0" smtClean="0"/>
            <a:t>Nadal brakuje powszechnie przyjętej definicji myślenia projektowego.</a:t>
          </a:r>
          <a:endParaRPr lang="hr-HR" sz="2400" dirty="0"/>
        </a:p>
      </dgm:t>
    </dgm:pt>
    <dgm:pt modelId="{F5EDE786-815B-4ED8-9056-B4404916C4CF}" type="parTrans" cxnId="{403C6177-AAE4-464D-A5E8-3C2FCFF8A02F}">
      <dgm:prSet/>
      <dgm:spPr/>
      <dgm:t>
        <a:bodyPr/>
        <a:lstStyle/>
        <a:p>
          <a:endParaRPr lang="en-US"/>
        </a:p>
      </dgm:t>
    </dgm:pt>
    <dgm:pt modelId="{DBDE184E-6C34-48D5-A416-18FD19796045}" type="sibTrans" cxnId="{403C6177-AAE4-464D-A5E8-3C2FCFF8A02F}">
      <dgm:prSet/>
      <dgm:spPr/>
      <dgm:t>
        <a:bodyPr/>
        <a:lstStyle/>
        <a:p>
          <a:endParaRPr lang="en-US"/>
        </a:p>
      </dgm:t>
    </dgm:pt>
    <dgm:pt modelId="{A875A5FE-9745-4077-B2D4-06DE30F16BF3}">
      <dgm:prSet custT="1"/>
      <dgm:spPr>
        <a:solidFill>
          <a:schemeClr val="bg1"/>
        </a:solidFill>
        <a:ln>
          <a:solidFill>
            <a:srgbClr val="243255"/>
          </a:solidFill>
        </a:ln>
      </dgm:spPr>
      <dgm:t>
        <a:bodyPr/>
        <a:lstStyle/>
        <a:p>
          <a:r>
            <a:rPr lang="hr-HR" sz="2000" dirty="0" smtClean="0"/>
            <a:t>Wizualizacja.</a:t>
          </a:r>
          <a:endParaRPr lang="hr-HR" sz="2000" dirty="0"/>
        </a:p>
      </dgm:t>
    </dgm:pt>
    <dgm:pt modelId="{DC489ADF-1150-4DF1-9AE9-5D26BE463D23}">
      <dgm:prSet custT="1"/>
      <dgm:spPr>
        <a:solidFill>
          <a:schemeClr val="bg1"/>
        </a:solidFill>
        <a:ln>
          <a:solidFill>
            <a:srgbClr val="243255"/>
          </a:solidFill>
        </a:ln>
      </dgm:spPr>
      <dgm:t>
        <a:bodyPr/>
        <a:lstStyle/>
        <a:p>
          <a:r>
            <a:rPr lang="en-GB" sz="2000" dirty="0" smtClean="0"/>
            <a:t>E</a:t>
          </a:r>
          <a:r>
            <a:rPr lang="pl-PL" sz="2000" dirty="0" err="1" smtClean="0"/>
            <a:t>ksperymentowanie</a:t>
          </a:r>
          <a:r>
            <a:rPr lang="pl-PL" sz="2000" dirty="0" smtClean="0"/>
            <a:t>,</a:t>
          </a:r>
          <a:endParaRPr lang="hr-HR" sz="2000" dirty="0"/>
        </a:p>
      </dgm:t>
    </dgm:pt>
    <dgm:pt modelId="{37CF99AB-137D-4DD1-9881-FAC6CAB15B52}">
      <dgm:prSet custT="1"/>
      <dgm:spPr>
        <a:solidFill>
          <a:schemeClr val="bg1"/>
        </a:solidFill>
        <a:ln>
          <a:solidFill>
            <a:srgbClr val="243255"/>
          </a:solidFill>
        </a:ln>
      </dgm:spPr>
      <dgm:t>
        <a:bodyPr/>
        <a:lstStyle/>
        <a:p>
          <a:r>
            <a:rPr lang="pl-PL" sz="2000" dirty="0" smtClean="0"/>
            <a:t>Różnorodność</a:t>
          </a:r>
          <a:r>
            <a:rPr lang="en-GB" sz="2000" dirty="0" smtClean="0"/>
            <a:t>,</a:t>
          </a:r>
          <a:endParaRPr lang="hr-HR" sz="2000" dirty="0"/>
        </a:p>
      </dgm:t>
    </dgm:pt>
    <dgm:pt modelId="{093F0B13-AC5E-447D-9B64-8280A962B82B}">
      <dgm:prSet custT="1"/>
      <dgm:spPr>
        <a:solidFill>
          <a:schemeClr val="bg1"/>
        </a:solidFill>
        <a:ln>
          <a:solidFill>
            <a:srgbClr val="243255"/>
          </a:solidFill>
        </a:ln>
      </dgm:spPr>
      <dgm:t>
        <a:bodyPr/>
        <a:lstStyle/>
        <a:p>
          <a:r>
            <a:rPr lang="pl-PL" sz="2000" dirty="0" smtClean="0"/>
            <a:t>Definiowanie problemu,</a:t>
          </a:r>
          <a:endParaRPr lang="hr-HR" sz="2000" dirty="0"/>
        </a:p>
      </dgm:t>
    </dgm:pt>
    <dgm:pt modelId="{133DEED1-BA71-461A-8C69-1D2C134A1685}">
      <dgm:prSet custT="1"/>
      <dgm:spPr>
        <a:solidFill>
          <a:schemeClr val="bg1"/>
        </a:solidFill>
        <a:ln>
          <a:solidFill>
            <a:srgbClr val="243255"/>
          </a:solidFill>
        </a:ln>
      </dgm:spPr>
      <dgm:t>
        <a:bodyPr/>
        <a:lstStyle/>
        <a:p>
          <a:r>
            <a:rPr lang="pl-PL" sz="2000" dirty="0" smtClean="0"/>
            <a:t>Koncentracja na użytkowniku,</a:t>
          </a:r>
          <a:endParaRPr lang="hr-HR" sz="2000" dirty="0"/>
        </a:p>
      </dgm:t>
    </dgm:pt>
    <dgm:pt modelId="{E4E74575-FB3B-453E-BD8A-FCC4262CA3EF}">
      <dgm:prSet custT="1"/>
      <dgm:spPr>
        <a:solidFill>
          <a:srgbClr val="E12227"/>
        </a:solidFill>
      </dgm:spPr>
      <dgm:t>
        <a:bodyPr/>
        <a:lstStyle/>
        <a:p>
          <a:r>
            <a:rPr lang="pl-PL" sz="2400" noProof="0" dirty="0" smtClean="0"/>
            <a:t>Ramy</a:t>
          </a:r>
          <a:r>
            <a:rPr lang="en-GB" sz="2400" noProof="0" dirty="0" smtClean="0"/>
            <a:t> </a:t>
          </a:r>
          <a:r>
            <a:rPr lang="en-GB" sz="2400" noProof="0" dirty="0" smtClean="0"/>
            <a:t>(</a:t>
          </a:r>
          <a:r>
            <a:rPr lang="en-GB" sz="2400" noProof="0" dirty="0" err="1" smtClean="0"/>
            <a:t>Carlgren</a:t>
          </a:r>
          <a:r>
            <a:rPr lang="en-GB" sz="2400" noProof="0" dirty="0" smtClean="0"/>
            <a:t> et al., 2016):</a:t>
          </a:r>
          <a:endParaRPr lang="en-GB" sz="2400" noProof="0" dirty="0"/>
        </a:p>
      </dgm:t>
    </dgm:pt>
    <dgm:pt modelId="{F1A9A0E5-BF70-48B2-AB2D-B3D9281E05EC}" type="sibTrans" cxnId="{9505EE28-5573-49D9-B87A-96179F0209B0}">
      <dgm:prSet/>
      <dgm:spPr/>
      <dgm:t>
        <a:bodyPr/>
        <a:lstStyle/>
        <a:p>
          <a:endParaRPr lang="en-US"/>
        </a:p>
      </dgm:t>
    </dgm:pt>
    <dgm:pt modelId="{DA373BC1-A6F9-4DA6-B389-A8705BCC81DB}" type="parTrans" cxnId="{9505EE28-5573-49D9-B87A-96179F0209B0}">
      <dgm:prSet/>
      <dgm:spPr/>
      <dgm:t>
        <a:bodyPr/>
        <a:lstStyle/>
        <a:p>
          <a:endParaRPr lang="en-US"/>
        </a:p>
      </dgm:t>
    </dgm:pt>
    <dgm:pt modelId="{C99F113C-4B66-4614-A741-8ECE27CF232D}" type="sibTrans" cxnId="{A506626E-DC86-4058-AFD6-2322D80E33F8}">
      <dgm:prSet/>
      <dgm:spPr/>
      <dgm:t>
        <a:bodyPr/>
        <a:lstStyle/>
        <a:p>
          <a:endParaRPr lang="en-US"/>
        </a:p>
      </dgm:t>
    </dgm:pt>
    <dgm:pt modelId="{1545E5A9-EA3D-4BB3-9529-E4317C287628}" type="parTrans" cxnId="{A506626E-DC86-4058-AFD6-2322D80E33F8}">
      <dgm:prSet/>
      <dgm:spPr/>
      <dgm:t>
        <a:bodyPr/>
        <a:lstStyle/>
        <a:p>
          <a:endParaRPr lang="en-US"/>
        </a:p>
      </dgm:t>
    </dgm:pt>
    <dgm:pt modelId="{D31FA635-7B34-45E0-9739-AE3E46384EF3}" type="sibTrans" cxnId="{A35120F5-4BFF-46DD-8920-3EDFADED97DB}">
      <dgm:prSet/>
      <dgm:spPr/>
      <dgm:t>
        <a:bodyPr/>
        <a:lstStyle/>
        <a:p>
          <a:endParaRPr lang="en-US"/>
        </a:p>
      </dgm:t>
    </dgm:pt>
    <dgm:pt modelId="{4C6306B9-7DC5-4F92-B895-7401F89D07FF}" type="parTrans" cxnId="{A35120F5-4BFF-46DD-8920-3EDFADED97DB}">
      <dgm:prSet/>
      <dgm:spPr/>
      <dgm:t>
        <a:bodyPr/>
        <a:lstStyle/>
        <a:p>
          <a:endParaRPr lang="en-US"/>
        </a:p>
      </dgm:t>
    </dgm:pt>
    <dgm:pt modelId="{0E2CBB0B-28FA-495A-8814-DEFBDBC971C8}" type="sibTrans" cxnId="{729CFE56-490F-4557-9763-679698724B53}">
      <dgm:prSet/>
      <dgm:spPr/>
      <dgm:t>
        <a:bodyPr/>
        <a:lstStyle/>
        <a:p>
          <a:endParaRPr lang="en-US"/>
        </a:p>
      </dgm:t>
    </dgm:pt>
    <dgm:pt modelId="{7D7F9AC5-A4C7-419A-B485-22A8ADBA491B}" type="parTrans" cxnId="{729CFE56-490F-4557-9763-679698724B53}">
      <dgm:prSet/>
      <dgm:spPr/>
      <dgm:t>
        <a:bodyPr/>
        <a:lstStyle/>
        <a:p>
          <a:endParaRPr lang="en-US"/>
        </a:p>
      </dgm:t>
    </dgm:pt>
    <dgm:pt modelId="{E0201F41-2988-47B1-AAC4-B82F6D77831B}" type="sibTrans" cxnId="{0B037EDA-7D18-4E55-B233-69FC2980D9CA}">
      <dgm:prSet/>
      <dgm:spPr/>
      <dgm:t>
        <a:bodyPr/>
        <a:lstStyle/>
        <a:p>
          <a:endParaRPr lang="en-US"/>
        </a:p>
      </dgm:t>
    </dgm:pt>
    <dgm:pt modelId="{28340FC7-C32A-46C1-82CE-B1B220340D02}" type="parTrans" cxnId="{0B037EDA-7D18-4E55-B233-69FC2980D9CA}">
      <dgm:prSet/>
      <dgm:spPr/>
      <dgm:t>
        <a:bodyPr/>
        <a:lstStyle/>
        <a:p>
          <a:endParaRPr lang="en-US"/>
        </a:p>
      </dgm:t>
    </dgm:pt>
    <dgm:pt modelId="{04D9FC5B-81C0-47FA-9959-48EF172C1735}" type="sibTrans" cxnId="{57C335EB-EB5B-4AB5-B6AD-DB3B7E5D1F12}">
      <dgm:prSet/>
      <dgm:spPr/>
      <dgm:t>
        <a:bodyPr/>
        <a:lstStyle/>
        <a:p>
          <a:endParaRPr lang="en-US"/>
        </a:p>
      </dgm:t>
    </dgm:pt>
    <dgm:pt modelId="{A37032C6-D13A-48A6-8310-4C04E09F166D}" type="parTrans" cxnId="{57C335EB-EB5B-4AB5-B6AD-DB3B7E5D1F12}">
      <dgm:prSet/>
      <dgm:spPr/>
      <dgm:t>
        <a:bodyPr/>
        <a:lstStyle/>
        <a:p>
          <a:endParaRPr lang="en-US"/>
        </a:p>
      </dgm:t>
    </dgm:pt>
    <dgm:pt modelId="{BA70A3D6-BDA0-4FBC-8E10-338A7A7E5D1D}">
      <dgm:prSet custT="1"/>
      <dgm:spPr>
        <a:solidFill>
          <a:schemeClr val="bg1"/>
        </a:solidFill>
        <a:ln>
          <a:solidFill>
            <a:srgbClr val="243255"/>
          </a:solidFill>
        </a:ln>
      </dgm:spPr>
      <dgm:t>
        <a:bodyPr/>
        <a:lstStyle/>
        <a:p>
          <a:r>
            <a:rPr lang="pl-PL" sz="2400" noProof="0" dirty="0" smtClean="0"/>
            <a:t>Myślenie projektowe to proces regularnie wykorzystywany przez projektantów,
Szybko rozprzestrzenia się wśród organizacji jako sposób na wspieranie innowacji poprzez kreatywny proces rozwiązywania problemów.
Przedsiębiorcy mogą wykorzystać design </a:t>
          </a:r>
          <a:r>
            <a:rPr lang="pl-PL" sz="2400" noProof="0" dirty="0" err="1" smtClean="0"/>
            <a:t>thinking</a:t>
          </a:r>
          <a:r>
            <a:rPr lang="pl-PL" sz="2400" noProof="0" dirty="0" smtClean="0"/>
            <a:t>, czyli refleksję, alternatywy, wizualizację, twórcze rozwiązywanie problemów, aby zidentyfikować unikalne możliwości przedsięwzięcia.</a:t>
          </a:r>
          <a:endParaRPr lang="en-GB" sz="2400" noProof="0" dirty="0"/>
        </a:p>
      </dgm:t>
    </dgm:pt>
    <dgm:pt modelId="{432C28C4-0D17-4DB8-A664-131420757126}" type="sibTrans" cxnId="{8EDD85C4-B3E7-44C9-9A52-99B6C64B5E53}">
      <dgm:prSet/>
      <dgm:spPr/>
      <dgm:t>
        <a:bodyPr/>
        <a:lstStyle/>
        <a:p>
          <a:endParaRPr lang="en-US"/>
        </a:p>
      </dgm:t>
    </dgm:pt>
    <dgm:pt modelId="{C7D26277-3FEF-4F51-8A66-5B84B022C571}" type="parTrans" cxnId="{8EDD85C4-B3E7-44C9-9A52-99B6C64B5E53}">
      <dgm:prSet/>
      <dgm:spPr/>
      <dgm:t>
        <a:bodyPr/>
        <a:lstStyle/>
        <a:p>
          <a:endParaRPr lang="en-US"/>
        </a:p>
      </dgm:t>
    </dgm:pt>
    <dgm:pt modelId="{5E83F861-C06F-4A89-9A6E-7EB5BF0D5DB4}">
      <dgm:prSet custT="1"/>
      <dgm:spPr>
        <a:ln>
          <a:solidFill>
            <a:srgbClr val="243255"/>
          </a:solidFill>
        </a:ln>
      </dgm:spPr>
      <dgm:t>
        <a:bodyPr/>
        <a:lstStyle/>
        <a:p>
          <a:r>
            <a:rPr lang="pl-PL" sz="2400" noProof="0" dirty="0" smtClean="0"/>
            <a:t>Niepowodzenie zachęca jednostki do tworzenia innowacyjnych pomysłów i rozwiązań</a:t>
          </a:r>
          <a:r>
            <a:rPr lang="en-GB" sz="2400" noProof="0" dirty="0" smtClean="0"/>
            <a:t>. </a:t>
          </a:r>
          <a:endParaRPr lang="en-GB" sz="2400" noProof="0" dirty="0"/>
        </a:p>
      </dgm:t>
    </dgm:pt>
    <dgm:pt modelId="{A1281CFB-4E14-4B66-B93C-1D8B7F518250}">
      <dgm:prSet custT="1"/>
      <dgm:spPr>
        <a:ln>
          <a:solidFill>
            <a:srgbClr val="243255"/>
          </a:solidFill>
        </a:ln>
      </dgm:spPr>
      <dgm:t>
        <a:bodyPr/>
        <a:lstStyle/>
        <a:p>
          <a:r>
            <a:rPr lang="pl-PL" sz="2400" noProof="0" dirty="0" smtClean="0"/>
            <a:t>To sposób na dalszą naukę</a:t>
          </a:r>
          <a:endParaRPr lang="en-GB" sz="2400" noProof="0" dirty="0"/>
        </a:p>
      </dgm:t>
    </dgm:pt>
    <dgm:pt modelId="{55BB399A-7B3D-49AD-924C-00E06394FF26}">
      <dgm:prSet custT="1"/>
      <dgm:spPr>
        <a:ln>
          <a:solidFill>
            <a:srgbClr val="243255"/>
          </a:solidFill>
        </a:ln>
      </dgm:spPr>
      <dgm:t>
        <a:bodyPr/>
        <a:lstStyle/>
        <a:p>
          <a:r>
            <a:rPr lang="pl-PL" sz="2400" noProof="0" dirty="0" smtClean="0"/>
            <a:t>Porażka i trudności nie są postrzegane jako zagrożenie</a:t>
          </a:r>
          <a:r>
            <a:rPr lang="en-GB" sz="2400" noProof="0" dirty="0" smtClean="0"/>
            <a:t>, </a:t>
          </a:r>
          <a:endParaRPr lang="en-GB" sz="2400" noProof="0" dirty="0"/>
        </a:p>
      </dgm:t>
    </dgm:pt>
    <dgm:pt modelId="{027ECAD3-EDA0-456B-967C-37B13259E44B}" type="sibTrans" cxnId="{51290581-43C8-4E12-8978-439FF688311E}">
      <dgm:prSet/>
      <dgm:spPr/>
      <dgm:t>
        <a:bodyPr/>
        <a:lstStyle/>
        <a:p>
          <a:endParaRPr lang="en-US"/>
        </a:p>
      </dgm:t>
    </dgm:pt>
    <dgm:pt modelId="{29308D19-55F5-4F8F-908A-8C62E4EE483F}" type="parTrans" cxnId="{51290581-43C8-4E12-8978-439FF688311E}">
      <dgm:prSet/>
      <dgm:spPr/>
      <dgm:t>
        <a:bodyPr/>
        <a:lstStyle/>
        <a:p>
          <a:endParaRPr lang="en-US"/>
        </a:p>
      </dgm:t>
    </dgm:pt>
    <dgm:pt modelId="{C0FBE034-717A-440E-AB3F-4F2499A60167}" type="sibTrans" cxnId="{1CDDB942-396D-428C-A1D6-080F5ACC0C74}">
      <dgm:prSet/>
      <dgm:spPr/>
      <dgm:t>
        <a:bodyPr/>
        <a:lstStyle/>
        <a:p>
          <a:endParaRPr lang="en-US"/>
        </a:p>
      </dgm:t>
    </dgm:pt>
    <dgm:pt modelId="{118E92BB-4BDB-43A9-8C9A-939AC9F1C2E6}" type="parTrans" cxnId="{1CDDB942-396D-428C-A1D6-080F5ACC0C74}">
      <dgm:prSet/>
      <dgm:spPr/>
      <dgm:t>
        <a:bodyPr/>
        <a:lstStyle/>
        <a:p>
          <a:endParaRPr lang="en-US"/>
        </a:p>
      </dgm:t>
    </dgm:pt>
    <dgm:pt modelId="{6D13082F-7F43-43BA-ACBC-1EAEBF800685}" type="sibTrans" cxnId="{573BFB6E-3B62-4B34-9DAA-E244198CD3CB}">
      <dgm:prSet/>
      <dgm:spPr/>
      <dgm:t>
        <a:bodyPr/>
        <a:lstStyle/>
        <a:p>
          <a:endParaRPr lang="en-US"/>
        </a:p>
      </dgm:t>
    </dgm:pt>
    <dgm:pt modelId="{0A610956-5354-465C-847D-752E94C6DE21}" type="parTrans" cxnId="{573BFB6E-3B62-4B34-9DAA-E244198CD3CB}">
      <dgm:prSet/>
      <dgm:spPr/>
      <dgm:t>
        <a:bodyPr/>
        <a:lstStyle/>
        <a:p>
          <a:endParaRPr lang="en-US"/>
        </a:p>
      </dgm:t>
    </dgm:pt>
    <dgm:pt modelId="{1F6EFDCD-948F-4FB8-91AA-61F3410BAF5A}" type="pres">
      <dgm:prSet presAssocID="{7E1219C6-5707-435E-A9B5-D177918F74A4}" presName="linear" presStyleCnt="0">
        <dgm:presLayoutVars>
          <dgm:dir/>
          <dgm:animLvl val="lvl"/>
          <dgm:resizeHandles val="exact"/>
        </dgm:presLayoutVars>
      </dgm:prSet>
      <dgm:spPr/>
      <dgm:t>
        <a:bodyPr/>
        <a:lstStyle/>
        <a:p>
          <a:endParaRPr lang="hr-HR"/>
        </a:p>
      </dgm:t>
    </dgm:pt>
    <dgm:pt modelId="{0D0D5423-3CB2-4AB3-9F43-35FFF926D9C6}" type="pres">
      <dgm:prSet presAssocID="{85EC4182-659A-4134-8C22-886BE1B97FC8}" presName="parentLin" presStyleCnt="0"/>
      <dgm:spPr/>
    </dgm:pt>
    <dgm:pt modelId="{798B7097-0A68-47C8-AB22-92B3121048E1}" type="pres">
      <dgm:prSet presAssocID="{85EC4182-659A-4134-8C22-886BE1B97FC8}" presName="parentLeftMargin" presStyleLbl="node1" presStyleIdx="0" presStyleCnt="2"/>
      <dgm:spPr/>
      <dgm:t>
        <a:bodyPr/>
        <a:lstStyle/>
        <a:p>
          <a:endParaRPr lang="en-US"/>
        </a:p>
      </dgm:t>
    </dgm:pt>
    <dgm:pt modelId="{110CE9A5-03B1-4B01-BB1D-A40DAB09B1FB}" type="pres">
      <dgm:prSet presAssocID="{85EC4182-659A-4134-8C22-886BE1B97FC8}" presName="parentText" presStyleLbl="node1" presStyleIdx="0" presStyleCnt="2">
        <dgm:presLayoutVars>
          <dgm:chMax val="0"/>
          <dgm:bulletEnabled val="1"/>
        </dgm:presLayoutVars>
      </dgm:prSet>
      <dgm:spPr/>
      <dgm:t>
        <a:bodyPr/>
        <a:lstStyle/>
        <a:p>
          <a:endParaRPr lang="en-US"/>
        </a:p>
      </dgm:t>
    </dgm:pt>
    <dgm:pt modelId="{82A14D91-ED82-437E-AD3C-0F34B9B10E96}" type="pres">
      <dgm:prSet presAssocID="{85EC4182-659A-4134-8C22-886BE1B97FC8}" presName="negativeSpace" presStyleCnt="0"/>
      <dgm:spPr/>
    </dgm:pt>
    <dgm:pt modelId="{4B3E5BA7-B08E-4F85-9419-E12052003C7C}" type="pres">
      <dgm:prSet presAssocID="{85EC4182-659A-4134-8C22-886BE1B97FC8}" presName="childText" presStyleLbl="conFgAcc1" presStyleIdx="0" presStyleCnt="2">
        <dgm:presLayoutVars>
          <dgm:bulletEnabled val="1"/>
        </dgm:presLayoutVars>
      </dgm:prSet>
      <dgm:spPr/>
      <dgm:t>
        <a:bodyPr/>
        <a:lstStyle/>
        <a:p>
          <a:endParaRPr lang="en-US"/>
        </a:p>
      </dgm:t>
    </dgm:pt>
    <dgm:pt modelId="{9CBBCF27-2797-41F8-8324-505B1858DC7D}" type="pres">
      <dgm:prSet presAssocID="{DBDE184E-6C34-48D5-A416-18FD19796045}" presName="spaceBetweenRectangles" presStyleCnt="0"/>
      <dgm:spPr/>
    </dgm:pt>
    <dgm:pt modelId="{D962F2CC-CBD0-461A-A096-EE9F975BE705}" type="pres">
      <dgm:prSet presAssocID="{E4E74575-FB3B-453E-BD8A-FCC4262CA3EF}" presName="parentLin" presStyleCnt="0"/>
      <dgm:spPr/>
    </dgm:pt>
    <dgm:pt modelId="{97C1893D-03BC-48CB-A9FF-36FD30BD6C1E}" type="pres">
      <dgm:prSet presAssocID="{E4E74575-FB3B-453E-BD8A-FCC4262CA3EF}" presName="parentLeftMargin" presStyleLbl="node1" presStyleIdx="0" presStyleCnt="2"/>
      <dgm:spPr/>
      <dgm:t>
        <a:bodyPr/>
        <a:lstStyle/>
        <a:p>
          <a:endParaRPr lang="en-US"/>
        </a:p>
      </dgm:t>
    </dgm:pt>
    <dgm:pt modelId="{D7E385AB-48F7-4369-AF73-1ED6C27FDB70}" type="pres">
      <dgm:prSet presAssocID="{E4E74575-FB3B-453E-BD8A-FCC4262CA3EF}" presName="parentText" presStyleLbl="node1" presStyleIdx="1" presStyleCnt="2">
        <dgm:presLayoutVars>
          <dgm:chMax val="0"/>
          <dgm:bulletEnabled val="1"/>
        </dgm:presLayoutVars>
      </dgm:prSet>
      <dgm:spPr/>
      <dgm:t>
        <a:bodyPr/>
        <a:lstStyle/>
        <a:p>
          <a:endParaRPr lang="en-US"/>
        </a:p>
      </dgm:t>
    </dgm:pt>
    <dgm:pt modelId="{31F08337-A619-4878-B5B3-074F37EB2A27}" type="pres">
      <dgm:prSet presAssocID="{E4E74575-FB3B-453E-BD8A-FCC4262CA3EF}" presName="negativeSpace" presStyleCnt="0"/>
      <dgm:spPr/>
    </dgm:pt>
    <dgm:pt modelId="{C7AAC963-8EA1-407F-A708-1DCA6F22C908}" type="pres">
      <dgm:prSet presAssocID="{E4E74575-FB3B-453E-BD8A-FCC4262CA3EF}" presName="childText" presStyleLbl="conFgAcc1" presStyleIdx="1" presStyleCnt="2">
        <dgm:presLayoutVars>
          <dgm:bulletEnabled val="1"/>
        </dgm:presLayoutVars>
      </dgm:prSet>
      <dgm:spPr/>
      <dgm:t>
        <a:bodyPr/>
        <a:lstStyle/>
        <a:p>
          <a:endParaRPr lang="en-US"/>
        </a:p>
      </dgm:t>
    </dgm:pt>
  </dgm:ptLst>
  <dgm:cxnLst>
    <dgm:cxn modelId="{62FF7CB1-61EF-468F-8AC2-FAE3A39E25E3}" type="presOf" srcId="{BA70A3D6-BDA0-4FBC-8E10-338A7A7E5D1D}" destId="{4B3E5BA7-B08E-4F85-9419-E12052003C7C}" srcOrd="0" destOrd="0" presId="urn:microsoft.com/office/officeart/2005/8/layout/list1"/>
    <dgm:cxn modelId="{57C335EB-EB5B-4AB5-B6AD-DB3B7E5D1F12}" srcId="{E4E74575-FB3B-453E-BD8A-FCC4262CA3EF}" destId="{133DEED1-BA71-461A-8C69-1D2C134A1685}" srcOrd="0" destOrd="0" parTransId="{A37032C6-D13A-48A6-8310-4C04E09F166D}" sibTransId="{04D9FC5B-81C0-47FA-9959-48EF172C1735}"/>
    <dgm:cxn modelId="{8B7A55A3-1BC2-4BA3-9E33-CF3CB4E1D60D}" type="presOf" srcId="{093F0B13-AC5E-447D-9B64-8280A962B82B}" destId="{C7AAC963-8EA1-407F-A708-1DCA6F22C908}" srcOrd="0" destOrd="1" presId="urn:microsoft.com/office/officeart/2005/8/layout/list1"/>
    <dgm:cxn modelId="{51290581-43C8-4E12-8978-439FF688311E}" srcId="{85EC4182-659A-4134-8C22-886BE1B97FC8}" destId="{55BB399A-7B3D-49AD-924C-00E06394FF26}" srcOrd="1" destOrd="0" parTransId="{29308D19-55F5-4F8F-908A-8C62E4EE483F}" sibTransId="{027ECAD3-EDA0-456B-967C-37B13259E44B}"/>
    <dgm:cxn modelId="{8EDD85C4-B3E7-44C9-9A52-99B6C64B5E53}" srcId="{85EC4182-659A-4134-8C22-886BE1B97FC8}" destId="{BA70A3D6-BDA0-4FBC-8E10-338A7A7E5D1D}" srcOrd="0" destOrd="0" parTransId="{C7D26277-3FEF-4F51-8A66-5B84B022C571}" sibTransId="{432C28C4-0D17-4DB8-A664-131420757126}"/>
    <dgm:cxn modelId="{515CA1DC-D7AE-41AF-BD5E-9E935C7595C9}" type="presOf" srcId="{37CF99AB-137D-4DD1-9881-FAC6CAB15B52}" destId="{C7AAC963-8EA1-407F-A708-1DCA6F22C908}" srcOrd="0" destOrd="2" presId="urn:microsoft.com/office/officeart/2005/8/layout/list1"/>
    <dgm:cxn modelId="{A8E9BD17-D92B-4AB0-8640-C6F3627AE4D5}" type="presOf" srcId="{A875A5FE-9745-4077-B2D4-06DE30F16BF3}" destId="{C7AAC963-8EA1-407F-A708-1DCA6F22C908}" srcOrd="0" destOrd="4" presId="urn:microsoft.com/office/officeart/2005/8/layout/list1"/>
    <dgm:cxn modelId="{B4DB80DD-FBA9-4ED6-9F08-DC7998FFCDB1}" type="presOf" srcId="{133DEED1-BA71-461A-8C69-1D2C134A1685}" destId="{C7AAC963-8EA1-407F-A708-1DCA6F22C908}" srcOrd="0" destOrd="0" presId="urn:microsoft.com/office/officeart/2005/8/layout/list1"/>
    <dgm:cxn modelId="{A506626E-DC86-4058-AFD6-2322D80E33F8}" srcId="{E4E74575-FB3B-453E-BD8A-FCC4262CA3EF}" destId="{A875A5FE-9745-4077-B2D4-06DE30F16BF3}" srcOrd="4" destOrd="0" parTransId="{1545E5A9-EA3D-4BB3-9529-E4317C287628}" sibTransId="{C99F113C-4B66-4614-A741-8ECE27CF232D}"/>
    <dgm:cxn modelId="{9505EE28-5573-49D9-B87A-96179F0209B0}" srcId="{7E1219C6-5707-435E-A9B5-D177918F74A4}" destId="{E4E74575-FB3B-453E-BD8A-FCC4262CA3EF}" srcOrd="1" destOrd="0" parTransId="{DA373BC1-A6F9-4DA6-B389-A8705BCC81DB}" sibTransId="{F1A9A0E5-BF70-48B2-AB2D-B3D9281E05EC}"/>
    <dgm:cxn modelId="{A35120F5-4BFF-46DD-8920-3EDFADED97DB}" srcId="{E4E74575-FB3B-453E-BD8A-FCC4262CA3EF}" destId="{DC489ADF-1150-4DF1-9AE9-5D26BE463D23}" srcOrd="3" destOrd="0" parTransId="{4C6306B9-7DC5-4F92-B895-7401F89D07FF}" sibTransId="{D31FA635-7B34-45E0-9739-AE3E46384EF3}"/>
    <dgm:cxn modelId="{FEDC6E3C-1B9B-4514-91A3-8228B725530D}" type="presOf" srcId="{85EC4182-659A-4134-8C22-886BE1B97FC8}" destId="{110CE9A5-03B1-4B01-BB1D-A40DAB09B1FB}" srcOrd="1" destOrd="0" presId="urn:microsoft.com/office/officeart/2005/8/layout/list1"/>
    <dgm:cxn modelId="{0B037EDA-7D18-4E55-B233-69FC2980D9CA}" srcId="{E4E74575-FB3B-453E-BD8A-FCC4262CA3EF}" destId="{093F0B13-AC5E-447D-9B64-8280A962B82B}" srcOrd="1" destOrd="0" parTransId="{28340FC7-C32A-46C1-82CE-B1B220340D02}" sibTransId="{E0201F41-2988-47B1-AAC4-B82F6D77831B}"/>
    <dgm:cxn modelId="{403C6177-AAE4-464D-A5E8-3C2FCFF8A02F}" srcId="{7E1219C6-5707-435E-A9B5-D177918F74A4}" destId="{85EC4182-659A-4134-8C22-886BE1B97FC8}" srcOrd="0" destOrd="0" parTransId="{F5EDE786-815B-4ED8-9056-B4404916C4CF}" sibTransId="{DBDE184E-6C34-48D5-A416-18FD19796045}"/>
    <dgm:cxn modelId="{D9904B7E-8FA3-4D40-A27A-F61588FD8C78}" type="presOf" srcId="{DC489ADF-1150-4DF1-9AE9-5D26BE463D23}" destId="{C7AAC963-8EA1-407F-A708-1DCA6F22C908}" srcOrd="0" destOrd="3" presId="urn:microsoft.com/office/officeart/2005/8/layout/list1"/>
    <dgm:cxn modelId="{79B0B858-842A-4F3B-AC2C-51F5872BB4DA}" type="presOf" srcId="{85EC4182-659A-4134-8C22-886BE1B97FC8}" destId="{798B7097-0A68-47C8-AB22-92B3121048E1}" srcOrd="0" destOrd="0" presId="urn:microsoft.com/office/officeart/2005/8/layout/list1"/>
    <dgm:cxn modelId="{673F23A6-D08B-43BE-854E-9C90E5389470}" type="presOf" srcId="{7E1219C6-5707-435E-A9B5-D177918F74A4}" destId="{1F6EFDCD-948F-4FB8-91AA-61F3410BAF5A}" srcOrd="0" destOrd="0" presId="urn:microsoft.com/office/officeart/2005/8/layout/list1"/>
    <dgm:cxn modelId="{3D2E9701-E636-457B-A21A-967649413007}" type="presOf" srcId="{E4E74575-FB3B-453E-BD8A-FCC4262CA3EF}" destId="{D7E385AB-48F7-4369-AF73-1ED6C27FDB70}" srcOrd="1" destOrd="0" presId="urn:microsoft.com/office/officeart/2005/8/layout/list1"/>
    <dgm:cxn modelId="{9D98CA49-FD3B-42E6-B16E-0A4A7B37CC5B}" type="presOf" srcId="{A1281CFB-4E14-4B66-B93C-1D8B7F518250}" destId="{4B3E5BA7-B08E-4F85-9419-E12052003C7C}" srcOrd="0" destOrd="2" presId="urn:microsoft.com/office/officeart/2005/8/layout/list1"/>
    <dgm:cxn modelId="{573BFB6E-3B62-4B34-9DAA-E244198CD3CB}" srcId="{55BB399A-7B3D-49AD-924C-00E06394FF26}" destId="{A1281CFB-4E14-4B66-B93C-1D8B7F518250}" srcOrd="0" destOrd="0" parTransId="{0A610956-5354-465C-847D-752E94C6DE21}" sibTransId="{6D13082F-7F43-43BA-ACBC-1EAEBF800685}"/>
    <dgm:cxn modelId="{BB0F219E-5FF1-4A79-91EF-0DD6242CC5CD}" type="presOf" srcId="{55BB399A-7B3D-49AD-924C-00E06394FF26}" destId="{4B3E5BA7-B08E-4F85-9419-E12052003C7C}" srcOrd="0" destOrd="1" presId="urn:microsoft.com/office/officeart/2005/8/layout/list1"/>
    <dgm:cxn modelId="{1CDDB942-396D-428C-A1D6-080F5ACC0C74}" srcId="{55BB399A-7B3D-49AD-924C-00E06394FF26}" destId="{5E83F861-C06F-4A89-9A6E-7EB5BF0D5DB4}" srcOrd="1" destOrd="0" parTransId="{118E92BB-4BDB-43A9-8C9A-939AC9F1C2E6}" sibTransId="{C0FBE034-717A-440E-AB3F-4F2499A60167}"/>
    <dgm:cxn modelId="{729CFE56-490F-4557-9763-679698724B53}" srcId="{E4E74575-FB3B-453E-BD8A-FCC4262CA3EF}" destId="{37CF99AB-137D-4DD1-9881-FAC6CAB15B52}" srcOrd="2" destOrd="0" parTransId="{7D7F9AC5-A4C7-419A-B485-22A8ADBA491B}" sibTransId="{0E2CBB0B-28FA-495A-8814-DEFBDBC971C8}"/>
    <dgm:cxn modelId="{569A7590-C9F7-4BD3-A5B7-37CD6B46202F}" type="presOf" srcId="{E4E74575-FB3B-453E-BD8A-FCC4262CA3EF}" destId="{97C1893D-03BC-48CB-A9FF-36FD30BD6C1E}" srcOrd="0" destOrd="0" presId="urn:microsoft.com/office/officeart/2005/8/layout/list1"/>
    <dgm:cxn modelId="{8C60615A-F8C1-497F-9F69-682D26F90643}" type="presOf" srcId="{5E83F861-C06F-4A89-9A6E-7EB5BF0D5DB4}" destId="{4B3E5BA7-B08E-4F85-9419-E12052003C7C}" srcOrd="0" destOrd="3" presId="urn:microsoft.com/office/officeart/2005/8/layout/list1"/>
    <dgm:cxn modelId="{BF4A389C-C358-4999-94E5-1674C7F75870}" type="presParOf" srcId="{1F6EFDCD-948F-4FB8-91AA-61F3410BAF5A}" destId="{0D0D5423-3CB2-4AB3-9F43-35FFF926D9C6}" srcOrd="0" destOrd="0" presId="urn:microsoft.com/office/officeart/2005/8/layout/list1"/>
    <dgm:cxn modelId="{B83A0878-C5CA-461C-B935-445D308712E8}" type="presParOf" srcId="{0D0D5423-3CB2-4AB3-9F43-35FFF926D9C6}" destId="{798B7097-0A68-47C8-AB22-92B3121048E1}" srcOrd="0" destOrd="0" presId="urn:microsoft.com/office/officeart/2005/8/layout/list1"/>
    <dgm:cxn modelId="{83354F66-0188-451F-9161-96C4535D4BD9}" type="presParOf" srcId="{0D0D5423-3CB2-4AB3-9F43-35FFF926D9C6}" destId="{110CE9A5-03B1-4B01-BB1D-A40DAB09B1FB}" srcOrd="1" destOrd="0" presId="urn:microsoft.com/office/officeart/2005/8/layout/list1"/>
    <dgm:cxn modelId="{D45C8A3E-E2F2-440F-A0B7-0BBCA52943D3}" type="presParOf" srcId="{1F6EFDCD-948F-4FB8-91AA-61F3410BAF5A}" destId="{82A14D91-ED82-437E-AD3C-0F34B9B10E96}" srcOrd="1" destOrd="0" presId="urn:microsoft.com/office/officeart/2005/8/layout/list1"/>
    <dgm:cxn modelId="{E0D6547F-F706-4894-A594-987ACC6534CD}" type="presParOf" srcId="{1F6EFDCD-948F-4FB8-91AA-61F3410BAF5A}" destId="{4B3E5BA7-B08E-4F85-9419-E12052003C7C}" srcOrd="2" destOrd="0" presId="urn:microsoft.com/office/officeart/2005/8/layout/list1"/>
    <dgm:cxn modelId="{D3F5250A-4AAE-47A5-AFC5-7C878354E13D}" type="presParOf" srcId="{1F6EFDCD-948F-4FB8-91AA-61F3410BAF5A}" destId="{9CBBCF27-2797-41F8-8324-505B1858DC7D}" srcOrd="3" destOrd="0" presId="urn:microsoft.com/office/officeart/2005/8/layout/list1"/>
    <dgm:cxn modelId="{0B017DA9-6AF9-4537-99A5-CEDF79C747A0}" type="presParOf" srcId="{1F6EFDCD-948F-4FB8-91AA-61F3410BAF5A}" destId="{D962F2CC-CBD0-461A-A096-EE9F975BE705}" srcOrd="4" destOrd="0" presId="urn:microsoft.com/office/officeart/2005/8/layout/list1"/>
    <dgm:cxn modelId="{D4B88A18-0BE0-42AB-BFE1-33FCF95E08CE}" type="presParOf" srcId="{D962F2CC-CBD0-461A-A096-EE9F975BE705}" destId="{97C1893D-03BC-48CB-A9FF-36FD30BD6C1E}" srcOrd="0" destOrd="0" presId="urn:microsoft.com/office/officeart/2005/8/layout/list1"/>
    <dgm:cxn modelId="{C2B8988A-21E5-4712-9592-677F6EF42D44}" type="presParOf" srcId="{D962F2CC-CBD0-461A-A096-EE9F975BE705}" destId="{D7E385AB-48F7-4369-AF73-1ED6C27FDB70}" srcOrd="1" destOrd="0" presId="urn:microsoft.com/office/officeart/2005/8/layout/list1"/>
    <dgm:cxn modelId="{3122BE15-6AD9-4750-9CB8-ADC11A96CFB7}" type="presParOf" srcId="{1F6EFDCD-948F-4FB8-91AA-61F3410BAF5A}" destId="{31F08337-A619-4878-B5B3-074F37EB2A27}" srcOrd="5" destOrd="0" presId="urn:microsoft.com/office/officeart/2005/8/layout/list1"/>
    <dgm:cxn modelId="{3802C820-C1DC-47D2-ADE3-3BA5C821FA99}" type="presParOf" srcId="{1F6EFDCD-948F-4FB8-91AA-61F3410BAF5A}" destId="{C7AAC963-8EA1-407F-A708-1DCA6F22C908}" srcOrd="6" destOrd="0" presId="urn:microsoft.com/office/officeart/2005/8/layout/list1"/>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81F17DD3-09A1-4574-A79B-4BC337BA251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ECBA7AF9-5576-40F7-AB83-E647E312E2AA}">
      <dgm:prSet/>
      <dgm:spPr>
        <a:solidFill>
          <a:srgbClr val="E12227"/>
        </a:solidFill>
      </dgm:spPr>
      <dgm:t>
        <a:bodyPr/>
        <a:lstStyle/>
        <a:p>
          <a:r>
            <a:rPr lang="en-GB" dirty="0" err="1" smtClean="0"/>
            <a:t>Dell’Era</a:t>
          </a:r>
          <a:r>
            <a:rPr lang="en-GB" dirty="0" smtClean="0"/>
            <a:t> et al. (2018, p. 329) </a:t>
          </a:r>
          <a:r>
            <a:rPr lang="pl-PL" dirty="0" smtClean="0"/>
            <a:t>wymieniają cztery typy design </a:t>
          </a:r>
          <a:r>
            <a:rPr lang="pl-PL" dirty="0" err="1" smtClean="0"/>
            <a:t>thinking</a:t>
          </a:r>
          <a:r>
            <a:rPr lang="en-GB" dirty="0" smtClean="0"/>
            <a:t>:</a:t>
          </a:r>
          <a:endParaRPr lang="hr-HR" dirty="0"/>
        </a:p>
      </dgm:t>
    </dgm:pt>
    <dgm:pt modelId="{BEC9C9F6-E558-46EA-8B96-775B4F700920}" type="parTrans" cxnId="{5EA0C4F4-3B08-4EED-8DDC-9679507CE736}">
      <dgm:prSet/>
      <dgm:spPr/>
      <dgm:t>
        <a:bodyPr/>
        <a:lstStyle/>
        <a:p>
          <a:endParaRPr lang="en-US"/>
        </a:p>
      </dgm:t>
    </dgm:pt>
    <dgm:pt modelId="{BB4249AB-6071-4E1D-9967-4ECCA0EB335A}" type="sibTrans" cxnId="{5EA0C4F4-3B08-4EED-8DDC-9679507CE736}">
      <dgm:prSet/>
      <dgm:spPr/>
      <dgm:t>
        <a:bodyPr/>
        <a:lstStyle/>
        <a:p>
          <a:endParaRPr lang="en-US"/>
        </a:p>
      </dgm:t>
    </dgm:pt>
    <dgm:pt modelId="{ABDE8677-C7A5-4C8F-8D24-5FCC32FCEC17}">
      <dgm:prSet/>
      <dgm:spPr/>
      <dgm:t>
        <a:bodyPr/>
        <a:lstStyle/>
        <a:p>
          <a:pPr algn="just"/>
          <a:r>
            <a:rPr lang="pl-PL" b="1" i="1" dirty="0" smtClean="0">
              <a:solidFill>
                <a:srgbClr val="243255"/>
              </a:solidFill>
            </a:rPr>
            <a:t>Kreatywne rozwiązywanie problemów: </a:t>
          </a:r>
          <a:r>
            <a:rPr lang="pl-PL" b="0" i="0" dirty="0" smtClean="0">
              <a:solidFill>
                <a:srgbClr val="243255"/>
              </a:solidFill>
            </a:rPr>
            <a:t>rozwiązywanie złożonych problemów (tzw. </a:t>
          </a:r>
          <a:r>
            <a:rPr lang="pl-PL" b="0" i="0" dirty="0" err="1" smtClean="0">
              <a:solidFill>
                <a:srgbClr val="243255"/>
              </a:solidFill>
            </a:rPr>
            <a:t>wicked</a:t>
          </a:r>
          <a:r>
            <a:rPr lang="pl-PL" b="0" i="0" dirty="0" smtClean="0">
              <a:solidFill>
                <a:srgbClr val="243255"/>
              </a:solidFill>
            </a:rPr>
            <a:t> </a:t>
          </a:r>
          <a:r>
            <a:rPr lang="pl-PL" b="0" i="0" dirty="0" err="1" smtClean="0">
              <a:solidFill>
                <a:srgbClr val="243255"/>
              </a:solidFill>
            </a:rPr>
            <a:t>problems</a:t>
          </a:r>
          <a:r>
            <a:rPr lang="pl-PL" b="0" i="0" dirty="0" smtClean="0">
              <a:solidFill>
                <a:srgbClr val="243255"/>
              </a:solidFill>
            </a:rPr>
            <a:t>) poprzez przyjęcie zarówno analitycznego, jak i intuicyjnego myślenia;</a:t>
          </a:r>
          <a:endParaRPr lang="hr-HR" b="0" i="0" dirty="0">
            <a:solidFill>
              <a:srgbClr val="243255"/>
            </a:solidFill>
          </a:endParaRPr>
        </a:p>
      </dgm:t>
    </dgm:pt>
    <dgm:pt modelId="{163BB883-458F-44DF-878B-D728273A582D}" type="parTrans" cxnId="{C04DA569-34CF-4713-8B73-EEBCE67664B0}">
      <dgm:prSet/>
      <dgm:spPr/>
      <dgm:t>
        <a:bodyPr/>
        <a:lstStyle/>
        <a:p>
          <a:endParaRPr lang="en-US"/>
        </a:p>
      </dgm:t>
    </dgm:pt>
    <dgm:pt modelId="{004B01F8-038C-4125-9D39-7A6AA20E17AB}" type="sibTrans" cxnId="{C04DA569-34CF-4713-8B73-EEBCE67664B0}">
      <dgm:prSet/>
      <dgm:spPr/>
      <dgm:t>
        <a:bodyPr/>
        <a:lstStyle/>
        <a:p>
          <a:endParaRPr lang="en-US"/>
        </a:p>
      </dgm:t>
    </dgm:pt>
    <dgm:pt modelId="{F9982EFC-CF23-4BAB-B302-5F96FAFC2A85}">
      <dgm:prSet/>
      <dgm:spPr/>
      <dgm:t>
        <a:bodyPr/>
        <a:lstStyle/>
        <a:p>
          <a:pPr algn="just"/>
          <a:r>
            <a:rPr lang="pl-PL" b="1" i="1" dirty="0" smtClean="0">
              <a:solidFill>
                <a:srgbClr val="243255"/>
              </a:solidFill>
            </a:rPr>
            <a:t>Szybkie działanie: </a:t>
          </a:r>
          <a:r>
            <a:rPr lang="pl-PL" b="0" i="0" dirty="0" smtClean="0">
              <a:solidFill>
                <a:srgbClr val="243255"/>
              </a:solidFill>
            </a:rPr>
            <a:t>dostarczanie i testowanie opłacalnych produktów w celu uczenia się od klientów </a:t>
          </a:r>
          <a:br>
            <a:rPr lang="pl-PL" b="0" i="0" dirty="0" smtClean="0">
              <a:solidFill>
                <a:srgbClr val="243255"/>
              </a:solidFill>
            </a:rPr>
          </a:br>
          <a:r>
            <a:rPr lang="pl-PL" b="0" i="0" dirty="0" smtClean="0">
              <a:solidFill>
                <a:srgbClr val="243255"/>
              </a:solidFill>
            </a:rPr>
            <a:t>i ulepszania rozwiązania; </a:t>
          </a:r>
          <a:endParaRPr lang="hr-HR" b="0" i="0" dirty="0">
            <a:solidFill>
              <a:srgbClr val="243255"/>
            </a:solidFill>
          </a:endParaRPr>
        </a:p>
      </dgm:t>
    </dgm:pt>
    <dgm:pt modelId="{99E913AC-2DB7-4731-91D8-7EC7DED1CBC4}" type="parTrans" cxnId="{074CB8F3-612F-49C7-A98E-EB52818941FF}">
      <dgm:prSet/>
      <dgm:spPr/>
      <dgm:t>
        <a:bodyPr/>
        <a:lstStyle/>
        <a:p>
          <a:endParaRPr lang="en-US"/>
        </a:p>
      </dgm:t>
    </dgm:pt>
    <dgm:pt modelId="{2DBCCB3B-4987-40EB-910E-D0CE9D778E63}" type="sibTrans" cxnId="{074CB8F3-612F-49C7-A98E-EB52818941FF}">
      <dgm:prSet/>
      <dgm:spPr/>
      <dgm:t>
        <a:bodyPr/>
        <a:lstStyle/>
        <a:p>
          <a:endParaRPr lang="en-US"/>
        </a:p>
      </dgm:t>
    </dgm:pt>
    <dgm:pt modelId="{FE2F0578-D33A-482A-B913-50536E74967F}">
      <dgm:prSet/>
      <dgm:spPr/>
      <dgm:t>
        <a:bodyPr/>
        <a:lstStyle/>
        <a:p>
          <a:pPr algn="just"/>
          <a:r>
            <a:rPr lang="pl-PL" b="1" i="1" dirty="0" smtClean="0">
              <a:solidFill>
                <a:srgbClr val="243255"/>
              </a:solidFill>
            </a:rPr>
            <a:t>Kreatywna pewność siebie: </a:t>
          </a:r>
          <a:r>
            <a:rPr lang="pl-PL" dirty="0" smtClean="0">
              <a:solidFill>
                <a:srgbClr val="243255"/>
              </a:solidFill>
            </a:rPr>
            <a:t>angażowanie ludzi, aby dać im więcej pewności w procesach twórczych; </a:t>
          </a:r>
          <a:endParaRPr lang="hr-HR" dirty="0">
            <a:solidFill>
              <a:srgbClr val="243255"/>
            </a:solidFill>
          </a:endParaRPr>
        </a:p>
      </dgm:t>
    </dgm:pt>
    <dgm:pt modelId="{C52B9677-4C1B-4960-BBE7-2230F3EE265F}" type="parTrans" cxnId="{01028691-50B8-4BF3-9F7D-DC2D80D09817}">
      <dgm:prSet/>
      <dgm:spPr/>
      <dgm:t>
        <a:bodyPr/>
        <a:lstStyle/>
        <a:p>
          <a:endParaRPr lang="en-US"/>
        </a:p>
      </dgm:t>
    </dgm:pt>
    <dgm:pt modelId="{33163582-475C-4207-A733-900F9AA0F634}" type="sibTrans" cxnId="{01028691-50B8-4BF3-9F7D-DC2D80D09817}">
      <dgm:prSet/>
      <dgm:spPr/>
      <dgm:t>
        <a:bodyPr/>
        <a:lstStyle/>
        <a:p>
          <a:endParaRPr lang="en-US"/>
        </a:p>
      </dgm:t>
    </dgm:pt>
    <dgm:pt modelId="{9073FA95-6BD3-43CD-AE75-E5522089034D}">
      <dgm:prSet/>
      <dgm:spPr/>
      <dgm:t>
        <a:bodyPr/>
        <a:lstStyle/>
        <a:p>
          <a:pPr algn="just"/>
          <a:r>
            <a:rPr lang="pl-PL" b="1" i="1" dirty="0" smtClean="0">
              <a:solidFill>
                <a:srgbClr val="243255"/>
              </a:solidFill>
            </a:rPr>
            <a:t>Innowacje mające znaczenie: </a:t>
          </a:r>
          <a:r>
            <a:rPr lang="pl-PL" dirty="0" smtClean="0">
              <a:solidFill>
                <a:srgbClr val="243255"/>
              </a:solidFill>
            </a:rPr>
            <a:t>wyobrażanie sobie nowych kierunków, które mają na celu proponowanie ludziom znaczących doświadczeń.</a:t>
          </a:r>
          <a:endParaRPr lang="hr-HR" dirty="0">
            <a:solidFill>
              <a:srgbClr val="243255"/>
            </a:solidFill>
          </a:endParaRPr>
        </a:p>
      </dgm:t>
    </dgm:pt>
    <dgm:pt modelId="{0F9E5D74-314C-492D-9465-FA9A309A33EE}" type="parTrans" cxnId="{239BA717-FE29-428E-ABEA-1AA7B214ED78}">
      <dgm:prSet/>
      <dgm:spPr/>
      <dgm:t>
        <a:bodyPr/>
        <a:lstStyle/>
        <a:p>
          <a:endParaRPr lang="en-US"/>
        </a:p>
      </dgm:t>
    </dgm:pt>
    <dgm:pt modelId="{C913A04E-CA55-44AF-BF78-29D74DE08D63}" type="sibTrans" cxnId="{239BA717-FE29-428E-ABEA-1AA7B214ED78}">
      <dgm:prSet/>
      <dgm:spPr/>
      <dgm:t>
        <a:bodyPr/>
        <a:lstStyle/>
        <a:p>
          <a:endParaRPr lang="en-US"/>
        </a:p>
      </dgm:t>
    </dgm:pt>
    <dgm:pt modelId="{A7395C0D-2D2D-4274-A7F2-4A9451DD41AA}">
      <dgm:prSet/>
      <dgm:spPr/>
      <dgm:t>
        <a:bodyPr/>
        <a:lstStyle/>
        <a:p>
          <a:pPr algn="just"/>
          <a:endParaRPr lang="hr-HR" b="0" i="0" dirty="0">
            <a:solidFill>
              <a:srgbClr val="243255"/>
            </a:solidFill>
          </a:endParaRPr>
        </a:p>
      </dgm:t>
    </dgm:pt>
    <dgm:pt modelId="{F2280070-EDCB-4E9A-AAA7-42F7DA153640}" type="parTrans" cxnId="{EC3FAC32-DEE0-4429-914D-BC25E997E936}">
      <dgm:prSet/>
      <dgm:spPr/>
      <dgm:t>
        <a:bodyPr/>
        <a:lstStyle/>
        <a:p>
          <a:endParaRPr lang="pl-PL"/>
        </a:p>
      </dgm:t>
    </dgm:pt>
    <dgm:pt modelId="{99149128-AD64-49E0-ACDE-C08E90A4BFDC}" type="sibTrans" cxnId="{EC3FAC32-DEE0-4429-914D-BC25E997E936}">
      <dgm:prSet/>
      <dgm:spPr/>
      <dgm:t>
        <a:bodyPr/>
        <a:lstStyle/>
        <a:p>
          <a:endParaRPr lang="pl-PL"/>
        </a:p>
      </dgm:t>
    </dgm:pt>
    <dgm:pt modelId="{F6AE9C80-1365-481F-87B9-0E708FE8C38E}" type="pres">
      <dgm:prSet presAssocID="{81F17DD3-09A1-4574-A79B-4BC337BA2516}" presName="linear" presStyleCnt="0">
        <dgm:presLayoutVars>
          <dgm:animLvl val="lvl"/>
          <dgm:resizeHandles val="exact"/>
        </dgm:presLayoutVars>
      </dgm:prSet>
      <dgm:spPr/>
      <dgm:t>
        <a:bodyPr/>
        <a:lstStyle/>
        <a:p>
          <a:endParaRPr lang="en-US"/>
        </a:p>
      </dgm:t>
    </dgm:pt>
    <dgm:pt modelId="{9A925AF4-3F00-4DC8-A7BE-4FEA3959CEB6}" type="pres">
      <dgm:prSet presAssocID="{ECBA7AF9-5576-40F7-AB83-E647E312E2AA}" presName="parentText" presStyleLbl="node1" presStyleIdx="0" presStyleCnt="1" custScaleY="84836">
        <dgm:presLayoutVars>
          <dgm:chMax val="0"/>
          <dgm:bulletEnabled val="1"/>
        </dgm:presLayoutVars>
      </dgm:prSet>
      <dgm:spPr/>
      <dgm:t>
        <a:bodyPr/>
        <a:lstStyle/>
        <a:p>
          <a:endParaRPr lang="en-US"/>
        </a:p>
      </dgm:t>
    </dgm:pt>
    <dgm:pt modelId="{CD04DB2F-EB4D-4657-85EB-943F95162FDF}" type="pres">
      <dgm:prSet presAssocID="{ECBA7AF9-5576-40F7-AB83-E647E312E2AA}" presName="childText" presStyleLbl="revTx" presStyleIdx="0" presStyleCnt="1">
        <dgm:presLayoutVars>
          <dgm:bulletEnabled val="1"/>
        </dgm:presLayoutVars>
      </dgm:prSet>
      <dgm:spPr/>
      <dgm:t>
        <a:bodyPr/>
        <a:lstStyle/>
        <a:p>
          <a:endParaRPr lang="en-US"/>
        </a:p>
      </dgm:t>
    </dgm:pt>
  </dgm:ptLst>
  <dgm:cxnLst>
    <dgm:cxn modelId="{074CB8F3-612F-49C7-A98E-EB52818941FF}" srcId="{ECBA7AF9-5576-40F7-AB83-E647E312E2AA}" destId="{F9982EFC-CF23-4BAB-B302-5F96FAFC2A85}" srcOrd="2" destOrd="0" parTransId="{99E913AC-2DB7-4731-91D8-7EC7DED1CBC4}" sibTransId="{2DBCCB3B-4987-40EB-910E-D0CE9D778E63}"/>
    <dgm:cxn modelId="{38A6B95E-38FB-48D4-ABBA-2996F86E6F20}" type="presOf" srcId="{FE2F0578-D33A-482A-B913-50536E74967F}" destId="{CD04DB2F-EB4D-4657-85EB-943F95162FDF}" srcOrd="0" destOrd="3" presId="urn:microsoft.com/office/officeart/2005/8/layout/vList2"/>
    <dgm:cxn modelId="{EC3FAC32-DEE0-4429-914D-BC25E997E936}" srcId="{ECBA7AF9-5576-40F7-AB83-E647E312E2AA}" destId="{A7395C0D-2D2D-4274-A7F2-4A9451DD41AA}" srcOrd="0" destOrd="0" parTransId="{F2280070-EDCB-4E9A-AAA7-42F7DA153640}" sibTransId="{99149128-AD64-49E0-ACDE-C08E90A4BFDC}"/>
    <dgm:cxn modelId="{79A89F60-5E00-457C-A714-27F84AA4DF23}" type="presOf" srcId="{ECBA7AF9-5576-40F7-AB83-E647E312E2AA}" destId="{9A925AF4-3F00-4DC8-A7BE-4FEA3959CEB6}" srcOrd="0" destOrd="0" presId="urn:microsoft.com/office/officeart/2005/8/layout/vList2"/>
    <dgm:cxn modelId="{8AC92490-FAA5-4CFB-8835-425C385B8EA8}" type="presOf" srcId="{A7395C0D-2D2D-4274-A7F2-4A9451DD41AA}" destId="{CD04DB2F-EB4D-4657-85EB-943F95162FDF}" srcOrd="0" destOrd="0" presId="urn:microsoft.com/office/officeart/2005/8/layout/vList2"/>
    <dgm:cxn modelId="{4CE419C0-FCD6-40CE-8CF0-F465001B0E8B}" type="presOf" srcId="{81F17DD3-09A1-4574-A79B-4BC337BA2516}" destId="{F6AE9C80-1365-481F-87B9-0E708FE8C38E}" srcOrd="0" destOrd="0" presId="urn:microsoft.com/office/officeart/2005/8/layout/vList2"/>
    <dgm:cxn modelId="{01028691-50B8-4BF3-9F7D-DC2D80D09817}" srcId="{ECBA7AF9-5576-40F7-AB83-E647E312E2AA}" destId="{FE2F0578-D33A-482A-B913-50536E74967F}" srcOrd="3" destOrd="0" parTransId="{C52B9677-4C1B-4960-BBE7-2230F3EE265F}" sibTransId="{33163582-475C-4207-A733-900F9AA0F634}"/>
    <dgm:cxn modelId="{9F5BE1CB-5BA1-44CD-8A3F-D9868420CBF8}" type="presOf" srcId="{F9982EFC-CF23-4BAB-B302-5F96FAFC2A85}" destId="{CD04DB2F-EB4D-4657-85EB-943F95162FDF}" srcOrd="0" destOrd="2" presId="urn:microsoft.com/office/officeart/2005/8/layout/vList2"/>
    <dgm:cxn modelId="{5EA0C4F4-3B08-4EED-8DDC-9679507CE736}" srcId="{81F17DD3-09A1-4574-A79B-4BC337BA2516}" destId="{ECBA7AF9-5576-40F7-AB83-E647E312E2AA}" srcOrd="0" destOrd="0" parTransId="{BEC9C9F6-E558-46EA-8B96-775B4F700920}" sibTransId="{BB4249AB-6071-4E1D-9967-4ECCA0EB335A}"/>
    <dgm:cxn modelId="{4DAB2787-2513-4B4C-81C7-F2609440A027}" type="presOf" srcId="{9073FA95-6BD3-43CD-AE75-E5522089034D}" destId="{CD04DB2F-EB4D-4657-85EB-943F95162FDF}" srcOrd="0" destOrd="4" presId="urn:microsoft.com/office/officeart/2005/8/layout/vList2"/>
    <dgm:cxn modelId="{62302AAC-060F-47F5-8C0A-1FB1A2888910}" type="presOf" srcId="{ABDE8677-C7A5-4C8F-8D24-5FCC32FCEC17}" destId="{CD04DB2F-EB4D-4657-85EB-943F95162FDF}" srcOrd="0" destOrd="1" presId="urn:microsoft.com/office/officeart/2005/8/layout/vList2"/>
    <dgm:cxn modelId="{239BA717-FE29-428E-ABEA-1AA7B214ED78}" srcId="{ECBA7AF9-5576-40F7-AB83-E647E312E2AA}" destId="{9073FA95-6BD3-43CD-AE75-E5522089034D}" srcOrd="4" destOrd="0" parTransId="{0F9E5D74-314C-492D-9465-FA9A309A33EE}" sibTransId="{C913A04E-CA55-44AF-BF78-29D74DE08D63}"/>
    <dgm:cxn modelId="{C04DA569-34CF-4713-8B73-EEBCE67664B0}" srcId="{ECBA7AF9-5576-40F7-AB83-E647E312E2AA}" destId="{ABDE8677-C7A5-4C8F-8D24-5FCC32FCEC17}" srcOrd="1" destOrd="0" parTransId="{163BB883-458F-44DF-878B-D728273A582D}" sibTransId="{004B01F8-038C-4125-9D39-7A6AA20E17AB}"/>
    <dgm:cxn modelId="{8EFBB79F-E89F-4F0E-BBA4-6A91BFFACA26}" type="presParOf" srcId="{F6AE9C80-1365-481F-87B9-0E708FE8C38E}" destId="{9A925AF4-3F00-4DC8-A7BE-4FEA3959CEB6}" srcOrd="0" destOrd="0" presId="urn:microsoft.com/office/officeart/2005/8/layout/vList2"/>
    <dgm:cxn modelId="{ADA7C322-6471-409B-B473-EB0523112F72}" type="presParOf" srcId="{F6AE9C80-1365-481F-87B9-0E708FE8C38E}" destId="{CD04DB2F-EB4D-4657-85EB-943F95162FDF}" srcOrd="1" destOrd="0" presId="urn:microsoft.com/office/officeart/2005/8/layout/vList2"/>
  </dgm:cxnLst>
  <dgm:bg/>
  <dgm:whole>
    <a:ln w="9525" cap="flat" cmpd="sng" algn="ctr">
      <a:solidFill>
        <a:schemeClr val="lt1">
          <a:hueOff val="0"/>
          <a:satOff val="0"/>
          <a:lumOff val="0"/>
        </a:schemeClr>
      </a:solidFill>
      <a:prstDash val="solid"/>
      <a:round/>
      <a:headEnd type="none" w="med" len="med"/>
      <a:tailEnd type="none" w="med" len="med"/>
    </a:ln>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76D34D5-6D4B-4C94-A87B-430E02245C1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D32A19C-4EE2-416A-9175-B445C7BC34A7}">
      <dgm:prSet/>
      <dgm:spPr>
        <a:solidFill>
          <a:srgbClr val="243255"/>
        </a:solidFill>
      </dgm:spPr>
      <dgm:t>
        <a:bodyPr/>
        <a:lstStyle/>
        <a:p>
          <a:pPr rtl="0"/>
          <a:r>
            <a:rPr lang="pl-PL" b="1" dirty="0" smtClean="0"/>
            <a:t>Inwestycyjna teoria kreatywności</a:t>
          </a:r>
          <a:endParaRPr lang="hr-HR" dirty="0"/>
        </a:p>
      </dgm:t>
    </dgm:pt>
    <dgm:pt modelId="{5D0182BF-6515-414A-8243-F933892DB6D1}" type="parTrans" cxnId="{2343A4A9-1660-4B4A-B31F-6780C6736DF8}">
      <dgm:prSet/>
      <dgm:spPr/>
      <dgm:t>
        <a:bodyPr/>
        <a:lstStyle/>
        <a:p>
          <a:endParaRPr lang="en-US"/>
        </a:p>
      </dgm:t>
    </dgm:pt>
    <dgm:pt modelId="{14E929F3-969C-42BC-84C7-6E2338806DE2}" type="sibTrans" cxnId="{2343A4A9-1660-4B4A-B31F-6780C6736DF8}">
      <dgm:prSet/>
      <dgm:spPr/>
      <dgm:t>
        <a:bodyPr/>
        <a:lstStyle/>
        <a:p>
          <a:endParaRPr lang="en-US"/>
        </a:p>
      </dgm:t>
    </dgm:pt>
    <dgm:pt modelId="{DE003A1C-C93E-4E5C-993B-B3B96A1C25B0}" type="pres">
      <dgm:prSet presAssocID="{476D34D5-6D4B-4C94-A87B-430E02245C1B}" presName="linear" presStyleCnt="0">
        <dgm:presLayoutVars>
          <dgm:animLvl val="lvl"/>
          <dgm:resizeHandles val="exact"/>
        </dgm:presLayoutVars>
      </dgm:prSet>
      <dgm:spPr/>
      <dgm:t>
        <a:bodyPr/>
        <a:lstStyle/>
        <a:p>
          <a:endParaRPr lang="en-US"/>
        </a:p>
      </dgm:t>
    </dgm:pt>
    <dgm:pt modelId="{D8BC4C90-D9CD-4FD7-9E86-70E93FA0A0BE}" type="pres">
      <dgm:prSet presAssocID="{AD32A19C-4EE2-416A-9175-B445C7BC34A7}" presName="parentText" presStyleLbl="node1" presStyleIdx="0" presStyleCnt="1" custScaleX="99489" custScaleY="105471">
        <dgm:presLayoutVars>
          <dgm:chMax val="0"/>
          <dgm:bulletEnabled val="1"/>
        </dgm:presLayoutVars>
      </dgm:prSet>
      <dgm:spPr/>
      <dgm:t>
        <a:bodyPr/>
        <a:lstStyle/>
        <a:p>
          <a:endParaRPr lang="en-US"/>
        </a:p>
      </dgm:t>
    </dgm:pt>
  </dgm:ptLst>
  <dgm:cxnLst>
    <dgm:cxn modelId="{2343A4A9-1660-4B4A-B31F-6780C6736DF8}" srcId="{476D34D5-6D4B-4C94-A87B-430E02245C1B}" destId="{AD32A19C-4EE2-416A-9175-B445C7BC34A7}" srcOrd="0" destOrd="0" parTransId="{5D0182BF-6515-414A-8243-F933892DB6D1}" sibTransId="{14E929F3-969C-42BC-84C7-6E2338806DE2}"/>
    <dgm:cxn modelId="{A100D19E-2CB6-4D39-9536-DF673A9E968C}" type="presOf" srcId="{476D34D5-6D4B-4C94-A87B-430E02245C1B}" destId="{DE003A1C-C93E-4E5C-993B-B3B96A1C25B0}" srcOrd="0" destOrd="0" presId="urn:microsoft.com/office/officeart/2005/8/layout/vList2"/>
    <dgm:cxn modelId="{5E6793D0-D4C9-40FF-9B8C-09A2F5909788}" type="presOf" srcId="{AD32A19C-4EE2-416A-9175-B445C7BC34A7}" destId="{D8BC4C90-D9CD-4FD7-9E86-70E93FA0A0BE}" srcOrd="0" destOrd="0" presId="urn:microsoft.com/office/officeart/2005/8/layout/vList2"/>
    <dgm:cxn modelId="{7EEC894F-01D4-4F00-9736-1A8ECD0B27B8}" type="presParOf" srcId="{DE003A1C-C93E-4E5C-993B-B3B96A1C25B0}" destId="{D8BC4C90-D9CD-4FD7-9E86-70E93FA0A0BE}"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A3D33C3-628D-4FFB-8482-2311D1F1C86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737B334-48ED-4808-AD79-D06BEF93098B}">
      <dgm:prSet custT="1"/>
      <dgm:spPr>
        <a:solidFill>
          <a:srgbClr val="243255"/>
        </a:solidFill>
      </dgm:spPr>
      <dgm:t>
        <a:bodyPr/>
        <a:lstStyle/>
        <a:p>
          <a:pPr rtl="0"/>
          <a:r>
            <a:rPr lang="pl-PL" sz="4000" b="1" dirty="0" smtClean="0"/>
            <a:t>Znaczenie kreatywności</a:t>
          </a:r>
          <a:endParaRPr lang="hr-HR" sz="4000" dirty="0"/>
        </a:p>
      </dgm:t>
    </dgm:pt>
    <dgm:pt modelId="{A6ABA545-1443-4FE2-8C7D-70C2A8755623}" type="parTrans" cxnId="{987862B2-651A-4021-9618-3C8E324B8356}">
      <dgm:prSet/>
      <dgm:spPr/>
      <dgm:t>
        <a:bodyPr/>
        <a:lstStyle/>
        <a:p>
          <a:endParaRPr lang="en-US"/>
        </a:p>
      </dgm:t>
    </dgm:pt>
    <dgm:pt modelId="{64A21707-A4E5-4266-A989-9CCFF91F2277}" type="sibTrans" cxnId="{987862B2-651A-4021-9618-3C8E324B8356}">
      <dgm:prSet/>
      <dgm:spPr/>
      <dgm:t>
        <a:bodyPr/>
        <a:lstStyle/>
        <a:p>
          <a:endParaRPr lang="en-US"/>
        </a:p>
      </dgm:t>
    </dgm:pt>
    <dgm:pt modelId="{21E48BEC-EEA4-4CA4-A662-BB77DD7CE295}" type="pres">
      <dgm:prSet presAssocID="{7A3D33C3-628D-4FFB-8482-2311D1F1C861}" presName="linear" presStyleCnt="0">
        <dgm:presLayoutVars>
          <dgm:animLvl val="lvl"/>
          <dgm:resizeHandles val="exact"/>
        </dgm:presLayoutVars>
      </dgm:prSet>
      <dgm:spPr/>
      <dgm:t>
        <a:bodyPr/>
        <a:lstStyle/>
        <a:p>
          <a:endParaRPr lang="en-US"/>
        </a:p>
      </dgm:t>
    </dgm:pt>
    <dgm:pt modelId="{FAA37E14-4DBF-4465-AA1B-1CBB6F8FF855}" type="pres">
      <dgm:prSet presAssocID="{C737B334-48ED-4808-AD79-D06BEF93098B}" presName="parentText" presStyleLbl="node1" presStyleIdx="0" presStyleCnt="1" custScaleX="95780" custScaleY="84954" custLinFactNeighborX="-2150" custLinFactNeighborY="6104">
        <dgm:presLayoutVars>
          <dgm:chMax val="0"/>
          <dgm:bulletEnabled val="1"/>
        </dgm:presLayoutVars>
      </dgm:prSet>
      <dgm:spPr/>
      <dgm:t>
        <a:bodyPr/>
        <a:lstStyle/>
        <a:p>
          <a:endParaRPr lang="en-US"/>
        </a:p>
      </dgm:t>
    </dgm:pt>
  </dgm:ptLst>
  <dgm:cxnLst>
    <dgm:cxn modelId="{987862B2-651A-4021-9618-3C8E324B8356}" srcId="{7A3D33C3-628D-4FFB-8482-2311D1F1C861}" destId="{C737B334-48ED-4808-AD79-D06BEF93098B}" srcOrd="0" destOrd="0" parTransId="{A6ABA545-1443-4FE2-8C7D-70C2A8755623}" sibTransId="{64A21707-A4E5-4266-A989-9CCFF91F2277}"/>
    <dgm:cxn modelId="{C0AED2EC-E9DD-4826-8184-7883A9F9F907}" type="presOf" srcId="{C737B334-48ED-4808-AD79-D06BEF93098B}" destId="{FAA37E14-4DBF-4465-AA1B-1CBB6F8FF855}" srcOrd="0" destOrd="0" presId="urn:microsoft.com/office/officeart/2005/8/layout/vList2"/>
    <dgm:cxn modelId="{ACC974C8-007D-451C-A2E7-C335AB9D7003}" type="presOf" srcId="{7A3D33C3-628D-4FFB-8482-2311D1F1C861}" destId="{21E48BEC-EEA4-4CA4-A662-BB77DD7CE295}" srcOrd="0" destOrd="0" presId="urn:microsoft.com/office/officeart/2005/8/layout/vList2"/>
    <dgm:cxn modelId="{9E069436-1288-4299-84D0-B0E21F3EECAE}" type="presParOf" srcId="{21E48BEC-EEA4-4CA4-A662-BB77DD7CE295}" destId="{FAA37E14-4DBF-4465-AA1B-1CBB6F8FF855}"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83C8857-0932-4AC7-BD63-5A1EB6029997}" type="doc">
      <dgm:prSet loTypeId="urn:microsoft.com/office/officeart/2005/8/layout/vList5" loCatId="list" qsTypeId="urn:microsoft.com/office/officeart/2005/8/quickstyle/3d2" qsCatId="3D" csTypeId="urn:microsoft.com/office/officeart/2005/8/colors/accent1_2" csCatId="accent1" phldr="1"/>
      <dgm:spPr/>
      <dgm:t>
        <a:bodyPr/>
        <a:lstStyle/>
        <a:p>
          <a:endParaRPr lang="hr-HR"/>
        </a:p>
      </dgm:t>
    </dgm:pt>
    <dgm:pt modelId="{21BF8D8A-861A-4DF9-90EC-F533FDE41FBF}">
      <dgm:prSet phldrT="[Text]" custT="1"/>
      <dgm:spPr>
        <a:solidFill>
          <a:srgbClr val="243255"/>
        </a:solidFill>
      </dgm:spPr>
      <dgm:t>
        <a:bodyPr/>
        <a:lstStyle/>
        <a:p>
          <a:r>
            <a:rPr lang="pl-PL" sz="3200" noProof="0" smtClean="0"/>
            <a:t>Poziom indywidualny</a:t>
          </a:r>
          <a:endParaRPr lang="en-GB" sz="3200" noProof="0" dirty="0"/>
        </a:p>
      </dgm:t>
    </dgm:pt>
    <dgm:pt modelId="{F21274AC-59FC-4B3F-B28D-11DA62F738F4}" type="parTrans" cxnId="{F2148F55-14E6-4549-970F-BB132939BE7A}">
      <dgm:prSet/>
      <dgm:spPr/>
      <dgm:t>
        <a:bodyPr/>
        <a:lstStyle/>
        <a:p>
          <a:endParaRPr lang="hr-HR"/>
        </a:p>
      </dgm:t>
    </dgm:pt>
    <dgm:pt modelId="{FCA86EB2-4E33-450D-AA6D-B7ADE29F4D70}" type="sibTrans" cxnId="{F2148F55-14E6-4549-970F-BB132939BE7A}">
      <dgm:prSet/>
      <dgm:spPr/>
      <dgm:t>
        <a:bodyPr/>
        <a:lstStyle/>
        <a:p>
          <a:endParaRPr lang="hr-HR"/>
        </a:p>
      </dgm:t>
    </dgm:pt>
    <dgm:pt modelId="{F2CEAE8F-EB5E-436F-A511-525561F801BC}">
      <dgm:prSet phldrT="[Text]" custT="1"/>
      <dgm:spPr/>
      <dgm:t>
        <a:bodyPr/>
        <a:lstStyle/>
        <a:p>
          <a:r>
            <a:rPr lang="pl-PL" sz="2800" dirty="0" smtClean="0">
              <a:solidFill>
                <a:srgbClr val="C00000"/>
              </a:solidFill>
            </a:rPr>
            <a:t>Rozwiązywanie problemów w pracy i w życiu codziennym</a:t>
          </a:r>
          <a:endParaRPr lang="hr-HR" sz="2800" dirty="0">
            <a:solidFill>
              <a:srgbClr val="C00000"/>
            </a:solidFill>
          </a:endParaRPr>
        </a:p>
      </dgm:t>
    </dgm:pt>
    <dgm:pt modelId="{1C33AF83-660D-43BD-87E8-CF50CC944BC7}" type="parTrans" cxnId="{8EC45A42-B2B7-48BE-A9A3-13103B463EC3}">
      <dgm:prSet/>
      <dgm:spPr/>
      <dgm:t>
        <a:bodyPr/>
        <a:lstStyle/>
        <a:p>
          <a:endParaRPr lang="hr-HR"/>
        </a:p>
      </dgm:t>
    </dgm:pt>
    <dgm:pt modelId="{9142054A-A099-430E-979F-A3CAA7429D7E}" type="sibTrans" cxnId="{8EC45A42-B2B7-48BE-A9A3-13103B463EC3}">
      <dgm:prSet/>
      <dgm:spPr/>
      <dgm:t>
        <a:bodyPr/>
        <a:lstStyle/>
        <a:p>
          <a:endParaRPr lang="hr-HR"/>
        </a:p>
      </dgm:t>
    </dgm:pt>
    <dgm:pt modelId="{14A36E9B-3BF3-42AF-9184-AB8A4F9A0E96}">
      <dgm:prSet phldrT="[Text]" custT="1"/>
      <dgm:spPr>
        <a:solidFill>
          <a:srgbClr val="243255"/>
        </a:solidFill>
      </dgm:spPr>
      <dgm:t>
        <a:bodyPr/>
        <a:lstStyle/>
        <a:p>
          <a:r>
            <a:rPr lang="pl-PL" sz="3200" noProof="0" dirty="0" smtClean="0"/>
            <a:t>Poziom społeczny</a:t>
          </a:r>
          <a:endParaRPr lang="en-GB" sz="3200" noProof="0" dirty="0"/>
        </a:p>
      </dgm:t>
    </dgm:pt>
    <dgm:pt modelId="{DF4D9A95-EBBC-4570-B83F-6F34CD39047B}" type="parTrans" cxnId="{DBE8B8F3-7DE7-4169-AB9F-6C84AB59F24C}">
      <dgm:prSet/>
      <dgm:spPr/>
      <dgm:t>
        <a:bodyPr/>
        <a:lstStyle/>
        <a:p>
          <a:endParaRPr lang="hr-HR"/>
        </a:p>
      </dgm:t>
    </dgm:pt>
    <dgm:pt modelId="{20BA0BF3-098C-4766-936F-B6B34BCDD91A}" type="sibTrans" cxnId="{DBE8B8F3-7DE7-4169-AB9F-6C84AB59F24C}">
      <dgm:prSet/>
      <dgm:spPr/>
      <dgm:t>
        <a:bodyPr/>
        <a:lstStyle/>
        <a:p>
          <a:endParaRPr lang="hr-HR"/>
        </a:p>
      </dgm:t>
    </dgm:pt>
    <dgm:pt modelId="{A7CF1C0D-ECEA-4548-A8C6-6A99031D4D23}">
      <dgm:prSet phldrT="[Text]" custT="1"/>
      <dgm:spPr/>
      <dgm:t>
        <a:bodyPr/>
        <a:lstStyle/>
        <a:p>
          <a:r>
            <a:rPr lang="pl-PL" sz="2800" dirty="0" smtClean="0">
              <a:solidFill>
                <a:srgbClr val="C00000"/>
              </a:solidFill>
            </a:rPr>
            <a:t>Nowa wiedza naukowa, nowe ruchy w sztuce, nowe wynalazki</a:t>
          </a:r>
          <a:endParaRPr lang="hr-HR" sz="2800" dirty="0">
            <a:solidFill>
              <a:srgbClr val="C00000"/>
            </a:solidFill>
          </a:endParaRPr>
        </a:p>
      </dgm:t>
    </dgm:pt>
    <dgm:pt modelId="{D4A7008D-C420-42AF-B2E5-5CAA88EEFF12}" type="parTrans" cxnId="{B925B802-0C40-4520-B72B-45FAD071DDDC}">
      <dgm:prSet/>
      <dgm:spPr/>
      <dgm:t>
        <a:bodyPr/>
        <a:lstStyle/>
        <a:p>
          <a:endParaRPr lang="hr-HR"/>
        </a:p>
      </dgm:t>
    </dgm:pt>
    <dgm:pt modelId="{4A39C2F8-953E-4773-8C03-22857E9A98D8}" type="sibTrans" cxnId="{B925B802-0C40-4520-B72B-45FAD071DDDC}">
      <dgm:prSet/>
      <dgm:spPr/>
      <dgm:t>
        <a:bodyPr/>
        <a:lstStyle/>
        <a:p>
          <a:endParaRPr lang="hr-HR"/>
        </a:p>
      </dgm:t>
    </dgm:pt>
    <dgm:pt modelId="{802C8410-4F69-4C25-A4B8-E4427D9BCCCE}">
      <dgm:prSet phldrT="[Text]" custT="1"/>
      <dgm:spPr>
        <a:solidFill>
          <a:srgbClr val="243255"/>
        </a:solidFill>
      </dgm:spPr>
      <dgm:t>
        <a:bodyPr/>
        <a:lstStyle/>
        <a:p>
          <a:r>
            <a:rPr lang="pl-PL" sz="3200" noProof="0" dirty="0" smtClean="0"/>
            <a:t>Znaczenie gospodarcze</a:t>
          </a:r>
          <a:endParaRPr lang="en-GB" sz="3200" noProof="0" dirty="0"/>
        </a:p>
      </dgm:t>
    </dgm:pt>
    <dgm:pt modelId="{4A6D81AF-BCF7-4DFC-A23B-81C22D6BA312}" type="parTrans" cxnId="{5BBE9AFF-E049-48D2-8FC2-AD2B4FCD5FB7}">
      <dgm:prSet/>
      <dgm:spPr/>
      <dgm:t>
        <a:bodyPr/>
        <a:lstStyle/>
        <a:p>
          <a:endParaRPr lang="hr-HR"/>
        </a:p>
      </dgm:t>
    </dgm:pt>
    <dgm:pt modelId="{74492595-71CF-4152-9AB8-CAFA278296EF}" type="sibTrans" cxnId="{5BBE9AFF-E049-48D2-8FC2-AD2B4FCD5FB7}">
      <dgm:prSet/>
      <dgm:spPr/>
      <dgm:t>
        <a:bodyPr/>
        <a:lstStyle/>
        <a:p>
          <a:endParaRPr lang="hr-HR"/>
        </a:p>
      </dgm:t>
    </dgm:pt>
    <dgm:pt modelId="{97075A62-D073-42F8-A8C5-52EC9DD69B80}">
      <dgm:prSet phldrT="[Text]" custT="1"/>
      <dgm:spPr/>
      <dgm:t>
        <a:bodyPr/>
        <a:lstStyle/>
        <a:p>
          <a:r>
            <a:rPr lang="pl-PL" sz="2800" dirty="0" smtClean="0">
              <a:solidFill>
                <a:srgbClr val="C00000"/>
              </a:solidFill>
            </a:rPr>
            <a:t>Nowe produkty i usługi tworzą miejsca pracy</a:t>
          </a:r>
          <a:endParaRPr lang="hr-HR" sz="2800" dirty="0">
            <a:solidFill>
              <a:srgbClr val="C00000"/>
            </a:solidFill>
          </a:endParaRPr>
        </a:p>
      </dgm:t>
    </dgm:pt>
    <dgm:pt modelId="{410927D1-A68A-4397-8581-D925F95466C3}" type="sibTrans" cxnId="{BDD567B3-C422-4742-98A5-B8079EEB9EE3}">
      <dgm:prSet/>
      <dgm:spPr/>
      <dgm:t>
        <a:bodyPr/>
        <a:lstStyle/>
        <a:p>
          <a:endParaRPr lang="hr-HR"/>
        </a:p>
      </dgm:t>
    </dgm:pt>
    <dgm:pt modelId="{FA8885FA-9F72-412B-A2C9-4A3EDC46994B}" type="parTrans" cxnId="{BDD567B3-C422-4742-98A5-B8079EEB9EE3}">
      <dgm:prSet/>
      <dgm:spPr/>
      <dgm:t>
        <a:bodyPr/>
        <a:lstStyle/>
        <a:p>
          <a:endParaRPr lang="hr-HR"/>
        </a:p>
      </dgm:t>
    </dgm:pt>
    <dgm:pt modelId="{3EA56B01-BB93-40FD-8346-CAF4EAECB391}" type="pres">
      <dgm:prSet presAssocID="{483C8857-0932-4AC7-BD63-5A1EB6029997}" presName="Name0" presStyleCnt="0">
        <dgm:presLayoutVars>
          <dgm:dir/>
          <dgm:animLvl val="lvl"/>
          <dgm:resizeHandles val="exact"/>
        </dgm:presLayoutVars>
      </dgm:prSet>
      <dgm:spPr/>
      <dgm:t>
        <a:bodyPr/>
        <a:lstStyle/>
        <a:p>
          <a:endParaRPr lang="hr-HR"/>
        </a:p>
      </dgm:t>
    </dgm:pt>
    <dgm:pt modelId="{94A2DC8C-645D-46C1-BEF6-368BACA73462}" type="pres">
      <dgm:prSet presAssocID="{21BF8D8A-861A-4DF9-90EC-F533FDE41FBF}" presName="linNode" presStyleCnt="0"/>
      <dgm:spPr/>
    </dgm:pt>
    <dgm:pt modelId="{E1534FEC-4C35-484A-ABBB-B1099D4B2696}" type="pres">
      <dgm:prSet presAssocID="{21BF8D8A-861A-4DF9-90EC-F533FDE41FBF}" presName="parentText" presStyleLbl="node1" presStyleIdx="0" presStyleCnt="3" custScaleX="154803" custScaleY="59745">
        <dgm:presLayoutVars>
          <dgm:chMax val="1"/>
          <dgm:bulletEnabled val="1"/>
        </dgm:presLayoutVars>
      </dgm:prSet>
      <dgm:spPr/>
      <dgm:t>
        <a:bodyPr/>
        <a:lstStyle/>
        <a:p>
          <a:endParaRPr lang="hr-HR"/>
        </a:p>
      </dgm:t>
    </dgm:pt>
    <dgm:pt modelId="{5D28BFC0-C28E-48CD-AAE7-42B27B46BE28}" type="pres">
      <dgm:prSet presAssocID="{21BF8D8A-861A-4DF9-90EC-F533FDE41FBF}" presName="descendantText" presStyleLbl="alignAccFollowNode1" presStyleIdx="0" presStyleCnt="3">
        <dgm:presLayoutVars>
          <dgm:bulletEnabled val="1"/>
        </dgm:presLayoutVars>
      </dgm:prSet>
      <dgm:spPr/>
      <dgm:t>
        <a:bodyPr/>
        <a:lstStyle/>
        <a:p>
          <a:endParaRPr lang="hr-HR"/>
        </a:p>
      </dgm:t>
    </dgm:pt>
    <dgm:pt modelId="{02260332-0083-4770-91CA-6087602FA9EB}" type="pres">
      <dgm:prSet presAssocID="{FCA86EB2-4E33-450D-AA6D-B7ADE29F4D70}" presName="sp" presStyleCnt="0"/>
      <dgm:spPr/>
    </dgm:pt>
    <dgm:pt modelId="{DD5CA113-9882-4387-9AD4-EA199377E2DA}" type="pres">
      <dgm:prSet presAssocID="{14A36E9B-3BF3-42AF-9184-AB8A4F9A0E96}" presName="linNode" presStyleCnt="0"/>
      <dgm:spPr/>
    </dgm:pt>
    <dgm:pt modelId="{ED7A3EE9-A2B9-451A-BA46-9BE4AFB6697F}" type="pres">
      <dgm:prSet presAssocID="{14A36E9B-3BF3-42AF-9184-AB8A4F9A0E96}" presName="parentText" presStyleLbl="node1" presStyleIdx="1" presStyleCnt="3" custScaleX="154478" custScaleY="63038">
        <dgm:presLayoutVars>
          <dgm:chMax val="1"/>
          <dgm:bulletEnabled val="1"/>
        </dgm:presLayoutVars>
      </dgm:prSet>
      <dgm:spPr/>
      <dgm:t>
        <a:bodyPr/>
        <a:lstStyle/>
        <a:p>
          <a:endParaRPr lang="hr-HR"/>
        </a:p>
      </dgm:t>
    </dgm:pt>
    <dgm:pt modelId="{6F188ED6-B9A0-4E54-A7D8-F36F49A4A13A}" type="pres">
      <dgm:prSet presAssocID="{14A36E9B-3BF3-42AF-9184-AB8A4F9A0E96}" presName="descendantText" presStyleLbl="alignAccFollowNode1" presStyleIdx="1" presStyleCnt="3">
        <dgm:presLayoutVars>
          <dgm:bulletEnabled val="1"/>
        </dgm:presLayoutVars>
      </dgm:prSet>
      <dgm:spPr/>
      <dgm:t>
        <a:bodyPr/>
        <a:lstStyle/>
        <a:p>
          <a:endParaRPr lang="hr-HR"/>
        </a:p>
      </dgm:t>
    </dgm:pt>
    <dgm:pt modelId="{04EFF573-B0B9-4FE7-872B-A4C0458FF9DA}" type="pres">
      <dgm:prSet presAssocID="{20BA0BF3-098C-4766-936F-B6B34BCDD91A}" presName="sp" presStyleCnt="0"/>
      <dgm:spPr/>
    </dgm:pt>
    <dgm:pt modelId="{E80D789A-B7E9-4813-A578-56BDF02F742E}" type="pres">
      <dgm:prSet presAssocID="{802C8410-4F69-4C25-A4B8-E4427D9BCCCE}" presName="linNode" presStyleCnt="0"/>
      <dgm:spPr/>
    </dgm:pt>
    <dgm:pt modelId="{B725AE02-4317-4683-ADAA-B985F65A01CB}" type="pres">
      <dgm:prSet presAssocID="{802C8410-4F69-4C25-A4B8-E4427D9BCCCE}" presName="parentText" presStyleLbl="node1" presStyleIdx="2" presStyleCnt="3" custScaleX="129222" custScaleY="56888">
        <dgm:presLayoutVars>
          <dgm:chMax val="1"/>
          <dgm:bulletEnabled val="1"/>
        </dgm:presLayoutVars>
      </dgm:prSet>
      <dgm:spPr/>
      <dgm:t>
        <a:bodyPr/>
        <a:lstStyle/>
        <a:p>
          <a:endParaRPr lang="hr-HR"/>
        </a:p>
      </dgm:t>
    </dgm:pt>
    <dgm:pt modelId="{DB93C367-2312-4D63-8B3C-187D81AB16DA}" type="pres">
      <dgm:prSet presAssocID="{802C8410-4F69-4C25-A4B8-E4427D9BCCCE}" presName="descendantText" presStyleLbl="alignAccFollowNode1" presStyleIdx="2" presStyleCnt="3" custScaleX="83544" custLinFactNeighborX="795" custLinFactNeighborY="4013">
        <dgm:presLayoutVars>
          <dgm:bulletEnabled val="1"/>
        </dgm:presLayoutVars>
      </dgm:prSet>
      <dgm:spPr/>
      <dgm:t>
        <a:bodyPr/>
        <a:lstStyle/>
        <a:p>
          <a:endParaRPr lang="hr-HR"/>
        </a:p>
      </dgm:t>
    </dgm:pt>
  </dgm:ptLst>
  <dgm:cxnLst>
    <dgm:cxn modelId="{BDD567B3-C422-4742-98A5-B8079EEB9EE3}" srcId="{802C8410-4F69-4C25-A4B8-E4427D9BCCCE}" destId="{97075A62-D073-42F8-A8C5-52EC9DD69B80}" srcOrd="0" destOrd="0" parTransId="{FA8885FA-9F72-412B-A2C9-4A3EDC46994B}" sibTransId="{410927D1-A68A-4397-8581-D925F95466C3}"/>
    <dgm:cxn modelId="{F2148F55-14E6-4549-970F-BB132939BE7A}" srcId="{483C8857-0932-4AC7-BD63-5A1EB6029997}" destId="{21BF8D8A-861A-4DF9-90EC-F533FDE41FBF}" srcOrd="0" destOrd="0" parTransId="{F21274AC-59FC-4B3F-B28D-11DA62F738F4}" sibTransId="{FCA86EB2-4E33-450D-AA6D-B7ADE29F4D70}"/>
    <dgm:cxn modelId="{8EC45A42-B2B7-48BE-A9A3-13103B463EC3}" srcId="{21BF8D8A-861A-4DF9-90EC-F533FDE41FBF}" destId="{F2CEAE8F-EB5E-436F-A511-525561F801BC}" srcOrd="0" destOrd="0" parTransId="{1C33AF83-660D-43BD-87E8-CF50CC944BC7}" sibTransId="{9142054A-A099-430E-979F-A3CAA7429D7E}"/>
    <dgm:cxn modelId="{CCFDFC0F-95B5-4365-B392-BBC0270365F5}" type="presOf" srcId="{F2CEAE8F-EB5E-436F-A511-525561F801BC}" destId="{5D28BFC0-C28E-48CD-AAE7-42B27B46BE28}" srcOrd="0" destOrd="0" presId="urn:microsoft.com/office/officeart/2005/8/layout/vList5"/>
    <dgm:cxn modelId="{3676F06E-C586-45B0-A58E-C85B03F5AC40}" type="presOf" srcId="{21BF8D8A-861A-4DF9-90EC-F533FDE41FBF}" destId="{E1534FEC-4C35-484A-ABBB-B1099D4B2696}" srcOrd="0" destOrd="0" presId="urn:microsoft.com/office/officeart/2005/8/layout/vList5"/>
    <dgm:cxn modelId="{5BBE9AFF-E049-48D2-8FC2-AD2B4FCD5FB7}" srcId="{483C8857-0932-4AC7-BD63-5A1EB6029997}" destId="{802C8410-4F69-4C25-A4B8-E4427D9BCCCE}" srcOrd="2" destOrd="0" parTransId="{4A6D81AF-BCF7-4DFC-A23B-81C22D6BA312}" sibTransId="{74492595-71CF-4152-9AB8-CAFA278296EF}"/>
    <dgm:cxn modelId="{B925B802-0C40-4520-B72B-45FAD071DDDC}" srcId="{14A36E9B-3BF3-42AF-9184-AB8A4F9A0E96}" destId="{A7CF1C0D-ECEA-4548-A8C6-6A99031D4D23}" srcOrd="0" destOrd="0" parTransId="{D4A7008D-C420-42AF-B2E5-5CAA88EEFF12}" sibTransId="{4A39C2F8-953E-4773-8C03-22857E9A98D8}"/>
    <dgm:cxn modelId="{2BCE46C7-1731-46D8-8465-002156122B17}" type="presOf" srcId="{97075A62-D073-42F8-A8C5-52EC9DD69B80}" destId="{DB93C367-2312-4D63-8B3C-187D81AB16DA}" srcOrd="0" destOrd="0" presId="urn:microsoft.com/office/officeart/2005/8/layout/vList5"/>
    <dgm:cxn modelId="{670E6DC0-59F7-48C3-9E24-02BEE53748AA}" type="presOf" srcId="{802C8410-4F69-4C25-A4B8-E4427D9BCCCE}" destId="{B725AE02-4317-4683-ADAA-B985F65A01CB}" srcOrd="0" destOrd="0" presId="urn:microsoft.com/office/officeart/2005/8/layout/vList5"/>
    <dgm:cxn modelId="{EDCD5E80-2501-48E6-9D4E-D90083B3918C}" type="presOf" srcId="{483C8857-0932-4AC7-BD63-5A1EB6029997}" destId="{3EA56B01-BB93-40FD-8346-CAF4EAECB391}" srcOrd="0" destOrd="0" presId="urn:microsoft.com/office/officeart/2005/8/layout/vList5"/>
    <dgm:cxn modelId="{CC03B8A7-7E5A-4A4E-8D51-DB533E8FD819}" type="presOf" srcId="{14A36E9B-3BF3-42AF-9184-AB8A4F9A0E96}" destId="{ED7A3EE9-A2B9-451A-BA46-9BE4AFB6697F}" srcOrd="0" destOrd="0" presId="urn:microsoft.com/office/officeart/2005/8/layout/vList5"/>
    <dgm:cxn modelId="{7F15A732-82F5-4E79-BCCB-429D602E1C91}" type="presOf" srcId="{A7CF1C0D-ECEA-4548-A8C6-6A99031D4D23}" destId="{6F188ED6-B9A0-4E54-A7D8-F36F49A4A13A}" srcOrd="0" destOrd="0" presId="urn:microsoft.com/office/officeart/2005/8/layout/vList5"/>
    <dgm:cxn modelId="{DBE8B8F3-7DE7-4169-AB9F-6C84AB59F24C}" srcId="{483C8857-0932-4AC7-BD63-5A1EB6029997}" destId="{14A36E9B-3BF3-42AF-9184-AB8A4F9A0E96}" srcOrd="1" destOrd="0" parTransId="{DF4D9A95-EBBC-4570-B83F-6F34CD39047B}" sibTransId="{20BA0BF3-098C-4766-936F-B6B34BCDD91A}"/>
    <dgm:cxn modelId="{D4AC4CD5-2CCF-4A0A-A325-2226FFF7F875}" type="presParOf" srcId="{3EA56B01-BB93-40FD-8346-CAF4EAECB391}" destId="{94A2DC8C-645D-46C1-BEF6-368BACA73462}" srcOrd="0" destOrd="0" presId="urn:microsoft.com/office/officeart/2005/8/layout/vList5"/>
    <dgm:cxn modelId="{24828286-BCF1-40BB-BAD9-1AD527D4C5F5}" type="presParOf" srcId="{94A2DC8C-645D-46C1-BEF6-368BACA73462}" destId="{E1534FEC-4C35-484A-ABBB-B1099D4B2696}" srcOrd="0" destOrd="0" presId="urn:microsoft.com/office/officeart/2005/8/layout/vList5"/>
    <dgm:cxn modelId="{2D94A66A-0327-4B36-9E0F-ED033E19EA35}" type="presParOf" srcId="{94A2DC8C-645D-46C1-BEF6-368BACA73462}" destId="{5D28BFC0-C28E-48CD-AAE7-42B27B46BE28}" srcOrd="1" destOrd="0" presId="urn:microsoft.com/office/officeart/2005/8/layout/vList5"/>
    <dgm:cxn modelId="{221435BC-E9AD-4262-98D7-0660E92155BB}" type="presParOf" srcId="{3EA56B01-BB93-40FD-8346-CAF4EAECB391}" destId="{02260332-0083-4770-91CA-6087602FA9EB}" srcOrd="1" destOrd="0" presId="urn:microsoft.com/office/officeart/2005/8/layout/vList5"/>
    <dgm:cxn modelId="{F50E7E02-0F80-45CF-922A-9F1BB848332D}" type="presParOf" srcId="{3EA56B01-BB93-40FD-8346-CAF4EAECB391}" destId="{DD5CA113-9882-4387-9AD4-EA199377E2DA}" srcOrd="2" destOrd="0" presId="urn:microsoft.com/office/officeart/2005/8/layout/vList5"/>
    <dgm:cxn modelId="{1446F184-122C-4C0B-8A33-D2B5B00CBD2A}" type="presParOf" srcId="{DD5CA113-9882-4387-9AD4-EA199377E2DA}" destId="{ED7A3EE9-A2B9-451A-BA46-9BE4AFB6697F}" srcOrd="0" destOrd="0" presId="urn:microsoft.com/office/officeart/2005/8/layout/vList5"/>
    <dgm:cxn modelId="{F3F98171-F63F-4618-BA43-2F0833895588}" type="presParOf" srcId="{DD5CA113-9882-4387-9AD4-EA199377E2DA}" destId="{6F188ED6-B9A0-4E54-A7D8-F36F49A4A13A}" srcOrd="1" destOrd="0" presId="urn:microsoft.com/office/officeart/2005/8/layout/vList5"/>
    <dgm:cxn modelId="{4F2F27DE-0C17-4DD2-A24D-03B0D1A4BD66}" type="presParOf" srcId="{3EA56B01-BB93-40FD-8346-CAF4EAECB391}" destId="{04EFF573-B0B9-4FE7-872B-A4C0458FF9DA}" srcOrd="3" destOrd="0" presId="urn:microsoft.com/office/officeart/2005/8/layout/vList5"/>
    <dgm:cxn modelId="{DB2B6633-9D21-4FD4-ACA4-B4D1AFA94B51}" type="presParOf" srcId="{3EA56B01-BB93-40FD-8346-CAF4EAECB391}" destId="{E80D789A-B7E9-4813-A578-56BDF02F742E}" srcOrd="4" destOrd="0" presId="urn:microsoft.com/office/officeart/2005/8/layout/vList5"/>
    <dgm:cxn modelId="{B072CC0C-4C48-4195-B9AA-DFC56E0C196A}" type="presParOf" srcId="{E80D789A-B7E9-4813-A578-56BDF02F742E}" destId="{B725AE02-4317-4683-ADAA-B985F65A01CB}" srcOrd="0" destOrd="0" presId="urn:microsoft.com/office/officeart/2005/8/layout/vList5"/>
    <dgm:cxn modelId="{6E4572BE-09F5-48AB-84CB-4BE37178701D}" type="presParOf" srcId="{E80D789A-B7E9-4813-A578-56BDF02F742E}" destId="{DB93C367-2312-4D63-8B3C-187D81AB16DA}" srcOrd="1" destOrd="0" presId="urn:microsoft.com/office/officeart/2005/8/layout/vList5"/>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402001C-43B1-4353-B0B7-C7EBD85A66D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EEC14547-C59B-4DC8-BF32-198A736F4B18}">
      <dgm:prSet/>
      <dgm:spPr>
        <a:solidFill>
          <a:srgbClr val="243255"/>
        </a:solidFill>
      </dgm:spPr>
      <dgm:t>
        <a:bodyPr/>
        <a:lstStyle/>
        <a:p>
          <a:pPr rtl="0"/>
          <a:r>
            <a:rPr lang="pl-PL" b="1" dirty="0" smtClean="0"/>
            <a:t>Pięć elementów kreatywności</a:t>
          </a:r>
          <a:r>
            <a:rPr lang="hr-HR" b="1" dirty="0" smtClean="0"/>
            <a:t>: </a:t>
          </a:r>
          <a:r>
            <a:rPr lang="en-GB" b="1" dirty="0" smtClean="0"/>
            <a:t>Sternberg and </a:t>
          </a:r>
          <a:r>
            <a:rPr lang="en-GB" b="1" dirty="0" err="1" smtClean="0"/>
            <a:t>Lubart</a:t>
          </a:r>
          <a:r>
            <a:rPr lang="en-GB" b="1" dirty="0" smtClean="0"/>
            <a:t> (1992)</a:t>
          </a:r>
          <a:endParaRPr lang="hr-HR" dirty="0"/>
        </a:p>
      </dgm:t>
    </dgm:pt>
    <dgm:pt modelId="{F9A33425-8454-4604-A579-4573ADB14FB9}" type="parTrans" cxnId="{A3EFE07D-38A0-43C2-9536-506EE2C717D6}">
      <dgm:prSet/>
      <dgm:spPr/>
      <dgm:t>
        <a:bodyPr/>
        <a:lstStyle/>
        <a:p>
          <a:endParaRPr lang="en-US"/>
        </a:p>
      </dgm:t>
    </dgm:pt>
    <dgm:pt modelId="{AE05132A-4597-4D30-929D-43C763701523}" type="sibTrans" cxnId="{A3EFE07D-38A0-43C2-9536-506EE2C717D6}">
      <dgm:prSet/>
      <dgm:spPr/>
      <dgm:t>
        <a:bodyPr/>
        <a:lstStyle/>
        <a:p>
          <a:endParaRPr lang="en-US"/>
        </a:p>
      </dgm:t>
    </dgm:pt>
    <dgm:pt modelId="{0E84E816-381F-4EE2-B4A7-262DCA400F99}" type="pres">
      <dgm:prSet presAssocID="{8402001C-43B1-4353-B0B7-C7EBD85A66DE}" presName="linear" presStyleCnt="0">
        <dgm:presLayoutVars>
          <dgm:animLvl val="lvl"/>
          <dgm:resizeHandles val="exact"/>
        </dgm:presLayoutVars>
      </dgm:prSet>
      <dgm:spPr/>
      <dgm:t>
        <a:bodyPr/>
        <a:lstStyle/>
        <a:p>
          <a:endParaRPr lang="en-US"/>
        </a:p>
      </dgm:t>
    </dgm:pt>
    <dgm:pt modelId="{05F7B1CA-DB78-427E-ACB2-C82394A21199}" type="pres">
      <dgm:prSet presAssocID="{EEC14547-C59B-4DC8-BF32-198A736F4B18}" presName="parentText" presStyleLbl="node1" presStyleIdx="0" presStyleCnt="1" custScaleX="95780" custScaleY="96489">
        <dgm:presLayoutVars>
          <dgm:chMax val="0"/>
          <dgm:bulletEnabled val="1"/>
        </dgm:presLayoutVars>
      </dgm:prSet>
      <dgm:spPr/>
      <dgm:t>
        <a:bodyPr/>
        <a:lstStyle/>
        <a:p>
          <a:endParaRPr lang="en-US"/>
        </a:p>
      </dgm:t>
    </dgm:pt>
  </dgm:ptLst>
  <dgm:cxnLst>
    <dgm:cxn modelId="{E55969A0-05AF-4509-8A0A-3B7E76A8D125}" type="presOf" srcId="{EEC14547-C59B-4DC8-BF32-198A736F4B18}" destId="{05F7B1CA-DB78-427E-ACB2-C82394A21199}" srcOrd="0" destOrd="0" presId="urn:microsoft.com/office/officeart/2005/8/layout/vList2"/>
    <dgm:cxn modelId="{F3437047-7CA9-42DB-ADBC-D9384B0B3451}" type="presOf" srcId="{8402001C-43B1-4353-B0B7-C7EBD85A66DE}" destId="{0E84E816-381F-4EE2-B4A7-262DCA400F99}" srcOrd="0" destOrd="0" presId="urn:microsoft.com/office/officeart/2005/8/layout/vList2"/>
    <dgm:cxn modelId="{A3EFE07D-38A0-43C2-9536-506EE2C717D6}" srcId="{8402001C-43B1-4353-B0B7-C7EBD85A66DE}" destId="{EEC14547-C59B-4DC8-BF32-198A736F4B18}" srcOrd="0" destOrd="0" parTransId="{F9A33425-8454-4604-A579-4573ADB14FB9}" sibTransId="{AE05132A-4597-4D30-929D-43C763701523}"/>
    <dgm:cxn modelId="{D02A6D9C-4594-4C0B-8D6A-14AC42531ED8}" type="presParOf" srcId="{0E84E816-381F-4EE2-B4A7-262DCA400F99}" destId="{05F7B1CA-DB78-427E-ACB2-C82394A2119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D2D6C4A-C4CF-4FF3-954F-0965B7B193A4}" type="doc">
      <dgm:prSet loTypeId="urn:microsoft.com/office/officeart/2005/8/layout/chevron2" loCatId="process" qsTypeId="urn:microsoft.com/office/officeart/2005/8/quickstyle/3d2" qsCatId="3D" csTypeId="urn:microsoft.com/office/officeart/2005/8/colors/accent2_2" csCatId="accent2" phldr="1"/>
      <dgm:spPr/>
      <dgm:t>
        <a:bodyPr/>
        <a:lstStyle/>
        <a:p>
          <a:endParaRPr lang="hr-HR"/>
        </a:p>
      </dgm:t>
    </dgm:pt>
    <dgm:pt modelId="{BB5F09F7-8281-4E91-B670-E9F9868F9F93}">
      <dgm:prSet/>
      <dgm:spPr>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gradFill>
      </dgm:spPr>
      <dgm:t>
        <a:bodyPr/>
        <a:lstStyle/>
        <a:p>
          <a:pPr rtl="0"/>
          <a:endParaRPr lang="hr-HR"/>
        </a:p>
      </dgm:t>
    </dgm:pt>
    <dgm:pt modelId="{4A9ED53B-A189-4316-B902-82024D6EC4AD}" type="parTrans" cxnId="{69077FAC-9970-455C-BB2C-56C42B3F76E1}">
      <dgm:prSet/>
      <dgm:spPr/>
      <dgm:t>
        <a:bodyPr/>
        <a:lstStyle/>
        <a:p>
          <a:endParaRPr lang="hr-HR"/>
        </a:p>
      </dgm:t>
    </dgm:pt>
    <dgm:pt modelId="{16EE71DA-EB00-4D7E-B44B-9E21C581CB23}" type="sibTrans" cxnId="{69077FAC-9970-455C-BB2C-56C42B3F76E1}">
      <dgm:prSet/>
      <dgm:spPr/>
      <dgm:t>
        <a:bodyPr/>
        <a:lstStyle/>
        <a:p>
          <a:endParaRPr lang="hr-HR"/>
        </a:p>
      </dgm:t>
    </dgm:pt>
    <dgm:pt modelId="{2A690DE2-3342-4744-AD07-1D6B2A408AB1}">
      <dgm:prSet/>
      <dgm:spPr>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gradFill>
      </dgm:spPr>
      <dgm:t>
        <a:bodyPr/>
        <a:lstStyle/>
        <a:p>
          <a:pPr rtl="0"/>
          <a:r>
            <a:rPr lang="en-US" dirty="0" smtClean="0"/>
            <a:t>	</a:t>
          </a:r>
          <a:endParaRPr lang="hr-HR" dirty="0"/>
        </a:p>
      </dgm:t>
    </dgm:pt>
    <dgm:pt modelId="{10BD68FB-0133-47EB-9A9D-3A0FD0C9BCE9}" type="parTrans" cxnId="{9E3D741E-36F5-4DD1-979B-FDA5A44B926C}">
      <dgm:prSet/>
      <dgm:spPr/>
      <dgm:t>
        <a:bodyPr/>
        <a:lstStyle/>
        <a:p>
          <a:endParaRPr lang="hr-HR"/>
        </a:p>
      </dgm:t>
    </dgm:pt>
    <dgm:pt modelId="{87F0D7C8-F60A-40E0-8971-5E5EDD82C0FD}" type="sibTrans" cxnId="{9E3D741E-36F5-4DD1-979B-FDA5A44B926C}">
      <dgm:prSet/>
      <dgm:spPr/>
      <dgm:t>
        <a:bodyPr/>
        <a:lstStyle/>
        <a:p>
          <a:endParaRPr lang="hr-HR"/>
        </a:p>
      </dgm:t>
    </dgm:pt>
    <dgm:pt modelId="{2F875E47-8AB2-44AC-9232-B95912660695}">
      <dgm:prSet/>
      <dgm:spPr>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gradFill>
      </dgm:spPr>
      <dgm:t>
        <a:bodyPr/>
        <a:lstStyle/>
        <a:p>
          <a:pPr rtl="0"/>
          <a:endParaRPr lang="hr-HR" dirty="0"/>
        </a:p>
      </dgm:t>
    </dgm:pt>
    <dgm:pt modelId="{B23E6F96-EBB0-4D1F-A9AE-211A80658F63}" type="parTrans" cxnId="{13B2C5FD-04BA-4CE0-913E-E2AD590C2AAC}">
      <dgm:prSet/>
      <dgm:spPr/>
      <dgm:t>
        <a:bodyPr/>
        <a:lstStyle/>
        <a:p>
          <a:endParaRPr lang="hr-HR"/>
        </a:p>
      </dgm:t>
    </dgm:pt>
    <dgm:pt modelId="{926A9778-D82E-48A0-BCA7-641F55A27D6A}" type="sibTrans" cxnId="{13B2C5FD-04BA-4CE0-913E-E2AD590C2AAC}">
      <dgm:prSet/>
      <dgm:spPr/>
      <dgm:t>
        <a:bodyPr/>
        <a:lstStyle/>
        <a:p>
          <a:endParaRPr lang="hr-HR"/>
        </a:p>
      </dgm:t>
    </dgm:pt>
    <dgm:pt modelId="{2141D68F-AFBD-4794-A2DA-044B9C64F868}">
      <dgm:prSet custT="1"/>
      <dgm:spPr/>
      <dgm:t>
        <a:bodyPr/>
        <a:lstStyle/>
        <a:p>
          <a:r>
            <a:rPr lang="pl-PL" sz="2800" b="1" dirty="0" smtClean="0">
              <a:solidFill>
                <a:srgbClr val="002060"/>
              </a:solidFill>
            </a:rPr>
            <a:t>Motywacja wewnętrzna </a:t>
          </a:r>
          <a:r>
            <a:rPr lang="en-US" sz="2800" dirty="0" smtClean="0"/>
            <a:t>- </a:t>
          </a:r>
          <a:r>
            <a:rPr lang="pl-PL" sz="2800" i="0" dirty="0" smtClean="0"/>
            <a:t>jakość kierowania się zainteresowaniem, satysfakcją i wyzwaniem</a:t>
          </a:r>
          <a:endParaRPr lang="hr-HR" sz="2100" i="0" dirty="0"/>
        </a:p>
      </dgm:t>
    </dgm:pt>
    <dgm:pt modelId="{4F92A6B7-12AA-4EA8-94C2-68ADCD07309C}" type="parTrans" cxnId="{9138E69F-CEE9-49E6-BF1D-04A857BB638D}">
      <dgm:prSet/>
      <dgm:spPr/>
      <dgm:t>
        <a:bodyPr/>
        <a:lstStyle/>
        <a:p>
          <a:endParaRPr lang="hr-HR"/>
        </a:p>
      </dgm:t>
    </dgm:pt>
    <dgm:pt modelId="{5B698699-CFAE-432B-9EA1-9D213C0DA4FB}" type="sibTrans" cxnId="{9138E69F-CEE9-49E6-BF1D-04A857BB638D}">
      <dgm:prSet/>
      <dgm:spPr/>
      <dgm:t>
        <a:bodyPr/>
        <a:lstStyle/>
        <a:p>
          <a:endParaRPr lang="hr-HR"/>
        </a:p>
      </dgm:t>
    </dgm:pt>
    <dgm:pt modelId="{F8F9766B-9B77-4E3F-BECB-15954D333FE0}">
      <dgm:prSet/>
      <dgm:spPr>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gradFill>
      </dgm:spPr>
      <dgm:t>
        <a:bodyPr/>
        <a:lstStyle/>
        <a:p>
          <a:endParaRPr lang="hr-HR"/>
        </a:p>
      </dgm:t>
    </dgm:pt>
    <dgm:pt modelId="{CA234793-A6A5-4E6A-AFD0-96FD3DFAE714}" type="parTrans" cxnId="{94B668F0-E34A-4A6D-8C0F-939932502983}">
      <dgm:prSet/>
      <dgm:spPr/>
      <dgm:t>
        <a:bodyPr/>
        <a:lstStyle/>
        <a:p>
          <a:endParaRPr lang="hr-HR"/>
        </a:p>
      </dgm:t>
    </dgm:pt>
    <dgm:pt modelId="{6AA122E3-477F-4EF4-840A-D78B578EF0F9}" type="sibTrans" cxnId="{94B668F0-E34A-4A6D-8C0F-939932502983}">
      <dgm:prSet/>
      <dgm:spPr/>
      <dgm:t>
        <a:bodyPr/>
        <a:lstStyle/>
        <a:p>
          <a:endParaRPr lang="hr-HR"/>
        </a:p>
      </dgm:t>
    </dgm:pt>
    <dgm:pt modelId="{0D5C4F07-A04C-4271-A60B-82995C534A0F}">
      <dgm:prSet/>
      <dgm:spPr>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gradFill>
      </dgm:spPr>
      <dgm:t>
        <a:bodyPr/>
        <a:lstStyle/>
        <a:p>
          <a:endParaRPr lang="hr-HR"/>
        </a:p>
      </dgm:t>
    </dgm:pt>
    <dgm:pt modelId="{1BBC7F77-5242-457B-9670-CEB6D3FB790F}" type="parTrans" cxnId="{AD777DE4-6536-4B00-8CAD-CC97A7A7179B}">
      <dgm:prSet/>
      <dgm:spPr/>
      <dgm:t>
        <a:bodyPr/>
        <a:lstStyle/>
        <a:p>
          <a:endParaRPr lang="hr-HR"/>
        </a:p>
      </dgm:t>
    </dgm:pt>
    <dgm:pt modelId="{7FF2B73F-1504-4677-9ED2-2018061549CE}" type="sibTrans" cxnId="{AD777DE4-6536-4B00-8CAD-CC97A7A7179B}">
      <dgm:prSet/>
      <dgm:spPr/>
      <dgm:t>
        <a:bodyPr/>
        <a:lstStyle/>
        <a:p>
          <a:endParaRPr lang="hr-HR"/>
        </a:p>
      </dgm:t>
    </dgm:pt>
    <dgm:pt modelId="{D876B078-C56E-4AD8-92EF-BD58CDDA4633}">
      <dgm:prSet custT="1"/>
      <dgm:spPr/>
      <dgm:t>
        <a:bodyPr/>
        <a:lstStyle/>
        <a:p>
          <a:r>
            <a:rPr lang="pl-PL" sz="2800" b="1" dirty="0" smtClean="0">
              <a:solidFill>
                <a:srgbClr val="002060"/>
              </a:solidFill>
            </a:rPr>
            <a:t>Wiedza ekspercka</a:t>
          </a:r>
          <a:r>
            <a:rPr lang="en-US" sz="2800" dirty="0" smtClean="0"/>
            <a:t> </a:t>
          </a:r>
          <a:r>
            <a:rPr lang="pl-PL" sz="2800" dirty="0" smtClean="0"/>
            <a:t>- </a:t>
          </a:r>
          <a:r>
            <a:rPr lang="pl-PL" sz="2800" dirty="0" smtClean="0"/>
            <a:t>dobrze rozwinięta baza wiedzy zawierająca idee, obrazy i wyrażenia</a:t>
          </a:r>
          <a:endParaRPr lang="hr-HR" sz="2800" dirty="0"/>
        </a:p>
      </dgm:t>
    </dgm:pt>
    <dgm:pt modelId="{54CE6E36-AC04-43E3-8420-CE563DE05D22}" type="parTrans" cxnId="{8AE94633-5BDA-4A61-A5FF-5AD74E56B522}">
      <dgm:prSet/>
      <dgm:spPr/>
      <dgm:t>
        <a:bodyPr/>
        <a:lstStyle/>
        <a:p>
          <a:endParaRPr lang="hr-HR"/>
        </a:p>
      </dgm:t>
    </dgm:pt>
    <dgm:pt modelId="{F0BC80A2-ED7B-4CAE-84B0-BF3B4BB2D1BE}" type="sibTrans" cxnId="{8AE94633-5BDA-4A61-A5FF-5AD74E56B522}">
      <dgm:prSet/>
      <dgm:spPr/>
      <dgm:t>
        <a:bodyPr/>
        <a:lstStyle/>
        <a:p>
          <a:endParaRPr lang="hr-HR"/>
        </a:p>
      </dgm:t>
    </dgm:pt>
    <dgm:pt modelId="{8EF012D5-1050-4EE0-975B-FD7DD9E598AC}">
      <dgm:prSet custT="1"/>
      <dgm:spPr/>
      <dgm:t>
        <a:bodyPr/>
        <a:lstStyle/>
        <a:p>
          <a:r>
            <a:rPr lang="pl-PL" sz="2800" b="1" noProof="0" dirty="0" smtClean="0">
              <a:solidFill>
                <a:srgbClr val="002060"/>
              </a:solidFill>
            </a:rPr>
            <a:t>Umiejętności twórczego myślenia </a:t>
          </a:r>
          <a:r>
            <a:rPr lang="en-GB" sz="2800" noProof="0" dirty="0" smtClean="0"/>
            <a:t>- </a:t>
          </a:r>
          <a:r>
            <a:rPr lang="pl-PL" sz="2800" dirty="0" smtClean="0"/>
            <a:t>umiejętność widzenia rzeczy w nowy sposób, rozpoznawania wzorców i tworzenia połączeń</a:t>
          </a:r>
          <a:r>
            <a:rPr lang="en-GB" sz="2800" noProof="0" dirty="0" smtClean="0"/>
            <a:t> </a:t>
          </a:r>
          <a:endParaRPr lang="en-GB" sz="2800" noProof="0" dirty="0"/>
        </a:p>
      </dgm:t>
    </dgm:pt>
    <dgm:pt modelId="{3F35CF77-7196-499F-8997-09FD78D14553}" type="parTrans" cxnId="{35F745F5-4D66-448D-8655-EC5999C8B1FA}">
      <dgm:prSet/>
      <dgm:spPr/>
      <dgm:t>
        <a:bodyPr/>
        <a:lstStyle/>
        <a:p>
          <a:endParaRPr lang="hr-HR"/>
        </a:p>
      </dgm:t>
    </dgm:pt>
    <dgm:pt modelId="{3F2A9AE8-CDCA-482C-A324-F2066098084A}" type="sibTrans" cxnId="{35F745F5-4D66-448D-8655-EC5999C8B1FA}">
      <dgm:prSet/>
      <dgm:spPr/>
      <dgm:t>
        <a:bodyPr/>
        <a:lstStyle/>
        <a:p>
          <a:endParaRPr lang="hr-HR"/>
        </a:p>
      </dgm:t>
    </dgm:pt>
    <dgm:pt modelId="{39A6AA4C-69E3-4896-B880-FE49DC391271}">
      <dgm:prSet custT="1"/>
      <dgm:spPr/>
      <dgm:t>
        <a:bodyPr/>
        <a:lstStyle/>
        <a:p>
          <a:r>
            <a:rPr lang="pl-PL" sz="2800" b="1" dirty="0" smtClean="0">
              <a:solidFill>
                <a:srgbClr val="002060"/>
              </a:solidFill>
            </a:rPr>
            <a:t>Śmiała osobowość </a:t>
          </a:r>
          <a:r>
            <a:rPr lang="en-US" sz="2800" dirty="0" smtClean="0"/>
            <a:t>- </a:t>
          </a:r>
          <a:r>
            <a:rPr lang="pl-PL" sz="2800" dirty="0" smtClean="0"/>
            <a:t>poszukiwanie nowych doświadczeń, toleruje niejednoznaczność i ryzyko, uporczywe pokonywanie przeszkód</a:t>
          </a:r>
          <a:endParaRPr lang="hr-HR" sz="2800" dirty="0"/>
        </a:p>
      </dgm:t>
    </dgm:pt>
    <dgm:pt modelId="{161B3261-B26D-4B51-884E-A15BF052A7F7}" type="parTrans" cxnId="{AC6FD5DB-EE42-4631-AB11-D78DEAEBBAB4}">
      <dgm:prSet/>
      <dgm:spPr/>
      <dgm:t>
        <a:bodyPr/>
        <a:lstStyle/>
        <a:p>
          <a:endParaRPr lang="hr-HR"/>
        </a:p>
      </dgm:t>
    </dgm:pt>
    <dgm:pt modelId="{27C90728-AE03-46C4-931A-A824B734CDEA}" type="sibTrans" cxnId="{AC6FD5DB-EE42-4631-AB11-D78DEAEBBAB4}">
      <dgm:prSet/>
      <dgm:spPr/>
      <dgm:t>
        <a:bodyPr/>
        <a:lstStyle/>
        <a:p>
          <a:endParaRPr lang="hr-HR"/>
        </a:p>
      </dgm:t>
    </dgm:pt>
    <dgm:pt modelId="{408B3521-5838-4A0C-A5E4-319A467BE713}">
      <dgm:prSet custT="1"/>
      <dgm:spPr/>
      <dgm:t>
        <a:bodyPr/>
        <a:lstStyle/>
        <a:p>
          <a:r>
            <a:rPr lang="pl-PL" sz="2800" b="1" noProof="0" dirty="0" smtClean="0">
              <a:solidFill>
                <a:srgbClr val="002060"/>
              </a:solidFill>
            </a:rPr>
            <a:t>Kreatywne środowisko</a:t>
          </a:r>
          <a:r>
            <a:rPr lang="en-GB" sz="2800" b="1" noProof="0" dirty="0" smtClean="0">
              <a:solidFill>
                <a:srgbClr val="002060"/>
              </a:solidFill>
            </a:rPr>
            <a:t> </a:t>
          </a:r>
          <a:r>
            <a:rPr lang="en-GB" sz="2800" noProof="0" dirty="0" smtClean="0"/>
            <a:t>- </a:t>
          </a:r>
          <a:r>
            <a:rPr lang="pl-PL" sz="2800" i="0" dirty="0" smtClean="0"/>
            <a:t>innowacyjne/interaktywne środowisko stymuluje, wspiera i udoskonala kreatywne pomysły</a:t>
          </a:r>
          <a:endParaRPr lang="en-GB" sz="2800" i="0" noProof="0" dirty="0"/>
        </a:p>
      </dgm:t>
    </dgm:pt>
    <dgm:pt modelId="{99F28FDE-EDD5-4776-858C-6D94FD61A40F}" type="parTrans" cxnId="{ED518B5F-BAD6-490B-8C93-87356BEE3CF8}">
      <dgm:prSet/>
      <dgm:spPr/>
      <dgm:t>
        <a:bodyPr/>
        <a:lstStyle/>
        <a:p>
          <a:endParaRPr lang="hr-HR"/>
        </a:p>
      </dgm:t>
    </dgm:pt>
    <dgm:pt modelId="{338DE279-6A9C-4183-83CF-9471C7988AEC}" type="sibTrans" cxnId="{ED518B5F-BAD6-490B-8C93-87356BEE3CF8}">
      <dgm:prSet/>
      <dgm:spPr/>
      <dgm:t>
        <a:bodyPr/>
        <a:lstStyle/>
        <a:p>
          <a:endParaRPr lang="hr-HR"/>
        </a:p>
      </dgm:t>
    </dgm:pt>
    <dgm:pt modelId="{D9807C8E-5F31-46AA-B651-853350AD342B}" type="pres">
      <dgm:prSet presAssocID="{AD2D6C4A-C4CF-4FF3-954F-0965B7B193A4}" presName="linearFlow" presStyleCnt="0">
        <dgm:presLayoutVars>
          <dgm:dir/>
          <dgm:animLvl val="lvl"/>
          <dgm:resizeHandles val="exact"/>
        </dgm:presLayoutVars>
      </dgm:prSet>
      <dgm:spPr/>
      <dgm:t>
        <a:bodyPr/>
        <a:lstStyle/>
        <a:p>
          <a:endParaRPr lang="hr-HR"/>
        </a:p>
      </dgm:t>
    </dgm:pt>
    <dgm:pt modelId="{C28B8C42-2648-490C-842F-09E3FB6DFD8F}" type="pres">
      <dgm:prSet presAssocID="{BB5F09F7-8281-4E91-B670-E9F9868F9F93}" presName="composite" presStyleCnt="0"/>
      <dgm:spPr/>
    </dgm:pt>
    <dgm:pt modelId="{CC88F0E4-7EC4-4233-9D09-702C1618FF43}" type="pres">
      <dgm:prSet presAssocID="{BB5F09F7-8281-4E91-B670-E9F9868F9F93}" presName="parentText" presStyleLbl="alignNode1" presStyleIdx="0" presStyleCnt="5">
        <dgm:presLayoutVars>
          <dgm:chMax val="1"/>
          <dgm:bulletEnabled val="1"/>
        </dgm:presLayoutVars>
      </dgm:prSet>
      <dgm:spPr/>
      <dgm:t>
        <a:bodyPr/>
        <a:lstStyle/>
        <a:p>
          <a:endParaRPr lang="hr-HR"/>
        </a:p>
      </dgm:t>
    </dgm:pt>
    <dgm:pt modelId="{DE65D2FD-3151-4A19-94F2-01BB1344DAAD}" type="pres">
      <dgm:prSet presAssocID="{BB5F09F7-8281-4E91-B670-E9F9868F9F93}" presName="descendantText" presStyleLbl="alignAcc1" presStyleIdx="0" presStyleCnt="5" custScaleY="99902" custLinFactNeighborX="-32" custLinFactNeighborY="-3939">
        <dgm:presLayoutVars>
          <dgm:bulletEnabled val="1"/>
        </dgm:presLayoutVars>
      </dgm:prSet>
      <dgm:spPr/>
      <dgm:t>
        <a:bodyPr/>
        <a:lstStyle/>
        <a:p>
          <a:endParaRPr lang="hr-HR"/>
        </a:p>
      </dgm:t>
    </dgm:pt>
    <dgm:pt modelId="{7030C765-96B0-495D-B90F-ADFB707CDCB1}" type="pres">
      <dgm:prSet presAssocID="{16EE71DA-EB00-4D7E-B44B-9E21C581CB23}" presName="sp" presStyleCnt="0"/>
      <dgm:spPr/>
    </dgm:pt>
    <dgm:pt modelId="{0A585BB3-8B61-40C2-B4D6-5C1088C51E8E}" type="pres">
      <dgm:prSet presAssocID="{0D5C4F07-A04C-4271-A60B-82995C534A0F}" presName="composite" presStyleCnt="0"/>
      <dgm:spPr/>
    </dgm:pt>
    <dgm:pt modelId="{EE335CE4-CBFA-4AA3-9F09-A168A58EFEC8}" type="pres">
      <dgm:prSet presAssocID="{0D5C4F07-A04C-4271-A60B-82995C534A0F}" presName="parentText" presStyleLbl="alignNode1" presStyleIdx="1" presStyleCnt="5">
        <dgm:presLayoutVars>
          <dgm:chMax val="1"/>
          <dgm:bulletEnabled val="1"/>
        </dgm:presLayoutVars>
      </dgm:prSet>
      <dgm:spPr/>
      <dgm:t>
        <a:bodyPr/>
        <a:lstStyle/>
        <a:p>
          <a:endParaRPr lang="hr-HR"/>
        </a:p>
      </dgm:t>
    </dgm:pt>
    <dgm:pt modelId="{6B7680C4-6699-4158-AD1E-139867F7C9EB}" type="pres">
      <dgm:prSet presAssocID="{0D5C4F07-A04C-4271-A60B-82995C534A0F}" presName="descendantText" presStyleLbl="alignAcc1" presStyleIdx="1" presStyleCnt="5">
        <dgm:presLayoutVars>
          <dgm:bulletEnabled val="1"/>
        </dgm:presLayoutVars>
      </dgm:prSet>
      <dgm:spPr/>
      <dgm:t>
        <a:bodyPr/>
        <a:lstStyle/>
        <a:p>
          <a:endParaRPr lang="hr-HR"/>
        </a:p>
      </dgm:t>
    </dgm:pt>
    <dgm:pt modelId="{60E85461-483B-42DF-8B8E-2BBF45177478}" type="pres">
      <dgm:prSet presAssocID="{7FF2B73F-1504-4677-9ED2-2018061549CE}" presName="sp" presStyleCnt="0"/>
      <dgm:spPr/>
    </dgm:pt>
    <dgm:pt modelId="{E95E3EFD-1045-46E1-B64A-4DAFA777AD6F}" type="pres">
      <dgm:prSet presAssocID="{2A690DE2-3342-4744-AD07-1D6B2A408AB1}" presName="composite" presStyleCnt="0"/>
      <dgm:spPr/>
    </dgm:pt>
    <dgm:pt modelId="{020AE0F8-9CF4-4A2A-945F-91AA06C2E774}" type="pres">
      <dgm:prSet presAssocID="{2A690DE2-3342-4744-AD07-1D6B2A408AB1}" presName="parentText" presStyleLbl="alignNode1" presStyleIdx="2" presStyleCnt="5">
        <dgm:presLayoutVars>
          <dgm:chMax val="1"/>
          <dgm:bulletEnabled val="1"/>
        </dgm:presLayoutVars>
      </dgm:prSet>
      <dgm:spPr/>
      <dgm:t>
        <a:bodyPr/>
        <a:lstStyle/>
        <a:p>
          <a:endParaRPr lang="hr-HR"/>
        </a:p>
      </dgm:t>
    </dgm:pt>
    <dgm:pt modelId="{14E861B7-B48C-41D4-9185-B27512D91E05}" type="pres">
      <dgm:prSet presAssocID="{2A690DE2-3342-4744-AD07-1D6B2A408AB1}" presName="descendantText" presStyleLbl="alignAcc1" presStyleIdx="2" presStyleCnt="5">
        <dgm:presLayoutVars>
          <dgm:bulletEnabled val="1"/>
        </dgm:presLayoutVars>
      </dgm:prSet>
      <dgm:spPr/>
      <dgm:t>
        <a:bodyPr/>
        <a:lstStyle/>
        <a:p>
          <a:endParaRPr lang="hr-HR"/>
        </a:p>
      </dgm:t>
    </dgm:pt>
    <dgm:pt modelId="{03FBAD76-48CD-4BA6-9502-9E6A852B4082}" type="pres">
      <dgm:prSet presAssocID="{87F0D7C8-F60A-40E0-8971-5E5EDD82C0FD}" presName="sp" presStyleCnt="0"/>
      <dgm:spPr/>
    </dgm:pt>
    <dgm:pt modelId="{1F4ED553-35C2-4714-8642-5FA944A3A27A}" type="pres">
      <dgm:prSet presAssocID="{2F875E47-8AB2-44AC-9232-B95912660695}" presName="composite" presStyleCnt="0"/>
      <dgm:spPr/>
    </dgm:pt>
    <dgm:pt modelId="{AFF1C4FA-E7B1-4CB7-A056-83E26C3C25AA}" type="pres">
      <dgm:prSet presAssocID="{2F875E47-8AB2-44AC-9232-B95912660695}" presName="parentText" presStyleLbl="alignNode1" presStyleIdx="3" presStyleCnt="5">
        <dgm:presLayoutVars>
          <dgm:chMax val="1"/>
          <dgm:bulletEnabled val="1"/>
        </dgm:presLayoutVars>
      </dgm:prSet>
      <dgm:spPr/>
      <dgm:t>
        <a:bodyPr/>
        <a:lstStyle/>
        <a:p>
          <a:endParaRPr lang="hr-HR"/>
        </a:p>
      </dgm:t>
    </dgm:pt>
    <dgm:pt modelId="{19CE135D-0AE8-4812-8B7D-5A2601A337DA}" type="pres">
      <dgm:prSet presAssocID="{2F875E47-8AB2-44AC-9232-B95912660695}" presName="descendantText" presStyleLbl="alignAcc1" presStyleIdx="3" presStyleCnt="5">
        <dgm:presLayoutVars>
          <dgm:bulletEnabled val="1"/>
        </dgm:presLayoutVars>
      </dgm:prSet>
      <dgm:spPr/>
      <dgm:t>
        <a:bodyPr/>
        <a:lstStyle/>
        <a:p>
          <a:endParaRPr lang="hr-HR"/>
        </a:p>
      </dgm:t>
    </dgm:pt>
    <dgm:pt modelId="{D37F4609-BB7B-4772-966F-3E1C75CBEB65}" type="pres">
      <dgm:prSet presAssocID="{926A9778-D82E-48A0-BCA7-641F55A27D6A}" presName="sp" presStyleCnt="0"/>
      <dgm:spPr/>
    </dgm:pt>
    <dgm:pt modelId="{71A3270D-22D5-455D-AE7D-B2C45A0F275E}" type="pres">
      <dgm:prSet presAssocID="{F8F9766B-9B77-4E3F-BECB-15954D333FE0}" presName="composite" presStyleCnt="0"/>
      <dgm:spPr/>
    </dgm:pt>
    <dgm:pt modelId="{90A48DF3-474B-4BA6-832C-4F62E4A148BC}" type="pres">
      <dgm:prSet presAssocID="{F8F9766B-9B77-4E3F-BECB-15954D333FE0}" presName="parentText" presStyleLbl="alignNode1" presStyleIdx="4" presStyleCnt="5">
        <dgm:presLayoutVars>
          <dgm:chMax val="1"/>
          <dgm:bulletEnabled val="1"/>
        </dgm:presLayoutVars>
      </dgm:prSet>
      <dgm:spPr/>
      <dgm:t>
        <a:bodyPr/>
        <a:lstStyle/>
        <a:p>
          <a:endParaRPr lang="hr-HR"/>
        </a:p>
      </dgm:t>
    </dgm:pt>
    <dgm:pt modelId="{BFE07563-2CF7-4D34-86C5-23CDE01D2A39}" type="pres">
      <dgm:prSet presAssocID="{F8F9766B-9B77-4E3F-BECB-15954D333FE0}" presName="descendantText" presStyleLbl="alignAcc1" presStyleIdx="4" presStyleCnt="5" custLinFactNeighborX="9830" custLinFactNeighborY="-1582">
        <dgm:presLayoutVars>
          <dgm:bulletEnabled val="1"/>
        </dgm:presLayoutVars>
      </dgm:prSet>
      <dgm:spPr/>
      <dgm:t>
        <a:bodyPr/>
        <a:lstStyle/>
        <a:p>
          <a:endParaRPr lang="hr-HR"/>
        </a:p>
      </dgm:t>
    </dgm:pt>
  </dgm:ptLst>
  <dgm:cxnLst>
    <dgm:cxn modelId="{C4A260D1-F555-4B8A-B761-276CA848E6BD}" type="presOf" srcId="{0D5C4F07-A04C-4271-A60B-82995C534A0F}" destId="{EE335CE4-CBFA-4AA3-9F09-A168A58EFEC8}" srcOrd="0" destOrd="0" presId="urn:microsoft.com/office/officeart/2005/8/layout/chevron2"/>
    <dgm:cxn modelId="{94B668F0-E34A-4A6D-8C0F-939932502983}" srcId="{AD2D6C4A-C4CF-4FF3-954F-0965B7B193A4}" destId="{F8F9766B-9B77-4E3F-BECB-15954D333FE0}" srcOrd="4" destOrd="0" parTransId="{CA234793-A6A5-4E6A-AFD0-96FD3DFAE714}" sibTransId="{6AA122E3-477F-4EF4-840A-D78B578EF0F9}"/>
    <dgm:cxn modelId="{1EE964A0-5A1C-4276-A81D-5EE62899A84D}" type="presOf" srcId="{2A690DE2-3342-4744-AD07-1D6B2A408AB1}" destId="{020AE0F8-9CF4-4A2A-945F-91AA06C2E774}" srcOrd="0" destOrd="0" presId="urn:microsoft.com/office/officeart/2005/8/layout/chevron2"/>
    <dgm:cxn modelId="{7EE8EC01-1FD2-4B4C-BB01-CE90379CDC73}" type="presOf" srcId="{8EF012D5-1050-4EE0-975B-FD7DD9E598AC}" destId="{6B7680C4-6699-4158-AD1E-139867F7C9EB}" srcOrd="0" destOrd="0" presId="urn:microsoft.com/office/officeart/2005/8/layout/chevron2"/>
    <dgm:cxn modelId="{ED518B5F-BAD6-490B-8C93-87356BEE3CF8}" srcId="{F8F9766B-9B77-4E3F-BECB-15954D333FE0}" destId="{408B3521-5838-4A0C-A5E4-319A467BE713}" srcOrd="0" destOrd="0" parTransId="{99F28FDE-EDD5-4776-858C-6D94FD61A40F}" sibTransId="{338DE279-6A9C-4183-83CF-9471C7988AEC}"/>
    <dgm:cxn modelId="{69077FAC-9970-455C-BB2C-56C42B3F76E1}" srcId="{AD2D6C4A-C4CF-4FF3-954F-0965B7B193A4}" destId="{BB5F09F7-8281-4E91-B670-E9F9868F9F93}" srcOrd="0" destOrd="0" parTransId="{4A9ED53B-A189-4316-B902-82024D6EC4AD}" sibTransId="{16EE71DA-EB00-4D7E-B44B-9E21C581CB23}"/>
    <dgm:cxn modelId="{5B27AC97-A4E1-4105-A5A2-BCD39B6B78C5}" type="presOf" srcId="{408B3521-5838-4A0C-A5E4-319A467BE713}" destId="{BFE07563-2CF7-4D34-86C5-23CDE01D2A39}" srcOrd="0" destOrd="0" presId="urn:microsoft.com/office/officeart/2005/8/layout/chevron2"/>
    <dgm:cxn modelId="{9138E69F-CEE9-49E6-BF1D-04A857BB638D}" srcId="{2F875E47-8AB2-44AC-9232-B95912660695}" destId="{2141D68F-AFBD-4794-A2DA-044B9C64F868}" srcOrd="0" destOrd="0" parTransId="{4F92A6B7-12AA-4EA8-94C2-68ADCD07309C}" sibTransId="{5B698699-CFAE-432B-9EA1-9D213C0DA4FB}"/>
    <dgm:cxn modelId="{0C0445E4-CEF4-4EEF-A90C-CD97527F8655}" type="presOf" srcId="{BB5F09F7-8281-4E91-B670-E9F9868F9F93}" destId="{CC88F0E4-7EC4-4233-9D09-702C1618FF43}" srcOrd="0" destOrd="0" presId="urn:microsoft.com/office/officeart/2005/8/layout/chevron2"/>
    <dgm:cxn modelId="{4CBE4A5D-EF19-498C-A5C5-B8BFD25A468E}" type="presOf" srcId="{39A6AA4C-69E3-4896-B880-FE49DC391271}" destId="{14E861B7-B48C-41D4-9185-B27512D91E05}" srcOrd="0" destOrd="0" presId="urn:microsoft.com/office/officeart/2005/8/layout/chevron2"/>
    <dgm:cxn modelId="{AD777DE4-6536-4B00-8CAD-CC97A7A7179B}" srcId="{AD2D6C4A-C4CF-4FF3-954F-0965B7B193A4}" destId="{0D5C4F07-A04C-4271-A60B-82995C534A0F}" srcOrd="1" destOrd="0" parTransId="{1BBC7F77-5242-457B-9670-CEB6D3FB790F}" sibTransId="{7FF2B73F-1504-4677-9ED2-2018061549CE}"/>
    <dgm:cxn modelId="{C889DAD6-0D30-4D9D-96E1-DFAB1D760705}" type="presOf" srcId="{F8F9766B-9B77-4E3F-BECB-15954D333FE0}" destId="{90A48DF3-474B-4BA6-832C-4F62E4A148BC}" srcOrd="0" destOrd="0" presId="urn:microsoft.com/office/officeart/2005/8/layout/chevron2"/>
    <dgm:cxn modelId="{463E6C1F-3228-4F9A-A5DD-126D72E8FAFC}" type="presOf" srcId="{AD2D6C4A-C4CF-4FF3-954F-0965B7B193A4}" destId="{D9807C8E-5F31-46AA-B651-853350AD342B}" srcOrd="0" destOrd="0" presId="urn:microsoft.com/office/officeart/2005/8/layout/chevron2"/>
    <dgm:cxn modelId="{AC6FD5DB-EE42-4631-AB11-D78DEAEBBAB4}" srcId="{2A690DE2-3342-4744-AD07-1D6B2A408AB1}" destId="{39A6AA4C-69E3-4896-B880-FE49DC391271}" srcOrd="0" destOrd="0" parTransId="{161B3261-B26D-4B51-884E-A15BF052A7F7}" sibTransId="{27C90728-AE03-46C4-931A-A824B734CDEA}"/>
    <dgm:cxn modelId="{9E3D741E-36F5-4DD1-979B-FDA5A44B926C}" srcId="{AD2D6C4A-C4CF-4FF3-954F-0965B7B193A4}" destId="{2A690DE2-3342-4744-AD07-1D6B2A408AB1}" srcOrd="2" destOrd="0" parTransId="{10BD68FB-0133-47EB-9A9D-3A0FD0C9BCE9}" sibTransId="{87F0D7C8-F60A-40E0-8971-5E5EDD82C0FD}"/>
    <dgm:cxn modelId="{40D8D4E2-5BD5-4264-B2C6-43ACAD544016}" type="presOf" srcId="{2F875E47-8AB2-44AC-9232-B95912660695}" destId="{AFF1C4FA-E7B1-4CB7-A056-83E26C3C25AA}" srcOrd="0" destOrd="0" presId="urn:microsoft.com/office/officeart/2005/8/layout/chevron2"/>
    <dgm:cxn modelId="{35F745F5-4D66-448D-8655-EC5999C8B1FA}" srcId="{0D5C4F07-A04C-4271-A60B-82995C534A0F}" destId="{8EF012D5-1050-4EE0-975B-FD7DD9E598AC}" srcOrd="0" destOrd="0" parTransId="{3F35CF77-7196-499F-8997-09FD78D14553}" sibTransId="{3F2A9AE8-CDCA-482C-A324-F2066098084A}"/>
    <dgm:cxn modelId="{13B2C5FD-04BA-4CE0-913E-E2AD590C2AAC}" srcId="{AD2D6C4A-C4CF-4FF3-954F-0965B7B193A4}" destId="{2F875E47-8AB2-44AC-9232-B95912660695}" srcOrd="3" destOrd="0" parTransId="{B23E6F96-EBB0-4D1F-A9AE-211A80658F63}" sibTransId="{926A9778-D82E-48A0-BCA7-641F55A27D6A}"/>
    <dgm:cxn modelId="{C24A22C7-11CA-4800-8A33-1058307CE452}" type="presOf" srcId="{D876B078-C56E-4AD8-92EF-BD58CDDA4633}" destId="{DE65D2FD-3151-4A19-94F2-01BB1344DAAD}" srcOrd="0" destOrd="0" presId="urn:microsoft.com/office/officeart/2005/8/layout/chevron2"/>
    <dgm:cxn modelId="{8AE94633-5BDA-4A61-A5FF-5AD74E56B522}" srcId="{BB5F09F7-8281-4E91-B670-E9F9868F9F93}" destId="{D876B078-C56E-4AD8-92EF-BD58CDDA4633}" srcOrd="0" destOrd="0" parTransId="{54CE6E36-AC04-43E3-8420-CE563DE05D22}" sibTransId="{F0BC80A2-ED7B-4CAE-84B0-BF3B4BB2D1BE}"/>
    <dgm:cxn modelId="{D154EC81-353D-4B72-9D2D-941EE6684F6D}" type="presOf" srcId="{2141D68F-AFBD-4794-A2DA-044B9C64F868}" destId="{19CE135D-0AE8-4812-8B7D-5A2601A337DA}" srcOrd="0" destOrd="0" presId="urn:microsoft.com/office/officeart/2005/8/layout/chevron2"/>
    <dgm:cxn modelId="{D21AF18D-8425-4EFB-BDCD-4F661959AFE5}" type="presParOf" srcId="{D9807C8E-5F31-46AA-B651-853350AD342B}" destId="{C28B8C42-2648-490C-842F-09E3FB6DFD8F}" srcOrd="0" destOrd="0" presId="urn:microsoft.com/office/officeart/2005/8/layout/chevron2"/>
    <dgm:cxn modelId="{561C9998-7817-4F32-B4CE-89FB9FB68D1A}" type="presParOf" srcId="{C28B8C42-2648-490C-842F-09E3FB6DFD8F}" destId="{CC88F0E4-7EC4-4233-9D09-702C1618FF43}" srcOrd="0" destOrd="0" presId="urn:microsoft.com/office/officeart/2005/8/layout/chevron2"/>
    <dgm:cxn modelId="{D3D2121E-A895-43DF-8B99-B2B70F23FF29}" type="presParOf" srcId="{C28B8C42-2648-490C-842F-09E3FB6DFD8F}" destId="{DE65D2FD-3151-4A19-94F2-01BB1344DAAD}" srcOrd="1" destOrd="0" presId="urn:microsoft.com/office/officeart/2005/8/layout/chevron2"/>
    <dgm:cxn modelId="{A2B7DE39-8962-4EB4-8360-2B4D108FF58C}" type="presParOf" srcId="{D9807C8E-5F31-46AA-B651-853350AD342B}" destId="{7030C765-96B0-495D-B90F-ADFB707CDCB1}" srcOrd="1" destOrd="0" presId="urn:microsoft.com/office/officeart/2005/8/layout/chevron2"/>
    <dgm:cxn modelId="{5532B2B1-9C64-4548-80B6-08B2789F5F4D}" type="presParOf" srcId="{D9807C8E-5F31-46AA-B651-853350AD342B}" destId="{0A585BB3-8B61-40C2-B4D6-5C1088C51E8E}" srcOrd="2" destOrd="0" presId="urn:microsoft.com/office/officeart/2005/8/layout/chevron2"/>
    <dgm:cxn modelId="{CB6B46AA-5EF2-4DC8-8EAC-61E8F67612F5}" type="presParOf" srcId="{0A585BB3-8B61-40C2-B4D6-5C1088C51E8E}" destId="{EE335CE4-CBFA-4AA3-9F09-A168A58EFEC8}" srcOrd="0" destOrd="0" presId="urn:microsoft.com/office/officeart/2005/8/layout/chevron2"/>
    <dgm:cxn modelId="{6F5CCB15-A31B-4CEA-BC47-648D42EE2CF6}" type="presParOf" srcId="{0A585BB3-8B61-40C2-B4D6-5C1088C51E8E}" destId="{6B7680C4-6699-4158-AD1E-139867F7C9EB}" srcOrd="1" destOrd="0" presId="urn:microsoft.com/office/officeart/2005/8/layout/chevron2"/>
    <dgm:cxn modelId="{D1EF9B48-75DC-47EF-8F6C-B21A9A512993}" type="presParOf" srcId="{D9807C8E-5F31-46AA-B651-853350AD342B}" destId="{60E85461-483B-42DF-8B8E-2BBF45177478}" srcOrd="3" destOrd="0" presId="urn:microsoft.com/office/officeart/2005/8/layout/chevron2"/>
    <dgm:cxn modelId="{620C5135-C109-4651-A269-512BBAA690ED}" type="presParOf" srcId="{D9807C8E-5F31-46AA-B651-853350AD342B}" destId="{E95E3EFD-1045-46E1-B64A-4DAFA777AD6F}" srcOrd="4" destOrd="0" presId="urn:microsoft.com/office/officeart/2005/8/layout/chevron2"/>
    <dgm:cxn modelId="{BDEF4906-85C2-4401-A3C5-031DD7B86F9B}" type="presParOf" srcId="{E95E3EFD-1045-46E1-B64A-4DAFA777AD6F}" destId="{020AE0F8-9CF4-4A2A-945F-91AA06C2E774}" srcOrd="0" destOrd="0" presId="urn:microsoft.com/office/officeart/2005/8/layout/chevron2"/>
    <dgm:cxn modelId="{05D6801B-A3B7-4E61-B753-C9FD22E47CB9}" type="presParOf" srcId="{E95E3EFD-1045-46E1-B64A-4DAFA777AD6F}" destId="{14E861B7-B48C-41D4-9185-B27512D91E05}" srcOrd="1" destOrd="0" presId="urn:microsoft.com/office/officeart/2005/8/layout/chevron2"/>
    <dgm:cxn modelId="{36FF3801-709F-4DF5-AE4E-5C0FCEA2DFC3}" type="presParOf" srcId="{D9807C8E-5F31-46AA-B651-853350AD342B}" destId="{03FBAD76-48CD-4BA6-9502-9E6A852B4082}" srcOrd="5" destOrd="0" presId="urn:microsoft.com/office/officeart/2005/8/layout/chevron2"/>
    <dgm:cxn modelId="{BDCFEDA9-AD8C-40EF-BD04-0B5BF7ADF605}" type="presParOf" srcId="{D9807C8E-5F31-46AA-B651-853350AD342B}" destId="{1F4ED553-35C2-4714-8642-5FA944A3A27A}" srcOrd="6" destOrd="0" presId="urn:microsoft.com/office/officeart/2005/8/layout/chevron2"/>
    <dgm:cxn modelId="{D85B3A3C-02B1-45D7-A7A5-2B94953016B1}" type="presParOf" srcId="{1F4ED553-35C2-4714-8642-5FA944A3A27A}" destId="{AFF1C4FA-E7B1-4CB7-A056-83E26C3C25AA}" srcOrd="0" destOrd="0" presId="urn:microsoft.com/office/officeart/2005/8/layout/chevron2"/>
    <dgm:cxn modelId="{C1F09995-CB44-41B3-A887-E2AB955A5C9C}" type="presParOf" srcId="{1F4ED553-35C2-4714-8642-5FA944A3A27A}" destId="{19CE135D-0AE8-4812-8B7D-5A2601A337DA}" srcOrd="1" destOrd="0" presId="urn:microsoft.com/office/officeart/2005/8/layout/chevron2"/>
    <dgm:cxn modelId="{E8240802-A07F-454B-B523-28C95DB36E21}" type="presParOf" srcId="{D9807C8E-5F31-46AA-B651-853350AD342B}" destId="{D37F4609-BB7B-4772-966F-3E1C75CBEB65}" srcOrd="7" destOrd="0" presId="urn:microsoft.com/office/officeart/2005/8/layout/chevron2"/>
    <dgm:cxn modelId="{D7A78ABC-7D9D-44E1-85A6-404BFE7CA7C1}" type="presParOf" srcId="{D9807C8E-5F31-46AA-B651-853350AD342B}" destId="{71A3270D-22D5-455D-AE7D-B2C45A0F275E}" srcOrd="8" destOrd="0" presId="urn:microsoft.com/office/officeart/2005/8/layout/chevron2"/>
    <dgm:cxn modelId="{BD26AA0F-445D-4010-B1F8-03F076AB6FCC}" type="presParOf" srcId="{71A3270D-22D5-455D-AE7D-B2C45A0F275E}" destId="{90A48DF3-474B-4BA6-832C-4F62E4A148BC}" srcOrd="0" destOrd="0" presId="urn:microsoft.com/office/officeart/2005/8/layout/chevron2"/>
    <dgm:cxn modelId="{90F622DB-C580-41E6-A8C7-3E5D8134A091}" type="presParOf" srcId="{71A3270D-22D5-455D-AE7D-B2C45A0F275E}" destId="{BFE07563-2CF7-4D34-86C5-23CDE01D2A39}" srcOrd="1" destOrd="0" presId="urn:microsoft.com/office/officeart/2005/8/layout/chevron2"/>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3A286CD-B406-4BBA-BC23-19A48481C43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37142B5-E586-4D7F-965E-80EB5586B72E}">
      <dgm:prSet/>
      <dgm:spPr>
        <a:solidFill>
          <a:srgbClr val="243255"/>
        </a:solidFill>
      </dgm:spPr>
      <dgm:t>
        <a:bodyPr/>
        <a:lstStyle/>
        <a:p>
          <a:pPr rtl="0"/>
          <a:r>
            <a:rPr lang="pl-PL" b="1" dirty="0" smtClean="0"/>
            <a:t>Ważne czynniki dla „kreatywnej produkcji” (indywidualne):</a:t>
          </a:r>
          <a:endParaRPr lang="hr-HR" dirty="0"/>
        </a:p>
      </dgm:t>
    </dgm:pt>
    <dgm:pt modelId="{A8D5A295-CDE7-4ECC-8E00-0263F26B41CC}" type="parTrans" cxnId="{B9D56C52-5B35-4EF0-AF0A-7B320BD18E46}">
      <dgm:prSet/>
      <dgm:spPr/>
      <dgm:t>
        <a:bodyPr/>
        <a:lstStyle/>
        <a:p>
          <a:endParaRPr lang="en-US"/>
        </a:p>
      </dgm:t>
    </dgm:pt>
    <dgm:pt modelId="{26E762E3-62B2-4464-B6A7-1B9047AF4942}" type="sibTrans" cxnId="{B9D56C52-5B35-4EF0-AF0A-7B320BD18E46}">
      <dgm:prSet/>
      <dgm:spPr/>
      <dgm:t>
        <a:bodyPr/>
        <a:lstStyle/>
        <a:p>
          <a:endParaRPr lang="en-US"/>
        </a:p>
      </dgm:t>
    </dgm:pt>
    <dgm:pt modelId="{0002CE00-7587-497F-9FB8-D5F6386B2469}">
      <dgm:prSet/>
      <dgm:spPr>
        <a:ln>
          <a:solidFill>
            <a:srgbClr val="FF0000"/>
          </a:solidFill>
        </a:ln>
      </dgm:spPr>
      <dgm:t>
        <a:bodyPr/>
        <a:lstStyle/>
        <a:p>
          <a:pPr algn="just" rtl="0">
            <a:tabLst/>
          </a:pPr>
          <a:r>
            <a:rPr lang="pl-PL" i="1" dirty="0" smtClean="0">
              <a:solidFill>
                <a:srgbClr val="E12227"/>
              </a:solidFill>
            </a:rPr>
            <a:t>zestaw umiejętności intelektualnych </a:t>
          </a:r>
          <a:r>
            <a:rPr lang="en-GB" dirty="0" smtClean="0"/>
            <a:t>(</a:t>
          </a:r>
          <a:r>
            <a:rPr lang="pl-PL" dirty="0" smtClean="0"/>
            <a:t>zdolność dostrzegania problemów w nowy sposób i wykraczania poza zwykłe pomysły; umiejętność identyfikowania pomysłów, które warto realizować; oraz umiejętność przekonywania innych </a:t>
          </a:r>
          <a:br>
            <a:rPr lang="pl-PL" dirty="0" smtClean="0"/>
          </a:br>
          <a:r>
            <a:rPr lang="pl-PL" dirty="0" smtClean="0"/>
            <a:t>o wartości własnych pomysłów</a:t>
          </a:r>
          <a:r>
            <a:rPr lang="en-GB" dirty="0" smtClean="0"/>
            <a:t>)</a:t>
          </a:r>
          <a:r>
            <a:rPr lang="pl-PL" dirty="0" smtClean="0"/>
            <a:t>,</a:t>
          </a:r>
          <a:r>
            <a:rPr lang="en-GB" dirty="0" smtClean="0"/>
            <a:t> </a:t>
          </a:r>
          <a:endParaRPr lang="hr-HR" dirty="0"/>
        </a:p>
      </dgm:t>
    </dgm:pt>
    <dgm:pt modelId="{51D3EB72-1046-4DA5-918C-20121289583A}" type="parTrans" cxnId="{3A293B4F-E8B9-4F80-AE9C-A3922D87E0C4}">
      <dgm:prSet/>
      <dgm:spPr/>
      <dgm:t>
        <a:bodyPr/>
        <a:lstStyle/>
        <a:p>
          <a:endParaRPr lang="en-US"/>
        </a:p>
      </dgm:t>
    </dgm:pt>
    <dgm:pt modelId="{2F37E390-B323-4F3B-A063-670A03B4F3BC}" type="sibTrans" cxnId="{3A293B4F-E8B9-4F80-AE9C-A3922D87E0C4}">
      <dgm:prSet/>
      <dgm:spPr/>
      <dgm:t>
        <a:bodyPr/>
        <a:lstStyle/>
        <a:p>
          <a:endParaRPr lang="en-US"/>
        </a:p>
      </dgm:t>
    </dgm:pt>
    <dgm:pt modelId="{964BFD34-0F11-4D8B-8C88-5021FB189F53}">
      <dgm:prSet/>
      <dgm:spPr>
        <a:ln>
          <a:solidFill>
            <a:srgbClr val="FF0000"/>
          </a:solidFill>
        </a:ln>
      </dgm:spPr>
      <dgm:t>
        <a:bodyPr/>
        <a:lstStyle/>
        <a:p>
          <a:pPr algn="just" rtl="0"/>
          <a:r>
            <a:rPr lang="pl-PL" i="1" dirty="0" smtClean="0">
              <a:solidFill>
                <a:srgbClr val="E12227"/>
              </a:solidFill>
            </a:rPr>
            <a:t>znajomość dziedziny </a:t>
          </a:r>
          <a:r>
            <a:rPr lang="hr-HR" dirty="0" smtClean="0"/>
            <a:t>(</a:t>
          </a:r>
          <a:r>
            <a:rPr lang="pl-PL" dirty="0" smtClean="0"/>
            <a:t>chociaż zbyt duża wiedza może utrudnić generowanie nowych pomysłów</a:t>
          </a:r>
          <a:r>
            <a:rPr lang="hr-HR" dirty="0" smtClean="0"/>
            <a:t>)</a:t>
          </a:r>
          <a:r>
            <a:rPr lang="pl-PL" dirty="0" smtClean="0"/>
            <a:t>,</a:t>
          </a:r>
          <a:endParaRPr lang="hr-HR" dirty="0"/>
        </a:p>
      </dgm:t>
    </dgm:pt>
    <dgm:pt modelId="{48549DF7-E32E-4B62-B93C-31451E09F4CB}" type="parTrans" cxnId="{4C1B91D7-CA1A-41BA-8B64-AAD1BB5794D0}">
      <dgm:prSet/>
      <dgm:spPr/>
      <dgm:t>
        <a:bodyPr/>
        <a:lstStyle/>
        <a:p>
          <a:endParaRPr lang="en-US"/>
        </a:p>
      </dgm:t>
    </dgm:pt>
    <dgm:pt modelId="{3251166D-AD6F-4802-A60D-DDBDDF4BCB77}" type="sibTrans" cxnId="{4C1B91D7-CA1A-41BA-8B64-AAD1BB5794D0}">
      <dgm:prSet/>
      <dgm:spPr/>
      <dgm:t>
        <a:bodyPr/>
        <a:lstStyle/>
        <a:p>
          <a:endParaRPr lang="en-US"/>
        </a:p>
      </dgm:t>
    </dgm:pt>
    <dgm:pt modelId="{1F1038A3-29C1-410B-B355-1B2D30609202}">
      <dgm:prSet/>
      <dgm:spPr>
        <a:ln>
          <a:solidFill>
            <a:srgbClr val="FF0000"/>
          </a:solidFill>
        </a:ln>
      </dgm:spPr>
      <dgm:t>
        <a:bodyPr/>
        <a:lstStyle/>
        <a:p>
          <a:pPr algn="just" rtl="0"/>
          <a:r>
            <a:rPr lang="pl-PL" i="1" dirty="0" smtClean="0">
              <a:solidFill>
                <a:srgbClr val="E12227"/>
              </a:solidFill>
            </a:rPr>
            <a:t>osobowość </a:t>
          </a:r>
          <a:r>
            <a:rPr lang="pl-PL" dirty="0" smtClean="0"/>
            <a:t>która pozwala ci myśleć niezależnie, co jest konieczne, jeśli zamierzasz przebić się przez tłum i promować pomysły, z którymi większość innych się nie zgadza,</a:t>
          </a:r>
          <a:endParaRPr lang="hr-HR" dirty="0"/>
        </a:p>
      </dgm:t>
    </dgm:pt>
    <dgm:pt modelId="{653DA023-1023-43C6-98DC-2127DBD25A78}" type="parTrans" cxnId="{6A007A24-5F32-4292-B530-BBBDFA08BCC6}">
      <dgm:prSet/>
      <dgm:spPr/>
      <dgm:t>
        <a:bodyPr/>
        <a:lstStyle/>
        <a:p>
          <a:endParaRPr lang="en-US"/>
        </a:p>
      </dgm:t>
    </dgm:pt>
    <dgm:pt modelId="{C7DF10AD-B9F0-4738-91E1-364D78BFB47F}" type="sibTrans" cxnId="{6A007A24-5F32-4292-B530-BBBDFA08BCC6}">
      <dgm:prSet/>
      <dgm:spPr/>
      <dgm:t>
        <a:bodyPr/>
        <a:lstStyle/>
        <a:p>
          <a:endParaRPr lang="en-US"/>
        </a:p>
      </dgm:t>
    </dgm:pt>
    <dgm:pt modelId="{0279DDBC-FD36-40DA-89C6-A02D0933E49D}">
      <dgm:prSet/>
      <dgm:spPr>
        <a:ln>
          <a:solidFill>
            <a:srgbClr val="FF0000"/>
          </a:solidFill>
        </a:ln>
      </dgm:spPr>
      <dgm:t>
        <a:bodyPr/>
        <a:lstStyle/>
        <a:p>
          <a:pPr algn="l" rtl="0"/>
          <a:r>
            <a:rPr lang="pl-PL" i="1" dirty="0" smtClean="0">
              <a:solidFill>
                <a:srgbClr val="E12227"/>
              </a:solidFill>
            </a:rPr>
            <a:t> środowisko </a:t>
          </a:r>
          <a:r>
            <a:rPr lang="pl-PL" dirty="0" smtClean="0"/>
            <a:t>które wspiera i nagradza kreatywne pomysły</a:t>
          </a:r>
          <a:r>
            <a:rPr lang="en-GB" dirty="0" smtClean="0"/>
            <a:t>.</a:t>
          </a:r>
          <a:endParaRPr lang="hr-HR" dirty="0"/>
        </a:p>
      </dgm:t>
    </dgm:pt>
    <dgm:pt modelId="{76C7340D-6456-4852-AC1A-BD69C29618CE}" type="parTrans" cxnId="{535723B8-FF3E-4FE9-BA99-AFC7ACD11226}">
      <dgm:prSet/>
      <dgm:spPr/>
      <dgm:t>
        <a:bodyPr/>
        <a:lstStyle/>
        <a:p>
          <a:endParaRPr lang="en-US"/>
        </a:p>
      </dgm:t>
    </dgm:pt>
    <dgm:pt modelId="{3531CDC3-B489-4B15-9EA5-8AB6D9DE09D5}" type="sibTrans" cxnId="{535723B8-FF3E-4FE9-BA99-AFC7ACD11226}">
      <dgm:prSet/>
      <dgm:spPr/>
      <dgm:t>
        <a:bodyPr/>
        <a:lstStyle/>
        <a:p>
          <a:endParaRPr lang="en-US"/>
        </a:p>
      </dgm:t>
    </dgm:pt>
    <dgm:pt modelId="{4D029066-4CA7-42BA-AB72-F3670E4E9339}">
      <dgm:prSet/>
      <dgm:spPr>
        <a:ln>
          <a:solidFill>
            <a:srgbClr val="FF0000"/>
          </a:solidFill>
        </a:ln>
      </dgm:spPr>
      <dgm:t>
        <a:bodyPr/>
        <a:lstStyle/>
        <a:p>
          <a:pPr algn="l" rtl="0"/>
          <a:r>
            <a:rPr lang="en-GB" dirty="0" smtClean="0"/>
            <a:t>Source: Sternberg and </a:t>
          </a:r>
          <a:r>
            <a:rPr lang="en-GB" dirty="0" err="1" smtClean="0"/>
            <a:t>Lubart</a:t>
          </a:r>
          <a:r>
            <a:rPr lang="en-GB" dirty="0" smtClean="0"/>
            <a:t> (1995) </a:t>
          </a:r>
          <a:endParaRPr lang="hr-HR" dirty="0"/>
        </a:p>
      </dgm:t>
    </dgm:pt>
    <dgm:pt modelId="{23E6FFB8-3634-47BC-9A2E-FEDCF13B2C37}" type="sibTrans" cxnId="{BF174B47-6A6E-4B88-B664-3766AC4E7829}">
      <dgm:prSet/>
      <dgm:spPr/>
      <dgm:t>
        <a:bodyPr/>
        <a:lstStyle/>
        <a:p>
          <a:endParaRPr lang="en-US"/>
        </a:p>
      </dgm:t>
    </dgm:pt>
    <dgm:pt modelId="{32841854-B5E6-4C72-B4FB-B9400CA644F3}" type="parTrans" cxnId="{BF174B47-6A6E-4B88-B664-3766AC4E7829}">
      <dgm:prSet/>
      <dgm:spPr/>
      <dgm:t>
        <a:bodyPr/>
        <a:lstStyle/>
        <a:p>
          <a:endParaRPr lang="en-US"/>
        </a:p>
      </dgm:t>
    </dgm:pt>
    <dgm:pt modelId="{EEFEDEE6-7B94-4E2B-A5CB-BBF9B3355CF0}" type="pres">
      <dgm:prSet presAssocID="{83A286CD-B406-4BBA-BC23-19A48481C43C}" presName="linear" presStyleCnt="0">
        <dgm:presLayoutVars>
          <dgm:dir/>
          <dgm:animLvl val="lvl"/>
          <dgm:resizeHandles val="exact"/>
        </dgm:presLayoutVars>
      </dgm:prSet>
      <dgm:spPr/>
      <dgm:t>
        <a:bodyPr/>
        <a:lstStyle/>
        <a:p>
          <a:endParaRPr lang="en-US"/>
        </a:p>
      </dgm:t>
    </dgm:pt>
    <dgm:pt modelId="{71A77E4C-3B11-4D21-8AA2-596DCA6E6EB6}" type="pres">
      <dgm:prSet presAssocID="{937142B5-E586-4D7F-965E-80EB5586B72E}" presName="parentLin" presStyleCnt="0"/>
      <dgm:spPr/>
    </dgm:pt>
    <dgm:pt modelId="{FAD29B8F-B981-4E1A-B7F9-4643A90A2125}" type="pres">
      <dgm:prSet presAssocID="{937142B5-E586-4D7F-965E-80EB5586B72E}" presName="parentLeftMargin" presStyleLbl="node1" presStyleIdx="0" presStyleCnt="1"/>
      <dgm:spPr/>
      <dgm:t>
        <a:bodyPr/>
        <a:lstStyle/>
        <a:p>
          <a:endParaRPr lang="en-US"/>
        </a:p>
      </dgm:t>
    </dgm:pt>
    <dgm:pt modelId="{7CA62AA6-5001-4149-BCB9-FE3DCC12FB6E}" type="pres">
      <dgm:prSet presAssocID="{937142B5-E586-4D7F-965E-80EB5586B72E}" presName="parentText" presStyleLbl="node1" presStyleIdx="0" presStyleCnt="1">
        <dgm:presLayoutVars>
          <dgm:chMax val="0"/>
          <dgm:bulletEnabled val="1"/>
        </dgm:presLayoutVars>
      </dgm:prSet>
      <dgm:spPr/>
      <dgm:t>
        <a:bodyPr/>
        <a:lstStyle/>
        <a:p>
          <a:endParaRPr lang="en-US"/>
        </a:p>
      </dgm:t>
    </dgm:pt>
    <dgm:pt modelId="{A2C86985-0C51-4527-9FF1-69F82454E7A8}" type="pres">
      <dgm:prSet presAssocID="{937142B5-E586-4D7F-965E-80EB5586B72E}" presName="negativeSpace" presStyleCnt="0"/>
      <dgm:spPr/>
    </dgm:pt>
    <dgm:pt modelId="{C5CB239E-9CB8-46F5-B331-D43224F00FB9}" type="pres">
      <dgm:prSet presAssocID="{937142B5-E586-4D7F-965E-80EB5586B72E}" presName="childText" presStyleLbl="conFgAcc1" presStyleIdx="0" presStyleCnt="1">
        <dgm:presLayoutVars>
          <dgm:bulletEnabled val="1"/>
        </dgm:presLayoutVars>
      </dgm:prSet>
      <dgm:spPr/>
      <dgm:t>
        <a:bodyPr/>
        <a:lstStyle/>
        <a:p>
          <a:endParaRPr lang="en-US"/>
        </a:p>
      </dgm:t>
    </dgm:pt>
  </dgm:ptLst>
  <dgm:cxnLst>
    <dgm:cxn modelId="{535723B8-FF3E-4FE9-BA99-AFC7ACD11226}" srcId="{937142B5-E586-4D7F-965E-80EB5586B72E}" destId="{0279DDBC-FD36-40DA-89C6-A02D0933E49D}" srcOrd="3" destOrd="0" parTransId="{76C7340D-6456-4852-AC1A-BD69C29618CE}" sibTransId="{3531CDC3-B489-4B15-9EA5-8AB6D9DE09D5}"/>
    <dgm:cxn modelId="{4C1B91D7-CA1A-41BA-8B64-AAD1BB5794D0}" srcId="{937142B5-E586-4D7F-965E-80EB5586B72E}" destId="{964BFD34-0F11-4D8B-8C88-5021FB189F53}" srcOrd="1" destOrd="0" parTransId="{48549DF7-E32E-4B62-B93C-31451E09F4CB}" sibTransId="{3251166D-AD6F-4802-A60D-DDBDDF4BCB77}"/>
    <dgm:cxn modelId="{BF174B47-6A6E-4B88-B664-3766AC4E7829}" srcId="{937142B5-E586-4D7F-965E-80EB5586B72E}" destId="{4D029066-4CA7-42BA-AB72-F3670E4E9339}" srcOrd="4" destOrd="0" parTransId="{32841854-B5E6-4C72-B4FB-B9400CA644F3}" sibTransId="{23E6FFB8-3634-47BC-9A2E-FEDCF13B2C37}"/>
    <dgm:cxn modelId="{57CBCB76-6244-42A1-98B5-50E4499B79AD}" type="presOf" srcId="{937142B5-E586-4D7F-965E-80EB5586B72E}" destId="{7CA62AA6-5001-4149-BCB9-FE3DCC12FB6E}" srcOrd="1" destOrd="0" presId="urn:microsoft.com/office/officeart/2005/8/layout/list1"/>
    <dgm:cxn modelId="{B9D56C52-5B35-4EF0-AF0A-7B320BD18E46}" srcId="{83A286CD-B406-4BBA-BC23-19A48481C43C}" destId="{937142B5-E586-4D7F-965E-80EB5586B72E}" srcOrd="0" destOrd="0" parTransId="{A8D5A295-CDE7-4ECC-8E00-0263F26B41CC}" sibTransId="{26E762E3-62B2-4464-B6A7-1B9047AF4942}"/>
    <dgm:cxn modelId="{3A293B4F-E8B9-4F80-AE9C-A3922D87E0C4}" srcId="{937142B5-E586-4D7F-965E-80EB5586B72E}" destId="{0002CE00-7587-497F-9FB8-D5F6386B2469}" srcOrd="0" destOrd="0" parTransId="{51D3EB72-1046-4DA5-918C-20121289583A}" sibTransId="{2F37E390-B323-4F3B-A063-670A03B4F3BC}"/>
    <dgm:cxn modelId="{EC004E01-CB5F-49F2-A9CE-F3FB566AC545}" type="presOf" srcId="{1F1038A3-29C1-410B-B355-1B2D30609202}" destId="{C5CB239E-9CB8-46F5-B331-D43224F00FB9}" srcOrd="0" destOrd="2" presId="urn:microsoft.com/office/officeart/2005/8/layout/list1"/>
    <dgm:cxn modelId="{FF0BC689-9B11-47C8-9C9A-EB521B7FBF34}" type="presOf" srcId="{0279DDBC-FD36-40DA-89C6-A02D0933E49D}" destId="{C5CB239E-9CB8-46F5-B331-D43224F00FB9}" srcOrd="0" destOrd="3" presId="urn:microsoft.com/office/officeart/2005/8/layout/list1"/>
    <dgm:cxn modelId="{8D94D7E5-C3DF-42C6-9EA9-48AD86CCB1C5}" type="presOf" srcId="{0002CE00-7587-497F-9FB8-D5F6386B2469}" destId="{C5CB239E-9CB8-46F5-B331-D43224F00FB9}" srcOrd="0" destOrd="0" presId="urn:microsoft.com/office/officeart/2005/8/layout/list1"/>
    <dgm:cxn modelId="{E3D85A27-DADE-4C8B-89A6-BB90EEE052EE}" type="presOf" srcId="{937142B5-E586-4D7F-965E-80EB5586B72E}" destId="{FAD29B8F-B981-4E1A-B7F9-4643A90A2125}" srcOrd="0" destOrd="0" presId="urn:microsoft.com/office/officeart/2005/8/layout/list1"/>
    <dgm:cxn modelId="{63D60B36-888C-42E9-856D-82A18ED9BAB3}" type="presOf" srcId="{964BFD34-0F11-4D8B-8C88-5021FB189F53}" destId="{C5CB239E-9CB8-46F5-B331-D43224F00FB9}" srcOrd="0" destOrd="1" presId="urn:microsoft.com/office/officeart/2005/8/layout/list1"/>
    <dgm:cxn modelId="{562BD96C-83A1-413F-B26F-3B731E42B7DC}" type="presOf" srcId="{4D029066-4CA7-42BA-AB72-F3670E4E9339}" destId="{C5CB239E-9CB8-46F5-B331-D43224F00FB9}" srcOrd="0" destOrd="4" presId="urn:microsoft.com/office/officeart/2005/8/layout/list1"/>
    <dgm:cxn modelId="{6A007A24-5F32-4292-B530-BBBDFA08BCC6}" srcId="{937142B5-E586-4D7F-965E-80EB5586B72E}" destId="{1F1038A3-29C1-410B-B355-1B2D30609202}" srcOrd="2" destOrd="0" parTransId="{653DA023-1023-43C6-98DC-2127DBD25A78}" sibTransId="{C7DF10AD-B9F0-4738-91E1-364D78BFB47F}"/>
    <dgm:cxn modelId="{101BCCCF-28D3-40A0-9F9D-A82FF0DBE042}" type="presOf" srcId="{83A286CD-B406-4BBA-BC23-19A48481C43C}" destId="{EEFEDEE6-7B94-4E2B-A5CB-BBF9B3355CF0}" srcOrd="0" destOrd="0" presId="urn:microsoft.com/office/officeart/2005/8/layout/list1"/>
    <dgm:cxn modelId="{2BC16F66-2A7D-45E3-8DBE-604FEC584C25}" type="presParOf" srcId="{EEFEDEE6-7B94-4E2B-A5CB-BBF9B3355CF0}" destId="{71A77E4C-3B11-4D21-8AA2-596DCA6E6EB6}" srcOrd="0" destOrd="0" presId="urn:microsoft.com/office/officeart/2005/8/layout/list1"/>
    <dgm:cxn modelId="{5FFEECB3-DD73-4517-B4FA-6CE15F35F74F}" type="presParOf" srcId="{71A77E4C-3B11-4D21-8AA2-596DCA6E6EB6}" destId="{FAD29B8F-B981-4E1A-B7F9-4643A90A2125}" srcOrd="0" destOrd="0" presId="urn:microsoft.com/office/officeart/2005/8/layout/list1"/>
    <dgm:cxn modelId="{5DD3DBC1-F42D-45A8-9C5E-CA4D2ECA88F2}" type="presParOf" srcId="{71A77E4C-3B11-4D21-8AA2-596DCA6E6EB6}" destId="{7CA62AA6-5001-4149-BCB9-FE3DCC12FB6E}" srcOrd="1" destOrd="0" presId="urn:microsoft.com/office/officeart/2005/8/layout/list1"/>
    <dgm:cxn modelId="{83D56ED0-BF0A-452E-8437-78A731C948F1}" type="presParOf" srcId="{EEFEDEE6-7B94-4E2B-A5CB-BBF9B3355CF0}" destId="{A2C86985-0C51-4527-9FF1-69F82454E7A8}" srcOrd="1" destOrd="0" presId="urn:microsoft.com/office/officeart/2005/8/layout/list1"/>
    <dgm:cxn modelId="{14FACC2C-9A42-4176-9964-5A3DC00460D2}" type="presParOf" srcId="{EEFEDEE6-7B94-4E2B-A5CB-BBF9B3355CF0}" destId="{C5CB239E-9CB8-46F5-B331-D43224F00FB9}" srcOrd="2" destOrd="0" presId="urn:microsoft.com/office/officeart/2005/8/layout/list1"/>
  </dgm:cxnLst>
  <dgm:bg/>
  <dgm:whole>
    <a:ln w="9525" cap="flat" cmpd="sng" algn="ctr">
      <a:solidFill>
        <a:schemeClr val="lt1">
          <a:hueOff val="0"/>
          <a:satOff val="0"/>
          <a:lumOff val="0"/>
        </a:schemeClr>
      </a:solidFill>
      <a:prstDash val="solid"/>
      <a:round/>
      <a:headEnd type="none" w="med" len="med"/>
      <a:tailEnd type="none" w="med" len="med"/>
    </a:ln>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81B13C-AA17-44E9-8569-B75BA188C82C}">
      <dsp:nvSpPr>
        <dsp:cNvPr id="0" name=""/>
        <dsp:cNvSpPr/>
      </dsp:nvSpPr>
      <dsp:spPr>
        <a:xfrm>
          <a:off x="0" y="5402"/>
          <a:ext cx="16306800" cy="1065576"/>
        </a:xfrm>
        <a:prstGeom prst="roundRect">
          <a:avLst/>
        </a:prstGeom>
        <a:solidFill>
          <a:srgbClr val="243255"/>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l" defTabSz="1955800" rtl="0">
            <a:lnSpc>
              <a:spcPct val="90000"/>
            </a:lnSpc>
            <a:spcBef>
              <a:spcPct val="0"/>
            </a:spcBef>
            <a:spcAft>
              <a:spcPct val="35000"/>
            </a:spcAft>
          </a:pPr>
          <a:r>
            <a:rPr lang="pl-PL" sz="4400" b="1" kern="1200" dirty="0" smtClean="0"/>
            <a:t>KREATYWNOŚĆ</a:t>
          </a:r>
          <a:endParaRPr lang="hr-HR" sz="4400" kern="1200" dirty="0"/>
        </a:p>
      </dsp:txBody>
      <dsp:txXfrm>
        <a:off x="52017" y="57419"/>
        <a:ext cx="16202766" cy="96154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D07ECB-5C7B-4661-BF9D-6574C90267C0}">
      <dsp:nvSpPr>
        <dsp:cNvPr id="0" name=""/>
        <dsp:cNvSpPr/>
      </dsp:nvSpPr>
      <dsp:spPr>
        <a:xfrm>
          <a:off x="0" y="55392"/>
          <a:ext cx="15316201" cy="839474"/>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pl-PL" sz="3500" b="1" kern="1200" dirty="0" smtClean="0"/>
            <a:t>Charakterystyka ludzi kreatywnych</a:t>
          </a:r>
          <a:r>
            <a:rPr lang="hr-HR" sz="3500" b="1" kern="1200" dirty="0" smtClean="0"/>
            <a:t>: </a:t>
          </a:r>
          <a:r>
            <a:rPr lang="pl-PL" sz="3500" b="1" kern="1200" dirty="0" smtClean="0"/>
            <a:t>Na podstawie: </a:t>
          </a:r>
          <a:r>
            <a:rPr lang="en-GB" sz="3500" b="1" kern="1200" dirty="0" err="1" smtClean="0"/>
            <a:t>Cloninger</a:t>
          </a:r>
          <a:r>
            <a:rPr lang="en-GB" sz="3500" b="1" kern="1200" dirty="0" smtClean="0"/>
            <a:t> </a:t>
          </a:r>
          <a:r>
            <a:rPr lang="en-GB" sz="3500" b="1" kern="1200" dirty="0" smtClean="0"/>
            <a:t>and </a:t>
          </a:r>
          <a:r>
            <a:rPr lang="en-GB" sz="3500" b="1" kern="1200" dirty="0" err="1" smtClean="0"/>
            <a:t>Mengert</a:t>
          </a:r>
          <a:r>
            <a:rPr lang="en-GB" sz="3500" b="1" kern="1200" dirty="0" smtClean="0"/>
            <a:t> (2010) </a:t>
          </a:r>
          <a:endParaRPr lang="hr-HR" sz="3500" kern="1200" dirty="0"/>
        </a:p>
      </dsp:txBody>
      <dsp:txXfrm>
        <a:off x="40980" y="96372"/>
        <a:ext cx="15234241" cy="75751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33C942-163B-44B1-8071-F21D6C0F06F4}">
      <dsp:nvSpPr>
        <dsp:cNvPr id="0" name=""/>
        <dsp:cNvSpPr/>
      </dsp:nvSpPr>
      <dsp:spPr>
        <a:xfrm>
          <a:off x="356879" y="7864"/>
          <a:ext cx="1619994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pl-PL" sz="3800" b="1" kern="1200" dirty="0" smtClean="0"/>
            <a:t>Model kreatywności 4P</a:t>
          </a:r>
          <a:r>
            <a:rPr lang="en-US" sz="3800" b="1" kern="1200" dirty="0" smtClean="0"/>
            <a:t> </a:t>
          </a:r>
          <a:endParaRPr lang="hr-HR" sz="3800" kern="1200" dirty="0"/>
        </a:p>
      </dsp:txBody>
      <dsp:txXfrm>
        <a:off x="401803" y="52788"/>
        <a:ext cx="16110092" cy="83042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C45FE5-4AD4-472A-9115-592D8C132F50}">
      <dsp:nvSpPr>
        <dsp:cNvPr id="0" name=""/>
        <dsp:cNvSpPr/>
      </dsp:nvSpPr>
      <dsp:spPr>
        <a:xfrm>
          <a:off x="0" y="292"/>
          <a:ext cx="16200000" cy="935415"/>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en-GB" sz="3900" b="1" kern="1200" smtClean="0"/>
            <a:t>Types of creativity </a:t>
          </a:r>
          <a:endParaRPr lang="hr-HR" sz="3900" kern="1200"/>
        </a:p>
      </dsp:txBody>
      <dsp:txXfrm>
        <a:off x="45663" y="45955"/>
        <a:ext cx="16108674" cy="84408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B4327F-475B-441E-816E-0A81FA37DB40}">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pl-PL" sz="3800" b="1" kern="1200" dirty="0" smtClean="0"/>
            <a:t>Przykłady czterech typów kreatywności</a:t>
          </a:r>
          <a:endParaRPr lang="hr-HR" sz="3800" kern="1200" dirty="0"/>
        </a:p>
      </dsp:txBody>
      <dsp:txXfrm>
        <a:off x="44924" y="52788"/>
        <a:ext cx="16110152" cy="83042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pl-PL" sz="3800" b="1" kern="1200" dirty="0" smtClean="0"/>
            <a:t>Pokonywanie osobistych barier kreatywności</a:t>
          </a:r>
          <a:endParaRPr lang="hr-HR" sz="3800" b="1" kern="1200" dirty="0"/>
        </a:p>
      </dsp:txBody>
      <dsp:txXfrm>
        <a:off x="44924" y="52788"/>
        <a:ext cx="16110152" cy="83042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0"/>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pl-PL" sz="3800" b="1" kern="1200" dirty="0" smtClean="0"/>
            <a:t>Pokonywanie osobistych barier kreatywności</a:t>
          </a:r>
          <a:endParaRPr lang="hr-HR" sz="3800" b="1" kern="1200" dirty="0"/>
        </a:p>
      </dsp:txBody>
      <dsp:txXfrm>
        <a:off x="44924" y="44924"/>
        <a:ext cx="16110152" cy="83042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0"/>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pl-PL" sz="3800" b="1" kern="1200" dirty="0" smtClean="0"/>
            <a:t>Pokonywanie osobistych barier kreatywności</a:t>
          </a:r>
          <a:endParaRPr lang="hr-HR" sz="3800" b="1" kern="1200" dirty="0"/>
        </a:p>
      </dsp:txBody>
      <dsp:txXfrm>
        <a:off x="44924" y="44924"/>
        <a:ext cx="16110152" cy="830422"/>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0"/>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pl-PL" sz="3800" b="1" kern="1200" dirty="0" smtClean="0"/>
            <a:t>Pokonywanie osobistych barier kreatywności</a:t>
          </a:r>
          <a:endParaRPr lang="hr-HR" sz="3800" b="1" kern="1200" dirty="0"/>
        </a:p>
      </dsp:txBody>
      <dsp:txXfrm>
        <a:off x="44924" y="44924"/>
        <a:ext cx="16110152" cy="830422"/>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0"/>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pl-PL" sz="3800" b="1" kern="1200" dirty="0" smtClean="0"/>
            <a:t>Pokonywanie osobistych barier kreatywności</a:t>
          </a:r>
          <a:endParaRPr lang="hr-HR" sz="3800" b="1" kern="1200" dirty="0"/>
        </a:p>
      </dsp:txBody>
      <dsp:txXfrm>
        <a:off x="44924" y="44924"/>
        <a:ext cx="16110152" cy="83042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0"/>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pl-PL" sz="3800" b="1" kern="1200" dirty="0" smtClean="0"/>
            <a:t>Pokonywanie osobistych barier kreatywności</a:t>
          </a:r>
          <a:endParaRPr lang="hr-HR" sz="3800" b="1" kern="1200" dirty="0"/>
        </a:p>
      </dsp:txBody>
      <dsp:txXfrm>
        <a:off x="44924" y="44924"/>
        <a:ext cx="16110152" cy="8304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4B42E7-1FED-4B36-ABBC-6C5A43F75138}">
      <dsp:nvSpPr>
        <dsp:cNvPr id="0" name=""/>
        <dsp:cNvSpPr/>
      </dsp:nvSpPr>
      <dsp:spPr>
        <a:xfrm>
          <a:off x="0" y="583274"/>
          <a:ext cx="16199935" cy="6284250"/>
        </a:xfrm>
        <a:prstGeom prst="rect">
          <a:avLst/>
        </a:prstGeom>
        <a:solidFill>
          <a:schemeClr val="lt1">
            <a:alpha val="90000"/>
            <a:hueOff val="0"/>
            <a:satOff val="0"/>
            <a:lumOff val="0"/>
            <a:alphaOff val="0"/>
          </a:schemeClr>
        </a:solidFill>
        <a:ln w="25400" cap="flat" cmpd="sng" algn="ctr">
          <a:solidFill>
            <a:srgbClr val="E12227"/>
          </a:solidFill>
          <a:prstDash val="solid"/>
        </a:ln>
        <a:effectLst/>
      </dsp:spPr>
      <dsp:style>
        <a:lnRef idx="2">
          <a:scrgbClr r="0" g="0" b="0"/>
        </a:lnRef>
        <a:fillRef idx="1">
          <a:scrgbClr r="0" g="0" b="0"/>
        </a:fillRef>
        <a:effectRef idx="0">
          <a:scrgbClr r="0" g="0" b="0"/>
        </a:effectRef>
        <a:fontRef idx="minor"/>
      </dsp:style>
      <dsp:txBody>
        <a:bodyPr spcFirstLastPara="0" vert="horz" wrap="square" lIns="1306987" tIns="728980" rIns="1306987" bIns="248920" numCol="1" spcCol="1270" anchor="t" anchorCtr="0">
          <a:noAutofit/>
        </a:bodyPr>
        <a:lstStyle/>
        <a:p>
          <a:pPr marL="285750" lvl="1" indent="-285750" algn="just" defTabSz="1555750" rtl="0">
            <a:lnSpc>
              <a:spcPct val="90000"/>
            </a:lnSpc>
            <a:spcBef>
              <a:spcPct val="0"/>
            </a:spcBef>
            <a:spcAft>
              <a:spcPct val="15000"/>
            </a:spcAft>
            <a:buChar char="••"/>
          </a:pPr>
          <a:r>
            <a:rPr lang="pl-PL" sz="3500" kern="1200" dirty="0" smtClean="0"/>
            <a:t>Bycie kreatywnym jest koniecznością w dzisiejszym szybko zmieniającym się i wymagającym świecie</a:t>
          </a:r>
          <a:endParaRPr lang="hr-HR" sz="3500" kern="1200" dirty="0"/>
        </a:p>
        <a:p>
          <a:pPr marL="285750" lvl="1" indent="-285750" algn="just" defTabSz="1555750" rtl="0">
            <a:lnSpc>
              <a:spcPct val="90000"/>
            </a:lnSpc>
            <a:spcBef>
              <a:spcPct val="0"/>
            </a:spcBef>
            <a:spcAft>
              <a:spcPct val="15000"/>
            </a:spcAft>
            <a:buChar char="••"/>
          </a:pPr>
          <a:r>
            <a:rPr lang="pl-PL" sz="3500" kern="1200" dirty="0" smtClean="0"/>
            <a:t>Kreatywność jest kluczem do sukcesu w prawie wszystkich aspektach życia, osobistego i zawodowego</a:t>
          </a:r>
          <a:endParaRPr lang="hr-HR" sz="3500" kern="1200" dirty="0"/>
        </a:p>
        <a:p>
          <a:pPr marL="285750" lvl="1" indent="-285750" algn="just" defTabSz="1555750" rtl="0">
            <a:lnSpc>
              <a:spcPct val="90000"/>
            </a:lnSpc>
            <a:spcBef>
              <a:spcPct val="0"/>
            </a:spcBef>
            <a:spcAft>
              <a:spcPct val="15000"/>
            </a:spcAft>
            <a:buChar char="••"/>
          </a:pPr>
          <a:r>
            <a:rPr lang="pl-PL" sz="3500" kern="1200" dirty="0" smtClean="0"/>
            <a:t>Kreatywność jest ważna dla społeczeństwa i wywiera potężny wpływ na wszystkie aspekty społeczeństwa</a:t>
          </a:r>
          <a:endParaRPr lang="hr-HR" sz="3500" kern="1200" dirty="0"/>
        </a:p>
        <a:p>
          <a:pPr marL="285750" lvl="1" indent="-285750" algn="just" defTabSz="1555750" rtl="0">
            <a:lnSpc>
              <a:spcPct val="90000"/>
            </a:lnSpc>
            <a:spcBef>
              <a:spcPct val="0"/>
            </a:spcBef>
            <a:spcAft>
              <a:spcPct val="15000"/>
            </a:spcAft>
            <a:buChar char="••"/>
          </a:pPr>
          <a:r>
            <a:rPr lang="pl-PL" sz="3500" kern="1200" dirty="0" smtClean="0"/>
            <a:t>Krótko mówiąc, kreatywność to połączenie dwóch podstawowych elementów:</a:t>
          </a:r>
          <a:r>
            <a:rPr lang="en-GB" sz="3500" kern="1200" dirty="0" smtClean="0"/>
            <a:t> </a:t>
          </a:r>
          <a:endParaRPr lang="hr-HR" sz="3500" kern="1200" dirty="0"/>
        </a:p>
        <a:p>
          <a:pPr marL="285750" lvl="1" indent="-285750" algn="l" defTabSz="1555750" rtl="0">
            <a:lnSpc>
              <a:spcPct val="90000"/>
            </a:lnSpc>
            <a:spcBef>
              <a:spcPct val="0"/>
            </a:spcBef>
            <a:spcAft>
              <a:spcPct val="15000"/>
            </a:spcAft>
            <a:buChar char="••"/>
          </a:pPr>
          <a:r>
            <a:rPr lang="hr-HR" sz="3500" i="1" kern="1200" dirty="0" smtClean="0"/>
            <a:t>(1) </a:t>
          </a:r>
          <a:r>
            <a:rPr lang="hr-HR" sz="3500" i="1" kern="1200" dirty="0" smtClean="0"/>
            <a:t>czegoś</a:t>
          </a:r>
          <a:r>
            <a:rPr lang="pl-PL" sz="3500" i="1" kern="1200" dirty="0" smtClean="0"/>
            <a:t> nowego, oryginalnego oraz</a:t>
          </a:r>
          <a:endParaRPr lang="hr-HR" sz="3500" kern="1200" dirty="0"/>
        </a:p>
        <a:p>
          <a:pPr marL="285750" lvl="1" indent="-285750" algn="l" defTabSz="1555750" rtl="0">
            <a:lnSpc>
              <a:spcPct val="90000"/>
            </a:lnSpc>
            <a:spcBef>
              <a:spcPct val="0"/>
            </a:spcBef>
            <a:spcAft>
              <a:spcPct val="15000"/>
            </a:spcAft>
            <a:buChar char="••"/>
          </a:pPr>
          <a:r>
            <a:rPr lang="hr-HR" sz="3500" i="1" kern="1200" dirty="0" smtClean="0"/>
            <a:t>(2) </a:t>
          </a:r>
          <a:r>
            <a:rPr lang="pl-PL" sz="3500" i="1" kern="1200" dirty="0" smtClean="0"/>
            <a:t>Adekwatność zadania, użyteczność lub sensowność</a:t>
          </a:r>
          <a:r>
            <a:rPr lang="en-GB" sz="3500" b="1" i="1" kern="1200" dirty="0" smtClean="0"/>
            <a:t>.</a:t>
          </a:r>
          <a:endParaRPr lang="hr-HR" sz="3500" kern="1200" dirty="0"/>
        </a:p>
      </dsp:txBody>
      <dsp:txXfrm>
        <a:off x="0" y="583274"/>
        <a:ext cx="16199935" cy="6284250"/>
      </dsp:txXfrm>
    </dsp:sp>
    <dsp:sp modelId="{335CCE47-B0A7-4E31-BA0F-4591AE467EA7}">
      <dsp:nvSpPr>
        <dsp:cNvPr id="0" name=""/>
        <dsp:cNvSpPr/>
      </dsp:nvSpPr>
      <dsp:spPr>
        <a:xfrm>
          <a:off x="842010" y="66674"/>
          <a:ext cx="11788140" cy="103320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5564" tIns="0" rIns="445564" bIns="0" numCol="1" spcCol="1270" anchor="ctr" anchorCtr="0">
          <a:noAutofit/>
        </a:bodyPr>
        <a:lstStyle/>
        <a:p>
          <a:pPr lvl="0" algn="l" defTabSz="1555750" rtl="0">
            <a:lnSpc>
              <a:spcPct val="90000"/>
            </a:lnSpc>
            <a:spcBef>
              <a:spcPct val="0"/>
            </a:spcBef>
            <a:spcAft>
              <a:spcPct val="35000"/>
            </a:spcAft>
          </a:pPr>
          <a:r>
            <a:rPr lang="pl-PL" sz="3500" b="1" kern="1200" dirty="0" smtClean="0"/>
            <a:t>Czym jest kreatywność</a:t>
          </a:r>
          <a:r>
            <a:rPr lang="en-GB" sz="3500" b="1" kern="1200" dirty="0" smtClean="0"/>
            <a:t>?</a:t>
          </a:r>
          <a:endParaRPr lang="hr-HR" sz="3500" kern="1200" dirty="0"/>
        </a:p>
      </dsp:txBody>
      <dsp:txXfrm>
        <a:off x="892447" y="117111"/>
        <a:ext cx="11687266" cy="932326"/>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en-GB" sz="3800" b="1" kern="1200" dirty="0" err="1" smtClean="0"/>
            <a:t>Kreatywność</a:t>
          </a:r>
          <a:r>
            <a:rPr lang="en-GB" sz="3800" b="1" kern="1200" dirty="0" smtClean="0"/>
            <a:t> </a:t>
          </a:r>
          <a:r>
            <a:rPr lang="en-GB" sz="3800" b="1" kern="1200" dirty="0" err="1" smtClean="0"/>
            <a:t>zespołowa</a:t>
          </a:r>
          <a:endParaRPr lang="en-GB" sz="3800" b="1" kern="1200" noProof="0" dirty="0"/>
        </a:p>
      </dsp:txBody>
      <dsp:txXfrm>
        <a:off x="44924" y="52788"/>
        <a:ext cx="16110152" cy="830422"/>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pl-PL" sz="3800" b="1" kern="1200" noProof="0" dirty="0" smtClean="0"/>
            <a:t>Kreatywność w miejscu pracy</a:t>
          </a:r>
          <a:endParaRPr lang="en-GB" sz="3800" b="1" kern="1200" noProof="0" dirty="0"/>
        </a:p>
      </dsp:txBody>
      <dsp:txXfrm>
        <a:off x="44924" y="52788"/>
        <a:ext cx="16110152" cy="830422"/>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pl-PL" sz="3800" b="1" kern="1200" noProof="0" dirty="0" smtClean="0"/>
            <a:t>Kreatywność w miejscu pracy</a:t>
          </a:r>
          <a:endParaRPr lang="en-GB" sz="3800" b="1" kern="1200" noProof="0" dirty="0"/>
        </a:p>
      </dsp:txBody>
      <dsp:txXfrm>
        <a:off x="44924" y="52788"/>
        <a:ext cx="16110152" cy="830422"/>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9D64A1-74BF-43E0-951D-1129A581E1F1}">
      <dsp:nvSpPr>
        <dsp:cNvPr id="0" name=""/>
        <dsp:cNvSpPr/>
      </dsp:nvSpPr>
      <dsp:spPr>
        <a:xfrm>
          <a:off x="0" y="337094"/>
          <a:ext cx="16073000" cy="3175200"/>
        </a:xfrm>
        <a:prstGeom prst="rect">
          <a:avLst/>
        </a:prstGeom>
        <a:solidFill>
          <a:schemeClr val="lt1">
            <a:alpha val="90000"/>
            <a:hueOff val="0"/>
            <a:satOff val="0"/>
            <a:lumOff val="0"/>
            <a:alphaOff val="0"/>
          </a:schemeClr>
        </a:solidFill>
        <a:ln w="25400" cap="flat" cmpd="sng" algn="ctr">
          <a:solidFill>
            <a:srgbClr val="FF0000"/>
          </a:solidFill>
          <a:prstDash val="solid"/>
        </a:ln>
        <a:effectLst/>
      </dsp:spPr>
      <dsp:style>
        <a:lnRef idx="2">
          <a:scrgbClr r="0" g="0" b="0"/>
        </a:lnRef>
        <a:fillRef idx="1">
          <a:scrgbClr r="0" g="0" b="0"/>
        </a:fillRef>
        <a:effectRef idx="0">
          <a:scrgbClr r="0" g="0" b="0"/>
        </a:effectRef>
        <a:fontRef idx="minor"/>
      </dsp:style>
      <dsp:txBody>
        <a:bodyPr spcFirstLastPara="0" vert="horz" wrap="square" lIns="1247443" tIns="437388" rIns="1247443" bIns="170688" numCol="1" spcCol="1270" anchor="t" anchorCtr="0">
          <a:noAutofit/>
        </a:bodyPr>
        <a:lstStyle/>
        <a:p>
          <a:pPr marL="228600" lvl="1" indent="-228600" algn="l" defTabSz="1066800" rtl="0">
            <a:lnSpc>
              <a:spcPct val="90000"/>
            </a:lnSpc>
            <a:spcBef>
              <a:spcPct val="0"/>
            </a:spcBef>
            <a:spcAft>
              <a:spcPct val="15000"/>
            </a:spcAft>
            <a:buChar char="••"/>
            <a:tabLst/>
          </a:pPr>
          <a:r>
            <a:rPr lang="pl-PL" sz="2400" i="1" kern="1200" dirty="0" smtClean="0"/>
            <a:t>Analiza – </a:t>
          </a:r>
          <a:r>
            <a:rPr lang="pl-PL" sz="2400" i="0" kern="1200" dirty="0" smtClean="0"/>
            <a:t>analiza aktualnego porządku rzeczy stanowi podstawę twórczego myślenia. </a:t>
          </a:r>
          <a:endParaRPr lang="hr-HR" sz="2400" i="0" kern="1200" dirty="0"/>
        </a:p>
        <a:p>
          <a:pPr marL="228600" lvl="1" indent="-228600" algn="l" defTabSz="1066800">
            <a:lnSpc>
              <a:spcPct val="90000"/>
            </a:lnSpc>
            <a:spcBef>
              <a:spcPct val="0"/>
            </a:spcBef>
            <a:spcAft>
              <a:spcPct val="15000"/>
            </a:spcAft>
            <a:buChar char="••"/>
            <a:tabLst/>
          </a:pPr>
          <a:r>
            <a:rPr lang="pl-PL" sz="2400" i="1" kern="1200" dirty="0" smtClean="0"/>
            <a:t>Otwartość – </a:t>
          </a:r>
          <a:r>
            <a:rPr lang="pl-PL" sz="2400" i="0" kern="1200" dirty="0" smtClean="0"/>
            <a:t>akceptuj popełnianie błędów i trafianie w ślepe uliczki przed dokonaniem przełomu.</a:t>
          </a:r>
          <a:endParaRPr lang="pl-PL" sz="2400" i="0" kern="1200" dirty="0" smtClean="0"/>
        </a:p>
        <a:p>
          <a:pPr marL="228600" lvl="1" indent="-228600" algn="l" defTabSz="1066800">
            <a:lnSpc>
              <a:spcPct val="90000"/>
            </a:lnSpc>
            <a:spcBef>
              <a:spcPct val="0"/>
            </a:spcBef>
            <a:spcAft>
              <a:spcPct val="15000"/>
            </a:spcAft>
            <a:buChar char="••"/>
            <a:tabLst/>
          </a:pPr>
          <a:r>
            <a:rPr lang="pl-PL" sz="2400" i="1" kern="1200" dirty="0" smtClean="0"/>
            <a:t>Organizacja – </a:t>
          </a:r>
          <a:r>
            <a:rPr lang="pl-PL" sz="2400" i="0" kern="1200" dirty="0" smtClean="0"/>
            <a:t>ta umiejętność uporządkowania myśli i przekształcenia jej w plan z procesem, celem </a:t>
          </a:r>
          <a:br>
            <a:rPr lang="pl-PL" sz="2400" i="0" kern="1200" dirty="0" smtClean="0"/>
          </a:br>
          <a:r>
            <a:rPr lang="pl-PL" sz="2400" i="0" kern="1200" dirty="0" smtClean="0"/>
            <a:t>i terminem jest niezbędna.</a:t>
          </a:r>
          <a:endParaRPr lang="pl-PL" sz="2400" i="0" kern="1200" dirty="0" smtClean="0"/>
        </a:p>
        <a:p>
          <a:pPr marL="228600" lvl="1" indent="-228600" algn="l" defTabSz="1066800">
            <a:lnSpc>
              <a:spcPct val="90000"/>
            </a:lnSpc>
            <a:spcBef>
              <a:spcPct val="0"/>
            </a:spcBef>
            <a:spcAft>
              <a:spcPct val="15000"/>
            </a:spcAft>
            <a:buChar char="••"/>
            <a:tabLst/>
          </a:pPr>
          <a:r>
            <a:rPr lang="pl-PL" sz="2400" i="1" kern="1200" dirty="0" smtClean="0"/>
            <a:t>Komunikacja – </a:t>
          </a:r>
          <a:r>
            <a:rPr lang="pl-PL" sz="2400" i="0" kern="1200" dirty="0" smtClean="0"/>
            <a:t>świetne pomysły są przydatne tylko wtedy, gdy można je przekazać innym (umiejętności słuchania, mówienia (prezentowania) czy pisania (w kontekście opisywania)). </a:t>
          </a:r>
          <a:endParaRPr lang="pl-PL" sz="2400" i="0" kern="1200" dirty="0" smtClean="0"/>
        </a:p>
        <a:p>
          <a:pPr marL="228600" lvl="1" indent="-228600" algn="l" defTabSz="1066800">
            <a:lnSpc>
              <a:spcPct val="90000"/>
            </a:lnSpc>
            <a:spcBef>
              <a:spcPct val="0"/>
            </a:spcBef>
            <a:spcAft>
              <a:spcPct val="15000"/>
            </a:spcAft>
            <a:buChar char="••"/>
            <a:tabLst/>
          </a:pPr>
          <a:r>
            <a:rPr lang="pl-PL" sz="2400" i="1" kern="1200" dirty="0" smtClean="0"/>
            <a:t>Ćwiczenie – </a:t>
          </a:r>
          <a:r>
            <a:rPr lang="pl-PL" sz="2400" i="0" kern="1200" dirty="0" smtClean="0"/>
            <a:t>które zachęca i rozwija kreatywne myślenie i umiejętności rozwiązywania problemów.</a:t>
          </a:r>
          <a:endParaRPr lang="pl-PL" sz="2400" i="0" kern="1200" dirty="0" smtClean="0"/>
        </a:p>
      </dsp:txBody>
      <dsp:txXfrm>
        <a:off x="0" y="337094"/>
        <a:ext cx="16073000" cy="3175200"/>
      </dsp:txXfrm>
    </dsp:sp>
    <dsp:sp modelId="{F4B0C805-FCC3-42D0-AAD3-D26F94D3268B}">
      <dsp:nvSpPr>
        <dsp:cNvPr id="0" name=""/>
        <dsp:cNvSpPr/>
      </dsp:nvSpPr>
      <dsp:spPr>
        <a:xfrm>
          <a:off x="803650" y="27134"/>
          <a:ext cx="11251100" cy="61992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5265" tIns="0" rIns="425265" bIns="0" numCol="1" spcCol="1270" anchor="ctr" anchorCtr="0">
          <a:noAutofit/>
        </a:bodyPr>
        <a:lstStyle/>
        <a:p>
          <a:pPr lvl="0" algn="l" defTabSz="1244600" rtl="0">
            <a:lnSpc>
              <a:spcPct val="90000"/>
            </a:lnSpc>
            <a:spcBef>
              <a:spcPct val="0"/>
            </a:spcBef>
            <a:spcAft>
              <a:spcPct val="35000"/>
            </a:spcAft>
          </a:pPr>
          <a:r>
            <a:rPr lang="en-GB" sz="2800" kern="1200" dirty="0" err="1" smtClean="0"/>
            <a:t>Podstawy</a:t>
          </a:r>
          <a:r>
            <a:rPr lang="en-GB" sz="2800" kern="1200" dirty="0" smtClean="0"/>
            <a:t> </a:t>
          </a:r>
          <a:r>
            <a:rPr lang="en-GB" sz="2800" kern="1200" dirty="0" err="1" smtClean="0"/>
            <a:t>kreatywnego</a:t>
          </a:r>
          <a:r>
            <a:rPr lang="en-GB" sz="2800" kern="1200" dirty="0" smtClean="0"/>
            <a:t> </a:t>
          </a:r>
          <a:r>
            <a:rPr lang="en-GB" sz="2800" kern="1200" dirty="0" err="1" smtClean="0"/>
            <a:t>myślenia</a:t>
          </a:r>
          <a:r>
            <a:rPr lang="en-GB" sz="2800" kern="1200" dirty="0" smtClean="0"/>
            <a:t> to:</a:t>
          </a:r>
          <a:endParaRPr lang="hr-HR" sz="2800" kern="1200" dirty="0"/>
        </a:p>
      </dsp:txBody>
      <dsp:txXfrm>
        <a:off x="833912" y="57396"/>
        <a:ext cx="11190576" cy="559396"/>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pl-PL" sz="3800" b="1" kern="1200" noProof="0" dirty="0" smtClean="0"/>
            <a:t>Kreatywność w miejscu pracy</a:t>
          </a:r>
          <a:endParaRPr lang="en-GB" sz="3800" b="1" kern="1200" noProof="0" dirty="0"/>
        </a:p>
      </dsp:txBody>
      <dsp:txXfrm>
        <a:off x="44924" y="52788"/>
        <a:ext cx="16110152" cy="830422"/>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hr-HR" sz="3800" b="1" kern="1200" dirty="0" smtClean="0"/>
            <a:t>Techniki kreatywności</a:t>
          </a:r>
          <a:endParaRPr lang="hr-HR" sz="3800" kern="1200" dirty="0"/>
        </a:p>
      </dsp:txBody>
      <dsp:txXfrm>
        <a:off x="44924" y="52788"/>
        <a:ext cx="16110152" cy="830422"/>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hr-HR" sz="3800" b="1" kern="1200" dirty="0" smtClean="0"/>
            <a:t>Techniki kreatywności </a:t>
          </a:r>
          <a:r>
            <a:rPr lang="hr-HR" sz="3800" b="0" kern="1200" dirty="0" smtClean="0"/>
            <a:t>(Geschka</a:t>
          </a:r>
          <a:r>
            <a:rPr lang="hr-HR" sz="3800" b="0" kern="1200" dirty="0" smtClean="0"/>
            <a:t>, 1983 </a:t>
          </a:r>
          <a:r>
            <a:rPr lang="hr-HR" sz="3800" b="0" kern="1200" dirty="0" smtClean="0"/>
            <a:t>i </a:t>
          </a:r>
          <a:r>
            <a:rPr lang="de-DE" sz="3800" b="0" i="0" kern="1200" dirty="0" smtClean="0"/>
            <a:t>Wöhler, J., &amp; Reinhardt, R.</a:t>
          </a:r>
          <a:r>
            <a:rPr lang="hr-HR" sz="3800" b="0" i="0" kern="1200" dirty="0" smtClean="0"/>
            <a:t>, </a:t>
          </a:r>
          <a:r>
            <a:rPr lang="de-DE" sz="3800" b="0" i="0" kern="1200" dirty="0" smtClean="0"/>
            <a:t>2021</a:t>
          </a:r>
          <a:r>
            <a:rPr lang="hr-HR" sz="3800" b="1" kern="1200" dirty="0" smtClean="0"/>
            <a:t>)</a:t>
          </a:r>
          <a:endParaRPr lang="hr-HR" sz="3800" kern="1200" dirty="0"/>
        </a:p>
      </dsp:txBody>
      <dsp:txXfrm>
        <a:off x="44924" y="52788"/>
        <a:ext cx="16110152" cy="830422"/>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hr-HR" sz="3800" b="1" kern="1200" dirty="0" smtClean="0"/>
            <a:t>Techniki kreatywności (</a:t>
          </a:r>
          <a:r>
            <a:rPr lang="de-DE" sz="3800" b="0" i="0" kern="1200" dirty="0" smtClean="0"/>
            <a:t>Wöhler, J., &amp; Reinhardt, R.</a:t>
          </a:r>
          <a:r>
            <a:rPr lang="hr-HR" sz="3800" b="0" i="0" kern="1200" dirty="0" smtClean="0"/>
            <a:t>, </a:t>
          </a:r>
          <a:r>
            <a:rPr lang="de-DE" sz="3800" b="0" i="0" kern="1200" dirty="0" smtClean="0"/>
            <a:t>2021</a:t>
          </a:r>
          <a:r>
            <a:rPr lang="hr-HR" sz="3800" b="0" i="0" kern="1200" dirty="0" smtClean="0"/>
            <a:t>, </a:t>
          </a:r>
          <a:r>
            <a:rPr lang="hr-HR" sz="3800" b="0" i="0" kern="1200" dirty="0" smtClean="0"/>
            <a:t>s. </a:t>
          </a:r>
          <a:r>
            <a:rPr lang="hr-HR" sz="3800" b="0" i="0" kern="1200" dirty="0" smtClean="0"/>
            <a:t>146</a:t>
          </a:r>
          <a:r>
            <a:rPr lang="de-DE" sz="3800" b="0" i="0" kern="1200" dirty="0" smtClean="0"/>
            <a:t>).</a:t>
          </a:r>
          <a:endParaRPr lang="hr-HR" sz="3800" kern="1200" dirty="0"/>
        </a:p>
      </dsp:txBody>
      <dsp:txXfrm>
        <a:off x="44924" y="52788"/>
        <a:ext cx="16110152" cy="830422"/>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hr-HR" sz="3800" b="1" kern="1200" dirty="0" smtClean="0"/>
            <a:t>Techniki kreatywności: </a:t>
          </a:r>
          <a:r>
            <a:rPr lang="pl-PL" sz="3800" b="1" kern="1200" noProof="0" dirty="0" smtClean="0"/>
            <a:t>Burza mózgów</a:t>
          </a:r>
          <a:r>
            <a:rPr lang="en-GB" sz="3800" b="1" kern="1200" noProof="0" dirty="0" smtClean="0"/>
            <a:t> </a:t>
          </a:r>
          <a:r>
            <a:rPr lang="pl-PL" sz="3800" b="1" kern="1200" noProof="0" dirty="0" smtClean="0"/>
            <a:t>i</a:t>
          </a:r>
          <a:r>
            <a:rPr lang="en-GB" sz="3800" b="1" kern="1200" noProof="0" dirty="0" smtClean="0"/>
            <a:t> </a:t>
          </a:r>
          <a:r>
            <a:rPr lang="en-GB" sz="3800" b="1" kern="1200" noProof="0" dirty="0" err="1" smtClean="0"/>
            <a:t>Brainwriting</a:t>
          </a:r>
          <a:endParaRPr lang="en-GB" sz="3800" kern="1200" noProof="0" dirty="0"/>
        </a:p>
      </dsp:txBody>
      <dsp:txXfrm>
        <a:off x="44924" y="52788"/>
        <a:ext cx="16110152" cy="830422"/>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02F44F-265A-4440-8BB0-BD6B266B6EE1}">
      <dsp:nvSpPr>
        <dsp:cNvPr id="0" name=""/>
        <dsp:cNvSpPr/>
      </dsp:nvSpPr>
      <dsp:spPr>
        <a:xfrm>
          <a:off x="0" y="646704"/>
          <a:ext cx="12531135" cy="5241600"/>
        </a:xfrm>
        <a:prstGeom prst="rect">
          <a:avLst/>
        </a:prstGeom>
        <a:solidFill>
          <a:schemeClr val="lt1">
            <a:alpha val="90000"/>
            <a:hueOff val="0"/>
            <a:satOff val="0"/>
            <a:lumOff val="0"/>
            <a:alphaOff val="0"/>
          </a:schemeClr>
        </a:solidFill>
        <a:ln w="25400" cap="flat" cmpd="sng" algn="ctr">
          <a:solidFill>
            <a:srgbClr val="E12227"/>
          </a:solidFill>
          <a:prstDash val="solid"/>
        </a:ln>
        <a:effectLst/>
      </dsp:spPr>
      <dsp:style>
        <a:lnRef idx="2">
          <a:scrgbClr r="0" g="0" b="0"/>
        </a:lnRef>
        <a:fillRef idx="1">
          <a:scrgbClr r="0" g="0" b="0"/>
        </a:fillRef>
        <a:effectRef idx="0">
          <a:scrgbClr r="0" g="0" b="0"/>
        </a:effectRef>
        <a:fontRef idx="minor"/>
      </dsp:style>
      <dsp:txBody>
        <a:bodyPr spcFirstLastPara="0" vert="horz" wrap="square" lIns="972555" tIns="666496" rIns="972555" bIns="227584" numCol="1" spcCol="1270" anchor="t" anchorCtr="0">
          <a:noAutofit/>
        </a:bodyPr>
        <a:lstStyle/>
        <a:p>
          <a:pPr marL="0" lvl="1" indent="0" algn="l" defTabSz="1422400" rtl="0">
            <a:lnSpc>
              <a:spcPct val="90000"/>
            </a:lnSpc>
            <a:spcBef>
              <a:spcPct val="0"/>
            </a:spcBef>
            <a:spcAft>
              <a:spcPct val="15000"/>
            </a:spcAft>
            <a:buChar char="••"/>
          </a:pPr>
          <a:r>
            <a:rPr lang="pl-PL" sz="3200" kern="1200" dirty="0" smtClean="0"/>
            <a:t>każda sesja  grupowa mająca na celu zebranie zestawu pomysłów a rozwiązanie konkretnego problem</a:t>
          </a:r>
          <a:r>
            <a:rPr lang="en-GB" sz="3200" kern="1200" dirty="0" smtClean="0"/>
            <a:t>. </a:t>
          </a:r>
          <a:endParaRPr lang="hr-HR" sz="3200" kern="1200" dirty="0"/>
        </a:p>
        <a:p>
          <a:pPr marL="0" lvl="1" indent="0" algn="l" defTabSz="1422400" rtl="0">
            <a:lnSpc>
              <a:spcPct val="90000"/>
            </a:lnSpc>
            <a:spcBef>
              <a:spcPct val="0"/>
            </a:spcBef>
            <a:spcAft>
              <a:spcPct val="15000"/>
            </a:spcAft>
            <a:buChar char="••"/>
          </a:pPr>
          <a:r>
            <a:rPr lang="pl-PL" sz="3200" kern="1200" dirty="0" smtClean="0"/>
            <a:t>Środowisko, w którym osoby współpracują ze sobą </a:t>
          </a:r>
          <a:r>
            <a:rPr lang="hr-HR" sz="3200" kern="1200" dirty="0" smtClean="0"/>
            <a:t>=&gt;</a:t>
          </a:r>
          <a:r>
            <a:rPr lang="en-GB" sz="3200" kern="1200" dirty="0" smtClean="0"/>
            <a:t> </a:t>
          </a:r>
          <a:r>
            <a:rPr lang="pl-PL" sz="3200" kern="1200" dirty="0" smtClean="0"/>
            <a:t>poszczególne</a:t>
          </a:r>
          <a:r>
            <a:rPr lang="en-GB" sz="3200" kern="1200" dirty="0" smtClean="0"/>
            <a:t> gr</a:t>
          </a:r>
          <a:r>
            <a:rPr lang="pl-PL" sz="3200" kern="1200" dirty="0" err="1" smtClean="0"/>
            <a:t>upy</a:t>
          </a:r>
          <a:r>
            <a:rPr lang="pl-PL" sz="3200" kern="1200" dirty="0" smtClean="0"/>
            <a:t> podejmują decyzje</a:t>
          </a:r>
          <a:r>
            <a:rPr lang="en-GB" sz="3200" kern="1200" dirty="0" smtClean="0"/>
            <a:t>, </a:t>
          </a:r>
          <a:r>
            <a:rPr lang="pl-PL" sz="3200" kern="1200" dirty="0" smtClean="0"/>
            <a:t>a nie tylko jedna osoba</a:t>
          </a:r>
          <a:endParaRPr lang="hr-HR" sz="3200" kern="1200" dirty="0"/>
        </a:p>
        <a:p>
          <a:pPr marL="0" lvl="1" indent="0" algn="l" defTabSz="1422400" rtl="0">
            <a:lnSpc>
              <a:spcPct val="90000"/>
            </a:lnSpc>
            <a:spcBef>
              <a:spcPct val="0"/>
            </a:spcBef>
            <a:spcAft>
              <a:spcPct val="15000"/>
            </a:spcAft>
            <a:buChar char="••"/>
          </a:pPr>
          <a:r>
            <a:rPr lang="hr-HR" sz="3200" kern="1200" dirty="0" smtClean="0"/>
            <a:t>Brak ograniczeń kreatywności dla sugestii, propozycji</a:t>
          </a:r>
          <a:endParaRPr lang="hr-HR" sz="3200" kern="1200" dirty="0"/>
        </a:p>
        <a:p>
          <a:pPr marL="0" lvl="1" indent="0" algn="l" defTabSz="1422400" rtl="0">
            <a:lnSpc>
              <a:spcPct val="90000"/>
            </a:lnSpc>
            <a:spcBef>
              <a:spcPct val="0"/>
            </a:spcBef>
            <a:spcAft>
              <a:spcPct val="15000"/>
            </a:spcAft>
            <a:buChar char="••"/>
          </a:pPr>
          <a:r>
            <a:rPr lang="pl-PL" sz="3200" kern="1200" dirty="0" smtClean="0"/>
            <a:t>Rezultat</a:t>
          </a:r>
          <a:r>
            <a:rPr lang="en-GB" sz="3200" kern="1200" dirty="0" smtClean="0"/>
            <a:t>: </a:t>
          </a:r>
          <a:r>
            <a:rPr lang="pl-PL" sz="3200" kern="1200" dirty="0" smtClean="0"/>
            <a:t>lista pomysłów dobrowolnie zaproponowanych przez wszystkich członków grupy</a:t>
          </a:r>
          <a:endParaRPr lang="hr-HR" sz="3200" kern="1200" dirty="0"/>
        </a:p>
        <a:p>
          <a:pPr marL="0" lvl="1" indent="0" algn="l" defTabSz="1422400" rtl="0">
            <a:lnSpc>
              <a:spcPct val="90000"/>
            </a:lnSpc>
            <a:spcBef>
              <a:spcPct val="0"/>
            </a:spcBef>
            <a:spcAft>
              <a:spcPct val="15000"/>
            </a:spcAft>
            <a:buChar char="••"/>
          </a:pPr>
          <a:r>
            <a:rPr lang="pl-PL" sz="3200" kern="1200" dirty="0" smtClean="0"/>
            <a:t>Burza mózgów jest zarówno metodą studiowania i uczenia się, jak i metodą naukowego dociekania i kreatywności</a:t>
          </a:r>
          <a:r>
            <a:rPr lang="en-GB" sz="3200" kern="1200" dirty="0" smtClean="0"/>
            <a:t>. </a:t>
          </a:r>
          <a:endParaRPr lang="hr-HR" sz="3200" kern="1200" dirty="0"/>
        </a:p>
      </dsp:txBody>
      <dsp:txXfrm>
        <a:off x="0" y="646704"/>
        <a:ext cx="12531135" cy="5241600"/>
      </dsp:txXfrm>
    </dsp:sp>
    <dsp:sp modelId="{4355EC47-71E5-4844-9960-FCEAF2DA7741}">
      <dsp:nvSpPr>
        <dsp:cNvPr id="0" name=""/>
        <dsp:cNvSpPr/>
      </dsp:nvSpPr>
      <dsp:spPr>
        <a:xfrm>
          <a:off x="617434" y="126600"/>
          <a:ext cx="8771794" cy="944640"/>
        </a:xfrm>
        <a:prstGeom prst="roundRect">
          <a:avLst/>
        </a:prstGeom>
        <a:solidFill>
          <a:srgbClr val="E1222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1553" tIns="0" rIns="331553" bIns="0" numCol="1" spcCol="1270" anchor="ctr" anchorCtr="0">
          <a:noAutofit/>
        </a:bodyPr>
        <a:lstStyle/>
        <a:p>
          <a:pPr lvl="0" algn="l" defTabSz="1422400" rtl="0">
            <a:lnSpc>
              <a:spcPct val="90000"/>
            </a:lnSpc>
            <a:spcBef>
              <a:spcPct val="0"/>
            </a:spcBef>
            <a:spcAft>
              <a:spcPct val="35000"/>
            </a:spcAft>
          </a:pPr>
          <a:r>
            <a:rPr lang="pl-PL" sz="3200" kern="1200" dirty="0" smtClean="0"/>
            <a:t>Burza mózgów</a:t>
          </a:r>
          <a:r>
            <a:rPr lang="en-GB" sz="3200" kern="1200" dirty="0" smtClean="0"/>
            <a:t> </a:t>
          </a:r>
          <a:endParaRPr lang="hr-HR" sz="3200" kern="1200" dirty="0"/>
        </a:p>
      </dsp:txBody>
      <dsp:txXfrm>
        <a:off x="663548" y="172714"/>
        <a:ext cx="8679566" cy="8524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94C6E4-A431-4D4C-829C-8A4D90B7C45D}">
      <dsp:nvSpPr>
        <dsp:cNvPr id="0" name=""/>
        <dsp:cNvSpPr/>
      </dsp:nvSpPr>
      <dsp:spPr>
        <a:xfrm>
          <a:off x="444846" y="0"/>
          <a:ext cx="16200062" cy="935415"/>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pl-PL" sz="3900" b="1" kern="1200" dirty="0" smtClean="0"/>
            <a:t>Definicje kreatywności</a:t>
          </a:r>
          <a:endParaRPr lang="hr-HR" sz="3900" kern="1200" dirty="0"/>
        </a:p>
      </dsp:txBody>
      <dsp:txXfrm>
        <a:off x="490509" y="45663"/>
        <a:ext cx="16108736" cy="844089"/>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hr-HR" sz="3800" b="1" kern="1200" dirty="0" smtClean="0"/>
            <a:t>Techniki kreatywności: </a:t>
          </a:r>
          <a:r>
            <a:rPr lang="pl-PL" sz="3800" b="1" kern="1200" noProof="0" dirty="0" smtClean="0"/>
            <a:t>Burza mózgów</a:t>
          </a:r>
          <a:r>
            <a:rPr lang="en-GB" sz="3800" b="1" kern="1200" noProof="0" dirty="0" smtClean="0"/>
            <a:t> </a:t>
          </a:r>
          <a:r>
            <a:rPr lang="pl-PL" sz="3800" b="1" kern="1200" noProof="0" dirty="0" smtClean="0"/>
            <a:t>i</a:t>
          </a:r>
          <a:r>
            <a:rPr lang="en-GB" sz="3800" b="1" kern="1200" noProof="0" dirty="0" smtClean="0"/>
            <a:t> </a:t>
          </a:r>
          <a:r>
            <a:rPr lang="en-GB" sz="3800" b="1" kern="1200" noProof="0" dirty="0" err="1" smtClean="0"/>
            <a:t>Brainwriting</a:t>
          </a:r>
          <a:endParaRPr lang="en-GB" sz="3800" kern="1200" noProof="0" dirty="0"/>
        </a:p>
      </dsp:txBody>
      <dsp:txXfrm>
        <a:off x="44924" y="52788"/>
        <a:ext cx="16110152" cy="830422"/>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A6A20E-D983-4789-8DB3-41E380B00A25}">
      <dsp:nvSpPr>
        <dsp:cNvPr id="0" name=""/>
        <dsp:cNvSpPr/>
      </dsp:nvSpPr>
      <dsp:spPr>
        <a:xfrm>
          <a:off x="0" y="407886"/>
          <a:ext cx="12531135" cy="5569200"/>
        </a:xfrm>
        <a:prstGeom prst="rect">
          <a:avLst/>
        </a:prstGeom>
        <a:solidFill>
          <a:schemeClr val="lt1">
            <a:alpha val="90000"/>
            <a:hueOff val="0"/>
            <a:satOff val="0"/>
            <a:lumOff val="0"/>
            <a:alphaOff val="0"/>
          </a:schemeClr>
        </a:solidFill>
        <a:ln w="25400" cap="flat" cmpd="sng" algn="ctr">
          <a:solidFill>
            <a:srgbClr val="E12227"/>
          </a:solidFill>
          <a:prstDash val="solid"/>
        </a:ln>
        <a:effectLst/>
      </dsp:spPr>
      <dsp:style>
        <a:lnRef idx="2">
          <a:scrgbClr r="0" g="0" b="0"/>
        </a:lnRef>
        <a:fillRef idx="1">
          <a:scrgbClr r="0" g="0" b="0"/>
        </a:fillRef>
        <a:effectRef idx="0">
          <a:scrgbClr r="0" g="0" b="0"/>
        </a:effectRef>
        <a:fontRef idx="minor"/>
      </dsp:style>
      <dsp:txBody>
        <a:bodyPr spcFirstLastPara="0" vert="horz" wrap="square" lIns="972555" tIns="541528" rIns="972555" bIns="184912" numCol="1" spcCol="1270" anchor="t" anchorCtr="0">
          <a:noAutofit/>
        </a:bodyPr>
        <a:lstStyle/>
        <a:p>
          <a:pPr marL="228600" lvl="1" indent="-228600" algn="l" defTabSz="1155700" rtl="0">
            <a:lnSpc>
              <a:spcPct val="90000"/>
            </a:lnSpc>
            <a:spcBef>
              <a:spcPct val="0"/>
            </a:spcBef>
            <a:spcAft>
              <a:spcPct val="15000"/>
            </a:spcAft>
            <a:buChar char="••"/>
          </a:pPr>
          <a:r>
            <a:rPr lang="pl-PL" sz="2600" kern="1200" dirty="0" smtClean="0"/>
            <a:t>Stosunkowo mniej znana technika</a:t>
          </a:r>
          <a:endParaRPr lang="hr-HR" sz="2600" kern="1200" dirty="0"/>
        </a:p>
        <a:p>
          <a:pPr marL="228600" lvl="1" indent="-228600" algn="l" defTabSz="1155700" rtl="0">
            <a:lnSpc>
              <a:spcPct val="90000"/>
            </a:lnSpc>
            <a:spcBef>
              <a:spcPct val="0"/>
            </a:spcBef>
            <a:spcAft>
              <a:spcPct val="15000"/>
            </a:spcAft>
            <a:buChar char="••"/>
          </a:pPr>
          <a:r>
            <a:rPr lang="pl-PL" sz="2600" kern="1200" noProof="0" dirty="0" smtClean="0"/>
            <a:t>Może dalej rozwijać pomysł wygenerowane podczas sesji tradycyjnej burzy mózgów.</a:t>
          </a:r>
          <a:endParaRPr lang="en-GB" sz="2600" kern="1200" noProof="0" dirty="0"/>
        </a:p>
        <a:p>
          <a:pPr marL="228600" lvl="1" indent="-228600" algn="l" defTabSz="1155700">
            <a:lnSpc>
              <a:spcPct val="90000"/>
            </a:lnSpc>
            <a:spcBef>
              <a:spcPct val="0"/>
            </a:spcBef>
            <a:spcAft>
              <a:spcPct val="15000"/>
            </a:spcAft>
            <a:buChar char="••"/>
          </a:pPr>
          <a:r>
            <a:rPr lang="en-GB" sz="2600" kern="1200" noProof="0" dirty="0" err="1" smtClean="0"/>
            <a:t>Liticanu</a:t>
          </a:r>
          <a:r>
            <a:rPr lang="en-GB" sz="2600" kern="1200" noProof="0" dirty="0" smtClean="0"/>
            <a:t> et al. (2015)  </a:t>
          </a:r>
          <a:r>
            <a:rPr lang="pl-PL" sz="2600" kern="1200" noProof="0" dirty="0" smtClean="0"/>
            <a:t>wymienia pewne zalety względem klasycznej burzy mózgów</a:t>
          </a:r>
          <a:r>
            <a:rPr lang="en-GB" sz="2600" kern="1200" noProof="0" dirty="0" smtClean="0"/>
            <a:t>:</a:t>
          </a:r>
          <a:endParaRPr lang="en-GB" sz="2600" kern="1200" noProof="0" dirty="0"/>
        </a:p>
        <a:p>
          <a:pPr marL="457200" lvl="2" indent="-228600" algn="just" defTabSz="1155700">
            <a:lnSpc>
              <a:spcPct val="90000"/>
            </a:lnSpc>
            <a:spcBef>
              <a:spcPct val="0"/>
            </a:spcBef>
            <a:spcAft>
              <a:spcPct val="15000"/>
            </a:spcAft>
            <a:buChar char="••"/>
          </a:pPr>
          <a:r>
            <a:rPr lang="pl-PL" sz="2600" kern="1200" noProof="0" dirty="0" smtClean="0">
              <a:solidFill>
                <a:srgbClr val="FF0000"/>
              </a:solidFill>
            </a:rPr>
            <a:t>Zapisywanie swoich pomysłów na piśmie, a nie tylko ich wypowiadanie pomaga je przemyśleć I wyraźniej je wyartykułować; </a:t>
          </a:r>
          <a:endParaRPr lang="en-GB" sz="2600" kern="1200" noProof="0" dirty="0">
            <a:solidFill>
              <a:srgbClr val="FF0000"/>
            </a:solidFill>
          </a:endParaRPr>
        </a:p>
        <a:p>
          <a:pPr marL="457200" lvl="2" indent="-228600" algn="just" defTabSz="1155700">
            <a:lnSpc>
              <a:spcPct val="90000"/>
            </a:lnSpc>
            <a:spcBef>
              <a:spcPct val="0"/>
            </a:spcBef>
            <a:spcAft>
              <a:spcPct val="15000"/>
            </a:spcAft>
            <a:buChar char="••"/>
          </a:pPr>
          <a:r>
            <a:rPr lang="pl-PL" sz="2600" kern="1200" noProof="0" dirty="0" smtClean="0">
              <a:solidFill>
                <a:srgbClr val="FF0000"/>
              </a:solidFill>
            </a:rPr>
            <a:t>Może również pomóc osobom nieśmiałym wyrazić siebie i swoje pomysły;</a:t>
          </a:r>
          <a:endParaRPr lang="en-GB" sz="2600" kern="1200" noProof="0" dirty="0">
            <a:solidFill>
              <a:srgbClr val="FF0000"/>
            </a:solidFill>
          </a:endParaRPr>
        </a:p>
        <a:p>
          <a:pPr marL="457200" lvl="2" indent="-228600" algn="just" defTabSz="1155700">
            <a:lnSpc>
              <a:spcPct val="90000"/>
            </a:lnSpc>
            <a:spcBef>
              <a:spcPct val="0"/>
            </a:spcBef>
            <a:spcAft>
              <a:spcPct val="15000"/>
            </a:spcAft>
            <a:buChar char="••"/>
          </a:pPr>
          <a:r>
            <a:rPr lang="pl-PL" sz="2600" kern="1200" noProof="0" dirty="0" smtClean="0">
              <a:solidFill>
                <a:srgbClr val="FF0000"/>
              </a:solidFill>
            </a:rPr>
            <a:t>Korzystne, jeżeli grupa ma tendencję do zbytniej “socjalizacji” (pozwala na mniejsze rozproszenie); </a:t>
          </a:r>
          <a:endParaRPr lang="en-GB" sz="2600" kern="1200" noProof="0" dirty="0">
            <a:solidFill>
              <a:srgbClr val="FF0000"/>
            </a:solidFill>
          </a:endParaRPr>
        </a:p>
        <a:p>
          <a:pPr marL="457200" lvl="2" indent="-228600" algn="just" defTabSz="1155700">
            <a:lnSpc>
              <a:spcPct val="90000"/>
            </a:lnSpc>
            <a:spcBef>
              <a:spcPct val="0"/>
            </a:spcBef>
            <a:spcAft>
              <a:spcPct val="15000"/>
            </a:spcAft>
            <a:buChar char="••"/>
          </a:pPr>
          <a:r>
            <a:rPr lang="pl-PL" sz="2600" kern="1200" noProof="0" dirty="0" smtClean="0">
              <a:solidFill>
                <a:srgbClr val="FF0000"/>
              </a:solidFill>
            </a:rPr>
            <a:t>W porównaniu z burzą mózgów w tradycyjnym wydaniu, pisanie powadzi do nieco mniejszej liczby pomysłów, ale za lepiej rozwiniętych </a:t>
          </a:r>
          <a:r>
            <a:rPr lang="en-GB" sz="2600" kern="1200" noProof="0" dirty="0" smtClean="0">
              <a:solidFill>
                <a:srgbClr val="FF0000"/>
              </a:solidFill>
            </a:rPr>
            <a:t>(</a:t>
          </a:r>
          <a:r>
            <a:rPr lang="en-GB" sz="2600" kern="1200" noProof="0" dirty="0" err="1" smtClean="0">
              <a:solidFill>
                <a:srgbClr val="FF0000"/>
              </a:solidFill>
            </a:rPr>
            <a:t>Roco</a:t>
          </a:r>
          <a:r>
            <a:rPr lang="en-GB" sz="2600" kern="1200" noProof="0" dirty="0" smtClean="0">
              <a:solidFill>
                <a:srgbClr val="FF0000"/>
              </a:solidFill>
            </a:rPr>
            <a:t>, 2004)</a:t>
          </a:r>
          <a:endParaRPr lang="en-GB" sz="2600" kern="1200" noProof="0" dirty="0">
            <a:solidFill>
              <a:srgbClr val="FF0000"/>
            </a:solidFill>
          </a:endParaRPr>
        </a:p>
      </dsp:txBody>
      <dsp:txXfrm>
        <a:off x="0" y="407886"/>
        <a:ext cx="12531135" cy="5569200"/>
      </dsp:txXfrm>
    </dsp:sp>
    <dsp:sp modelId="{9EC7A296-75AA-4627-B68C-3DF6D6C7ADBD}">
      <dsp:nvSpPr>
        <dsp:cNvPr id="0" name=""/>
        <dsp:cNvSpPr/>
      </dsp:nvSpPr>
      <dsp:spPr>
        <a:xfrm>
          <a:off x="626556" y="13871"/>
          <a:ext cx="8771794" cy="767520"/>
        </a:xfrm>
        <a:prstGeom prst="roundRect">
          <a:avLst/>
        </a:prstGeom>
        <a:solidFill>
          <a:srgbClr val="E12227"/>
        </a:solidFill>
        <a:ln w="25400" cap="flat" cmpd="sng" algn="ctr">
          <a:solidFill>
            <a:srgbClr val="E12227"/>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1553" tIns="0" rIns="331553" bIns="0" numCol="1" spcCol="1270" anchor="ctr" anchorCtr="0">
          <a:noAutofit/>
        </a:bodyPr>
        <a:lstStyle/>
        <a:p>
          <a:pPr lvl="0" algn="l" defTabSz="1155700" rtl="0">
            <a:lnSpc>
              <a:spcPct val="90000"/>
            </a:lnSpc>
            <a:spcBef>
              <a:spcPct val="0"/>
            </a:spcBef>
            <a:spcAft>
              <a:spcPct val="35000"/>
            </a:spcAft>
          </a:pPr>
          <a:r>
            <a:rPr lang="en-GB" sz="2600" kern="1200" dirty="0" smtClean="0"/>
            <a:t>Brain-writing</a:t>
          </a:r>
          <a:endParaRPr lang="hr-HR" sz="2600" kern="1200" dirty="0"/>
        </a:p>
      </dsp:txBody>
      <dsp:txXfrm>
        <a:off x="664023" y="51338"/>
        <a:ext cx="8696860" cy="692586"/>
      </dsp:txXfrm>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hr-HR" sz="3800" b="1" kern="1200" dirty="0" smtClean="0"/>
            <a:t>Techniki kreatywności: </a:t>
          </a:r>
          <a:r>
            <a:rPr lang="pl-PL" sz="3800" b="1" kern="1200" noProof="0" dirty="0" smtClean="0"/>
            <a:t>Sześć Myślących Kapeluszy</a:t>
          </a:r>
          <a:endParaRPr lang="en-GB" sz="3800" kern="1200" noProof="0" dirty="0"/>
        </a:p>
      </dsp:txBody>
      <dsp:txXfrm>
        <a:off x="44924" y="52788"/>
        <a:ext cx="16110152" cy="830422"/>
      </dsp:txXfrm>
    </dsp:sp>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6301DD-7512-46F3-BD81-C26C11B007D1}">
      <dsp:nvSpPr>
        <dsp:cNvPr id="0" name=""/>
        <dsp:cNvSpPr/>
      </dsp:nvSpPr>
      <dsp:spPr>
        <a:xfrm>
          <a:off x="0" y="462315"/>
          <a:ext cx="10014579" cy="4838400"/>
        </a:xfrm>
        <a:prstGeom prst="rect">
          <a:avLst/>
        </a:prstGeom>
        <a:solidFill>
          <a:schemeClr val="lt1">
            <a:alpha val="90000"/>
            <a:hueOff val="0"/>
            <a:satOff val="0"/>
            <a:lumOff val="0"/>
            <a:alphaOff val="0"/>
          </a:schemeClr>
        </a:solidFill>
        <a:ln w="25400" cap="flat" cmpd="sng" algn="ctr">
          <a:solidFill>
            <a:srgbClr val="E12227"/>
          </a:solidFill>
          <a:prstDash val="solid"/>
        </a:ln>
        <a:effectLst/>
      </dsp:spPr>
      <dsp:style>
        <a:lnRef idx="2">
          <a:scrgbClr r="0" g="0" b="0"/>
        </a:lnRef>
        <a:fillRef idx="1">
          <a:scrgbClr r="0" g="0" b="0"/>
        </a:fillRef>
        <a:effectRef idx="0">
          <a:scrgbClr r="0" g="0" b="0"/>
        </a:effectRef>
        <a:fontRef idx="minor"/>
      </dsp:style>
      <dsp:txBody>
        <a:bodyPr spcFirstLastPara="0" vert="horz" wrap="square" lIns="777243" tIns="499872" rIns="777243" bIns="170688" numCol="1" spcCol="1270" anchor="t" anchorCtr="0">
          <a:noAutofit/>
        </a:bodyPr>
        <a:lstStyle/>
        <a:p>
          <a:pPr marL="228600" lvl="1" indent="-228600" algn="l" defTabSz="1066800" rtl="0">
            <a:lnSpc>
              <a:spcPct val="90000"/>
            </a:lnSpc>
            <a:spcBef>
              <a:spcPct val="0"/>
            </a:spcBef>
            <a:spcAft>
              <a:spcPct val="15000"/>
            </a:spcAft>
            <a:buChar char="••"/>
          </a:pPr>
          <a:r>
            <a:rPr lang="pl-PL" sz="2400" kern="1200" noProof="0" dirty="0" smtClean="0"/>
            <a:t>Sześć różnych poznawczych podejść do krytycznego myślenia.</a:t>
          </a:r>
          <a:endParaRPr lang="en-GB" sz="2400" kern="1200" noProof="0" dirty="0"/>
        </a:p>
        <a:p>
          <a:pPr marL="228600" lvl="1" indent="-228600" algn="l" defTabSz="1066800" rtl="0">
            <a:lnSpc>
              <a:spcPct val="90000"/>
            </a:lnSpc>
            <a:spcBef>
              <a:spcPct val="0"/>
            </a:spcBef>
            <a:spcAft>
              <a:spcPct val="15000"/>
            </a:spcAft>
            <a:buChar char="••"/>
          </a:pPr>
          <a:r>
            <a:rPr lang="pl-PL" sz="2400" kern="1200" noProof="0" dirty="0" smtClean="0"/>
            <a:t>Każdy z kapeluszy ma inny kolor, i każdy z nich reprezentuje inne podejście do problemu.</a:t>
          </a:r>
          <a:endParaRPr lang="en-GB" sz="2400" kern="1200" noProof="0" dirty="0"/>
        </a:p>
        <a:p>
          <a:pPr marL="228600" lvl="1" indent="-228600" algn="l" defTabSz="1066800" rtl="0">
            <a:lnSpc>
              <a:spcPct val="90000"/>
            </a:lnSpc>
            <a:spcBef>
              <a:spcPct val="0"/>
            </a:spcBef>
            <a:spcAft>
              <a:spcPct val="15000"/>
            </a:spcAft>
            <a:buChar char="••"/>
          </a:pPr>
          <a:r>
            <a:rPr lang="pl-PL" sz="2400" kern="1200" noProof="0" dirty="0" smtClean="0"/>
            <a:t>Te kolory to</a:t>
          </a:r>
          <a:r>
            <a:rPr lang="en-GB" sz="2400" kern="1200" noProof="0" dirty="0" smtClean="0"/>
            <a:t>:</a:t>
          </a:r>
          <a:endParaRPr lang="en-GB" sz="2400" kern="1200" noProof="0" dirty="0"/>
        </a:p>
        <a:p>
          <a:pPr marL="457200" lvl="2" indent="-228600" algn="l" defTabSz="1066800" rtl="0">
            <a:lnSpc>
              <a:spcPct val="90000"/>
            </a:lnSpc>
            <a:spcBef>
              <a:spcPct val="0"/>
            </a:spcBef>
            <a:spcAft>
              <a:spcPct val="15000"/>
            </a:spcAft>
            <a:buChar char="••"/>
          </a:pPr>
          <a:r>
            <a:rPr lang="pl-PL" sz="2400" kern="1200" noProof="0" dirty="0" smtClean="0"/>
            <a:t>Żółty – korzyści, pozytywne aspekty, jasność, optymizm;</a:t>
          </a:r>
          <a:endParaRPr lang="en-GB" sz="2400" kern="1200" noProof="0" dirty="0"/>
        </a:p>
        <a:p>
          <a:pPr marL="457200" lvl="2" indent="-228600" algn="l" defTabSz="1066800">
            <a:lnSpc>
              <a:spcPct val="90000"/>
            </a:lnSpc>
            <a:spcBef>
              <a:spcPct val="0"/>
            </a:spcBef>
            <a:spcAft>
              <a:spcPct val="15000"/>
            </a:spcAft>
            <a:buChar char="••"/>
          </a:pPr>
          <a:r>
            <a:rPr lang="pl-PL" sz="2400" kern="1200" noProof="0" dirty="0" smtClean="0"/>
            <a:t>Czarny – trudności, negatywne aspekty, ostrożność, krytyczność;</a:t>
          </a:r>
          <a:endParaRPr lang="pl-PL" sz="2400" kern="1200" noProof="0" dirty="0" smtClean="0"/>
        </a:p>
        <a:p>
          <a:pPr marL="457200" lvl="2" indent="-228600" algn="l" defTabSz="1066800">
            <a:lnSpc>
              <a:spcPct val="90000"/>
            </a:lnSpc>
            <a:spcBef>
              <a:spcPct val="0"/>
            </a:spcBef>
            <a:spcAft>
              <a:spcPct val="15000"/>
            </a:spcAft>
            <a:buChar char="••"/>
          </a:pPr>
          <a:r>
            <a:rPr lang="pl-PL" sz="2400" kern="1200" noProof="0" dirty="0" smtClean="0"/>
            <a:t>Niebieski – proces, myślenie organizacyjne, podsumowanie, następne kroki;</a:t>
          </a:r>
          <a:endParaRPr lang="pl-PL" sz="2400" kern="1200" noProof="0" dirty="0" smtClean="0"/>
        </a:p>
        <a:p>
          <a:pPr marL="457200" lvl="2" indent="-228600" algn="l" defTabSz="1066800">
            <a:lnSpc>
              <a:spcPct val="90000"/>
            </a:lnSpc>
            <a:spcBef>
              <a:spcPct val="0"/>
            </a:spcBef>
            <a:spcAft>
              <a:spcPct val="15000"/>
            </a:spcAft>
            <a:buChar char="••"/>
          </a:pPr>
          <a:r>
            <a:rPr lang="pl-PL" sz="2400" kern="1200" noProof="0" dirty="0" smtClean="0"/>
            <a:t>Zielony – kreatywność, nowe pomysły, alternatywy;</a:t>
          </a:r>
          <a:endParaRPr lang="pl-PL" sz="2400" kern="1200" noProof="0" dirty="0" smtClean="0"/>
        </a:p>
        <a:p>
          <a:pPr marL="457200" lvl="2" indent="-228600" algn="l" defTabSz="1066800">
            <a:lnSpc>
              <a:spcPct val="90000"/>
            </a:lnSpc>
            <a:spcBef>
              <a:spcPct val="0"/>
            </a:spcBef>
            <a:spcAft>
              <a:spcPct val="15000"/>
            </a:spcAft>
            <a:buChar char="••"/>
          </a:pPr>
          <a:r>
            <a:rPr lang="pl-PL" sz="2400" kern="1200" noProof="0" dirty="0" smtClean="0"/>
            <a:t>Czerwony – emocje, intuicja, instynkt, przeczucia;</a:t>
          </a:r>
          <a:endParaRPr lang="pl-PL" sz="2400" kern="1200" noProof="0" dirty="0" smtClean="0"/>
        </a:p>
        <a:p>
          <a:pPr marL="457200" lvl="2" indent="-228600" algn="l" defTabSz="1066800">
            <a:lnSpc>
              <a:spcPct val="90000"/>
            </a:lnSpc>
            <a:spcBef>
              <a:spcPct val="0"/>
            </a:spcBef>
            <a:spcAft>
              <a:spcPct val="15000"/>
            </a:spcAft>
            <a:buChar char="••"/>
          </a:pPr>
          <a:r>
            <a:rPr lang="pl-PL" sz="2400" kern="1200" noProof="0" dirty="0" smtClean="0"/>
            <a:t>Biały – fakty, dane, racjonalność;</a:t>
          </a:r>
          <a:endParaRPr lang="pl-PL" sz="2400" kern="1200" noProof="0" dirty="0" smtClean="0"/>
        </a:p>
      </dsp:txBody>
      <dsp:txXfrm>
        <a:off x="0" y="462315"/>
        <a:ext cx="10014579" cy="4838400"/>
      </dsp:txXfrm>
    </dsp:sp>
    <dsp:sp modelId="{BD0264EF-516D-4A52-83DB-EDF7346530D1}">
      <dsp:nvSpPr>
        <dsp:cNvPr id="0" name=""/>
        <dsp:cNvSpPr/>
      </dsp:nvSpPr>
      <dsp:spPr>
        <a:xfrm>
          <a:off x="500728" y="108779"/>
          <a:ext cx="7010205" cy="708480"/>
        </a:xfrm>
        <a:prstGeom prst="roundRect">
          <a:avLst/>
        </a:prstGeom>
        <a:solidFill>
          <a:srgbClr val="E1222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4969" tIns="0" rIns="264969" bIns="0" numCol="1" spcCol="1270" anchor="ctr" anchorCtr="0">
          <a:noAutofit/>
        </a:bodyPr>
        <a:lstStyle/>
        <a:p>
          <a:pPr lvl="0" algn="l" defTabSz="1066800" rtl="0">
            <a:lnSpc>
              <a:spcPct val="90000"/>
            </a:lnSpc>
            <a:spcBef>
              <a:spcPct val="0"/>
            </a:spcBef>
            <a:spcAft>
              <a:spcPct val="35000"/>
            </a:spcAft>
          </a:pPr>
          <a:r>
            <a:rPr lang="pl-PL" sz="2400" kern="1200" dirty="0" smtClean="0"/>
            <a:t>Sześć myślących kapeluszy – skuteczne metafory</a:t>
          </a:r>
          <a:endParaRPr lang="hr-HR" sz="2400" kern="1200" dirty="0"/>
        </a:p>
      </dsp:txBody>
      <dsp:txXfrm>
        <a:off x="535313" y="143364"/>
        <a:ext cx="6941035" cy="639310"/>
      </dsp:txXfrm>
    </dsp:sp>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0"/>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en-GB" sz="3800" b="1" kern="1200" noProof="0" dirty="0" smtClean="0"/>
            <a:t>Design Thinking</a:t>
          </a:r>
          <a:endParaRPr lang="en-GB" sz="3800" kern="1200" noProof="0" dirty="0"/>
        </a:p>
      </dsp:txBody>
      <dsp:txXfrm>
        <a:off x="44924" y="44924"/>
        <a:ext cx="16110152" cy="830422"/>
      </dsp:txXfrm>
    </dsp:sp>
  </dsp:spTree>
</dsp:drawing>
</file>

<file path=ppt/diagrams/drawing3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3E5BA7-B08E-4F85-9419-E12052003C7C}">
      <dsp:nvSpPr>
        <dsp:cNvPr id="0" name=""/>
        <dsp:cNvSpPr/>
      </dsp:nvSpPr>
      <dsp:spPr>
        <a:xfrm>
          <a:off x="0" y="275999"/>
          <a:ext cx="15849601" cy="3439800"/>
        </a:xfrm>
        <a:prstGeom prst="rect">
          <a:avLst/>
        </a:prstGeom>
        <a:solidFill>
          <a:schemeClr val="bg1"/>
        </a:solidFill>
        <a:ln w="25400" cap="flat" cmpd="sng" algn="ctr">
          <a:solidFill>
            <a:srgbClr val="243255"/>
          </a:solidFill>
          <a:prstDash val="solid"/>
        </a:ln>
        <a:effectLst/>
      </dsp:spPr>
      <dsp:style>
        <a:lnRef idx="2">
          <a:scrgbClr r="0" g="0" b="0"/>
        </a:lnRef>
        <a:fillRef idx="1">
          <a:scrgbClr r="0" g="0" b="0"/>
        </a:fillRef>
        <a:effectRef idx="0">
          <a:scrgbClr r="0" g="0" b="0"/>
        </a:effectRef>
        <a:fontRef idx="minor"/>
      </dsp:style>
      <dsp:txBody>
        <a:bodyPr spcFirstLastPara="0" vert="horz" wrap="square" lIns="1230105" tIns="291592" rIns="1230105" bIns="170688" numCol="1" spcCol="1270" anchor="t" anchorCtr="0">
          <a:noAutofit/>
        </a:bodyPr>
        <a:lstStyle/>
        <a:p>
          <a:pPr marL="228600" lvl="1" indent="-228600" algn="l" defTabSz="1066800">
            <a:lnSpc>
              <a:spcPct val="90000"/>
            </a:lnSpc>
            <a:spcBef>
              <a:spcPct val="0"/>
            </a:spcBef>
            <a:spcAft>
              <a:spcPct val="15000"/>
            </a:spcAft>
            <a:buChar char="••"/>
          </a:pPr>
          <a:r>
            <a:rPr lang="pl-PL" sz="2400" kern="1200" noProof="0" dirty="0" smtClean="0"/>
            <a:t>Myślenie projektowe to proces regularnie wykorzystywany przez projektantów,
Szybko rozprzestrzenia się wśród organizacji jako sposób na wspieranie innowacji poprzez kreatywny proces rozwiązywania problemów.
Przedsiębiorcy mogą wykorzystać design </a:t>
          </a:r>
          <a:r>
            <a:rPr lang="pl-PL" sz="2400" kern="1200" noProof="0" dirty="0" err="1" smtClean="0"/>
            <a:t>thinking</a:t>
          </a:r>
          <a:r>
            <a:rPr lang="pl-PL" sz="2400" kern="1200" noProof="0" dirty="0" smtClean="0"/>
            <a:t>, czyli refleksję, alternatywy, wizualizację, twórcze rozwiązywanie problemów, aby zidentyfikować unikalne możliwości przedsięwzięcia.</a:t>
          </a:r>
          <a:endParaRPr lang="en-GB" sz="2400" kern="1200" noProof="0" dirty="0"/>
        </a:p>
        <a:p>
          <a:pPr marL="228600" lvl="1" indent="-228600" algn="l" defTabSz="1066800">
            <a:lnSpc>
              <a:spcPct val="90000"/>
            </a:lnSpc>
            <a:spcBef>
              <a:spcPct val="0"/>
            </a:spcBef>
            <a:spcAft>
              <a:spcPct val="15000"/>
            </a:spcAft>
            <a:buChar char="••"/>
          </a:pPr>
          <a:r>
            <a:rPr lang="pl-PL" sz="2400" kern="1200" noProof="0" dirty="0" smtClean="0"/>
            <a:t>Porażka i trudności nie są postrzegane jako zagrożenie</a:t>
          </a:r>
          <a:r>
            <a:rPr lang="en-GB" sz="2400" kern="1200" noProof="0" dirty="0" smtClean="0"/>
            <a:t>, </a:t>
          </a:r>
          <a:endParaRPr lang="en-GB" sz="2400" kern="1200" noProof="0" dirty="0"/>
        </a:p>
        <a:p>
          <a:pPr marL="457200" lvl="2" indent="-228600" algn="l" defTabSz="1066800">
            <a:lnSpc>
              <a:spcPct val="90000"/>
            </a:lnSpc>
            <a:spcBef>
              <a:spcPct val="0"/>
            </a:spcBef>
            <a:spcAft>
              <a:spcPct val="15000"/>
            </a:spcAft>
            <a:buChar char="••"/>
          </a:pPr>
          <a:r>
            <a:rPr lang="pl-PL" sz="2400" kern="1200" noProof="0" dirty="0" smtClean="0"/>
            <a:t>To sposób na dalszą naukę</a:t>
          </a:r>
          <a:endParaRPr lang="en-GB" sz="2400" kern="1200" noProof="0" dirty="0"/>
        </a:p>
        <a:p>
          <a:pPr marL="457200" lvl="2" indent="-228600" algn="l" defTabSz="1066800">
            <a:lnSpc>
              <a:spcPct val="90000"/>
            </a:lnSpc>
            <a:spcBef>
              <a:spcPct val="0"/>
            </a:spcBef>
            <a:spcAft>
              <a:spcPct val="15000"/>
            </a:spcAft>
            <a:buChar char="••"/>
          </a:pPr>
          <a:r>
            <a:rPr lang="pl-PL" sz="2400" kern="1200" noProof="0" dirty="0" smtClean="0"/>
            <a:t>Niepowodzenie zachęca jednostki do tworzenia innowacyjnych pomysłów i rozwiązań</a:t>
          </a:r>
          <a:r>
            <a:rPr lang="en-GB" sz="2400" kern="1200" noProof="0" dirty="0" smtClean="0"/>
            <a:t>. </a:t>
          </a:r>
          <a:endParaRPr lang="en-GB" sz="2400" kern="1200" noProof="0" dirty="0"/>
        </a:p>
      </dsp:txBody>
      <dsp:txXfrm>
        <a:off x="0" y="275999"/>
        <a:ext cx="15849601" cy="3439800"/>
      </dsp:txXfrm>
    </dsp:sp>
    <dsp:sp modelId="{110CE9A5-03B1-4B01-BB1D-A40DAB09B1FB}">
      <dsp:nvSpPr>
        <dsp:cNvPr id="0" name=""/>
        <dsp:cNvSpPr/>
      </dsp:nvSpPr>
      <dsp:spPr>
        <a:xfrm>
          <a:off x="792480" y="69359"/>
          <a:ext cx="11094720" cy="413280"/>
        </a:xfrm>
        <a:prstGeom prst="roundRect">
          <a:avLst/>
        </a:prstGeom>
        <a:solidFill>
          <a:srgbClr val="E1222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354" tIns="0" rIns="419354" bIns="0" numCol="1" spcCol="1270" anchor="ctr" anchorCtr="0">
          <a:noAutofit/>
        </a:bodyPr>
        <a:lstStyle/>
        <a:p>
          <a:pPr lvl="0" algn="l" defTabSz="1066800">
            <a:lnSpc>
              <a:spcPct val="90000"/>
            </a:lnSpc>
            <a:spcBef>
              <a:spcPct val="0"/>
            </a:spcBef>
            <a:spcAft>
              <a:spcPct val="35000"/>
            </a:spcAft>
          </a:pPr>
          <a:r>
            <a:rPr lang="pl-PL" sz="2400" kern="1200" dirty="0" smtClean="0"/>
            <a:t>Nadal brakuje powszechnie przyjętej definicji myślenia projektowego.</a:t>
          </a:r>
          <a:endParaRPr lang="hr-HR" sz="2400" kern="1200" dirty="0"/>
        </a:p>
      </dsp:txBody>
      <dsp:txXfrm>
        <a:off x="812655" y="89534"/>
        <a:ext cx="11054370" cy="372930"/>
      </dsp:txXfrm>
    </dsp:sp>
    <dsp:sp modelId="{C7AAC963-8EA1-407F-A708-1DCA6F22C908}">
      <dsp:nvSpPr>
        <dsp:cNvPr id="0" name=""/>
        <dsp:cNvSpPr/>
      </dsp:nvSpPr>
      <dsp:spPr>
        <a:xfrm>
          <a:off x="0" y="3998040"/>
          <a:ext cx="15849601" cy="2028600"/>
        </a:xfrm>
        <a:prstGeom prst="rect">
          <a:avLst/>
        </a:prstGeom>
        <a:solidFill>
          <a:schemeClr val="bg1"/>
        </a:solidFill>
        <a:ln w="25400" cap="flat" cmpd="sng" algn="ctr">
          <a:solidFill>
            <a:srgbClr val="243255"/>
          </a:solidFill>
          <a:prstDash val="solid"/>
        </a:ln>
        <a:effectLst/>
      </dsp:spPr>
      <dsp:style>
        <a:lnRef idx="2">
          <a:scrgbClr r="0" g="0" b="0"/>
        </a:lnRef>
        <a:fillRef idx="1">
          <a:scrgbClr r="0" g="0" b="0"/>
        </a:fillRef>
        <a:effectRef idx="0">
          <a:scrgbClr r="0" g="0" b="0"/>
        </a:effectRef>
        <a:fontRef idx="minor"/>
      </dsp:style>
      <dsp:txBody>
        <a:bodyPr spcFirstLastPara="0" vert="horz" wrap="square" lIns="1230105" tIns="291592" rIns="1230105" bIns="142240" numCol="1" spcCol="1270" anchor="t" anchorCtr="0">
          <a:noAutofit/>
        </a:bodyPr>
        <a:lstStyle/>
        <a:p>
          <a:pPr marL="228600" lvl="1" indent="-228600" algn="l" defTabSz="889000">
            <a:lnSpc>
              <a:spcPct val="90000"/>
            </a:lnSpc>
            <a:spcBef>
              <a:spcPct val="0"/>
            </a:spcBef>
            <a:spcAft>
              <a:spcPct val="15000"/>
            </a:spcAft>
            <a:buChar char="••"/>
          </a:pPr>
          <a:r>
            <a:rPr lang="pl-PL" sz="2000" kern="1200" dirty="0" smtClean="0"/>
            <a:t>Koncentracja na użytkowniku,</a:t>
          </a:r>
          <a:endParaRPr lang="hr-HR" sz="2000" kern="1200" dirty="0"/>
        </a:p>
        <a:p>
          <a:pPr marL="228600" lvl="1" indent="-228600" algn="l" defTabSz="889000">
            <a:lnSpc>
              <a:spcPct val="90000"/>
            </a:lnSpc>
            <a:spcBef>
              <a:spcPct val="0"/>
            </a:spcBef>
            <a:spcAft>
              <a:spcPct val="15000"/>
            </a:spcAft>
            <a:buChar char="••"/>
          </a:pPr>
          <a:r>
            <a:rPr lang="pl-PL" sz="2000" kern="1200" dirty="0" smtClean="0"/>
            <a:t>Definiowanie problemu,</a:t>
          </a:r>
          <a:endParaRPr lang="hr-HR" sz="2000" kern="1200" dirty="0"/>
        </a:p>
        <a:p>
          <a:pPr marL="228600" lvl="1" indent="-228600" algn="l" defTabSz="889000">
            <a:lnSpc>
              <a:spcPct val="90000"/>
            </a:lnSpc>
            <a:spcBef>
              <a:spcPct val="0"/>
            </a:spcBef>
            <a:spcAft>
              <a:spcPct val="15000"/>
            </a:spcAft>
            <a:buChar char="••"/>
          </a:pPr>
          <a:r>
            <a:rPr lang="pl-PL" sz="2000" kern="1200" dirty="0" smtClean="0"/>
            <a:t>Różnorodność</a:t>
          </a:r>
          <a:r>
            <a:rPr lang="en-GB" sz="2000" kern="1200" dirty="0" smtClean="0"/>
            <a:t>,</a:t>
          </a:r>
          <a:endParaRPr lang="hr-HR" sz="2000" kern="1200" dirty="0"/>
        </a:p>
        <a:p>
          <a:pPr marL="228600" lvl="1" indent="-228600" algn="l" defTabSz="889000">
            <a:lnSpc>
              <a:spcPct val="90000"/>
            </a:lnSpc>
            <a:spcBef>
              <a:spcPct val="0"/>
            </a:spcBef>
            <a:spcAft>
              <a:spcPct val="15000"/>
            </a:spcAft>
            <a:buChar char="••"/>
          </a:pPr>
          <a:r>
            <a:rPr lang="en-GB" sz="2000" kern="1200" dirty="0" smtClean="0"/>
            <a:t>E</a:t>
          </a:r>
          <a:r>
            <a:rPr lang="pl-PL" sz="2000" kern="1200" dirty="0" err="1" smtClean="0"/>
            <a:t>ksperymentowanie</a:t>
          </a:r>
          <a:r>
            <a:rPr lang="pl-PL" sz="2000" kern="1200" dirty="0" smtClean="0"/>
            <a:t>,</a:t>
          </a:r>
          <a:endParaRPr lang="hr-HR" sz="2000" kern="1200" dirty="0"/>
        </a:p>
        <a:p>
          <a:pPr marL="228600" lvl="1" indent="-228600" algn="l" defTabSz="889000">
            <a:lnSpc>
              <a:spcPct val="90000"/>
            </a:lnSpc>
            <a:spcBef>
              <a:spcPct val="0"/>
            </a:spcBef>
            <a:spcAft>
              <a:spcPct val="15000"/>
            </a:spcAft>
            <a:buChar char="••"/>
          </a:pPr>
          <a:r>
            <a:rPr lang="hr-HR" sz="2000" kern="1200" dirty="0" smtClean="0"/>
            <a:t>Wizualizacja.</a:t>
          </a:r>
          <a:endParaRPr lang="hr-HR" sz="2000" kern="1200" dirty="0"/>
        </a:p>
      </dsp:txBody>
      <dsp:txXfrm>
        <a:off x="0" y="3998040"/>
        <a:ext cx="15849601" cy="2028600"/>
      </dsp:txXfrm>
    </dsp:sp>
    <dsp:sp modelId="{D7E385AB-48F7-4369-AF73-1ED6C27FDB70}">
      <dsp:nvSpPr>
        <dsp:cNvPr id="0" name=""/>
        <dsp:cNvSpPr/>
      </dsp:nvSpPr>
      <dsp:spPr>
        <a:xfrm>
          <a:off x="792480" y="3791400"/>
          <a:ext cx="11094720" cy="413280"/>
        </a:xfrm>
        <a:prstGeom prst="roundRect">
          <a:avLst/>
        </a:prstGeom>
        <a:solidFill>
          <a:srgbClr val="E1222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354" tIns="0" rIns="419354" bIns="0" numCol="1" spcCol="1270" anchor="ctr" anchorCtr="0">
          <a:noAutofit/>
        </a:bodyPr>
        <a:lstStyle/>
        <a:p>
          <a:pPr lvl="0" algn="l" defTabSz="1066800">
            <a:lnSpc>
              <a:spcPct val="90000"/>
            </a:lnSpc>
            <a:spcBef>
              <a:spcPct val="0"/>
            </a:spcBef>
            <a:spcAft>
              <a:spcPct val="35000"/>
            </a:spcAft>
          </a:pPr>
          <a:r>
            <a:rPr lang="pl-PL" sz="2400" kern="1200" noProof="0" dirty="0" smtClean="0"/>
            <a:t>Ramy</a:t>
          </a:r>
          <a:r>
            <a:rPr lang="en-GB" sz="2400" kern="1200" noProof="0" dirty="0" smtClean="0"/>
            <a:t> </a:t>
          </a:r>
          <a:r>
            <a:rPr lang="en-GB" sz="2400" kern="1200" noProof="0" dirty="0" smtClean="0"/>
            <a:t>(</a:t>
          </a:r>
          <a:r>
            <a:rPr lang="en-GB" sz="2400" kern="1200" noProof="0" dirty="0" err="1" smtClean="0"/>
            <a:t>Carlgren</a:t>
          </a:r>
          <a:r>
            <a:rPr lang="en-GB" sz="2400" kern="1200" noProof="0" dirty="0" smtClean="0"/>
            <a:t> et al., 2016):</a:t>
          </a:r>
          <a:endParaRPr lang="en-GB" sz="2400" kern="1200" noProof="0" dirty="0"/>
        </a:p>
      </dsp:txBody>
      <dsp:txXfrm>
        <a:off x="812655" y="3811575"/>
        <a:ext cx="11054370" cy="372930"/>
      </dsp:txXfrm>
    </dsp:sp>
  </dsp:spTree>
</dsp:drawing>
</file>

<file path=ppt/diagrams/drawing3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925AF4-3F00-4DC8-A7BE-4FEA3959CEB6}">
      <dsp:nvSpPr>
        <dsp:cNvPr id="0" name=""/>
        <dsp:cNvSpPr/>
      </dsp:nvSpPr>
      <dsp:spPr>
        <a:xfrm>
          <a:off x="0" y="55963"/>
          <a:ext cx="16078199" cy="854612"/>
        </a:xfrm>
        <a:prstGeom prst="roundRect">
          <a:avLst/>
        </a:prstGeom>
        <a:solidFill>
          <a:srgbClr val="E1222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a:lnSpc>
              <a:spcPct val="90000"/>
            </a:lnSpc>
            <a:spcBef>
              <a:spcPct val="0"/>
            </a:spcBef>
            <a:spcAft>
              <a:spcPct val="35000"/>
            </a:spcAft>
          </a:pPr>
          <a:r>
            <a:rPr lang="en-GB" sz="3500" kern="1200" dirty="0" err="1" smtClean="0"/>
            <a:t>Dell’Era</a:t>
          </a:r>
          <a:r>
            <a:rPr lang="en-GB" sz="3500" kern="1200" dirty="0" smtClean="0"/>
            <a:t> et al. (2018, p. 329) </a:t>
          </a:r>
          <a:r>
            <a:rPr lang="pl-PL" sz="3500" kern="1200" dirty="0" smtClean="0"/>
            <a:t>wymieniają cztery typy design </a:t>
          </a:r>
          <a:r>
            <a:rPr lang="pl-PL" sz="3500" kern="1200" dirty="0" err="1" smtClean="0"/>
            <a:t>thinking</a:t>
          </a:r>
          <a:r>
            <a:rPr lang="en-GB" sz="3500" kern="1200" dirty="0" smtClean="0"/>
            <a:t>:</a:t>
          </a:r>
          <a:endParaRPr lang="hr-HR" sz="3500" kern="1200" dirty="0"/>
        </a:p>
      </dsp:txBody>
      <dsp:txXfrm>
        <a:off x="41719" y="97682"/>
        <a:ext cx="15994761" cy="771174"/>
      </dsp:txXfrm>
    </dsp:sp>
    <dsp:sp modelId="{CD04DB2F-EB4D-4657-85EB-943F95162FDF}">
      <dsp:nvSpPr>
        <dsp:cNvPr id="0" name=""/>
        <dsp:cNvSpPr/>
      </dsp:nvSpPr>
      <dsp:spPr>
        <a:xfrm>
          <a:off x="0" y="910576"/>
          <a:ext cx="16078199" cy="51294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10483" tIns="44450" rIns="248920" bIns="44450" numCol="1" spcCol="1270" anchor="t" anchorCtr="0">
          <a:noAutofit/>
        </a:bodyPr>
        <a:lstStyle/>
        <a:p>
          <a:pPr marL="228600" lvl="1" indent="-228600" algn="just" defTabSz="1200150">
            <a:lnSpc>
              <a:spcPct val="90000"/>
            </a:lnSpc>
            <a:spcBef>
              <a:spcPct val="0"/>
            </a:spcBef>
            <a:spcAft>
              <a:spcPct val="20000"/>
            </a:spcAft>
            <a:buChar char="••"/>
          </a:pPr>
          <a:endParaRPr lang="hr-HR" sz="2700" b="0" i="0" kern="1200" dirty="0">
            <a:solidFill>
              <a:srgbClr val="243255"/>
            </a:solidFill>
          </a:endParaRPr>
        </a:p>
        <a:p>
          <a:pPr marL="228600" lvl="1" indent="-228600" algn="just" defTabSz="1200150">
            <a:lnSpc>
              <a:spcPct val="90000"/>
            </a:lnSpc>
            <a:spcBef>
              <a:spcPct val="0"/>
            </a:spcBef>
            <a:spcAft>
              <a:spcPct val="20000"/>
            </a:spcAft>
            <a:buChar char="••"/>
          </a:pPr>
          <a:r>
            <a:rPr lang="pl-PL" sz="2700" b="1" i="1" kern="1200" dirty="0" smtClean="0">
              <a:solidFill>
                <a:srgbClr val="243255"/>
              </a:solidFill>
            </a:rPr>
            <a:t>Kreatywne rozwiązywanie problemów: </a:t>
          </a:r>
          <a:r>
            <a:rPr lang="pl-PL" sz="2700" b="0" i="0" kern="1200" dirty="0" smtClean="0">
              <a:solidFill>
                <a:srgbClr val="243255"/>
              </a:solidFill>
            </a:rPr>
            <a:t>rozwiązywanie złożonych problemów (tzw. </a:t>
          </a:r>
          <a:r>
            <a:rPr lang="pl-PL" sz="2700" b="0" i="0" kern="1200" dirty="0" err="1" smtClean="0">
              <a:solidFill>
                <a:srgbClr val="243255"/>
              </a:solidFill>
            </a:rPr>
            <a:t>wicked</a:t>
          </a:r>
          <a:r>
            <a:rPr lang="pl-PL" sz="2700" b="0" i="0" kern="1200" dirty="0" smtClean="0">
              <a:solidFill>
                <a:srgbClr val="243255"/>
              </a:solidFill>
            </a:rPr>
            <a:t> </a:t>
          </a:r>
          <a:r>
            <a:rPr lang="pl-PL" sz="2700" b="0" i="0" kern="1200" dirty="0" err="1" smtClean="0">
              <a:solidFill>
                <a:srgbClr val="243255"/>
              </a:solidFill>
            </a:rPr>
            <a:t>problems</a:t>
          </a:r>
          <a:r>
            <a:rPr lang="pl-PL" sz="2700" b="0" i="0" kern="1200" dirty="0" smtClean="0">
              <a:solidFill>
                <a:srgbClr val="243255"/>
              </a:solidFill>
            </a:rPr>
            <a:t>) poprzez przyjęcie zarówno analitycznego, jak i intuicyjnego myślenia;</a:t>
          </a:r>
          <a:endParaRPr lang="hr-HR" sz="2700" b="0" i="0" kern="1200" dirty="0">
            <a:solidFill>
              <a:srgbClr val="243255"/>
            </a:solidFill>
          </a:endParaRPr>
        </a:p>
        <a:p>
          <a:pPr marL="228600" lvl="1" indent="-228600" algn="just" defTabSz="1200150">
            <a:lnSpc>
              <a:spcPct val="90000"/>
            </a:lnSpc>
            <a:spcBef>
              <a:spcPct val="0"/>
            </a:spcBef>
            <a:spcAft>
              <a:spcPct val="20000"/>
            </a:spcAft>
            <a:buChar char="••"/>
          </a:pPr>
          <a:r>
            <a:rPr lang="pl-PL" sz="2700" b="1" i="1" kern="1200" dirty="0" smtClean="0">
              <a:solidFill>
                <a:srgbClr val="243255"/>
              </a:solidFill>
            </a:rPr>
            <a:t>Szybkie działanie: </a:t>
          </a:r>
          <a:r>
            <a:rPr lang="pl-PL" sz="2700" b="0" i="0" kern="1200" dirty="0" smtClean="0">
              <a:solidFill>
                <a:srgbClr val="243255"/>
              </a:solidFill>
            </a:rPr>
            <a:t>dostarczanie i testowanie opłacalnych produktów w celu uczenia się od klientów </a:t>
          </a:r>
          <a:br>
            <a:rPr lang="pl-PL" sz="2700" b="0" i="0" kern="1200" dirty="0" smtClean="0">
              <a:solidFill>
                <a:srgbClr val="243255"/>
              </a:solidFill>
            </a:rPr>
          </a:br>
          <a:r>
            <a:rPr lang="pl-PL" sz="2700" b="0" i="0" kern="1200" dirty="0" smtClean="0">
              <a:solidFill>
                <a:srgbClr val="243255"/>
              </a:solidFill>
            </a:rPr>
            <a:t>i ulepszania rozwiązania; </a:t>
          </a:r>
          <a:endParaRPr lang="hr-HR" sz="2700" b="0" i="0" kern="1200" dirty="0">
            <a:solidFill>
              <a:srgbClr val="243255"/>
            </a:solidFill>
          </a:endParaRPr>
        </a:p>
        <a:p>
          <a:pPr marL="228600" lvl="1" indent="-228600" algn="just" defTabSz="1200150">
            <a:lnSpc>
              <a:spcPct val="90000"/>
            </a:lnSpc>
            <a:spcBef>
              <a:spcPct val="0"/>
            </a:spcBef>
            <a:spcAft>
              <a:spcPct val="20000"/>
            </a:spcAft>
            <a:buChar char="••"/>
          </a:pPr>
          <a:r>
            <a:rPr lang="pl-PL" sz="2700" b="1" i="1" kern="1200" dirty="0" smtClean="0">
              <a:solidFill>
                <a:srgbClr val="243255"/>
              </a:solidFill>
            </a:rPr>
            <a:t>Kreatywna pewność siebie: </a:t>
          </a:r>
          <a:r>
            <a:rPr lang="pl-PL" sz="2700" kern="1200" dirty="0" smtClean="0">
              <a:solidFill>
                <a:srgbClr val="243255"/>
              </a:solidFill>
            </a:rPr>
            <a:t>angażowanie ludzi, aby dać im więcej pewności w procesach twórczych; </a:t>
          </a:r>
          <a:endParaRPr lang="hr-HR" sz="2700" kern="1200" dirty="0">
            <a:solidFill>
              <a:srgbClr val="243255"/>
            </a:solidFill>
          </a:endParaRPr>
        </a:p>
        <a:p>
          <a:pPr marL="228600" lvl="1" indent="-228600" algn="just" defTabSz="1200150">
            <a:lnSpc>
              <a:spcPct val="90000"/>
            </a:lnSpc>
            <a:spcBef>
              <a:spcPct val="0"/>
            </a:spcBef>
            <a:spcAft>
              <a:spcPct val="20000"/>
            </a:spcAft>
            <a:buChar char="••"/>
          </a:pPr>
          <a:r>
            <a:rPr lang="pl-PL" sz="2700" b="1" i="1" kern="1200" dirty="0" smtClean="0">
              <a:solidFill>
                <a:srgbClr val="243255"/>
              </a:solidFill>
            </a:rPr>
            <a:t>Innowacje mające znaczenie: </a:t>
          </a:r>
          <a:r>
            <a:rPr lang="pl-PL" sz="2700" kern="1200" dirty="0" smtClean="0">
              <a:solidFill>
                <a:srgbClr val="243255"/>
              </a:solidFill>
            </a:rPr>
            <a:t>wyobrażanie sobie nowych kierunków, które mają na celu proponowanie ludziom znaczących doświadczeń.</a:t>
          </a:r>
          <a:endParaRPr lang="hr-HR" sz="2700" kern="1200" dirty="0">
            <a:solidFill>
              <a:srgbClr val="243255"/>
            </a:solidFill>
          </a:endParaRPr>
        </a:p>
      </dsp:txBody>
      <dsp:txXfrm>
        <a:off x="0" y="910576"/>
        <a:ext cx="16078199" cy="512945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BC4C90-D9CD-4FD7-9E86-70E93FA0A0BE}">
      <dsp:nvSpPr>
        <dsp:cNvPr id="0" name=""/>
        <dsp:cNvSpPr/>
      </dsp:nvSpPr>
      <dsp:spPr>
        <a:xfrm>
          <a:off x="41603" y="1"/>
          <a:ext cx="16199935" cy="935997"/>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l" defTabSz="1644650" rtl="0">
            <a:lnSpc>
              <a:spcPct val="90000"/>
            </a:lnSpc>
            <a:spcBef>
              <a:spcPct val="0"/>
            </a:spcBef>
            <a:spcAft>
              <a:spcPct val="35000"/>
            </a:spcAft>
          </a:pPr>
          <a:r>
            <a:rPr lang="pl-PL" sz="3700" b="1" kern="1200" dirty="0" smtClean="0"/>
            <a:t>Inwestycyjna teoria kreatywności</a:t>
          </a:r>
          <a:endParaRPr lang="hr-HR" sz="3700" kern="1200" dirty="0"/>
        </a:p>
      </dsp:txBody>
      <dsp:txXfrm>
        <a:off x="87295" y="45693"/>
        <a:ext cx="16108551" cy="84461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A37E14-4DBF-4465-AA1B-1CBB6F8FF855}">
      <dsp:nvSpPr>
        <dsp:cNvPr id="0" name=""/>
        <dsp:cNvSpPr/>
      </dsp:nvSpPr>
      <dsp:spPr>
        <a:xfrm>
          <a:off x="0" y="711"/>
          <a:ext cx="16199940" cy="935288"/>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rtl="0">
            <a:lnSpc>
              <a:spcPct val="90000"/>
            </a:lnSpc>
            <a:spcBef>
              <a:spcPct val="0"/>
            </a:spcBef>
            <a:spcAft>
              <a:spcPct val="35000"/>
            </a:spcAft>
          </a:pPr>
          <a:r>
            <a:rPr lang="pl-PL" sz="4000" b="1" kern="1200" dirty="0" smtClean="0"/>
            <a:t>Znaczenie kreatywności</a:t>
          </a:r>
          <a:endParaRPr lang="hr-HR" sz="4000" kern="1200" dirty="0"/>
        </a:p>
      </dsp:txBody>
      <dsp:txXfrm>
        <a:off x="45657" y="46368"/>
        <a:ext cx="16108626" cy="84397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28BFC0-C28E-48CD-AAE7-42B27B46BE28}">
      <dsp:nvSpPr>
        <dsp:cNvPr id="0" name=""/>
        <dsp:cNvSpPr/>
      </dsp:nvSpPr>
      <dsp:spPr>
        <a:xfrm rot="5400000">
          <a:off x="10975735" y="-3468249"/>
          <a:ext cx="1682085" cy="8619867"/>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pl-PL" sz="2800" kern="1200" dirty="0" smtClean="0">
              <a:solidFill>
                <a:srgbClr val="C00000"/>
              </a:solidFill>
            </a:rPr>
            <a:t>Rozwiązywanie problemów w pracy i w życiu codziennym</a:t>
          </a:r>
          <a:endParaRPr lang="hr-HR" sz="2800" kern="1200" dirty="0">
            <a:solidFill>
              <a:srgbClr val="C00000"/>
            </a:solidFill>
          </a:endParaRPr>
        </a:p>
      </dsp:txBody>
      <dsp:txXfrm rot="-5400000">
        <a:off x="7506845" y="82754"/>
        <a:ext cx="8537754" cy="1517859"/>
      </dsp:txXfrm>
    </dsp:sp>
    <dsp:sp modelId="{E1534FEC-4C35-484A-ABBB-B1099D4B2696}">
      <dsp:nvSpPr>
        <dsp:cNvPr id="0" name=""/>
        <dsp:cNvSpPr/>
      </dsp:nvSpPr>
      <dsp:spPr>
        <a:xfrm>
          <a:off x="949" y="213583"/>
          <a:ext cx="7505894" cy="1256202"/>
        </a:xfrm>
        <a:prstGeom prst="roundRect">
          <a:avLst/>
        </a:prstGeom>
        <a:solidFill>
          <a:srgbClr val="243255"/>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pl-PL" sz="3200" kern="1200" noProof="0" smtClean="0"/>
            <a:t>Poziom indywidualny</a:t>
          </a:r>
          <a:endParaRPr lang="en-GB" sz="3200" kern="1200" noProof="0" dirty="0"/>
        </a:p>
      </dsp:txBody>
      <dsp:txXfrm>
        <a:off x="62272" y="274906"/>
        <a:ext cx="7383248" cy="1133556"/>
      </dsp:txXfrm>
    </dsp:sp>
    <dsp:sp modelId="{6F188ED6-B9A0-4E54-A7D8-F36F49A4A13A}">
      <dsp:nvSpPr>
        <dsp:cNvPr id="0" name=""/>
        <dsp:cNvSpPr/>
      </dsp:nvSpPr>
      <dsp:spPr>
        <a:xfrm rot="5400000">
          <a:off x="10973778" y="-1686074"/>
          <a:ext cx="1682085" cy="8629949"/>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pl-PL" sz="2800" kern="1200" dirty="0" smtClean="0">
              <a:solidFill>
                <a:srgbClr val="C00000"/>
              </a:solidFill>
            </a:rPr>
            <a:t>Nowa wiedza naukowa, nowe ruchy w sztuce, nowe wynalazki</a:t>
          </a:r>
          <a:endParaRPr lang="hr-HR" sz="2800" kern="1200" dirty="0">
            <a:solidFill>
              <a:srgbClr val="C00000"/>
            </a:solidFill>
          </a:endParaRPr>
        </a:p>
      </dsp:txBody>
      <dsp:txXfrm rot="-5400000">
        <a:off x="7499847" y="1869970"/>
        <a:ext cx="8547836" cy="1517859"/>
      </dsp:txXfrm>
    </dsp:sp>
    <dsp:sp modelId="{ED7A3EE9-A2B9-451A-BA46-9BE4AFB6697F}">
      <dsp:nvSpPr>
        <dsp:cNvPr id="0" name=""/>
        <dsp:cNvSpPr/>
      </dsp:nvSpPr>
      <dsp:spPr>
        <a:xfrm>
          <a:off x="949" y="1966179"/>
          <a:ext cx="7498897" cy="1325441"/>
        </a:xfrm>
        <a:prstGeom prst="roundRect">
          <a:avLst/>
        </a:prstGeom>
        <a:solidFill>
          <a:srgbClr val="243255"/>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pl-PL" sz="3200" kern="1200" noProof="0" dirty="0" smtClean="0"/>
            <a:t>Poziom społeczny</a:t>
          </a:r>
          <a:endParaRPr lang="en-GB" sz="3200" kern="1200" noProof="0" dirty="0"/>
        </a:p>
      </dsp:txBody>
      <dsp:txXfrm>
        <a:off x="65652" y="2030882"/>
        <a:ext cx="7369491" cy="1196035"/>
      </dsp:txXfrm>
    </dsp:sp>
    <dsp:sp modelId="{DB93C367-2312-4D63-8B3C-187D81AB16DA}">
      <dsp:nvSpPr>
        <dsp:cNvPr id="0" name=""/>
        <dsp:cNvSpPr/>
      </dsp:nvSpPr>
      <dsp:spPr>
        <a:xfrm rot="5400000">
          <a:off x="10977296" y="104350"/>
          <a:ext cx="1682085" cy="8624813"/>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pl-PL" sz="2800" kern="1200" dirty="0" smtClean="0">
              <a:solidFill>
                <a:srgbClr val="C00000"/>
              </a:solidFill>
            </a:rPr>
            <a:t>Nowe produkty i usługi tworzą miejsca pracy</a:t>
          </a:r>
          <a:endParaRPr lang="hr-HR" sz="2800" kern="1200" dirty="0">
            <a:solidFill>
              <a:srgbClr val="C00000"/>
            </a:solidFill>
          </a:endParaRPr>
        </a:p>
      </dsp:txBody>
      <dsp:txXfrm rot="-5400000">
        <a:off x="7505933" y="3657827"/>
        <a:ext cx="8542700" cy="1517859"/>
      </dsp:txXfrm>
    </dsp:sp>
    <dsp:sp modelId="{B725AE02-4317-4683-ADAA-B985F65A01CB}">
      <dsp:nvSpPr>
        <dsp:cNvPr id="0" name=""/>
        <dsp:cNvSpPr/>
      </dsp:nvSpPr>
      <dsp:spPr>
        <a:xfrm>
          <a:off x="949" y="3818050"/>
          <a:ext cx="7504010" cy="1196130"/>
        </a:xfrm>
        <a:prstGeom prst="roundRect">
          <a:avLst/>
        </a:prstGeom>
        <a:solidFill>
          <a:srgbClr val="243255"/>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pl-PL" sz="3200" kern="1200" noProof="0" dirty="0" smtClean="0"/>
            <a:t>Znaczenie gospodarcze</a:t>
          </a:r>
          <a:endParaRPr lang="en-GB" sz="3200" kern="1200" noProof="0" dirty="0"/>
        </a:p>
      </dsp:txBody>
      <dsp:txXfrm>
        <a:off x="59339" y="3876440"/>
        <a:ext cx="7387230" cy="107935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F7B1CA-DB78-427E-ACB2-C82394A21199}">
      <dsp:nvSpPr>
        <dsp:cNvPr id="0" name=""/>
        <dsp:cNvSpPr/>
      </dsp:nvSpPr>
      <dsp:spPr>
        <a:xfrm>
          <a:off x="356879" y="5142"/>
          <a:ext cx="16199939" cy="925715"/>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pl-PL" sz="3800" b="1" kern="1200" dirty="0" smtClean="0"/>
            <a:t>Pięć elementów kreatywności</a:t>
          </a:r>
          <a:r>
            <a:rPr lang="hr-HR" sz="3800" b="1" kern="1200" dirty="0" smtClean="0"/>
            <a:t>: </a:t>
          </a:r>
          <a:r>
            <a:rPr lang="en-GB" sz="3800" b="1" kern="1200" dirty="0" smtClean="0"/>
            <a:t>Sternberg and </a:t>
          </a:r>
          <a:r>
            <a:rPr lang="en-GB" sz="3800" b="1" kern="1200" dirty="0" err="1" smtClean="0"/>
            <a:t>Lubart</a:t>
          </a:r>
          <a:r>
            <a:rPr lang="en-GB" sz="3800" b="1" kern="1200" dirty="0" smtClean="0"/>
            <a:t> (1992)</a:t>
          </a:r>
          <a:endParaRPr lang="hr-HR" sz="3800" kern="1200" dirty="0"/>
        </a:p>
      </dsp:txBody>
      <dsp:txXfrm>
        <a:off x="402069" y="50332"/>
        <a:ext cx="16109559" cy="83533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88F0E4-7EC4-4233-9D09-702C1618FF43}">
      <dsp:nvSpPr>
        <dsp:cNvPr id="0" name=""/>
        <dsp:cNvSpPr/>
      </dsp:nvSpPr>
      <dsp:spPr>
        <a:xfrm rot="5400000">
          <a:off x="-172682" y="176170"/>
          <a:ext cx="1151213" cy="805849"/>
        </a:xfrm>
        <a:prstGeom prst="chevron">
          <a:avLst/>
        </a:prstGeom>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rtl="0">
            <a:lnSpc>
              <a:spcPct val="90000"/>
            </a:lnSpc>
            <a:spcBef>
              <a:spcPct val="0"/>
            </a:spcBef>
            <a:spcAft>
              <a:spcPct val="35000"/>
            </a:spcAft>
          </a:pPr>
          <a:endParaRPr lang="hr-HR" sz="1700" kern="1200"/>
        </a:p>
      </dsp:txBody>
      <dsp:txXfrm rot="-5400000">
        <a:off x="1" y="406413"/>
        <a:ext cx="805849" cy="345364"/>
      </dsp:txXfrm>
    </dsp:sp>
    <dsp:sp modelId="{DE65D2FD-3151-4A19-94F2-01BB1344DAAD}">
      <dsp:nvSpPr>
        <dsp:cNvPr id="0" name=""/>
        <dsp:cNvSpPr/>
      </dsp:nvSpPr>
      <dsp:spPr>
        <a:xfrm rot="5400000">
          <a:off x="8124220" y="-7323297"/>
          <a:ext cx="747555" cy="15394150"/>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pl-PL" sz="2800" b="1" kern="1200" dirty="0" smtClean="0">
              <a:solidFill>
                <a:srgbClr val="002060"/>
              </a:solidFill>
            </a:rPr>
            <a:t>Wiedza ekspercka</a:t>
          </a:r>
          <a:r>
            <a:rPr lang="en-US" sz="2800" kern="1200" dirty="0" smtClean="0"/>
            <a:t> </a:t>
          </a:r>
          <a:r>
            <a:rPr lang="pl-PL" sz="2800" kern="1200" dirty="0" smtClean="0"/>
            <a:t>- </a:t>
          </a:r>
          <a:r>
            <a:rPr lang="pl-PL" sz="2800" kern="1200" dirty="0" smtClean="0"/>
            <a:t>dobrze rozwinięta baza wiedzy zawierająca idee, obrazy i wyrażenia</a:t>
          </a:r>
          <a:endParaRPr lang="hr-HR" sz="2800" kern="1200" dirty="0"/>
        </a:p>
      </dsp:txBody>
      <dsp:txXfrm rot="-5400000">
        <a:off x="800923" y="36493"/>
        <a:ext cx="15357657" cy="674569"/>
      </dsp:txXfrm>
    </dsp:sp>
    <dsp:sp modelId="{EE335CE4-CBFA-4AA3-9F09-A168A58EFEC8}">
      <dsp:nvSpPr>
        <dsp:cNvPr id="0" name=""/>
        <dsp:cNvSpPr/>
      </dsp:nvSpPr>
      <dsp:spPr>
        <a:xfrm rot="5400000">
          <a:off x="-172682" y="1210972"/>
          <a:ext cx="1151213" cy="805849"/>
        </a:xfrm>
        <a:prstGeom prst="chevron">
          <a:avLst/>
        </a:prstGeom>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endParaRPr lang="hr-HR" sz="1700" kern="1200"/>
        </a:p>
      </dsp:txBody>
      <dsp:txXfrm rot="-5400000">
        <a:off x="1" y="1441215"/>
        <a:ext cx="805849" cy="345364"/>
      </dsp:txXfrm>
    </dsp:sp>
    <dsp:sp modelId="{6B7680C4-6699-4158-AD1E-139867F7C9EB}">
      <dsp:nvSpPr>
        <dsp:cNvPr id="0" name=""/>
        <dsp:cNvSpPr/>
      </dsp:nvSpPr>
      <dsp:spPr>
        <a:xfrm rot="5400000">
          <a:off x="8128780" y="-6284640"/>
          <a:ext cx="748288" cy="15394150"/>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pl-PL" sz="2800" b="1" kern="1200" noProof="0" dirty="0" smtClean="0">
              <a:solidFill>
                <a:srgbClr val="002060"/>
              </a:solidFill>
            </a:rPr>
            <a:t>Umiejętności twórczego myślenia </a:t>
          </a:r>
          <a:r>
            <a:rPr lang="en-GB" sz="2800" kern="1200" noProof="0" dirty="0" smtClean="0"/>
            <a:t>- </a:t>
          </a:r>
          <a:r>
            <a:rPr lang="pl-PL" sz="2800" kern="1200" dirty="0" smtClean="0"/>
            <a:t>umiejętność widzenia rzeczy w nowy sposób, rozpoznawania wzorców i tworzenia połączeń</a:t>
          </a:r>
          <a:r>
            <a:rPr lang="en-GB" sz="2800" kern="1200" noProof="0" dirty="0" smtClean="0"/>
            <a:t> </a:t>
          </a:r>
          <a:endParaRPr lang="en-GB" sz="2800" kern="1200" noProof="0" dirty="0"/>
        </a:p>
      </dsp:txBody>
      <dsp:txXfrm rot="-5400000">
        <a:off x="805849" y="1074819"/>
        <a:ext cx="15357622" cy="675232"/>
      </dsp:txXfrm>
    </dsp:sp>
    <dsp:sp modelId="{020AE0F8-9CF4-4A2A-945F-91AA06C2E774}">
      <dsp:nvSpPr>
        <dsp:cNvPr id="0" name=""/>
        <dsp:cNvSpPr/>
      </dsp:nvSpPr>
      <dsp:spPr>
        <a:xfrm rot="5400000">
          <a:off x="-172682" y="2245773"/>
          <a:ext cx="1151213" cy="805849"/>
        </a:xfrm>
        <a:prstGeom prst="chevron">
          <a:avLst/>
        </a:prstGeom>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rtl="0">
            <a:lnSpc>
              <a:spcPct val="90000"/>
            </a:lnSpc>
            <a:spcBef>
              <a:spcPct val="0"/>
            </a:spcBef>
            <a:spcAft>
              <a:spcPct val="35000"/>
            </a:spcAft>
          </a:pPr>
          <a:r>
            <a:rPr lang="en-US" sz="1700" kern="1200" dirty="0" smtClean="0"/>
            <a:t>	</a:t>
          </a:r>
          <a:endParaRPr lang="hr-HR" sz="1700" kern="1200" dirty="0"/>
        </a:p>
      </dsp:txBody>
      <dsp:txXfrm rot="-5400000">
        <a:off x="1" y="2476016"/>
        <a:ext cx="805849" cy="345364"/>
      </dsp:txXfrm>
    </dsp:sp>
    <dsp:sp modelId="{14E861B7-B48C-41D4-9185-B27512D91E05}">
      <dsp:nvSpPr>
        <dsp:cNvPr id="0" name=""/>
        <dsp:cNvSpPr/>
      </dsp:nvSpPr>
      <dsp:spPr>
        <a:xfrm rot="5400000">
          <a:off x="8128780" y="-5249839"/>
          <a:ext cx="748288" cy="15394150"/>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pl-PL" sz="2800" b="1" kern="1200" dirty="0" smtClean="0">
              <a:solidFill>
                <a:srgbClr val="002060"/>
              </a:solidFill>
            </a:rPr>
            <a:t>Śmiała osobowość </a:t>
          </a:r>
          <a:r>
            <a:rPr lang="en-US" sz="2800" kern="1200" dirty="0" smtClean="0"/>
            <a:t>- </a:t>
          </a:r>
          <a:r>
            <a:rPr lang="pl-PL" sz="2800" kern="1200" dirty="0" smtClean="0"/>
            <a:t>poszukiwanie nowych doświadczeń, toleruje niejednoznaczność i ryzyko, uporczywe pokonywanie przeszkód</a:t>
          </a:r>
          <a:endParaRPr lang="hr-HR" sz="2800" kern="1200" dirty="0"/>
        </a:p>
      </dsp:txBody>
      <dsp:txXfrm rot="-5400000">
        <a:off x="805849" y="2109620"/>
        <a:ext cx="15357622" cy="675232"/>
      </dsp:txXfrm>
    </dsp:sp>
    <dsp:sp modelId="{AFF1C4FA-E7B1-4CB7-A056-83E26C3C25AA}">
      <dsp:nvSpPr>
        <dsp:cNvPr id="0" name=""/>
        <dsp:cNvSpPr/>
      </dsp:nvSpPr>
      <dsp:spPr>
        <a:xfrm rot="5400000">
          <a:off x="-172682" y="3280574"/>
          <a:ext cx="1151213" cy="805849"/>
        </a:xfrm>
        <a:prstGeom prst="chevron">
          <a:avLst/>
        </a:prstGeom>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rtl="0">
            <a:lnSpc>
              <a:spcPct val="90000"/>
            </a:lnSpc>
            <a:spcBef>
              <a:spcPct val="0"/>
            </a:spcBef>
            <a:spcAft>
              <a:spcPct val="35000"/>
            </a:spcAft>
          </a:pPr>
          <a:endParaRPr lang="hr-HR" sz="1700" kern="1200" dirty="0"/>
        </a:p>
      </dsp:txBody>
      <dsp:txXfrm rot="-5400000">
        <a:off x="1" y="3510817"/>
        <a:ext cx="805849" cy="345364"/>
      </dsp:txXfrm>
    </dsp:sp>
    <dsp:sp modelId="{19CE135D-0AE8-4812-8B7D-5A2601A337DA}">
      <dsp:nvSpPr>
        <dsp:cNvPr id="0" name=""/>
        <dsp:cNvSpPr/>
      </dsp:nvSpPr>
      <dsp:spPr>
        <a:xfrm rot="5400000">
          <a:off x="8128780" y="-4215038"/>
          <a:ext cx="748288" cy="15394150"/>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pl-PL" sz="2800" b="1" kern="1200" dirty="0" smtClean="0">
              <a:solidFill>
                <a:srgbClr val="002060"/>
              </a:solidFill>
            </a:rPr>
            <a:t>Motywacja wewnętrzna </a:t>
          </a:r>
          <a:r>
            <a:rPr lang="en-US" sz="2800" kern="1200" dirty="0" smtClean="0"/>
            <a:t>- </a:t>
          </a:r>
          <a:r>
            <a:rPr lang="pl-PL" sz="2800" i="0" kern="1200" dirty="0" smtClean="0"/>
            <a:t>jakość kierowania się zainteresowaniem, satysfakcją i wyzwaniem</a:t>
          </a:r>
          <a:endParaRPr lang="hr-HR" sz="2100" i="0" kern="1200" dirty="0"/>
        </a:p>
      </dsp:txBody>
      <dsp:txXfrm rot="-5400000">
        <a:off x="805849" y="3144421"/>
        <a:ext cx="15357622" cy="675232"/>
      </dsp:txXfrm>
    </dsp:sp>
    <dsp:sp modelId="{90A48DF3-474B-4BA6-832C-4F62E4A148BC}">
      <dsp:nvSpPr>
        <dsp:cNvPr id="0" name=""/>
        <dsp:cNvSpPr/>
      </dsp:nvSpPr>
      <dsp:spPr>
        <a:xfrm rot="5400000">
          <a:off x="-172682" y="4315375"/>
          <a:ext cx="1151213" cy="805849"/>
        </a:xfrm>
        <a:prstGeom prst="chevron">
          <a:avLst/>
        </a:prstGeom>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endParaRPr lang="hr-HR" sz="1700" kern="1200"/>
        </a:p>
      </dsp:txBody>
      <dsp:txXfrm rot="-5400000">
        <a:off x="1" y="4545618"/>
        <a:ext cx="805849" cy="345364"/>
      </dsp:txXfrm>
    </dsp:sp>
    <dsp:sp modelId="{BFE07563-2CF7-4D34-86C5-23CDE01D2A39}">
      <dsp:nvSpPr>
        <dsp:cNvPr id="0" name=""/>
        <dsp:cNvSpPr/>
      </dsp:nvSpPr>
      <dsp:spPr>
        <a:xfrm rot="5400000">
          <a:off x="8128780" y="-3192075"/>
          <a:ext cx="748288" cy="15394150"/>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pl-PL" sz="2800" b="1" kern="1200" noProof="0" dirty="0" smtClean="0">
              <a:solidFill>
                <a:srgbClr val="002060"/>
              </a:solidFill>
            </a:rPr>
            <a:t>Kreatywne środowisko</a:t>
          </a:r>
          <a:r>
            <a:rPr lang="en-GB" sz="2800" b="1" kern="1200" noProof="0" dirty="0" smtClean="0">
              <a:solidFill>
                <a:srgbClr val="002060"/>
              </a:solidFill>
            </a:rPr>
            <a:t> </a:t>
          </a:r>
          <a:r>
            <a:rPr lang="en-GB" sz="2800" kern="1200" noProof="0" dirty="0" smtClean="0"/>
            <a:t>- </a:t>
          </a:r>
          <a:r>
            <a:rPr lang="pl-PL" sz="2800" i="0" kern="1200" dirty="0" smtClean="0"/>
            <a:t>innowacyjne/interaktywne środowisko stymuluje, wspiera i udoskonala kreatywne pomysły</a:t>
          </a:r>
          <a:endParaRPr lang="en-GB" sz="2800" i="0" kern="1200" noProof="0" dirty="0"/>
        </a:p>
      </dsp:txBody>
      <dsp:txXfrm rot="-5400000">
        <a:off x="805849" y="4167384"/>
        <a:ext cx="15357622" cy="67523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CB239E-9CB8-46F5-B331-D43224F00FB9}">
      <dsp:nvSpPr>
        <dsp:cNvPr id="0" name=""/>
        <dsp:cNvSpPr/>
      </dsp:nvSpPr>
      <dsp:spPr>
        <a:xfrm>
          <a:off x="0" y="569686"/>
          <a:ext cx="16554926" cy="5566050"/>
        </a:xfrm>
        <a:prstGeom prst="rect">
          <a:avLst/>
        </a:prstGeom>
        <a:solidFill>
          <a:schemeClr val="lt1">
            <a:alpha val="90000"/>
            <a:hueOff val="0"/>
            <a:satOff val="0"/>
            <a:lumOff val="0"/>
            <a:alphaOff val="0"/>
          </a:schemeClr>
        </a:solidFill>
        <a:ln w="25400" cap="flat" cmpd="sng" algn="ctr">
          <a:solidFill>
            <a:srgbClr val="FF0000"/>
          </a:solidFill>
          <a:prstDash val="solid"/>
        </a:ln>
        <a:effectLst/>
      </dsp:spPr>
      <dsp:style>
        <a:lnRef idx="2">
          <a:scrgbClr r="0" g="0" b="0"/>
        </a:lnRef>
        <a:fillRef idx="1">
          <a:scrgbClr r="0" g="0" b="0"/>
        </a:fillRef>
        <a:effectRef idx="0">
          <a:scrgbClr r="0" g="0" b="0"/>
        </a:effectRef>
        <a:fontRef idx="minor"/>
      </dsp:style>
      <dsp:txBody>
        <a:bodyPr spcFirstLastPara="0" vert="horz" wrap="square" lIns="1284846" tIns="645668" rIns="1284846" bIns="220472" numCol="1" spcCol="1270" anchor="t" anchorCtr="0">
          <a:noAutofit/>
        </a:bodyPr>
        <a:lstStyle/>
        <a:p>
          <a:pPr marL="285750" lvl="1" indent="-285750" algn="just" defTabSz="1377950" rtl="0">
            <a:lnSpc>
              <a:spcPct val="90000"/>
            </a:lnSpc>
            <a:spcBef>
              <a:spcPct val="0"/>
            </a:spcBef>
            <a:spcAft>
              <a:spcPct val="15000"/>
            </a:spcAft>
            <a:buChar char="••"/>
            <a:tabLst/>
          </a:pPr>
          <a:r>
            <a:rPr lang="pl-PL" sz="3100" i="1" kern="1200" dirty="0" smtClean="0">
              <a:solidFill>
                <a:srgbClr val="E12227"/>
              </a:solidFill>
            </a:rPr>
            <a:t>zestaw umiejętności intelektualnych </a:t>
          </a:r>
          <a:r>
            <a:rPr lang="en-GB" sz="3100" kern="1200" dirty="0" smtClean="0"/>
            <a:t>(</a:t>
          </a:r>
          <a:r>
            <a:rPr lang="pl-PL" sz="3100" kern="1200" dirty="0" smtClean="0"/>
            <a:t>zdolność dostrzegania problemów w nowy sposób i wykraczania poza zwykłe pomysły; umiejętność identyfikowania pomysłów, które warto realizować; oraz umiejętność przekonywania innych </a:t>
          </a:r>
          <a:br>
            <a:rPr lang="pl-PL" sz="3100" kern="1200" dirty="0" smtClean="0"/>
          </a:br>
          <a:r>
            <a:rPr lang="pl-PL" sz="3100" kern="1200" dirty="0" smtClean="0"/>
            <a:t>o wartości własnych pomysłów</a:t>
          </a:r>
          <a:r>
            <a:rPr lang="en-GB" sz="3100" kern="1200" dirty="0" smtClean="0"/>
            <a:t>)</a:t>
          </a:r>
          <a:r>
            <a:rPr lang="pl-PL" sz="3100" kern="1200" dirty="0" smtClean="0"/>
            <a:t>,</a:t>
          </a:r>
          <a:r>
            <a:rPr lang="en-GB" sz="3100" kern="1200" dirty="0" smtClean="0"/>
            <a:t> </a:t>
          </a:r>
          <a:endParaRPr lang="hr-HR" sz="3100" kern="1200" dirty="0"/>
        </a:p>
        <a:p>
          <a:pPr marL="285750" lvl="1" indent="-285750" algn="just" defTabSz="1377950" rtl="0">
            <a:lnSpc>
              <a:spcPct val="90000"/>
            </a:lnSpc>
            <a:spcBef>
              <a:spcPct val="0"/>
            </a:spcBef>
            <a:spcAft>
              <a:spcPct val="15000"/>
            </a:spcAft>
            <a:buChar char="••"/>
          </a:pPr>
          <a:r>
            <a:rPr lang="pl-PL" sz="3100" i="1" kern="1200" dirty="0" smtClean="0">
              <a:solidFill>
                <a:srgbClr val="E12227"/>
              </a:solidFill>
            </a:rPr>
            <a:t>znajomość dziedziny </a:t>
          </a:r>
          <a:r>
            <a:rPr lang="hr-HR" sz="3100" kern="1200" dirty="0" smtClean="0"/>
            <a:t>(</a:t>
          </a:r>
          <a:r>
            <a:rPr lang="pl-PL" sz="3100" kern="1200" dirty="0" smtClean="0"/>
            <a:t>chociaż zbyt duża wiedza może utrudnić generowanie nowych pomysłów</a:t>
          </a:r>
          <a:r>
            <a:rPr lang="hr-HR" sz="3100" kern="1200" dirty="0" smtClean="0"/>
            <a:t>)</a:t>
          </a:r>
          <a:r>
            <a:rPr lang="pl-PL" sz="3100" kern="1200" dirty="0" smtClean="0"/>
            <a:t>,</a:t>
          </a:r>
          <a:endParaRPr lang="hr-HR" sz="3100" kern="1200" dirty="0"/>
        </a:p>
        <a:p>
          <a:pPr marL="285750" lvl="1" indent="-285750" algn="just" defTabSz="1377950" rtl="0">
            <a:lnSpc>
              <a:spcPct val="90000"/>
            </a:lnSpc>
            <a:spcBef>
              <a:spcPct val="0"/>
            </a:spcBef>
            <a:spcAft>
              <a:spcPct val="15000"/>
            </a:spcAft>
            <a:buChar char="••"/>
          </a:pPr>
          <a:r>
            <a:rPr lang="pl-PL" sz="3100" i="1" kern="1200" dirty="0" smtClean="0">
              <a:solidFill>
                <a:srgbClr val="E12227"/>
              </a:solidFill>
            </a:rPr>
            <a:t>osobowość </a:t>
          </a:r>
          <a:r>
            <a:rPr lang="pl-PL" sz="3100" kern="1200" dirty="0" smtClean="0"/>
            <a:t>która pozwala ci myśleć niezależnie, co jest konieczne, jeśli zamierzasz przebić się przez tłum i promować pomysły, z którymi większość innych się nie zgadza,</a:t>
          </a:r>
          <a:endParaRPr lang="hr-HR" sz="3100" kern="1200" dirty="0"/>
        </a:p>
        <a:p>
          <a:pPr marL="285750" lvl="1" indent="-285750" algn="l" defTabSz="1377950" rtl="0">
            <a:lnSpc>
              <a:spcPct val="90000"/>
            </a:lnSpc>
            <a:spcBef>
              <a:spcPct val="0"/>
            </a:spcBef>
            <a:spcAft>
              <a:spcPct val="15000"/>
            </a:spcAft>
            <a:buChar char="••"/>
          </a:pPr>
          <a:r>
            <a:rPr lang="pl-PL" sz="3100" i="1" kern="1200" dirty="0" smtClean="0">
              <a:solidFill>
                <a:srgbClr val="E12227"/>
              </a:solidFill>
            </a:rPr>
            <a:t> środowisko </a:t>
          </a:r>
          <a:r>
            <a:rPr lang="pl-PL" sz="3100" kern="1200" dirty="0" smtClean="0"/>
            <a:t>które wspiera i nagradza kreatywne pomysły</a:t>
          </a:r>
          <a:r>
            <a:rPr lang="en-GB" sz="3100" kern="1200" dirty="0" smtClean="0"/>
            <a:t>.</a:t>
          </a:r>
          <a:endParaRPr lang="hr-HR" sz="3100" kern="1200" dirty="0"/>
        </a:p>
        <a:p>
          <a:pPr marL="285750" lvl="1" indent="-285750" algn="l" defTabSz="1377950" rtl="0">
            <a:lnSpc>
              <a:spcPct val="90000"/>
            </a:lnSpc>
            <a:spcBef>
              <a:spcPct val="0"/>
            </a:spcBef>
            <a:spcAft>
              <a:spcPct val="15000"/>
            </a:spcAft>
            <a:buChar char="••"/>
          </a:pPr>
          <a:r>
            <a:rPr lang="en-GB" sz="3100" kern="1200" dirty="0" smtClean="0"/>
            <a:t>Source: Sternberg and </a:t>
          </a:r>
          <a:r>
            <a:rPr lang="en-GB" sz="3100" kern="1200" dirty="0" err="1" smtClean="0"/>
            <a:t>Lubart</a:t>
          </a:r>
          <a:r>
            <a:rPr lang="en-GB" sz="3100" kern="1200" dirty="0" smtClean="0"/>
            <a:t> (1995) </a:t>
          </a:r>
          <a:endParaRPr lang="hr-HR" sz="3100" kern="1200" dirty="0"/>
        </a:p>
      </dsp:txBody>
      <dsp:txXfrm>
        <a:off x="0" y="569686"/>
        <a:ext cx="16554926" cy="5566050"/>
      </dsp:txXfrm>
    </dsp:sp>
    <dsp:sp modelId="{7CA62AA6-5001-4149-BCB9-FE3DCC12FB6E}">
      <dsp:nvSpPr>
        <dsp:cNvPr id="0" name=""/>
        <dsp:cNvSpPr/>
      </dsp:nvSpPr>
      <dsp:spPr>
        <a:xfrm>
          <a:off x="827746" y="112126"/>
          <a:ext cx="11588448" cy="91512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016" tIns="0" rIns="438016" bIns="0" numCol="1" spcCol="1270" anchor="ctr" anchorCtr="0">
          <a:noAutofit/>
        </a:bodyPr>
        <a:lstStyle/>
        <a:p>
          <a:pPr lvl="0" algn="l" defTabSz="1377950" rtl="0">
            <a:lnSpc>
              <a:spcPct val="90000"/>
            </a:lnSpc>
            <a:spcBef>
              <a:spcPct val="0"/>
            </a:spcBef>
            <a:spcAft>
              <a:spcPct val="35000"/>
            </a:spcAft>
          </a:pPr>
          <a:r>
            <a:rPr lang="pl-PL" sz="3100" b="1" kern="1200" dirty="0" smtClean="0"/>
            <a:t>Ważne czynniki dla „kreatywnej produkcji” (indywidualne):</a:t>
          </a:r>
          <a:endParaRPr lang="hr-HR" sz="3100" kern="1200" dirty="0"/>
        </a:p>
      </dsp:txBody>
      <dsp:txXfrm>
        <a:off x="872418" y="156798"/>
        <a:ext cx="11499104" cy="82577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10358438" y="0"/>
            <a:ext cx="7924800" cy="515938"/>
          </a:xfrm>
          <a:prstGeom prst="rect">
            <a:avLst/>
          </a:prstGeom>
        </p:spPr>
        <p:txBody>
          <a:bodyPr vert="horz" lIns="91440" tIns="45720" rIns="91440" bIns="45720" rtlCol="0"/>
          <a:lstStyle>
            <a:lvl1pPr algn="r">
              <a:defRPr sz="1200"/>
            </a:lvl1pPr>
          </a:lstStyle>
          <a:p>
            <a:fld id="{EC313640-A9D7-4474-A8EE-605C28A1E708}" type="datetimeFigureOut">
              <a:rPr lang="es-ES" smtClean="0"/>
              <a:t>22/01/2022</a:t>
            </a:fld>
            <a:endParaRPr lang="es-ES"/>
          </a:p>
        </p:txBody>
      </p:sp>
      <p:sp>
        <p:nvSpPr>
          <p:cNvPr id="4" name="Marcador de imagen de diapositiva 3"/>
          <p:cNvSpPr>
            <a:spLocks noGrp="1" noRot="1" noChangeAspect="1"/>
          </p:cNvSpPr>
          <p:nvPr>
            <p:ph type="sldImg" idx="2"/>
          </p:nvPr>
        </p:nvSpPr>
        <p:spPr>
          <a:xfrm>
            <a:off x="6057900" y="1285875"/>
            <a:ext cx="6172200" cy="3471863"/>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1828800" y="4951413"/>
            <a:ext cx="14630400" cy="4049712"/>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771063"/>
            <a:ext cx="7924800" cy="51593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10358438" y="9771063"/>
            <a:ext cx="7924800" cy="515937"/>
          </a:xfrm>
          <a:prstGeom prst="rect">
            <a:avLst/>
          </a:prstGeom>
        </p:spPr>
        <p:txBody>
          <a:bodyPr vert="horz" lIns="91440" tIns="45720" rIns="91440" bIns="45720" rtlCol="0" anchor="b"/>
          <a:lstStyle>
            <a:lvl1pPr algn="r">
              <a:defRPr sz="1200"/>
            </a:lvl1pPr>
          </a:lstStyle>
          <a:p>
            <a:fld id="{12FB2E4B-9468-4FDF-9F87-37DCA28F108B}" type="slidenum">
              <a:rPr lang="es-ES" smtClean="0"/>
              <a:t>‹#›</a:t>
            </a:fld>
            <a:endParaRPr lang="es-ES"/>
          </a:p>
        </p:txBody>
      </p:sp>
    </p:spTree>
    <p:extLst>
      <p:ext uri="{BB962C8B-B14F-4D97-AF65-F5344CB8AC3E}">
        <p14:creationId xmlns:p14="http://schemas.microsoft.com/office/powerpoint/2010/main" val="2952647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a:defRPr/>
            </a:pPr>
            <a:fld id="{A2A5AF86-9181-4709-A4AD-865EAD2937B2}" type="slidenum">
              <a:rPr lang="es-ES" smtClean="0">
                <a:solidFill>
                  <a:prstClr val="black"/>
                </a:solidFill>
              </a:rPr>
              <a:pPr>
                <a:defRPr/>
              </a:pPr>
              <a:t>4</a:t>
            </a:fld>
            <a:endParaRPr lang="es-ES">
              <a:solidFill>
                <a:prstClr val="black"/>
              </a:solidFill>
            </a:endParaRPr>
          </a:p>
        </p:txBody>
      </p:sp>
    </p:spTree>
    <p:extLst>
      <p:ext uri="{BB962C8B-B14F-4D97-AF65-F5344CB8AC3E}">
        <p14:creationId xmlns:p14="http://schemas.microsoft.com/office/powerpoint/2010/main" val="16937433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70551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54641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0960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41418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74942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40621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07001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508129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806405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39134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1232794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a:defRPr/>
            </a:pPr>
            <a:fld id="{A2A5AF86-9181-4709-A4AD-865EAD2937B2}" type="slidenum">
              <a:rPr lang="es-ES" smtClean="0">
                <a:solidFill>
                  <a:prstClr val="black"/>
                </a:solidFill>
              </a:rPr>
              <a:pPr>
                <a:defRPr/>
              </a:pPr>
              <a:t>34</a:t>
            </a:fld>
            <a:endParaRPr lang="es-ES">
              <a:solidFill>
                <a:prstClr val="black"/>
              </a:solidFill>
            </a:endParaRPr>
          </a:p>
        </p:txBody>
      </p:sp>
    </p:spTree>
    <p:extLst>
      <p:ext uri="{BB962C8B-B14F-4D97-AF65-F5344CB8AC3E}">
        <p14:creationId xmlns:p14="http://schemas.microsoft.com/office/powerpoint/2010/main" val="296002363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939552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90391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767A38-6BE8-48B4-8B8F-3257C75110C3}"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63795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1567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5090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96792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53009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47005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3441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152D54"/>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152D54"/>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80610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FF1B20"/>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FF1B20"/>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825693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931522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51422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152D54"/>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152D54"/>
          </a:solidFill>
        </p:spPr>
        <p:txBody>
          <a:bodyPr wrap="square" lIns="0" tIns="0" rIns="0" bIns="0" rtlCol="0"/>
          <a:lstStyle/>
          <a:p>
            <a:endParaRPr/>
          </a:p>
        </p:txBody>
      </p:sp>
      <p:pic>
        <p:nvPicPr>
          <p:cNvPr id="19" name="bg object 19"/>
          <p:cNvPicPr/>
          <p:nvPr/>
        </p:nvPicPr>
        <p:blipFill>
          <a:blip r:embed="rId2" cstate="print"/>
          <a:stretch>
            <a:fillRect/>
          </a:stretch>
        </p:blipFill>
        <p:spPr>
          <a:xfrm>
            <a:off x="6370720" y="9572870"/>
            <a:ext cx="11740249" cy="529936"/>
          </a:xfrm>
          <a:prstGeom prst="rect">
            <a:avLst/>
          </a:prstGeom>
        </p:spPr>
      </p:pic>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8851148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152D54"/>
          </a:solidFill>
        </p:spPr>
        <p:txBody>
          <a:bodyPr wrap="square" lIns="0" tIns="0" rIns="0" bIns="0" rtlCol="0"/>
          <a:lstStyle/>
          <a:p>
            <a:endParaRPr/>
          </a:p>
        </p:txBody>
      </p:sp>
      <p:sp>
        <p:nvSpPr>
          <p:cNvPr id="17" name="bg object 17"/>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18" name="bg object 18"/>
          <p:cNvSpPr/>
          <p:nvPr/>
        </p:nvSpPr>
        <p:spPr>
          <a:xfrm>
            <a:off x="2322659" y="8517270"/>
            <a:ext cx="6817359" cy="1769745"/>
          </a:xfrm>
          <a:custGeom>
            <a:avLst/>
            <a:gdLst/>
            <a:ahLst/>
            <a:cxnLst/>
            <a:rect l="l" t="t" r="r" b="b"/>
            <a:pathLst>
              <a:path w="6817359" h="1769745">
                <a:moveTo>
                  <a:pt x="6817229" y="0"/>
                </a:moveTo>
                <a:lnTo>
                  <a:pt x="5048259" y="1769728"/>
                </a:lnTo>
                <a:lnTo>
                  <a:pt x="0" y="1769728"/>
                </a:lnTo>
                <a:lnTo>
                  <a:pt x="1768979" y="0"/>
                </a:lnTo>
                <a:lnTo>
                  <a:pt x="6817229" y="0"/>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1/22/2022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FF1B20"/>
          </a:solidFill>
        </p:spPr>
        <p:txBody>
          <a:bodyPr wrap="square" lIns="0" tIns="0" rIns="0" bIns="0" rtlCol="0"/>
          <a:lstStyle/>
          <a:p>
            <a:endParaRPr/>
          </a:p>
        </p:txBody>
      </p:sp>
      <p:sp>
        <p:nvSpPr>
          <p:cNvPr id="17" name="bg object 17"/>
          <p:cNvSpPr/>
          <p:nvPr/>
        </p:nvSpPr>
        <p:spPr>
          <a:xfrm>
            <a:off x="1209657" y="8521585"/>
            <a:ext cx="7934325" cy="1765935"/>
          </a:xfrm>
          <a:custGeom>
            <a:avLst/>
            <a:gdLst/>
            <a:ahLst/>
            <a:cxnLst/>
            <a:rect l="l" t="t" r="r" b="b"/>
            <a:pathLst>
              <a:path w="7934325" h="1765934">
                <a:moveTo>
                  <a:pt x="0" y="0"/>
                </a:moveTo>
                <a:lnTo>
                  <a:pt x="7934323" y="0"/>
                </a:lnTo>
                <a:lnTo>
                  <a:pt x="7910915" y="41690"/>
                </a:lnTo>
                <a:lnTo>
                  <a:pt x="7887081" y="83107"/>
                </a:lnTo>
                <a:lnTo>
                  <a:pt x="7862825" y="124248"/>
                </a:lnTo>
                <a:lnTo>
                  <a:pt x="7838151" y="165111"/>
                </a:lnTo>
                <a:lnTo>
                  <a:pt x="7813060" y="205691"/>
                </a:lnTo>
                <a:lnTo>
                  <a:pt x="7787556" y="245987"/>
                </a:lnTo>
                <a:lnTo>
                  <a:pt x="7761642" y="285994"/>
                </a:lnTo>
                <a:lnTo>
                  <a:pt x="7735320" y="325711"/>
                </a:lnTo>
                <a:lnTo>
                  <a:pt x="7708595" y="365134"/>
                </a:lnTo>
                <a:lnTo>
                  <a:pt x="7681468" y="404260"/>
                </a:lnTo>
                <a:lnTo>
                  <a:pt x="7653942" y="443086"/>
                </a:lnTo>
                <a:lnTo>
                  <a:pt x="7626021" y="481610"/>
                </a:lnTo>
                <a:lnTo>
                  <a:pt x="7597708" y="519828"/>
                </a:lnTo>
                <a:lnTo>
                  <a:pt x="7569005" y="557737"/>
                </a:lnTo>
                <a:lnTo>
                  <a:pt x="7539915" y="595335"/>
                </a:lnTo>
                <a:lnTo>
                  <a:pt x="7510442" y="632618"/>
                </a:lnTo>
                <a:lnTo>
                  <a:pt x="7480588" y="669584"/>
                </a:lnTo>
                <a:lnTo>
                  <a:pt x="7450357" y="706229"/>
                </a:lnTo>
                <a:lnTo>
                  <a:pt x="7419751" y="742551"/>
                </a:lnTo>
                <a:lnTo>
                  <a:pt x="7388772" y="778546"/>
                </a:lnTo>
                <a:lnTo>
                  <a:pt x="7357425" y="814212"/>
                </a:lnTo>
                <a:lnTo>
                  <a:pt x="7325712" y="849546"/>
                </a:lnTo>
                <a:lnTo>
                  <a:pt x="7293636" y="884545"/>
                </a:lnTo>
                <a:lnTo>
                  <a:pt x="7261200" y="919205"/>
                </a:lnTo>
                <a:lnTo>
                  <a:pt x="7228407" y="953524"/>
                </a:lnTo>
                <a:lnTo>
                  <a:pt x="7195260" y="987498"/>
                </a:lnTo>
                <a:lnTo>
                  <a:pt x="7161762" y="1021126"/>
                </a:lnTo>
                <a:lnTo>
                  <a:pt x="7127915" y="1054404"/>
                </a:lnTo>
                <a:lnTo>
                  <a:pt x="7093724" y="1087328"/>
                </a:lnTo>
                <a:lnTo>
                  <a:pt x="7059189" y="1119896"/>
                </a:lnTo>
                <a:lnTo>
                  <a:pt x="7024316" y="1152106"/>
                </a:lnTo>
                <a:lnTo>
                  <a:pt x="6989106" y="1183953"/>
                </a:lnTo>
                <a:lnTo>
                  <a:pt x="6953563" y="1215436"/>
                </a:lnTo>
                <a:lnTo>
                  <a:pt x="6917689" y="1246550"/>
                </a:lnTo>
                <a:lnTo>
                  <a:pt x="6881488" y="1277294"/>
                </a:lnTo>
                <a:lnTo>
                  <a:pt x="6844962" y="1307664"/>
                </a:lnTo>
                <a:lnTo>
                  <a:pt x="6808114" y="1337657"/>
                </a:lnTo>
                <a:lnTo>
                  <a:pt x="6770948" y="1367271"/>
                </a:lnTo>
                <a:lnTo>
                  <a:pt x="6733466" y="1396501"/>
                </a:lnTo>
                <a:lnTo>
                  <a:pt x="6695671" y="1425347"/>
                </a:lnTo>
                <a:lnTo>
                  <a:pt x="6657566" y="1453803"/>
                </a:lnTo>
                <a:lnTo>
                  <a:pt x="6619155" y="1481868"/>
                </a:lnTo>
                <a:lnTo>
                  <a:pt x="6580439" y="1509538"/>
                </a:lnTo>
                <a:lnTo>
                  <a:pt x="6541423" y="1536811"/>
                </a:lnTo>
                <a:lnTo>
                  <a:pt x="6502108" y="1563683"/>
                </a:lnTo>
                <a:lnTo>
                  <a:pt x="6462499" y="1590152"/>
                </a:lnTo>
                <a:lnTo>
                  <a:pt x="6422597" y="1616215"/>
                </a:lnTo>
                <a:lnTo>
                  <a:pt x="6382406" y="1641868"/>
                </a:lnTo>
                <a:lnTo>
                  <a:pt x="6341929" y="1667108"/>
                </a:lnTo>
                <a:lnTo>
                  <a:pt x="6301168" y="1691934"/>
                </a:lnTo>
                <a:lnTo>
                  <a:pt x="6260128" y="1716341"/>
                </a:lnTo>
                <a:lnTo>
                  <a:pt x="6218810" y="1740327"/>
                </a:lnTo>
                <a:lnTo>
                  <a:pt x="6177217" y="1763889"/>
                </a:lnTo>
                <a:lnTo>
                  <a:pt x="6174459" y="1765413"/>
                </a:lnTo>
                <a:lnTo>
                  <a:pt x="1759920" y="1765413"/>
                </a:lnTo>
                <a:lnTo>
                  <a:pt x="1715568" y="1740327"/>
                </a:lnTo>
                <a:lnTo>
                  <a:pt x="1674249" y="1716341"/>
                </a:lnTo>
                <a:lnTo>
                  <a:pt x="1633207" y="1691934"/>
                </a:lnTo>
                <a:lnTo>
                  <a:pt x="1592446" y="1667108"/>
                </a:lnTo>
                <a:lnTo>
                  <a:pt x="1551968" y="1641868"/>
                </a:lnTo>
                <a:lnTo>
                  <a:pt x="1511776" y="1616215"/>
                </a:lnTo>
                <a:lnTo>
                  <a:pt x="1471874" y="1590152"/>
                </a:lnTo>
                <a:lnTo>
                  <a:pt x="1432264" y="1563683"/>
                </a:lnTo>
                <a:lnTo>
                  <a:pt x="1392948" y="1536811"/>
                </a:lnTo>
                <a:lnTo>
                  <a:pt x="1353931" y="1509538"/>
                </a:lnTo>
                <a:lnTo>
                  <a:pt x="1315215" y="1481868"/>
                </a:lnTo>
                <a:lnTo>
                  <a:pt x="1276802" y="1453803"/>
                </a:lnTo>
                <a:lnTo>
                  <a:pt x="1238697" y="1425347"/>
                </a:lnTo>
                <a:lnTo>
                  <a:pt x="1200901" y="1396501"/>
                </a:lnTo>
                <a:lnTo>
                  <a:pt x="1163418" y="1367271"/>
                </a:lnTo>
                <a:lnTo>
                  <a:pt x="1126251" y="1337657"/>
                </a:lnTo>
                <a:lnTo>
                  <a:pt x="1089403" y="1307664"/>
                </a:lnTo>
                <a:lnTo>
                  <a:pt x="1052876" y="1277294"/>
                </a:lnTo>
                <a:lnTo>
                  <a:pt x="1016673" y="1246550"/>
                </a:lnTo>
                <a:lnTo>
                  <a:pt x="980799" y="1215436"/>
                </a:lnTo>
                <a:lnTo>
                  <a:pt x="945255" y="1183953"/>
                </a:lnTo>
                <a:lnTo>
                  <a:pt x="910044" y="1152106"/>
                </a:lnTo>
                <a:lnTo>
                  <a:pt x="875169" y="1119896"/>
                </a:lnTo>
                <a:lnTo>
                  <a:pt x="840634" y="1087328"/>
                </a:lnTo>
                <a:lnTo>
                  <a:pt x="806442" y="1054404"/>
                </a:lnTo>
                <a:lnTo>
                  <a:pt x="772594" y="1021126"/>
                </a:lnTo>
                <a:lnTo>
                  <a:pt x="739095" y="987498"/>
                </a:lnTo>
                <a:lnTo>
                  <a:pt x="705947" y="953524"/>
                </a:lnTo>
                <a:lnTo>
                  <a:pt x="673153" y="919205"/>
                </a:lnTo>
                <a:lnTo>
                  <a:pt x="640716" y="884545"/>
                </a:lnTo>
                <a:lnTo>
                  <a:pt x="608639" y="849546"/>
                </a:lnTo>
                <a:lnTo>
                  <a:pt x="576925" y="814212"/>
                </a:lnTo>
                <a:lnTo>
                  <a:pt x="545577" y="778546"/>
                </a:lnTo>
                <a:lnTo>
                  <a:pt x="514597" y="742551"/>
                </a:lnTo>
                <a:lnTo>
                  <a:pt x="483990" y="706229"/>
                </a:lnTo>
                <a:lnTo>
                  <a:pt x="453757" y="669584"/>
                </a:lnTo>
                <a:lnTo>
                  <a:pt x="423902" y="632618"/>
                </a:lnTo>
                <a:lnTo>
                  <a:pt x="394428" y="595335"/>
                </a:lnTo>
                <a:lnTo>
                  <a:pt x="365337" y="557737"/>
                </a:lnTo>
                <a:lnTo>
                  <a:pt x="336633" y="519828"/>
                </a:lnTo>
                <a:lnTo>
                  <a:pt x="308318" y="481610"/>
                </a:lnTo>
                <a:lnTo>
                  <a:pt x="280396" y="443086"/>
                </a:lnTo>
                <a:lnTo>
                  <a:pt x="252870" y="404260"/>
                </a:lnTo>
                <a:lnTo>
                  <a:pt x="225741" y="365134"/>
                </a:lnTo>
                <a:lnTo>
                  <a:pt x="199014" y="325711"/>
                </a:lnTo>
                <a:lnTo>
                  <a:pt x="172691" y="285994"/>
                </a:lnTo>
                <a:lnTo>
                  <a:pt x="146776" y="245987"/>
                </a:lnTo>
                <a:lnTo>
                  <a:pt x="121270" y="205691"/>
                </a:lnTo>
                <a:lnTo>
                  <a:pt x="96178" y="165111"/>
                </a:lnTo>
                <a:lnTo>
                  <a:pt x="71502" y="124248"/>
                </a:lnTo>
                <a:lnTo>
                  <a:pt x="47245" y="83107"/>
                </a:lnTo>
                <a:lnTo>
                  <a:pt x="23410" y="41690"/>
                </a:lnTo>
                <a:lnTo>
                  <a:pt x="0" y="0"/>
                </a:lnTo>
                <a:close/>
              </a:path>
            </a:pathLst>
          </a:custGeom>
          <a:solidFill>
            <a:srgbClr val="152D54"/>
          </a:solidFill>
        </p:spPr>
        <p:txBody>
          <a:bodyPr wrap="square" lIns="0" tIns="0" rIns="0" bIns="0" rtlCol="0"/>
          <a:lstStyle/>
          <a:p>
            <a:endParaRPr/>
          </a:p>
        </p:txBody>
      </p:sp>
      <p:sp>
        <p:nvSpPr>
          <p:cNvPr id="18" name="bg object 18"/>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1/22/2022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58967279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9.xml"/><Relationship Id="rId3" Type="http://schemas.openxmlformats.org/officeDocument/2006/relationships/image" Target="../media/image6.jpeg"/><Relationship Id="rId7" Type="http://schemas.openxmlformats.org/officeDocument/2006/relationships/diagramQuickStyle" Target="../diagrams/quickStyle9.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Layout" Target="../diagrams/layout9.xml"/><Relationship Id="rId5" Type="http://schemas.openxmlformats.org/officeDocument/2006/relationships/diagramData" Target="../diagrams/data9.xml"/><Relationship Id="rId4" Type="http://schemas.openxmlformats.org/officeDocument/2006/relationships/image" Target="../media/image7.png"/><Relationship Id="rId9" Type="http://schemas.microsoft.com/office/2007/relationships/diagramDrawing" Target="../diagrams/drawing9.xml"/></Relationships>
</file>

<file path=ppt/slides/_rels/slide1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 Id="rId9" Type="http://schemas.openxmlformats.org/officeDocument/2006/relationships/image" Target="../media/image7.png"/></Relationships>
</file>

<file path=ppt/slides/_rels/slide1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 Id="rId9" Type="http://schemas.openxmlformats.org/officeDocument/2006/relationships/image" Target="../media/image7.png"/></Relationships>
</file>

<file path=ppt/slides/_rels/slide13.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 Id="rId9" Type="http://schemas.openxmlformats.org/officeDocument/2006/relationships/image" Target="../media/image7.png"/></Relationships>
</file>

<file path=ppt/slides/_rels/slide1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 Id="rId9" Type="http://schemas.openxmlformats.org/officeDocument/2006/relationships/image" Target="../media/image7.png"/></Relationships>
</file>

<file path=ppt/slides/_rels/slide15.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 Id="rId9" Type="http://schemas.openxmlformats.org/officeDocument/2006/relationships/image" Target="../media/image7.png"/></Relationships>
</file>

<file path=ppt/slides/_rels/slide16.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 Id="rId9" Type="http://schemas.openxmlformats.org/officeDocument/2006/relationships/image" Target="../media/image7.png"/></Relationships>
</file>

<file path=ppt/slides/_rels/slide17.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 Id="rId9" Type="http://schemas.openxmlformats.org/officeDocument/2006/relationships/image" Target="../media/image7.png"/></Relationships>
</file>

<file path=ppt/slides/_rels/slide18.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 Id="rId9" Type="http://schemas.openxmlformats.org/officeDocument/2006/relationships/image" Target="../media/image7.png"/></Relationships>
</file>

<file path=ppt/slides/_rels/slide19.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 Id="rId9" Type="http://schemas.openxmlformats.org/officeDocument/2006/relationships/image" Target="../media/image7.png"/></Relationships>
</file>

<file path=ppt/slides/_rels/slide2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 Id="rId9" Type="http://schemas.openxmlformats.org/officeDocument/2006/relationships/image" Target="../media/image7.png"/></Relationships>
</file>

<file path=ppt/slides/_rels/slide2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 Id="rId9" Type="http://schemas.openxmlformats.org/officeDocument/2006/relationships/image" Target="../media/image7.png"/></Relationships>
</file>

<file path=ppt/slides/_rels/slide23.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diagramColors" Target="../diagrams/colors23.xml"/><Relationship Id="rId3" Type="http://schemas.openxmlformats.org/officeDocument/2006/relationships/diagramData" Target="../diagrams/data22.xml"/><Relationship Id="rId7" Type="http://schemas.microsoft.com/office/2007/relationships/diagramDrawing" Target="../diagrams/drawing22.xml"/><Relationship Id="rId12" Type="http://schemas.openxmlformats.org/officeDocument/2006/relationships/diagramQuickStyle" Target="../diagrams/quickStyle23.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22.xml"/><Relationship Id="rId11" Type="http://schemas.openxmlformats.org/officeDocument/2006/relationships/diagramLayout" Target="../diagrams/layout23.xml"/><Relationship Id="rId5" Type="http://schemas.openxmlformats.org/officeDocument/2006/relationships/diagramQuickStyle" Target="../diagrams/quickStyle22.xml"/><Relationship Id="rId10" Type="http://schemas.openxmlformats.org/officeDocument/2006/relationships/diagramData" Target="../diagrams/data23.xml"/><Relationship Id="rId4" Type="http://schemas.openxmlformats.org/officeDocument/2006/relationships/diagramLayout" Target="../diagrams/layout22.xml"/><Relationship Id="rId9" Type="http://schemas.openxmlformats.org/officeDocument/2006/relationships/image" Target="../media/image7.png"/><Relationship Id="rId14" Type="http://schemas.microsoft.com/office/2007/relationships/diagramDrawing" Target="../diagrams/drawing23.xml"/></Relationships>
</file>

<file path=ppt/slides/_rels/slide2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24.xml"/><Relationship Id="rId7" Type="http://schemas.microsoft.com/office/2007/relationships/diagramDrawing" Target="../diagrams/drawing24.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 Id="rId9" Type="http://schemas.openxmlformats.org/officeDocument/2006/relationships/image" Target="../media/image7.png"/></Relationships>
</file>

<file path=ppt/slides/_rels/slide25.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25.xml"/><Relationship Id="rId7" Type="http://schemas.microsoft.com/office/2007/relationships/diagramDrawing" Target="../diagrams/drawing25.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25.xml"/><Relationship Id="rId5" Type="http://schemas.openxmlformats.org/officeDocument/2006/relationships/diagramQuickStyle" Target="../diagrams/quickStyle25.xml"/><Relationship Id="rId4" Type="http://schemas.openxmlformats.org/officeDocument/2006/relationships/diagramLayout" Target="../diagrams/layout25.xml"/><Relationship Id="rId9" Type="http://schemas.openxmlformats.org/officeDocument/2006/relationships/image" Target="../media/image7.png"/></Relationships>
</file>

<file path=ppt/slides/_rels/slide26.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26.xml"/><Relationship Id="rId7" Type="http://schemas.microsoft.com/office/2007/relationships/diagramDrawing" Target="../diagrams/drawing26.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26.xml"/><Relationship Id="rId5" Type="http://schemas.openxmlformats.org/officeDocument/2006/relationships/diagramQuickStyle" Target="../diagrams/quickStyle26.xml"/><Relationship Id="rId4" Type="http://schemas.openxmlformats.org/officeDocument/2006/relationships/diagramLayout" Target="../diagrams/layout26.xml"/><Relationship Id="rId9" Type="http://schemas.openxmlformats.org/officeDocument/2006/relationships/image" Target="../media/image7.png"/></Relationships>
</file>

<file path=ppt/slides/_rels/slide27.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27.xml"/><Relationship Id="rId7" Type="http://schemas.microsoft.com/office/2007/relationships/diagramDrawing" Target="../diagrams/drawing27.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27.xml"/><Relationship Id="rId5" Type="http://schemas.openxmlformats.org/officeDocument/2006/relationships/diagramQuickStyle" Target="../diagrams/quickStyle27.xml"/><Relationship Id="rId4" Type="http://schemas.openxmlformats.org/officeDocument/2006/relationships/diagramLayout" Target="../diagrams/layout27.xml"/><Relationship Id="rId9" Type="http://schemas.openxmlformats.org/officeDocument/2006/relationships/image" Target="../media/image7.png"/></Relationships>
</file>

<file path=ppt/slides/_rels/slide28.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diagramColors" Target="../diagrams/colors29.xml"/><Relationship Id="rId3" Type="http://schemas.openxmlformats.org/officeDocument/2006/relationships/diagramData" Target="../diagrams/data28.xml"/><Relationship Id="rId7" Type="http://schemas.microsoft.com/office/2007/relationships/diagramDrawing" Target="../diagrams/drawing28.xml"/><Relationship Id="rId12" Type="http://schemas.openxmlformats.org/officeDocument/2006/relationships/diagramQuickStyle" Target="../diagrams/quickStyle29.xml"/><Relationship Id="rId2" Type="http://schemas.openxmlformats.org/officeDocument/2006/relationships/notesSlide" Target="../notesSlides/notesSlide25.xml"/><Relationship Id="rId16"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diagramColors" Target="../diagrams/colors28.xml"/><Relationship Id="rId11" Type="http://schemas.openxmlformats.org/officeDocument/2006/relationships/diagramLayout" Target="../diagrams/layout29.xml"/><Relationship Id="rId5" Type="http://schemas.openxmlformats.org/officeDocument/2006/relationships/diagramQuickStyle" Target="../diagrams/quickStyle28.xml"/><Relationship Id="rId15" Type="http://schemas.openxmlformats.org/officeDocument/2006/relationships/image" Target="../media/image8.png"/><Relationship Id="rId10" Type="http://schemas.openxmlformats.org/officeDocument/2006/relationships/diagramData" Target="../diagrams/data29.xml"/><Relationship Id="rId4" Type="http://schemas.openxmlformats.org/officeDocument/2006/relationships/diagramLayout" Target="../diagrams/layout28.xml"/><Relationship Id="rId9" Type="http://schemas.openxmlformats.org/officeDocument/2006/relationships/image" Target="../media/image7.png"/><Relationship Id="rId14" Type="http://schemas.microsoft.com/office/2007/relationships/diagramDrawing" Target="../diagrams/drawing29.xml"/></Relationships>
</file>

<file path=ppt/slides/_rels/slide29.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diagramColors" Target="../diagrams/colors31.xml"/><Relationship Id="rId3" Type="http://schemas.openxmlformats.org/officeDocument/2006/relationships/diagramData" Target="../diagrams/data30.xml"/><Relationship Id="rId7" Type="http://schemas.microsoft.com/office/2007/relationships/diagramDrawing" Target="../diagrams/drawing30.xml"/><Relationship Id="rId12" Type="http://schemas.openxmlformats.org/officeDocument/2006/relationships/diagramQuickStyle" Target="../diagrams/quickStyle31.xml"/><Relationship Id="rId2" Type="http://schemas.openxmlformats.org/officeDocument/2006/relationships/notesSlide" Target="../notesSlides/notesSlide26.xml"/><Relationship Id="rId16"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diagramColors" Target="../diagrams/colors30.xml"/><Relationship Id="rId11" Type="http://schemas.openxmlformats.org/officeDocument/2006/relationships/diagramLayout" Target="../diagrams/layout31.xml"/><Relationship Id="rId5" Type="http://schemas.openxmlformats.org/officeDocument/2006/relationships/diagramQuickStyle" Target="../diagrams/quickStyle30.xml"/><Relationship Id="rId15" Type="http://schemas.openxmlformats.org/officeDocument/2006/relationships/image" Target="../media/image8.png"/><Relationship Id="rId10" Type="http://schemas.openxmlformats.org/officeDocument/2006/relationships/diagramData" Target="../diagrams/data31.xml"/><Relationship Id="rId4" Type="http://schemas.openxmlformats.org/officeDocument/2006/relationships/diagramLayout" Target="../diagrams/layout30.xml"/><Relationship Id="rId9" Type="http://schemas.openxmlformats.org/officeDocument/2006/relationships/image" Target="../media/image7.png"/><Relationship Id="rId14" Type="http://schemas.microsoft.com/office/2007/relationships/diagramDrawing" Target="../diagrams/drawing3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diagramColors" Target="../diagrams/colors33.xml"/><Relationship Id="rId3" Type="http://schemas.openxmlformats.org/officeDocument/2006/relationships/diagramData" Target="../diagrams/data32.xml"/><Relationship Id="rId7" Type="http://schemas.microsoft.com/office/2007/relationships/diagramDrawing" Target="../diagrams/drawing32.xml"/><Relationship Id="rId12" Type="http://schemas.openxmlformats.org/officeDocument/2006/relationships/diagramQuickStyle" Target="../diagrams/quickStyle33.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32.xml"/><Relationship Id="rId11" Type="http://schemas.openxmlformats.org/officeDocument/2006/relationships/diagramLayout" Target="../diagrams/layout33.xml"/><Relationship Id="rId5" Type="http://schemas.openxmlformats.org/officeDocument/2006/relationships/diagramQuickStyle" Target="../diagrams/quickStyle32.xml"/><Relationship Id="rId15" Type="http://schemas.openxmlformats.org/officeDocument/2006/relationships/image" Target="../media/image10.jpg"/><Relationship Id="rId10" Type="http://schemas.openxmlformats.org/officeDocument/2006/relationships/diagramData" Target="../diagrams/data33.xml"/><Relationship Id="rId4" Type="http://schemas.openxmlformats.org/officeDocument/2006/relationships/diagramLayout" Target="../diagrams/layout32.xml"/><Relationship Id="rId9" Type="http://schemas.openxmlformats.org/officeDocument/2006/relationships/image" Target="../media/image7.png"/><Relationship Id="rId14" Type="http://schemas.microsoft.com/office/2007/relationships/diagramDrawing" Target="../diagrams/drawing33.xml"/></Relationships>
</file>

<file path=ppt/slides/_rels/slide3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diagramColors" Target="../diagrams/colors35.xml"/><Relationship Id="rId3" Type="http://schemas.openxmlformats.org/officeDocument/2006/relationships/diagramData" Target="../diagrams/data34.xml"/><Relationship Id="rId7" Type="http://schemas.microsoft.com/office/2007/relationships/diagramDrawing" Target="../diagrams/drawing34.xml"/><Relationship Id="rId12" Type="http://schemas.openxmlformats.org/officeDocument/2006/relationships/diagramQuickStyle" Target="../diagrams/quickStyle35.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diagramColors" Target="../diagrams/colors34.xml"/><Relationship Id="rId11" Type="http://schemas.openxmlformats.org/officeDocument/2006/relationships/diagramLayout" Target="../diagrams/layout35.xml"/><Relationship Id="rId5" Type="http://schemas.openxmlformats.org/officeDocument/2006/relationships/diagramQuickStyle" Target="../diagrams/quickStyle34.xml"/><Relationship Id="rId10" Type="http://schemas.openxmlformats.org/officeDocument/2006/relationships/diagramData" Target="../diagrams/data35.xml"/><Relationship Id="rId4" Type="http://schemas.openxmlformats.org/officeDocument/2006/relationships/diagramLayout" Target="../diagrams/layout34.xml"/><Relationship Id="rId9" Type="http://schemas.openxmlformats.org/officeDocument/2006/relationships/image" Target="../media/image7.png"/><Relationship Id="rId14" Type="http://schemas.microsoft.com/office/2007/relationships/diagramDrawing" Target="../diagrams/drawing3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diagramColors" Target="../diagrams/colors36.xml"/><Relationship Id="rId3" Type="http://schemas.openxmlformats.org/officeDocument/2006/relationships/image" Target="../media/image6.jpeg"/><Relationship Id="rId7" Type="http://schemas.openxmlformats.org/officeDocument/2006/relationships/diagramQuickStyle" Target="../diagrams/quickStyle36.xm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diagramLayout" Target="../diagrams/layout36.xml"/><Relationship Id="rId5" Type="http://schemas.openxmlformats.org/officeDocument/2006/relationships/diagramData" Target="../diagrams/data36.xml"/><Relationship Id="rId4" Type="http://schemas.openxmlformats.org/officeDocument/2006/relationships/image" Target="../media/image7.png"/><Relationship Id="rId9" Type="http://schemas.microsoft.com/office/2007/relationships/diagramDrawing" Target="../diagrams/drawing36.xml"/></Relationships>
</file>

<file path=ppt/slides/_rels/slide3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9.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7.png"/></Relationships>
</file>

<file path=ppt/slides/_rels/slide5.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 Id="rId9"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 Id="rId9" Type="http://schemas.openxmlformats.org/officeDocument/2006/relationships/image" Target="../media/image7.png"/></Relationships>
</file>

<file path=ppt/slides/_rels/slide8.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diagramColors" Target="../diagrams/colors6.xml"/><Relationship Id="rId3" Type="http://schemas.openxmlformats.org/officeDocument/2006/relationships/diagramData" Target="../diagrams/data5.xml"/><Relationship Id="rId7" Type="http://schemas.microsoft.com/office/2007/relationships/diagramDrawing" Target="../diagrams/drawing5.xml"/><Relationship Id="rId12" Type="http://schemas.openxmlformats.org/officeDocument/2006/relationships/diagramQuickStyle" Target="../diagrams/quickStyle6.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11" Type="http://schemas.openxmlformats.org/officeDocument/2006/relationships/diagramLayout" Target="../diagrams/layout6.xml"/><Relationship Id="rId5" Type="http://schemas.openxmlformats.org/officeDocument/2006/relationships/diagramQuickStyle" Target="../diagrams/quickStyle5.xml"/><Relationship Id="rId10" Type="http://schemas.openxmlformats.org/officeDocument/2006/relationships/diagramData" Target="../diagrams/data6.xml"/><Relationship Id="rId4" Type="http://schemas.openxmlformats.org/officeDocument/2006/relationships/diagramLayout" Target="../diagrams/layout5.xml"/><Relationship Id="rId9" Type="http://schemas.openxmlformats.org/officeDocument/2006/relationships/image" Target="../media/image7.png"/><Relationship Id="rId14" Type="http://schemas.microsoft.com/office/2007/relationships/diagramDrawing" Target="../diagrams/drawing6.xml"/></Relationships>
</file>

<file path=ppt/slides/_rels/slide9.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diagramColors" Target="../diagrams/colors8.xml"/><Relationship Id="rId3" Type="http://schemas.openxmlformats.org/officeDocument/2006/relationships/diagramData" Target="../diagrams/data7.xml"/><Relationship Id="rId7" Type="http://schemas.microsoft.com/office/2007/relationships/diagramDrawing" Target="../diagrams/drawing7.xml"/><Relationship Id="rId12" Type="http://schemas.openxmlformats.org/officeDocument/2006/relationships/diagramQuickStyle" Target="../diagrams/quickStyle8.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7.xml"/><Relationship Id="rId11" Type="http://schemas.openxmlformats.org/officeDocument/2006/relationships/diagramLayout" Target="../diagrams/layout8.xml"/><Relationship Id="rId5" Type="http://schemas.openxmlformats.org/officeDocument/2006/relationships/diagramQuickStyle" Target="../diagrams/quickStyle7.xml"/><Relationship Id="rId10" Type="http://schemas.openxmlformats.org/officeDocument/2006/relationships/diagramData" Target="../diagrams/data8.xml"/><Relationship Id="rId4" Type="http://schemas.openxmlformats.org/officeDocument/2006/relationships/diagramLayout" Target="../diagrams/layout7.xml"/><Relationship Id="rId9" Type="http://schemas.openxmlformats.org/officeDocument/2006/relationships/image" Target="../media/image7.png"/><Relationship Id="rId14" Type="http://schemas.microsoft.com/office/2007/relationships/diagramDrawing" Target="../diagrams/drawin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563100" y="6057900"/>
            <a:ext cx="6019800" cy="889346"/>
          </a:xfrm>
          <a:prstGeom prst="rect">
            <a:avLst/>
          </a:prstGeom>
        </p:spPr>
        <p:txBody>
          <a:bodyPr vert="horz" wrap="square" lIns="0" tIns="67945" rIns="0" bIns="0" rtlCol="0">
            <a:spAutoFit/>
          </a:bodyPr>
          <a:lstStyle/>
          <a:p>
            <a:pPr marL="572770" marR="0" lvl="0" indent="0" algn="l" defTabSz="914400" rtl="0" eaLnBrk="1" fontAlgn="auto" latinLnBrk="0" hangingPunct="1">
              <a:lnSpc>
                <a:spcPct val="100000"/>
              </a:lnSpc>
              <a:spcBef>
                <a:spcPts val="535"/>
              </a:spcBef>
              <a:spcAft>
                <a:spcPts val="0"/>
              </a:spcAft>
              <a:buClrTx/>
              <a:buSzTx/>
              <a:buFontTx/>
              <a:buNone/>
              <a:tabLst>
                <a:tab pos="2402205" algn="l"/>
                <a:tab pos="3403600" algn="l"/>
                <a:tab pos="4709160" algn="l"/>
                <a:tab pos="5283200" algn="l"/>
              </a:tabLst>
              <a:defRPr/>
            </a:pP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nh</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f</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k</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ll</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 t</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 </a:t>
            </a:r>
            <a:r>
              <a:rPr kumimoji="0" lang="en-US" sz="2500" b="1" i="0" u="none" strike="noStrike" kern="1200" cap="none" spc="1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434"/>
              </a:spcBef>
              <a:spcAft>
                <a:spcPts val="0"/>
              </a:spcAft>
              <a:buClrTx/>
              <a:buSzTx/>
              <a:buFontTx/>
              <a:buNone/>
              <a:tabLst>
                <a:tab pos="3549015" algn="l"/>
                <a:tab pos="4462145" algn="l"/>
              </a:tabLst>
              <a:defRPr/>
            </a:pP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v</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ss </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d </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b</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5" name="CuadroTexto 4">
            <a:extLst>
              <a:ext uri="{FF2B5EF4-FFF2-40B4-BE49-F238E27FC236}">
                <a16:creationId xmlns:a16="http://schemas.microsoft.com/office/drawing/2014/main" xmlns="" id="{C7FEDA95-0A56-4050-BF37-D149971C5E0B}"/>
              </a:ext>
            </a:extLst>
          </p:cNvPr>
          <p:cNvSpPr txBox="1"/>
          <p:nvPr/>
        </p:nvSpPr>
        <p:spPr>
          <a:xfrm>
            <a:off x="6994102" y="7422819"/>
            <a:ext cx="11065297"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5"/>
              </a:spcBef>
              <a:spcAft>
                <a:spcPts val="0"/>
              </a:spcAft>
              <a:buClrTx/>
              <a:buSzTx/>
              <a:buFontTx/>
              <a:buNone/>
              <a:tabLst>
                <a:tab pos="1205230" algn="l"/>
                <a:tab pos="1926589" algn="l"/>
                <a:tab pos="2915920" algn="l"/>
                <a:tab pos="3444875" algn="l"/>
                <a:tab pos="4383405" algn="l"/>
                <a:tab pos="6796405" algn="l"/>
              </a:tabLst>
              <a:defRPr/>
            </a:pPr>
            <a:r>
              <a:rPr lang="pl-PL" sz="40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Kreatywność</a:t>
            </a:r>
            <a:endParaRPr kumimoji="0" lang="en-GB" sz="4000" b="1" i="0" u="none" strike="noStrike" kern="1200" cap="none" spc="0" normalizeH="0" baseline="0" dirty="0">
              <a:ln>
                <a:noFill/>
              </a:ln>
              <a:solidFill>
                <a:srgbClr val="E12227"/>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8" name="Picture 9">
            <a:extLst>
              <a:ext uri="{FF2B5EF4-FFF2-40B4-BE49-F238E27FC236}">
                <a16:creationId xmlns:a16="http://schemas.microsoft.com/office/drawing/2014/main" xmlns="" id="{2BDD780B-BA5B-4AEE-B637-7A9940B2B8EC}"/>
              </a:ext>
            </a:extLst>
          </p:cNvPr>
          <p:cNvPicPr>
            <a:picLocks noChangeAspect="1"/>
          </p:cNvPicPr>
          <p:nvPr/>
        </p:nvPicPr>
        <p:blipFill>
          <a:blip r:embed="rId2"/>
          <a:srcRect/>
          <a:stretch>
            <a:fillRect/>
          </a:stretch>
        </p:blipFill>
        <p:spPr>
          <a:xfrm>
            <a:off x="8289503" y="9661769"/>
            <a:ext cx="10058400" cy="556688"/>
          </a:xfrm>
          <a:prstGeom prst="rect">
            <a:avLst/>
          </a:prstGeom>
          <a:noFill/>
          <a:ln cap="flat">
            <a:noFill/>
          </a:ln>
        </p:spPr>
      </p:pic>
      <p:pic>
        <p:nvPicPr>
          <p:cNvPr id="9" name="Picture 3">
            <a:extLst>
              <a:ext uri="{FF2B5EF4-FFF2-40B4-BE49-F238E27FC236}">
                <a16:creationId xmlns:a16="http://schemas.microsoft.com/office/drawing/2014/main" xmlns="" id="{8020D37D-7110-4D40-ACA1-FA70F8070053}"/>
              </a:ext>
            </a:extLst>
          </p:cNvPr>
          <p:cNvPicPr>
            <a:picLocks noChangeAspect="1"/>
          </p:cNvPicPr>
          <p:nvPr/>
        </p:nvPicPr>
        <p:blipFill>
          <a:blip r:embed="rId3"/>
          <a:stretch>
            <a:fillRect/>
          </a:stretch>
        </p:blipFill>
        <p:spPr>
          <a:xfrm>
            <a:off x="6324600" y="9705175"/>
            <a:ext cx="1985322" cy="432844"/>
          </a:xfrm>
          <a:prstGeom prst="rect">
            <a:avLst/>
          </a:prstGeom>
          <a:noFill/>
          <a:ln cap="flat">
            <a:noFill/>
          </a:ln>
        </p:spPr>
      </p:pic>
      <p:pic>
        <p:nvPicPr>
          <p:cNvPr id="10" name="Imagen 9">
            <a:extLst>
              <a:ext uri="{FF2B5EF4-FFF2-40B4-BE49-F238E27FC236}">
                <a16:creationId xmlns:a16="http://schemas.microsoft.com/office/drawing/2014/main" xmlns="" id="{9EBA414C-4770-4267-896F-E9209710F16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57800" y="9715392"/>
            <a:ext cx="936335" cy="449441"/>
          </a:xfrm>
          <a:prstGeom prst="rect">
            <a:avLst/>
          </a:prstGeom>
        </p:spPr>
      </p:pic>
      <p:sp>
        <p:nvSpPr>
          <p:cNvPr id="11" name="CuadroTexto 10">
            <a:extLst>
              <a:ext uri="{FF2B5EF4-FFF2-40B4-BE49-F238E27FC236}">
                <a16:creationId xmlns:a16="http://schemas.microsoft.com/office/drawing/2014/main" xmlns="" id="{8D6FD40E-974E-4899-B2AE-AFC9BA64F374}"/>
              </a:ext>
            </a:extLst>
          </p:cNvPr>
          <p:cNvSpPr txBox="1"/>
          <p:nvPr/>
        </p:nvSpPr>
        <p:spPr>
          <a:xfrm>
            <a:off x="10944225" y="8426705"/>
            <a:ext cx="3257550" cy="400110"/>
          </a:xfrm>
          <a:prstGeom prst="rect">
            <a:avLst/>
          </a:prstGeom>
          <a:noFill/>
        </p:spPr>
        <p:txBody>
          <a:bodyPr wrap="square">
            <a:spAutoFit/>
          </a:bodyPr>
          <a:lstStyle/>
          <a:p>
            <a:pPr algn="ctr"/>
            <a:r>
              <a:rPr lang="en-US" altLang="es-ES" sz="2000" b="1" dirty="0">
                <a:solidFill>
                  <a:srgbClr val="243255"/>
                </a:solidFill>
                <a:latin typeface="Tahoma" panose="020B0604030504040204" pitchFamily="34" charset="0"/>
                <a:ea typeface="Tahoma" panose="020B0604030504040204" pitchFamily="34" charset="0"/>
                <a:cs typeface="Tahoma" panose="020B0604030504040204" pitchFamily="34" charset="0"/>
              </a:rPr>
              <a:t>PARTNER: </a:t>
            </a:r>
            <a:r>
              <a:rPr lang="hr-HR" altLang="es-ES" sz="2000" b="1" dirty="0" smtClean="0">
                <a:solidFill>
                  <a:srgbClr val="243255"/>
                </a:solidFill>
                <a:latin typeface="Tahoma" panose="020B0604030504040204" pitchFamily="34" charset="0"/>
                <a:ea typeface="Tahoma" panose="020B0604030504040204" pitchFamily="34" charset="0"/>
                <a:cs typeface="Tahoma" panose="020B0604030504040204" pitchFamily="34" charset="0"/>
              </a:rPr>
              <a:t>UNIDU</a:t>
            </a:r>
            <a:endParaRPr lang="es-ES" sz="2000" b="1" dirty="0">
              <a:solidFill>
                <a:srgbClr val="243255"/>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1</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587945" cy="629660"/>
          </a:xfrm>
          <a:prstGeom prst="rect">
            <a:avLst/>
          </a:prstGeom>
        </p:spPr>
        <p:txBody>
          <a:bodyPr vert="horz" wrap="square" lIns="0" tIns="13970" rIns="0" bIns="0" rtlCol="0">
            <a:spAutoFit/>
          </a:bodyPr>
          <a:lstStyle/>
          <a:p>
            <a:pPr marL="12700" algn="just">
              <a:lnSpc>
                <a:spcPct val="100000"/>
              </a:lnSpc>
              <a:spcBef>
                <a:spcPts val="110"/>
              </a:spcBef>
            </a:pPr>
            <a:endParaRPr lang="en-GB" sz="4000" b="1" spc="50" dirty="0" smtClean="0">
              <a:solidFill>
                <a:srgbClr val="243255"/>
              </a:solidFill>
              <a:cs typeface="Tahoma"/>
            </a:endParaRP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2" name="Diagram 1"/>
          <p:cNvGraphicFramePr/>
          <p:nvPr>
            <p:extLst>
              <p:ext uri="{D42A27DB-BD31-4B8C-83A1-F6EECF244321}">
                <p14:modId xmlns:p14="http://schemas.microsoft.com/office/powerpoint/2010/main" val="3718154735"/>
              </p:ext>
            </p:extLst>
          </p:nvPr>
        </p:nvGraphicFramePr>
        <p:xfrm>
          <a:off x="784746" y="1538107"/>
          <a:ext cx="16554926" cy="624786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412203409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1</a:t>
            </a:r>
          </a:p>
        </p:txBody>
      </p:sp>
      <p:graphicFrame>
        <p:nvGraphicFramePr>
          <p:cNvPr id="2" name="Diagram 1"/>
          <p:cNvGraphicFramePr/>
          <p:nvPr>
            <p:extLst>
              <p:ext uri="{D42A27DB-BD31-4B8C-83A1-F6EECF244321}">
                <p14:modId xmlns:p14="http://schemas.microsoft.com/office/powerpoint/2010/main" val="3556885732"/>
              </p:ext>
            </p:extLst>
          </p:nvPr>
        </p:nvGraphicFramePr>
        <p:xfrm>
          <a:off x="1142999" y="1399188"/>
          <a:ext cx="15316201" cy="9502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3110270136"/>
              </p:ext>
            </p:extLst>
          </p:nvPr>
        </p:nvGraphicFramePr>
        <p:xfrm>
          <a:off x="1143000" y="2488366"/>
          <a:ext cx="15316200" cy="5577609"/>
        </p:xfrm>
        <a:graphic>
          <a:graphicData uri="http://schemas.openxmlformats.org/drawingml/2006/table">
            <a:tbl>
              <a:tblPr firstRow="1" bandRow="1">
                <a:tableStyleId>{72833802-FEF1-4C79-8D5D-14CF1EAF98D9}</a:tableStyleId>
              </a:tblPr>
              <a:tblGrid>
                <a:gridCol w="4876800">
                  <a:extLst>
                    <a:ext uri="{9D8B030D-6E8A-4147-A177-3AD203B41FA5}">
                      <a16:colId xmlns:a16="http://schemas.microsoft.com/office/drawing/2014/main" xmlns="" val="20000"/>
                    </a:ext>
                  </a:extLst>
                </a:gridCol>
                <a:gridCol w="5105400">
                  <a:extLst>
                    <a:ext uri="{9D8B030D-6E8A-4147-A177-3AD203B41FA5}">
                      <a16:colId xmlns:a16="http://schemas.microsoft.com/office/drawing/2014/main" xmlns="" val="20001"/>
                    </a:ext>
                  </a:extLst>
                </a:gridCol>
                <a:gridCol w="5334000">
                  <a:extLst>
                    <a:ext uri="{9D8B030D-6E8A-4147-A177-3AD203B41FA5}">
                      <a16:colId xmlns:a16="http://schemas.microsoft.com/office/drawing/2014/main" xmlns="" val="20002"/>
                    </a:ext>
                  </a:extLst>
                </a:gridCol>
              </a:tblGrid>
              <a:tr h="1053411">
                <a:tc>
                  <a:txBody>
                    <a:bodyPr/>
                    <a:lstStyle/>
                    <a:p>
                      <a:pPr algn="ctr"/>
                      <a:r>
                        <a:rPr lang="pl-PL" sz="2800" noProof="0" dirty="0" smtClean="0"/>
                        <a:t>Cechy poznawcze</a:t>
                      </a:r>
                      <a:endParaRPr lang="en-GB" sz="2800" noProof="0" dirty="0"/>
                    </a:p>
                  </a:txBody>
                  <a:tcPr anchor="ctr">
                    <a:solidFill>
                      <a:srgbClr val="E12227"/>
                    </a:solidFill>
                  </a:tcPr>
                </a:tc>
                <a:tc>
                  <a:txBody>
                    <a:bodyPr/>
                    <a:lstStyle/>
                    <a:p>
                      <a:pPr algn="ctr"/>
                      <a:r>
                        <a:rPr lang="pl-PL" sz="2800" noProof="0" dirty="0" smtClean="0"/>
                        <a:t>Cechy osobowości</a:t>
                      </a:r>
                      <a:endParaRPr lang="en-GB" sz="2800" noProof="0" dirty="0"/>
                    </a:p>
                  </a:txBody>
                  <a:tcPr anchor="ctr">
                    <a:solidFill>
                      <a:srgbClr val="E12227"/>
                    </a:solidFill>
                  </a:tcPr>
                </a:tc>
                <a:tc>
                  <a:txBody>
                    <a:bodyPr/>
                    <a:lstStyle/>
                    <a:p>
                      <a:pPr algn="ctr"/>
                      <a:r>
                        <a:rPr lang="pl-PL" sz="2800" noProof="0" dirty="0" smtClean="0"/>
                        <a:t>Cechy związane z dziedziną </a:t>
                      </a:r>
                      <a:br>
                        <a:rPr lang="pl-PL" sz="2800" noProof="0" dirty="0" smtClean="0"/>
                      </a:br>
                      <a:r>
                        <a:rPr lang="pl-PL" sz="2800" noProof="0" dirty="0" smtClean="0"/>
                        <a:t>(np. młodzi pisarze)</a:t>
                      </a:r>
                      <a:endParaRPr lang="en-GB" sz="2800" noProof="0" dirty="0"/>
                    </a:p>
                  </a:txBody>
                  <a:tcPr>
                    <a:solidFill>
                      <a:srgbClr val="E12227"/>
                    </a:solidFill>
                  </a:tcPr>
                </a:tc>
                <a:extLst>
                  <a:ext uri="{0D108BD9-81ED-4DB2-BD59-A6C34878D82A}">
                    <a16:rowId xmlns:a16="http://schemas.microsoft.com/office/drawing/2014/main" xmlns="" val="10000"/>
                  </a:ext>
                </a:extLst>
              </a:tr>
              <a:tr h="616873">
                <a:tc>
                  <a:txBody>
                    <a:bodyPr/>
                    <a:lstStyle/>
                    <a:p>
                      <a:pPr algn="ctr"/>
                      <a:r>
                        <a:rPr lang="pl-PL" sz="2400" noProof="0" dirty="0" smtClean="0"/>
                        <a:t>myślenie metaforyczne</a:t>
                      </a:r>
                      <a:endParaRPr lang="en-GB" sz="2400" noProof="0" dirty="0"/>
                    </a:p>
                  </a:txBody>
                  <a:tcPr anchor="ctr"/>
                </a:tc>
                <a:tc>
                  <a:txBody>
                    <a:bodyPr/>
                    <a:lstStyle/>
                    <a:p>
                      <a:pPr algn="ctr"/>
                      <a:r>
                        <a:rPr lang="en-GB" sz="2400" noProof="0" dirty="0" err="1" smtClean="0"/>
                        <a:t>poszukiwanie</a:t>
                      </a:r>
                      <a:r>
                        <a:rPr lang="en-GB" sz="2400" noProof="0" dirty="0" smtClean="0"/>
                        <a:t> </a:t>
                      </a:r>
                      <a:r>
                        <a:rPr lang="en-GB" sz="2400" noProof="0" dirty="0" err="1" smtClean="0"/>
                        <a:t>nowości</a:t>
                      </a:r>
                      <a:endParaRPr lang="en-GB" sz="2400" noProof="0" dirty="0"/>
                    </a:p>
                  </a:txBody>
                  <a:tcPr anchor="ctr"/>
                </a:tc>
                <a:tc>
                  <a:txBody>
                    <a:bodyPr/>
                    <a:lstStyle/>
                    <a:p>
                      <a:pPr algn="ctr"/>
                      <a:r>
                        <a:rPr lang="pl-PL" sz="2400" noProof="0" dirty="0" smtClean="0"/>
                        <a:t>zabawa</a:t>
                      </a:r>
                      <a:r>
                        <a:rPr lang="en-GB" sz="2400" noProof="0" dirty="0" smtClean="0"/>
                        <a:t> </a:t>
                      </a:r>
                      <a:r>
                        <a:rPr lang="en-GB" sz="2400" noProof="0" dirty="0" err="1" smtClean="0"/>
                        <a:t>ze</a:t>
                      </a:r>
                      <a:r>
                        <a:rPr lang="en-GB" sz="2400" noProof="0" dirty="0" smtClean="0"/>
                        <a:t> </a:t>
                      </a:r>
                      <a:r>
                        <a:rPr lang="en-GB" sz="2400" noProof="0" dirty="0" err="1" smtClean="0"/>
                        <a:t>słowami</a:t>
                      </a:r>
                      <a:endParaRPr lang="en-GB" sz="2400" noProof="0" dirty="0"/>
                    </a:p>
                  </a:txBody>
                  <a:tcPr anchor="ctr"/>
                </a:tc>
                <a:extLst>
                  <a:ext uri="{0D108BD9-81ED-4DB2-BD59-A6C34878D82A}">
                    <a16:rowId xmlns:a16="http://schemas.microsoft.com/office/drawing/2014/main" xmlns="" val="10001"/>
                  </a:ext>
                </a:extLst>
              </a:tr>
              <a:tr h="603850">
                <a:tc>
                  <a:txBody>
                    <a:bodyPr/>
                    <a:lstStyle/>
                    <a:p>
                      <a:pPr algn="ctr"/>
                      <a:r>
                        <a:rPr lang="pl-PL" sz="2400" noProof="0" dirty="0" smtClean="0"/>
                        <a:t>elastyczność w umiejętnościach</a:t>
                      </a:r>
                      <a:r>
                        <a:rPr lang="pl-PL" sz="2400" baseline="0" noProof="0" dirty="0" smtClean="0"/>
                        <a:t> i podejmowaniu decyzji</a:t>
                      </a:r>
                      <a:endParaRPr lang="en-GB" sz="2400" noProof="0" dirty="0"/>
                    </a:p>
                  </a:txBody>
                  <a:tcPr anchor="ctr"/>
                </a:tc>
                <a:tc>
                  <a:txBody>
                    <a:bodyPr/>
                    <a:lstStyle/>
                    <a:p>
                      <a:pPr algn="ctr"/>
                      <a:r>
                        <a:rPr lang="en-GB" sz="2400" noProof="0" dirty="0" err="1" smtClean="0"/>
                        <a:t>wytrwałość</a:t>
                      </a:r>
                      <a:r>
                        <a:rPr lang="en-GB" sz="2400" noProof="0" dirty="0" smtClean="0"/>
                        <a:t>, </a:t>
                      </a:r>
                      <a:r>
                        <a:rPr lang="en-GB" sz="2400" noProof="0" dirty="0" err="1" smtClean="0"/>
                        <a:t>pęd</a:t>
                      </a:r>
                      <a:r>
                        <a:rPr lang="en-GB" sz="2400" noProof="0" dirty="0" smtClean="0"/>
                        <a:t>, </a:t>
                      </a:r>
                      <a:r>
                        <a:rPr lang="en-GB" sz="2400" noProof="0" dirty="0" err="1" smtClean="0"/>
                        <a:t>zaangażowanie</a:t>
                      </a:r>
                      <a:endParaRPr lang="en-GB" sz="2400" noProof="0" dirty="0"/>
                    </a:p>
                  </a:txBody>
                  <a:tcPr anchor="ctr"/>
                </a:tc>
                <a:tc>
                  <a:txBody>
                    <a:bodyPr/>
                    <a:lstStyle/>
                    <a:p>
                      <a:pPr algn="ctr"/>
                      <a:r>
                        <a:rPr lang="en-GB" sz="2400" noProof="0" dirty="0" err="1" smtClean="0"/>
                        <a:t>wysoka</a:t>
                      </a:r>
                      <a:r>
                        <a:rPr lang="en-GB" sz="2400" noProof="0" dirty="0" smtClean="0"/>
                        <a:t> </a:t>
                      </a:r>
                      <a:r>
                        <a:rPr lang="en-GB" sz="2400" noProof="0" dirty="0" err="1" smtClean="0"/>
                        <a:t>inteligencja</a:t>
                      </a:r>
                      <a:r>
                        <a:rPr lang="en-GB" sz="2400" noProof="0" dirty="0" smtClean="0"/>
                        <a:t> </a:t>
                      </a:r>
                      <a:r>
                        <a:rPr lang="en-GB" sz="2400" noProof="0" dirty="0" err="1" smtClean="0"/>
                        <a:t>werbalna</a:t>
                      </a:r>
                      <a:endParaRPr lang="en-GB" sz="2400" noProof="0" dirty="0"/>
                    </a:p>
                  </a:txBody>
                  <a:tcPr anchor="ctr"/>
                </a:tc>
                <a:extLst>
                  <a:ext uri="{0D108BD9-81ED-4DB2-BD59-A6C34878D82A}">
                    <a16:rowId xmlns:a16="http://schemas.microsoft.com/office/drawing/2014/main" xmlns="" val="10002"/>
                  </a:ext>
                </a:extLst>
              </a:tr>
              <a:tr h="616873">
                <a:tc>
                  <a:txBody>
                    <a:bodyPr/>
                    <a:lstStyle/>
                    <a:p>
                      <a:pPr algn="ctr"/>
                      <a:r>
                        <a:rPr lang="pl-PL" sz="2400" noProof="0" dirty="0" smtClean="0"/>
                        <a:t>niezależność w ocenie</a:t>
                      </a:r>
                      <a:endParaRPr lang="en-GB" sz="2400" noProof="0" dirty="0"/>
                    </a:p>
                  </a:txBody>
                  <a:tcPr anchor="ctr"/>
                </a:tc>
                <a:tc>
                  <a:txBody>
                    <a:bodyPr/>
                    <a:lstStyle/>
                    <a:p>
                      <a:pPr algn="ctr"/>
                      <a:r>
                        <a:rPr lang="pl-PL" sz="2400" noProof="0" dirty="0" smtClean="0"/>
                        <a:t>ciekawość</a:t>
                      </a:r>
                      <a:endParaRPr lang="en-GB" sz="2400" noProof="0" dirty="0"/>
                    </a:p>
                  </a:txBody>
                  <a:tcPr anchor="ctr"/>
                </a:tc>
                <a:tc>
                  <a:txBody>
                    <a:bodyPr/>
                    <a:lstStyle/>
                    <a:p>
                      <a:pPr algn="ctr"/>
                      <a:r>
                        <a:rPr lang="en-GB" sz="2400" noProof="0" dirty="0" err="1" smtClean="0"/>
                        <a:t>pierwsi</a:t>
                      </a:r>
                      <a:r>
                        <a:rPr lang="en-GB" sz="2400" noProof="0" dirty="0" smtClean="0"/>
                        <a:t> </a:t>
                      </a:r>
                      <a:r>
                        <a:rPr lang="en-GB" sz="2400" noProof="0" dirty="0" err="1" smtClean="0"/>
                        <a:t>czytelnicy</a:t>
                      </a:r>
                      <a:endParaRPr lang="en-GB" sz="2400" noProof="0" dirty="0"/>
                    </a:p>
                  </a:txBody>
                  <a:tcPr anchor="ctr"/>
                </a:tc>
                <a:extLst>
                  <a:ext uri="{0D108BD9-81ED-4DB2-BD59-A6C34878D82A}">
                    <a16:rowId xmlns:a16="http://schemas.microsoft.com/office/drawing/2014/main" xmlns="" val="10003"/>
                  </a:ext>
                </a:extLst>
              </a:tr>
              <a:tr h="616873">
                <a:tc>
                  <a:txBody>
                    <a:bodyPr/>
                    <a:lstStyle/>
                    <a:p>
                      <a:pPr algn="ctr"/>
                      <a:r>
                        <a:rPr lang="pl-PL" sz="2400" noProof="0" dirty="0" smtClean="0"/>
                        <a:t>radzenie sobie z nowościami</a:t>
                      </a:r>
                      <a:endParaRPr lang="en-GB" sz="2400" noProof="0" dirty="0"/>
                    </a:p>
                  </a:txBody>
                  <a:tcPr anchor="ctr"/>
                </a:tc>
                <a:tc>
                  <a:txBody>
                    <a:bodyPr/>
                    <a:lstStyle/>
                    <a:p>
                      <a:pPr algn="ctr"/>
                      <a:r>
                        <a:rPr lang="pl-PL" sz="2400" noProof="0" dirty="0" smtClean="0"/>
                        <a:t>otwartość na doświadczenia</a:t>
                      </a:r>
                      <a:endParaRPr lang="en-GB" sz="2400" noProof="0" dirty="0"/>
                    </a:p>
                  </a:txBody>
                  <a:tcPr anchor="ctr"/>
                </a:tc>
                <a:tc>
                  <a:txBody>
                    <a:bodyPr/>
                    <a:lstStyle/>
                    <a:p>
                      <a:pPr algn="ctr"/>
                      <a:r>
                        <a:rPr lang="en-GB" sz="2400" noProof="0" dirty="0" err="1" smtClean="0"/>
                        <a:t>posługiwanie</a:t>
                      </a:r>
                      <a:r>
                        <a:rPr lang="en-GB" sz="2400" noProof="0" dirty="0" smtClean="0"/>
                        <a:t> </a:t>
                      </a:r>
                      <a:r>
                        <a:rPr lang="en-GB" sz="2400" noProof="0" dirty="0" err="1" smtClean="0"/>
                        <a:t>się</a:t>
                      </a:r>
                      <a:r>
                        <a:rPr lang="en-GB" sz="2400" noProof="0" dirty="0" smtClean="0"/>
                        <a:t> </a:t>
                      </a:r>
                      <a:r>
                        <a:rPr lang="en-GB" sz="2400" noProof="0" dirty="0" err="1" smtClean="0"/>
                        <a:t>figurami</a:t>
                      </a:r>
                      <a:r>
                        <a:rPr lang="en-GB" sz="2400" noProof="0" dirty="0" smtClean="0"/>
                        <a:t> </a:t>
                      </a:r>
                      <a:r>
                        <a:rPr lang="en-GB" sz="2400" noProof="0" dirty="0" err="1" smtClean="0"/>
                        <a:t>retorycznymi</a:t>
                      </a:r>
                      <a:endParaRPr lang="en-GB" sz="2400" noProof="0" dirty="0"/>
                    </a:p>
                  </a:txBody>
                  <a:tcPr anchor="ctr"/>
                </a:tc>
                <a:extLst>
                  <a:ext uri="{0D108BD9-81ED-4DB2-BD59-A6C34878D82A}">
                    <a16:rowId xmlns:a16="http://schemas.microsoft.com/office/drawing/2014/main" xmlns="" val="10004"/>
                  </a:ext>
                </a:extLst>
              </a:tr>
              <a:tr h="616873">
                <a:tc>
                  <a:txBody>
                    <a:bodyPr/>
                    <a:lstStyle/>
                    <a:p>
                      <a:pPr algn="ctr"/>
                      <a:r>
                        <a:rPr lang="en-GB" sz="2400" noProof="0" dirty="0" err="1" smtClean="0"/>
                        <a:t>umiejętność</a:t>
                      </a:r>
                      <a:r>
                        <a:rPr lang="en-GB" sz="2400" noProof="0" dirty="0" smtClean="0"/>
                        <a:t> </a:t>
                      </a:r>
                      <a:r>
                        <a:rPr lang="en-GB" sz="2400" noProof="0" dirty="0" err="1" smtClean="0"/>
                        <a:t>logicznego</a:t>
                      </a:r>
                      <a:r>
                        <a:rPr lang="en-GB" sz="2400" noProof="0" dirty="0" smtClean="0"/>
                        <a:t> </a:t>
                      </a:r>
                      <a:r>
                        <a:rPr lang="en-GB" sz="2400" noProof="0" dirty="0" err="1" smtClean="0"/>
                        <a:t>myślenia</a:t>
                      </a:r>
                      <a:endParaRPr lang="en-GB" sz="2400" noProof="0" dirty="0"/>
                    </a:p>
                  </a:txBody>
                  <a:tcPr anchor="ctr"/>
                </a:tc>
                <a:tc>
                  <a:txBody>
                    <a:bodyPr/>
                    <a:lstStyle/>
                    <a:p>
                      <a:pPr algn="ctr"/>
                      <a:r>
                        <a:rPr lang="en-GB" sz="2400" noProof="0" dirty="0" err="1" smtClean="0"/>
                        <a:t>tolerancja</a:t>
                      </a:r>
                      <a:r>
                        <a:rPr lang="en-GB" sz="2400" noProof="0" dirty="0" smtClean="0"/>
                        <a:t> </a:t>
                      </a:r>
                      <a:r>
                        <a:rPr lang="en-GB" sz="2400" noProof="0" dirty="0" err="1" smtClean="0"/>
                        <a:t>na</a:t>
                      </a:r>
                      <a:r>
                        <a:rPr lang="en-GB" sz="2400" noProof="0" dirty="0" smtClean="0"/>
                        <a:t> </a:t>
                      </a:r>
                      <a:r>
                        <a:rPr lang="en-GB" sz="2400" noProof="0" dirty="0" err="1" smtClean="0"/>
                        <a:t>niejednoznaczność</a:t>
                      </a:r>
                      <a:endParaRPr lang="en-GB" sz="2400" noProof="0" dirty="0"/>
                    </a:p>
                  </a:txBody>
                  <a:tcPr anchor="ctr"/>
                </a:tc>
                <a:tc>
                  <a:txBody>
                    <a:bodyPr/>
                    <a:lstStyle/>
                    <a:p>
                      <a:pPr algn="ctr"/>
                      <a:r>
                        <a:rPr lang="en-GB" sz="2400" noProof="0" dirty="0" err="1" smtClean="0"/>
                        <a:t>ucho</a:t>
                      </a:r>
                      <a:r>
                        <a:rPr lang="en-GB" sz="2400" noProof="0" dirty="0" smtClean="0"/>
                        <a:t> do </a:t>
                      </a:r>
                      <a:r>
                        <a:rPr lang="en-GB" sz="2400" noProof="0" dirty="0" err="1" smtClean="0"/>
                        <a:t>brzmienia</a:t>
                      </a:r>
                      <a:r>
                        <a:rPr lang="en-GB" sz="2400" noProof="0" dirty="0" smtClean="0"/>
                        <a:t> </a:t>
                      </a:r>
                      <a:r>
                        <a:rPr lang="en-GB" sz="2400" noProof="0" dirty="0" err="1" smtClean="0"/>
                        <a:t>języka</a:t>
                      </a:r>
                      <a:endParaRPr lang="en-GB" sz="2400" noProof="0" dirty="0"/>
                    </a:p>
                  </a:txBody>
                  <a:tcPr anchor="ctr"/>
                </a:tc>
                <a:extLst>
                  <a:ext uri="{0D108BD9-81ED-4DB2-BD59-A6C34878D82A}">
                    <a16:rowId xmlns:a16="http://schemas.microsoft.com/office/drawing/2014/main" xmlns="" val="10005"/>
                  </a:ext>
                </a:extLst>
              </a:tr>
              <a:tr h="616873">
                <a:tc>
                  <a:txBody>
                    <a:bodyPr/>
                    <a:lstStyle/>
                    <a:p>
                      <a:pPr algn="ctr"/>
                      <a:r>
                        <a:rPr lang="pl-PL" sz="2400" noProof="0" dirty="0" smtClean="0"/>
                        <a:t>wizualizacja</a:t>
                      </a:r>
                      <a:endParaRPr lang="en-GB" sz="2400" noProof="0" dirty="0"/>
                    </a:p>
                  </a:txBody>
                  <a:tcPr anchor="ctr"/>
                </a:tc>
                <a:tc>
                  <a:txBody>
                    <a:bodyPr/>
                    <a:lstStyle/>
                    <a:p>
                      <a:pPr algn="ctr"/>
                      <a:r>
                        <a:rPr lang="en-GB" sz="2400" noProof="0" dirty="0" err="1" smtClean="0"/>
                        <a:t>szerokie</a:t>
                      </a:r>
                      <a:r>
                        <a:rPr lang="en-GB" sz="2400" noProof="0" dirty="0" smtClean="0"/>
                        <a:t> </a:t>
                      </a:r>
                      <a:r>
                        <a:rPr lang="en-GB" sz="2400" noProof="0" dirty="0" err="1" smtClean="0"/>
                        <a:t>zainteresowania</a:t>
                      </a:r>
                      <a:endParaRPr lang="en-GB" sz="2400" noProof="0" dirty="0"/>
                    </a:p>
                  </a:txBody>
                  <a:tcPr anchor="ctr"/>
                </a:tc>
                <a:tc>
                  <a:txBody>
                    <a:bodyPr/>
                    <a:lstStyle/>
                    <a:p>
                      <a:pPr algn="ctr"/>
                      <a:r>
                        <a:rPr lang="en-GB" sz="2400" noProof="0" dirty="0" err="1" smtClean="0"/>
                        <a:t>docenianie</a:t>
                      </a:r>
                      <a:r>
                        <a:rPr lang="en-GB" sz="2400" noProof="0" dirty="0" smtClean="0"/>
                        <a:t> </a:t>
                      </a:r>
                      <a:r>
                        <a:rPr lang="en-GB" sz="2400" noProof="0" dirty="0" err="1" smtClean="0"/>
                        <a:t>własnej</a:t>
                      </a:r>
                      <a:r>
                        <a:rPr lang="en-GB" sz="2400" noProof="0" dirty="0" smtClean="0"/>
                        <a:t> </a:t>
                      </a:r>
                      <a:r>
                        <a:rPr lang="en-GB" sz="2400" noProof="0" dirty="0" err="1" smtClean="0"/>
                        <a:t>wyrazistości</a:t>
                      </a:r>
                      <a:endParaRPr lang="en-GB" sz="2400" noProof="0" dirty="0"/>
                    </a:p>
                  </a:txBody>
                  <a:tcPr anchor="ctr"/>
                </a:tc>
                <a:extLst>
                  <a:ext uri="{0D108BD9-81ED-4DB2-BD59-A6C34878D82A}">
                    <a16:rowId xmlns:a16="http://schemas.microsoft.com/office/drawing/2014/main" xmlns="" val="10006"/>
                  </a:ext>
                </a:extLst>
              </a:tr>
              <a:tr h="616873">
                <a:tc>
                  <a:txBody>
                    <a:bodyPr/>
                    <a:lstStyle/>
                    <a:p>
                      <a:pPr algn="ctr"/>
                      <a:r>
                        <a:rPr lang="en-GB" sz="2400" noProof="0" dirty="0" err="1" smtClean="0"/>
                        <a:t>odnajdywanie</a:t>
                      </a:r>
                      <a:r>
                        <a:rPr lang="en-GB" sz="2400" noProof="0" dirty="0" smtClean="0"/>
                        <a:t> </a:t>
                      </a:r>
                      <a:r>
                        <a:rPr lang="en-GB" sz="2400" noProof="0" dirty="0" err="1" smtClean="0"/>
                        <a:t>porządku</a:t>
                      </a:r>
                      <a:r>
                        <a:rPr lang="en-GB" sz="2400" noProof="0" dirty="0" smtClean="0"/>
                        <a:t> w </a:t>
                      </a:r>
                      <a:r>
                        <a:rPr lang="en-GB" sz="2400" noProof="0" dirty="0" err="1" smtClean="0"/>
                        <a:t>chaosie</a:t>
                      </a:r>
                      <a:endParaRPr lang="en-GB" sz="2400" noProof="0" dirty="0"/>
                    </a:p>
                  </a:txBody>
                  <a:tcPr anchor="ctr"/>
                </a:tc>
                <a:tc>
                  <a:txBody>
                    <a:bodyPr/>
                    <a:lstStyle/>
                    <a:p>
                      <a:pPr algn="ctr"/>
                      <a:r>
                        <a:rPr lang="en-GB" sz="2400" noProof="0" dirty="0" err="1" smtClean="0"/>
                        <a:t>docenianie</a:t>
                      </a:r>
                      <a:r>
                        <a:rPr lang="en-GB" sz="2400" noProof="0" dirty="0" smtClean="0"/>
                        <a:t> </a:t>
                      </a:r>
                      <a:r>
                        <a:rPr lang="en-GB" sz="2400" noProof="0" dirty="0" err="1" smtClean="0"/>
                        <a:t>oryginalności</a:t>
                      </a:r>
                      <a:endParaRPr lang="en-GB" sz="2400" noProof="0" dirty="0"/>
                    </a:p>
                  </a:txBody>
                  <a:tcPr anchor="ctr"/>
                </a:tc>
                <a:tc>
                  <a:txBody>
                    <a:bodyPr/>
                    <a:lstStyle/>
                    <a:p>
                      <a:pPr algn="ctr"/>
                      <a:r>
                        <a:rPr lang="pl-PL" sz="2400" noProof="0" dirty="0" smtClean="0"/>
                        <a:t>produktywność</a:t>
                      </a:r>
                      <a:endParaRPr lang="en-GB" sz="2400" noProof="0" dirty="0" smtClean="0"/>
                    </a:p>
                  </a:txBody>
                  <a:tcPr anchor="ct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70028966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1</a:t>
            </a:r>
          </a:p>
        </p:txBody>
      </p:sp>
      <p:graphicFrame>
        <p:nvGraphicFramePr>
          <p:cNvPr id="2" name="Diagram 1"/>
          <p:cNvGraphicFramePr/>
          <p:nvPr>
            <p:extLst>
              <p:ext uri="{D42A27DB-BD31-4B8C-83A1-F6EECF244321}">
                <p14:modId xmlns:p14="http://schemas.microsoft.com/office/powerpoint/2010/main" val="2449399010"/>
              </p:ext>
            </p:extLst>
          </p:nvPr>
        </p:nvGraphicFramePr>
        <p:xfrm>
          <a:off x="685800" y="1775377"/>
          <a:ext cx="16913699"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1066800" y="3122254"/>
            <a:ext cx="16078200" cy="4139595"/>
          </a:xfrm>
          <a:prstGeom prst="rect">
            <a:avLst/>
          </a:prstGeom>
          <a:noFill/>
          <a:ln>
            <a:solidFill>
              <a:srgbClr val="E12227"/>
            </a:solidFill>
          </a:ln>
        </p:spPr>
        <p:txBody>
          <a:bodyPr wrap="square" rtlCol="0">
            <a:spAutoFit/>
          </a:bodyPr>
          <a:lstStyle/>
          <a:p>
            <a:pPr algn="just"/>
            <a:r>
              <a:rPr lang="pl-PL" altLang="ko-KR" sz="2800" dirty="0"/>
              <a:t>Kreatywność opisuje zjawisko, w którym jednostka wykorzystuje ukryte myślenie poznawcze do opracowywania nowych produktów i gdzie obecne jest środowisko, które sprzyja tej </a:t>
            </a:r>
            <a:r>
              <a:rPr lang="pl-PL" altLang="ko-KR" sz="2800" dirty="0" smtClean="0"/>
              <a:t>twórczości </a:t>
            </a:r>
            <a:r>
              <a:rPr lang="en-GB" altLang="ko-KR" sz="2800" dirty="0" smtClean="0"/>
              <a:t>(Rhodes</a:t>
            </a:r>
            <a:r>
              <a:rPr lang="en-GB" altLang="ko-KR" sz="2800" dirty="0" smtClean="0"/>
              <a:t>, 1961)</a:t>
            </a:r>
          </a:p>
          <a:p>
            <a:pPr algn="just"/>
            <a:endParaRPr lang="en-GB" altLang="ko-KR" sz="2800" dirty="0" smtClean="0"/>
          </a:p>
          <a:p>
            <a:pPr algn="just"/>
            <a:r>
              <a:rPr lang="pl-PL" altLang="ko-KR" sz="2800" b="1" dirty="0" smtClean="0">
                <a:solidFill>
                  <a:srgbClr val="002060"/>
                </a:solidFill>
              </a:rPr>
              <a:t>Model </a:t>
            </a:r>
            <a:r>
              <a:rPr lang="pl-PL" altLang="ko-KR" sz="2800" b="1" dirty="0">
                <a:solidFill>
                  <a:srgbClr val="002060"/>
                </a:solidFill>
              </a:rPr>
              <a:t>kreatywności 4P </a:t>
            </a:r>
            <a:r>
              <a:rPr lang="pl-PL" altLang="ko-KR" sz="2800" dirty="0"/>
              <a:t>opracowany przez </a:t>
            </a:r>
            <a:r>
              <a:rPr lang="pl-PL" altLang="ko-KR" sz="2800" dirty="0" err="1"/>
              <a:t>Rhodes’a</a:t>
            </a:r>
            <a:r>
              <a:rPr lang="pl-PL" altLang="ko-KR" sz="2800" dirty="0"/>
              <a:t> (1961) odnosi się </a:t>
            </a:r>
            <a:r>
              <a:rPr lang="pl-PL" altLang="ko-KR" sz="2800" dirty="0" smtClean="0"/>
              <a:t>do</a:t>
            </a:r>
            <a:r>
              <a:rPr lang="en-GB" altLang="ko-KR" sz="2800" dirty="0" smtClean="0"/>
              <a:t>:</a:t>
            </a:r>
            <a:endParaRPr lang="en-GB" altLang="ko-KR" sz="2800" dirty="0" smtClean="0"/>
          </a:p>
          <a:p>
            <a:pPr algn="just"/>
            <a:endParaRPr lang="en-GB" altLang="ko-KR" sz="1100" dirty="0" smtClean="0"/>
          </a:p>
          <a:p>
            <a:pPr marL="514350" indent="-514350" algn="just">
              <a:buFont typeface="+mj-lt"/>
              <a:buAutoNum type="arabicPeriod"/>
            </a:pPr>
            <a:r>
              <a:rPr lang="en-GB" altLang="ko-KR" sz="2800" i="1" dirty="0" err="1" smtClean="0">
                <a:solidFill>
                  <a:srgbClr val="E12227"/>
                </a:solidFill>
              </a:rPr>
              <a:t>osoby</a:t>
            </a:r>
            <a:r>
              <a:rPr lang="en-GB" altLang="ko-KR" sz="2800" i="1" dirty="0" smtClean="0">
                <a:solidFill>
                  <a:srgbClr val="E12227"/>
                </a:solidFill>
              </a:rPr>
              <a:t> </a:t>
            </a:r>
            <a:r>
              <a:rPr lang="en-GB" altLang="ko-KR" sz="2800" i="1" dirty="0" err="1">
                <a:solidFill>
                  <a:srgbClr val="E12227"/>
                </a:solidFill>
              </a:rPr>
              <a:t>kreatywnej</a:t>
            </a:r>
            <a:r>
              <a:rPr lang="en-GB" altLang="ko-KR" sz="2800" i="1" dirty="0">
                <a:solidFill>
                  <a:srgbClr val="E12227"/>
                </a:solidFill>
              </a:rPr>
              <a:t>  </a:t>
            </a:r>
            <a:r>
              <a:rPr lang="en-GB" altLang="ko-KR" sz="2800" dirty="0" smtClean="0"/>
              <a:t>– </a:t>
            </a:r>
            <a:r>
              <a:rPr lang="pl-PL" altLang="ko-KR" sz="2800" dirty="0"/>
              <a:t>w tym zdolności poznawcze, cechy osobowości, nawyki, postawy, systemy wartości </a:t>
            </a:r>
            <a:r>
              <a:rPr lang="pl-PL" altLang="ko-KR" sz="2800" dirty="0" smtClean="0"/>
              <a:t/>
            </a:r>
            <a:br>
              <a:rPr lang="pl-PL" altLang="ko-KR" sz="2800" dirty="0" smtClean="0"/>
            </a:br>
            <a:r>
              <a:rPr lang="pl-PL" altLang="ko-KR" sz="2800" dirty="0" smtClean="0"/>
              <a:t>i zachowanie</a:t>
            </a:r>
          </a:p>
          <a:p>
            <a:pPr marL="514350" indent="-514350" algn="just">
              <a:buFont typeface="+mj-lt"/>
              <a:buAutoNum type="arabicPeriod"/>
            </a:pPr>
            <a:r>
              <a:rPr lang="pl-PL" altLang="ko-KR" sz="2800" i="1" dirty="0" smtClean="0">
                <a:solidFill>
                  <a:srgbClr val="E12227"/>
                </a:solidFill>
              </a:rPr>
              <a:t>procesów </a:t>
            </a:r>
            <a:r>
              <a:rPr lang="pl-PL" altLang="ko-KR" sz="2800" i="1" dirty="0">
                <a:solidFill>
                  <a:srgbClr val="E12227"/>
                </a:solidFill>
              </a:rPr>
              <a:t>twórczych </a:t>
            </a:r>
            <a:r>
              <a:rPr lang="pl-PL" altLang="ko-KR" sz="2800" dirty="0"/>
              <a:t>lub metodyki wytwarzania produktu kreatywnego</a:t>
            </a:r>
            <a:r>
              <a:rPr lang="pl-PL" altLang="ko-KR" sz="2800" dirty="0"/>
              <a:t>,</a:t>
            </a:r>
          </a:p>
          <a:p>
            <a:pPr marL="514350" indent="-514350" algn="just">
              <a:buFont typeface="+mj-lt"/>
              <a:buAutoNum type="arabicPeriod"/>
            </a:pPr>
            <a:r>
              <a:rPr lang="pl-PL" altLang="ko-KR" sz="2800" i="1" dirty="0" smtClean="0">
                <a:solidFill>
                  <a:srgbClr val="E12227"/>
                </a:solidFill>
              </a:rPr>
              <a:t>kreatywnych </a:t>
            </a:r>
            <a:r>
              <a:rPr lang="pl-PL" altLang="ko-KR" sz="2800" i="1" dirty="0">
                <a:solidFill>
                  <a:srgbClr val="E12227"/>
                </a:solidFill>
              </a:rPr>
              <a:t>produktów</a:t>
            </a:r>
            <a:r>
              <a:rPr lang="pl-PL" altLang="ko-KR" sz="2800" dirty="0"/>
              <a:t>, które są unikalnymi, nowatorskimi i użytecznymi pomysłami</a:t>
            </a:r>
            <a:r>
              <a:rPr lang="pl-PL" altLang="ko-KR" sz="2800" dirty="0"/>
              <a:t>,</a:t>
            </a:r>
          </a:p>
          <a:p>
            <a:pPr marL="514350" indent="-514350" algn="just">
              <a:buFont typeface="+mj-lt"/>
              <a:buAutoNum type="arabicPeriod"/>
            </a:pPr>
            <a:r>
              <a:rPr lang="pl-PL" altLang="ko-KR" sz="2800" i="1" dirty="0" smtClean="0">
                <a:solidFill>
                  <a:srgbClr val="E12227"/>
                </a:solidFill>
              </a:rPr>
              <a:t>prasy </a:t>
            </a:r>
            <a:r>
              <a:rPr lang="pl-PL" altLang="ko-KR" sz="2800" dirty="0"/>
              <a:t>(czasami nazywana miejscem (ang. place)), która odnosi się do środowiska.</a:t>
            </a:r>
            <a:endParaRPr lang="en-GB" altLang="ko-KR" sz="2800" dirty="0"/>
          </a:p>
        </p:txBody>
      </p:sp>
    </p:spTree>
    <p:extLst>
      <p:ext uri="{BB962C8B-B14F-4D97-AF65-F5344CB8AC3E}">
        <p14:creationId xmlns:p14="http://schemas.microsoft.com/office/powerpoint/2010/main" val="234324679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1</a:t>
            </a:r>
          </a:p>
        </p:txBody>
      </p:sp>
      <p:graphicFrame>
        <p:nvGraphicFramePr>
          <p:cNvPr id="2" name="Diagram 1"/>
          <p:cNvGraphicFramePr/>
          <p:nvPr>
            <p:extLst>
              <p:ext uri="{D42A27DB-BD31-4B8C-83A1-F6EECF244321}">
                <p14:modId xmlns:p14="http://schemas.microsoft.com/office/powerpoint/2010/main" val="1058672118"/>
              </p:ext>
            </p:extLst>
          </p:nvPr>
        </p:nvGraphicFramePr>
        <p:xfrm>
          <a:off x="938057" y="1866900"/>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6" y="3335098"/>
            <a:ext cx="16130744" cy="3108543"/>
          </a:xfrm>
          <a:prstGeom prst="rect">
            <a:avLst/>
          </a:prstGeom>
          <a:noFill/>
          <a:ln>
            <a:solidFill>
              <a:srgbClr val="E12227"/>
            </a:solidFill>
          </a:ln>
        </p:spPr>
        <p:txBody>
          <a:bodyPr wrap="square" rtlCol="0">
            <a:spAutoFit/>
          </a:bodyPr>
          <a:lstStyle/>
          <a:p>
            <a:pPr algn="just"/>
            <a:r>
              <a:rPr lang="pl-PL" sz="2800" dirty="0"/>
              <a:t>Dietrich (2004) zbadał kreatywność z perspektywy mózgu i </a:t>
            </a:r>
            <a:r>
              <a:rPr lang="pl-PL" sz="2800" dirty="0" err="1"/>
              <a:t>neuronauki</a:t>
            </a:r>
            <a:r>
              <a:rPr lang="pl-PL" sz="2800" dirty="0"/>
              <a:t> i zidentyfikował </a:t>
            </a:r>
            <a:r>
              <a:rPr lang="pl-PL" sz="2800" b="1" dirty="0">
                <a:solidFill>
                  <a:srgbClr val="002060"/>
                </a:solidFill>
              </a:rPr>
              <a:t>cztery typy kreatywności</a:t>
            </a:r>
            <a:r>
              <a:rPr lang="pl-PL" sz="2800" dirty="0"/>
              <a:t> z odpowiadającymi im czynnościami mózgu</a:t>
            </a:r>
            <a:r>
              <a:rPr lang="pl-PL" sz="2800" dirty="0" smtClean="0"/>
              <a:t>:</a:t>
            </a:r>
          </a:p>
          <a:p>
            <a:pPr marL="715963"/>
            <a:endParaRPr lang="pl-PL" sz="2800" dirty="0">
              <a:solidFill>
                <a:srgbClr val="C00000"/>
              </a:solidFill>
            </a:endParaRPr>
          </a:p>
          <a:p>
            <a:pPr marL="715963"/>
            <a:r>
              <a:rPr lang="pl-PL" sz="2800" i="1" dirty="0">
                <a:solidFill>
                  <a:srgbClr val="C00000"/>
                </a:solidFill>
              </a:rPr>
              <a:t>(1) Kreatywność celowa i poznawcza</a:t>
            </a:r>
            <a:endParaRPr lang="pl-PL" sz="2800" dirty="0">
              <a:solidFill>
                <a:srgbClr val="C00000"/>
              </a:solidFill>
            </a:endParaRPr>
          </a:p>
          <a:p>
            <a:pPr marL="715963"/>
            <a:r>
              <a:rPr lang="pl-PL" sz="2800" i="1" dirty="0">
                <a:solidFill>
                  <a:srgbClr val="C00000"/>
                </a:solidFill>
              </a:rPr>
              <a:t>(2) Kreatywność celowa i emocjonalna</a:t>
            </a:r>
            <a:endParaRPr lang="pl-PL" sz="2800" dirty="0">
              <a:solidFill>
                <a:srgbClr val="C00000"/>
              </a:solidFill>
            </a:endParaRPr>
          </a:p>
          <a:p>
            <a:pPr marL="715963"/>
            <a:r>
              <a:rPr lang="pl-PL" sz="2800" i="1" dirty="0">
                <a:solidFill>
                  <a:srgbClr val="C00000"/>
                </a:solidFill>
              </a:rPr>
              <a:t>(3) Kreatywność spontaniczna i poznawcza</a:t>
            </a:r>
            <a:endParaRPr lang="pl-PL" sz="2800" dirty="0">
              <a:solidFill>
                <a:srgbClr val="C00000"/>
              </a:solidFill>
            </a:endParaRPr>
          </a:p>
          <a:p>
            <a:pPr marL="715963"/>
            <a:r>
              <a:rPr lang="pl-PL" sz="2800" i="1" dirty="0">
                <a:solidFill>
                  <a:srgbClr val="C00000"/>
                </a:solidFill>
              </a:rPr>
              <a:t>(4) Kreatywność spontaniczna i emocjonalna</a:t>
            </a:r>
            <a:endParaRPr lang="pl-PL" sz="2800" dirty="0">
              <a:solidFill>
                <a:srgbClr val="C00000"/>
              </a:solidFill>
            </a:endParaRPr>
          </a:p>
        </p:txBody>
      </p:sp>
    </p:spTree>
    <p:extLst>
      <p:ext uri="{BB962C8B-B14F-4D97-AF65-F5344CB8AC3E}">
        <p14:creationId xmlns:p14="http://schemas.microsoft.com/office/powerpoint/2010/main" val="77223956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1</a:t>
            </a:r>
          </a:p>
        </p:txBody>
      </p:sp>
      <p:graphicFrame>
        <p:nvGraphicFramePr>
          <p:cNvPr id="3" name="Diagram 2"/>
          <p:cNvGraphicFramePr/>
          <p:nvPr>
            <p:extLst>
              <p:ext uri="{D42A27DB-BD31-4B8C-83A1-F6EECF244321}">
                <p14:modId xmlns:p14="http://schemas.microsoft.com/office/powerpoint/2010/main" val="1042723684"/>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762000" y="3232708"/>
            <a:ext cx="11125200" cy="4401205"/>
          </a:xfrm>
          <a:prstGeom prst="rect">
            <a:avLst/>
          </a:prstGeom>
          <a:noFill/>
          <a:ln>
            <a:solidFill>
              <a:srgbClr val="E12227"/>
            </a:solidFill>
          </a:ln>
        </p:spPr>
        <p:txBody>
          <a:bodyPr wrap="square" rtlCol="0">
            <a:spAutoFit/>
          </a:bodyPr>
          <a:lstStyle/>
          <a:p>
            <a:pPr marL="514350" indent="-514350" algn="just">
              <a:buAutoNum type="arabicParenBoth"/>
            </a:pPr>
            <a:r>
              <a:rPr lang="pl-PL" altLang="ko-KR" sz="2800" i="1" dirty="0" smtClean="0">
                <a:solidFill>
                  <a:srgbClr val="C00000"/>
                </a:solidFill>
              </a:rPr>
              <a:t>Kreatywność </a:t>
            </a:r>
            <a:r>
              <a:rPr lang="pl-PL" altLang="ko-KR" sz="2800" i="1" dirty="0">
                <a:solidFill>
                  <a:srgbClr val="C00000"/>
                </a:solidFill>
              </a:rPr>
              <a:t>celowa i poznawcza </a:t>
            </a:r>
            <a:r>
              <a:rPr lang="en-GB" altLang="ko-KR" sz="2800" i="1" dirty="0" smtClean="0">
                <a:solidFill>
                  <a:srgbClr val="002060"/>
                </a:solidFill>
              </a:rPr>
              <a:t>– </a:t>
            </a:r>
            <a:r>
              <a:rPr lang="pl-PL" altLang="ko-KR" sz="2800" i="1" dirty="0" smtClean="0">
                <a:solidFill>
                  <a:srgbClr val="002060"/>
                </a:solidFill>
              </a:rPr>
              <a:t>wymaga dużej wiedzy i dużo czasu</a:t>
            </a:r>
            <a:r>
              <a:rPr lang="en-GB" altLang="ko-KR" sz="2800" i="1" dirty="0" smtClean="0">
                <a:solidFill>
                  <a:srgbClr val="002060"/>
                </a:solidFill>
              </a:rPr>
              <a:t> (</a:t>
            </a:r>
            <a:r>
              <a:rPr lang="pl-PL" altLang="ko-KR" sz="2800" i="1" dirty="0" smtClean="0">
                <a:solidFill>
                  <a:srgbClr val="002060"/>
                </a:solidFill>
              </a:rPr>
              <a:t>np.</a:t>
            </a:r>
            <a:r>
              <a:rPr lang="en-GB" altLang="ko-KR" sz="2800" i="1" dirty="0" smtClean="0">
                <a:solidFill>
                  <a:srgbClr val="002060"/>
                </a:solidFill>
              </a:rPr>
              <a:t> </a:t>
            </a:r>
            <a:r>
              <a:rPr lang="pl-PL" altLang="ko-KR" sz="2800" i="1" dirty="0" smtClean="0">
                <a:solidFill>
                  <a:srgbClr val="002060"/>
                </a:solidFill>
              </a:rPr>
              <a:t>wynalazca</a:t>
            </a:r>
            <a:r>
              <a:rPr lang="en-GB" altLang="ko-KR" sz="2800" i="1" dirty="0" smtClean="0">
                <a:solidFill>
                  <a:srgbClr val="002060"/>
                </a:solidFill>
              </a:rPr>
              <a:t> </a:t>
            </a:r>
            <a:r>
              <a:rPr lang="en-GB" altLang="ko-KR" sz="2800" i="1" dirty="0" smtClean="0">
                <a:solidFill>
                  <a:srgbClr val="002060"/>
                </a:solidFill>
              </a:rPr>
              <a:t>Thomas Edison) </a:t>
            </a:r>
          </a:p>
          <a:p>
            <a:pPr marL="514350" indent="-514350" algn="just">
              <a:buAutoNum type="arabicParenBoth"/>
            </a:pPr>
            <a:r>
              <a:rPr lang="pl-PL" altLang="ko-KR" sz="2800" i="1" dirty="0" smtClean="0">
                <a:solidFill>
                  <a:srgbClr val="C00000"/>
                </a:solidFill>
              </a:rPr>
              <a:t>Kreatywność </a:t>
            </a:r>
            <a:r>
              <a:rPr lang="pl-PL" altLang="ko-KR" sz="2800" i="1" dirty="0">
                <a:solidFill>
                  <a:srgbClr val="C00000"/>
                </a:solidFill>
              </a:rPr>
              <a:t>celowa i </a:t>
            </a:r>
            <a:r>
              <a:rPr lang="pl-PL" altLang="ko-KR" sz="2800" i="1" dirty="0" smtClean="0">
                <a:solidFill>
                  <a:srgbClr val="C00000"/>
                </a:solidFill>
              </a:rPr>
              <a:t>emocjonalna </a:t>
            </a:r>
            <a:r>
              <a:rPr lang="en-GB" altLang="ko-KR" sz="2800" i="1" dirty="0" smtClean="0">
                <a:solidFill>
                  <a:srgbClr val="002060"/>
                </a:solidFill>
              </a:rPr>
              <a:t>– </a:t>
            </a:r>
            <a:r>
              <a:rPr lang="pl-PL" altLang="ko-KR" sz="2800" i="1" dirty="0" smtClean="0">
                <a:solidFill>
                  <a:srgbClr val="002060"/>
                </a:solidFill>
              </a:rPr>
              <a:t>wymaga spokojnego czasu</a:t>
            </a:r>
            <a:r>
              <a:rPr lang="en-GB" altLang="ko-KR" sz="2800" i="1" dirty="0" smtClean="0">
                <a:solidFill>
                  <a:srgbClr val="002060"/>
                </a:solidFill>
              </a:rPr>
              <a:t>  </a:t>
            </a:r>
            <a:r>
              <a:rPr lang="pl-PL" altLang="ko-KR" sz="2800" i="1" dirty="0" smtClean="0">
                <a:solidFill>
                  <a:srgbClr val="002060"/>
                </a:solidFill>
              </a:rPr>
              <a:t/>
            </a:r>
            <a:br>
              <a:rPr lang="pl-PL" altLang="ko-KR" sz="2800" i="1" dirty="0" smtClean="0">
                <a:solidFill>
                  <a:srgbClr val="002060"/>
                </a:solidFill>
              </a:rPr>
            </a:br>
            <a:r>
              <a:rPr lang="en-GB" altLang="ko-KR" sz="2800" i="1" dirty="0" smtClean="0">
                <a:solidFill>
                  <a:srgbClr val="002060"/>
                </a:solidFill>
              </a:rPr>
              <a:t>(</a:t>
            </a:r>
            <a:r>
              <a:rPr lang="pl-PL" altLang="ko-KR" sz="2800" i="1" dirty="0" smtClean="0">
                <a:solidFill>
                  <a:srgbClr val="002060"/>
                </a:solidFill>
              </a:rPr>
              <a:t>np.</a:t>
            </a:r>
            <a:r>
              <a:rPr lang="en-GB" altLang="ko-KR" sz="2800" i="1" dirty="0" smtClean="0">
                <a:solidFill>
                  <a:srgbClr val="002060"/>
                </a:solidFill>
              </a:rPr>
              <a:t> </a:t>
            </a:r>
            <a:r>
              <a:rPr lang="pl-PL" altLang="ko-KR" sz="2800" i="1" dirty="0" smtClean="0">
                <a:solidFill>
                  <a:srgbClr val="002060"/>
                </a:solidFill>
              </a:rPr>
              <a:t>momenty </a:t>
            </a:r>
            <a:r>
              <a:rPr lang="en-GB" altLang="ko-KR" sz="2800" i="1" dirty="0" smtClean="0">
                <a:solidFill>
                  <a:srgbClr val="002060"/>
                </a:solidFill>
              </a:rPr>
              <a:t>“a-ha” )</a:t>
            </a:r>
          </a:p>
          <a:p>
            <a:pPr marL="457200" indent="-457200" algn="just"/>
            <a:r>
              <a:rPr lang="en-GB" altLang="ko-KR" sz="2800" i="1" dirty="0" smtClean="0">
                <a:solidFill>
                  <a:srgbClr val="C00000"/>
                </a:solidFill>
              </a:rPr>
              <a:t>(</a:t>
            </a:r>
            <a:r>
              <a:rPr lang="en-GB" altLang="ko-KR" sz="2800" i="1" dirty="0" smtClean="0">
                <a:solidFill>
                  <a:srgbClr val="C00000"/>
                </a:solidFill>
              </a:rPr>
              <a:t>3) </a:t>
            </a:r>
            <a:r>
              <a:rPr lang="pl-PL" altLang="ko-KR" sz="2800" i="1" dirty="0" smtClean="0">
                <a:solidFill>
                  <a:srgbClr val="C00000"/>
                </a:solidFill>
              </a:rPr>
              <a:t>Kreatywność </a:t>
            </a:r>
            <a:r>
              <a:rPr lang="pl-PL" altLang="ko-KR" sz="2800" i="1" dirty="0">
                <a:solidFill>
                  <a:srgbClr val="C00000"/>
                </a:solidFill>
              </a:rPr>
              <a:t>spontaniczna i poznawcza </a:t>
            </a:r>
            <a:r>
              <a:rPr lang="en-GB" altLang="ko-KR" sz="2800" i="1" dirty="0" smtClean="0">
                <a:solidFill>
                  <a:srgbClr val="002060"/>
                </a:solidFill>
              </a:rPr>
              <a:t>- </a:t>
            </a:r>
            <a:r>
              <a:rPr lang="pl-PL" altLang="ko-KR" sz="2800" i="1" dirty="0">
                <a:solidFill>
                  <a:srgbClr val="002060"/>
                </a:solidFill>
              </a:rPr>
              <a:t>wymaga istniejącej </a:t>
            </a:r>
            <a:r>
              <a:rPr lang="pl-PL" altLang="ko-KR" sz="2800" i="1" dirty="0" smtClean="0">
                <a:solidFill>
                  <a:srgbClr val="002060"/>
                </a:solidFill>
              </a:rPr>
              <a:t>wiedzy. Wymaga </a:t>
            </a:r>
            <a:r>
              <a:rPr lang="pl-PL" altLang="ko-KR" sz="2800" i="1" dirty="0">
                <a:solidFill>
                  <a:srgbClr val="002060"/>
                </a:solidFill>
              </a:rPr>
              <a:t>przerwania pracy nad problemem i „odejścia” od </a:t>
            </a:r>
            <a:r>
              <a:rPr lang="pl-PL" altLang="ko-KR" sz="2800" i="1" dirty="0" smtClean="0">
                <a:solidFill>
                  <a:srgbClr val="002060"/>
                </a:solidFill>
              </a:rPr>
              <a:t>niego </a:t>
            </a:r>
            <a:br>
              <a:rPr lang="pl-PL" altLang="ko-KR" sz="2800" i="1" dirty="0" smtClean="0">
                <a:solidFill>
                  <a:srgbClr val="002060"/>
                </a:solidFill>
              </a:rPr>
            </a:br>
            <a:r>
              <a:rPr lang="en-GB" altLang="ko-KR" sz="2800" i="1" dirty="0" smtClean="0">
                <a:solidFill>
                  <a:srgbClr val="002060"/>
                </a:solidFill>
              </a:rPr>
              <a:t>(</a:t>
            </a:r>
            <a:r>
              <a:rPr lang="pl-PL" altLang="ko-KR" sz="2800" i="1" dirty="0" smtClean="0">
                <a:solidFill>
                  <a:srgbClr val="002060"/>
                </a:solidFill>
              </a:rPr>
              <a:t>np. historia </a:t>
            </a:r>
            <a:r>
              <a:rPr lang="en-GB" altLang="ko-KR" sz="2800" i="1" dirty="0" smtClean="0">
                <a:solidFill>
                  <a:srgbClr val="002060"/>
                </a:solidFill>
              </a:rPr>
              <a:t>Isaac Newton</a:t>
            </a:r>
            <a:r>
              <a:rPr lang="pl-PL" altLang="ko-KR" sz="2800" i="1" dirty="0" smtClean="0">
                <a:solidFill>
                  <a:srgbClr val="002060"/>
                </a:solidFill>
              </a:rPr>
              <a:t>a</a:t>
            </a:r>
            <a:r>
              <a:rPr lang="en-GB" altLang="ko-KR" sz="2800" i="1" dirty="0" smtClean="0">
                <a:solidFill>
                  <a:srgbClr val="002060"/>
                </a:solidFill>
              </a:rPr>
              <a:t> </a:t>
            </a:r>
            <a:r>
              <a:rPr lang="pl-PL" altLang="ko-KR" sz="2800" i="1" dirty="0" smtClean="0">
                <a:solidFill>
                  <a:srgbClr val="002060"/>
                </a:solidFill>
              </a:rPr>
              <a:t>odkrywającego grawitację</a:t>
            </a:r>
            <a:r>
              <a:rPr lang="en-GB" altLang="ko-KR" sz="2800" i="1" dirty="0" smtClean="0">
                <a:solidFill>
                  <a:srgbClr val="002060"/>
                </a:solidFill>
              </a:rPr>
              <a:t>)</a:t>
            </a:r>
            <a:endParaRPr lang="en-GB" altLang="ko-KR" sz="2800" i="1" dirty="0" smtClean="0">
              <a:solidFill>
                <a:srgbClr val="002060"/>
              </a:solidFill>
            </a:endParaRPr>
          </a:p>
          <a:p>
            <a:pPr marL="536575" indent="-536575" algn="just"/>
            <a:r>
              <a:rPr lang="en-GB" altLang="ko-KR" sz="2800" i="1" dirty="0" smtClean="0">
                <a:solidFill>
                  <a:srgbClr val="C00000"/>
                </a:solidFill>
              </a:rPr>
              <a:t>(4) </a:t>
            </a:r>
            <a:r>
              <a:rPr lang="pl-PL" altLang="ko-KR" sz="2800" i="1" dirty="0" smtClean="0">
                <a:solidFill>
                  <a:srgbClr val="C00000"/>
                </a:solidFill>
              </a:rPr>
              <a:t>Kreatywność </a:t>
            </a:r>
            <a:r>
              <a:rPr lang="pl-PL" altLang="ko-KR" sz="2800" i="1" dirty="0">
                <a:solidFill>
                  <a:srgbClr val="C00000"/>
                </a:solidFill>
              </a:rPr>
              <a:t>spontaniczna i emocjonalna </a:t>
            </a:r>
            <a:r>
              <a:rPr lang="en-GB" altLang="ko-KR" sz="2800" i="1" dirty="0" smtClean="0">
                <a:solidFill>
                  <a:srgbClr val="002060"/>
                </a:solidFill>
              </a:rPr>
              <a:t>– </a:t>
            </a:r>
            <a:r>
              <a:rPr lang="pl-PL" altLang="ko-KR" sz="2800" i="1" dirty="0" smtClean="0">
                <a:solidFill>
                  <a:srgbClr val="002060"/>
                </a:solidFill>
              </a:rPr>
              <a:t>nie wymaga szczególnej wiedzy, ale często wymaga umiejętności – pisania, artystycznych, muzycznych </a:t>
            </a:r>
            <a:r>
              <a:rPr lang="en-GB" altLang="ko-KR" sz="2800" i="1" dirty="0" smtClean="0">
                <a:solidFill>
                  <a:srgbClr val="002060"/>
                </a:solidFill>
              </a:rPr>
              <a:t>(</a:t>
            </a:r>
            <a:r>
              <a:rPr lang="pl-PL" altLang="ko-KR" sz="2800" i="1" dirty="0" err="1" smtClean="0">
                <a:solidFill>
                  <a:srgbClr val="002060"/>
                </a:solidFill>
              </a:rPr>
              <a:t>np</a:t>
            </a:r>
            <a:r>
              <a:rPr lang="en-GB" altLang="ko-KR" sz="2800" i="1" dirty="0" smtClean="0">
                <a:solidFill>
                  <a:srgbClr val="002060"/>
                </a:solidFill>
              </a:rPr>
              <a:t>. </a:t>
            </a:r>
            <a:r>
              <a:rPr lang="pl-PL" altLang="ko-KR" sz="2800" i="1" dirty="0" smtClean="0">
                <a:solidFill>
                  <a:srgbClr val="002060"/>
                </a:solidFill>
              </a:rPr>
              <a:t>artyści i muzycy</a:t>
            </a:r>
            <a:r>
              <a:rPr lang="en-GB" altLang="ko-KR" sz="2800" i="1" dirty="0" smtClean="0">
                <a:solidFill>
                  <a:srgbClr val="002060"/>
                </a:solidFill>
              </a:rPr>
              <a:t>) </a:t>
            </a:r>
            <a:endParaRPr lang="en-GB" altLang="ko-KR" sz="2800" i="1" dirty="0">
              <a:solidFill>
                <a:srgbClr val="002060"/>
              </a:solidFill>
            </a:endParaRPr>
          </a:p>
        </p:txBody>
      </p:sp>
      <p:graphicFrame>
        <p:nvGraphicFramePr>
          <p:cNvPr id="5" name="Tabela 4"/>
          <p:cNvGraphicFramePr>
            <a:graphicFrameLocks noGrp="1"/>
          </p:cNvGraphicFramePr>
          <p:nvPr>
            <p:extLst>
              <p:ext uri="{D42A27DB-BD31-4B8C-83A1-F6EECF244321}">
                <p14:modId xmlns:p14="http://schemas.microsoft.com/office/powerpoint/2010/main" val="1974835835"/>
              </p:ext>
            </p:extLst>
          </p:nvPr>
        </p:nvGraphicFramePr>
        <p:xfrm>
          <a:off x="12314555" y="3232708"/>
          <a:ext cx="5135245" cy="4196792"/>
        </p:xfrm>
        <a:graphic>
          <a:graphicData uri="http://schemas.openxmlformats.org/drawingml/2006/table">
            <a:tbl>
              <a:tblPr firstRow="1" firstCol="1" bandRow="1">
                <a:tableStyleId>{5940675A-B579-460E-94D1-54222C63F5DA}</a:tableStyleId>
              </a:tblPr>
              <a:tblGrid>
                <a:gridCol w="634997"/>
                <a:gridCol w="2298925"/>
                <a:gridCol w="2201323"/>
              </a:tblGrid>
              <a:tr h="437134">
                <a:tc>
                  <a:txBody>
                    <a:bodyPr/>
                    <a:lstStyle/>
                    <a:p>
                      <a:pPr algn="ctr">
                        <a:spcAft>
                          <a:spcPts val="0"/>
                        </a:spcAft>
                      </a:pPr>
                      <a:r>
                        <a:rPr lang="pl-PL" sz="2800">
                          <a:effectLst/>
                        </a:rPr>
                        <a:t> </a:t>
                      </a:r>
                      <a:endParaRPr lang="pl-PL" sz="2400">
                        <a:effectLst/>
                        <a:latin typeface="Times New Roman"/>
                        <a:ea typeface="Times New Roman"/>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0"/>
                        </a:spcAft>
                      </a:pPr>
                      <a:r>
                        <a:rPr lang="en-GB" sz="2800">
                          <a:effectLst/>
                        </a:rPr>
                        <a:t>Poznawcza</a:t>
                      </a:r>
                      <a:endParaRPr lang="pl-PL" sz="2400">
                        <a:effectLst/>
                        <a:latin typeface="Times New Roman"/>
                        <a:ea typeface="Times New Roman"/>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0"/>
                        </a:spcAft>
                      </a:pPr>
                      <a:r>
                        <a:rPr lang="en-GB" sz="2800">
                          <a:effectLst/>
                        </a:rPr>
                        <a:t>Emocjonalna</a:t>
                      </a:r>
                      <a:endParaRPr lang="pl-PL" sz="2400">
                        <a:effectLst/>
                        <a:latin typeface="Times New Roman"/>
                        <a:ea typeface="Times New Roman"/>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r>
              <a:tr h="1317474">
                <a:tc>
                  <a:txBody>
                    <a:bodyPr/>
                    <a:lstStyle/>
                    <a:p>
                      <a:pPr marL="71755" marR="71755" algn="ctr">
                        <a:spcAft>
                          <a:spcPts val="0"/>
                        </a:spcAft>
                      </a:pPr>
                      <a:r>
                        <a:rPr lang="en-GB" sz="2800">
                          <a:effectLst/>
                        </a:rPr>
                        <a:t>Celowa</a:t>
                      </a:r>
                      <a:endParaRPr lang="pl-PL" sz="2400">
                        <a:effectLst/>
                        <a:latin typeface="Times New Roman"/>
                        <a:ea typeface="Times New Roman"/>
                      </a:endParaRPr>
                    </a:p>
                  </a:txBody>
                  <a:tcPr marL="68580" marR="68580" marT="0" marB="0" vert="vert27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0"/>
                        </a:spcAft>
                      </a:pPr>
                      <a:r>
                        <a:rPr lang="en-GB" sz="2800" dirty="0">
                          <a:effectLst/>
                        </a:rPr>
                        <a:t>Thomas Edison</a:t>
                      </a:r>
                      <a:endParaRPr lang="pl-PL" sz="2400" dirty="0">
                        <a:effectLst/>
                        <a:latin typeface="Times New Roman"/>
                        <a:ea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B0F0"/>
                    </a:solidFill>
                  </a:tcPr>
                </a:tc>
                <a:tc>
                  <a:txBody>
                    <a:bodyPr/>
                    <a:lstStyle/>
                    <a:p>
                      <a:pPr algn="ctr">
                        <a:spcAft>
                          <a:spcPts val="0"/>
                        </a:spcAft>
                      </a:pPr>
                      <a:r>
                        <a:rPr lang="pl-PL" sz="2800" dirty="0">
                          <a:effectLst/>
                        </a:rPr>
                        <a:t>U terapeuty chwila “AHA” (olśnienie)</a:t>
                      </a:r>
                      <a:endParaRPr lang="pl-PL" sz="2400" dirty="0">
                        <a:effectLst/>
                        <a:latin typeface="Times New Roman"/>
                        <a:ea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66CC"/>
                    </a:solidFill>
                  </a:tcPr>
                </a:tc>
              </a:tr>
              <a:tr h="2442184">
                <a:tc>
                  <a:txBody>
                    <a:bodyPr/>
                    <a:lstStyle/>
                    <a:p>
                      <a:pPr marL="71755" marR="71755" algn="ctr">
                        <a:spcAft>
                          <a:spcPts val="0"/>
                        </a:spcAft>
                      </a:pPr>
                      <a:r>
                        <a:rPr lang="pl-PL" sz="2800">
                          <a:effectLst/>
                        </a:rPr>
                        <a:t>Spontaniczna</a:t>
                      </a:r>
                      <a:endParaRPr lang="pl-PL" sz="2400">
                        <a:effectLst/>
                        <a:latin typeface="Times New Roman"/>
                        <a:ea typeface="Times New Roman"/>
                      </a:endParaRPr>
                    </a:p>
                  </a:txBody>
                  <a:tcPr marL="68580" marR="68580" marT="0" marB="0" vert="vert27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0"/>
                        </a:spcAft>
                      </a:pPr>
                      <a:r>
                        <a:rPr lang="pl-PL" sz="2800" dirty="0">
                          <a:effectLst/>
                        </a:rPr>
                        <a:t>Newton i jabłko</a:t>
                      </a:r>
                      <a:endParaRPr lang="pl-PL" sz="2400" dirty="0">
                        <a:effectLst/>
                        <a:latin typeface="Times New Roman"/>
                        <a:ea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C000"/>
                    </a:solidFill>
                  </a:tcPr>
                </a:tc>
                <a:tc>
                  <a:txBody>
                    <a:bodyPr/>
                    <a:lstStyle/>
                    <a:p>
                      <a:pPr algn="ctr">
                        <a:spcAft>
                          <a:spcPts val="0"/>
                        </a:spcAft>
                      </a:pPr>
                      <a:r>
                        <a:rPr lang="pl-PL" sz="2800" dirty="0">
                          <a:effectLst/>
                        </a:rPr>
                        <a:t>Artyści i muzycy</a:t>
                      </a:r>
                      <a:endParaRPr lang="pl-PL" sz="2400" dirty="0">
                        <a:effectLst/>
                        <a:latin typeface="Times New Roman"/>
                        <a:ea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92D050"/>
                    </a:solidFill>
                  </a:tcPr>
                </a:tc>
              </a:tr>
            </a:tbl>
          </a:graphicData>
        </a:graphic>
      </p:graphicFrame>
    </p:spTree>
    <p:extLst>
      <p:ext uri="{BB962C8B-B14F-4D97-AF65-F5344CB8AC3E}">
        <p14:creationId xmlns:p14="http://schemas.microsoft.com/office/powerpoint/2010/main" val="239146653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1579277576"/>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xmlns="" id="{FF387B6A-5047-4EFF-8F1F-CCC31E055809}"/>
              </a:ext>
            </a:extLst>
          </p:cNvPr>
          <p:cNvSpPr txBox="1"/>
          <p:nvPr/>
        </p:nvSpPr>
        <p:spPr>
          <a:xfrm>
            <a:off x="676808" y="3162300"/>
            <a:ext cx="16073000" cy="4832092"/>
          </a:xfrm>
          <a:prstGeom prst="rect">
            <a:avLst/>
          </a:prstGeom>
          <a:noFill/>
          <a:ln>
            <a:solidFill>
              <a:srgbClr val="E12227"/>
            </a:solidFill>
          </a:ln>
        </p:spPr>
        <p:txBody>
          <a:bodyPr wrap="square" rtlCol="0">
            <a:spAutoFit/>
          </a:bodyPr>
          <a:lstStyle/>
          <a:p>
            <a:pPr marL="457200" indent="-457200" algn="just">
              <a:buFont typeface="Wingdings" panose="05000000000000000000" pitchFamily="2" charset="2"/>
              <a:buChar char="q"/>
            </a:pPr>
            <a:r>
              <a:rPr lang="pl-PL" altLang="ko-KR" sz="2800" i="1" dirty="0">
                <a:solidFill>
                  <a:srgbClr val="002060"/>
                </a:solidFill>
              </a:rPr>
              <a:t>W idealnej organizacji badawczo-rozwojowej odpowiednie pomysły są mile widziane, oceniane i </a:t>
            </a:r>
            <a:r>
              <a:rPr lang="pl-PL" altLang="ko-KR" sz="2800" i="1" dirty="0" smtClean="0">
                <a:solidFill>
                  <a:srgbClr val="002060"/>
                </a:solidFill>
              </a:rPr>
              <a:t>wdrażane</a:t>
            </a:r>
            <a:r>
              <a:rPr lang="hr-HR" altLang="ko-KR" sz="2800" i="1" dirty="0" smtClean="0">
                <a:solidFill>
                  <a:srgbClr val="002060"/>
                </a:solidFill>
              </a:rPr>
              <a:t>.</a:t>
            </a:r>
            <a:endParaRPr lang="hr-HR" altLang="ko-KR" sz="2800" i="1" dirty="0" smtClean="0">
              <a:solidFill>
                <a:srgbClr val="002060"/>
              </a:solidFill>
            </a:endParaRPr>
          </a:p>
          <a:p>
            <a:pPr marL="457200" indent="-457200" algn="just">
              <a:buFont typeface="Wingdings" panose="05000000000000000000" pitchFamily="2" charset="2"/>
              <a:buChar char="q"/>
            </a:pPr>
            <a:r>
              <a:rPr lang="pl-PL" altLang="ko-KR" sz="2800" i="1" dirty="0">
                <a:solidFill>
                  <a:srgbClr val="002060"/>
                </a:solidFill>
              </a:rPr>
              <a:t>Kwitnie szacunek do samego siebie oraz szacunek wzajemny, a pracownicy często zwiększają swoją samoświadomość, samoakceptację i poczucie własnej wartości. </a:t>
            </a:r>
            <a:endParaRPr lang="pl-PL" altLang="ko-KR" sz="2800" i="1" dirty="0" smtClean="0">
              <a:solidFill>
                <a:srgbClr val="002060"/>
              </a:solidFill>
            </a:endParaRPr>
          </a:p>
          <a:p>
            <a:pPr marL="457200" indent="-457200" algn="just">
              <a:buFont typeface="Wingdings" panose="05000000000000000000" pitchFamily="2" charset="2"/>
              <a:buChar char="q"/>
            </a:pPr>
            <a:r>
              <a:rPr lang="pl-PL" altLang="ko-KR" sz="2800" i="1" dirty="0">
                <a:solidFill>
                  <a:srgbClr val="002060"/>
                </a:solidFill>
              </a:rPr>
              <a:t>W tych warunkach jednostki i organizacja mogą osiągnąć swój potencjał</a:t>
            </a:r>
            <a:r>
              <a:rPr lang="pl-PL" altLang="ko-KR" sz="2800" i="1" dirty="0" smtClean="0">
                <a:solidFill>
                  <a:srgbClr val="002060"/>
                </a:solidFill>
              </a:rPr>
              <a:t>.</a:t>
            </a:r>
          </a:p>
          <a:p>
            <a:pPr algn="just"/>
            <a:endParaRPr lang="hr-HR" altLang="ko-KR" sz="2800" i="1" dirty="0" smtClean="0">
              <a:solidFill>
                <a:srgbClr val="002060"/>
              </a:solidFill>
            </a:endParaRPr>
          </a:p>
          <a:p>
            <a:pPr marL="457200" indent="-457200" algn="just">
              <a:buFont typeface="Wingdings" panose="05000000000000000000" pitchFamily="2" charset="2"/>
              <a:buChar char="q"/>
            </a:pPr>
            <a:r>
              <a:rPr lang="pl-PL" altLang="ko-KR" sz="2800" i="1" dirty="0">
                <a:solidFill>
                  <a:srgbClr val="002060"/>
                </a:solidFill>
              </a:rPr>
              <a:t>Twórcze jednostki i organizacje ustanawiają strukturę, w której</a:t>
            </a:r>
            <a:r>
              <a:rPr lang="en-US" altLang="ko-KR" sz="2800" i="1" dirty="0" smtClean="0">
                <a:solidFill>
                  <a:srgbClr val="002060"/>
                </a:solidFill>
              </a:rPr>
              <a:t>:</a:t>
            </a:r>
            <a:endParaRPr lang="en-US" altLang="ko-KR" sz="2800" i="1" dirty="0">
              <a:solidFill>
                <a:srgbClr val="002060"/>
              </a:solidFill>
            </a:endParaRPr>
          </a:p>
          <a:p>
            <a:pPr marL="914400" lvl="1" indent="-457200" algn="just">
              <a:buFont typeface="Wingdings" panose="05000000000000000000" pitchFamily="2" charset="2"/>
              <a:buChar char="q"/>
            </a:pPr>
            <a:r>
              <a:rPr lang="pl-PL" altLang="ko-KR" sz="2800" i="1" dirty="0" smtClean="0">
                <a:solidFill>
                  <a:srgbClr val="FF0000"/>
                </a:solidFill>
              </a:rPr>
              <a:t>Grupa działa na pełnych obrotach</a:t>
            </a:r>
            <a:r>
              <a:rPr lang="en-US" altLang="ko-KR" sz="2800" i="1" dirty="0" smtClean="0">
                <a:solidFill>
                  <a:srgbClr val="FF0000"/>
                </a:solidFill>
              </a:rPr>
              <a:t>;</a:t>
            </a:r>
            <a:endParaRPr lang="en-US" altLang="ko-KR" sz="2800" i="1" dirty="0">
              <a:solidFill>
                <a:srgbClr val="FF0000"/>
              </a:solidFill>
            </a:endParaRPr>
          </a:p>
          <a:p>
            <a:pPr marL="914400" lvl="1" indent="-457200" algn="just">
              <a:buFont typeface="Wingdings" panose="05000000000000000000" pitchFamily="2" charset="2"/>
              <a:buChar char="q"/>
            </a:pPr>
            <a:r>
              <a:rPr lang="pl-PL" altLang="ko-KR" sz="2800" i="1" dirty="0" smtClean="0">
                <a:solidFill>
                  <a:srgbClr val="FF0000"/>
                </a:solidFill>
              </a:rPr>
              <a:t>Ludzie mówią prawdę</a:t>
            </a:r>
            <a:r>
              <a:rPr lang="en-US" altLang="ko-KR" sz="2800" i="1" dirty="0" smtClean="0">
                <a:solidFill>
                  <a:srgbClr val="FF0000"/>
                </a:solidFill>
              </a:rPr>
              <a:t>;</a:t>
            </a:r>
            <a:endParaRPr lang="en-US" altLang="ko-KR" sz="2800" i="1" dirty="0">
              <a:solidFill>
                <a:srgbClr val="FF0000"/>
              </a:solidFill>
            </a:endParaRPr>
          </a:p>
          <a:p>
            <a:pPr marL="914400" lvl="1" indent="-457200" algn="just">
              <a:buFont typeface="Wingdings" panose="05000000000000000000" pitchFamily="2" charset="2"/>
              <a:buChar char="q"/>
            </a:pPr>
            <a:r>
              <a:rPr lang="pl-PL" altLang="ko-KR" sz="2800" i="1" dirty="0" smtClean="0">
                <a:solidFill>
                  <a:srgbClr val="FF0000"/>
                </a:solidFill>
              </a:rPr>
              <a:t>Każdy bierze odpowiedzialność za swoje zachowanie i uczucia</a:t>
            </a:r>
            <a:r>
              <a:rPr lang="en-US" altLang="ko-KR" sz="2800" i="1" dirty="0" smtClean="0">
                <a:solidFill>
                  <a:srgbClr val="FF0000"/>
                </a:solidFill>
              </a:rPr>
              <a:t>.</a:t>
            </a:r>
            <a:endParaRPr lang="en-US" altLang="ko-KR" sz="2800" i="1" dirty="0">
              <a:solidFill>
                <a:srgbClr val="FF0000"/>
              </a:solidFill>
            </a:endParaRPr>
          </a:p>
          <a:p>
            <a:pPr marL="457200" indent="-457200" algn="just">
              <a:buFont typeface="Wingdings" panose="05000000000000000000" pitchFamily="2" charset="2"/>
              <a:buChar char="q"/>
            </a:pPr>
            <a:endParaRPr lang="hr-HR" altLang="ko-KR" sz="2800" i="1" dirty="0" smtClean="0">
              <a:solidFill>
                <a:srgbClr val="002060"/>
              </a:solidFill>
            </a:endParaRPr>
          </a:p>
          <a:p>
            <a:pPr marL="457200" indent="-457200" algn="just">
              <a:buFont typeface="Wingdings" panose="05000000000000000000" pitchFamily="2" charset="2"/>
              <a:buChar char="q"/>
            </a:pPr>
            <a:endParaRPr lang="hr-HR" altLang="ko-KR" sz="2800" i="1" dirty="0">
              <a:solidFill>
                <a:srgbClr val="002060"/>
              </a:solidFill>
            </a:endParaRPr>
          </a:p>
        </p:txBody>
      </p:sp>
    </p:spTree>
    <p:extLst>
      <p:ext uri="{BB962C8B-B14F-4D97-AF65-F5344CB8AC3E}">
        <p14:creationId xmlns:p14="http://schemas.microsoft.com/office/powerpoint/2010/main" val="26188467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892126273"/>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xmlns="" id="{FF387B6A-5047-4EFF-8F1F-CCC31E055809}"/>
              </a:ext>
            </a:extLst>
          </p:cNvPr>
          <p:cNvSpPr txBox="1"/>
          <p:nvPr/>
        </p:nvSpPr>
        <p:spPr>
          <a:xfrm>
            <a:off x="676808" y="3162300"/>
            <a:ext cx="16073000" cy="4832092"/>
          </a:xfrm>
          <a:prstGeom prst="rect">
            <a:avLst/>
          </a:prstGeom>
          <a:noFill/>
          <a:ln>
            <a:solidFill>
              <a:srgbClr val="E12227"/>
            </a:solidFill>
          </a:ln>
        </p:spPr>
        <p:txBody>
          <a:bodyPr wrap="square" rtlCol="0">
            <a:spAutoFit/>
          </a:bodyPr>
          <a:lstStyle/>
          <a:p>
            <a:pPr marL="457200" indent="-457200" algn="just">
              <a:buFont typeface="Wingdings" panose="05000000000000000000" pitchFamily="2" charset="2"/>
              <a:buChar char="q"/>
            </a:pPr>
            <a:r>
              <a:rPr lang="pl-PL" altLang="ko-KR" sz="2800" i="1" dirty="0">
                <a:solidFill>
                  <a:srgbClr val="002060"/>
                </a:solidFill>
              </a:rPr>
              <a:t>Każdy może zmaksymalizować swój potencjał twórczy, pokonując blokady psychologiczne, które mogą pojawić się na każdym etapie procesu twórczego</a:t>
            </a:r>
            <a:r>
              <a:rPr lang="pl-PL" altLang="ko-KR" sz="2800" i="1" dirty="0" smtClean="0">
                <a:solidFill>
                  <a:srgbClr val="002060"/>
                </a:solidFill>
              </a:rPr>
              <a:t>.</a:t>
            </a:r>
            <a:r>
              <a:rPr lang="en-US" altLang="ko-KR" sz="2800" i="1" dirty="0" smtClean="0">
                <a:solidFill>
                  <a:srgbClr val="002060"/>
                </a:solidFill>
              </a:rPr>
              <a:t> </a:t>
            </a:r>
            <a:endParaRPr lang="hr-HR" altLang="ko-KR" sz="2800" i="1" dirty="0" smtClean="0">
              <a:solidFill>
                <a:srgbClr val="002060"/>
              </a:solidFill>
            </a:endParaRPr>
          </a:p>
          <a:p>
            <a:pPr marL="457200" indent="-457200" algn="just">
              <a:buFont typeface="Wingdings" panose="05000000000000000000" pitchFamily="2" charset="2"/>
              <a:buChar char="q"/>
            </a:pPr>
            <a:endParaRPr lang="hr-HR" altLang="ko-KR" sz="2800" i="1" dirty="0">
              <a:solidFill>
                <a:srgbClr val="002060"/>
              </a:solidFill>
            </a:endParaRPr>
          </a:p>
          <a:p>
            <a:pPr marL="457200" indent="-457200" algn="just">
              <a:buFont typeface="Wingdings" panose="05000000000000000000" pitchFamily="2" charset="2"/>
              <a:buChar char="q"/>
            </a:pPr>
            <a:r>
              <a:rPr lang="pl-PL" altLang="ko-KR" sz="2800" i="1" dirty="0">
                <a:solidFill>
                  <a:srgbClr val="002060"/>
                </a:solidFill>
              </a:rPr>
              <a:t>Bardzo często te blokady wynikają z naszej niepewności, która zniekształca zdolności twórcze i intelektualne, ponieważ </a:t>
            </a:r>
            <a:r>
              <a:rPr lang="pl-PL" altLang="ko-KR" sz="2800" i="1" dirty="0" smtClean="0">
                <a:solidFill>
                  <a:srgbClr val="002060"/>
                </a:solidFill>
              </a:rPr>
              <a:t>prowadzi </a:t>
            </a:r>
            <a:r>
              <a:rPr lang="pl-PL" altLang="ko-KR" sz="2800" i="1" dirty="0">
                <a:solidFill>
                  <a:srgbClr val="002060"/>
                </a:solidFill>
              </a:rPr>
              <a:t>nas do </a:t>
            </a:r>
            <a:r>
              <a:rPr lang="pl-PL" altLang="ko-KR" sz="2800" i="1" dirty="0" smtClean="0">
                <a:solidFill>
                  <a:srgbClr val="002060"/>
                </a:solidFill>
              </a:rPr>
              <a:t>unikania, następnie ignorowania</a:t>
            </a:r>
            <a:r>
              <a:rPr lang="pl-PL" altLang="ko-KR" sz="2800" i="1" dirty="0">
                <a:solidFill>
                  <a:srgbClr val="002060"/>
                </a:solidFill>
              </a:rPr>
              <a:t>, poniżania i odrzucania</a:t>
            </a:r>
            <a:r>
              <a:rPr lang="pl-PL" altLang="ko-KR" sz="2800" i="1" dirty="0" smtClean="0">
                <a:solidFill>
                  <a:srgbClr val="002060"/>
                </a:solidFill>
              </a:rPr>
              <a:t>.</a:t>
            </a:r>
          </a:p>
          <a:p>
            <a:pPr marL="457200" indent="-457200" algn="just">
              <a:buFont typeface="Wingdings" panose="05000000000000000000" pitchFamily="2" charset="2"/>
              <a:buChar char="q"/>
            </a:pPr>
            <a:endParaRPr lang="hr-HR" altLang="ko-KR" sz="2800" i="1" dirty="0" smtClean="0">
              <a:solidFill>
                <a:srgbClr val="002060"/>
              </a:solidFill>
            </a:endParaRPr>
          </a:p>
          <a:p>
            <a:pPr marL="457200" indent="-457200" algn="just">
              <a:buFont typeface="Wingdings" panose="05000000000000000000" pitchFamily="2" charset="2"/>
              <a:buChar char="q"/>
            </a:pPr>
            <a:r>
              <a:rPr lang="pl-PL" altLang="ko-KR" sz="2800" i="1" dirty="0" smtClean="0">
                <a:solidFill>
                  <a:srgbClr val="002060"/>
                </a:solidFill>
              </a:rPr>
              <a:t>Aby usunąć przeszkody dla kreatywności i logicznego myślenia należy zidentyfikować przeszkody na każdym etapie procesu twórczego </a:t>
            </a:r>
            <a:r>
              <a:rPr lang="hr-HR" altLang="ko-KR" sz="2800" i="1" dirty="0" smtClean="0">
                <a:solidFill>
                  <a:srgbClr val="002060"/>
                </a:solidFill>
              </a:rPr>
              <a:t>(Schutz</a:t>
            </a:r>
            <a:r>
              <a:rPr lang="hr-HR" altLang="ko-KR" sz="2800" i="1" dirty="0" smtClean="0">
                <a:solidFill>
                  <a:srgbClr val="002060"/>
                </a:solidFill>
              </a:rPr>
              <a:t>, 1995)</a:t>
            </a:r>
            <a:r>
              <a:rPr lang="en-US" altLang="ko-KR" sz="2800" i="1" dirty="0" smtClean="0">
                <a:solidFill>
                  <a:srgbClr val="002060"/>
                </a:solidFill>
              </a:rPr>
              <a:t>. </a:t>
            </a:r>
            <a:endParaRPr lang="hr-HR" altLang="ko-KR" sz="2800" i="1" dirty="0" smtClean="0">
              <a:solidFill>
                <a:srgbClr val="002060"/>
              </a:solidFill>
            </a:endParaRPr>
          </a:p>
          <a:p>
            <a:pPr marL="457200" indent="-457200" algn="just">
              <a:buFont typeface="Wingdings" panose="05000000000000000000" pitchFamily="2" charset="2"/>
              <a:buChar char="q"/>
            </a:pPr>
            <a:endParaRPr lang="hr-HR" altLang="ko-KR" sz="2800" i="1" dirty="0" smtClean="0">
              <a:solidFill>
                <a:srgbClr val="002060"/>
              </a:solidFill>
            </a:endParaRPr>
          </a:p>
          <a:p>
            <a:pPr marL="457200" indent="-457200" algn="just">
              <a:buFont typeface="Wingdings" panose="05000000000000000000" pitchFamily="2" charset="2"/>
              <a:buChar char="q"/>
            </a:pPr>
            <a:endParaRPr lang="hr-HR" altLang="ko-KR" sz="2800" i="1" dirty="0">
              <a:solidFill>
                <a:srgbClr val="002060"/>
              </a:solidFill>
            </a:endParaRPr>
          </a:p>
          <a:p>
            <a:pPr algn="just"/>
            <a:endParaRPr lang="hr-HR" altLang="ko-KR" sz="2800" i="1" dirty="0">
              <a:solidFill>
                <a:srgbClr val="002060"/>
              </a:solidFill>
            </a:endParaRPr>
          </a:p>
        </p:txBody>
      </p:sp>
      <p:sp>
        <p:nvSpPr>
          <p:cNvPr id="10" name="object 2">
            <a:extLst>
              <a:ext uri="{FF2B5EF4-FFF2-40B4-BE49-F238E27FC236}">
                <a16:creationId xmlns:a16="http://schemas.microsoft.com/office/drawing/2014/main" xmlns="" id="{E8BCB89B-C162-49D8-8C12-EF9C5ED4083E}"/>
              </a:ext>
            </a:extLst>
          </p:cNvPr>
          <p:cNvSpPr txBox="1">
            <a:spLocks/>
          </p:cNvSpPr>
          <p:nvPr/>
        </p:nvSpPr>
        <p:spPr>
          <a:xfrm>
            <a:off x="15240000" y="8001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9242772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702926668"/>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xmlns="" id="{FF387B6A-5047-4EFF-8F1F-CCC31E055809}"/>
              </a:ext>
            </a:extLst>
          </p:cNvPr>
          <p:cNvSpPr txBox="1"/>
          <p:nvPr/>
        </p:nvSpPr>
        <p:spPr>
          <a:xfrm>
            <a:off x="676808" y="3162300"/>
            <a:ext cx="16073000" cy="4401205"/>
          </a:xfrm>
          <a:prstGeom prst="rect">
            <a:avLst/>
          </a:prstGeom>
          <a:noFill/>
          <a:ln>
            <a:solidFill>
              <a:srgbClr val="E12227"/>
            </a:solidFill>
          </a:ln>
        </p:spPr>
        <p:txBody>
          <a:bodyPr wrap="square" rtlCol="0">
            <a:spAutoFit/>
          </a:bodyPr>
          <a:lstStyle/>
          <a:p>
            <a:pPr lvl="1" algn="just"/>
            <a:r>
              <a:rPr lang="pl-PL" altLang="ko-KR" sz="2800" i="1" dirty="0" smtClean="0">
                <a:solidFill>
                  <a:srgbClr val="002060"/>
                </a:solidFill>
              </a:rPr>
              <a:t>Etap</a:t>
            </a:r>
            <a:r>
              <a:rPr lang="en-US" altLang="ko-KR" sz="2800" i="1" dirty="0" smtClean="0">
                <a:solidFill>
                  <a:srgbClr val="002060"/>
                </a:solidFill>
              </a:rPr>
              <a:t> </a:t>
            </a:r>
            <a:r>
              <a:rPr lang="en-US" altLang="ko-KR" sz="2800" i="1" dirty="0">
                <a:solidFill>
                  <a:srgbClr val="002060"/>
                </a:solidFill>
              </a:rPr>
              <a:t>1: </a:t>
            </a:r>
            <a:r>
              <a:rPr lang="en-US" altLang="ko-KR" sz="2800" i="1" dirty="0" err="1" smtClean="0">
                <a:solidFill>
                  <a:srgbClr val="002060"/>
                </a:solidFill>
              </a:rPr>
              <a:t>Doświadczenie</a:t>
            </a:r>
            <a:endParaRPr lang="pl-PL" altLang="ko-KR" sz="2800" i="1" dirty="0" smtClean="0">
              <a:solidFill>
                <a:srgbClr val="002060"/>
              </a:solidFill>
            </a:endParaRPr>
          </a:p>
          <a:p>
            <a:pPr lvl="1" algn="just"/>
            <a:r>
              <a:rPr lang="pl-PL" altLang="ko-KR" sz="2800" i="1" dirty="0">
                <a:solidFill>
                  <a:srgbClr val="002060"/>
                </a:solidFill>
              </a:rPr>
              <a:t>Musisz zdobyć repertuar doświadczeń, zanim odkryjesz kreatywne rozwiązanie. Blokady do zdobycia doświadczenia to</a:t>
            </a:r>
            <a:r>
              <a:rPr lang="pl-PL" altLang="ko-KR" sz="2800" i="1" dirty="0" smtClean="0">
                <a:solidFill>
                  <a:srgbClr val="002060"/>
                </a:solidFill>
              </a:rPr>
              <a:t>:</a:t>
            </a:r>
          </a:p>
          <a:p>
            <a:pPr marL="1350963" lvl="1" indent="-457200" algn="just">
              <a:buFont typeface="Arial" panose="020B0604020202020204" pitchFamily="34" charset="0"/>
              <a:buChar char="•"/>
            </a:pPr>
            <a:r>
              <a:rPr lang="en-US" altLang="ko-KR" sz="2800" i="1" dirty="0" err="1" smtClean="0">
                <a:solidFill>
                  <a:srgbClr val="FF0000"/>
                </a:solidFill>
              </a:rPr>
              <a:t>Strach</a:t>
            </a:r>
            <a:r>
              <a:rPr lang="en-US" altLang="ko-KR" sz="2800" i="1" dirty="0" smtClean="0">
                <a:solidFill>
                  <a:srgbClr val="FF0000"/>
                </a:solidFill>
              </a:rPr>
              <a:t> </a:t>
            </a:r>
            <a:r>
              <a:rPr lang="en-US" altLang="ko-KR" sz="2800" i="1" dirty="0" err="1">
                <a:solidFill>
                  <a:srgbClr val="FF0000"/>
                </a:solidFill>
              </a:rPr>
              <a:t>przed</a:t>
            </a:r>
            <a:r>
              <a:rPr lang="en-US" altLang="ko-KR" sz="2800" i="1" dirty="0">
                <a:solidFill>
                  <a:srgbClr val="FF0000"/>
                </a:solidFill>
              </a:rPr>
              <a:t> </a:t>
            </a:r>
            <a:r>
              <a:rPr lang="en-US" altLang="ko-KR" sz="2800" i="1" dirty="0" err="1">
                <a:solidFill>
                  <a:srgbClr val="FF0000"/>
                </a:solidFill>
              </a:rPr>
              <a:t>nienauczeniem</a:t>
            </a:r>
            <a:r>
              <a:rPr lang="en-US" altLang="ko-KR" sz="2800" i="1" dirty="0">
                <a:solidFill>
                  <a:srgbClr val="FF0000"/>
                </a:solidFill>
              </a:rPr>
              <a:t> </a:t>
            </a:r>
            <a:r>
              <a:rPr lang="en-US" altLang="ko-KR" sz="2800" i="1" dirty="0" err="1">
                <a:solidFill>
                  <a:srgbClr val="FF0000"/>
                </a:solidFill>
              </a:rPr>
              <a:t>się</a:t>
            </a:r>
            <a:r>
              <a:rPr lang="en-US" altLang="ko-KR" sz="2800" i="1" dirty="0" smtClean="0">
                <a:solidFill>
                  <a:srgbClr val="FF0000"/>
                </a:solidFill>
              </a:rPr>
              <a:t>;</a:t>
            </a:r>
            <a:endParaRPr lang="pl-PL" altLang="ko-KR" sz="2800" i="1" dirty="0" smtClean="0">
              <a:solidFill>
                <a:srgbClr val="FF0000"/>
              </a:solidFill>
            </a:endParaRPr>
          </a:p>
          <a:p>
            <a:pPr marL="1350963" lvl="1" indent="-457200" algn="just">
              <a:buFont typeface="Arial" panose="020B0604020202020204" pitchFamily="34" charset="0"/>
              <a:buChar char="•"/>
            </a:pPr>
            <a:r>
              <a:rPr lang="en-US" altLang="ko-KR" sz="2800" i="1" dirty="0" err="1" smtClean="0">
                <a:solidFill>
                  <a:srgbClr val="FF0000"/>
                </a:solidFill>
              </a:rPr>
              <a:t>Strach</a:t>
            </a:r>
            <a:r>
              <a:rPr lang="en-US" altLang="ko-KR" sz="2800" i="1" dirty="0" smtClean="0">
                <a:solidFill>
                  <a:srgbClr val="FF0000"/>
                </a:solidFill>
              </a:rPr>
              <a:t> </a:t>
            </a:r>
            <a:r>
              <a:rPr lang="en-US" altLang="ko-KR" sz="2800" i="1" dirty="0" err="1">
                <a:solidFill>
                  <a:srgbClr val="FF0000"/>
                </a:solidFill>
              </a:rPr>
              <a:t>przed</a:t>
            </a:r>
            <a:r>
              <a:rPr lang="en-US" altLang="ko-KR" sz="2800" i="1" dirty="0">
                <a:solidFill>
                  <a:srgbClr val="FF0000"/>
                </a:solidFill>
              </a:rPr>
              <a:t> </a:t>
            </a:r>
            <a:r>
              <a:rPr lang="en-US" altLang="ko-KR" sz="2800" i="1" dirty="0" err="1">
                <a:solidFill>
                  <a:srgbClr val="FF0000"/>
                </a:solidFill>
              </a:rPr>
              <a:t>naruszeniem</a:t>
            </a:r>
            <a:r>
              <a:rPr lang="en-US" altLang="ko-KR" sz="2800" i="1" dirty="0">
                <a:solidFill>
                  <a:srgbClr val="FF0000"/>
                </a:solidFill>
              </a:rPr>
              <a:t> </a:t>
            </a:r>
            <a:r>
              <a:rPr lang="en-US" altLang="ko-KR" sz="2800" i="1" dirty="0" err="1">
                <a:solidFill>
                  <a:srgbClr val="FF0000"/>
                </a:solidFill>
              </a:rPr>
              <a:t>standardów</a:t>
            </a:r>
            <a:r>
              <a:rPr lang="en-US" altLang="ko-KR" sz="2800" i="1" dirty="0" smtClean="0">
                <a:solidFill>
                  <a:srgbClr val="FF0000"/>
                </a:solidFill>
              </a:rPr>
              <a:t>.</a:t>
            </a:r>
            <a:endParaRPr lang="en-US" altLang="ko-KR" sz="2800" i="1" dirty="0">
              <a:solidFill>
                <a:srgbClr val="FF0000"/>
              </a:solidFill>
            </a:endParaRPr>
          </a:p>
          <a:p>
            <a:pPr lvl="1" algn="just"/>
            <a:endParaRPr lang="hr-HR" altLang="ko-KR" sz="2800" i="1" dirty="0" smtClean="0">
              <a:solidFill>
                <a:srgbClr val="002060"/>
              </a:solidFill>
            </a:endParaRPr>
          </a:p>
          <a:p>
            <a:pPr lvl="1" algn="just"/>
            <a:r>
              <a:rPr lang="pl-PL" altLang="ko-KR" sz="2800" i="1" dirty="0" smtClean="0">
                <a:solidFill>
                  <a:srgbClr val="002060"/>
                </a:solidFill>
              </a:rPr>
              <a:t>Etap</a:t>
            </a:r>
            <a:r>
              <a:rPr lang="en-US" altLang="ko-KR" sz="2800" i="1" dirty="0" smtClean="0">
                <a:solidFill>
                  <a:srgbClr val="002060"/>
                </a:solidFill>
              </a:rPr>
              <a:t> </a:t>
            </a:r>
            <a:r>
              <a:rPr lang="en-US" altLang="ko-KR" sz="2800" i="1" dirty="0">
                <a:solidFill>
                  <a:srgbClr val="002060"/>
                </a:solidFill>
              </a:rPr>
              <a:t>2: </a:t>
            </a:r>
            <a:r>
              <a:rPr lang="en-US" altLang="ko-KR" sz="2800" i="1" dirty="0" err="1" smtClean="0">
                <a:solidFill>
                  <a:srgbClr val="002060"/>
                </a:solidFill>
              </a:rPr>
              <a:t>Asocjacja</a:t>
            </a:r>
            <a:r>
              <a:rPr lang="en-US" altLang="ko-KR" sz="2800" i="1" dirty="0" smtClean="0">
                <a:solidFill>
                  <a:srgbClr val="002060"/>
                </a:solidFill>
              </a:rPr>
              <a:t> </a:t>
            </a:r>
            <a:r>
              <a:rPr lang="en-US" altLang="ko-KR" sz="2800" i="1" dirty="0">
                <a:solidFill>
                  <a:srgbClr val="002060"/>
                </a:solidFill>
              </a:rPr>
              <a:t>(</a:t>
            </a:r>
            <a:r>
              <a:rPr lang="en-US" altLang="ko-KR" sz="2800" i="1" dirty="0" err="1">
                <a:solidFill>
                  <a:srgbClr val="002060"/>
                </a:solidFill>
              </a:rPr>
              <a:t>łączenie</a:t>
            </a:r>
            <a:r>
              <a:rPr lang="en-US" altLang="ko-KR" sz="2800" i="1" dirty="0">
                <a:solidFill>
                  <a:srgbClr val="002060"/>
                </a:solidFill>
              </a:rPr>
              <a:t>, </a:t>
            </a:r>
            <a:r>
              <a:rPr lang="en-US" altLang="ko-KR" sz="2800" i="1" dirty="0" err="1">
                <a:solidFill>
                  <a:srgbClr val="002060"/>
                </a:solidFill>
              </a:rPr>
              <a:t>kojarzenie</a:t>
            </a:r>
            <a:r>
              <a:rPr lang="en-US" altLang="ko-KR" sz="2800" i="1" dirty="0">
                <a:solidFill>
                  <a:srgbClr val="002060"/>
                </a:solidFill>
              </a:rPr>
              <a:t>)</a:t>
            </a:r>
            <a:endParaRPr lang="en-US" altLang="ko-KR" sz="2800" i="1" dirty="0">
              <a:solidFill>
                <a:srgbClr val="002060"/>
              </a:solidFill>
            </a:endParaRPr>
          </a:p>
          <a:p>
            <a:pPr lvl="1" algn="just"/>
            <a:r>
              <a:rPr lang="pl-PL" altLang="ko-KR" sz="2800" i="1" dirty="0">
                <a:solidFill>
                  <a:srgbClr val="002060"/>
                </a:solidFill>
              </a:rPr>
              <a:t>Powinieneś być w stanie powiązać doświadczenia w użyteczny produkt. Blokady do tworzenia skojarzeń to: </a:t>
            </a:r>
            <a:endParaRPr lang="en-US" altLang="ko-KR" sz="2800" i="1" dirty="0" smtClean="0">
              <a:solidFill>
                <a:srgbClr val="FF0000"/>
              </a:solidFill>
            </a:endParaRPr>
          </a:p>
          <a:p>
            <a:pPr marL="1371600" lvl="2" indent="-457200" algn="just">
              <a:buFont typeface="Arial" pitchFamily="34" charset="0"/>
              <a:buChar char="•"/>
            </a:pPr>
            <a:r>
              <a:rPr lang="en-US" altLang="ko-KR" sz="2800" i="1" dirty="0" err="1" smtClean="0">
                <a:solidFill>
                  <a:srgbClr val="FF0000"/>
                </a:solidFill>
              </a:rPr>
              <a:t>Przecenianie</a:t>
            </a:r>
            <a:r>
              <a:rPr lang="en-US" altLang="ko-KR" sz="2800" i="1" dirty="0" smtClean="0">
                <a:solidFill>
                  <a:srgbClr val="FF0000"/>
                </a:solidFill>
              </a:rPr>
              <a:t> </a:t>
            </a:r>
            <a:r>
              <a:rPr lang="en-US" altLang="ko-KR" sz="2800" i="1" dirty="0" err="1" smtClean="0">
                <a:solidFill>
                  <a:srgbClr val="FF0000"/>
                </a:solidFill>
              </a:rPr>
              <a:t>racjonalności</a:t>
            </a:r>
            <a:r>
              <a:rPr lang="pl-PL" altLang="ko-KR" sz="2800" i="1" dirty="0" smtClean="0">
                <a:solidFill>
                  <a:srgbClr val="FF0000"/>
                </a:solidFill>
              </a:rPr>
              <a:t>;</a:t>
            </a:r>
            <a:r>
              <a:rPr lang="en-US" altLang="ko-KR" sz="2800" i="1" dirty="0">
                <a:solidFill>
                  <a:srgbClr val="FF0000"/>
                </a:solidFill>
              </a:rPr>
              <a:t>	</a:t>
            </a:r>
            <a:endParaRPr lang="pl-PL" altLang="ko-KR" sz="2800" i="1" dirty="0" smtClean="0">
              <a:solidFill>
                <a:srgbClr val="FF0000"/>
              </a:solidFill>
            </a:endParaRPr>
          </a:p>
          <a:p>
            <a:pPr marL="1371600" lvl="2" indent="-457200" algn="just">
              <a:buFont typeface="Arial" pitchFamily="34" charset="0"/>
              <a:buChar char="•"/>
            </a:pPr>
            <a:r>
              <a:rPr lang="en-US" altLang="ko-KR" sz="2800" i="1" dirty="0" err="1" smtClean="0">
                <a:solidFill>
                  <a:srgbClr val="FF0000"/>
                </a:solidFill>
              </a:rPr>
              <a:t>Strach</a:t>
            </a:r>
            <a:r>
              <a:rPr lang="en-US" altLang="ko-KR" sz="2800" i="1" dirty="0" smtClean="0">
                <a:solidFill>
                  <a:srgbClr val="FF0000"/>
                </a:solidFill>
              </a:rPr>
              <a:t> </a:t>
            </a:r>
            <a:r>
              <a:rPr lang="en-US" altLang="ko-KR" sz="2800" i="1" dirty="0" err="1">
                <a:solidFill>
                  <a:srgbClr val="FF0000"/>
                </a:solidFill>
              </a:rPr>
              <a:t>przed</a:t>
            </a:r>
            <a:r>
              <a:rPr lang="en-US" altLang="ko-KR" sz="2800" i="1" dirty="0">
                <a:solidFill>
                  <a:srgbClr val="FF0000"/>
                </a:solidFill>
              </a:rPr>
              <a:t> </a:t>
            </a:r>
            <a:r>
              <a:rPr lang="en-US" altLang="ko-KR" sz="2800" i="1" dirty="0" err="1">
                <a:solidFill>
                  <a:srgbClr val="FF0000"/>
                </a:solidFill>
              </a:rPr>
              <a:t>samoświadomością</a:t>
            </a:r>
            <a:r>
              <a:rPr lang="en-US" altLang="ko-KR" sz="2800" i="1" dirty="0" smtClean="0">
                <a:solidFill>
                  <a:srgbClr val="FF0000"/>
                </a:solidFill>
              </a:rPr>
              <a:t>.</a:t>
            </a:r>
            <a:endParaRPr lang="pl-PL" altLang="ko-KR" sz="2800" i="1" dirty="0" smtClean="0">
              <a:solidFill>
                <a:srgbClr val="FF0000"/>
              </a:solidFill>
            </a:endParaRPr>
          </a:p>
        </p:txBody>
      </p:sp>
      <p:sp>
        <p:nvSpPr>
          <p:cNvPr id="10"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6167411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647700434"/>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xmlns="" id="{FF387B6A-5047-4EFF-8F1F-CCC31E055809}"/>
              </a:ext>
            </a:extLst>
          </p:cNvPr>
          <p:cNvSpPr txBox="1"/>
          <p:nvPr/>
        </p:nvSpPr>
        <p:spPr>
          <a:xfrm>
            <a:off x="676808" y="3162300"/>
            <a:ext cx="16073000" cy="4832092"/>
          </a:xfrm>
          <a:prstGeom prst="rect">
            <a:avLst/>
          </a:prstGeom>
          <a:noFill/>
          <a:ln>
            <a:solidFill>
              <a:srgbClr val="E12227"/>
            </a:solidFill>
          </a:ln>
        </p:spPr>
        <p:txBody>
          <a:bodyPr wrap="square" rtlCol="0">
            <a:spAutoFit/>
          </a:bodyPr>
          <a:lstStyle/>
          <a:p>
            <a:pPr lvl="1" algn="just"/>
            <a:r>
              <a:rPr lang="pl-PL" altLang="ko-KR" sz="2800" i="1" dirty="0" smtClean="0">
                <a:solidFill>
                  <a:srgbClr val="002060"/>
                </a:solidFill>
              </a:rPr>
              <a:t>Etap</a:t>
            </a:r>
            <a:r>
              <a:rPr lang="en-US" altLang="ko-KR" sz="2800" i="1" dirty="0" smtClean="0">
                <a:solidFill>
                  <a:srgbClr val="002060"/>
                </a:solidFill>
              </a:rPr>
              <a:t> </a:t>
            </a:r>
            <a:r>
              <a:rPr lang="en-US" altLang="ko-KR" sz="2800" i="1" dirty="0">
                <a:solidFill>
                  <a:srgbClr val="002060"/>
                </a:solidFill>
              </a:rPr>
              <a:t>3: </a:t>
            </a:r>
            <a:r>
              <a:rPr lang="pl-PL" altLang="ko-KR" sz="2800" i="1" dirty="0" smtClean="0">
                <a:solidFill>
                  <a:srgbClr val="002060"/>
                </a:solidFill>
              </a:rPr>
              <a:t>Ekspresja</a:t>
            </a:r>
            <a:endParaRPr lang="en-US" altLang="ko-KR" sz="2800" i="1" dirty="0">
              <a:solidFill>
                <a:srgbClr val="002060"/>
              </a:solidFill>
            </a:endParaRPr>
          </a:p>
          <a:p>
            <a:pPr lvl="1" algn="just"/>
            <a:r>
              <a:rPr lang="pl-PL" altLang="ko-KR" sz="2800" i="1" dirty="0">
                <a:solidFill>
                  <a:srgbClr val="002060"/>
                </a:solidFill>
              </a:rPr>
              <a:t>Powinieneś być w stanie wyrazić swój pomysł. Przeszkody w ekspresji to: </a:t>
            </a:r>
            <a:endParaRPr lang="pl-PL" altLang="ko-KR" sz="2800" i="1" dirty="0" smtClean="0">
              <a:solidFill>
                <a:srgbClr val="002060"/>
              </a:solidFill>
            </a:endParaRPr>
          </a:p>
          <a:p>
            <a:pPr marL="1431925" lvl="1" indent="-538163" algn="just">
              <a:buFont typeface="Arial" panose="020B0604020202020204" pitchFamily="34" charset="0"/>
              <a:buChar char="•"/>
            </a:pPr>
            <a:r>
              <a:rPr lang="en-US" altLang="ko-KR" sz="2800" i="1" dirty="0" err="1" smtClean="0">
                <a:solidFill>
                  <a:srgbClr val="FF0000"/>
                </a:solidFill>
              </a:rPr>
              <a:t>Strach</a:t>
            </a:r>
            <a:r>
              <a:rPr lang="en-US" altLang="ko-KR" sz="2800" i="1" dirty="0" smtClean="0">
                <a:solidFill>
                  <a:srgbClr val="FF0000"/>
                </a:solidFill>
              </a:rPr>
              <a:t> </a:t>
            </a:r>
            <a:r>
              <a:rPr lang="en-US" altLang="ko-KR" sz="2800" i="1" dirty="0" err="1">
                <a:solidFill>
                  <a:srgbClr val="FF0000"/>
                </a:solidFill>
              </a:rPr>
              <a:t>przed</a:t>
            </a:r>
            <a:r>
              <a:rPr lang="en-US" altLang="ko-KR" sz="2800" i="1" dirty="0">
                <a:solidFill>
                  <a:srgbClr val="FF0000"/>
                </a:solidFill>
              </a:rPr>
              <a:t> </a:t>
            </a:r>
            <a:r>
              <a:rPr lang="en-US" altLang="ko-KR" sz="2800" i="1" dirty="0" err="1" smtClean="0">
                <a:solidFill>
                  <a:srgbClr val="FF0000"/>
                </a:solidFill>
              </a:rPr>
              <a:t>zakłopotaniem</a:t>
            </a:r>
            <a:r>
              <a:rPr lang="pl-PL" altLang="ko-KR" sz="2800" i="1" dirty="0">
                <a:solidFill>
                  <a:srgbClr val="FF0000"/>
                </a:solidFill>
              </a:rPr>
              <a:t>;</a:t>
            </a:r>
            <a:endParaRPr lang="pl-PL" altLang="ko-KR" sz="2800" i="1" dirty="0">
              <a:solidFill>
                <a:srgbClr val="FF0000"/>
              </a:solidFill>
            </a:endParaRPr>
          </a:p>
          <a:p>
            <a:pPr marL="1431925" lvl="1" indent="-538163" algn="just">
              <a:buFont typeface="Arial" panose="020B0604020202020204" pitchFamily="34" charset="0"/>
              <a:buChar char="•"/>
            </a:pPr>
            <a:r>
              <a:rPr lang="pl-PL" altLang="ko-KR" sz="2800" i="1" dirty="0" smtClean="0">
                <a:solidFill>
                  <a:srgbClr val="FF0000"/>
                </a:solidFill>
              </a:rPr>
              <a:t>Strach </a:t>
            </a:r>
            <a:r>
              <a:rPr lang="pl-PL" altLang="ko-KR" sz="2800" i="1" dirty="0">
                <a:solidFill>
                  <a:srgbClr val="FF0000"/>
                </a:solidFill>
              </a:rPr>
              <a:t>przed asercją (tzn. przeświadczeniem o prawdziwości jakiegoś twierdzenia, uznaniem czegoś za prawdziwe).</a:t>
            </a:r>
            <a:endParaRPr lang="en-US" altLang="ko-KR" sz="2800" i="1" dirty="0">
              <a:solidFill>
                <a:srgbClr val="002060"/>
              </a:solidFill>
            </a:endParaRPr>
          </a:p>
          <a:p>
            <a:pPr lvl="1" algn="just"/>
            <a:endParaRPr lang="pl-PL" altLang="ko-KR" sz="2800" i="1" dirty="0" smtClean="0">
              <a:solidFill>
                <a:srgbClr val="002060"/>
              </a:solidFill>
            </a:endParaRPr>
          </a:p>
          <a:p>
            <a:pPr lvl="1" algn="just"/>
            <a:r>
              <a:rPr lang="pl-PL" altLang="ko-KR" sz="2800" i="1" dirty="0" smtClean="0">
                <a:solidFill>
                  <a:srgbClr val="002060"/>
                </a:solidFill>
              </a:rPr>
              <a:t>Etap</a:t>
            </a:r>
            <a:r>
              <a:rPr lang="en-US" altLang="ko-KR" sz="2800" i="1" dirty="0" smtClean="0">
                <a:solidFill>
                  <a:srgbClr val="002060"/>
                </a:solidFill>
              </a:rPr>
              <a:t> </a:t>
            </a:r>
            <a:r>
              <a:rPr lang="en-US" altLang="ko-KR" sz="2800" i="1" dirty="0">
                <a:solidFill>
                  <a:srgbClr val="002060"/>
                </a:solidFill>
              </a:rPr>
              <a:t>4: </a:t>
            </a:r>
            <a:r>
              <a:rPr lang="pl-PL" altLang="ko-KR" sz="2800" i="1" dirty="0" smtClean="0">
                <a:solidFill>
                  <a:srgbClr val="002060"/>
                </a:solidFill>
              </a:rPr>
              <a:t>Ocena</a:t>
            </a:r>
            <a:endParaRPr lang="en-US" altLang="ko-KR" sz="2800" i="1" dirty="0">
              <a:solidFill>
                <a:srgbClr val="002060"/>
              </a:solidFill>
            </a:endParaRPr>
          </a:p>
          <a:p>
            <a:pPr lvl="1" algn="just"/>
            <a:r>
              <a:rPr lang="pl-PL" altLang="ko-KR" sz="2800" i="1" dirty="0">
                <a:solidFill>
                  <a:srgbClr val="002060"/>
                </a:solidFill>
              </a:rPr>
              <a:t>Musisz być w stanie odróżnić kreatywność od bycia produktywnym, i od nieistotnych działań/pomysłów.  Przeszkody w ocenie to m. in.: </a:t>
            </a:r>
            <a:endParaRPr lang="pl-PL" altLang="ko-KR" sz="2800" i="1" dirty="0" smtClean="0">
              <a:solidFill>
                <a:srgbClr val="002060"/>
              </a:solidFill>
            </a:endParaRPr>
          </a:p>
          <a:p>
            <a:pPr marL="1431925" lvl="1" indent="-538163" algn="just">
              <a:buFont typeface="Arial" panose="020B0604020202020204" pitchFamily="34" charset="0"/>
              <a:buChar char="•"/>
            </a:pPr>
            <a:r>
              <a:rPr lang="pl-PL" altLang="ko-KR" sz="2800" i="1" dirty="0" smtClean="0">
                <a:solidFill>
                  <a:srgbClr val="FF0000"/>
                </a:solidFill>
              </a:rPr>
              <a:t>Strach przed upokorzeniem</a:t>
            </a:r>
            <a:r>
              <a:rPr lang="en-US" altLang="ko-KR" sz="2800" i="1" dirty="0" smtClean="0">
                <a:solidFill>
                  <a:srgbClr val="FF0000"/>
                </a:solidFill>
              </a:rPr>
              <a:t>;</a:t>
            </a:r>
            <a:endParaRPr lang="en-US" altLang="ko-KR" sz="2800" i="1" dirty="0">
              <a:solidFill>
                <a:srgbClr val="FF0000"/>
              </a:solidFill>
            </a:endParaRPr>
          </a:p>
          <a:p>
            <a:pPr marL="1431925" lvl="2" indent="-538163" algn="just">
              <a:buFont typeface="Arial" panose="020B0604020202020204" pitchFamily="34" charset="0"/>
              <a:buChar char="•"/>
            </a:pPr>
            <a:r>
              <a:rPr lang="pl-PL" altLang="ko-KR" sz="2800" i="1" dirty="0" smtClean="0">
                <a:solidFill>
                  <a:srgbClr val="FF0000"/>
                </a:solidFill>
              </a:rPr>
              <a:t>Strach przed odrzuceniem</a:t>
            </a:r>
            <a:r>
              <a:rPr lang="en-US" altLang="ko-KR" sz="2800" i="1" dirty="0" smtClean="0">
                <a:solidFill>
                  <a:srgbClr val="FF0000"/>
                </a:solidFill>
              </a:rPr>
              <a:t>.</a:t>
            </a:r>
            <a:endParaRPr lang="hr-HR" altLang="ko-KR" sz="2800" i="1" dirty="0">
              <a:solidFill>
                <a:srgbClr val="002060"/>
              </a:solidFill>
            </a:endParaRPr>
          </a:p>
        </p:txBody>
      </p:sp>
      <p:sp>
        <p:nvSpPr>
          <p:cNvPr id="10"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1179294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166644745"/>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xmlns="" id="{FF387B6A-5047-4EFF-8F1F-CCC31E055809}"/>
              </a:ext>
            </a:extLst>
          </p:cNvPr>
          <p:cNvSpPr txBox="1"/>
          <p:nvPr/>
        </p:nvSpPr>
        <p:spPr>
          <a:xfrm>
            <a:off x="676808" y="3162300"/>
            <a:ext cx="16073000" cy="2246769"/>
          </a:xfrm>
          <a:prstGeom prst="rect">
            <a:avLst/>
          </a:prstGeom>
          <a:noFill/>
          <a:ln>
            <a:solidFill>
              <a:srgbClr val="E12227"/>
            </a:solidFill>
          </a:ln>
        </p:spPr>
        <p:txBody>
          <a:bodyPr wrap="square" rtlCol="0">
            <a:spAutoFit/>
          </a:bodyPr>
          <a:lstStyle/>
          <a:p>
            <a:pPr algn="just"/>
            <a:r>
              <a:rPr lang="pl-PL" altLang="ko-KR" sz="2800" i="1" dirty="0" smtClean="0">
                <a:solidFill>
                  <a:srgbClr val="002060"/>
                </a:solidFill>
              </a:rPr>
              <a:t>Etap</a:t>
            </a:r>
            <a:r>
              <a:rPr lang="en-US" altLang="ko-KR" sz="2800" i="1" dirty="0" smtClean="0">
                <a:solidFill>
                  <a:srgbClr val="002060"/>
                </a:solidFill>
              </a:rPr>
              <a:t> </a:t>
            </a:r>
            <a:r>
              <a:rPr lang="en-US" altLang="ko-KR" sz="2800" i="1" dirty="0">
                <a:solidFill>
                  <a:srgbClr val="002060"/>
                </a:solidFill>
              </a:rPr>
              <a:t>5: </a:t>
            </a:r>
            <a:r>
              <a:rPr lang="pl-PL" altLang="ko-KR" sz="2800" i="1" dirty="0" smtClean="0">
                <a:solidFill>
                  <a:srgbClr val="002060"/>
                </a:solidFill>
              </a:rPr>
              <a:t>Wytrwałość</a:t>
            </a:r>
            <a:endParaRPr lang="en-US" altLang="ko-KR" sz="2800" i="1" dirty="0">
              <a:solidFill>
                <a:srgbClr val="002060"/>
              </a:solidFill>
            </a:endParaRPr>
          </a:p>
          <a:p>
            <a:pPr algn="just"/>
            <a:r>
              <a:rPr lang="pl-PL" altLang="ko-KR" sz="2800" i="1" dirty="0">
                <a:solidFill>
                  <a:srgbClr val="002060"/>
                </a:solidFill>
              </a:rPr>
              <a:t>Koncepcja ciągłego doskonalenia mówi, że każdy proces lub produkt powinien być nieustannie poprawiany </a:t>
            </a:r>
            <a:r>
              <a:rPr lang="pl-PL" altLang="ko-KR" sz="2800" i="1" dirty="0" smtClean="0">
                <a:solidFill>
                  <a:srgbClr val="002060"/>
                </a:solidFill>
              </a:rPr>
              <a:t/>
            </a:r>
            <a:br>
              <a:rPr lang="pl-PL" altLang="ko-KR" sz="2800" i="1" dirty="0" smtClean="0">
                <a:solidFill>
                  <a:srgbClr val="002060"/>
                </a:solidFill>
              </a:rPr>
            </a:br>
            <a:r>
              <a:rPr lang="pl-PL" altLang="ko-KR" sz="2800" i="1" dirty="0" smtClean="0">
                <a:solidFill>
                  <a:srgbClr val="002060"/>
                </a:solidFill>
              </a:rPr>
              <a:t>i ulepszany</a:t>
            </a:r>
            <a:r>
              <a:rPr lang="pl-PL" altLang="ko-KR" sz="2800" i="1" dirty="0">
                <a:solidFill>
                  <a:srgbClr val="002060"/>
                </a:solidFill>
              </a:rPr>
              <a:t>. Przeszkody na tym etapie obejmują</a:t>
            </a:r>
            <a:r>
              <a:rPr lang="pl-PL" altLang="ko-KR" sz="2800" i="1" dirty="0" smtClean="0">
                <a:solidFill>
                  <a:srgbClr val="002060"/>
                </a:solidFill>
              </a:rPr>
              <a:t>:</a:t>
            </a:r>
          </a:p>
          <a:p>
            <a:pPr marL="1431925" indent="-715963" algn="just">
              <a:buFont typeface="Arial" panose="020B0604020202020204" pitchFamily="34" charset="0"/>
              <a:buChar char="•"/>
            </a:pPr>
            <a:r>
              <a:rPr lang="pl-PL" altLang="ko-KR" sz="2800" i="1" dirty="0" smtClean="0">
                <a:solidFill>
                  <a:srgbClr val="FF0000"/>
                </a:solidFill>
              </a:rPr>
              <a:t>Strach przed porażką</a:t>
            </a:r>
            <a:r>
              <a:rPr lang="en-US" altLang="ko-KR" sz="2800" i="1" dirty="0" smtClean="0">
                <a:solidFill>
                  <a:srgbClr val="FF0000"/>
                </a:solidFill>
              </a:rPr>
              <a:t>;</a:t>
            </a:r>
            <a:endParaRPr lang="en-US" altLang="ko-KR" sz="2800" i="1" dirty="0">
              <a:solidFill>
                <a:srgbClr val="FF0000"/>
              </a:solidFill>
            </a:endParaRPr>
          </a:p>
          <a:p>
            <a:pPr marL="1431925" lvl="2" indent="-715963" algn="just">
              <a:buFont typeface="Arial" panose="020B0604020202020204" pitchFamily="34" charset="0"/>
              <a:buChar char="•"/>
            </a:pPr>
            <a:r>
              <a:rPr lang="pl-PL" altLang="ko-KR" sz="2800" i="1" dirty="0" smtClean="0">
                <a:solidFill>
                  <a:srgbClr val="FF0000"/>
                </a:solidFill>
              </a:rPr>
              <a:t>Brak nagród</a:t>
            </a:r>
            <a:r>
              <a:rPr lang="en-US" altLang="ko-KR" sz="2800" i="1" dirty="0" smtClean="0">
                <a:solidFill>
                  <a:srgbClr val="FF0000"/>
                </a:solidFill>
              </a:rPr>
              <a:t>.</a:t>
            </a:r>
            <a:endParaRPr lang="en-US" altLang="ko-KR" sz="2800" i="1" dirty="0">
              <a:solidFill>
                <a:srgbClr val="FF0000"/>
              </a:solidFill>
            </a:endParaRPr>
          </a:p>
        </p:txBody>
      </p:sp>
      <p:sp>
        <p:nvSpPr>
          <p:cNvPr id="10"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037810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rot="16200000">
            <a:off x="1078978" y="3759722"/>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txBox="1">
            <a:spLocks noGrp="1"/>
          </p:cNvSpPr>
          <p:nvPr>
            <p:ph type="title"/>
          </p:nvPr>
        </p:nvSpPr>
        <p:spPr>
          <a:xfrm>
            <a:off x="1050168" y="751064"/>
            <a:ext cx="12852400" cy="751488"/>
          </a:xfrm>
          <a:prstGeom prst="rect">
            <a:avLst/>
          </a:prstGeom>
        </p:spPr>
        <p:txBody>
          <a:bodyPr vert="horz" wrap="square" lIns="0" tIns="12700" rIns="0" bIns="0" rtlCol="0">
            <a:spAutoFit/>
          </a:bodyPr>
          <a:lstStyle/>
          <a:p>
            <a:pPr marL="12700">
              <a:spcBef>
                <a:spcPts val="100"/>
              </a:spcBef>
            </a:pPr>
            <a:r>
              <a:rPr lang="es-ES" sz="4800" dirty="0">
                <a:solidFill>
                  <a:srgbClr val="E12227"/>
                </a:solidFill>
              </a:rPr>
              <a:t>Cele kursu</a:t>
            </a:r>
            <a:endParaRPr sz="4800" dirty="0">
              <a:solidFill>
                <a:srgbClr val="E12227"/>
              </a:solidFill>
            </a:endParaRPr>
          </a:p>
        </p:txBody>
      </p:sp>
      <p:sp>
        <p:nvSpPr>
          <p:cNvPr id="17" name="object 17"/>
          <p:cNvSpPr txBox="1"/>
          <p:nvPr/>
        </p:nvSpPr>
        <p:spPr>
          <a:xfrm>
            <a:off x="1105032" y="2628900"/>
            <a:ext cx="13081000" cy="444994"/>
          </a:xfrm>
          <a:prstGeom prst="rect">
            <a:avLst/>
          </a:prstGeom>
        </p:spPr>
        <p:txBody>
          <a:bodyPr vert="horz" wrap="square" lIns="0" tIns="13970" rIns="0" bIns="0" rtlCol="0">
            <a:spAutoFit/>
          </a:bodyPr>
          <a:lstStyle/>
          <a:p>
            <a:pPr algn="just"/>
            <a:r>
              <a:rPr lang="pl-PL" sz="2800" b="1" dirty="0" smtClean="0">
                <a:solidFill>
                  <a:srgbClr val="243255"/>
                </a:solidFill>
                <a:latin typeface="Calibri" panose="020F0502020204030204" pitchFamily="34" charset="0"/>
                <a:ea typeface="Tahoma" panose="020B0604030504040204" pitchFamily="34" charset="0"/>
                <a:cs typeface="Times New Roman" panose="02020603050405020304" pitchFamily="18" charset="0"/>
              </a:rPr>
              <a:t>Na koniec kursu będziesz potrafił</a:t>
            </a:r>
            <a:r>
              <a:rPr lang="en-GB" sz="2800" b="1" dirty="0" smtClean="0">
                <a:solidFill>
                  <a:srgbClr val="243255"/>
                </a:solidFill>
                <a:latin typeface="Calibri" panose="020F0502020204030204" pitchFamily="34" charset="0"/>
                <a:ea typeface="Tahoma" panose="020B0604030504040204" pitchFamily="34" charset="0"/>
                <a:cs typeface="Times New Roman" panose="02020603050405020304" pitchFamily="18" charset="0"/>
              </a:rPr>
              <a:t>:</a:t>
            </a:r>
            <a:endParaRPr lang="en-GB" sz="2800" b="1" dirty="0">
              <a:solidFill>
                <a:srgbClr val="243255"/>
              </a:solidFill>
              <a:latin typeface="Calibri" panose="020F0502020204030204" pitchFamily="34" charset="0"/>
              <a:ea typeface="Tahoma" panose="020B0604030504040204" pitchFamily="34" charset="0"/>
              <a:cs typeface="Times New Roman" panose="02020603050405020304" pitchFamily="18" charset="0"/>
            </a:endParaRP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xmlns="" id="{FD901C1C-8A41-4B4A-8EAC-7471FBAB150D}"/>
              </a:ext>
            </a:extLst>
          </p:cNvPr>
          <p:cNvPicPr>
            <a:picLocks noChangeAspect="1"/>
          </p:cNvPicPr>
          <p:nvPr/>
        </p:nvPicPr>
        <p:blipFill>
          <a:blip r:embed="rId2"/>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xmlns="" id="{3CA7F902-F9B5-42B6-AEC2-6AD2E90BEC91}"/>
              </a:ext>
            </a:extLst>
          </p:cNvPr>
          <p:cNvPicPr>
            <a:picLocks noChangeAspect="1"/>
          </p:cNvPicPr>
          <p:nvPr/>
        </p:nvPicPr>
        <p:blipFill>
          <a:blip r:embed="rId3"/>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xmlns="" id="{829BE287-3BD8-4249-A9B5-F0DE0CB3DBB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8697" y="9745835"/>
            <a:ext cx="936335" cy="449441"/>
          </a:xfrm>
          <a:prstGeom prst="rect">
            <a:avLst/>
          </a:prstGeom>
        </p:spPr>
      </p:pic>
      <p:sp>
        <p:nvSpPr>
          <p:cNvPr id="28" name="object 4">
            <a:extLst>
              <a:ext uri="{FF2B5EF4-FFF2-40B4-BE49-F238E27FC236}">
                <a16:creationId xmlns:a16="http://schemas.microsoft.com/office/drawing/2014/main" xmlns="" id="{8F9E0F54-1F8C-46EB-9848-8D716F9E695C}"/>
              </a:ext>
            </a:extLst>
          </p:cNvPr>
          <p:cNvSpPr/>
          <p:nvPr/>
        </p:nvSpPr>
        <p:spPr>
          <a:xfrm rot="16200000">
            <a:off x="1078978" y="4841093"/>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29" name="object 4">
            <a:extLst>
              <a:ext uri="{FF2B5EF4-FFF2-40B4-BE49-F238E27FC236}">
                <a16:creationId xmlns:a16="http://schemas.microsoft.com/office/drawing/2014/main" xmlns="" id="{EB7856EA-3BCB-4284-8307-A02405ECB9AA}"/>
              </a:ext>
            </a:extLst>
          </p:cNvPr>
          <p:cNvSpPr/>
          <p:nvPr/>
        </p:nvSpPr>
        <p:spPr>
          <a:xfrm rot="16200000">
            <a:off x="1078978" y="5922464"/>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4">
            <a:extLst>
              <a:ext uri="{FF2B5EF4-FFF2-40B4-BE49-F238E27FC236}">
                <a16:creationId xmlns:a16="http://schemas.microsoft.com/office/drawing/2014/main" xmlns="" id="{8C048760-2215-47FF-98AE-D2506BBD665E}"/>
              </a:ext>
            </a:extLst>
          </p:cNvPr>
          <p:cNvSpPr/>
          <p:nvPr/>
        </p:nvSpPr>
        <p:spPr>
          <a:xfrm rot="16200000">
            <a:off x="1078978" y="7164428"/>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35" name="TextBox 8">
            <a:extLst>
              <a:ext uri="{FF2B5EF4-FFF2-40B4-BE49-F238E27FC236}">
                <a16:creationId xmlns:a16="http://schemas.microsoft.com/office/drawing/2014/main" xmlns="" id="{494C9F60-B899-4229-BE66-52A19C9BF537}"/>
              </a:ext>
            </a:extLst>
          </p:cNvPr>
          <p:cNvSpPr txBox="1"/>
          <p:nvPr/>
        </p:nvSpPr>
        <p:spPr>
          <a:xfrm>
            <a:off x="1637071" y="3614817"/>
            <a:ext cx="14633534" cy="523220"/>
          </a:xfrm>
          <a:prstGeom prst="rect">
            <a:avLst/>
          </a:prstGeom>
          <a:noFill/>
        </p:spPr>
        <p:txBody>
          <a:bodyPr wrap="square" lIns="108000" rIns="108000" rtlCol="0">
            <a:spAutoFit/>
          </a:bodyPr>
          <a:lstStyle/>
          <a:p>
            <a:r>
              <a:rPr lang="pl-PL" altLang="ko-KR" sz="2800" dirty="0" smtClean="0">
                <a:solidFill>
                  <a:srgbClr val="243255"/>
                </a:solidFill>
                <a:cs typeface="Arial" pitchFamily="34" charset="0"/>
              </a:rPr>
              <a:t>Zdefiniować kreatywność, określić jej znaczenie i zidentyfikować jej składniki</a:t>
            </a:r>
            <a:endParaRPr lang="en-GB" altLang="ko-KR" sz="2800" dirty="0">
              <a:solidFill>
                <a:srgbClr val="243255"/>
              </a:solidFill>
              <a:cs typeface="Arial" pitchFamily="34" charset="0"/>
            </a:endParaRPr>
          </a:p>
        </p:txBody>
      </p:sp>
      <p:sp>
        <p:nvSpPr>
          <p:cNvPr id="37" name="TextBox 8">
            <a:extLst>
              <a:ext uri="{FF2B5EF4-FFF2-40B4-BE49-F238E27FC236}">
                <a16:creationId xmlns:a16="http://schemas.microsoft.com/office/drawing/2014/main" xmlns="" id="{CAAA617F-02D8-4BEB-B5A9-29F73C53E850}"/>
              </a:ext>
            </a:extLst>
          </p:cNvPr>
          <p:cNvSpPr txBox="1"/>
          <p:nvPr/>
        </p:nvSpPr>
        <p:spPr>
          <a:xfrm>
            <a:off x="1637071" y="4774086"/>
            <a:ext cx="13524271" cy="523220"/>
          </a:xfrm>
          <a:prstGeom prst="rect">
            <a:avLst/>
          </a:prstGeom>
          <a:noFill/>
        </p:spPr>
        <p:txBody>
          <a:bodyPr wrap="square" lIns="108000" rIns="108000" rtlCol="0">
            <a:spAutoFit/>
          </a:bodyPr>
          <a:lstStyle/>
          <a:p>
            <a:r>
              <a:rPr lang="pl-PL" altLang="ko-KR" sz="2800" dirty="0" smtClean="0">
                <a:solidFill>
                  <a:srgbClr val="243255"/>
                </a:solidFill>
                <a:cs typeface="Arial" pitchFamily="34" charset="0"/>
              </a:rPr>
              <a:t>Wyjaśnić model kreatywności 4P i omówić rodzaje kreatywności</a:t>
            </a:r>
            <a:endParaRPr lang="en-GB" altLang="ko-KR" sz="2800" dirty="0">
              <a:solidFill>
                <a:srgbClr val="243255"/>
              </a:solidFill>
              <a:cs typeface="Arial" pitchFamily="34" charset="0"/>
            </a:endParaRPr>
          </a:p>
        </p:txBody>
      </p:sp>
      <p:sp>
        <p:nvSpPr>
          <p:cNvPr id="41" name="TextBox 8">
            <a:extLst>
              <a:ext uri="{FF2B5EF4-FFF2-40B4-BE49-F238E27FC236}">
                <a16:creationId xmlns:a16="http://schemas.microsoft.com/office/drawing/2014/main" xmlns="" id="{D30CFFC9-0910-4AEB-ACCE-4FB39BBB51EE}"/>
              </a:ext>
            </a:extLst>
          </p:cNvPr>
          <p:cNvSpPr txBox="1"/>
          <p:nvPr/>
        </p:nvSpPr>
        <p:spPr>
          <a:xfrm>
            <a:off x="1676400" y="7100406"/>
            <a:ext cx="13484942" cy="523220"/>
          </a:xfrm>
          <a:prstGeom prst="rect">
            <a:avLst/>
          </a:prstGeom>
          <a:noFill/>
        </p:spPr>
        <p:txBody>
          <a:bodyPr wrap="square" lIns="108000" rIns="108000" rtlCol="0">
            <a:spAutoFit/>
          </a:bodyPr>
          <a:lstStyle/>
          <a:p>
            <a:r>
              <a:rPr lang="pl-PL" altLang="ko-KR" sz="2800" dirty="0" smtClean="0">
                <a:solidFill>
                  <a:srgbClr val="243255"/>
                </a:solidFill>
                <a:cs typeface="Arial" pitchFamily="34" charset="0"/>
              </a:rPr>
              <a:t>Zdefiniować, wyjaśnić i zastosować najczęściej używane techniki kreatywności</a:t>
            </a:r>
            <a:endParaRPr lang="en-GB" altLang="ko-KR" sz="2800" dirty="0">
              <a:solidFill>
                <a:srgbClr val="243255"/>
              </a:solidFill>
              <a:cs typeface="Arial" pitchFamily="34" charset="0"/>
            </a:endParaRPr>
          </a:p>
        </p:txBody>
      </p:sp>
      <p:sp>
        <p:nvSpPr>
          <p:cNvPr id="43" name="TextBox 8">
            <a:extLst>
              <a:ext uri="{FF2B5EF4-FFF2-40B4-BE49-F238E27FC236}">
                <a16:creationId xmlns:a16="http://schemas.microsoft.com/office/drawing/2014/main" xmlns="" id="{296E3461-3EE8-4F02-A473-DBC09AFF5FAF}"/>
              </a:ext>
            </a:extLst>
          </p:cNvPr>
          <p:cNvSpPr txBox="1"/>
          <p:nvPr/>
        </p:nvSpPr>
        <p:spPr>
          <a:xfrm>
            <a:off x="1639529" y="5813003"/>
            <a:ext cx="9180871" cy="523220"/>
          </a:xfrm>
          <a:prstGeom prst="rect">
            <a:avLst/>
          </a:prstGeom>
          <a:noFill/>
        </p:spPr>
        <p:txBody>
          <a:bodyPr wrap="square" lIns="108000" rIns="108000" rtlCol="0">
            <a:spAutoFit/>
          </a:bodyPr>
          <a:lstStyle/>
          <a:p>
            <a:r>
              <a:rPr lang="pl-PL" altLang="ko-KR" sz="2800" dirty="0" smtClean="0">
                <a:solidFill>
                  <a:srgbClr val="243255"/>
                </a:solidFill>
                <a:cs typeface="Arial" pitchFamily="34" charset="0"/>
              </a:rPr>
              <a:t>Dowiesz się, jak budować kreatywne zespoły</a:t>
            </a:r>
            <a:endParaRPr lang="ko-KR" altLang="en-US" sz="2800" dirty="0">
              <a:solidFill>
                <a:srgbClr val="243255"/>
              </a:solidFill>
              <a:cs typeface="Arial" pitchFamily="34" charset="0"/>
            </a:endParaRPr>
          </a:p>
        </p:txBody>
      </p:sp>
      <p:sp>
        <p:nvSpPr>
          <p:cNvPr id="19" name="object 4">
            <a:extLst>
              <a:ext uri="{FF2B5EF4-FFF2-40B4-BE49-F238E27FC236}">
                <a16:creationId xmlns:a16="http://schemas.microsoft.com/office/drawing/2014/main" xmlns="" id="{8C048760-2215-47FF-98AE-D2506BBD665E}"/>
              </a:ext>
            </a:extLst>
          </p:cNvPr>
          <p:cNvSpPr/>
          <p:nvPr/>
        </p:nvSpPr>
        <p:spPr>
          <a:xfrm rot="16200000">
            <a:off x="1066786" y="8255522"/>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20" name="TextBox 8">
            <a:extLst>
              <a:ext uri="{FF2B5EF4-FFF2-40B4-BE49-F238E27FC236}">
                <a16:creationId xmlns:a16="http://schemas.microsoft.com/office/drawing/2014/main" xmlns="" id="{D30CFFC9-0910-4AEB-ACCE-4FB39BBB51EE}"/>
              </a:ext>
            </a:extLst>
          </p:cNvPr>
          <p:cNvSpPr txBox="1"/>
          <p:nvPr/>
        </p:nvSpPr>
        <p:spPr>
          <a:xfrm>
            <a:off x="1664208" y="8191500"/>
            <a:ext cx="11049000" cy="523220"/>
          </a:xfrm>
          <a:prstGeom prst="rect">
            <a:avLst/>
          </a:prstGeom>
          <a:noFill/>
        </p:spPr>
        <p:txBody>
          <a:bodyPr wrap="square" lIns="108000" rIns="108000" rtlCol="0">
            <a:spAutoFit/>
          </a:bodyPr>
          <a:lstStyle/>
          <a:p>
            <a:r>
              <a:rPr lang="pl-PL" altLang="ko-KR" sz="2800" dirty="0" smtClean="0">
                <a:solidFill>
                  <a:srgbClr val="243255"/>
                </a:solidFill>
                <a:cs typeface="Arial" pitchFamily="34" charset="0"/>
              </a:rPr>
              <a:t>Wyjaśnić ramy myślenia projektowego (design </a:t>
            </a:r>
            <a:r>
              <a:rPr lang="pl-PL" altLang="ko-KR" sz="2800" dirty="0" err="1" smtClean="0">
                <a:solidFill>
                  <a:srgbClr val="243255"/>
                </a:solidFill>
                <a:cs typeface="Arial" pitchFamily="34" charset="0"/>
              </a:rPr>
              <a:t>thinking</a:t>
            </a:r>
            <a:r>
              <a:rPr lang="pl-PL" altLang="ko-KR" sz="2800" dirty="0" smtClean="0">
                <a:solidFill>
                  <a:srgbClr val="243255"/>
                </a:solidFill>
                <a:cs typeface="Arial" pitchFamily="34" charset="0"/>
              </a:rPr>
              <a:t>)</a:t>
            </a:r>
            <a:endParaRPr lang="en-GB" altLang="ko-KR" sz="2800" dirty="0">
              <a:solidFill>
                <a:srgbClr val="243255"/>
              </a:solidFill>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939914054"/>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xmlns="" id="{FF387B6A-5047-4EFF-8F1F-CCC31E055809}"/>
              </a:ext>
            </a:extLst>
          </p:cNvPr>
          <p:cNvSpPr txBox="1"/>
          <p:nvPr/>
        </p:nvSpPr>
        <p:spPr>
          <a:xfrm>
            <a:off x="676808" y="3162300"/>
            <a:ext cx="16073000" cy="3046988"/>
          </a:xfrm>
          <a:prstGeom prst="rect">
            <a:avLst/>
          </a:prstGeom>
          <a:noFill/>
          <a:ln>
            <a:solidFill>
              <a:srgbClr val="E12227"/>
            </a:solidFill>
          </a:ln>
        </p:spPr>
        <p:txBody>
          <a:bodyPr wrap="square" rtlCol="0">
            <a:spAutoFit/>
          </a:bodyPr>
          <a:lstStyle/>
          <a:p>
            <a:pPr algn="ctr"/>
            <a:r>
              <a:rPr lang="pl-PL" altLang="ko-KR" sz="3200" i="1" dirty="0" smtClean="0">
                <a:solidFill>
                  <a:srgbClr val="002060"/>
                </a:solidFill>
              </a:rPr>
              <a:t>„Kluczem </a:t>
            </a:r>
            <a:r>
              <a:rPr lang="pl-PL" altLang="ko-KR" sz="3200" i="1" dirty="0">
                <a:solidFill>
                  <a:srgbClr val="002060"/>
                </a:solidFill>
              </a:rPr>
              <a:t>do rozwiązania blokad kreatywności jest poczucie własnej wartości, które kwitnie </a:t>
            </a:r>
            <a:r>
              <a:rPr lang="pl-PL" altLang="ko-KR" sz="3200" i="1" dirty="0" smtClean="0">
                <a:solidFill>
                  <a:srgbClr val="002060"/>
                </a:solidFill>
              </a:rPr>
              <a:t/>
            </a:r>
            <a:br>
              <a:rPr lang="pl-PL" altLang="ko-KR" sz="3200" i="1" dirty="0" smtClean="0">
                <a:solidFill>
                  <a:srgbClr val="002060"/>
                </a:solidFill>
              </a:rPr>
            </a:br>
            <a:r>
              <a:rPr lang="pl-PL" altLang="ko-KR" sz="3200" i="1" dirty="0" smtClean="0">
                <a:solidFill>
                  <a:srgbClr val="002060"/>
                </a:solidFill>
              </a:rPr>
              <a:t>w </a:t>
            </a:r>
            <a:r>
              <a:rPr lang="pl-PL" altLang="ko-KR" sz="3200" i="1" dirty="0">
                <a:solidFill>
                  <a:srgbClr val="002060"/>
                </a:solidFill>
              </a:rPr>
              <a:t>otwartej, zgodnej z prawdą organizacji, w której każdy może otwarcie wyrażać swoje obawy, </a:t>
            </a:r>
            <a:r>
              <a:rPr lang="pl-PL" altLang="ko-KR" sz="3200" i="1" dirty="0" smtClean="0">
                <a:solidFill>
                  <a:srgbClr val="002060"/>
                </a:solidFill>
              </a:rPr>
              <a:t/>
            </a:r>
            <a:br>
              <a:rPr lang="pl-PL" altLang="ko-KR" sz="3200" i="1" dirty="0" smtClean="0">
                <a:solidFill>
                  <a:srgbClr val="002060"/>
                </a:solidFill>
              </a:rPr>
            </a:br>
            <a:r>
              <a:rPr lang="pl-PL" altLang="ko-KR" sz="3200" i="1" dirty="0" smtClean="0">
                <a:solidFill>
                  <a:srgbClr val="002060"/>
                </a:solidFill>
              </a:rPr>
              <a:t>a </a:t>
            </a:r>
            <a:r>
              <a:rPr lang="pl-PL" altLang="ko-KR" sz="3200" i="1" dirty="0">
                <a:solidFill>
                  <a:srgbClr val="002060"/>
                </a:solidFill>
              </a:rPr>
              <a:t>jego człowieczeństwo zostanie zaakceptowane. Kiedy możemy skupić się na problemach, a nie na obronie i kiedy wszyscy czujemy się bezpiecznie, uznając nasze obawy, organizacja staje się społecznością, która pomaga każdej osobie identyfikować i usuwać te blokady – i doświadczać rosnącej </a:t>
            </a:r>
            <a:r>
              <a:rPr lang="pl-PL" altLang="ko-KR" sz="3200" i="1" dirty="0" smtClean="0">
                <a:solidFill>
                  <a:srgbClr val="002060"/>
                </a:solidFill>
              </a:rPr>
              <a:t>kreatywności.” </a:t>
            </a:r>
            <a:r>
              <a:rPr lang="en-US" altLang="ko-KR" sz="3200" i="1" dirty="0" smtClean="0">
                <a:solidFill>
                  <a:srgbClr val="002060"/>
                </a:solidFill>
              </a:rPr>
              <a:t>(</a:t>
            </a:r>
            <a:r>
              <a:rPr lang="en-US" altLang="ko-KR" sz="3200" i="1" dirty="0">
                <a:solidFill>
                  <a:srgbClr val="002060"/>
                </a:solidFill>
              </a:rPr>
              <a:t>Schutz, 1995).</a:t>
            </a:r>
            <a:endParaRPr lang="en-US" altLang="ko-KR" sz="3200" i="1" dirty="0">
              <a:solidFill>
                <a:srgbClr val="FF0000"/>
              </a:solidFill>
            </a:endParaRPr>
          </a:p>
        </p:txBody>
      </p:sp>
      <p:sp>
        <p:nvSpPr>
          <p:cNvPr id="10"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999160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4147334366"/>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xmlns="" id="{FF387B6A-5047-4EFF-8F1F-CCC31E055809}"/>
              </a:ext>
            </a:extLst>
          </p:cNvPr>
          <p:cNvSpPr txBox="1"/>
          <p:nvPr/>
        </p:nvSpPr>
        <p:spPr>
          <a:xfrm>
            <a:off x="676808" y="3162300"/>
            <a:ext cx="16073000" cy="4401205"/>
          </a:xfrm>
          <a:prstGeom prst="rect">
            <a:avLst/>
          </a:prstGeom>
          <a:noFill/>
          <a:ln>
            <a:solidFill>
              <a:srgbClr val="E12227"/>
            </a:solidFill>
          </a:ln>
        </p:spPr>
        <p:txBody>
          <a:bodyPr wrap="square" rtlCol="0">
            <a:spAutoFit/>
          </a:bodyPr>
          <a:lstStyle/>
          <a:p>
            <a:pPr marL="457200" indent="-457200" algn="just">
              <a:buFont typeface="Wingdings" panose="05000000000000000000" pitchFamily="2" charset="2"/>
              <a:buChar char="q"/>
            </a:pPr>
            <a:r>
              <a:rPr lang="pl-PL" altLang="ko-KR" sz="2800" i="1" dirty="0">
                <a:solidFill>
                  <a:srgbClr val="002060"/>
                </a:solidFill>
              </a:rPr>
              <a:t>Kreatywność zespołową można zdefiniować jako wspólną nowość i użyteczność ostatecznego pomysłu wypracowanego przez grupę </a:t>
            </a:r>
            <a:r>
              <a:rPr lang="pl-PL" altLang="ko-KR" sz="2800" i="1" dirty="0" smtClean="0">
                <a:solidFill>
                  <a:srgbClr val="002060"/>
                </a:solidFill>
              </a:rPr>
              <a:t>ludzi.</a:t>
            </a:r>
          </a:p>
          <a:p>
            <a:pPr marL="457200" indent="-457200" algn="just">
              <a:buFont typeface="Wingdings" panose="05000000000000000000" pitchFamily="2" charset="2"/>
              <a:buChar char="q"/>
            </a:pPr>
            <a:endParaRPr lang="hr-HR" altLang="ko-KR" sz="2800" i="1" dirty="0" smtClean="0">
              <a:solidFill>
                <a:srgbClr val="002060"/>
              </a:solidFill>
            </a:endParaRPr>
          </a:p>
          <a:p>
            <a:pPr marL="457200" indent="-457200" algn="just">
              <a:buFont typeface="Wingdings" panose="05000000000000000000" pitchFamily="2" charset="2"/>
              <a:buChar char="q"/>
            </a:pPr>
            <a:r>
              <a:rPr lang="pl-PL" altLang="ko-KR" sz="2800" i="1" dirty="0" smtClean="0">
                <a:solidFill>
                  <a:srgbClr val="002060"/>
                </a:solidFill>
              </a:rPr>
              <a:t>Cztery sposoby zachęcania do kreatywnej iskry i dzielenia się pomysłami w miejscu pracy </a:t>
            </a:r>
            <a:r>
              <a:rPr lang="en-US" altLang="ko-KR" sz="2800" i="1" dirty="0" smtClean="0">
                <a:solidFill>
                  <a:srgbClr val="002060"/>
                </a:solidFill>
              </a:rPr>
              <a:t>(https</a:t>
            </a:r>
            <a:r>
              <a:rPr lang="en-US" altLang="ko-KR" sz="2800" i="1" dirty="0">
                <a:solidFill>
                  <a:srgbClr val="002060"/>
                </a:solidFill>
              </a:rPr>
              <a:t>://blog.flock.com/4-proven-ways-to-encourage-team-creativity): </a:t>
            </a:r>
            <a:endParaRPr lang="hr-HR" altLang="ko-KR" sz="2800" i="1" dirty="0" smtClean="0">
              <a:solidFill>
                <a:srgbClr val="002060"/>
              </a:solidFill>
            </a:endParaRPr>
          </a:p>
          <a:p>
            <a:pPr algn="just"/>
            <a:endParaRPr lang="hr-HR" altLang="ko-KR" sz="2800" i="1" dirty="0" smtClean="0">
              <a:solidFill>
                <a:srgbClr val="002060"/>
              </a:solidFill>
            </a:endParaRPr>
          </a:p>
          <a:p>
            <a:pPr marL="914400" lvl="1" indent="-457200" algn="just">
              <a:buFont typeface="Wingdings" panose="05000000000000000000" pitchFamily="2" charset="2"/>
              <a:buChar char="q"/>
            </a:pPr>
            <a:r>
              <a:rPr lang="pl-PL" altLang="ko-KR" sz="2800" i="1" dirty="0" smtClean="0">
                <a:solidFill>
                  <a:srgbClr val="FF0000"/>
                </a:solidFill>
              </a:rPr>
              <a:t>Promuj elastyczność w miejscu pracy</a:t>
            </a:r>
            <a:endParaRPr lang="en-GB" altLang="ko-KR" sz="2800" i="1" dirty="0" smtClean="0">
              <a:solidFill>
                <a:srgbClr val="FF0000"/>
              </a:solidFill>
            </a:endParaRPr>
          </a:p>
          <a:p>
            <a:pPr marL="914400" lvl="1" indent="-457200" algn="just">
              <a:buFont typeface="Wingdings" panose="05000000000000000000" pitchFamily="2" charset="2"/>
              <a:buChar char="q"/>
            </a:pPr>
            <a:r>
              <a:rPr lang="pl-PL" altLang="ko-KR" sz="2800" i="1" dirty="0" smtClean="0">
                <a:solidFill>
                  <a:srgbClr val="FF0000"/>
                </a:solidFill>
              </a:rPr>
              <a:t>Wprowadź aplikację do współpracy</a:t>
            </a:r>
            <a:endParaRPr lang="en-GB" altLang="ko-KR" sz="2800" i="1" dirty="0" smtClean="0">
              <a:solidFill>
                <a:srgbClr val="FF0000"/>
              </a:solidFill>
            </a:endParaRPr>
          </a:p>
          <a:p>
            <a:pPr marL="914400" lvl="1" indent="-457200" algn="just">
              <a:buFont typeface="Wingdings" panose="05000000000000000000" pitchFamily="2" charset="2"/>
              <a:buChar char="q"/>
            </a:pPr>
            <a:r>
              <a:rPr lang="pl-PL" altLang="ko-KR" sz="2800" i="1" dirty="0" smtClean="0">
                <a:solidFill>
                  <a:srgbClr val="FF0000"/>
                </a:solidFill>
              </a:rPr>
              <a:t>Przyjmij metodykę Design </a:t>
            </a:r>
            <a:r>
              <a:rPr lang="pl-PL" altLang="ko-KR" sz="2800" i="1" dirty="0" err="1" smtClean="0">
                <a:solidFill>
                  <a:srgbClr val="FF0000"/>
                </a:solidFill>
              </a:rPr>
              <a:t>Thinking</a:t>
            </a:r>
            <a:endParaRPr lang="en-GB" altLang="ko-KR" sz="2800" i="1" dirty="0" smtClean="0">
              <a:solidFill>
                <a:srgbClr val="FF0000"/>
              </a:solidFill>
            </a:endParaRPr>
          </a:p>
          <a:p>
            <a:pPr marL="914400" lvl="1" indent="-457200" algn="just">
              <a:buFont typeface="Wingdings" panose="05000000000000000000" pitchFamily="2" charset="2"/>
              <a:buChar char="q"/>
            </a:pPr>
            <a:r>
              <a:rPr lang="en-GB" altLang="ko-KR" sz="2800" i="1" dirty="0" smtClean="0">
                <a:solidFill>
                  <a:srgbClr val="FF0000"/>
                </a:solidFill>
              </a:rPr>
              <a:t>R</a:t>
            </a:r>
            <a:r>
              <a:rPr lang="pl-PL" altLang="ko-KR" sz="2800" i="1" dirty="0" err="1" smtClean="0">
                <a:solidFill>
                  <a:srgbClr val="FF0000"/>
                </a:solidFill>
              </a:rPr>
              <a:t>ozpoznaj</a:t>
            </a:r>
            <a:r>
              <a:rPr lang="pl-PL" altLang="ko-KR" sz="2800" i="1" dirty="0" smtClean="0">
                <a:solidFill>
                  <a:srgbClr val="FF0000"/>
                </a:solidFill>
              </a:rPr>
              <a:t> twórczy sukces</a:t>
            </a:r>
            <a:endParaRPr lang="en-GB" altLang="ko-KR" sz="2800" i="1" dirty="0">
              <a:solidFill>
                <a:srgbClr val="FF0000"/>
              </a:solidFill>
            </a:endParaRPr>
          </a:p>
        </p:txBody>
      </p:sp>
      <p:sp>
        <p:nvSpPr>
          <p:cNvPr id="10"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4286981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214397611"/>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xmlns="" id="{FF387B6A-5047-4EFF-8F1F-CCC31E055809}"/>
              </a:ext>
            </a:extLst>
          </p:cNvPr>
          <p:cNvSpPr txBox="1"/>
          <p:nvPr/>
        </p:nvSpPr>
        <p:spPr>
          <a:xfrm>
            <a:off x="676808" y="3162300"/>
            <a:ext cx="16073000" cy="2677656"/>
          </a:xfrm>
          <a:prstGeom prst="rect">
            <a:avLst/>
          </a:prstGeom>
          <a:noFill/>
          <a:ln>
            <a:solidFill>
              <a:srgbClr val="E12227"/>
            </a:solidFill>
          </a:ln>
        </p:spPr>
        <p:txBody>
          <a:bodyPr wrap="square" rtlCol="0">
            <a:spAutoFit/>
          </a:bodyPr>
          <a:lstStyle/>
          <a:p>
            <a:pPr marL="457200" indent="-457200" algn="just">
              <a:buFont typeface="Wingdings" panose="05000000000000000000" pitchFamily="2" charset="2"/>
              <a:buChar char="q"/>
            </a:pPr>
            <a:r>
              <a:rPr lang="pl-PL" altLang="ko-KR" sz="2800" i="1" dirty="0">
                <a:solidFill>
                  <a:schemeClr val="tx2"/>
                </a:solidFill>
              </a:rPr>
              <a:t>Kreatywność w miejscu pracy można zdefiniować jako podejmowanie ryzyka – wyprowadzenie Ciebie </a:t>
            </a:r>
            <a:r>
              <a:rPr lang="pl-PL" altLang="ko-KR" sz="2800" i="1" dirty="0" smtClean="0">
                <a:solidFill>
                  <a:schemeClr val="tx2"/>
                </a:solidFill>
              </a:rPr>
              <a:t/>
            </a:r>
            <a:br>
              <a:rPr lang="pl-PL" altLang="ko-KR" sz="2800" i="1" dirty="0" smtClean="0">
                <a:solidFill>
                  <a:schemeClr val="tx2"/>
                </a:solidFill>
              </a:rPr>
            </a:br>
            <a:r>
              <a:rPr lang="pl-PL" altLang="ko-KR" sz="2800" i="1" dirty="0" smtClean="0">
                <a:solidFill>
                  <a:schemeClr val="tx2"/>
                </a:solidFill>
              </a:rPr>
              <a:t>i </a:t>
            </a:r>
            <a:r>
              <a:rPr lang="pl-PL" altLang="ko-KR" sz="2800" i="1" dirty="0">
                <a:solidFill>
                  <a:schemeClr val="tx2"/>
                </a:solidFill>
              </a:rPr>
              <a:t>Twojego zespołu ze swojej strefy komfortu w nieznane. Kreatywność w Twoim miejscu pracy to jeden </a:t>
            </a:r>
            <a:r>
              <a:rPr lang="pl-PL" altLang="ko-KR" sz="2800" i="1" dirty="0" smtClean="0">
                <a:solidFill>
                  <a:schemeClr val="tx2"/>
                </a:solidFill>
              </a:rPr>
              <a:t/>
            </a:r>
            <a:br>
              <a:rPr lang="pl-PL" altLang="ko-KR" sz="2800" i="1" dirty="0" smtClean="0">
                <a:solidFill>
                  <a:schemeClr val="tx2"/>
                </a:solidFill>
              </a:rPr>
            </a:br>
            <a:r>
              <a:rPr lang="pl-PL" altLang="ko-KR" sz="2800" i="1" dirty="0" smtClean="0">
                <a:solidFill>
                  <a:schemeClr val="tx2"/>
                </a:solidFill>
              </a:rPr>
              <a:t>z </a:t>
            </a:r>
            <a:r>
              <a:rPr lang="pl-PL" altLang="ko-KR" sz="2800" i="1" dirty="0">
                <a:solidFill>
                  <a:schemeClr val="tx2"/>
                </a:solidFill>
              </a:rPr>
              <a:t>najważniejszych kroków na drodze do sukcesu</a:t>
            </a:r>
            <a:r>
              <a:rPr lang="pl-PL" altLang="ko-KR" sz="2800" i="1" dirty="0" smtClean="0">
                <a:solidFill>
                  <a:schemeClr val="tx2"/>
                </a:solidFill>
              </a:rPr>
              <a:t>.</a:t>
            </a:r>
          </a:p>
          <a:p>
            <a:pPr marL="457200" indent="-457200" algn="just">
              <a:buFont typeface="Wingdings" panose="05000000000000000000" pitchFamily="2" charset="2"/>
              <a:buChar char="q"/>
            </a:pPr>
            <a:endParaRPr lang="hr-HR" altLang="ko-KR" sz="2800" i="1" dirty="0" smtClean="0">
              <a:solidFill>
                <a:schemeClr val="tx2"/>
              </a:solidFill>
            </a:endParaRPr>
          </a:p>
          <a:p>
            <a:pPr marL="457200" indent="-457200" algn="just">
              <a:buFont typeface="Wingdings" panose="05000000000000000000" pitchFamily="2" charset="2"/>
              <a:buChar char="q"/>
            </a:pPr>
            <a:r>
              <a:rPr lang="pl-PL" altLang="ko-KR" sz="2800" i="1" dirty="0">
                <a:solidFill>
                  <a:schemeClr val="tx2"/>
                </a:solidFill>
              </a:rPr>
              <a:t>Jeśli znajdziesz sposób na zastosowanie go w swoim miejscu pracy, odblokujesz nowe, świeże i innowacyjne </a:t>
            </a:r>
            <a:r>
              <a:rPr lang="pl-PL" altLang="ko-KR" sz="2800" i="1" dirty="0" smtClean="0">
                <a:solidFill>
                  <a:schemeClr val="tx2"/>
                </a:solidFill>
              </a:rPr>
              <a:t>pomysły </a:t>
            </a:r>
            <a:r>
              <a:rPr lang="en-US" altLang="ko-KR" sz="2800" i="1" dirty="0" smtClean="0">
                <a:solidFill>
                  <a:schemeClr val="tx2"/>
                </a:solidFill>
              </a:rPr>
              <a:t>(https</a:t>
            </a:r>
            <a:r>
              <a:rPr lang="en-US" altLang="ko-KR" sz="2800" i="1" dirty="0">
                <a:solidFill>
                  <a:schemeClr val="tx2"/>
                </a:solidFill>
              </a:rPr>
              <a:t>://engageinlearning.com/blog/why-is-creativity-important-in-the-workplace/).</a:t>
            </a:r>
            <a:endParaRPr lang="hr-HR" altLang="ko-KR" sz="2800" i="1" dirty="0">
              <a:solidFill>
                <a:schemeClr val="tx2"/>
              </a:solidFill>
            </a:endParaRPr>
          </a:p>
        </p:txBody>
      </p:sp>
      <p:sp>
        <p:nvSpPr>
          <p:cNvPr id="10"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3488360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723901529"/>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Diagram 2"/>
          <p:cNvGraphicFramePr/>
          <p:nvPr>
            <p:extLst>
              <p:ext uri="{D42A27DB-BD31-4B8C-83A1-F6EECF244321}">
                <p14:modId xmlns:p14="http://schemas.microsoft.com/office/powerpoint/2010/main" val="1457262612"/>
              </p:ext>
            </p:extLst>
          </p:nvPr>
        </p:nvGraphicFramePr>
        <p:xfrm>
          <a:off x="676808" y="3162300"/>
          <a:ext cx="16073000" cy="3539430"/>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
        <p:nvSpPr>
          <p:cNvPr id="9"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6431018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93225611"/>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xmlns="" id="{FF387B6A-5047-4EFF-8F1F-CCC31E055809}"/>
              </a:ext>
            </a:extLst>
          </p:cNvPr>
          <p:cNvSpPr txBox="1"/>
          <p:nvPr/>
        </p:nvSpPr>
        <p:spPr>
          <a:xfrm>
            <a:off x="676808" y="3162300"/>
            <a:ext cx="16073000" cy="2246769"/>
          </a:xfrm>
          <a:prstGeom prst="rect">
            <a:avLst/>
          </a:prstGeom>
          <a:noFill/>
          <a:ln>
            <a:solidFill>
              <a:srgbClr val="E12227"/>
            </a:solidFill>
          </a:ln>
        </p:spPr>
        <p:txBody>
          <a:bodyPr wrap="square" rtlCol="0">
            <a:spAutoFit/>
          </a:bodyPr>
          <a:lstStyle/>
          <a:p>
            <a:pPr marL="457200" indent="-457200" algn="just">
              <a:buFont typeface="Wingdings" panose="05000000000000000000" pitchFamily="2" charset="2"/>
              <a:buChar char="q"/>
            </a:pPr>
            <a:r>
              <a:rPr lang="pl-PL" altLang="ko-KR" sz="2800" i="1" dirty="0">
                <a:solidFill>
                  <a:schemeClr val="tx2"/>
                </a:solidFill>
              </a:rPr>
              <a:t>Korzyści z rozwijania kreatywności w miejscu pracy obejmują </a:t>
            </a:r>
            <a:endParaRPr lang="pl-PL" altLang="ko-KR" sz="2800" i="1" dirty="0" smtClean="0">
              <a:solidFill>
                <a:schemeClr val="tx2"/>
              </a:solidFill>
            </a:endParaRPr>
          </a:p>
          <a:p>
            <a:pPr algn="just"/>
            <a:endParaRPr lang="hr-HR" altLang="ko-KR" sz="2800" i="1" dirty="0" smtClean="0">
              <a:solidFill>
                <a:schemeClr val="tx2"/>
              </a:solidFill>
            </a:endParaRPr>
          </a:p>
          <a:p>
            <a:pPr marL="914400" lvl="1" indent="-457200" algn="just">
              <a:buFont typeface="Wingdings" panose="05000000000000000000" pitchFamily="2" charset="2"/>
              <a:buChar char="q"/>
            </a:pPr>
            <a:r>
              <a:rPr lang="pl-PL" altLang="ko-KR" sz="2800" i="1" dirty="0" smtClean="0">
                <a:solidFill>
                  <a:srgbClr val="FF0000"/>
                </a:solidFill>
              </a:rPr>
              <a:t>Kreatywność </a:t>
            </a:r>
            <a:r>
              <a:rPr lang="pl-PL" altLang="ko-KR" sz="2800" i="1" dirty="0">
                <a:solidFill>
                  <a:srgbClr val="FF0000"/>
                </a:solidFill>
              </a:rPr>
              <a:t>buduje lepszą pracę zespołową</a:t>
            </a:r>
            <a:endParaRPr lang="en-GB" altLang="ko-KR" sz="2800" i="1" dirty="0" smtClean="0">
              <a:solidFill>
                <a:srgbClr val="FF0000"/>
              </a:solidFill>
            </a:endParaRPr>
          </a:p>
          <a:p>
            <a:pPr marL="914400" lvl="1" indent="-457200" algn="just">
              <a:buFont typeface="Wingdings" panose="05000000000000000000" pitchFamily="2" charset="2"/>
              <a:buChar char="q"/>
            </a:pPr>
            <a:r>
              <a:rPr lang="pl-PL" altLang="ko-KR" sz="2800" i="1" dirty="0">
                <a:solidFill>
                  <a:srgbClr val="FF0000"/>
                </a:solidFill>
              </a:rPr>
              <a:t>Kreatywność poprawia zdolność przyciągania i zatrzymywania </a:t>
            </a:r>
            <a:r>
              <a:rPr lang="pl-PL" altLang="ko-KR" sz="2800" i="1" dirty="0" smtClean="0">
                <a:solidFill>
                  <a:srgbClr val="FF0000"/>
                </a:solidFill>
              </a:rPr>
              <a:t>pracowników</a:t>
            </a:r>
          </a:p>
          <a:p>
            <a:pPr marL="914400" lvl="1" indent="-457200" algn="just">
              <a:buFont typeface="Wingdings" panose="05000000000000000000" pitchFamily="2" charset="2"/>
              <a:buChar char="q"/>
            </a:pPr>
            <a:r>
              <a:rPr lang="pl-PL" altLang="ko-KR" sz="2800" i="1" dirty="0">
                <a:solidFill>
                  <a:srgbClr val="FF0000"/>
                </a:solidFill>
              </a:rPr>
              <a:t>Kreatywność zwiększa skłonność do rozwiązywania problemów</a:t>
            </a:r>
            <a:endParaRPr lang="en-GB" altLang="ko-KR" sz="2800" i="1" dirty="0">
              <a:solidFill>
                <a:srgbClr val="FF0000"/>
              </a:solidFill>
            </a:endParaRPr>
          </a:p>
        </p:txBody>
      </p:sp>
      <p:sp>
        <p:nvSpPr>
          <p:cNvPr id="10"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027836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51157" y="271956"/>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484142387"/>
              </p:ext>
            </p:extLst>
          </p:nvPr>
        </p:nvGraphicFramePr>
        <p:xfrm>
          <a:off x="652159" y="1257300"/>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xmlns="" id="{FF387B6A-5047-4EFF-8F1F-CCC31E055809}"/>
              </a:ext>
            </a:extLst>
          </p:cNvPr>
          <p:cNvSpPr txBox="1"/>
          <p:nvPr/>
        </p:nvSpPr>
        <p:spPr>
          <a:xfrm>
            <a:off x="675350" y="2361056"/>
            <a:ext cx="16073000" cy="6124754"/>
          </a:xfrm>
          <a:prstGeom prst="rect">
            <a:avLst/>
          </a:prstGeom>
          <a:noFill/>
          <a:ln>
            <a:solidFill>
              <a:srgbClr val="E12227"/>
            </a:solidFill>
          </a:ln>
        </p:spPr>
        <p:txBody>
          <a:bodyPr wrap="square" rtlCol="0">
            <a:spAutoFit/>
          </a:bodyPr>
          <a:lstStyle/>
          <a:p>
            <a:pPr marL="457200" indent="-457200" algn="just">
              <a:buFont typeface="Wingdings" panose="05000000000000000000" pitchFamily="2" charset="2"/>
              <a:buChar char="q"/>
            </a:pPr>
            <a:r>
              <a:rPr lang="pl-PL" altLang="ko-KR" sz="2800" i="1" dirty="0" smtClean="0">
                <a:solidFill>
                  <a:srgbClr val="002060"/>
                </a:solidFill>
              </a:rPr>
              <a:t>Programy treningu kreatywności zazwyczaj koncentrują się na:</a:t>
            </a:r>
            <a:endParaRPr lang="en-GB" altLang="ko-KR" sz="2800" i="1" dirty="0" smtClean="0">
              <a:solidFill>
                <a:srgbClr val="002060"/>
              </a:solidFill>
            </a:endParaRPr>
          </a:p>
          <a:p>
            <a:pPr marL="914400" lvl="1" indent="-457200" algn="just">
              <a:buFont typeface="Wingdings" panose="05000000000000000000" pitchFamily="2" charset="2"/>
              <a:buChar char="q"/>
            </a:pPr>
            <a:r>
              <a:rPr lang="pl-PL" altLang="ko-KR" sz="2800" i="1" dirty="0" smtClean="0">
                <a:solidFill>
                  <a:srgbClr val="C00000"/>
                </a:solidFill>
              </a:rPr>
              <a:t>Generowaniu pomysłów</a:t>
            </a:r>
            <a:endParaRPr lang="en-GB" altLang="ko-KR" sz="2800" i="1" dirty="0" smtClean="0">
              <a:solidFill>
                <a:srgbClr val="C00000"/>
              </a:solidFill>
            </a:endParaRPr>
          </a:p>
          <a:p>
            <a:pPr marL="914400" lvl="1" indent="-457200" algn="just">
              <a:buFont typeface="Wingdings" panose="05000000000000000000" pitchFamily="2" charset="2"/>
              <a:buChar char="q"/>
            </a:pPr>
            <a:r>
              <a:rPr lang="pl-PL" altLang="ko-KR" sz="2800" i="1" dirty="0" smtClean="0">
                <a:solidFill>
                  <a:srgbClr val="C00000"/>
                </a:solidFill>
              </a:rPr>
              <a:t>Czynnościach przetwarzania poznawczego </a:t>
            </a:r>
            <a:r>
              <a:rPr lang="pl-PL" altLang="ko-KR" sz="2800" i="1" dirty="0" smtClean="0">
                <a:solidFill>
                  <a:srgbClr val="243255"/>
                </a:solidFill>
              </a:rPr>
              <a:t>w celu rozwijania kreatywnych umiejętności rozwiązywania problemów</a:t>
            </a:r>
            <a:r>
              <a:rPr lang="pl-PL" altLang="ko-KR" sz="2800" i="1" dirty="0">
                <a:solidFill>
                  <a:srgbClr val="002060"/>
                </a:solidFill>
              </a:rPr>
              <a:t>.</a:t>
            </a:r>
            <a:endParaRPr lang="en-GB" altLang="ko-KR" sz="2800" i="1" dirty="0" smtClean="0">
              <a:solidFill>
                <a:srgbClr val="002060"/>
              </a:solidFill>
            </a:endParaRPr>
          </a:p>
          <a:p>
            <a:pPr marL="914400" lvl="1" indent="-457200" algn="just">
              <a:buFont typeface="Wingdings" panose="05000000000000000000" pitchFamily="2" charset="2"/>
              <a:buChar char="q"/>
            </a:pPr>
            <a:r>
              <a:rPr lang="pl-PL" altLang="ko-KR" sz="2800" i="1" dirty="0" smtClean="0">
                <a:solidFill>
                  <a:srgbClr val="002060"/>
                </a:solidFill>
              </a:rPr>
              <a:t>Techniki kreatywności są ważnym elementem w rozwijaniu tych umiejętności.</a:t>
            </a:r>
            <a:endParaRPr lang="en-GB" altLang="ko-KR" sz="2800" i="1" dirty="0" smtClean="0">
              <a:solidFill>
                <a:srgbClr val="002060"/>
              </a:solidFill>
            </a:endParaRPr>
          </a:p>
          <a:p>
            <a:pPr marL="457200" indent="-457200" algn="just">
              <a:buFont typeface="Wingdings" panose="05000000000000000000" pitchFamily="2" charset="2"/>
              <a:buChar char="q"/>
            </a:pPr>
            <a:endParaRPr lang="en-GB" altLang="ko-KR" sz="2800" i="1" dirty="0" smtClean="0">
              <a:solidFill>
                <a:srgbClr val="243255"/>
              </a:solidFill>
            </a:endParaRPr>
          </a:p>
          <a:p>
            <a:pPr marL="457200" indent="-457200" algn="just">
              <a:buFont typeface="Wingdings" panose="05000000000000000000" pitchFamily="2" charset="2"/>
              <a:buChar char="q"/>
            </a:pPr>
            <a:r>
              <a:rPr lang="pl-PL" altLang="ko-KR" sz="2800" i="1" dirty="0" smtClean="0">
                <a:solidFill>
                  <a:srgbClr val="E12227"/>
                </a:solidFill>
              </a:rPr>
              <a:t>Techniki kreatywności</a:t>
            </a:r>
            <a:endParaRPr lang="en-GB" altLang="ko-KR" sz="2800" i="1" dirty="0" smtClean="0">
              <a:solidFill>
                <a:srgbClr val="E12227"/>
              </a:solidFill>
            </a:endParaRPr>
          </a:p>
          <a:p>
            <a:pPr marL="914400" lvl="1" indent="-457200" algn="just">
              <a:buFont typeface="Wingdings" panose="05000000000000000000" pitchFamily="2" charset="2"/>
              <a:buChar char="q"/>
            </a:pPr>
            <a:r>
              <a:rPr lang="pl-PL" altLang="ko-KR" sz="2800" i="1" dirty="0" smtClean="0">
                <a:solidFill>
                  <a:srgbClr val="002060"/>
                </a:solidFill>
              </a:rPr>
              <a:t>„</a:t>
            </a:r>
            <a:r>
              <a:rPr lang="pl-PL" altLang="ko-KR" sz="2800" i="1" dirty="0">
                <a:solidFill>
                  <a:srgbClr val="002060"/>
                </a:solidFill>
              </a:rPr>
              <a:t>Specjalne sesje ułatwiające proces twórczy poprzez dostarczanie strategii i heurystyk (umiejętności m. in. znajdywania związków między faktami – </a:t>
            </a:r>
            <a:r>
              <a:rPr lang="pl-PL" altLang="ko-KR" sz="2800" i="1" dirty="0" err="1">
                <a:solidFill>
                  <a:srgbClr val="002060"/>
                </a:solidFill>
              </a:rPr>
              <a:t>dop</a:t>
            </a:r>
            <a:r>
              <a:rPr lang="pl-PL" altLang="ko-KR" sz="2800" i="1" dirty="0">
                <a:solidFill>
                  <a:srgbClr val="002060"/>
                </a:solidFill>
              </a:rPr>
              <a:t>.) w celu rozwijania nowych pomysłów” </a:t>
            </a:r>
            <a:r>
              <a:rPr lang="en-GB" altLang="ko-KR" sz="2800" i="1" dirty="0" smtClean="0">
                <a:solidFill>
                  <a:srgbClr val="002060"/>
                </a:solidFill>
              </a:rPr>
              <a:t>(</a:t>
            </a:r>
            <a:r>
              <a:rPr lang="pl-PL" altLang="ko-KR" sz="2800" i="1" dirty="0" smtClean="0">
                <a:solidFill>
                  <a:srgbClr val="002060"/>
                </a:solidFill>
              </a:rPr>
              <a:t>np. </a:t>
            </a:r>
            <a:r>
              <a:rPr lang="en-GB" altLang="ko-KR" sz="2800" i="1" dirty="0" smtClean="0">
                <a:solidFill>
                  <a:srgbClr val="002060"/>
                </a:solidFill>
              </a:rPr>
              <a:t>Herrmann </a:t>
            </a:r>
            <a:r>
              <a:rPr lang="en-GB" altLang="ko-KR" sz="2800" i="1" dirty="0" smtClean="0">
                <a:solidFill>
                  <a:srgbClr val="002060"/>
                </a:solidFill>
              </a:rPr>
              <a:t>&amp; </a:t>
            </a:r>
            <a:r>
              <a:rPr lang="en-GB" altLang="ko-KR" sz="2800" i="1" dirty="0" err="1" smtClean="0">
                <a:solidFill>
                  <a:srgbClr val="002060"/>
                </a:solidFill>
              </a:rPr>
              <a:t>Felfe</a:t>
            </a:r>
            <a:r>
              <a:rPr lang="en-GB" altLang="ko-KR" sz="2800" i="1" dirty="0" smtClean="0">
                <a:solidFill>
                  <a:srgbClr val="002060"/>
                </a:solidFill>
              </a:rPr>
              <a:t>, 2014; </a:t>
            </a:r>
            <a:r>
              <a:rPr lang="en-GB" altLang="ko-KR" sz="2800" i="1" dirty="0" err="1" smtClean="0">
                <a:solidFill>
                  <a:srgbClr val="002060"/>
                </a:solidFill>
              </a:rPr>
              <a:t>Meinel</a:t>
            </a:r>
            <a:r>
              <a:rPr lang="en-GB" altLang="ko-KR" sz="2800" i="1" dirty="0" smtClean="0">
                <a:solidFill>
                  <a:srgbClr val="002060"/>
                </a:solidFill>
              </a:rPr>
              <a:t> &amp; Voigt, 2017, ).</a:t>
            </a:r>
          </a:p>
          <a:p>
            <a:pPr marL="914400" lvl="1" indent="-457200" algn="just">
              <a:buFont typeface="Wingdings" panose="05000000000000000000" pitchFamily="2" charset="2"/>
              <a:buChar char="q"/>
            </a:pPr>
            <a:r>
              <a:rPr lang="pl-PL" altLang="ko-KR" sz="2800" i="1" dirty="0" smtClean="0">
                <a:solidFill>
                  <a:srgbClr val="002060"/>
                </a:solidFill>
              </a:rPr>
              <a:t>Techniki </a:t>
            </a:r>
            <a:r>
              <a:rPr lang="pl-PL" altLang="ko-KR" sz="2800" i="1" dirty="0">
                <a:solidFill>
                  <a:srgbClr val="002060"/>
                </a:solidFill>
              </a:rPr>
              <a:t>kreatywności to narzędzia do „budzenia i wzmacniania kreatywnego potencjału jednostek</a:t>
            </a:r>
            <a:r>
              <a:rPr lang="en-GB" altLang="ko-KR" sz="2800" i="1" dirty="0" smtClean="0">
                <a:solidFill>
                  <a:srgbClr val="002060"/>
                </a:solidFill>
              </a:rPr>
              <a:t>” </a:t>
            </a:r>
            <a:r>
              <a:rPr lang="en-GB" altLang="ko-KR" sz="2800" i="1" dirty="0" smtClean="0">
                <a:solidFill>
                  <a:srgbClr val="002060"/>
                </a:solidFill>
              </a:rPr>
              <a:t>(</a:t>
            </a:r>
            <a:r>
              <a:rPr lang="en-GB" altLang="ko-KR" sz="2800" i="1" dirty="0" err="1" smtClean="0">
                <a:solidFill>
                  <a:srgbClr val="002060"/>
                </a:solidFill>
              </a:rPr>
              <a:t>Leopoldino</a:t>
            </a:r>
            <a:r>
              <a:rPr lang="en-GB" altLang="ko-KR" sz="2800" i="1" dirty="0" smtClean="0">
                <a:solidFill>
                  <a:srgbClr val="002060"/>
                </a:solidFill>
              </a:rPr>
              <a:t> et al., 2016, </a:t>
            </a:r>
            <a:r>
              <a:rPr lang="pl-PL" altLang="ko-KR" sz="2800" i="1" dirty="0" smtClean="0">
                <a:solidFill>
                  <a:srgbClr val="002060"/>
                </a:solidFill>
              </a:rPr>
              <a:t>s</a:t>
            </a:r>
            <a:r>
              <a:rPr lang="en-GB" altLang="ko-KR" sz="2800" i="1" dirty="0" smtClean="0">
                <a:solidFill>
                  <a:srgbClr val="002060"/>
                </a:solidFill>
              </a:rPr>
              <a:t>. </a:t>
            </a:r>
            <a:r>
              <a:rPr lang="en-GB" altLang="ko-KR" sz="2800" i="1" dirty="0" smtClean="0">
                <a:solidFill>
                  <a:srgbClr val="002060"/>
                </a:solidFill>
              </a:rPr>
              <a:t>95). </a:t>
            </a:r>
          </a:p>
          <a:p>
            <a:pPr marL="914400" lvl="1" indent="-457200" algn="just">
              <a:buFont typeface="Wingdings" panose="05000000000000000000" pitchFamily="2" charset="2"/>
              <a:buChar char="q"/>
            </a:pPr>
            <a:r>
              <a:rPr lang="pl-PL" altLang="ko-KR" sz="2800" i="1" dirty="0" smtClean="0">
                <a:solidFill>
                  <a:srgbClr val="002060"/>
                </a:solidFill>
              </a:rPr>
              <a:t>Stosowane na różnych etapach procesu innowacji </a:t>
            </a:r>
            <a:r>
              <a:rPr lang="en-GB" altLang="ko-KR" sz="2800" i="1" dirty="0" smtClean="0">
                <a:solidFill>
                  <a:srgbClr val="002060"/>
                </a:solidFill>
              </a:rPr>
              <a:t>=&gt; </a:t>
            </a:r>
            <a:r>
              <a:rPr lang="pl-PL" altLang="ko-KR" sz="2800" i="1" dirty="0" smtClean="0">
                <a:solidFill>
                  <a:srgbClr val="002060"/>
                </a:solidFill>
              </a:rPr>
              <a:t>szczególnie na etapie generowania pomysłów </a:t>
            </a:r>
            <a:r>
              <a:rPr lang="en-GB" altLang="ko-KR" sz="2800" i="1" dirty="0" smtClean="0">
                <a:solidFill>
                  <a:srgbClr val="002060"/>
                </a:solidFill>
              </a:rPr>
              <a:t>(</a:t>
            </a:r>
            <a:r>
              <a:rPr lang="en-GB" altLang="ko-KR" sz="2800" i="1" dirty="0" err="1" smtClean="0">
                <a:solidFill>
                  <a:srgbClr val="002060"/>
                </a:solidFill>
              </a:rPr>
              <a:t>Meinel</a:t>
            </a:r>
            <a:r>
              <a:rPr lang="en-GB" altLang="ko-KR" sz="2800" i="1" dirty="0" smtClean="0">
                <a:solidFill>
                  <a:srgbClr val="002060"/>
                </a:solidFill>
              </a:rPr>
              <a:t> </a:t>
            </a:r>
            <a:r>
              <a:rPr lang="en-GB" altLang="ko-KR" sz="2800" i="1" dirty="0" smtClean="0">
                <a:solidFill>
                  <a:srgbClr val="002060"/>
                </a:solidFill>
              </a:rPr>
              <a:t>&amp; Voigt, 2017; Smith, 1998). </a:t>
            </a:r>
            <a:endParaRPr lang="en-GB" altLang="ko-KR" sz="2800" i="1" dirty="0">
              <a:solidFill>
                <a:srgbClr val="002060"/>
              </a:solidFill>
            </a:endParaRPr>
          </a:p>
        </p:txBody>
      </p:sp>
    </p:spTree>
    <p:extLst>
      <p:ext uri="{BB962C8B-B14F-4D97-AF65-F5344CB8AC3E}">
        <p14:creationId xmlns:p14="http://schemas.microsoft.com/office/powerpoint/2010/main" val="295239351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407407045"/>
              </p:ext>
            </p:extLst>
          </p:nvPr>
        </p:nvGraphicFramePr>
        <p:xfrm>
          <a:off x="649785" y="1538107"/>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xmlns="" id="{FF387B6A-5047-4EFF-8F1F-CCC31E055809}"/>
              </a:ext>
            </a:extLst>
          </p:cNvPr>
          <p:cNvSpPr txBox="1"/>
          <p:nvPr/>
        </p:nvSpPr>
        <p:spPr>
          <a:xfrm>
            <a:off x="649785" y="2631953"/>
            <a:ext cx="16073000" cy="5693866"/>
          </a:xfrm>
          <a:prstGeom prst="rect">
            <a:avLst/>
          </a:prstGeom>
          <a:noFill/>
          <a:ln>
            <a:solidFill>
              <a:srgbClr val="E12227"/>
            </a:solidFill>
          </a:ln>
        </p:spPr>
        <p:txBody>
          <a:bodyPr wrap="square" rtlCol="0">
            <a:spAutoFit/>
          </a:bodyPr>
          <a:lstStyle/>
          <a:p>
            <a:pPr algn="just"/>
            <a:r>
              <a:rPr lang="pl-PL" altLang="ko-KR" sz="2800" i="1" dirty="0" smtClean="0">
                <a:solidFill>
                  <a:srgbClr val="002060"/>
                </a:solidFill>
              </a:rPr>
              <a:t>Dwa wymiary</a:t>
            </a:r>
            <a:r>
              <a:rPr lang="en-GB" altLang="ko-KR" sz="2800" i="1" dirty="0" smtClean="0">
                <a:solidFill>
                  <a:srgbClr val="002060"/>
                </a:solidFill>
              </a:rPr>
              <a:t>:</a:t>
            </a:r>
            <a:endParaRPr lang="en-GB" altLang="ko-KR" sz="2800" i="1" dirty="0" smtClean="0">
              <a:solidFill>
                <a:srgbClr val="002060"/>
              </a:solidFill>
            </a:endParaRPr>
          </a:p>
          <a:p>
            <a:pPr marL="971550" lvl="1" indent="-514350" algn="just">
              <a:buFont typeface="+mj-lt"/>
              <a:buAutoNum type="arabicPeriod"/>
            </a:pPr>
            <a:r>
              <a:rPr lang="pl-PL" altLang="ko-KR" sz="2800" i="1" dirty="0" smtClean="0">
                <a:solidFill>
                  <a:srgbClr val="002060"/>
                </a:solidFill>
              </a:rPr>
              <a:t>Generowanie pomysłów przez</a:t>
            </a:r>
            <a:r>
              <a:rPr lang="en-GB" altLang="ko-KR" sz="2800" i="1" dirty="0" smtClean="0">
                <a:solidFill>
                  <a:srgbClr val="002060"/>
                </a:solidFill>
              </a:rPr>
              <a:t>:</a:t>
            </a:r>
            <a:endParaRPr lang="en-GB" altLang="ko-KR" sz="2800" i="1" dirty="0" smtClean="0">
              <a:solidFill>
                <a:srgbClr val="002060"/>
              </a:solidFill>
            </a:endParaRPr>
          </a:p>
          <a:p>
            <a:pPr marL="1371600" lvl="2" indent="-457200" algn="just">
              <a:buFont typeface="Arial" panose="020B0604020202020204" pitchFamily="34" charset="0"/>
              <a:buChar char="•"/>
            </a:pPr>
            <a:r>
              <a:rPr lang="pl-PL" altLang="ko-KR" sz="2800" i="1" dirty="0" smtClean="0">
                <a:solidFill>
                  <a:srgbClr val="002060"/>
                </a:solidFill>
              </a:rPr>
              <a:t>Pobudzanie intuicji,</a:t>
            </a:r>
            <a:endParaRPr lang="en-GB" altLang="ko-KR" sz="2800" i="1" dirty="0" smtClean="0">
              <a:solidFill>
                <a:srgbClr val="002060"/>
              </a:solidFill>
            </a:endParaRPr>
          </a:p>
          <a:p>
            <a:pPr marL="1371600" lvl="2" indent="-457200" algn="just">
              <a:buFont typeface="Arial" panose="020B0604020202020204" pitchFamily="34" charset="0"/>
              <a:buChar char="•"/>
            </a:pPr>
            <a:r>
              <a:rPr lang="pl-PL" altLang="ko-KR" sz="2800" i="1" dirty="0" smtClean="0">
                <a:solidFill>
                  <a:srgbClr val="002060"/>
                </a:solidFill>
              </a:rPr>
              <a:t>Stosowanie systematycznego podejścia do rozwiązywania problemów</a:t>
            </a:r>
            <a:r>
              <a:rPr lang="en-GB" altLang="ko-KR" sz="2800" i="1" dirty="0" smtClean="0">
                <a:solidFill>
                  <a:srgbClr val="002060"/>
                </a:solidFill>
              </a:rPr>
              <a:t>. </a:t>
            </a:r>
            <a:endParaRPr lang="en-GB" altLang="ko-KR" sz="2800" i="1" dirty="0" smtClean="0">
              <a:solidFill>
                <a:srgbClr val="002060"/>
              </a:solidFill>
            </a:endParaRPr>
          </a:p>
          <a:p>
            <a:pPr marL="971550" lvl="1" indent="-514350" algn="just">
              <a:buFont typeface="+mj-lt"/>
              <a:buAutoNum type="arabicPeriod"/>
            </a:pPr>
            <a:r>
              <a:rPr lang="pl-PL" altLang="ko-KR" sz="2800" i="1" dirty="0" smtClean="0">
                <a:solidFill>
                  <a:srgbClr val="002060"/>
                </a:solidFill>
              </a:rPr>
              <a:t>Mechanizm wyzwalający pomysły</a:t>
            </a:r>
            <a:r>
              <a:rPr lang="en-GB" altLang="ko-KR" sz="2800" i="1" dirty="0" smtClean="0">
                <a:solidFill>
                  <a:srgbClr val="002060"/>
                </a:solidFill>
              </a:rPr>
              <a:t>: </a:t>
            </a:r>
            <a:endParaRPr lang="en-GB" altLang="ko-KR" sz="2800" i="1" dirty="0" smtClean="0">
              <a:solidFill>
                <a:srgbClr val="002060"/>
              </a:solidFill>
            </a:endParaRPr>
          </a:p>
          <a:p>
            <a:pPr marL="1371600" lvl="2" indent="-457200" algn="just">
              <a:buFont typeface="Arial" panose="020B0604020202020204" pitchFamily="34" charset="0"/>
              <a:buChar char="•"/>
            </a:pPr>
            <a:r>
              <a:rPr lang="pl-PL" altLang="ko-KR" sz="2800" i="1" dirty="0" smtClean="0">
                <a:solidFill>
                  <a:srgbClr val="002060"/>
                </a:solidFill>
              </a:rPr>
              <a:t>pomysły </a:t>
            </a:r>
            <a:r>
              <a:rPr lang="pl-PL" altLang="ko-KR" sz="2800" i="1" dirty="0">
                <a:solidFill>
                  <a:srgbClr val="002060"/>
                </a:solidFill>
              </a:rPr>
              <a:t>mogą być wynikiem zmian I rozwoju istniejących </a:t>
            </a:r>
            <a:r>
              <a:rPr lang="pl-PL" altLang="ko-KR" sz="2800" i="1" dirty="0" smtClean="0">
                <a:solidFill>
                  <a:srgbClr val="002060"/>
                </a:solidFill>
              </a:rPr>
              <a:t>pomysłów</a:t>
            </a:r>
          </a:p>
          <a:p>
            <a:pPr marL="1371600" lvl="2" indent="-457200" algn="just">
              <a:buFont typeface="Arial" panose="020B0604020202020204" pitchFamily="34" charset="0"/>
              <a:buChar char="•"/>
            </a:pPr>
            <a:r>
              <a:rPr lang="pl-PL" altLang="ko-KR" sz="2800" i="1" dirty="0" smtClean="0">
                <a:solidFill>
                  <a:srgbClr val="002060"/>
                </a:solidFill>
              </a:rPr>
              <a:t>pomysły </a:t>
            </a:r>
            <a:r>
              <a:rPr lang="pl-PL" altLang="ko-KR" sz="2800" i="1" dirty="0">
                <a:solidFill>
                  <a:srgbClr val="002060"/>
                </a:solidFill>
              </a:rPr>
              <a:t>mogą zostać wywołane przez konfrontację z wydarzeniami, przedmiotami lub myślami, które są niezależne od danego problemu. </a:t>
            </a:r>
          </a:p>
          <a:p>
            <a:pPr marL="0" lvl="2" algn="just"/>
            <a:r>
              <a:rPr lang="en-GB" altLang="ko-KR" sz="2800" i="1" dirty="0" smtClean="0">
                <a:solidFill>
                  <a:srgbClr val="002060"/>
                </a:solidFill>
              </a:rPr>
              <a:t>From </a:t>
            </a:r>
            <a:r>
              <a:rPr lang="en-GB" altLang="ko-KR" sz="2800" i="1" dirty="0" smtClean="0">
                <a:solidFill>
                  <a:srgbClr val="002060"/>
                </a:solidFill>
              </a:rPr>
              <a:t>these two dimensions =&gt;  Four categories of creativity </a:t>
            </a:r>
            <a:r>
              <a:rPr lang="en-GB" altLang="ko-KR" sz="2800" i="1" dirty="0" smtClean="0">
                <a:solidFill>
                  <a:srgbClr val="002060"/>
                </a:solidFill>
              </a:rPr>
              <a:t>techniques</a:t>
            </a:r>
            <a:r>
              <a:rPr lang="pl-PL" altLang="ko-KR" sz="2800" i="1" dirty="0" smtClean="0">
                <a:solidFill>
                  <a:srgbClr val="002060"/>
                </a:solidFill>
              </a:rPr>
              <a:t>:</a:t>
            </a:r>
            <a:endParaRPr lang="en-GB" altLang="ko-KR" sz="2800" i="1" dirty="0" smtClean="0">
              <a:solidFill>
                <a:srgbClr val="002060"/>
              </a:solidFill>
            </a:endParaRPr>
          </a:p>
          <a:p>
            <a:pPr marL="914400" lvl="1" indent="-457200" algn="just">
              <a:buFont typeface="Arial" panose="020B0604020202020204" pitchFamily="34" charset="0"/>
              <a:buChar char="•"/>
            </a:pPr>
            <a:r>
              <a:rPr lang="en-GB" altLang="ko-KR" sz="2800" i="1" dirty="0" err="1" smtClean="0">
                <a:solidFill>
                  <a:srgbClr val="E12227"/>
                </a:solidFill>
              </a:rPr>
              <a:t>Intuicyjne</a:t>
            </a:r>
            <a:r>
              <a:rPr lang="en-GB" altLang="ko-KR" sz="2800" i="1" dirty="0" smtClean="0">
                <a:solidFill>
                  <a:srgbClr val="E12227"/>
                </a:solidFill>
              </a:rPr>
              <a:t> </a:t>
            </a:r>
            <a:r>
              <a:rPr lang="en-GB" altLang="ko-KR" sz="2800" i="1" dirty="0" err="1">
                <a:solidFill>
                  <a:srgbClr val="E12227"/>
                </a:solidFill>
              </a:rPr>
              <a:t>skojarzenie</a:t>
            </a:r>
            <a:r>
              <a:rPr lang="en-GB" altLang="ko-KR" sz="2800" i="1" dirty="0">
                <a:solidFill>
                  <a:srgbClr val="E12227"/>
                </a:solidFill>
              </a:rPr>
              <a:t> (</a:t>
            </a:r>
            <a:r>
              <a:rPr lang="en-GB" altLang="ko-KR" sz="2800" i="1" dirty="0" smtClean="0">
                <a:solidFill>
                  <a:srgbClr val="E12227"/>
                </a:solidFill>
              </a:rPr>
              <a:t>I</a:t>
            </a:r>
            <a:r>
              <a:rPr lang="pl-PL" altLang="ko-KR" sz="2800" i="1" dirty="0">
                <a:solidFill>
                  <a:srgbClr val="E12227"/>
                </a:solidFill>
              </a:rPr>
              <a:t>A</a:t>
            </a:r>
            <a:r>
              <a:rPr lang="pl-PL" altLang="ko-KR" sz="2800" i="1" dirty="0" smtClean="0">
                <a:solidFill>
                  <a:srgbClr val="E12227"/>
                </a:solidFill>
              </a:rPr>
              <a:t> - </a:t>
            </a:r>
            <a:r>
              <a:rPr lang="en-GB" altLang="ko-KR" sz="2800" i="1" dirty="0" smtClean="0">
                <a:solidFill>
                  <a:srgbClr val="E12227"/>
                </a:solidFill>
              </a:rPr>
              <a:t>intuitive association), </a:t>
            </a:r>
            <a:endParaRPr lang="en-GB" altLang="ko-KR" sz="2800" i="1" dirty="0" smtClean="0">
              <a:solidFill>
                <a:srgbClr val="E12227"/>
              </a:solidFill>
            </a:endParaRPr>
          </a:p>
          <a:p>
            <a:pPr marL="914400" lvl="1" indent="-457200" algn="just">
              <a:buFont typeface="Arial" panose="020B0604020202020204" pitchFamily="34" charset="0"/>
              <a:buChar char="•"/>
            </a:pPr>
            <a:r>
              <a:rPr lang="pl-PL" altLang="ko-KR" sz="2800" i="1" dirty="0" smtClean="0">
                <a:solidFill>
                  <a:srgbClr val="E12227"/>
                </a:solidFill>
              </a:rPr>
              <a:t>Intuicyjna </a:t>
            </a:r>
            <a:r>
              <a:rPr lang="en-GB" altLang="ko-KR" sz="2800" i="1" dirty="0" err="1" smtClean="0">
                <a:solidFill>
                  <a:srgbClr val="E12227"/>
                </a:solidFill>
              </a:rPr>
              <a:t>konfrontacja</a:t>
            </a:r>
            <a:r>
              <a:rPr lang="en-GB" altLang="ko-KR" sz="2800" i="1" dirty="0" smtClean="0">
                <a:solidFill>
                  <a:srgbClr val="E12227"/>
                </a:solidFill>
              </a:rPr>
              <a:t> </a:t>
            </a:r>
            <a:r>
              <a:rPr lang="en-GB" altLang="ko-KR" sz="2800" i="1" dirty="0">
                <a:solidFill>
                  <a:srgbClr val="E12227"/>
                </a:solidFill>
              </a:rPr>
              <a:t>(IC - intuitive confrontation), </a:t>
            </a:r>
          </a:p>
          <a:p>
            <a:pPr marL="914400" lvl="1" indent="-457200" algn="just">
              <a:buFont typeface="Arial" panose="020B0604020202020204" pitchFamily="34" charset="0"/>
              <a:buChar char="•"/>
            </a:pPr>
            <a:r>
              <a:rPr lang="en-GB" altLang="ko-KR" sz="2800" i="1" dirty="0" err="1" smtClean="0">
                <a:solidFill>
                  <a:srgbClr val="E12227"/>
                </a:solidFill>
              </a:rPr>
              <a:t>Systematyczna</a:t>
            </a:r>
            <a:r>
              <a:rPr lang="en-GB" altLang="ko-KR" sz="2800" i="1" dirty="0" smtClean="0">
                <a:solidFill>
                  <a:srgbClr val="E12227"/>
                </a:solidFill>
              </a:rPr>
              <a:t> </a:t>
            </a:r>
            <a:r>
              <a:rPr lang="pl-PL" altLang="ko-KR" sz="2800" i="1" dirty="0" smtClean="0">
                <a:solidFill>
                  <a:srgbClr val="E12227"/>
                </a:solidFill>
              </a:rPr>
              <a:t>zmienność </a:t>
            </a:r>
            <a:r>
              <a:rPr lang="en-GB" altLang="ko-KR" sz="2800" i="1" dirty="0" smtClean="0">
                <a:solidFill>
                  <a:srgbClr val="E12227"/>
                </a:solidFill>
              </a:rPr>
              <a:t>(</a:t>
            </a:r>
            <a:r>
              <a:rPr lang="en-GB" altLang="ko-KR" sz="2800" i="1" dirty="0" smtClean="0">
                <a:solidFill>
                  <a:srgbClr val="E12227"/>
                </a:solidFill>
              </a:rPr>
              <a:t>SV</a:t>
            </a:r>
            <a:r>
              <a:rPr lang="pl-PL" altLang="ko-KR" sz="2800" i="1" dirty="0" smtClean="0">
                <a:solidFill>
                  <a:srgbClr val="E12227"/>
                </a:solidFill>
              </a:rPr>
              <a:t> - </a:t>
            </a:r>
            <a:r>
              <a:rPr lang="en-GB" altLang="ko-KR" sz="2800" i="1" dirty="0" smtClean="0">
                <a:solidFill>
                  <a:srgbClr val="E12227"/>
                </a:solidFill>
              </a:rPr>
              <a:t>systematic </a:t>
            </a:r>
            <a:r>
              <a:rPr lang="en-GB" altLang="ko-KR" sz="2800" i="1" dirty="0">
                <a:solidFill>
                  <a:srgbClr val="E12227"/>
                </a:solidFill>
              </a:rPr>
              <a:t>variation)</a:t>
            </a:r>
            <a:endParaRPr lang="en-GB" altLang="ko-KR" sz="2800" i="1" dirty="0" smtClean="0">
              <a:solidFill>
                <a:srgbClr val="E12227"/>
              </a:solidFill>
            </a:endParaRPr>
          </a:p>
          <a:p>
            <a:pPr marL="914400" lvl="1" indent="-457200" algn="just">
              <a:buFont typeface="Arial" panose="020B0604020202020204" pitchFamily="34" charset="0"/>
              <a:buChar char="•"/>
            </a:pPr>
            <a:r>
              <a:rPr lang="en-GB" altLang="ko-KR" sz="2800" i="1" dirty="0" err="1" smtClean="0">
                <a:solidFill>
                  <a:srgbClr val="E12227"/>
                </a:solidFill>
              </a:rPr>
              <a:t>Systematyczna</a:t>
            </a:r>
            <a:r>
              <a:rPr lang="en-GB" altLang="ko-KR" sz="2800" i="1" dirty="0" smtClean="0">
                <a:solidFill>
                  <a:srgbClr val="E12227"/>
                </a:solidFill>
              </a:rPr>
              <a:t> </a:t>
            </a:r>
            <a:r>
              <a:rPr lang="en-GB" altLang="ko-KR" sz="2800" i="1" dirty="0" err="1">
                <a:solidFill>
                  <a:srgbClr val="E12227"/>
                </a:solidFill>
              </a:rPr>
              <a:t>konfrontacja</a:t>
            </a:r>
            <a:r>
              <a:rPr lang="en-GB" altLang="ko-KR" sz="2800" i="1" dirty="0">
                <a:solidFill>
                  <a:srgbClr val="E12227"/>
                </a:solidFill>
              </a:rPr>
              <a:t> </a:t>
            </a:r>
            <a:r>
              <a:rPr lang="pl-PL" altLang="ko-KR" sz="2800" i="1" dirty="0" smtClean="0">
                <a:solidFill>
                  <a:srgbClr val="E12227"/>
                </a:solidFill>
              </a:rPr>
              <a:t>(SC- </a:t>
            </a:r>
            <a:r>
              <a:rPr lang="en-GB" altLang="ko-KR" sz="2800" i="1" dirty="0" smtClean="0">
                <a:solidFill>
                  <a:srgbClr val="E12227"/>
                </a:solidFill>
              </a:rPr>
              <a:t>systematic </a:t>
            </a:r>
            <a:r>
              <a:rPr lang="en-GB" altLang="ko-KR" sz="2800" i="1" dirty="0" smtClean="0">
                <a:solidFill>
                  <a:srgbClr val="E12227"/>
                </a:solidFill>
              </a:rPr>
              <a:t>confrontation).</a:t>
            </a:r>
            <a:endParaRPr lang="en-GB" altLang="ko-KR" sz="2800" i="1" dirty="0" smtClean="0">
              <a:solidFill>
                <a:srgbClr val="E12227"/>
              </a:solidFill>
            </a:endParaRPr>
          </a:p>
        </p:txBody>
      </p:sp>
      <p:sp>
        <p:nvSpPr>
          <p:cNvPr id="10"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7413305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283229491"/>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2815422548"/>
              </p:ext>
            </p:extLst>
          </p:nvPr>
        </p:nvGraphicFramePr>
        <p:xfrm>
          <a:off x="762001" y="2798378"/>
          <a:ext cx="15951533" cy="5120566"/>
        </p:xfrm>
        <a:graphic>
          <a:graphicData uri="http://schemas.openxmlformats.org/drawingml/2006/table">
            <a:tbl>
              <a:tblPr firstRow="1" bandRow="1">
                <a:tableStyleId>{9DCAF9ED-07DC-4A11-8D7F-57B35C25682E}</a:tableStyleId>
              </a:tblPr>
              <a:tblGrid>
                <a:gridCol w="828000">
                  <a:extLst>
                    <a:ext uri="{9D8B030D-6E8A-4147-A177-3AD203B41FA5}">
                      <a16:colId xmlns:a16="http://schemas.microsoft.com/office/drawing/2014/main" xmlns="" val="363209518"/>
                    </a:ext>
                  </a:extLst>
                </a:gridCol>
                <a:gridCol w="4095161">
                  <a:extLst>
                    <a:ext uri="{9D8B030D-6E8A-4147-A177-3AD203B41FA5}">
                      <a16:colId xmlns:a16="http://schemas.microsoft.com/office/drawing/2014/main" xmlns="" val="215662280"/>
                    </a:ext>
                  </a:extLst>
                </a:gridCol>
                <a:gridCol w="5514186">
                  <a:extLst>
                    <a:ext uri="{9D8B030D-6E8A-4147-A177-3AD203B41FA5}">
                      <a16:colId xmlns:a16="http://schemas.microsoft.com/office/drawing/2014/main" xmlns="" val="1839381889"/>
                    </a:ext>
                  </a:extLst>
                </a:gridCol>
                <a:gridCol w="5514186">
                  <a:extLst>
                    <a:ext uri="{9D8B030D-6E8A-4147-A177-3AD203B41FA5}">
                      <a16:colId xmlns:a16="http://schemas.microsoft.com/office/drawing/2014/main" xmlns="" val="1542691788"/>
                    </a:ext>
                  </a:extLst>
                </a:gridCol>
              </a:tblGrid>
              <a:tr h="792000">
                <a:tc rowSpan="6">
                  <a:txBody>
                    <a:bodyPr/>
                    <a:lstStyle/>
                    <a:p>
                      <a:pPr algn="ctr"/>
                      <a:endParaRPr lang="hr-HR"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2227"/>
                    </a:solidFill>
                  </a:tcPr>
                </a:tc>
                <a:tc>
                  <a:txBody>
                    <a:bodyPr/>
                    <a:lstStyle/>
                    <a:p>
                      <a:pPr algn="ctr"/>
                      <a:endParaRPr lang="en-GB" sz="3600"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2227"/>
                    </a:solidFill>
                  </a:tcPr>
                </a:tc>
                <a:tc gridSpan="2">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n-GB" sz="3200" noProof="0" dirty="0" err="1" smtClean="0"/>
                        <a:t>Mechanizm</a:t>
                      </a:r>
                      <a:r>
                        <a:rPr lang="en-GB" sz="3200" noProof="0" dirty="0" smtClean="0"/>
                        <a:t> </a:t>
                      </a:r>
                      <a:r>
                        <a:rPr lang="en-GB" sz="3200" noProof="0" dirty="0" err="1" smtClean="0"/>
                        <a:t>wyzwalania</a:t>
                      </a:r>
                      <a:r>
                        <a:rPr lang="en-GB" sz="3200" noProof="0" dirty="0" smtClean="0"/>
                        <a:t> </a:t>
                      </a:r>
                      <a:r>
                        <a:rPr lang="en-GB" sz="3200" noProof="0" dirty="0" err="1" smtClean="0"/>
                        <a:t>pomysłów</a:t>
                      </a:r>
                      <a:endParaRPr lang="en-GB" sz="3200" noProof="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2227"/>
                    </a:solidFill>
                  </a:tcPr>
                </a:tc>
                <a:tc hMerge="1">
                  <a:txBody>
                    <a:bodyPr/>
                    <a:lstStyle/>
                    <a:p>
                      <a:pPr algn="ctr"/>
                      <a:endParaRPr lang="hr-HR" sz="3600" dirty="0"/>
                    </a:p>
                  </a:txBody>
                  <a:tcPr anchor="ctr">
                    <a:lnB w="12700" cap="flat" cmpd="sng" algn="ctr">
                      <a:solidFill>
                        <a:schemeClr val="tx1"/>
                      </a:solidFill>
                      <a:prstDash val="solid"/>
                      <a:round/>
                      <a:headEnd type="none" w="med" len="med"/>
                      <a:tailEnd type="none" w="med" len="med"/>
                    </a:lnB>
                    <a:solidFill>
                      <a:srgbClr val="E12227"/>
                    </a:solidFill>
                  </a:tcPr>
                </a:tc>
                <a:extLst>
                  <a:ext uri="{0D108BD9-81ED-4DB2-BD59-A6C34878D82A}">
                    <a16:rowId xmlns:a16="http://schemas.microsoft.com/office/drawing/2014/main" xmlns="" val="1355754305"/>
                  </a:ext>
                </a:extLst>
              </a:tr>
              <a:tr h="612584">
                <a:tc vMerge="1">
                  <a:txBody>
                    <a:bodyPr/>
                    <a:lstStyle/>
                    <a:p>
                      <a:pPr algn="ctr"/>
                      <a:endParaRPr lang="hr-HR"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endParaRPr lang="en-GB"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GB" sz="2400" b="1">
                          <a:solidFill>
                            <a:srgbClr val="002060"/>
                          </a:solidFill>
                          <a:effectLst/>
                          <a:latin typeface="Calibri"/>
                          <a:ea typeface="Times New Roman"/>
                          <a:cs typeface="Calibri"/>
                        </a:rPr>
                        <a:t>Zmiana</a:t>
                      </a:r>
                      <a:endParaRPr lang="pl-PL" sz="3200">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GB" sz="2400" b="1" dirty="0" err="1">
                          <a:solidFill>
                            <a:srgbClr val="002060"/>
                          </a:solidFill>
                          <a:effectLst/>
                          <a:latin typeface="Calibri"/>
                          <a:ea typeface="Times New Roman"/>
                          <a:cs typeface="Calibri"/>
                        </a:rPr>
                        <a:t>Konfrontacja</a:t>
                      </a:r>
                      <a:endParaRPr lang="pl-PL" sz="3200" dirty="0">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3164697645"/>
                  </a:ext>
                </a:extLst>
              </a:tr>
              <a:tr h="612584">
                <a:tc vMerge="1">
                  <a:txBody>
                    <a:bodyPr/>
                    <a:lstStyle/>
                    <a:p>
                      <a:endParaRPr lang="hr-HR"/>
                    </a:p>
                  </a:txBody>
                  <a:tcPr/>
                </a:tc>
                <a:tc vMerge="1">
                  <a:txBody>
                    <a:bodyPr/>
                    <a:lstStyle/>
                    <a:p>
                      <a:pPr algn="ctr"/>
                      <a:endParaRPr lang="hr-HR" b="1"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GB" sz="1800" b="1">
                          <a:solidFill>
                            <a:srgbClr val="C00000"/>
                          </a:solidFill>
                          <a:effectLst/>
                          <a:latin typeface="Calibri"/>
                          <a:ea typeface="Times New Roman"/>
                          <a:cs typeface="Calibri"/>
                        </a:rPr>
                        <a:t>Metody kojarzenia intuicyjnego (IA)</a:t>
                      </a:r>
                      <a:endParaRPr lang="pl-PL" sz="2400">
                        <a:solidFill>
                          <a:srgbClr val="C00000"/>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GB" sz="1800" b="1" dirty="0" err="1">
                          <a:solidFill>
                            <a:srgbClr val="C00000"/>
                          </a:solidFill>
                          <a:effectLst/>
                          <a:latin typeface="Calibri"/>
                          <a:ea typeface="Times New Roman"/>
                          <a:cs typeface="Calibri"/>
                        </a:rPr>
                        <a:t>Metody</a:t>
                      </a:r>
                      <a:r>
                        <a:rPr lang="en-GB" sz="1800" b="1" dirty="0">
                          <a:solidFill>
                            <a:srgbClr val="C00000"/>
                          </a:solidFill>
                          <a:effectLst/>
                          <a:latin typeface="Calibri"/>
                          <a:ea typeface="Times New Roman"/>
                          <a:cs typeface="Calibri"/>
                        </a:rPr>
                        <a:t> </a:t>
                      </a:r>
                      <a:r>
                        <a:rPr lang="en-GB" sz="1800" b="1" dirty="0" err="1">
                          <a:solidFill>
                            <a:srgbClr val="C00000"/>
                          </a:solidFill>
                          <a:effectLst/>
                          <a:latin typeface="Calibri"/>
                          <a:ea typeface="Times New Roman"/>
                          <a:cs typeface="Calibri"/>
                        </a:rPr>
                        <a:t>intuicyjnej</a:t>
                      </a:r>
                      <a:r>
                        <a:rPr lang="en-GB" sz="1800" b="1" dirty="0">
                          <a:solidFill>
                            <a:srgbClr val="C00000"/>
                          </a:solidFill>
                          <a:effectLst/>
                          <a:latin typeface="Calibri"/>
                          <a:ea typeface="Times New Roman"/>
                          <a:cs typeface="Calibri"/>
                        </a:rPr>
                        <a:t> </a:t>
                      </a:r>
                      <a:r>
                        <a:rPr lang="en-GB" sz="1800" b="1" dirty="0" err="1">
                          <a:solidFill>
                            <a:srgbClr val="C00000"/>
                          </a:solidFill>
                          <a:effectLst/>
                          <a:latin typeface="Calibri"/>
                          <a:ea typeface="Times New Roman"/>
                          <a:cs typeface="Calibri"/>
                        </a:rPr>
                        <a:t>konfrontacji</a:t>
                      </a:r>
                      <a:r>
                        <a:rPr lang="en-GB" sz="1800" b="1" dirty="0">
                          <a:solidFill>
                            <a:srgbClr val="C00000"/>
                          </a:solidFill>
                          <a:effectLst/>
                          <a:latin typeface="Calibri"/>
                          <a:ea typeface="Times New Roman"/>
                          <a:cs typeface="Calibri"/>
                        </a:rPr>
                        <a:t> (IC)</a:t>
                      </a:r>
                      <a:endParaRPr lang="pl-PL" sz="2400" dirty="0">
                        <a:solidFill>
                          <a:srgbClr val="C00000"/>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4085334115"/>
                  </a:ext>
                </a:extLst>
              </a:tr>
              <a:tr h="1270978">
                <a:tc vMerge="1">
                  <a:txBody>
                    <a:bodyPr/>
                    <a:lstStyle/>
                    <a:p>
                      <a:pPr algn="ctr"/>
                      <a:endParaRPr lang="hr-HR" sz="2400" b="1"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GB" sz="2400" b="1" dirty="0" err="1">
                          <a:solidFill>
                            <a:srgbClr val="002060"/>
                          </a:solidFill>
                          <a:effectLst/>
                          <a:latin typeface="Calibri"/>
                          <a:ea typeface="Times New Roman"/>
                          <a:cs typeface="Calibri"/>
                        </a:rPr>
                        <a:t>Pobudzanie</a:t>
                      </a:r>
                      <a:r>
                        <a:rPr lang="en-GB" sz="2400" b="1" dirty="0">
                          <a:solidFill>
                            <a:srgbClr val="002060"/>
                          </a:solidFill>
                          <a:effectLst/>
                          <a:latin typeface="Calibri"/>
                          <a:ea typeface="Times New Roman"/>
                          <a:cs typeface="Calibri"/>
                        </a:rPr>
                        <a:t> </a:t>
                      </a:r>
                      <a:r>
                        <a:rPr lang="en-GB" sz="2400" b="1" dirty="0" err="1">
                          <a:solidFill>
                            <a:srgbClr val="002060"/>
                          </a:solidFill>
                          <a:effectLst/>
                          <a:latin typeface="Calibri"/>
                          <a:ea typeface="Times New Roman"/>
                          <a:cs typeface="Calibri"/>
                        </a:rPr>
                        <a:t>intuicji</a:t>
                      </a:r>
                      <a:endParaRPr lang="pl-PL" sz="3200" dirty="0">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93763" lvl="0" indent="-257175" algn="l">
                        <a:spcAft>
                          <a:spcPts val="0"/>
                        </a:spcAft>
                        <a:buFont typeface="Arial"/>
                        <a:buChar char="•"/>
                        <a:tabLst>
                          <a:tab pos="457200" algn="l"/>
                        </a:tabLst>
                      </a:pPr>
                      <a:r>
                        <a:rPr lang="en-GB" sz="1800" dirty="0" err="1">
                          <a:solidFill>
                            <a:srgbClr val="002060"/>
                          </a:solidFill>
                          <a:effectLst/>
                          <a:latin typeface="Calibri"/>
                          <a:ea typeface="Times New Roman"/>
                          <a:cs typeface="Calibri"/>
                        </a:rPr>
                        <a:t>Burza</a:t>
                      </a:r>
                      <a:r>
                        <a:rPr lang="en-GB" sz="1800" dirty="0">
                          <a:solidFill>
                            <a:srgbClr val="002060"/>
                          </a:solidFill>
                          <a:effectLst/>
                          <a:latin typeface="Calibri"/>
                          <a:ea typeface="Times New Roman"/>
                          <a:cs typeface="Calibri"/>
                        </a:rPr>
                        <a:t> </a:t>
                      </a:r>
                      <a:r>
                        <a:rPr lang="en-GB" sz="1800" dirty="0" err="1">
                          <a:solidFill>
                            <a:srgbClr val="002060"/>
                          </a:solidFill>
                          <a:effectLst/>
                          <a:latin typeface="Calibri"/>
                          <a:ea typeface="Times New Roman"/>
                          <a:cs typeface="Calibri"/>
                        </a:rPr>
                        <a:t>mózgów</a:t>
                      </a:r>
                      <a:r>
                        <a:rPr lang="en-GB" sz="1800" dirty="0">
                          <a:solidFill>
                            <a:srgbClr val="002060"/>
                          </a:solidFill>
                          <a:effectLst/>
                          <a:latin typeface="Calibri"/>
                          <a:ea typeface="Times New Roman"/>
                          <a:cs typeface="Calibri"/>
                        </a:rPr>
                        <a:t> </a:t>
                      </a:r>
                      <a:endParaRPr lang="pl-PL" sz="2400" dirty="0">
                        <a:effectLst/>
                        <a:latin typeface="Times New Roman"/>
                        <a:ea typeface="Times New Roman"/>
                        <a:cs typeface="Times New Roman"/>
                      </a:endParaRPr>
                    </a:p>
                    <a:p>
                      <a:pPr marL="893763" lvl="0" indent="-257175" algn="l">
                        <a:spcAft>
                          <a:spcPts val="0"/>
                        </a:spcAft>
                        <a:buFont typeface="Arial"/>
                        <a:buChar char="•"/>
                        <a:tabLst>
                          <a:tab pos="457200" algn="l"/>
                        </a:tabLst>
                      </a:pPr>
                      <a:r>
                        <a:rPr lang="en-GB" sz="1800" dirty="0" err="1">
                          <a:solidFill>
                            <a:srgbClr val="002060"/>
                          </a:solidFill>
                          <a:effectLst/>
                          <a:latin typeface="Calibri"/>
                          <a:ea typeface="Times New Roman"/>
                          <a:cs typeface="Calibri"/>
                        </a:rPr>
                        <a:t>Brainwriting</a:t>
                      </a:r>
                      <a:r>
                        <a:rPr lang="en-GB" sz="1800" dirty="0">
                          <a:solidFill>
                            <a:srgbClr val="002060"/>
                          </a:solidFill>
                          <a:effectLst/>
                          <a:latin typeface="Calibri"/>
                          <a:ea typeface="Times New Roman"/>
                          <a:cs typeface="Calibri"/>
                        </a:rPr>
                        <a:t> </a:t>
                      </a:r>
                      <a:endParaRPr lang="pl-PL" sz="2400" dirty="0">
                        <a:effectLst/>
                        <a:latin typeface="Times New Roman"/>
                        <a:ea typeface="Times New Roman"/>
                        <a:cs typeface="Times New Roman"/>
                      </a:endParaRPr>
                    </a:p>
                    <a:p>
                      <a:pPr marL="893763" lvl="0" indent="-257175" algn="l">
                        <a:spcAft>
                          <a:spcPts val="0"/>
                        </a:spcAft>
                        <a:buFont typeface="Arial"/>
                        <a:buChar char="•"/>
                        <a:tabLst>
                          <a:tab pos="457200" algn="l"/>
                        </a:tabLst>
                      </a:pPr>
                      <a:r>
                        <a:rPr lang="en-GB" sz="1800" dirty="0">
                          <a:solidFill>
                            <a:srgbClr val="002060"/>
                          </a:solidFill>
                          <a:effectLst/>
                          <a:latin typeface="Calibri"/>
                          <a:ea typeface="Times New Roman"/>
                          <a:cs typeface="Calibri"/>
                        </a:rPr>
                        <a:t>“Speed-Dating” (</a:t>
                      </a:r>
                      <a:r>
                        <a:rPr lang="en-GB" sz="1800" dirty="0" err="1">
                          <a:solidFill>
                            <a:srgbClr val="002060"/>
                          </a:solidFill>
                          <a:effectLst/>
                          <a:latin typeface="Calibri"/>
                          <a:ea typeface="Times New Roman"/>
                          <a:cs typeface="Calibri"/>
                        </a:rPr>
                        <a:t>szybkie</a:t>
                      </a:r>
                      <a:r>
                        <a:rPr lang="en-GB" sz="1800" dirty="0">
                          <a:solidFill>
                            <a:srgbClr val="002060"/>
                          </a:solidFill>
                          <a:effectLst/>
                          <a:latin typeface="Calibri"/>
                          <a:ea typeface="Times New Roman"/>
                          <a:cs typeface="Calibri"/>
                        </a:rPr>
                        <a:t> </a:t>
                      </a:r>
                      <a:r>
                        <a:rPr lang="en-GB" sz="1800" dirty="0" err="1">
                          <a:solidFill>
                            <a:srgbClr val="002060"/>
                          </a:solidFill>
                          <a:effectLst/>
                          <a:latin typeface="Calibri"/>
                          <a:ea typeface="Times New Roman"/>
                          <a:cs typeface="Calibri"/>
                        </a:rPr>
                        <a:t>konwersacje</a:t>
                      </a:r>
                      <a:r>
                        <a:rPr lang="en-GB" sz="1800" dirty="0">
                          <a:solidFill>
                            <a:srgbClr val="002060"/>
                          </a:solidFill>
                          <a:effectLst/>
                          <a:latin typeface="Calibri"/>
                          <a:ea typeface="Times New Roman"/>
                          <a:cs typeface="Calibri"/>
                        </a:rPr>
                        <a:t>)</a:t>
                      </a:r>
                      <a:endParaRPr lang="pl-PL" sz="2400" dirty="0">
                        <a:effectLst/>
                        <a:latin typeface="Times New Roman"/>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77913" lvl="0" indent="-342900" algn="l">
                        <a:spcAft>
                          <a:spcPts val="0"/>
                        </a:spcAft>
                        <a:buFont typeface="Arial"/>
                        <a:buChar char="•"/>
                        <a:tabLst>
                          <a:tab pos="457200" algn="l"/>
                        </a:tabLst>
                      </a:pPr>
                      <a:r>
                        <a:rPr lang="en-GB" sz="1800" dirty="0" err="1">
                          <a:solidFill>
                            <a:srgbClr val="002060"/>
                          </a:solidFill>
                          <a:effectLst/>
                          <a:latin typeface="Calibri"/>
                          <a:ea typeface="Times New Roman"/>
                          <a:cs typeface="Calibri"/>
                        </a:rPr>
                        <a:t>Pobudzanie</a:t>
                      </a:r>
                      <a:r>
                        <a:rPr lang="en-GB" sz="1800" dirty="0">
                          <a:solidFill>
                            <a:srgbClr val="002060"/>
                          </a:solidFill>
                          <a:effectLst/>
                          <a:latin typeface="Calibri"/>
                          <a:ea typeface="Times New Roman"/>
                          <a:cs typeface="Calibri"/>
                        </a:rPr>
                        <a:t>/</a:t>
                      </a:r>
                      <a:r>
                        <a:rPr lang="en-GB" sz="1800" dirty="0" err="1">
                          <a:solidFill>
                            <a:srgbClr val="002060"/>
                          </a:solidFill>
                          <a:effectLst/>
                          <a:latin typeface="Calibri"/>
                          <a:ea typeface="Times New Roman"/>
                          <a:cs typeface="Calibri"/>
                        </a:rPr>
                        <a:t>Stymulowanie</a:t>
                      </a:r>
                      <a:r>
                        <a:rPr lang="en-GB" sz="1800" dirty="0">
                          <a:solidFill>
                            <a:srgbClr val="002060"/>
                          </a:solidFill>
                          <a:effectLst/>
                          <a:latin typeface="Calibri"/>
                          <a:ea typeface="Times New Roman"/>
                          <a:cs typeface="Calibri"/>
                        </a:rPr>
                        <a:t> </a:t>
                      </a:r>
                      <a:r>
                        <a:rPr lang="en-GB" sz="1800" dirty="0" err="1">
                          <a:solidFill>
                            <a:srgbClr val="002060"/>
                          </a:solidFill>
                          <a:effectLst/>
                          <a:latin typeface="Calibri"/>
                          <a:ea typeface="Times New Roman"/>
                          <a:cs typeface="Calibri"/>
                        </a:rPr>
                        <a:t>analizy</a:t>
                      </a:r>
                      <a:r>
                        <a:rPr lang="en-GB" sz="1800" dirty="0">
                          <a:solidFill>
                            <a:srgbClr val="002060"/>
                          </a:solidFill>
                          <a:effectLst/>
                          <a:latin typeface="Calibri"/>
                          <a:ea typeface="Times New Roman"/>
                          <a:cs typeface="Calibri"/>
                        </a:rPr>
                        <a:t> </a:t>
                      </a:r>
                      <a:r>
                        <a:rPr lang="en-GB" sz="1800" dirty="0" err="1">
                          <a:solidFill>
                            <a:srgbClr val="002060"/>
                          </a:solidFill>
                          <a:effectLst/>
                          <a:latin typeface="Calibri"/>
                          <a:ea typeface="Times New Roman"/>
                          <a:cs typeface="Calibri"/>
                        </a:rPr>
                        <a:t>słów</a:t>
                      </a:r>
                      <a:endParaRPr lang="pl-PL" sz="2400" dirty="0">
                        <a:effectLst/>
                        <a:latin typeface="Times New Roman"/>
                        <a:ea typeface="Times New Roman"/>
                        <a:cs typeface="Times New Roman"/>
                      </a:endParaRPr>
                    </a:p>
                    <a:p>
                      <a:pPr marL="1077913" lvl="0" indent="-342900" algn="l">
                        <a:spcAft>
                          <a:spcPts val="0"/>
                        </a:spcAft>
                        <a:buFont typeface="Arial"/>
                        <a:buChar char="•"/>
                        <a:tabLst>
                          <a:tab pos="457200" algn="l"/>
                        </a:tabLst>
                      </a:pPr>
                      <a:r>
                        <a:rPr lang="en-GB" sz="1800" dirty="0" err="1">
                          <a:solidFill>
                            <a:srgbClr val="002060"/>
                          </a:solidFill>
                          <a:effectLst/>
                          <a:latin typeface="Calibri"/>
                          <a:ea typeface="Times New Roman"/>
                          <a:cs typeface="Calibri"/>
                        </a:rPr>
                        <a:t>Intuicja</a:t>
                      </a:r>
                      <a:r>
                        <a:rPr lang="en-GB" sz="1800" dirty="0">
                          <a:solidFill>
                            <a:srgbClr val="002060"/>
                          </a:solidFill>
                          <a:effectLst/>
                          <a:latin typeface="Calibri"/>
                          <a:ea typeface="Times New Roman"/>
                          <a:cs typeface="Calibri"/>
                        </a:rPr>
                        <a:t> </a:t>
                      </a:r>
                      <a:r>
                        <a:rPr lang="en-GB" sz="1800" dirty="0" err="1">
                          <a:solidFill>
                            <a:srgbClr val="002060"/>
                          </a:solidFill>
                          <a:effectLst/>
                          <a:latin typeface="Calibri"/>
                          <a:ea typeface="Times New Roman"/>
                          <a:cs typeface="Calibri"/>
                        </a:rPr>
                        <a:t>semantyczna</a:t>
                      </a:r>
                      <a:endParaRPr lang="pl-PL" sz="2400" dirty="0">
                        <a:effectLst/>
                        <a:latin typeface="Times New Roman"/>
                        <a:ea typeface="Times New Roman"/>
                        <a:cs typeface="Times New Roman"/>
                      </a:endParaRPr>
                    </a:p>
                    <a:p>
                      <a:pPr marL="1077913" lvl="0" indent="-342900" algn="l">
                        <a:spcAft>
                          <a:spcPts val="0"/>
                        </a:spcAft>
                        <a:buFont typeface="Arial"/>
                        <a:buChar char="•"/>
                        <a:tabLst>
                          <a:tab pos="457200" algn="l"/>
                        </a:tabLst>
                      </a:pPr>
                      <a:r>
                        <a:rPr lang="en-GB" sz="1800" dirty="0" err="1">
                          <a:solidFill>
                            <a:srgbClr val="002060"/>
                          </a:solidFill>
                          <a:effectLst/>
                          <a:latin typeface="Calibri"/>
                          <a:ea typeface="Times New Roman"/>
                          <a:cs typeface="Calibri"/>
                        </a:rPr>
                        <a:t>Prowokacja</a:t>
                      </a:r>
                      <a:endParaRPr lang="pl-PL" sz="2400" dirty="0">
                        <a:effectLst/>
                        <a:latin typeface="Times New Roman"/>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2807935146"/>
                  </a:ext>
                </a:extLst>
              </a:tr>
              <a:tr h="612584">
                <a:tc vMerge="1">
                  <a:txBody>
                    <a:bodyPr/>
                    <a:lstStyle/>
                    <a:p>
                      <a:pPr algn="ctr"/>
                      <a:endParaRPr lang="hr-HR" sz="2400" b="1"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pl-PL" sz="3200">
                        <a:effectLst/>
                        <a:latin typeface="Calibri"/>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GB" sz="2000" b="1">
                          <a:solidFill>
                            <a:srgbClr val="C00000"/>
                          </a:solidFill>
                          <a:effectLst/>
                          <a:latin typeface="Calibri"/>
                          <a:ea typeface="Times New Roman"/>
                          <a:cs typeface="Calibri"/>
                        </a:rPr>
                        <a:t>Metody systematycznej zmienności (SV)</a:t>
                      </a:r>
                      <a:endParaRPr lang="pl-PL" sz="2800">
                        <a:solidFill>
                          <a:srgbClr val="C00000"/>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GB" sz="2000" b="1" dirty="0" err="1">
                          <a:solidFill>
                            <a:srgbClr val="C00000"/>
                          </a:solidFill>
                          <a:effectLst/>
                          <a:latin typeface="Calibri"/>
                          <a:ea typeface="Times New Roman"/>
                          <a:cs typeface="Calibri"/>
                        </a:rPr>
                        <a:t>Metody</a:t>
                      </a:r>
                      <a:r>
                        <a:rPr lang="en-GB" sz="2000" b="1" dirty="0">
                          <a:solidFill>
                            <a:srgbClr val="C00000"/>
                          </a:solidFill>
                          <a:effectLst/>
                          <a:latin typeface="Calibri"/>
                          <a:ea typeface="Times New Roman"/>
                          <a:cs typeface="Calibri"/>
                        </a:rPr>
                        <a:t> </a:t>
                      </a:r>
                      <a:r>
                        <a:rPr lang="en-GB" sz="2000" b="1" dirty="0" err="1">
                          <a:solidFill>
                            <a:srgbClr val="C00000"/>
                          </a:solidFill>
                          <a:effectLst/>
                          <a:latin typeface="Calibri"/>
                          <a:ea typeface="Times New Roman"/>
                          <a:cs typeface="Calibri"/>
                        </a:rPr>
                        <a:t>systematycznej</a:t>
                      </a:r>
                      <a:r>
                        <a:rPr lang="en-GB" sz="2000" b="1" dirty="0">
                          <a:solidFill>
                            <a:srgbClr val="C00000"/>
                          </a:solidFill>
                          <a:effectLst/>
                          <a:latin typeface="Calibri"/>
                          <a:ea typeface="Times New Roman"/>
                          <a:cs typeface="Calibri"/>
                        </a:rPr>
                        <a:t> </a:t>
                      </a:r>
                      <a:r>
                        <a:rPr lang="en-GB" sz="2000" b="1" dirty="0" err="1">
                          <a:solidFill>
                            <a:srgbClr val="C00000"/>
                          </a:solidFill>
                          <a:effectLst/>
                          <a:latin typeface="Calibri"/>
                          <a:ea typeface="Times New Roman"/>
                          <a:cs typeface="Calibri"/>
                        </a:rPr>
                        <a:t>konfrontacji</a:t>
                      </a:r>
                      <a:r>
                        <a:rPr lang="en-GB" sz="2000" b="1" dirty="0">
                          <a:solidFill>
                            <a:srgbClr val="C00000"/>
                          </a:solidFill>
                          <a:effectLst/>
                          <a:latin typeface="Calibri"/>
                          <a:ea typeface="Times New Roman"/>
                          <a:cs typeface="Calibri"/>
                        </a:rPr>
                        <a:t> (SC)</a:t>
                      </a:r>
                      <a:endParaRPr lang="pl-PL" sz="2800" dirty="0">
                        <a:solidFill>
                          <a:srgbClr val="C00000"/>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3742217870"/>
                  </a:ext>
                </a:extLst>
              </a:tr>
              <a:tr h="1219836">
                <a:tc vMerge="1">
                  <a:txBody>
                    <a:bodyPr/>
                    <a:lstStyle/>
                    <a:p>
                      <a:pPr algn="ctr"/>
                      <a:endParaRPr lang="hr-HR" sz="2400" b="1"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GB" sz="2400" b="1" dirty="0" err="1">
                          <a:solidFill>
                            <a:srgbClr val="002060"/>
                          </a:solidFill>
                          <a:effectLst/>
                          <a:latin typeface="Calibri"/>
                          <a:ea typeface="Times New Roman"/>
                          <a:cs typeface="Calibri"/>
                        </a:rPr>
                        <a:t>Koncepcja</a:t>
                      </a:r>
                      <a:r>
                        <a:rPr lang="en-GB" sz="2400" b="1" dirty="0">
                          <a:solidFill>
                            <a:srgbClr val="002060"/>
                          </a:solidFill>
                          <a:effectLst/>
                          <a:latin typeface="Calibri"/>
                          <a:ea typeface="Times New Roman"/>
                          <a:cs typeface="Calibri"/>
                        </a:rPr>
                        <a:t> </a:t>
                      </a:r>
                      <a:r>
                        <a:rPr lang="en-GB" sz="2400" b="1" dirty="0" err="1">
                          <a:solidFill>
                            <a:srgbClr val="002060"/>
                          </a:solidFill>
                          <a:effectLst/>
                          <a:latin typeface="Calibri"/>
                          <a:ea typeface="Times New Roman"/>
                          <a:cs typeface="Calibri"/>
                        </a:rPr>
                        <a:t>systematyczno-analityczna</a:t>
                      </a:r>
                      <a:endParaRPr lang="pl-PL" sz="3200" dirty="0">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98525" lvl="0" indent="-261938" algn="l">
                        <a:spcAft>
                          <a:spcPts val="0"/>
                        </a:spcAft>
                        <a:buFont typeface="Arial"/>
                        <a:buChar char="•"/>
                      </a:pPr>
                      <a:r>
                        <a:rPr lang="pl-PL" sz="1800" dirty="0">
                          <a:solidFill>
                            <a:srgbClr val="002060"/>
                          </a:solidFill>
                          <a:effectLst/>
                          <a:latin typeface="Calibri"/>
                          <a:ea typeface="Times New Roman"/>
                          <a:cs typeface="Calibri"/>
                        </a:rPr>
                        <a:t>Analiza morfologiczna (twórcze rozwiązywanie problemów)</a:t>
                      </a:r>
                      <a:endParaRPr lang="pl-PL" sz="2400" dirty="0">
                        <a:effectLst/>
                        <a:latin typeface="Times New Roman"/>
                        <a:ea typeface="Times New Roman"/>
                        <a:cs typeface="Times New Roman"/>
                      </a:endParaRPr>
                    </a:p>
                    <a:p>
                      <a:pPr marL="898525" lvl="0" indent="-261938" algn="l">
                        <a:spcAft>
                          <a:spcPts val="0"/>
                        </a:spcAft>
                        <a:buFont typeface="Arial"/>
                        <a:buChar char="•"/>
                      </a:pPr>
                      <a:r>
                        <a:rPr lang="en-GB" sz="1800" dirty="0" err="1">
                          <a:solidFill>
                            <a:srgbClr val="002060"/>
                          </a:solidFill>
                          <a:effectLst/>
                          <a:latin typeface="Calibri"/>
                          <a:ea typeface="Times New Roman"/>
                          <a:cs typeface="Calibri"/>
                        </a:rPr>
                        <a:t>Programowanie</a:t>
                      </a:r>
                      <a:endParaRPr lang="pl-PL" sz="2400" dirty="0">
                        <a:effectLst/>
                        <a:latin typeface="Times New Roman"/>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73150" lvl="0" indent="-357188" algn="l">
                        <a:spcAft>
                          <a:spcPts val="0"/>
                        </a:spcAft>
                        <a:buFont typeface="Arial"/>
                        <a:buChar char="•"/>
                        <a:tabLst>
                          <a:tab pos="148590" algn="l"/>
                        </a:tabLst>
                      </a:pPr>
                      <a:r>
                        <a:rPr lang="en-GB" sz="1800" dirty="0">
                          <a:solidFill>
                            <a:srgbClr val="002060"/>
                          </a:solidFill>
                          <a:effectLst/>
                          <a:latin typeface="Calibri"/>
                          <a:ea typeface="Times New Roman"/>
                          <a:cs typeface="Calibri"/>
                        </a:rPr>
                        <a:t>6 </a:t>
                      </a:r>
                      <a:r>
                        <a:rPr lang="en-GB" sz="1800" dirty="0" err="1">
                          <a:solidFill>
                            <a:srgbClr val="002060"/>
                          </a:solidFill>
                          <a:effectLst/>
                          <a:latin typeface="Calibri"/>
                          <a:ea typeface="Times New Roman"/>
                          <a:cs typeface="Calibri"/>
                        </a:rPr>
                        <a:t>myślowych</a:t>
                      </a:r>
                      <a:r>
                        <a:rPr lang="en-GB" sz="1800" dirty="0">
                          <a:solidFill>
                            <a:srgbClr val="002060"/>
                          </a:solidFill>
                          <a:effectLst/>
                          <a:latin typeface="Calibri"/>
                          <a:ea typeface="Times New Roman"/>
                          <a:cs typeface="Calibri"/>
                        </a:rPr>
                        <a:t> </a:t>
                      </a:r>
                      <a:r>
                        <a:rPr lang="en-GB" sz="1800" dirty="0" err="1">
                          <a:solidFill>
                            <a:srgbClr val="002060"/>
                          </a:solidFill>
                          <a:effectLst/>
                          <a:latin typeface="Calibri"/>
                          <a:ea typeface="Times New Roman"/>
                          <a:cs typeface="Calibri"/>
                        </a:rPr>
                        <a:t>kapeluszy</a:t>
                      </a:r>
                      <a:endParaRPr lang="pl-PL" sz="2400" dirty="0">
                        <a:effectLst/>
                        <a:latin typeface="Times New Roman"/>
                        <a:ea typeface="Times New Roman"/>
                        <a:cs typeface="Times New Roman"/>
                      </a:endParaRPr>
                    </a:p>
                    <a:p>
                      <a:pPr marL="1073150" lvl="0" indent="-357188" algn="l">
                        <a:spcAft>
                          <a:spcPts val="0"/>
                        </a:spcAft>
                        <a:buFont typeface="Arial"/>
                        <a:buChar char="•"/>
                        <a:tabLst>
                          <a:tab pos="58420" algn="l"/>
                        </a:tabLst>
                      </a:pPr>
                      <a:r>
                        <a:rPr lang="en-GB" sz="1800" dirty="0">
                          <a:solidFill>
                            <a:srgbClr val="002060"/>
                          </a:solidFill>
                          <a:effectLst/>
                          <a:latin typeface="Calibri"/>
                          <a:ea typeface="Times New Roman"/>
                          <a:cs typeface="Calibri"/>
                        </a:rPr>
                        <a:t>TRIZ</a:t>
                      </a:r>
                      <a:endParaRPr lang="pl-PL" sz="2400" dirty="0">
                        <a:effectLst/>
                        <a:latin typeface="Times New Roman"/>
                        <a:ea typeface="Times New Roman"/>
                        <a:cs typeface="Times New Roman"/>
                      </a:endParaRPr>
                    </a:p>
                    <a:p>
                      <a:pPr marL="1073150" lvl="0" indent="-357188" algn="l">
                        <a:spcAft>
                          <a:spcPts val="0"/>
                        </a:spcAft>
                        <a:buFont typeface="Arial"/>
                        <a:buChar char="•"/>
                        <a:tabLst>
                          <a:tab pos="58420" algn="l"/>
                        </a:tabLst>
                      </a:pPr>
                      <a:r>
                        <a:rPr lang="en-GB" sz="1800" dirty="0">
                          <a:solidFill>
                            <a:srgbClr val="002060"/>
                          </a:solidFill>
                          <a:effectLst/>
                          <a:latin typeface="Calibri"/>
                          <a:ea typeface="Times New Roman"/>
                          <a:cs typeface="Calibri"/>
                        </a:rPr>
                        <a:t>TILMAG</a:t>
                      </a:r>
                      <a:endParaRPr lang="pl-PL" sz="2400" dirty="0">
                        <a:effectLst/>
                        <a:latin typeface="Times New Roman"/>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3873510232"/>
                  </a:ext>
                </a:extLst>
              </a:tr>
            </a:tbl>
          </a:graphicData>
        </a:graphic>
      </p:graphicFrame>
      <p:sp>
        <p:nvSpPr>
          <p:cNvPr id="9"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9709987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578315147"/>
              </p:ext>
            </p:extLst>
          </p:nvPr>
        </p:nvGraphicFramePr>
        <p:xfrm>
          <a:off x="651465" y="1451292"/>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Diagram 2"/>
          <p:cNvGraphicFramePr/>
          <p:nvPr>
            <p:extLst>
              <p:ext uri="{D42A27DB-BD31-4B8C-83A1-F6EECF244321}">
                <p14:modId xmlns:p14="http://schemas.microsoft.com/office/powerpoint/2010/main" val="601054542"/>
              </p:ext>
            </p:extLst>
          </p:nvPr>
        </p:nvGraphicFramePr>
        <p:xfrm>
          <a:off x="651465" y="2439396"/>
          <a:ext cx="12531135" cy="5980704"/>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pic>
        <p:nvPicPr>
          <p:cNvPr id="9" name="Picture 8"/>
          <p:cNvPicPr>
            <a:picLocks noChangeAspect="1"/>
          </p:cNvPicPr>
          <p:nvPr/>
        </p:nvPicPr>
        <p:blipFill>
          <a:blip r:embed="rId15"/>
          <a:stretch>
            <a:fillRect/>
          </a:stretch>
        </p:blipFill>
        <p:spPr>
          <a:xfrm>
            <a:off x="13401843" y="3619500"/>
            <a:ext cx="3371513" cy="1893234"/>
          </a:xfrm>
          <a:prstGeom prst="rect">
            <a:avLst/>
          </a:prstGeom>
        </p:spPr>
      </p:pic>
      <p:pic>
        <p:nvPicPr>
          <p:cNvPr id="6" name="Picture 5" descr="Agile Project Management | At VFS Digital Design, we teach ..."/>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4912335" y="5219700"/>
            <a:ext cx="3114684" cy="2336013"/>
          </a:xfrm>
          <a:prstGeom prst="rect">
            <a:avLst/>
          </a:prstGeom>
        </p:spPr>
      </p:pic>
      <p:sp>
        <p:nvSpPr>
          <p:cNvPr id="10"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5863687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307180398"/>
              </p:ext>
            </p:extLst>
          </p:nvPr>
        </p:nvGraphicFramePr>
        <p:xfrm>
          <a:off x="651465" y="1451292"/>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Diagram 2"/>
          <p:cNvGraphicFramePr/>
          <p:nvPr>
            <p:extLst>
              <p:ext uri="{D42A27DB-BD31-4B8C-83A1-F6EECF244321}">
                <p14:modId xmlns:p14="http://schemas.microsoft.com/office/powerpoint/2010/main" val="3821530811"/>
              </p:ext>
            </p:extLst>
          </p:nvPr>
        </p:nvGraphicFramePr>
        <p:xfrm>
          <a:off x="651465" y="2439396"/>
          <a:ext cx="12531135" cy="5980704"/>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pic>
        <p:nvPicPr>
          <p:cNvPr id="9" name="Picture 8"/>
          <p:cNvPicPr>
            <a:picLocks noChangeAspect="1"/>
          </p:cNvPicPr>
          <p:nvPr/>
        </p:nvPicPr>
        <p:blipFill>
          <a:blip r:embed="rId15"/>
          <a:stretch>
            <a:fillRect/>
          </a:stretch>
        </p:blipFill>
        <p:spPr>
          <a:xfrm>
            <a:off x="13401843" y="3619500"/>
            <a:ext cx="3371513" cy="1893234"/>
          </a:xfrm>
          <a:prstGeom prst="rect">
            <a:avLst/>
          </a:prstGeom>
        </p:spPr>
      </p:pic>
      <p:pic>
        <p:nvPicPr>
          <p:cNvPr id="6" name="Picture 5" descr="Agile Project Management | At VFS Digital Design, we teach ..."/>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4912335" y="5219700"/>
            <a:ext cx="3114684" cy="2336013"/>
          </a:xfrm>
          <a:prstGeom prst="rect">
            <a:avLst/>
          </a:prstGeom>
        </p:spPr>
      </p:pic>
      <p:sp>
        <p:nvSpPr>
          <p:cNvPr id="10"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1966513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object 16"/>
          <p:cNvSpPr txBox="1">
            <a:spLocks noGrp="1"/>
          </p:cNvSpPr>
          <p:nvPr>
            <p:ph type="title"/>
          </p:nvPr>
        </p:nvSpPr>
        <p:spPr>
          <a:xfrm>
            <a:off x="844388" y="843988"/>
            <a:ext cx="12852400" cy="1490152"/>
          </a:xfrm>
          <a:prstGeom prst="rect">
            <a:avLst/>
          </a:prstGeom>
        </p:spPr>
        <p:txBody>
          <a:bodyPr vert="horz" wrap="square" lIns="0" tIns="12700" rIns="0" bIns="0" rtlCol="0">
            <a:spAutoFit/>
          </a:bodyPr>
          <a:lstStyle/>
          <a:p>
            <a:pPr marL="12700">
              <a:spcBef>
                <a:spcPts val="100"/>
              </a:spcBef>
            </a:pPr>
            <a:r>
              <a:rPr lang="pl-PL" sz="4800" dirty="0" smtClean="0">
                <a:solidFill>
                  <a:srgbClr val="E12227"/>
                </a:solidFill>
              </a:rPr>
              <a:t>ZAWARTOŚĆ</a:t>
            </a:r>
            <a:r>
              <a:rPr lang="es-ES" sz="4800" b="1" dirty="0">
                <a:solidFill>
                  <a:srgbClr val="E12227"/>
                </a:solidFill>
              </a:rPr>
              <a:t/>
            </a:r>
            <a:br>
              <a:rPr lang="es-ES" sz="4800" b="1" dirty="0">
                <a:solidFill>
                  <a:srgbClr val="E12227"/>
                </a:solidFill>
              </a:rPr>
            </a:br>
            <a:endParaRPr lang="es-ES" sz="4800" dirty="0">
              <a:solidFill>
                <a:srgbClr val="E12227"/>
              </a:solidFill>
            </a:endParaRP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xmlns="" id="{FD901C1C-8A41-4B4A-8EAC-7471FBAB150D}"/>
              </a:ext>
            </a:extLst>
          </p:cNvPr>
          <p:cNvPicPr>
            <a:picLocks noChangeAspect="1"/>
          </p:cNvPicPr>
          <p:nvPr/>
        </p:nvPicPr>
        <p:blipFill>
          <a:blip r:embed="rId2"/>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xmlns="" id="{3CA7F902-F9B5-42B6-AEC2-6AD2E90BEC91}"/>
              </a:ext>
            </a:extLst>
          </p:cNvPr>
          <p:cNvPicPr>
            <a:picLocks noChangeAspect="1"/>
          </p:cNvPicPr>
          <p:nvPr/>
        </p:nvPicPr>
        <p:blipFill>
          <a:blip r:embed="rId3"/>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xmlns="" id="{829BE287-3BD8-4249-A9B5-F0DE0CB3DBB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8697" y="9745835"/>
            <a:ext cx="936335" cy="449441"/>
          </a:xfrm>
          <a:prstGeom prst="rect">
            <a:avLst/>
          </a:prstGeom>
        </p:spPr>
      </p:pic>
      <p:sp>
        <p:nvSpPr>
          <p:cNvPr id="22" name="object 7">
            <a:extLst>
              <a:ext uri="{FF2B5EF4-FFF2-40B4-BE49-F238E27FC236}">
                <a16:creationId xmlns:a16="http://schemas.microsoft.com/office/drawing/2014/main" xmlns="" id="{D63C63AE-59BE-4E96-AC53-F60FC1F4358C}"/>
              </a:ext>
            </a:extLst>
          </p:cNvPr>
          <p:cNvSpPr/>
          <p:nvPr/>
        </p:nvSpPr>
        <p:spPr>
          <a:xfrm>
            <a:off x="0" y="2801522"/>
            <a:ext cx="18288000" cy="10160"/>
          </a:xfrm>
          <a:custGeom>
            <a:avLst/>
            <a:gdLst/>
            <a:ahLst/>
            <a:cxnLst/>
            <a:rect l="l" t="t" r="r" b="b"/>
            <a:pathLst>
              <a:path w="18288000" h="10160">
                <a:moveTo>
                  <a:pt x="18287999" y="10107"/>
                </a:moveTo>
                <a:lnTo>
                  <a:pt x="18287999" y="0"/>
                </a:lnTo>
                <a:lnTo>
                  <a:pt x="0" y="0"/>
                </a:lnTo>
                <a:lnTo>
                  <a:pt x="0" y="10107"/>
                </a:lnTo>
                <a:lnTo>
                  <a:pt x="18287999" y="10107"/>
                </a:lnTo>
                <a:close/>
              </a:path>
            </a:pathLst>
          </a:custGeom>
          <a:solidFill>
            <a:srgbClr val="00000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4" name="object 6">
            <a:extLst>
              <a:ext uri="{FF2B5EF4-FFF2-40B4-BE49-F238E27FC236}">
                <a16:creationId xmlns:a16="http://schemas.microsoft.com/office/drawing/2014/main" xmlns="" id="{25912CAA-5A11-4529-A60A-EF64FAACD856}"/>
              </a:ext>
            </a:extLst>
          </p:cNvPr>
          <p:cNvSpPr/>
          <p:nvPr/>
        </p:nvSpPr>
        <p:spPr>
          <a:xfrm>
            <a:off x="14264508" y="2803474"/>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5" name="object 6">
            <a:extLst>
              <a:ext uri="{FF2B5EF4-FFF2-40B4-BE49-F238E27FC236}">
                <a16:creationId xmlns:a16="http://schemas.microsoft.com/office/drawing/2014/main" xmlns="" id="{337302F4-37D0-435B-AD5A-183E921251BF}"/>
              </a:ext>
            </a:extLst>
          </p:cNvPr>
          <p:cNvSpPr/>
          <p:nvPr/>
        </p:nvSpPr>
        <p:spPr>
          <a:xfrm>
            <a:off x="8431043" y="2803474"/>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7" name="object 6">
            <a:extLst>
              <a:ext uri="{FF2B5EF4-FFF2-40B4-BE49-F238E27FC236}">
                <a16:creationId xmlns:a16="http://schemas.microsoft.com/office/drawing/2014/main" xmlns="" id="{97B47471-06E6-4973-A14B-B861768C308A}"/>
              </a:ext>
            </a:extLst>
          </p:cNvPr>
          <p:cNvSpPr/>
          <p:nvPr/>
        </p:nvSpPr>
        <p:spPr>
          <a:xfrm>
            <a:off x="3054333" y="2770484"/>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46" name="Group 56">
            <a:extLst>
              <a:ext uri="{FF2B5EF4-FFF2-40B4-BE49-F238E27FC236}">
                <a16:creationId xmlns:a16="http://schemas.microsoft.com/office/drawing/2014/main" xmlns="" id="{FC0B86D3-10E4-4A4E-B970-B4043839F4DF}"/>
              </a:ext>
            </a:extLst>
          </p:cNvPr>
          <p:cNvGrpSpPr/>
          <p:nvPr/>
        </p:nvGrpSpPr>
        <p:grpSpPr>
          <a:xfrm>
            <a:off x="1059351" y="3824752"/>
            <a:ext cx="4908348" cy="4092108"/>
            <a:chOff x="1704484" y="1832327"/>
            <a:chExt cx="1053476" cy="1046885"/>
          </a:xfrm>
        </p:grpSpPr>
        <p:sp>
          <p:nvSpPr>
            <p:cNvPr id="47" name="TextBox 33">
              <a:extLst>
                <a:ext uri="{FF2B5EF4-FFF2-40B4-BE49-F238E27FC236}">
                  <a16:creationId xmlns:a16="http://schemas.microsoft.com/office/drawing/2014/main" xmlns="" id="{611F3A84-94C4-48B0-AA6E-E346E1BF6A5A}"/>
                </a:ext>
              </a:extLst>
            </p:cNvPr>
            <p:cNvSpPr txBox="1"/>
            <p:nvPr/>
          </p:nvSpPr>
          <p:spPr>
            <a:xfrm>
              <a:off x="1723173" y="2005214"/>
              <a:ext cx="1034787" cy="873998"/>
            </a:xfrm>
            <a:prstGeom prst="rect">
              <a:avLst/>
            </a:prstGeom>
            <a:noFill/>
          </p:spPr>
          <p:txBody>
            <a:bodyPr wrap="square" rtlCol="0">
              <a:spAutoFit/>
            </a:bodyPr>
            <a:lstStyle/>
            <a:p>
              <a:endParaRPr lang="en-US" altLang="ko-KR" sz="2000" dirty="0">
                <a:solidFill>
                  <a:srgbClr val="243255"/>
                </a:solidFill>
                <a:cs typeface="Arial" pitchFamily="34" charset="0"/>
              </a:endParaRPr>
            </a:p>
            <a:p>
              <a:pPr marL="342900" indent="-342900">
                <a:buFont typeface="Arial" panose="020B0604020202020204" pitchFamily="34" charset="0"/>
                <a:buChar char="•"/>
              </a:pPr>
              <a:endParaRPr lang="hr-HR" altLang="ko-KR" sz="2800" dirty="0" smtClean="0">
                <a:cs typeface="Arial" pitchFamily="34" charset="0"/>
              </a:endParaRPr>
            </a:p>
            <a:p>
              <a:pPr marL="342900" indent="-342900">
                <a:buFont typeface="Arial" panose="020B0604020202020204" pitchFamily="34" charset="0"/>
                <a:buChar char="•"/>
              </a:pPr>
              <a:r>
                <a:rPr lang="pl-PL" altLang="ko-KR" sz="2800" dirty="0" smtClean="0">
                  <a:cs typeface="Arial" pitchFamily="34" charset="0"/>
                </a:rPr>
                <a:t>Czym </a:t>
              </a:r>
              <a:r>
                <a:rPr lang="pl-PL" altLang="ko-KR" sz="2800" dirty="0">
                  <a:cs typeface="Arial" pitchFamily="34" charset="0"/>
                </a:rPr>
                <a:t>jest kreatywność? Znaczenie </a:t>
              </a:r>
              <a:r>
                <a:rPr lang="pl-PL" altLang="ko-KR" sz="2800" dirty="0" smtClean="0">
                  <a:cs typeface="Arial" pitchFamily="34" charset="0"/>
                </a:rPr>
                <a:t>kreatywność.</a:t>
              </a:r>
              <a:endParaRPr lang="pl-PL" altLang="ko-KR" sz="2800" dirty="0">
                <a:cs typeface="Arial" pitchFamily="34" charset="0"/>
              </a:endParaRPr>
            </a:p>
            <a:p>
              <a:pPr marL="342900" indent="-342900">
                <a:buFont typeface="Arial" panose="020B0604020202020204" pitchFamily="34" charset="0"/>
                <a:buChar char="•"/>
              </a:pPr>
              <a:r>
                <a:rPr lang="pl-PL" altLang="ko-KR" sz="2800" dirty="0" smtClean="0">
                  <a:cs typeface="Arial" pitchFamily="34" charset="0"/>
                </a:rPr>
                <a:t>Składniki </a:t>
              </a:r>
              <a:r>
                <a:rPr lang="pl-PL" altLang="ko-KR" sz="2800" dirty="0">
                  <a:cs typeface="Arial" pitchFamily="34" charset="0"/>
                </a:rPr>
                <a:t>kreatywności </a:t>
              </a:r>
              <a:r>
                <a:rPr lang="pl-PL" altLang="ko-KR" sz="2800" dirty="0" smtClean="0">
                  <a:cs typeface="Arial" pitchFamily="34" charset="0"/>
                </a:rPr>
                <a:t/>
              </a:r>
              <a:br>
                <a:rPr lang="pl-PL" altLang="ko-KR" sz="2800" dirty="0" smtClean="0">
                  <a:cs typeface="Arial" pitchFamily="34" charset="0"/>
                </a:rPr>
              </a:br>
              <a:r>
                <a:rPr lang="pl-PL" altLang="ko-KR" sz="2800" dirty="0" smtClean="0">
                  <a:cs typeface="Arial" pitchFamily="34" charset="0"/>
                </a:rPr>
                <a:t>i </a:t>
              </a:r>
              <a:r>
                <a:rPr lang="pl-PL" altLang="ko-KR" sz="2800" dirty="0">
                  <a:cs typeface="Arial" pitchFamily="34" charset="0"/>
                </a:rPr>
                <a:t>model kreatywności 4P</a:t>
              </a:r>
            </a:p>
            <a:p>
              <a:pPr marL="342900" indent="-342900">
                <a:buFont typeface="Arial" panose="020B0604020202020204" pitchFamily="34" charset="0"/>
                <a:buChar char="•"/>
              </a:pPr>
              <a:r>
                <a:rPr lang="pl-PL" altLang="ko-KR" sz="2800" dirty="0" smtClean="0">
                  <a:cs typeface="Arial" pitchFamily="34" charset="0"/>
                </a:rPr>
                <a:t>Rodzaje </a:t>
              </a:r>
              <a:r>
                <a:rPr lang="pl-PL" altLang="ko-KR" sz="2800" dirty="0">
                  <a:cs typeface="Arial" pitchFamily="34" charset="0"/>
                </a:rPr>
                <a:t>kreatywności</a:t>
              </a:r>
            </a:p>
            <a:p>
              <a:pPr marL="342900" indent="-342900">
                <a:buFont typeface="Arial" panose="020B0604020202020204" pitchFamily="34" charset="0"/>
                <a:buChar char="•"/>
              </a:pPr>
              <a:endParaRPr lang="en-GB" altLang="ko-KR" sz="2800" dirty="0">
                <a:cs typeface="Arial" pitchFamily="34" charset="0"/>
              </a:endParaRPr>
            </a:p>
          </p:txBody>
        </p:sp>
        <p:sp>
          <p:nvSpPr>
            <p:cNvPr id="48" name="TextBox 34">
              <a:extLst>
                <a:ext uri="{FF2B5EF4-FFF2-40B4-BE49-F238E27FC236}">
                  <a16:creationId xmlns:a16="http://schemas.microsoft.com/office/drawing/2014/main" xmlns="" id="{9A4BBE72-BFEB-4C72-9760-B722279C9CA7}"/>
                </a:ext>
              </a:extLst>
            </p:cNvPr>
            <p:cNvSpPr txBox="1"/>
            <p:nvPr/>
          </p:nvSpPr>
          <p:spPr>
            <a:xfrm>
              <a:off x="1704484" y="1832327"/>
              <a:ext cx="1023846" cy="275585"/>
            </a:xfrm>
            <a:prstGeom prst="rect">
              <a:avLst/>
            </a:prstGeom>
            <a:noFill/>
          </p:spPr>
          <p:txBody>
            <a:bodyPr wrap="square" lIns="108000" rIns="108000" rtlCol="0">
              <a:spAutoFit/>
            </a:bodyPr>
            <a:lstStyle/>
            <a:p>
              <a:pPr algn="ctr"/>
              <a:r>
                <a:rPr lang="en-GB" altLang="ko-KR" sz="3200" b="1" dirty="0" err="1" smtClean="0">
                  <a:solidFill>
                    <a:srgbClr val="243255"/>
                  </a:solidFill>
                  <a:cs typeface="Arial" pitchFamily="34" charset="0"/>
                </a:rPr>
                <a:t>Definiowanie</a:t>
              </a:r>
              <a:r>
                <a:rPr lang="en-GB" altLang="ko-KR" sz="3200" b="1" dirty="0" smtClean="0">
                  <a:solidFill>
                    <a:srgbClr val="243255"/>
                  </a:solidFill>
                  <a:cs typeface="Arial" pitchFamily="34" charset="0"/>
                </a:rPr>
                <a:t> </a:t>
              </a:r>
              <a:r>
                <a:rPr lang="en-GB" altLang="ko-KR" sz="3200" b="1" dirty="0" err="1" smtClean="0">
                  <a:solidFill>
                    <a:srgbClr val="243255"/>
                  </a:solidFill>
                  <a:cs typeface="Arial" pitchFamily="34" charset="0"/>
                </a:rPr>
                <a:t>kreatywności</a:t>
              </a:r>
              <a:endParaRPr lang="en-GB" altLang="ko-KR" sz="3200" b="1" dirty="0" smtClean="0">
                <a:solidFill>
                  <a:srgbClr val="243255"/>
                </a:solidFill>
                <a:cs typeface="Arial" pitchFamily="34" charset="0"/>
              </a:endParaRPr>
            </a:p>
          </p:txBody>
        </p:sp>
      </p:grpSp>
      <p:sp>
        <p:nvSpPr>
          <p:cNvPr id="51" name="TextBox 38">
            <a:extLst>
              <a:ext uri="{FF2B5EF4-FFF2-40B4-BE49-F238E27FC236}">
                <a16:creationId xmlns:a16="http://schemas.microsoft.com/office/drawing/2014/main" xmlns="" id="{9456F793-01BD-4953-A99E-8176A0EDB3AA}"/>
              </a:ext>
            </a:extLst>
          </p:cNvPr>
          <p:cNvSpPr txBox="1"/>
          <p:nvPr/>
        </p:nvSpPr>
        <p:spPr>
          <a:xfrm>
            <a:off x="8113404" y="3263489"/>
            <a:ext cx="1584782" cy="461665"/>
          </a:xfrm>
          <a:prstGeom prst="rect">
            <a:avLst/>
          </a:prstGeom>
          <a:noFill/>
        </p:spPr>
        <p:txBody>
          <a:bodyPr wrap="square" lIns="108000" rIns="108000" rtlCol="0">
            <a:spAutoFit/>
          </a:bodyPr>
          <a:lstStyle/>
          <a:p>
            <a:r>
              <a:rPr lang="pl-PL" altLang="ko-KR" sz="2400" b="1" dirty="0" smtClean="0">
                <a:solidFill>
                  <a:srgbClr val="243255"/>
                </a:solidFill>
                <a:cs typeface="Arial" pitchFamily="34" charset="0"/>
              </a:rPr>
              <a:t>Część</a:t>
            </a:r>
            <a:r>
              <a:rPr lang="en-US" altLang="ko-KR" sz="2400" b="1" dirty="0" smtClean="0">
                <a:solidFill>
                  <a:srgbClr val="243255"/>
                </a:solidFill>
                <a:cs typeface="Arial" pitchFamily="34" charset="0"/>
              </a:rPr>
              <a:t> </a:t>
            </a:r>
            <a:r>
              <a:rPr lang="hr-HR" altLang="ko-KR" sz="2400" b="1" dirty="0">
                <a:solidFill>
                  <a:srgbClr val="243255"/>
                </a:solidFill>
                <a:cs typeface="Arial" pitchFamily="34" charset="0"/>
              </a:rPr>
              <a:t>2</a:t>
            </a:r>
            <a:endParaRPr lang="ko-KR" altLang="en-US" sz="2400" b="1" dirty="0">
              <a:solidFill>
                <a:srgbClr val="243255"/>
              </a:solidFill>
              <a:cs typeface="Arial" pitchFamily="34" charset="0"/>
            </a:endParaRPr>
          </a:p>
        </p:txBody>
      </p:sp>
      <p:grpSp>
        <p:nvGrpSpPr>
          <p:cNvPr id="52" name="Group 90">
            <a:extLst>
              <a:ext uri="{FF2B5EF4-FFF2-40B4-BE49-F238E27FC236}">
                <a16:creationId xmlns:a16="http://schemas.microsoft.com/office/drawing/2014/main" xmlns="" id="{96A9D34C-2DFC-4ABF-9A58-E2D5DAE4839B}"/>
              </a:ext>
            </a:extLst>
          </p:cNvPr>
          <p:cNvGrpSpPr/>
          <p:nvPr/>
        </p:nvGrpSpPr>
        <p:grpSpPr>
          <a:xfrm>
            <a:off x="13030200" y="3283564"/>
            <a:ext cx="4648199" cy="541188"/>
            <a:chOff x="1105779" y="1766707"/>
            <a:chExt cx="3002962" cy="541188"/>
          </a:xfrm>
        </p:grpSpPr>
        <p:sp>
          <p:nvSpPr>
            <p:cNvPr id="53" name="TextBox 41">
              <a:extLst>
                <a:ext uri="{FF2B5EF4-FFF2-40B4-BE49-F238E27FC236}">
                  <a16:creationId xmlns:a16="http://schemas.microsoft.com/office/drawing/2014/main" xmlns="" id="{8BD68FBC-44FC-4EFC-A09F-16946911D992}"/>
                </a:ext>
              </a:extLst>
            </p:cNvPr>
            <p:cNvSpPr txBox="1"/>
            <p:nvPr/>
          </p:nvSpPr>
          <p:spPr>
            <a:xfrm>
              <a:off x="1105779" y="1907785"/>
              <a:ext cx="3002962" cy="400110"/>
            </a:xfrm>
            <a:prstGeom prst="rect">
              <a:avLst/>
            </a:prstGeom>
            <a:noFill/>
          </p:spPr>
          <p:txBody>
            <a:bodyPr wrap="square" rtlCol="0">
              <a:spAutoFit/>
            </a:bodyPr>
            <a:lstStyle/>
            <a:p>
              <a:endParaRPr lang="en-US" altLang="ko-KR" sz="2000" dirty="0">
                <a:solidFill>
                  <a:srgbClr val="243255"/>
                </a:solidFill>
                <a:cs typeface="Arial" pitchFamily="34" charset="0"/>
              </a:endParaRPr>
            </a:p>
          </p:txBody>
        </p:sp>
        <p:sp>
          <p:nvSpPr>
            <p:cNvPr id="54" name="TextBox 42">
              <a:extLst>
                <a:ext uri="{FF2B5EF4-FFF2-40B4-BE49-F238E27FC236}">
                  <a16:creationId xmlns:a16="http://schemas.microsoft.com/office/drawing/2014/main" xmlns="" id="{B9C5B90D-278A-4F7F-B76A-E666BB41EBA3}"/>
                </a:ext>
              </a:extLst>
            </p:cNvPr>
            <p:cNvSpPr txBox="1"/>
            <p:nvPr/>
          </p:nvSpPr>
          <p:spPr>
            <a:xfrm>
              <a:off x="1704484" y="1766707"/>
              <a:ext cx="1023846" cy="461665"/>
            </a:xfrm>
            <a:prstGeom prst="rect">
              <a:avLst/>
            </a:prstGeom>
            <a:noFill/>
          </p:spPr>
          <p:txBody>
            <a:bodyPr wrap="square" lIns="108000" rIns="108000" rtlCol="0">
              <a:spAutoFit/>
            </a:bodyPr>
            <a:lstStyle/>
            <a:p>
              <a:r>
                <a:rPr lang="pl-PL" altLang="ko-KR" sz="2400" b="1" dirty="0" smtClean="0">
                  <a:solidFill>
                    <a:srgbClr val="243255"/>
                  </a:solidFill>
                  <a:cs typeface="Arial" pitchFamily="34" charset="0"/>
                </a:rPr>
                <a:t>Część</a:t>
              </a:r>
              <a:r>
                <a:rPr lang="en-US" altLang="ko-KR" sz="2400" b="1" dirty="0" smtClean="0">
                  <a:solidFill>
                    <a:srgbClr val="243255"/>
                  </a:solidFill>
                  <a:cs typeface="Arial" pitchFamily="34" charset="0"/>
                </a:rPr>
                <a:t> </a:t>
              </a:r>
              <a:r>
                <a:rPr lang="en-US" altLang="ko-KR" sz="2400" b="1" dirty="0">
                  <a:solidFill>
                    <a:srgbClr val="243255"/>
                  </a:solidFill>
                  <a:cs typeface="Arial" pitchFamily="34" charset="0"/>
                </a:rPr>
                <a:t>3</a:t>
              </a:r>
              <a:endParaRPr lang="ko-KR" altLang="en-US" sz="2400" b="1" dirty="0">
                <a:solidFill>
                  <a:srgbClr val="243255"/>
                </a:solidFill>
                <a:cs typeface="Arial" pitchFamily="34" charset="0"/>
              </a:endParaRPr>
            </a:p>
          </p:txBody>
        </p:sp>
      </p:grpSp>
      <p:grpSp>
        <p:nvGrpSpPr>
          <p:cNvPr id="21" name="Group 56">
            <a:extLst>
              <a:ext uri="{FF2B5EF4-FFF2-40B4-BE49-F238E27FC236}">
                <a16:creationId xmlns:a16="http://schemas.microsoft.com/office/drawing/2014/main" xmlns="" id="{FC0B86D3-10E4-4A4E-B970-B4043839F4DF}"/>
              </a:ext>
            </a:extLst>
          </p:cNvPr>
          <p:cNvGrpSpPr/>
          <p:nvPr/>
        </p:nvGrpSpPr>
        <p:grpSpPr>
          <a:xfrm>
            <a:off x="6212531" y="3736635"/>
            <a:ext cx="5470804" cy="4123767"/>
            <a:chOff x="1720466" y="1841603"/>
            <a:chExt cx="1023846" cy="821182"/>
          </a:xfrm>
        </p:grpSpPr>
        <p:sp>
          <p:nvSpPr>
            <p:cNvPr id="23" name="TextBox 33">
              <a:extLst>
                <a:ext uri="{FF2B5EF4-FFF2-40B4-BE49-F238E27FC236}">
                  <a16:creationId xmlns:a16="http://schemas.microsoft.com/office/drawing/2014/main" xmlns="" id="{611F3A84-94C4-48B0-AA6E-E346E1BF6A5A}"/>
                </a:ext>
              </a:extLst>
            </p:cNvPr>
            <p:cNvSpPr txBox="1"/>
            <p:nvPr/>
          </p:nvSpPr>
          <p:spPr>
            <a:xfrm>
              <a:off x="1725880" y="1982480"/>
              <a:ext cx="1018432" cy="680305"/>
            </a:xfrm>
            <a:prstGeom prst="rect">
              <a:avLst/>
            </a:prstGeom>
            <a:noFill/>
          </p:spPr>
          <p:txBody>
            <a:bodyPr wrap="square" rtlCol="0">
              <a:spAutoFit/>
            </a:bodyPr>
            <a:lstStyle/>
            <a:p>
              <a:endParaRPr lang="en-US" altLang="ko-KR" sz="2000" dirty="0">
                <a:solidFill>
                  <a:srgbClr val="243255"/>
                </a:solidFill>
                <a:cs typeface="Arial" pitchFamily="34" charset="0"/>
              </a:endParaRPr>
            </a:p>
            <a:p>
              <a:pPr marL="342900" indent="-342900">
                <a:buFont typeface="Arial" panose="020B0604020202020204" pitchFamily="34" charset="0"/>
                <a:buChar char="•"/>
              </a:pPr>
              <a:endParaRPr lang="hr-HR" altLang="ko-KR" sz="2800" dirty="0" smtClean="0">
                <a:cs typeface="Arial" pitchFamily="34" charset="0"/>
              </a:endParaRPr>
            </a:p>
            <a:p>
              <a:pPr marL="342900" indent="-342900">
                <a:buFont typeface="Arial" panose="020B0604020202020204" pitchFamily="34" charset="0"/>
                <a:buChar char="•"/>
              </a:pPr>
              <a:r>
                <a:rPr lang="pl-PL" altLang="ko-KR" sz="2800" dirty="0">
                  <a:cs typeface="Arial" pitchFamily="34" charset="0"/>
                </a:rPr>
                <a:t>Kreatywność </a:t>
              </a:r>
              <a:r>
                <a:rPr lang="pl-PL" altLang="ko-KR" sz="2800" dirty="0" smtClean="0">
                  <a:cs typeface="Arial" pitchFamily="34" charset="0"/>
                </a:rPr>
                <a:t>indywidualna </a:t>
              </a:r>
              <a:br>
                <a:rPr lang="pl-PL" altLang="ko-KR" sz="2800" dirty="0" smtClean="0">
                  <a:cs typeface="Arial" pitchFamily="34" charset="0"/>
                </a:rPr>
              </a:br>
              <a:r>
                <a:rPr lang="pl-PL" altLang="ko-KR" sz="2800" dirty="0" smtClean="0">
                  <a:cs typeface="Arial" pitchFamily="34" charset="0"/>
                </a:rPr>
                <a:t>i zespołowa</a:t>
              </a:r>
              <a:endParaRPr lang="en-GB" altLang="ko-KR" sz="2800" dirty="0" smtClean="0">
                <a:cs typeface="Arial" pitchFamily="34" charset="0"/>
              </a:endParaRPr>
            </a:p>
            <a:p>
              <a:pPr marL="342900" indent="-342900">
                <a:buFont typeface="Arial" panose="020B0604020202020204" pitchFamily="34" charset="0"/>
                <a:buChar char="•"/>
              </a:pPr>
              <a:r>
                <a:rPr lang="pl-PL" altLang="ko-KR" sz="2800" dirty="0" smtClean="0">
                  <a:cs typeface="Arial" pitchFamily="34" charset="0"/>
                </a:rPr>
                <a:t>Bariery kreatywności</a:t>
              </a:r>
              <a:endParaRPr lang="en-GB" altLang="ko-KR" sz="2800" dirty="0" smtClean="0">
                <a:cs typeface="Arial" pitchFamily="34" charset="0"/>
              </a:endParaRPr>
            </a:p>
            <a:p>
              <a:pPr marL="342900" indent="-342900">
                <a:buFont typeface="Arial" panose="020B0604020202020204" pitchFamily="34" charset="0"/>
                <a:buChar char="•"/>
              </a:pPr>
              <a:r>
                <a:rPr lang="pl-PL" altLang="ko-KR" sz="2800" dirty="0" smtClean="0">
                  <a:cs typeface="Arial" pitchFamily="34" charset="0"/>
                </a:rPr>
                <a:t>Techniki kreatywności</a:t>
              </a:r>
              <a:endParaRPr lang="en-GB" altLang="ko-KR" sz="2800" dirty="0" smtClean="0">
                <a:cs typeface="Arial" pitchFamily="34" charset="0"/>
              </a:endParaRPr>
            </a:p>
            <a:p>
              <a:pPr marL="342900" indent="-342900">
                <a:buFont typeface="Arial" panose="020B0604020202020204" pitchFamily="34" charset="0"/>
                <a:buChar char="•"/>
              </a:pPr>
              <a:r>
                <a:rPr lang="pl-PL" altLang="ko-KR" sz="2800" dirty="0" smtClean="0">
                  <a:cs typeface="Arial" pitchFamily="34" charset="0"/>
                </a:rPr>
                <a:t>Burza mózgów</a:t>
              </a:r>
              <a:r>
                <a:rPr lang="en-GB" altLang="ko-KR" sz="2800" dirty="0" smtClean="0">
                  <a:cs typeface="Arial" pitchFamily="34" charset="0"/>
                </a:rPr>
                <a:t>, </a:t>
              </a:r>
              <a:r>
                <a:rPr lang="en-GB" altLang="ko-KR" sz="2800" dirty="0" err="1" smtClean="0">
                  <a:cs typeface="Arial" pitchFamily="34" charset="0"/>
                </a:rPr>
                <a:t>Brainwriting</a:t>
              </a:r>
              <a:r>
                <a:rPr lang="en-GB" altLang="ko-KR" sz="2800" dirty="0" smtClean="0">
                  <a:cs typeface="Arial" pitchFamily="34" charset="0"/>
                </a:rPr>
                <a:t>, </a:t>
              </a:r>
              <a:r>
                <a:rPr lang="pl-PL" altLang="ko-KR" sz="2800" dirty="0" smtClean="0">
                  <a:cs typeface="Arial" pitchFamily="34" charset="0"/>
                </a:rPr>
                <a:t>Sześć Myślowych Kapeluszy</a:t>
              </a:r>
              <a:r>
                <a:rPr lang="hr-HR" altLang="ko-KR" sz="2800" dirty="0" smtClean="0">
                  <a:cs typeface="Arial" pitchFamily="34" charset="0"/>
                </a:rPr>
                <a:t>…</a:t>
              </a:r>
              <a:endParaRPr lang="en-GB" altLang="ko-KR" sz="2800" dirty="0">
                <a:cs typeface="Arial" pitchFamily="34" charset="0"/>
              </a:endParaRPr>
            </a:p>
          </p:txBody>
        </p:sp>
        <p:sp>
          <p:nvSpPr>
            <p:cNvPr id="26" name="TextBox 34">
              <a:extLst>
                <a:ext uri="{FF2B5EF4-FFF2-40B4-BE49-F238E27FC236}">
                  <a16:creationId xmlns:a16="http://schemas.microsoft.com/office/drawing/2014/main" xmlns="" id="{9A4BBE72-BFEB-4C72-9760-B722279C9CA7}"/>
                </a:ext>
              </a:extLst>
            </p:cNvPr>
            <p:cNvSpPr txBox="1"/>
            <p:nvPr/>
          </p:nvSpPr>
          <p:spPr>
            <a:xfrm>
              <a:off x="1720466" y="1841603"/>
              <a:ext cx="1023846" cy="214511"/>
            </a:xfrm>
            <a:prstGeom prst="rect">
              <a:avLst/>
            </a:prstGeom>
            <a:noFill/>
          </p:spPr>
          <p:txBody>
            <a:bodyPr wrap="square" lIns="108000" rIns="108000" rtlCol="0">
              <a:spAutoFit/>
            </a:bodyPr>
            <a:lstStyle/>
            <a:p>
              <a:pPr algn="ctr"/>
              <a:r>
                <a:rPr lang="pl-PL" altLang="ko-KR" sz="3200" b="1" dirty="0" smtClean="0">
                  <a:solidFill>
                    <a:srgbClr val="243255"/>
                  </a:solidFill>
                  <a:cs typeface="Arial" pitchFamily="34" charset="0"/>
                </a:rPr>
                <a:t>Kreatywność zespołowa </a:t>
              </a:r>
              <a:br>
                <a:rPr lang="pl-PL" altLang="ko-KR" sz="3200" b="1" dirty="0" smtClean="0">
                  <a:solidFill>
                    <a:srgbClr val="243255"/>
                  </a:solidFill>
                  <a:cs typeface="Arial" pitchFamily="34" charset="0"/>
                </a:rPr>
              </a:br>
              <a:r>
                <a:rPr lang="pl-PL" altLang="ko-KR" sz="3200" b="1" dirty="0" smtClean="0">
                  <a:solidFill>
                    <a:srgbClr val="243255"/>
                  </a:solidFill>
                  <a:cs typeface="Arial" pitchFamily="34" charset="0"/>
                </a:rPr>
                <a:t>i techniki kreatywności</a:t>
              </a:r>
              <a:endParaRPr lang="en-GB" altLang="ko-KR" sz="3200" b="1" dirty="0" smtClean="0">
                <a:solidFill>
                  <a:srgbClr val="243255"/>
                </a:solidFill>
                <a:cs typeface="Arial" pitchFamily="34" charset="0"/>
              </a:endParaRPr>
            </a:p>
          </p:txBody>
        </p:sp>
      </p:grpSp>
      <p:sp>
        <p:nvSpPr>
          <p:cNvPr id="34" name="TextBox 33">
            <a:extLst>
              <a:ext uri="{FF2B5EF4-FFF2-40B4-BE49-F238E27FC236}">
                <a16:creationId xmlns:a16="http://schemas.microsoft.com/office/drawing/2014/main" xmlns="" id="{611F3A84-94C4-48B0-AA6E-E346E1BF6A5A}"/>
              </a:ext>
            </a:extLst>
          </p:cNvPr>
          <p:cNvSpPr txBox="1"/>
          <p:nvPr/>
        </p:nvSpPr>
        <p:spPr>
          <a:xfrm>
            <a:off x="12341596" y="4543769"/>
            <a:ext cx="4879604" cy="3416320"/>
          </a:xfrm>
          <a:prstGeom prst="rect">
            <a:avLst/>
          </a:prstGeom>
          <a:noFill/>
        </p:spPr>
        <p:txBody>
          <a:bodyPr wrap="square" rtlCol="0">
            <a:spAutoFit/>
          </a:bodyPr>
          <a:lstStyle/>
          <a:p>
            <a:endParaRPr lang="en-US" altLang="ko-KR" sz="2000" dirty="0">
              <a:solidFill>
                <a:srgbClr val="243255"/>
              </a:solidFill>
              <a:cs typeface="Arial" pitchFamily="34" charset="0"/>
            </a:endParaRPr>
          </a:p>
          <a:p>
            <a:pPr marL="342900" indent="-342900">
              <a:buFont typeface="Arial" panose="020B0604020202020204" pitchFamily="34" charset="0"/>
              <a:buChar char="•"/>
            </a:pPr>
            <a:endParaRPr lang="hr-HR" altLang="ko-KR" sz="2800" dirty="0" smtClean="0">
              <a:cs typeface="Arial" pitchFamily="34" charset="0"/>
            </a:endParaRPr>
          </a:p>
          <a:p>
            <a:pPr marL="342900" indent="-342900">
              <a:buFont typeface="Arial" panose="020B0604020202020204" pitchFamily="34" charset="0"/>
              <a:buChar char="•"/>
            </a:pPr>
            <a:r>
              <a:rPr lang="pl-PL" altLang="ko-KR" sz="2800" dirty="0" smtClean="0">
                <a:cs typeface="Arial" pitchFamily="34" charset="0"/>
              </a:rPr>
              <a:t>Ramy </a:t>
            </a:r>
            <a:r>
              <a:rPr lang="en-GB" altLang="ko-KR" sz="2800" dirty="0" smtClean="0">
                <a:cs typeface="Arial" pitchFamily="34" charset="0"/>
              </a:rPr>
              <a:t>Design </a:t>
            </a:r>
            <a:r>
              <a:rPr lang="en-GB" altLang="ko-KR" sz="2800" dirty="0" smtClean="0">
                <a:cs typeface="Arial" pitchFamily="34" charset="0"/>
              </a:rPr>
              <a:t>Thinking </a:t>
            </a:r>
            <a:r>
              <a:rPr lang="pl-PL" altLang="ko-KR" sz="2800" dirty="0" smtClean="0">
                <a:cs typeface="Arial" pitchFamily="34" charset="0"/>
              </a:rPr>
              <a:t>(myślenia projektowego)</a:t>
            </a:r>
          </a:p>
          <a:p>
            <a:pPr marL="342900" indent="-342900">
              <a:buFont typeface="Arial" panose="020B0604020202020204" pitchFamily="34" charset="0"/>
              <a:buChar char="•"/>
            </a:pPr>
            <a:r>
              <a:rPr lang="pl-PL" altLang="ko-KR" sz="2800" dirty="0" smtClean="0">
                <a:cs typeface="Arial" pitchFamily="34" charset="0"/>
              </a:rPr>
              <a:t>5 tematów charakterystycznych dla </a:t>
            </a:r>
            <a:r>
              <a:rPr lang="en-GB" altLang="ko-KR" sz="2800" dirty="0" smtClean="0">
                <a:cs typeface="Arial" pitchFamily="34" charset="0"/>
              </a:rPr>
              <a:t>Design </a:t>
            </a:r>
            <a:r>
              <a:rPr lang="en-GB" altLang="ko-KR" sz="2800" dirty="0" smtClean="0">
                <a:cs typeface="Arial" pitchFamily="34" charset="0"/>
              </a:rPr>
              <a:t>Thinking</a:t>
            </a:r>
          </a:p>
          <a:p>
            <a:pPr marL="342900" indent="-342900">
              <a:buFont typeface="Arial" panose="020B0604020202020204" pitchFamily="34" charset="0"/>
              <a:buChar char="•"/>
            </a:pPr>
            <a:r>
              <a:rPr lang="pl-PL" altLang="ko-KR" sz="2800" dirty="0" smtClean="0">
                <a:cs typeface="Arial" pitchFamily="34" charset="0"/>
              </a:rPr>
              <a:t>4 rodzaje</a:t>
            </a:r>
            <a:r>
              <a:rPr lang="en-GB" altLang="ko-KR" sz="2800" dirty="0" smtClean="0">
                <a:cs typeface="Arial" pitchFamily="34" charset="0"/>
              </a:rPr>
              <a:t> </a:t>
            </a:r>
            <a:r>
              <a:rPr lang="pl-PL" altLang="ko-KR" sz="2800" dirty="0" smtClean="0">
                <a:cs typeface="Arial" pitchFamily="34" charset="0"/>
              </a:rPr>
              <a:t>D</a:t>
            </a:r>
            <a:r>
              <a:rPr lang="en-GB" altLang="ko-KR" sz="2800" dirty="0" err="1" smtClean="0">
                <a:cs typeface="Arial" pitchFamily="34" charset="0"/>
              </a:rPr>
              <a:t>esign</a:t>
            </a:r>
            <a:r>
              <a:rPr lang="en-GB" altLang="ko-KR" sz="2800" dirty="0" smtClean="0">
                <a:cs typeface="Arial" pitchFamily="34" charset="0"/>
              </a:rPr>
              <a:t> </a:t>
            </a:r>
            <a:r>
              <a:rPr lang="en-GB" altLang="ko-KR" sz="2800" dirty="0" smtClean="0">
                <a:cs typeface="Arial" pitchFamily="34" charset="0"/>
              </a:rPr>
              <a:t>Thinking</a:t>
            </a:r>
            <a:endParaRPr lang="en-GB" altLang="ko-KR" sz="2800" dirty="0">
              <a:cs typeface="Arial" pitchFamily="34" charset="0"/>
            </a:endParaRPr>
          </a:p>
        </p:txBody>
      </p:sp>
      <p:sp>
        <p:nvSpPr>
          <p:cNvPr id="35" name="TextBox 34">
            <a:extLst>
              <a:ext uri="{FF2B5EF4-FFF2-40B4-BE49-F238E27FC236}">
                <a16:creationId xmlns:a16="http://schemas.microsoft.com/office/drawing/2014/main" xmlns="" id="{9A4BBE72-BFEB-4C72-9760-B722279C9CA7}"/>
              </a:ext>
            </a:extLst>
          </p:cNvPr>
          <p:cNvSpPr txBox="1"/>
          <p:nvPr/>
        </p:nvSpPr>
        <p:spPr>
          <a:xfrm>
            <a:off x="11801818" y="3911554"/>
            <a:ext cx="4905544" cy="584775"/>
          </a:xfrm>
          <a:prstGeom prst="rect">
            <a:avLst/>
          </a:prstGeom>
          <a:noFill/>
        </p:spPr>
        <p:txBody>
          <a:bodyPr wrap="square" lIns="108000" rIns="108000" rtlCol="0">
            <a:spAutoFit/>
          </a:bodyPr>
          <a:lstStyle/>
          <a:p>
            <a:pPr algn="ctr"/>
            <a:r>
              <a:rPr lang="en-GB" altLang="ko-KR" sz="3200" b="1" dirty="0" smtClean="0">
                <a:solidFill>
                  <a:srgbClr val="243255"/>
                </a:solidFill>
                <a:cs typeface="Arial" pitchFamily="34" charset="0"/>
              </a:rPr>
              <a:t>Design Thinking</a:t>
            </a:r>
          </a:p>
        </p:txBody>
      </p:sp>
      <p:sp>
        <p:nvSpPr>
          <p:cNvPr id="28" name="TextBox 38">
            <a:extLst>
              <a:ext uri="{FF2B5EF4-FFF2-40B4-BE49-F238E27FC236}">
                <a16:creationId xmlns:a16="http://schemas.microsoft.com/office/drawing/2014/main" xmlns="" id="{9456F793-01BD-4953-A99E-8176A0EDB3AA}"/>
              </a:ext>
            </a:extLst>
          </p:cNvPr>
          <p:cNvSpPr txBox="1"/>
          <p:nvPr/>
        </p:nvSpPr>
        <p:spPr>
          <a:xfrm>
            <a:off x="2648795" y="3263489"/>
            <a:ext cx="1584782" cy="461665"/>
          </a:xfrm>
          <a:prstGeom prst="rect">
            <a:avLst/>
          </a:prstGeom>
          <a:noFill/>
        </p:spPr>
        <p:txBody>
          <a:bodyPr wrap="square" lIns="108000" rIns="108000" rtlCol="0">
            <a:spAutoFit/>
          </a:bodyPr>
          <a:lstStyle/>
          <a:p>
            <a:r>
              <a:rPr lang="pl-PL" altLang="ko-KR" sz="2400" b="1" dirty="0" smtClean="0">
                <a:solidFill>
                  <a:srgbClr val="243255"/>
                </a:solidFill>
                <a:cs typeface="Arial" pitchFamily="34" charset="0"/>
              </a:rPr>
              <a:t>Część</a:t>
            </a:r>
            <a:r>
              <a:rPr lang="en-US" altLang="ko-KR" sz="2400" b="1" dirty="0" smtClean="0">
                <a:solidFill>
                  <a:srgbClr val="243255"/>
                </a:solidFill>
                <a:cs typeface="Arial" pitchFamily="34" charset="0"/>
              </a:rPr>
              <a:t> </a:t>
            </a:r>
            <a:r>
              <a:rPr lang="pl-PL" altLang="ko-KR" sz="2400" b="1" dirty="0" smtClean="0">
                <a:solidFill>
                  <a:srgbClr val="243255"/>
                </a:solidFill>
                <a:cs typeface="Arial" pitchFamily="34" charset="0"/>
              </a:rPr>
              <a:t>1</a:t>
            </a:r>
            <a:endParaRPr lang="ko-KR" altLang="en-US" sz="2400" b="1" dirty="0">
              <a:solidFill>
                <a:srgbClr val="243255"/>
              </a:solidFill>
              <a:cs typeface="Arial" pitchFamily="34" charset="0"/>
            </a:endParaRPr>
          </a:p>
        </p:txBody>
      </p:sp>
    </p:spTree>
    <p:extLst>
      <p:ext uri="{BB962C8B-B14F-4D97-AF65-F5344CB8AC3E}">
        <p14:creationId xmlns:p14="http://schemas.microsoft.com/office/powerpoint/2010/main" val="291498856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475444344"/>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5" name="Diagram 4"/>
          <p:cNvGraphicFramePr/>
          <p:nvPr>
            <p:extLst>
              <p:ext uri="{D42A27DB-BD31-4B8C-83A1-F6EECF244321}">
                <p14:modId xmlns:p14="http://schemas.microsoft.com/office/powerpoint/2010/main" val="3892785924"/>
              </p:ext>
            </p:extLst>
          </p:nvPr>
        </p:nvGraphicFramePr>
        <p:xfrm>
          <a:off x="761999" y="2857500"/>
          <a:ext cx="10014579" cy="5410200"/>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pic>
        <p:nvPicPr>
          <p:cNvPr id="6" name="Picture 5" descr="Free &lt;strong&gt;Six&lt;/strong&gt; &lt;strong&gt;Hats&lt;/strong&gt; PowerPoint Template - Free PowerPoint ..."/>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1049000" y="4305300"/>
            <a:ext cx="5638800" cy="3124200"/>
          </a:xfrm>
          <a:prstGeom prst="rect">
            <a:avLst/>
          </a:prstGeom>
          <a:ln>
            <a:solidFill>
              <a:srgbClr val="243255"/>
            </a:solidFill>
          </a:ln>
        </p:spPr>
      </p:pic>
      <p:sp>
        <p:nvSpPr>
          <p:cNvPr id="9"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2206184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2906049745"/>
              </p:ext>
            </p:extLst>
          </p:nvPr>
        </p:nvGraphicFramePr>
        <p:xfrm>
          <a:off x="635000" y="1409700"/>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9" name="Diagram 8"/>
          <p:cNvGraphicFramePr/>
          <p:nvPr>
            <p:extLst>
              <p:ext uri="{D42A27DB-BD31-4B8C-83A1-F6EECF244321}">
                <p14:modId xmlns:p14="http://schemas.microsoft.com/office/powerpoint/2010/main" val="1373766981"/>
              </p:ext>
            </p:extLst>
          </p:nvPr>
        </p:nvGraphicFramePr>
        <p:xfrm>
          <a:off x="761999" y="2324100"/>
          <a:ext cx="15849601" cy="6096000"/>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Tree>
    <p:extLst>
      <p:ext uri="{BB962C8B-B14F-4D97-AF65-F5344CB8AC3E}">
        <p14:creationId xmlns:p14="http://schemas.microsoft.com/office/powerpoint/2010/main" val="391800843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687669427"/>
              </p:ext>
            </p:extLst>
          </p:nvPr>
        </p:nvGraphicFramePr>
        <p:xfrm>
          <a:off x="685800" y="419100"/>
          <a:ext cx="16535400" cy="8387622"/>
        </p:xfrm>
        <a:graphic>
          <a:graphicData uri="http://schemas.openxmlformats.org/drawingml/2006/table">
            <a:tbl>
              <a:tblPr firstRow="1" bandRow="1">
                <a:tableStyleId>{9DCAF9ED-07DC-4A11-8D7F-57B35C25682E}</a:tableStyleId>
              </a:tblPr>
              <a:tblGrid>
                <a:gridCol w="8267700">
                  <a:extLst>
                    <a:ext uri="{9D8B030D-6E8A-4147-A177-3AD203B41FA5}">
                      <a16:colId xmlns:a16="http://schemas.microsoft.com/office/drawing/2014/main" xmlns="" val="1839381889"/>
                    </a:ext>
                  </a:extLst>
                </a:gridCol>
                <a:gridCol w="8267700">
                  <a:extLst>
                    <a:ext uri="{9D8B030D-6E8A-4147-A177-3AD203B41FA5}">
                      <a16:colId xmlns:a16="http://schemas.microsoft.com/office/drawing/2014/main" xmlns="" val="1542691788"/>
                    </a:ext>
                  </a:extLst>
                </a:gridCol>
              </a:tblGrid>
              <a:tr h="1025372">
                <a:tc gridSpan="2">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pl-PL" sz="3200" noProof="0" dirty="0" smtClean="0"/>
                        <a:t>Główne</a:t>
                      </a:r>
                      <a:r>
                        <a:rPr lang="pl-PL" sz="3200" baseline="0" noProof="0" dirty="0" smtClean="0"/>
                        <a:t> praktyki myślenia projektowego </a:t>
                      </a:r>
                      <a:r>
                        <a:rPr lang="en-GB" sz="3200" noProof="0" dirty="0" smtClean="0"/>
                        <a:t>(</a:t>
                      </a:r>
                      <a:r>
                        <a:rPr lang="en-GB" sz="3200" noProof="0" dirty="0" err="1" smtClean="0"/>
                        <a:t>Dell’Era</a:t>
                      </a:r>
                      <a:r>
                        <a:rPr lang="en-GB" sz="3200" baseline="0" noProof="0" dirty="0" smtClean="0"/>
                        <a:t> </a:t>
                      </a:r>
                      <a:r>
                        <a:rPr lang="en-GB" sz="3200" baseline="0" noProof="0" dirty="0" smtClean="0"/>
                        <a:t>et al., 2018, p.330)</a:t>
                      </a:r>
                      <a:endParaRPr lang="en-GB" sz="3200" noProof="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2227"/>
                    </a:solidFill>
                  </a:tcPr>
                </a:tc>
                <a:tc hMerge="1">
                  <a:txBody>
                    <a:bodyPr/>
                    <a:lstStyle/>
                    <a:p>
                      <a:pPr algn="ctr"/>
                      <a:endParaRPr lang="hr-HR" sz="3600" dirty="0"/>
                    </a:p>
                  </a:txBody>
                  <a:tcPr anchor="ctr">
                    <a:lnB w="12700" cap="flat" cmpd="sng" algn="ctr">
                      <a:solidFill>
                        <a:schemeClr val="tx1"/>
                      </a:solidFill>
                      <a:prstDash val="solid"/>
                      <a:round/>
                      <a:headEnd type="none" w="med" len="med"/>
                      <a:tailEnd type="none" w="med" len="med"/>
                    </a:lnB>
                    <a:solidFill>
                      <a:srgbClr val="E12227"/>
                    </a:solidFill>
                  </a:tcPr>
                </a:tc>
                <a:extLst>
                  <a:ext uri="{0D108BD9-81ED-4DB2-BD59-A6C34878D82A}">
                    <a16:rowId xmlns:a16="http://schemas.microsoft.com/office/drawing/2014/main" xmlns="" val="1355754305"/>
                  </a:ext>
                </a:extLst>
              </a:tr>
              <a:tr h="1120805">
                <a:tc>
                  <a:txBody>
                    <a:bodyPr/>
                    <a:lstStyle/>
                    <a:p>
                      <a:pPr algn="ctr"/>
                      <a:r>
                        <a:rPr lang="pl-PL" sz="3200" b="1" noProof="0" dirty="0" smtClean="0">
                          <a:solidFill>
                            <a:srgbClr val="243255"/>
                          </a:solidFill>
                        </a:rPr>
                        <a:t>Temat</a:t>
                      </a:r>
                      <a:endParaRPr lang="en-GB" sz="3200" b="1"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pl-PL" sz="3200" b="1" noProof="0" dirty="0" smtClean="0">
                          <a:solidFill>
                            <a:srgbClr val="243255"/>
                          </a:solidFill>
                        </a:rPr>
                        <a:t>Praktyki</a:t>
                      </a:r>
                      <a:endParaRPr lang="en-GB" sz="3200" b="1"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3164697645"/>
                  </a:ext>
                </a:extLst>
              </a:tr>
              <a:tr h="1120805">
                <a:tc>
                  <a:txBody>
                    <a:bodyPr/>
                    <a:lstStyle/>
                    <a:p>
                      <a:pPr algn="ctr"/>
                      <a:r>
                        <a:rPr lang="pl-PL" sz="2400" b="0" noProof="0" dirty="0" smtClean="0">
                          <a:solidFill>
                            <a:srgbClr val="243255"/>
                          </a:solidFill>
                        </a:rPr>
                        <a:t>Projektowanie</a:t>
                      </a:r>
                      <a:r>
                        <a:rPr lang="pl-PL" sz="2400" b="0" baseline="0" noProof="0" dirty="0" smtClean="0">
                          <a:solidFill>
                            <a:srgbClr val="243255"/>
                          </a:solidFill>
                        </a:rPr>
                        <a:t> skoncentrowane na człowieku</a:t>
                      </a:r>
                      <a:endParaRPr lang="en-GB" sz="2400" b="0"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609725" marR="0" indent="-34290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2400" b="0" noProof="0" dirty="0" smtClean="0">
                          <a:solidFill>
                            <a:srgbClr val="243255"/>
                          </a:solidFill>
                        </a:rPr>
                        <a:t>Angażowanie użytkowników</a:t>
                      </a:r>
                      <a:endParaRPr lang="en-GB" sz="2400" b="0" noProof="0" dirty="0" smtClean="0">
                        <a:solidFill>
                          <a:srgbClr val="243255"/>
                        </a:solidFill>
                      </a:endParaRPr>
                    </a:p>
                    <a:p>
                      <a:pPr marL="1609725" marR="0" indent="-34290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2400" b="0" noProof="0" dirty="0" smtClean="0">
                          <a:solidFill>
                            <a:srgbClr val="243255"/>
                          </a:solidFill>
                        </a:rPr>
                        <a:t>Wczuwanie</a:t>
                      </a:r>
                      <a:r>
                        <a:rPr lang="pl-PL" sz="2400" b="0" baseline="0" noProof="0" dirty="0" smtClean="0">
                          <a:solidFill>
                            <a:srgbClr val="243255"/>
                          </a:solidFill>
                        </a:rPr>
                        <a:t> się, </a:t>
                      </a:r>
                      <a:r>
                        <a:rPr lang="pl-PL" sz="2400" b="0" baseline="0" noProof="0" dirty="0" err="1" smtClean="0">
                          <a:solidFill>
                            <a:srgbClr val="243255"/>
                          </a:solidFill>
                        </a:rPr>
                        <a:t>empatyzacja</a:t>
                      </a:r>
                      <a:r>
                        <a:rPr lang="pl-PL" sz="2400" b="0" baseline="0" noProof="0" dirty="0" smtClean="0">
                          <a:solidFill>
                            <a:srgbClr val="243255"/>
                          </a:solidFill>
                        </a:rPr>
                        <a:t> z ludźmi</a:t>
                      </a:r>
                      <a:endParaRPr lang="en-GB" sz="2400" b="0" noProof="0" dirty="0" smtClean="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4085334115"/>
                  </a:ext>
                </a:extLst>
              </a:tr>
              <a:tr h="1120805">
                <a:tc>
                  <a:txBody>
                    <a:bodyPr/>
                    <a:lstStyle/>
                    <a:p>
                      <a:pPr marL="95250" indent="0" algn="ctr">
                        <a:buFont typeface="Arial" panose="020B0604020202020204" pitchFamily="34" charset="0"/>
                        <a:buNone/>
                      </a:pPr>
                      <a:r>
                        <a:rPr lang="pl-PL" sz="2400" noProof="0" dirty="0" smtClean="0">
                          <a:solidFill>
                            <a:srgbClr val="243255"/>
                          </a:solidFill>
                        </a:rPr>
                        <a:t>Definiowanie problemu</a:t>
                      </a:r>
                      <a:endParaRPr lang="en-GB" sz="2400" noProof="0" dirty="0" smtClean="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609725" indent="-285750" algn="l">
                        <a:buFont typeface="Arial" panose="020B0604020202020204" pitchFamily="34" charset="0"/>
                        <a:buChar char="•"/>
                      </a:pPr>
                      <a:r>
                        <a:rPr lang="pl-PL" sz="2400" noProof="0" dirty="0" smtClean="0">
                          <a:solidFill>
                            <a:srgbClr val="243255"/>
                          </a:solidFill>
                        </a:rPr>
                        <a:t>Definiowanie i przedefiniowanie</a:t>
                      </a:r>
                      <a:endParaRPr lang="en-GB" sz="2400" noProof="0" dirty="0" smtClean="0">
                        <a:solidFill>
                          <a:srgbClr val="243255"/>
                        </a:solidFill>
                      </a:endParaRPr>
                    </a:p>
                    <a:p>
                      <a:pPr marL="1609725" indent="-285750" algn="l">
                        <a:buFont typeface="Arial" panose="020B0604020202020204" pitchFamily="34" charset="0"/>
                        <a:buChar char="•"/>
                      </a:pPr>
                      <a:r>
                        <a:rPr lang="pl-PL" sz="2400" baseline="0" noProof="0" dirty="0" smtClean="0">
                          <a:solidFill>
                            <a:srgbClr val="243255"/>
                          </a:solidFill>
                        </a:rPr>
                        <a:t>Rozumowanie </a:t>
                      </a:r>
                      <a:r>
                        <a:rPr lang="pl-PL" sz="2400" baseline="0" noProof="0" dirty="0" err="1" smtClean="0">
                          <a:solidFill>
                            <a:srgbClr val="243255"/>
                          </a:solidFill>
                        </a:rPr>
                        <a:t>abdukcyjne</a:t>
                      </a:r>
                      <a:r>
                        <a:rPr lang="pl-PL" sz="2400" baseline="0" noProof="0" dirty="0" smtClean="0">
                          <a:solidFill>
                            <a:srgbClr val="243255"/>
                          </a:solidFill>
                        </a:rPr>
                        <a:t> (tworzenie wyjaśnień)</a:t>
                      </a:r>
                      <a:endParaRPr lang="en-GB" sz="2400" baseline="0" noProof="0" dirty="0" smtClean="0">
                        <a:solidFill>
                          <a:srgbClr val="243255"/>
                        </a:solidFill>
                      </a:endParaRPr>
                    </a:p>
                    <a:p>
                      <a:pPr marL="1609725" indent="-285750" algn="l">
                        <a:buFont typeface="Arial" panose="020B0604020202020204" pitchFamily="34" charset="0"/>
                        <a:buChar char="•"/>
                      </a:pPr>
                      <a:r>
                        <a:rPr lang="pl-PL" sz="2400" baseline="0" noProof="0" dirty="0" smtClean="0">
                          <a:solidFill>
                            <a:srgbClr val="243255"/>
                          </a:solidFill>
                        </a:rPr>
                        <a:t>Akceptowanie niejasności</a:t>
                      </a:r>
                      <a:endParaRPr lang="en-GB" sz="2400"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2807935146"/>
                  </a:ext>
                </a:extLst>
              </a:tr>
              <a:tr h="1120805">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pl-PL" sz="2400" b="0" noProof="0" dirty="0" smtClean="0">
                          <a:solidFill>
                            <a:srgbClr val="243255"/>
                          </a:solidFill>
                        </a:rPr>
                        <a:t>Różnorodność</a:t>
                      </a:r>
                      <a:endParaRPr lang="en-GB" sz="2400" b="0"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528763" marR="0" indent="-34290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2400" b="0" noProof="0" dirty="0" smtClean="0">
                          <a:solidFill>
                            <a:srgbClr val="243255"/>
                          </a:solidFill>
                        </a:rPr>
                        <a:t>Myślenie integracyjne</a:t>
                      </a:r>
                      <a:endParaRPr lang="en-GB" sz="2400" b="0" noProof="0" dirty="0" smtClean="0">
                        <a:solidFill>
                          <a:srgbClr val="243255"/>
                        </a:solidFill>
                      </a:endParaRPr>
                    </a:p>
                    <a:p>
                      <a:pPr marL="1528763" marR="0" indent="-34290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2400" b="0" baseline="0" noProof="0" dirty="0" smtClean="0">
                          <a:solidFill>
                            <a:srgbClr val="243255"/>
                          </a:solidFill>
                        </a:rPr>
                        <a:t>Myślenie holistyczne</a:t>
                      </a:r>
                      <a:endParaRPr lang="en-GB" sz="2400" b="0" baseline="0" noProof="0" dirty="0" smtClean="0">
                        <a:solidFill>
                          <a:srgbClr val="243255"/>
                        </a:solidFill>
                      </a:endParaRPr>
                    </a:p>
                    <a:p>
                      <a:pPr marL="1528763" marR="0" indent="-34290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2400" b="0" baseline="0" noProof="0" dirty="0" smtClean="0">
                          <a:solidFill>
                            <a:srgbClr val="243255"/>
                          </a:solidFill>
                        </a:rPr>
                        <a:t>Współpraca interdyscyplinarna</a:t>
                      </a:r>
                      <a:endParaRPr lang="en-GB" sz="2400" b="0" noProof="0" dirty="0" smtClean="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3742217870"/>
                  </a:ext>
                </a:extLst>
              </a:tr>
              <a:tr h="1120805">
                <a:tc>
                  <a:txBody>
                    <a:bodyPr/>
                    <a:lstStyle/>
                    <a:p>
                      <a:pPr marL="0" indent="0" algn="ctr">
                        <a:buFont typeface="Arial" panose="020B0604020202020204" pitchFamily="34" charset="0"/>
                        <a:buNone/>
                      </a:pPr>
                      <a:r>
                        <a:rPr lang="en-GB" sz="2400" noProof="0" dirty="0" smtClean="0">
                          <a:solidFill>
                            <a:srgbClr val="243255"/>
                          </a:solidFill>
                        </a:rPr>
                        <a:t>E</a:t>
                      </a:r>
                      <a:r>
                        <a:rPr lang="pl-PL" sz="2400" noProof="0" dirty="0" err="1" smtClean="0">
                          <a:solidFill>
                            <a:srgbClr val="243255"/>
                          </a:solidFill>
                        </a:rPr>
                        <a:t>ksperymentowanie</a:t>
                      </a:r>
                      <a:endParaRPr lang="en-GB" sz="2400"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609725" indent="-285750" algn="l">
                        <a:buFont typeface="Arial" panose="020B0604020202020204" pitchFamily="34" charset="0"/>
                        <a:buChar char="•"/>
                      </a:pPr>
                      <a:r>
                        <a:rPr lang="pl-PL" sz="2400" noProof="0" dirty="0" smtClean="0">
                          <a:solidFill>
                            <a:srgbClr val="243255"/>
                          </a:solidFill>
                        </a:rPr>
                        <a:t>Nauka przez praktykę</a:t>
                      </a:r>
                      <a:endParaRPr lang="en-GB" sz="2400" noProof="0" dirty="0" smtClean="0">
                        <a:solidFill>
                          <a:srgbClr val="243255"/>
                        </a:solidFill>
                      </a:endParaRPr>
                    </a:p>
                    <a:p>
                      <a:pPr marL="1609725" indent="-285750" algn="l">
                        <a:buFont typeface="Arial" panose="020B0604020202020204" pitchFamily="34" charset="0"/>
                        <a:buChar char="•"/>
                      </a:pPr>
                      <a:r>
                        <a:rPr lang="pl-PL" sz="2400" noProof="0" dirty="0" smtClean="0">
                          <a:solidFill>
                            <a:srgbClr val="243255"/>
                          </a:solidFill>
                        </a:rPr>
                        <a:t>Częste i szybkie znajdywanie niedoskonałości</a:t>
                      </a:r>
                      <a:endParaRPr lang="en-GB" sz="2400" baseline="0" noProof="0" dirty="0" smtClean="0">
                        <a:solidFill>
                          <a:srgbClr val="243255"/>
                        </a:solidFill>
                      </a:endParaRPr>
                    </a:p>
                    <a:p>
                      <a:pPr marL="1609725" indent="-285750" algn="l">
                        <a:buFont typeface="Arial" panose="020B0604020202020204" pitchFamily="34" charset="0"/>
                        <a:buChar char="•"/>
                      </a:pPr>
                      <a:r>
                        <a:rPr lang="pl-PL" sz="2400" baseline="0" noProof="0" dirty="0" smtClean="0">
                          <a:solidFill>
                            <a:srgbClr val="243255"/>
                          </a:solidFill>
                        </a:rPr>
                        <a:t>Rozbieżności/Zbieżności z oczekiwaniami (wg zdefiniowanego problemu)</a:t>
                      </a:r>
                      <a:endParaRPr lang="en-GB" sz="2400"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3873510232"/>
                  </a:ext>
                </a:extLst>
              </a:tr>
              <a:tr h="1120805">
                <a:tc>
                  <a:txBody>
                    <a:bodyPr/>
                    <a:lstStyle/>
                    <a:p>
                      <a:pPr marL="0" indent="0" algn="ctr">
                        <a:buFont typeface="Arial" panose="020B0604020202020204" pitchFamily="34" charset="0"/>
                        <a:buNone/>
                      </a:pPr>
                      <a:r>
                        <a:rPr lang="pl-PL" sz="2400" noProof="0" dirty="0" smtClean="0">
                          <a:solidFill>
                            <a:srgbClr val="243255"/>
                          </a:solidFill>
                        </a:rPr>
                        <a:t>Wizualizacja</a:t>
                      </a:r>
                      <a:endParaRPr lang="en-GB" sz="2400"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609725" indent="-285750" algn="l">
                        <a:buFont typeface="Arial" panose="020B0604020202020204" pitchFamily="34" charset="0"/>
                        <a:buChar char="•"/>
                      </a:pPr>
                      <a:r>
                        <a:rPr lang="pl-PL" sz="2400" noProof="0" dirty="0" smtClean="0">
                          <a:solidFill>
                            <a:srgbClr val="243255"/>
                          </a:solidFill>
                        </a:rPr>
                        <a:t>Przedstawianie</a:t>
                      </a:r>
                      <a:r>
                        <a:rPr lang="pl-PL" sz="2400" baseline="0" noProof="0" dirty="0" smtClean="0">
                          <a:solidFill>
                            <a:srgbClr val="243255"/>
                          </a:solidFill>
                        </a:rPr>
                        <a:t> pomysłów i spostrzeżeń w sposób wizualny i namacalny</a:t>
                      </a:r>
                      <a:endParaRPr lang="en-GB" sz="2400" noProof="0" dirty="0" smtClean="0">
                        <a:solidFill>
                          <a:srgbClr val="243255"/>
                        </a:solidFill>
                      </a:endParaRPr>
                    </a:p>
                    <a:p>
                      <a:pPr marL="1609725" indent="-285750" algn="l">
                        <a:buFont typeface="Arial" panose="020B0604020202020204" pitchFamily="34" charset="0"/>
                        <a:buChar char="•"/>
                      </a:pPr>
                      <a:r>
                        <a:rPr lang="pl-PL" sz="2400" noProof="0" dirty="0" smtClean="0">
                          <a:solidFill>
                            <a:srgbClr val="243255"/>
                          </a:solidFill>
                        </a:rPr>
                        <a:t>Reprezentowanie</a:t>
                      </a:r>
                      <a:r>
                        <a:rPr lang="pl-PL" sz="2400" baseline="0" noProof="0" dirty="0" smtClean="0">
                          <a:solidFill>
                            <a:srgbClr val="243255"/>
                          </a:solidFill>
                        </a:rPr>
                        <a:t> abstrakcyjnych pojęć</a:t>
                      </a:r>
                      <a:endParaRPr lang="en-GB" sz="2400"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305218596"/>
                  </a:ext>
                </a:extLst>
              </a:tr>
            </a:tbl>
          </a:graphicData>
        </a:graphic>
      </p:graphicFrame>
    </p:spTree>
    <p:extLst>
      <p:ext uri="{BB962C8B-B14F-4D97-AF65-F5344CB8AC3E}">
        <p14:creationId xmlns:p14="http://schemas.microsoft.com/office/powerpoint/2010/main" val="306485579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a:t>
            </a:r>
            <a:r>
              <a:rPr lang="hr-HR"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Diagram 2"/>
          <p:cNvGraphicFramePr/>
          <p:nvPr>
            <p:extLst>
              <p:ext uri="{D42A27DB-BD31-4B8C-83A1-F6EECF244321}">
                <p14:modId xmlns:p14="http://schemas.microsoft.com/office/powerpoint/2010/main" val="1985149520"/>
              </p:ext>
            </p:extLst>
          </p:nvPr>
        </p:nvGraphicFramePr>
        <p:xfrm>
          <a:off x="762001" y="1866900"/>
          <a:ext cx="16078199" cy="60960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40635296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938055" y="800100"/>
            <a:ext cx="5885993"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ctr"/>
            <a:r>
              <a:rPr lang="pl-PL" sz="4800" dirty="0" smtClean="0">
                <a:solidFill>
                  <a:srgbClr val="E12227"/>
                </a:solidFill>
                <a:latin typeface="Tahoma" panose="020B0604030504040204" pitchFamily="34" charset="0"/>
                <a:ea typeface="Tahoma" panose="020B0604030504040204" pitchFamily="34" charset="0"/>
                <a:cs typeface="Tahoma" panose="020B0604030504040204" pitchFamily="34" charset="0"/>
              </a:rPr>
              <a:t>Podsumowanie</a:t>
            </a:r>
            <a:endParaRPr lang="es-ES" sz="4800"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xmlns="" id="{87544350-7308-44B5-9A20-912FD6C61012}"/>
              </a:ext>
            </a:extLst>
          </p:cNvPr>
          <p:cNvSpPr txBox="1"/>
          <p:nvPr/>
        </p:nvSpPr>
        <p:spPr>
          <a:xfrm>
            <a:off x="228600" y="9563100"/>
            <a:ext cx="12573000" cy="523220"/>
          </a:xfrm>
          <a:prstGeom prst="rect">
            <a:avLst/>
          </a:prstGeom>
          <a:noFill/>
        </p:spPr>
        <p:txBody>
          <a:bodyPr wrap="square">
            <a:spAutoFit/>
          </a:bodyPr>
          <a:lstStyle/>
          <a:p>
            <a:r>
              <a:rPr lang="en-US" sz="1400" dirty="0">
                <a:solidFill>
                  <a:prstClr val="white"/>
                </a:solidFill>
                <a:latin typeface="YADLjI9qxTA 0"/>
              </a:rPr>
              <a:t>With the support of the Erasmus+ </a:t>
            </a:r>
            <a:r>
              <a:rPr lang="en-US" sz="1400" dirty="0" err="1">
                <a:solidFill>
                  <a:prstClr val="white"/>
                </a:solidFill>
                <a:latin typeface="YADLjI9qxTA 0"/>
              </a:rPr>
              <a:t>programme</a:t>
            </a:r>
            <a:r>
              <a:rPr lang="en-US" sz="1400" dirty="0">
                <a:solidFill>
                  <a:prstClr val="white"/>
                </a:solidFill>
                <a:latin typeface="YADLjI9qxTA 0"/>
              </a:rPr>
              <a:t> of the European Union. This document and its contents reflects the views only of the authors, and the Commission cannot be held responsible for any use which may be made of the information contained therein. </a:t>
            </a:r>
          </a:p>
        </p:txBody>
      </p:sp>
      <p:pic>
        <p:nvPicPr>
          <p:cNvPr id="9" name="Imagen 8">
            <a:extLst>
              <a:ext uri="{FF2B5EF4-FFF2-40B4-BE49-F238E27FC236}">
                <a16:creationId xmlns:a16="http://schemas.microsoft.com/office/drawing/2014/main" xmlns="" id="{B32604EA-3E84-422E-91CD-A8611E0F4B9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0" name="Imagen 9">
            <a:extLst>
              <a:ext uri="{FF2B5EF4-FFF2-40B4-BE49-F238E27FC236}">
                <a16:creationId xmlns:a16="http://schemas.microsoft.com/office/drawing/2014/main" xmlns="" id="{F98B154E-951D-49A0-AB7D-8F3063CF7A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pSp>
        <p:nvGrpSpPr>
          <p:cNvPr id="8" name="Group 24">
            <a:extLst>
              <a:ext uri="{FF2B5EF4-FFF2-40B4-BE49-F238E27FC236}">
                <a16:creationId xmlns:a16="http://schemas.microsoft.com/office/drawing/2014/main" xmlns="" id="{52A43621-5E05-411B-BCD2-EA3346DCD231}"/>
              </a:ext>
            </a:extLst>
          </p:cNvPr>
          <p:cNvGrpSpPr/>
          <p:nvPr/>
        </p:nvGrpSpPr>
        <p:grpSpPr>
          <a:xfrm>
            <a:off x="1360254" y="2104008"/>
            <a:ext cx="4499458" cy="1257870"/>
            <a:chOff x="270583" y="1960715"/>
            <a:chExt cx="2592714" cy="2831333"/>
          </a:xfrm>
        </p:grpSpPr>
        <p:sp>
          <p:nvSpPr>
            <p:cNvPr id="11" name="TextBox 10">
              <a:extLst>
                <a:ext uri="{FF2B5EF4-FFF2-40B4-BE49-F238E27FC236}">
                  <a16:creationId xmlns:a16="http://schemas.microsoft.com/office/drawing/2014/main" xmlns="" id="{9AFEF731-319A-4634-84F8-F58850B9C459}"/>
                </a:ext>
              </a:extLst>
            </p:cNvPr>
            <p:cNvSpPr txBox="1"/>
            <p:nvPr/>
          </p:nvSpPr>
          <p:spPr>
            <a:xfrm>
              <a:off x="414410" y="3198671"/>
              <a:ext cx="2448887" cy="1593377"/>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r"/>
              <a:r>
                <a:rPr lang="pl-PL" altLang="ko-KR" sz="2000" dirty="0">
                  <a:solidFill>
                    <a:prstClr val="black">
                      <a:lumMod val="75000"/>
                      <a:lumOff val="25000"/>
                    </a:prstClr>
                  </a:solidFill>
                  <a:cs typeface="Arial" pitchFamily="34" charset="0"/>
                </a:rPr>
                <a:t>„umiejętność tworzenia pracy, która jest zarówno nowa, jak i odpowiednia”</a:t>
              </a:r>
              <a:endParaRPr lang="en-US" altLang="ko-KR" sz="2000" dirty="0">
                <a:solidFill>
                  <a:prstClr val="black">
                    <a:lumMod val="75000"/>
                    <a:lumOff val="25000"/>
                  </a:prstClr>
                </a:solidFill>
                <a:cs typeface="Arial" pitchFamily="34" charset="0"/>
              </a:endParaRPr>
            </a:p>
          </p:txBody>
        </p:sp>
        <p:sp>
          <p:nvSpPr>
            <p:cNvPr id="12" name="TextBox 11">
              <a:extLst>
                <a:ext uri="{FF2B5EF4-FFF2-40B4-BE49-F238E27FC236}">
                  <a16:creationId xmlns:a16="http://schemas.microsoft.com/office/drawing/2014/main" xmlns="" id="{6EE630EF-3FE7-48E3-B430-B56FF6756045}"/>
                </a:ext>
              </a:extLst>
            </p:cNvPr>
            <p:cNvSpPr txBox="1"/>
            <p:nvPr/>
          </p:nvSpPr>
          <p:spPr>
            <a:xfrm>
              <a:off x="270583" y="1960715"/>
              <a:ext cx="2059657" cy="1039159"/>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r"/>
              <a:r>
                <a:rPr lang="pl-PL" altLang="ko-KR" sz="2400" b="1" dirty="0" smtClean="0">
                  <a:solidFill>
                    <a:srgbClr val="243255"/>
                  </a:solidFill>
                  <a:cs typeface="Arial" pitchFamily="34" charset="0"/>
                </a:rPr>
                <a:t>Kreatywność</a:t>
              </a:r>
              <a:endParaRPr lang="en-GB" altLang="ko-KR" sz="2400" b="1" dirty="0">
                <a:solidFill>
                  <a:srgbClr val="243255"/>
                </a:solidFill>
                <a:cs typeface="Arial" pitchFamily="34" charset="0"/>
              </a:endParaRPr>
            </a:p>
          </p:txBody>
        </p:sp>
      </p:grpSp>
      <p:grpSp>
        <p:nvGrpSpPr>
          <p:cNvPr id="14" name="Group 24">
            <a:extLst>
              <a:ext uri="{FF2B5EF4-FFF2-40B4-BE49-F238E27FC236}">
                <a16:creationId xmlns:a16="http://schemas.microsoft.com/office/drawing/2014/main" xmlns="" id="{9B8A4B3D-E5D1-4695-BFD9-FEF1081AF05D}"/>
              </a:ext>
            </a:extLst>
          </p:cNvPr>
          <p:cNvGrpSpPr/>
          <p:nvPr/>
        </p:nvGrpSpPr>
        <p:grpSpPr>
          <a:xfrm>
            <a:off x="762000" y="4029572"/>
            <a:ext cx="5023678" cy="1151235"/>
            <a:chOff x="399729" y="3037317"/>
            <a:chExt cx="2463895" cy="1255420"/>
          </a:xfrm>
        </p:grpSpPr>
        <p:sp>
          <p:nvSpPr>
            <p:cNvPr id="15" name="TextBox 10">
              <a:extLst>
                <a:ext uri="{FF2B5EF4-FFF2-40B4-BE49-F238E27FC236}">
                  <a16:creationId xmlns:a16="http://schemas.microsoft.com/office/drawing/2014/main" xmlns="" id="{17DC1059-297B-436B-860D-4D1957B3FFE2}"/>
                </a:ext>
              </a:extLst>
            </p:cNvPr>
            <p:cNvSpPr txBox="1"/>
            <p:nvPr/>
          </p:nvSpPr>
          <p:spPr>
            <a:xfrm>
              <a:off x="399729" y="3520788"/>
              <a:ext cx="2463895" cy="771949"/>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r"/>
              <a:r>
                <a:rPr lang="en-GB" altLang="ko-KR" sz="2000" b="1" dirty="0" smtClean="0">
                  <a:solidFill>
                    <a:prstClr val="black">
                      <a:lumMod val="75000"/>
                      <a:lumOff val="25000"/>
                    </a:prstClr>
                  </a:solidFill>
                  <a:cs typeface="Arial" pitchFamily="34" charset="0"/>
                </a:rPr>
                <a:t>P</a:t>
              </a:r>
              <a:r>
                <a:rPr lang="en-GB" altLang="ko-KR" sz="2000" dirty="0" smtClean="0">
                  <a:solidFill>
                    <a:prstClr val="black">
                      <a:lumMod val="75000"/>
                      <a:lumOff val="25000"/>
                    </a:prstClr>
                  </a:solidFill>
                  <a:cs typeface="Arial" pitchFamily="34" charset="0"/>
                </a:rPr>
                <a:t>erson, </a:t>
              </a:r>
              <a:r>
                <a:rPr lang="en-GB" altLang="ko-KR" sz="2000" b="1" dirty="0" smtClean="0">
                  <a:solidFill>
                    <a:prstClr val="black">
                      <a:lumMod val="75000"/>
                      <a:lumOff val="25000"/>
                    </a:prstClr>
                  </a:solidFill>
                  <a:cs typeface="Arial" pitchFamily="34" charset="0"/>
                </a:rPr>
                <a:t>P</a:t>
              </a:r>
              <a:r>
                <a:rPr lang="en-GB" altLang="ko-KR" sz="2000" dirty="0" smtClean="0">
                  <a:solidFill>
                    <a:prstClr val="black">
                      <a:lumMod val="75000"/>
                      <a:lumOff val="25000"/>
                    </a:prstClr>
                  </a:solidFill>
                  <a:cs typeface="Arial" pitchFamily="34" charset="0"/>
                </a:rPr>
                <a:t>rocesses, </a:t>
              </a:r>
              <a:r>
                <a:rPr lang="en-GB" altLang="ko-KR" sz="2000" b="1" dirty="0" smtClean="0">
                  <a:solidFill>
                    <a:prstClr val="black">
                      <a:lumMod val="75000"/>
                      <a:lumOff val="25000"/>
                    </a:prstClr>
                  </a:solidFill>
                  <a:cs typeface="Arial" pitchFamily="34" charset="0"/>
                </a:rPr>
                <a:t>P</a:t>
              </a:r>
              <a:r>
                <a:rPr lang="en-GB" altLang="ko-KR" sz="2000" dirty="0" smtClean="0">
                  <a:solidFill>
                    <a:prstClr val="black">
                      <a:lumMod val="75000"/>
                      <a:lumOff val="25000"/>
                    </a:prstClr>
                  </a:solidFill>
                  <a:cs typeface="Arial" pitchFamily="34" charset="0"/>
                </a:rPr>
                <a:t>roducts and </a:t>
              </a:r>
              <a:r>
                <a:rPr lang="en-GB" altLang="ko-KR" sz="2000" b="1" dirty="0" smtClean="0">
                  <a:solidFill>
                    <a:prstClr val="black">
                      <a:lumMod val="75000"/>
                      <a:lumOff val="25000"/>
                    </a:prstClr>
                  </a:solidFill>
                  <a:cs typeface="Arial" pitchFamily="34" charset="0"/>
                </a:rPr>
                <a:t>P</a:t>
              </a:r>
              <a:r>
                <a:rPr lang="en-GB" altLang="ko-KR" sz="2000" dirty="0" smtClean="0">
                  <a:solidFill>
                    <a:prstClr val="black">
                      <a:lumMod val="75000"/>
                      <a:lumOff val="25000"/>
                    </a:prstClr>
                  </a:solidFill>
                  <a:cs typeface="Arial" pitchFamily="34" charset="0"/>
                </a:rPr>
                <a:t>ress</a:t>
              </a:r>
              <a:endParaRPr lang="pl-PL" altLang="ko-KR" sz="2000" dirty="0" smtClean="0">
                <a:solidFill>
                  <a:prstClr val="black">
                    <a:lumMod val="75000"/>
                    <a:lumOff val="25000"/>
                  </a:prstClr>
                </a:solidFill>
                <a:cs typeface="Arial" pitchFamily="34" charset="0"/>
              </a:endParaRPr>
            </a:p>
            <a:p>
              <a:pPr algn="r"/>
              <a:r>
                <a:rPr lang="pl-PL" altLang="ko-KR" sz="2000" dirty="0">
                  <a:solidFill>
                    <a:prstClr val="black">
                      <a:lumMod val="75000"/>
                      <a:lumOff val="25000"/>
                    </a:prstClr>
                  </a:solidFill>
                  <a:cs typeface="Arial" pitchFamily="34" charset="0"/>
                </a:rPr>
                <a:t>t</a:t>
              </a:r>
              <a:r>
                <a:rPr lang="pl-PL" altLang="ko-KR" sz="2000" dirty="0" smtClean="0">
                  <a:solidFill>
                    <a:prstClr val="black">
                      <a:lumMod val="75000"/>
                      <a:lumOff val="25000"/>
                    </a:prstClr>
                  </a:solidFill>
                  <a:cs typeface="Arial" pitchFamily="34" charset="0"/>
                </a:rPr>
                <a:t>j. Osoby, Procesy, Produkty, Prasa (ew. miejsce)</a:t>
              </a:r>
              <a:endParaRPr lang="en-GB" altLang="ko-KR" sz="2000" dirty="0">
                <a:solidFill>
                  <a:prstClr val="black">
                    <a:lumMod val="75000"/>
                    <a:lumOff val="25000"/>
                  </a:prstClr>
                </a:solidFill>
                <a:cs typeface="Arial" pitchFamily="34" charset="0"/>
              </a:endParaRPr>
            </a:p>
          </p:txBody>
        </p:sp>
        <p:sp>
          <p:nvSpPr>
            <p:cNvPr id="16" name="TextBox 11">
              <a:extLst>
                <a:ext uri="{FF2B5EF4-FFF2-40B4-BE49-F238E27FC236}">
                  <a16:creationId xmlns:a16="http://schemas.microsoft.com/office/drawing/2014/main" xmlns="" id="{9BB37ED8-1DCA-474A-89C7-F95393EEF28D}"/>
                </a:ext>
              </a:extLst>
            </p:cNvPr>
            <p:cNvSpPr txBox="1"/>
            <p:nvPr/>
          </p:nvSpPr>
          <p:spPr>
            <a:xfrm>
              <a:off x="749960" y="3037317"/>
              <a:ext cx="2059657" cy="503445"/>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r"/>
              <a:r>
                <a:rPr lang="pl-PL" altLang="ko-KR" sz="2400" b="1" dirty="0" smtClean="0">
                  <a:solidFill>
                    <a:srgbClr val="243255"/>
                  </a:solidFill>
                  <a:cs typeface="Arial" pitchFamily="34" charset="0"/>
                </a:rPr>
                <a:t>Model kreatywności 4P</a:t>
              </a:r>
              <a:endParaRPr lang="ko-KR" altLang="en-US" sz="2400" b="1" dirty="0">
                <a:solidFill>
                  <a:srgbClr val="243255"/>
                </a:solidFill>
                <a:cs typeface="Arial" pitchFamily="34" charset="0"/>
              </a:endParaRPr>
            </a:p>
          </p:txBody>
        </p:sp>
      </p:grpSp>
      <p:grpSp>
        <p:nvGrpSpPr>
          <p:cNvPr id="17" name="Group 24">
            <a:extLst>
              <a:ext uri="{FF2B5EF4-FFF2-40B4-BE49-F238E27FC236}">
                <a16:creationId xmlns:a16="http://schemas.microsoft.com/office/drawing/2014/main" xmlns="" id="{DB866CEE-8407-4843-B61F-F1D127C22EAF}"/>
              </a:ext>
            </a:extLst>
          </p:cNvPr>
          <p:cNvGrpSpPr/>
          <p:nvPr/>
        </p:nvGrpSpPr>
        <p:grpSpPr>
          <a:xfrm>
            <a:off x="457200" y="5792590"/>
            <a:ext cx="5052105" cy="1598874"/>
            <a:chOff x="-1760887" y="3058207"/>
            <a:chExt cx="4624185" cy="1598874"/>
          </a:xfrm>
        </p:grpSpPr>
        <p:sp>
          <p:nvSpPr>
            <p:cNvPr id="18" name="TextBox 10">
              <a:extLst>
                <a:ext uri="{FF2B5EF4-FFF2-40B4-BE49-F238E27FC236}">
                  <a16:creationId xmlns:a16="http://schemas.microsoft.com/office/drawing/2014/main" xmlns="" id="{96799BB0-B395-4523-A3D3-220EA6D24F71}"/>
                </a:ext>
              </a:extLst>
            </p:cNvPr>
            <p:cNvSpPr txBox="1"/>
            <p:nvPr/>
          </p:nvSpPr>
          <p:spPr>
            <a:xfrm>
              <a:off x="-1760887" y="3333642"/>
              <a:ext cx="4624185" cy="1323439"/>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r"/>
              <a:r>
                <a:rPr lang="pl-PL" altLang="ko-KR" sz="2000" i="1" dirty="0" smtClean="0">
                  <a:solidFill>
                    <a:prstClr val="black">
                      <a:lumMod val="75000"/>
                      <a:lumOff val="25000"/>
                    </a:prstClr>
                  </a:solidFill>
                  <a:cs typeface="Arial" pitchFamily="34" charset="0"/>
                </a:rPr>
                <a:t>„Jednostka może zmaksymalizować potencjał twórczy, pokonując psychologiczne blokady, które mogą powstać na każdym etapie procesu twórczego.”</a:t>
              </a:r>
              <a:endParaRPr lang="en-US" altLang="ko-KR" sz="2000" dirty="0">
                <a:solidFill>
                  <a:prstClr val="black">
                    <a:lumMod val="75000"/>
                    <a:lumOff val="25000"/>
                  </a:prstClr>
                </a:solidFill>
                <a:cs typeface="Arial" pitchFamily="34" charset="0"/>
              </a:endParaRPr>
            </a:p>
          </p:txBody>
        </p:sp>
        <p:sp>
          <p:nvSpPr>
            <p:cNvPr id="19" name="TextBox 11">
              <a:extLst>
                <a:ext uri="{FF2B5EF4-FFF2-40B4-BE49-F238E27FC236}">
                  <a16:creationId xmlns:a16="http://schemas.microsoft.com/office/drawing/2014/main" xmlns="" id="{DB8446E5-23E8-4A51-BA91-D3A602CF8F48}"/>
                </a:ext>
              </a:extLst>
            </p:cNvPr>
            <p:cNvSpPr txBox="1"/>
            <p:nvPr/>
          </p:nvSpPr>
          <p:spPr>
            <a:xfrm>
              <a:off x="-154108" y="3058207"/>
              <a:ext cx="2963725" cy="461665"/>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r"/>
              <a:r>
                <a:rPr lang="pl-PL" altLang="ko-KR" sz="2400" b="1" dirty="0" smtClean="0">
                  <a:solidFill>
                    <a:srgbClr val="243255"/>
                  </a:solidFill>
                  <a:cs typeface="Arial" pitchFamily="34" charset="0"/>
                </a:rPr>
                <a:t>Bariery kreatywności</a:t>
              </a:r>
              <a:endParaRPr lang="en-GB" altLang="ko-KR" sz="2400" b="1" dirty="0">
                <a:solidFill>
                  <a:srgbClr val="243255"/>
                </a:solidFill>
                <a:cs typeface="Arial" pitchFamily="34" charset="0"/>
              </a:endParaRPr>
            </a:p>
          </p:txBody>
        </p:sp>
      </p:grpSp>
      <p:grpSp>
        <p:nvGrpSpPr>
          <p:cNvPr id="23" name="Group 24">
            <a:extLst>
              <a:ext uri="{FF2B5EF4-FFF2-40B4-BE49-F238E27FC236}">
                <a16:creationId xmlns:a16="http://schemas.microsoft.com/office/drawing/2014/main" xmlns="" id="{4A657819-FCC0-4979-9B2B-72DE1C7AF8C8}"/>
              </a:ext>
            </a:extLst>
          </p:cNvPr>
          <p:cNvGrpSpPr/>
          <p:nvPr/>
        </p:nvGrpSpPr>
        <p:grpSpPr>
          <a:xfrm>
            <a:off x="11454696" y="2181372"/>
            <a:ext cx="4281604" cy="1444985"/>
            <a:chOff x="803640" y="3058207"/>
            <a:chExt cx="3918947" cy="1444985"/>
          </a:xfrm>
        </p:grpSpPr>
        <p:sp>
          <p:nvSpPr>
            <p:cNvPr id="24" name="TextBox 10">
              <a:extLst>
                <a:ext uri="{FF2B5EF4-FFF2-40B4-BE49-F238E27FC236}">
                  <a16:creationId xmlns:a16="http://schemas.microsoft.com/office/drawing/2014/main" xmlns="" id="{81798755-DA18-4C76-ACE3-FDB0F0CB37A3}"/>
                </a:ext>
              </a:extLst>
            </p:cNvPr>
            <p:cNvSpPr txBox="1"/>
            <p:nvPr/>
          </p:nvSpPr>
          <p:spPr>
            <a:xfrm>
              <a:off x="803640" y="3487529"/>
              <a:ext cx="3918947" cy="1015663"/>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pl-PL" altLang="ko-KR" sz="2000" i="1" dirty="0">
                  <a:solidFill>
                    <a:prstClr val="black">
                      <a:lumMod val="75000"/>
                      <a:lumOff val="25000"/>
                    </a:prstClr>
                  </a:solidFill>
                  <a:cs typeface="Arial" pitchFamily="34" charset="0"/>
                </a:rPr>
                <a:t>„wspólna nowość i użyteczność ostatecznego pomysłu wypracowanego przez grupę ludzi”</a:t>
              </a:r>
              <a:endParaRPr lang="en-US" altLang="ko-KR" sz="2000" i="1" dirty="0">
                <a:solidFill>
                  <a:prstClr val="black">
                    <a:lumMod val="75000"/>
                    <a:lumOff val="25000"/>
                  </a:prstClr>
                </a:solidFill>
                <a:cs typeface="Arial" pitchFamily="34" charset="0"/>
              </a:endParaRPr>
            </a:p>
          </p:txBody>
        </p:sp>
        <p:sp>
          <p:nvSpPr>
            <p:cNvPr id="25" name="TextBox 11">
              <a:extLst>
                <a:ext uri="{FF2B5EF4-FFF2-40B4-BE49-F238E27FC236}">
                  <a16:creationId xmlns:a16="http://schemas.microsoft.com/office/drawing/2014/main" xmlns="" id="{E0AB3509-5C7A-4A97-950E-37006713C2DB}"/>
                </a:ext>
              </a:extLst>
            </p:cNvPr>
            <p:cNvSpPr txBox="1"/>
            <p:nvPr/>
          </p:nvSpPr>
          <p:spPr>
            <a:xfrm>
              <a:off x="904173" y="3058207"/>
              <a:ext cx="3657855" cy="461665"/>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pl-PL" altLang="ko-KR" sz="2400" b="1" dirty="0" smtClean="0">
                  <a:solidFill>
                    <a:srgbClr val="243255"/>
                  </a:solidFill>
                  <a:cs typeface="Arial" pitchFamily="34" charset="0"/>
                </a:rPr>
                <a:t>Kreatywność zespołowa</a:t>
              </a:r>
              <a:endParaRPr lang="en-GB" altLang="ko-KR" sz="2400" b="1" dirty="0">
                <a:solidFill>
                  <a:srgbClr val="243255"/>
                </a:solidFill>
                <a:cs typeface="Arial" pitchFamily="34" charset="0"/>
              </a:endParaRPr>
            </a:p>
          </p:txBody>
        </p:sp>
      </p:grpSp>
      <p:grpSp>
        <p:nvGrpSpPr>
          <p:cNvPr id="26" name="Group 24">
            <a:extLst>
              <a:ext uri="{FF2B5EF4-FFF2-40B4-BE49-F238E27FC236}">
                <a16:creationId xmlns:a16="http://schemas.microsoft.com/office/drawing/2014/main" xmlns="" id="{6A002D11-4967-436A-99D7-DF707B2D204D}"/>
              </a:ext>
            </a:extLst>
          </p:cNvPr>
          <p:cNvGrpSpPr/>
          <p:nvPr/>
        </p:nvGrpSpPr>
        <p:grpSpPr>
          <a:xfrm>
            <a:off x="11477942" y="4140249"/>
            <a:ext cx="5757972" cy="1180951"/>
            <a:chOff x="761387" y="3238886"/>
            <a:chExt cx="2180664" cy="1080231"/>
          </a:xfrm>
        </p:grpSpPr>
        <p:sp>
          <p:nvSpPr>
            <p:cNvPr id="27" name="TextBox 10">
              <a:extLst>
                <a:ext uri="{FF2B5EF4-FFF2-40B4-BE49-F238E27FC236}">
                  <a16:creationId xmlns:a16="http://schemas.microsoft.com/office/drawing/2014/main" xmlns="" id="{2399A468-8DB3-4FC6-AEE5-DEC45ABBACEE}"/>
                </a:ext>
              </a:extLst>
            </p:cNvPr>
            <p:cNvSpPr txBox="1"/>
            <p:nvPr/>
          </p:nvSpPr>
          <p:spPr>
            <a:xfrm>
              <a:off x="761387" y="3671605"/>
              <a:ext cx="2180664" cy="647512"/>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en-GB" altLang="ko-KR" sz="2000" i="1" dirty="0" smtClean="0">
                  <a:solidFill>
                    <a:prstClr val="black">
                      <a:lumMod val="75000"/>
                      <a:lumOff val="25000"/>
                    </a:prstClr>
                  </a:solidFill>
                  <a:cs typeface="Arial" pitchFamily="34" charset="0"/>
                </a:rPr>
                <a:t>„</a:t>
              </a:r>
              <a:r>
                <a:rPr lang="pl-PL" altLang="ko-KR" sz="2000" i="1" dirty="0" smtClean="0">
                  <a:solidFill>
                    <a:prstClr val="black">
                      <a:lumMod val="75000"/>
                      <a:lumOff val="25000"/>
                    </a:prstClr>
                  </a:solidFill>
                  <a:cs typeface="Arial" pitchFamily="34" charset="0"/>
                </a:rPr>
                <a:t>Narzędzia do rozbudzania kreatywności</a:t>
              </a:r>
              <a:r>
                <a:rPr lang="en-GB" altLang="ko-KR" sz="2000" i="1" dirty="0" smtClean="0">
                  <a:solidFill>
                    <a:prstClr val="black">
                      <a:lumMod val="75000"/>
                      <a:lumOff val="25000"/>
                    </a:prstClr>
                  </a:solidFill>
                  <a:cs typeface="Arial" pitchFamily="34" charset="0"/>
                </a:rPr>
                <a:t>”</a:t>
              </a:r>
              <a:endParaRPr lang="en-GB" altLang="ko-KR" sz="2000" i="1" dirty="0" smtClean="0">
                <a:solidFill>
                  <a:prstClr val="black">
                    <a:lumMod val="75000"/>
                    <a:lumOff val="25000"/>
                  </a:prstClr>
                </a:solidFill>
                <a:cs typeface="Arial" pitchFamily="34" charset="0"/>
              </a:endParaRPr>
            </a:p>
            <a:p>
              <a:r>
                <a:rPr lang="pl-PL" altLang="ko-KR" sz="2000" dirty="0" smtClean="0">
                  <a:solidFill>
                    <a:prstClr val="black">
                      <a:lumMod val="75000"/>
                      <a:lumOff val="25000"/>
                    </a:prstClr>
                  </a:solidFill>
                  <a:cs typeface="Arial" pitchFamily="34" charset="0"/>
                </a:rPr>
                <a:t>Burza mózgów, </a:t>
              </a:r>
              <a:r>
                <a:rPr lang="en-GB" altLang="ko-KR" sz="2000" dirty="0" err="1" smtClean="0">
                  <a:solidFill>
                    <a:prstClr val="black">
                      <a:lumMod val="75000"/>
                      <a:lumOff val="25000"/>
                    </a:prstClr>
                  </a:solidFill>
                  <a:cs typeface="Arial" pitchFamily="34" charset="0"/>
                </a:rPr>
                <a:t>Brainwriting</a:t>
              </a:r>
              <a:r>
                <a:rPr lang="en-GB" altLang="ko-KR" sz="2000" dirty="0" smtClean="0">
                  <a:solidFill>
                    <a:prstClr val="black">
                      <a:lumMod val="75000"/>
                      <a:lumOff val="25000"/>
                    </a:prstClr>
                  </a:solidFill>
                  <a:cs typeface="Arial" pitchFamily="34" charset="0"/>
                </a:rPr>
                <a:t>, </a:t>
              </a:r>
              <a:r>
                <a:rPr lang="pl-PL" altLang="ko-KR" sz="2000" dirty="0" smtClean="0">
                  <a:solidFill>
                    <a:prstClr val="black">
                      <a:lumMod val="75000"/>
                      <a:lumOff val="25000"/>
                    </a:prstClr>
                  </a:solidFill>
                  <a:cs typeface="Arial" pitchFamily="34" charset="0"/>
                </a:rPr>
                <a:t>6 myślących kapeluszy</a:t>
              </a:r>
              <a:r>
                <a:rPr lang="en-GB" altLang="ko-KR" sz="2000" dirty="0" smtClean="0">
                  <a:solidFill>
                    <a:prstClr val="black">
                      <a:lumMod val="75000"/>
                      <a:lumOff val="25000"/>
                    </a:prstClr>
                  </a:solidFill>
                  <a:cs typeface="Arial" pitchFamily="34" charset="0"/>
                </a:rPr>
                <a:t>….</a:t>
              </a:r>
              <a:endParaRPr lang="en-GB" altLang="ko-KR" sz="2000" dirty="0">
                <a:solidFill>
                  <a:prstClr val="black">
                    <a:lumMod val="75000"/>
                    <a:lumOff val="25000"/>
                  </a:prstClr>
                </a:solidFill>
                <a:cs typeface="Arial" pitchFamily="34" charset="0"/>
              </a:endParaRPr>
            </a:p>
          </p:txBody>
        </p:sp>
        <p:sp>
          <p:nvSpPr>
            <p:cNvPr id="28" name="TextBox 11">
              <a:extLst>
                <a:ext uri="{FF2B5EF4-FFF2-40B4-BE49-F238E27FC236}">
                  <a16:creationId xmlns:a16="http://schemas.microsoft.com/office/drawing/2014/main" xmlns="" id="{B115CB1E-73DE-4E9C-A514-37B46CF1F050}"/>
                </a:ext>
              </a:extLst>
            </p:cNvPr>
            <p:cNvSpPr txBox="1"/>
            <p:nvPr/>
          </p:nvSpPr>
          <p:spPr>
            <a:xfrm>
              <a:off x="780378" y="3238886"/>
              <a:ext cx="2059657" cy="422291"/>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pl-PL" altLang="ko-KR" sz="2400" b="1" dirty="0" smtClean="0">
                  <a:solidFill>
                    <a:srgbClr val="243255"/>
                  </a:solidFill>
                  <a:cs typeface="Arial" pitchFamily="34" charset="0"/>
                </a:rPr>
                <a:t>Techniki kreatywne</a:t>
              </a:r>
              <a:endParaRPr lang="en-GB" altLang="ko-KR" sz="2400" b="1" dirty="0">
                <a:solidFill>
                  <a:srgbClr val="243255"/>
                </a:solidFill>
                <a:cs typeface="Arial" pitchFamily="34" charset="0"/>
              </a:endParaRPr>
            </a:p>
          </p:txBody>
        </p:sp>
      </p:grpSp>
      <p:grpSp>
        <p:nvGrpSpPr>
          <p:cNvPr id="29" name="Group 24">
            <a:extLst>
              <a:ext uri="{FF2B5EF4-FFF2-40B4-BE49-F238E27FC236}">
                <a16:creationId xmlns:a16="http://schemas.microsoft.com/office/drawing/2014/main" xmlns="" id="{FC613702-BF26-4129-AFCA-F241F9735B7F}"/>
              </a:ext>
            </a:extLst>
          </p:cNvPr>
          <p:cNvGrpSpPr/>
          <p:nvPr/>
        </p:nvGrpSpPr>
        <p:grpSpPr>
          <a:xfrm>
            <a:off x="11331606" y="6087474"/>
            <a:ext cx="5904309" cy="1947510"/>
            <a:chOff x="722710" y="3282023"/>
            <a:chExt cx="2797412" cy="1947510"/>
          </a:xfrm>
        </p:grpSpPr>
        <p:sp>
          <p:nvSpPr>
            <p:cNvPr id="30" name="TextBox 10">
              <a:extLst>
                <a:ext uri="{FF2B5EF4-FFF2-40B4-BE49-F238E27FC236}">
                  <a16:creationId xmlns:a16="http://schemas.microsoft.com/office/drawing/2014/main" xmlns="" id="{531872EA-5AE3-4C23-B807-97AC2C2D88C4}"/>
                </a:ext>
              </a:extLst>
            </p:cNvPr>
            <p:cNvSpPr txBox="1"/>
            <p:nvPr/>
          </p:nvSpPr>
          <p:spPr>
            <a:xfrm>
              <a:off x="738407" y="3598317"/>
              <a:ext cx="2781715" cy="1631216"/>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pl-PL" altLang="ko-KR" sz="2000" dirty="0" smtClean="0">
                  <a:solidFill>
                    <a:prstClr val="black">
                      <a:lumMod val="75000"/>
                      <a:lumOff val="25000"/>
                    </a:prstClr>
                  </a:solidFill>
                  <a:cs typeface="Arial" pitchFamily="34" charset="0"/>
                </a:rPr>
                <a:t>Proces zwykle stosowany przez projektantów , ale ostatnio inspiruje przedsiębiorców w podejmowaniu decyzji</a:t>
              </a:r>
              <a:r>
                <a:rPr lang="en-GB" altLang="ko-KR" sz="2000" dirty="0" smtClean="0">
                  <a:solidFill>
                    <a:prstClr val="black">
                      <a:lumMod val="75000"/>
                      <a:lumOff val="25000"/>
                    </a:prstClr>
                  </a:solidFill>
                  <a:cs typeface="Arial" pitchFamily="34" charset="0"/>
                </a:rPr>
                <a:t>. </a:t>
              </a:r>
              <a:endParaRPr lang="en-GB" altLang="ko-KR" sz="2000" dirty="0" smtClean="0">
                <a:solidFill>
                  <a:prstClr val="black">
                    <a:lumMod val="75000"/>
                    <a:lumOff val="25000"/>
                  </a:prstClr>
                </a:solidFill>
                <a:cs typeface="Arial" pitchFamily="34" charset="0"/>
              </a:endParaRPr>
            </a:p>
            <a:p>
              <a:pPr marL="342900" indent="-342900">
                <a:buFont typeface="Arial" panose="020B0604020202020204" pitchFamily="34" charset="0"/>
                <a:buChar char="•"/>
              </a:pPr>
              <a:r>
                <a:rPr lang="en-GB" altLang="ko-KR" sz="2000" dirty="0" err="1" smtClean="0">
                  <a:solidFill>
                    <a:prstClr val="black">
                      <a:lumMod val="75000"/>
                      <a:lumOff val="25000"/>
                    </a:prstClr>
                  </a:solidFill>
                  <a:cs typeface="Arial" pitchFamily="34" charset="0"/>
                </a:rPr>
                <a:t>refle</a:t>
              </a:r>
              <a:r>
                <a:rPr lang="pl-PL" altLang="ko-KR" sz="2000" dirty="0" err="1" smtClean="0">
                  <a:solidFill>
                    <a:prstClr val="black">
                      <a:lumMod val="75000"/>
                      <a:lumOff val="25000"/>
                    </a:prstClr>
                  </a:solidFill>
                  <a:cs typeface="Arial" pitchFamily="34" charset="0"/>
                </a:rPr>
                <a:t>ksja</a:t>
              </a:r>
              <a:r>
                <a:rPr lang="en-GB" altLang="ko-KR" sz="2000" dirty="0" smtClean="0">
                  <a:solidFill>
                    <a:prstClr val="black">
                      <a:lumMod val="75000"/>
                      <a:lumOff val="25000"/>
                    </a:prstClr>
                  </a:solidFill>
                  <a:cs typeface="Arial" pitchFamily="34" charset="0"/>
                </a:rPr>
                <a:t>, </a:t>
              </a:r>
              <a:r>
                <a:rPr lang="en-GB" altLang="ko-KR" sz="2000" dirty="0" err="1" smtClean="0">
                  <a:solidFill>
                    <a:prstClr val="black">
                      <a:lumMod val="75000"/>
                      <a:lumOff val="25000"/>
                    </a:prstClr>
                  </a:solidFill>
                  <a:cs typeface="Arial" pitchFamily="34" charset="0"/>
                </a:rPr>
                <a:t>alternat</a:t>
              </a:r>
              <a:r>
                <a:rPr lang="pl-PL" altLang="ko-KR" sz="2000" dirty="0" err="1" smtClean="0">
                  <a:solidFill>
                    <a:prstClr val="black">
                      <a:lumMod val="75000"/>
                      <a:lumOff val="25000"/>
                    </a:prstClr>
                  </a:solidFill>
                  <a:cs typeface="Arial" pitchFamily="34" charset="0"/>
                </a:rPr>
                <a:t>ywy</a:t>
              </a:r>
              <a:r>
                <a:rPr lang="en-GB" altLang="ko-KR" sz="2000" dirty="0" smtClean="0">
                  <a:solidFill>
                    <a:prstClr val="black">
                      <a:lumMod val="75000"/>
                      <a:lumOff val="25000"/>
                    </a:prstClr>
                  </a:solidFill>
                  <a:cs typeface="Arial" pitchFamily="34" charset="0"/>
                </a:rPr>
                <a:t>, </a:t>
              </a:r>
              <a:r>
                <a:rPr lang="pl-PL" altLang="ko-KR" sz="2000" dirty="0" smtClean="0">
                  <a:solidFill>
                    <a:prstClr val="black">
                      <a:lumMod val="75000"/>
                      <a:lumOff val="25000"/>
                    </a:prstClr>
                  </a:solidFill>
                  <a:cs typeface="Arial" pitchFamily="34" charset="0"/>
                </a:rPr>
                <a:t>wizualizacja, empatia, </a:t>
              </a:r>
              <a:r>
                <a:rPr lang="en-GB" altLang="ko-KR" sz="2000" dirty="0" smtClean="0">
                  <a:solidFill>
                    <a:prstClr val="black">
                      <a:lumMod val="75000"/>
                      <a:lumOff val="25000"/>
                    </a:prstClr>
                  </a:solidFill>
                  <a:cs typeface="Arial" pitchFamily="34" charset="0"/>
                </a:rPr>
                <a:t> </a:t>
              </a:r>
              <a:r>
                <a:rPr lang="pl-PL" altLang="ko-KR" sz="2000" dirty="0" smtClean="0">
                  <a:solidFill>
                    <a:prstClr val="black">
                      <a:lumMod val="75000"/>
                      <a:lumOff val="25000"/>
                    </a:prstClr>
                  </a:solidFill>
                  <a:cs typeface="Arial" pitchFamily="34" charset="0"/>
                </a:rPr>
                <a:t>twórcze rozwiązywanie problemów</a:t>
              </a:r>
              <a:endParaRPr lang="en-GB" altLang="ko-KR" sz="2000" dirty="0">
                <a:solidFill>
                  <a:prstClr val="black">
                    <a:lumMod val="75000"/>
                    <a:lumOff val="25000"/>
                  </a:prstClr>
                </a:solidFill>
                <a:cs typeface="Arial" pitchFamily="34" charset="0"/>
              </a:endParaRPr>
            </a:p>
          </p:txBody>
        </p:sp>
        <p:sp>
          <p:nvSpPr>
            <p:cNvPr id="31" name="TextBox 11">
              <a:extLst>
                <a:ext uri="{FF2B5EF4-FFF2-40B4-BE49-F238E27FC236}">
                  <a16:creationId xmlns:a16="http://schemas.microsoft.com/office/drawing/2014/main" xmlns="" id="{3496FDDB-DA03-41EC-BBE8-D1CC603AA0E3}"/>
                </a:ext>
              </a:extLst>
            </p:cNvPr>
            <p:cNvSpPr txBox="1"/>
            <p:nvPr/>
          </p:nvSpPr>
          <p:spPr>
            <a:xfrm>
              <a:off x="722710" y="3282023"/>
              <a:ext cx="2642537" cy="461665"/>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en-GB" altLang="ko-KR" sz="2400" b="1" dirty="0" smtClean="0">
                  <a:solidFill>
                    <a:srgbClr val="243255"/>
                  </a:solidFill>
                  <a:cs typeface="Arial" pitchFamily="34" charset="0"/>
                </a:rPr>
                <a:t>Design </a:t>
              </a:r>
              <a:r>
                <a:rPr lang="en-GB" altLang="ko-KR" sz="2400" b="1" dirty="0" smtClean="0">
                  <a:solidFill>
                    <a:srgbClr val="243255"/>
                  </a:solidFill>
                  <a:cs typeface="Arial" pitchFamily="34" charset="0"/>
                </a:rPr>
                <a:t>Thinking</a:t>
              </a:r>
              <a:r>
                <a:rPr lang="pl-PL" altLang="ko-KR" sz="2400" b="1" dirty="0" smtClean="0">
                  <a:solidFill>
                    <a:srgbClr val="243255"/>
                  </a:solidFill>
                  <a:cs typeface="Arial" pitchFamily="34" charset="0"/>
                </a:rPr>
                <a:t> (in. myślenie projektowe)</a:t>
              </a:r>
              <a:endParaRPr lang="en-GB" altLang="ko-KR" sz="2400" b="1" dirty="0">
                <a:solidFill>
                  <a:srgbClr val="243255"/>
                </a:solidFill>
                <a:cs typeface="Arial" pitchFamily="34" charset="0"/>
              </a:endParaRPr>
            </a:p>
          </p:txBody>
        </p:sp>
      </p:grpSp>
      <p:sp>
        <p:nvSpPr>
          <p:cNvPr id="32" name="object 6">
            <a:extLst>
              <a:ext uri="{FF2B5EF4-FFF2-40B4-BE49-F238E27FC236}">
                <a16:creationId xmlns:a16="http://schemas.microsoft.com/office/drawing/2014/main" xmlns="" id="{CEE910A2-374C-4468-A13C-46E4CB0449B6}"/>
              </a:ext>
            </a:extLst>
          </p:cNvPr>
          <p:cNvSpPr/>
          <p:nvPr/>
        </p:nvSpPr>
        <p:spPr>
          <a:xfrm rot="5400000">
            <a:off x="7343815" y="2694799"/>
            <a:ext cx="2096729" cy="1230122"/>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a:defRPr/>
            </a:pPr>
            <a:endParaRPr>
              <a:solidFill>
                <a:prstClr val="black"/>
              </a:solidFill>
            </a:endParaRPr>
          </a:p>
        </p:txBody>
      </p:sp>
      <p:sp>
        <p:nvSpPr>
          <p:cNvPr id="34" name="object 6">
            <a:extLst>
              <a:ext uri="{FF2B5EF4-FFF2-40B4-BE49-F238E27FC236}">
                <a16:creationId xmlns:a16="http://schemas.microsoft.com/office/drawing/2014/main" xmlns="" id="{C7398761-18DD-4CCF-A437-E0A5DDFE7E41}"/>
              </a:ext>
            </a:extLst>
          </p:cNvPr>
          <p:cNvSpPr/>
          <p:nvPr/>
        </p:nvSpPr>
        <p:spPr>
          <a:xfrm rot="16200000">
            <a:off x="7343815" y="3941652"/>
            <a:ext cx="2096729" cy="1230122"/>
          </a:xfrm>
          <a:custGeom>
            <a:avLst/>
            <a:gdLst/>
            <a:ahLst/>
            <a:cxnLst/>
            <a:rect l="l" t="t" r="r" b="b"/>
            <a:pathLst>
              <a:path w="516890" h="299720">
                <a:moveTo>
                  <a:pt x="258348" y="299481"/>
                </a:moveTo>
                <a:lnTo>
                  <a:pt x="0" y="0"/>
                </a:lnTo>
                <a:lnTo>
                  <a:pt x="516696" y="0"/>
                </a:lnTo>
                <a:lnTo>
                  <a:pt x="258348" y="299481"/>
                </a:lnTo>
                <a:close/>
              </a:path>
            </a:pathLst>
          </a:custGeom>
          <a:solidFill>
            <a:srgbClr val="243255"/>
          </a:solidFill>
          <a:ln>
            <a:solidFill>
              <a:srgbClr val="243255"/>
            </a:solidFill>
          </a:ln>
        </p:spPr>
        <p:txBody>
          <a:bodyPr wrap="square" lIns="0" tIns="0" rIns="0" bIns="0" rtlCol="0"/>
          <a:lstStyle/>
          <a:p>
            <a:pPr>
              <a:defRPr/>
            </a:pPr>
            <a:endParaRPr>
              <a:solidFill>
                <a:prstClr val="black"/>
              </a:solidFill>
            </a:endParaRPr>
          </a:p>
        </p:txBody>
      </p:sp>
      <p:sp>
        <p:nvSpPr>
          <p:cNvPr id="35" name="object 6">
            <a:extLst>
              <a:ext uri="{FF2B5EF4-FFF2-40B4-BE49-F238E27FC236}">
                <a16:creationId xmlns:a16="http://schemas.microsoft.com/office/drawing/2014/main" xmlns="" id="{DA0807CC-4844-4926-BE80-3DD0F21F228A}"/>
              </a:ext>
            </a:extLst>
          </p:cNvPr>
          <p:cNvSpPr/>
          <p:nvPr/>
        </p:nvSpPr>
        <p:spPr>
          <a:xfrm rot="5400000">
            <a:off x="7371524" y="5188506"/>
            <a:ext cx="2096729" cy="1230122"/>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a:defRPr/>
            </a:pPr>
            <a:endParaRPr>
              <a:solidFill>
                <a:prstClr val="black"/>
              </a:solidFill>
            </a:endParaRPr>
          </a:p>
        </p:txBody>
      </p:sp>
      <p:cxnSp>
        <p:nvCxnSpPr>
          <p:cNvPr id="37" name="Conector recto de flecha 36">
            <a:extLst>
              <a:ext uri="{FF2B5EF4-FFF2-40B4-BE49-F238E27FC236}">
                <a16:creationId xmlns:a16="http://schemas.microsoft.com/office/drawing/2014/main" xmlns="" id="{74A33815-3170-4404-9A53-725D15BD37C9}"/>
              </a:ext>
            </a:extLst>
          </p:cNvPr>
          <p:cNvCxnSpPr/>
          <p:nvPr/>
        </p:nvCxnSpPr>
        <p:spPr>
          <a:xfrm flipH="1" flipV="1">
            <a:off x="6062049" y="2933700"/>
            <a:ext cx="1524000" cy="1055192"/>
          </a:xfrm>
          <a:prstGeom prst="straightConnector1">
            <a:avLst/>
          </a:prstGeom>
          <a:ln>
            <a:solidFill>
              <a:srgbClr val="243255"/>
            </a:solidFill>
            <a:tailEnd type="triangle"/>
          </a:ln>
        </p:spPr>
        <p:style>
          <a:lnRef idx="1">
            <a:schemeClr val="accent1"/>
          </a:lnRef>
          <a:fillRef idx="0">
            <a:schemeClr val="accent1"/>
          </a:fillRef>
          <a:effectRef idx="0">
            <a:schemeClr val="accent1"/>
          </a:effectRef>
          <a:fontRef idx="minor">
            <a:schemeClr val="tx1"/>
          </a:fontRef>
        </p:style>
      </p:cxnSp>
      <p:cxnSp>
        <p:nvCxnSpPr>
          <p:cNvPr id="38" name="Conector recto de flecha 37">
            <a:extLst>
              <a:ext uri="{FF2B5EF4-FFF2-40B4-BE49-F238E27FC236}">
                <a16:creationId xmlns:a16="http://schemas.microsoft.com/office/drawing/2014/main" xmlns="" id="{9209E7AD-41D5-4CA6-92F6-B3EBA639766C}"/>
              </a:ext>
            </a:extLst>
          </p:cNvPr>
          <p:cNvCxnSpPr>
            <a:cxnSpLocks/>
          </p:cNvCxnSpPr>
          <p:nvPr/>
        </p:nvCxnSpPr>
        <p:spPr>
          <a:xfrm flipH="1">
            <a:off x="5881211" y="5903898"/>
            <a:ext cx="1704838" cy="394211"/>
          </a:xfrm>
          <a:prstGeom prst="straightConnector1">
            <a:avLst/>
          </a:prstGeom>
          <a:ln>
            <a:solidFill>
              <a:srgbClr val="243255"/>
            </a:solidFill>
            <a:tailEnd type="triangle"/>
          </a:ln>
        </p:spPr>
        <p:style>
          <a:lnRef idx="1">
            <a:schemeClr val="accent1"/>
          </a:lnRef>
          <a:fillRef idx="0">
            <a:schemeClr val="accent1"/>
          </a:fillRef>
          <a:effectRef idx="0">
            <a:schemeClr val="accent1"/>
          </a:effectRef>
          <a:fontRef idx="minor">
            <a:schemeClr val="tx1"/>
          </a:fontRef>
        </p:style>
      </p:cxnSp>
      <p:cxnSp>
        <p:nvCxnSpPr>
          <p:cNvPr id="40" name="Conector recto de flecha 39">
            <a:extLst>
              <a:ext uri="{FF2B5EF4-FFF2-40B4-BE49-F238E27FC236}">
                <a16:creationId xmlns:a16="http://schemas.microsoft.com/office/drawing/2014/main" xmlns="" id="{601AD9E3-765F-4FE8-B225-C5099E105C7F}"/>
              </a:ext>
            </a:extLst>
          </p:cNvPr>
          <p:cNvCxnSpPr>
            <a:cxnSpLocks/>
          </p:cNvCxnSpPr>
          <p:nvPr/>
        </p:nvCxnSpPr>
        <p:spPr>
          <a:xfrm flipH="1">
            <a:off x="5881212" y="4755202"/>
            <a:ext cx="1704837" cy="0"/>
          </a:xfrm>
          <a:prstGeom prst="straightConnector1">
            <a:avLst/>
          </a:prstGeom>
          <a:ln>
            <a:solidFill>
              <a:srgbClr val="243255"/>
            </a:solidFill>
            <a:tailEnd type="triangle"/>
          </a:ln>
        </p:spPr>
        <p:style>
          <a:lnRef idx="1">
            <a:schemeClr val="accent1"/>
          </a:lnRef>
          <a:fillRef idx="0">
            <a:schemeClr val="accent1"/>
          </a:fillRef>
          <a:effectRef idx="0">
            <a:schemeClr val="accent1"/>
          </a:effectRef>
          <a:fontRef idx="minor">
            <a:schemeClr val="tx1"/>
          </a:fontRef>
        </p:style>
      </p:cxnSp>
      <p:cxnSp>
        <p:nvCxnSpPr>
          <p:cNvPr id="44" name="Conector recto de flecha 43">
            <a:extLst>
              <a:ext uri="{FF2B5EF4-FFF2-40B4-BE49-F238E27FC236}">
                <a16:creationId xmlns:a16="http://schemas.microsoft.com/office/drawing/2014/main" xmlns="" id="{382E4B85-98FC-4B3E-A26D-2123BBF96516}"/>
              </a:ext>
            </a:extLst>
          </p:cNvPr>
          <p:cNvCxnSpPr>
            <a:cxnSpLocks/>
          </p:cNvCxnSpPr>
          <p:nvPr/>
        </p:nvCxnSpPr>
        <p:spPr>
          <a:xfrm flipV="1">
            <a:off x="9391593" y="3118525"/>
            <a:ext cx="1242456" cy="988909"/>
          </a:xfrm>
          <a:prstGeom prst="straightConnector1">
            <a:avLst/>
          </a:prstGeom>
          <a:ln>
            <a:solidFill>
              <a:srgbClr val="243255"/>
            </a:solidFill>
            <a:tailEnd type="triangle"/>
          </a:ln>
        </p:spPr>
        <p:style>
          <a:lnRef idx="1">
            <a:schemeClr val="accent1"/>
          </a:lnRef>
          <a:fillRef idx="0">
            <a:schemeClr val="accent1"/>
          </a:fillRef>
          <a:effectRef idx="0">
            <a:schemeClr val="accent1"/>
          </a:effectRef>
          <a:fontRef idx="minor">
            <a:schemeClr val="tx1"/>
          </a:fontRef>
        </p:style>
      </p:cxnSp>
      <p:cxnSp>
        <p:nvCxnSpPr>
          <p:cNvPr id="47" name="Conector recto de flecha 46">
            <a:extLst>
              <a:ext uri="{FF2B5EF4-FFF2-40B4-BE49-F238E27FC236}">
                <a16:creationId xmlns:a16="http://schemas.microsoft.com/office/drawing/2014/main" xmlns="" id="{F21933CA-77C0-4516-BC43-3FBD06E13CB9}"/>
              </a:ext>
            </a:extLst>
          </p:cNvPr>
          <p:cNvCxnSpPr>
            <a:cxnSpLocks/>
          </p:cNvCxnSpPr>
          <p:nvPr/>
        </p:nvCxnSpPr>
        <p:spPr>
          <a:xfrm>
            <a:off x="9391593" y="5803567"/>
            <a:ext cx="1478954" cy="754895"/>
          </a:xfrm>
          <a:prstGeom prst="straightConnector1">
            <a:avLst/>
          </a:prstGeom>
          <a:ln>
            <a:solidFill>
              <a:srgbClr val="243255"/>
            </a:solidFill>
            <a:tailEnd type="triangle"/>
          </a:ln>
        </p:spPr>
        <p:style>
          <a:lnRef idx="1">
            <a:schemeClr val="accent1"/>
          </a:lnRef>
          <a:fillRef idx="0">
            <a:schemeClr val="accent1"/>
          </a:fillRef>
          <a:effectRef idx="0">
            <a:schemeClr val="accent1"/>
          </a:effectRef>
          <a:fontRef idx="minor">
            <a:schemeClr val="tx1"/>
          </a:fontRef>
        </p:style>
      </p:cxnSp>
      <p:cxnSp>
        <p:nvCxnSpPr>
          <p:cNvPr id="49" name="Conector recto de flecha 48">
            <a:extLst>
              <a:ext uri="{FF2B5EF4-FFF2-40B4-BE49-F238E27FC236}">
                <a16:creationId xmlns:a16="http://schemas.microsoft.com/office/drawing/2014/main" xmlns="" id="{BFFBAF7E-69C7-449C-A565-EEFB8A01875C}"/>
              </a:ext>
            </a:extLst>
          </p:cNvPr>
          <p:cNvCxnSpPr>
            <a:cxnSpLocks/>
          </p:cNvCxnSpPr>
          <p:nvPr/>
        </p:nvCxnSpPr>
        <p:spPr>
          <a:xfrm>
            <a:off x="9391593" y="4786248"/>
            <a:ext cx="1752600" cy="0"/>
          </a:xfrm>
          <a:prstGeom prst="straightConnector1">
            <a:avLst/>
          </a:prstGeom>
          <a:ln>
            <a:solidFill>
              <a:srgbClr val="243255"/>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918437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fill="hold"/>
                                        <p:tgtEl>
                                          <p:spTgt spid="14"/>
                                        </p:tgtEl>
                                        <p:attrNameLst>
                                          <p:attrName>ppt_x</p:attrName>
                                        </p:attrNameLst>
                                      </p:cBhvr>
                                      <p:tavLst>
                                        <p:tav tm="0">
                                          <p:val>
                                            <p:strVal val="#ppt_x"/>
                                          </p:val>
                                        </p:tav>
                                        <p:tav tm="100000">
                                          <p:val>
                                            <p:strVal val="#ppt_x"/>
                                          </p:val>
                                        </p:tav>
                                      </p:tavLst>
                                    </p:anim>
                                    <p:anim calcmode="lin" valueType="num">
                                      <p:cBhvr additive="base">
                                        <p:cTn id="12" dur="500" fill="hold"/>
                                        <p:tgtEl>
                                          <p:spTgt spid="14"/>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500" fill="hold"/>
                                        <p:tgtEl>
                                          <p:spTgt spid="17"/>
                                        </p:tgtEl>
                                        <p:attrNameLst>
                                          <p:attrName>ppt_x</p:attrName>
                                        </p:attrNameLst>
                                      </p:cBhvr>
                                      <p:tavLst>
                                        <p:tav tm="0">
                                          <p:val>
                                            <p:strVal val="#ppt_x"/>
                                          </p:val>
                                        </p:tav>
                                        <p:tav tm="100000">
                                          <p:val>
                                            <p:strVal val="#ppt_x"/>
                                          </p:val>
                                        </p:tav>
                                      </p:tavLst>
                                    </p:anim>
                                    <p:anim calcmode="lin" valueType="num">
                                      <p:cBhvr additive="base">
                                        <p:cTn id="16" dur="500" fill="hold"/>
                                        <p:tgtEl>
                                          <p:spTgt spid="17"/>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3"/>
                                        </p:tgtEl>
                                        <p:attrNameLst>
                                          <p:attrName>style.visibility</p:attrName>
                                        </p:attrNameLst>
                                      </p:cBhvr>
                                      <p:to>
                                        <p:strVal val="visible"/>
                                      </p:to>
                                    </p:set>
                                    <p:anim calcmode="lin" valueType="num">
                                      <p:cBhvr additive="base">
                                        <p:cTn id="19" dur="500" fill="hold"/>
                                        <p:tgtEl>
                                          <p:spTgt spid="23"/>
                                        </p:tgtEl>
                                        <p:attrNameLst>
                                          <p:attrName>ppt_x</p:attrName>
                                        </p:attrNameLst>
                                      </p:cBhvr>
                                      <p:tavLst>
                                        <p:tav tm="0">
                                          <p:val>
                                            <p:strVal val="#ppt_x"/>
                                          </p:val>
                                        </p:tav>
                                        <p:tav tm="100000">
                                          <p:val>
                                            <p:strVal val="#ppt_x"/>
                                          </p:val>
                                        </p:tav>
                                      </p:tavLst>
                                    </p:anim>
                                    <p:anim calcmode="lin" valueType="num">
                                      <p:cBhvr additive="base">
                                        <p:cTn id="20" dur="500" fill="hold"/>
                                        <p:tgtEl>
                                          <p:spTgt spid="23"/>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6"/>
                                        </p:tgtEl>
                                        <p:attrNameLst>
                                          <p:attrName>style.visibility</p:attrName>
                                        </p:attrNameLst>
                                      </p:cBhvr>
                                      <p:to>
                                        <p:strVal val="visible"/>
                                      </p:to>
                                    </p:set>
                                    <p:anim calcmode="lin" valueType="num">
                                      <p:cBhvr additive="base">
                                        <p:cTn id="23" dur="500" fill="hold"/>
                                        <p:tgtEl>
                                          <p:spTgt spid="26"/>
                                        </p:tgtEl>
                                        <p:attrNameLst>
                                          <p:attrName>ppt_x</p:attrName>
                                        </p:attrNameLst>
                                      </p:cBhvr>
                                      <p:tavLst>
                                        <p:tav tm="0">
                                          <p:val>
                                            <p:strVal val="#ppt_x"/>
                                          </p:val>
                                        </p:tav>
                                        <p:tav tm="100000">
                                          <p:val>
                                            <p:strVal val="#ppt_x"/>
                                          </p:val>
                                        </p:tav>
                                      </p:tavLst>
                                    </p:anim>
                                    <p:anim calcmode="lin" valueType="num">
                                      <p:cBhvr additive="base">
                                        <p:cTn id="24" dur="500" fill="hold"/>
                                        <p:tgtEl>
                                          <p:spTgt spid="26"/>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9"/>
                                        </p:tgtEl>
                                        <p:attrNameLst>
                                          <p:attrName>style.visibility</p:attrName>
                                        </p:attrNameLst>
                                      </p:cBhvr>
                                      <p:to>
                                        <p:strVal val="visible"/>
                                      </p:to>
                                    </p:set>
                                    <p:anim calcmode="lin" valueType="num">
                                      <p:cBhvr additive="base">
                                        <p:cTn id="27" dur="500" fill="hold"/>
                                        <p:tgtEl>
                                          <p:spTgt spid="29"/>
                                        </p:tgtEl>
                                        <p:attrNameLst>
                                          <p:attrName>ppt_x</p:attrName>
                                        </p:attrNameLst>
                                      </p:cBhvr>
                                      <p:tavLst>
                                        <p:tav tm="0">
                                          <p:val>
                                            <p:strVal val="#ppt_x"/>
                                          </p:val>
                                        </p:tav>
                                        <p:tav tm="100000">
                                          <p:val>
                                            <p:strVal val="#ppt_x"/>
                                          </p:val>
                                        </p:tav>
                                      </p:tavLst>
                                    </p:anim>
                                    <p:anim calcmode="lin" valueType="num">
                                      <p:cBhvr additive="base">
                                        <p:cTn id="2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938056" y="800100"/>
            <a:ext cx="9439678"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sz="4800" dirty="0" smtClean="0">
                <a:solidFill>
                  <a:srgbClr val="E12227"/>
                </a:solidFill>
                <a:latin typeface="Tahoma" panose="020B0604030504040204" pitchFamily="34" charset="0"/>
                <a:ea typeface="Tahoma" panose="020B0604030504040204" pitchFamily="34" charset="0"/>
                <a:cs typeface="Tahoma" panose="020B0604030504040204" pitchFamily="34" charset="0"/>
              </a:rPr>
              <a:t>Samoocena – test wiedzy</a:t>
            </a:r>
            <a:endParaRPr lang="es-ES" sz="4800"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xmlns="" id="{87544350-7308-44B5-9A20-912FD6C61012}"/>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9" name="Imagen 8">
            <a:extLst>
              <a:ext uri="{FF2B5EF4-FFF2-40B4-BE49-F238E27FC236}">
                <a16:creationId xmlns:a16="http://schemas.microsoft.com/office/drawing/2014/main" xmlns="" id="{B32604EA-3E84-422E-91CD-A8611E0F4B9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0" name="Imagen 9">
            <a:extLst>
              <a:ext uri="{FF2B5EF4-FFF2-40B4-BE49-F238E27FC236}">
                <a16:creationId xmlns:a16="http://schemas.microsoft.com/office/drawing/2014/main" xmlns="" id="{F98B154E-951D-49A0-AB7D-8F3063CF7A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33" name="Text Placeholder 4">
            <a:extLst>
              <a:ext uri="{FF2B5EF4-FFF2-40B4-BE49-F238E27FC236}">
                <a16:creationId xmlns:a16="http://schemas.microsoft.com/office/drawing/2014/main" xmlns="" id="{C1793E25-598D-4A66-9AD0-B5A3E888F16F}"/>
              </a:ext>
            </a:extLst>
          </p:cNvPr>
          <p:cNvSpPr txBox="1">
            <a:spLocks/>
          </p:cNvSpPr>
          <p:nvPr/>
        </p:nvSpPr>
        <p:spPr>
          <a:xfrm>
            <a:off x="992847" y="3397145"/>
            <a:ext cx="3051436" cy="2412019"/>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ko-KR" sz="2200" b="1" dirty="0">
                <a:solidFill>
                  <a:srgbClr val="243255"/>
                </a:solidFill>
                <a:cs typeface="Arial" pitchFamily="34" charset="0"/>
              </a:rPr>
              <a:t>1. </a:t>
            </a:r>
            <a:r>
              <a:rPr lang="pl-PL" altLang="ko-KR" sz="2200" b="1" dirty="0">
                <a:solidFill>
                  <a:srgbClr val="243255"/>
                </a:solidFill>
                <a:cs typeface="Arial" pitchFamily="34" charset="0"/>
              </a:rPr>
              <a:t>Który z poniższych elementów nie jest jednym z elementów kreatywności? </a:t>
            </a:r>
            <a:endParaRPr lang="ko-KR" altLang="en-US" sz="2200" b="1" dirty="0">
              <a:solidFill>
                <a:srgbClr val="243255"/>
              </a:solidFill>
              <a:cs typeface="Arial" pitchFamily="34" charset="0"/>
            </a:endParaRPr>
          </a:p>
        </p:txBody>
      </p:sp>
      <p:sp>
        <p:nvSpPr>
          <p:cNvPr id="36" name="Text Placeholder 5">
            <a:extLst>
              <a:ext uri="{FF2B5EF4-FFF2-40B4-BE49-F238E27FC236}">
                <a16:creationId xmlns:a16="http://schemas.microsoft.com/office/drawing/2014/main" xmlns="" id="{E4B0EC0B-2A49-400A-9F21-A3725C4616F9}"/>
              </a:ext>
            </a:extLst>
          </p:cNvPr>
          <p:cNvSpPr txBox="1">
            <a:spLocks/>
          </p:cNvSpPr>
          <p:nvPr/>
        </p:nvSpPr>
        <p:spPr>
          <a:xfrm>
            <a:off x="762001" y="5066969"/>
            <a:ext cx="3015960" cy="3114527"/>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58763" indent="-258763" fontAlgn="base">
              <a:buAutoNum type="alphaLcPeriod"/>
            </a:pPr>
            <a:r>
              <a:rPr lang="pl-PL" sz="2000" dirty="0" smtClean="0"/>
              <a:t>Śmiała </a:t>
            </a:r>
            <a:r>
              <a:rPr lang="pl-PL" sz="2000" dirty="0"/>
              <a:t>osobowość</a:t>
            </a:r>
          </a:p>
          <a:p>
            <a:pPr marL="258763" indent="-258763" fontAlgn="base">
              <a:buAutoNum type="alphaLcPeriod"/>
            </a:pPr>
            <a:r>
              <a:rPr lang="pl-PL" sz="2000" dirty="0" smtClean="0"/>
              <a:t>Umiejętność </a:t>
            </a:r>
            <a:r>
              <a:rPr lang="pl-PL" sz="2000" dirty="0"/>
              <a:t>kreatywnego myślenia</a:t>
            </a:r>
          </a:p>
          <a:p>
            <a:pPr marL="258763" indent="-258763" fontAlgn="base">
              <a:buAutoNum type="alphaLcPeriod"/>
            </a:pPr>
            <a:r>
              <a:rPr lang="pl-PL" sz="2000" dirty="0" smtClean="0"/>
              <a:t>Kreatywne </a:t>
            </a:r>
            <a:r>
              <a:rPr lang="pl-PL" sz="2000" dirty="0"/>
              <a:t>środowisko</a:t>
            </a:r>
          </a:p>
          <a:p>
            <a:pPr marL="258763" indent="-258763" fontAlgn="base">
              <a:buAutoNum type="alphaLcPeriod"/>
            </a:pPr>
            <a:r>
              <a:rPr lang="pl-PL" sz="2000" dirty="0" smtClean="0"/>
              <a:t>Wizualizacja</a:t>
            </a:r>
            <a:endParaRPr lang="pl-PL" sz="2000" dirty="0"/>
          </a:p>
          <a:p>
            <a:pPr marL="258763" indent="-258763" fontAlgn="base">
              <a:buAutoNum type="alphaLcPeriod"/>
            </a:pPr>
            <a:r>
              <a:rPr lang="pl-PL" sz="2000" dirty="0" smtClean="0"/>
              <a:t>Motywacja </a:t>
            </a:r>
            <a:r>
              <a:rPr lang="pl-PL" sz="2000" dirty="0"/>
              <a:t>wewnętrzna</a:t>
            </a:r>
          </a:p>
        </p:txBody>
      </p:sp>
      <p:sp>
        <p:nvSpPr>
          <p:cNvPr id="39" name="Text Placeholder 6">
            <a:extLst>
              <a:ext uri="{FF2B5EF4-FFF2-40B4-BE49-F238E27FC236}">
                <a16:creationId xmlns:a16="http://schemas.microsoft.com/office/drawing/2014/main" xmlns="" id="{283A1E78-D9DB-4FAF-B5E1-6AD849C7D97C}"/>
              </a:ext>
            </a:extLst>
          </p:cNvPr>
          <p:cNvSpPr txBox="1">
            <a:spLocks/>
          </p:cNvSpPr>
          <p:nvPr/>
        </p:nvSpPr>
        <p:spPr>
          <a:xfrm>
            <a:off x="4386161" y="3388213"/>
            <a:ext cx="3147407" cy="1592952"/>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ko-KR" sz="2200" b="1" dirty="0">
                <a:solidFill>
                  <a:srgbClr val="243255"/>
                </a:solidFill>
                <a:cs typeface="Arial" pitchFamily="34" charset="0"/>
              </a:rPr>
              <a:t>2. </a:t>
            </a:r>
            <a:r>
              <a:rPr lang="pl-PL" altLang="ko-KR" sz="2200" b="1" dirty="0">
                <a:solidFill>
                  <a:srgbClr val="243255"/>
                </a:solidFill>
                <a:cs typeface="Arial" pitchFamily="34" charset="0"/>
              </a:rPr>
              <a:t>Jaki rodzaj kreatywności wymaga dużej wiedzy na dany temat i dużo czasu?</a:t>
            </a:r>
            <a:endParaRPr lang="ko-KR" altLang="en-US" sz="2200" b="1" dirty="0">
              <a:solidFill>
                <a:srgbClr val="243255"/>
              </a:solidFill>
              <a:cs typeface="Arial" pitchFamily="34" charset="0"/>
            </a:endParaRPr>
          </a:p>
        </p:txBody>
      </p:sp>
      <p:sp>
        <p:nvSpPr>
          <p:cNvPr id="41" name="Text Placeholder 7">
            <a:extLst>
              <a:ext uri="{FF2B5EF4-FFF2-40B4-BE49-F238E27FC236}">
                <a16:creationId xmlns:a16="http://schemas.microsoft.com/office/drawing/2014/main" xmlns="" id="{13D23888-73FA-4B70-A520-BE435594BD93}"/>
              </a:ext>
            </a:extLst>
          </p:cNvPr>
          <p:cNvSpPr txBox="1">
            <a:spLocks/>
          </p:cNvSpPr>
          <p:nvPr/>
        </p:nvSpPr>
        <p:spPr>
          <a:xfrm>
            <a:off x="4396100" y="5066968"/>
            <a:ext cx="2845493" cy="3114527"/>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58763" indent="-258763">
              <a:buFont typeface="+mj-lt"/>
              <a:buAutoNum type="alphaLcPeriod"/>
            </a:pPr>
            <a:r>
              <a:rPr lang="pl-PL" altLang="ko-KR" sz="2000" dirty="0" smtClean="0">
                <a:cs typeface="Arial" pitchFamily="34" charset="0"/>
              </a:rPr>
              <a:t>Kreatywność </a:t>
            </a:r>
            <a:r>
              <a:rPr lang="pl-PL" altLang="ko-KR" sz="2000" dirty="0">
                <a:cs typeface="Arial" pitchFamily="34" charset="0"/>
              </a:rPr>
              <a:t>celowa i poznawcza</a:t>
            </a:r>
          </a:p>
          <a:p>
            <a:pPr marL="258763" indent="-258763">
              <a:buFont typeface="+mj-lt"/>
              <a:buAutoNum type="alphaLcPeriod"/>
            </a:pPr>
            <a:r>
              <a:rPr lang="pl-PL" altLang="ko-KR" sz="2000" dirty="0" smtClean="0">
                <a:cs typeface="Arial" pitchFamily="34" charset="0"/>
              </a:rPr>
              <a:t>Kreatywność </a:t>
            </a:r>
            <a:r>
              <a:rPr lang="pl-PL" altLang="ko-KR" sz="2000" dirty="0">
                <a:cs typeface="Arial" pitchFamily="34" charset="0"/>
              </a:rPr>
              <a:t>celowa i emocjonalna</a:t>
            </a:r>
          </a:p>
          <a:p>
            <a:pPr marL="258763" indent="-258763">
              <a:buFont typeface="+mj-lt"/>
              <a:buAutoNum type="alphaLcPeriod"/>
            </a:pPr>
            <a:r>
              <a:rPr lang="pl-PL" altLang="ko-KR" sz="2000" dirty="0" smtClean="0">
                <a:cs typeface="Arial" pitchFamily="34" charset="0"/>
              </a:rPr>
              <a:t>Kreatywność </a:t>
            </a:r>
            <a:r>
              <a:rPr lang="pl-PL" altLang="ko-KR" sz="2000" dirty="0">
                <a:cs typeface="Arial" pitchFamily="34" charset="0"/>
              </a:rPr>
              <a:t>spontaniczna </a:t>
            </a:r>
            <a:r>
              <a:rPr lang="pl-PL" altLang="ko-KR" sz="2000" dirty="0" smtClean="0">
                <a:cs typeface="Arial" pitchFamily="34" charset="0"/>
              </a:rPr>
              <a:t/>
            </a:r>
            <a:br>
              <a:rPr lang="pl-PL" altLang="ko-KR" sz="2000" dirty="0" smtClean="0">
                <a:cs typeface="Arial" pitchFamily="34" charset="0"/>
              </a:rPr>
            </a:br>
            <a:r>
              <a:rPr lang="pl-PL" altLang="ko-KR" sz="2000" dirty="0" smtClean="0">
                <a:cs typeface="Arial" pitchFamily="34" charset="0"/>
              </a:rPr>
              <a:t>i </a:t>
            </a:r>
            <a:r>
              <a:rPr lang="pl-PL" altLang="ko-KR" sz="2000" dirty="0">
                <a:cs typeface="Arial" pitchFamily="34" charset="0"/>
              </a:rPr>
              <a:t>poznawcza</a:t>
            </a:r>
          </a:p>
          <a:p>
            <a:pPr marL="258763" indent="-258763">
              <a:buFont typeface="+mj-lt"/>
              <a:buAutoNum type="alphaLcPeriod"/>
            </a:pPr>
            <a:r>
              <a:rPr lang="pl-PL" altLang="ko-KR" sz="2000" dirty="0" smtClean="0">
                <a:cs typeface="Arial" pitchFamily="34" charset="0"/>
              </a:rPr>
              <a:t>Kreatywność </a:t>
            </a:r>
            <a:r>
              <a:rPr lang="pl-PL" altLang="ko-KR" sz="2000" dirty="0">
                <a:cs typeface="Arial" pitchFamily="34" charset="0"/>
              </a:rPr>
              <a:t>spontaniczna </a:t>
            </a:r>
            <a:r>
              <a:rPr lang="pl-PL" altLang="ko-KR" sz="2000" dirty="0" smtClean="0">
                <a:cs typeface="Arial" pitchFamily="34" charset="0"/>
              </a:rPr>
              <a:t/>
            </a:r>
            <a:br>
              <a:rPr lang="pl-PL" altLang="ko-KR" sz="2000" dirty="0" smtClean="0">
                <a:cs typeface="Arial" pitchFamily="34" charset="0"/>
              </a:rPr>
            </a:br>
            <a:r>
              <a:rPr lang="pl-PL" altLang="ko-KR" sz="2000" dirty="0" smtClean="0">
                <a:cs typeface="Arial" pitchFamily="34" charset="0"/>
              </a:rPr>
              <a:t>i </a:t>
            </a:r>
            <a:r>
              <a:rPr lang="pl-PL" altLang="ko-KR" sz="2000" dirty="0">
                <a:cs typeface="Arial" pitchFamily="34" charset="0"/>
              </a:rPr>
              <a:t>emocjonalna</a:t>
            </a:r>
          </a:p>
        </p:txBody>
      </p:sp>
      <p:sp>
        <p:nvSpPr>
          <p:cNvPr id="42" name="Oval 4">
            <a:extLst>
              <a:ext uri="{FF2B5EF4-FFF2-40B4-BE49-F238E27FC236}">
                <a16:creationId xmlns:a16="http://schemas.microsoft.com/office/drawing/2014/main" xmlns="" id="{56819788-4C3D-4D83-8206-8163B6C9EB62}"/>
              </a:ext>
            </a:extLst>
          </p:cNvPr>
          <p:cNvSpPr/>
          <p:nvPr/>
        </p:nvSpPr>
        <p:spPr>
          <a:xfrm>
            <a:off x="2124209" y="2423292"/>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43" name="Oval 18">
            <a:extLst>
              <a:ext uri="{FF2B5EF4-FFF2-40B4-BE49-F238E27FC236}">
                <a16:creationId xmlns:a16="http://schemas.microsoft.com/office/drawing/2014/main" xmlns="" id="{CB5A255A-B23C-4604-BC56-9DD8D4BC7704}"/>
              </a:ext>
            </a:extLst>
          </p:cNvPr>
          <p:cNvSpPr/>
          <p:nvPr/>
        </p:nvSpPr>
        <p:spPr>
          <a:xfrm>
            <a:off x="5417877" y="2526018"/>
            <a:ext cx="754393" cy="754393"/>
          </a:xfrm>
          <a:prstGeom prst="ellipse">
            <a:avLst/>
          </a:prstGeom>
          <a:solidFill>
            <a:srgbClr val="24325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45" name="Oval 18">
            <a:extLst>
              <a:ext uri="{FF2B5EF4-FFF2-40B4-BE49-F238E27FC236}">
                <a16:creationId xmlns:a16="http://schemas.microsoft.com/office/drawing/2014/main" xmlns="" id="{D585C100-AC1D-4316-9B82-EEF8C32A8119}"/>
              </a:ext>
            </a:extLst>
          </p:cNvPr>
          <p:cNvSpPr/>
          <p:nvPr/>
        </p:nvSpPr>
        <p:spPr>
          <a:xfrm>
            <a:off x="8481966" y="2465922"/>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48" name="Donut 39">
            <a:extLst>
              <a:ext uri="{FF2B5EF4-FFF2-40B4-BE49-F238E27FC236}">
                <a16:creationId xmlns:a16="http://schemas.microsoft.com/office/drawing/2014/main" xmlns="" id="{8BEC43B0-03F2-4C6B-9FD9-6B1BA13A3C4E}"/>
              </a:ext>
            </a:extLst>
          </p:cNvPr>
          <p:cNvSpPr/>
          <p:nvPr/>
        </p:nvSpPr>
        <p:spPr>
          <a:xfrm>
            <a:off x="8675383" y="2652226"/>
            <a:ext cx="360000" cy="360000"/>
          </a:xfrm>
          <a:custGeom>
            <a:avLst/>
            <a:gdLst/>
            <a:ahLst/>
            <a:cxnLst/>
            <a:rect l="l" t="t" r="r" b="b"/>
            <a:pathLst>
              <a:path w="3240000" h="3240000">
                <a:moveTo>
                  <a:pt x="1152300" y="922782"/>
                </a:moveTo>
                <a:lnTo>
                  <a:pt x="2354400" y="1620000"/>
                </a:lnTo>
                <a:lnTo>
                  <a:pt x="1152300" y="2317218"/>
                </a:lnTo>
                <a:close/>
                <a:moveTo>
                  <a:pt x="1620000" y="342403"/>
                </a:moveTo>
                <a:cubicBezTo>
                  <a:pt x="914403" y="342403"/>
                  <a:pt x="342403" y="914403"/>
                  <a:pt x="342403" y="1620000"/>
                </a:cubicBezTo>
                <a:cubicBezTo>
                  <a:pt x="342403" y="2325597"/>
                  <a:pt x="914403" y="2897597"/>
                  <a:pt x="1620000" y="2897597"/>
                </a:cubicBezTo>
                <a:cubicBezTo>
                  <a:pt x="2325597" y="2897597"/>
                  <a:pt x="2897597" y="2325597"/>
                  <a:pt x="2897597" y="1620000"/>
                </a:cubicBezTo>
                <a:cubicBezTo>
                  <a:pt x="2897597" y="914403"/>
                  <a:pt x="2325597" y="342403"/>
                  <a:pt x="1620000" y="342403"/>
                </a:cubicBezTo>
                <a:close/>
                <a:moveTo>
                  <a:pt x="1620000" y="0"/>
                </a:moveTo>
                <a:cubicBezTo>
                  <a:pt x="2514701" y="0"/>
                  <a:pt x="3240000" y="725299"/>
                  <a:pt x="3240000" y="1620000"/>
                </a:cubicBezTo>
                <a:cubicBezTo>
                  <a:pt x="3240000" y="2514701"/>
                  <a:pt x="2514701" y="3240000"/>
                  <a:pt x="1620000" y="3240000"/>
                </a:cubicBezTo>
                <a:cubicBezTo>
                  <a:pt x="725299" y="3240000"/>
                  <a:pt x="0" y="2514701"/>
                  <a:pt x="0" y="1620000"/>
                </a:cubicBezTo>
                <a:cubicBezTo>
                  <a:pt x="0" y="725299"/>
                  <a:pt x="725299" y="0"/>
                  <a:pt x="162000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a:solidFill>
                <a:srgbClr val="243255"/>
              </a:solidFill>
            </a:endParaRPr>
          </a:p>
        </p:txBody>
      </p:sp>
      <p:sp>
        <p:nvSpPr>
          <p:cNvPr id="50" name="Rectangle 36">
            <a:extLst>
              <a:ext uri="{FF2B5EF4-FFF2-40B4-BE49-F238E27FC236}">
                <a16:creationId xmlns:a16="http://schemas.microsoft.com/office/drawing/2014/main" xmlns="" id="{F524A302-5A70-43C5-9A42-B44CDC7F3DB0}"/>
              </a:ext>
            </a:extLst>
          </p:cNvPr>
          <p:cNvSpPr/>
          <p:nvPr/>
        </p:nvSpPr>
        <p:spPr>
          <a:xfrm>
            <a:off x="5592381" y="2706145"/>
            <a:ext cx="411575" cy="344044"/>
          </a:xfrm>
          <a:custGeom>
            <a:avLst/>
            <a:gdLst/>
            <a:ahLst/>
            <a:cxnLst/>
            <a:rect l="l" t="t" r="r" b="b"/>
            <a:pathLst>
              <a:path w="3186824" h="2663936">
                <a:moveTo>
                  <a:pt x="2624444" y="2376100"/>
                </a:moveTo>
                <a:lnTo>
                  <a:pt x="2624444" y="2520100"/>
                </a:lnTo>
                <a:lnTo>
                  <a:pt x="2952463" y="2520100"/>
                </a:lnTo>
                <a:lnTo>
                  <a:pt x="2952463" y="2376100"/>
                </a:lnTo>
                <a:close/>
                <a:moveTo>
                  <a:pt x="210911" y="2376100"/>
                </a:moveTo>
                <a:lnTo>
                  <a:pt x="210911" y="2520100"/>
                </a:lnTo>
                <a:lnTo>
                  <a:pt x="538930" y="2520100"/>
                </a:lnTo>
                <a:lnTo>
                  <a:pt x="538930" y="2376100"/>
                </a:lnTo>
                <a:close/>
                <a:moveTo>
                  <a:pt x="2624444" y="2095269"/>
                </a:moveTo>
                <a:lnTo>
                  <a:pt x="2624444" y="2239269"/>
                </a:lnTo>
                <a:lnTo>
                  <a:pt x="2952463" y="2239269"/>
                </a:lnTo>
                <a:lnTo>
                  <a:pt x="2952463" y="2095269"/>
                </a:lnTo>
                <a:close/>
                <a:moveTo>
                  <a:pt x="210911" y="2095269"/>
                </a:moveTo>
                <a:lnTo>
                  <a:pt x="210911" y="2239269"/>
                </a:lnTo>
                <a:lnTo>
                  <a:pt x="538930" y="2239269"/>
                </a:lnTo>
                <a:lnTo>
                  <a:pt x="538930" y="2095269"/>
                </a:lnTo>
                <a:close/>
                <a:moveTo>
                  <a:pt x="2624444" y="1814436"/>
                </a:moveTo>
                <a:lnTo>
                  <a:pt x="2624444" y="1958436"/>
                </a:lnTo>
                <a:lnTo>
                  <a:pt x="2952463" y="1958436"/>
                </a:lnTo>
                <a:lnTo>
                  <a:pt x="2952463" y="1814436"/>
                </a:lnTo>
                <a:close/>
                <a:moveTo>
                  <a:pt x="210911" y="1814436"/>
                </a:moveTo>
                <a:lnTo>
                  <a:pt x="210911" y="1958436"/>
                </a:lnTo>
                <a:lnTo>
                  <a:pt x="538930" y="1958436"/>
                </a:lnTo>
                <a:lnTo>
                  <a:pt x="538930" y="1814436"/>
                </a:lnTo>
                <a:close/>
                <a:moveTo>
                  <a:pt x="2624444" y="1533603"/>
                </a:moveTo>
                <a:lnTo>
                  <a:pt x="2624444" y="1677603"/>
                </a:lnTo>
                <a:lnTo>
                  <a:pt x="2952463" y="1677603"/>
                </a:lnTo>
                <a:lnTo>
                  <a:pt x="2952463" y="1533603"/>
                </a:lnTo>
                <a:close/>
                <a:moveTo>
                  <a:pt x="210911" y="1533603"/>
                </a:moveTo>
                <a:lnTo>
                  <a:pt x="210911" y="1677603"/>
                </a:lnTo>
                <a:lnTo>
                  <a:pt x="538930" y="1677603"/>
                </a:lnTo>
                <a:lnTo>
                  <a:pt x="538930" y="1533603"/>
                </a:lnTo>
                <a:close/>
                <a:moveTo>
                  <a:pt x="2624444" y="1252770"/>
                </a:moveTo>
                <a:lnTo>
                  <a:pt x="2624444" y="1396770"/>
                </a:lnTo>
                <a:lnTo>
                  <a:pt x="2952463" y="1396770"/>
                </a:lnTo>
                <a:lnTo>
                  <a:pt x="2952463" y="1252770"/>
                </a:lnTo>
                <a:close/>
                <a:moveTo>
                  <a:pt x="210911" y="1252770"/>
                </a:moveTo>
                <a:lnTo>
                  <a:pt x="210911" y="1396770"/>
                </a:lnTo>
                <a:lnTo>
                  <a:pt x="538930" y="1396770"/>
                </a:lnTo>
                <a:lnTo>
                  <a:pt x="538930" y="1252770"/>
                </a:lnTo>
                <a:close/>
                <a:moveTo>
                  <a:pt x="2624444" y="971937"/>
                </a:moveTo>
                <a:lnTo>
                  <a:pt x="2624444" y="1115937"/>
                </a:lnTo>
                <a:lnTo>
                  <a:pt x="2952463" y="1115937"/>
                </a:lnTo>
                <a:lnTo>
                  <a:pt x="2952463" y="971937"/>
                </a:lnTo>
                <a:close/>
                <a:moveTo>
                  <a:pt x="210911" y="971937"/>
                </a:moveTo>
                <a:lnTo>
                  <a:pt x="210911" y="1115937"/>
                </a:lnTo>
                <a:lnTo>
                  <a:pt x="538930" y="1115937"/>
                </a:lnTo>
                <a:lnTo>
                  <a:pt x="538930" y="971937"/>
                </a:lnTo>
                <a:close/>
                <a:moveTo>
                  <a:pt x="2624444" y="691104"/>
                </a:moveTo>
                <a:lnTo>
                  <a:pt x="2624444" y="835104"/>
                </a:lnTo>
                <a:lnTo>
                  <a:pt x="2952463" y="835104"/>
                </a:lnTo>
                <a:lnTo>
                  <a:pt x="2952463" y="691104"/>
                </a:lnTo>
                <a:close/>
                <a:moveTo>
                  <a:pt x="210911" y="691104"/>
                </a:moveTo>
                <a:lnTo>
                  <a:pt x="210911" y="835104"/>
                </a:lnTo>
                <a:lnTo>
                  <a:pt x="538930" y="835104"/>
                </a:lnTo>
                <a:lnTo>
                  <a:pt x="538930" y="691104"/>
                </a:lnTo>
                <a:close/>
                <a:moveTo>
                  <a:pt x="988006" y="552354"/>
                </a:moveTo>
                <a:lnTo>
                  <a:pt x="988006" y="2111583"/>
                </a:lnTo>
                <a:lnTo>
                  <a:pt x="2332169" y="1331969"/>
                </a:lnTo>
                <a:close/>
                <a:moveTo>
                  <a:pt x="2624444" y="410271"/>
                </a:moveTo>
                <a:lnTo>
                  <a:pt x="2624444" y="554271"/>
                </a:lnTo>
                <a:lnTo>
                  <a:pt x="2952463" y="554271"/>
                </a:lnTo>
                <a:lnTo>
                  <a:pt x="2952463" y="410271"/>
                </a:lnTo>
                <a:close/>
                <a:moveTo>
                  <a:pt x="210911" y="410271"/>
                </a:moveTo>
                <a:lnTo>
                  <a:pt x="210911" y="554271"/>
                </a:lnTo>
                <a:lnTo>
                  <a:pt x="538930" y="554271"/>
                </a:lnTo>
                <a:lnTo>
                  <a:pt x="538930" y="410271"/>
                </a:lnTo>
                <a:close/>
                <a:moveTo>
                  <a:pt x="2624444" y="129438"/>
                </a:moveTo>
                <a:lnTo>
                  <a:pt x="2624444" y="273438"/>
                </a:lnTo>
                <a:lnTo>
                  <a:pt x="2952463" y="273438"/>
                </a:lnTo>
                <a:lnTo>
                  <a:pt x="2952463" y="129438"/>
                </a:lnTo>
                <a:close/>
                <a:moveTo>
                  <a:pt x="210911" y="129438"/>
                </a:moveTo>
                <a:lnTo>
                  <a:pt x="210911" y="273438"/>
                </a:lnTo>
                <a:lnTo>
                  <a:pt x="538930" y="273438"/>
                </a:lnTo>
                <a:lnTo>
                  <a:pt x="538930" y="129438"/>
                </a:lnTo>
                <a:close/>
                <a:moveTo>
                  <a:pt x="0" y="0"/>
                </a:moveTo>
                <a:lnTo>
                  <a:pt x="3186824" y="0"/>
                </a:lnTo>
                <a:lnTo>
                  <a:pt x="3186824" y="2663936"/>
                </a:lnTo>
                <a:lnTo>
                  <a:pt x="0" y="266393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dirty="0">
              <a:solidFill>
                <a:srgbClr val="243255"/>
              </a:solidFill>
            </a:endParaRPr>
          </a:p>
        </p:txBody>
      </p:sp>
      <p:sp>
        <p:nvSpPr>
          <p:cNvPr id="51" name="Rectangle 16">
            <a:extLst>
              <a:ext uri="{FF2B5EF4-FFF2-40B4-BE49-F238E27FC236}">
                <a16:creationId xmlns:a16="http://schemas.microsoft.com/office/drawing/2014/main" xmlns="" id="{4F81776D-86B0-4ADC-BCEF-5D4F2BEE08AB}"/>
              </a:ext>
            </a:extLst>
          </p:cNvPr>
          <p:cNvSpPr/>
          <p:nvPr/>
        </p:nvSpPr>
        <p:spPr>
          <a:xfrm>
            <a:off x="2286000" y="2724245"/>
            <a:ext cx="432135" cy="284005"/>
          </a:xfrm>
          <a:custGeom>
            <a:avLst/>
            <a:gdLst/>
            <a:ahLst/>
            <a:cxnLst/>
            <a:rect l="l" t="t" r="r" b="b"/>
            <a:pathLst>
              <a:path w="3240006" h="2129375">
                <a:moveTo>
                  <a:pt x="1916836" y="454558"/>
                </a:moveTo>
                <a:cubicBezTo>
                  <a:pt x="2018418" y="454558"/>
                  <a:pt x="2100766" y="536906"/>
                  <a:pt x="2100766" y="638488"/>
                </a:cubicBezTo>
                <a:cubicBezTo>
                  <a:pt x="2100766" y="740070"/>
                  <a:pt x="2018418" y="822418"/>
                  <a:pt x="1916836" y="822418"/>
                </a:cubicBezTo>
                <a:cubicBezTo>
                  <a:pt x="1815254" y="822418"/>
                  <a:pt x="1732906" y="740070"/>
                  <a:pt x="1732906" y="638488"/>
                </a:cubicBezTo>
                <a:cubicBezTo>
                  <a:pt x="1732906" y="536906"/>
                  <a:pt x="1815254" y="454558"/>
                  <a:pt x="1916836" y="454558"/>
                </a:cubicBezTo>
                <a:close/>
                <a:moveTo>
                  <a:pt x="1197545" y="272737"/>
                </a:moveTo>
                <a:lnTo>
                  <a:pt x="1861974" y="1458536"/>
                </a:lnTo>
                <a:lnTo>
                  <a:pt x="2263096" y="848801"/>
                </a:lnTo>
                <a:lnTo>
                  <a:pt x="2919562" y="1846679"/>
                </a:lnTo>
                <a:lnTo>
                  <a:pt x="2079459" y="1846679"/>
                </a:lnTo>
                <a:lnTo>
                  <a:pt x="1606629" y="1846679"/>
                </a:lnTo>
                <a:lnTo>
                  <a:pt x="315630" y="1846679"/>
                </a:lnTo>
                <a:close/>
                <a:moveTo>
                  <a:pt x="180003" y="164687"/>
                </a:moveTo>
                <a:lnTo>
                  <a:pt x="180003" y="1964687"/>
                </a:lnTo>
                <a:lnTo>
                  <a:pt x="3060003" y="1964687"/>
                </a:lnTo>
                <a:lnTo>
                  <a:pt x="3060003" y="164687"/>
                </a:lnTo>
                <a:close/>
                <a:moveTo>
                  <a:pt x="0" y="0"/>
                </a:moveTo>
                <a:lnTo>
                  <a:pt x="3240006" y="0"/>
                </a:lnTo>
                <a:lnTo>
                  <a:pt x="3240006" y="2129375"/>
                </a:lnTo>
                <a:lnTo>
                  <a:pt x="0" y="2129375"/>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a:solidFill>
                <a:srgbClr val="243255"/>
              </a:solidFill>
            </a:endParaRPr>
          </a:p>
        </p:txBody>
      </p:sp>
      <p:sp>
        <p:nvSpPr>
          <p:cNvPr id="53" name="Text Placeholder 4">
            <a:extLst>
              <a:ext uri="{FF2B5EF4-FFF2-40B4-BE49-F238E27FC236}">
                <a16:creationId xmlns:a16="http://schemas.microsoft.com/office/drawing/2014/main" xmlns="" id="{890CA5A7-7115-42A1-AB29-05E5164651DE}"/>
              </a:ext>
            </a:extLst>
          </p:cNvPr>
          <p:cNvSpPr txBox="1">
            <a:spLocks/>
          </p:cNvSpPr>
          <p:nvPr/>
        </p:nvSpPr>
        <p:spPr>
          <a:xfrm>
            <a:off x="10807134" y="3350198"/>
            <a:ext cx="2451665" cy="272063"/>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hr-HR" altLang="ko-KR" sz="2200" b="1" dirty="0" smtClean="0">
                <a:solidFill>
                  <a:srgbClr val="243255"/>
                </a:solidFill>
                <a:cs typeface="Arial" pitchFamily="34" charset="0"/>
              </a:rPr>
              <a:t>4. </a:t>
            </a:r>
            <a:r>
              <a:rPr lang="pl-PL" altLang="ko-KR" sz="2200" b="1" dirty="0">
                <a:solidFill>
                  <a:srgbClr val="243255"/>
                </a:solidFill>
                <a:cs typeface="Arial" pitchFamily="34" charset="0"/>
              </a:rPr>
              <a:t>Osoba może zmaksymalizować potencjał </a:t>
            </a:r>
            <a:r>
              <a:rPr lang="pl-PL" altLang="ko-KR" sz="2200" b="1" dirty="0" smtClean="0">
                <a:solidFill>
                  <a:srgbClr val="243255"/>
                </a:solidFill>
                <a:cs typeface="Arial" pitchFamily="34" charset="0"/>
              </a:rPr>
              <a:t>twórczy:</a:t>
            </a:r>
            <a:endParaRPr lang="ko-KR" altLang="en-US" sz="2200" b="1" dirty="0">
              <a:solidFill>
                <a:srgbClr val="243255"/>
              </a:solidFill>
              <a:cs typeface="Arial" pitchFamily="34" charset="0"/>
            </a:endParaRPr>
          </a:p>
        </p:txBody>
      </p:sp>
      <p:sp>
        <p:nvSpPr>
          <p:cNvPr id="54" name="Text Placeholder 5">
            <a:extLst>
              <a:ext uri="{FF2B5EF4-FFF2-40B4-BE49-F238E27FC236}">
                <a16:creationId xmlns:a16="http://schemas.microsoft.com/office/drawing/2014/main" xmlns="" id="{CB99BAD6-EC2D-4922-B38A-1CE317493CB3}"/>
              </a:ext>
            </a:extLst>
          </p:cNvPr>
          <p:cNvSpPr txBox="1">
            <a:spLocks/>
          </p:cNvSpPr>
          <p:nvPr/>
        </p:nvSpPr>
        <p:spPr>
          <a:xfrm>
            <a:off x="10519625" y="5077500"/>
            <a:ext cx="3510544" cy="8280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58763" indent="-258763">
              <a:buFont typeface="+mj-lt"/>
              <a:buAutoNum type="alphaLcPeriod"/>
            </a:pPr>
            <a:r>
              <a:rPr lang="pl-PL" altLang="ko-KR" sz="2000" dirty="0" smtClean="0">
                <a:cs typeface="Arial" pitchFamily="34" charset="0"/>
              </a:rPr>
              <a:t>przez </a:t>
            </a:r>
            <a:r>
              <a:rPr lang="pl-PL" altLang="ko-KR" sz="2000" dirty="0">
                <a:cs typeface="Arial" pitchFamily="34" charset="0"/>
              </a:rPr>
              <a:t>pokonywanie psychologicznych blokad mogących powstać na każdym etapie procesu twórczego</a:t>
            </a:r>
          </a:p>
          <a:p>
            <a:pPr marL="258763" indent="-258763">
              <a:buFont typeface="+mj-lt"/>
              <a:buAutoNum type="alphaLcPeriod"/>
            </a:pPr>
            <a:r>
              <a:rPr lang="pl-PL" altLang="ko-KR" sz="2000" dirty="0" smtClean="0">
                <a:cs typeface="Arial" pitchFamily="34" charset="0"/>
              </a:rPr>
              <a:t>poprzez </a:t>
            </a:r>
            <a:r>
              <a:rPr lang="pl-PL" altLang="ko-KR" sz="2000" dirty="0">
                <a:cs typeface="Arial" pitchFamily="34" charset="0"/>
              </a:rPr>
              <a:t>rozwijanie umiejętności kreatywnego myślenia i rozwiązywania problemów</a:t>
            </a:r>
          </a:p>
          <a:p>
            <a:pPr marL="258763" indent="-258763">
              <a:buFont typeface="+mj-lt"/>
              <a:buAutoNum type="alphaLcPeriod"/>
            </a:pPr>
            <a:r>
              <a:rPr lang="pl-PL" altLang="ko-KR" sz="2000" dirty="0" smtClean="0">
                <a:cs typeface="Arial" pitchFamily="34" charset="0"/>
              </a:rPr>
              <a:t>oceniając </a:t>
            </a:r>
            <a:r>
              <a:rPr lang="pl-PL" altLang="ko-KR" sz="2000" dirty="0">
                <a:cs typeface="Arial" pitchFamily="34" charset="0"/>
              </a:rPr>
              <a:t>przeszkody</a:t>
            </a:r>
          </a:p>
          <a:p>
            <a:pPr marL="258763" indent="-258763">
              <a:buFont typeface="+mj-lt"/>
              <a:buAutoNum type="alphaLcPeriod"/>
            </a:pPr>
            <a:r>
              <a:rPr lang="pl-PL" altLang="ko-KR" sz="2000" dirty="0" smtClean="0">
                <a:cs typeface="Arial" pitchFamily="34" charset="0"/>
              </a:rPr>
              <a:t>nagradzając </a:t>
            </a:r>
            <a:r>
              <a:rPr lang="pl-PL" altLang="ko-KR" sz="2000" dirty="0">
                <a:cs typeface="Arial" pitchFamily="34" charset="0"/>
              </a:rPr>
              <a:t>pracowników</a:t>
            </a:r>
          </a:p>
        </p:txBody>
      </p:sp>
      <p:sp>
        <p:nvSpPr>
          <p:cNvPr id="55" name="Text Placeholder 6">
            <a:extLst>
              <a:ext uri="{FF2B5EF4-FFF2-40B4-BE49-F238E27FC236}">
                <a16:creationId xmlns:a16="http://schemas.microsoft.com/office/drawing/2014/main" xmlns="" id="{2413F76B-A7A6-4AA2-ADCE-C9374F3C91C7}"/>
              </a:ext>
            </a:extLst>
          </p:cNvPr>
          <p:cNvSpPr txBox="1">
            <a:spLocks/>
          </p:cNvSpPr>
          <p:nvPr/>
        </p:nvSpPr>
        <p:spPr>
          <a:xfrm>
            <a:off x="14571330" y="3417520"/>
            <a:ext cx="2497469" cy="204741"/>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hr-HR" altLang="ko-KR" sz="2200" b="1" dirty="0" smtClean="0">
                <a:solidFill>
                  <a:srgbClr val="243255"/>
                </a:solidFill>
                <a:cs typeface="Arial" pitchFamily="34" charset="0"/>
              </a:rPr>
              <a:t>5. </a:t>
            </a:r>
            <a:r>
              <a:rPr lang="pl-PL" altLang="ko-KR" sz="2200" b="1" dirty="0">
                <a:solidFill>
                  <a:srgbClr val="243255"/>
                </a:solidFill>
                <a:cs typeface="Arial" pitchFamily="34" charset="0"/>
              </a:rPr>
              <a:t>Kreatywność w miejscu pracy można zdefiniować jako:</a:t>
            </a:r>
            <a:endParaRPr lang="ko-KR" altLang="en-US" sz="2200" b="1" dirty="0">
              <a:solidFill>
                <a:srgbClr val="243255"/>
              </a:solidFill>
              <a:cs typeface="Arial" pitchFamily="34" charset="0"/>
            </a:endParaRPr>
          </a:p>
        </p:txBody>
      </p:sp>
      <p:sp>
        <p:nvSpPr>
          <p:cNvPr id="56" name="Text Placeholder 7">
            <a:extLst>
              <a:ext uri="{FF2B5EF4-FFF2-40B4-BE49-F238E27FC236}">
                <a16:creationId xmlns:a16="http://schemas.microsoft.com/office/drawing/2014/main" xmlns="" id="{481C30A0-9D00-4993-8CBC-56720BD4613E}"/>
              </a:ext>
            </a:extLst>
          </p:cNvPr>
          <p:cNvSpPr txBox="1">
            <a:spLocks/>
          </p:cNvSpPr>
          <p:nvPr/>
        </p:nvSpPr>
        <p:spPr>
          <a:xfrm>
            <a:off x="14558761" y="4981165"/>
            <a:ext cx="2196000" cy="8280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58763" indent="-258763">
              <a:buFont typeface="+mj-lt"/>
              <a:buAutoNum type="alphaLcPeriod"/>
            </a:pPr>
            <a:r>
              <a:rPr lang="pl-PL" altLang="ko-KR" sz="2000" dirty="0" smtClean="0">
                <a:cs typeface="Arial" pitchFamily="34" charset="0"/>
              </a:rPr>
              <a:t>podejmowanie </a:t>
            </a:r>
            <a:r>
              <a:rPr lang="pl-PL" altLang="ko-KR" sz="2000" dirty="0">
                <a:cs typeface="Arial" pitchFamily="34" charset="0"/>
              </a:rPr>
              <a:t>ryzyka</a:t>
            </a:r>
          </a:p>
          <a:p>
            <a:pPr marL="258763" indent="-258763">
              <a:buFont typeface="+mj-lt"/>
              <a:buAutoNum type="alphaLcPeriod"/>
            </a:pPr>
            <a:r>
              <a:rPr lang="pl-PL" altLang="ko-KR" sz="2000" dirty="0" smtClean="0">
                <a:cs typeface="Arial" pitchFamily="34" charset="0"/>
              </a:rPr>
              <a:t>ocenę </a:t>
            </a:r>
            <a:r>
              <a:rPr lang="pl-PL" altLang="ko-KR" sz="2000" dirty="0">
                <a:cs typeface="Arial" pitchFamily="34" charset="0"/>
              </a:rPr>
              <a:t>możliwości</a:t>
            </a:r>
          </a:p>
          <a:p>
            <a:pPr marL="258763" indent="-258763">
              <a:buFont typeface="+mj-lt"/>
              <a:buAutoNum type="alphaLcPeriod"/>
            </a:pPr>
            <a:r>
              <a:rPr lang="pl-PL" altLang="ko-KR" sz="2000" dirty="0" smtClean="0">
                <a:cs typeface="Arial" pitchFamily="34" charset="0"/>
              </a:rPr>
              <a:t>docenienie </a:t>
            </a:r>
            <a:r>
              <a:rPr lang="pl-PL" altLang="ko-KR" sz="2000" dirty="0">
                <a:cs typeface="Arial" pitchFamily="34" charset="0"/>
              </a:rPr>
              <a:t>twórczego sukcesu</a:t>
            </a:r>
          </a:p>
          <a:p>
            <a:pPr marL="258763" indent="-258763">
              <a:buFont typeface="+mj-lt"/>
              <a:buAutoNum type="alphaLcPeriod"/>
            </a:pPr>
            <a:r>
              <a:rPr lang="pl-PL" altLang="ko-KR" sz="2000" dirty="0" smtClean="0">
                <a:cs typeface="Arial" pitchFamily="34" charset="0"/>
              </a:rPr>
              <a:t>strach </a:t>
            </a:r>
            <a:r>
              <a:rPr lang="pl-PL" altLang="ko-KR" sz="2000" dirty="0">
                <a:cs typeface="Arial" pitchFamily="34" charset="0"/>
              </a:rPr>
              <a:t>przed upokorzeniem</a:t>
            </a:r>
          </a:p>
        </p:txBody>
      </p:sp>
      <p:sp>
        <p:nvSpPr>
          <p:cNvPr id="57" name="Oval 4">
            <a:extLst>
              <a:ext uri="{FF2B5EF4-FFF2-40B4-BE49-F238E27FC236}">
                <a16:creationId xmlns:a16="http://schemas.microsoft.com/office/drawing/2014/main" xmlns="" id="{A1208675-DB72-4BA1-951C-2D25BB2800C8}"/>
              </a:ext>
            </a:extLst>
          </p:cNvPr>
          <p:cNvSpPr/>
          <p:nvPr/>
        </p:nvSpPr>
        <p:spPr>
          <a:xfrm>
            <a:off x="11481768" y="2465922"/>
            <a:ext cx="754393" cy="754393"/>
          </a:xfrm>
          <a:prstGeom prst="ellipse">
            <a:avLst/>
          </a:prstGeom>
          <a:solidFill>
            <a:srgbClr val="24325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58" name="Oval 18">
            <a:extLst>
              <a:ext uri="{FF2B5EF4-FFF2-40B4-BE49-F238E27FC236}">
                <a16:creationId xmlns:a16="http://schemas.microsoft.com/office/drawing/2014/main" xmlns="" id="{2FBE0316-5F1F-4ED1-8B9E-3B4FFF468A92}"/>
              </a:ext>
            </a:extLst>
          </p:cNvPr>
          <p:cNvSpPr/>
          <p:nvPr/>
        </p:nvSpPr>
        <p:spPr>
          <a:xfrm>
            <a:off x="15163800" y="2526017"/>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59" name="Rectangle 36">
            <a:extLst>
              <a:ext uri="{FF2B5EF4-FFF2-40B4-BE49-F238E27FC236}">
                <a16:creationId xmlns:a16="http://schemas.microsoft.com/office/drawing/2014/main" xmlns="" id="{BF8F0C2C-25F9-42B0-A2E4-34C22B106A4B}"/>
              </a:ext>
            </a:extLst>
          </p:cNvPr>
          <p:cNvSpPr/>
          <p:nvPr/>
        </p:nvSpPr>
        <p:spPr>
          <a:xfrm>
            <a:off x="15338531" y="2729268"/>
            <a:ext cx="411575" cy="344044"/>
          </a:xfrm>
          <a:custGeom>
            <a:avLst/>
            <a:gdLst/>
            <a:ahLst/>
            <a:cxnLst/>
            <a:rect l="l" t="t" r="r" b="b"/>
            <a:pathLst>
              <a:path w="3186824" h="2663936">
                <a:moveTo>
                  <a:pt x="2624444" y="2376100"/>
                </a:moveTo>
                <a:lnTo>
                  <a:pt x="2624444" y="2520100"/>
                </a:lnTo>
                <a:lnTo>
                  <a:pt x="2952463" y="2520100"/>
                </a:lnTo>
                <a:lnTo>
                  <a:pt x="2952463" y="2376100"/>
                </a:lnTo>
                <a:close/>
                <a:moveTo>
                  <a:pt x="210911" y="2376100"/>
                </a:moveTo>
                <a:lnTo>
                  <a:pt x="210911" y="2520100"/>
                </a:lnTo>
                <a:lnTo>
                  <a:pt x="538930" y="2520100"/>
                </a:lnTo>
                <a:lnTo>
                  <a:pt x="538930" y="2376100"/>
                </a:lnTo>
                <a:close/>
                <a:moveTo>
                  <a:pt x="2624444" y="2095269"/>
                </a:moveTo>
                <a:lnTo>
                  <a:pt x="2624444" y="2239269"/>
                </a:lnTo>
                <a:lnTo>
                  <a:pt x="2952463" y="2239269"/>
                </a:lnTo>
                <a:lnTo>
                  <a:pt x="2952463" y="2095269"/>
                </a:lnTo>
                <a:close/>
                <a:moveTo>
                  <a:pt x="210911" y="2095269"/>
                </a:moveTo>
                <a:lnTo>
                  <a:pt x="210911" y="2239269"/>
                </a:lnTo>
                <a:lnTo>
                  <a:pt x="538930" y="2239269"/>
                </a:lnTo>
                <a:lnTo>
                  <a:pt x="538930" y="2095269"/>
                </a:lnTo>
                <a:close/>
                <a:moveTo>
                  <a:pt x="2624444" y="1814436"/>
                </a:moveTo>
                <a:lnTo>
                  <a:pt x="2624444" y="1958436"/>
                </a:lnTo>
                <a:lnTo>
                  <a:pt x="2952463" y="1958436"/>
                </a:lnTo>
                <a:lnTo>
                  <a:pt x="2952463" y="1814436"/>
                </a:lnTo>
                <a:close/>
                <a:moveTo>
                  <a:pt x="210911" y="1814436"/>
                </a:moveTo>
                <a:lnTo>
                  <a:pt x="210911" y="1958436"/>
                </a:lnTo>
                <a:lnTo>
                  <a:pt x="538930" y="1958436"/>
                </a:lnTo>
                <a:lnTo>
                  <a:pt x="538930" y="1814436"/>
                </a:lnTo>
                <a:close/>
                <a:moveTo>
                  <a:pt x="2624444" y="1533603"/>
                </a:moveTo>
                <a:lnTo>
                  <a:pt x="2624444" y="1677603"/>
                </a:lnTo>
                <a:lnTo>
                  <a:pt x="2952463" y="1677603"/>
                </a:lnTo>
                <a:lnTo>
                  <a:pt x="2952463" y="1533603"/>
                </a:lnTo>
                <a:close/>
                <a:moveTo>
                  <a:pt x="210911" y="1533603"/>
                </a:moveTo>
                <a:lnTo>
                  <a:pt x="210911" y="1677603"/>
                </a:lnTo>
                <a:lnTo>
                  <a:pt x="538930" y="1677603"/>
                </a:lnTo>
                <a:lnTo>
                  <a:pt x="538930" y="1533603"/>
                </a:lnTo>
                <a:close/>
                <a:moveTo>
                  <a:pt x="2624444" y="1252770"/>
                </a:moveTo>
                <a:lnTo>
                  <a:pt x="2624444" y="1396770"/>
                </a:lnTo>
                <a:lnTo>
                  <a:pt x="2952463" y="1396770"/>
                </a:lnTo>
                <a:lnTo>
                  <a:pt x="2952463" y="1252770"/>
                </a:lnTo>
                <a:close/>
                <a:moveTo>
                  <a:pt x="210911" y="1252770"/>
                </a:moveTo>
                <a:lnTo>
                  <a:pt x="210911" y="1396770"/>
                </a:lnTo>
                <a:lnTo>
                  <a:pt x="538930" y="1396770"/>
                </a:lnTo>
                <a:lnTo>
                  <a:pt x="538930" y="1252770"/>
                </a:lnTo>
                <a:close/>
                <a:moveTo>
                  <a:pt x="2624444" y="971937"/>
                </a:moveTo>
                <a:lnTo>
                  <a:pt x="2624444" y="1115937"/>
                </a:lnTo>
                <a:lnTo>
                  <a:pt x="2952463" y="1115937"/>
                </a:lnTo>
                <a:lnTo>
                  <a:pt x="2952463" y="971937"/>
                </a:lnTo>
                <a:close/>
                <a:moveTo>
                  <a:pt x="210911" y="971937"/>
                </a:moveTo>
                <a:lnTo>
                  <a:pt x="210911" y="1115937"/>
                </a:lnTo>
                <a:lnTo>
                  <a:pt x="538930" y="1115937"/>
                </a:lnTo>
                <a:lnTo>
                  <a:pt x="538930" y="971937"/>
                </a:lnTo>
                <a:close/>
                <a:moveTo>
                  <a:pt x="2624444" y="691104"/>
                </a:moveTo>
                <a:lnTo>
                  <a:pt x="2624444" y="835104"/>
                </a:lnTo>
                <a:lnTo>
                  <a:pt x="2952463" y="835104"/>
                </a:lnTo>
                <a:lnTo>
                  <a:pt x="2952463" y="691104"/>
                </a:lnTo>
                <a:close/>
                <a:moveTo>
                  <a:pt x="210911" y="691104"/>
                </a:moveTo>
                <a:lnTo>
                  <a:pt x="210911" y="835104"/>
                </a:lnTo>
                <a:lnTo>
                  <a:pt x="538930" y="835104"/>
                </a:lnTo>
                <a:lnTo>
                  <a:pt x="538930" y="691104"/>
                </a:lnTo>
                <a:close/>
                <a:moveTo>
                  <a:pt x="988006" y="552354"/>
                </a:moveTo>
                <a:lnTo>
                  <a:pt x="988006" y="2111583"/>
                </a:lnTo>
                <a:lnTo>
                  <a:pt x="2332169" y="1331969"/>
                </a:lnTo>
                <a:close/>
                <a:moveTo>
                  <a:pt x="2624444" y="410271"/>
                </a:moveTo>
                <a:lnTo>
                  <a:pt x="2624444" y="554271"/>
                </a:lnTo>
                <a:lnTo>
                  <a:pt x="2952463" y="554271"/>
                </a:lnTo>
                <a:lnTo>
                  <a:pt x="2952463" y="410271"/>
                </a:lnTo>
                <a:close/>
                <a:moveTo>
                  <a:pt x="210911" y="410271"/>
                </a:moveTo>
                <a:lnTo>
                  <a:pt x="210911" y="554271"/>
                </a:lnTo>
                <a:lnTo>
                  <a:pt x="538930" y="554271"/>
                </a:lnTo>
                <a:lnTo>
                  <a:pt x="538930" y="410271"/>
                </a:lnTo>
                <a:close/>
                <a:moveTo>
                  <a:pt x="2624444" y="129438"/>
                </a:moveTo>
                <a:lnTo>
                  <a:pt x="2624444" y="273438"/>
                </a:lnTo>
                <a:lnTo>
                  <a:pt x="2952463" y="273438"/>
                </a:lnTo>
                <a:lnTo>
                  <a:pt x="2952463" y="129438"/>
                </a:lnTo>
                <a:close/>
                <a:moveTo>
                  <a:pt x="210911" y="129438"/>
                </a:moveTo>
                <a:lnTo>
                  <a:pt x="210911" y="273438"/>
                </a:lnTo>
                <a:lnTo>
                  <a:pt x="538930" y="273438"/>
                </a:lnTo>
                <a:lnTo>
                  <a:pt x="538930" y="129438"/>
                </a:lnTo>
                <a:close/>
                <a:moveTo>
                  <a:pt x="0" y="0"/>
                </a:moveTo>
                <a:lnTo>
                  <a:pt x="3186824" y="0"/>
                </a:lnTo>
                <a:lnTo>
                  <a:pt x="3186824" y="2663936"/>
                </a:lnTo>
                <a:lnTo>
                  <a:pt x="0" y="266393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dirty="0">
              <a:solidFill>
                <a:srgbClr val="243255"/>
              </a:solidFill>
            </a:endParaRPr>
          </a:p>
        </p:txBody>
      </p:sp>
      <p:sp>
        <p:nvSpPr>
          <p:cNvPr id="60" name="Rectangle 16">
            <a:extLst>
              <a:ext uri="{FF2B5EF4-FFF2-40B4-BE49-F238E27FC236}">
                <a16:creationId xmlns:a16="http://schemas.microsoft.com/office/drawing/2014/main" xmlns="" id="{7FCD3DFC-9A38-434D-94F6-2F8ECCA3524C}"/>
              </a:ext>
            </a:extLst>
          </p:cNvPr>
          <p:cNvSpPr/>
          <p:nvPr/>
        </p:nvSpPr>
        <p:spPr>
          <a:xfrm>
            <a:off x="11637366" y="2701535"/>
            <a:ext cx="432135" cy="284005"/>
          </a:xfrm>
          <a:custGeom>
            <a:avLst/>
            <a:gdLst/>
            <a:ahLst/>
            <a:cxnLst/>
            <a:rect l="l" t="t" r="r" b="b"/>
            <a:pathLst>
              <a:path w="3240006" h="2129375">
                <a:moveTo>
                  <a:pt x="1916836" y="454558"/>
                </a:moveTo>
                <a:cubicBezTo>
                  <a:pt x="2018418" y="454558"/>
                  <a:pt x="2100766" y="536906"/>
                  <a:pt x="2100766" y="638488"/>
                </a:cubicBezTo>
                <a:cubicBezTo>
                  <a:pt x="2100766" y="740070"/>
                  <a:pt x="2018418" y="822418"/>
                  <a:pt x="1916836" y="822418"/>
                </a:cubicBezTo>
                <a:cubicBezTo>
                  <a:pt x="1815254" y="822418"/>
                  <a:pt x="1732906" y="740070"/>
                  <a:pt x="1732906" y="638488"/>
                </a:cubicBezTo>
                <a:cubicBezTo>
                  <a:pt x="1732906" y="536906"/>
                  <a:pt x="1815254" y="454558"/>
                  <a:pt x="1916836" y="454558"/>
                </a:cubicBezTo>
                <a:close/>
                <a:moveTo>
                  <a:pt x="1197545" y="272737"/>
                </a:moveTo>
                <a:lnTo>
                  <a:pt x="1861974" y="1458536"/>
                </a:lnTo>
                <a:lnTo>
                  <a:pt x="2263096" y="848801"/>
                </a:lnTo>
                <a:lnTo>
                  <a:pt x="2919562" y="1846679"/>
                </a:lnTo>
                <a:lnTo>
                  <a:pt x="2079459" y="1846679"/>
                </a:lnTo>
                <a:lnTo>
                  <a:pt x="1606629" y="1846679"/>
                </a:lnTo>
                <a:lnTo>
                  <a:pt x="315630" y="1846679"/>
                </a:lnTo>
                <a:close/>
                <a:moveTo>
                  <a:pt x="180003" y="164687"/>
                </a:moveTo>
                <a:lnTo>
                  <a:pt x="180003" y="1964687"/>
                </a:lnTo>
                <a:lnTo>
                  <a:pt x="3060003" y="1964687"/>
                </a:lnTo>
                <a:lnTo>
                  <a:pt x="3060003" y="164687"/>
                </a:lnTo>
                <a:close/>
                <a:moveTo>
                  <a:pt x="0" y="0"/>
                </a:moveTo>
                <a:lnTo>
                  <a:pt x="3240006" y="0"/>
                </a:lnTo>
                <a:lnTo>
                  <a:pt x="3240006" y="2129375"/>
                </a:lnTo>
                <a:lnTo>
                  <a:pt x="0" y="2129375"/>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a:solidFill>
                <a:srgbClr val="243255"/>
              </a:solidFill>
            </a:endParaRPr>
          </a:p>
        </p:txBody>
      </p:sp>
      <p:sp>
        <p:nvSpPr>
          <p:cNvPr id="61" name="Text Placeholder 6">
            <a:extLst>
              <a:ext uri="{FF2B5EF4-FFF2-40B4-BE49-F238E27FC236}">
                <a16:creationId xmlns:a16="http://schemas.microsoft.com/office/drawing/2014/main" xmlns="" id="{3E210C73-3A2F-4A29-BDCF-6D18547B0905}"/>
              </a:ext>
            </a:extLst>
          </p:cNvPr>
          <p:cNvSpPr txBox="1">
            <a:spLocks/>
          </p:cNvSpPr>
          <p:nvPr/>
        </p:nvSpPr>
        <p:spPr>
          <a:xfrm>
            <a:off x="7875446" y="3370127"/>
            <a:ext cx="2502287" cy="2227808"/>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ko-KR" sz="2200" b="1" dirty="0">
                <a:solidFill>
                  <a:srgbClr val="243255"/>
                </a:solidFill>
                <a:cs typeface="Arial" pitchFamily="34" charset="0"/>
              </a:rPr>
              <a:t>3. </a:t>
            </a:r>
            <a:r>
              <a:rPr lang="pl-PL" altLang="ko-KR" sz="2200" b="1" dirty="0">
                <a:solidFill>
                  <a:srgbClr val="243255"/>
                </a:solidFill>
                <a:cs typeface="Arial" pitchFamily="34" charset="0"/>
              </a:rPr>
              <a:t>Zgodnie z inwestycyjną teorią kreatywności, kreatywność to w dużej mierze:</a:t>
            </a:r>
            <a:endParaRPr lang="ko-KR" altLang="en-US" sz="2200" b="1" dirty="0">
              <a:solidFill>
                <a:srgbClr val="243255"/>
              </a:solidFill>
              <a:cs typeface="Arial" pitchFamily="34" charset="0"/>
            </a:endParaRPr>
          </a:p>
        </p:txBody>
      </p:sp>
      <p:sp>
        <p:nvSpPr>
          <p:cNvPr id="62" name="Text Placeholder 7">
            <a:extLst>
              <a:ext uri="{FF2B5EF4-FFF2-40B4-BE49-F238E27FC236}">
                <a16:creationId xmlns:a16="http://schemas.microsoft.com/office/drawing/2014/main" xmlns="" id="{97B1A213-C92F-42EA-874D-033FA2A5BA9A}"/>
              </a:ext>
            </a:extLst>
          </p:cNvPr>
          <p:cNvSpPr txBox="1">
            <a:spLocks/>
          </p:cNvSpPr>
          <p:nvPr/>
        </p:nvSpPr>
        <p:spPr>
          <a:xfrm>
            <a:off x="7823290" y="5143500"/>
            <a:ext cx="2196000" cy="2267985"/>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58763" indent="-258763">
              <a:buFont typeface="+mj-lt"/>
              <a:buAutoNum type="alphaLcPeriod"/>
              <a:tabLst>
                <a:tab pos="258763" algn="l"/>
              </a:tabLst>
            </a:pPr>
            <a:r>
              <a:rPr lang="pl-PL" altLang="ko-KR" sz="2000" dirty="0" smtClean="0">
                <a:cs typeface="Arial" pitchFamily="34" charset="0"/>
              </a:rPr>
              <a:t>Ciekawość</a:t>
            </a:r>
            <a:endParaRPr lang="pl-PL" altLang="ko-KR" sz="2000" dirty="0">
              <a:cs typeface="Arial" pitchFamily="34" charset="0"/>
            </a:endParaRPr>
          </a:p>
          <a:p>
            <a:pPr marL="258763" indent="-258763">
              <a:buFont typeface="+mj-lt"/>
              <a:buAutoNum type="alphaLcPeriod"/>
              <a:tabLst>
                <a:tab pos="258763" algn="l"/>
              </a:tabLst>
            </a:pPr>
            <a:r>
              <a:rPr lang="pl-PL" altLang="ko-KR" sz="2000" dirty="0" smtClean="0">
                <a:cs typeface="Arial" pitchFamily="34" charset="0"/>
              </a:rPr>
              <a:t>Wyrażanie </a:t>
            </a:r>
            <a:r>
              <a:rPr lang="pl-PL" altLang="ko-KR" sz="2000" dirty="0">
                <a:cs typeface="Arial" pitchFamily="34" charset="0"/>
              </a:rPr>
              <a:t>siebie</a:t>
            </a:r>
          </a:p>
          <a:p>
            <a:pPr marL="258763" indent="-258763">
              <a:buFont typeface="+mj-lt"/>
              <a:buAutoNum type="alphaLcPeriod"/>
              <a:tabLst>
                <a:tab pos="258763" algn="l"/>
              </a:tabLst>
            </a:pPr>
            <a:r>
              <a:rPr lang="pl-PL" altLang="ko-KR" sz="2000" dirty="0" smtClean="0">
                <a:cs typeface="Arial" pitchFamily="34" charset="0"/>
              </a:rPr>
              <a:t>Decyzja</a:t>
            </a:r>
            <a:endParaRPr lang="pl-PL" altLang="ko-KR" sz="2000" dirty="0">
              <a:cs typeface="Arial" pitchFamily="34" charset="0"/>
            </a:endParaRPr>
          </a:p>
          <a:p>
            <a:pPr marL="258763" indent="-258763">
              <a:buFont typeface="+mj-lt"/>
              <a:buAutoNum type="alphaLcPeriod"/>
              <a:tabLst>
                <a:tab pos="258763" algn="l"/>
              </a:tabLst>
            </a:pPr>
            <a:r>
              <a:rPr lang="pl-PL" altLang="ko-KR" sz="2000" dirty="0" smtClean="0">
                <a:cs typeface="Arial" pitchFamily="34" charset="0"/>
              </a:rPr>
              <a:t>Tolerancja</a:t>
            </a:r>
            <a:endParaRPr lang="pl-PL" altLang="ko-KR" sz="2000" dirty="0">
              <a:cs typeface="Arial" pitchFamily="34" charset="0"/>
            </a:endParaRPr>
          </a:p>
          <a:p>
            <a:pPr marL="258763" indent="-258763">
              <a:buFont typeface="+mj-lt"/>
              <a:buAutoNum type="alphaLcPeriod"/>
              <a:tabLst>
                <a:tab pos="258763" algn="l"/>
              </a:tabLst>
            </a:pPr>
            <a:r>
              <a:rPr lang="pl-PL" altLang="ko-KR" sz="2000" dirty="0" smtClean="0">
                <a:cs typeface="Arial" pitchFamily="34" charset="0"/>
              </a:rPr>
              <a:t>Wytrwałość</a:t>
            </a:r>
            <a:endParaRPr lang="pl-PL" altLang="ko-KR" sz="2000" dirty="0">
              <a:cs typeface="Arial" pitchFamily="34" charset="0"/>
            </a:endParaRPr>
          </a:p>
        </p:txBody>
      </p:sp>
    </p:spTree>
    <p:extLst>
      <p:ext uri="{BB962C8B-B14F-4D97-AF65-F5344CB8AC3E}">
        <p14:creationId xmlns:p14="http://schemas.microsoft.com/office/powerpoint/2010/main" val="70689767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938056" y="800100"/>
            <a:ext cx="12244544"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sz="4800" dirty="0">
                <a:solidFill>
                  <a:srgbClr val="E12227"/>
                </a:solidFill>
                <a:latin typeface="Tahoma" panose="020B0604030504040204" pitchFamily="34" charset="0"/>
                <a:ea typeface="Tahoma" panose="020B0604030504040204" pitchFamily="34" charset="0"/>
                <a:cs typeface="Tahoma" panose="020B0604030504040204" pitchFamily="34" charset="0"/>
              </a:rPr>
              <a:t>Samoocena – test </a:t>
            </a:r>
            <a:r>
              <a:rPr lang="pl-PL" sz="4800" dirty="0" smtClean="0">
                <a:solidFill>
                  <a:srgbClr val="E12227"/>
                </a:solidFill>
                <a:latin typeface="Tahoma" panose="020B0604030504040204" pitchFamily="34" charset="0"/>
                <a:ea typeface="Tahoma" panose="020B0604030504040204" pitchFamily="34" charset="0"/>
                <a:cs typeface="Tahoma" panose="020B0604030504040204" pitchFamily="34" charset="0"/>
              </a:rPr>
              <a:t>wiedzy cz. 2</a:t>
            </a:r>
            <a:endParaRPr lang="es-ES" sz="4800"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xmlns="" id="{87544350-7308-44B5-9A20-912FD6C61012}"/>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9" name="Imagen 8">
            <a:extLst>
              <a:ext uri="{FF2B5EF4-FFF2-40B4-BE49-F238E27FC236}">
                <a16:creationId xmlns:a16="http://schemas.microsoft.com/office/drawing/2014/main" xmlns="" id="{B32604EA-3E84-422E-91CD-A8611E0F4B9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0" name="Imagen 9">
            <a:extLst>
              <a:ext uri="{FF2B5EF4-FFF2-40B4-BE49-F238E27FC236}">
                <a16:creationId xmlns:a16="http://schemas.microsoft.com/office/drawing/2014/main" xmlns="" id="{F98B154E-951D-49A0-AB7D-8F3063CF7A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33" name="Text Placeholder 4">
            <a:extLst>
              <a:ext uri="{FF2B5EF4-FFF2-40B4-BE49-F238E27FC236}">
                <a16:creationId xmlns:a16="http://schemas.microsoft.com/office/drawing/2014/main" xmlns="" id="{C1793E25-598D-4A66-9AD0-B5A3E888F16F}"/>
              </a:ext>
            </a:extLst>
          </p:cNvPr>
          <p:cNvSpPr txBox="1">
            <a:spLocks/>
          </p:cNvSpPr>
          <p:nvPr/>
        </p:nvSpPr>
        <p:spPr>
          <a:xfrm>
            <a:off x="1295400" y="3458819"/>
            <a:ext cx="2909936" cy="26913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l-PL" altLang="ko-KR" sz="2200" b="1" dirty="0" smtClean="0">
                <a:solidFill>
                  <a:srgbClr val="243255"/>
                </a:solidFill>
                <a:cs typeface="Arial" pitchFamily="34" charset="0"/>
              </a:rPr>
              <a:t>6. Techniki </a:t>
            </a:r>
            <a:r>
              <a:rPr lang="pl-PL" altLang="ko-KR" sz="2200" b="1" dirty="0">
                <a:solidFill>
                  <a:srgbClr val="243255"/>
                </a:solidFill>
                <a:cs typeface="Arial" pitchFamily="34" charset="0"/>
              </a:rPr>
              <a:t>kreatywne najczęściej skupiają się na:</a:t>
            </a:r>
            <a:endParaRPr lang="ko-KR" altLang="en-US" sz="2200" b="1" dirty="0">
              <a:solidFill>
                <a:srgbClr val="243255"/>
              </a:solidFill>
              <a:cs typeface="Arial" pitchFamily="34" charset="0"/>
            </a:endParaRPr>
          </a:p>
        </p:txBody>
      </p:sp>
      <p:sp>
        <p:nvSpPr>
          <p:cNvPr id="36" name="Text Placeholder 5">
            <a:extLst>
              <a:ext uri="{FF2B5EF4-FFF2-40B4-BE49-F238E27FC236}">
                <a16:creationId xmlns:a16="http://schemas.microsoft.com/office/drawing/2014/main" xmlns="" id="{E4B0EC0B-2A49-400A-9F21-A3725C4616F9}"/>
              </a:ext>
            </a:extLst>
          </p:cNvPr>
          <p:cNvSpPr txBox="1">
            <a:spLocks/>
          </p:cNvSpPr>
          <p:nvPr/>
        </p:nvSpPr>
        <p:spPr>
          <a:xfrm>
            <a:off x="1357264" y="4710163"/>
            <a:ext cx="2196000" cy="8280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zyskach</a:t>
            </a:r>
            <a:endPar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podejmowaniu </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ryzyka</a:t>
            </a:r>
          </a:p>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generowaniu </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pomysłów</a:t>
            </a:r>
          </a:p>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obniżaniu </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kosztów </a:t>
            </a: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r>
            <a:b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b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i </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przychodów</a:t>
            </a:r>
          </a:p>
        </p:txBody>
      </p:sp>
      <p:sp>
        <p:nvSpPr>
          <p:cNvPr id="39" name="Text Placeholder 6">
            <a:extLst>
              <a:ext uri="{FF2B5EF4-FFF2-40B4-BE49-F238E27FC236}">
                <a16:creationId xmlns:a16="http://schemas.microsoft.com/office/drawing/2014/main" xmlns="" id="{283A1E78-D9DB-4FAF-B5E1-6AD849C7D97C}"/>
              </a:ext>
            </a:extLst>
          </p:cNvPr>
          <p:cNvSpPr txBox="1">
            <a:spLocks/>
          </p:cNvSpPr>
          <p:nvPr/>
        </p:nvSpPr>
        <p:spPr>
          <a:xfrm>
            <a:off x="4605863" y="3483426"/>
            <a:ext cx="2511434" cy="367325"/>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l-PL" altLang="ko-KR" sz="2200" b="1" dirty="0" smtClean="0">
                <a:solidFill>
                  <a:srgbClr val="243255"/>
                </a:solidFill>
                <a:cs typeface="Arial" pitchFamily="34" charset="0"/>
              </a:rPr>
              <a:t>7. Burza </a:t>
            </a:r>
            <a:r>
              <a:rPr lang="pl-PL" altLang="ko-KR" sz="2200" b="1" dirty="0">
                <a:solidFill>
                  <a:srgbClr val="243255"/>
                </a:solidFill>
                <a:cs typeface="Arial" pitchFamily="34" charset="0"/>
              </a:rPr>
              <a:t>mózgów </a:t>
            </a:r>
            <a:r>
              <a:rPr lang="pl-PL" altLang="ko-KR" sz="2200" b="1" dirty="0" smtClean="0">
                <a:solidFill>
                  <a:srgbClr val="243255"/>
                </a:solidFill>
                <a:cs typeface="Arial" pitchFamily="34" charset="0"/>
              </a:rPr>
              <a:t/>
            </a:r>
            <a:br>
              <a:rPr lang="pl-PL" altLang="ko-KR" sz="2200" b="1" dirty="0" smtClean="0">
                <a:solidFill>
                  <a:srgbClr val="243255"/>
                </a:solidFill>
                <a:cs typeface="Arial" pitchFamily="34" charset="0"/>
              </a:rPr>
            </a:br>
            <a:r>
              <a:rPr lang="pl-PL" altLang="ko-KR" sz="2200" b="1" dirty="0" smtClean="0">
                <a:solidFill>
                  <a:srgbClr val="243255"/>
                </a:solidFill>
                <a:cs typeface="Arial" pitchFamily="34" charset="0"/>
              </a:rPr>
              <a:t>i </a:t>
            </a:r>
            <a:r>
              <a:rPr lang="pl-PL" altLang="ko-KR" sz="2200" b="1" dirty="0" err="1">
                <a:solidFill>
                  <a:srgbClr val="243255"/>
                </a:solidFill>
                <a:cs typeface="Arial" pitchFamily="34" charset="0"/>
              </a:rPr>
              <a:t>brainwriting</a:t>
            </a:r>
            <a:r>
              <a:rPr lang="pl-PL" altLang="ko-KR" sz="2200" b="1" dirty="0">
                <a:solidFill>
                  <a:srgbClr val="243255"/>
                </a:solidFill>
                <a:cs typeface="Arial" pitchFamily="34" charset="0"/>
              </a:rPr>
              <a:t> to:</a:t>
            </a:r>
            <a:endParaRPr lang="en-GB" altLang="ko-KR" sz="2200" b="1" dirty="0">
              <a:solidFill>
                <a:srgbClr val="243255"/>
              </a:solidFill>
              <a:cs typeface="Arial" pitchFamily="34" charset="0"/>
            </a:endParaRPr>
          </a:p>
        </p:txBody>
      </p:sp>
      <p:sp>
        <p:nvSpPr>
          <p:cNvPr id="41" name="Text Placeholder 7">
            <a:extLst>
              <a:ext uri="{FF2B5EF4-FFF2-40B4-BE49-F238E27FC236}">
                <a16:creationId xmlns:a16="http://schemas.microsoft.com/office/drawing/2014/main" xmlns="" id="{13D23888-73FA-4B70-A520-BE435594BD93}"/>
              </a:ext>
            </a:extLst>
          </p:cNvPr>
          <p:cNvSpPr txBox="1">
            <a:spLocks/>
          </p:cNvSpPr>
          <p:nvPr/>
        </p:nvSpPr>
        <p:spPr>
          <a:xfrm>
            <a:off x="4343401" y="4445241"/>
            <a:ext cx="3139622" cy="899286"/>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procesy</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w których jedna osoba tworzy listę pomysłów</a:t>
            </a:r>
          </a:p>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procesy</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które mogą stworzyć konkurencyjne środowisko do promowania nowych i kreatywnych pomysłów</a:t>
            </a:r>
          </a:p>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procesy</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w których członkowie zespołu nie mają znaczenia</a:t>
            </a:r>
          </a:p>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wszystkie </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powyższe</a:t>
            </a:r>
          </a:p>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żadne </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z powyższych</a:t>
            </a:r>
          </a:p>
        </p:txBody>
      </p:sp>
      <p:sp>
        <p:nvSpPr>
          <p:cNvPr id="42" name="Oval 4">
            <a:extLst>
              <a:ext uri="{FF2B5EF4-FFF2-40B4-BE49-F238E27FC236}">
                <a16:creationId xmlns:a16="http://schemas.microsoft.com/office/drawing/2014/main" xmlns="" id="{56819788-4C3D-4D83-8206-8163B6C9EB62}"/>
              </a:ext>
            </a:extLst>
          </p:cNvPr>
          <p:cNvSpPr/>
          <p:nvPr/>
        </p:nvSpPr>
        <p:spPr>
          <a:xfrm>
            <a:off x="2127998" y="2476500"/>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43" name="Oval 18">
            <a:extLst>
              <a:ext uri="{FF2B5EF4-FFF2-40B4-BE49-F238E27FC236}">
                <a16:creationId xmlns:a16="http://schemas.microsoft.com/office/drawing/2014/main" xmlns="" id="{CB5A255A-B23C-4604-BC56-9DD8D4BC7704}"/>
              </a:ext>
            </a:extLst>
          </p:cNvPr>
          <p:cNvSpPr/>
          <p:nvPr/>
        </p:nvSpPr>
        <p:spPr>
          <a:xfrm>
            <a:off x="5417877" y="2526018"/>
            <a:ext cx="754393" cy="754393"/>
          </a:xfrm>
          <a:prstGeom prst="ellipse">
            <a:avLst/>
          </a:prstGeom>
          <a:solidFill>
            <a:srgbClr val="24325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45" name="Oval 18">
            <a:extLst>
              <a:ext uri="{FF2B5EF4-FFF2-40B4-BE49-F238E27FC236}">
                <a16:creationId xmlns:a16="http://schemas.microsoft.com/office/drawing/2014/main" xmlns="" id="{D585C100-AC1D-4316-9B82-EEF8C32A8119}"/>
              </a:ext>
            </a:extLst>
          </p:cNvPr>
          <p:cNvSpPr/>
          <p:nvPr/>
        </p:nvSpPr>
        <p:spPr>
          <a:xfrm>
            <a:off x="8261607" y="2476815"/>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48" name="Donut 39">
            <a:extLst>
              <a:ext uri="{FF2B5EF4-FFF2-40B4-BE49-F238E27FC236}">
                <a16:creationId xmlns:a16="http://schemas.microsoft.com/office/drawing/2014/main" xmlns="" id="{8BEC43B0-03F2-4C6B-9FD9-6B1BA13A3C4E}"/>
              </a:ext>
            </a:extLst>
          </p:cNvPr>
          <p:cNvSpPr/>
          <p:nvPr/>
        </p:nvSpPr>
        <p:spPr>
          <a:xfrm>
            <a:off x="8455024" y="2663119"/>
            <a:ext cx="360000" cy="360000"/>
          </a:xfrm>
          <a:custGeom>
            <a:avLst/>
            <a:gdLst/>
            <a:ahLst/>
            <a:cxnLst/>
            <a:rect l="l" t="t" r="r" b="b"/>
            <a:pathLst>
              <a:path w="3240000" h="3240000">
                <a:moveTo>
                  <a:pt x="1152300" y="922782"/>
                </a:moveTo>
                <a:lnTo>
                  <a:pt x="2354400" y="1620000"/>
                </a:lnTo>
                <a:lnTo>
                  <a:pt x="1152300" y="2317218"/>
                </a:lnTo>
                <a:close/>
                <a:moveTo>
                  <a:pt x="1620000" y="342403"/>
                </a:moveTo>
                <a:cubicBezTo>
                  <a:pt x="914403" y="342403"/>
                  <a:pt x="342403" y="914403"/>
                  <a:pt x="342403" y="1620000"/>
                </a:cubicBezTo>
                <a:cubicBezTo>
                  <a:pt x="342403" y="2325597"/>
                  <a:pt x="914403" y="2897597"/>
                  <a:pt x="1620000" y="2897597"/>
                </a:cubicBezTo>
                <a:cubicBezTo>
                  <a:pt x="2325597" y="2897597"/>
                  <a:pt x="2897597" y="2325597"/>
                  <a:pt x="2897597" y="1620000"/>
                </a:cubicBezTo>
                <a:cubicBezTo>
                  <a:pt x="2897597" y="914403"/>
                  <a:pt x="2325597" y="342403"/>
                  <a:pt x="1620000" y="342403"/>
                </a:cubicBezTo>
                <a:close/>
                <a:moveTo>
                  <a:pt x="1620000" y="0"/>
                </a:moveTo>
                <a:cubicBezTo>
                  <a:pt x="2514701" y="0"/>
                  <a:pt x="3240000" y="725299"/>
                  <a:pt x="3240000" y="1620000"/>
                </a:cubicBezTo>
                <a:cubicBezTo>
                  <a:pt x="3240000" y="2514701"/>
                  <a:pt x="2514701" y="3240000"/>
                  <a:pt x="1620000" y="3240000"/>
                </a:cubicBezTo>
                <a:cubicBezTo>
                  <a:pt x="725299" y="3240000"/>
                  <a:pt x="0" y="2514701"/>
                  <a:pt x="0" y="1620000"/>
                </a:cubicBezTo>
                <a:cubicBezTo>
                  <a:pt x="0" y="725299"/>
                  <a:pt x="725299" y="0"/>
                  <a:pt x="162000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a:solidFill>
                <a:srgbClr val="243255"/>
              </a:solidFill>
            </a:endParaRPr>
          </a:p>
        </p:txBody>
      </p:sp>
      <p:sp>
        <p:nvSpPr>
          <p:cNvPr id="50" name="Rectangle 36">
            <a:extLst>
              <a:ext uri="{FF2B5EF4-FFF2-40B4-BE49-F238E27FC236}">
                <a16:creationId xmlns:a16="http://schemas.microsoft.com/office/drawing/2014/main" xmlns="" id="{F524A302-5A70-43C5-9A42-B44CDC7F3DB0}"/>
              </a:ext>
            </a:extLst>
          </p:cNvPr>
          <p:cNvSpPr/>
          <p:nvPr/>
        </p:nvSpPr>
        <p:spPr>
          <a:xfrm>
            <a:off x="5592381" y="2706145"/>
            <a:ext cx="411575" cy="344044"/>
          </a:xfrm>
          <a:custGeom>
            <a:avLst/>
            <a:gdLst/>
            <a:ahLst/>
            <a:cxnLst/>
            <a:rect l="l" t="t" r="r" b="b"/>
            <a:pathLst>
              <a:path w="3186824" h="2663936">
                <a:moveTo>
                  <a:pt x="2624444" y="2376100"/>
                </a:moveTo>
                <a:lnTo>
                  <a:pt x="2624444" y="2520100"/>
                </a:lnTo>
                <a:lnTo>
                  <a:pt x="2952463" y="2520100"/>
                </a:lnTo>
                <a:lnTo>
                  <a:pt x="2952463" y="2376100"/>
                </a:lnTo>
                <a:close/>
                <a:moveTo>
                  <a:pt x="210911" y="2376100"/>
                </a:moveTo>
                <a:lnTo>
                  <a:pt x="210911" y="2520100"/>
                </a:lnTo>
                <a:lnTo>
                  <a:pt x="538930" y="2520100"/>
                </a:lnTo>
                <a:lnTo>
                  <a:pt x="538930" y="2376100"/>
                </a:lnTo>
                <a:close/>
                <a:moveTo>
                  <a:pt x="2624444" y="2095269"/>
                </a:moveTo>
                <a:lnTo>
                  <a:pt x="2624444" y="2239269"/>
                </a:lnTo>
                <a:lnTo>
                  <a:pt x="2952463" y="2239269"/>
                </a:lnTo>
                <a:lnTo>
                  <a:pt x="2952463" y="2095269"/>
                </a:lnTo>
                <a:close/>
                <a:moveTo>
                  <a:pt x="210911" y="2095269"/>
                </a:moveTo>
                <a:lnTo>
                  <a:pt x="210911" y="2239269"/>
                </a:lnTo>
                <a:lnTo>
                  <a:pt x="538930" y="2239269"/>
                </a:lnTo>
                <a:lnTo>
                  <a:pt x="538930" y="2095269"/>
                </a:lnTo>
                <a:close/>
                <a:moveTo>
                  <a:pt x="2624444" y="1814436"/>
                </a:moveTo>
                <a:lnTo>
                  <a:pt x="2624444" y="1958436"/>
                </a:lnTo>
                <a:lnTo>
                  <a:pt x="2952463" y="1958436"/>
                </a:lnTo>
                <a:lnTo>
                  <a:pt x="2952463" y="1814436"/>
                </a:lnTo>
                <a:close/>
                <a:moveTo>
                  <a:pt x="210911" y="1814436"/>
                </a:moveTo>
                <a:lnTo>
                  <a:pt x="210911" y="1958436"/>
                </a:lnTo>
                <a:lnTo>
                  <a:pt x="538930" y="1958436"/>
                </a:lnTo>
                <a:lnTo>
                  <a:pt x="538930" y="1814436"/>
                </a:lnTo>
                <a:close/>
                <a:moveTo>
                  <a:pt x="2624444" y="1533603"/>
                </a:moveTo>
                <a:lnTo>
                  <a:pt x="2624444" y="1677603"/>
                </a:lnTo>
                <a:lnTo>
                  <a:pt x="2952463" y="1677603"/>
                </a:lnTo>
                <a:lnTo>
                  <a:pt x="2952463" y="1533603"/>
                </a:lnTo>
                <a:close/>
                <a:moveTo>
                  <a:pt x="210911" y="1533603"/>
                </a:moveTo>
                <a:lnTo>
                  <a:pt x="210911" y="1677603"/>
                </a:lnTo>
                <a:lnTo>
                  <a:pt x="538930" y="1677603"/>
                </a:lnTo>
                <a:lnTo>
                  <a:pt x="538930" y="1533603"/>
                </a:lnTo>
                <a:close/>
                <a:moveTo>
                  <a:pt x="2624444" y="1252770"/>
                </a:moveTo>
                <a:lnTo>
                  <a:pt x="2624444" y="1396770"/>
                </a:lnTo>
                <a:lnTo>
                  <a:pt x="2952463" y="1396770"/>
                </a:lnTo>
                <a:lnTo>
                  <a:pt x="2952463" y="1252770"/>
                </a:lnTo>
                <a:close/>
                <a:moveTo>
                  <a:pt x="210911" y="1252770"/>
                </a:moveTo>
                <a:lnTo>
                  <a:pt x="210911" y="1396770"/>
                </a:lnTo>
                <a:lnTo>
                  <a:pt x="538930" y="1396770"/>
                </a:lnTo>
                <a:lnTo>
                  <a:pt x="538930" y="1252770"/>
                </a:lnTo>
                <a:close/>
                <a:moveTo>
                  <a:pt x="2624444" y="971937"/>
                </a:moveTo>
                <a:lnTo>
                  <a:pt x="2624444" y="1115937"/>
                </a:lnTo>
                <a:lnTo>
                  <a:pt x="2952463" y="1115937"/>
                </a:lnTo>
                <a:lnTo>
                  <a:pt x="2952463" y="971937"/>
                </a:lnTo>
                <a:close/>
                <a:moveTo>
                  <a:pt x="210911" y="971937"/>
                </a:moveTo>
                <a:lnTo>
                  <a:pt x="210911" y="1115937"/>
                </a:lnTo>
                <a:lnTo>
                  <a:pt x="538930" y="1115937"/>
                </a:lnTo>
                <a:lnTo>
                  <a:pt x="538930" y="971937"/>
                </a:lnTo>
                <a:close/>
                <a:moveTo>
                  <a:pt x="2624444" y="691104"/>
                </a:moveTo>
                <a:lnTo>
                  <a:pt x="2624444" y="835104"/>
                </a:lnTo>
                <a:lnTo>
                  <a:pt x="2952463" y="835104"/>
                </a:lnTo>
                <a:lnTo>
                  <a:pt x="2952463" y="691104"/>
                </a:lnTo>
                <a:close/>
                <a:moveTo>
                  <a:pt x="210911" y="691104"/>
                </a:moveTo>
                <a:lnTo>
                  <a:pt x="210911" y="835104"/>
                </a:lnTo>
                <a:lnTo>
                  <a:pt x="538930" y="835104"/>
                </a:lnTo>
                <a:lnTo>
                  <a:pt x="538930" y="691104"/>
                </a:lnTo>
                <a:close/>
                <a:moveTo>
                  <a:pt x="988006" y="552354"/>
                </a:moveTo>
                <a:lnTo>
                  <a:pt x="988006" y="2111583"/>
                </a:lnTo>
                <a:lnTo>
                  <a:pt x="2332169" y="1331969"/>
                </a:lnTo>
                <a:close/>
                <a:moveTo>
                  <a:pt x="2624444" y="410271"/>
                </a:moveTo>
                <a:lnTo>
                  <a:pt x="2624444" y="554271"/>
                </a:lnTo>
                <a:lnTo>
                  <a:pt x="2952463" y="554271"/>
                </a:lnTo>
                <a:lnTo>
                  <a:pt x="2952463" y="410271"/>
                </a:lnTo>
                <a:close/>
                <a:moveTo>
                  <a:pt x="210911" y="410271"/>
                </a:moveTo>
                <a:lnTo>
                  <a:pt x="210911" y="554271"/>
                </a:lnTo>
                <a:lnTo>
                  <a:pt x="538930" y="554271"/>
                </a:lnTo>
                <a:lnTo>
                  <a:pt x="538930" y="410271"/>
                </a:lnTo>
                <a:close/>
                <a:moveTo>
                  <a:pt x="2624444" y="129438"/>
                </a:moveTo>
                <a:lnTo>
                  <a:pt x="2624444" y="273438"/>
                </a:lnTo>
                <a:lnTo>
                  <a:pt x="2952463" y="273438"/>
                </a:lnTo>
                <a:lnTo>
                  <a:pt x="2952463" y="129438"/>
                </a:lnTo>
                <a:close/>
                <a:moveTo>
                  <a:pt x="210911" y="129438"/>
                </a:moveTo>
                <a:lnTo>
                  <a:pt x="210911" y="273438"/>
                </a:lnTo>
                <a:lnTo>
                  <a:pt x="538930" y="273438"/>
                </a:lnTo>
                <a:lnTo>
                  <a:pt x="538930" y="129438"/>
                </a:lnTo>
                <a:close/>
                <a:moveTo>
                  <a:pt x="0" y="0"/>
                </a:moveTo>
                <a:lnTo>
                  <a:pt x="3186824" y="0"/>
                </a:lnTo>
                <a:lnTo>
                  <a:pt x="3186824" y="2663936"/>
                </a:lnTo>
                <a:lnTo>
                  <a:pt x="0" y="266393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dirty="0">
              <a:solidFill>
                <a:srgbClr val="243255"/>
              </a:solidFill>
            </a:endParaRPr>
          </a:p>
        </p:txBody>
      </p:sp>
      <p:sp>
        <p:nvSpPr>
          <p:cNvPr id="51" name="Rectangle 16">
            <a:extLst>
              <a:ext uri="{FF2B5EF4-FFF2-40B4-BE49-F238E27FC236}">
                <a16:creationId xmlns:a16="http://schemas.microsoft.com/office/drawing/2014/main" xmlns="" id="{4F81776D-86B0-4ADC-BCEF-5D4F2BEE08AB}"/>
              </a:ext>
            </a:extLst>
          </p:cNvPr>
          <p:cNvSpPr/>
          <p:nvPr/>
        </p:nvSpPr>
        <p:spPr>
          <a:xfrm>
            <a:off x="2283133" y="2724244"/>
            <a:ext cx="432135" cy="284005"/>
          </a:xfrm>
          <a:custGeom>
            <a:avLst/>
            <a:gdLst/>
            <a:ahLst/>
            <a:cxnLst/>
            <a:rect l="l" t="t" r="r" b="b"/>
            <a:pathLst>
              <a:path w="3240006" h="2129375">
                <a:moveTo>
                  <a:pt x="1916836" y="454558"/>
                </a:moveTo>
                <a:cubicBezTo>
                  <a:pt x="2018418" y="454558"/>
                  <a:pt x="2100766" y="536906"/>
                  <a:pt x="2100766" y="638488"/>
                </a:cubicBezTo>
                <a:cubicBezTo>
                  <a:pt x="2100766" y="740070"/>
                  <a:pt x="2018418" y="822418"/>
                  <a:pt x="1916836" y="822418"/>
                </a:cubicBezTo>
                <a:cubicBezTo>
                  <a:pt x="1815254" y="822418"/>
                  <a:pt x="1732906" y="740070"/>
                  <a:pt x="1732906" y="638488"/>
                </a:cubicBezTo>
                <a:cubicBezTo>
                  <a:pt x="1732906" y="536906"/>
                  <a:pt x="1815254" y="454558"/>
                  <a:pt x="1916836" y="454558"/>
                </a:cubicBezTo>
                <a:close/>
                <a:moveTo>
                  <a:pt x="1197545" y="272737"/>
                </a:moveTo>
                <a:lnTo>
                  <a:pt x="1861974" y="1458536"/>
                </a:lnTo>
                <a:lnTo>
                  <a:pt x="2263096" y="848801"/>
                </a:lnTo>
                <a:lnTo>
                  <a:pt x="2919562" y="1846679"/>
                </a:lnTo>
                <a:lnTo>
                  <a:pt x="2079459" y="1846679"/>
                </a:lnTo>
                <a:lnTo>
                  <a:pt x="1606629" y="1846679"/>
                </a:lnTo>
                <a:lnTo>
                  <a:pt x="315630" y="1846679"/>
                </a:lnTo>
                <a:close/>
                <a:moveTo>
                  <a:pt x="180003" y="164687"/>
                </a:moveTo>
                <a:lnTo>
                  <a:pt x="180003" y="1964687"/>
                </a:lnTo>
                <a:lnTo>
                  <a:pt x="3060003" y="1964687"/>
                </a:lnTo>
                <a:lnTo>
                  <a:pt x="3060003" y="164687"/>
                </a:lnTo>
                <a:close/>
                <a:moveTo>
                  <a:pt x="0" y="0"/>
                </a:moveTo>
                <a:lnTo>
                  <a:pt x="3240006" y="0"/>
                </a:lnTo>
                <a:lnTo>
                  <a:pt x="3240006" y="2129375"/>
                </a:lnTo>
                <a:lnTo>
                  <a:pt x="0" y="2129375"/>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a:solidFill>
                <a:srgbClr val="243255"/>
              </a:solidFill>
            </a:endParaRPr>
          </a:p>
        </p:txBody>
      </p:sp>
      <p:sp>
        <p:nvSpPr>
          <p:cNvPr id="53" name="Text Placeholder 4">
            <a:extLst>
              <a:ext uri="{FF2B5EF4-FFF2-40B4-BE49-F238E27FC236}">
                <a16:creationId xmlns:a16="http://schemas.microsoft.com/office/drawing/2014/main" xmlns="" id="{890CA5A7-7115-42A1-AB29-05E5164651DE}"/>
              </a:ext>
            </a:extLst>
          </p:cNvPr>
          <p:cNvSpPr txBox="1">
            <a:spLocks/>
          </p:cNvSpPr>
          <p:nvPr/>
        </p:nvSpPr>
        <p:spPr>
          <a:xfrm>
            <a:off x="11291400" y="3360848"/>
            <a:ext cx="2196000" cy="2772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l-PL" altLang="ko-KR" sz="2200" b="1" dirty="0" smtClean="0">
                <a:solidFill>
                  <a:srgbClr val="243255"/>
                </a:solidFill>
                <a:cs typeface="Arial" pitchFamily="34" charset="0"/>
              </a:rPr>
              <a:t>9. Jaki </a:t>
            </a:r>
            <a:r>
              <a:rPr lang="pl-PL" altLang="ko-KR" sz="2200" b="1" dirty="0">
                <a:solidFill>
                  <a:srgbClr val="243255"/>
                </a:solidFill>
                <a:cs typeface="Arial" pitchFamily="34" charset="0"/>
              </a:rPr>
              <a:t>jest pierwszy krok w procesie Design </a:t>
            </a:r>
            <a:r>
              <a:rPr lang="pl-PL" altLang="ko-KR" sz="2200" b="1" dirty="0" err="1">
                <a:solidFill>
                  <a:srgbClr val="243255"/>
                </a:solidFill>
                <a:cs typeface="Arial" pitchFamily="34" charset="0"/>
              </a:rPr>
              <a:t>Thinking</a:t>
            </a:r>
            <a:r>
              <a:rPr lang="pl-PL" altLang="ko-KR" sz="2200" b="1" dirty="0">
                <a:solidFill>
                  <a:srgbClr val="243255"/>
                </a:solidFill>
                <a:cs typeface="Arial" pitchFamily="34" charset="0"/>
              </a:rPr>
              <a:t> </a:t>
            </a:r>
            <a:endParaRPr lang="ko-KR" altLang="en-US" sz="2200" b="1" dirty="0">
              <a:solidFill>
                <a:srgbClr val="243255"/>
              </a:solidFill>
              <a:cs typeface="Arial" pitchFamily="34" charset="0"/>
            </a:endParaRPr>
          </a:p>
        </p:txBody>
      </p:sp>
      <p:sp>
        <p:nvSpPr>
          <p:cNvPr id="54" name="Text Placeholder 5">
            <a:extLst>
              <a:ext uri="{FF2B5EF4-FFF2-40B4-BE49-F238E27FC236}">
                <a16:creationId xmlns:a16="http://schemas.microsoft.com/office/drawing/2014/main" xmlns="" id="{CB99BAD6-EC2D-4922-B38A-1CE317493CB3}"/>
              </a:ext>
            </a:extLst>
          </p:cNvPr>
          <p:cNvSpPr txBox="1">
            <a:spLocks/>
          </p:cNvSpPr>
          <p:nvPr/>
        </p:nvSpPr>
        <p:spPr>
          <a:xfrm>
            <a:off x="10842291" y="5636786"/>
            <a:ext cx="2823298" cy="8280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Wizualizacja</a:t>
            </a:r>
            <a:endPar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Eksperymentowanie</a:t>
            </a:r>
            <a:endPar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mj-lt"/>
              <a:buAutoNum type="alphaLcPeriod"/>
            </a:pPr>
            <a:r>
              <a:rPr lang="pl-PL" sz="2000" dirty="0" err="1"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Empatyzacja</a:t>
            </a:r>
            <a:endPar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Żadne </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z powyższych</a:t>
            </a:r>
          </a:p>
        </p:txBody>
      </p:sp>
      <p:sp>
        <p:nvSpPr>
          <p:cNvPr id="55" name="Text Placeholder 6">
            <a:extLst>
              <a:ext uri="{FF2B5EF4-FFF2-40B4-BE49-F238E27FC236}">
                <a16:creationId xmlns:a16="http://schemas.microsoft.com/office/drawing/2014/main" xmlns="" id="{2413F76B-A7A6-4AA2-ADCE-C9374F3C91C7}"/>
              </a:ext>
            </a:extLst>
          </p:cNvPr>
          <p:cNvSpPr txBox="1">
            <a:spLocks/>
          </p:cNvSpPr>
          <p:nvPr/>
        </p:nvSpPr>
        <p:spPr>
          <a:xfrm>
            <a:off x="13893236" y="3350198"/>
            <a:ext cx="3251764" cy="377751"/>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l-PL" altLang="ko-KR" sz="2200" b="1" dirty="0" smtClean="0">
                <a:solidFill>
                  <a:srgbClr val="243255"/>
                </a:solidFill>
                <a:cs typeface="Arial" pitchFamily="34" charset="0"/>
              </a:rPr>
              <a:t>10. Jaki </a:t>
            </a:r>
            <a:r>
              <a:rPr lang="pl-PL" altLang="ko-KR" sz="2200" b="1" dirty="0">
                <a:solidFill>
                  <a:srgbClr val="243255"/>
                </a:solidFill>
                <a:cs typeface="Arial" pitchFamily="34" charset="0"/>
              </a:rPr>
              <a:t>rodzaj myślenia projektowego angażuje ludzi, aby byli bardziej pewni siebie w procesach tworzenia?</a:t>
            </a:r>
            <a:endParaRPr lang="ko-KR" altLang="en-US" sz="2200" b="1" dirty="0">
              <a:solidFill>
                <a:srgbClr val="243255"/>
              </a:solidFill>
              <a:cs typeface="Arial" pitchFamily="34" charset="0"/>
            </a:endParaRPr>
          </a:p>
        </p:txBody>
      </p:sp>
      <p:sp>
        <p:nvSpPr>
          <p:cNvPr id="56" name="Text Placeholder 7">
            <a:extLst>
              <a:ext uri="{FF2B5EF4-FFF2-40B4-BE49-F238E27FC236}">
                <a16:creationId xmlns:a16="http://schemas.microsoft.com/office/drawing/2014/main" xmlns="" id="{481C30A0-9D00-4993-8CBC-56720BD4613E}"/>
              </a:ext>
            </a:extLst>
          </p:cNvPr>
          <p:cNvSpPr txBox="1">
            <a:spLocks/>
          </p:cNvSpPr>
          <p:nvPr/>
        </p:nvSpPr>
        <p:spPr>
          <a:xfrm>
            <a:off x="13832670" y="5643058"/>
            <a:ext cx="3540930" cy="6858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Kreatywne </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rozwiązywanie problemów</a:t>
            </a:r>
          </a:p>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Szybkie </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działanie</a:t>
            </a:r>
          </a:p>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Kreatywna </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pewność siebie</a:t>
            </a:r>
          </a:p>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Innowacje </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mające znaczenie</a:t>
            </a:r>
            <a:endParaRPr lang="hr-HR" dirty="0">
              <a:latin typeface="Times New Roman" panose="02020603050405020304" pitchFamily="18" charset="0"/>
              <a:ea typeface="Times New Roman" panose="02020603050405020304" pitchFamily="18" charset="0"/>
            </a:endParaRPr>
          </a:p>
        </p:txBody>
      </p:sp>
      <p:sp>
        <p:nvSpPr>
          <p:cNvPr id="57" name="Oval 4">
            <a:extLst>
              <a:ext uri="{FF2B5EF4-FFF2-40B4-BE49-F238E27FC236}">
                <a16:creationId xmlns:a16="http://schemas.microsoft.com/office/drawing/2014/main" xmlns="" id="{A1208675-DB72-4BA1-951C-2D25BB2800C8}"/>
              </a:ext>
            </a:extLst>
          </p:cNvPr>
          <p:cNvSpPr/>
          <p:nvPr/>
        </p:nvSpPr>
        <p:spPr>
          <a:xfrm>
            <a:off x="11666207" y="2476500"/>
            <a:ext cx="754393" cy="754393"/>
          </a:xfrm>
          <a:prstGeom prst="ellipse">
            <a:avLst/>
          </a:prstGeom>
          <a:solidFill>
            <a:srgbClr val="24325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58" name="Oval 18">
            <a:extLst>
              <a:ext uri="{FF2B5EF4-FFF2-40B4-BE49-F238E27FC236}">
                <a16:creationId xmlns:a16="http://schemas.microsoft.com/office/drawing/2014/main" xmlns="" id="{2FBE0316-5F1F-4ED1-8B9E-3B4FFF468A92}"/>
              </a:ext>
            </a:extLst>
          </p:cNvPr>
          <p:cNvSpPr/>
          <p:nvPr/>
        </p:nvSpPr>
        <p:spPr>
          <a:xfrm>
            <a:off x="14077307" y="2531154"/>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59" name="Rectangle 36">
            <a:extLst>
              <a:ext uri="{FF2B5EF4-FFF2-40B4-BE49-F238E27FC236}">
                <a16:creationId xmlns:a16="http://schemas.microsoft.com/office/drawing/2014/main" xmlns="" id="{BF8F0C2C-25F9-42B0-A2E4-34C22B106A4B}"/>
              </a:ext>
            </a:extLst>
          </p:cNvPr>
          <p:cNvSpPr/>
          <p:nvPr/>
        </p:nvSpPr>
        <p:spPr>
          <a:xfrm>
            <a:off x="14252038" y="2734405"/>
            <a:ext cx="411575" cy="344044"/>
          </a:xfrm>
          <a:custGeom>
            <a:avLst/>
            <a:gdLst/>
            <a:ahLst/>
            <a:cxnLst/>
            <a:rect l="l" t="t" r="r" b="b"/>
            <a:pathLst>
              <a:path w="3186824" h="2663936">
                <a:moveTo>
                  <a:pt x="2624444" y="2376100"/>
                </a:moveTo>
                <a:lnTo>
                  <a:pt x="2624444" y="2520100"/>
                </a:lnTo>
                <a:lnTo>
                  <a:pt x="2952463" y="2520100"/>
                </a:lnTo>
                <a:lnTo>
                  <a:pt x="2952463" y="2376100"/>
                </a:lnTo>
                <a:close/>
                <a:moveTo>
                  <a:pt x="210911" y="2376100"/>
                </a:moveTo>
                <a:lnTo>
                  <a:pt x="210911" y="2520100"/>
                </a:lnTo>
                <a:lnTo>
                  <a:pt x="538930" y="2520100"/>
                </a:lnTo>
                <a:lnTo>
                  <a:pt x="538930" y="2376100"/>
                </a:lnTo>
                <a:close/>
                <a:moveTo>
                  <a:pt x="2624444" y="2095269"/>
                </a:moveTo>
                <a:lnTo>
                  <a:pt x="2624444" y="2239269"/>
                </a:lnTo>
                <a:lnTo>
                  <a:pt x="2952463" y="2239269"/>
                </a:lnTo>
                <a:lnTo>
                  <a:pt x="2952463" y="2095269"/>
                </a:lnTo>
                <a:close/>
                <a:moveTo>
                  <a:pt x="210911" y="2095269"/>
                </a:moveTo>
                <a:lnTo>
                  <a:pt x="210911" y="2239269"/>
                </a:lnTo>
                <a:lnTo>
                  <a:pt x="538930" y="2239269"/>
                </a:lnTo>
                <a:lnTo>
                  <a:pt x="538930" y="2095269"/>
                </a:lnTo>
                <a:close/>
                <a:moveTo>
                  <a:pt x="2624444" y="1814436"/>
                </a:moveTo>
                <a:lnTo>
                  <a:pt x="2624444" y="1958436"/>
                </a:lnTo>
                <a:lnTo>
                  <a:pt x="2952463" y="1958436"/>
                </a:lnTo>
                <a:lnTo>
                  <a:pt x="2952463" y="1814436"/>
                </a:lnTo>
                <a:close/>
                <a:moveTo>
                  <a:pt x="210911" y="1814436"/>
                </a:moveTo>
                <a:lnTo>
                  <a:pt x="210911" y="1958436"/>
                </a:lnTo>
                <a:lnTo>
                  <a:pt x="538930" y="1958436"/>
                </a:lnTo>
                <a:lnTo>
                  <a:pt x="538930" y="1814436"/>
                </a:lnTo>
                <a:close/>
                <a:moveTo>
                  <a:pt x="2624444" y="1533603"/>
                </a:moveTo>
                <a:lnTo>
                  <a:pt x="2624444" y="1677603"/>
                </a:lnTo>
                <a:lnTo>
                  <a:pt x="2952463" y="1677603"/>
                </a:lnTo>
                <a:lnTo>
                  <a:pt x="2952463" y="1533603"/>
                </a:lnTo>
                <a:close/>
                <a:moveTo>
                  <a:pt x="210911" y="1533603"/>
                </a:moveTo>
                <a:lnTo>
                  <a:pt x="210911" y="1677603"/>
                </a:lnTo>
                <a:lnTo>
                  <a:pt x="538930" y="1677603"/>
                </a:lnTo>
                <a:lnTo>
                  <a:pt x="538930" y="1533603"/>
                </a:lnTo>
                <a:close/>
                <a:moveTo>
                  <a:pt x="2624444" y="1252770"/>
                </a:moveTo>
                <a:lnTo>
                  <a:pt x="2624444" y="1396770"/>
                </a:lnTo>
                <a:lnTo>
                  <a:pt x="2952463" y="1396770"/>
                </a:lnTo>
                <a:lnTo>
                  <a:pt x="2952463" y="1252770"/>
                </a:lnTo>
                <a:close/>
                <a:moveTo>
                  <a:pt x="210911" y="1252770"/>
                </a:moveTo>
                <a:lnTo>
                  <a:pt x="210911" y="1396770"/>
                </a:lnTo>
                <a:lnTo>
                  <a:pt x="538930" y="1396770"/>
                </a:lnTo>
                <a:lnTo>
                  <a:pt x="538930" y="1252770"/>
                </a:lnTo>
                <a:close/>
                <a:moveTo>
                  <a:pt x="2624444" y="971937"/>
                </a:moveTo>
                <a:lnTo>
                  <a:pt x="2624444" y="1115937"/>
                </a:lnTo>
                <a:lnTo>
                  <a:pt x="2952463" y="1115937"/>
                </a:lnTo>
                <a:lnTo>
                  <a:pt x="2952463" y="971937"/>
                </a:lnTo>
                <a:close/>
                <a:moveTo>
                  <a:pt x="210911" y="971937"/>
                </a:moveTo>
                <a:lnTo>
                  <a:pt x="210911" y="1115937"/>
                </a:lnTo>
                <a:lnTo>
                  <a:pt x="538930" y="1115937"/>
                </a:lnTo>
                <a:lnTo>
                  <a:pt x="538930" y="971937"/>
                </a:lnTo>
                <a:close/>
                <a:moveTo>
                  <a:pt x="2624444" y="691104"/>
                </a:moveTo>
                <a:lnTo>
                  <a:pt x="2624444" y="835104"/>
                </a:lnTo>
                <a:lnTo>
                  <a:pt x="2952463" y="835104"/>
                </a:lnTo>
                <a:lnTo>
                  <a:pt x="2952463" y="691104"/>
                </a:lnTo>
                <a:close/>
                <a:moveTo>
                  <a:pt x="210911" y="691104"/>
                </a:moveTo>
                <a:lnTo>
                  <a:pt x="210911" y="835104"/>
                </a:lnTo>
                <a:lnTo>
                  <a:pt x="538930" y="835104"/>
                </a:lnTo>
                <a:lnTo>
                  <a:pt x="538930" y="691104"/>
                </a:lnTo>
                <a:close/>
                <a:moveTo>
                  <a:pt x="988006" y="552354"/>
                </a:moveTo>
                <a:lnTo>
                  <a:pt x="988006" y="2111583"/>
                </a:lnTo>
                <a:lnTo>
                  <a:pt x="2332169" y="1331969"/>
                </a:lnTo>
                <a:close/>
                <a:moveTo>
                  <a:pt x="2624444" y="410271"/>
                </a:moveTo>
                <a:lnTo>
                  <a:pt x="2624444" y="554271"/>
                </a:lnTo>
                <a:lnTo>
                  <a:pt x="2952463" y="554271"/>
                </a:lnTo>
                <a:lnTo>
                  <a:pt x="2952463" y="410271"/>
                </a:lnTo>
                <a:close/>
                <a:moveTo>
                  <a:pt x="210911" y="410271"/>
                </a:moveTo>
                <a:lnTo>
                  <a:pt x="210911" y="554271"/>
                </a:lnTo>
                <a:lnTo>
                  <a:pt x="538930" y="554271"/>
                </a:lnTo>
                <a:lnTo>
                  <a:pt x="538930" y="410271"/>
                </a:lnTo>
                <a:close/>
                <a:moveTo>
                  <a:pt x="2624444" y="129438"/>
                </a:moveTo>
                <a:lnTo>
                  <a:pt x="2624444" y="273438"/>
                </a:lnTo>
                <a:lnTo>
                  <a:pt x="2952463" y="273438"/>
                </a:lnTo>
                <a:lnTo>
                  <a:pt x="2952463" y="129438"/>
                </a:lnTo>
                <a:close/>
                <a:moveTo>
                  <a:pt x="210911" y="129438"/>
                </a:moveTo>
                <a:lnTo>
                  <a:pt x="210911" y="273438"/>
                </a:lnTo>
                <a:lnTo>
                  <a:pt x="538930" y="273438"/>
                </a:lnTo>
                <a:lnTo>
                  <a:pt x="538930" y="129438"/>
                </a:lnTo>
                <a:close/>
                <a:moveTo>
                  <a:pt x="0" y="0"/>
                </a:moveTo>
                <a:lnTo>
                  <a:pt x="3186824" y="0"/>
                </a:lnTo>
                <a:lnTo>
                  <a:pt x="3186824" y="2663936"/>
                </a:lnTo>
                <a:lnTo>
                  <a:pt x="0" y="266393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dirty="0">
              <a:solidFill>
                <a:srgbClr val="243255"/>
              </a:solidFill>
            </a:endParaRPr>
          </a:p>
        </p:txBody>
      </p:sp>
      <p:sp>
        <p:nvSpPr>
          <p:cNvPr id="60" name="Rectangle 16">
            <a:extLst>
              <a:ext uri="{FF2B5EF4-FFF2-40B4-BE49-F238E27FC236}">
                <a16:creationId xmlns:a16="http://schemas.microsoft.com/office/drawing/2014/main" xmlns="" id="{7FCD3DFC-9A38-434D-94F6-2F8ECCA3524C}"/>
              </a:ext>
            </a:extLst>
          </p:cNvPr>
          <p:cNvSpPr/>
          <p:nvPr/>
        </p:nvSpPr>
        <p:spPr>
          <a:xfrm>
            <a:off x="11821805" y="2712113"/>
            <a:ext cx="432135" cy="284005"/>
          </a:xfrm>
          <a:custGeom>
            <a:avLst/>
            <a:gdLst/>
            <a:ahLst/>
            <a:cxnLst/>
            <a:rect l="l" t="t" r="r" b="b"/>
            <a:pathLst>
              <a:path w="3240006" h="2129375">
                <a:moveTo>
                  <a:pt x="1916836" y="454558"/>
                </a:moveTo>
                <a:cubicBezTo>
                  <a:pt x="2018418" y="454558"/>
                  <a:pt x="2100766" y="536906"/>
                  <a:pt x="2100766" y="638488"/>
                </a:cubicBezTo>
                <a:cubicBezTo>
                  <a:pt x="2100766" y="740070"/>
                  <a:pt x="2018418" y="822418"/>
                  <a:pt x="1916836" y="822418"/>
                </a:cubicBezTo>
                <a:cubicBezTo>
                  <a:pt x="1815254" y="822418"/>
                  <a:pt x="1732906" y="740070"/>
                  <a:pt x="1732906" y="638488"/>
                </a:cubicBezTo>
                <a:cubicBezTo>
                  <a:pt x="1732906" y="536906"/>
                  <a:pt x="1815254" y="454558"/>
                  <a:pt x="1916836" y="454558"/>
                </a:cubicBezTo>
                <a:close/>
                <a:moveTo>
                  <a:pt x="1197545" y="272737"/>
                </a:moveTo>
                <a:lnTo>
                  <a:pt x="1861974" y="1458536"/>
                </a:lnTo>
                <a:lnTo>
                  <a:pt x="2263096" y="848801"/>
                </a:lnTo>
                <a:lnTo>
                  <a:pt x="2919562" y="1846679"/>
                </a:lnTo>
                <a:lnTo>
                  <a:pt x="2079459" y="1846679"/>
                </a:lnTo>
                <a:lnTo>
                  <a:pt x="1606629" y="1846679"/>
                </a:lnTo>
                <a:lnTo>
                  <a:pt x="315630" y="1846679"/>
                </a:lnTo>
                <a:close/>
                <a:moveTo>
                  <a:pt x="180003" y="164687"/>
                </a:moveTo>
                <a:lnTo>
                  <a:pt x="180003" y="1964687"/>
                </a:lnTo>
                <a:lnTo>
                  <a:pt x="3060003" y="1964687"/>
                </a:lnTo>
                <a:lnTo>
                  <a:pt x="3060003" y="164687"/>
                </a:lnTo>
                <a:close/>
                <a:moveTo>
                  <a:pt x="0" y="0"/>
                </a:moveTo>
                <a:lnTo>
                  <a:pt x="3240006" y="0"/>
                </a:lnTo>
                <a:lnTo>
                  <a:pt x="3240006" y="2129375"/>
                </a:lnTo>
                <a:lnTo>
                  <a:pt x="0" y="2129375"/>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a:solidFill>
                <a:srgbClr val="243255"/>
              </a:solidFill>
            </a:endParaRPr>
          </a:p>
        </p:txBody>
      </p:sp>
      <p:sp>
        <p:nvSpPr>
          <p:cNvPr id="61" name="Text Placeholder 6">
            <a:extLst>
              <a:ext uri="{FF2B5EF4-FFF2-40B4-BE49-F238E27FC236}">
                <a16:creationId xmlns:a16="http://schemas.microsoft.com/office/drawing/2014/main" xmlns="" id="{3E210C73-3A2F-4A29-BDCF-6D18547B0905}"/>
              </a:ext>
            </a:extLst>
          </p:cNvPr>
          <p:cNvSpPr txBox="1">
            <a:spLocks/>
          </p:cNvSpPr>
          <p:nvPr/>
        </p:nvSpPr>
        <p:spPr>
          <a:xfrm>
            <a:off x="7754898" y="3395058"/>
            <a:ext cx="3294102" cy="332892"/>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l-PL" altLang="ko-KR" sz="2200" b="1" dirty="0" smtClean="0">
                <a:solidFill>
                  <a:srgbClr val="243255"/>
                </a:solidFill>
                <a:cs typeface="Arial" pitchFamily="34" charset="0"/>
              </a:rPr>
              <a:t>8. Podczas </a:t>
            </a:r>
            <a:r>
              <a:rPr lang="pl-PL" altLang="ko-KR" sz="2200" b="1" dirty="0">
                <a:solidFill>
                  <a:srgbClr val="243255"/>
                </a:solidFill>
                <a:cs typeface="Arial" pitchFamily="34" charset="0"/>
              </a:rPr>
              <a:t>procesu myślenia sześciu kapeluszy, Pero powiedział: „Żagiel spada, produkt straci rynek, firma zbankrutuje”. Ma na sobie:</a:t>
            </a:r>
            <a:endParaRPr lang="ko-KR" altLang="en-US" sz="2200" b="1" dirty="0">
              <a:solidFill>
                <a:srgbClr val="243255"/>
              </a:solidFill>
              <a:cs typeface="Arial" pitchFamily="34" charset="0"/>
            </a:endParaRPr>
          </a:p>
        </p:txBody>
      </p:sp>
      <p:sp>
        <p:nvSpPr>
          <p:cNvPr id="62" name="Text Placeholder 7">
            <a:extLst>
              <a:ext uri="{FF2B5EF4-FFF2-40B4-BE49-F238E27FC236}">
                <a16:creationId xmlns:a16="http://schemas.microsoft.com/office/drawing/2014/main" xmlns="" id="{97B1A213-C92F-42EA-874D-033FA2A5BA9A}"/>
              </a:ext>
            </a:extLst>
          </p:cNvPr>
          <p:cNvSpPr txBox="1">
            <a:spLocks/>
          </p:cNvSpPr>
          <p:nvPr/>
        </p:nvSpPr>
        <p:spPr>
          <a:xfrm>
            <a:off x="7761661" y="5602224"/>
            <a:ext cx="2600054" cy="1142555"/>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żółty </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kapelusz</a:t>
            </a:r>
          </a:p>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niebieski </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kapelusz</a:t>
            </a:r>
          </a:p>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zielony </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kapelusz</a:t>
            </a:r>
          </a:p>
          <a:p>
            <a:pPr marL="342900" lvl="0" indent="-342900">
              <a:spcAft>
                <a:spcPts val="0"/>
              </a:spcAft>
              <a:buFont typeface="+mj-lt"/>
              <a:buAutoNum type="alphaLcPeriod"/>
            </a:pPr>
            <a:r>
              <a:rPr lang="pl-PL" sz="20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czarny </a:t>
            </a:r>
            <a:r>
              <a:rPr lang="pl-PL"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kapelusz</a:t>
            </a:r>
          </a:p>
        </p:txBody>
      </p:sp>
    </p:spTree>
    <p:extLst>
      <p:ext uri="{BB962C8B-B14F-4D97-AF65-F5344CB8AC3E}">
        <p14:creationId xmlns:p14="http://schemas.microsoft.com/office/powerpoint/2010/main" val="341204451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xmlns="" id="{7D50F80D-70F7-4B95-B27E-48A65C93D9B6}"/>
              </a:ext>
            </a:extLst>
          </p:cNvPr>
          <p:cNvSpPr/>
          <p:nvPr/>
        </p:nvSpPr>
        <p:spPr>
          <a:xfrm>
            <a:off x="6172200" y="9185519"/>
            <a:ext cx="11963400" cy="9525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object 2"/>
          <p:cNvSpPr txBox="1">
            <a:spLocks noGrp="1"/>
          </p:cNvSpPr>
          <p:nvPr>
            <p:ph type="title"/>
          </p:nvPr>
        </p:nvSpPr>
        <p:spPr>
          <a:xfrm>
            <a:off x="7924800" y="3924300"/>
            <a:ext cx="6897687" cy="2782813"/>
          </a:xfrm>
        </p:spPr>
        <p:txBody>
          <a:bodyPr vert="horz" wrap="square" lIns="0" tIns="12700" rIns="0" bIns="0" rtlCol="0">
            <a:spAutoFit/>
          </a:bodyPr>
          <a:lstStyle/>
          <a:p>
            <a:r>
              <a:rPr lang="pl-PL" dirty="0" smtClean="0"/>
              <a:t>Dziękujemy za uwagę!</a:t>
            </a:r>
            <a:endParaRPr lang="es-ES" dirty="0"/>
          </a:p>
        </p:txBody>
      </p:sp>
      <p:pic>
        <p:nvPicPr>
          <p:cNvPr id="6" name="Picture 9">
            <a:extLst>
              <a:ext uri="{FF2B5EF4-FFF2-40B4-BE49-F238E27FC236}">
                <a16:creationId xmlns:a16="http://schemas.microsoft.com/office/drawing/2014/main" xmlns="" id="{2B20B7A5-9C0B-4641-90FC-FB2B04D88371}"/>
              </a:ext>
            </a:extLst>
          </p:cNvPr>
          <p:cNvPicPr>
            <a:picLocks noChangeAspect="1"/>
          </p:cNvPicPr>
          <p:nvPr/>
        </p:nvPicPr>
        <p:blipFill>
          <a:blip r:embed="rId3"/>
          <a:srcRect/>
          <a:stretch>
            <a:fillRect/>
          </a:stretch>
        </p:blipFill>
        <p:spPr>
          <a:xfrm>
            <a:off x="8289503" y="9661769"/>
            <a:ext cx="10058400" cy="556688"/>
          </a:xfrm>
          <a:prstGeom prst="rect">
            <a:avLst/>
          </a:prstGeom>
          <a:noFill/>
          <a:ln cap="flat">
            <a:noFill/>
          </a:ln>
        </p:spPr>
      </p:pic>
      <p:pic>
        <p:nvPicPr>
          <p:cNvPr id="7" name="Picture 3">
            <a:extLst>
              <a:ext uri="{FF2B5EF4-FFF2-40B4-BE49-F238E27FC236}">
                <a16:creationId xmlns:a16="http://schemas.microsoft.com/office/drawing/2014/main" xmlns="" id="{7C56120C-8292-4C9F-8F58-CC30B96DC164}"/>
              </a:ext>
            </a:extLst>
          </p:cNvPr>
          <p:cNvPicPr>
            <a:picLocks noChangeAspect="1"/>
          </p:cNvPicPr>
          <p:nvPr/>
        </p:nvPicPr>
        <p:blipFill>
          <a:blip r:embed="rId4"/>
          <a:stretch>
            <a:fillRect/>
          </a:stretch>
        </p:blipFill>
        <p:spPr>
          <a:xfrm>
            <a:off x="6324600" y="9705175"/>
            <a:ext cx="1985322" cy="432844"/>
          </a:xfrm>
          <a:prstGeom prst="rect">
            <a:avLst/>
          </a:prstGeom>
          <a:noFill/>
          <a:ln cap="flat">
            <a:noFill/>
          </a:ln>
        </p:spPr>
      </p:pic>
      <p:pic>
        <p:nvPicPr>
          <p:cNvPr id="11" name="Imagen 10">
            <a:extLst>
              <a:ext uri="{FF2B5EF4-FFF2-40B4-BE49-F238E27FC236}">
                <a16:creationId xmlns:a16="http://schemas.microsoft.com/office/drawing/2014/main" xmlns="" id="{665C6894-7800-4680-B841-3509763410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57800" y="9715392"/>
            <a:ext cx="936335" cy="44944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3039642332"/>
              </p:ext>
            </p:extLst>
          </p:nvPr>
        </p:nvGraphicFramePr>
        <p:xfrm>
          <a:off x="533400" y="342900"/>
          <a:ext cx="16306800" cy="10709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dirty="0">
                <a:solidFill>
                  <a:prstClr val="white"/>
                </a:solidFill>
                <a:latin typeface="YADLjI9qxTA 0"/>
              </a:rPr>
              <a:t>With the support of the Erasmus+ </a:t>
            </a:r>
            <a:r>
              <a:rPr lang="en-US" sz="1400" dirty="0" err="1">
                <a:solidFill>
                  <a:prstClr val="white"/>
                </a:solidFill>
                <a:latin typeface="YADLjI9qxTA 0"/>
              </a:rPr>
              <a:t>programme</a:t>
            </a:r>
            <a:r>
              <a:rPr lang="en-US" sz="1400" dirty="0">
                <a:solidFill>
                  <a:prstClr val="white"/>
                </a:solidFill>
                <a:latin typeface="YADLjI9qxTA 0"/>
              </a:rPr>
              <a:t> of the European Union. This document and its contents reflects the views only of the authors, and the Commission cannot be held responsible for any use which may be made of the information contained therein. </a:t>
            </a: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2" name="TextBox 1"/>
          <p:cNvSpPr txBox="1"/>
          <p:nvPr/>
        </p:nvSpPr>
        <p:spPr>
          <a:xfrm>
            <a:off x="672353" y="1760040"/>
            <a:ext cx="16154400" cy="6186309"/>
          </a:xfrm>
          <a:prstGeom prst="rect">
            <a:avLst/>
          </a:prstGeom>
          <a:noFill/>
        </p:spPr>
        <p:txBody>
          <a:bodyPr wrap="square" rtlCol="0">
            <a:spAutoFit/>
          </a:bodyPr>
          <a:lstStyle/>
          <a:p>
            <a:pPr marL="0" lvl="1" fontAlgn="base"/>
            <a:r>
              <a:rPr lang="hr-HR" sz="3600" b="1" dirty="0" smtClean="0">
                <a:solidFill>
                  <a:srgbClr val="FF0000"/>
                </a:solidFill>
              </a:rPr>
              <a:t>1.1 </a:t>
            </a:r>
            <a:r>
              <a:rPr lang="en-GB" sz="3600" b="1" dirty="0" err="1" smtClean="0">
                <a:solidFill>
                  <a:srgbClr val="FF0000"/>
                </a:solidFill>
              </a:rPr>
              <a:t>Definiowanie</a:t>
            </a:r>
            <a:r>
              <a:rPr lang="en-GB" sz="3600" b="1" dirty="0" smtClean="0">
                <a:solidFill>
                  <a:srgbClr val="FF0000"/>
                </a:solidFill>
              </a:rPr>
              <a:t> </a:t>
            </a:r>
            <a:r>
              <a:rPr lang="en-GB" sz="3600" b="1" dirty="0" err="1">
                <a:solidFill>
                  <a:srgbClr val="FF0000"/>
                </a:solidFill>
              </a:rPr>
              <a:t>kreatywności</a:t>
            </a:r>
            <a:endParaRPr lang="hr-HR" sz="3200" dirty="0" smtClean="0">
              <a:solidFill>
                <a:srgbClr val="FF0000"/>
              </a:solidFill>
            </a:endParaRPr>
          </a:p>
          <a:p>
            <a:pPr marL="636588" indent="79375" fontAlgn="base"/>
            <a:r>
              <a:rPr lang="en-GB" sz="2800" dirty="0"/>
              <a:t>1.1.1. </a:t>
            </a:r>
            <a:r>
              <a:rPr lang="en-US" sz="2800" dirty="0" err="1"/>
              <a:t>Czym</a:t>
            </a:r>
            <a:r>
              <a:rPr lang="en-US" sz="2800" dirty="0"/>
              <a:t> jest </a:t>
            </a:r>
            <a:r>
              <a:rPr lang="en-US" sz="2800" dirty="0" err="1"/>
              <a:t>kreatywność</a:t>
            </a:r>
            <a:r>
              <a:rPr lang="en-US" sz="2800" dirty="0"/>
              <a:t>? </a:t>
            </a:r>
            <a:r>
              <a:rPr lang="en-US" sz="2800" dirty="0" err="1"/>
              <a:t>Znaczenie</a:t>
            </a:r>
            <a:r>
              <a:rPr lang="en-US" sz="2800" dirty="0"/>
              <a:t> </a:t>
            </a:r>
            <a:r>
              <a:rPr lang="en-US" sz="2800" dirty="0" err="1"/>
              <a:t>kreatywność</a:t>
            </a:r>
            <a:endParaRPr lang="pl-PL" sz="2800" dirty="0"/>
          </a:p>
          <a:p>
            <a:pPr marL="636588" indent="79375" fontAlgn="base"/>
            <a:r>
              <a:rPr lang="pl-PL" sz="2800" dirty="0"/>
              <a:t>1.1.2. Składniki kreatywności i model kreatywności 4P</a:t>
            </a:r>
          </a:p>
          <a:p>
            <a:pPr marL="636588" indent="79375" fontAlgn="base"/>
            <a:r>
              <a:rPr lang="en-GB" sz="2800" dirty="0"/>
              <a:t>1.1.3. </a:t>
            </a:r>
            <a:r>
              <a:rPr lang="en-GB" sz="2800" dirty="0" err="1"/>
              <a:t>Rodzaje</a:t>
            </a:r>
            <a:r>
              <a:rPr lang="en-GB" sz="2800" dirty="0"/>
              <a:t> </a:t>
            </a:r>
            <a:r>
              <a:rPr lang="en-GB" sz="2800" dirty="0" err="1"/>
              <a:t>kreatywności</a:t>
            </a:r>
            <a:endParaRPr lang="pl-PL" sz="2800" dirty="0"/>
          </a:p>
          <a:p>
            <a:r>
              <a:rPr lang="en-GB" dirty="0"/>
              <a:t> </a:t>
            </a:r>
            <a:endParaRPr lang="hr-HR" dirty="0"/>
          </a:p>
          <a:p>
            <a:pPr marL="0" lvl="1" fontAlgn="base"/>
            <a:r>
              <a:rPr lang="hr-HR" sz="3600" b="1" dirty="0" smtClean="0">
                <a:solidFill>
                  <a:srgbClr val="FF0000"/>
                </a:solidFill>
              </a:rPr>
              <a:t>1.2 </a:t>
            </a:r>
            <a:r>
              <a:rPr lang="pl-PL" sz="3600" b="1" dirty="0" smtClean="0">
                <a:solidFill>
                  <a:srgbClr val="FF0000"/>
                </a:solidFill>
              </a:rPr>
              <a:t>Kreatywność </a:t>
            </a:r>
            <a:r>
              <a:rPr lang="pl-PL" sz="3600" b="1" dirty="0">
                <a:solidFill>
                  <a:srgbClr val="FF0000"/>
                </a:solidFill>
              </a:rPr>
              <a:t>zespołowa i techniki kreatywności</a:t>
            </a:r>
            <a:endParaRPr lang="hr-HR" sz="3200" dirty="0" smtClean="0">
              <a:solidFill>
                <a:srgbClr val="FF0000"/>
              </a:solidFill>
            </a:endParaRPr>
          </a:p>
          <a:p>
            <a:pPr marL="715963" indent="-3175" fontAlgn="base"/>
            <a:r>
              <a:rPr lang="pl-PL" sz="2800" dirty="0" smtClean="0"/>
              <a:t>1.2.1. </a:t>
            </a:r>
            <a:r>
              <a:rPr lang="pl-PL" sz="2800" dirty="0"/>
              <a:t>Pokonywanie osobistych barier kreatywności</a:t>
            </a:r>
          </a:p>
          <a:p>
            <a:pPr marL="715963" indent="-3175" fontAlgn="base"/>
            <a:r>
              <a:rPr lang="pl-PL" sz="2800" dirty="0" smtClean="0"/>
              <a:t>1.2.2. </a:t>
            </a:r>
            <a:r>
              <a:rPr lang="pl-PL" sz="2800" dirty="0"/>
              <a:t>Kreatywność zespołowa</a:t>
            </a:r>
          </a:p>
          <a:p>
            <a:pPr marL="715963" indent="-3175" fontAlgn="base"/>
            <a:r>
              <a:rPr lang="pl-PL" sz="2800" dirty="0" smtClean="0"/>
              <a:t>1.2.3. </a:t>
            </a:r>
            <a:r>
              <a:rPr lang="pl-PL" sz="2800" dirty="0"/>
              <a:t>Kreatywność w miejscu pracy</a:t>
            </a:r>
          </a:p>
          <a:p>
            <a:pPr marL="715963" indent="-3175" fontAlgn="base"/>
            <a:r>
              <a:rPr lang="pl-PL" sz="2800" dirty="0" smtClean="0"/>
              <a:t>1.2.4. Techniki </a:t>
            </a:r>
            <a:r>
              <a:rPr lang="pl-PL" sz="2800" dirty="0"/>
              <a:t>kreatywności</a:t>
            </a:r>
          </a:p>
          <a:p>
            <a:pPr fontAlgn="base"/>
            <a:r>
              <a:rPr lang="en-GB" dirty="0"/>
              <a:t> </a:t>
            </a:r>
            <a:endParaRPr lang="hr-HR" sz="1600" dirty="0"/>
          </a:p>
          <a:p>
            <a:pPr marL="0" lvl="1" fontAlgn="base"/>
            <a:r>
              <a:rPr lang="hr-HR" sz="3600" b="1" dirty="0" smtClean="0">
                <a:solidFill>
                  <a:srgbClr val="FF0000"/>
                </a:solidFill>
              </a:rPr>
              <a:t>1.3 </a:t>
            </a:r>
            <a:r>
              <a:rPr lang="en-GB" sz="3600" b="1" dirty="0" smtClean="0">
                <a:solidFill>
                  <a:srgbClr val="FF0000"/>
                </a:solidFill>
              </a:rPr>
              <a:t>Design </a:t>
            </a:r>
            <a:r>
              <a:rPr lang="en-GB" sz="3600" b="1" dirty="0">
                <a:solidFill>
                  <a:srgbClr val="FF0000"/>
                </a:solidFill>
              </a:rPr>
              <a:t>Thinking/</a:t>
            </a:r>
            <a:r>
              <a:rPr lang="en-GB" sz="3600" b="1" dirty="0" err="1">
                <a:solidFill>
                  <a:srgbClr val="FF0000"/>
                </a:solidFill>
              </a:rPr>
              <a:t>Myślenie</a:t>
            </a:r>
            <a:r>
              <a:rPr lang="en-GB" sz="3600" b="1" dirty="0">
                <a:solidFill>
                  <a:srgbClr val="FF0000"/>
                </a:solidFill>
              </a:rPr>
              <a:t> </a:t>
            </a:r>
            <a:r>
              <a:rPr lang="en-GB" sz="3600" b="1" dirty="0" err="1">
                <a:solidFill>
                  <a:srgbClr val="FF0000"/>
                </a:solidFill>
              </a:rPr>
              <a:t>projektowe</a:t>
            </a:r>
            <a:endParaRPr lang="hr-HR" sz="3200" dirty="0">
              <a:solidFill>
                <a:srgbClr val="FF0000"/>
              </a:solidFill>
            </a:endParaRPr>
          </a:p>
          <a:p>
            <a:pPr marL="715963" fontAlgn="base"/>
            <a:r>
              <a:rPr lang="pl-PL" sz="2800" dirty="0" smtClean="0"/>
              <a:t>1.3.1. </a:t>
            </a:r>
            <a:r>
              <a:rPr lang="pl-PL" sz="2800" dirty="0"/>
              <a:t>Ramy myślenia projektowego</a:t>
            </a:r>
          </a:p>
          <a:p>
            <a:pPr marL="715963" fontAlgn="base"/>
            <a:r>
              <a:rPr lang="pl-PL" sz="2800" dirty="0" smtClean="0"/>
              <a:t>1.3.2. </a:t>
            </a:r>
            <a:r>
              <a:rPr lang="pl-PL" sz="2800" dirty="0"/>
              <a:t>Modele myślenia projektowego</a:t>
            </a:r>
          </a:p>
        </p:txBody>
      </p:sp>
    </p:spTree>
    <p:extLst>
      <p:ext uri="{BB962C8B-B14F-4D97-AF65-F5344CB8AC3E}">
        <p14:creationId xmlns:p14="http://schemas.microsoft.com/office/powerpoint/2010/main" val="329147344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5" end="5"/>
                                            </p:txEl>
                                          </p:spTgt>
                                        </p:tgtEl>
                                        <p:attrNameLst>
                                          <p:attrName>style.visibility</p:attrName>
                                        </p:attrNameLst>
                                      </p:cBhvr>
                                      <p:to>
                                        <p:strVal val="visible"/>
                                      </p:to>
                                    </p:set>
                                    <p:animEffect transition="in" filter="fade">
                                      <p:cBhvr>
                                        <p:cTn id="12" dur="500"/>
                                        <p:tgtEl>
                                          <p:spTgt spid="2">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11" end="11"/>
                                            </p:txEl>
                                          </p:spTgt>
                                        </p:tgtEl>
                                        <p:attrNameLst>
                                          <p:attrName>style.visibility</p:attrName>
                                        </p:attrNameLst>
                                      </p:cBhvr>
                                      <p:to>
                                        <p:strVal val="visible"/>
                                      </p:to>
                                    </p:set>
                                    <p:animEffect transition="in" filter="fade">
                                      <p:cBhvr>
                                        <p:cTn id="17"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219044" y="643276"/>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 </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1</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2058829726"/>
              </p:ext>
            </p:extLst>
          </p:nvPr>
        </p:nvGraphicFramePr>
        <p:xfrm>
          <a:off x="1115703" y="1257300"/>
          <a:ext cx="16840200" cy="6934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1</a:t>
            </a:r>
          </a:p>
        </p:txBody>
      </p:sp>
      <p:graphicFrame>
        <p:nvGraphicFramePr>
          <p:cNvPr id="2" name="Diagram 1"/>
          <p:cNvGraphicFramePr/>
          <p:nvPr>
            <p:extLst>
              <p:ext uri="{D42A27DB-BD31-4B8C-83A1-F6EECF244321}">
                <p14:modId xmlns:p14="http://schemas.microsoft.com/office/powerpoint/2010/main" val="648437917"/>
              </p:ext>
            </p:extLst>
          </p:nvPr>
        </p:nvGraphicFramePr>
        <p:xfrm>
          <a:off x="762000" y="1462635"/>
          <a:ext cx="17089755" cy="9432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1206877" y="2552700"/>
            <a:ext cx="16200000" cy="5632311"/>
          </a:xfrm>
          <a:prstGeom prst="rect">
            <a:avLst/>
          </a:prstGeom>
          <a:noFill/>
          <a:ln>
            <a:solidFill>
              <a:srgbClr val="FF0000"/>
            </a:solidFill>
          </a:ln>
        </p:spPr>
        <p:txBody>
          <a:bodyPr wrap="square" rtlCol="0">
            <a:spAutoFit/>
          </a:bodyPr>
          <a:lstStyle/>
          <a:p>
            <a:pPr algn="just"/>
            <a:r>
              <a:rPr lang="pl-PL" altLang="ko-KR" sz="2800" i="1" dirty="0" smtClean="0"/>
              <a:t>Ilość definicji </a:t>
            </a:r>
            <a:r>
              <a:rPr lang="pl-PL" altLang="ko-KR" sz="2800" i="1" dirty="0"/>
              <a:t>kreatywności jest niezliczona </a:t>
            </a:r>
            <a:r>
              <a:rPr lang="pl-PL" altLang="ko-KR" sz="2800" i="1" dirty="0" smtClean="0"/>
              <a:t>i </a:t>
            </a:r>
            <a:r>
              <a:rPr lang="pl-PL" altLang="ko-KR" sz="2800" i="1" dirty="0"/>
              <a:t>trudno poprzestać na jednej</a:t>
            </a:r>
            <a:r>
              <a:rPr lang="pl-PL" altLang="ko-KR" sz="2800" i="1" dirty="0" smtClean="0"/>
              <a:t>:</a:t>
            </a:r>
            <a:endParaRPr lang="en-US" altLang="ko-KR" sz="2800" i="1" dirty="0"/>
          </a:p>
          <a:p>
            <a:pPr algn="just"/>
            <a:endParaRPr lang="en-US" altLang="ko-KR" sz="1600" i="1" dirty="0">
              <a:solidFill>
                <a:srgbClr val="C00000"/>
              </a:solidFill>
            </a:endParaRPr>
          </a:p>
          <a:p>
            <a:pPr marL="457200" indent="-457200" algn="just">
              <a:buFont typeface="Wingdings" panose="05000000000000000000" pitchFamily="2" charset="2"/>
              <a:buChar char="§"/>
            </a:pPr>
            <a:r>
              <a:rPr lang="pl-PL" altLang="ko-KR" sz="2800" i="1" dirty="0" smtClean="0">
                <a:solidFill>
                  <a:srgbClr val="C00000"/>
                </a:solidFill>
              </a:rPr>
              <a:t>„</a:t>
            </a:r>
            <a:r>
              <a:rPr lang="pl-PL" altLang="ko-KR" sz="2800" i="1" dirty="0">
                <a:solidFill>
                  <a:srgbClr val="C00000"/>
                </a:solidFill>
              </a:rPr>
              <a:t>zdolność do produkcji lub używania oryginalnych i nietypowych pomysłów</a:t>
            </a:r>
            <a:r>
              <a:rPr lang="pl-PL" altLang="ko-KR" sz="2800" i="1" dirty="0" smtClean="0">
                <a:solidFill>
                  <a:srgbClr val="C00000"/>
                </a:solidFill>
              </a:rPr>
              <a:t>” </a:t>
            </a:r>
            <a:r>
              <a:rPr lang="en-GB" altLang="ko-KR" sz="2400" i="1" dirty="0" smtClean="0"/>
              <a:t>(</a:t>
            </a:r>
            <a:r>
              <a:rPr lang="en-GB" altLang="ko-KR" sz="2400" i="1" dirty="0" smtClean="0"/>
              <a:t>The Cambridge Dictionary)</a:t>
            </a:r>
            <a:r>
              <a:rPr lang="hr-HR" altLang="ko-KR" sz="2400" i="1" dirty="0" smtClean="0"/>
              <a:t>; </a:t>
            </a:r>
            <a:r>
              <a:rPr lang="en-US" altLang="ko-KR" sz="2800" i="1" dirty="0" smtClean="0">
                <a:solidFill>
                  <a:srgbClr val="C00000"/>
                </a:solidFill>
              </a:rPr>
              <a:t>„</a:t>
            </a:r>
            <a:r>
              <a:rPr lang="pl-PL" altLang="ko-KR" sz="2800" i="1" dirty="0" smtClean="0">
                <a:solidFill>
                  <a:srgbClr val="C00000"/>
                </a:solidFill>
              </a:rPr>
              <a:t>zdolność</a:t>
            </a:r>
            <a:r>
              <a:rPr lang="en-US" altLang="ko-KR" sz="2800" i="1" dirty="0" smtClean="0">
                <a:solidFill>
                  <a:srgbClr val="C00000"/>
                </a:solidFill>
              </a:rPr>
              <a:t> </a:t>
            </a:r>
            <a:r>
              <a:rPr lang="pl-PL" altLang="ko-KR" sz="2800" i="1" dirty="0" smtClean="0">
                <a:solidFill>
                  <a:srgbClr val="C00000"/>
                </a:solidFill>
              </a:rPr>
              <a:t>do tworzenia</a:t>
            </a:r>
            <a:r>
              <a:rPr lang="en-US" altLang="ko-KR" sz="2800" i="1" dirty="0" smtClean="0">
                <a:solidFill>
                  <a:srgbClr val="C00000"/>
                </a:solidFill>
              </a:rPr>
              <a:t>" </a:t>
            </a:r>
            <a:r>
              <a:rPr lang="pl-PL" altLang="ko-KR" sz="2800" i="1" dirty="0" smtClean="0"/>
              <a:t>i</a:t>
            </a:r>
            <a:r>
              <a:rPr lang="en-US" altLang="ko-KR" sz="2800" i="1" dirty="0" smtClean="0">
                <a:solidFill>
                  <a:srgbClr val="C00000"/>
                </a:solidFill>
              </a:rPr>
              <a:t> „</a:t>
            </a:r>
            <a:r>
              <a:rPr lang="pl-PL" altLang="ko-KR" sz="2800" i="1" dirty="0" smtClean="0">
                <a:solidFill>
                  <a:srgbClr val="C00000"/>
                </a:solidFill>
              </a:rPr>
              <a:t>jakość bycia kreatywnym</a:t>
            </a:r>
            <a:r>
              <a:rPr lang="hr-HR" altLang="ko-KR" sz="2800" i="1" dirty="0" smtClean="0">
                <a:solidFill>
                  <a:srgbClr val="C00000"/>
                </a:solidFill>
              </a:rPr>
              <a:t>” </a:t>
            </a:r>
            <a:r>
              <a:rPr lang="en-GB" altLang="ko-KR" sz="2400" i="1" dirty="0" smtClean="0"/>
              <a:t>(The Merriam-Webster Dictionary)</a:t>
            </a:r>
          </a:p>
          <a:p>
            <a:pPr algn="just"/>
            <a:endParaRPr lang="hr-HR" altLang="ko-KR" sz="2800" i="1" dirty="0" smtClean="0">
              <a:solidFill>
                <a:srgbClr val="C00000"/>
              </a:solidFill>
            </a:endParaRPr>
          </a:p>
          <a:p>
            <a:pPr marL="457200" indent="-457200" algn="just">
              <a:buFont typeface="Wingdings" panose="05000000000000000000" pitchFamily="2" charset="2"/>
              <a:buChar char="§"/>
            </a:pPr>
            <a:r>
              <a:rPr lang="pl-PL" altLang="ko-KR" sz="2800" i="1" dirty="0">
                <a:solidFill>
                  <a:srgbClr val="C00000"/>
                </a:solidFill>
              </a:rPr>
              <a:t>„kreatywność to zdolność do tworzenia pracy, która jest zarówno nowa (tj. oryginalna, nieoczekiwana), jak </a:t>
            </a:r>
            <a:r>
              <a:rPr lang="pl-PL" altLang="ko-KR" sz="2800" i="1" dirty="0" smtClean="0">
                <a:solidFill>
                  <a:srgbClr val="C00000"/>
                </a:solidFill>
              </a:rPr>
              <a:t/>
            </a:r>
            <a:br>
              <a:rPr lang="pl-PL" altLang="ko-KR" sz="2800" i="1" dirty="0" smtClean="0">
                <a:solidFill>
                  <a:srgbClr val="C00000"/>
                </a:solidFill>
              </a:rPr>
            </a:br>
            <a:r>
              <a:rPr lang="pl-PL" altLang="ko-KR" sz="2800" i="1" dirty="0" smtClean="0">
                <a:solidFill>
                  <a:srgbClr val="C00000"/>
                </a:solidFill>
              </a:rPr>
              <a:t>i odpowiednia </a:t>
            </a:r>
            <a:r>
              <a:rPr lang="pl-PL" altLang="ko-KR" sz="2800" i="1" dirty="0">
                <a:solidFill>
                  <a:srgbClr val="C00000"/>
                </a:solidFill>
              </a:rPr>
              <a:t>(tj. użyteczna, adaptacyjna w odniesieniu do ograniczeń zadaniowych</a:t>
            </a:r>
            <a:r>
              <a:rPr lang="pl-PL" altLang="ko-KR" sz="2800" i="1" dirty="0" smtClean="0">
                <a:solidFill>
                  <a:srgbClr val="C00000"/>
                </a:solidFill>
              </a:rPr>
              <a:t>)”</a:t>
            </a:r>
            <a:r>
              <a:rPr lang="hr-HR" altLang="ko-KR" sz="2800" i="1" dirty="0" smtClean="0"/>
              <a:t> </a:t>
            </a:r>
            <a:r>
              <a:rPr lang="hr-HR" altLang="ko-KR" sz="2400" i="1" dirty="0" smtClean="0"/>
              <a:t>(</a:t>
            </a:r>
            <a:r>
              <a:rPr lang="en-GB" altLang="ko-KR" sz="2400" i="1" dirty="0" smtClean="0"/>
              <a:t>Sternberg and Lubart, 1999, </a:t>
            </a:r>
            <a:r>
              <a:rPr lang="pl-PL" altLang="ko-KR" sz="2400" i="1" dirty="0" smtClean="0"/>
              <a:t>s</a:t>
            </a:r>
            <a:r>
              <a:rPr lang="en-GB" altLang="ko-KR" sz="2400" i="1" dirty="0" smtClean="0"/>
              <a:t>. </a:t>
            </a:r>
            <a:r>
              <a:rPr lang="en-GB" altLang="ko-KR" sz="2400" i="1" dirty="0" smtClean="0"/>
              <a:t>3) </a:t>
            </a:r>
            <a:endParaRPr lang="hr-HR" altLang="ko-KR" sz="2400" i="1" dirty="0" smtClean="0"/>
          </a:p>
          <a:p>
            <a:pPr algn="just"/>
            <a:endParaRPr lang="hr-HR" altLang="ko-KR" sz="2400" i="1" dirty="0" smtClean="0"/>
          </a:p>
          <a:p>
            <a:pPr marL="457200" indent="-457200" algn="just">
              <a:buFont typeface="Wingdings" panose="05000000000000000000" pitchFamily="2" charset="2"/>
              <a:buChar char="§"/>
            </a:pPr>
            <a:r>
              <a:rPr lang="pl-PL" altLang="ko-KR" sz="2800" i="1" dirty="0">
                <a:solidFill>
                  <a:srgbClr val="C00000"/>
                </a:solidFill>
              </a:rPr>
              <a:t>„kreatywność to wytwarzanie czegoś, co jest jednocześnie nowe i naprawdę wartościowe</a:t>
            </a:r>
            <a:r>
              <a:rPr lang="pl-PL" altLang="ko-KR" sz="2800" i="1" dirty="0" smtClean="0">
                <a:solidFill>
                  <a:srgbClr val="C00000"/>
                </a:solidFill>
              </a:rPr>
              <a:t>” </a:t>
            </a:r>
            <a:r>
              <a:rPr lang="hr-HR" altLang="ko-KR" sz="2400" i="1" dirty="0" smtClean="0"/>
              <a:t>(</a:t>
            </a:r>
            <a:r>
              <a:rPr lang="en-US" altLang="ko-KR" sz="2400" i="1" dirty="0" smtClean="0"/>
              <a:t>Rothenberg</a:t>
            </a:r>
            <a:r>
              <a:rPr lang="hr-HR" altLang="ko-KR" sz="2400" i="1" dirty="0" smtClean="0"/>
              <a:t>,</a:t>
            </a:r>
            <a:r>
              <a:rPr lang="en-US" altLang="ko-KR" sz="2400" i="1" dirty="0" smtClean="0"/>
              <a:t> 1990</a:t>
            </a:r>
            <a:r>
              <a:rPr lang="en-US" altLang="ko-KR" sz="2400" i="1" dirty="0"/>
              <a:t>, </a:t>
            </a:r>
            <a:r>
              <a:rPr lang="pl-PL" altLang="ko-KR" sz="2400" i="1" dirty="0" smtClean="0"/>
              <a:t>s</a:t>
            </a:r>
            <a:r>
              <a:rPr lang="en-US" altLang="ko-KR" sz="2400" i="1" dirty="0" smtClean="0"/>
              <a:t>. </a:t>
            </a:r>
            <a:r>
              <a:rPr lang="en-US" altLang="ko-KR" sz="2400" i="1" dirty="0"/>
              <a:t>5</a:t>
            </a:r>
            <a:r>
              <a:rPr lang="en-US" altLang="ko-KR" sz="2400" i="1" dirty="0" smtClean="0"/>
              <a:t>) </a:t>
            </a:r>
            <a:endParaRPr lang="hr-HR" altLang="ko-KR" sz="2400" i="1" dirty="0" smtClean="0"/>
          </a:p>
          <a:p>
            <a:pPr marL="457200" indent="-457200" algn="just">
              <a:buFont typeface="Wingdings" panose="05000000000000000000" pitchFamily="2" charset="2"/>
              <a:buChar char="§"/>
            </a:pPr>
            <a:endParaRPr lang="hr-HR" altLang="ko-KR" sz="2400" i="1" dirty="0"/>
          </a:p>
          <a:p>
            <a:pPr marL="457200" indent="-457200" algn="just">
              <a:buFont typeface="Wingdings" panose="05000000000000000000" pitchFamily="2" charset="2"/>
              <a:buChar char="§"/>
            </a:pPr>
            <a:r>
              <a:rPr lang="pl-PL" altLang="ko-KR" sz="2800" i="1" dirty="0">
                <a:solidFill>
                  <a:srgbClr val="C00000"/>
                </a:solidFill>
              </a:rPr>
              <a:t>„kreatywność to proces wypracowywania oryginalnej, nowatorskiej, ale </a:t>
            </a:r>
            <a:r>
              <a:rPr lang="pl-PL" altLang="ko-KR" sz="2800" i="1" dirty="0" smtClean="0">
                <a:solidFill>
                  <a:srgbClr val="C00000"/>
                </a:solidFill>
              </a:rPr>
              <a:t>właściwej </a:t>
            </a:r>
            <a:r>
              <a:rPr lang="pl-PL" altLang="ko-KR" sz="2800" i="1" dirty="0">
                <a:solidFill>
                  <a:srgbClr val="C00000"/>
                </a:solidFill>
              </a:rPr>
              <a:t>odpowiedzi na problem</a:t>
            </a:r>
            <a:r>
              <a:rPr lang="pl-PL" altLang="ko-KR" sz="2800" i="1" dirty="0" smtClean="0">
                <a:solidFill>
                  <a:srgbClr val="C00000"/>
                </a:solidFill>
              </a:rPr>
              <a:t>” </a:t>
            </a:r>
            <a:r>
              <a:rPr lang="hr-HR" altLang="ko-KR" sz="2400" i="1" dirty="0" smtClean="0"/>
              <a:t>(</a:t>
            </a:r>
            <a:r>
              <a:rPr lang="hr-HR" altLang="ko-KR" sz="2400" i="1" dirty="0" smtClean="0"/>
              <a:t>Chaudhary, 2018</a:t>
            </a:r>
            <a:r>
              <a:rPr lang="hr-HR" altLang="ko-KR" sz="2400" i="1" dirty="0"/>
              <a:t>, p. 171) </a:t>
            </a:r>
            <a:endParaRPr lang="en-GB" altLang="ko-KR" sz="2800" i="1" dirty="0"/>
          </a:p>
        </p:txBody>
      </p:sp>
    </p:spTree>
    <p:extLst>
      <p:ext uri="{BB962C8B-B14F-4D97-AF65-F5344CB8AC3E}">
        <p14:creationId xmlns:p14="http://schemas.microsoft.com/office/powerpoint/2010/main" val="127423671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 1</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4153861101"/>
              </p:ext>
            </p:extLst>
          </p:nvPr>
        </p:nvGraphicFramePr>
        <p:xfrm>
          <a:off x="938058" y="1948134"/>
          <a:ext cx="16283142"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6" y="3162300"/>
            <a:ext cx="16206943" cy="3970318"/>
          </a:xfrm>
          <a:prstGeom prst="rect">
            <a:avLst/>
          </a:prstGeom>
          <a:noFill/>
          <a:ln>
            <a:solidFill>
              <a:srgbClr val="E12227"/>
            </a:solidFill>
          </a:ln>
        </p:spPr>
        <p:txBody>
          <a:bodyPr wrap="square" rtlCol="0">
            <a:spAutoFit/>
          </a:bodyPr>
          <a:lstStyle/>
          <a:p>
            <a:pPr algn="just"/>
            <a:endParaRPr lang="hr-HR" altLang="ko-KR" sz="2800" i="1" dirty="0"/>
          </a:p>
          <a:p>
            <a:pPr algn="just"/>
            <a:r>
              <a:rPr lang="en-GB" altLang="ko-KR" sz="2800" i="1" dirty="0" smtClean="0"/>
              <a:t>Sternberg </a:t>
            </a:r>
            <a:r>
              <a:rPr lang="pl-PL" altLang="ko-KR" sz="2800" i="1" dirty="0"/>
              <a:t>i</a:t>
            </a:r>
            <a:r>
              <a:rPr lang="en-GB" altLang="ko-KR" sz="2800" i="1" dirty="0" smtClean="0"/>
              <a:t> </a:t>
            </a:r>
            <a:r>
              <a:rPr lang="en-GB" altLang="ko-KR" sz="2800" i="1" dirty="0" smtClean="0"/>
              <a:t>Lubart (1991, 1992) </a:t>
            </a:r>
            <a:r>
              <a:rPr lang="pl-PL" altLang="ko-KR" sz="2800" i="1" dirty="0" smtClean="0"/>
              <a:t>zaproponowali </a:t>
            </a:r>
            <a:r>
              <a:rPr lang="en-GB" altLang="ko-KR" sz="2800" i="1" dirty="0" smtClean="0">
                <a:solidFill>
                  <a:srgbClr val="C00000"/>
                </a:solidFill>
              </a:rPr>
              <a:t>I</a:t>
            </a:r>
            <a:r>
              <a:rPr lang="pl-PL" altLang="ko-KR" sz="2800" i="1" dirty="0" err="1" smtClean="0">
                <a:solidFill>
                  <a:srgbClr val="C00000"/>
                </a:solidFill>
              </a:rPr>
              <a:t>nwestycyjną</a:t>
            </a:r>
            <a:r>
              <a:rPr lang="pl-PL" altLang="ko-KR" sz="2800" i="1" dirty="0" smtClean="0">
                <a:solidFill>
                  <a:srgbClr val="C00000"/>
                </a:solidFill>
              </a:rPr>
              <a:t> Teorię Kreatywności</a:t>
            </a:r>
            <a:r>
              <a:rPr lang="en-GB" altLang="ko-KR" sz="2800" i="1" dirty="0" smtClean="0"/>
              <a:t>, </a:t>
            </a:r>
            <a:r>
              <a:rPr lang="pl-PL" altLang="ko-KR" sz="2800" i="1" dirty="0" smtClean="0"/>
              <a:t>która głosi, że kreatywność jest w dużej mierze </a:t>
            </a:r>
            <a:r>
              <a:rPr lang="pl-PL" altLang="ko-KR" sz="2800" i="1" dirty="0">
                <a:solidFill>
                  <a:srgbClr val="C00000"/>
                </a:solidFill>
              </a:rPr>
              <a:t>decyzją kupowania tanio i sprzedawania drogo </a:t>
            </a:r>
            <a:r>
              <a:rPr lang="pl-PL" altLang="ko-KR" sz="2800" i="1" dirty="0" smtClean="0"/>
              <a:t>w świecie idei. </a:t>
            </a:r>
          </a:p>
          <a:p>
            <a:pPr algn="just"/>
            <a:endParaRPr lang="hr-HR" altLang="ko-KR" sz="2800" i="1" dirty="0"/>
          </a:p>
          <a:p>
            <a:pPr algn="just"/>
            <a:r>
              <a:rPr lang="pl-PL" altLang="ko-KR" sz="2800" i="1" dirty="0" smtClean="0"/>
              <a:t>Kreatywni ludzie, jak dobrzy </a:t>
            </a:r>
            <a:r>
              <a:rPr lang="pl-PL" altLang="ko-KR" sz="2800" i="1" dirty="0" smtClean="0">
                <a:solidFill>
                  <a:srgbClr val="C00000"/>
                </a:solidFill>
              </a:rPr>
              <a:t>inwestorzy</a:t>
            </a:r>
            <a:r>
              <a:rPr lang="pl-PL" altLang="ko-KR" sz="2800" i="1" dirty="0" smtClean="0"/>
              <a:t>, rozwijają pomysły, które w tamtych czasach uważane są za nowatorskie, a może nawet trochę śmieszne, np. </a:t>
            </a:r>
            <a:r>
              <a:rPr lang="pl-PL" altLang="ko-KR" sz="2800" i="1" dirty="0" smtClean="0">
                <a:solidFill>
                  <a:srgbClr val="C00000"/>
                </a:solidFill>
              </a:rPr>
              <a:t>„kupują tanio”. </a:t>
            </a:r>
          </a:p>
          <a:p>
            <a:pPr algn="just"/>
            <a:endParaRPr lang="pl-PL" altLang="ko-KR" sz="2800" i="1" dirty="0" smtClean="0"/>
          </a:p>
          <a:p>
            <a:pPr algn="just"/>
            <a:r>
              <a:rPr lang="pl-PL" altLang="ko-KR" sz="2800" i="1" dirty="0" smtClean="0"/>
              <a:t>Gdy ich pomysły zdobędą akceptację, twórcy </a:t>
            </a:r>
            <a:r>
              <a:rPr lang="pl-PL" altLang="ko-KR" sz="2800" i="1" dirty="0" smtClean="0">
                <a:solidFill>
                  <a:srgbClr val="C00000"/>
                </a:solidFill>
              </a:rPr>
              <a:t>„sprzedają po wyższej cenie”</a:t>
            </a:r>
            <a:r>
              <a:rPr lang="pl-PL" altLang="ko-KR" sz="2800" i="1" dirty="0" smtClean="0"/>
              <a:t>,</a:t>
            </a:r>
            <a:r>
              <a:rPr lang="pl-PL" altLang="ko-KR" sz="2800" i="1" dirty="0" smtClean="0">
                <a:solidFill>
                  <a:srgbClr val="C00000"/>
                </a:solidFill>
              </a:rPr>
              <a:t> </a:t>
            </a:r>
            <a:r>
              <a:rPr lang="pl-PL" altLang="ko-KR" sz="2800" i="1" dirty="0" smtClean="0"/>
              <a:t>czerpią zyski ze swojego dobrego pomysłu i przechodzą do kolejnego niepopularnego pomysłu.</a:t>
            </a:r>
            <a:endParaRPr lang="en-GB" altLang="ko-KR" sz="2800" i="1" dirty="0" smtClean="0"/>
          </a:p>
        </p:txBody>
      </p:sp>
    </p:spTree>
    <p:extLst>
      <p:ext uri="{BB962C8B-B14F-4D97-AF65-F5344CB8AC3E}">
        <p14:creationId xmlns:p14="http://schemas.microsoft.com/office/powerpoint/2010/main" val="350763434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 </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1</a:t>
            </a:r>
          </a:p>
        </p:txBody>
      </p:sp>
      <p:graphicFrame>
        <p:nvGraphicFramePr>
          <p:cNvPr id="2" name="Diagram 1"/>
          <p:cNvGraphicFramePr/>
          <p:nvPr>
            <p:extLst>
              <p:ext uri="{D42A27DB-BD31-4B8C-83A1-F6EECF244321}">
                <p14:modId xmlns:p14="http://schemas.microsoft.com/office/powerpoint/2010/main" val="1311817581"/>
              </p:ext>
            </p:extLst>
          </p:nvPr>
        </p:nvGraphicFramePr>
        <p:xfrm>
          <a:off x="938056" y="1514983"/>
          <a:ext cx="16913699"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6" name="Diagram 5"/>
          <p:cNvGraphicFramePr/>
          <p:nvPr>
            <p:extLst>
              <p:ext uri="{D42A27DB-BD31-4B8C-83A1-F6EECF244321}">
                <p14:modId xmlns:p14="http://schemas.microsoft.com/office/powerpoint/2010/main" val="2864240590"/>
              </p:ext>
            </p:extLst>
          </p:nvPr>
        </p:nvGraphicFramePr>
        <p:xfrm>
          <a:off x="938054" y="3024919"/>
          <a:ext cx="16130746" cy="5257800"/>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Tree>
    <p:extLst>
      <p:ext uri="{BB962C8B-B14F-4D97-AF65-F5344CB8AC3E}">
        <p14:creationId xmlns:p14="http://schemas.microsoft.com/office/powerpoint/2010/main" val="176841282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Część </a:t>
            </a:r>
            <a:r>
              <a:rPr lang="en-US" altLang="ko-KR" sz="4800" b="1" dirty="0" smtClean="0">
                <a:solidFill>
                  <a:srgbClr val="E12227"/>
                </a:solidFill>
                <a:latin typeface="Tahoma" panose="020B0604030504040204" pitchFamily="34" charset="0"/>
                <a:ea typeface="Tahoma" panose="020B0604030504040204" pitchFamily="34" charset="0"/>
                <a:cs typeface="Tahoma" panose="020B0604030504040204" pitchFamily="34" charset="0"/>
              </a:rPr>
              <a:t>1</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767789561"/>
              </p:ext>
            </p:extLst>
          </p:nvPr>
        </p:nvGraphicFramePr>
        <p:xfrm>
          <a:off x="581207" y="1579668"/>
          <a:ext cx="16913698"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Diagram 2"/>
          <p:cNvGraphicFramePr/>
          <p:nvPr>
            <p:extLst>
              <p:ext uri="{D42A27DB-BD31-4B8C-83A1-F6EECF244321}">
                <p14:modId xmlns:p14="http://schemas.microsoft.com/office/powerpoint/2010/main" val="3270935659"/>
              </p:ext>
            </p:extLst>
          </p:nvPr>
        </p:nvGraphicFramePr>
        <p:xfrm>
          <a:off x="938056" y="2882019"/>
          <a:ext cx="16200000" cy="5297396"/>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Tree>
    <p:extLst>
      <p:ext uri="{BB962C8B-B14F-4D97-AF65-F5344CB8AC3E}">
        <p14:creationId xmlns:p14="http://schemas.microsoft.com/office/powerpoint/2010/main" val="300945580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5366</TotalTime>
  <Words>4088</Words>
  <Application>Microsoft Office PowerPoint</Application>
  <PresentationFormat>Niestandardowy</PresentationFormat>
  <Paragraphs>491</Paragraphs>
  <Slides>37</Slides>
  <Notes>33</Notes>
  <HiddenSlides>0</HiddenSlides>
  <MMClips>0</MMClips>
  <ScaleCrop>false</ScaleCrop>
  <HeadingPairs>
    <vt:vector size="4" baseType="variant">
      <vt:variant>
        <vt:lpstr>Motyw</vt:lpstr>
      </vt:variant>
      <vt:variant>
        <vt:i4>2</vt:i4>
      </vt:variant>
      <vt:variant>
        <vt:lpstr>Tytuły slajdów</vt:lpstr>
      </vt:variant>
      <vt:variant>
        <vt:i4>37</vt:i4>
      </vt:variant>
    </vt:vector>
  </HeadingPairs>
  <TitlesOfParts>
    <vt:vector size="39" baseType="lpstr">
      <vt:lpstr>Office Theme</vt:lpstr>
      <vt:lpstr>1_Office Theme</vt:lpstr>
      <vt:lpstr>Prezentacja programu PowerPoint</vt:lpstr>
      <vt:lpstr>Cele kursu</vt:lpstr>
      <vt:lpstr>ZAWARTOŚĆ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Dziękujemy za uwagę!</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essence RED</dc:title>
  <dc:creator>Monia Coppola</dc:creator>
  <cp:keywords>DAEZM6eZgec,BAEXurJiHZU</cp:keywords>
  <cp:lastModifiedBy>Karolina Palimaka</cp:lastModifiedBy>
  <cp:revision>278</cp:revision>
  <dcterms:created xsi:type="dcterms:W3CDTF">2021-03-19T11:51:00Z</dcterms:created>
  <dcterms:modified xsi:type="dcterms:W3CDTF">2022-01-22T23:48:28Z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2021-03-19T00:00:00Z</vt:filetime>
  </property>
  <property fmtid="{D5CDD505-2E9C-101B-9397-08002B2CF9AE}" pid="3" name="Creator">
    <vt:lpwstr>Canva</vt:lpwstr>
  </property>
  <property fmtid="{D5CDD505-2E9C-101B-9397-08002B2CF9AE}" pid="4" name="LastSaved">
    <vt:filetime>2021-03-19T00:00:00Z</vt:filetime>
  </property>
</Properties>
</file>