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7.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6" r:id="rId2"/>
  </p:sldMasterIdLst>
  <p:notesMasterIdLst>
    <p:notesMasterId r:id="rId29"/>
  </p:notesMasterIdLst>
  <p:sldIdLst>
    <p:sldId id="269" r:id="rId3"/>
    <p:sldId id="257" r:id="rId4"/>
    <p:sldId id="273" r:id="rId5"/>
    <p:sldId id="264" r:id="rId6"/>
    <p:sldId id="276" r:id="rId7"/>
    <p:sldId id="277" r:id="rId8"/>
    <p:sldId id="278" r:id="rId9"/>
    <p:sldId id="279" r:id="rId10"/>
    <p:sldId id="280" r:id="rId11"/>
    <p:sldId id="281" r:id="rId12"/>
    <p:sldId id="282" r:id="rId13"/>
    <p:sldId id="283" r:id="rId14"/>
    <p:sldId id="284" r:id="rId15"/>
    <p:sldId id="285" r:id="rId16"/>
    <p:sldId id="286" r:id="rId17"/>
    <p:sldId id="287" r:id="rId18"/>
    <p:sldId id="288" r:id="rId19"/>
    <p:sldId id="289" r:id="rId20"/>
    <p:sldId id="290" r:id="rId21"/>
    <p:sldId id="291" r:id="rId22"/>
    <p:sldId id="292" r:id="rId23"/>
    <p:sldId id="293" r:id="rId24"/>
    <p:sldId id="294" r:id="rId25"/>
    <p:sldId id="295" r:id="rId26"/>
    <p:sldId id="296" r:id="rId27"/>
    <p:sldId id="270" r:id="rId28"/>
  </p:sldIdLst>
  <p:sldSz cx="18288000" cy="10287000"/>
  <p:notesSz cx="18288000" cy="10287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12227"/>
    <a:srgbClr val="2432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69" autoAdjust="0"/>
    <p:restoredTop sz="94660"/>
  </p:normalViewPr>
  <p:slideViewPr>
    <p:cSldViewPr>
      <p:cViewPr varScale="1">
        <p:scale>
          <a:sx n="56" d="100"/>
          <a:sy n="56" d="100"/>
        </p:scale>
        <p:origin x="614" y="43"/>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 Id="rId8" Type="http://schemas.openxmlformats.org/officeDocument/2006/relationships/slide" Target="slides/slide6.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426D8E9-B6D5-48B9-9DFB-FB10548DFDC3}"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s-ES"/>
        </a:p>
      </dgm:t>
    </dgm:pt>
    <dgm:pt modelId="{B702A52E-833F-4334-B297-B92B7C1F3471}">
      <dgm:prSet custT="1"/>
      <dgm:spPr>
        <a:solidFill>
          <a:schemeClr val="tx2"/>
        </a:solidFill>
      </dgm:spPr>
      <dgm:t>
        <a:bodyPr/>
        <a:lstStyle/>
        <a:p>
          <a:pPr marL="536575" indent="-536575"/>
          <a:r>
            <a:rPr lang="en-GB" sz="2400" dirty="0"/>
            <a:t>•	</a:t>
          </a:r>
          <a:r>
            <a:rPr lang="pl-PL" sz="2400" dirty="0"/>
            <a:t>Aktywne słuchanie i zachęcanie do uczestnictwa w komunikacji dwukierunkowej</a:t>
          </a:r>
          <a:r>
            <a:rPr lang="en-GB" sz="2400" dirty="0"/>
            <a:t>. </a:t>
          </a:r>
          <a:endParaRPr lang="es-ES" sz="2400" dirty="0"/>
        </a:p>
      </dgm:t>
    </dgm:pt>
    <dgm:pt modelId="{0D8FBD61-8BD7-49A8-965B-259A4A3F8A37}" type="parTrans" cxnId="{B1D4EC8F-7EFD-4449-B88D-597B715109F6}">
      <dgm:prSet/>
      <dgm:spPr/>
      <dgm:t>
        <a:bodyPr/>
        <a:lstStyle/>
        <a:p>
          <a:endParaRPr lang="es-ES" sz="2400"/>
        </a:p>
      </dgm:t>
    </dgm:pt>
    <dgm:pt modelId="{C5E187B9-DC5E-47F1-A29A-8CE2C99868C2}" type="sibTrans" cxnId="{B1D4EC8F-7EFD-4449-B88D-597B715109F6}">
      <dgm:prSet/>
      <dgm:spPr/>
      <dgm:t>
        <a:bodyPr/>
        <a:lstStyle/>
        <a:p>
          <a:endParaRPr lang="es-ES" sz="2400"/>
        </a:p>
      </dgm:t>
    </dgm:pt>
    <dgm:pt modelId="{BE213737-2D93-4204-83E7-F9E6AB38385D}">
      <dgm:prSet custT="1"/>
      <dgm:spPr>
        <a:solidFill>
          <a:schemeClr val="tx2"/>
        </a:solidFill>
      </dgm:spPr>
      <dgm:t>
        <a:bodyPr/>
        <a:lstStyle/>
        <a:p>
          <a:pPr marL="449263" indent="-449263"/>
          <a:r>
            <a:rPr lang="en-GB" sz="2400" dirty="0"/>
            <a:t>•	</a:t>
          </a:r>
          <a:r>
            <a:rPr lang="pl-PL" sz="2400" dirty="0"/>
            <a:t>Zidentyfikowanie barier utrudniających komunikację zarówno indywidualnie, jak iw zespole</a:t>
          </a:r>
          <a:r>
            <a:rPr lang="en-GB" sz="2400" dirty="0"/>
            <a:t>.</a:t>
          </a:r>
          <a:endParaRPr lang="es-ES" sz="2400" dirty="0"/>
        </a:p>
      </dgm:t>
    </dgm:pt>
    <dgm:pt modelId="{290FD70C-4985-425B-95AF-4507DC47AD20}" type="parTrans" cxnId="{DB9B8B71-3332-4C5E-AD6A-C7A66978F43F}">
      <dgm:prSet/>
      <dgm:spPr/>
      <dgm:t>
        <a:bodyPr/>
        <a:lstStyle/>
        <a:p>
          <a:endParaRPr lang="es-ES" sz="2400"/>
        </a:p>
      </dgm:t>
    </dgm:pt>
    <dgm:pt modelId="{F03DF944-D6C8-4132-96D0-22081A1EA678}" type="sibTrans" cxnId="{DB9B8B71-3332-4C5E-AD6A-C7A66978F43F}">
      <dgm:prSet/>
      <dgm:spPr/>
      <dgm:t>
        <a:bodyPr/>
        <a:lstStyle/>
        <a:p>
          <a:endParaRPr lang="es-ES" sz="2400"/>
        </a:p>
      </dgm:t>
    </dgm:pt>
    <dgm:pt modelId="{67BC2869-857A-491F-AA1E-DCCF1A04181C}" type="pres">
      <dgm:prSet presAssocID="{3426D8E9-B6D5-48B9-9DFB-FB10548DFDC3}" presName="linear" presStyleCnt="0">
        <dgm:presLayoutVars>
          <dgm:dir/>
          <dgm:animLvl val="lvl"/>
          <dgm:resizeHandles val="exact"/>
        </dgm:presLayoutVars>
      </dgm:prSet>
      <dgm:spPr/>
    </dgm:pt>
    <dgm:pt modelId="{4DAED387-93E0-42C9-A859-6D90EB7B5BC1}" type="pres">
      <dgm:prSet presAssocID="{B702A52E-833F-4334-B297-B92B7C1F3471}" presName="parentLin" presStyleCnt="0"/>
      <dgm:spPr/>
    </dgm:pt>
    <dgm:pt modelId="{FB7AB800-8BE7-4981-B847-FDB65FD83792}" type="pres">
      <dgm:prSet presAssocID="{B702A52E-833F-4334-B297-B92B7C1F3471}" presName="parentLeftMargin" presStyleLbl="node1" presStyleIdx="0" presStyleCnt="2"/>
      <dgm:spPr/>
    </dgm:pt>
    <dgm:pt modelId="{BC9CC3AD-029C-4071-8F9B-63F400834DBE}" type="pres">
      <dgm:prSet presAssocID="{B702A52E-833F-4334-B297-B92B7C1F3471}" presName="parentText" presStyleLbl="node1" presStyleIdx="0" presStyleCnt="2" custScaleY="269116">
        <dgm:presLayoutVars>
          <dgm:chMax val="0"/>
          <dgm:bulletEnabled val="1"/>
        </dgm:presLayoutVars>
      </dgm:prSet>
      <dgm:spPr/>
    </dgm:pt>
    <dgm:pt modelId="{54B41E27-333A-4363-9DF5-D0BD7F726504}" type="pres">
      <dgm:prSet presAssocID="{B702A52E-833F-4334-B297-B92B7C1F3471}" presName="negativeSpace" presStyleCnt="0"/>
      <dgm:spPr/>
    </dgm:pt>
    <dgm:pt modelId="{99A8C107-E8CB-4023-818E-FA722D7426E2}" type="pres">
      <dgm:prSet presAssocID="{B702A52E-833F-4334-B297-B92B7C1F3471}" presName="childText" presStyleLbl="conFgAcc1" presStyleIdx="0" presStyleCnt="2" custScaleX="72078" custScaleY="67297">
        <dgm:presLayoutVars>
          <dgm:bulletEnabled val="1"/>
        </dgm:presLayoutVars>
      </dgm:prSet>
      <dgm:spPr/>
    </dgm:pt>
    <dgm:pt modelId="{674C4431-39C6-4A59-AE1E-4D4CDCC58D79}" type="pres">
      <dgm:prSet presAssocID="{C5E187B9-DC5E-47F1-A29A-8CE2C99868C2}" presName="spaceBetweenRectangles" presStyleCnt="0"/>
      <dgm:spPr/>
    </dgm:pt>
    <dgm:pt modelId="{35759391-2F25-49AA-B5B0-27634FFB5E4D}" type="pres">
      <dgm:prSet presAssocID="{BE213737-2D93-4204-83E7-F9E6AB38385D}" presName="parentLin" presStyleCnt="0"/>
      <dgm:spPr/>
    </dgm:pt>
    <dgm:pt modelId="{2A064FDA-1A15-40E4-B416-76AE86A6C504}" type="pres">
      <dgm:prSet presAssocID="{BE213737-2D93-4204-83E7-F9E6AB38385D}" presName="parentLeftMargin" presStyleLbl="node1" presStyleIdx="0" presStyleCnt="2"/>
      <dgm:spPr/>
    </dgm:pt>
    <dgm:pt modelId="{14F557BF-B191-4472-B312-F217AF56AFD8}" type="pres">
      <dgm:prSet presAssocID="{BE213737-2D93-4204-83E7-F9E6AB38385D}" presName="parentText" presStyleLbl="node1" presStyleIdx="1" presStyleCnt="2" custScaleY="269116">
        <dgm:presLayoutVars>
          <dgm:chMax val="0"/>
          <dgm:bulletEnabled val="1"/>
        </dgm:presLayoutVars>
      </dgm:prSet>
      <dgm:spPr/>
    </dgm:pt>
    <dgm:pt modelId="{313D84FF-9DF1-47DA-85A9-F7BB143EEB85}" type="pres">
      <dgm:prSet presAssocID="{BE213737-2D93-4204-83E7-F9E6AB38385D}" presName="negativeSpace" presStyleCnt="0"/>
      <dgm:spPr/>
    </dgm:pt>
    <dgm:pt modelId="{9E219CD8-8E91-49AF-B7A7-626449466CDD}" type="pres">
      <dgm:prSet presAssocID="{BE213737-2D93-4204-83E7-F9E6AB38385D}" presName="childText" presStyleLbl="conFgAcc1" presStyleIdx="1" presStyleCnt="2" custScaleX="72078" custScaleY="67297">
        <dgm:presLayoutVars>
          <dgm:bulletEnabled val="1"/>
        </dgm:presLayoutVars>
      </dgm:prSet>
      <dgm:spPr/>
    </dgm:pt>
  </dgm:ptLst>
  <dgm:cxnLst>
    <dgm:cxn modelId="{0D473B1B-0EC4-4659-8426-CF3835238085}" type="presOf" srcId="{BE213737-2D93-4204-83E7-F9E6AB38385D}" destId="{14F557BF-B191-4472-B312-F217AF56AFD8}" srcOrd="1" destOrd="0" presId="urn:microsoft.com/office/officeart/2005/8/layout/list1"/>
    <dgm:cxn modelId="{27DF8F1E-10F6-4274-A417-D42A9DD672DE}" type="presOf" srcId="{B702A52E-833F-4334-B297-B92B7C1F3471}" destId="{FB7AB800-8BE7-4981-B847-FDB65FD83792}" srcOrd="0" destOrd="0" presId="urn:microsoft.com/office/officeart/2005/8/layout/list1"/>
    <dgm:cxn modelId="{F3007625-65ED-490A-9297-FD91B8B88124}" type="presOf" srcId="{3426D8E9-B6D5-48B9-9DFB-FB10548DFDC3}" destId="{67BC2869-857A-491F-AA1E-DCCF1A04181C}" srcOrd="0" destOrd="0" presId="urn:microsoft.com/office/officeart/2005/8/layout/list1"/>
    <dgm:cxn modelId="{0E051B2A-30B2-429D-8B94-EBDEFCA167D7}" type="presOf" srcId="{B702A52E-833F-4334-B297-B92B7C1F3471}" destId="{BC9CC3AD-029C-4071-8F9B-63F400834DBE}" srcOrd="1" destOrd="0" presId="urn:microsoft.com/office/officeart/2005/8/layout/list1"/>
    <dgm:cxn modelId="{DB9B8B71-3332-4C5E-AD6A-C7A66978F43F}" srcId="{3426D8E9-B6D5-48B9-9DFB-FB10548DFDC3}" destId="{BE213737-2D93-4204-83E7-F9E6AB38385D}" srcOrd="1" destOrd="0" parTransId="{290FD70C-4985-425B-95AF-4507DC47AD20}" sibTransId="{F03DF944-D6C8-4132-96D0-22081A1EA678}"/>
    <dgm:cxn modelId="{B1D4EC8F-7EFD-4449-B88D-597B715109F6}" srcId="{3426D8E9-B6D5-48B9-9DFB-FB10548DFDC3}" destId="{B702A52E-833F-4334-B297-B92B7C1F3471}" srcOrd="0" destOrd="0" parTransId="{0D8FBD61-8BD7-49A8-965B-259A4A3F8A37}" sibTransId="{C5E187B9-DC5E-47F1-A29A-8CE2C99868C2}"/>
    <dgm:cxn modelId="{161473D5-2A74-49D9-B371-C207E0D64A54}" type="presOf" srcId="{BE213737-2D93-4204-83E7-F9E6AB38385D}" destId="{2A064FDA-1A15-40E4-B416-76AE86A6C504}" srcOrd="0" destOrd="0" presId="urn:microsoft.com/office/officeart/2005/8/layout/list1"/>
    <dgm:cxn modelId="{81E49931-B0EF-4A90-8A52-7B433191CFB2}" type="presParOf" srcId="{67BC2869-857A-491F-AA1E-DCCF1A04181C}" destId="{4DAED387-93E0-42C9-A859-6D90EB7B5BC1}" srcOrd="0" destOrd="0" presId="urn:microsoft.com/office/officeart/2005/8/layout/list1"/>
    <dgm:cxn modelId="{F6A327DD-731C-49F8-890C-B265FA55AD85}" type="presParOf" srcId="{4DAED387-93E0-42C9-A859-6D90EB7B5BC1}" destId="{FB7AB800-8BE7-4981-B847-FDB65FD83792}" srcOrd="0" destOrd="0" presId="urn:microsoft.com/office/officeart/2005/8/layout/list1"/>
    <dgm:cxn modelId="{D7841723-9786-49AB-BC51-4CCD2B869177}" type="presParOf" srcId="{4DAED387-93E0-42C9-A859-6D90EB7B5BC1}" destId="{BC9CC3AD-029C-4071-8F9B-63F400834DBE}" srcOrd="1" destOrd="0" presId="urn:microsoft.com/office/officeart/2005/8/layout/list1"/>
    <dgm:cxn modelId="{DA155D77-4462-47FD-9EFF-56110840E289}" type="presParOf" srcId="{67BC2869-857A-491F-AA1E-DCCF1A04181C}" destId="{54B41E27-333A-4363-9DF5-D0BD7F726504}" srcOrd="1" destOrd="0" presId="urn:microsoft.com/office/officeart/2005/8/layout/list1"/>
    <dgm:cxn modelId="{FF4DFBB5-7C04-4184-8F99-71C982482B6C}" type="presParOf" srcId="{67BC2869-857A-491F-AA1E-DCCF1A04181C}" destId="{99A8C107-E8CB-4023-818E-FA722D7426E2}" srcOrd="2" destOrd="0" presId="urn:microsoft.com/office/officeart/2005/8/layout/list1"/>
    <dgm:cxn modelId="{EDC79DBC-5834-4380-96D2-ADD5DCE00464}" type="presParOf" srcId="{67BC2869-857A-491F-AA1E-DCCF1A04181C}" destId="{674C4431-39C6-4A59-AE1E-4D4CDCC58D79}" srcOrd="3" destOrd="0" presId="urn:microsoft.com/office/officeart/2005/8/layout/list1"/>
    <dgm:cxn modelId="{045144CE-F8A5-425C-8DA8-49966003FC6A}" type="presParOf" srcId="{67BC2869-857A-491F-AA1E-DCCF1A04181C}" destId="{35759391-2F25-49AA-B5B0-27634FFB5E4D}" srcOrd="4" destOrd="0" presId="urn:microsoft.com/office/officeart/2005/8/layout/list1"/>
    <dgm:cxn modelId="{B443839A-B564-4789-9033-743C9D67000C}" type="presParOf" srcId="{35759391-2F25-49AA-B5B0-27634FFB5E4D}" destId="{2A064FDA-1A15-40E4-B416-76AE86A6C504}" srcOrd="0" destOrd="0" presId="urn:microsoft.com/office/officeart/2005/8/layout/list1"/>
    <dgm:cxn modelId="{A553557C-1512-4657-972E-E0FA6DC67D13}" type="presParOf" srcId="{35759391-2F25-49AA-B5B0-27634FFB5E4D}" destId="{14F557BF-B191-4472-B312-F217AF56AFD8}" srcOrd="1" destOrd="0" presId="urn:microsoft.com/office/officeart/2005/8/layout/list1"/>
    <dgm:cxn modelId="{5A6FF404-F363-4CB5-95C3-34E2A7D15DB8}" type="presParOf" srcId="{67BC2869-857A-491F-AA1E-DCCF1A04181C}" destId="{313D84FF-9DF1-47DA-85A9-F7BB143EEB85}" srcOrd="5" destOrd="0" presId="urn:microsoft.com/office/officeart/2005/8/layout/list1"/>
    <dgm:cxn modelId="{9FF323A9-5EE3-40DB-9BDB-47E51C447E19}" type="presParOf" srcId="{67BC2869-857A-491F-AA1E-DCCF1A04181C}" destId="{9E219CD8-8E91-49AF-B7A7-626449466CDD}" srcOrd="6" destOrd="0" presId="urn:microsoft.com/office/officeart/2005/8/layout/list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426D8E9-B6D5-48B9-9DFB-FB10548DFDC3}"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s-ES"/>
        </a:p>
      </dgm:t>
    </dgm:pt>
    <dgm:pt modelId="{C570373A-6BF3-45F1-94BA-C74919C6BEFA}">
      <dgm:prSet custT="1"/>
      <dgm:spPr>
        <a:solidFill>
          <a:schemeClr val="tx2"/>
        </a:solidFill>
      </dgm:spPr>
      <dgm:t>
        <a:bodyPr/>
        <a:lstStyle/>
        <a:p>
          <a:pPr marL="449263" indent="-449263"/>
          <a:r>
            <a:rPr lang="en-GB" sz="2400" dirty="0"/>
            <a:t>•	</a:t>
          </a:r>
          <a:r>
            <a:rPr lang="pl-PL" sz="2400" dirty="0"/>
            <a:t>Przełamywanie zidentyfikowanych uprzednio barier w celu poprawy komunikacji</a:t>
          </a:r>
          <a:r>
            <a:rPr lang="en-GB" sz="2400" dirty="0"/>
            <a:t>.</a:t>
          </a:r>
          <a:endParaRPr lang="es-ES" sz="2400" dirty="0"/>
        </a:p>
      </dgm:t>
    </dgm:pt>
    <dgm:pt modelId="{1D1A347A-7EE9-47A9-9CD2-8AAF4C11D3ED}" type="parTrans" cxnId="{3E05FA4B-D478-46FF-827C-C3CF847A6366}">
      <dgm:prSet/>
      <dgm:spPr/>
      <dgm:t>
        <a:bodyPr/>
        <a:lstStyle/>
        <a:p>
          <a:endParaRPr lang="es-ES" sz="2400"/>
        </a:p>
      </dgm:t>
    </dgm:pt>
    <dgm:pt modelId="{0FD511DF-A2F6-445C-96A3-9DDCA58C8E80}" type="sibTrans" cxnId="{3E05FA4B-D478-46FF-827C-C3CF847A6366}">
      <dgm:prSet/>
      <dgm:spPr/>
      <dgm:t>
        <a:bodyPr/>
        <a:lstStyle/>
        <a:p>
          <a:endParaRPr lang="es-ES" sz="2400"/>
        </a:p>
      </dgm:t>
    </dgm:pt>
    <dgm:pt modelId="{44B52977-C28D-4CCB-9B84-21D0E4031A59}">
      <dgm:prSet custT="1"/>
      <dgm:spPr>
        <a:solidFill>
          <a:schemeClr val="tx2"/>
        </a:solidFill>
      </dgm:spPr>
      <dgm:t>
        <a:bodyPr/>
        <a:lstStyle/>
        <a:p>
          <a:pPr marL="449263" indent="-449263"/>
          <a:r>
            <a:rPr lang="en-GB" sz="2400" dirty="0"/>
            <a:t>•	</a:t>
          </a:r>
          <a:r>
            <a:rPr lang="pl-PL" sz="2400" dirty="0"/>
            <a:t>Tworzenie strategii indywidualnych i grupowych, aby zapobiec zidentyfikowanym problemom komunikacyjnym w przyszłości</a:t>
          </a:r>
          <a:r>
            <a:rPr lang="en-GB" sz="2400" dirty="0"/>
            <a:t>.</a:t>
          </a:r>
          <a:endParaRPr lang="es-ES" sz="2400" dirty="0"/>
        </a:p>
      </dgm:t>
    </dgm:pt>
    <dgm:pt modelId="{68113EED-4EA3-43C1-BDD8-DD60C0101300}" type="parTrans" cxnId="{3A010A81-A7FF-4FDA-961E-0DB6F19D9AC4}">
      <dgm:prSet/>
      <dgm:spPr/>
      <dgm:t>
        <a:bodyPr/>
        <a:lstStyle/>
        <a:p>
          <a:endParaRPr lang="es-ES" sz="2400"/>
        </a:p>
      </dgm:t>
    </dgm:pt>
    <dgm:pt modelId="{4A1FDEC1-852C-4E97-8C06-AAD7C5C7F605}" type="sibTrans" cxnId="{3A010A81-A7FF-4FDA-961E-0DB6F19D9AC4}">
      <dgm:prSet/>
      <dgm:spPr/>
      <dgm:t>
        <a:bodyPr/>
        <a:lstStyle/>
        <a:p>
          <a:endParaRPr lang="es-ES" sz="2400"/>
        </a:p>
      </dgm:t>
    </dgm:pt>
    <dgm:pt modelId="{67BC2869-857A-491F-AA1E-DCCF1A04181C}" type="pres">
      <dgm:prSet presAssocID="{3426D8E9-B6D5-48B9-9DFB-FB10548DFDC3}" presName="linear" presStyleCnt="0">
        <dgm:presLayoutVars>
          <dgm:dir/>
          <dgm:animLvl val="lvl"/>
          <dgm:resizeHandles val="exact"/>
        </dgm:presLayoutVars>
      </dgm:prSet>
      <dgm:spPr/>
    </dgm:pt>
    <dgm:pt modelId="{06984106-7EDE-4FE5-AF6A-E198CCCF5235}" type="pres">
      <dgm:prSet presAssocID="{C570373A-6BF3-45F1-94BA-C74919C6BEFA}" presName="parentLin" presStyleCnt="0"/>
      <dgm:spPr/>
    </dgm:pt>
    <dgm:pt modelId="{767DC0CF-8B0F-4498-A51C-2644C863C195}" type="pres">
      <dgm:prSet presAssocID="{C570373A-6BF3-45F1-94BA-C74919C6BEFA}" presName="parentLeftMargin" presStyleLbl="node1" presStyleIdx="0" presStyleCnt="2"/>
      <dgm:spPr/>
    </dgm:pt>
    <dgm:pt modelId="{885300D4-8F6D-4E6C-AEC1-3070C9DB2825}" type="pres">
      <dgm:prSet presAssocID="{C570373A-6BF3-45F1-94BA-C74919C6BEFA}" presName="parentText" presStyleLbl="node1" presStyleIdx="0" presStyleCnt="2" custScaleY="269116">
        <dgm:presLayoutVars>
          <dgm:chMax val="0"/>
          <dgm:bulletEnabled val="1"/>
        </dgm:presLayoutVars>
      </dgm:prSet>
      <dgm:spPr/>
    </dgm:pt>
    <dgm:pt modelId="{F97D53F7-2970-4E34-9DFB-51ED28C1C61F}" type="pres">
      <dgm:prSet presAssocID="{C570373A-6BF3-45F1-94BA-C74919C6BEFA}" presName="negativeSpace" presStyleCnt="0"/>
      <dgm:spPr/>
    </dgm:pt>
    <dgm:pt modelId="{B6063C51-9284-44BF-B75F-8BCCDDD2DE63}" type="pres">
      <dgm:prSet presAssocID="{C570373A-6BF3-45F1-94BA-C74919C6BEFA}" presName="childText" presStyleLbl="conFgAcc1" presStyleIdx="0" presStyleCnt="2" custScaleX="72078" custScaleY="67297">
        <dgm:presLayoutVars>
          <dgm:bulletEnabled val="1"/>
        </dgm:presLayoutVars>
      </dgm:prSet>
      <dgm:spPr/>
    </dgm:pt>
    <dgm:pt modelId="{6A1A275E-1665-4AC0-84EA-E22A2AEC3FC3}" type="pres">
      <dgm:prSet presAssocID="{0FD511DF-A2F6-445C-96A3-9DDCA58C8E80}" presName="spaceBetweenRectangles" presStyleCnt="0"/>
      <dgm:spPr/>
    </dgm:pt>
    <dgm:pt modelId="{C220C551-D4BA-43D6-8C2C-1CA63F459772}" type="pres">
      <dgm:prSet presAssocID="{44B52977-C28D-4CCB-9B84-21D0E4031A59}" presName="parentLin" presStyleCnt="0"/>
      <dgm:spPr/>
    </dgm:pt>
    <dgm:pt modelId="{FE0CD673-9F44-4B1E-A718-B094495427F9}" type="pres">
      <dgm:prSet presAssocID="{44B52977-C28D-4CCB-9B84-21D0E4031A59}" presName="parentLeftMargin" presStyleLbl="node1" presStyleIdx="0" presStyleCnt="2"/>
      <dgm:spPr/>
    </dgm:pt>
    <dgm:pt modelId="{3A8048BC-A50F-4EF1-B41B-25611D23F1D4}" type="pres">
      <dgm:prSet presAssocID="{44B52977-C28D-4CCB-9B84-21D0E4031A59}" presName="parentText" presStyleLbl="node1" presStyleIdx="1" presStyleCnt="2" custScaleY="269116">
        <dgm:presLayoutVars>
          <dgm:chMax val="0"/>
          <dgm:bulletEnabled val="1"/>
        </dgm:presLayoutVars>
      </dgm:prSet>
      <dgm:spPr/>
    </dgm:pt>
    <dgm:pt modelId="{C763417D-79C0-4546-8C1F-7355B0B4CB56}" type="pres">
      <dgm:prSet presAssocID="{44B52977-C28D-4CCB-9B84-21D0E4031A59}" presName="negativeSpace" presStyleCnt="0"/>
      <dgm:spPr/>
    </dgm:pt>
    <dgm:pt modelId="{B5EFBC64-E654-4C7B-9100-43B6C33BC419}" type="pres">
      <dgm:prSet presAssocID="{44B52977-C28D-4CCB-9B84-21D0E4031A59}" presName="childText" presStyleLbl="conFgAcc1" presStyleIdx="1" presStyleCnt="2" custScaleX="72078" custScaleY="67297">
        <dgm:presLayoutVars>
          <dgm:bulletEnabled val="1"/>
        </dgm:presLayoutVars>
      </dgm:prSet>
      <dgm:spPr/>
    </dgm:pt>
  </dgm:ptLst>
  <dgm:cxnLst>
    <dgm:cxn modelId="{F3007625-65ED-490A-9297-FD91B8B88124}" type="presOf" srcId="{3426D8E9-B6D5-48B9-9DFB-FB10548DFDC3}" destId="{67BC2869-857A-491F-AA1E-DCCF1A04181C}" srcOrd="0" destOrd="0" presId="urn:microsoft.com/office/officeart/2005/8/layout/list1"/>
    <dgm:cxn modelId="{9613273B-FC32-4895-85AC-C0B29431D5DA}" type="presOf" srcId="{C570373A-6BF3-45F1-94BA-C74919C6BEFA}" destId="{885300D4-8F6D-4E6C-AEC1-3070C9DB2825}" srcOrd="1" destOrd="0" presId="urn:microsoft.com/office/officeart/2005/8/layout/list1"/>
    <dgm:cxn modelId="{3E05FA4B-D478-46FF-827C-C3CF847A6366}" srcId="{3426D8E9-B6D5-48B9-9DFB-FB10548DFDC3}" destId="{C570373A-6BF3-45F1-94BA-C74919C6BEFA}" srcOrd="0" destOrd="0" parTransId="{1D1A347A-7EE9-47A9-9CD2-8AAF4C11D3ED}" sibTransId="{0FD511DF-A2F6-445C-96A3-9DDCA58C8E80}"/>
    <dgm:cxn modelId="{3D156757-028D-404F-A0A6-C35CF494C134}" type="presOf" srcId="{44B52977-C28D-4CCB-9B84-21D0E4031A59}" destId="{3A8048BC-A50F-4EF1-B41B-25611D23F1D4}" srcOrd="1" destOrd="0" presId="urn:microsoft.com/office/officeart/2005/8/layout/list1"/>
    <dgm:cxn modelId="{3A010A81-A7FF-4FDA-961E-0DB6F19D9AC4}" srcId="{3426D8E9-B6D5-48B9-9DFB-FB10548DFDC3}" destId="{44B52977-C28D-4CCB-9B84-21D0E4031A59}" srcOrd="1" destOrd="0" parTransId="{68113EED-4EA3-43C1-BDD8-DD60C0101300}" sibTransId="{4A1FDEC1-852C-4E97-8C06-AAD7C5C7F605}"/>
    <dgm:cxn modelId="{E206F4D3-E89A-45C0-B15E-6C70DCFE5B51}" type="presOf" srcId="{C570373A-6BF3-45F1-94BA-C74919C6BEFA}" destId="{767DC0CF-8B0F-4498-A51C-2644C863C195}" srcOrd="0" destOrd="0" presId="urn:microsoft.com/office/officeart/2005/8/layout/list1"/>
    <dgm:cxn modelId="{DC6BAAFB-225A-479D-A2F1-5B81F92718A8}" type="presOf" srcId="{44B52977-C28D-4CCB-9B84-21D0E4031A59}" destId="{FE0CD673-9F44-4B1E-A718-B094495427F9}" srcOrd="0" destOrd="0" presId="urn:microsoft.com/office/officeart/2005/8/layout/list1"/>
    <dgm:cxn modelId="{C0CC2F63-522F-45F7-A076-C8446FBDE86C}" type="presParOf" srcId="{67BC2869-857A-491F-AA1E-DCCF1A04181C}" destId="{06984106-7EDE-4FE5-AF6A-E198CCCF5235}" srcOrd="0" destOrd="0" presId="urn:microsoft.com/office/officeart/2005/8/layout/list1"/>
    <dgm:cxn modelId="{A2F0738F-87A8-4104-8769-66568A549B8D}" type="presParOf" srcId="{06984106-7EDE-4FE5-AF6A-E198CCCF5235}" destId="{767DC0CF-8B0F-4498-A51C-2644C863C195}" srcOrd="0" destOrd="0" presId="urn:microsoft.com/office/officeart/2005/8/layout/list1"/>
    <dgm:cxn modelId="{4AA748AA-9C96-4A30-8507-40ECC39D64F7}" type="presParOf" srcId="{06984106-7EDE-4FE5-AF6A-E198CCCF5235}" destId="{885300D4-8F6D-4E6C-AEC1-3070C9DB2825}" srcOrd="1" destOrd="0" presId="urn:microsoft.com/office/officeart/2005/8/layout/list1"/>
    <dgm:cxn modelId="{D2A3F3E6-645E-4380-BF12-827C083AF1D3}" type="presParOf" srcId="{67BC2869-857A-491F-AA1E-DCCF1A04181C}" destId="{F97D53F7-2970-4E34-9DFB-51ED28C1C61F}" srcOrd="1" destOrd="0" presId="urn:microsoft.com/office/officeart/2005/8/layout/list1"/>
    <dgm:cxn modelId="{6DF5A564-02D4-448D-9F34-07F517778969}" type="presParOf" srcId="{67BC2869-857A-491F-AA1E-DCCF1A04181C}" destId="{B6063C51-9284-44BF-B75F-8BCCDDD2DE63}" srcOrd="2" destOrd="0" presId="urn:microsoft.com/office/officeart/2005/8/layout/list1"/>
    <dgm:cxn modelId="{711404AB-3109-4808-A9BC-8224C09568EE}" type="presParOf" srcId="{67BC2869-857A-491F-AA1E-DCCF1A04181C}" destId="{6A1A275E-1665-4AC0-84EA-E22A2AEC3FC3}" srcOrd="3" destOrd="0" presId="urn:microsoft.com/office/officeart/2005/8/layout/list1"/>
    <dgm:cxn modelId="{FD08968B-0F97-49AE-B413-FB8482A9C6FD}" type="presParOf" srcId="{67BC2869-857A-491F-AA1E-DCCF1A04181C}" destId="{C220C551-D4BA-43D6-8C2C-1CA63F459772}" srcOrd="4" destOrd="0" presId="urn:microsoft.com/office/officeart/2005/8/layout/list1"/>
    <dgm:cxn modelId="{5F866F5F-B275-4548-BF22-A5623A03197B}" type="presParOf" srcId="{C220C551-D4BA-43D6-8C2C-1CA63F459772}" destId="{FE0CD673-9F44-4B1E-A718-B094495427F9}" srcOrd="0" destOrd="0" presId="urn:microsoft.com/office/officeart/2005/8/layout/list1"/>
    <dgm:cxn modelId="{1DDF54EF-3291-4CB8-BA9D-FCC17A35EF2B}" type="presParOf" srcId="{C220C551-D4BA-43D6-8C2C-1CA63F459772}" destId="{3A8048BC-A50F-4EF1-B41B-25611D23F1D4}" srcOrd="1" destOrd="0" presId="urn:microsoft.com/office/officeart/2005/8/layout/list1"/>
    <dgm:cxn modelId="{C8F61ABA-056E-4511-8449-4D8F0D7FFD0E}" type="presParOf" srcId="{67BC2869-857A-491F-AA1E-DCCF1A04181C}" destId="{C763417D-79C0-4546-8C1F-7355B0B4CB56}" srcOrd="5" destOrd="0" presId="urn:microsoft.com/office/officeart/2005/8/layout/list1"/>
    <dgm:cxn modelId="{EA648846-E294-43E9-B25B-0D4C59DCEFB2}" type="presParOf" srcId="{67BC2869-857A-491F-AA1E-DCCF1A04181C}" destId="{B5EFBC64-E654-4C7B-9100-43B6C33BC419}" srcOrd="6" destOrd="0" presId="urn:microsoft.com/office/officeart/2005/8/layout/list1"/>
  </dgm:cxnLst>
  <dgm:bg/>
  <dgm:whole/>
  <dgm:extLst>
    <a:ext uri="http://schemas.microsoft.com/office/drawing/2008/diagram">
      <dsp:dataModelExt xmlns:dsp="http://schemas.microsoft.com/office/drawing/2008/diagram" relId="rId14"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2F98842-E26A-4AF5-A4BD-D79736C28F36}"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ES"/>
        </a:p>
      </dgm:t>
    </dgm:pt>
    <dgm:pt modelId="{C437BDAF-D9AF-4D78-8F52-2ADC2B5EC7DF}">
      <dgm:prSet custT="1"/>
      <dgm:spPr>
        <a:solidFill>
          <a:schemeClr val="tx2"/>
        </a:solidFill>
      </dgm:spPr>
      <dgm:t>
        <a:bodyPr/>
        <a:lstStyle/>
        <a:p>
          <a:pPr marL="261938" indent="-261938">
            <a:tabLst>
              <a:tab pos="623888" algn="l"/>
            </a:tabLst>
          </a:pPr>
          <a:r>
            <a:rPr lang="en-GB" sz="2400" dirty="0"/>
            <a:t>• </a:t>
          </a:r>
          <a:r>
            <a:rPr lang="pl-PL" sz="2400" dirty="0"/>
            <a:t>Polegaj na najskuteczniejszych i najbardziej odpowiednich narzędziach cyfrowych do komunikacji w swoim środowisku pracy</a:t>
          </a:r>
          <a:r>
            <a:rPr lang="en-GB" sz="2400" dirty="0"/>
            <a:t>.</a:t>
          </a:r>
          <a:endParaRPr lang="es-ES" sz="2400" dirty="0"/>
        </a:p>
      </dgm:t>
    </dgm:pt>
    <dgm:pt modelId="{F93F214A-8DD6-4244-9621-BE20084B39F8}" type="parTrans" cxnId="{65ED0B74-53FC-4B8C-9059-EFDEDDA6184B}">
      <dgm:prSet/>
      <dgm:spPr/>
      <dgm:t>
        <a:bodyPr/>
        <a:lstStyle/>
        <a:p>
          <a:endParaRPr lang="es-ES"/>
        </a:p>
      </dgm:t>
    </dgm:pt>
    <dgm:pt modelId="{3DFE0D7C-E185-4051-AC48-58D87FD41473}" type="sibTrans" cxnId="{65ED0B74-53FC-4B8C-9059-EFDEDDA6184B}">
      <dgm:prSet/>
      <dgm:spPr/>
      <dgm:t>
        <a:bodyPr/>
        <a:lstStyle/>
        <a:p>
          <a:endParaRPr lang="es-ES"/>
        </a:p>
      </dgm:t>
    </dgm:pt>
    <dgm:pt modelId="{4BD03DFE-E598-4D00-B0B1-38A9F6D3A243}">
      <dgm:prSet/>
      <dgm:spPr/>
      <dgm:t>
        <a:bodyPr/>
        <a:lstStyle/>
        <a:p>
          <a:pPr marL="449263" indent="-449263">
            <a:buFont typeface="Courier New" panose="02070309020205020404" pitchFamily="49" charset="0"/>
            <a:buChar char="o"/>
          </a:pPr>
          <a:r>
            <a:rPr lang="pl-PL" dirty="0">
              <a:solidFill>
                <a:srgbClr val="243255"/>
              </a:solidFill>
            </a:rPr>
            <a:t>Bądź ciekawy, dowiedz się więcej i szkol się w narzędziach, których nie znasz, bądź też nie wiesz, jak ich używać</a:t>
          </a:r>
          <a:r>
            <a:rPr lang="en-GB" dirty="0">
              <a:solidFill>
                <a:srgbClr val="243255"/>
              </a:solidFill>
            </a:rPr>
            <a:t>.</a:t>
          </a:r>
          <a:endParaRPr lang="es-ES" dirty="0">
            <a:solidFill>
              <a:srgbClr val="243255"/>
            </a:solidFill>
          </a:endParaRPr>
        </a:p>
      </dgm:t>
    </dgm:pt>
    <dgm:pt modelId="{99B72D33-E289-46FF-952E-890B3A689359}" type="parTrans" cxnId="{F290ED89-A32A-41C0-A42E-A379FE59FCF1}">
      <dgm:prSet/>
      <dgm:spPr/>
      <dgm:t>
        <a:bodyPr/>
        <a:lstStyle/>
        <a:p>
          <a:endParaRPr lang="es-ES"/>
        </a:p>
      </dgm:t>
    </dgm:pt>
    <dgm:pt modelId="{914A7F32-836E-43E5-9DB7-B2A7C66A695A}" type="sibTrans" cxnId="{F290ED89-A32A-41C0-A42E-A379FE59FCF1}">
      <dgm:prSet/>
      <dgm:spPr/>
      <dgm:t>
        <a:bodyPr/>
        <a:lstStyle/>
        <a:p>
          <a:endParaRPr lang="es-ES"/>
        </a:p>
      </dgm:t>
    </dgm:pt>
    <dgm:pt modelId="{CB2FC95F-F37D-4EF0-8BD8-4460C8E4D44D}" type="pres">
      <dgm:prSet presAssocID="{62F98842-E26A-4AF5-A4BD-D79736C28F36}" presName="linear" presStyleCnt="0">
        <dgm:presLayoutVars>
          <dgm:animLvl val="lvl"/>
          <dgm:resizeHandles val="exact"/>
        </dgm:presLayoutVars>
      </dgm:prSet>
      <dgm:spPr/>
    </dgm:pt>
    <dgm:pt modelId="{1C4212DD-168D-432B-B930-3F63861EB592}" type="pres">
      <dgm:prSet presAssocID="{C437BDAF-D9AF-4D78-8F52-2ADC2B5EC7DF}" presName="parentText" presStyleLbl="node1" presStyleIdx="0" presStyleCnt="1">
        <dgm:presLayoutVars>
          <dgm:chMax val="0"/>
          <dgm:bulletEnabled val="1"/>
        </dgm:presLayoutVars>
      </dgm:prSet>
      <dgm:spPr/>
    </dgm:pt>
    <dgm:pt modelId="{33A0D15F-D82B-43C8-83C3-495E3E159104}" type="pres">
      <dgm:prSet presAssocID="{C437BDAF-D9AF-4D78-8F52-2ADC2B5EC7DF}" presName="childText" presStyleLbl="revTx" presStyleIdx="0" presStyleCnt="1" custLinFactNeighborY="10078">
        <dgm:presLayoutVars>
          <dgm:bulletEnabled val="1"/>
        </dgm:presLayoutVars>
      </dgm:prSet>
      <dgm:spPr/>
    </dgm:pt>
  </dgm:ptLst>
  <dgm:cxnLst>
    <dgm:cxn modelId="{65ED0B74-53FC-4B8C-9059-EFDEDDA6184B}" srcId="{62F98842-E26A-4AF5-A4BD-D79736C28F36}" destId="{C437BDAF-D9AF-4D78-8F52-2ADC2B5EC7DF}" srcOrd="0" destOrd="0" parTransId="{F93F214A-8DD6-4244-9621-BE20084B39F8}" sibTransId="{3DFE0D7C-E185-4051-AC48-58D87FD41473}"/>
    <dgm:cxn modelId="{942BE474-9033-44D4-8DDF-60D2D8B36CC2}" type="presOf" srcId="{4BD03DFE-E598-4D00-B0B1-38A9F6D3A243}" destId="{33A0D15F-D82B-43C8-83C3-495E3E159104}" srcOrd="0" destOrd="0" presId="urn:microsoft.com/office/officeart/2005/8/layout/vList2"/>
    <dgm:cxn modelId="{F290ED89-A32A-41C0-A42E-A379FE59FCF1}" srcId="{C437BDAF-D9AF-4D78-8F52-2ADC2B5EC7DF}" destId="{4BD03DFE-E598-4D00-B0B1-38A9F6D3A243}" srcOrd="0" destOrd="0" parTransId="{99B72D33-E289-46FF-952E-890B3A689359}" sibTransId="{914A7F32-836E-43E5-9DB7-B2A7C66A695A}"/>
    <dgm:cxn modelId="{89C3E5C0-04F9-4731-8B08-FB3D7AC20978}" type="presOf" srcId="{62F98842-E26A-4AF5-A4BD-D79736C28F36}" destId="{CB2FC95F-F37D-4EF0-8BD8-4460C8E4D44D}" srcOrd="0" destOrd="0" presId="urn:microsoft.com/office/officeart/2005/8/layout/vList2"/>
    <dgm:cxn modelId="{3BBFADF2-F369-4534-91B6-B105609EC603}" type="presOf" srcId="{C437BDAF-D9AF-4D78-8F52-2ADC2B5EC7DF}" destId="{1C4212DD-168D-432B-B930-3F63861EB592}" srcOrd="0" destOrd="0" presId="urn:microsoft.com/office/officeart/2005/8/layout/vList2"/>
    <dgm:cxn modelId="{383760F1-C892-42D1-B048-E8E95537243F}" type="presParOf" srcId="{CB2FC95F-F37D-4EF0-8BD8-4460C8E4D44D}" destId="{1C4212DD-168D-432B-B930-3F63861EB592}" srcOrd="0" destOrd="0" presId="urn:microsoft.com/office/officeart/2005/8/layout/vList2"/>
    <dgm:cxn modelId="{3C4342E9-6AC2-45B9-A372-32CD9EFC7301}" type="presParOf" srcId="{CB2FC95F-F37D-4EF0-8BD8-4460C8E4D44D}" destId="{33A0D15F-D82B-43C8-83C3-495E3E159104}" srcOrd="1" destOrd="0" presId="urn:microsoft.com/office/officeart/2005/8/layout/vList2"/>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4307D7F-0BE2-4960-BD22-145C3E13A0A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ES"/>
        </a:p>
      </dgm:t>
    </dgm:pt>
    <dgm:pt modelId="{F36710B5-177D-4992-A865-B783F9484A32}">
      <dgm:prSet custT="1"/>
      <dgm:spPr>
        <a:solidFill>
          <a:schemeClr val="tx2"/>
        </a:solidFill>
      </dgm:spPr>
      <dgm:t>
        <a:bodyPr/>
        <a:lstStyle/>
        <a:p>
          <a:pPr marL="363538" indent="-363538"/>
          <a:r>
            <a:rPr lang="en-GB" sz="2400" dirty="0"/>
            <a:t>• </a:t>
          </a:r>
          <a:r>
            <a:rPr lang="pl-PL" sz="2400" dirty="0"/>
            <a:t>	Wybierz odpowiedni kanał komunikacji na każdą okazję. Poprawi to Twoje interakcje cyfrowe</a:t>
          </a:r>
          <a:r>
            <a:rPr lang="en-GB" sz="2400" dirty="0"/>
            <a:t>. </a:t>
          </a:r>
          <a:endParaRPr lang="es-ES" sz="2400" dirty="0"/>
        </a:p>
      </dgm:t>
    </dgm:pt>
    <dgm:pt modelId="{A60EE7CE-ED51-4EFC-80FB-AACD62277D9A}" type="parTrans" cxnId="{FE953D4E-95BE-4CFC-851F-A6FD58470EAB}">
      <dgm:prSet/>
      <dgm:spPr/>
      <dgm:t>
        <a:bodyPr/>
        <a:lstStyle/>
        <a:p>
          <a:endParaRPr lang="es-ES"/>
        </a:p>
      </dgm:t>
    </dgm:pt>
    <dgm:pt modelId="{F9E67F19-DAC3-44CA-9768-C7A6CD6206D1}" type="sibTrans" cxnId="{FE953D4E-95BE-4CFC-851F-A6FD58470EAB}">
      <dgm:prSet/>
      <dgm:spPr/>
      <dgm:t>
        <a:bodyPr/>
        <a:lstStyle/>
        <a:p>
          <a:endParaRPr lang="es-ES"/>
        </a:p>
      </dgm:t>
    </dgm:pt>
    <dgm:pt modelId="{C80DA441-9E69-401B-9AB2-B70E8F2BCA82}" type="pres">
      <dgm:prSet presAssocID="{F4307D7F-0BE2-4960-BD22-145C3E13A0A7}" presName="linear" presStyleCnt="0">
        <dgm:presLayoutVars>
          <dgm:animLvl val="lvl"/>
          <dgm:resizeHandles val="exact"/>
        </dgm:presLayoutVars>
      </dgm:prSet>
      <dgm:spPr/>
    </dgm:pt>
    <dgm:pt modelId="{2BF97F96-DD72-4F55-821F-4657993E036F}" type="pres">
      <dgm:prSet presAssocID="{F36710B5-177D-4992-A865-B783F9484A32}" presName="parentText" presStyleLbl="node1" presStyleIdx="0" presStyleCnt="1" custLinFactY="-100000" custLinFactNeighborX="-27132" custLinFactNeighborY="-141948">
        <dgm:presLayoutVars>
          <dgm:chMax val="0"/>
          <dgm:bulletEnabled val="1"/>
        </dgm:presLayoutVars>
      </dgm:prSet>
      <dgm:spPr/>
    </dgm:pt>
  </dgm:ptLst>
  <dgm:cxnLst>
    <dgm:cxn modelId="{FE953D4E-95BE-4CFC-851F-A6FD58470EAB}" srcId="{F4307D7F-0BE2-4960-BD22-145C3E13A0A7}" destId="{F36710B5-177D-4992-A865-B783F9484A32}" srcOrd="0" destOrd="0" parTransId="{A60EE7CE-ED51-4EFC-80FB-AACD62277D9A}" sibTransId="{F9E67F19-DAC3-44CA-9768-C7A6CD6206D1}"/>
    <dgm:cxn modelId="{73C4094F-32E6-471F-B631-E796E2C5CF2F}" type="presOf" srcId="{F4307D7F-0BE2-4960-BD22-145C3E13A0A7}" destId="{C80DA441-9E69-401B-9AB2-B70E8F2BCA82}" srcOrd="0" destOrd="0" presId="urn:microsoft.com/office/officeart/2005/8/layout/vList2"/>
    <dgm:cxn modelId="{01EA31C6-B030-4CB7-8350-2DF7F483D36C}" type="presOf" srcId="{F36710B5-177D-4992-A865-B783F9484A32}" destId="{2BF97F96-DD72-4F55-821F-4657993E036F}" srcOrd="0" destOrd="0" presId="urn:microsoft.com/office/officeart/2005/8/layout/vList2"/>
    <dgm:cxn modelId="{8001B4B8-7F4E-44E8-B1AA-049CE22A549D}" type="presParOf" srcId="{C80DA441-9E69-401B-9AB2-B70E8F2BCA82}" destId="{2BF97F96-DD72-4F55-821F-4657993E036F}" srcOrd="0" destOrd="0" presId="urn:microsoft.com/office/officeart/2005/8/layout/vList2"/>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C584576-1D4D-4B4F-A356-464B495E6BE6}"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ES"/>
        </a:p>
      </dgm:t>
    </dgm:pt>
    <dgm:pt modelId="{9256D40E-8799-4B7E-B0AC-78FCB017E737}">
      <dgm:prSet custT="1"/>
      <dgm:spPr>
        <a:solidFill>
          <a:schemeClr val="tx2"/>
        </a:solidFill>
      </dgm:spPr>
      <dgm:t>
        <a:bodyPr/>
        <a:lstStyle/>
        <a:p>
          <a:r>
            <a:rPr lang="en-GB" sz="2400" dirty="0"/>
            <a:t>• </a:t>
          </a:r>
          <a:r>
            <a:rPr lang="pl-PL" sz="2400" dirty="0"/>
            <a:t>Konstruuj swój przekaz w sposób jasny oraz zwięzły, nie bierz niczego za pewnik</a:t>
          </a:r>
          <a:r>
            <a:rPr lang="en-GB" sz="2400" dirty="0"/>
            <a:t>. </a:t>
          </a:r>
          <a:endParaRPr lang="es-ES" sz="2400" dirty="0"/>
        </a:p>
      </dgm:t>
    </dgm:pt>
    <dgm:pt modelId="{0ED9C50F-95C4-4A41-8473-8711FBD75D70}" type="parTrans" cxnId="{1FAC3ECC-FA04-447B-A957-1EAF5BD84ED3}">
      <dgm:prSet/>
      <dgm:spPr/>
      <dgm:t>
        <a:bodyPr/>
        <a:lstStyle/>
        <a:p>
          <a:endParaRPr lang="es-ES" sz="2400"/>
        </a:p>
      </dgm:t>
    </dgm:pt>
    <dgm:pt modelId="{7073E3A0-733E-4E0F-90F2-CD988460F5D4}" type="sibTrans" cxnId="{1FAC3ECC-FA04-447B-A957-1EAF5BD84ED3}">
      <dgm:prSet/>
      <dgm:spPr/>
      <dgm:t>
        <a:bodyPr/>
        <a:lstStyle/>
        <a:p>
          <a:endParaRPr lang="es-ES" sz="2400"/>
        </a:p>
      </dgm:t>
    </dgm:pt>
    <dgm:pt modelId="{28D4B019-5419-4A99-8E45-61784C3BFEBE}" type="pres">
      <dgm:prSet presAssocID="{2C584576-1D4D-4B4F-A356-464B495E6BE6}" presName="linear" presStyleCnt="0">
        <dgm:presLayoutVars>
          <dgm:animLvl val="lvl"/>
          <dgm:resizeHandles val="exact"/>
        </dgm:presLayoutVars>
      </dgm:prSet>
      <dgm:spPr/>
    </dgm:pt>
    <dgm:pt modelId="{E8998910-F0F5-41B8-B941-BDE9461CA623}" type="pres">
      <dgm:prSet presAssocID="{9256D40E-8799-4B7E-B0AC-78FCB017E737}" presName="parentText" presStyleLbl="node1" presStyleIdx="0" presStyleCnt="1" custLinFactNeighborX="25287" custLinFactNeighborY="-54642">
        <dgm:presLayoutVars>
          <dgm:chMax val="0"/>
          <dgm:bulletEnabled val="1"/>
        </dgm:presLayoutVars>
      </dgm:prSet>
      <dgm:spPr/>
    </dgm:pt>
  </dgm:ptLst>
  <dgm:cxnLst>
    <dgm:cxn modelId="{37101B10-152E-4FCD-9BF6-5DD49A1B30D6}" type="presOf" srcId="{2C584576-1D4D-4B4F-A356-464B495E6BE6}" destId="{28D4B019-5419-4A99-8E45-61784C3BFEBE}" srcOrd="0" destOrd="0" presId="urn:microsoft.com/office/officeart/2005/8/layout/vList2"/>
    <dgm:cxn modelId="{B760A14E-92B8-4501-9581-2423A0DF2D6C}" type="presOf" srcId="{9256D40E-8799-4B7E-B0AC-78FCB017E737}" destId="{E8998910-F0F5-41B8-B941-BDE9461CA623}" srcOrd="0" destOrd="0" presId="urn:microsoft.com/office/officeart/2005/8/layout/vList2"/>
    <dgm:cxn modelId="{1FAC3ECC-FA04-447B-A957-1EAF5BD84ED3}" srcId="{2C584576-1D4D-4B4F-A356-464B495E6BE6}" destId="{9256D40E-8799-4B7E-B0AC-78FCB017E737}" srcOrd="0" destOrd="0" parTransId="{0ED9C50F-95C4-4A41-8473-8711FBD75D70}" sibTransId="{7073E3A0-733E-4E0F-90F2-CD988460F5D4}"/>
    <dgm:cxn modelId="{DCF9ABD5-1826-4C51-A8BA-71EC265BEBBD}" type="presParOf" srcId="{28D4B019-5419-4A99-8E45-61784C3BFEBE}" destId="{E8998910-F0F5-41B8-B941-BDE9461CA623}" srcOrd="0" destOrd="0" presId="urn:microsoft.com/office/officeart/2005/8/layout/vList2"/>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E4AFAEC-0D4A-46CC-BB91-78231B8A0C9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ES"/>
        </a:p>
      </dgm:t>
    </dgm:pt>
    <dgm:pt modelId="{8ACB18B5-EEA4-4338-9159-5BF2248D4DA5}">
      <dgm:prSet custT="1"/>
      <dgm:spPr>
        <a:solidFill>
          <a:schemeClr val="tx2"/>
        </a:solidFill>
      </dgm:spPr>
      <dgm:t>
        <a:bodyPr/>
        <a:lstStyle/>
        <a:p>
          <a:pPr marL="261938" indent="-261938"/>
          <a:r>
            <a:rPr lang="en-GB" sz="2400" dirty="0"/>
            <a:t>• “</a:t>
          </a:r>
          <a:r>
            <a:rPr lang="pl-PL" sz="2400" dirty="0"/>
            <a:t>Osoby, które potrafią się najlepiej komunikować to prawie zawsze także najlepsi słuchacze”. Dlatego bardzo ważne jest ćwiczenie aktywnego słuchania, jeśli chcemy przekazać wiadomości w sposób najbardziej właściwy</a:t>
          </a:r>
          <a:r>
            <a:rPr lang="en-GB" sz="2400" dirty="0"/>
            <a:t>. </a:t>
          </a:r>
          <a:endParaRPr lang="es-ES" sz="2400" dirty="0"/>
        </a:p>
      </dgm:t>
    </dgm:pt>
    <dgm:pt modelId="{A9C86B38-0D16-412A-A3C1-F13BF41D118A}" type="parTrans" cxnId="{791F639F-E98F-4CF0-92C2-7DE84EEC9EE6}">
      <dgm:prSet/>
      <dgm:spPr/>
      <dgm:t>
        <a:bodyPr/>
        <a:lstStyle/>
        <a:p>
          <a:endParaRPr lang="es-ES"/>
        </a:p>
      </dgm:t>
    </dgm:pt>
    <dgm:pt modelId="{E5CCDB7D-1FE6-4277-9549-FCDDD3D9949C}" type="sibTrans" cxnId="{791F639F-E98F-4CF0-92C2-7DE84EEC9EE6}">
      <dgm:prSet/>
      <dgm:spPr/>
      <dgm:t>
        <a:bodyPr/>
        <a:lstStyle/>
        <a:p>
          <a:endParaRPr lang="es-ES"/>
        </a:p>
      </dgm:t>
    </dgm:pt>
    <dgm:pt modelId="{F00B2B20-974B-4025-AB29-7CCBBA12BA23}" type="pres">
      <dgm:prSet presAssocID="{4E4AFAEC-0D4A-46CC-BB91-78231B8A0C9A}" presName="linear" presStyleCnt="0">
        <dgm:presLayoutVars>
          <dgm:animLvl val="lvl"/>
          <dgm:resizeHandles val="exact"/>
        </dgm:presLayoutVars>
      </dgm:prSet>
      <dgm:spPr/>
    </dgm:pt>
    <dgm:pt modelId="{1F04F417-9FF7-4F1E-A0F4-215EF87CD2DA}" type="pres">
      <dgm:prSet presAssocID="{8ACB18B5-EEA4-4338-9159-5BF2248D4DA5}" presName="parentText" presStyleLbl="node1" presStyleIdx="0" presStyleCnt="1" custLinFactNeighborY="8678">
        <dgm:presLayoutVars>
          <dgm:chMax val="0"/>
          <dgm:bulletEnabled val="1"/>
        </dgm:presLayoutVars>
      </dgm:prSet>
      <dgm:spPr/>
    </dgm:pt>
  </dgm:ptLst>
  <dgm:cxnLst>
    <dgm:cxn modelId="{8481112A-EE0D-47DA-ADF4-3F496D80ADE9}" type="presOf" srcId="{4E4AFAEC-0D4A-46CC-BB91-78231B8A0C9A}" destId="{F00B2B20-974B-4025-AB29-7CCBBA12BA23}" srcOrd="0" destOrd="0" presId="urn:microsoft.com/office/officeart/2005/8/layout/vList2"/>
    <dgm:cxn modelId="{791F639F-E98F-4CF0-92C2-7DE84EEC9EE6}" srcId="{4E4AFAEC-0D4A-46CC-BB91-78231B8A0C9A}" destId="{8ACB18B5-EEA4-4338-9159-5BF2248D4DA5}" srcOrd="0" destOrd="0" parTransId="{A9C86B38-0D16-412A-A3C1-F13BF41D118A}" sibTransId="{E5CCDB7D-1FE6-4277-9549-FCDDD3D9949C}"/>
    <dgm:cxn modelId="{12B22AC0-350E-41BB-B0E0-666E8FB89B17}" type="presOf" srcId="{8ACB18B5-EEA4-4338-9159-5BF2248D4DA5}" destId="{1F04F417-9FF7-4F1E-A0F4-215EF87CD2DA}" srcOrd="0" destOrd="0" presId="urn:microsoft.com/office/officeart/2005/8/layout/vList2"/>
    <dgm:cxn modelId="{A5B0A862-EFBE-4619-B777-C01B86F41F62}" type="presParOf" srcId="{F00B2B20-974B-4025-AB29-7CCBBA12BA23}" destId="{1F04F417-9FF7-4F1E-A0F4-215EF87CD2DA}" srcOrd="0" destOrd="0" presId="urn:microsoft.com/office/officeart/2005/8/layout/vList2"/>
  </dgm:cxnLst>
  <dgm:bg/>
  <dgm:whole/>
  <dgm:extLst>
    <a:ext uri="http://schemas.microsoft.com/office/drawing/2008/diagram">
      <dsp:dataModelExt xmlns:dsp="http://schemas.microsoft.com/office/drawing/2008/diagram" relId="rId14"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A8C107-E8CB-4023-818E-FA722D7426E2}">
      <dsp:nvSpPr>
        <dsp:cNvPr id="0" name=""/>
        <dsp:cNvSpPr/>
      </dsp:nvSpPr>
      <dsp:spPr>
        <a:xfrm>
          <a:off x="0" y="992607"/>
          <a:ext cx="10388443" cy="254382"/>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C9CC3AD-029C-4071-8F9B-63F400834DBE}">
      <dsp:nvSpPr>
        <dsp:cNvPr id="0" name=""/>
        <dsp:cNvSpPr/>
      </dsp:nvSpPr>
      <dsp:spPr>
        <a:xfrm>
          <a:off x="719935" y="22362"/>
          <a:ext cx="10079093" cy="1191645"/>
        </a:xfrm>
        <a:prstGeom prst="round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338" tIns="0" rIns="381338" bIns="0" numCol="1" spcCol="1270" anchor="ctr" anchorCtr="0">
          <a:noAutofit/>
        </a:bodyPr>
        <a:lstStyle/>
        <a:p>
          <a:pPr marL="536575" lvl="0" indent="-536575" algn="l" defTabSz="1066800">
            <a:lnSpc>
              <a:spcPct val="90000"/>
            </a:lnSpc>
            <a:spcBef>
              <a:spcPct val="0"/>
            </a:spcBef>
            <a:spcAft>
              <a:spcPct val="35000"/>
            </a:spcAft>
            <a:buNone/>
          </a:pPr>
          <a:r>
            <a:rPr lang="en-GB" sz="2400" kern="1200" dirty="0"/>
            <a:t>•	</a:t>
          </a:r>
          <a:r>
            <a:rPr lang="pl-PL" sz="2400" kern="1200" dirty="0"/>
            <a:t>Aktywne słuchanie i zachęcanie do uczestnictwa w komunikacji dwukierunkowej</a:t>
          </a:r>
          <a:r>
            <a:rPr lang="en-GB" sz="2400" kern="1200" dirty="0"/>
            <a:t>. </a:t>
          </a:r>
          <a:endParaRPr lang="es-ES" sz="2400" kern="1200" dirty="0"/>
        </a:p>
      </dsp:txBody>
      <dsp:txXfrm>
        <a:off x="778106" y="80533"/>
        <a:ext cx="9962751" cy="1075303"/>
      </dsp:txXfrm>
    </dsp:sp>
    <dsp:sp modelId="{9E219CD8-8E91-49AF-B7A7-626449466CDD}">
      <dsp:nvSpPr>
        <dsp:cNvPr id="0" name=""/>
        <dsp:cNvSpPr/>
      </dsp:nvSpPr>
      <dsp:spPr>
        <a:xfrm>
          <a:off x="0" y="2298236"/>
          <a:ext cx="10388443" cy="254382"/>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4F557BF-B191-4472-B312-F217AF56AFD8}">
      <dsp:nvSpPr>
        <dsp:cNvPr id="0" name=""/>
        <dsp:cNvSpPr/>
      </dsp:nvSpPr>
      <dsp:spPr>
        <a:xfrm>
          <a:off x="719935" y="1327990"/>
          <a:ext cx="10079093" cy="1191645"/>
        </a:xfrm>
        <a:prstGeom prst="round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338" tIns="0" rIns="381338" bIns="0" numCol="1" spcCol="1270" anchor="ctr" anchorCtr="0">
          <a:noAutofit/>
        </a:bodyPr>
        <a:lstStyle/>
        <a:p>
          <a:pPr marL="449263" lvl="0" indent="-449263" algn="l" defTabSz="1066800">
            <a:lnSpc>
              <a:spcPct val="90000"/>
            </a:lnSpc>
            <a:spcBef>
              <a:spcPct val="0"/>
            </a:spcBef>
            <a:spcAft>
              <a:spcPct val="35000"/>
            </a:spcAft>
            <a:buNone/>
          </a:pPr>
          <a:r>
            <a:rPr lang="en-GB" sz="2400" kern="1200" dirty="0"/>
            <a:t>•	</a:t>
          </a:r>
          <a:r>
            <a:rPr lang="pl-PL" sz="2400" kern="1200" dirty="0"/>
            <a:t>Zidentyfikowanie barier utrudniających komunikację zarówno indywidualnie, jak iw zespole</a:t>
          </a:r>
          <a:r>
            <a:rPr lang="en-GB" sz="2400" kern="1200" dirty="0"/>
            <a:t>.</a:t>
          </a:r>
          <a:endParaRPr lang="es-ES" sz="2400" kern="1200" dirty="0"/>
        </a:p>
      </dsp:txBody>
      <dsp:txXfrm>
        <a:off x="778106" y="1386161"/>
        <a:ext cx="9962751" cy="107530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063C51-9284-44BF-B75F-8BCCDDD2DE63}">
      <dsp:nvSpPr>
        <dsp:cNvPr id="0" name=""/>
        <dsp:cNvSpPr/>
      </dsp:nvSpPr>
      <dsp:spPr>
        <a:xfrm>
          <a:off x="0" y="857772"/>
          <a:ext cx="10388443" cy="220464"/>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85300D4-8F6D-4E6C-AEC1-3070C9DB2825}">
      <dsp:nvSpPr>
        <dsp:cNvPr id="0" name=""/>
        <dsp:cNvSpPr/>
      </dsp:nvSpPr>
      <dsp:spPr>
        <a:xfrm>
          <a:off x="719935" y="16892"/>
          <a:ext cx="10079093" cy="1032759"/>
        </a:xfrm>
        <a:prstGeom prst="round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338" tIns="0" rIns="381338" bIns="0" numCol="1" spcCol="1270" anchor="ctr" anchorCtr="0">
          <a:noAutofit/>
        </a:bodyPr>
        <a:lstStyle/>
        <a:p>
          <a:pPr marL="449263" lvl="0" indent="-449263" algn="l" defTabSz="1066800">
            <a:lnSpc>
              <a:spcPct val="90000"/>
            </a:lnSpc>
            <a:spcBef>
              <a:spcPct val="0"/>
            </a:spcBef>
            <a:spcAft>
              <a:spcPct val="35000"/>
            </a:spcAft>
            <a:buNone/>
          </a:pPr>
          <a:r>
            <a:rPr lang="en-GB" sz="2400" kern="1200" dirty="0"/>
            <a:t>•	</a:t>
          </a:r>
          <a:r>
            <a:rPr lang="pl-PL" sz="2400" kern="1200" dirty="0"/>
            <a:t>Przełamywanie zidentyfikowanych uprzednio barier w celu poprawy komunikacji</a:t>
          </a:r>
          <a:r>
            <a:rPr lang="en-GB" sz="2400" kern="1200" dirty="0"/>
            <a:t>.</a:t>
          </a:r>
          <a:endParaRPr lang="es-ES" sz="2400" kern="1200" dirty="0"/>
        </a:p>
      </dsp:txBody>
      <dsp:txXfrm>
        <a:off x="770350" y="67307"/>
        <a:ext cx="9978263" cy="931929"/>
      </dsp:txXfrm>
    </dsp:sp>
    <dsp:sp modelId="{B5EFBC64-E654-4C7B-9100-43B6C33BC419}">
      <dsp:nvSpPr>
        <dsp:cNvPr id="0" name=""/>
        <dsp:cNvSpPr/>
      </dsp:nvSpPr>
      <dsp:spPr>
        <a:xfrm>
          <a:off x="0" y="1989317"/>
          <a:ext cx="10388443" cy="220464"/>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A8048BC-A50F-4EF1-B41B-25611D23F1D4}">
      <dsp:nvSpPr>
        <dsp:cNvPr id="0" name=""/>
        <dsp:cNvSpPr/>
      </dsp:nvSpPr>
      <dsp:spPr>
        <a:xfrm>
          <a:off x="719935" y="1148437"/>
          <a:ext cx="10079093" cy="1032759"/>
        </a:xfrm>
        <a:prstGeom prst="round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338" tIns="0" rIns="381338" bIns="0" numCol="1" spcCol="1270" anchor="ctr" anchorCtr="0">
          <a:noAutofit/>
        </a:bodyPr>
        <a:lstStyle/>
        <a:p>
          <a:pPr marL="449263" lvl="0" indent="-449263" algn="l" defTabSz="1066800">
            <a:lnSpc>
              <a:spcPct val="90000"/>
            </a:lnSpc>
            <a:spcBef>
              <a:spcPct val="0"/>
            </a:spcBef>
            <a:spcAft>
              <a:spcPct val="35000"/>
            </a:spcAft>
            <a:buNone/>
          </a:pPr>
          <a:r>
            <a:rPr lang="en-GB" sz="2400" kern="1200" dirty="0"/>
            <a:t>•	</a:t>
          </a:r>
          <a:r>
            <a:rPr lang="pl-PL" sz="2400" kern="1200" dirty="0"/>
            <a:t>Tworzenie strategii indywidualnych i grupowych, aby zapobiec zidentyfikowanym problemom komunikacyjnym w przyszłości</a:t>
          </a:r>
          <a:r>
            <a:rPr lang="en-GB" sz="2400" kern="1200" dirty="0"/>
            <a:t>.</a:t>
          </a:r>
          <a:endParaRPr lang="es-ES" sz="2400" kern="1200" dirty="0"/>
        </a:p>
      </dsp:txBody>
      <dsp:txXfrm>
        <a:off x="770350" y="1198852"/>
        <a:ext cx="9978263" cy="93192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4212DD-168D-432B-B930-3F63861EB592}">
      <dsp:nvSpPr>
        <dsp:cNvPr id="0" name=""/>
        <dsp:cNvSpPr/>
      </dsp:nvSpPr>
      <dsp:spPr>
        <a:xfrm>
          <a:off x="0" y="9846"/>
          <a:ext cx="11049000" cy="947700"/>
        </a:xfrm>
        <a:prstGeom prst="round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261938" lvl="0" indent="-261938" algn="l" defTabSz="1066800">
            <a:lnSpc>
              <a:spcPct val="90000"/>
            </a:lnSpc>
            <a:spcBef>
              <a:spcPct val="0"/>
            </a:spcBef>
            <a:spcAft>
              <a:spcPct val="35000"/>
            </a:spcAft>
            <a:buNone/>
            <a:tabLst>
              <a:tab pos="623888" algn="l"/>
            </a:tabLst>
          </a:pPr>
          <a:r>
            <a:rPr lang="en-GB" sz="2400" kern="1200" dirty="0"/>
            <a:t>• </a:t>
          </a:r>
          <a:r>
            <a:rPr lang="pl-PL" sz="2400" kern="1200" dirty="0"/>
            <a:t>Polegaj na najskuteczniejszych i najbardziej odpowiednich narzędziach cyfrowych do komunikacji w swoim środowisku pracy</a:t>
          </a:r>
          <a:r>
            <a:rPr lang="en-GB" sz="2400" kern="1200" dirty="0"/>
            <a:t>.</a:t>
          </a:r>
          <a:endParaRPr lang="es-ES" sz="2400" kern="1200" dirty="0"/>
        </a:p>
      </dsp:txBody>
      <dsp:txXfrm>
        <a:off x="46263" y="56109"/>
        <a:ext cx="10956474" cy="855174"/>
      </dsp:txXfrm>
    </dsp:sp>
    <dsp:sp modelId="{33A0D15F-D82B-43C8-83C3-495E3E159104}">
      <dsp:nvSpPr>
        <dsp:cNvPr id="0" name=""/>
        <dsp:cNvSpPr/>
      </dsp:nvSpPr>
      <dsp:spPr>
        <a:xfrm>
          <a:off x="0" y="967392"/>
          <a:ext cx="11049000" cy="7296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0806" tIns="38100" rIns="213360" bIns="38100" numCol="1" spcCol="1270" anchor="t" anchorCtr="0">
          <a:noAutofit/>
        </a:bodyPr>
        <a:lstStyle/>
        <a:p>
          <a:pPr marL="449263" lvl="1" indent="-449263" algn="l" defTabSz="1022350">
            <a:lnSpc>
              <a:spcPct val="90000"/>
            </a:lnSpc>
            <a:spcBef>
              <a:spcPct val="0"/>
            </a:spcBef>
            <a:spcAft>
              <a:spcPct val="20000"/>
            </a:spcAft>
            <a:buFont typeface="Courier New" panose="02070309020205020404" pitchFamily="49" charset="0"/>
            <a:buChar char="o"/>
          </a:pPr>
          <a:r>
            <a:rPr lang="pl-PL" sz="2300" kern="1200" dirty="0">
              <a:solidFill>
                <a:srgbClr val="243255"/>
              </a:solidFill>
            </a:rPr>
            <a:t>Bądź ciekawy, dowiedz się więcej i szkol się w narzędziach, których nie znasz, bądź też nie wiesz, jak ich używać</a:t>
          </a:r>
          <a:r>
            <a:rPr lang="en-GB" sz="2300" kern="1200" dirty="0">
              <a:solidFill>
                <a:srgbClr val="243255"/>
              </a:solidFill>
            </a:rPr>
            <a:t>.</a:t>
          </a:r>
          <a:endParaRPr lang="es-ES" sz="2300" kern="1200" dirty="0">
            <a:solidFill>
              <a:srgbClr val="243255"/>
            </a:solidFill>
          </a:endParaRPr>
        </a:p>
      </dsp:txBody>
      <dsp:txXfrm>
        <a:off x="0" y="967392"/>
        <a:ext cx="11049000" cy="72967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F97F96-DD72-4F55-821F-4657993E036F}">
      <dsp:nvSpPr>
        <dsp:cNvPr id="0" name=""/>
        <dsp:cNvSpPr/>
      </dsp:nvSpPr>
      <dsp:spPr>
        <a:xfrm>
          <a:off x="0" y="0"/>
          <a:ext cx="11330144" cy="793566"/>
        </a:xfrm>
        <a:prstGeom prst="round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363538" lvl="0" indent="-363538" algn="l" defTabSz="1066800">
            <a:lnSpc>
              <a:spcPct val="90000"/>
            </a:lnSpc>
            <a:spcBef>
              <a:spcPct val="0"/>
            </a:spcBef>
            <a:spcAft>
              <a:spcPct val="35000"/>
            </a:spcAft>
            <a:buNone/>
          </a:pPr>
          <a:r>
            <a:rPr lang="en-GB" sz="2400" kern="1200" dirty="0"/>
            <a:t>• </a:t>
          </a:r>
          <a:r>
            <a:rPr lang="pl-PL" sz="2400" kern="1200" dirty="0"/>
            <a:t>	Wybierz odpowiedni kanał komunikacji na każdą okazję. Poprawi to Twoje interakcje cyfrowe</a:t>
          </a:r>
          <a:r>
            <a:rPr lang="en-GB" sz="2400" kern="1200" dirty="0"/>
            <a:t>. </a:t>
          </a:r>
          <a:endParaRPr lang="es-ES" sz="2400" kern="1200" dirty="0"/>
        </a:p>
      </dsp:txBody>
      <dsp:txXfrm>
        <a:off x="38739" y="38739"/>
        <a:ext cx="11252666" cy="71608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998910-F0F5-41B8-B941-BDE9461CA623}">
      <dsp:nvSpPr>
        <dsp:cNvPr id="0" name=""/>
        <dsp:cNvSpPr/>
      </dsp:nvSpPr>
      <dsp:spPr>
        <a:xfrm>
          <a:off x="0" y="0"/>
          <a:ext cx="10972800" cy="992160"/>
        </a:xfrm>
        <a:prstGeom prst="round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GB" sz="2400" kern="1200" dirty="0"/>
            <a:t>• </a:t>
          </a:r>
          <a:r>
            <a:rPr lang="pl-PL" sz="2400" kern="1200" dirty="0"/>
            <a:t>Konstruuj swój przekaz w sposób jasny oraz zwięzły, nie bierz niczego za pewnik</a:t>
          </a:r>
          <a:r>
            <a:rPr lang="en-GB" sz="2400" kern="1200" dirty="0"/>
            <a:t>. </a:t>
          </a:r>
          <a:endParaRPr lang="es-ES" sz="2400" kern="1200" dirty="0"/>
        </a:p>
      </dsp:txBody>
      <dsp:txXfrm>
        <a:off x="48433" y="48433"/>
        <a:ext cx="10875934" cy="89529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04F417-9FF7-4F1E-A0F4-215EF87CD2DA}">
      <dsp:nvSpPr>
        <dsp:cNvPr id="0" name=""/>
        <dsp:cNvSpPr/>
      </dsp:nvSpPr>
      <dsp:spPr>
        <a:xfrm>
          <a:off x="0" y="113890"/>
          <a:ext cx="11136179" cy="1330875"/>
        </a:xfrm>
        <a:prstGeom prst="round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261938" lvl="0" indent="-261938" algn="l" defTabSz="1066800">
            <a:lnSpc>
              <a:spcPct val="90000"/>
            </a:lnSpc>
            <a:spcBef>
              <a:spcPct val="0"/>
            </a:spcBef>
            <a:spcAft>
              <a:spcPct val="35000"/>
            </a:spcAft>
            <a:buNone/>
          </a:pPr>
          <a:r>
            <a:rPr lang="en-GB" sz="2400" kern="1200" dirty="0"/>
            <a:t>• “</a:t>
          </a:r>
          <a:r>
            <a:rPr lang="pl-PL" sz="2400" kern="1200" dirty="0"/>
            <a:t>Osoby, które potrafią się najlepiej komunikować to prawie zawsze także najlepsi słuchacze”. Dlatego bardzo ważne jest ćwiczenie aktywnego słuchania, jeśli chcemy przekazać wiadomości w sposób najbardziej właściwy</a:t>
          </a:r>
          <a:r>
            <a:rPr lang="en-GB" sz="2400" kern="1200" dirty="0"/>
            <a:t>. </a:t>
          </a:r>
          <a:endParaRPr lang="es-ES" sz="2400" kern="1200" dirty="0"/>
        </a:p>
      </dsp:txBody>
      <dsp:txXfrm>
        <a:off x="64968" y="178858"/>
        <a:ext cx="11006243" cy="1200939"/>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7924800" cy="51593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10358438" y="0"/>
            <a:ext cx="7924800" cy="515938"/>
          </a:xfrm>
          <a:prstGeom prst="rect">
            <a:avLst/>
          </a:prstGeom>
        </p:spPr>
        <p:txBody>
          <a:bodyPr vert="horz" lIns="91440" tIns="45720" rIns="91440" bIns="45720" rtlCol="0"/>
          <a:lstStyle>
            <a:lvl1pPr algn="r">
              <a:defRPr sz="1200"/>
            </a:lvl1pPr>
          </a:lstStyle>
          <a:p>
            <a:fld id="{EC313640-A9D7-4474-A8EE-605C28A1E708}" type="datetimeFigureOut">
              <a:rPr lang="es-ES" smtClean="0"/>
              <a:t>01/03/2022</a:t>
            </a:fld>
            <a:endParaRPr lang="es-ES"/>
          </a:p>
        </p:txBody>
      </p:sp>
      <p:sp>
        <p:nvSpPr>
          <p:cNvPr id="4" name="Marcador de imagen de diapositiva 3"/>
          <p:cNvSpPr>
            <a:spLocks noGrp="1" noRot="1" noChangeAspect="1"/>
          </p:cNvSpPr>
          <p:nvPr>
            <p:ph type="sldImg" idx="2"/>
          </p:nvPr>
        </p:nvSpPr>
        <p:spPr>
          <a:xfrm>
            <a:off x="6057900" y="1285875"/>
            <a:ext cx="6172200" cy="3471863"/>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1828800" y="4951413"/>
            <a:ext cx="14630400" cy="4049712"/>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9771063"/>
            <a:ext cx="7924800" cy="51593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10358438" y="9771063"/>
            <a:ext cx="7924800" cy="515937"/>
          </a:xfrm>
          <a:prstGeom prst="rect">
            <a:avLst/>
          </a:prstGeom>
        </p:spPr>
        <p:txBody>
          <a:bodyPr vert="horz" lIns="91440" tIns="45720" rIns="91440" bIns="45720" rtlCol="0" anchor="b"/>
          <a:lstStyle>
            <a:lvl1pPr algn="r">
              <a:defRPr sz="1200"/>
            </a:lvl1pPr>
          </a:lstStyle>
          <a:p>
            <a:fld id="{12FB2E4B-9468-4FDF-9F87-37DCA28F108B}" type="slidenum">
              <a:rPr lang="es-ES" smtClean="0"/>
              <a:t>‹Nº›</a:t>
            </a:fld>
            <a:endParaRPr lang="es-ES"/>
          </a:p>
        </p:txBody>
      </p:sp>
    </p:spTree>
    <p:extLst>
      <p:ext uri="{BB962C8B-B14F-4D97-AF65-F5344CB8AC3E}">
        <p14:creationId xmlns:p14="http://schemas.microsoft.com/office/powerpoint/2010/main" val="29526474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780960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444030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837219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621902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817419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608518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293861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548562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9124230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3732044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351296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7809609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1942678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0134569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431012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C767A38-6BE8-48B4-8B8F-3257C75110C3}"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263795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396223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600893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252256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516762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780960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091390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532812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371600" y="3188970"/>
            <a:ext cx="15544800" cy="216027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2743200" y="5760720"/>
            <a:ext cx="12801600" cy="25717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7337761"/>
            <a:ext cx="2320925" cy="2949575"/>
          </a:xfrm>
          <a:custGeom>
            <a:avLst/>
            <a:gdLst/>
            <a:ahLst/>
            <a:cxnLst/>
            <a:rect l="l" t="t" r="r" b="b"/>
            <a:pathLst>
              <a:path w="2320925" h="2949575">
                <a:moveTo>
                  <a:pt x="2320748" y="2949238"/>
                </a:moveTo>
                <a:lnTo>
                  <a:pt x="0" y="2949238"/>
                </a:lnTo>
                <a:lnTo>
                  <a:pt x="0" y="0"/>
                </a:lnTo>
                <a:lnTo>
                  <a:pt x="2320748" y="2320062"/>
                </a:lnTo>
                <a:lnTo>
                  <a:pt x="2320748" y="2949238"/>
                </a:lnTo>
                <a:close/>
              </a:path>
            </a:pathLst>
          </a:custGeom>
          <a:solidFill>
            <a:srgbClr val="152D54"/>
          </a:solidFill>
        </p:spPr>
        <p:txBody>
          <a:bodyPr wrap="square" lIns="0" tIns="0" rIns="0" bIns="0" rtlCol="0"/>
          <a:lstStyle/>
          <a:p>
            <a:endParaRPr/>
          </a:p>
        </p:txBody>
      </p:sp>
      <p:pic>
        <p:nvPicPr>
          <p:cNvPr id="17" name="bg object 17"/>
          <p:cNvPicPr/>
          <p:nvPr/>
        </p:nvPicPr>
        <p:blipFill>
          <a:blip r:embed="rId2" cstate="email">
            <a:extLst>
              <a:ext uri="{28A0092B-C50C-407E-A947-70E740481C1C}">
                <a14:useLocalDpi xmlns:a14="http://schemas.microsoft.com/office/drawing/2010/main"/>
              </a:ext>
            </a:extLst>
          </a:blip>
          <a:stretch>
            <a:fillRect/>
          </a:stretch>
        </p:blipFill>
        <p:spPr>
          <a:xfrm>
            <a:off x="9144000" y="2377571"/>
            <a:ext cx="6762749" cy="3248024"/>
          </a:xfrm>
          <a:prstGeom prst="rect">
            <a:avLst/>
          </a:prstGeom>
        </p:spPr>
      </p:pic>
      <p:sp>
        <p:nvSpPr>
          <p:cNvPr id="18" name="bg object 18"/>
          <p:cNvSpPr/>
          <p:nvPr/>
        </p:nvSpPr>
        <p:spPr>
          <a:xfrm>
            <a:off x="1919664" y="0"/>
            <a:ext cx="1333500" cy="10287000"/>
          </a:xfrm>
          <a:custGeom>
            <a:avLst/>
            <a:gdLst/>
            <a:ahLst/>
            <a:cxnLst/>
            <a:rect l="l" t="t" r="r" b="b"/>
            <a:pathLst>
              <a:path w="1333500" h="10287000">
                <a:moveTo>
                  <a:pt x="1333499" y="10286999"/>
                </a:moveTo>
                <a:lnTo>
                  <a:pt x="0" y="10286999"/>
                </a:lnTo>
                <a:lnTo>
                  <a:pt x="0" y="0"/>
                </a:lnTo>
                <a:lnTo>
                  <a:pt x="1333499" y="0"/>
                </a:lnTo>
                <a:lnTo>
                  <a:pt x="1333499" y="10286999"/>
                </a:lnTo>
                <a:close/>
              </a:path>
            </a:pathLst>
          </a:custGeom>
          <a:solidFill>
            <a:srgbClr val="FF1B20"/>
          </a:solidFill>
        </p:spPr>
        <p:txBody>
          <a:bodyPr wrap="square" lIns="0" tIns="0" rIns="0" bIns="0" rtlCol="0"/>
          <a:lstStyle/>
          <a:p>
            <a:endParaRPr/>
          </a:p>
        </p:txBody>
      </p:sp>
      <p:sp>
        <p:nvSpPr>
          <p:cNvPr id="19" name="bg object 19"/>
          <p:cNvSpPr/>
          <p:nvPr/>
        </p:nvSpPr>
        <p:spPr>
          <a:xfrm>
            <a:off x="0" y="1779574"/>
            <a:ext cx="5175250" cy="8507730"/>
          </a:xfrm>
          <a:custGeom>
            <a:avLst/>
            <a:gdLst/>
            <a:ahLst/>
            <a:cxnLst/>
            <a:rect l="l" t="t" r="r" b="b"/>
            <a:pathLst>
              <a:path w="5175250" h="8507730">
                <a:moveTo>
                  <a:pt x="2320747" y="2320061"/>
                </a:moveTo>
                <a:lnTo>
                  <a:pt x="0" y="0"/>
                </a:lnTo>
                <a:lnTo>
                  <a:pt x="0" y="5162562"/>
                </a:lnTo>
                <a:lnTo>
                  <a:pt x="2320747" y="7482611"/>
                </a:lnTo>
                <a:lnTo>
                  <a:pt x="2320747" y="2320061"/>
                </a:lnTo>
                <a:close/>
              </a:path>
              <a:path w="5175250" h="8507730">
                <a:moveTo>
                  <a:pt x="5175148" y="5134191"/>
                </a:moveTo>
                <a:lnTo>
                  <a:pt x="2593111" y="2552928"/>
                </a:lnTo>
                <a:lnTo>
                  <a:pt x="2593111" y="7715491"/>
                </a:lnTo>
                <a:lnTo>
                  <a:pt x="3385299" y="8507438"/>
                </a:lnTo>
                <a:lnTo>
                  <a:pt x="5175148" y="8507438"/>
                </a:lnTo>
                <a:lnTo>
                  <a:pt x="5175148" y="5134191"/>
                </a:lnTo>
                <a:close/>
              </a:path>
            </a:pathLst>
          </a:custGeom>
          <a:solidFill>
            <a:srgbClr val="152D54"/>
          </a:solidFill>
        </p:spPr>
        <p:txBody>
          <a:bodyPr wrap="square" lIns="0" tIns="0" rIns="0" bIns="0" rtlCol="0"/>
          <a:lstStyle/>
          <a:p>
            <a:endParaRPr/>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3/1/2022</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extLst>
      <p:ext uri="{BB962C8B-B14F-4D97-AF65-F5344CB8AC3E}">
        <p14:creationId xmlns:p14="http://schemas.microsoft.com/office/powerpoint/2010/main" val="3380610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500"/>
                                        <p:tgtEl>
                                          <p:spTgt spid="18"/>
                                        </p:tgtEl>
                                      </p:cBhvr>
                                    </p:animEffect>
                                  </p:childTnLst>
                                </p:cTn>
                              </p:par>
                            </p:childTnLst>
                          </p:cTn>
                        </p:par>
                        <p:par>
                          <p:cTn id="8" fill="hold">
                            <p:stCondLst>
                              <p:cond delay="500"/>
                            </p:stCondLst>
                            <p:childTnLst>
                              <p:par>
                                <p:cTn id="9" presetID="2" presetClass="entr" presetSubtype="4" fill="hold" grpId="0" nodeType="afterEffect">
                                  <p:stCondLst>
                                    <p:cond delay="0"/>
                                  </p:stCondLst>
                                  <p:childTnLst>
                                    <p:set>
                                      <p:cBhvr>
                                        <p:cTn id="10" dur="1" fill="hold">
                                          <p:stCondLst>
                                            <p:cond delay="0"/>
                                          </p:stCondLst>
                                        </p:cTn>
                                        <p:tgtEl>
                                          <p:spTgt spid="19"/>
                                        </p:tgtEl>
                                        <p:attrNameLst>
                                          <p:attrName>style.visibility</p:attrName>
                                        </p:attrNameLst>
                                      </p:cBhvr>
                                      <p:to>
                                        <p:strVal val="visible"/>
                                      </p:to>
                                    </p:set>
                                    <p:anim calcmode="lin" valueType="num">
                                      <p:cBhvr additive="base">
                                        <p:cTn id="11" dur="500" fill="hold"/>
                                        <p:tgtEl>
                                          <p:spTgt spid="19"/>
                                        </p:tgtEl>
                                        <p:attrNameLst>
                                          <p:attrName>ppt_x</p:attrName>
                                        </p:attrNameLst>
                                      </p:cBhvr>
                                      <p:tavLst>
                                        <p:tav tm="0">
                                          <p:val>
                                            <p:strVal val="#ppt_x"/>
                                          </p:val>
                                        </p:tav>
                                        <p:tav tm="100000">
                                          <p:val>
                                            <p:strVal val="#ppt_x"/>
                                          </p:val>
                                        </p:tav>
                                      </p:tavLst>
                                    </p:anim>
                                    <p:anim calcmode="lin" valueType="num">
                                      <p:cBhvr additive="base">
                                        <p:cTn id="12" dur="500" fill="hold"/>
                                        <p:tgtEl>
                                          <p:spTgt spid="19"/>
                                        </p:tgtEl>
                                        <p:attrNameLst>
                                          <p:attrName>ppt_y</p:attrName>
                                        </p:attrNameLst>
                                      </p:cBhvr>
                                      <p:tavLst>
                                        <p:tav tm="0">
                                          <p:val>
                                            <p:strVal val="1+#ppt_h/2"/>
                                          </p:val>
                                        </p:tav>
                                        <p:tav tm="100000">
                                          <p:val>
                                            <p:strVal val="#ppt_y"/>
                                          </p:val>
                                        </p:tav>
                                      </p:tavLst>
                                    </p:anim>
                                  </p:childTnLst>
                                </p:cTn>
                              </p:par>
                            </p:childTnLst>
                          </p:cTn>
                        </p:par>
                        <p:par>
                          <p:cTn id="13" fill="hold">
                            <p:stCondLst>
                              <p:cond delay="1000"/>
                            </p:stCondLst>
                            <p:childTnLst>
                              <p:par>
                                <p:cTn id="14" presetID="2" presetClass="entr" presetSubtype="4" fill="hold" grpId="0" nodeType="afterEffect">
                                  <p:stCondLst>
                                    <p:cond delay="0"/>
                                  </p:stCondLst>
                                  <p:childTnLst>
                                    <p:set>
                                      <p:cBhvr>
                                        <p:cTn id="15" dur="1" fill="hold">
                                          <p:stCondLst>
                                            <p:cond delay="0"/>
                                          </p:stCondLst>
                                        </p:cTn>
                                        <p:tgtEl>
                                          <p:spTgt spid="16"/>
                                        </p:tgtEl>
                                        <p:attrNameLst>
                                          <p:attrName>style.visibility</p:attrName>
                                        </p:attrNameLst>
                                      </p:cBhvr>
                                      <p:to>
                                        <p:strVal val="visible"/>
                                      </p:to>
                                    </p:set>
                                    <p:anim calcmode="lin" valueType="num">
                                      <p:cBhvr additive="base">
                                        <p:cTn id="16" dur="500" fill="hold"/>
                                        <p:tgtEl>
                                          <p:spTgt spid="16"/>
                                        </p:tgtEl>
                                        <p:attrNameLst>
                                          <p:attrName>ppt_x</p:attrName>
                                        </p:attrNameLst>
                                      </p:cBhvr>
                                      <p:tavLst>
                                        <p:tav tm="0">
                                          <p:val>
                                            <p:strVal val="#ppt_x"/>
                                          </p:val>
                                        </p:tav>
                                        <p:tav tm="100000">
                                          <p:val>
                                            <p:strVal val="#ppt_x"/>
                                          </p:val>
                                        </p:tav>
                                      </p:tavLst>
                                    </p:anim>
                                    <p:anim calcmode="lin" valueType="num">
                                      <p:cBhvr additive="base">
                                        <p:cTn id="17" dur="500" fill="hold"/>
                                        <p:tgtEl>
                                          <p:spTgt spid="16"/>
                                        </p:tgtEl>
                                        <p:attrNameLst>
                                          <p:attrName>ppt_y</p:attrName>
                                        </p:attrNameLst>
                                      </p:cBhvr>
                                      <p:tavLst>
                                        <p:tav tm="0">
                                          <p:val>
                                            <p:strVal val="1+#ppt_h/2"/>
                                          </p:val>
                                        </p:tav>
                                        <p:tav tm="100000">
                                          <p:val>
                                            <p:strVal val="#ppt_y"/>
                                          </p:val>
                                        </p:tav>
                                      </p:tavLst>
                                    </p:anim>
                                  </p:childTnLst>
                                </p:cTn>
                              </p:par>
                            </p:childTnLst>
                          </p:cTn>
                        </p:par>
                        <p:par>
                          <p:cTn id="18" fill="hold">
                            <p:stCondLst>
                              <p:cond delay="1500"/>
                            </p:stCondLst>
                            <p:childTnLst>
                              <p:par>
                                <p:cTn id="19" presetID="26" presetClass="entr" presetSubtype="0" fill="hold" nodeType="afterEffect">
                                  <p:stCondLst>
                                    <p:cond delay="0"/>
                                  </p:stCondLst>
                                  <p:childTnLst>
                                    <p:set>
                                      <p:cBhvr>
                                        <p:cTn id="20" dur="1" fill="hold">
                                          <p:stCondLst>
                                            <p:cond delay="0"/>
                                          </p:stCondLst>
                                        </p:cTn>
                                        <p:tgtEl>
                                          <p:spTgt spid="17"/>
                                        </p:tgtEl>
                                        <p:attrNameLst>
                                          <p:attrName>style.visibility</p:attrName>
                                        </p:attrNameLst>
                                      </p:cBhvr>
                                      <p:to>
                                        <p:strVal val="visible"/>
                                      </p:to>
                                    </p:set>
                                    <p:animEffect transition="in" filter="wipe(down)">
                                      <p:cBhvr>
                                        <p:cTn id="21" dur="580">
                                          <p:stCondLst>
                                            <p:cond delay="0"/>
                                          </p:stCondLst>
                                        </p:cTn>
                                        <p:tgtEl>
                                          <p:spTgt spid="17"/>
                                        </p:tgtEl>
                                      </p:cBhvr>
                                    </p:animEffect>
                                    <p:anim calcmode="lin" valueType="num">
                                      <p:cBhvr>
                                        <p:cTn id="22" dur="1822" tmFilter="0,0; 0.14,0.36; 0.43,0.73; 0.71,0.91; 1.0,1.0">
                                          <p:stCondLst>
                                            <p:cond delay="0"/>
                                          </p:stCondLst>
                                        </p:cTn>
                                        <p:tgtEl>
                                          <p:spTgt spid="17"/>
                                        </p:tgtEl>
                                        <p:attrNameLst>
                                          <p:attrName>ppt_x</p:attrName>
                                        </p:attrNameLst>
                                      </p:cBhvr>
                                      <p:tavLst>
                                        <p:tav tm="0">
                                          <p:val>
                                            <p:strVal val="#ppt_x-0.25"/>
                                          </p:val>
                                        </p:tav>
                                        <p:tav tm="100000">
                                          <p:val>
                                            <p:strVal val="#ppt_x"/>
                                          </p:val>
                                        </p:tav>
                                      </p:tavLst>
                                    </p:anim>
                                    <p:anim calcmode="lin" valueType="num">
                                      <p:cBhvr>
                                        <p:cTn id="23" dur="664" tmFilter="0.0,0.0; 0.25,0.07; 0.50,0.2; 0.75,0.467; 1.0,1.0">
                                          <p:stCondLst>
                                            <p:cond delay="0"/>
                                          </p:stCondLst>
                                        </p:cTn>
                                        <p:tgtEl>
                                          <p:spTgt spid="17"/>
                                        </p:tgtEl>
                                        <p:attrNameLst>
                                          <p:attrName>ppt_y</p:attrName>
                                        </p:attrNameLst>
                                      </p:cBhvr>
                                      <p:tavLst>
                                        <p:tav tm="0" fmla="#ppt_y-sin(pi*$)/3">
                                          <p:val>
                                            <p:fltVal val="0.5"/>
                                          </p:val>
                                        </p:tav>
                                        <p:tav tm="100000">
                                          <p:val>
                                            <p:fltVal val="1"/>
                                          </p:val>
                                        </p:tav>
                                      </p:tavLst>
                                    </p:anim>
                                    <p:anim calcmode="lin" valueType="num">
                                      <p:cBhvr>
                                        <p:cTn id="24" dur="664" tmFilter="0, 0; 0.125,0.2665; 0.25,0.4; 0.375,0.465; 0.5,0.5;  0.625,0.535; 0.75,0.6; 0.875,0.7335; 1,1">
                                          <p:stCondLst>
                                            <p:cond delay="664"/>
                                          </p:stCondLst>
                                        </p:cTn>
                                        <p:tgtEl>
                                          <p:spTgt spid="17"/>
                                        </p:tgtEl>
                                        <p:attrNameLst>
                                          <p:attrName>ppt_y</p:attrName>
                                        </p:attrNameLst>
                                      </p:cBhvr>
                                      <p:tavLst>
                                        <p:tav tm="0" fmla="#ppt_y-sin(pi*$)/9">
                                          <p:val>
                                            <p:fltVal val="0"/>
                                          </p:val>
                                        </p:tav>
                                        <p:tav tm="100000">
                                          <p:val>
                                            <p:fltVal val="1"/>
                                          </p:val>
                                        </p:tav>
                                      </p:tavLst>
                                    </p:anim>
                                    <p:anim calcmode="lin" valueType="num">
                                      <p:cBhvr>
                                        <p:cTn id="25" dur="332" tmFilter="0, 0; 0.125,0.2665; 0.25,0.4; 0.375,0.465; 0.5,0.5;  0.625,0.535; 0.75,0.6; 0.875,0.7335; 1,1">
                                          <p:stCondLst>
                                            <p:cond delay="1324"/>
                                          </p:stCondLst>
                                        </p:cTn>
                                        <p:tgtEl>
                                          <p:spTgt spid="17"/>
                                        </p:tgtEl>
                                        <p:attrNameLst>
                                          <p:attrName>ppt_y</p:attrName>
                                        </p:attrNameLst>
                                      </p:cBhvr>
                                      <p:tavLst>
                                        <p:tav tm="0" fmla="#ppt_y-sin(pi*$)/27">
                                          <p:val>
                                            <p:fltVal val="0"/>
                                          </p:val>
                                        </p:tav>
                                        <p:tav tm="100000">
                                          <p:val>
                                            <p:fltVal val="1"/>
                                          </p:val>
                                        </p:tav>
                                      </p:tavLst>
                                    </p:anim>
                                    <p:anim calcmode="lin" valueType="num">
                                      <p:cBhvr>
                                        <p:cTn id="26" dur="164" tmFilter="0, 0; 0.125,0.2665; 0.25,0.4; 0.375,0.465; 0.5,0.5;  0.625,0.535; 0.75,0.6; 0.875,0.7335; 1,1">
                                          <p:stCondLst>
                                            <p:cond delay="1656"/>
                                          </p:stCondLst>
                                        </p:cTn>
                                        <p:tgtEl>
                                          <p:spTgt spid="17"/>
                                        </p:tgtEl>
                                        <p:attrNameLst>
                                          <p:attrName>ppt_y</p:attrName>
                                        </p:attrNameLst>
                                      </p:cBhvr>
                                      <p:tavLst>
                                        <p:tav tm="0" fmla="#ppt_y-sin(pi*$)/81">
                                          <p:val>
                                            <p:fltVal val="0"/>
                                          </p:val>
                                        </p:tav>
                                        <p:tav tm="100000">
                                          <p:val>
                                            <p:fltVal val="1"/>
                                          </p:val>
                                        </p:tav>
                                      </p:tavLst>
                                    </p:anim>
                                    <p:animScale>
                                      <p:cBhvr>
                                        <p:cTn id="27" dur="26">
                                          <p:stCondLst>
                                            <p:cond delay="650"/>
                                          </p:stCondLst>
                                        </p:cTn>
                                        <p:tgtEl>
                                          <p:spTgt spid="17"/>
                                        </p:tgtEl>
                                      </p:cBhvr>
                                      <p:to x="100000" y="60000"/>
                                    </p:animScale>
                                    <p:animScale>
                                      <p:cBhvr>
                                        <p:cTn id="28" dur="166" decel="50000">
                                          <p:stCondLst>
                                            <p:cond delay="676"/>
                                          </p:stCondLst>
                                        </p:cTn>
                                        <p:tgtEl>
                                          <p:spTgt spid="17"/>
                                        </p:tgtEl>
                                      </p:cBhvr>
                                      <p:to x="100000" y="100000"/>
                                    </p:animScale>
                                    <p:animScale>
                                      <p:cBhvr>
                                        <p:cTn id="29" dur="26">
                                          <p:stCondLst>
                                            <p:cond delay="1312"/>
                                          </p:stCondLst>
                                        </p:cTn>
                                        <p:tgtEl>
                                          <p:spTgt spid="17"/>
                                        </p:tgtEl>
                                      </p:cBhvr>
                                      <p:to x="100000" y="80000"/>
                                    </p:animScale>
                                    <p:animScale>
                                      <p:cBhvr>
                                        <p:cTn id="30" dur="166" decel="50000">
                                          <p:stCondLst>
                                            <p:cond delay="1338"/>
                                          </p:stCondLst>
                                        </p:cTn>
                                        <p:tgtEl>
                                          <p:spTgt spid="17"/>
                                        </p:tgtEl>
                                      </p:cBhvr>
                                      <p:to x="100000" y="100000"/>
                                    </p:animScale>
                                    <p:animScale>
                                      <p:cBhvr>
                                        <p:cTn id="31" dur="26">
                                          <p:stCondLst>
                                            <p:cond delay="1642"/>
                                          </p:stCondLst>
                                        </p:cTn>
                                        <p:tgtEl>
                                          <p:spTgt spid="17"/>
                                        </p:tgtEl>
                                      </p:cBhvr>
                                      <p:to x="100000" y="90000"/>
                                    </p:animScale>
                                    <p:animScale>
                                      <p:cBhvr>
                                        <p:cTn id="32" dur="166" decel="50000">
                                          <p:stCondLst>
                                            <p:cond delay="1668"/>
                                          </p:stCondLst>
                                        </p:cTn>
                                        <p:tgtEl>
                                          <p:spTgt spid="17"/>
                                        </p:tgtEl>
                                      </p:cBhvr>
                                      <p:to x="100000" y="100000"/>
                                    </p:animScale>
                                    <p:animScale>
                                      <p:cBhvr>
                                        <p:cTn id="33" dur="26">
                                          <p:stCondLst>
                                            <p:cond delay="1808"/>
                                          </p:stCondLst>
                                        </p:cTn>
                                        <p:tgtEl>
                                          <p:spTgt spid="17"/>
                                        </p:tgtEl>
                                      </p:cBhvr>
                                      <p:to x="100000" y="95000"/>
                                    </p:animScale>
                                    <p:animScale>
                                      <p:cBhvr>
                                        <p:cTn id="34" dur="166" decel="50000">
                                          <p:stCondLst>
                                            <p:cond delay="1834"/>
                                          </p:stCondLst>
                                        </p:cTn>
                                        <p:tgtEl>
                                          <p:spTgt spid="17"/>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8" grpId="0" animBg="1"/>
      <p:bldP spid="19" grpId="0" animBg="1"/>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9000" b="1" i="0">
                <a:solidFill>
                  <a:srgbClr val="152D54"/>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9000" b="1" i="0">
                <a:solidFill>
                  <a:srgbClr val="152D54"/>
                </a:solidFill>
                <a:latin typeface="Calibri"/>
                <a:cs typeface="Calibri"/>
              </a:defRPr>
            </a:lvl1pPr>
          </a:lstStyle>
          <a:p>
            <a:endParaRPr/>
          </a:p>
        </p:txBody>
      </p:sp>
      <p:sp>
        <p:nvSpPr>
          <p:cNvPr id="3" name="Holder 3"/>
          <p:cNvSpPr>
            <a:spLocks noGrp="1"/>
          </p:cNvSpPr>
          <p:nvPr>
            <p:ph sz="half" idx="2"/>
          </p:nvPr>
        </p:nvSpPr>
        <p:spPr>
          <a:xfrm>
            <a:off x="914400" y="2366010"/>
            <a:ext cx="7955280" cy="678942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9418320" y="2366010"/>
            <a:ext cx="7955280" cy="678942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3/1/2022</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7337763"/>
            <a:ext cx="2320925" cy="2949575"/>
          </a:xfrm>
          <a:custGeom>
            <a:avLst/>
            <a:gdLst/>
            <a:ahLst/>
            <a:cxnLst/>
            <a:rect l="l" t="t" r="r" b="b"/>
            <a:pathLst>
              <a:path w="2320925" h="2949575">
                <a:moveTo>
                  <a:pt x="2320748" y="2949236"/>
                </a:moveTo>
                <a:lnTo>
                  <a:pt x="0" y="2949236"/>
                </a:lnTo>
                <a:lnTo>
                  <a:pt x="0" y="0"/>
                </a:lnTo>
                <a:lnTo>
                  <a:pt x="2320748" y="2320062"/>
                </a:lnTo>
                <a:lnTo>
                  <a:pt x="2320748" y="2949236"/>
                </a:lnTo>
                <a:close/>
              </a:path>
            </a:pathLst>
          </a:custGeom>
          <a:solidFill>
            <a:srgbClr val="FF1B20"/>
          </a:solidFill>
        </p:spPr>
        <p:txBody>
          <a:bodyPr wrap="square" lIns="0" tIns="0" rIns="0" bIns="0" rtlCol="0"/>
          <a:lstStyle/>
          <a:p>
            <a:endParaRPr/>
          </a:p>
        </p:txBody>
      </p:sp>
      <p:sp>
        <p:nvSpPr>
          <p:cNvPr id="17" name="bg object 17"/>
          <p:cNvSpPr/>
          <p:nvPr/>
        </p:nvSpPr>
        <p:spPr>
          <a:xfrm>
            <a:off x="1919664" y="3"/>
            <a:ext cx="1333500" cy="10287000"/>
          </a:xfrm>
          <a:custGeom>
            <a:avLst/>
            <a:gdLst/>
            <a:ahLst/>
            <a:cxnLst/>
            <a:rect l="l" t="t" r="r" b="b"/>
            <a:pathLst>
              <a:path w="1333500" h="10287000">
                <a:moveTo>
                  <a:pt x="1333499" y="10286999"/>
                </a:moveTo>
                <a:lnTo>
                  <a:pt x="0" y="10286999"/>
                </a:lnTo>
                <a:lnTo>
                  <a:pt x="0" y="0"/>
                </a:lnTo>
                <a:lnTo>
                  <a:pt x="1333499" y="0"/>
                </a:lnTo>
                <a:lnTo>
                  <a:pt x="1333499" y="10286999"/>
                </a:lnTo>
                <a:close/>
              </a:path>
            </a:pathLst>
          </a:custGeom>
          <a:solidFill>
            <a:srgbClr val="152D54"/>
          </a:solidFill>
        </p:spPr>
        <p:txBody>
          <a:bodyPr wrap="square" lIns="0" tIns="0" rIns="0" bIns="0" rtlCol="0"/>
          <a:lstStyle/>
          <a:p>
            <a:endParaRPr/>
          </a:p>
        </p:txBody>
      </p:sp>
      <p:sp>
        <p:nvSpPr>
          <p:cNvPr id="18" name="bg object 18"/>
          <p:cNvSpPr/>
          <p:nvPr/>
        </p:nvSpPr>
        <p:spPr>
          <a:xfrm>
            <a:off x="0" y="1779586"/>
            <a:ext cx="5175250" cy="8507730"/>
          </a:xfrm>
          <a:custGeom>
            <a:avLst/>
            <a:gdLst/>
            <a:ahLst/>
            <a:cxnLst/>
            <a:rect l="l" t="t" r="r" b="b"/>
            <a:pathLst>
              <a:path w="5175250" h="8507730">
                <a:moveTo>
                  <a:pt x="2320747" y="2320061"/>
                </a:moveTo>
                <a:lnTo>
                  <a:pt x="0" y="0"/>
                </a:lnTo>
                <a:lnTo>
                  <a:pt x="0" y="5162550"/>
                </a:lnTo>
                <a:lnTo>
                  <a:pt x="2320747" y="7482611"/>
                </a:lnTo>
                <a:lnTo>
                  <a:pt x="2320747" y="2320061"/>
                </a:lnTo>
                <a:close/>
              </a:path>
              <a:path w="5175250" h="8507730">
                <a:moveTo>
                  <a:pt x="5175148" y="5134191"/>
                </a:moveTo>
                <a:lnTo>
                  <a:pt x="2593111" y="2552916"/>
                </a:lnTo>
                <a:lnTo>
                  <a:pt x="2593111" y="7715478"/>
                </a:lnTo>
                <a:lnTo>
                  <a:pt x="3385299" y="8507425"/>
                </a:lnTo>
                <a:lnTo>
                  <a:pt x="5175148" y="8507425"/>
                </a:lnTo>
                <a:lnTo>
                  <a:pt x="5175148" y="5134191"/>
                </a:lnTo>
                <a:close/>
              </a:path>
            </a:pathLst>
          </a:custGeom>
          <a:solidFill>
            <a:srgbClr val="FF1B20"/>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9000" b="1" i="0">
                <a:solidFill>
                  <a:srgbClr val="152D54"/>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3/1/2022</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7337761"/>
            <a:ext cx="2320925" cy="2949575"/>
          </a:xfrm>
          <a:custGeom>
            <a:avLst/>
            <a:gdLst/>
            <a:ahLst/>
            <a:cxnLst/>
            <a:rect l="l" t="t" r="r" b="b"/>
            <a:pathLst>
              <a:path w="2320925" h="2949575">
                <a:moveTo>
                  <a:pt x="2320748" y="2949238"/>
                </a:moveTo>
                <a:lnTo>
                  <a:pt x="0" y="2949238"/>
                </a:lnTo>
                <a:lnTo>
                  <a:pt x="0" y="0"/>
                </a:lnTo>
                <a:lnTo>
                  <a:pt x="2320748" y="2320062"/>
                </a:lnTo>
                <a:lnTo>
                  <a:pt x="2320748" y="2949238"/>
                </a:lnTo>
                <a:close/>
              </a:path>
            </a:pathLst>
          </a:custGeom>
          <a:solidFill>
            <a:srgbClr val="FF1B20"/>
          </a:solidFill>
        </p:spPr>
        <p:txBody>
          <a:bodyPr wrap="square" lIns="0" tIns="0" rIns="0" bIns="0" rtlCol="0"/>
          <a:lstStyle/>
          <a:p>
            <a:endParaRPr/>
          </a:p>
        </p:txBody>
      </p:sp>
      <p:pic>
        <p:nvPicPr>
          <p:cNvPr id="17" name="bg object 17"/>
          <p:cNvPicPr/>
          <p:nvPr/>
        </p:nvPicPr>
        <p:blipFill>
          <a:blip r:embed="rId2" cstate="email">
            <a:extLst>
              <a:ext uri="{28A0092B-C50C-407E-A947-70E740481C1C}">
                <a14:useLocalDpi xmlns:a14="http://schemas.microsoft.com/office/drawing/2010/main"/>
              </a:ext>
            </a:extLst>
          </a:blip>
          <a:stretch>
            <a:fillRect/>
          </a:stretch>
        </p:blipFill>
        <p:spPr>
          <a:xfrm>
            <a:off x="9144000" y="2377571"/>
            <a:ext cx="6762749" cy="3248024"/>
          </a:xfrm>
          <a:prstGeom prst="rect">
            <a:avLst/>
          </a:prstGeom>
        </p:spPr>
      </p:pic>
      <p:sp>
        <p:nvSpPr>
          <p:cNvPr id="18" name="bg object 18"/>
          <p:cNvSpPr/>
          <p:nvPr/>
        </p:nvSpPr>
        <p:spPr>
          <a:xfrm>
            <a:off x="1919664" y="0"/>
            <a:ext cx="1333500" cy="10287000"/>
          </a:xfrm>
          <a:custGeom>
            <a:avLst/>
            <a:gdLst/>
            <a:ahLst/>
            <a:cxnLst/>
            <a:rect l="l" t="t" r="r" b="b"/>
            <a:pathLst>
              <a:path w="1333500" h="10287000">
                <a:moveTo>
                  <a:pt x="1333499" y="10286999"/>
                </a:moveTo>
                <a:lnTo>
                  <a:pt x="0" y="10286999"/>
                </a:lnTo>
                <a:lnTo>
                  <a:pt x="0" y="0"/>
                </a:lnTo>
                <a:lnTo>
                  <a:pt x="1333499" y="0"/>
                </a:lnTo>
                <a:lnTo>
                  <a:pt x="1333499" y="10286999"/>
                </a:lnTo>
                <a:close/>
              </a:path>
            </a:pathLst>
          </a:custGeom>
          <a:solidFill>
            <a:srgbClr val="152D54"/>
          </a:solidFill>
        </p:spPr>
        <p:txBody>
          <a:bodyPr wrap="square" lIns="0" tIns="0" rIns="0" bIns="0" rtlCol="0"/>
          <a:lstStyle/>
          <a:p>
            <a:endParaRPr/>
          </a:p>
        </p:txBody>
      </p:sp>
      <p:sp>
        <p:nvSpPr>
          <p:cNvPr id="19" name="bg object 19"/>
          <p:cNvSpPr/>
          <p:nvPr/>
        </p:nvSpPr>
        <p:spPr>
          <a:xfrm>
            <a:off x="0" y="1779574"/>
            <a:ext cx="5175250" cy="8507730"/>
          </a:xfrm>
          <a:custGeom>
            <a:avLst/>
            <a:gdLst/>
            <a:ahLst/>
            <a:cxnLst/>
            <a:rect l="l" t="t" r="r" b="b"/>
            <a:pathLst>
              <a:path w="5175250" h="8507730">
                <a:moveTo>
                  <a:pt x="2320747" y="2320061"/>
                </a:moveTo>
                <a:lnTo>
                  <a:pt x="0" y="0"/>
                </a:lnTo>
                <a:lnTo>
                  <a:pt x="0" y="5162562"/>
                </a:lnTo>
                <a:lnTo>
                  <a:pt x="2320747" y="7482611"/>
                </a:lnTo>
                <a:lnTo>
                  <a:pt x="2320747" y="2320061"/>
                </a:lnTo>
                <a:close/>
              </a:path>
              <a:path w="5175250" h="8507730">
                <a:moveTo>
                  <a:pt x="5175148" y="5134191"/>
                </a:moveTo>
                <a:lnTo>
                  <a:pt x="2593111" y="2552928"/>
                </a:lnTo>
                <a:lnTo>
                  <a:pt x="2593111" y="7715491"/>
                </a:lnTo>
                <a:lnTo>
                  <a:pt x="3385299" y="8507438"/>
                </a:lnTo>
                <a:lnTo>
                  <a:pt x="5175148" y="8507438"/>
                </a:lnTo>
                <a:lnTo>
                  <a:pt x="5175148" y="5134191"/>
                </a:lnTo>
                <a:close/>
              </a:path>
            </a:pathLst>
          </a:custGeom>
          <a:solidFill>
            <a:srgbClr val="FF1B20"/>
          </a:solidFill>
        </p:spPr>
        <p:txBody>
          <a:bodyPr wrap="square" lIns="0" tIns="0" rIns="0" bIns="0" rtlCol="0"/>
          <a:lstStyle/>
          <a:p>
            <a:endParaRPr/>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3/1/2022</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371600" y="3188970"/>
            <a:ext cx="15544800" cy="216027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2743200" y="5760720"/>
            <a:ext cx="12801600" cy="25717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extLst>
      <p:ext uri="{BB962C8B-B14F-4D97-AF65-F5344CB8AC3E}">
        <p14:creationId xmlns:p14="http://schemas.microsoft.com/office/powerpoint/2010/main" val="28256930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9000" b="1" i="0">
                <a:solidFill>
                  <a:srgbClr val="152D54"/>
                </a:solidFill>
                <a:latin typeface="Tahoma"/>
                <a:cs typeface="Tahoma"/>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extLst>
      <p:ext uri="{BB962C8B-B14F-4D97-AF65-F5344CB8AC3E}">
        <p14:creationId xmlns:p14="http://schemas.microsoft.com/office/powerpoint/2010/main" val="931522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9000" b="1" i="0">
                <a:solidFill>
                  <a:srgbClr val="152D54"/>
                </a:solidFill>
                <a:latin typeface="Tahoma"/>
                <a:cs typeface="Tahoma"/>
              </a:defRPr>
            </a:lvl1pPr>
          </a:lstStyle>
          <a:p>
            <a:endParaRPr/>
          </a:p>
        </p:txBody>
      </p:sp>
      <p:sp>
        <p:nvSpPr>
          <p:cNvPr id="3" name="Holder 3"/>
          <p:cNvSpPr>
            <a:spLocks noGrp="1"/>
          </p:cNvSpPr>
          <p:nvPr>
            <p:ph sz="half" idx="2"/>
          </p:nvPr>
        </p:nvSpPr>
        <p:spPr>
          <a:xfrm>
            <a:off x="914400" y="2366010"/>
            <a:ext cx="7955280" cy="678942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9418320" y="2366010"/>
            <a:ext cx="7955280" cy="678942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3/1/2022</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extLst>
      <p:ext uri="{BB962C8B-B14F-4D97-AF65-F5344CB8AC3E}">
        <p14:creationId xmlns:p14="http://schemas.microsoft.com/office/powerpoint/2010/main" val="35142268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7337763"/>
            <a:ext cx="2320925" cy="2949575"/>
          </a:xfrm>
          <a:custGeom>
            <a:avLst/>
            <a:gdLst/>
            <a:ahLst/>
            <a:cxnLst/>
            <a:rect l="l" t="t" r="r" b="b"/>
            <a:pathLst>
              <a:path w="2320925" h="2949575">
                <a:moveTo>
                  <a:pt x="2320748" y="2949236"/>
                </a:moveTo>
                <a:lnTo>
                  <a:pt x="0" y="2949236"/>
                </a:lnTo>
                <a:lnTo>
                  <a:pt x="0" y="0"/>
                </a:lnTo>
                <a:lnTo>
                  <a:pt x="2320748" y="2320062"/>
                </a:lnTo>
                <a:lnTo>
                  <a:pt x="2320748" y="2949236"/>
                </a:lnTo>
                <a:close/>
              </a:path>
            </a:pathLst>
          </a:custGeom>
          <a:solidFill>
            <a:srgbClr val="152D54"/>
          </a:solidFill>
        </p:spPr>
        <p:txBody>
          <a:bodyPr wrap="square" lIns="0" tIns="0" rIns="0" bIns="0" rtlCol="0"/>
          <a:lstStyle/>
          <a:p>
            <a:endParaRPr/>
          </a:p>
        </p:txBody>
      </p:sp>
      <p:sp>
        <p:nvSpPr>
          <p:cNvPr id="17" name="bg object 17"/>
          <p:cNvSpPr/>
          <p:nvPr/>
        </p:nvSpPr>
        <p:spPr>
          <a:xfrm>
            <a:off x="1919664" y="3"/>
            <a:ext cx="1333500" cy="10287000"/>
          </a:xfrm>
          <a:custGeom>
            <a:avLst/>
            <a:gdLst/>
            <a:ahLst/>
            <a:cxnLst/>
            <a:rect l="l" t="t" r="r" b="b"/>
            <a:pathLst>
              <a:path w="1333500" h="10287000">
                <a:moveTo>
                  <a:pt x="1333499" y="10286999"/>
                </a:moveTo>
                <a:lnTo>
                  <a:pt x="0" y="10286999"/>
                </a:lnTo>
                <a:lnTo>
                  <a:pt x="0" y="0"/>
                </a:lnTo>
                <a:lnTo>
                  <a:pt x="1333499" y="0"/>
                </a:lnTo>
                <a:lnTo>
                  <a:pt x="1333499" y="10286999"/>
                </a:lnTo>
                <a:close/>
              </a:path>
            </a:pathLst>
          </a:custGeom>
          <a:solidFill>
            <a:srgbClr val="FF1B20"/>
          </a:solidFill>
        </p:spPr>
        <p:txBody>
          <a:bodyPr wrap="square" lIns="0" tIns="0" rIns="0" bIns="0" rtlCol="0"/>
          <a:lstStyle/>
          <a:p>
            <a:endParaRPr/>
          </a:p>
        </p:txBody>
      </p:sp>
      <p:sp>
        <p:nvSpPr>
          <p:cNvPr id="18" name="bg object 18"/>
          <p:cNvSpPr/>
          <p:nvPr/>
        </p:nvSpPr>
        <p:spPr>
          <a:xfrm>
            <a:off x="0" y="1779586"/>
            <a:ext cx="5175250" cy="8507730"/>
          </a:xfrm>
          <a:custGeom>
            <a:avLst/>
            <a:gdLst/>
            <a:ahLst/>
            <a:cxnLst/>
            <a:rect l="l" t="t" r="r" b="b"/>
            <a:pathLst>
              <a:path w="5175250" h="8507730">
                <a:moveTo>
                  <a:pt x="2320747" y="2320061"/>
                </a:moveTo>
                <a:lnTo>
                  <a:pt x="0" y="0"/>
                </a:lnTo>
                <a:lnTo>
                  <a:pt x="0" y="5162550"/>
                </a:lnTo>
                <a:lnTo>
                  <a:pt x="2320747" y="7482611"/>
                </a:lnTo>
                <a:lnTo>
                  <a:pt x="2320747" y="2320061"/>
                </a:lnTo>
                <a:close/>
              </a:path>
              <a:path w="5175250" h="8507730">
                <a:moveTo>
                  <a:pt x="5175148" y="5134191"/>
                </a:moveTo>
                <a:lnTo>
                  <a:pt x="2593111" y="2552916"/>
                </a:lnTo>
                <a:lnTo>
                  <a:pt x="2593111" y="7715478"/>
                </a:lnTo>
                <a:lnTo>
                  <a:pt x="3385299" y="8507425"/>
                </a:lnTo>
                <a:lnTo>
                  <a:pt x="5175148" y="8507425"/>
                </a:lnTo>
                <a:lnTo>
                  <a:pt x="5175148" y="5134191"/>
                </a:lnTo>
                <a:close/>
              </a:path>
            </a:pathLst>
          </a:custGeom>
          <a:solidFill>
            <a:srgbClr val="152D54"/>
          </a:solidFill>
        </p:spPr>
        <p:txBody>
          <a:bodyPr wrap="square" lIns="0" tIns="0" rIns="0" bIns="0" rtlCol="0"/>
          <a:lstStyle/>
          <a:p>
            <a:endParaRPr/>
          </a:p>
        </p:txBody>
      </p:sp>
      <p:pic>
        <p:nvPicPr>
          <p:cNvPr id="19" name="bg object 19"/>
          <p:cNvPicPr/>
          <p:nvPr/>
        </p:nvPicPr>
        <p:blipFill>
          <a:blip r:embed="rId2" cstate="print"/>
          <a:stretch>
            <a:fillRect/>
          </a:stretch>
        </p:blipFill>
        <p:spPr>
          <a:xfrm>
            <a:off x="6370720" y="9572870"/>
            <a:ext cx="11740249" cy="529936"/>
          </a:xfrm>
          <a:prstGeom prst="rect">
            <a:avLst/>
          </a:prstGeom>
        </p:spPr>
      </p:pic>
      <p:sp>
        <p:nvSpPr>
          <p:cNvPr id="2" name="Holder 2"/>
          <p:cNvSpPr>
            <a:spLocks noGrp="1"/>
          </p:cNvSpPr>
          <p:nvPr>
            <p:ph type="title"/>
          </p:nvPr>
        </p:nvSpPr>
        <p:spPr/>
        <p:txBody>
          <a:bodyPr lIns="0" tIns="0" rIns="0" bIns="0"/>
          <a:lstStyle>
            <a:lvl1pPr>
              <a:defRPr sz="9000" b="1" i="0">
                <a:solidFill>
                  <a:srgbClr val="152D54"/>
                </a:solidFill>
                <a:latin typeface="Tahoma"/>
                <a:cs typeface="Tahoma"/>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3/1/2022</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extLst>
      <p:ext uri="{BB962C8B-B14F-4D97-AF65-F5344CB8AC3E}">
        <p14:creationId xmlns:p14="http://schemas.microsoft.com/office/powerpoint/2010/main" val="28851148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childTnLst>
                          </p:cTn>
                        </p:par>
                        <p:par>
                          <p:cTn id="8" fill="hold">
                            <p:stCondLst>
                              <p:cond delay="500"/>
                            </p:stCondLst>
                            <p:childTnLst>
                              <p:par>
                                <p:cTn id="9" presetID="2" presetClass="entr" presetSubtype="4" fill="hold" grpId="0" nodeType="afterEffect">
                                  <p:stCondLst>
                                    <p:cond delay="0"/>
                                  </p:stCondLst>
                                  <p:childTnLst>
                                    <p:set>
                                      <p:cBhvr>
                                        <p:cTn id="10" dur="1" fill="hold">
                                          <p:stCondLst>
                                            <p:cond delay="0"/>
                                          </p:stCondLst>
                                        </p:cTn>
                                        <p:tgtEl>
                                          <p:spTgt spid="18"/>
                                        </p:tgtEl>
                                        <p:attrNameLst>
                                          <p:attrName>style.visibility</p:attrName>
                                        </p:attrNameLst>
                                      </p:cBhvr>
                                      <p:to>
                                        <p:strVal val="visible"/>
                                      </p:to>
                                    </p:set>
                                    <p:anim calcmode="lin" valueType="num">
                                      <p:cBhvr additive="base">
                                        <p:cTn id="11" dur="500" fill="hold"/>
                                        <p:tgtEl>
                                          <p:spTgt spid="18"/>
                                        </p:tgtEl>
                                        <p:attrNameLst>
                                          <p:attrName>ppt_x</p:attrName>
                                        </p:attrNameLst>
                                      </p:cBhvr>
                                      <p:tavLst>
                                        <p:tav tm="0">
                                          <p:val>
                                            <p:strVal val="#ppt_x"/>
                                          </p:val>
                                        </p:tav>
                                        <p:tav tm="100000">
                                          <p:val>
                                            <p:strVal val="#ppt_x"/>
                                          </p:val>
                                        </p:tav>
                                      </p:tavLst>
                                    </p:anim>
                                    <p:anim calcmode="lin" valueType="num">
                                      <p:cBhvr additive="base">
                                        <p:cTn id="12" dur="500" fill="hold"/>
                                        <p:tgtEl>
                                          <p:spTgt spid="18"/>
                                        </p:tgtEl>
                                        <p:attrNameLst>
                                          <p:attrName>ppt_y</p:attrName>
                                        </p:attrNameLst>
                                      </p:cBhvr>
                                      <p:tavLst>
                                        <p:tav tm="0">
                                          <p:val>
                                            <p:strVal val="1+#ppt_h/2"/>
                                          </p:val>
                                        </p:tav>
                                        <p:tav tm="100000">
                                          <p:val>
                                            <p:strVal val="#ppt_y"/>
                                          </p:val>
                                        </p:tav>
                                      </p:tavLst>
                                    </p:anim>
                                  </p:childTnLst>
                                </p:cTn>
                              </p:par>
                            </p:childTnLst>
                          </p:cTn>
                        </p:par>
                        <p:par>
                          <p:cTn id="13" fill="hold">
                            <p:stCondLst>
                              <p:cond delay="1000"/>
                            </p:stCondLst>
                            <p:childTnLst>
                              <p:par>
                                <p:cTn id="14" presetID="2" presetClass="entr" presetSubtype="4" fill="hold" grpId="0" nodeType="afterEffect">
                                  <p:stCondLst>
                                    <p:cond delay="0"/>
                                  </p:stCondLst>
                                  <p:childTnLst>
                                    <p:set>
                                      <p:cBhvr>
                                        <p:cTn id="15" dur="1" fill="hold">
                                          <p:stCondLst>
                                            <p:cond delay="0"/>
                                          </p:stCondLst>
                                        </p:cTn>
                                        <p:tgtEl>
                                          <p:spTgt spid="16"/>
                                        </p:tgtEl>
                                        <p:attrNameLst>
                                          <p:attrName>style.visibility</p:attrName>
                                        </p:attrNameLst>
                                      </p:cBhvr>
                                      <p:to>
                                        <p:strVal val="visible"/>
                                      </p:to>
                                    </p:set>
                                    <p:anim calcmode="lin" valueType="num">
                                      <p:cBhvr additive="base">
                                        <p:cTn id="16" dur="500" fill="hold"/>
                                        <p:tgtEl>
                                          <p:spTgt spid="16"/>
                                        </p:tgtEl>
                                        <p:attrNameLst>
                                          <p:attrName>ppt_x</p:attrName>
                                        </p:attrNameLst>
                                      </p:cBhvr>
                                      <p:tavLst>
                                        <p:tav tm="0">
                                          <p:val>
                                            <p:strVal val="#ppt_x"/>
                                          </p:val>
                                        </p:tav>
                                        <p:tav tm="100000">
                                          <p:val>
                                            <p:strVal val="#ppt_x"/>
                                          </p:val>
                                        </p:tav>
                                      </p:tavLst>
                                    </p:anim>
                                    <p:anim calcmode="lin" valueType="num">
                                      <p:cBhvr additive="base">
                                        <p:cTn id="17"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7" grpId="0" animBg="1"/>
      <p:bldP spid="18" grpId="0" animBg="1"/>
    </p:bld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8512721"/>
            <a:ext cx="18288000" cy="1771650"/>
          </a:xfrm>
          <a:custGeom>
            <a:avLst/>
            <a:gdLst/>
            <a:ahLst/>
            <a:cxnLst/>
            <a:rect l="l" t="t" r="r" b="b"/>
            <a:pathLst>
              <a:path w="18288000" h="1771650">
                <a:moveTo>
                  <a:pt x="18287998" y="1771649"/>
                </a:moveTo>
                <a:lnTo>
                  <a:pt x="0" y="1771649"/>
                </a:lnTo>
                <a:lnTo>
                  <a:pt x="0" y="0"/>
                </a:lnTo>
                <a:lnTo>
                  <a:pt x="18287998" y="0"/>
                </a:lnTo>
                <a:lnTo>
                  <a:pt x="18287998" y="1771649"/>
                </a:lnTo>
                <a:close/>
              </a:path>
            </a:pathLst>
          </a:custGeom>
          <a:solidFill>
            <a:srgbClr val="152D54"/>
          </a:solidFill>
        </p:spPr>
        <p:txBody>
          <a:bodyPr wrap="square" lIns="0" tIns="0" rIns="0" bIns="0" rtlCol="0"/>
          <a:lstStyle/>
          <a:p>
            <a:endParaRPr/>
          </a:p>
        </p:txBody>
      </p:sp>
      <p:sp>
        <p:nvSpPr>
          <p:cNvPr id="17" name="bg object 17"/>
          <p:cNvSpPr/>
          <p:nvPr/>
        </p:nvSpPr>
        <p:spPr>
          <a:xfrm>
            <a:off x="12620321" y="8482166"/>
            <a:ext cx="2223770" cy="1797050"/>
          </a:xfrm>
          <a:custGeom>
            <a:avLst/>
            <a:gdLst/>
            <a:ahLst/>
            <a:cxnLst/>
            <a:rect l="l" t="t" r="r" b="b"/>
            <a:pathLst>
              <a:path w="2223769" h="1797050">
                <a:moveTo>
                  <a:pt x="1235377" y="1796644"/>
                </a:moveTo>
                <a:lnTo>
                  <a:pt x="0" y="1796644"/>
                </a:lnTo>
                <a:lnTo>
                  <a:pt x="988123" y="898544"/>
                </a:lnTo>
                <a:lnTo>
                  <a:pt x="0" y="0"/>
                </a:lnTo>
                <a:lnTo>
                  <a:pt x="1235377" y="0"/>
                </a:lnTo>
                <a:lnTo>
                  <a:pt x="2223501" y="898544"/>
                </a:lnTo>
                <a:lnTo>
                  <a:pt x="1235377" y="1796644"/>
                </a:lnTo>
                <a:close/>
              </a:path>
            </a:pathLst>
          </a:custGeom>
          <a:solidFill>
            <a:srgbClr val="FFFFFF"/>
          </a:solidFill>
        </p:spPr>
        <p:txBody>
          <a:bodyPr wrap="square" lIns="0" tIns="0" rIns="0" bIns="0" rtlCol="0"/>
          <a:lstStyle/>
          <a:p>
            <a:endParaRPr/>
          </a:p>
        </p:txBody>
      </p:sp>
      <p:sp>
        <p:nvSpPr>
          <p:cNvPr id="18" name="bg object 18"/>
          <p:cNvSpPr/>
          <p:nvPr/>
        </p:nvSpPr>
        <p:spPr>
          <a:xfrm>
            <a:off x="2322659" y="8517270"/>
            <a:ext cx="6817359" cy="1769745"/>
          </a:xfrm>
          <a:custGeom>
            <a:avLst/>
            <a:gdLst/>
            <a:ahLst/>
            <a:cxnLst/>
            <a:rect l="l" t="t" r="r" b="b"/>
            <a:pathLst>
              <a:path w="6817359" h="1769745">
                <a:moveTo>
                  <a:pt x="6817229" y="0"/>
                </a:moveTo>
                <a:lnTo>
                  <a:pt x="5048259" y="1769728"/>
                </a:lnTo>
                <a:lnTo>
                  <a:pt x="0" y="1769728"/>
                </a:lnTo>
                <a:lnTo>
                  <a:pt x="1768979" y="0"/>
                </a:lnTo>
                <a:lnTo>
                  <a:pt x="6817229" y="0"/>
                </a:lnTo>
                <a:close/>
              </a:path>
            </a:pathLst>
          </a:custGeom>
          <a:solidFill>
            <a:srgbClr val="FF1B20"/>
          </a:solidFill>
        </p:spPr>
        <p:txBody>
          <a:bodyPr wrap="square" lIns="0" tIns="0" rIns="0" bIns="0" rtlCol="0"/>
          <a:lstStyle/>
          <a:p>
            <a:endParaRPr/>
          </a:p>
        </p:txBody>
      </p:sp>
      <p:sp>
        <p:nvSpPr>
          <p:cNvPr id="2" name="Holder 2"/>
          <p:cNvSpPr>
            <a:spLocks noGrp="1"/>
          </p:cNvSpPr>
          <p:nvPr>
            <p:ph type="title"/>
          </p:nvPr>
        </p:nvSpPr>
        <p:spPr>
          <a:xfrm>
            <a:off x="3770045" y="3861156"/>
            <a:ext cx="10747908" cy="1397000"/>
          </a:xfrm>
          <a:prstGeom prst="rect">
            <a:avLst/>
          </a:prstGeom>
        </p:spPr>
        <p:txBody>
          <a:bodyPr wrap="square" lIns="0" tIns="0" rIns="0" bIns="0">
            <a:spAutoFit/>
          </a:bodyPr>
          <a:lstStyle>
            <a:lvl1pPr>
              <a:defRPr sz="9000" b="1" i="0">
                <a:solidFill>
                  <a:srgbClr val="152D54"/>
                </a:solidFill>
                <a:latin typeface="Calibri"/>
                <a:cs typeface="Calibri"/>
              </a:defRPr>
            </a:lvl1pPr>
          </a:lstStyle>
          <a:p>
            <a:endParaRPr/>
          </a:p>
        </p:txBody>
      </p:sp>
      <p:sp>
        <p:nvSpPr>
          <p:cNvPr id="3" name="Holder 3"/>
          <p:cNvSpPr>
            <a:spLocks noGrp="1"/>
          </p:cNvSpPr>
          <p:nvPr>
            <p:ph type="body" idx="1"/>
          </p:nvPr>
        </p:nvSpPr>
        <p:spPr>
          <a:xfrm>
            <a:off x="914400" y="2366010"/>
            <a:ext cx="16459200" cy="678942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6217920" y="9566910"/>
            <a:ext cx="5852160" cy="51435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914400" y="9566910"/>
            <a:ext cx="4206240" cy="51435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3/1/2022</a:t>
            </a:fld>
            <a:endParaRPr lang="en-US"/>
          </a:p>
        </p:txBody>
      </p:sp>
      <p:sp>
        <p:nvSpPr>
          <p:cNvPr id="6" name="Holder 6"/>
          <p:cNvSpPr>
            <a:spLocks noGrp="1"/>
          </p:cNvSpPr>
          <p:nvPr>
            <p:ph type="sldNum" sz="quarter" idx="7"/>
          </p:nvPr>
        </p:nvSpPr>
        <p:spPr>
          <a:xfrm>
            <a:off x="13167361" y="9566910"/>
            <a:ext cx="4206240" cy="51435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‹Nº›</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8512721"/>
            <a:ext cx="18288000" cy="1771650"/>
          </a:xfrm>
          <a:custGeom>
            <a:avLst/>
            <a:gdLst/>
            <a:ahLst/>
            <a:cxnLst/>
            <a:rect l="l" t="t" r="r" b="b"/>
            <a:pathLst>
              <a:path w="18288000" h="1771650">
                <a:moveTo>
                  <a:pt x="18287998" y="1771649"/>
                </a:moveTo>
                <a:lnTo>
                  <a:pt x="0" y="1771649"/>
                </a:lnTo>
                <a:lnTo>
                  <a:pt x="0" y="0"/>
                </a:lnTo>
                <a:lnTo>
                  <a:pt x="18287998" y="0"/>
                </a:lnTo>
                <a:lnTo>
                  <a:pt x="18287998" y="1771649"/>
                </a:lnTo>
                <a:close/>
              </a:path>
            </a:pathLst>
          </a:custGeom>
          <a:solidFill>
            <a:srgbClr val="FF1B20"/>
          </a:solidFill>
        </p:spPr>
        <p:txBody>
          <a:bodyPr wrap="square" lIns="0" tIns="0" rIns="0" bIns="0" rtlCol="0"/>
          <a:lstStyle/>
          <a:p>
            <a:endParaRPr/>
          </a:p>
        </p:txBody>
      </p:sp>
      <p:sp>
        <p:nvSpPr>
          <p:cNvPr id="17" name="bg object 17"/>
          <p:cNvSpPr/>
          <p:nvPr/>
        </p:nvSpPr>
        <p:spPr>
          <a:xfrm>
            <a:off x="1209657" y="8521585"/>
            <a:ext cx="7934325" cy="1765935"/>
          </a:xfrm>
          <a:custGeom>
            <a:avLst/>
            <a:gdLst/>
            <a:ahLst/>
            <a:cxnLst/>
            <a:rect l="l" t="t" r="r" b="b"/>
            <a:pathLst>
              <a:path w="7934325" h="1765934">
                <a:moveTo>
                  <a:pt x="0" y="0"/>
                </a:moveTo>
                <a:lnTo>
                  <a:pt x="7934323" y="0"/>
                </a:lnTo>
                <a:lnTo>
                  <a:pt x="7910915" y="41690"/>
                </a:lnTo>
                <a:lnTo>
                  <a:pt x="7887081" y="83107"/>
                </a:lnTo>
                <a:lnTo>
                  <a:pt x="7862825" y="124248"/>
                </a:lnTo>
                <a:lnTo>
                  <a:pt x="7838151" y="165111"/>
                </a:lnTo>
                <a:lnTo>
                  <a:pt x="7813060" y="205691"/>
                </a:lnTo>
                <a:lnTo>
                  <a:pt x="7787556" y="245987"/>
                </a:lnTo>
                <a:lnTo>
                  <a:pt x="7761642" y="285994"/>
                </a:lnTo>
                <a:lnTo>
                  <a:pt x="7735320" y="325711"/>
                </a:lnTo>
                <a:lnTo>
                  <a:pt x="7708595" y="365134"/>
                </a:lnTo>
                <a:lnTo>
                  <a:pt x="7681468" y="404260"/>
                </a:lnTo>
                <a:lnTo>
                  <a:pt x="7653942" y="443086"/>
                </a:lnTo>
                <a:lnTo>
                  <a:pt x="7626021" y="481610"/>
                </a:lnTo>
                <a:lnTo>
                  <a:pt x="7597708" y="519828"/>
                </a:lnTo>
                <a:lnTo>
                  <a:pt x="7569005" y="557737"/>
                </a:lnTo>
                <a:lnTo>
                  <a:pt x="7539915" y="595335"/>
                </a:lnTo>
                <a:lnTo>
                  <a:pt x="7510442" y="632618"/>
                </a:lnTo>
                <a:lnTo>
                  <a:pt x="7480588" y="669584"/>
                </a:lnTo>
                <a:lnTo>
                  <a:pt x="7450357" y="706229"/>
                </a:lnTo>
                <a:lnTo>
                  <a:pt x="7419751" y="742551"/>
                </a:lnTo>
                <a:lnTo>
                  <a:pt x="7388772" y="778546"/>
                </a:lnTo>
                <a:lnTo>
                  <a:pt x="7357425" y="814212"/>
                </a:lnTo>
                <a:lnTo>
                  <a:pt x="7325712" y="849546"/>
                </a:lnTo>
                <a:lnTo>
                  <a:pt x="7293636" y="884545"/>
                </a:lnTo>
                <a:lnTo>
                  <a:pt x="7261200" y="919205"/>
                </a:lnTo>
                <a:lnTo>
                  <a:pt x="7228407" y="953524"/>
                </a:lnTo>
                <a:lnTo>
                  <a:pt x="7195260" y="987498"/>
                </a:lnTo>
                <a:lnTo>
                  <a:pt x="7161762" y="1021126"/>
                </a:lnTo>
                <a:lnTo>
                  <a:pt x="7127915" y="1054404"/>
                </a:lnTo>
                <a:lnTo>
                  <a:pt x="7093724" y="1087328"/>
                </a:lnTo>
                <a:lnTo>
                  <a:pt x="7059189" y="1119896"/>
                </a:lnTo>
                <a:lnTo>
                  <a:pt x="7024316" y="1152106"/>
                </a:lnTo>
                <a:lnTo>
                  <a:pt x="6989106" y="1183953"/>
                </a:lnTo>
                <a:lnTo>
                  <a:pt x="6953563" y="1215436"/>
                </a:lnTo>
                <a:lnTo>
                  <a:pt x="6917689" y="1246550"/>
                </a:lnTo>
                <a:lnTo>
                  <a:pt x="6881488" y="1277294"/>
                </a:lnTo>
                <a:lnTo>
                  <a:pt x="6844962" y="1307664"/>
                </a:lnTo>
                <a:lnTo>
                  <a:pt x="6808114" y="1337657"/>
                </a:lnTo>
                <a:lnTo>
                  <a:pt x="6770948" y="1367271"/>
                </a:lnTo>
                <a:lnTo>
                  <a:pt x="6733466" y="1396501"/>
                </a:lnTo>
                <a:lnTo>
                  <a:pt x="6695671" y="1425347"/>
                </a:lnTo>
                <a:lnTo>
                  <a:pt x="6657566" y="1453803"/>
                </a:lnTo>
                <a:lnTo>
                  <a:pt x="6619155" y="1481868"/>
                </a:lnTo>
                <a:lnTo>
                  <a:pt x="6580439" y="1509538"/>
                </a:lnTo>
                <a:lnTo>
                  <a:pt x="6541423" y="1536811"/>
                </a:lnTo>
                <a:lnTo>
                  <a:pt x="6502108" y="1563683"/>
                </a:lnTo>
                <a:lnTo>
                  <a:pt x="6462499" y="1590152"/>
                </a:lnTo>
                <a:lnTo>
                  <a:pt x="6422597" y="1616215"/>
                </a:lnTo>
                <a:lnTo>
                  <a:pt x="6382406" y="1641868"/>
                </a:lnTo>
                <a:lnTo>
                  <a:pt x="6341929" y="1667108"/>
                </a:lnTo>
                <a:lnTo>
                  <a:pt x="6301168" y="1691934"/>
                </a:lnTo>
                <a:lnTo>
                  <a:pt x="6260128" y="1716341"/>
                </a:lnTo>
                <a:lnTo>
                  <a:pt x="6218810" y="1740327"/>
                </a:lnTo>
                <a:lnTo>
                  <a:pt x="6177217" y="1763889"/>
                </a:lnTo>
                <a:lnTo>
                  <a:pt x="6174459" y="1765413"/>
                </a:lnTo>
                <a:lnTo>
                  <a:pt x="1759920" y="1765413"/>
                </a:lnTo>
                <a:lnTo>
                  <a:pt x="1715568" y="1740327"/>
                </a:lnTo>
                <a:lnTo>
                  <a:pt x="1674249" y="1716341"/>
                </a:lnTo>
                <a:lnTo>
                  <a:pt x="1633207" y="1691934"/>
                </a:lnTo>
                <a:lnTo>
                  <a:pt x="1592446" y="1667108"/>
                </a:lnTo>
                <a:lnTo>
                  <a:pt x="1551968" y="1641868"/>
                </a:lnTo>
                <a:lnTo>
                  <a:pt x="1511776" y="1616215"/>
                </a:lnTo>
                <a:lnTo>
                  <a:pt x="1471874" y="1590152"/>
                </a:lnTo>
                <a:lnTo>
                  <a:pt x="1432264" y="1563683"/>
                </a:lnTo>
                <a:lnTo>
                  <a:pt x="1392948" y="1536811"/>
                </a:lnTo>
                <a:lnTo>
                  <a:pt x="1353931" y="1509538"/>
                </a:lnTo>
                <a:lnTo>
                  <a:pt x="1315215" y="1481868"/>
                </a:lnTo>
                <a:lnTo>
                  <a:pt x="1276802" y="1453803"/>
                </a:lnTo>
                <a:lnTo>
                  <a:pt x="1238697" y="1425347"/>
                </a:lnTo>
                <a:lnTo>
                  <a:pt x="1200901" y="1396501"/>
                </a:lnTo>
                <a:lnTo>
                  <a:pt x="1163418" y="1367271"/>
                </a:lnTo>
                <a:lnTo>
                  <a:pt x="1126251" y="1337657"/>
                </a:lnTo>
                <a:lnTo>
                  <a:pt x="1089403" y="1307664"/>
                </a:lnTo>
                <a:lnTo>
                  <a:pt x="1052876" y="1277294"/>
                </a:lnTo>
                <a:lnTo>
                  <a:pt x="1016673" y="1246550"/>
                </a:lnTo>
                <a:lnTo>
                  <a:pt x="980799" y="1215436"/>
                </a:lnTo>
                <a:lnTo>
                  <a:pt x="945255" y="1183953"/>
                </a:lnTo>
                <a:lnTo>
                  <a:pt x="910044" y="1152106"/>
                </a:lnTo>
                <a:lnTo>
                  <a:pt x="875169" y="1119896"/>
                </a:lnTo>
                <a:lnTo>
                  <a:pt x="840634" y="1087328"/>
                </a:lnTo>
                <a:lnTo>
                  <a:pt x="806442" y="1054404"/>
                </a:lnTo>
                <a:lnTo>
                  <a:pt x="772594" y="1021126"/>
                </a:lnTo>
                <a:lnTo>
                  <a:pt x="739095" y="987498"/>
                </a:lnTo>
                <a:lnTo>
                  <a:pt x="705947" y="953524"/>
                </a:lnTo>
                <a:lnTo>
                  <a:pt x="673153" y="919205"/>
                </a:lnTo>
                <a:lnTo>
                  <a:pt x="640716" y="884545"/>
                </a:lnTo>
                <a:lnTo>
                  <a:pt x="608639" y="849546"/>
                </a:lnTo>
                <a:lnTo>
                  <a:pt x="576925" y="814212"/>
                </a:lnTo>
                <a:lnTo>
                  <a:pt x="545577" y="778546"/>
                </a:lnTo>
                <a:lnTo>
                  <a:pt x="514597" y="742551"/>
                </a:lnTo>
                <a:lnTo>
                  <a:pt x="483990" y="706229"/>
                </a:lnTo>
                <a:lnTo>
                  <a:pt x="453757" y="669584"/>
                </a:lnTo>
                <a:lnTo>
                  <a:pt x="423902" y="632618"/>
                </a:lnTo>
                <a:lnTo>
                  <a:pt x="394428" y="595335"/>
                </a:lnTo>
                <a:lnTo>
                  <a:pt x="365337" y="557737"/>
                </a:lnTo>
                <a:lnTo>
                  <a:pt x="336633" y="519828"/>
                </a:lnTo>
                <a:lnTo>
                  <a:pt x="308318" y="481610"/>
                </a:lnTo>
                <a:lnTo>
                  <a:pt x="280396" y="443086"/>
                </a:lnTo>
                <a:lnTo>
                  <a:pt x="252870" y="404260"/>
                </a:lnTo>
                <a:lnTo>
                  <a:pt x="225741" y="365134"/>
                </a:lnTo>
                <a:lnTo>
                  <a:pt x="199014" y="325711"/>
                </a:lnTo>
                <a:lnTo>
                  <a:pt x="172691" y="285994"/>
                </a:lnTo>
                <a:lnTo>
                  <a:pt x="146776" y="245987"/>
                </a:lnTo>
                <a:lnTo>
                  <a:pt x="121270" y="205691"/>
                </a:lnTo>
                <a:lnTo>
                  <a:pt x="96178" y="165111"/>
                </a:lnTo>
                <a:lnTo>
                  <a:pt x="71502" y="124248"/>
                </a:lnTo>
                <a:lnTo>
                  <a:pt x="47245" y="83107"/>
                </a:lnTo>
                <a:lnTo>
                  <a:pt x="23410" y="41690"/>
                </a:lnTo>
                <a:lnTo>
                  <a:pt x="0" y="0"/>
                </a:lnTo>
                <a:close/>
              </a:path>
            </a:pathLst>
          </a:custGeom>
          <a:solidFill>
            <a:srgbClr val="152D54"/>
          </a:solidFill>
        </p:spPr>
        <p:txBody>
          <a:bodyPr wrap="square" lIns="0" tIns="0" rIns="0" bIns="0" rtlCol="0"/>
          <a:lstStyle/>
          <a:p>
            <a:endParaRPr/>
          </a:p>
        </p:txBody>
      </p:sp>
      <p:sp>
        <p:nvSpPr>
          <p:cNvPr id="18" name="bg object 18"/>
          <p:cNvSpPr/>
          <p:nvPr/>
        </p:nvSpPr>
        <p:spPr>
          <a:xfrm>
            <a:off x="12620321" y="8482166"/>
            <a:ext cx="2223770" cy="1797050"/>
          </a:xfrm>
          <a:custGeom>
            <a:avLst/>
            <a:gdLst/>
            <a:ahLst/>
            <a:cxnLst/>
            <a:rect l="l" t="t" r="r" b="b"/>
            <a:pathLst>
              <a:path w="2223769" h="1797050">
                <a:moveTo>
                  <a:pt x="1235377" y="1796644"/>
                </a:moveTo>
                <a:lnTo>
                  <a:pt x="0" y="1796644"/>
                </a:lnTo>
                <a:lnTo>
                  <a:pt x="988123" y="898544"/>
                </a:lnTo>
                <a:lnTo>
                  <a:pt x="0" y="0"/>
                </a:lnTo>
                <a:lnTo>
                  <a:pt x="1235377" y="0"/>
                </a:lnTo>
                <a:lnTo>
                  <a:pt x="2223501" y="898544"/>
                </a:lnTo>
                <a:lnTo>
                  <a:pt x="1235377" y="1796644"/>
                </a:lnTo>
                <a:close/>
              </a:path>
            </a:pathLst>
          </a:custGeom>
          <a:solidFill>
            <a:srgbClr val="FFFFFF"/>
          </a:solidFill>
        </p:spPr>
        <p:txBody>
          <a:bodyPr wrap="square" lIns="0" tIns="0" rIns="0" bIns="0" rtlCol="0"/>
          <a:lstStyle/>
          <a:p>
            <a:endParaRPr/>
          </a:p>
        </p:txBody>
      </p:sp>
      <p:sp>
        <p:nvSpPr>
          <p:cNvPr id="2" name="Holder 2"/>
          <p:cNvSpPr>
            <a:spLocks noGrp="1"/>
          </p:cNvSpPr>
          <p:nvPr>
            <p:ph type="title"/>
          </p:nvPr>
        </p:nvSpPr>
        <p:spPr>
          <a:xfrm>
            <a:off x="3770045" y="3861156"/>
            <a:ext cx="10747908" cy="1397000"/>
          </a:xfrm>
          <a:prstGeom prst="rect">
            <a:avLst/>
          </a:prstGeom>
        </p:spPr>
        <p:txBody>
          <a:bodyPr wrap="square" lIns="0" tIns="0" rIns="0" bIns="0">
            <a:spAutoFit/>
          </a:bodyPr>
          <a:lstStyle>
            <a:lvl1pPr>
              <a:defRPr sz="9000" b="1" i="0">
                <a:solidFill>
                  <a:srgbClr val="152D54"/>
                </a:solidFill>
                <a:latin typeface="Tahoma"/>
                <a:cs typeface="Tahoma"/>
              </a:defRPr>
            </a:lvl1pPr>
          </a:lstStyle>
          <a:p>
            <a:endParaRPr/>
          </a:p>
        </p:txBody>
      </p:sp>
      <p:sp>
        <p:nvSpPr>
          <p:cNvPr id="3" name="Holder 3"/>
          <p:cNvSpPr>
            <a:spLocks noGrp="1"/>
          </p:cNvSpPr>
          <p:nvPr>
            <p:ph type="body" idx="1"/>
          </p:nvPr>
        </p:nvSpPr>
        <p:spPr>
          <a:xfrm>
            <a:off x="914400" y="2366010"/>
            <a:ext cx="16459200" cy="678942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6217920" y="9566910"/>
            <a:ext cx="5852160" cy="51435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914400" y="9566910"/>
            <a:ext cx="4206240" cy="51435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3/1/2022</a:t>
            </a:fld>
            <a:endParaRPr lang="en-US"/>
          </a:p>
        </p:txBody>
      </p:sp>
      <p:sp>
        <p:nvSpPr>
          <p:cNvPr id="6" name="Holder 6"/>
          <p:cNvSpPr>
            <a:spLocks noGrp="1"/>
          </p:cNvSpPr>
          <p:nvPr>
            <p:ph type="sldNum" sz="quarter" idx="7"/>
          </p:nvPr>
        </p:nvSpPr>
        <p:spPr>
          <a:xfrm>
            <a:off x="13167361" y="9566910"/>
            <a:ext cx="4206240" cy="51435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‹Nº›</a:t>
            </a:fld>
            <a:endParaRPr/>
          </a:p>
        </p:txBody>
      </p:sp>
    </p:spTree>
    <p:extLst>
      <p:ext uri="{BB962C8B-B14F-4D97-AF65-F5344CB8AC3E}">
        <p14:creationId xmlns:p14="http://schemas.microsoft.com/office/powerpoint/2010/main" val="2589672793"/>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0.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jpeg"/></Relationships>
</file>

<file path=ppt/slides/_rels/slide11.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jpeg"/></Relationships>
</file>

<file path=ppt/slides/_rels/slide1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jpeg"/></Relationships>
</file>

<file path=ppt/slides/_rels/slide1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17.png"/><Relationship Id="rId4" Type="http://schemas.openxmlformats.org/officeDocument/2006/relationships/image" Target="../media/image9.png"/></Relationships>
</file>

<file path=ppt/slides/_rels/slide14.xml.rels><?xml version="1.0" encoding="UTF-8" standalone="yes"?>
<Relationships xmlns="http://schemas.openxmlformats.org/package/2006/relationships"><Relationship Id="rId8" Type="http://schemas.openxmlformats.org/officeDocument/2006/relationships/diagramColors" Target="../diagrams/colors1.xml"/><Relationship Id="rId13" Type="http://schemas.openxmlformats.org/officeDocument/2006/relationships/diagramColors" Target="../diagrams/colors2.xml"/><Relationship Id="rId3" Type="http://schemas.openxmlformats.org/officeDocument/2006/relationships/image" Target="../media/image8.jpeg"/><Relationship Id="rId7" Type="http://schemas.openxmlformats.org/officeDocument/2006/relationships/diagramQuickStyle" Target="../diagrams/quickStyle1.xml"/><Relationship Id="rId12" Type="http://schemas.openxmlformats.org/officeDocument/2006/relationships/diagramQuickStyle" Target="../diagrams/quickStyle2.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Layout" Target="../diagrams/layout1.xml"/><Relationship Id="rId11" Type="http://schemas.openxmlformats.org/officeDocument/2006/relationships/diagramLayout" Target="../diagrams/layout2.xml"/><Relationship Id="rId5" Type="http://schemas.openxmlformats.org/officeDocument/2006/relationships/diagramData" Target="../diagrams/data1.xml"/><Relationship Id="rId10" Type="http://schemas.openxmlformats.org/officeDocument/2006/relationships/diagramData" Target="../diagrams/data2.xml"/><Relationship Id="rId4" Type="http://schemas.openxmlformats.org/officeDocument/2006/relationships/image" Target="../media/image9.png"/><Relationship Id="rId9" Type="http://schemas.microsoft.com/office/2007/relationships/diagramDrawing" Target="../diagrams/drawing1.xml"/><Relationship Id="rId14" Type="http://schemas.microsoft.com/office/2007/relationships/diagramDrawing" Target="../diagrams/drawing2.xml"/></Relationships>
</file>

<file path=ppt/slides/_rels/slide1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8.xml.rels><?xml version="1.0" encoding="UTF-8" standalone="yes"?>
<Relationships xmlns="http://schemas.openxmlformats.org/package/2006/relationships"><Relationship Id="rId8" Type="http://schemas.openxmlformats.org/officeDocument/2006/relationships/diagramColors" Target="../diagrams/colors3.xml"/><Relationship Id="rId3" Type="http://schemas.openxmlformats.org/officeDocument/2006/relationships/image" Target="../media/image8.jpeg"/><Relationship Id="rId7" Type="http://schemas.openxmlformats.org/officeDocument/2006/relationships/diagramQuickStyle" Target="../diagrams/quickStyle3.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Layout" Target="../diagrams/layout3.xml"/><Relationship Id="rId5" Type="http://schemas.openxmlformats.org/officeDocument/2006/relationships/diagramData" Target="../diagrams/data3.xml"/><Relationship Id="rId4" Type="http://schemas.openxmlformats.org/officeDocument/2006/relationships/image" Target="../media/image9.png"/><Relationship Id="rId9" Type="http://schemas.microsoft.com/office/2007/relationships/diagramDrawing" Target="../diagrams/drawing3.xml"/></Relationships>
</file>

<file path=ppt/slides/_rels/slide19.xml.rels><?xml version="1.0" encoding="UTF-8" standalone="yes"?>
<Relationships xmlns="http://schemas.openxmlformats.org/package/2006/relationships"><Relationship Id="rId8" Type="http://schemas.openxmlformats.org/officeDocument/2006/relationships/diagramColors" Target="../diagrams/colors4.xml"/><Relationship Id="rId3" Type="http://schemas.openxmlformats.org/officeDocument/2006/relationships/image" Target="../media/image8.jpeg"/><Relationship Id="rId7" Type="http://schemas.openxmlformats.org/officeDocument/2006/relationships/diagramQuickStyle" Target="../diagrams/quickStyle4.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Layout" Target="../diagrams/layout4.xml"/><Relationship Id="rId5" Type="http://schemas.openxmlformats.org/officeDocument/2006/relationships/diagramData" Target="../diagrams/data4.xml"/><Relationship Id="rId4" Type="http://schemas.openxmlformats.org/officeDocument/2006/relationships/image" Target="../media/image9.png"/><Relationship Id="rId9" Type="http://schemas.microsoft.com/office/2007/relationships/diagramDrawing" Target="../diagrams/drawing4.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jpeg"/><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8" Type="http://schemas.openxmlformats.org/officeDocument/2006/relationships/diagramColors" Target="../diagrams/colors5.xml"/><Relationship Id="rId13" Type="http://schemas.openxmlformats.org/officeDocument/2006/relationships/diagramColors" Target="../diagrams/colors6.xml"/><Relationship Id="rId3" Type="http://schemas.openxmlformats.org/officeDocument/2006/relationships/image" Target="../media/image8.jpeg"/><Relationship Id="rId7" Type="http://schemas.openxmlformats.org/officeDocument/2006/relationships/diagramQuickStyle" Target="../diagrams/quickStyle5.xml"/><Relationship Id="rId12" Type="http://schemas.openxmlformats.org/officeDocument/2006/relationships/diagramQuickStyle" Target="../diagrams/quickStyle6.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Layout" Target="../diagrams/layout5.xml"/><Relationship Id="rId11" Type="http://schemas.openxmlformats.org/officeDocument/2006/relationships/diagramLayout" Target="../diagrams/layout6.xml"/><Relationship Id="rId5" Type="http://schemas.openxmlformats.org/officeDocument/2006/relationships/diagramData" Target="../diagrams/data5.xml"/><Relationship Id="rId10" Type="http://schemas.openxmlformats.org/officeDocument/2006/relationships/diagramData" Target="../diagrams/data6.xml"/><Relationship Id="rId4" Type="http://schemas.openxmlformats.org/officeDocument/2006/relationships/image" Target="../media/image9.png"/><Relationship Id="rId9" Type="http://schemas.microsoft.com/office/2007/relationships/diagramDrawing" Target="../diagrams/drawing5.xml"/><Relationship Id="rId14" Type="http://schemas.microsoft.com/office/2007/relationships/diagramDrawing" Target="../diagrams/drawing6.xml"/></Relationships>
</file>

<file path=ppt/slides/_rels/slide2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3.xml"/><Relationship Id="rId1" Type="http://schemas.openxmlformats.org/officeDocument/2006/relationships/slideLayout" Target="../slideLayouts/slideLayout9.xml"/><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jpeg"/></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jpeg"/></Relationships>
</file>

<file path=ppt/slides/_rels/slide9.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563100" y="6057900"/>
            <a:ext cx="6019800" cy="889346"/>
          </a:xfrm>
          <a:prstGeom prst="rect">
            <a:avLst/>
          </a:prstGeom>
        </p:spPr>
        <p:txBody>
          <a:bodyPr vert="horz" wrap="square" lIns="0" tIns="67945" rIns="0" bIns="0" rtlCol="0">
            <a:spAutoFit/>
          </a:bodyPr>
          <a:lstStyle/>
          <a:p>
            <a:pPr marL="572770" marR="0" lvl="0" indent="0" algn="l" defTabSz="914400" rtl="0" eaLnBrk="1" fontAlgn="auto" latinLnBrk="0" hangingPunct="1">
              <a:lnSpc>
                <a:spcPct val="100000"/>
              </a:lnSpc>
              <a:spcBef>
                <a:spcPts val="535"/>
              </a:spcBef>
              <a:spcAft>
                <a:spcPts val="0"/>
              </a:spcAft>
              <a:buClrTx/>
              <a:buSzTx/>
              <a:buFontTx/>
              <a:buNone/>
              <a:tabLst>
                <a:tab pos="2402205" algn="l"/>
                <a:tab pos="3403600" algn="l"/>
                <a:tab pos="4709160" algn="l"/>
                <a:tab pos="5283200" algn="l"/>
              </a:tabLst>
              <a:defRPr/>
            </a:pPr>
            <a:r>
              <a:rPr kumimoji="0" lang="en-US" sz="2500" b="1" i="0" u="none" strike="noStrike" kern="1200" cap="none" spc="-8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E</a:t>
            </a:r>
            <a:r>
              <a:rPr kumimoji="0" lang="en-US" sz="2500" b="1" i="0" u="none" strike="noStrike" kern="1200" cap="none" spc="4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nh</a:t>
            </a:r>
            <a:r>
              <a:rPr kumimoji="0" lang="en-US" sz="2500" b="1" i="0" u="none" strike="noStrike" kern="1200" cap="none" spc="18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a</a:t>
            </a:r>
            <a:r>
              <a:rPr kumimoji="0" lang="en-US" sz="2500" b="1" i="0" u="none" strike="noStrike" kern="1200" cap="none" spc="4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n</a:t>
            </a:r>
            <a:r>
              <a:rPr kumimoji="0" lang="en-US" sz="2500" b="1" i="0" u="none" strike="noStrike" kern="1200" cap="none" spc="-8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c</a:t>
            </a:r>
            <a:r>
              <a:rPr kumimoji="0" lang="en-US" sz="2500" b="1" i="0" u="none" strike="noStrike" kern="1200" cap="none" spc="2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e </a:t>
            </a:r>
            <a:r>
              <a:rPr kumimoji="0" lang="en-US" sz="2500" b="1" i="0" u="none" strike="noStrike" kern="1200" cap="none" spc="8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S</a:t>
            </a:r>
            <a:r>
              <a:rPr kumimoji="0" lang="en-US" sz="2500" b="1" i="0" u="none" strike="noStrike" kern="1200" cap="none" spc="9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o</a:t>
            </a:r>
            <a:r>
              <a:rPr kumimoji="0" lang="en-US" sz="2500" b="1" i="0" u="none" strike="noStrike" kern="1200" cap="none" spc="-2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f</a:t>
            </a:r>
            <a:r>
              <a:rPr kumimoji="0" lang="en-US" sz="2500" b="1" i="0" u="none" strike="noStrike" kern="1200" cap="none" spc="-5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t  </a:t>
            </a:r>
            <a:r>
              <a:rPr kumimoji="0" lang="en-US" sz="2500" b="1" i="0" u="none" strike="noStrike" kern="1200" cap="none" spc="8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S</a:t>
            </a:r>
            <a:r>
              <a:rPr kumimoji="0" lang="en-US" sz="2500" b="1" i="0" u="none" strike="noStrike" kern="1200" cap="none" spc="9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k</a:t>
            </a:r>
            <a:r>
              <a:rPr kumimoji="0" lang="en-US" sz="2500" b="1" i="0" u="none" strike="noStrike" kern="1200" cap="none" spc="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i</a:t>
            </a:r>
            <a:r>
              <a:rPr kumimoji="0" lang="en-US" sz="2500" b="1" i="0" u="none" strike="noStrike" kern="1200" cap="none" spc="-1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ll</a:t>
            </a:r>
            <a:r>
              <a:rPr kumimoji="0" lang="en-US" sz="2500" b="1" i="0" u="none" strike="noStrike" kern="1200" cap="none" spc="-5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s t</a:t>
            </a:r>
            <a:r>
              <a:rPr kumimoji="0" lang="en-US" sz="2500" b="1" i="0" u="none" strike="noStrike" kern="1200" cap="none" spc="9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o </a:t>
            </a:r>
            <a:r>
              <a:rPr kumimoji="0" lang="en-US" sz="2500" b="1" i="0" u="none" strike="noStrike" kern="1200" cap="none" spc="12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N</a:t>
            </a:r>
            <a:r>
              <a:rPr kumimoji="0" lang="en-US" sz="2500" b="1" i="0" u="none" strike="noStrike" kern="1200" cap="none" spc="3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u</a:t>
            </a:r>
            <a:r>
              <a:rPr kumimoji="0" lang="en-US" sz="2500" b="1" i="0" u="none" strike="noStrike" kern="1200" cap="none" spc="14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r</a:t>
            </a:r>
            <a:r>
              <a:rPr kumimoji="0" lang="en-US" sz="2500" b="1" i="0" u="none" strike="noStrike" kern="1200" cap="none" spc="-5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t</a:t>
            </a:r>
            <a:r>
              <a:rPr kumimoji="0" lang="en-US" sz="2500" b="1" i="0" u="none" strike="noStrike" kern="1200" cap="none" spc="3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u</a:t>
            </a:r>
            <a:r>
              <a:rPr kumimoji="0" lang="en-US" sz="2500" b="1" i="0" u="none" strike="noStrike" kern="1200" cap="none" spc="14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r</a:t>
            </a:r>
            <a:r>
              <a:rPr kumimoji="0" lang="en-US" sz="2500" b="1" i="0" u="none" strike="noStrike" kern="1200" cap="none" spc="2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e</a:t>
            </a:r>
            <a:endParaRPr kumimoji="0" lang="en-US" sz="2500" b="0" i="0" u="none" strike="noStrike" kern="1200" cap="none" spc="0" normalizeH="0" baseline="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1" fontAlgn="auto" latinLnBrk="0" hangingPunct="1">
              <a:lnSpc>
                <a:spcPct val="100000"/>
              </a:lnSpc>
              <a:spcBef>
                <a:spcPts val="434"/>
              </a:spcBef>
              <a:spcAft>
                <a:spcPts val="0"/>
              </a:spcAft>
              <a:buClrTx/>
              <a:buSzTx/>
              <a:buFontTx/>
              <a:buNone/>
              <a:tabLst>
                <a:tab pos="3549015" algn="l"/>
                <a:tab pos="4462145" algn="l"/>
              </a:tabLst>
              <a:defRPr/>
            </a:pPr>
            <a:r>
              <a:rPr kumimoji="0" lang="en-US" sz="2500" b="1" i="0" u="none" strike="noStrike" kern="1200" cap="none" spc="18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C</a:t>
            </a:r>
            <a:r>
              <a:rPr kumimoji="0" lang="en-US" sz="2500" b="1" i="0" u="none" strike="noStrike" kern="1200" cap="none" spc="9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o</a:t>
            </a:r>
            <a:r>
              <a:rPr kumimoji="0" lang="en-US" sz="2500" b="1" i="0" u="none" strike="noStrike" kern="1200" cap="none" spc="6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m</a:t>
            </a:r>
            <a:r>
              <a:rPr kumimoji="0" lang="en-US" sz="2500" b="1" i="0" u="none" strike="noStrike" kern="1200" cap="none" spc="114"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p</a:t>
            </a:r>
            <a:r>
              <a:rPr kumimoji="0" lang="en-US" sz="2500" b="1" i="0" u="none" strike="noStrike" kern="1200" cap="none" spc="2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e</a:t>
            </a:r>
            <a:r>
              <a:rPr kumimoji="0" lang="en-US" sz="2500" b="1" i="0" u="none" strike="noStrike" kern="1200" cap="none" spc="-5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t</a:t>
            </a:r>
            <a:r>
              <a:rPr kumimoji="0" lang="en-US" sz="2500" b="1" i="0" u="none" strike="noStrike" kern="1200" cap="none" spc="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i</a:t>
            </a:r>
            <a:r>
              <a:rPr kumimoji="0" lang="en-US" sz="2500" b="1" i="0" u="none" strike="noStrike" kern="1200" cap="none" spc="-5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t</a:t>
            </a:r>
            <a:r>
              <a:rPr kumimoji="0" lang="en-US" sz="2500" b="1" i="0" u="none" strike="noStrike" kern="1200" cap="none" spc="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i</a:t>
            </a:r>
            <a:r>
              <a:rPr kumimoji="0" lang="en-US" sz="2500" b="1" i="0" u="none" strike="noStrike" kern="1200" cap="none" spc="11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v</a:t>
            </a:r>
            <a:r>
              <a:rPr kumimoji="0" lang="en-US" sz="2500" b="1" i="0" u="none" strike="noStrike" kern="1200" cap="none" spc="2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e</a:t>
            </a:r>
            <a:r>
              <a:rPr kumimoji="0" lang="en-US" sz="2500" b="1" i="0" u="none" strike="noStrike" kern="1200" cap="none" spc="4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n</a:t>
            </a:r>
            <a:r>
              <a:rPr kumimoji="0" lang="en-US" sz="2500" b="1" i="0" u="none" strike="noStrike" kern="1200" cap="none" spc="2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e</a:t>
            </a:r>
            <a:r>
              <a:rPr kumimoji="0" lang="en-US" sz="2500" b="1" i="0" u="none" strike="noStrike" kern="1200" cap="none" spc="-5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ss </a:t>
            </a:r>
            <a:r>
              <a:rPr kumimoji="0" lang="en-US" sz="2500" b="1" i="0" u="none" strike="noStrike" kern="1200" cap="none" spc="18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a</a:t>
            </a:r>
            <a:r>
              <a:rPr kumimoji="0" lang="en-US" sz="2500" b="1" i="0" u="none" strike="noStrike" kern="1200" cap="none" spc="4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n</a:t>
            </a:r>
            <a:r>
              <a:rPr kumimoji="0" lang="en-US" sz="2500" b="1" i="0" u="none" strike="noStrike" kern="1200" cap="none" spc="114"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d </a:t>
            </a:r>
            <a:r>
              <a:rPr kumimoji="0" lang="en-US" sz="2500" b="1" i="0" u="none" strike="noStrike" kern="1200" cap="none" spc="-8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E</a:t>
            </a:r>
            <a:r>
              <a:rPr kumimoji="0" lang="en-US" sz="2500" b="1" i="0" u="none" strike="noStrike" kern="1200" cap="none" spc="6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m</a:t>
            </a:r>
            <a:r>
              <a:rPr kumimoji="0" lang="en-US" sz="2500" b="1" i="0" u="none" strike="noStrike" kern="1200" cap="none" spc="114"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p</a:t>
            </a:r>
            <a:r>
              <a:rPr kumimoji="0" lang="en-US" sz="2500" b="1" i="0" u="none" strike="noStrike" kern="1200" cap="none" spc="-1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l</a:t>
            </a:r>
            <a:r>
              <a:rPr kumimoji="0" lang="en-US" sz="2500" b="1" i="0" u="none" strike="noStrike" kern="1200" cap="none" spc="9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o</a:t>
            </a:r>
            <a:r>
              <a:rPr kumimoji="0" lang="en-US" sz="2500" b="1" i="0" u="none" strike="noStrike" kern="1200" cap="none" spc="12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y</a:t>
            </a:r>
            <a:r>
              <a:rPr kumimoji="0" lang="en-US" sz="2500" b="1" i="0" u="none" strike="noStrike" kern="1200" cap="none" spc="18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a</a:t>
            </a:r>
            <a:r>
              <a:rPr kumimoji="0" lang="en-US" sz="2500" b="1" i="0" u="none" strike="noStrike" kern="1200" cap="none" spc="11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b</a:t>
            </a:r>
            <a:r>
              <a:rPr kumimoji="0" lang="en-US" sz="2500" b="1" i="0" u="none" strike="noStrike" kern="1200" cap="none" spc="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i</a:t>
            </a:r>
            <a:r>
              <a:rPr kumimoji="0" lang="en-US" sz="2500" b="1" i="0" u="none" strike="noStrike" kern="1200" cap="none" spc="-1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l</a:t>
            </a:r>
            <a:r>
              <a:rPr kumimoji="0" lang="en-US" sz="2500" b="1" i="0" u="none" strike="noStrike" kern="1200" cap="none" spc="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i</a:t>
            </a:r>
            <a:r>
              <a:rPr kumimoji="0" lang="en-US" sz="2500" b="1" i="0" u="none" strike="noStrike" kern="1200" cap="none" spc="-5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t</a:t>
            </a:r>
            <a:r>
              <a:rPr kumimoji="0" lang="en-US" sz="2500" b="1" i="0" u="none" strike="noStrike" kern="1200" cap="none" spc="12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y</a:t>
            </a:r>
            <a:endParaRPr kumimoji="0" lang="en-US" sz="2500" b="0" i="0" u="none" strike="noStrike" kern="1200" cap="none" spc="0" normalizeH="0" baseline="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p:txBody>
      </p:sp>
      <p:sp>
        <p:nvSpPr>
          <p:cNvPr id="5" name="CuadroTexto 4">
            <a:extLst>
              <a:ext uri="{FF2B5EF4-FFF2-40B4-BE49-F238E27FC236}">
                <a16:creationId xmlns:a16="http://schemas.microsoft.com/office/drawing/2014/main" id="{C7FEDA95-0A56-4050-BF37-D149971C5E0B}"/>
              </a:ext>
            </a:extLst>
          </p:cNvPr>
          <p:cNvSpPr txBox="1"/>
          <p:nvPr/>
        </p:nvSpPr>
        <p:spPr>
          <a:xfrm>
            <a:off x="7734300" y="7200900"/>
            <a:ext cx="9677400" cy="477054"/>
          </a:xfrm>
          <a:prstGeom prst="rect">
            <a:avLst/>
          </a:prstGeom>
          <a:noFill/>
        </p:spPr>
        <p:txBody>
          <a:bodyPr wrap="square">
            <a:spAutoFit/>
          </a:bodyPr>
          <a:lstStyle/>
          <a:p>
            <a:pPr lvl="0" algn="ctr">
              <a:spcBef>
                <a:spcPts val="5"/>
              </a:spcBef>
              <a:tabLst>
                <a:tab pos="1205230" algn="l"/>
                <a:tab pos="1926589" algn="l"/>
                <a:tab pos="2915920" algn="l"/>
                <a:tab pos="3444875" algn="l"/>
                <a:tab pos="4383405" algn="l"/>
                <a:tab pos="6796405" algn="l"/>
              </a:tabLst>
              <a:defRPr/>
            </a:pPr>
            <a:r>
              <a:rPr lang="pl-PL" sz="2500" b="1" dirty="0">
                <a:solidFill>
                  <a:srgbClr val="E12227"/>
                </a:solidFill>
                <a:latin typeface="Tahoma" panose="020B0604030504040204" pitchFamily="34" charset="0"/>
                <a:ea typeface="Tahoma" panose="020B0604030504040204" pitchFamily="34" charset="0"/>
                <a:cs typeface="Tahoma" panose="020B0604030504040204" pitchFamily="34" charset="0"/>
              </a:rPr>
              <a:t>Efektywna komunikacja w środowisku cyfrowym</a:t>
            </a:r>
            <a:endParaRPr kumimoji="0" lang="pt-BR" sz="2500" b="0" i="0" u="none" strike="noStrike" kern="1200" cap="none" spc="0" normalizeH="0" baseline="0" noProof="0" dirty="0">
              <a:ln>
                <a:noFill/>
              </a:ln>
              <a:solidFill>
                <a:srgbClr val="E12227"/>
              </a:solidFill>
              <a:effectLst/>
              <a:uLnTx/>
              <a:uFillTx/>
              <a:latin typeface="Tahoma" panose="020B0604030504040204" pitchFamily="34" charset="0"/>
              <a:ea typeface="Tahoma" panose="020B0604030504040204" pitchFamily="34" charset="0"/>
              <a:cs typeface="Tahoma" panose="020B0604030504040204" pitchFamily="34" charset="0"/>
            </a:endParaRPr>
          </a:p>
        </p:txBody>
      </p:sp>
      <p:pic>
        <p:nvPicPr>
          <p:cNvPr id="8" name="Picture 9">
            <a:extLst>
              <a:ext uri="{FF2B5EF4-FFF2-40B4-BE49-F238E27FC236}">
                <a16:creationId xmlns:a16="http://schemas.microsoft.com/office/drawing/2014/main" id="{2BDD780B-BA5B-4AEE-B637-7A9940B2B8EC}"/>
              </a:ext>
            </a:extLst>
          </p:cNvPr>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a:xfrm>
            <a:off x="8289503" y="9661769"/>
            <a:ext cx="10058400" cy="556688"/>
          </a:xfrm>
          <a:prstGeom prst="rect">
            <a:avLst/>
          </a:prstGeom>
          <a:noFill/>
          <a:ln cap="flat">
            <a:noFill/>
          </a:ln>
        </p:spPr>
      </p:pic>
      <p:pic>
        <p:nvPicPr>
          <p:cNvPr id="9" name="Picture 3">
            <a:extLst>
              <a:ext uri="{FF2B5EF4-FFF2-40B4-BE49-F238E27FC236}">
                <a16:creationId xmlns:a16="http://schemas.microsoft.com/office/drawing/2014/main" id="{8020D37D-7110-4D40-ACA1-FA70F8070053}"/>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324600" y="9705175"/>
            <a:ext cx="1985322" cy="432844"/>
          </a:xfrm>
          <a:prstGeom prst="rect">
            <a:avLst/>
          </a:prstGeom>
          <a:noFill/>
          <a:ln cap="flat">
            <a:noFill/>
          </a:ln>
        </p:spPr>
      </p:pic>
      <p:pic>
        <p:nvPicPr>
          <p:cNvPr id="10" name="Imagen 9">
            <a:extLst>
              <a:ext uri="{FF2B5EF4-FFF2-40B4-BE49-F238E27FC236}">
                <a16:creationId xmlns:a16="http://schemas.microsoft.com/office/drawing/2014/main" id="{9EBA414C-4770-4267-896F-E9209710F166}"/>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5257800" y="9715392"/>
            <a:ext cx="936335" cy="449441"/>
          </a:xfrm>
          <a:prstGeom prst="rect">
            <a:avLst/>
          </a:prstGeom>
        </p:spPr>
      </p:pic>
      <p:sp>
        <p:nvSpPr>
          <p:cNvPr id="11" name="CuadroTexto 10">
            <a:extLst>
              <a:ext uri="{FF2B5EF4-FFF2-40B4-BE49-F238E27FC236}">
                <a16:creationId xmlns:a16="http://schemas.microsoft.com/office/drawing/2014/main" id="{8D6FD40E-974E-4899-B2AE-AFC9BA64F374}"/>
              </a:ext>
            </a:extLst>
          </p:cNvPr>
          <p:cNvSpPr txBox="1"/>
          <p:nvPr/>
        </p:nvSpPr>
        <p:spPr>
          <a:xfrm>
            <a:off x="10248900" y="7931608"/>
            <a:ext cx="4648200" cy="400110"/>
          </a:xfrm>
          <a:prstGeom prst="rect">
            <a:avLst/>
          </a:prstGeom>
          <a:noFill/>
        </p:spPr>
        <p:txBody>
          <a:bodyPr wrap="square">
            <a:spAutoFit/>
          </a:bodyPr>
          <a:lstStyle/>
          <a:p>
            <a:pPr algn="ctr"/>
            <a:r>
              <a:rPr lang="en-US" altLang="es-ES" sz="2000" b="1" dirty="0">
                <a:solidFill>
                  <a:srgbClr val="243255"/>
                </a:solidFill>
                <a:latin typeface="Tahoma" panose="020B0604030504040204" pitchFamily="34" charset="0"/>
                <a:ea typeface="Tahoma" panose="020B0604030504040204" pitchFamily="34" charset="0"/>
                <a:cs typeface="Tahoma" panose="020B0604030504040204" pitchFamily="34" charset="0"/>
              </a:rPr>
              <a:t>Internet Web Solutions</a:t>
            </a:r>
            <a:endParaRPr lang="es-ES" sz="2000" b="1" dirty="0">
              <a:solidFill>
                <a:srgbClr val="243255"/>
              </a:solidFill>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500"/>
                                        <p:tgtEl>
                                          <p:spTgt spid="5"/>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11"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370F055F-C75D-42C4-BF42-E6136C71766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272887" y="0"/>
            <a:ext cx="9708573" cy="6036200"/>
          </a:xfrm>
          <a:prstGeom prst="rect">
            <a:avLst/>
          </a:prstGeom>
        </p:spPr>
      </p:pic>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2819399" y="3162300"/>
            <a:ext cx="13545457" cy="1200329"/>
          </a:xfrm>
          <a:prstGeom prst="rect">
            <a:avLst/>
          </a:prstGeom>
          <a:noFill/>
        </p:spPr>
        <p:txBody>
          <a:bodyPr wrap="square" rtlCol="0">
            <a:spAutoFit/>
          </a:bodyPr>
          <a:lstStyle/>
          <a:p>
            <a:pPr marL="342900" indent="-342900" algn="just" fontAlgn="base">
              <a:buFont typeface="Arial" panose="020B0604020202020204" pitchFamily="34" charset="0"/>
              <a:buChar char="•"/>
            </a:pPr>
            <a:r>
              <a:rPr lang="pl-PL" sz="2400" b="1" dirty="0">
                <a:solidFill>
                  <a:srgbClr val="E12227"/>
                </a:solidFill>
                <a:latin typeface="Calibri" panose="020F0502020204030204" pitchFamily="34" charset="0"/>
                <a:ea typeface="Times New Roman" panose="02020603050405020304" pitchFamily="18" charset="0"/>
              </a:rPr>
              <a:t>Brak przejrzystości instrukcji i celów: </a:t>
            </a:r>
            <a:r>
              <a:rPr lang="pl-PL" sz="2400" dirty="0">
                <a:solidFill>
                  <a:srgbClr val="002060"/>
                </a:solidFill>
                <a:latin typeface="Calibri" panose="020F0502020204030204" pitchFamily="34" charset="0"/>
                <a:ea typeface="Times New Roman" panose="02020603050405020304" pitchFamily="18" charset="0"/>
              </a:rPr>
              <a:t>Jasność informacji oraz wytycznych w środowisku cyfrowym ma ogromne znaczenie. Pozwalają one zespołowi w sposób prawidłowy stosować instrukcje oraz osiągać założone uprzednio cele.</a:t>
            </a:r>
            <a:endParaRPr lang="es-ES" sz="2400" dirty="0">
              <a:solidFill>
                <a:srgbClr val="002060"/>
              </a:solidFill>
              <a:effectLst/>
              <a:latin typeface="Times New Roman" panose="02020603050405020304" pitchFamily="18" charset="0"/>
              <a:ea typeface="Times New Roman" panose="02020603050405020304" pitchFamily="18" charset="0"/>
            </a:endParaRPr>
          </a:p>
        </p:txBody>
      </p:sp>
      <p:sp>
        <p:nvSpPr>
          <p:cNvPr id="11" name="CuadroTexto 10">
            <a:extLst>
              <a:ext uri="{FF2B5EF4-FFF2-40B4-BE49-F238E27FC236}">
                <a16:creationId xmlns:a16="http://schemas.microsoft.com/office/drawing/2014/main" id="{72A6646E-2551-4BFE-9358-C6959E94D999}"/>
              </a:ext>
            </a:extLst>
          </p:cNvPr>
          <p:cNvSpPr txBox="1"/>
          <p:nvPr/>
        </p:nvSpPr>
        <p:spPr>
          <a:xfrm>
            <a:off x="2837542" y="4552771"/>
            <a:ext cx="13545457" cy="1938992"/>
          </a:xfrm>
          <a:prstGeom prst="rect">
            <a:avLst/>
          </a:prstGeom>
          <a:noFill/>
        </p:spPr>
        <p:txBody>
          <a:bodyPr wrap="square">
            <a:spAutoFit/>
          </a:bodyPr>
          <a:lstStyle/>
          <a:p>
            <a:pPr marL="342900" indent="-342900" algn="just" fontAlgn="base">
              <a:buFont typeface="Arial" panose="020B0604020202020204" pitchFamily="34" charset="0"/>
              <a:buChar char="•"/>
            </a:pPr>
            <a:r>
              <a:rPr lang="pl-PL" sz="2400" b="1" dirty="0">
                <a:solidFill>
                  <a:srgbClr val="E12227"/>
                </a:solidFill>
                <a:latin typeface="Calibri" panose="020F0502020204030204" pitchFamily="34" charset="0"/>
                <a:ea typeface="Times New Roman" panose="02020603050405020304" pitchFamily="18" charset="0"/>
              </a:rPr>
              <a:t>Brak wiedzy o pracy wykonywanej przez innych: </a:t>
            </a:r>
            <a:r>
              <a:rPr lang="pl-PL" sz="2400" dirty="0">
                <a:solidFill>
                  <a:srgbClr val="002060"/>
                </a:solidFill>
                <a:latin typeface="Calibri" panose="020F0502020204030204" pitchFamily="34" charset="0"/>
                <a:ea typeface="Times New Roman" panose="02020603050405020304" pitchFamily="18" charset="0"/>
              </a:rPr>
              <a:t>Często nie mamy odpowiednich narzędzi pozwalających na ustalenie tego czym zajmują się inne osoby w zespole, w którym pracujemy. Takie odczucie może być również spowodowane brakiem fizycznego kontaktu, do którego jesteśmy tak przyzwyczajeni, oraz funkcjonowaniem w całkowicie nowym środowisku, w którym obecność ma charakter wirtualny a nie fizyczny</a:t>
            </a:r>
            <a:endParaRPr lang="en-GB" sz="2400" dirty="0">
              <a:solidFill>
                <a:srgbClr val="002060"/>
              </a:solidFill>
              <a:effectLst/>
              <a:latin typeface="Calibri" panose="020F0502020204030204" pitchFamily="34" charset="0"/>
              <a:ea typeface="Times New Roman" panose="02020603050405020304" pitchFamily="18" charset="0"/>
            </a:endParaRPr>
          </a:p>
        </p:txBody>
      </p:sp>
      <p:sp>
        <p:nvSpPr>
          <p:cNvPr id="12" name="CuadroTexto 11">
            <a:extLst>
              <a:ext uri="{FF2B5EF4-FFF2-40B4-BE49-F238E27FC236}">
                <a16:creationId xmlns:a16="http://schemas.microsoft.com/office/drawing/2014/main" id="{DF74A892-9B4C-4BBA-B20D-53FE9BF59CE0}"/>
              </a:ext>
            </a:extLst>
          </p:cNvPr>
          <p:cNvSpPr txBox="1"/>
          <p:nvPr/>
        </p:nvSpPr>
        <p:spPr>
          <a:xfrm>
            <a:off x="2837542" y="6610171"/>
            <a:ext cx="13545457" cy="1569660"/>
          </a:xfrm>
          <a:prstGeom prst="rect">
            <a:avLst/>
          </a:prstGeom>
          <a:noFill/>
        </p:spPr>
        <p:txBody>
          <a:bodyPr wrap="square">
            <a:spAutoFit/>
          </a:bodyPr>
          <a:lstStyle/>
          <a:p>
            <a:pPr marL="342900" indent="-342900" algn="just" fontAlgn="base">
              <a:buFont typeface="Arial" panose="020B0604020202020204" pitchFamily="34" charset="0"/>
              <a:buChar char="•"/>
            </a:pPr>
            <a:r>
              <a:rPr lang="pl-PL" sz="2400" b="1" dirty="0">
                <a:solidFill>
                  <a:srgbClr val="E12227"/>
                </a:solidFill>
                <a:latin typeface="Calibri" panose="020F0502020204030204" pitchFamily="34" charset="0"/>
                <a:ea typeface="Times New Roman" panose="02020603050405020304" pitchFamily="18" charset="0"/>
              </a:rPr>
              <a:t>Brak odpowiedzialności i autonomii: </a:t>
            </a:r>
            <a:r>
              <a:rPr lang="pl-PL" sz="2400" dirty="0">
                <a:solidFill>
                  <a:srgbClr val="002060"/>
                </a:solidFill>
                <a:latin typeface="Calibri" panose="020F0502020204030204" pitchFamily="34" charset="0"/>
                <a:ea typeface="Times New Roman" panose="02020603050405020304" pitchFamily="18" charset="0"/>
              </a:rPr>
              <a:t>W pełni autonomiczne zarządzanie czasem oraz samowystarczalność są niezbędne dla wydajności w dzisiejszych cyfrowych środowiskach pracy. Brak odpowiedzialności w połączeniu z autonomią działania wpływają, jednakże na koordynację prac reszty zespołu</a:t>
            </a:r>
            <a:r>
              <a:rPr lang="en-GB" sz="2400" dirty="0">
                <a:solidFill>
                  <a:srgbClr val="002060"/>
                </a:solidFill>
                <a:effectLst/>
                <a:latin typeface="Calibri" panose="020F0502020204030204" pitchFamily="34" charset="0"/>
                <a:ea typeface="Times New Roman" panose="02020603050405020304" pitchFamily="18" charset="0"/>
              </a:rPr>
              <a:t>.  </a:t>
            </a:r>
          </a:p>
        </p:txBody>
      </p:sp>
      <p:sp>
        <p:nvSpPr>
          <p:cNvPr id="13" name="object 3">
            <a:extLst>
              <a:ext uri="{FF2B5EF4-FFF2-40B4-BE49-F238E27FC236}">
                <a16:creationId xmlns:a16="http://schemas.microsoft.com/office/drawing/2014/main" id="{2B101D69-B89A-4302-8CAD-84FDB7CC0B37}"/>
              </a:ext>
            </a:extLst>
          </p:cNvPr>
          <p:cNvSpPr txBox="1"/>
          <p:nvPr/>
        </p:nvSpPr>
        <p:spPr>
          <a:xfrm>
            <a:off x="903420" y="708614"/>
            <a:ext cx="12244544" cy="629660"/>
          </a:xfrm>
          <a:prstGeom prst="rect">
            <a:avLst/>
          </a:prstGeom>
        </p:spPr>
        <p:txBody>
          <a:bodyPr vert="horz" wrap="square" lIns="0" tIns="13970" rIns="0" bIns="0" rtlCol="0">
            <a:spAutoFit/>
          </a:bodyPr>
          <a:lstStyle/>
          <a:p>
            <a:pPr lvl="0" fontAlgn="base"/>
            <a:r>
              <a:rPr lang="pl-PL" sz="4000" b="1" dirty="0">
                <a:solidFill>
                  <a:srgbClr val="E12227"/>
                </a:solidFill>
                <a:ea typeface="Times New Roman" panose="02020603050405020304" pitchFamily="18" charset="0"/>
              </a:rPr>
              <a:t>Efektywna komunikacja w środowisku cyfrowym</a:t>
            </a:r>
            <a:endParaRPr lang="es-ES" sz="4000" dirty="0">
              <a:solidFill>
                <a:srgbClr val="E12227"/>
              </a:solidFill>
              <a:ea typeface="Times New Roman" panose="02020603050405020304" pitchFamily="18" charset="0"/>
            </a:endParaRPr>
          </a:p>
        </p:txBody>
      </p:sp>
      <p:sp>
        <p:nvSpPr>
          <p:cNvPr id="14" name="object 2">
            <a:extLst>
              <a:ext uri="{FF2B5EF4-FFF2-40B4-BE49-F238E27FC236}">
                <a16:creationId xmlns:a16="http://schemas.microsoft.com/office/drawing/2014/main" id="{DC5EEA39-4CB9-4AE6-8623-6BFBBAF45837}"/>
              </a:ext>
            </a:extLst>
          </p:cNvPr>
          <p:cNvSpPr txBox="1">
            <a:spLocks/>
          </p:cNvSpPr>
          <p:nvPr/>
        </p:nvSpPr>
        <p:spPr>
          <a:xfrm>
            <a:off x="14478000" y="647700"/>
            <a:ext cx="33737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Część nr</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 </a:t>
            </a:r>
            <a:r>
              <a:rPr lang="pl-PL"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2</a:t>
            </a:r>
            <a:endPar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5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fade">
                                      <p:cBhvr>
                                        <p:cTn id="20" dur="500"/>
                                        <p:tgtEl>
                                          <p:spTgt spid="11"/>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fade">
                                      <p:cBhvr>
                                        <p:cTn id="25" dur="500"/>
                                        <p:tgtEl>
                                          <p:spTgt spid="12"/>
                                        </p:tgtEl>
                                      </p:cBhvr>
                                    </p:animEffect>
                                  </p:childTnLst>
                                </p:cTn>
                              </p:par>
                            </p:childTnLst>
                          </p:cTn>
                        </p:par>
                        <p:par>
                          <p:cTn id="26" fill="hold">
                            <p:stCondLst>
                              <p:cond delay="500"/>
                            </p:stCondLst>
                            <p:childTnLst>
                              <p:par>
                                <p:cTn id="27" presetID="10" presetClass="entr" presetSubtype="0" fill="hold" grpId="0" nodeType="afterEffect">
                                  <p:stCondLst>
                                    <p:cond delay="0"/>
                                  </p:stCondLst>
                                  <p:childTnLst>
                                    <p:set>
                                      <p:cBhvr>
                                        <p:cTn id="28" dur="1" fill="hold">
                                          <p:stCondLst>
                                            <p:cond delay="0"/>
                                          </p:stCondLst>
                                        </p:cTn>
                                        <p:tgtEl>
                                          <p:spTgt spid="13"/>
                                        </p:tgtEl>
                                        <p:attrNameLst>
                                          <p:attrName>style.visibility</p:attrName>
                                        </p:attrNameLst>
                                      </p:cBhvr>
                                      <p:to>
                                        <p:strVal val="visible"/>
                                      </p:to>
                                    </p:set>
                                    <p:animEffect transition="in" filter="fade">
                                      <p:cBhvr>
                                        <p:cTn id="29" dur="500"/>
                                        <p:tgtEl>
                                          <p:spTgt spid="13"/>
                                        </p:tgtEl>
                                      </p:cBhvr>
                                    </p:animEffect>
                                  </p:childTnLst>
                                </p:cTn>
                              </p:par>
                            </p:childTnLst>
                          </p:cTn>
                        </p:par>
                        <p:par>
                          <p:cTn id="30" fill="hold">
                            <p:stCondLst>
                              <p:cond delay="1000"/>
                            </p:stCondLst>
                            <p:childTnLst>
                              <p:par>
                                <p:cTn id="31" presetID="10" presetClass="entr" presetSubtype="0"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fade">
                                      <p:cBhvr>
                                        <p:cTn id="3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P spid="1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omunicación digitalizada: formas de generar presencia - Entercomm">
            <a:extLst>
              <a:ext uri="{FF2B5EF4-FFF2-40B4-BE49-F238E27FC236}">
                <a16:creationId xmlns:a16="http://schemas.microsoft.com/office/drawing/2014/main" id="{95ACEAC8-B240-498B-B079-FB7C1DBC693A}"/>
              </a:ext>
            </a:extLst>
          </p:cNvPr>
          <p:cNvPicPr>
            <a:picLocks noChangeAspect="1" noChangeArrowheads="1"/>
          </p:cNvPicPr>
          <p:nvPr/>
        </p:nvPicPr>
        <p:blipFill rotWithShape="1">
          <a:blip r:embed="rId3" cstate="email">
            <a:extLst>
              <a:ext uri="{28A0092B-C50C-407E-A947-70E740481C1C}">
                <a14:useLocalDpi xmlns:a14="http://schemas.microsoft.com/office/drawing/2010/main"/>
              </a:ext>
            </a:extLst>
          </a:blip>
          <a:srcRect/>
          <a:stretch/>
        </p:blipFill>
        <p:spPr bwMode="auto">
          <a:xfrm>
            <a:off x="12039600" y="2500369"/>
            <a:ext cx="6248400" cy="4598670"/>
          </a:xfrm>
          <a:prstGeom prst="rect">
            <a:avLst/>
          </a:prstGeom>
          <a:noFill/>
          <a:extLst>
            <a:ext uri="{909E8E84-426E-40DD-AFC4-6F175D3DCCD1}">
              <a14:hiddenFill xmlns:a14="http://schemas.microsoft.com/office/drawing/2010/main">
                <a:solidFill>
                  <a:srgbClr val="FFFFFF"/>
                </a:solidFill>
              </a14:hiddenFill>
            </a:ext>
          </a:extLst>
        </p:spPr>
      </p:pic>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903420" y="1714500"/>
            <a:ext cx="11430000" cy="2308324"/>
          </a:xfrm>
          <a:prstGeom prst="rect">
            <a:avLst/>
          </a:prstGeom>
          <a:noFill/>
        </p:spPr>
        <p:txBody>
          <a:bodyPr wrap="square" rtlCol="0">
            <a:spAutoFit/>
          </a:bodyPr>
          <a:lstStyle/>
          <a:p>
            <a:pPr marL="342900" indent="-342900" algn="just" fontAlgn="base">
              <a:buFont typeface="Arial" panose="020B0604020202020204" pitchFamily="34" charset="0"/>
              <a:buChar char="•"/>
            </a:pPr>
            <a:r>
              <a:rPr lang="pl-PL" sz="2400" b="1" dirty="0">
                <a:solidFill>
                  <a:srgbClr val="E12227"/>
                </a:solidFill>
                <a:ea typeface="Times New Roman" panose="02020603050405020304" pitchFamily="18" charset="0"/>
              </a:rPr>
              <a:t>Nieporozumienia w zespołach wielokulturowych: </a:t>
            </a:r>
            <a:r>
              <a:rPr lang="pl-PL" sz="2400" dirty="0">
                <a:solidFill>
                  <a:srgbClr val="002060"/>
                </a:solidFill>
                <a:ea typeface="Times New Roman" panose="02020603050405020304" pitchFamily="18" charset="0"/>
              </a:rPr>
              <a:t>Jednym z czynników, który należy wziąć pod uwagę, jest przekaz w wielokulturowym środowisku cyfrowym, w którym nie każdy interpretuje przekazywane treści w ten sam sposób lub w ten sam sposób odczytuje zachowania komunikacyjne. Stąd konieczność pracy nad przekazem cyfrowym tak, aby był on skuteczny, asertywny, a przy tym dostosowany do medium oraz jego otoczenia</a:t>
            </a:r>
            <a:r>
              <a:rPr lang="en-GB" sz="2400" dirty="0">
                <a:solidFill>
                  <a:srgbClr val="002060"/>
                </a:solidFill>
                <a:effectLst/>
                <a:ea typeface="Times New Roman" panose="02020603050405020304" pitchFamily="18" charset="0"/>
              </a:rPr>
              <a:t>.   </a:t>
            </a:r>
            <a:endParaRPr lang="es-ES" sz="2400" dirty="0">
              <a:solidFill>
                <a:srgbClr val="002060"/>
              </a:solidFill>
              <a:effectLst/>
              <a:ea typeface="Times New Roman" panose="02020603050405020304" pitchFamily="18" charset="0"/>
            </a:endParaRPr>
          </a:p>
        </p:txBody>
      </p:sp>
      <p:sp>
        <p:nvSpPr>
          <p:cNvPr id="11" name="CuadroTexto 10">
            <a:extLst>
              <a:ext uri="{FF2B5EF4-FFF2-40B4-BE49-F238E27FC236}">
                <a16:creationId xmlns:a16="http://schemas.microsoft.com/office/drawing/2014/main" id="{9E045F18-8F05-48C2-B4BF-3B87B6C95FD7}"/>
              </a:ext>
            </a:extLst>
          </p:cNvPr>
          <p:cNvSpPr txBox="1"/>
          <p:nvPr/>
        </p:nvSpPr>
        <p:spPr>
          <a:xfrm>
            <a:off x="903420" y="4044311"/>
            <a:ext cx="11430000" cy="1569660"/>
          </a:xfrm>
          <a:prstGeom prst="rect">
            <a:avLst/>
          </a:prstGeom>
          <a:noFill/>
        </p:spPr>
        <p:txBody>
          <a:bodyPr wrap="square">
            <a:spAutoFit/>
          </a:bodyPr>
          <a:lstStyle/>
          <a:p>
            <a:pPr marL="342900" indent="-342900" algn="just" fontAlgn="base">
              <a:buFont typeface="Arial" panose="020B0604020202020204" pitchFamily="34" charset="0"/>
              <a:buChar char="•"/>
            </a:pPr>
            <a:r>
              <a:rPr lang="pl-PL" sz="2400" b="1" dirty="0">
                <a:solidFill>
                  <a:srgbClr val="E12227"/>
                </a:solidFill>
                <a:ea typeface="Times New Roman" panose="02020603050405020304" pitchFamily="18" charset="0"/>
              </a:rPr>
              <a:t>Brak informacji zwrotnej: </a:t>
            </a:r>
            <a:r>
              <a:rPr lang="pl-PL" sz="2400" dirty="0">
                <a:solidFill>
                  <a:srgbClr val="002060"/>
                </a:solidFill>
                <a:ea typeface="Times New Roman" panose="02020603050405020304" pitchFamily="18" charset="0"/>
              </a:rPr>
              <a:t>Informacja zwrotna w cyfrowym środowisku pracy pomaga w płynności i synergii komunikacji. W tym medium niezbędna jest wymiana informacji, dzięki którym jesteśmy zawsze na bieżąco oraz w mamy pewność, że nasze informacje są odbierane, przeczytane a przy tym w pełni rozumiane</a:t>
            </a:r>
            <a:r>
              <a:rPr lang="en-GB" sz="2400" dirty="0">
                <a:solidFill>
                  <a:srgbClr val="002060"/>
                </a:solidFill>
                <a:effectLst/>
                <a:ea typeface="Times New Roman" panose="02020603050405020304" pitchFamily="18" charset="0"/>
              </a:rPr>
              <a:t>. </a:t>
            </a:r>
            <a:endParaRPr lang="es-ES" sz="2400" dirty="0">
              <a:solidFill>
                <a:srgbClr val="002060"/>
              </a:solidFill>
              <a:effectLst/>
              <a:ea typeface="Times New Roman" panose="02020603050405020304" pitchFamily="18" charset="0"/>
            </a:endParaRPr>
          </a:p>
        </p:txBody>
      </p:sp>
      <p:sp>
        <p:nvSpPr>
          <p:cNvPr id="12" name="CuadroTexto 11">
            <a:extLst>
              <a:ext uri="{FF2B5EF4-FFF2-40B4-BE49-F238E27FC236}">
                <a16:creationId xmlns:a16="http://schemas.microsoft.com/office/drawing/2014/main" id="{658F60D1-F461-436C-90CF-BE644A25A13D}"/>
              </a:ext>
            </a:extLst>
          </p:cNvPr>
          <p:cNvSpPr txBox="1"/>
          <p:nvPr/>
        </p:nvSpPr>
        <p:spPr>
          <a:xfrm>
            <a:off x="903420" y="5795308"/>
            <a:ext cx="11430000" cy="2308324"/>
          </a:xfrm>
          <a:prstGeom prst="rect">
            <a:avLst/>
          </a:prstGeom>
          <a:noFill/>
        </p:spPr>
        <p:txBody>
          <a:bodyPr wrap="square">
            <a:spAutoFit/>
          </a:bodyPr>
          <a:lstStyle/>
          <a:p>
            <a:pPr marL="342900" indent="-342900" algn="just" fontAlgn="base">
              <a:buFont typeface="Arial" panose="020B0604020202020204" pitchFamily="34" charset="0"/>
              <a:buChar char="•"/>
            </a:pPr>
            <a:r>
              <a:rPr lang="pl-PL" sz="2400" b="1" dirty="0">
                <a:solidFill>
                  <a:srgbClr val="E12227"/>
                </a:solidFill>
                <a:ea typeface="Times New Roman" panose="02020603050405020304" pitchFamily="18" charset="0"/>
              </a:rPr>
              <a:t>Brak ustalonego uogólnionego języka cyfrowego: </a:t>
            </a:r>
            <a:r>
              <a:rPr lang="pl-PL" sz="2400" dirty="0">
                <a:solidFill>
                  <a:srgbClr val="002060"/>
                </a:solidFill>
                <a:ea typeface="Times New Roman" panose="02020603050405020304" pitchFamily="18" charset="0"/>
              </a:rPr>
              <a:t>Język cyfrowy jest niewątpliwie nowy w porównaniu z historią języka tradycyjnego, który wszyscy znamy i którego się nauczyliśmy. W przypadku tego nowego języka cyfrowego nadal nie ma ustalonej wspólnej podstawy formalnej, którą wszyscy możemy przestrzegać i interpretować zgodnie ze wspólnym standardem, co w konsekwencji może prowadzić do różnych interpretacji przekazywanych komunikatów</a:t>
            </a:r>
            <a:r>
              <a:rPr lang="en-GB" sz="2400" dirty="0">
                <a:solidFill>
                  <a:srgbClr val="002060"/>
                </a:solidFill>
                <a:effectLst/>
                <a:ea typeface="Times New Roman" panose="02020603050405020304" pitchFamily="18" charset="0"/>
              </a:rPr>
              <a:t>.</a:t>
            </a:r>
            <a:endParaRPr lang="es-ES" sz="2400" dirty="0">
              <a:solidFill>
                <a:srgbClr val="002060"/>
              </a:solidFill>
              <a:effectLst/>
              <a:ea typeface="Times New Roman" panose="02020603050405020304" pitchFamily="18" charset="0"/>
            </a:endParaRPr>
          </a:p>
        </p:txBody>
      </p:sp>
      <p:sp>
        <p:nvSpPr>
          <p:cNvPr id="13" name="object 3">
            <a:extLst>
              <a:ext uri="{FF2B5EF4-FFF2-40B4-BE49-F238E27FC236}">
                <a16:creationId xmlns:a16="http://schemas.microsoft.com/office/drawing/2014/main" id="{F0A06BF7-8D85-4FDA-AD4D-F90D31277B61}"/>
              </a:ext>
            </a:extLst>
          </p:cNvPr>
          <p:cNvSpPr txBox="1"/>
          <p:nvPr/>
        </p:nvSpPr>
        <p:spPr>
          <a:xfrm>
            <a:off x="903420" y="708614"/>
            <a:ext cx="12244544" cy="629660"/>
          </a:xfrm>
          <a:prstGeom prst="rect">
            <a:avLst/>
          </a:prstGeom>
        </p:spPr>
        <p:txBody>
          <a:bodyPr vert="horz" wrap="square" lIns="0" tIns="13970" rIns="0" bIns="0" rtlCol="0">
            <a:spAutoFit/>
          </a:bodyPr>
          <a:lstStyle/>
          <a:p>
            <a:pPr lvl="0" fontAlgn="base"/>
            <a:r>
              <a:rPr lang="pl-PL" sz="4000" b="1" dirty="0">
                <a:solidFill>
                  <a:srgbClr val="E12227"/>
                </a:solidFill>
                <a:ea typeface="Times New Roman" panose="02020603050405020304" pitchFamily="18" charset="0"/>
              </a:rPr>
              <a:t>Efektywna komunikacja w środowisku cyfrowym</a:t>
            </a:r>
            <a:endParaRPr lang="es-ES" sz="4000" dirty="0">
              <a:solidFill>
                <a:srgbClr val="E12227"/>
              </a:solidFill>
              <a:ea typeface="Times New Roman" panose="02020603050405020304" pitchFamily="18" charset="0"/>
            </a:endParaRPr>
          </a:p>
        </p:txBody>
      </p:sp>
      <p:sp>
        <p:nvSpPr>
          <p:cNvPr id="14" name="object 2">
            <a:extLst>
              <a:ext uri="{FF2B5EF4-FFF2-40B4-BE49-F238E27FC236}">
                <a16:creationId xmlns:a16="http://schemas.microsoft.com/office/drawing/2014/main" id="{CE234A2F-B626-4715-8E2C-252C3A2CAA63}"/>
              </a:ext>
            </a:extLst>
          </p:cNvPr>
          <p:cNvSpPr txBox="1">
            <a:spLocks/>
          </p:cNvSpPr>
          <p:nvPr/>
        </p:nvSpPr>
        <p:spPr>
          <a:xfrm>
            <a:off x="14478000" y="647700"/>
            <a:ext cx="33737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Część nr</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 </a:t>
            </a:r>
            <a:r>
              <a:rPr lang="pl-PL"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2</a:t>
            </a:r>
            <a:endPar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31209359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500"/>
                                        <p:tgtEl>
                                          <p:spTgt spid="12"/>
                                        </p:tgtEl>
                                      </p:cBhvr>
                                    </p:animEffect>
                                  </p:childTnLst>
                                </p:cTn>
                              </p:par>
                            </p:childTnLst>
                          </p:cTn>
                        </p:par>
                        <p:par>
                          <p:cTn id="18" fill="hold">
                            <p:stCondLst>
                              <p:cond delay="500"/>
                            </p:stCondLst>
                            <p:childTnLst>
                              <p:par>
                                <p:cTn id="19" presetID="53" presetClass="entr" presetSubtype="16" fill="hold" nodeType="afterEffect">
                                  <p:stCondLst>
                                    <p:cond delay="0"/>
                                  </p:stCondLst>
                                  <p:childTnLst>
                                    <p:set>
                                      <p:cBhvr>
                                        <p:cTn id="20" dur="1" fill="hold">
                                          <p:stCondLst>
                                            <p:cond delay="0"/>
                                          </p:stCondLst>
                                        </p:cTn>
                                        <p:tgtEl>
                                          <p:spTgt spid="4098"/>
                                        </p:tgtEl>
                                        <p:attrNameLst>
                                          <p:attrName>style.visibility</p:attrName>
                                        </p:attrNameLst>
                                      </p:cBhvr>
                                      <p:to>
                                        <p:strVal val="visible"/>
                                      </p:to>
                                    </p:set>
                                    <p:anim calcmode="lin" valueType="num">
                                      <p:cBhvr>
                                        <p:cTn id="21" dur="500" fill="hold"/>
                                        <p:tgtEl>
                                          <p:spTgt spid="4098"/>
                                        </p:tgtEl>
                                        <p:attrNameLst>
                                          <p:attrName>ppt_w</p:attrName>
                                        </p:attrNameLst>
                                      </p:cBhvr>
                                      <p:tavLst>
                                        <p:tav tm="0">
                                          <p:val>
                                            <p:fltVal val="0"/>
                                          </p:val>
                                        </p:tav>
                                        <p:tav tm="100000">
                                          <p:val>
                                            <p:strVal val="#ppt_w"/>
                                          </p:val>
                                        </p:tav>
                                      </p:tavLst>
                                    </p:anim>
                                    <p:anim calcmode="lin" valueType="num">
                                      <p:cBhvr>
                                        <p:cTn id="22" dur="500" fill="hold"/>
                                        <p:tgtEl>
                                          <p:spTgt spid="4098"/>
                                        </p:tgtEl>
                                        <p:attrNameLst>
                                          <p:attrName>ppt_h</p:attrName>
                                        </p:attrNameLst>
                                      </p:cBhvr>
                                      <p:tavLst>
                                        <p:tav tm="0">
                                          <p:val>
                                            <p:fltVal val="0"/>
                                          </p:val>
                                        </p:tav>
                                        <p:tav tm="100000">
                                          <p:val>
                                            <p:strVal val="#ppt_h"/>
                                          </p:val>
                                        </p:tav>
                                      </p:tavLst>
                                    </p:anim>
                                    <p:animEffect transition="in" filter="fade">
                                      <p:cBhvr>
                                        <p:cTn id="23" dur="500"/>
                                        <p:tgtEl>
                                          <p:spTgt spid="4098"/>
                                        </p:tgtEl>
                                      </p:cBhvr>
                                    </p:animEffect>
                                  </p:childTnLst>
                                </p:cTn>
                              </p:par>
                            </p:childTnLst>
                          </p:cTn>
                        </p:par>
                        <p:par>
                          <p:cTn id="24" fill="hold">
                            <p:stCondLst>
                              <p:cond delay="1000"/>
                            </p:stCondLst>
                            <p:childTnLst>
                              <p:par>
                                <p:cTn id="25" presetID="10" presetClass="entr" presetSubtype="0" fill="hold" grpId="0" nodeType="after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fade">
                                      <p:cBhvr>
                                        <p:cTn id="27" dur="500"/>
                                        <p:tgtEl>
                                          <p:spTgt spid="13"/>
                                        </p:tgtEl>
                                      </p:cBhvr>
                                    </p:animEffect>
                                  </p:childTnLst>
                                </p:cTn>
                              </p:par>
                            </p:childTnLst>
                          </p:cTn>
                        </p:par>
                        <p:par>
                          <p:cTn id="28" fill="hold">
                            <p:stCondLst>
                              <p:cond delay="1500"/>
                            </p:stCondLst>
                            <p:childTnLst>
                              <p:par>
                                <p:cTn id="29" presetID="10" presetClass="entr" presetSubtype="0" fill="hold" grpId="0" nodeType="afterEffect">
                                  <p:stCondLst>
                                    <p:cond delay="0"/>
                                  </p:stCondLst>
                                  <p:childTnLst>
                                    <p:set>
                                      <p:cBhvr>
                                        <p:cTn id="30" dur="1" fill="hold">
                                          <p:stCondLst>
                                            <p:cond delay="0"/>
                                          </p:stCondLst>
                                        </p:cTn>
                                        <p:tgtEl>
                                          <p:spTgt spid="14"/>
                                        </p:tgtEl>
                                        <p:attrNameLst>
                                          <p:attrName>style.visibility</p:attrName>
                                        </p:attrNameLst>
                                      </p:cBhvr>
                                      <p:to>
                                        <p:strVal val="visible"/>
                                      </p:to>
                                    </p:set>
                                    <p:animEffect transition="in" filter="fade">
                                      <p:cBhvr>
                                        <p:cTn id="31"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P spid="1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Imagen 11">
            <a:extLst>
              <a:ext uri="{FF2B5EF4-FFF2-40B4-BE49-F238E27FC236}">
                <a16:creationId xmlns:a16="http://schemas.microsoft.com/office/drawing/2014/main" id="{94AB2880-5ADF-4BBC-912D-8A0F0AEDF302}"/>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12836684" y="2658419"/>
            <a:ext cx="5094647" cy="4970161"/>
          </a:xfrm>
          <a:prstGeom prst="rect">
            <a:avLst/>
          </a:prstGeom>
        </p:spPr>
      </p:pic>
      <p:sp>
        <p:nvSpPr>
          <p:cNvPr id="5" name="object 3">
            <a:extLst>
              <a:ext uri="{FF2B5EF4-FFF2-40B4-BE49-F238E27FC236}">
                <a16:creationId xmlns:a16="http://schemas.microsoft.com/office/drawing/2014/main" id="{0409B19A-6693-43E7-B35B-C85E49857B17}"/>
              </a:ext>
            </a:extLst>
          </p:cNvPr>
          <p:cNvSpPr txBox="1"/>
          <p:nvPr/>
        </p:nvSpPr>
        <p:spPr>
          <a:xfrm>
            <a:off x="633256" y="1728776"/>
            <a:ext cx="14454344" cy="1245213"/>
          </a:xfrm>
          <a:prstGeom prst="rect">
            <a:avLst/>
          </a:prstGeom>
        </p:spPr>
        <p:txBody>
          <a:bodyPr vert="horz" wrap="square" lIns="0" tIns="13970" rIns="0" bIns="0" rtlCol="0">
            <a:spAutoFit/>
          </a:bodyPr>
          <a:lstStyle/>
          <a:p>
            <a:pPr marL="228600" fontAlgn="base"/>
            <a:r>
              <a:rPr lang="pl-PL" sz="4000" b="1" dirty="0">
                <a:solidFill>
                  <a:srgbClr val="243255"/>
                </a:solidFill>
                <a:latin typeface="Calibri" panose="020F0502020204030204" pitchFamily="34" charset="0"/>
                <a:ea typeface="Times New Roman" panose="02020603050405020304" pitchFamily="18" charset="0"/>
              </a:rPr>
              <a:t>Podnoszenie umiejętności komunikacyjnych w środowisku cyfrowym. Praktyczny przewodnik</a:t>
            </a:r>
            <a:r>
              <a:rPr lang="en-GB" sz="4000" b="1" dirty="0">
                <a:solidFill>
                  <a:srgbClr val="243255"/>
                </a:solidFill>
                <a:effectLst/>
                <a:latin typeface="Calibri" panose="020F0502020204030204" pitchFamily="34" charset="0"/>
                <a:ea typeface="Times New Roman" panose="02020603050405020304" pitchFamily="18" charset="0"/>
              </a:rPr>
              <a:t>. </a:t>
            </a:r>
            <a:endParaRPr lang="es-ES" sz="4000" dirty="0">
              <a:effectLst/>
              <a:latin typeface="Times New Roman" panose="02020603050405020304" pitchFamily="18" charset="0"/>
              <a:ea typeface="Times New Roman" panose="02020603050405020304" pitchFamily="18" charset="0"/>
            </a:endParaRP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762000" y="3334750"/>
            <a:ext cx="11811000" cy="3416320"/>
          </a:xfrm>
          <a:prstGeom prst="rect">
            <a:avLst/>
          </a:prstGeom>
          <a:noFill/>
        </p:spPr>
        <p:txBody>
          <a:bodyPr wrap="square" rtlCol="0">
            <a:spAutoFit/>
          </a:bodyPr>
          <a:lstStyle/>
          <a:p>
            <a:pPr algn="just" fontAlgn="base"/>
            <a:r>
              <a:rPr lang="pl-PL" sz="2400" dirty="0">
                <a:solidFill>
                  <a:srgbClr val="243255"/>
                </a:solidFill>
                <a:ea typeface="Times New Roman" panose="02020603050405020304" pitchFamily="18" charset="0"/>
              </a:rPr>
              <a:t>Jak widzieliśmy powyżej, wirtualne zespoły robocze są narażone na szereg trudności, które często spowalniają pracę oraz uniemożliwiają jej prawidłowy postęp. Aby te niedogodności nie wpływały na zespół roboczy, jego projekty oraz cele, ważne jest zaprojektowanie strategii, która pozwoli je przezwyciężyć</a:t>
            </a:r>
            <a:r>
              <a:rPr lang="en-GB" sz="2400" dirty="0">
                <a:solidFill>
                  <a:srgbClr val="243255"/>
                </a:solidFill>
                <a:effectLst/>
                <a:ea typeface="Times New Roman" panose="02020603050405020304" pitchFamily="18" charset="0"/>
              </a:rPr>
              <a:t>.</a:t>
            </a:r>
          </a:p>
          <a:p>
            <a:pPr algn="just" fontAlgn="base"/>
            <a:endParaRPr lang="en-GB" sz="2400" dirty="0">
              <a:solidFill>
                <a:srgbClr val="243255"/>
              </a:solidFill>
              <a:ea typeface="Times New Roman" panose="02020603050405020304" pitchFamily="18" charset="0"/>
            </a:endParaRPr>
          </a:p>
          <a:p>
            <a:pPr algn="just" fontAlgn="base"/>
            <a:r>
              <a:rPr lang="pl-PL" sz="2400" dirty="0">
                <a:solidFill>
                  <a:srgbClr val="243255"/>
                </a:solidFill>
                <a:ea typeface="Times New Roman" panose="02020603050405020304" pitchFamily="18" charset="0"/>
              </a:rPr>
              <a:t>Asertywna komunikacja w cyfrowym miejscu pracy ma kluczowe znaczenie dla realizacji celów zawodowych zarówno indywidualnie, jak i w zespole oraz we wszystkich obszarach komunikacji biznesowej, od zarządzania po komunikację między pracownikami czy z klientami</a:t>
            </a:r>
            <a:r>
              <a:rPr lang="en-GB" sz="2400" dirty="0">
                <a:solidFill>
                  <a:srgbClr val="243255"/>
                </a:solidFill>
                <a:effectLst/>
                <a:ea typeface="Times New Roman" panose="02020603050405020304" pitchFamily="18" charset="0"/>
              </a:rPr>
              <a:t>.</a:t>
            </a:r>
            <a:endParaRPr lang="es-ES" sz="2400" dirty="0">
              <a:effectLst/>
              <a:ea typeface="Times New Roman" panose="02020603050405020304" pitchFamily="18" charset="0"/>
            </a:endParaRPr>
          </a:p>
          <a:p>
            <a:pPr algn="just" fontAlgn="base"/>
            <a:endParaRPr lang="es-ES" sz="2400" dirty="0">
              <a:effectLst/>
              <a:latin typeface="Times New Roman" panose="02020603050405020304" pitchFamily="18" charset="0"/>
              <a:ea typeface="Times New Roman" panose="02020603050405020304" pitchFamily="18" charset="0"/>
            </a:endParaRPr>
          </a:p>
        </p:txBody>
      </p:sp>
      <p:sp>
        <p:nvSpPr>
          <p:cNvPr id="11" name="object 3">
            <a:extLst>
              <a:ext uri="{FF2B5EF4-FFF2-40B4-BE49-F238E27FC236}">
                <a16:creationId xmlns:a16="http://schemas.microsoft.com/office/drawing/2014/main" id="{29CCD3D8-B7AC-4954-9347-9F2DEAE12911}"/>
              </a:ext>
            </a:extLst>
          </p:cNvPr>
          <p:cNvSpPr txBox="1"/>
          <p:nvPr/>
        </p:nvSpPr>
        <p:spPr>
          <a:xfrm>
            <a:off x="903420" y="708614"/>
            <a:ext cx="12244544" cy="629660"/>
          </a:xfrm>
          <a:prstGeom prst="rect">
            <a:avLst/>
          </a:prstGeom>
        </p:spPr>
        <p:txBody>
          <a:bodyPr vert="horz" wrap="square" lIns="0" tIns="13970" rIns="0" bIns="0" rtlCol="0">
            <a:spAutoFit/>
          </a:bodyPr>
          <a:lstStyle/>
          <a:p>
            <a:pPr lvl="0" fontAlgn="base"/>
            <a:r>
              <a:rPr lang="pl-PL" sz="4000" b="1" dirty="0">
                <a:solidFill>
                  <a:srgbClr val="E12227"/>
                </a:solidFill>
                <a:ea typeface="Times New Roman" panose="02020603050405020304" pitchFamily="18" charset="0"/>
              </a:rPr>
              <a:t>Efektywna komunikacja w środowisku cyfrowym</a:t>
            </a:r>
            <a:endParaRPr lang="es-ES" sz="4000" dirty="0">
              <a:solidFill>
                <a:srgbClr val="E12227"/>
              </a:solidFill>
              <a:ea typeface="Times New Roman" panose="02020603050405020304" pitchFamily="18" charset="0"/>
            </a:endParaRPr>
          </a:p>
        </p:txBody>
      </p:sp>
      <p:sp>
        <p:nvSpPr>
          <p:cNvPr id="13" name="object 2">
            <a:extLst>
              <a:ext uri="{FF2B5EF4-FFF2-40B4-BE49-F238E27FC236}">
                <a16:creationId xmlns:a16="http://schemas.microsoft.com/office/drawing/2014/main" id="{746FBDFC-7F5D-40BD-B2BF-A40745326C77}"/>
              </a:ext>
            </a:extLst>
          </p:cNvPr>
          <p:cNvSpPr txBox="1">
            <a:spLocks/>
          </p:cNvSpPr>
          <p:nvPr/>
        </p:nvSpPr>
        <p:spPr>
          <a:xfrm>
            <a:off x="14478000" y="647700"/>
            <a:ext cx="33737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Część nr</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 </a:t>
            </a:r>
            <a:r>
              <a:rPr lang="pl-PL" altLang="ko-KR" sz="4800" dirty="0">
                <a:solidFill>
                  <a:srgbClr val="E12227"/>
                </a:solidFill>
                <a:latin typeface="Tahoma" panose="020B0604030504040204" pitchFamily="34" charset="0"/>
                <a:ea typeface="Tahoma" panose="020B0604030504040204" pitchFamily="34" charset="0"/>
                <a:cs typeface="Tahoma" panose="020B0604030504040204" pitchFamily="34" charset="0"/>
              </a:rPr>
              <a:t>3</a:t>
            </a:r>
            <a:endPar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8675744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par>
                          <p:cTn id="13" fill="hold">
                            <p:stCondLst>
                              <p:cond delay="500"/>
                            </p:stCondLst>
                            <p:childTnLst>
                              <p:par>
                                <p:cTn id="14" presetID="42" presetClass="entr" presetSubtype="0" fill="hold" nodeType="after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fade">
                                      <p:cBhvr>
                                        <p:cTn id="16" dur="1000"/>
                                        <p:tgtEl>
                                          <p:spTgt spid="12"/>
                                        </p:tgtEl>
                                      </p:cBhvr>
                                    </p:animEffect>
                                    <p:anim calcmode="lin" valueType="num">
                                      <p:cBhvr>
                                        <p:cTn id="17" dur="1000" fill="hold"/>
                                        <p:tgtEl>
                                          <p:spTgt spid="12"/>
                                        </p:tgtEl>
                                        <p:attrNameLst>
                                          <p:attrName>ppt_x</p:attrName>
                                        </p:attrNameLst>
                                      </p:cBhvr>
                                      <p:tavLst>
                                        <p:tav tm="0">
                                          <p:val>
                                            <p:strVal val="#ppt_x"/>
                                          </p:val>
                                        </p:tav>
                                        <p:tav tm="100000">
                                          <p:val>
                                            <p:strVal val="#ppt_x"/>
                                          </p:val>
                                        </p:tav>
                                      </p:tavLst>
                                    </p:anim>
                                    <p:anim calcmode="lin" valueType="num">
                                      <p:cBhvr>
                                        <p:cTn id="18" dur="1000" fill="hold"/>
                                        <p:tgtEl>
                                          <p:spTgt spid="12"/>
                                        </p:tgtEl>
                                        <p:attrNameLst>
                                          <p:attrName>ppt_y</p:attrName>
                                        </p:attrNameLst>
                                      </p:cBhvr>
                                      <p:tavLst>
                                        <p:tav tm="0">
                                          <p:val>
                                            <p:strVal val="#ppt_y+.1"/>
                                          </p:val>
                                        </p:tav>
                                        <p:tav tm="100000">
                                          <p:val>
                                            <p:strVal val="#ppt_y"/>
                                          </p:val>
                                        </p:tav>
                                      </p:tavLst>
                                    </p:anim>
                                  </p:childTnLst>
                                </p:cTn>
                              </p:par>
                            </p:childTnLst>
                          </p:cTn>
                        </p:par>
                        <p:par>
                          <p:cTn id="19" fill="hold">
                            <p:stCondLst>
                              <p:cond delay="1500"/>
                            </p:stCondLst>
                            <p:childTnLst>
                              <p:par>
                                <p:cTn id="20" presetID="10" presetClass="entr" presetSubtype="0" fill="hold" grpId="0" nodeType="after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par>
                          <p:cTn id="23" fill="hold">
                            <p:stCondLst>
                              <p:cond delay="2000"/>
                            </p:stCondLst>
                            <p:childTnLst>
                              <p:par>
                                <p:cTn id="24" presetID="10" presetClass="entr" presetSubtype="0" fill="hold" grpId="0" nodeType="afterEffect">
                                  <p:stCondLst>
                                    <p:cond delay="0"/>
                                  </p:stCondLst>
                                  <p:childTnLst>
                                    <p:set>
                                      <p:cBhvr>
                                        <p:cTn id="25" dur="1" fill="hold">
                                          <p:stCondLst>
                                            <p:cond delay="0"/>
                                          </p:stCondLst>
                                        </p:cTn>
                                        <p:tgtEl>
                                          <p:spTgt spid="13"/>
                                        </p:tgtEl>
                                        <p:attrNameLst>
                                          <p:attrName>style.visibility</p:attrName>
                                        </p:attrNameLst>
                                      </p:cBhvr>
                                      <p:to>
                                        <p:strVal val="visible"/>
                                      </p:to>
                                    </p:set>
                                    <p:animEffect transition="in" filter="fade">
                                      <p:cBhvr>
                                        <p:cTn id="26"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0" grpId="0"/>
      <p:bldP spid="11" grpId="0"/>
      <p:bldP spid="1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903420" y="1866900"/>
            <a:ext cx="8763000" cy="2308324"/>
          </a:xfrm>
          <a:prstGeom prst="rect">
            <a:avLst/>
          </a:prstGeom>
          <a:noFill/>
        </p:spPr>
        <p:txBody>
          <a:bodyPr wrap="square" rtlCol="0">
            <a:spAutoFit/>
          </a:bodyPr>
          <a:lstStyle/>
          <a:p>
            <a:pPr algn="just" fontAlgn="base"/>
            <a:r>
              <a:rPr lang="pl-PL" sz="2400" dirty="0">
                <a:solidFill>
                  <a:srgbClr val="243255"/>
                </a:solidFill>
                <a:latin typeface="Calibri" panose="020F0502020204030204" pitchFamily="34" charset="0"/>
                <a:ea typeface="Times New Roman" panose="02020603050405020304" pitchFamily="18" charset="0"/>
              </a:rPr>
              <a:t>Asertywna komunikacja to skuteczna komunikacja, która poprzez spójność, szacunek dla siebie oraz innych, zrozumienie, aktywne słuchanie, uczciwość i jasność przekazuje wszelkie informacje w najbardziej efektywny a przy tym praktyczny sposób. Ten rodzaj umiejętności, niezbędny w cyfrowym środowisku pracy, ma wpływ na poprawę wyników zawodowych, a także samopoczucie jednostki.</a:t>
            </a:r>
            <a:endParaRPr lang="es-ES" sz="2400" dirty="0">
              <a:effectLst/>
              <a:latin typeface="Times New Roman" panose="02020603050405020304" pitchFamily="18" charset="0"/>
              <a:ea typeface="Times New Roman" panose="02020603050405020304" pitchFamily="18" charset="0"/>
            </a:endParaRPr>
          </a:p>
        </p:txBody>
      </p:sp>
      <p:pic>
        <p:nvPicPr>
          <p:cNvPr id="3" name="Imagen 2">
            <a:extLst>
              <a:ext uri="{FF2B5EF4-FFF2-40B4-BE49-F238E27FC236}">
                <a16:creationId xmlns:a16="http://schemas.microsoft.com/office/drawing/2014/main" id="{00D9B6F9-4690-4F9B-BBE3-8580006BE27F}"/>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7762582" y="2482323"/>
            <a:ext cx="10770764" cy="6058555"/>
          </a:xfrm>
          <a:prstGeom prst="rect">
            <a:avLst/>
          </a:prstGeom>
        </p:spPr>
      </p:pic>
      <p:sp>
        <p:nvSpPr>
          <p:cNvPr id="11" name="object 3">
            <a:extLst>
              <a:ext uri="{FF2B5EF4-FFF2-40B4-BE49-F238E27FC236}">
                <a16:creationId xmlns:a16="http://schemas.microsoft.com/office/drawing/2014/main" id="{FC5AFD2B-F06D-442E-87A3-4C835799C6DF}"/>
              </a:ext>
            </a:extLst>
          </p:cNvPr>
          <p:cNvSpPr txBox="1"/>
          <p:nvPr/>
        </p:nvSpPr>
        <p:spPr>
          <a:xfrm>
            <a:off x="903420" y="708614"/>
            <a:ext cx="12244544" cy="629660"/>
          </a:xfrm>
          <a:prstGeom prst="rect">
            <a:avLst/>
          </a:prstGeom>
        </p:spPr>
        <p:txBody>
          <a:bodyPr vert="horz" wrap="square" lIns="0" tIns="13970" rIns="0" bIns="0" rtlCol="0">
            <a:spAutoFit/>
          </a:bodyPr>
          <a:lstStyle/>
          <a:p>
            <a:pPr lvl="0" fontAlgn="base"/>
            <a:r>
              <a:rPr lang="pl-PL" sz="4000" b="1" dirty="0">
                <a:solidFill>
                  <a:srgbClr val="E12227"/>
                </a:solidFill>
                <a:ea typeface="Times New Roman" panose="02020603050405020304" pitchFamily="18" charset="0"/>
              </a:rPr>
              <a:t>Efektywna komunikacja w środowisku cyfrowym</a:t>
            </a:r>
            <a:endParaRPr lang="es-ES" sz="4000" dirty="0">
              <a:solidFill>
                <a:srgbClr val="E12227"/>
              </a:solidFill>
              <a:ea typeface="Times New Roman" panose="02020603050405020304" pitchFamily="18" charset="0"/>
            </a:endParaRPr>
          </a:p>
        </p:txBody>
      </p:sp>
      <p:sp>
        <p:nvSpPr>
          <p:cNvPr id="12" name="object 2">
            <a:extLst>
              <a:ext uri="{FF2B5EF4-FFF2-40B4-BE49-F238E27FC236}">
                <a16:creationId xmlns:a16="http://schemas.microsoft.com/office/drawing/2014/main" id="{E37F8075-34ED-4A77-A9DE-59C2A9BE7CA9}"/>
              </a:ext>
            </a:extLst>
          </p:cNvPr>
          <p:cNvSpPr txBox="1">
            <a:spLocks/>
          </p:cNvSpPr>
          <p:nvPr/>
        </p:nvSpPr>
        <p:spPr>
          <a:xfrm>
            <a:off x="14478000" y="647700"/>
            <a:ext cx="33737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Część nr</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 </a:t>
            </a:r>
            <a:r>
              <a:rPr lang="pl-PL" altLang="ko-KR" sz="4800" dirty="0">
                <a:solidFill>
                  <a:srgbClr val="E12227"/>
                </a:solidFill>
                <a:latin typeface="Tahoma" panose="020B0604030504040204" pitchFamily="34" charset="0"/>
                <a:ea typeface="Tahoma" panose="020B0604030504040204" pitchFamily="34" charset="0"/>
                <a:cs typeface="Tahoma" panose="020B0604030504040204" pitchFamily="34" charset="0"/>
              </a:rPr>
              <a:t>3</a:t>
            </a:r>
            <a:endPar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235646388"/>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par>
                          <p:cTn id="8" fill="hold">
                            <p:stCondLst>
                              <p:cond delay="500"/>
                            </p:stCondLst>
                            <p:childTnLst>
                              <p:par>
                                <p:cTn id="9" presetID="26" presetClass="entr" presetSubtype="0"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ipe(down)">
                                      <p:cBhvr>
                                        <p:cTn id="11" dur="580">
                                          <p:stCondLst>
                                            <p:cond delay="0"/>
                                          </p:stCondLst>
                                        </p:cTn>
                                        <p:tgtEl>
                                          <p:spTgt spid="3"/>
                                        </p:tgtEl>
                                      </p:cBhvr>
                                    </p:animEffect>
                                    <p:anim calcmode="lin" valueType="num">
                                      <p:cBhvr>
                                        <p:cTn id="12"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13"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4"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5"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6"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7" dur="26">
                                          <p:stCondLst>
                                            <p:cond delay="650"/>
                                          </p:stCondLst>
                                        </p:cTn>
                                        <p:tgtEl>
                                          <p:spTgt spid="3"/>
                                        </p:tgtEl>
                                      </p:cBhvr>
                                      <p:to x="100000" y="60000"/>
                                    </p:animScale>
                                    <p:animScale>
                                      <p:cBhvr>
                                        <p:cTn id="18" dur="166" decel="50000">
                                          <p:stCondLst>
                                            <p:cond delay="676"/>
                                          </p:stCondLst>
                                        </p:cTn>
                                        <p:tgtEl>
                                          <p:spTgt spid="3"/>
                                        </p:tgtEl>
                                      </p:cBhvr>
                                      <p:to x="100000" y="100000"/>
                                    </p:animScale>
                                    <p:animScale>
                                      <p:cBhvr>
                                        <p:cTn id="19" dur="26">
                                          <p:stCondLst>
                                            <p:cond delay="1312"/>
                                          </p:stCondLst>
                                        </p:cTn>
                                        <p:tgtEl>
                                          <p:spTgt spid="3"/>
                                        </p:tgtEl>
                                      </p:cBhvr>
                                      <p:to x="100000" y="80000"/>
                                    </p:animScale>
                                    <p:animScale>
                                      <p:cBhvr>
                                        <p:cTn id="20" dur="166" decel="50000">
                                          <p:stCondLst>
                                            <p:cond delay="1338"/>
                                          </p:stCondLst>
                                        </p:cTn>
                                        <p:tgtEl>
                                          <p:spTgt spid="3"/>
                                        </p:tgtEl>
                                      </p:cBhvr>
                                      <p:to x="100000" y="100000"/>
                                    </p:animScale>
                                    <p:animScale>
                                      <p:cBhvr>
                                        <p:cTn id="21" dur="26">
                                          <p:stCondLst>
                                            <p:cond delay="1642"/>
                                          </p:stCondLst>
                                        </p:cTn>
                                        <p:tgtEl>
                                          <p:spTgt spid="3"/>
                                        </p:tgtEl>
                                      </p:cBhvr>
                                      <p:to x="100000" y="90000"/>
                                    </p:animScale>
                                    <p:animScale>
                                      <p:cBhvr>
                                        <p:cTn id="22" dur="166" decel="50000">
                                          <p:stCondLst>
                                            <p:cond delay="1668"/>
                                          </p:stCondLst>
                                        </p:cTn>
                                        <p:tgtEl>
                                          <p:spTgt spid="3"/>
                                        </p:tgtEl>
                                      </p:cBhvr>
                                      <p:to x="100000" y="100000"/>
                                    </p:animScale>
                                    <p:animScale>
                                      <p:cBhvr>
                                        <p:cTn id="23" dur="26">
                                          <p:stCondLst>
                                            <p:cond delay="1808"/>
                                          </p:stCondLst>
                                        </p:cTn>
                                        <p:tgtEl>
                                          <p:spTgt spid="3"/>
                                        </p:tgtEl>
                                      </p:cBhvr>
                                      <p:to x="100000" y="95000"/>
                                    </p:animScale>
                                    <p:animScale>
                                      <p:cBhvr>
                                        <p:cTn id="24" dur="166" decel="50000">
                                          <p:stCondLst>
                                            <p:cond delay="1834"/>
                                          </p:stCondLst>
                                        </p:cTn>
                                        <p:tgtEl>
                                          <p:spTgt spid="3"/>
                                        </p:tgtEl>
                                      </p:cBhvr>
                                      <p:to x="100000" y="100000"/>
                                    </p:animScale>
                                  </p:childTnLst>
                                </p:cTn>
                              </p:par>
                            </p:childTnLst>
                          </p:cTn>
                        </p:par>
                        <p:par>
                          <p:cTn id="25" fill="hold">
                            <p:stCondLst>
                              <p:cond delay="2500"/>
                            </p:stCondLst>
                            <p:childTnLst>
                              <p:par>
                                <p:cTn id="26" presetID="10" presetClass="entr" presetSubtype="0" fill="hold" grpId="0" nodeType="after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fade">
                                      <p:cBhvr>
                                        <p:cTn id="28" dur="500"/>
                                        <p:tgtEl>
                                          <p:spTgt spid="11"/>
                                        </p:tgtEl>
                                      </p:cBhvr>
                                    </p:animEffect>
                                  </p:childTnLst>
                                </p:cTn>
                              </p:par>
                            </p:childTnLst>
                          </p:cTn>
                        </p:par>
                        <p:par>
                          <p:cTn id="29" fill="hold">
                            <p:stCondLst>
                              <p:cond delay="3000"/>
                            </p:stCondLst>
                            <p:childTnLst>
                              <p:par>
                                <p:cTn id="30" presetID="10" presetClass="entr" presetSubtype="0" fill="hold" grpId="0" nodeType="after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fade">
                                      <p:cBhvr>
                                        <p:cTn id="3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graphicFrame>
        <p:nvGraphicFramePr>
          <p:cNvPr id="2" name="Diagrama 1">
            <a:extLst>
              <a:ext uri="{FF2B5EF4-FFF2-40B4-BE49-F238E27FC236}">
                <a16:creationId xmlns:a16="http://schemas.microsoft.com/office/drawing/2014/main" id="{DE4295D2-6F9D-4361-B885-F4746A6A0A7C}"/>
              </a:ext>
            </a:extLst>
          </p:cNvPr>
          <p:cNvGraphicFramePr/>
          <p:nvPr>
            <p:extLst>
              <p:ext uri="{D42A27DB-BD31-4B8C-83A1-F6EECF244321}">
                <p14:modId xmlns:p14="http://schemas.microsoft.com/office/powerpoint/2010/main" val="1912811811"/>
              </p:ext>
            </p:extLst>
          </p:nvPr>
        </p:nvGraphicFramePr>
        <p:xfrm>
          <a:off x="903420" y="2946125"/>
          <a:ext cx="14412780" cy="2574981"/>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3" name="CuadroTexto 2">
            <a:extLst>
              <a:ext uri="{FF2B5EF4-FFF2-40B4-BE49-F238E27FC236}">
                <a16:creationId xmlns:a16="http://schemas.microsoft.com/office/drawing/2014/main" id="{037858B4-DBBB-4F72-B332-253FF7AD1EF0}"/>
              </a:ext>
            </a:extLst>
          </p:cNvPr>
          <p:cNvSpPr txBox="1"/>
          <p:nvPr/>
        </p:nvSpPr>
        <p:spPr>
          <a:xfrm>
            <a:off x="903420" y="1943100"/>
            <a:ext cx="11136180" cy="461665"/>
          </a:xfrm>
          <a:prstGeom prst="rect">
            <a:avLst/>
          </a:prstGeom>
          <a:noFill/>
        </p:spPr>
        <p:txBody>
          <a:bodyPr wrap="square" rtlCol="0">
            <a:spAutoFit/>
          </a:bodyPr>
          <a:lstStyle/>
          <a:p>
            <a:r>
              <a:rPr lang="pl-PL" sz="2400" b="1" dirty="0">
                <a:solidFill>
                  <a:srgbClr val="243255"/>
                </a:solidFill>
              </a:rPr>
              <a:t>Zobaczmy, jak wyglądają podstawowe kroki składające się na asertywną komunikację:</a:t>
            </a:r>
            <a:endParaRPr lang="es-ES" dirty="0"/>
          </a:p>
        </p:txBody>
      </p:sp>
      <p:graphicFrame>
        <p:nvGraphicFramePr>
          <p:cNvPr id="10" name="Diagrama 9">
            <a:extLst>
              <a:ext uri="{FF2B5EF4-FFF2-40B4-BE49-F238E27FC236}">
                <a16:creationId xmlns:a16="http://schemas.microsoft.com/office/drawing/2014/main" id="{EF325EA8-72C0-4DBA-B986-43B4C2F03FF2}"/>
              </a:ext>
            </a:extLst>
          </p:cNvPr>
          <p:cNvGraphicFramePr/>
          <p:nvPr>
            <p:extLst>
              <p:ext uri="{D42A27DB-BD31-4B8C-83A1-F6EECF244321}">
                <p14:modId xmlns:p14="http://schemas.microsoft.com/office/powerpoint/2010/main" val="3691390473"/>
              </p:ext>
            </p:extLst>
          </p:nvPr>
        </p:nvGraphicFramePr>
        <p:xfrm>
          <a:off x="903420" y="5660025"/>
          <a:ext cx="14412780" cy="2226675"/>
        </p:xfrm>
        <a:graphic>
          <a:graphicData uri="http://schemas.openxmlformats.org/drawingml/2006/diagram">
            <dgm:relIds xmlns:dgm="http://schemas.openxmlformats.org/drawingml/2006/diagram" xmlns:r="http://schemas.openxmlformats.org/officeDocument/2006/relationships" r:dm="rId10" r:lo="rId11" r:qs="rId12" r:cs="rId13"/>
          </a:graphicData>
        </a:graphic>
      </p:graphicFrame>
      <p:sp>
        <p:nvSpPr>
          <p:cNvPr id="11" name="object 3">
            <a:extLst>
              <a:ext uri="{FF2B5EF4-FFF2-40B4-BE49-F238E27FC236}">
                <a16:creationId xmlns:a16="http://schemas.microsoft.com/office/drawing/2014/main" id="{C601167B-627A-4871-9EF2-85615C0EA55B}"/>
              </a:ext>
            </a:extLst>
          </p:cNvPr>
          <p:cNvSpPr txBox="1"/>
          <p:nvPr/>
        </p:nvSpPr>
        <p:spPr>
          <a:xfrm>
            <a:off x="903420" y="708614"/>
            <a:ext cx="12244544" cy="629660"/>
          </a:xfrm>
          <a:prstGeom prst="rect">
            <a:avLst/>
          </a:prstGeom>
        </p:spPr>
        <p:txBody>
          <a:bodyPr vert="horz" wrap="square" lIns="0" tIns="13970" rIns="0" bIns="0" rtlCol="0">
            <a:spAutoFit/>
          </a:bodyPr>
          <a:lstStyle/>
          <a:p>
            <a:pPr lvl="0" fontAlgn="base"/>
            <a:r>
              <a:rPr lang="pl-PL" sz="4000" b="1" dirty="0">
                <a:solidFill>
                  <a:srgbClr val="E12227"/>
                </a:solidFill>
                <a:ea typeface="Times New Roman" panose="02020603050405020304" pitchFamily="18" charset="0"/>
              </a:rPr>
              <a:t>Efektywna komunikacja w środowisku cyfrowym</a:t>
            </a:r>
            <a:endParaRPr lang="es-ES" sz="4000" dirty="0">
              <a:solidFill>
                <a:srgbClr val="E12227"/>
              </a:solidFill>
              <a:ea typeface="Times New Roman" panose="02020603050405020304" pitchFamily="18" charset="0"/>
            </a:endParaRPr>
          </a:p>
        </p:txBody>
      </p:sp>
      <p:sp>
        <p:nvSpPr>
          <p:cNvPr id="12" name="object 2">
            <a:extLst>
              <a:ext uri="{FF2B5EF4-FFF2-40B4-BE49-F238E27FC236}">
                <a16:creationId xmlns:a16="http://schemas.microsoft.com/office/drawing/2014/main" id="{A4A34057-A26E-4747-8B6D-693E1D9D2CFE}"/>
              </a:ext>
            </a:extLst>
          </p:cNvPr>
          <p:cNvSpPr txBox="1">
            <a:spLocks/>
          </p:cNvSpPr>
          <p:nvPr/>
        </p:nvSpPr>
        <p:spPr>
          <a:xfrm>
            <a:off x="14478000" y="647700"/>
            <a:ext cx="33737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Część nr</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 </a:t>
            </a:r>
            <a:r>
              <a:rPr lang="pl-PL" altLang="ko-KR" sz="4800" dirty="0">
                <a:solidFill>
                  <a:srgbClr val="E12227"/>
                </a:solidFill>
                <a:latin typeface="Tahoma" panose="020B0604030504040204" pitchFamily="34" charset="0"/>
                <a:ea typeface="Tahoma" panose="020B0604030504040204" pitchFamily="34" charset="0"/>
                <a:cs typeface="Tahoma" panose="020B0604030504040204" pitchFamily="34" charset="0"/>
              </a:rPr>
              <a:t>3</a:t>
            </a:r>
            <a:endPar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928743657"/>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arn(inVertical)">
                                      <p:cBhvr>
                                        <p:cTn id="17" dur="500"/>
                                        <p:tgtEl>
                                          <p:spTgt spid="10"/>
                                        </p:tgtEl>
                                      </p:cBhvr>
                                    </p:animEffect>
                                  </p:childTnLst>
                                </p:cTn>
                              </p:par>
                            </p:childTnLst>
                          </p:cTn>
                        </p:par>
                        <p:par>
                          <p:cTn id="18" fill="hold">
                            <p:stCondLst>
                              <p:cond delay="500"/>
                            </p:stCondLst>
                            <p:childTnLst>
                              <p:par>
                                <p:cTn id="19" presetID="10" presetClass="entr" presetSubtype="0" fill="hold" grpId="0" nodeType="after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fade">
                                      <p:cBhvr>
                                        <p:cTn id="21" dur="500"/>
                                        <p:tgtEl>
                                          <p:spTgt spid="11"/>
                                        </p:tgtEl>
                                      </p:cBhvr>
                                    </p:animEffect>
                                  </p:childTnLst>
                                </p:cTn>
                              </p:par>
                            </p:childTnLst>
                          </p:cTn>
                        </p:par>
                        <p:par>
                          <p:cTn id="22" fill="hold">
                            <p:stCondLst>
                              <p:cond delay="1000"/>
                            </p:stCondLst>
                            <p:childTnLst>
                              <p:par>
                                <p:cTn id="23" presetID="10" presetClass="entr" presetSubtype="0" fill="hold" grpId="0" nodeType="after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fade">
                                      <p:cBhvr>
                                        <p:cTn id="25"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P spid="3" grpId="0"/>
      <p:bldGraphic spid="10" grpId="0">
        <p:bldAsOne/>
      </p:bldGraphic>
      <p:bldP spid="11" grpId="0"/>
      <p:bldP spid="1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762000" y="1588680"/>
            <a:ext cx="13716000" cy="2308324"/>
          </a:xfrm>
          <a:prstGeom prst="rect">
            <a:avLst/>
          </a:prstGeom>
          <a:noFill/>
        </p:spPr>
        <p:txBody>
          <a:bodyPr wrap="square" rtlCol="0">
            <a:spAutoFit/>
          </a:bodyPr>
          <a:lstStyle/>
          <a:p>
            <a:pPr algn="just" fontAlgn="base"/>
            <a:r>
              <a:rPr lang="pl-PL" sz="2400" dirty="0">
                <a:solidFill>
                  <a:srgbClr val="243255"/>
                </a:solidFill>
                <a:latin typeface="Calibri" panose="020F0502020204030204" pitchFamily="34" charset="0"/>
                <a:ea typeface="Times New Roman" panose="02020603050405020304" pitchFamily="18" charset="0"/>
              </a:rPr>
              <a:t>Znając podstawy asertywnej komunikacji, przyjrzyjmy się teraz kilku wskazówkom, które pomogą poprawić nasze umiejętności komunikacyjne, w oparciu o zamieszczony poniżej </a:t>
            </a:r>
            <a:r>
              <a:rPr lang="pl-PL" sz="2400" b="1" dirty="0">
                <a:solidFill>
                  <a:srgbClr val="243255"/>
                </a:solidFill>
                <a:latin typeface="Calibri" panose="020F0502020204030204" pitchFamily="34" charset="0"/>
                <a:ea typeface="Times New Roman" panose="02020603050405020304" pitchFamily="18" charset="0"/>
              </a:rPr>
              <a:t>Praktyczny przewodnik poprawy komunikacji w środowisku cyfrowym</a:t>
            </a:r>
            <a:r>
              <a:rPr lang="en-GB" sz="2400" b="1" dirty="0">
                <a:solidFill>
                  <a:srgbClr val="243255"/>
                </a:solidFill>
                <a:effectLst/>
                <a:latin typeface="Calibri" panose="020F0502020204030204" pitchFamily="34" charset="0"/>
                <a:ea typeface="Times New Roman" panose="02020603050405020304" pitchFamily="18" charset="0"/>
              </a:rPr>
              <a:t>:</a:t>
            </a:r>
          </a:p>
          <a:p>
            <a:pPr algn="just" fontAlgn="base"/>
            <a:endParaRPr lang="en-GB" sz="2400" b="1" dirty="0">
              <a:solidFill>
                <a:srgbClr val="243255"/>
              </a:solidFill>
              <a:ea typeface="Times New Roman" panose="02020603050405020304" pitchFamily="18" charset="0"/>
            </a:endParaRPr>
          </a:p>
          <a:p>
            <a:pPr fontAlgn="base"/>
            <a:r>
              <a:rPr lang="en-GB" sz="2400" b="1" dirty="0">
                <a:solidFill>
                  <a:srgbClr val="243255"/>
                </a:solidFill>
                <a:effectLst/>
                <a:ea typeface="Times New Roman" panose="02020603050405020304" pitchFamily="18" charset="0"/>
              </a:rPr>
              <a:t>- </a:t>
            </a:r>
            <a:r>
              <a:rPr lang="pl-PL" sz="2400" b="1" dirty="0">
                <a:solidFill>
                  <a:srgbClr val="E12227"/>
                </a:solidFill>
                <a:effectLst/>
                <a:ea typeface="Times New Roman" panose="02020603050405020304" pitchFamily="18" charset="0"/>
              </a:rPr>
              <a:t>Perspektywa zarządcza</a:t>
            </a:r>
            <a:r>
              <a:rPr lang="en-GB" sz="2400" b="1" dirty="0">
                <a:solidFill>
                  <a:srgbClr val="E12227"/>
                </a:solidFill>
                <a:effectLst/>
                <a:ea typeface="Times New Roman" panose="02020603050405020304" pitchFamily="18" charset="0"/>
              </a:rPr>
              <a:t>: </a:t>
            </a:r>
            <a:endParaRPr lang="es-ES" sz="2400" dirty="0">
              <a:solidFill>
                <a:srgbClr val="E12227"/>
              </a:solidFill>
              <a:effectLst/>
              <a:ea typeface="Times New Roman" panose="02020603050405020304" pitchFamily="18" charset="0"/>
            </a:endParaRPr>
          </a:p>
          <a:p>
            <a:pPr fontAlgn="base"/>
            <a:r>
              <a:rPr lang="en-GB" sz="2400" dirty="0">
                <a:solidFill>
                  <a:srgbClr val="243255"/>
                </a:solidFill>
                <a:effectLst/>
                <a:latin typeface="Calibri" panose="020F0502020204030204" pitchFamily="34" charset="0"/>
                <a:ea typeface="Times New Roman" panose="02020603050405020304" pitchFamily="18" charset="0"/>
              </a:rPr>
              <a:t> </a:t>
            </a:r>
            <a:endParaRPr lang="es-ES" sz="2400" dirty="0">
              <a:effectLst/>
              <a:latin typeface="Times New Roman" panose="02020603050405020304" pitchFamily="18" charset="0"/>
              <a:ea typeface="Times New Roman" panose="02020603050405020304" pitchFamily="18" charset="0"/>
            </a:endParaRPr>
          </a:p>
        </p:txBody>
      </p:sp>
      <p:grpSp>
        <p:nvGrpSpPr>
          <p:cNvPr id="34" name="Grupo 33">
            <a:extLst>
              <a:ext uri="{FF2B5EF4-FFF2-40B4-BE49-F238E27FC236}">
                <a16:creationId xmlns:a16="http://schemas.microsoft.com/office/drawing/2014/main" id="{ECF6FA4F-F88B-4637-B630-BF910901E50F}"/>
              </a:ext>
            </a:extLst>
          </p:cNvPr>
          <p:cNvGrpSpPr/>
          <p:nvPr/>
        </p:nvGrpSpPr>
        <p:grpSpPr>
          <a:xfrm>
            <a:off x="903420" y="3624097"/>
            <a:ext cx="12964980" cy="2751759"/>
            <a:chOff x="4225636" y="2788094"/>
            <a:chExt cx="10852599" cy="3068708"/>
          </a:xfrm>
        </p:grpSpPr>
        <p:sp>
          <p:nvSpPr>
            <p:cNvPr id="25" name="Rectángulo 24">
              <a:extLst>
                <a:ext uri="{FF2B5EF4-FFF2-40B4-BE49-F238E27FC236}">
                  <a16:creationId xmlns:a16="http://schemas.microsoft.com/office/drawing/2014/main" id="{2F73AE60-66F9-4CD8-9E5D-98B61A588EAE}"/>
                </a:ext>
              </a:extLst>
            </p:cNvPr>
            <p:cNvSpPr/>
            <p:nvPr/>
          </p:nvSpPr>
          <p:spPr>
            <a:xfrm>
              <a:off x="4225636" y="3564290"/>
              <a:ext cx="10439976" cy="203506"/>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6" name="Forma libre: forma 25">
              <a:extLst>
                <a:ext uri="{FF2B5EF4-FFF2-40B4-BE49-F238E27FC236}">
                  <a16:creationId xmlns:a16="http://schemas.microsoft.com/office/drawing/2014/main" id="{F2BC02FE-CF17-4B40-B50C-5E2BC10EC5C5}"/>
                </a:ext>
              </a:extLst>
            </p:cNvPr>
            <p:cNvSpPr/>
            <p:nvPr/>
          </p:nvSpPr>
          <p:spPr>
            <a:xfrm>
              <a:off x="4949143" y="2788094"/>
              <a:ext cx="10129092" cy="953316"/>
            </a:xfrm>
            <a:custGeom>
              <a:avLst/>
              <a:gdLst>
                <a:gd name="connsiteX0" fmla="*/ 0 w 9071468"/>
                <a:gd name="connsiteY0" fmla="*/ 158889 h 953316"/>
                <a:gd name="connsiteX1" fmla="*/ 158889 w 9071468"/>
                <a:gd name="connsiteY1" fmla="*/ 0 h 953316"/>
                <a:gd name="connsiteX2" fmla="*/ 8912579 w 9071468"/>
                <a:gd name="connsiteY2" fmla="*/ 0 h 953316"/>
                <a:gd name="connsiteX3" fmla="*/ 9071468 w 9071468"/>
                <a:gd name="connsiteY3" fmla="*/ 158889 h 953316"/>
                <a:gd name="connsiteX4" fmla="*/ 9071468 w 9071468"/>
                <a:gd name="connsiteY4" fmla="*/ 794427 h 953316"/>
                <a:gd name="connsiteX5" fmla="*/ 8912579 w 9071468"/>
                <a:gd name="connsiteY5" fmla="*/ 953316 h 953316"/>
                <a:gd name="connsiteX6" fmla="*/ 158889 w 9071468"/>
                <a:gd name="connsiteY6" fmla="*/ 953316 h 953316"/>
                <a:gd name="connsiteX7" fmla="*/ 0 w 9071468"/>
                <a:gd name="connsiteY7" fmla="*/ 794427 h 953316"/>
                <a:gd name="connsiteX8" fmla="*/ 0 w 9071468"/>
                <a:gd name="connsiteY8" fmla="*/ 158889 h 953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071468" h="953316">
                  <a:moveTo>
                    <a:pt x="0" y="158889"/>
                  </a:moveTo>
                  <a:cubicBezTo>
                    <a:pt x="0" y="71137"/>
                    <a:pt x="71137" y="0"/>
                    <a:pt x="158889" y="0"/>
                  </a:cubicBezTo>
                  <a:lnTo>
                    <a:pt x="8912579" y="0"/>
                  </a:lnTo>
                  <a:cubicBezTo>
                    <a:pt x="9000331" y="0"/>
                    <a:pt x="9071468" y="71137"/>
                    <a:pt x="9071468" y="158889"/>
                  </a:cubicBezTo>
                  <a:lnTo>
                    <a:pt x="9071468" y="794427"/>
                  </a:lnTo>
                  <a:cubicBezTo>
                    <a:pt x="9071468" y="882179"/>
                    <a:pt x="9000331" y="953316"/>
                    <a:pt x="8912579" y="953316"/>
                  </a:cubicBezTo>
                  <a:lnTo>
                    <a:pt x="158889" y="953316"/>
                  </a:lnTo>
                  <a:cubicBezTo>
                    <a:pt x="71137" y="953316"/>
                    <a:pt x="0" y="882179"/>
                    <a:pt x="0" y="794427"/>
                  </a:cubicBezTo>
                  <a:lnTo>
                    <a:pt x="0" y="158889"/>
                  </a:lnTo>
                  <a:close/>
                </a:path>
              </a:pathLst>
            </a:custGeom>
            <a:solidFill>
              <a:schemeClr val="tx2"/>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389752" tIns="46537" rIns="389752" bIns="46537" numCol="1" spcCol="1270" anchor="ctr" anchorCtr="0">
              <a:noAutofit/>
            </a:bodyPr>
            <a:lstStyle/>
            <a:p>
              <a:pPr marL="449263" lvl="0" indent="-449263" defTabSz="1066800">
                <a:lnSpc>
                  <a:spcPct val="90000"/>
                </a:lnSpc>
                <a:spcBef>
                  <a:spcPct val="0"/>
                </a:spcBef>
                <a:spcAft>
                  <a:spcPct val="35000"/>
                </a:spcAft>
              </a:pPr>
              <a:r>
                <a:rPr lang="en-GB" sz="2400" kern="1200" dirty="0"/>
                <a:t>•	</a:t>
              </a:r>
              <a:r>
                <a:rPr lang="en-GB" sz="2400" dirty="0" err="1"/>
                <a:t>Humanizuj</a:t>
              </a:r>
              <a:r>
                <a:rPr lang="en-GB" sz="2400" dirty="0"/>
                <a:t> </a:t>
              </a:r>
              <a:r>
                <a:rPr lang="en-GB" sz="2400" dirty="0" err="1"/>
                <a:t>środowisko</a:t>
              </a:r>
              <a:r>
                <a:rPr lang="en-GB" sz="2400" dirty="0"/>
                <a:t> </a:t>
              </a:r>
              <a:r>
                <a:rPr lang="en-GB" sz="2400" dirty="0" err="1"/>
                <a:t>wirtualne</a:t>
              </a:r>
              <a:r>
                <a:rPr lang="en-GB" sz="2400" dirty="0"/>
                <a:t>.</a:t>
              </a:r>
              <a:endParaRPr lang="es-ES" sz="2400" kern="1200" dirty="0"/>
            </a:p>
          </p:txBody>
        </p:sp>
        <p:sp>
          <p:nvSpPr>
            <p:cNvPr id="27" name="Rectángulo 26">
              <a:extLst>
                <a:ext uri="{FF2B5EF4-FFF2-40B4-BE49-F238E27FC236}">
                  <a16:creationId xmlns:a16="http://schemas.microsoft.com/office/drawing/2014/main" id="{1DADA73E-A970-4662-BB12-80D3858485F7}"/>
                </a:ext>
              </a:extLst>
            </p:cNvPr>
            <p:cNvSpPr/>
            <p:nvPr/>
          </p:nvSpPr>
          <p:spPr>
            <a:xfrm>
              <a:off x="4225636" y="4608793"/>
              <a:ext cx="10439976" cy="203506"/>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8" name="Forma libre: forma 27">
              <a:extLst>
                <a:ext uri="{FF2B5EF4-FFF2-40B4-BE49-F238E27FC236}">
                  <a16:creationId xmlns:a16="http://schemas.microsoft.com/office/drawing/2014/main" id="{4B66F63C-7165-4C35-9F61-8AC73F74553F}"/>
                </a:ext>
              </a:extLst>
            </p:cNvPr>
            <p:cNvSpPr/>
            <p:nvPr/>
          </p:nvSpPr>
          <p:spPr>
            <a:xfrm>
              <a:off x="4949143" y="3832596"/>
              <a:ext cx="10129092" cy="953316"/>
            </a:xfrm>
            <a:custGeom>
              <a:avLst/>
              <a:gdLst>
                <a:gd name="connsiteX0" fmla="*/ 0 w 9071468"/>
                <a:gd name="connsiteY0" fmla="*/ 158889 h 953316"/>
                <a:gd name="connsiteX1" fmla="*/ 158889 w 9071468"/>
                <a:gd name="connsiteY1" fmla="*/ 0 h 953316"/>
                <a:gd name="connsiteX2" fmla="*/ 8912579 w 9071468"/>
                <a:gd name="connsiteY2" fmla="*/ 0 h 953316"/>
                <a:gd name="connsiteX3" fmla="*/ 9071468 w 9071468"/>
                <a:gd name="connsiteY3" fmla="*/ 158889 h 953316"/>
                <a:gd name="connsiteX4" fmla="*/ 9071468 w 9071468"/>
                <a:gd name="connsiteY4" fmla="*/ 794427 h 953316"/>
                <a:gd name="connsiteX5" fmla="*/ 8912579 w 9071468"/>
                <a:gd name="connsiteY5" fmla="*/ 953316 h 953316"/>
                <a:gd name="connsiteX6" fmla="*/ 158889 w 9071468"/>
                <a:gd name="connsiteY6" fmla="*/ 953316 h 953316"/>
                <a:gd name="connsiteX7" fmla="*/ 0 w 9071468"/>
                <a:gd name="connsiteY7" fmla="*/ 794427 h 953316"/>
                <a:gd name="connsiteX8" fmla="*/ 0 w 9071468"/>
                <a:gd name="connsiteY8" fmla="*/ 158889 h 953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071468" h="953316">
                  <a:moveTo>
                    <a:pt x="0" y="158889"/>
                  </a:moveTo>
                  <a:cubicBezTo>
                    <a:pt x="0" y="71137"/>
                    <a:pt x="71137" y="0"/>
                    <a:pt x="158889" y="0"/>
                  </a:cubicBezTo>
                  <a:lnTo>
                    <a:pt x="8912579" y="0"/>
                  </a:lnTo>
                  <a:cubicBezTo>
                    <a:pt x="9000331" y="0"/>
                    <a:pt x="9071468" y="71137"/>
                    <a:pt x="9071468" y="158889"/>
                  </a:cubicBezTo>
                  <a:lnTo>
                    <a:pt x="9071468" y="794427"/>
                  </a:lnTo>
                  <a:cubicBezTo>
                    <a:pt x="9071468" y="882179"/>
                    <a:pt x="9000331" y="953316"/>
                    <a:pt x="8912579" y="953316"/>
                  </a:cubicBezTo>
                  <a:lnTo>
                    <a:pt x="158889" y="953316"/>
                  </a:lnTo>
                  <a:cubicBezTo>
                    <a:pt x="71137" y="953316"/>
                    <a:pt x="0" y="882179"/>
                    <a:pt x="0" y="794427"/>
                  </a:cubicBezTo>
                  <a:lnTo>
                    <a:pt x="0" y="158889"/>
                  </a:lnTo>
                  <a:close/>
                </a:path>
              </a:pathLst>
            </a:custGeom>
            <a:solidFill>
              <a:schemeClr val="tx2"/>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389752" tIns="46537" rIns="389752" bIns="46537" numCol="1" spcCol="1270" anchor="ctr" anchorCtr="0">
              <a:noAutofit/>
            </a:bodyPr>
            <a:lstStyle/>
            <a:p>
              <a:pPr marL="449263" lvl="0" indent="-449263" algn="just" defTabSz="1066800">
                <a:lnSpc>
                  <a:spcPct val="90000"/>
                </a:lnSpc>
                <a:spcBef>
                  <a:spcPct val="0"/>
                </a:spcBef>
                <a:spcAft>
                  <a:spcPct val="35000"/>
                </a:spcAft>
              </a:pPr>
              <a:r>
                <a:rPr lang="en-GB" sz="2400" kern="1200" dirty="0"/>
                <a:t>•	</a:t>
              </a:r>
              <a:r>
                <a:rPr lang="pl-PL" sz="2400" dirty="0"/>
                <a:t>Otwórz kanały niezawodnej komunikacji w środowisku wirtualnym i naucz swój zespół, jak z nich korzystać dla ich własnych korzyści</a:t>
              </a:r>
              <a:r>
                <a:rPr lang="en-GB" sz="2400" kern="1200" dirty="0"/>
                <a:t>.</a:t>
              </a:r>
              <a:endParaRPr lang="es-ES" sz="2400" kern="1200" dirty="0"/>
            </a:p>
          </p:txBody>
        </p:sp>
        <p:sp>
          <p:nvSpPr>
            <p:cNvPr id="29" name="Rectángulo 28">
              <a:extLst>
                <a:ext uri="{FF2B5EF4-FFF2-40B4-BE49-F238E27FC236}">
                  <a16:creationId xmlns:a16="http://schemas.microsoft.com/office/drawing/2014/main" id="{ADC8308B-8206-4190-8529-5C74187D32CC}"/>
                </a:ext>
              </a:extLst>
            </p:cNvPr>
            <p:cNvSpPr/>
            <p:nvPr/>
          </p:nvSpPr>
          <p:spPr>
            <a:xfrm>
              <a:off x="4225636" y="5653296"/>
              <a:ext cx="10439976" cy="203506"/>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30" name="Forma libre: forma 29">
              <a:extLst>
                <a:ext uri="{FF2B5EF4-FFF2-40B4-BE49-F238E27FC236}">
                  <a16:creationId xmlns:a16="http://schemas.microsoft.com/office/drawing/2014/main" id="{B3C91BEB-4C47-4A98-A417-D2A3942A1D60}"/>
                </a:ext>
              </a:extLst>
            </p:cNvPr>
            <p:cNvSpPr/>
            <p:nvPr/>
          </p:nvSpPr>
          <p:spPr>
            <a:xfrm>
              <a:off x="4949143" y="4877099"/>
              <a:ext cx="10129092" cy="953316"/>
            </a:xfrm>
            <a:custGeom>
              <a:avLst/>
              <a:gdLst>
                <a:gd name="connsiteX0" fmla="*/ 0 w 9071468"/>
                <a:gd name="connsiteY0" fmla="*/ 158889 h 953316"/>
                <a:gd name="connsiteX1" fmla="*/ 158889 w 9071468"/>
                <a:gd name="connsiteY1" fmla="*/ 0 h 953316"/>
                <a:gd name="connsiteX2" fmla="*/ 8912579 w 9071468"/>
                <a:gd name="connsiteY2" fmla="*/ 0 h 953316"/>
                <a:gd name="connsiteX3" fmla="*/ 9071468 w 9071468"/>
                <a:gd name="connsiteY3" fmla="*/ 158889 h 953316"/>
                <a:gd name="connsiteX4" fmla="*/ 9071468 w 9071468"/>
                <a:gd name="connsiteY4" fmla="*/ 794427 h 953316"/>
                <a:gd name="connsiteX5" fmla="*/ 8912579 w 9071468"/>
                <a:gd name="connsiteY5" fmla="*/ 953316 h 953316"/>
                <a:gd name="connsiteX6" fmla="*/ 158889 w 9071468"/>
                <a:gd name="connsiteY6" fmla="*/ 953316 h 953316"/>
                <a:gd name="connsiteX7" fmla="*/ 0 w 9071468"/>
                <a:gd name="connsiteY7" fmla="*/ 794427 h 953316"/>
                <a:gd name="connsiteX8" fmla="*/ 0 w 9071468"/>
                <a:gd name="connsiteY8" fmla="*/ 158889 h 953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071468" h="953316">
                  <a:moveTo>
                    <a:pt x="0" y="158889"/>
                  </a:moveTo>
                  <a:cubicBezTo>
                    <a:pt x="0" y="71137"/>
                    <a:pt x="71137" y="0"/>
                    <a:pt x="158889" y="0"/>
                  </a:cubicBezTo>
                  <a:lnTo>
                    <a:pt x="8912579" y="0"/>
                  </a:lnTo>
                  <a:cubicBezTo>
                    <a:pt x="9000331" y="0"/>
                    <a:pt x="9071468" y="71137"/>
                    <a:pt x="9071468" y="158889"/>
                  </a:cubicBezTo>
                  <a:lnTo>
                    <a:pt x="9071468" y="794427"/>
                  </a:lnTo>
                  <a:cubicBezTo>
                    <a:pt x="9071468" y="882179"/>
                    <a:pt x="9000331" y="953316"/>
                    <a:pt x="8912579" y="953316"/>
                  </a:cubicBezTo>
                  <a:lnTo>
                    <a:pt x="158889" y="953316"/>
                  </a:lnTo>
                  <a:cubicBezTo>
                    <a:pt x="71137" y="953316"/>
                    <a:pt x="0" y="882179"/>
                    <a:pt x="0" y="794427"/>
                  </a:cubicBezTo>
                  <a:lnTo>
                    <a:pt x="0" y="158889"/>
                  </a:lnTo>
                  <a:close/>
                </a:path>
              </a:pathLst>
            </a:custGeom>
            <a:solidFill>
              <a:schemeClr val="tx2"/>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389752" tIns="46537" rIns="389752" bIns="46537" numCol="1" spcCol="1270" anchor="ctr" anchorCtr="0">
              <a:noAutofit/>
            </a:bodyPr>
            <a:lstStyle/>
            <a:p>
              <a:pPr marL="363538" lvl="0" indent="-363538" defTabSz="1066800">
                <a:lnSpc>
                  <a:spcPct val="90000"/>
                </a:lnSpc>
                <a:spcBef>
                  <a:spcPct val="0"/>
                </a:spcBef>
                <a:spcAft>
                  <a:spcPct val="35000"/>
                </a:spcAft>
              </a:pPr>
              <a:r>
                <a:rPr lang="en-GB" sz="2400" kern="1200" dirty="0"/>
                <a:t>•	</a:t>
              </a:r>
              <a:r>
                <a:rPr lang="pl-PL" sz="2400" dirty="0"/>
                <a:t>Wzmocnij motywację i zaufanie do zespołu pracowniczego</a:t>
              </a:r>
              <a:r>
                <a:rPr lang="en-GB" sz="2400" kern="1200" dirty="0"/>
                <a:t>.</a:t>
              </a:r>
              <a:endParaRPr lang="es-ES" sz="2400" kern="1200" dirty="0"/>
            </a:p>
          </p:txBody>
        </p:sp>
      </p:grpSp>
      <p:grpSp>
        <p:nvGrpSpPr>
          <p:cNvPr id="22" name="Grupo 21">
            <a:extLst>
              <a:ext uri="{FF2B5EF4-FFF2-40B4-BE49-F238E27FC236}">
                <a16:creationId xmlns:a16="http://schemas.microsoft.com/office/drawing/2014/main" id="{749978B0-7332-4713-A479-8056B5DE75F1}"/>
              </a:ext>
            </a:extLst>
          </p:cNvPr>
          <p:cNvGrpSpPr/>
          <p:nvPr/>
        </p:nvGrpSpPr>
        <p:grpSpPr>
          <a:xfrm>
            <a:off x="903419" y="6595984"/>
            <a:ext cx="13017545" cy="1671716"/>
            <a:chOff x="4225636" y="6022434"/>
            <a:chExt cx="10896600" cy="1864266"/>
          </a:xfrm>
        </p:grpSpPr>
        <p:sp>
          <p:nvSpPr>
            <p:cNvPr id="23" name="Rectángulo 22">
              <a:extLst>
                <a:ext uri="{FF2B5EF4-FFF2-40B4-BE49-F238E27FC236}">
                  <a16:creationId xmlns:a16="http://schemas.microsoft.com/office/drawing/2014/main" id="{785C6D77-AC5D-4F87-9694-56BD87C2B303}"/>
                </a:ext>
              </a:extLst>
            </p:cNvPr>
            <p:cNvSpPr/>
            <p:nvPr/>
          </p:nvSpPr>
          <p:spPr>
            <a:xfrm>
              <a:off x="4225636" y="7643503"/>
              <a:ext cx="10471179" cy="243197"/>
            </a:xfrm>
            <a:prstGeom prst="rect">
              <a:avLst/>
            </a:prstGeom>
            <a:noFill/>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4" name="Forma libre: forma 23">
              <a:extLst>
                <a:ext uri="{FF2B5EF4-FFF2-40B4-BE49-F238E27FC236}">
                  <a16:creationId xmlns:a16="http://schemas.microsoft.com/office/drawing/2014/main" id="{56EDA747-9574-473F-975D-5F8D77D496EA}"/>
                </a:ext>
              </a:extLst>
            </p:cNvPr>
            <p:cNvSpPr/>
            <p:nvPr/>
          </p:nvSpPr>
          <p:spPr>
            <a:xfrm>
              <a:off x="4912154" y="7040697"/>
              <a:ext cx="10210082" cy="797467"/>
            </a:xfrm>
            <a:custGeom>
              <a:avLst/>
              <a:gdLst>
                <a:gd name="connsiteX0" fmla="*/ 0 w 5339679"/>
                <a:gd name="connsiteY0" fmla="*/ 29521 h 177120"/>
                <a:gd name="connsiteX1" fmla="*/ 29521 w 5339679"/>
                <a:gd name="connsiteY1" fmla="*/ 0 h 177120"/>
                <a:gd name="connsiteX2" fmla="*/ 5310158 w 5339679"/>
                <a:gd name="connsiteY2" fmla="*/ 0 h 177120"/>
                <a:gd name="connsiteX3" fmla="*/ 5339679 w 5339679"/>
                <a:gd name="connsiteY3" fmla="*/ 29521 h 177120"/>
                <a:gd name="connsiteX4" fmla="*/ 5339679 w 5339679"/>
                <a:gd name="connsiteY4" fmla="*/ 147599 h 177120"/>
                <a:gd name="connsiteX5" fmla="*/ 5310158 w 5339679"/>
                <a:gd name="connsiteY5" fmla="*/ 177120 h 177120"/>
                <a:gd name="connsiteX6" fmla="*/ 29521 w 5339679"/>
                <a:gd name="connsiteY6" fmla="*/ 177120 h 177120"/>
                <a:gd name="connsiteX7" fmla="*/ 0 w 5339679"/>
                <a:gd name="connsiteY7" fmla="*/ 147599 h 177120"/>
                <a:gd name="connsiteX8" fmla="*/ 0 w 5339679"/>
                <a:gd name="connsiteY8" fmla="*/ 29521 h 177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339679" h="177120">
                  <a:moveTo>
                    <a:pt x="0" y="29521"/>
                  </a:moveTo>
                  <a:cubicBezTo>
                    <a:pt x="0" y="13217"/>
                    <a:pt x="13217" y="0"/>
                    <a:pt x="29521" y="0"/>
                  </a:cubicBezTo>
                  <a:lnTo>
                    <a:pt x="5310158" y="0"/>
                  </a:lnTo>
                  <a:cubicBezTo>
                    <a:pt x="5326462" y="0"/>
                    <a:pt x="5339679" y="13217"/>
                    <a:pt x="5339679" y="29521"/>
                  </a:cubicBezTo>
                  <a:lnTo>
                    <a:pt x="5339679" y="147599"/>
                  </a:lnTo>
                  <a:cubicBezTo>
                    <a:pt x="5339679" y="163903"/>
                    <a:pt x="5326462" y="177120"/>
                    <a:pt x="5310158" y="177120"/>
                  </a:cubicBezTo>
                  <a:lnTo>
                    <a:pt x="29521" y="177120"/>
                  </a:lnTo>
                  <a:cubicBezTo>
                    <a:pt x="13217" y="177120"/>
                    <a:pt x="0" y="163903"/>
                    <a:pt x="0" y="147599"/>
                  </a:cubicBezTo>
                  <a:lnTo>
                    <a:pt x="0" y="2952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10473" tIns="8646" rIns="210473" bIns="8646" numCol="1" spcCol="1270" anchor="ctr" anchorCtr="0">
              <a:noAutofit/>
            </a:bodyPr>
            <a:lstStyle/>
            <a:p>
              <a:pPr marL="536575" lvl="0" indent="-361950" defTabSz="266700">
                <a:lnSpc>
                  <a:spcPct val="90000"/>
                </a:lnSpc>
                <a:spcBef>
                  <a:spcPct val="0"/>
                </a:spcBef>
                <a:spcAft>
                  <a:spcPct val="35000"/>
                </a:spcAft>
              </a:pPr>
              <a:r>
                <a:rPr lang="en-GB" sz="2400" kern="1200" dirty="0"/>
                <a:t>•	</a:t>
              </a:r>
              <a:r>
                <a:rPr lang="pl-PL" sz="2400" dirty="0"/>
                <a:t>Wzmacniaj autonomię i upodmiotowienie w zespole</a:t>
              </a:r>
              <a:r>
                <a:rPr lang="en-GB" sz="2400" kern="1200" dirty="0"/>
                <a:t>.</a:t>
              </a:r>
              <a:endParaRPr lang="es-ES" sz="2400" kern="1200" dirty="0"/>
            </a:p>
          </p:txBody>
        </p:sp>
        <p:sp>
          <p:nvSpPr>
            <p:cNvPr id="40" name="Rectángulo 39">
              <a:extLst>
                <a:ext uri="{FF2B5EF4-FFF2-40B4-BE49-F238E27FC236}">
                  <a16:creationId xmlns:a16="http://schemas.microsoft.com/office/drawing/2014/main" id="{13218002-303C-4C17-AA17-E73EA86A2146}"/>
                </a:ext>
              </a:extLst>
            </p:cNvPr>
            <p:cNvSpPr/>
            <p:nvPr/>
          </p:nvSpPr>
          <p:spPr>
            <a:xfrm>
              <a:off x="4225636" y="6697798"/>
              <a:ext cx="10439976" cy="203506"/>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41" name="Forma libre: forma 40">
              <a:extLst>
                <a:ext uri="{FF2B5EF4-FFF2-40B4-BE49-F238E27FC236}">
                  <a16:creationId xmlns:a16="http://schemas.microsoft.com/office/drawing/2014/main" id="{7FE68C88-D71B-4120-911E-ADFCF72CC4E5}"/>
                </a:ext>
              </a:extLst>
            </p:cNvPr>
            <p:cNvSpPr/>
            <p:nvPr/>
          </p:nvSpPr>
          <p:spPr>
            <a:xfrm>
              <a:off x="4949143" y="6022434"/>
              <a:ext cx="10129092" cy="797466"/>
            </a:xfrm>
            <a:custGeom>
              <a:avLst/>
              <a:gdLst>
                <a:gd name="connsiteX0" fmla="*/ 0 w 9071468"/>
                <a:gd name="connsiteY0" fmla="*/ 158889 h 953316"/>
                <a:gd name="connsiteX1" fmla="*/ 158889 w 9071468"/>
                <a:gd name="connsiteY1" fmla="*/ 0 h 953316"/>
                <a:gd name="connsiteX2" fmla="*/ 8912579 w 9071468"/>
                <a:gd name="connsiteY2" fmla="*/ 0 h 953316"/>
                <a:gd name="connsiteX3" fmla="*/ 9071468 w 9071468"/>
                <a:gd name="connsiteY3" fmla="*/ 158889 h 953316"/>
                <a:gd name="connsiteX4" fmla="*/ 9071468 w 9071468"/>
                <a:gd name="connsiteY4" fmla="*/ 794427 h 953316"/>
                <a:gd name="connsiteX5" fmla="*/ 8912579 w 9071468"/>
                <a:gd name="connsiteY5" fmla="*/ 953316 h 953316"/>
                <a:gd name="connsiteX6" fmla="*/ 158889 w 9071468"/>
                <a:gd name="connsiteY6" fmla="*/ 953316 h 953316"/>
                <a:gd name="connsiteX7" fmla="*/ 0 w 9071468"/>
                <a:gd name="connsiteY7" fmla="*/ 794427 h 953316"/>
                <a:gd name="connsiteX8" fmla="*/ 0 w 9071468"/>
                <a:gd name="connsiteY8" fmla="*/ 158889 h 953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071468" h="953316">
                  <a:moveTo>
                    <a:pt x="0" y="158889"/>
                  </a:moveTo>
                  <a:cubicBezTo>
                    <a:pt x="0" y="71137"/>
                    <a:pt x="71137" y="0"/>
                    <a:pt x="158889" y="0"/>
                  </a:cubicBezTo>
                  <a:lnTo>
                    <a:pt x="8912579" y="0"/>
                  </a:lnTo>
                  <a:cubicBezTo>
                    <a:pt x="9000331" y="0"/>
                    <a:pt x="9071468" y="71137"/>
                    <a:pt x="9071468" y="158889"/>
                  </a:cubicBezTo>
                  <a:lnTo>
                    <a:pt x="9071468" y="794427"/>
                  </a:lnTo>
                  <a:cubicBezTo>
                    <a:pt x="9071468" y="882179"/>
                    <a:pt x="9000331" y="953316"/>
                    <a:pt x="8912579" y="953316"/>
                  </a:cubicBezTo>
                  <a:lnTo>
                    <a:pt x="158889" y="953316"/>
                  </a:lnTo>
                  <a:cubicBezTo>
                    <a:pt x="71137" y="953316"/>
                    <a:pt x="0" y="882179"/>
                    <a:pt x="0" y="794427"/>
                  </a:cubicBezTo>
                  <a:lnTo>
                    <a:pt x="0" y="158889"/>
                  </a:lnTo>
                  <a:close/>
                </a:path>
              </a:pathLst>
            </a:custGeom>
            <a:solidFill>
              <a:schemeClr val="tx2"/>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389752" tIns="46537" rIns="389752" bIns="46537" numCol="1" spcCol="1270" anchor="ctr" anchorCtr="0">
              <a:noAutofit/>
            </a:bodyPr>
            <a:lstStyle/>
            <a:p>
              <a:pPr marL="363538" lvl="0" indent="-363538" defTabSz="1066800">
                <a:lnSpc>
                  <a:spcPct val="90000"/>
                </a:lnSpc>
                <a:spcBef>
                  <a:spcPct val="0"/>
                </a:spcBef>
                <a:spcAft>
                  <a:spcPct val="35000"/>
                </a:spcAft>
              </a:pPr>
              <a:r>
                <a:rPr lang="en-GB" sz="2400" kern="1200" dirty="0"/>
                <a:t>•	</a:t>
              </a:r>
              <a:r>
                <a:rPr lang="pl-PL" sz="2400" dirty="0"/>
                <a:t>Aktywuj synergię pomiędzy członkami zespołu</a:t>
              </a:r>
              <a:r>
                <a:rPr lang="en-GB" sz="2400" kern="1200" dirty="0"/>
                <a:t>.</a:t>
              </a:r>
              <a:endParaRPr lang="es-ES" sz="2400" kern="1200" dirty="0"/>
            </a:p>
          </p:txBody>
        </p:sp>
      </p:grpSp>
      <p:sp>
        <p:nvSpPr>
          <p:cNvPr id="20" name="object 3">
            <a:extLst>
              <a:ext uri="{FF2B5EF4-FFF2-40B4-BE49-F238E27FC236}">
                <a16:creationId xmlns:a16="http://schemas.microsoft.com/office/drawing/2014/main" id="{218DF856-7770-4A0A-B550-E639E678D9D0}"/>
              </a:ext>
            </a:extLst>
          </p:cNvPr>
          <p:cNvSpPr txBox="1"/>
          <p:nvPr/>
        </p:nvSpPr>
        <p:spPr>
          <a:xfrm>
            <a:off x="903420" y="708614"/>
            <a:ext cx="12244544" cy="629660"/>
          </a:xfrm>
          <a:prstGeom prst="rect">
            <a:avLst/>
          </a:prstGeom>
        </p:spPr>
        <p:txBody>
          <a:bodyPr vert="horz" wrap="square" lIns="0" tIns="13970" rIns="0" bIns="0" rtlCol="0">
            <a:spAutoFit/>
          </a:bodyPr>
          <a:lstStyle/>
          <a:p>
            <a:pPr lvl="0" fontAlgn="base"/>
            <a:r>
              <a:rPr lang="pl-PL" sz="4000" b="1" dirty="0">
                <a:solidFill>
                  <a:srgbClr val="E12227"/>
                </a:solidFill>
                <a:ea typeface="Times New Roman" panose="02020603050405020304" pitchFamily="18" charset="0"/>
              </a:rPr>
              <a:t>Efektywna komunikacja w środowisku cyfrowym</a:t>
            </a:r>
            <a:endParaRPr lang="es-ES" sz="4000" dirty="0">
              <a:solidFill>
                <a:srgbClr val="E12227"/>
              </a:solidFill>
              <a:ea typeface="Times New Roman" panose="02020603050405020304" pitchFamily="18" charset="0"/>
            </a:endParaRPr>
          </a:p>
        </p:txBody>
      </p:sp>
      <p:sp>
        <p:nvSpPr>
          <p:cNvPr id="21" name="object 2">
            <a:extLst>
              <a:ext uri="{FF2B5EF4-FFF2-40B4-BE49-F238E27FC236}">
                <a16:creationId xmlns:a16="http://schemas.microsoft.com/office/drawing/2014/main" id="{6BB46BD7-D828-46AC-A4D7-C54961340974}"/>
              </a:ext>
            </a:extLst>
          </p:cNvPr>
          <p:cNvSpPr txBox="1">
            <a:spLocks/>
          </p:cNvSpPr>
          <p:nvPr/>
        </p:nvSpPr>
        <p:spPr>
          <a:xfrm>
            <a:off x="14478000" y="647700"/>
            <a:ext cx="33737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Część nr</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 </a:t>
            </a:r>
            <a:r>
              <a:rPr lang="pl-PL" altLang="ko-KR" sz="4800" dirty="0">
                <a:solidFill>
                  <a:srgbClr val="E12227"/>
                </a:solidFill>
                <a:latin typeface="Tahoma" panose="020B0604030504040204" pitchFamily="34" charset="0"/>
                <a:ea typeface="Tahoma" panose="020B0604030504040204" pitchFamily="34" charset="0"/>
                <a:cs typeface="Tahoma" panose="020B0604030504040204" pitchFamily="34" charset="0"/>
              </a:rPr>
              <a:t>3</a:t>
            </a:r>
            <a:endPar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17974676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4"/>
                                        </p:tgtEl>
                                        <p:attrNameLst>
                                          <p:attrName>style.visibility</p:attrName>
                                        </p:attrNameLst>
                                      </p:cBhvr>
                                      <p:to>
                                        <p:strVal val="visible"/>
                                      </p:to>
                                    </p:set>
                                    <p:animEffect transition="in" filter="barn(inVertical)">
                                      <p:cBhvr>
                                        <p:cTn id="12" dur="500"/>
                                        <p:tgtEl>
                                          <p:spTgt spid="34"/>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barn(inVertical)">
                                      <p:cBhvr>
                                        <p:cTn id="17" dur="500"/>
                                        <p:tgtEl>
                                          <p:spTgt spid="22"/>
                                        </p:tgtEl>
                                      </p:cBhvr>
                                    </p:animEffect>
                                  </p:childTnLst>
                                </p:cTn>
                              </p:par>
                            </p:childTnLst>
                          </p:cTn>
                        </p:par>
                        <p:par>
                          <p:cTn id="18" fill="hold">
                            <p:stCondLst>
                              <p:cond delay="500"/>
                            </p:stCondLst>
                            <p:childTnLst>
                              <p:par>
                                <p:cTn id="19" presetID="10" presetClass="entr" presetSubtype="0" fill="hold" grpId="0" nodeType="afterEffect">
                                  <p:stCondLst>
                                    <p:cond delay="0"/>
                                  </p:stCondLst>
                                  <p:childTnLst>
                                    <p:set>
                                      <p:cBhvr>
                                        <p:cTn id="20" dur="1" fill="hold">
                                          <p:stCondLst>
                                            <p:cond delay="0"/>
                                          </p:stCondLst>
                                        </p:cTn>
                                        <p:tgtEl>
                                          <p:spTgt spid="20"/>
                                        </p:tgtEl>
                                        <p:attrNameLst>
                                          <p:attrName>style.visibility</p:attrName>
                                        </p:attrNameLst>
                                      </p:cBhvr>
                                      <p:to>
                                        <p:strVal val="visible"/>
                                      </p:to>
                                    </p:set>
                                    <p:animEffect transition="in" filter="fade">
                                      <p:cBhvr>
                                        <p:cTn id="21" dur="500"/>
                                        <p:tgtEl>
                                          <p:spTgt spid="20"/>
                                        </p:tgtEl>
                                      </p:cBhvr>
                                    </p:animEffect>
                                  </p:childTnLst>
                                </p:cTn>
                              </p:par>
                            </p:childTnLst>
                          </p:cTn>
                        </p:par>
                        <p:par>
                          <p:cTn id="22" fill="hold">
                            <p:stCondLst>
                              <p:cond delay="1000"/>
                            </p:stCondLst>
                            <p:childTnLst>
                              <p:par>
                                <p:cTn id="23" presetID="10" presetClass="entr" presetSubtype="0" fill="hold" grpId="0" nodeType="afterEffect">
                                  <p:stCondLst>
                                    <p:cond delay="0"/>
                                  </p:stCondLst>
                                  <p:childTnLst>
                                    <p:set>
                                      <p:cBhvr>
                                        <p:cTn id="24" dur="1" fill="hold">
                                          <p:stCondLst>
                                            <p:cond delay="0"/>
                                          </p:stCondLst>
                                        </p:cTn>
                                        <p:tgtEl>
                                          <p:spTgt spid="21"/>
                                        </p:tgtEl>
                                        <p:attrNameLst>
                                          <p:attrName>style.visibility</p:attrName>
                                        </p:attrNameLst>
                                      </p:cBhvr>
                                      <p:to>
                                        <p:strVal val="visible"/>
                                      </p:to>
                                    </p:set>
                                    <p:animEffect transition="in" filter="fade">
                                      <p:cBhvr>
                                        <p:cTn id="25"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20" grpId="0"/>
      <p:bldP spid="2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grpSp>
        <p:nvGrpSpPr>
          <p:cNvPr id="3" name="Grupo 2">
            <a:extLst>
              <a:ext uri="{FF2B5EF4-FFF2-40B4-BE49-F238E27FC236}">
                <a16:creationId xmlns:a16="http://schemas.microsoft.com/office/drawing/2014/main" id="{7CA12E3E-977C-46D4-B374-D3F8440DB720}"/>
              </a:ext>
            </a:extLst>
          </p:cNvPr>
          <p:cNvGrpSpPr/>
          <p:nvPr/>
        </p:nvGrpSpPr>
        <p:grpSpPr>
          <a:xfrm>
            <a:off x="762000" y="2208758"/>
            <a:ext cx="13106400" cy="2160363"/>
            <a:chOff x="762001" y="4359920"/>
            <a:chExt cx="10820399" cy="610260"/>
          </a:xfrm>
        </p:grpSpPr>
        <p:sp>
          <p:nvSpPr>
            <p:cNvPr id="5" name="Rectángulo 4">
              <a:extLst>
                <a:ext uri="{FF2B5EF4-FFF2-40B4-BE49-F238E27FC236}">
                  <a16:creationId xmlns:a16="http://schemas.microsoft.com/office/drawing/2014/main" id="{1148870E-CC46-4EA5-8CC1-67D599337ED8}"/>
                </a:ext>
              </a:extLst>
            </p:cNvPr>
            <p:cNvSpPr/>
            <p:nvPr/>
          </p:nvSpPr>
          <p:spPr>
            <a:xfrm>
              <a:off x="762001" y="4575170"/>
              <a:ext cx="10668000" cy="55965"/>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6" name="Forma libre: forma 5">
              <a:extLst>
                <a:ext uri="{FF2B5EF4-FFF2-40B4-BE49-F238E27FC236}">
                  <a16:creationId xmlns:a16="http://schemas.microsoft.com/office/drawing/2014/main" id="{A40AD922-A06B-4C70-A577-256D6CE23E06}"/>
                </a:ext>
              </a:extLst>
            </p:cNvPr>
            <p:cNvSpPr/>
            <p:nvPr/>
          </p:nvSpPr>
          <p:spPr>
            <a:xfrm>
              <a:off x="1343544" y="4359920"/>
              <a:ext cx="10238856" cy="292740"/>
            </a:xfrm>
            <a:custGeom>
              <a:avLst/>
              <a:gdLst>
                <a:gd name="connsiteX0" fmla="*/ 0 w 8141623"/>
                <a:gd name="connsiteY0" fmla="*/ 34441 h 206640"/>
                <a:gd name="connsiteX1" fmla="*/ 34441 w 8141623"/>
                <a:gd name="connsiteY1" fmla="*/ 0 h 206640"/>
                <a:gd name="connsiteX2" fmla="*/ 8107182 w 8141623"/>
                <a:gd name="connsiteY2" fmla="*/ 0 h 206640"/>
                <a:gd name="connsiteX3" fmla="*/ 8141623 w 8141623"/>
                <a:gd name="connsiteY3" fmla="*/ 34441 h 206640"/>
                <a:gd name="connsiteX4" fmla="*/ 8141623 w 8141623"/>
                <a:gd name="connsiteY4" fmla="*/ 172199 h 206640"/>
                <a:gd name="connsiteX5" fmla="*/ 8107182 w 8141623"/>
                <a:gd name="connsiteY5" fmla="*/ 206640 h 206640"/>
                <a:gd name="connsiteX6" fmla="*/ 34441 w 8141623"/>
                <a:gd name="connsiteY6" fmla="*/ 206640 h 206640"/>
                <a:gd name="connsiteX7" fmla="*/ 0 w 8141623"/>
                <a:gd name="connsiteY7" fmla="*/ 172199 h 206640"/>
                <a:gd name="connsiteX8" fmla="*/ 0 w 8141623"/>
                <a:gd name="connsiteY8" fmla="*/ 34441 h 206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141623" h="206640">
                  <a:moveTo>
                    <a:pt x="0" y="34441"/>
                  </a:moveTo>
                  <a:cubicBezTo>
                    <a:pt x="0" y="15420"/>
                    <a:pt x="15420" y="0"/>
                    <a:pt x="34441" y="0"/>
                  </a:cubicBezTo>
                  <a:lnTo>
                    <a:pt x="8107182" y="0"/>
                  </a:lnTo>
                  <a:cubicBezTo>
                    <a:pt x="8126203" y="0"/>
                    <a:pt x="8141623" y="15420"/>
                    <a:pt x="8141623" y="34441"/>
                  </a:cubicBezTo>
                  <a:lnTo>
                    <a:pt x="8141623" y="172199"/>
                  </a:lnTo>
                  <a:cubicBezTo>
                    <a:pt x="8141623" y="191220"/>
                    <a:pt x="8126203" y="206640"/>
                    <a:pt x="8107182" y="206640"/>
                  </a:cubicBezTo>
                  <a:lnTo>
                    <a:pt x="34441" y="206640"/>
                  </a:lnTo>
                  <a:cubicBezTo>
                    <a:pt x="15420" y="206640"/>
                    <a:pt x="0" y="191220"/>
                    <a:pt x="0" y="172199"/>
                  </a:cubicBezTo>
                  <a:lnTo>
                    <a:pt x="0" y="3444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17821" tIns="10087" rIns="317821" bIns="10087" numCol="1" spcCol="1270" anchor="ctr" anchorCtr="0">
              <a:noAutofit/>
            </a:bodyPr>
            <a:lstStyle/>
            <a:p>
              <a:pPr marL="363538" lvl="0" indent="-363538" defTabSz="311150">
                <a:lnSpc>
                  <a:spcPct val="90000"/>
                </a:lnSpc>
                <a:spcBef>
                  <a:spcPct val="0"/>
                </a:spcBef>
                <a:spcAft>
                  <a:spcPct val="35000"/>
                </a:spcAft>
              </a:pPr>
              <a:r>
                <a:rPr lang="en-GB" sz="2400" kern="1200" dirty="0"/>
                <a:t>•	</a:t>
              </a:r>
              <a:r>
                <a:rPr lang="pl-PL" sz="2400" dirty="0"/>
                <a:t>Edukuj i szkol swój wirtualny zespół tak, aby każdy znał swoje obowiązki i odpowiedzialność, co umożliwi im podnoszenie jakości wykonywanej przez nich pracy</a:t>
              </a:r>
              <a:r>
                <a:rPr lang="en-GB" sz="2400" kern="1200" dirty="0"/>
                <a:t>.</a:t>
              </a:r>
              <a:endParaRPr lang="es-ES" sz="2400" kern="1200" dirty="0"/>
            </a:p>
          </p:txBody>
        </p:sp>
        <p:sp>
          <p:nvSpPr>
            <p:cNvPr id="11" name="Rectángulo 10">
              <a:extLst>
                <a:ext uri="{FF2B5EF4-FFF2-40B4-BE49-F238E27FC236}">
                  <a16:creationId xmlns:a16="http://schemas.microsoft.com/office/drawing/2014/main" id="{451ACDC3-0EB9-4567-AE92-43A90D1EEE15}"/>
                </a:ext>
              </a:extLst>
            </p:cNvPr>
            <p:cNvSpPr/>
            <p:nvPr/>
          </p:nvSpPr>
          <p:spPr>
            <a:xfrm>
              <a:off x="762001" y="4892689"/>
              <a:ext cx="10668000" cy="55965"/>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2" name="Forma libre: forma 11">
              <a:extLst>
                <a:ext uri="{FF2B5EF4-FFF2-40B4-BE49-F238E27FC236}">
                  <a16:creationId xmlns:a16="http://schemas.microsoft.com/office/drawing/2014/main" id="{C094E04A-4712-4065-898B-12984662A01A}"/>
                </a:ext>
              </a:extLst>
            </p:cNvPr>
            <p:cNvSpPr/>
            <p:nvPr/>
          </p:nvSpPr>
          <p:spPr>
            <a:xfrm>
              <a:off x="1343544" y="4677440"/>
              <a:ext cx="10238856" cy="292740"/>
            </a:xfrm>
            <a:custGeom>
              <a:avLst/>
              <a:gdLst>
                <a:gd name="connsiteX0" fmla="*/ 0 w 8141623"/>
                <a:gd name="connsiteY0" fmla="*/ 34441 h 206640"/>
                <a:gd name="connsiteX1" fmla="*/ 34441 w 8141623"/>
                <a:gd name="connsiteY1" fmla="*/ 0 h 206640"/>
                <a:gd name="connsiteX2" fmla="*/ 8107182 w 8141623"/>
                <a:gd name="connsiteY2" fmla="*/ 0 h 206640"/>
                <a:gd name="connsiteX3" fmla="*/ 8141623 w 8141623"/>
                <a:gd name="connsiteY3" fmla="*/ 34441 h 206640"/>
                <a:gd name="connsiteX4" fmla="*/ 8141623 w 8141623"/>
                <a:gd name="connsiteY4" fmla="*/ 172199 h 206640"/>
                <a:gd name="connsiteX5" fmla="*/ 8107182 w 8141623"/>
                <a:gd name="connsiteY5" fmla="*/ 206640 h 206640"/>
                <a:gd name="connsiteX6" fmla="*/ 34441 w 8141623"/>
                <a:gd name="connsiteY6" fmla="*/ 206640 h 206640"/>
                <a:gd name="connsiteX7" fmla="*/ 0 w 8141623"/>
                <a:gd name="connsiteY7" fmla="*/ 172199 h 206640"/>
                <a:gd name="connsiteX8" fmla="*/ 0 w 8141623"/>
                <a:gd name="connsiteY8" fmla="*/ 34441 h 206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141623" h="206640">
                  <a:moveTo>
                    <a:pt x="0" y="34441"/>
                  </a:moveTo>
                  <a:cubicBezTo>
                    <a:pt x="0" y="15420"/>
                    <a:pt x="15420" y="0"/>
                    <a:pt x="34441" y="0"/>
                  </a:cubicBezTo>
                  <a:lnTo>
                    <a:pt x="8107182" y="0"/>
                  </a:lnTo>
                  <a:cubicBezTo>
                    <a:pt x="8126203" y="0"/>
                    <a:pt x="8141623" y="15420"/>
                    <a:pt x="8141623" y="34441"/>
                  </a:cubicBezTo>
                  <a:lnTo>
                    <a:pt x="8141623" y="172199"/>
                  </a:lnTo>
                  <a:cubicBezTo>
                    <a:pt x="8141623" y="191220"/>
                    <a:pt x="8126203" y="206640"/>
                    <a:pt x="8107182" y="206640"/>
                  </a:cubicBezTo>
                  <a:lnTo>
                    <a:pt x="34441" y="206640"/>
                  </a:lnTo>
                  <a:cubicBezTo>
                    <a:pt x="15420" y="206640"/>
                    <a:pt x="0" y="191220"/>
                    <a:pt x="0" y="172199"/>
                  </a:cubicBezTo>
                  <a:lnTo>
                    <a:pt x="0" y="3444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17821" tIns="10087" rIns="317821" bIns="10087" numCol="1" spcCol="1270" anchor="ctr" anchorCtr="0">
              <a:noAutofit/>
            </a:bodyPr>
            <a:lstStyle/>
            <a:p>
              <a:pPr marL="363538" lvl="0" indent="-363538" defTabSz="311150">
                <a:lnSpc>
                  <a:spcPct val="90000"/>
                </a:lnSpc>
                <a:spcBef>
                  <a:spcPct val="0"/>
                </a:spcBef>
                <a:spcAft>
                  <a:spcPct val="35000"/>
                </a:spcAft>
              </a:pPr>
              <a:r>
                <a:rPr lang="en-GB" sz="2400" kern="1200" dirty="0"/>
                <a:t>•	</a:t>
              </a:r>
              <a:r>
                <a:rPr lang="pl-PL" sz="2400" dirty="0"/>
                <a:t>Używaj niezawodnych i odpowiednich narzędzi dla swojego środowiska pracy oraz zespołu. Pomoże to zachować większe poczucie wspólnoty i przeprowadzać coraz bardziej efektywne procesy wewnątrz organizacji</a:t>
              </a:r>
              <a:r>
                <a:rPr lang="en-GB" sz="2400" kern="1200" dirty="0"/>
                <a:t>. </a:t>
              </a:r>
              <a:endParaRPr lang="es-ES" sz="2400" kern="1200" dirty="0"/>
            </a:p>
          </p:txBody>
        </p:sp>
      </p:grpSp>
      <p:grpSp>
        <p:nvGrpSpPr>
          <p:cNvPr id="20" name="Grupo 19">
            <a:extLst>
              <a:ext uri="{FF2B5EF4-FFF2-40B4-BE49-F238E27FC236}">
                <a16:creationId xmlns:a16="http://schemas.microsoft.com/office/drawing/2014/main" id="{D84381BF-9ED8-4486-B926-4B0F44DED9F8}"/>
              </a:ext>
            </a:extLst>
          </p:cNvPr>
          <p:cNvGrpSpPr/>
          <p:nvPr/>
        </p:nvGrpSpPr>
        <p:grpSpPr>
          <a:xfrm>
            <a:off x="762000" y="4534565"/>
            <a:ext cx="13106400" cy="3284406"/>
            <a:chOff x="762001" y="4994960"/>
            <a:chExt cx="10820399" cy="927780"/>
          </a:xfrm>
        </p:grpSpPr>
        <p:sp>
          <p:nvSpPr>
            <p:cNvPr id="25" name="Rectángulo 24">
              <a:extLst>
                <a:ext uri="{FF2B5EF4-FFF2-40B4-BE49-F238E27FC236}">
                  <a16:creationId xmlns:a16="http://schemas.microsoft.com/office/drawing/2014/main" id="{A6E692D2-1A35-4BF2-98D9-DE864D32CD90}"/>
                </a:ext>
              </a:extLst>
            </p:cNvPr>
            <p:cNvSpPr/>
            <p:nvPr/>
          </p:nvSpPr>
          <p:spPr>
            <a:xfrm>
              <a:off x="762001" y="5210209"/>
              <a:ext cx="10668000" cy="55965"/>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6" name="Forma libre: forma 25">
              <a:extLst>
                <a:ext uri="{FF2B5EF4-FFF2-40B4-BE49-F238E27FC236}">
                  <a16:creationId xmlns:a16="http://schemas.microsoft.com/office/drawing/2014/main" id="{F1B5DE9D-E994-4CA5-8F93-4EBE874E3333}"/>
                </a:ext>
              </a:extLst>
            </p:cNvPr>
            <p:cNvSpPr/>
            <p:nvPr/>
          </p:nvSpPr>
          <p:spPr>
            <a:xfrm>
              <a:off x="1343544" y="4994960"/>
              <a:ext cx="10238856" cy="292740"/>
            </a:xfrm>
            <a:custGeom>
              <a:avLst/>
              <a:gdLst>
                <a:gd name="connsiteX0" fmla="*/ 0 w 8141623"/>
                <a:gd name="connsiteY0" fmla="*/ 34441 h 206640"/>
                <a:gd name="connsiteX1" fmla="*/ 34441 w 8141623"/>
                <a:gd name="connsiteY1" fmla="*/ 0 h 206640"/>
                <a:gd name="connsiteX2" fmla="*/ 8107182 w 8141623"/>
                <a:gd name="connsiteY2" fmla="*/ 0 h 206640"/>
                <a:gd name="connsiteX3" fmla="*/ 8141623 w 8141623"/>
                <a:gd name="connsiteY3" fmla="*/ 34441 h 206640"/>
                <a:gd name="connsiteX4" fmla="*/ 8141623 w 8141623"/>
                <a:gd name="connsiteY4" fmla="*/ 172199 h 206640"/>
                <a:gd name="connsiteX5" fmla="*/ 8107182 w 8141623"/>
                <a:gd name="connsiteY5" fmla="*/ 206640 h 206640"/>
                <a:gd name="connsiteX6" fmla="*/ 34441 w 8141623"/>
                <a:gd name="connsiteY6" fmla="*/ 206640 h 206640"/>
                <a:gd name="connsiteX7" fmla="*/ 0 w 8141623"/>
                <a:gd name="connsiteY7" fmla="*/ 172199 h 206640"/>
                <a:gd name="connsiteX8" fmla="*/ 0 w 8141623"/>
                <a:gd name="connsiteY8" fmla="*/ 34441 h 206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141623" h="206640">
                  <a:moveTo>
                    <a:pt x="0" y="34441"/>
                  </a:moveTo>
                  <a:cubicBezTo>
                    <a:pt x="0" y="15420"/>
                    <a:pt x="15420" y="0"/>
                    <a:pt x="34441" y="0"/>
                  </a:cubicBezTo>
                  <a:lnTo>
                    <a:pt x="8107182" y="0"/>
                  </a:lnTo>
                  <a:cubicBezTo>
                    <a:pt x="8126203" y="0"/>
                    <a:pt x="8141623" y="15420"/>
                    <a:pt x="8141623" y="34441"/>
                  </a:cubicBezTo>
                  <a:lnTo>
                    <a:pt x="8141623" y="172199"/>
                  </a:lnTo>
                  <a:cubicBezTo>
                    <a:pt x="8141623" y="191220"/>
                    <a:pt x="8126203" y="206640"/>
                    <a:pt x="8107182" y="206640"/>
                  </a:cubicBezTo>
                  <a:lnTo>
                    <a:pt x="34441" y="206640"/>
                  </a:lnTo>
                  <a:cubicBezTo>
                    <a:pt x="15420" y="206640"/>
                    <a:pt x="0" y="191220"/>
                    <a:pt x="0" y="172199"/>
                  </a:cubicBezTo>
                  <a:lnTo>
                    <a:pt x="0" y="3444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17821" tIns="10087" rIns="317821" bIns="10087" numCol="1" spcCol="1270" anchor="ctr" anchorCtr="0">
              <a:noAutofit/>
            </a:bodyPr>
            <a:lstStyle/>
            <a:p>
              <a:pPr marL="363538" lvl="0" indent="-363538" defTabSz="311150">
                <a:lnSpc>
                  <a:spcPct val="90000"/>
                </a:lnSpc>
                <a:spcBef>
                  <a:spcPct val="0"/>
                </a:spcBef>
                <a:spcAft>
                  <a:spcPct val="35000"/>
                </a:spcAft>
              </a:pPr>
              <a:r>
                <a:rPr lang="en-GB" sz="2400" kern="1200" dirty="0"/>
                <a:t>•	</a:t>
              </a:r>
              <a:r>
                <a:rPr lang="pl-PL" sz="2400" dirty="0"/>
                <a:t>Przeprowadź proces zbierania informacji zwrotnej po to, aby uwzględniać pozyskane informacje w zarządzaniu zespołem, a przy tym wzbogacać pracę wszystkich jego członków</a:t>
              </a:r>
              <a:r>
                <a:rPr lang="en-GB" sz="2400" kern="1200" dirty="0"/>
                <a:t>. </a:t>
              </a:r>
              <a:endParaRPr lang="es-ES" sz="2400" kern="1200" dirty="0"/>
            </a:p>
          </p:txBody>
        </p:sp>
        <p:sp>
          <p:nvSpPr>
            <p:cNvPr id="27" name="Rectángulo 26">
              <a:extLst>
                <a:ext uri="{FF2B5EF4-FFF2-40B4-BE49-F238E27FC236}">
                  <a16:creationId xmlns:a16="http://schemas.microsoft.com/office/drawing/2014/main" id="{81CE3D49-EE2A-4895-A414-3B76641FDCF3}"/>
                </a:ext>
              </a:extLst>
            </p:cNvPr>
            <p:cNvSpPr/>
            <p:nvPr/>
          </p:nvSpPr>
          <p:spPr>
            <a:xfrm>
              <a:off x="762001" y="5527729"/>
              <a:ext cx="10668000" cy="55965"/>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8" name="Forma libre: forma 27">
              <a:extLst>
                <a:ext uri="{FF2B5EF4-FFF2-40B4-BE49-F238E27FC236}">
                  <a16:creationId xmlns:a16="http://schemas.microsoft.com/office/drawing/2014/main" id="{B05943AD-3626-4B2B-8041-A19A95B8BAE5}"/>
                </a:ext>
              </a:extLst>
            </p:cNvPr>
            <p:cNvSpPr/>
            <p:nvPr/>
          </p:nvSpPr>
          <p:spPr>
            <a:xfrm>
              <a:off x="1343544" y="5312480"/>
              <a:ext cx="10238856" cy="292740"/>
            </a:xfrm>
            <a:custGeom>
              <a:avLst/>
              <a:gdLst>
                <a:gd name="connsiteX0" fmla="*/ 0 w 8141623"/>
                <a:gd name="connsiteY0" fmla="*/ 34441 h 206640"/>
                <a:gd name="connsiteX1" fmla="*/ 34441 w 8141623"/>
                <a:gd name="connsiteY1" fmla="*/ 0 h 206640"/>
                <a:gd name="connsiteX2" fmla="*/ 8107182 w 8141623"/>
                <a:gd name="connsiteY2" fmla="*/ 0 h 206640"/>
                <a:gd name="connsiteX3" fmla="*/ 8141623 w 8141623"/>
                <a:gd name="connsiteY3" fmla="*/ 34441 h 206640"/>
                <a:gd name="connsiteX4" fmla="*/ 8141623 w 8141623"/>
                <a:gd name="connsiteY4" fmla="*/ 172199 h 206640"/>
                <a:gd name="connsiteX5" fmla="*/ 8107182 w 8141623"/>
                <a:gd name="connsiteY5" fmla="*/ 206640 h 206640"/>
                <a:gd name="connsiteX6" fmla="*/ 34441 w 8141623"/>
                <a:gd name="connsiteY6" fmla="*/ 206640 h 206640"/>
                <a:gd name="connsiteX7" fmla="*/ 0 w 8141623"/>
                <a:gd name="connsiteY7" fmla="*/ 172199 h 206640"/>
                <a:gd name="connsiteX8" fmla="*/ 0 w 8141623"/>
                <a:gd name="connsiteY8" fmla="*/ 34441 h 206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141623" h="206640">
                  <a:moveTo>
                    <a:pt x="0" y="34441"/>
                  </a:moveTo>
                  <a:cubicBezTo>
                    <a:pt x="0" y="15420"/>
                    <a:pt x="15420" y="0"/>
                    <a:pt x="34441" y="0"/>
                  </a:cubicBezTo>
                  <a:lnTo>
                    <a:pt x="8107182" y="0"/>
                  </a:lnTo>
                  <a:cubicBezTo>
                    <a:pt x="8126203" y="0"/>
                    <a:pt x="8141623" y="15420"/>
                    <a:pt x="8141623" y="34441"/>
                  </a:cubicBezTo>
                  <a:lnTo>
                    <a:pt x="8141623" y="172199"/>
                  </a:lnTo>
                  <a:cubicBezTo>
                    <a:pt x="8141623" y="191220"/>
                    <a:pt x="8126203" y="206640"/>
                    <a:pt x="8107182" y="206640"/>
                  </a:cubicBezTo>
                  <a:lnTo>
                    <a:pt x="34441" y="206640"/>
                  </a:lnTo>
                  <a:cubicBezTo>
                    <a:pt x="15420" y="206640"/>
                    <a:pt x="0" y="191220"/>
                    <a:pt x="0" y="172199"/>
                  </a:cubicBezTo>
                  <a:lnTo>
                    <a:pt x="0" y="3444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17821" tIns="10087" rIns="317821" bIns="10087" numCol="1" spcCol="1270" anchor="ctr" anchorCtr="0">
              <a:noAutofit/>
            </a:bodyPr>
            <a:lstStyle/>
            <a:p>
              <a:pPr marL="363538" lvl="0" indent="-363538" defTabSz="311150">
                <a:lnSpc>
                  <a:spcPct val="90000"/>
                </a:lnSpc>
                <a:spcBef>
                  <a:spcPct val="0"/>
                </a:spcBef>
                <a:spcAft>
                  <a:spcPct val="35000"/>
                </a:spcAft>
              </a:pPr>
              <a:r>
                <a:rPr lang="en-GB" sz="2400" kern="1200" dirty="0"/>
                <a:t>•	</a:t>
              </a:r>
              <a:r>
                <a:rPr lang="pl-PL" sz="2400" dirty="0"/>
                <a:t>Opracuj i ustal z wyprzedzeniem harmonogramy spotkań i czas ich trwania, tak aby nie było komplikacji komunikacyjnych w zespole i aby wszyscy byli przygotowani i dostępni w terminie, w którym zaplanowano spotkanie</a:t>
              </a:r>
              <a:r>
                <a:rPr lang="en-GB" sz="2400" kern="1200" dirty="0"/>
                <a:t>.</a:t>
              </a:r>
              <a:endParaRPr lang="es-ES" sz="2400" kern="1200" dirty="0"/>
            </a:p>
          </p:txBody>
        </p:sp>
        <p:sp>
          <p:nvSpPr>
            <p:cNvPr id="29" name="Rectángulo 28">
              <a:extLst>
                <a:ext uri="{FF2B5EF4-FFF2-40B4-BE49-F238E27FC236}">
                  <a16:creationId xmlns:a16="http://schemas.microsoft.com/office/drawing/2014/main" id="{9002997A-109B-474F-AD3E-5D9381A80965}"/>
                </a:ext>
              </a:extLst>
            </p:cNvPr>
            <p:cNvSpPr/>
            <p:nvPr/>
          </p:nvSpPr>
          <p:spPr>
            <a:xfrm>
              <a:off x="762001" y="5845249"/>
              <a:ext cx="10668000" cy="55965"/>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30" name="Forma libre: forma 29">
              <a:extLst>
                <a:ext uri="{FF2B5EF4-FFF2-40B4-BE49-F238E27FC236}">
                  <a16:creationId xmlns:a16="http://schemas.microsoft.com/office/drawing/2014/main" id="{DF007F0D-5410-4B1A-BC08-E9292E7B6212}"/>
                </a:ext>
              </a:extLst>
            </p:cNvPr>
            <p:cNvSpPr/>
            <p:nvPr/>
          </p:nvSpPr>
          <p:spPr>
            <a:xfrm>
              <a:off x="1343544" y="5630000"/>
              <a:ext cx="10238856" cy="292740"/>
            </a:xfrm>
            <a:custGeom>
              <a:avLst/>
              <a:gdLst>
                <a:gd name="connsiteX0" fmla="*/ 0 w 8141623"/>
                <a:gd name="connsiteY0" fmla="*/ 34441 h 206640"/>
                <a:gd name="connsiteX1" fmla="*/ 34441 w 8141623"/>
                <a:gd name="connsiteY1" fmla="*/ 0 h 206640"/>
                <a:gd name="connsiteX2" fmla="*/ 8107182 w 8141623"/>
                <a:gd name="connsiteY2" fmla="*/ 0 h 206640"/>
                <a:gd name="connsiteX3" fmla="*/ 8141623 w 8141623"/>
                <a:gd name="connsiteY3" fmla="*/ 34441 h 206640"/>
                <a:gd name="connsiteX4" fmla="*/ 8141623 w 8141623"/>
                <a:gd name="connsiteY4" fmla="*/ 172199 h 206640"/>
                <a:gd name="connsiteX5" fmla="*/ 8107182 w 8141623"/>
                <a:gd name="connsiteY5" fmla="*/ 206640 h 206640"/>
                <a:gd name="connsiteX6" fmla="*/ 34441 w 8141623"/>
                <a:gd name="connsiteY6" fmla="*/ 206640 h 206640"/>
                <a:gd name="connsiteX7" fmla="*/ 0 w 8141623"/>
                <a:gd name="connsiteY7" fmla="*/ 172199 h 206640"/>
                <a:gd name="connsiteX8" fmla="*/ 0 w 8141623"/>
                <a:gd name="connsiteY8" fmla="*/ 34441 h 206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141623" h="206640">
                  <a:moveTo>
                    <a:pt x="0" y="34441"/>
                  </a:moveTo>
                  <a:cubicBezTo>
                    <a:pt x="0" y="15420"/>
                    <a:pt x="15420" y="0"/>
                    <a:pt x="34441" y="0"/>
                  </a:cubicBezTo>
                  <a:lnTo>
                    <a:pt x="8107182" y="0"/>
                  </a:lnTo>
                  <a:cubicBezTo>
                    <a:pt x="8126203" y="0"/>
                    <a:pt x="8141623" y="15420"/>
                    <a:pt x="8141623" y="34441"/>
                  </a:cubicBezTo>
                  <a:lnTo>
                    <a:pt x="8141623" y="172199"/>
                  </a:lnTo>
                  <a:cubicBezTo>
                    <a:pt x="8141623" y="191220"/>
                    <a:pt x="8126203" y="206640"/>
                    <a:pt x="8107182" y="206640"/>
                  </a:cubicBezTo>
                  <a:lnTo>
                    <a:pt x="34441" y="206640"/>
                  </a:lnTo>
                  <a:cubicBezTo>
                    <a:pt x="15420" y="206640"/>
                    <a:pt x="0" y="191220"/>
                    <a:pt x="0" y="172199"/>
                  </a:cubicBezTo>
                  <a:lnTo>
                    <a:pt x="0" y="3444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17821" tIns="10087" rIns="317821" bIns="10087" numCol="1" spcCol="1270" anchor="ctr" anchorCtr="0">
              <a:noAutofit/>
            </a:bodyPr>
            <a:lstStyle/>
            <a:p>
              <a:pPr marL="363538" lvl="0" indent="-363538" defTabSz="311150">
                <a:lnSpc>
                  <a:spcPct val="90000"/>
                </a:lnSpc>
                <a:spcBef>
                  <a:spcPct val="0"/>
                </a:spcBef>
                <a:spcAft>
                  <a:spcPct val="35000"/>
                </a:spcAft>
              </a:pPr>
              <a:r>
                <a:rPr lang="en-GB" sz="2400" kern="1200" dirty="0"/>
                <a:t>•	</a:t>
              </a:r>
              <a:r>
                <a:rPr lang="pl-PL" sz="2400" dirty="0"/>
                <a:t>Wdrażaj przejrzyste warunki pracy oraz przeprowadzaj zmiany tak, aby były one dedykowane stricte twojemu wirtualnemu zespołowi</a:t>
              </a:r>
              <a:r>
                <a:rPr lang="en-GB" sz="2400" kern="1200" dirty="0"/>
                <a:t>.</a:t>
              </a:r>
              <a:endParaRPr lang="es-ES" sz="2400" kern="1200" dirty="0"/>
            </a:p>
          </p:txBody>
        </p:sp>
      </p:grpSp>
      <p:sp>
        <p:nvSpPr>
          <p:cNvPr id="21" name="object 3">
            <a:extLst>
              <a:ext uri="{FF2B5EF4-FFF2-40B4-BE49-F238E27FC236}">
                <a16:creationId xmlns:a16="http://schemas.microsoft.com/office/drawing/2014/main" id="{586F95B9-0457-4874-9908-4531B5E2D6A5}"/>
              </a:ext>
            </a:extLst>
          </p:cNvPr>
          <p:cNvSpPr txBox="1"/>
          <p:nvPr/>
        </p:nvSpPr>
        <p:spPr>
          <a:xfrm>
            <a:off x="903420" y="708614"/>
            <a:ext cx="12244544" cy="629660"/>
          </a:xfrm>
          <a:prstGeom prst="rect">
            <a:avLst/>
          </a:prstGeom>
        </p:spPr>
        <p:txBody>
          <a:bodyPr vert="horz" wrap="square" lIns="0" tIns="13970" rIns="0" bIns="0" rtlCol="0">
            <a:spAutoFit/>
          </a:bodyPr>
          <a:lstStyle/>
          <a:p>
            <a:pPr lvl="0" fontAlgn="base"/>
            <a:r>
              <a:rPr lang="pl-PL" sz="4000" b="1" dirty="0">
                <a:solidFill>
                  <a:srgbClr val="E12227"/>
                </a:solidFill>
                <a:ea typeface="Times New Roman" panose="02020603050405020304" pitchFamily="18" charset="0"/>
              </a:rPr>
              <a:t>Efektywna komunikacja w środowisku cyfrowym</a:t>
            </a:r>
            <a:endParaRPr lang="es-ES" sz="4000" dirty="0">
              <a:solidFill>
                <a:srgbClr val="E12227"/>
              </a:solidFill>
              <a:ea typeface="Times New Roman" panose="02020603050405020304" pitchFamily="18" charset="0"/>
            </a:endParaRPr>
          </a:p>
        </p:txBody>
      </p:sp>
      <p:sp>
        <p:nvSpPr>
          <p:cNvPr id="22" name="object 2">
            <a:extLst>
              <a:ext uri="{FF2B5EF4-FFF2-40B4-BE49-F238E27FC236}">
                <a16:creationId xmlns:a16="http://schemas.microsoft.com/office/drawing/2014/main" id="{AEB63347-4ABA-4783-8DB3-0DCAEEF575BE}"/>
              </a:ext>
            </a:extLst>
          </p:cNvPr>
          <p:cNvSpPr txBox="1">
            <a:spLocks/>
          </p:cNvSpPr>
          <p:nvPr/>
        </p:nvSpPr>
        <p:spPr>
          <a:xfrm>
            <a:off x="14478000" y="647700"/>
            <a:ext cx="33737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Część nr</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 </a:t>
            </a:r>
            <a:r>
              <a:rPr lang="pl-PL" altLang="ko-KR" sz="4800" dirty="0">
                <a:solidFill>
                  <a:srgbClr val="E12227"/>
                </a:solidFill>
                <a:latin typeface="Tahoma" panose="020B0604030504040204" pitchFamily="34" charset="0"/>
                <a:ea typeface="Tahoma" panose="020B0604030504040204" pitchFamily="34" charset="0"/>
                <a:cs typeface="Tahoma" panose="020B0604030504040204" pitchFamily="34" charset="0"/>
              </a:rPr>
              <a:t>3</a:t>
            </a:r>
            <a:endPar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794937406"/>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barn(inVertical)">
                                      <p:cBhvr>
                                        <p:cTn id="12" dur="500"/>
                                        <p:tgtEl>
                                          <p:spTgt spid="20"/>
                                        </p:tgtEl>
                                      </p:cBhvr>
                                    </p:animEffec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21"/>
                                        </p:tgtEl>
                                        <p:attrNameLst>
                                          <p:attrName>style.visibility</p:attrName>
                                        </p:attrNameLst>
                                      </p:cBhvr>
                                      <p:to>
                                        <p:strVal val="visible"/>
                                      </p:to>
                                    </p:set>
                                    <p:animEffect transition="in" filter="fade">
                                      <p:cBhvr>
                                        <p:cTn id="16" dur="500"/>
                                        <p:tgtEl>
                                          <p:spTgt spid="21"/>
                                        </p:tgtEl>
                                      </p:cBhvr>
                                    </p:animEffect>
                                  </p:childTnLst>
                                </p:cTn>
                              </p:par>
                            </p:childTnLst>
                          </p:cTn>
                        </p:par>
                        <p:par>
                          <p:cTn id="17" fill="hold">
                            <p:stCondLst>
                              <p:cond delay="1000"/>
                            </p:stCondLst>
                            <p:childTnLst>
                              <p:par>
                                <p:cTn id="18" presetID="10" presetClass="entr" presetSubtype="0" fill="hold" grpId="0" nodeType="afterEffect">
                                  <p:stCondLst>
                                    <p:cond delay="0"/>
                                  </p:stCondLst>
                                  <p:childTnLst>
                                    <p:set>
                                      <p:cBhvr>
                                        <p:cTn id="19" dur="1" fill="hold">
                                          <p:stCondLst>
                                            <p:cond delay="0"/>
                                          </p:stCondLst>
                                        </p:cTn>
                                        <p:tgtEl>
                                          <p:spTgt spid="22"/>
                                        </p:tgtEl>
                                        <p:attrNameLst>
                                          <p:attrName>style.visibility</p:attrName>
                                        </p:attrNameLst>
                                      </p:cBhvr>
                                      <p:to>
                                        <p:strVal val="visible"/>
                                      </p:to>
                                    </p:set>
                                    <p:animEffect transition="in" filter="fade">
                                      <p:cBhvr>
                                        <p:cTn id="20"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grpSp>
        <p:nvGrpSpPr>
          <p:cNvPr id="3" name="Grupo 2">
            <a:extLst>
              <a:ext uri="{FF2B5EF4-FFF2-40B4-BE49-F238E27FC236}">
                <a16:creationId xmlns:a16="http://schemas.microsoft.com/office/drawing/2014/main" id="{ADA4BD4A-368C-43DC-BC36-26D832CE5321}"/>
              </a:ext>
            </a:extLst>
          </p:cNvPr>
          <p:cNvGrpSpPr/>
          <p:nvPr/>
        </p:nvGrpSpPr>
        <p:grpSpPr>
          <a:xfrm>
            <a:off x="914400" y="2000466"/>
            <a:ext cx="13030200" cy="3752634"/>
            <a:chOff x="772250" y="3392843"/>
            <a:chExt cx="10740773" cy="905300"/>
          </a:xfrm>
        </p:grpSpPr>
        <p:sp>
          <p:nvSpPr>
            <p:cNvPr id="5" name="Rectángulo 4">
              <a:extLst>
                <a:ext uri="{FF2B5EF4-FFF2-40B4-BE49-F238E27FC236}">
                  <a16:creationId xmlns:a16="http://schemas.microsoft.com/office/drawing/2014/main" id="{9C9F367B-2DDE-4A9B-9B4A-406B2DB0D49E}"/>
                </a:ext>
              </a:extLst>
            </p:cNvPr>
            <p:cNvSpPr/>
            <p:nvPr/>
          </p:nvSpPr>
          <p:spPr>
            <a:xfrm>
              <a:off x="772250" y="3582677"/>
              <a:ext cx="10598511" cy="63764"/>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6" name="Forma libre: forma 5">
              <a:extLst>
                <a:ext uri="{FF2B5EF4-FFF2-40B4-BE49-F238E27FC236}">
                  <a16:creationId xmlns:a16="http://schemas.microsoft.com/office/drawing/2014/main" id="{98E24D01-3F0D-4971-93AE-C11ED4AC35A3}"/>
                </a:ext>
              </a:extLst>
            </p:cNvPr>
            <p:cNvSpPr/>
            <p:nvPr/>
          </p:nvSpPr>
          <p:spPr>
            <a:xfrm>
              <a:off x="1333500" y="3392843"/>
              <a:ext cx="10179523" cy="270259"/>
            </a:xfrm>
            <a:custGeom>
              <a:avLst/>
              <a:gdLst>
                <a:gd name="connsiteX0" fmla="*/ 0 w 8001000"/>
                <a:gd name="connsiteY0" fmla="*/ 34441 h 206640"/>
                <a:gd name="connsiteX1" fmla="*/ 34441 w 8001000"/>
                <a:gd name="connsiteY1" fmla="*/ 0 h 206640"/>
                <a:gd name="connsiteX2" fmla="*/ 7966559 w 8001000"/>
                <a:gd name="connsiteY2" fmla="*/ 0 h 206640"/>
                <a:gd name="connsiteX3" fmla="*/ 8001000 w 8001000"/>
                <a:gd name="connsiteY3" fmla="*/ 34441 h 206640"/>
                <a:gd name="connsiteX4" fmla="*/ 8001000 w 8001000"/>
                <a:gd name="connsiteY4" fmla="*/ 172199 h 206640"/>
                <a:gd name="connsiteX5" fmla="*/ 7966559 w 8001000"/>
                <a:gd name="connsiteY5" fmla="*/ 206640 h 206640"/>
                <a:gd name="connsiteX6" fmla="*/ 34441 w 8001000"/>
                <a:gd name="connsiteY6" fmla="*/ 206640 h 206640"/>
                <a:gd name="connsiteX7" fmla="*/ 0 w 8001000"/>
                <a:gd name="connsiteY7" fmla="*/ 172199 h 206640"/>
                <a:gd name="connsiteX8" fmla="*/ 0 w 8001000"/>
                <a:gd name="connsiteY8" fmla="*/ 34441 h 206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001000" h="206640">
                  <a:moveTo>
                    <a:pt x="0" y="34441"/>
                  </a:moveTo>
                  <a:cubicBezTo>
                    <a:pt x="0" y="15420"/>
                    <a:pt x="15420" y="0"/>
                    <a:pt x="34441" y="0"/>
                  </a:cubicBezTo>
                  <a:lnTo>
                    <a:pt x="7966559" y="0"/>
                  </a:lnTo>
                  <a:cubicBezTo>
                    <a:pt x="7985580" y="0"/>
                    <a:pt x="8001000" y="15420"/>
                    <a:pt x="8001000" y="34441"/>
                  </a:cubicBezTo>
                  <a:lnTo>
                    <a:pt x="8001000" y="172199"/>
                  </a:lnTo>
                  <a:cubicBezTo>
                    <a:pt x="8001000" y="191220"/>
                    <a:pt x="7985580" y="206640"/>
                    <a:pt x="7966559" y="206640"/>
                  </a:cubicBezTo>
                  <a:lnTo>
                    <a:pt x="34441" y="206640"/>
                  </a:lnTo>
                  <a:cubicBezTo>
                    <a:pt x="15420" y="206640"/>
                    <a:pt x="0" y="191220"/>
                    <a:pt x="0" y="172199"/>
                  </a:cubicBezTo>
                  <a:lnTo>
                    <a:pt x="0" y="3444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12506" tIns="10087" rIns="312506" bIns="10087" numCol="1" spcCol="1270" anchor="ctr" anchorCtr="0">
              <a:noAutofit/>
            </a:bodyPr>
            <a:lstStyle/>
            <a:p>
              <a:pPr lvl="0" defTabSz="311150">
                <a:lnSpc>
                  <a:spcPct val="90000"/>
                </a:lnSpc>
                <a:spcBef>
                  <a:spcPct val="0"/>
                </a:spcBef>
                <a:spcAft>
                  <a:spcPct val="35000"/>
                </a:spcAft>
              </a:pPr>
              <a:r>
                <a:rPr lang="en-GB" sz="2400" kern="1200" dirty="0"/>
                <a:t>•	</a:t>
              </a:r>
              <a:r>
                <a:rPr lang="pl-PL" sz="2400" dirty="0"/>
                <a:t>Zachęcaj do pracy poprzez wirtualne wydarzenia i spotkania</a:t>
              </a:r>
              <a:r>
                <a:rPr lang="en-GB" sz="2400" kern="1200" dirty="0"/>
                <a:t>.</a:t>
              </a:r>
              <a:endParaRPr lang="es-ES" sz="2400" kern="1200" dirty="0"/>
            </a:p>
          </p:txBody>
        </p:sp>
        <p:sp>
          <p:nvSpPr>
            <p:cNvPr id="11" name="Rectángulo 10">
              <a:extLst>
                <a:ext uri="{FF2B5EF4-FFF2-40B4-BE49-F238E27FC236}">
                  <a16:creationId xmlns:a16="http://schemas.microsoft.com/office/drawing/2014/main" id="{1B2542F0-5D8D-4F88-9C4C-A0D04DD9578A}"/>
                </a:ext>
              </a:extLst>
            </p:cNvPr>
            <p:cNvSpPr/>
            <p:nvPr/>
          </p:nvSpPr>
          <p:spPr>
            <a:xfrm>
              <a:off x="772250" y="3900198"/>
              <a:ext cx="10598511" cy="63764"/>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2" name="Forma libre: forma 11">
              <a:extLst>
                <a:ext uri="{FF2B5EF4-FFF2-40B4-BE49-F238E27FC236}">
                  <a16:creationId xmlns:a16="http://schemas.microsoft.com/office/drawing/2014/main" id="{48AECECE-5A45-40A6-AC86-476AFA868DD3}"/>
                </a:ext>
              </a:extLst>
            </p:cNvPr>
            <p:cNvSpPr/>
            <p:nvPr/>
          </p:nvSpPr>
          <p:spPr>
            <a:xfrm>
              <a:off x="1333500" y="3710364"/>
              <a:ext cx="10179523" cy="270259"/>
            </a:xfrm>
            <a:custGeom>
              <a:avLst/>
              <a:gdLst>
                <a:gd name="connsiteX0" fmla="*/ 0 w 8001000"/>
                <a:gd name="connsiteY0" fmla="*/ 34441 h 206640"/>
                <a:gd name="connsiteX1" fmla="*/ 34441 w 8001000"/>
                <a:gd name="connsiteY1" fmla="*/ 0 h 206640"/>
                <a:gd name="connsiteX2" fmla="*/ 7966559 w 8001000"/>
                <a:gd name="connsiteY2" fmla="*/ 0 h 206640"/>
                <a:gd name="connsiteX3" fmla="*/ 8001000 w 8001000"/>
                <a:gd name="connsiteY3" fmla="*/ 34441 h 206640"/>
                <a:gd name="connsiteX4" fmla="*/ 8001000 w 8001000"/>
                <a:gd name="connsiteY4" fmla="*/ 172199 h 206640"/>
                <a:gd name="connsiteX5" fmla="*/ 7966559 w 8001000"/>
                <a:gd name="connsiteY5" fmla="*/ 206640 h 206640"/>
                <a:gd name="connsiteX6" fmla="*/ 34441 w 8001000"/>
                <a:gd name="connsiteY6" fmla="*/ 206640 h 206640"/>
                <a:gd name="connsiteX7" fmla="*/ 0 w 8001000"/>
                <a:gd name="connsiteY7" fmla="*/ 172199 h 206640"/>
                <a:gd name="connsiteX8" fmla="*/ 0 w 8001000"/>
                <a:gd name="connsiteY8" fmla="*/ 34441 h 206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001000" h="206640">
                  <a:moveTo>
                    <a:pt x="0" y="34441"/>
                  </a:moveTo>
                  <a:cubicBezTo>
                    <a:pt x="0" y="15420"/>
                    <a:pt x="15420" y="0"/>
                    <a:pt x="34441" y="0"/>
                  </a:cubicBezTo>
                  <a:lnTo>
                    <a:pt x="7966559" y="0"/>
                  </a:lnTo>
                  <a:cubicBezTo>
                    <a:pt x="7985580" y="0"/>
                    <a:pt x="8001000" y="15420"/>
                    <a:pt x="8001000" y="34441"/>
                  </a:cubicBezTo>
                  <a:lnTo>
                    <a:pt x="8001000" y="172199"/>
                  </a:lnTo>
                  <a:cubicBezTo>
                    <a:pt x="8001000" y="191220"/>
                    <a:pt x="7985580" y="206640"/>
                    <a:pt x="7966559" y="206640"/>
                  </a:cubicBezTo>
                  <a:lnTo>
                    <a:pt x="34441" y="206640"/>
                  </a:lnTo>
                  <a:cubicBezTo>
                    <a:pt x="15420" y="206640"/>
                    <a:pt x="0" y="191220"/>
                    <a:pt x="0" y="172199"/>
                  </a:cubicBezTo>
                  <a:lnTo>
                    <a:pt x="0" y="3444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12506" tIns="10087" rIns="312506" bIns="10087" numCol="1" spcCol="1270" anchor="ctr" anchorCtr="0">
              <a:noAutofit/>
            </a:bodyPr>
            <a:lstStyle/>
            <a:p>
              <a:pPr marL="261938" lvl="0" indent="-261938" defTabSz="311150">
                <a:lnSpc>
                  <a:spcPct val="90000"/>
                </a:lnSpc>
                <a:spcBef>
                  <a:spcPct val="0"/>
                </a:spcBef>
                <a:spcAft>
                  <a:spcPct val="35000"/>
                </a:spcAft>
              </a:pPr>
              <a:r>
                <a:rPr lang="en-GB" sz="2400" kern="1200" dirty="0"/>
                <a:t>•	</a:t>
              </a:r>
              <a:r>
                <a:rPr lang="pl-PL" sz="2400" dirty="0"/>
                <a:t>Organizuj zajęcia oparte na wspólnych zainteresowaniach, aby zwiększyć motywację i komunikację w zespole</a:t>
              </a:r>
              <a:r>
                <a:rPr lang="en-GB" sz="2400" kern="1200" dirty="0"/>
                <a:t>. </a:t>
              </a:r>
              <a:endParaRPr lang="es-ES" sz="2400" kern="1200" dirty="0"/>
            </a:p>
          </p:txBody>
        </p:sp>
        <p:sp>
          <p:nvSpPr>
            <p:cNvPr id="13" name="Rectángulo 12">
              <a:extLst>
                <a:ext uri="{FF2B5EF4-FFF2-40B4-BE49-F238E27FC236}">
                  <a16:creationId xmlns:a16="http://schemas.microsoft.com/office/drawing/2014/main" id="{BC3CF48F-A220-4F74-B162-F68D321832F0}"/>
                </a:ext>
              </a:extLst>
            </p:cNvPr>
            <p:cNvSpPr/>
            <p:nvPr/>
          </p:nvSpPr>
          <p:spPr>
            <a:xfrm>
              <a:off x="772250" y="4217719"/>
              <a:ext cx="10598511" cy="63764"/>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4" name="Forma libre: forma 13">
              <a:extLst>
                <a:ext uri="{FF2B5EF4-FFF2-40B4-BE49-F238E27FC236}">
                  <a16:creationId xmlns:a16="http://schemas.microsoft.com/office/drawing/2014/main" id="{FD02E68C-EE93-4D05-B51A-9298BD68415A}"/>
                </a:ext>
              </a:extLst>
            </p:cNvPr>
            <p:cNvSpPr/>
            <p:nvPr/>
          </p:nvSpPr>
          <p:spPr>
            <a:xfrm>
              <a:off x="1333500" y="4027884"/>
              <a:ext cx="10179523" cy="270259"/>
            </a:xfrm>
            <a:custGeom>
              <a:avLst/>
              <a:gdLst>
                <a:gd name="connsiteX0" fmla="*/ 0 w 8001000"/>
                <a:gd name="connsiteY0" fmla="*/ 34441 h 206640"/>
                <a:gd name="connsiteX1" fmla="*/ 34441 w 8001000"/>
                <a:gd name="connsiteY1" fmla="*/ 0 h 206640"/>
                <a:gd name="connsiteX2" fmla="*/ 7966559 w 8001000"/>
                <a:gd name="connsiteY2" fmla="*/ 0 h 206640"/>
                <a:gd name="connsiteX3" fmla="*/ 8001000 w 8001000"/>
                <a:gd name="connsiteY3" fmla="*/ 34441 h 206640"/>
                <a:gd name="connsiteX4" fmla="*/ 8001000 w 8001000"/>
                <a:gd name="connsiteY4" fmla="*/ 172199 h 206640"/>
                <a:gd name="connsiteX5" fmla="*/ 7966559 w 8001000"/>
                <a:gd name="connsiteY5" fmla="*/ 206640 h 206640"/>
                <a:gd name="connsiteX6" fmla="*/ 34441 w 8001000"/>
                <a:gd name="connsiteY6" fmla="*/ 206640 h 206640"/>
                <a:gd name="connsiteX7" fmla="*/ 0 w 8001000"/>
                <a:gd name="connsiteY7" fmla="*/ 172199 h 206640"/>
                <a:gd name="connsiteX8" fmla="*/ 0 w 8001000"/>
                <a:gd name="connsiteY8" fmla="*/ 34441 h 206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001000" h="206640">
                  <a:moveTo>
                    <a:pt x="0" y="34441"/>
                  </a:moveTo>
                  <a:cubicBezTo>
                    <a:pt x="0" y="15420"/>
                    <a:pt x="15420" y="0"/>
                    <a:pt x="34441" y="0"/>
                  </a:cubicBezTo>
                  <a:lnTo>
                    <a:pt x="7966559" y="0"/>
                  </a:lnTo>
                  <a:cubicBezTo>
                    <a:pt x="7985580" y="0"/>
                    <a:pt x="8001000" y="15420"/>
                    <a:pt x="8001000" y="34441"/>
                  </a:cubicBezTo>
                  <a:lnTo>
                    <a:pt x="8001000" y="172199"/>
                  </a:lnTo>
                  <a:cubicBezTo>
                    <a:pt x="8001000" y="191220"/>
                    <a:pt x="7985580" y="206640"/>
                    <a:pt x="7966559" y="206640"/>
                  </a:cubicBezTo>
                  <a:lnTo>
                    <a:pt x="34441" y="206640"/>
                  </a:lnTo>
                  <a:cubicBezTo>
                    <a:pt x="15420" y="206640"/>
                    <a:pt x="0" y="191220"/>
                    <a:pt x="0" y="172199"/>
                  </a:cubicBezTo>
                  <a:lnTo>
                    <a:pt x="0" y="3444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12506" tIns="10087" rIns="312506" bIns="10087" numCol="1" spcCol="1270" anchor="ctr" anchorCtr="0">
              <a:noAutofit/>
            </a:bodyPr>
            <a:lstStyle/>
            <a:p>
              <a:pPr marL="363538" lvl="0" indent="-363538" defTabSz="311150">
                <a:lnSpc>
                  <a:spcPct val="90000"/>
                </a:lnSpc>
                <a:spcBef>
                  <a:spcPct val="0"/>
                </a:spcBef>
                <a:spcAft>
                  <a:spcPct val="35000"/>
                </a:spcAft>
              </a:pPr>
              <a:r>
                <a:rPr lang="en-GB" sz="2400" kern="1200" dirty="0"/>
                <a:t>•	</a:t>
              </a:r>
              <a:r>
                <a:rPr lang="pl-PL" sz="2400" dirty="0"/>
                <a:t>Miej na uwadze ograniczenia dotyczące możliwości skupienia uwagi w środowisku cyfrowym. Zakres podzielności uwagi w komunikacji cyfrowej jest znaczenie bardziej ograniczony niż w środowisku fizycznym. Dlatego kluczowa jest tutaj zwięzłość komunikacji</a:t>
              </a:r>
              <a:r>
                <a:rPr lang="en-GB" sz="2400" kern="1200" dirty="0"/>
                <a:t>.</a:t>
              </a:r>
              <a:endParaRPr lang="es-ES" sz="2400" kern="1200" dirty="0"/>
            </a:p>
          </p:txBody>
        </p:sp>
      </p:grpSp>
      <p:grpSp>
        <p:nvGrpSpPr>
          <p:cNvPr id="20" name="Grupo 19">
            <a:extLst>
              <a:ext uri="{FF2B5EF4-FFF2-40B4-BE49-F238E27FC236}">
                <a16:creationId xmlns:a16="http://schemas.microsoft.com/office/drawing/2014/main" id="{409C1FA7-708C-49CE-A428-73649AE9921A}"/>
              </a:ext>
            </a:extLst>
          </p:cNvPr>
          <p:cNvGrpSpPr/>
          <p:nvPr/>
        </p:nvGrpSpPr>
        <p:grpSpPr>
          <a:xfrm>
            <a:off x="903420" y="6057900"/>
            <a:ext cx="13030200" cy="2042591"/>
            <a:chOff x="772250" y="4345404"/>
            <a:chExt cx="10740773" cy="587779"/>
          </a:xfrm>
        </p:grpSpPr>
        <p:sp>
          <p:nvSpPr>
            <p:cNvPr id="27" name="Rectángulo 26">
              <a:extLst>
                <a:ext uri="{FF2B5EF4-FFF2-40B4-BE49-F238E27FC236}">
                  <a16:creationId xmlns:a16="http://schemas.microsoft.com/office/drawing/2014/main" id="{96B8CC50-D742-4791-9876-B715B952254F}"/>
                </a:ext>
              </a:extLst>
            </p:cNvPr>
            <p:cNvSpPr/>
            <p:nvPr/>
          </p:nvSpPr>
          <p:spPr>
            <a:xfrm>
              <a:off x="772250" y="4535238"/>
              <a:ext cx="10598511" cy="63764"/>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8" name="Forma libre: forma 27">
              <a:extLst>
                <a:ext uri="{FF2B5EF4-FFF2-40B4-BE49-F238E27FC236}">
                  <a16:creationId xmlns:a16="http://schemas.microsoft.com/office/drawing/2014/main" id="{B9BCF23B-7E41-40C8-BD09-43EF45BBC0AB}"/>
                </a:ext>
              </a:extLst>
            </p:cNvPr>
            <p:cNvSpPr/>
            <p:nvPr/>
          </p:nvSpPr>
          <p:spPr>
            <a:xfrm>
              <a:off x="1333500" y="4345404"/>
              <a:ext cx="10179523" cy="270259"/>
            </a:xfrm>
            <a:custGeom>
              <a:avLst/>
              <a:gdLst>
                <a:gd name="connsiteX0" fmla="*/ 0 w 8001000"/>
                <a:gd name="connsiteY0" fmla="*/ 34441 h 206640"/>
                <a:gd name="connsiteX1" fmla="*/ 34441 w 8001000"/>
                <a:gd name="connsiteY1" fmla="*/ 0 h 206640"/>
                <a:gd name="connsiteX2" fmla="*/ 7966559 w 8001000"/>
                <a:gd name="connsiteY2" fmla="*/ 0 h 206640"/>
                <a:gd name="connsiteX3" fmla="*/ 8001000 w 8001000"/>
                <a:gd name="connsiteY3" fmla="*/ 34441 h 206640"/>
                <a:gd name="connsiteX4" fmla="*/ 8001000 w 8001000"/>
                <a:gd name="connsiteY4" fmla="*/ 172199 h 206640"/>
                <a:gd name="connsiteX5" fmla="*/ 7966559 w 8001000"/>
                <a:gd name="connsiteY5" fmla="*/ 206640 h 206640"/>
                <a:gd name="connsiteX6" fmla="*/ 34441 w 8001000"/>
                <a:gd name="connsiteY6" fmla="*/ 206640 h 206640"/>
                <a:gd name="connsiteX7" fmla="*/ 0 w 8001000"/>
                <a:gd name="connsiteY7" fmla="*/ 172199 h 206640"/>
                <a:gd name="connsiteX8" fmla="*/ 0 w 8001000"/>
                <a:gd name="connsiteY8" fmla="*/ 34441 h 206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001000" h="206640">
                  <a:moveTo>
                    <a:pt x="0" y="34441"/>
                  </a:moveTo>
                  <a:cubicBezTo>
                    <a:pt x="0" y="15420"/>
                    <a:pt x="15420" y="0"/>
                    <a:pt x="34441" y="0"/>
                  </a:cubicBezTo>
                  <a:lnTo>
                    <a:pt x="7966559" y="0"/>
                  </a:lnTo>
                  <a:cubicBezTo>
                    <a:pt x="7985580" y="0"/>
                    <a:pt x="8001000" y="15420"/>
                    <a:pt x="8001000" y="34441"/>
                  </a:cubicBezTo>
                  <a:lnTo>
                    <a:pt x="8001000" y="172199"/>
                  </a:lnTo>
                  <a:cubicBezTo>
                    <a:pt x="8001000" y="191220"/>
                    <a:pt x="7985580" y="206640"/>
                    <a:pt x="7966559" y="206640"/>
                  </a:cubicBezTo>
                  <a:lnTo>
                    <a:pt x="34441" y="206640"/>
                  </a:lnTo>
                  <a:cubicBezTo>
                    <a:pt x="15420" y="206640"/>
                    <a:pt x="0" y="191220"/>
                    <a:pt x="0" y="172199"/>
                  </a:cubicBezTo>
                  <a:lnTo>
                    <a:pt x="0" y="3444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12506" tIns="10087" rIns="312506" bIns="10087" numCol="1" spcCol="1270" anchor="ctr" anchorCtr="0">
              <a:noAutofit/>
            </a:bodyPr>
            <a:lstStyle/>
            <a:p>
              <a:pPr marL="261938" lvl="0" indent="-261938" defTabSz="311150">
                <a:lnSpc>
                  <a:spcPct val="90000"/>
                </a:lnSpc>
                <a:spcBef>
                  <a:spcPct val="0"/>
                </a:spcBef>
                <a:spcAft>
                  <a:spcPct val="35000"/>
                </a:spcAft>
              </a:pPr>
              <a:r>
                <a:rPr lang="en-GB" sz="2400" kern="1200" dirty="0"/>
                <a:t>•	</a:t>
              </a:r>
              <a:r>
                <a:rPr lang="pl-PL" sz="2400" dirty="0"/>
                <a:t>Spotkania wirtualne, podobnie jak spotkania fizyczne, muszą być szybkie, skuteczne, zwięzłe i operacyjne</a:t>
              </a:r>
              <a:r>
                <a:rPr lang="en-GB" sz="2400" kern="1200" dirty="0"/>
                <a:t>.</a:t>
              </a:r>
              <a:endParaRPr lang="es-ES" sz="2400" kern="1200" dirty="0"/>
            </a:p>
          </p:txBody>
        </p:sp>
        <p:sp>
          <p:nvSpPr>
            <p:cNvPr id="29" name="Rectángulo 28">
              <a:extLst>
                <a:ext uri="{FF2B5EF4-FFF2-40B4-BE49-F238E27FC236}">
                  <a16:creationId xmlns:a16="http://schemas.microsoft.com/office/drawing/2014/main" id="{162B75B3-6966-40AF-999D-DFD4857CECE4}"/>
                </a:ext>
              </a:extLst>
            </p:cNvPr>
            <p:cNvSpPr/>
            <p:nvPr/>
          </p:nvSpPr>
          <p:spPr>
            <a:xfrm>
              <a:off x="772250" y="4852759"/>
              <a:ext cx="10598511" cy="63764"/>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30" name="Forma libre: forma 29">
              <a:extLst>
                <a:ext uri="{FF2B5EF4-FFF2-40B4-BE49-F238E27FC236}">
                  <a16:creationId xmlns:a16="http://schemas.microsoft.com/office/drawing/2014/main" id="{9107263E-922B-41A2-9A78-ADC53ACE6EEB}"/>
                </a:ext>
              </a:extLst>
            </p:cNvPr>
            <p:cNvSpPr/>
            <p:nvPr/>
          </p:nvSpPr>
          <p:spPr>
            <a:xfrm>
              <a:off x="1333500" y="4662924"/>
              <a:ext cx="10179523" cy="270259"/>
            </a:xfrm>
            <a:custGeom>
              <a:avLst/>
              <a:gdLst>
                <a:gd name="connsiteX0" fmla="*/ 0 w 8001000"/>
                <a:gd name="connsiteY0" fmla="*/ 34441 h 206640"/>
                <a:gd name="connsiteX1" fmla="*/ 34441 w 8001000"/>
                <a:gd name="connsiteY1" fmla="*/ 0 h 206640"/>
                <a:gd name="connsiteX2" fmla="*/ 7966559 w 8001000"/>
                <a:gd name="connsiteY2" fmla="*/ 0 h 206640"/>
                <a:gd name="connsiteX3" fmla="*/ 8001000 w 8001000"/>
                <a:gd name="connsiteY3" fmla="*/ 34441 h 206640"/>
                <a:gd name="connsiteX4" fmla="*/ 8001000 w 8001000"/>
                <a:gd name="connsiteY4" fmla="*/ 172199 h 206640"/>
                <a:gd name="connsiteX5" fmla="*/ 7966559 w 8001000"/>
                <a:gd name="connsiteY5" fmla="*/ 206640 h 206640"/>
                <a:gd name="connsiteX6" fmla="*/ 34441 w 8001000"/>
                <a:gd name="connsiteY6" fmla="*/ 206640 h 206640"/>
                <a:gd name="connsiteX7" fmla="*/ 0 w 8001000"/>
                <a:gd name="connsiteY7" fmla="*/ 172199 h 206640"/>
                <a:gd name="connsiteX8" fmla="*/ 0 w 8001000"/>
                <a:gd name="connsiteY8" fmla="*/ 34441 h 206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001000" h="206640">
                  <a:moveTo>
                    <a:pt x="0" y="34441"/>
                  </a:moveTo>
                  <a:cubicBezTo>
                    <a:pt x="0" y="15420"/>
                    <a:pt x="15420" y="0"/>
                    <a:pt x="34441" y="0"/>
                  </a:cubicBezTo>
                  <a:lnTo>
                    <a:pt x="7966559" y="0"/>
                  </a:lnTo>
                  <a:cubicBezTo>
                    <a:pt x="7985580" y="0"/>
                    <a:pt x="8001000" y="15420"/>
                    <a:pt x="8001000" y="34441"/>
                  </a:cubicBezTo>
                  <a:lnTo>
                    <a:pt x="8001000" y="172199"/>
                  </a:lnTo>
                  <a:cubicBezTo>
                    <a:pt x="8001000" y="191220"/>
                    <a:pt x="7985580" y="206640"/>
                    <a:pt x="7966559" y="206640"/>
                  </a:cubicBezTo>
                  <a:lnTo>
                    <a:pt x="34441" y="206640"/>
                  </a:lnTo>
                  <a:cubicBezTo>
                    <a:pt x="15420" y="206640"/>
                    <a:pt x="0" y="191220"/>
                    <a:pt x="0" y="172199"/>
                  </a:cubicBezTo>
                  <a:lnTo>
                    <a:pt x="0" y="3444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12506" tIns="10087" rIns="312506" bIns="10087" numCol="1" spcCol="1270" anchor="ctr" anchorCtr="0">
              <a:noAutofit/>
            </a:bodyPr>
            <a:lstStyle/>
            <a:p>
              <a:pPr marL="363538" lvl="0" indent="-363538" defTabSz="311150">
                <a:lnSpc>
                  <a:spcPct val="90000"/>
                </a:lnSpc>
                <a:spcBef>
                  <a:spcPct val="0"/>
                </a:spcBef>
                <a:spcAft>
                  <a:spcPct val="35000"/>
                </a:spcAft>
              </a:pPr>
              <a:r>
                <a:rPr lang="en-GB" sz="2400" kern="1200" dirty="0"/>
                <a:t>•	</a:t>
              </a:r>
              <a:r>
                <a:rPr lang="pl-PL" sz="2400" dirty="0"/>
                <a:t>Jeśli jesteś liderem spotkania, musisz upewnić się, że jesteś dobrym hostem i udzielasz głosu wszystkim członkom zespołu, aby nikt nie czuł się wykluczony</a:t>
              </a:r>
              <a:r>
                <a:rPr lang="en-GB" sz="2400" kern="1200" dirty="0"/>
                <a:t>.</a:t>
              </a:r>
              <a:endParaRPr lang="es-ES" sz="2400" kern="1200" dirty="0"/>
            </a:p>
          </p:txBody>
        </p:sp>
      </p:grpSp>
      <p:sp>
        <p:nvSpPr>
          <p:cNvPr id="21" name="object 3">
            <a:extLst>
              <a:ext uri="{FF2B5EF4-FFF2-40B4-BE49-F238E27FC236}">
                <a16:creationId xmlns:a16="http://schemas.microsoft.com/office/drawing/2014/main" id="{EF87F54C-5060-45A6-80D3-2F17813D0800}"/>
              </a:ext>
            </a:extLst>
          </p:cNvPr>
          <p:cNvSpPr txBox="1"/>
          <p:nvPr/>
        </p:nvSpPr>
        <p:spPr>
          <a:xfrm>
            <a:off x="903420" y="708614"/>
            <a:ext cx="12244544" cy="629660"/>
          </a:xfrm>
          <a:prstGeom prst="rect">
            <a:avLst/>
          </a:prstGeom>
        </p:spPr>
        <p:txBody>
          <a:bodyPr vert="horz" wrap="square" lIns="0" tIns="13970" rIns="0" bIns="0" rtlCol="0">
            <a:spAutoFit/>
          </a:bodyPr>
          <a:lstStyle/>
          <a:p>
            <a:pPr lvl="0" fontAlgn="base"/>
            <a:r>
              <a:rPr lang="pl-PL" sz="4000" b="1" dirty="0">
                <a:solidFill>
                  <a:srgbClr val="E12227"/>
                </a:solidFill>
                <a:ea typeface="Times New Roman" panose="02020603050405020304" pitchFamily="18" charset="0"/>
              </a:rPr>
              <a:t>Efektywna komunikacja w środowisku cyfrowym</a:t>
            </a:r>
            <a:endParaRPr lang="es-ES" sz="4000" dirty="0">
              <a:solidFill>
                <a:srgbClr val="E12227"/>
              </a:solidFill>
              <a:ea typeface="Times New Roman" panose="02020603050405020304" pitchFamily="18" charset="0"/>
            </a:endParaRPr>
          </a:p>
        </p:txBody>
      </p:sp>
      <p:sp>
        <p:nvSpPr>
          <p:cNvPr id="22" name="object 2">
            <a:extLst>
              <a:ext uri="{FF2B5EF4-FFF2-40B4-BE49-F238E27FC236}">
                <a16:creationId xmlns:a16="http://schemas.microsoft.com/office/drawing/2014/main" id="{1558DF17-66A6-494A-91A4-E3437B62FC01}"/>
              </a:ext>
            </a:extLst>
          </p:cNvPr>
          <p:cNvSpPr txBox="1">
            <a:spLocks/>
          </p:cNvSpPr>
          <p:nvPr/>
        </p:nvSpPr>
        <p:spPr>
          <a:xfrm>
            <a:off x="14478000" y="647700"/>
            <a:ext cx="33737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Część nr</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 </a:t>
            </a:r>
            <a:r>
              <a:rPr lang="pl-PL" altLang="ko-KR" sz="4800" dirty="0">
                <a:solidFill>
                  <a:srgbClr val="E12227"/>
                </a:solidFill>
                <a:latin typeface="Tahoma" panose="020B0604030504040204" pitchFamily="34" charset="0"/>
                <a:ea typeface="Tahoma" panose="020B0604030504040204" pitchFamily="34" charset="0"/>
                <a:cs typeface="Tahoma" panose="020B0604030504040204" pitchFamily="34" charset="0"/>
              </a:rPr>
              <a:t>3</a:t>
            </a:r>
            <a:endPar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11590484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barn(inVertical)">
                                      <p:cBhvr>
                                        <p:cTn id="12" dur="500"/>
                                        <p:tgtEl>
                                          <p:spTgt spid="20"/>
                                        </p:tgtEl>
                                      </p:cBhvr>
                                    </p:animEffec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21"/>
                                        </p:tgtEl>
                                        <p:attrNameLst>
                                          <p:attrName>style.visibility</p:attrName>
                                        </p:attrNameLst>
                                      </p:cBhvr>
                                      <p:to>
                                        <p:strVal val="visible"/>
                                      </p:to>
                                    </p:set>
                                    <p:animEffect transition="in" filter="fade">
                                      <p:cBhvr>
                                        <p:cTn id="16" dur="500"/>
                                        <p:tgtEl>
                                          <p:spTgt spid="21"/>
                                        </p:tgtEl>
                                      </p:cBhvr>
                                    </p:animEffect>
                                  </p:childTnLst>
                                </p:cTn>
                              </p:par>
                            </p:childTnLst>
                          </p:cTn>
                        </p:par>
                        <p:par>
                          <p:cTn id="17" fill="hold">
                            <p:stCondLst>
                              <p:cond delay="1000"/>
                            </p:stCondLst>
                            <p:childTnLst>
                              <p:par>
                                <p:cTn id="18" presetID="10" presetClass="entr" presetSubtype="0" fill="hold" grpId="0" nodeType="afterEffect">
                                  <p:stCondLst>
                                    <p:cond delay="0"/>
                                  </p:stCondLst>
                                  <p:childTnLst>
                                    <p:set>
                                      <p:cBhvr>
                                        <p:cTn id="19" dur="1" fill="hold">
                                          <p:stCondLst>
                                            <p:cond delay="0"/>
                                          </p:stCondLst>
                                        </p:cTn>
                                        <p:tgtEl>
                                          <p:spTgt spid="22"/>
                                        </p:tgtEl>
                                        <p:attrNameLst>
                                          <p:attrName>style.visibility</p:attrName>
                                        </p:attrNameLst>
                                      </p:cBhvr>
                                      <p:to>
                                        <p:strVal val="visible"/>
                                      </p:to>
                                    </p:set>
                                    <p:animEffect transition="in" filter="fade">
                                      <p:cBhvr>
                                        <p:cTn id="20"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914400" y="1714500"/>
            <a:ext cx="11430000" cy="830997"/>
          </a:xfrm>
          <a:prstGeom prst="rect">
            <a:avLst/>
          </a:prstGeom>
          <a:noFill/>
        </p:spPr>
        <p:txBody>
          <a:bodyPr wrap="square" rtlCol="0">
            <a:spAutoFit/>
          </a:bodyPr>
          <a:lstStyle/>
          <a:p>
            <a:pPr algn="just" fontAlgn="base"/>
            <a:r>
              <a:rPr lang="en-GB" sz="2400" b="1" dirty="0">
                <a:solidFill>
                  <a:srgbClr val="E12227"/>
                </a:solidFill>
                <a:effectLst/>
                <a:ea typeface="Times New Roman" panose="02020603050405020304" pitchFamily="18" charset="0"/>
              </a:rPr>
              <a:t>- </a:t>
            </a:r>
            <a:r>
              <a:rPr lang="en-GB" sz="2400" b="1" dirty="0" err="1">
                <a:solidFill>
                  <a:srgbClr val="E12227"/>
                </a:solidFill>
                <a:ea typeface="Times New Roman" panose="02020603050405020304" pitchFamily="18" charset="0"/>
              </a:rPr>
              <a:t>Perspektywa</a:t>
            </a:r>
            <a:r>
              <a:rPr lang="en-GB" sz="2400" b="1" dirty="0">
                <a:solidFill>
                  <a:srgbClr val="E12227"/>
                </a:solidFill>
                <a:ea typeface="Times New Roman" panose="02020603050405020304" pitchFamily="18" charset="0"/>
              </a:rPr>
              <a:t> </a:t>
            </a:r>
            <a:r>
              <a:rPr lang="en-GB" sz="2400" b="1" dirty="0" err="1">
                <a:solidFill>
                  <a:srgbClr val="E12227"/>
                </a:solidFill>
                <a:ea typeface="Times New Roman" panose="02020603050405020304" pitchFamily="18" charset="0"/>
              </a:rPr>
              <a:t>pracownika</a:t>
            </a:r>
            <a:r>
              <a:rPr lang="en-GB" sz="2400" b="1" dirty="0">
                <a:solidFill>
                  <a:srgbClr val="E12227"/>
                </a:solidFill>
                <a:ea typeface="Times New Roman" panose="02020603050405020304" pitchFamily="18" charset="0"/>
              </a:rPr>
              <a:t> /</a:t>
            </a:r>
            <a:r>
              <a:rPr lang="en-GB" sz="2400" b="1" dirty="0" err="1">
                <a:solidFill>
                  <a:srgbClr val="E12227"/>
                </a:solidFill>
                <a:ea typeface="Times New Roman" panose="02020603050405020304" pitchFamily="18" charset="0"/>
              </a:rPr>
              <a:t>zespołu</a:t>
            </a:r>
            <a:r>
              <a:rPr lang="en-GB" sz="2400" b="1" dirty="0">
                <a:solidFill>
                  <a:srgbClr val="E12227"/>
                </a:solidFill>
                <a:ea typeface="Times New Roman" panose="02020603050405020304" pitchFamily="18" charset="0"/>
              </a:rPr>
              <a:t> </a:t>
            </a:r>
            <a:r>
              <a:rPr lang="en-GB" sz="2400" b="1" dirty="0" err="1">
                <a:solidFill>
                  <a:srgbClr val="E12227"/>
                </a:solidFill>
                <a:ea typeface="Times New Roman" panose="02020603050405020304" pitchFamily="18" charset="0"/>
              </a:rPr>
              <a:t>pracowników</a:t>
            </a:r>
            <a:r>
              <a:rPr lang="en-GB" sz="2400" b="1" dirty="0">
                <a:solidFill>
                  <a:srgbClr val="E12227"/>
                </a:solidFill>
                <a:ea typeface="Times New Roman" panose="02020603050405020304" pitchFamily="18" charset="0"/>
              </a:rPr>
              <a:t>:</a:t>
            </a:r>
            <a:endParaRPr lang="es-ES" sz="2400" dirty="0">
              <a:solidFill>
                <a:srgbClr val="E12227"/>
              </a:solidFill>
              <a:effectLst/>
              <a:ea typeface="Times New Roman" panose="02020603050405020304" pitchFamily="18" charset="0"/>
            </a:endParaRPr>
          </a:p>
          <a:p>
            <a:pPr algn="just" fontAlgn="base"/>
            <a:endParaRPr lang="es-ES" sz="2400" dirty="0">
              <a:effectLst/>
              <a:ea typeface="Times New Roman" panose="02020603050405020304" pitchFamily="18" charset="0"/>
            </a:endParaRPr>
          </a:p>
        </p:txBody>
      </p:sp>
      <p:grpSp>
        <p:nvGrpSpPr>
          <p:cNvPr id="2" name="Grupo 1">
            <a:extLst>
              <a:ext uri="{FF2B5EF4-FFF2-40B4-BE49-F238E27FC236}">
                <a16:creationId xmlns:a16="http://schemas.microsoft.com/office/drawing/2014/main" id="{C5BA8CA7-FBD2-4C05-AFFF-E88AF93A9C9B}"/>
              </a:ext>
            </a:extLst>
          </p:cNvPr>
          <p:cNvGrpSpPr/>
          <p:nvPr/>
        </p:nvGrpSpPr>
        <p:grpSpPr>
          <a:xfrm>
            <a:off x="533400" y="2542033"/>
            <a:ext cx="11582400" cy="1697068"/>
            <a:chOff x="533400" y="2542033"/>
            <a:chExt cx="11582400" cy="1697068"/>
          </a:xfrm>
        </p:grpSpPr>
        <p:sp>
          <p:nvSpPr>
            <p:cNvPr id="12" name="Rectángulo 11">
              <a:extLst>
                <a:ext uri="{FF2B5EF4-FFF2-40B4-BE49-F238E27FC236}">
                  <a16:creationId xmlns:a16="http://schemas.microsoft.com/office/drawing/2014/main" id="{581EDCD9-0052-4836-8D3F-E7461BE93445}"/>
                </a:ext>
              </a:extLst>
            </p:cNvPr>
            <p:cNvSpPr/>
            <p:nvPr/>
          </p:nvSpPr>
          <p:spPr>
            <a:xfrm>
              <a:off x="533400" y="3218251"/>
              <a:ext cx="11430000" cy="248850"/>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graphicFrame>
          <p:nvGraphicFramePr>
            <p:cNvPr id="5" name="Diagrama 4">
              <a:extLst>
                <a:ext uri="{FF2B5EF4-FFF2-40B4-BE49-F238E27FC236}">
                  <a16:creationId xmlns:a16="http://schemas.microsoft.com/office/drawing/2014/main" id="{58FA6A8C-1D2A-4934-8347-82EAE11F82F1}"/>
                </a:ext>
              </a:extLst>
            </p:cNvPr>
            <p:cNvGraphicFramePr/>
            <p:nvPr>
              <p:extLst>
                <p:ext uri="{D42A27DB-BD31-4B8C-83A1-F6EECF244321}">
                  <p14:modId xmlns:p14="http://schemas.microsoft.com/office/powerpoint/2010/main" val="270448802"/>
                </p:ext>
              </p:extLst>
            </p:nvPr>
          </p:nvGraphicFramePr>
          <p:xfrm>
            <a:off x="1066800" y="2542033"/>
            <a:ext cx="11049000" cy="1697068"/>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grpSp>
      <p:sp>
        <p:nvSpPr>
          <p:cNvPr id="11" name="object 3">
            <a:extLst>
              <a:ext uri="{FF2B5EF4-FFF2-40B4-BE49-F238E27FC236}">
                <a16:creationId xmlns:a16="http://schemas.microsoft.com/office/drawing/2014/main" id="{F89E999F-EBC2-421D-8574-456EFBEF601F}"/>
              </a:ext>
            </a:extLst>
          </p:cNvPr>
          <p:cNvSpPr txBox="1"/>
          <p:nvPr/>
        </p:nvSpPr>
        <p:spPr>
          <a:xfrm>
            <a:off x="903420" y="708614"/>
            <a:ext cx="12244544" cy="629660"/>
          </a:xfrm>
          <a:prstGeom prst="rect">
            <a:avLst/>
          </a:prstGeom>
        </p:spPr>
        <p:txBody>
          <a:bodyPr vert="horz" wrap="square" lIns="0" tIns="13970" rIns="0" bIns="0" rtlCol="0">
            <a:spAutoFit/>
          </a:bodyPr>
          <a:lstStyle/>
          <a:p>
            <a:pPr lvl="0" fontAlgn="base"/>
            <a:r>
              <a:rPr lang="pl-PL" sz="4000" b="1" dirty="0">
                <a:solidFill>
                  <a:srgbClr val="E12227"/>
                </a:solidFill>
                <a:ea typeface="Times New Roman" panose="02020603050405020304" pitchFamily="18" charset="0"/>
              </a:rPr>
              <a:t>Efektywna komunikacja w środowisku cyfrowym</a:t>
            </a:r>
            <a:endParaRPr lang="es-ES" sz="4000" dirty="0">
              <a:solidFill>
                <a:srgbClr val="E12227"/>
              </a:solidFill>
              <a:ea typeface="Times New Roman" panose="02020603050405020304" pitchFamily="18" charset="0"/>
            </a:endParaRPr>
          </a:p>
        </p:txBody>
      </p:sp>
      <p:sp>
        <p:nvSpPr>
          <p:cNvPr id="13" name="object 2">
            <a:extLst>
              <a:ext uri="{FF2B5EF4-FFF2-40B4-BE49-F238E27FC236}">
                <a16:creationId xmlns:a16="http://schemas.microsoft.com/office/drawing/2014/main" id="{6E7F868B-1E4D-4BEA-9C89-4A7AFEEC8940}"/>
              </a:ext>
            </a:extLst>
          </p:cNvPr>
          <p:cNvSpPr txBox="1">
            <a:spLocks/>
          </p:cNvSpPr>
          <p:nvPr/>
        </p:nvSpPr>
        <p:spPr>
          <a:xfrm>
            <a:off x="14478000" y="647700"/>
            <a:ext cx="33737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Część nr</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 </a:t>
            </a:r>
            <a:r>
              <a:rPr lang="pl-PL" altLang="ko-KR" sz="4800" dirty="0">
                <a:solidFill>
                  <a:srgbClr val="E12227"/>
                </a:solidFill>
                <a:latin typeface="Tahoma" panose="020B0604030504040204" pitchFamily="34" charset="0"/>
                <a:ea typeface="Tahoma" panose="020B0604030504040204" pitchFamily="34" charset="0"/>
                <a:cs typeface="Tahoma" panose="020B0604030504040204" pitchFamily="34" charset="0"/>
              </a:rPr>
              <a:t>3</a:t>
            </a:r>
            <a:endPar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655198386"/>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fade">
                                      <p:cBhvr>
                                        <p:cTn id="16" dur="500"/>
                                        <p:tgtEl>
                                          <p:spTgt spid="11"/>
                                        </p:tgtEl>
                                      </p:cBhvr>
                                    </p:animEffect>
                                  </p:childTnLst>
                                </p:cTn>
                              </p:par>
                            </p:childTnLst>
                          </p:cTn>
                        </p:par>
                        <p:par>
                          <p:cTn id="17" fill="hold">
                            <p:stCondLst>
                              <p:cond delay="1000"/>
                            </p:stCondLst>
                            <p:childTnLst>
                              <p:par>
                                <p:cTn id="18" presetID="10" presetClass="entr" presetSubtype="0" fill="hold" grpId="0" nodeType="afterEffect">
                                  <p:stCondLst>
                                    <p:cond delay="0"/>
                                  </p:stCondLst>
                                  <p:childTnLst>
                                    <p:set>
                                      <p:cBhvr>
                                        <p:cTn id="19" dur="1" fill="hold">
                                          <p:stCondLst>
                                            <p:cond delay="0"/>
                                          </p:stCondLst>
                                        </p:cTn>
                                        <p:tgtEl>
                                          <p:spTgt spid="13"/>
                                        </p:tgtEl>
                                        <p:attrNameLst>
                                          <p:attrName>style.visibility</p:attrName>
                                        </p:attrNameLst>
                                      </p:cBhvr>
                                      <p:to>
                                        <p:strVal val="visible"/>
                                      </p:to>
                                    </p:set>
                                    <p:animEffect transition="in" filter="fade">
                                      <p:cBhvr>
                                        <p:cTn id="20"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762000" y="2723206"/>
            <a:ext cx="11330144" cy="4134658"/>
          </a:xfrm>
          <a:prstGeom prst="rect">
            <a:avLst/>
          </a:prstGeom>
          <a:noFill/>
        </p:spPr>
        <p:txBody>
          <a:bodyPr wrap="square" rtlCol="0">
            <a:spAutoFit/>
          </a:bodyPr>
          <a:lstStyle/>
          <a:p>
            <a:pPr marL="800100" lvl="1" indent="-342900" algn="just" fontAlgn="base">
              <a:lnSpc>
                <a:spcPct val="110000"/>
              </a:lnSpc>
              <a:buFont typeface="Courier New" panose="02070309020205020404" pitchFamily="49" charset="0"/>
              <a:buChar char="o"/>
            </a:pPr>
            <a:r>
              <a:rPr lang="pl-PL" sz="2400" dirty="0">
                <a:solidFill>
                  <a:srgbClr val="243255"/>
                </a:solidFill>
                <a:ea typeface="Times New Roman" panose="02020603050405020304" pitchFamily="18" charset="0"/>
              </a:rPr>
              <a:t>Czasami możesz rozważyć użycie kanału komunikacji takiego jak czat, aby szybko wymieniać dużą liczbę wiadomości. Innymi razy możesz wykorzystać e-mail do bardziej formalnej komunikacji. Czasem pomocne okazuje się wsparcie za pośrednictwem video on-line dla bardziej precyzyjnej komunikacji (rozmowy) zapewnianej przez obraz a wspieranej za sprawą mimiki i języka ciała. </a:t>
            </a:r>
          </a:p>
          <a:p>
            <a:pPr marL="800100" lvl="1" indent="-342900" algn="just" fontAlgn="base">
              <a:lnSpc>
                <a:spcPct val="110000"/>
              </a:lnSpc>
              <a:buFont typeface="Courier New" panose="02070309020205020404" pitchFamily="49" charset="0"/>
              <a:buChar char="o"/>
            </a:pPr>
            <a:endParaRPr lang="pl-PL" sz="2400" dirty="0">
              <a:solidFill>
                <a:srgbClr val="243255"/>
              </a:solidFill>
              <a:ea typeface="Times New Roman" panose="02020603050405020304" pitchFamily="18" charset="0"/>
            </a:endParaRPr>
          </a:p>
          <a:p>
            <a:pPr marL="800100" lvl="1" indent="-342900" algn="just" fontAlgn="base">
              <a:lnSpc>
                <a:spcPct val="110000"/>
              </a:lnSpc>
              <a:buFont typeface="Courier New" panose="02070309020205020404" pitchFamily="49" charset="0"/>
              <a:buChar char="o"/>
            </a:pPr>
            <a:r>
              <a:rPr lang="pl-PL" sz="2400" dirty="0">
                <a:solidFill>
                  <a:srgbClr val="243255"/>
                </a:solidFill>
                <a:ea typeface="Times New Roman" panose="02020603050405020304" pitchFamily="18" charset="0"/>
              </a:rPr>
              <a:t>Unikaj korzystania z poczty e-mail lub czatu w sytuacjach konfliktowych i wybieraj środki, takie jak telefon lub wideokonferencja, które zapewniają bliskość. Staraj się także nie kopiować wiadomości do ludzi bez potrzeby, lub używać wielkich liter, jeśli nie ma to nadawać pozytywnej konotacji wiadomości</a:t>
            </a:r>
            <a:r>
              <a:rPr lang="pl-PL" sz="2400" dirty="0">
                <a:ea typeface="Times New Roman" panose="02020603050405020304" pitchFamily="18" charset="0"/>
              </a:rPr>
              <a:t>.</a:t>
            </a:r>
            <a:endParaRPr lang="pl-PL" sz="2400" dirty="0">
              <a:solidFill>
                <a:srgbClr val="243255"/>
              </a:solidFill>
              <a:ea typeface="Times New Roman" panose="02020603050405020304" pitchFamily="18" charset="0"/>
            </a:endParaRPr>
          </a:p>
        </p:txBody>
      </p:sp>
      <p:grpSp>
        <p:nvGrpSpPr>
          <p:cNvPr id="2" name="Grupo 1">
            <a:extLst>
              <a:ext uri="{FF2B5EF4-FFF2-40B4-BE49-F238E27FC236}">
                <a16:creationId xmlns:a16="http://schemas.microsoft.com/office/drawing/2014/main" id="{51EF3EF8-58C6-41E5-9CF5-5524DF87D7DD}"/>
              </a:ext>
            </a:extLst>
          </p:cNvPr>
          <p:cNvGrpSpPr/>
          <p:nvPr/>
        </p:nvGrpSpPr>
        <p:grpSpPr>
          <a:xfrm>
            <a:off x="498764" y="1790700"/>
            <a:ext cx="11769436" cy="793587"/>
            <a:chOff x="498764" y="1790700"/>
            <a:chExt cx="11769436" cy="793587"/>
          </a:xfrm>
        </p:grpSpPr>
        <p:sp>
          <p:nvSpPr>
            <p:cNvPr id="12" name="Rectángulo 11">
              <a:extLst>
                <a:ext uri="{FF2B5EF4-FFF2-40B4-BE49-F238E27FC236}">
                  <a16:creationId xmlns:a16="http://schemas.microsoft.com/office/drawing/2014/main" id="{855B9DB6-9E20-43D8-B39B-A64EC7E551CD}"/>
                </a:ext>
              </a:extLst>
            </p:cNvPr>
            <p:cNvSpPr/>
            <p:nvPr/>
          </p:nvSpPr>
          <p:spPr>
            <a:xfrm>
              <a:off x="498764" y="2278541"/>
              <a:ext cx="11430000" cy="197959"/>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graphicFrame>
          <p:nvGraphicFramePr>
            <p:cNvPr id="3" name="Diagrama 2">
              <a:extLst>
                <a:ext uri="{FF2B5EF4-FFF2-40B4-BE49-F238E27FC236}">
                  <a16:creationId xmlns:a16="http://schemas.microsoft.com/office/drawing/2014/main" id="{AF926B88-10DA-4FBF-996C-F0697AA422C3}"/>
                </a:ext>
              </a:extLst>
            </p:cNvPr>
            <p:cNvGraphicFramePr/>
            <p:nvPr>
              <p:extLst>
                <p:ext uri="{D42A27DB-BD31-4B8C-83A1-F6EECF244321}">
                  <p14:modId xmlns:p14="http://schemas.microsoft.com/office/powerpoint/2010/main" val="3984402166"/>
                </p:ext>
              </p:extLst>
            </p:nvPr>
          </p:nvGraphicFramePr>
          <p:xfrm>
            <a:off x="938056" y="1790700"/>
            <a:ext cx="11330144" cy="793587"/>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grpSp>
      <p:sp>
        <p:nvSpPr>
          <p:cNvPr id="11" name="object 3">
            <a:extLst>
              <a:ext uri="{FF2B5EF4-FFF2-40B4-BE49-F238E27FC236}">
                <a16:creationId xmlns:a16="http://schemas.microsoft.com/office/drawing/2014/main" id="{E2AD9445-23AB-44D9-B989-F6D141906227}"/>
              </a:ext>
            </a:extLst>
          </p:cNvPr>
          <p:cNvSpPr txBox="1"/>
          <p:nvPr/>
        </p:nvSpPr>
        <p:spPr>
          <a:xfrm>
            <a:off x="903420" y="708614"/>
            <a:ext cx="12244544" cy="629660"/>
          </a:xfrm>
          <a:prstGeom prst="rect">
            <a:avLst/>
          </a:prstGeom>
        </p:spPr>
        <p:txBody>
          <a:bodyPr vert="horz" wrap="square" lIns="0" tIns="13970" rIns="0" bIns="0" rtlCol="0">
            <a:spAutoFit/>
          </a:bodyPr>
          <a:lstStyle/>
          <a:p>
            <a:pPr lvl="0" fontAlgn="base"/>
            <a:r>
              <a:rPr lang="pl-PL" sz="4000" b="1" dirty="0">
                <a:solidFill>
                  <a:srgbClr val="E12227"/>
                </a:solidFill>
                <a:ea typeface="Times New Roman" panose="02020603050405020304" pitchFamily="18" charset="0"/>
              </a:rPr>
              <a:t>Efektywna komunikacja w środowisku cyfrowym</a:t>
            </a:r>
            <a:endParaRPr lang="es-ES" sz="4000" dirty="0">
              <a:solidFill>
                <a:srgbClr val="E12227"/>
              </a:solidFill>
              <a:ea typeface="Times New Roman" panose="02020603050405020304" pitchFamily="18" charset="0"/>
            </a:endParaRPr>
          </a:p>
        </p:txBody>
      </p:sp>
      <p:sp>
        <p:nvSpPr>
          <p:cNvPr id="13" name="object 2">
            <a:extLst>
              <a:ext uri="{FF2B5EF4-FFF2-40B4-BE49-F238E27FC236}">
                <a16:creationId xmlns:a16="http://schemas.microsoft.com/office/drawing/2014/main" id="{CA62BF05-1406-431A-B913-9D7237017B20}"/>
              </a:ext>
            </a:extLst>
          </p:cNvPr>
          <p:cNvSpPr txBox="1">
            <a:spLocks/>
          </p:cNvSpPr>
          <p:nvPr/>
        </p:nvSpPr>
        <p:spPr>
          <a:xfrm>
            <a:off x="14478000" y="647700"/>
            <a:ext cx="33737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Część nr</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 </a:t>
            </a:r>
            <a:r>
              <a:rPr lang="pl-PL" altLang="ko-KR" sz="4800" dirty="0">
                <a:solidFill>
                  <a:srgbClr val="E12227"/>
                </a:solidFill>
                <a:latin typeface="Tahoma" panose="020B0604030504040204" pitchFamily="34" charset="0"/>
                <a:ea typeface="Tahoma" panose="020B0604030504040204" pitchFamily="34" charset="0"/>
                <a:cs typeface="Tahoma" panose="020B0604030504040204" pitchFamily="34" charset="0"/>
              </a:rPr>
              <a:t>3</a:t>
            </a:r>
            <a:endPar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76500544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par>
                          <p:cTn id="11" fill="hold">
                            <p:stCondLst>
                              <p:cond delay="500"/>
                            </p:stCondLst>
                            <p:childTnLst>
                              <p:par>
                                <p:cTn id="12" presetID="10" presetClass="entr" presetSubtype="0" fill="hold" grpId="0" nodeType="after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fade">
                                      <p:cBhvr>
                                        <p:cTn id="14" dur="500"/>
                                        <p:tgtEl>
                                          <p:spTgt spid="11"/>
                                        </p:tgtEl>
                                      </p:cBhvr>
                                    </p:animEffect>
                                  </p:childTnLst>
                                </p:cTn>
                              </p:par>
                            </p:childTnLst>
                          </p:cTn>
                        </p:par>
                        <p:par>
                          <p:cTn id="15" fill="hold">
                            <p:stCondLst>
                              <p:cond delay="1000"/>
                            </p:stCondLst>
                            <p:childTnLst>
                              <p:par>
                                <p:cTn id="16" presetID="10" presetClass="entr" presetSubtype="0" fill="hold" grpId="0" nodeType="after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fade">
                                      <p:cBhvr>
                                        <p:cTn id="18"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3"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122" name="Picture 2" descr="Goals and objectives concept Royalty Free Vector Image">
            <a:extLst>
              <a:ext uri="{FF2B5EF4-FFF2-40B4-BE49-F238E27FC236}">
                <a16:creationId xmlns:a16="http://schemas.microsoft.com/office/drawing/2014/main" id="{6C391508-C447-4BDC-81CD-4244DD6751CB}"/>
              </a:ext>
            </a:extLst>
          </p:cNvPr>
          <p:cNvPicPr>
            <a:picLocks noChangeAspect="1" noChangeArrowheads="1"/>
          </p:cNvPicPr>
          <p:nvPr/>
        </p:nvPicPr>
        <p:blipFill rotWithShape="1">
          <a:blip r:embed="rId2" cstate="email">
            <a:extLst>
              <a:ext uri="{28A0092B-C50C-407E-A947-70E740481C1C}">
                <a14:useLocalDpi xmlns:a14="http://schemas.microsoft.com/office/drawing/2010/main"/>
              </a:ext>
            </a:extLst>
          </a:blip>
          <a:srcRect/>
          <a:stretch/>
        </p:blipFill>
        <p:spPr bwMode="auto">
          <a:xfrm>
            <a:off x="11592894" y="354313"/>
            <a:ext cx="6681250" cy="4636787"/>
          </a:xfrm>
          <a:prstGeom prst="rect">
            <a:avLst/>
          </a:prstGeom>
          <a:noFill/>
          <a:extLst>
            <a:ext uri="{909E8E84-426E-40DD-AFC4-6F175D3DCCD1}">
              <a14:hiddenFill xmlns:a14="http://schemas.microsoft.com/office/drawing/2010/main">
                <a:solidFill>
                  <a:srgbClr val="FFFFFF"/>
                </a:solidFill>
              </a14:hiddenFill>
            </a:ext>
          </a:extLst>
        </p:spPr>
      </p:pic>
      <p:sp>
        <p:nvSpPr>
          <p:cNvPr id="4" name="object 4"/>
          <p:cNvSpPr/>
          <p:nvPr/>
        </p:nvSpPr>
        <p:spPr>
          <a:xfrm rot="16200000">
            <a:off x="1078978" y="3759722"/>
            <a:ext cx="432844" cy="30480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50000"/>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ea typeface="+mn-ea"/>
              <a:cs typeface="+mn-cs"/>
            </a:endParaRPr>
          </a:p>
        </p:txBody>
      </p:sp>
      <p:sp>
        <p:nvSpPr>
          <p:cNvPr id="16" name="object 16"/>
          <p:cNvSpPr txBox="1">
            <a:spLocks noGrp="1"/>
          </p:cNvSpPr>
          <p:nvPr>
            <p:ph type="title"/>
          </p:nvPr>
        </p:nvSpPr>
        <p:spPr>
          <a:xfrm>
            <a:off x="1050168" y="751064"/>
            <a:ext cx="12852400" cy="1490152"/>
          </a:xfrm>
          <a:prstGeom prst="rect">
            <a:avLst/>
          </a:prstGeom>
        </p:spPr>
        <p:txBody>
          <a:bodyPr vert="horz" wrap="square" lIns="0" tIns="12700" rIns="0" bIns="0" rtlCol="0">
            <a:spAutoFit/>
          </a:bodyPr>
          <a:lstStyle/>
          <a:p>
            <a:pPr marL="12700">
              <a:spcBef>
                <a:spcPts val="100"/>
              </a:spcBef>
            </a:pPr>
            <a:r>
              <a:rPr lang="pl-PL" sz="4800" b="1" dirty="0">
                <a:solidFill>
                  <a:srgbClr val="E12227"/>
                </a:solidFill>
              </a:rPr>
              <a:t>Cele kursu</a:t>
            </a:r>
            <a:br>
              <a:rPr lang="es-ES" sz="4800" b="1" dirty="0">
                <a:solidFill>
                  <a:srgbClr val="E12227"/>
                </a:solidFill>
              </a:rPr>
            </a:br>
            <a:endParaRPr sz="4800" dirty="0">
              <a:solidFill>
                <a:srgbClr val="E12227"/>
              </a:solidFill>
            </a:endParaRPr>
          </a:p>
        </p:txBody>
      </p:sp>
      <p:sp>
        <p:nvSpPr>
          <p:cNvPr id="17" name="object 17"/>
          <p:cNvSpPr txBox="1"/>
          <p:nvPr/>
        </p:nvSpPr>
        <p:spPr>
          <a:xfrm>
            <a:off x="1105032" y="2628900"/>
            <a:ext cx="13081000" cy="444994"/>
          </a:xfrm>
          <a:prstGeom prst="rect">
            <a:avLst/>
          </a:prstGeom>
        </p:spPr>
        <p:txBody>
          <a:bodyPr vert="horz" wrap="square" lIns="0" tIns="13970" rIns="0" bIns="0" rtlCol="0">
            <a:spAutoFit/>
          </a:bodyPr>
          <a:lstStyle/>
          <a:p>
            <a:pPr algn="just"/>
            <a:r>
              <a:rPr lang="pl-PL" sz="2800" b="1" dirty="0">
                <a:solidFill>
                  <a:srgbClr val="243255"/>
                </a:solidFill>
                <a:latin typeface="Calibri" panose="020F0502020204030204" pitchFamily="34" charset="0"/>
                <a:ea typeface="Tahoma" panose="020B0604030504040204" pitchFamily="34" charset="0"/>
                <a:cs typeface="Times New Roman" panose="02020603050405020304" pitchFamily="18" charset="0"/>
              </a:rPr>
              <a:t>Po zakończeniu tego modułu:</a:t>
            </a:r>
            <a:endParaRPr lang="en-GB" sz="2800" b="1" dirty="0">
              <a:solidFill>
                <a:srgbClr val="243255"/>
              </a:solidFill>
              <a:latin typeface="Calibri" panose="020F0502020204030204" pitchFamily="34" charset="0"/>
              <a:ea typeface="Tahoma" panose="020B0604030504040204" pitchFamily="34" charset="0"/>
              <a:cs typeface="Times New Roman" panose="02020603050405020304" pitchFamily="18" charset="0"/>
            </a:endParaRPr>
          </a:p>
        </p:txBody>
      </p:sp>
      <p:sp>
        <p:nvSpPr>
          <p:cNvPr id="18" name="object 18"/>
          <p:cNvSpPr/>
          <p:nvPr/>
        </p:nvSpPr>
        <p:spPr>
          <a:xfrm>
            <a:off x="0" y="288731"/>
            <a:ext cx="16270605" cy="123825"/>
          </a:xfrm>
          <a:custGeom>
            <a:avLst/>
            <a:gdLst/>
            <a:ahLst/>
            <a:cxnLst/>
            <a:rect l="l" t="t" r="r" b="b"/>
            <a:pathLst>
              <a:path w="16270605" h="123825">
                <a:moveTo>
                  <a:pt x="0" y="123824"/>
                </a:moveTo>
                <a:lnTo>
                  <a:pt x="0" y="0"/>
                </a:lnTo>
                <a:lnTo>
                  <a:pt x="16270357" y="0"/>
                </a:lnTo>
                <a:lnTo>
                  <a:pt x="16270357" y="123824"/>
                </a:lnTo>
                <a:lnTo>
                  <a:pt x="0" y="123824"/>
                </a:lnTo>
                <a:close/>
              </a:path>
            </a:pathLst>
          </a:custGeom>
          <a:solidFill>
            <a:srgbClr val="152D54"/>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pic>
        <p:nvPicPr>
          <p:cNvPr id="30" name="Picture 9">
            <a:extLst>
              <a:ext uri="{FF2B5EF4-FFF2-40B4-BE49-F238E27FC236}">
                <a16:creationId xmlns:a16="http://schemas.microsoft.com/office/drawing/2014/main" id="{FD901C1C-8A41-4B4A-8EAC-7471FBAB150D}"/>
              </a:ext>
            </a:extLst>
          </p:cNvPr>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a:xfrm>
            <a:off x="3200400" y="9692212"/>
            <a:ext cx="10058400" cy="556688"/>
          </a:xfrm>
          <a:prstGeom prst="rect">
            <a:avLst/>
          </a:prstGeom>
          <a:noFill/>
          <a:ln cap="flat">
            <a:noFill/>
          </a:ln>
        </p:spPr>
      </p:pic>
      <p:pic>
        <p:nvPicPr>
          <p:cNvPr id="31" name="Picture 3">
            <a:extLst>
              <a:ext uri="{FF2B5EF4-FFF2-40B4-BE49-F238E27FC236}">
                <a16:creationId xmlns:a16="http://schemas.microsoft.com/office/drawing/2014/main" id="{3CA7F902-F9B5-42B6-AEC2-6AD2E90BEC9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235497" y="9735618"/>
            <a:ext cx="1985322" cy="432844"/>
          </a:xfrm>
          <a:prstGeom prst="rect">
            <a:avLst/>
          </a:prstGeom>
          <a:noFill/>
          <a:ln cap="flat">
            <a:noFill/>
          </a:ln>
        </p:spPr>
      </p:pic>
      <p:pic>
        <p:nvPicPr>
          <p:cNvPr id="32" name="Imagen 31">
            <a:extLst>
              <a:ext uri="{FF2B5EF4-FFF2-40B4-BE49-F238E27FC236}">
                <a16:creationId xmlns:a16="http://schemas.microsoft.com/office/drawing/2014/main" id="{829BE287-3BD8-4249-A9B5-F0DE0CB3DBB2}"/>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168697" y="9745835"/>
            <a:ext cx="936335" cy="449441"/>
          </a:xfrm>
          <a:prstGeom prst="rect">
            <a:avLst/>
          </a:prstGeom>
        </p:spPr>
      </p:pic>
      <p:sp>
        <p:nvSpPr>
          <p:cNvPr id="28" name="object 4">
            <a:extLst>
              <a:ext uri="{FF2B5EF4-FFF2-40B4-BE49-F238E27FC236}">
                <a16:creationId xmlns:a16="http://schemas.microsoft.com/office/drawing/2014/main" id="{8F9E0F54-1F8C-46EB-9848-8D716F9E695C}"/>
              </a:ext>
            </a:extLst>
          </p:cNvPr>
          <p:cNvSpPr/>
          <p:nvPr/>
        </p:nvSpPr>
        <p:spPr>
          <a:xfrm rot="16200000">
            <a:off x="1078978" y="4841093"/>
            <a:ext cx="432844" cy="30480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50000"/>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ea typeface="+mn-ea"/>
              <a:cs typeface="+mn-cs"/>
            </a:endParaRPr>
          </a:p>
        </p:txBody>
      </p:sp>
      <p:sp>
        <p:nvSpPr>
          <p:cNvPr id="29" name="object 4">
            <a:extLst>
              <a:ext uri="{FF2B5EF4-FFF2-40B4-BE49-F238E27FC236}">
                <a16:creationId xmlns:a16="http://schemas.microsoft.com/office/drawing/2014/main" id="{EB7856EA-3BCB-4284-8307-A02405ECB9AA}"/>
              </a:ext>
            </a:extLst>
          </p:cNvPr>
          <p:cNvSpPr/>
          <p:nvPr/>
        </p:nvSpPr>
        <p:spPr>
          <a:xfrm rot="16200000">
            <a:off x="1078978" y="5922464"/>
            <a:ext cx="432844" cy="30480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50000"/>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ea typeface="+mn-ea"/>
              <a:cs typeface="+mn-cs"/>
            </a:endParaRPr>
          </a:p>
        </p:txBody>
      </p:sp>
      <p:sp>
        <p:nvSpPr>
          <p:cNvPr id="35" name="TextBox 8">
            <a:extLst>
              <a:ext uri="{FF2B5EF4-FFF2-40B4-BE49-F238E27FC236}">
                <a16:creationId xmlns:a16="http://schemas.microsoft.com/office/drawing/2014/main" id="{494C9F60-B899-4229-BE66-52A19C9BF537}"/>
              </a:ext>
            </a:extLst>
          </p:cNvPr>
          <p:cNvSpPr txBox="1"/>
          <p:nvPr/>
        </p:nvSpPr>
        <p:spPr>
          <a:xfrm>
            <a:off x="1637071" y="3614817"/>
            <a:ext cx="11621729" cy="589072"/>
          </a:xfrm>
          <a:prstGeom prst="rect">
            <a:avLst/>
          </a:prstGeom>
          <a:noFill/>
        </p:spPr>
        <p:txBody>
          <a:bodyPr wrap="square" lIns="108000" rIns="108000" rtlCol="0">
            <a:spAutoFit/>
          </a:bodyPr>
          <a:lstStyle/>
          <a:p>
            <a:pPr lvl="0">
              <a:lnSpc>
                <a:spcPct val="150000"/>
              </a:lnSpc>
            </a:pPr>
            <a:r>
              <a:rPr lang="pl-PL" sz="2400" b="1" dirty="0">
                <a:solidFill>
                  <a:srgbClr val="244061"/>
                </a:solidFill>
                <a:ea typeface="Times New Roman" panose="02020603050405020304" pitchFamily="18" charset="0"/>
              </a:rPr>
              <a:t>Zdobędziesz podstawową wiedzę o komunikacji cyfrowej i jej aktualnym kontekście.</a:t>
            </a:r>
            <a:endParaRPr lang="es-ES" sz="2400" dirty="0">
              <a:effectLst/>
              <a:ea typeface="Times New Roman" panose="02020603050405020304" pitchFamily="18" charset="0"/>
            </a:endParaRPr>
          </a:p>
        </p:txBody>
      </p:sp>
      <p:sp>
        <p:nvSpPr>
          <p:cNvPr id="37" name="TextBox 8">
            <a:extLst>
              <a:ext uri="{FF2B5EF4-FFF2-40B4-BE49-F238E27FC236}">
                <a16:creationId xmlns:a16="http://schemas.microsoft.com/office/drawing/2014/main" id="{CAAA617F-02D8-4BEB-B5A9-29F73C53E850}"/>
              </a:ext>
            </a:extLst>
          </p:cNvPr>
          <p:cNvSpPr txBox="1"/>
          <p:nvPr/>
        </p:nvSpPr>
        <p:spPr>
          <a:xfrm>
            <a:off x="1639528" y="4731318"/>
            <a:ext cx="11238271" cy="589072"/>
          </a:xfrm>
          <a:prstGeom prst="rect">
            <a:avLst/>
          </a:prstGeom>
          <a:noFill/>
        </p:spPr>
        <p:txBody>
          <a:bodyPr wrap="square" lIns="108000" rIns="108000" rtlCol="0">
            <a:spAutoFit/>
          </a:bodyPr>
          <a:lstStyle/>
          <a:p>
            <a:pPr lvl="0">
              <a:lnSpc>
                <a:spcPct val="150000"/>
              </a:lnSpc>
            </a:pPr>
            <a:r>
              <a:rPr lang="pl-PL" sz="2400" b="1" dirty="0">
                <a:solidFill>
                  <a:srgbClr val="243255"/>
                </a:solidFill>
                <a:ea typeface="Times New Roman" panose="02020603050405020304" pitchFamily="18" charset="0"/>
              </a:rPr>
              <a:t>Będziesz potrafił</a:t>
            </a:r>
            <a:r>
              <a:rPr lang="pl-PL" sz="2400" b="1">
                <a:solidFill>
                  <a:srgbClr val="243255"/>
                </a:solidFill>
                <a:ea typeface="Times New Roman" panose="02020603050405020304" pitchFamily="18" charset="0"/>
              </a:rPr>
              <a:t>(a) identyfikować </a:t>
            </a:r>
            <a:r>
              <a:rPr lang="pl-PL" sz="2400" b="1" dirty="0">
                <a:solidFill>
                  <a:srgbClr val="243255"/>
                </a:solidFill>
                <a:ea typeface="Times New Roman" panose="02020603050405020304" pitchFamily="18" charset="0"/>
              </a:rPr>
              <a:t>główne problemy komunikacyjne w erze cyfrowej.</a:t>
            </a:r>
            <a:endParaRPr lang="es-ES" sz="2400" dirty="0">
              <a:effectLst/>
              <a:ea typeface="Times New Roman" panose="02020603050405020304" pitchFamily="18" charset="0"/>
            </a:endParaRPr>
          </a:p>
        </p:txBody>
      </p:sp>
      <p:sp>
        <p:nvSpPr>
          <p:cNvPr id="43" name="TextBox 8">
            <a:extLst>
              <a:ext uri="{FF2B5EF4-FFF2-40B4-BE49-F238E27FC236}">
                <a16:creationId xmlns:a16="http://schemas.microsoft.com/office/drawing/2014/main" id="{296E3461-3EE8-4F02-A473-DBC09AFF5FAF}"/>
              </a:ext>
            </a:extLst>
          </p:cNvPr>
          <p:cNvSpPr txBox="1"/>
          <p:nvPr/>
        </p:nvSpPr>
        <p:spPr>
          <a:xfrm>
            <a:off x="1637072" y="5775167"/>
            <a:ext cx="14364928" cy="1697068"/>
          </a:xfrm>
          <a:prstGeom prst="rect">
            <a:avLst/>
          </a:prstGeom>
          <a:noFill/>
        </p:spPr>
        <p:txBody>
          <a:bodyPr wrap="square" lIns="108000" rIns="108000" rtlCol="0">
            <a:spAutoFit/>
          </a:bodyPr>
          <a:lstStyle/>
          <a:p>
            <a:pPr lvl="0">
              <a:lnSpc>
                <a:spcPct val="150000"/>
              </a:lnSpc>
            </a:pPr>
            <a:r>
              <a:rPr lang="pl-PL" sz="2400" b="1" dirty="0">
                <a:solidFill>
                  <a:srgbClr val="243255"/>
                </a:solidFill>
                <a:ea typeface="Times New Roman" panose="02020603050405020304" pitchFamily="18" charset="0"/>
              </a:rPr>
              <a:t>Poprawisz swoje umiejętności komunikacyjne w środowisku cyfrowym z perspektywy zarządczej, </a:t>
            </a:r>
            <a:br>
              <a:rPr lang="pl-PL" sz="2400" b="1" dirty="0">
                <a:solidFill>
                  <a:srgbClr val="243255"/>
                </a:solidFill>
                <a:ea typeface="Times New Roman" panose="02020603050405020304" pitchFamily="18" charset="0"/>
              </a:rPr>
            </a:br>
            <a:r>
              <a:rPr lang="pl-PL" sz="2400" b="1" dirty="0">
                <a:solidFill>
                  <a:srgbClr val="243255"/>
                </a:solidFill>
                <a:ea typeface="Times New Roman" panose="02020603050405020304" pitchFamily="18" charset="0"/>
              </a:rPr>
              <a:t>w kierunku pracownika / zespołu pracowniczego. Zapoznasz się z praktycznym przewodnikiem usprawniającym skuteczną komunikację w środowisku pracy.</a:t>
            </a:r>
            <a:endParaRPr lang="es-ES" sz="2400" dirty="0">
              <a:effectLst/>
              <a:ea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500"/>
                                        <p:tgtEl>
                                          <p:spTgt spid="18"/>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6"/>
                                        </p:tgtEl>
                                        <p:attrNameLst>
                                          <p:attrName>style.visibility</p:attrName>
                                        </p:attrNameLst>
                                      </p:cBhvr>
                                      <p:to>
                                        <p:strVal val="visible"/>
                                      </p:to>
                                    </p:set>
                                    <p:animEffect transition="in" filter="fade">
                                      <p:cBhvr>
                                        <p:cTn id="11" dur="500"/>
                                        <p:tgtEl>
                                          <p:spTgt spid="16"/>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7"/>
                                        </p:tgtEl>
                                        <p:attrNameLst>
                                          <p:attrName>style.visibility</p:attrName>
                                        </p:attrNameLst>
                                      </p:cBhvr>
                                      <p:to>
                                        <p:strVal val="visible"/>
                                      </p:to>
                                    </p:set>
                                    <p:animEffect transition="in" filter="fade">
                                      <p:cBhvr>
                                        <p:cTn id="15" dur="500"/>
                                        <p:tgtEl>
                                          <p:spTgt spid="17"/>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fade">
                                      <p:cBhvr>
                                        <p:cTn id="20" dur="500"/>
                                        <p:tgtEl>
                                          <p:spTgt spid="4"/>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5"/>
                                        </p:tgtEl>
                                        <p:attrNameLst>
                                          <p:attrName>style.visibility</p:attrName>
                                        </p:attrNameLst>
                                      </p:cBhvr>
                                      <p:to>
                                        <p:strVal val="visible"/>
                                      </p:to>
                                    </p:set>
                                    <p:animEffect transition="in" filter="fade">
                                      <p:cBhvr>
                                        <p:cTn id="23" dur="500"/>
                                        <p:tgtEl>
                                          <p:spTgt spid="35"/>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28"/>
                                        </p:tgtEl>
                                        <p:attrNameLst>
                                          <p:attrName>style.visibility</p:attrName>
                                        </p:attrNameLst>
                                      </p:cBhvr>
                                      <p:to>
                                        <p:strVal val="visible"/>
                                      </p:to>
                                    </p:set>
                                    <p:animEffect transition="in" filter="fade">
                                      <p:cBhvr>
                                        <p:cTn id="28" dur="500"/>
                                        <p:tgtEl>
                                          <p:spTgt spid="28"/>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37"/>
                                        </p:tgtEl>
                                        <p:attrNameLst>
                                          <p:attrName>style.visibility</p:attrName>
                                        </p:attrNameLst>
                                      </p:cBhvr>
                                      <p:to>
                                        <p:strVal val="visible"/>
                                      </p:to>
                                    </p:set>
                                    <p:animEffect transition="in" filter="fade">
                                      <p:cBhvr>
                                        <p:cTn id="31" dur="500"/>
                                        <p:tgtEl>
                                          <p:spTgt spid="37"/>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29"/>
                                        </p:tgtEl>
                                        <p:attrNameLst>
                                          <p:attrName>style.visibility</p:attrName>
                                        </p:attrNameLst>
                                      </p:cBhvr>
                                      <p:to>
                                        <p:strVal val="visible"/>
                                      </p:to>
                                    </p:set>
                                    <p:animEffect transition="in" filter="fade">
                                      <p:cBhvr>
                                        <p:cTn id="36" dur="500"/>
                                        <p:tgtEl>
                                          <p:spTgt spid="29"/>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43"/>
                                        </p:tgtEl>
                                        <p:attrNameLst>
                                          <p:attrName>style.visibility</p:attrName>
                                        </p:attrNameLst>
                                      </p:cBhvr>
                                      <p:to>
                                        <p:strVal val="visible"/>
                                      </p:to>
                                    </p:set>
                                    <p:animEffect transition="in" filter="fade">
                                      <p:cBhvr>
                                        <p:cTn id="39" dur="500"/>
                                        <p:tgtEl>
                                          <p:spTgt spid="43"/>
                                        </p:tgtEl>
                                      </p:cBhvr>
                                    </p:animEffect>
                                  </p:childTnLst>
                                </p:cTn>
                              </p:par>
                            </p:childTnLst>
                          </p:cTn>
                        </p:par>
                        <p:par>
                          <p:cTn id="40" fill="hold">
                            <p:stCondLst>
                              <p:cond delay="500"/>
                            </p:stCondLst>
                            <p:childTnLst>
                              <p:par>
                                <p:cTn id="41" presetID="42" presetClass="entr" presetSubtype="0" fill="hold" nodeType="afterEffect">
                                  <p:stCondLst>
                                    <p:cond delay="0"/>
                                  </p:stCondLst>
                                  <p:childTnLst>
                                    <p:set>
                                      <p:cBhvr>
                                        <p:cTn id="42" dur="1" fill="hold">
                                          <p:stCondLst>
                                            <p:cond delay="0"/>
                                          </p:stCondLst>
                                        </p:cTn>
                                        <p:tgtEl>
                                          <p:spTgt spid="5122"/>
                                        </p:tgtEl>
                                        <p:attrNameLst>
                                          <p:attrName>style.visibility</p:attrName>
                                        </p:attrNameLst>
                                      </p:cBhvr>
                                      <p:to>
                                        <p:strVal val="visible"/>
                                      </p:to>
                                    </p:set>
                                    <p:animEffect transition="in" filter="fade">
                                      <p:cBhvr>
                                        <p:cTn id="43" dur="1000"/>
                                        <p:tgtEl>
                                          <p:spTgt spid="5122"/>
                                        </p:tgtEl>
                                      </p:cBhvr>
                                    </p:animEffect>
                                    <p:anim calcmode="lin" valueType="num">
                                      <p:cBhvr>
                                        <p:cTn id="44" dur="1000" fill="hold"/>
                                        <p:tgtEl>
                                          <p:spTgt spid="5122"/>
                                        </p:tgtEl>
                                        <p:attrNameLst>
                                          <p:attrName>ppt_x</p:attrName>
                                        </p:attrNameLst>
                                      </p:cBhvr>
                                      <p:tavLst>
                                        <p:tav tm="0">
                                          <p:val>
                                            <p:strVal val="#ppt_x"/>
                                          </p:val>
                                        </p:tav>
                                        <p:tav tm="100000">
                                          <p:val>
                                            <p:strVal val="#ppt_x"/>
                                          </p:val>
                                        </p:tav>
                                      </p:tavLst>
                                    </p:anim>
                                    <p:anim calcmode="lin" valueType="num">
                                      <p:cBhvr>
                                        <p:cTn id="45" dur="1000" fill="hold"/>
                                        <p:tgtEl>
                                          <p:spTgt spid="512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6" grpId="0"/>
      <p:bldP spid="17" grpId="0"/>
      <p:bldP spid="18" grpId="0" animBg="1"/>
      <p:bldP spid="28" grpId="0" animBg="1"/>
      <p:bldP spid="29" grpId="0" animBg="1"/>
      <p:bldP spid="35" grpId="0"/>
      <p:bldP spid="37" grpId="0"/>
      <p:bldP spid="4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696191" y="2983233"/>
            <a:ext cx="11315700" cy="1752403"/>
          </a:xfrm>
          <a:prstGeom prst="rect">
            <a:avLst/>
          </a:prstGeom>
          <a:noFill/>
        </p:spPr>
        <p:txBody>
          <a:bodyPr wrap="square" rtlCol="0">
            <a:spAutoFit/>
          </a:bodyPr>
          <a:lstStyle/>
          <a:p>
            <a:pPr marL="800100" lvl="1" indent="-342900" algn="just" fontAlgn="base">
              <a:lnSpc>
                <a:spcPct val="114000"/>
              </a:lnSpc>
              <a:buFont typeface="Courier New" panose="02070309020205020404" pitchFamily="49" charset="0"/>
              <a:buChar char="o"/>
            </a:pPr>
            <a:r>
              <a:rPr lang="pl-PL" sz="2400" dirty="0">
                <a:solidFill>
                  <a:srgbClr val="243255"/>
                </a:solidFill>
                <a:ea typeface="Times New Roman" panose="02020603050405020304" pitchFamily="18" charset="0"/>
              </a:rPr>
              <a:t>Unikaj dwuznacznych wyrażeń oraz postaw się w sytuacji odbiorcy, wybierając kanał komunikacji z którego chcesz skorzystać</a:t>
            </a:r>
            <a:r>
              <a:rPr lang="en-GB" sz="2400" dirty="0">
                <a:solidFill>
                  <a:srgbClr val="243255"/>
                </a:solidFill>
                <a:effectLst/>
                <a:ea typeface="Times New Roman" panose="02020603050405020304" pitchFamily="18" charset="0"/>
              </a:rPr>
              <a:t>.</a:t>
            </a:r>
          </a:p>
          <a:p>
            <a:pPr marL="800100" lvl="1" indent="-342900" algn="just" fontAlgn="base">
              <a:lnSpc>
                <a:spcPct val="114000"/>
              </a:lnSpc>
              <a:buFont typeface="Courier New" panose="02070309020205020404" pitchFamily="49" charset="0"/>
              <a:buChar char="o"/>
            </a:pPr>
            <a:endParaRPr lang="en-GB" sz="2400" dirty="0">
              <a:solidFill>
                <a:srgbClr val="243255"/>
              </a:solidFill>
              <a:ea typeface="Times New Roman" panose="02020603050405020304" pitchFamily="18" charset="0"/>
            </a:endParaRPr>
          </a:p>
          <a:p>
            <a:pPr lvl="1" algn="just" fontAlgn="base">
              <a:lnSpc>
                <a:spcPct val="114000"/>
              </a:lnSpc>
            </a:pPr>
            <a:endParaRPr lang="es-ES" sz="2400" dirty="0">
              <a:effectLst/>
              <a:ea typeface="Times New Roman" panose="02020603050405020304" pitchFamily="18" charset="0"/>
            </a:endParaRPr>
          </a:p>
        </p:txBody>
      </p:sp>
      <p:grpSp>
        <p:nvGrpSpPr>
          <p:cNvPr id="2" name="Grupo 1">
            <a:extLst>
              <a:ext uri="{FF2B5EF4-FFF2-40B4-BE49-F238E27FC236}">
                <a16:creationId xmlns:a16="http://schemas.microsoft.com/office/drawing/2014/main" id="{6D33B229-4EC4-4107-8D47-196BD1A145F9}"/>
              </a:ext>
            </a:extLst>
          </p:cNvPr>
          <p:cNvGrpSpPr/>
          <p:nvPr/>
        </p:nvGrpSpPr>
        <p:grpSpPr>
          <a:xfrm>
            <a:off x="533400" y="1977341"/>
            <a:ext cx="11506200" cy="1008924"/>
            <a:chOff x="533400" y="1977341"/>
            <a:chExt cx="11506200" cy="1008924"/>
          </a:xfrm>
        </p:grpSpPr>
        <p:sp>
          <p:nvSpPr>
            <p:cNvPr id="16" name="Rectángulo 15">
              <a:extLst>
                <a:ext uri="{FF2B5EF4-FFF2-40B4-BE49-F238E27FC236}">
                  <a16:creationId xmlns:a16="http://schemas.microsoft.com/office/drawing/2014/main" id="{751DEEF2-2FAB-40C4-B195-515BA8BA06EA}"/>
                </a:ext>
              </a:extLst>
            </p:cNvPr>
            <p:cNvSpPr/>
            <p:nvPr/>
          </p:nvSpPr>
          <p:spPr>
            <a:xfrm>
              <a:off x="533400" y="2561839"/>
              <a:ext cx="11430000" cy="257893"/>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graphicFrame>
          <p:nvGraphicFramePr>
            <p:cNvPr id="3" name="Diagrama 2">
              <a:extLst>
                <a:ext uri="{FF2B5EF4-FFF2-40B4-BE49-F238E27FC236}">
                  <a16:creationId xmlns:a16="http://schemas.microsoft.com/office/drawing/2014/main" id="{617715B1-4A57-40FF-B4BD-85A76F98163F}"/>
                </a:ext>
              </a:extLst>
            </p:cNvPr>
            <p:cNvGraphicFramePr/>
            <p:nvPr>
              <p:extLst>
                <p:ext uri="{D42A27DB-BD31-4B8C-83A1-F6EECF244321}">
                  <p14:modId xmlns:p14="http://schemas.microsoft.com/office/powerpoint/2010/main" val="1875486753"/>
                </p:ext>
              </p:extLst>
            </p:nvPr>
          </p:nvGraphicFramePr>
          <p:xfrm>
            <a:off x="1066800" y="1977341"/>
            <a:ext cx="10972800" cy="1008924"/>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grpSp>
      <p:grpSp>
        <p:nvGrpSpPr>
          <p:cNvPr id="5" name="Grupo 4">
            <a:extLst>
              <a:ext uri="{FF2B5EF4-FFF2-40B4-BE49-F238E27FC236}">
                <a16:creationId xmlns:a16="http://schemas.microsoft.com/office/drawing/2014/main" id="{077F6B3C-438B-414F-B967-F9C580F8D506}"/>
              </a:ext>
            </a:extLst>
          </p:cNvPr>
          <p:cNvGrpSpPr/>
          <p:nvPr/>
        </p:nvGrpSpPr>
        <p:grpSpPr>
          <a:xfrm>
            <a:off x="616525" y="4209831"/>
            <a:ext cx="11586455" cy="1444766"/>
            <a:chOff x="616525" y="4209831"/>
            <a:chExt cx="11586455" cy="1444766"/>
          </a:xfrm>
        </p:grpSpPr>
        <p:sp>
          <p:nvSpPr>
            <p:cNvPr id="17" name="Rectángulo 16">
              <a:extLst>
                <a:ext uri="{FF2B5EF4-FFF2-40B4-BE49-F238E27FC236}">
                  <a16:creationId xmlns:a16="http://schemas.microsoft.com/office/drawing/2014/main" id="{3951DFD1-F693-420F-A268-D59FBDB6F2DB}"/>
                </a:ext>
              </a:extLst>
            </p:cNvPr>
            <p:cNvSpPr/>
            <p:nvPr/>
          </p:nvSpPr>
          <p:spPr>
            <a:xfrm>
              <a:off x="616525" y="5266607"/>
              <a:ext cx="11430000" cy="257893"/>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graphicFrame>
          <p:nvGraphicFramePr>
            <p:cNvPr id="6" name="Diagrama 5">
              <a:extLst>
                <a:ext uri="{FF2B5EF4-FFF2-40B4-BE49-F238E27FC236}">
                  <a16:creationId xmlns:a16="http://schemas.microsoft.com/office/drawing/2014/main" id="{02702760-6DDA-40C1-A68F-CA6E641ECDD0}"/>
                </a:ext>
              </a:extLst>
            </p:cNvPr>
            <p:cNvGraphicFramePr/>
            <p:nvPr>
              <p:extLst>
                <p:ext uri="{D42A27DB-BD31-4B8C-83A1-F6EECF244321}">
                  <p14:modId xmlns:p14="http://schemas.microsoft.com/office/powerpoint/2010/main" val="1367698824"/>
                </p:ext>
              </p:extLst>
            </p:nvPr>
          </p:nvGraphicFramePr>
          <p:xfrm>
            <a:off x="1066800" y="4209831"/>
            <a:ext cx="11136180" cy="1444766"/>
          </p:xfrm>
          <a:graphic>
            <a:graphicData uri="http://schemas.openxmlformats.org/drawingml/2006/diagram">
              <dgm:relIds xmlns:dgm="http://schemas.openxmlformats.org/drawingml/2006/diagram" xmlns:r="http://schemas.openxmlformats.org/officeDocument/2006/relationships" r:dm="rId10" r:lo="rId11" r:qs="rId12" r:cs="rId13"/>
            </a:graphicData>
          </a:graphic>
        </p:graphicFrame>
      </p:grpSp>
      <p:sp>
        <p:nvSpPr>
          <p:cNvPr id="15" name="CuadroTexto 14">
            <a:extLst>
              <a:ext uri="{FF2B5EF4-FFF2-40B4-BE49-F238E27FC236}">
                <a16:creationId xmlns:a16="http://schemas.microsoft.com/office/drawing/2014/main" id="{E086665E-4FAD-4CCC-A337-FE871995CEB1}"/>
              </a:ext>
            </a:extLst>
          </p:cNvPr>
          <p:cNvSpPr txBox="1"/>
          <p:nvPr/>
        </p:nvSpPr>
        <p:spPr>
          <a:xfrm>
            <a:off x="696190" y="5793515"/>
            <a:ext cx="11315699" cy="908454"/>
          </a:xfrm>
          <a:prstGeom prst="rect">
            <a:avLst/>
          </a:prstGeom>
          <a:noFill/>
        </p:spPr>
        <p:txBody>
          <a:bodyPr wrap="square">
            <a:spAutoFit/>
          </a:bodyPr>
          <a:lstStyle/>
          <a:p>
            <a:pPr marL="800100" lvl="1" indent="-342900" algn="just" fontAlgn="base">
              <a:lnSpc>
                <a:spcPct val="114000"/>
              </a:lnSpc>
              <a:buFont typeface="Courier New" panose="02070309020205020404" pitchFamily="49" charset="0"/>
              <a:buChar char="o"/>
            </a:pPr>
            <a:r>
              <a:rPr lang="pl-PL" sz="2400" dirty="0">
                <a:solidFill>
                  <a:srgbClr val="243255"/>
                </a:solidFill>
                <a:latin typeface="Calibri" panose="020F0502020204030204" pitchFamily="34" charset="0"/>
                <a:ea typeface="Times New Roman" panose="02020603050405020304" pitchFamily="18" charset="0"/>
              </a:rPr>
              <a:t>Jeśli wiadomość nie zostanie poprawnie zrozumiana, odpowiedzialność powinna spaść na nadawcę, a nie na jej odbiorcę</a:t>
            </a:r>
            <a:r>
              <a:rPr lang="en-GB" sz="2400" dirty="0">
                <a:solidFill>
                  <a:srgbClr val="243255"/>
                </a:solidFill>
                <a:effectLst/>
                <a:latin typeface="Calibri" panose="020F0502020204030204" pitchFamily="34" charset="0"/>
                <a:ea typeface="Times New Roman" panose="02020603050405020304" pitchFamily="18" charset="0"/>
              </a:rPr>
              <a:t>.</a:t>
            </a:r>
            <a:endParaRPr lang="es-ES" sz="2400" dirty="0">
              <a:effectLst/>
              <a:latin typeface="Times New Roman" panose="02020603050405020304" pitchFamily="18" charset="0"/>
              <a:ea typeface="Times New Roman" panose="02020603050405020304" pitchFamily="18" charset="0"/>
            </a:endParaRPr>
          </a:p>
        </p:txBody>
      </p:sp>
      <p:sp>
        <p:nvSpPr>
          <p:cNvPr id="18" name="object 3">
            <a:extLst>
              <a:ext uri="{FF2B5EF4-FFF2-40B4-BE49-F238E27FC236}">
                <a16:creationId xmlns:a16="http://schemas.microsoft.com/office/drawing/2014/main" id="{CC325864-43AD-4D34-844E-5E0473A39FD5}"/>
              </a:ext>
            </a:extLst>
          </p:cNvPr>
          <p:cNvSpPr txBox="1"/>
          <p:nvPr/>
        </p:nvSpPr>
        <p:spPr>
          <a:xfrm>
            <a:off x="903420" y="708614"/>
            <a:ext cx="12244544" cy="629660"/>
          </a:xfrm>
          <a:prstGeom prst="rect">
            <a:avLst/>
          </a:prstGeom>
        </p:spPr>
        <p:txBody>
          <a:bodyPr vert="horz" wrap="square" lIns="0" tIns="13970" rIns="0" bIns="0" rtlCol="0">
            <a:spAutoFit/>
          </a:bodyPr>
          <a:lstStyle/>
          <a:p>
            <a:pPr lvl="0" fontAlgn="base"/>
            <a:r>
              <a:rPr lang="pl-PL" sz="4000" b="1" dirty="0">
                <a:solidFill>
                  <a:srgbClr val="E12227"/>
                </a:solidFill>
                <a:ea typeface="Times New Roman" panose="02020603050405020304" pitchFamily="18" charset="0"/>
              </a:rPr>
              <a:t>Efektywna komunikacja w środowisku cyfrowym</a:t>
            </a:r>
            <a:endParaRPr lang="es-ES" sz="4000" dirty="0">
              <a:solidFill>
                <a:srgbClr val="E12227"/>
              </a:solidFill>
              <a:ea typeface="Times New Roman" panose="02020603050405020304" pitchFamily="18" charset="0"/>
            </a:endParaRPr>
          </a:p>
        </p:txBody>
      </p:sp>
      <p:sp>
        <p:nvSpPr>
          <p:cNvPr id="20" name="object 2">
            <a:extLst>
              <a:ext uri="{FF2B5EF4-FFF2-40B4-BE49-F238E27FC236}">
                <a16:creationId xmlns:a16="http://schemas.microsoft.com/office/drawing/2014/main" id="{A56A685C-4112-4E72-8FDB-F531A37E6A7F}"/>
              </a:ext>
            </a:extLst>
          </p:cNvPr>
          <p:cNvSpPr txBox="1">
            <a:spLocks/>
          </p:cNvSpPr>
          <p:nvPr/>
        </p:nvSpPr>
        <p:spPr>
          <a:xfrm>
            <a:off x="14478000" y="647700"/>
            <a:ext cx="33737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Część nr</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 </a:t>
            </a:r>
            <a:r>
              <a:rPr lang="pl-PL" altLang="ko-KR" sz="4800" dirty="0">
                <a:solidFill>
                  <a:srgbClr val="E12227"/>
                </a:solidFill>
                <a:latin typeface="Tahoma" panose="020B0604030504040204" pitchFamily="34" charset="0"/>
                <a:ea typeface="Tahoma" panose="020B0604030504040204" pitchFamily="34" charset="0"/>
                <a:cs typeface="Tahoma" panose="020B0604030504040204" pitchFamily="34" charset="0"/>
              </a:rPr>
              <a:t>3</a:t>
            </a:r>
            <a:endPar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274843651"/>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arn(inVertical)">
                                      <p:cBhvr>
                                        <p:cTn id="15" dur="500"/>
                                        <p:tgtEl>
                                          <p:spTgt spid="5"/>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5"/>
                                        </p:tgtEl>
                                        <p:attrNameLst>
                                          <p:attrName>style.visibility</p:attrName>
                                        </p:attrNameLst>
                                      </p:cBhvr>
                                      <p:to>
                                        <p:strVal val="visible"/>
                                      </p:to>
                                    </p:set>
                                    <p:animEffect transition="in" filter="fade">
                                      <p:cBhvr>
                                        <p:cTn id="18" dur="500"/>
                                        <p:tgtEl>
                                          <p:spTgt spid="15"/>
                                        </p:tgtEl>
                                      </p:cBhvr>
                                    </p:animEffect>
                                  </p:childTnLst>
                                </p:cTn>
                              </p:par>
                            </p:childTnLst>
                          </p:cTn>
                        </p:par>
                        <p:par>
                          <p:cTn id="19" fill="hold">
                            <p:stCondLst>
                              <p:cond delay="500"/>
                            </p:stCondLst>
                            <p:childTnLst>
                              <p:par>
                                <p:cTn id="20" presetID="10" presetClass="entr" presetSubtype="0" fill="hold" grpId="0" nodeType="after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fade">
                                      <p:cBhvr>
                                        <p:cTn id="22" dur="500"/>
                                        <p:tgtEl>
                                          <p:spTgt spid="18"/>
                                        </p:tgtEl>
                                      </p:cBhvr>
                                    </p:animEffect>
                                  </p:childTnLst>
                                </p:cTn>
                              </p:par>
                            </p:childTnLst>
                          </p:cTn>
                        </p:par>
                        <p:par>
                          <p:cTn id="23" fill="hold">
                            <p:stCondLst>
                              <p:cond delay="1000"/>
                            </p:stCondLst>
                            <p:childTnLst>
                              <p:par>
                                <p:cTn id="24" presetID="10" presetClass="entr" presetSubtype="0" fill="hold" grpId="0" nodeType="afterEffect">
                                  <p:stCondLst>
                                    <p:cond delay="0"/>
                                  </p:stCondLst>
                                  <p:childTnLst>
                                    <p:set>
                                      <p:cBhvr>
                                        <p:cTn id="25" dur="1" fill="hold">
                                          <p:stCondLst>
                                            <p:cond delay="0"/>
                                          </p:stCondLst>
                                        </p:cTn>
                                        <p:tgtEl>
                                          <p:spTgt spid="20"/>
                                        </p:tgtEl>
                                        <p:attrNameLst>
                                          <p:attrName>style.visibility</p:attrName>
                                        </p:attrNameLst>
                                      </p:cBhvr>
                                      <p:to>
                                        <p:strVal val="visible"/>
                                      </p:to>
                                    </p:set>
                                    <p:animEffect transition="in" filter="fade">
                                      <p:cBhvr>
                                        <p:cTn id="26"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5" grpId="0"/>
      <p:bldP spid="18" grpId="0"/>
      <p:bldP spid="20"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grpSp>
        <p:nvGrpSpPr>
          <p:cNvPr id="3" name="Grupo 2">
            <a:extLst>
              <a:ext uri="{FF2B5EF4-FFF2-40B4-BE49-F238E27FC236}">
                <a16:creationId xmlns:a16="http://schemas.microsoft.com/office/drawing/2014/main" id="{46E04124-2296-4744-9812-45692B884E67}"/>
              </a:ext>
            </a:extLst>
          </p:cNvPr>
          <p:cNvGrpSpPr/>
          <p:nvPr/>
        </p:nvGrpSpPr>
        <p:grpSpPr>
          <a:xfrm>
            <a:off x="903420" y="2095500"/>
            <a:ext cx="11430000" cy="2154786"/>
            <a:chOff x="914400" y="3006024"/>
            <a:chExt cx="12430125" cy="1337229"/>
          </a:xfrm>
        </p:grpSpPr>
        <p:sp>
          <p:nvSpPr>
            <p:cNvPr id="5" name="Rectángulo 4">
              <a:extLst>
                <a:ext uri="{FF2B5EF4-FFF2-40B4-BE49-F238E27FC236}">
                  <a16:creationId xmlns:a16="http://schemas.microsoft.com/office/drawing/2014/main" id="{2E7BC3E1-3541-431B-88A1-A5AAA510695B}"/>
                </a:ext>
              </a:extLst>
            </p:cNvPr>
            <p:cNvSpPr/>
            <p:nvPr/>
          </p:nvSpPr>
          <p:spPr>
            <a:xfrm>
              <a:off x="914400" y="3367902"/>
              <a:ext cx="12430125" cy="143548"/>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6" name="Forma libre: forma 5">
              <a:extLst>
                <a:ext uri="{FF2B5EF4-FFF2-40B4-BE49-F238E27FC236}">
                  <a16:creationId xmlns:a16="http://schemas.microsoft.com/office/drawing/2014/main" id="{94A72DB3-8A06-46D7-B5B2-8658A261F1B1}"/>
                </a:ext>
              </a:extLst>
            </p:cNvPr>
            <p:cNvSpPr/>
            <p:nvPr/>
          </p:nvSpPr>
          <p:spPr>
            <a:xfrm>
              <a:off x="1577340" y="3006024"/>
              <a:ext cx="11767185" cy="615557"/>
            </a:xfrm>
            <a:custGeom>
              <a:avLst/>
              <a:gdLst>
                <a:gd name="connsiteX0" fmla="*/ 0 w 9281160"/>
                <a:gd name="connsiteY0" fmla="*/ 39361 h 236160"/>
                <a:gd name="connsiteX1" fmla="*/ 39361 w 9281160"/>
                <a:gd name="connsiteY1" fmla="*/ 0 h 236160"/>
                <a:gd name="connsiteX2" fmla="*/ 9241799 w 9281160"/>
                <a:gd name="connsiteY2" fmla="*/ 0 h 236160"/>
                <a:gd name="connsiteX3" fmla="*/ 9281160 w 9281160"/>
                <a:gd name="connsiteY3" fmla="*/ 39361 h 236160"/>
                <a:gd name="connsiteX4" fmla="*/ 9281160 w 9281160"/>
                <a:gd name="connsiteY4" fmla="*/ 196799 h 236160"/>
                <a:gd name="connsiteX5" fmla="*/ 9241799 w 9281160"/>
                <a:gd name="connsiteY5" fmla="*/ 236160 h 236160"/>
                <a:gd name="connsiteX6" fmla="*/ 39361 w 9281160"/>
                <a:gd name="connsiteY6" fmla="*/ 236160 h 236160"/>
                <a:gd name="connsiteX7" fmla="*/ 0 w 9281160"/>
                <a:gd name="connsiteY7" fmla="*/ 196799 h 236160"/>
                <a:gd name="connsiteX8" fmla="*/ 0 w 9281160"/>
                <a:gd name="connsiteY8" fmla="*/ 39361 h 23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281160" h="236160">
                  <a:moveTo>
                    <a:pt x="0" y="39361"/>
                  </a:moveTo>
                  <a:cubicBezTo>
                    <a:pt x="0" y="17623"/>
                    <a:pt x="17623" y="0"/>
                    <a:pt x="39361" y="0"/>
                  </a:cubicBezTo>
                  <a:lnTo>
                    <a:pt x="9241799" y="0"/>
                  </a:lnTo>
                  <a:cubicBezTo>
                    <a:pt x="9263537" y="0"/>
                    <a:pt x="9281160" y="17623"/>
                    <a:pt x="9281160" y="39361"/>
                  </a:cubicBezTo>
                  <a:lnTo>
                    <a:pt x="9281160" y="196799"/>
                  </a:lnTo>
                  <a:cubicBezTo>
                    <a:pt x="9281160" y="218537"/>
                    <a:pt x="9263537" y="236160"/>
                    <a:pt x="9241799" y="236160"/>
                  </a:cubicBezTo>
                  <a:lnTo>
                    <a:pt x="39361" y="236160"/>
                  </a:lnTo>
                  <a:cubicBezTo>
                    <a:pt x="17623" y="236160"/>
                    <a:pt x="0" y="218537"/>
                    <a:pt x="0" y="196799"/>
                  </a:cubicBezTo>
                  <a:lnTo>
                    <a:pt x="0" y="3936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62334" tIns="11528" rIns="362334" bIns="11528" numCol="1" spcCol="1270" anchor="ctr" anchorCtr="0">
              <a:noAutofit/>
            </a:bodyPr>
            <a:lstStyle/>
            <a:p>
              <a:pPr lvl="0" defTabSz="355600">
                <a:lnSpc>
                  <a:spcPct val="90000"/>
                </a:lnSpc>
                <a:spcBef>
                  <a:spcPct val="0"/>
                </a:spcBef>
                <a:spcAft>
                  <a:spcPct val="35000"/>
                </a:spcAft>
              </a:pPr>
              <a:r>
                <a:rPr lang="en-GB" sz="2400" kern="1200" dirty="0"/>
                <a:t>• </a:t>
              </a:r>
              <a:r>
                <a:rPr lang="pl-PL" sz="2400" dirty="0"/>
                <a:t>Zawsze interpretuj komunikaty/informacje z profesjonalnego punktu widzenia</a:t>
              </a:r>
              <a:r>
                <a:rPr lang="en-GB" sz="2400" kern="1200" dirty="0"/>
                <a:t>.</a:t>
              </a:r>
              <a:endParaRPr lang="es-ES" sz="2400" kern="1200" dirty="0"/>
            </a:p>
          </p:txBody>
        </p:sp>
        <p:sp>
          <p:nvSpPr>
            <p:cNvPr id="13" name="Rectángulo 12">
              <a:extLst>
                <a:ext uri="{FF2B5EF4-FFF2-40B4-BE49-F238E27FC236}">
                  <a16:creationId xmlns:a16="http://schemas.microsoft.com/office/drawing/2014/main" id="{16FE5E90-41FA-418E-B0E2-735ABF167F21}"/>
                </a:ext>
              </a:extLst>
            </p:cNvPr>
            <p:cNvSpPr/>
            <p:nvPr/>
          </p:nvSpPr>
          <p:spPr>
            <a:xfrm>
              <a:off x="914400" y="4093661"/>
              <a:ext cx="12430125" cy="143548"/>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4" name="Forma libre: forma 13">
              <a:extLst>
                <a:ext uri="{FF2B5EF4-FFF2-40B4-BE49-F238E27FC236}">
                  <a16:creationId xmlns:a16="http://schemas.microsoft.com/office/drawing/2014/main" id="{17CD0410-9093-48A3-8B07-81E5E6D9E066}"/>
                </a:ext>
              </a:extLst>
            </p:cNvPr>
            <p:cNvSpPr/>
            <p:nvPr/>
          </p:nvSpPr>
          <p:spPr>
            <a:xfrm>
              <a:off x="1577340" y="3727696"/>
              <a:ext cx="11767185" cy="615557"/>
            </a:xfrm>
            <a:custGeom>
              <a:avLst/>
              <a:gdLst>
                <a:gd name="connsiteX0" fmla="*/ 0 w 9281160"/>
                <a:gd name="connsiteY0" fmla="*/ 39361 h 236160"/>
                <a:gd name="connsiteX1" fmla="*/ 39361 w 9281160"/>
                <a:gd name="connsiteY1" fmla="*/ 0 h 236160"/>
                <a:gd name="connsiteX2" fmla="*/ 9241799 w 9281160"/>
                <a:gd name="connsiteY2" fmla="*/ 0 h 236160"/>
                <a:gd name="connsiteX3" fmla="*/ 9281160 w 9281160"/>
                <a:gd name="connsiteY3" fmla="*/ 39361 h 236160"/>
                <a:gd name="connsiteX4" fmla="*/ 9281160 w 9281160"/>
                <a:gd name="connsiteY4" fmla="*/ 196799 h 236160"/>
                <a:gd name="connsiteX5" fmla="*/ 9241799 w 9281160"/>
                <a:gd name="connsiteY5" fmla="*/ 236160 h 236160"/>
                <a:gd name="connsiteX6" fmla="*/ 39361 w 9281160"/>
                <a:gd name="connsiteY6" fmla="*/ 236160 h 236160"/>
                <a:gd name="connsiteX7" fmla="*/ 0 w 9281160"/>
                <a:gd name="connsiteY7" fmla="*/ 196799 h 236160"/>
                <a:gd name="connsiteX8" fmla="*/ 0 w 9281160"/>
                <a:gd name="connsiteY8" fmla="*/ 39361 h 23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281160" h="236160">
                  <a:moveTo>
                    <a:pt x="0" y="39361"/>
                  </a:moveTo>
                  <a:cubicBezTo>
                    <a:pt x="0" y="17623"/>
                    <a:pt x="17623" y="0"/>
                    <a:pt x="39361" y="0"/>
                  </a:cubicBezTo>
                  <a:lnTo>
                    <a:pt x="9241799" y="0"/>
                  </a:lnTo>
                  <a:cubicBezTo>
                    <a:pt x="9263537" y="0"/>
                    <a:pt x="9281160" y="17623"/>
                    <a:pt x="9281160" y="39361"/>
                  </a:cubicBezTo>
                  <a:lnTo>
                    <a:pt x="9281160" y="196799"/>
                  </a:lnTo>
                  <a:cubicBezTo>
                    <a:pt x="9281160" y="218537"/>
                    <a:pt x="9263537" y="236160"/>
                    <a:pt x="9241799" y="236160"/>
                  </a:cubicBezTo>
                  <a:lnTo>
                    <a:pt x="39361" y="236160"/>
                  </a:lnTo>
                  <a:cubicBezTo>
                    <a:pt x="17623" y="236160"/>
                    <a:pt x="0" y="218537"/>
                    <a:pt x="0" y="196799"/>
                  </a:cubicBezTo>
                  <a:lnTo>
                    <a:pt x="0" y="3936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62334" tIns="11528" rIns="362334" bIns="11528" numCol="1" spcCol="1270" anchor="ctr" anchorCtr="0">
              <a:noAutofit/>
            </a:bodyPr>
            <a:lstStyle/>
            <a:p>
              <a:pPr marL="261938" lvl="0" indent="-261938" defTabSz="355600">
                <a:lnSpc>
                  <a:spcPct val="90000"/>
                </a:lnSpc>
                <a:spcBef>
                  <a:spcPct val="0"/>
                </a:spcBef>
                <a:spcAft>
                  <a:spcPct val="35000"/>
                </a:spcAft>
              </a:pPr>
              <a:r>
                <a:rPr lang="en-GB" sz="2400" kern="1200" dirty="0"/>
                <a:t>• </a:t>
              </a:r>
              <a:r>
                <a:rPr lang="pl-PL" sz="2400" dirty="0"/>
                <a:t>Zadbaj o swoją reputację on-line, tj. Twoje zachowanie w sieciach społecznościowych i na platformach internetowych</a:t>
              </a:r>
              <a:r>
                <a:rPr lang="en-GB" sz="2400" kern="1200" dirty="0"/>
                <a:t>.</a:t>
              </a:r>
              <a:endParaRPr lang="es-ES" sz="2400" kern="1200" dirty="0"/>
            </a:p>
          </p:txBody>
        </p:sp>
      </p:grpSp>
      <p:grpSp>
        <p:nvGrpSpPr>
          <p:cNvPr id="16" name="Grupo 15">
            <a:extLst>
              <a:ext uri="{FF2B5EF4-FFF2-40B4-BE49-F238E27FC236}">
                <a16:creationId xmlns:a16="http://schemas.microsoft.com/office/drawing/2014/main" id="{5F59BCE8-1EDC-412C-AD54-06D45CC12F58}"/>
              </a:ext>
            </a:extLst>
          </p:cNvPr>
          <p:cNvGrpSpPr/>
          <p:nvPr/>
        </p:nvGrpSpPr>
        <p:grpSpPr>
          <a:xfrm>
            <a:off x="899367" y="4534008"/>
            <a:ext cx="11430000" cy="3279969"/>
            <a:chOff x="914400" y="4471970"/>
            <a:chExt cx="12430125" cy="1453603"/>
          </a:xfrm>
        </p:grpSpPr>
        <p:sp>
          <p:nvSpPr>
            <p:cNvPr id="26" name="Rectángulo 25">
              <a:extLst>
                <a:ext uri="{FF2B5EF4-FFF2-40B4-BE49-F238E27FC236}">
                  <a16:creationId xmlns:a16="http://schemas.microsoft.com/office/drawing/2014/main" id="{A137BEF8-C474-4053-8D84-2B911BABE669}"/>
                </a:ext>
              </a:extLst>
            </p:cNvPr>
            <p:cNvSpPr/>
            <p:nvPr/>
          </p:nvSpPr>
          <p:spPr>
            <a:xfrm>
              <a:off x="914400" y="4819422"/>
              <a:ext cx="12430125" cy="143548"/>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7" name="Forma libre: forma 26">
              <a:extLst>
                <a:ext uri="{FF2B5EF4-FFF2-40B4-BE49-F238E27FC236}">
                  <a16:creationId xmlns:a16="http://schemas.microsoft.com/office/drawing/2014/main" id="{1C50DE44-061F-4FF8-AF8D-77E2AE777FF9}"/>
                </a:ext>
              </a:extLst>
            </p:cNvPr>
            <p:cNvSpPr/>
            <p:nvPr/>
          </p:nvSpPr>
          <p:spPr>
            <a:xfrm>
              <a:off x="1577340" y="4471970"/>
              <a:ext cx="11767185" cy="696986"/>
            </a:xfrm>
            <a:custGeom>
              <a:avLst/>
              <a:gdLst>
                <a:gd name="connsiteX0" fmla="*/ 0 w 9281160"/>
                <a:gd name="connsiteY0" fmla="*/ 39361 h 236160"/>
                <a:gd name="connsiteX1" fmla="*/ 39361 w 9281160"/>
                <a:gd name="connsiteY1" fmla="*/ 0 h 236160"/>
                <a:gd name="connsiteX2" fmla="*/ 9241799 w 9281160"/>
                <a:gd name="connsiteY2" fmla="*/ 0 h 236160"/>
                <a:gd name="connsiteX3" fmla="*/ 9281160 w 9281160"/>
                <a:gd name="connsiteY3" fmla="*/ 39361 h 236160"/>
                <a:gd name="connsiteX4" fmla="*/ 9281160 w 9281160"/>
                <a:gd name="connsiteY4" fmla="*/ 196799 h 236160"/>
                <a:gd name="connsiteX5" fmla="*/ 9241799 w 9281160"/>
                <a:gd name="connsiteY5" fmla="*/ 236160 h 236160"/>
                <a:gd name="connsiteX6" fmla="*/ 39361 w 9281160"/>
                <a:gd name="connsiteY6" fmla="*/ 236160 h 236160"/>
                <a:gd name="connsiteX7" fmla="*/ 0 w 9281160"/>
                <a:gd name="connsiteY7" fmla="*/ 196799 h 236160"/>
                <a:gd name="connsiteX8" fmla="*/ 0 w 9281160"/>
                <a:gd name="connsiteY8" fmla="*/ 39361 h 23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281160" h="236160">
                  <a:moveTo>
                    <a:pt x="0" y="39361"/>
                  </a:moveTo>
                  <a:cubicBezTo>
                    <a:pt x="0" y="17623"/>
                    <a:pt x="17623" y="0"/>
                    <a:pt x="39361" y="0"/>
                  </a:cubicBezTo>
                  <a:lnTo>
                    <a:pt x="9241799" y="0"/>
                  </a:lnTo>
                  <a:cubicBezTo>
                    <a:pt x="9263537" y="0"/>
                    <a:pt x="9281160" y="17623"/>
                    <a:pt x="9281160" y="39361"/>
                  </a:cubicBezTo>
                  <a:lnTo>
                    <a:pt x="9281160" y="196799"/>
                  </a:lnTo>
                  <a:cubicBezTo>
                    <a:pt x="9281160" y="218537"/>
                    <a:pt x="9263537" y="236160"/>
                    <a:pt x="9241799" y="236160"/>
                  </a:cubicBezTo>
                  <a:lnTo>
                    <a:pt x="39361" y="236160"/>
                  </a:lnTo>
                  <a:cubicBezTo>
                    <a:pt x="17623" y="236160"/>
                    <a:pt x="0" y="218537"/>
                    <a:pt x="0" y="196799"/>
                  </a:cubicBezTo>
                  <a:lnTo>
                    <a:pt x="0" y="3936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62334" tIns="11528" rIns="362334" bIns="11528" numCol="1" spcCol="1270" anchor="ctr" anchorCtr="0">
              <a:noAutofit/>
            </a:bodyPr>
            <a:lstStyle/>
            <a:p>
              <a:pPr marL="261938" lvl="0" indent="-261938" defTabSz="355600">
                <a:lnSpc>
                  <a:spcPct val="90000"/>
                </a:lnSpc>
                <a:spcBef>
                  <a:spcPct val="0"/>
                </a:spcBef>
                <a:spcAft>
                  <a:spcPct val="35000"/>
                </a:spcAft>
              </a:pPr>
              <a:r>
                <a:rPr lang="en-GB" sz="2400" kern="1200" dirty="0"/>
                <a:t>• </a:t>
              </a:r>
              <a:r>
                <a:rPr lang="pl-PL" sz="2400" dirty="0"/>
                <a:t>Zawsze przekazuj informację zwrotną i bądź otwarty na jej przyjęcie. Pomoże to w płynnej, skutecznej oraz bezpiecznej komunikacji w zespole, w którym wszyscy jego członkowie pracują z uwzględnieniem swoich mocnych i słabych stron</a:t>
              </a:r>
              <a:r>
                <a:rPr lang="en-GB" sz="2400" kern="1200" dirty="0"/>
                <a:t>.</a:t>
              </a:r>
              <a:endParaRPr lang="es-ES" sz="2400" kern="1200" dirty="0"/>
            </a:p>
          </p:txBody>
        </p:sp>
        <p:sp>
          <p:nvSpPr>
            <p:cNvPr id="28" name="Rectángulo 27">
              <a:extLst>
                <a:ext uri="{FF2B5EF4-FFF2-40B4-BE49-F238E27FC236}">
                  <a16:creationId xmlns:a16="http://schemas.microsoft.com/office/drawing/2014/main" id="{F297F020-1221-477C-9ACD-E019B0CC9FF8}"/>
                </a:ext>
              </a:extLst>
            </p:cNvPr>
            <p:cNvSpPr/>
            <p:nvPr/>
          </p:nvSpPr>
          <p:spPr>
            <a:xfrm>
              <a:off x="914400" y="5545181"/>
              <a:ext cx="12430125" cy="143548"/>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9" name="Forma libre: forma 28">
              <a:extLst>
                <a:ext uri="{FF2B5EF4-FFF2-40B4-BE49-F238E27FC236}">
                  <a16:creationId xmlns:a16="http://schemas.microsoft.com/office/drawing/2014/main" id="{5B810359-807E-49A0-8DEC-1E7164B8093D}"/>
                </a:ext>
              </a:extLst>
            </p:cNvPr>
            <p:cNvSpPr/>
            <p:nvPr/>
          </p:nvSpPr>
          <p:spPr>
            <a:xfrm>
              <a:off x="1577340" y="5228587"/>
              <a:ext cx="11767185" cy="696986"/>
            </a:xfrm>
            <a:custGeom>
              <a:avLst/>
              <a:gdLst>
                <a:gd name="connsiteX0" fmla="*/ 0 w 9281160"/>
                <a:gd name="connsiteY0" fmla="*/ 39361 h 236160"/>
                <a:gd name="connsiteX1" fmla="*/ 39361 w 9281160"/>
                <a:gd name="connsiteY1" fmla="*/ 0 h 236160"/>
                <a:gd name="connsiteX2" fmla="*/ 9241799 w 9281160"/>
                <a:gd name="connsiteY2" fmla="*/ 0 h 236160"/>
                <a:gd name="connsiteX3" fmla="*/ 9281160 w 9281160"/>
                <a:gd name="connsiteY3" fmla="*/ 39361 h 236160"/>
                <a:gd name="connsiteX4" fmla="*/ 9281160 w 9281160"/>
                <a:gd name="connsiteY4" fmla="*/ 196799 h 236160"/>
                <a:gd name="connsiteX5" fmla="*/ 9241799 w 9281160"/>
                <a:gd name="connsiteY5" fmla="*/ 236160 h 236160"/>
                <a:gd name="connsiteX6" fmla="*/ 39361 w 9281160"/>
                <a:gd name="connsiteY6" fmla="*/ 236160 h 236160"/>
                <a:gd name="connsiteX7" fmla="*/ 0 w 9281160"/>
                <a:gd name="connsiteY7" fmla="*/ 196799 h 236160"/>
                <a:gd name="connsiteX8" fmla="*/ 0 w 9281160"/>
                <a:gd name="connsiteY8" fmla="*/ 39361 h 23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281160" h="236160">
                  <a:moveTo>
                    <a:pt x="0" y="39361"/>
                  </a:moveTo>
                  <a:cubicBezTo>
                    <a:pt x="0" y="17623"/>
                    <a:pt x="17623" y="0"/>
                    <a:pt x="39361" y="0"/>
                  </a:cubicBezTo>
                  <a:lnTo>
                    <a:pt x="9241799" y="0"/>
                  </a:lnTo>
                  <a:cubicBezTo>
                    <a:pt x="9263537" y="0"/>
                    <a:pt x="9281160" y="17623"/>
                    <a:pt x="9281160" y="39361"/>
                  </a:cubicBezTo>
                  <a:lnTo>
                    <a:pt x="9281160" y="196799"/>
                  </a:lnTo>
                  <a:cubicBezTo>
                    <a:pt x="9281160" y="218537"/>
                    <a:pt x="9263537" y="236160"/>
                    <a:pt x="9241799" y="236160"/>
                  </a:cubicBezTo>
                  <a:lnTo>
                    <a:pt x="39361" y="236160"/>
                  </a:lnTo>
                  <a:cubicBezTo>
                    <a:pt x="17623" y="236160"/>
                    <a:pt x="0" y="218537"/>
                    <a:pt x="0" y="196799"/>
                  </a:cubicBezTo>
                  <a:lnTo>
                    <a:pt x="0" y="3936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62334" tIns="11528" rIns="362334" bIns="11528" numCol="1" spcCol="1270" anchor="ctr" anchorCtr="0">
              <a:noAutofit/>
            </a:bodyPr>
            <a:lstStyle/>
            <a:p>
              <a:pPr marL="261938" lvl="0" indent="-261938" defTabSz="355600">
                <a:lnSpc>
                  <a:spcPct val="90000"/>
                </a:lnSpc>
                <a:spcBef>
                  <a:spcPct val="0"/>
                </a:spcBef>
                <a:spcAft>
                  <a:spcPct val="35000"/>
                </a:spcAft>
              </a:pPr>
              <a:r>
                <a:rPr lang="en-GB" sz="2400" kern="1200" dirty="0"/>
                <a:t>• </a:t>
              </a:r>
              <a:r>
                <a:rPr lang="pl-PL" sz="2400" dirty="0"/>
                <a:t>W wielokulturowych środowiskach pracy pamiętaj, że nie każdy funkcjonuje w oparciu o te same kody </a:t>
              </a:r>
              <a:r>
                <a:rPr lang="pl-PL" sz="2400" dirty="0" err="1"/>
                <a:t>zachowań</a:t>
              </a:r>
              <a:r>
                <a:rPr lang="pl-PL" sz="2400" dirty="0"/>
                <a:t>. Dostosuj swój przekaz tak, aby był on w pełni profesjonalny i dopasowany do otoczenia oraz grupy docelowej</a:t>
              </a:r>
              <a:r>
                <a:rPr lang="en-GB" sz="2400" kern="1200" dirty="0"/>
                <a:t>. </a:t>
              </a:r>
              <a:endParaRPr lang="es-ES" sz="2400" kern="1200" dirty="0"/>
            </a:p>
          </p:txBody>
        </p:sp>
      </p:grpSp>
      <p:sp>
        <p:nvSpPr>
          <p:cNvPr id="17" name="object 3">
            <a:extLst>
              <a:ext uri="{FF2B5EF4-FFF2-40B4-BE49-F238E27FC236}">
                <a16:creationId xmlns:a16="http://schemas.microsoft.com/office/drawing/2014/main" id="{66F0A9B0-1D22-4551-A1E7-AD26B8B926F4}"/>
              </a:ext>
            </a:extLst>
          </p:cNvPr>
          <p:cNvSpPr txBox="1"/>
          <p:nvPr/>
        </p:nvSpPr>
        <p:spPr>
          <a:xfrm>
            <a:off x="903420" y="708614"/>
            <a:ext cx="12244544" cy="629660"/>
          </a:xfrm>
          <a:prstGeom prst="rect">
            <a:avLst/>
          </a:prstGeom>
        </p:spPr>
        <p:txBody>
          <a:bodyPr vert="horz" wrap="square" lIns="0" tIns="13970" rIns="0" bIns="0" rtlCol="0">
            <a:spAutoFit/>
          </a:bodyPr>
          <a:lstStyle/>
          <a:p>
            <a:pPr lvl="0" fontAlgn="base"/>
            <a:r>
              <a:rPr lang="pl-PL" sz="4000" b="1" dirty="0">
                <a:solidFill>
                  <a:srgbClr val="E12227"/>
                </a:solidFill>
                <a:ea typeface="Times New Roman" panose="02020603050405020304" pitchFamily="18" charset="0"/>
              </a:rPr>
              <a:t>Efektywna komunikacja w środowisku cyfrowym</a:t>
            </a:r>
            <a:endParaRPr lang="es-ES" sz="4000" dirty="0">
              <a:solidFill>
                <a:srgbClr val="E12227"/>
              </a:solidFill>
              <a:ea typeface="Times New Roman" panose="02020603050405020304" pitchFamily="18" charset="0"/>
            </a:endParaRPr>
          </a:p>
        </p:txBody>
      </p:sp>
      <p:sp>
        <p:nvSpPr>
          <p:cNvPr id="18" name="object 2">
            <a:extLst>
              <a:ext uri="{FF2B5EF4-FFF2-40B4-BE49-F238E27FC236}">
                <a16:creationId xmlns:a16="http://schemas.microsoft.com/office/drawing/2014/main" id="{A02975F1-515C-44EC-A7D7-56E4DF424C4E}"/>
              </a:ext>
            </a:extLst>
          </p:cNvPr>
          <p:cNvSpPr txBox="1">
            <a:spLocks/>
          </p:cNvSpPr>
          <p:nvPr/>
        </p:nvSpPr>
        <p:spPr>
          <a:xfrm>
            <a:off x="14478000" y="647700"/>
            <a:ext cx="33737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Część nr</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 </a:t>
            </a:r>
            <a:r>
              <a:rPr lang="pl-PL" altLang="ko-KR" sz="4800" dirty="0">
                <a:solidFill>
                  <a:srgbClr val="E12227"/>
                </a:solidFill>
                <a:latin typeface="Tahoma" panose="020B0604030504040204" pitchFamily="34" charset="0"/>
                <a:ea typeface="Tahoma" panose="020B0604030504040204" pitchFamily="34" charset="0"/>
                <a:cs typeface="Tahoma" panose="020B0604030504040204" pitchFamily="34" charset="0"/>
              </a:rPr>
              <a:t>3</a:t>
            </a:r>
            <a:endPar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101892247"/>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barn(inVertical)">
                                      <p:cBhvr>
                                        <p:cTn id="12" dur="500"/>
                                        <p:tgtEl>
                                          <p:spTgt spid="16"/>
                                        </p:tgtEl>
                                      </p:cBhvr>
                                    </p:animEffec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17"/>
                                        </p:tgtEl>
                                        <p:attrNameLst>
                                          <p:attrName>style.visibility</p:attrName>
                                        </p:attrNameLst>
                                      </p:cBhvr>
                                      <p:to>
                                        <p:strVal val="visible"/>
                                      </p:to>
                                    </p:set>
                                    <p:animEffect transition="in" filter="fade">
                                      <p:cBhvr>
                                        <p:cTn id="16" dur="500"/>
                                        <p:tgtEl>
                                          <p:spTgt spid="17"/>
                                        </p:tgtEl>
                                      </p:cBhvr>
                                    </p:animEffect>
                                  </p:childTnLst>
                                </p:cTn>
                              </p:par>
                            </p:childTnLst>
                          </p:cTn>
                        </p:par>
                        <p:par>
                          <p:cTn id="17" fill="hold">
                            <p:stCondLst>
                              <p:cond delay="1000"/>
                            </p:stCondLst>
                            <p:childTnLst>
                              <p:par>
                                <p:cTn id="18" presetID="10" presetClass="entr" presetSubtype="0" fill="hold" grpId="0" nodeType="afterEffect">
                                  <p:stCondLst>
                                    <p:cond delay="0"/>
                                  </p:stCondLst>
                                  <p:childTnLst>
                                    <p:set>
                                      <p:cBhvr>
                                        <p:cTn id="19" dur="1" fill="hold">
                                          <p:stCondLst>
                                            <p:cond delay="0"/>
                                          </p:stCondLst>
                                        </p:cTn>
                                        <p:tgtEl>
                                          <p:spTgt spid="18"/>
                                        </p:tgtEl>
                                        <p:attrNameLst>
                                          <p:attrName>style.visibility</p:attrName>
                                        </p:attrNameLst>
                                      </p:cBhvr>
                                      <p:to>
                                        <p:strVal val="visible"/>
                                      </p:to>
                                    </p:set>
                                    <p:animEffect transition="in" filter="fade">
                                      <p:cBhvr>
                                        <p:cTn id="20"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grpSp>
        <p:nvGrpSpPr>
          <p:cNvPr id="3" name="Grupo 2">
            <a:extLst>
              <a:ext uri="{FF2B5EF4-FFF2-40B4-BE49-F238E27FC236}">
                <a16:creationId xmlns:a16="http://schemas.microsoft.com/office/drawing/2014/main" id="{32FB096A-C5F0-49EE-BF9D-BE73EFD7327F}"/>
              </a:ext>
            </a:extLst>
          </p:cNvPr>
          <p:cNvGrpSpPr/>
          <p:nvPr/>
        </p:nvGrpSpPr>
        <p:grpSpPr>
          <a:xfrm>
            <a:off x="1066800" y="1866900"/>
            <a:ext cx="11734800" cy="3276600"/>
            <a:chOff x="1143000" y="3673364"/>
            <a:chExt cx="10638135" cy="563330"/>
          </a:xfrm>
        </p:grpSpPr>
        <p:sp>
          <p:nvSpPr>
            <p:cNvPr id="5" name="Rectángulo 4">
              <a:extLst>
                <a:ext uri="{FF2B5EF4-FFF2-40B4-BE49-F238E27FC236}">
                  <a16:creationId xmlns:a16="http://schemas.microsoft.com/office/drawing/2014/main" id="{041C5B34-BBD4-4FB0-9566-4CA4FE18B541}"/>
                </a:ext>
              </a:extLst>
            </p:cNvPr>
            <p:cNvSpPr/>
            <p:nvPr/>
          </p:nvSpPr>
          <p:spPr>
            <a:xfrm>
              <a:off x="1143000" y="3866555"/>
              <a:ext cx="10515600" cy="69697"/>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6" name="Forma libre: forma 5">
              <a:extLst>
                <a:ext uri="{FF2B5EF4-FFF2-40B4-BE49-F238E27FC236}">
                  <a16:creationId xmlns:a16="http://schemas.microsoft.com/office/drawing/2014/main" id="{E31FAAF8-36AD-414E-942A-0EAF5B5A91E8}"/>
                </a:ext>
              </a:extLst>
            </p:cNvPr>
            <p:cNvSpPr/>
            <p:nvPr/>
          </p:nvSpPr>
          <p:spPr>
            <a:xfrm>
              <a:off x="1852209" y="3673364"/>
              <a:ext cx="9928926" cy="262888"/>
            </a:xfrm>
            <a:custGeom>
              <a:avLst/>
              <a:gdLst>
                <a:gd name="connsiteX0" fmla="*/ 0 w 9928926"/>
                <a:gd name="connsiteY0" fmla="*/ 39361 h 236160"/>
                <a:gd name="connsiteX1" fmla="*/ 39361 w 9928926"/>
                <a:gd name="connsiteY1" fmla="*/ 0 h 236160"/>
                <a:gd name="connsiteX2" fmla="*/ 9889565 w 9928926"/>
                <a:gd name="connsiteY2" fmla="*/ 0 h 236160"/>
                <a:gd name="connsiteX3" fmla="*/ 9928926 w 9928926"/>
                <a:gd name="connsiteY3" fmla="*/ 39361 h 236160"/>
                <a:gd name="connsiteX4" fmla="*/ 9928926 w 9928926"/>
                <a:gd name="connsiteY4" fmla="*/ 196799 h 236160"/>
                <a:gd name="connsiteX5" fmla="*/ 9889565 w 9928926"/>
                <a:gd name="connsiteY5" fmla="*/ 236160 h 236160"/>
                <a:gd name="connsiteX6" fmla="*/ 39361 w 9928926"/>
                <a:gd name="connsiteY6" fmla="*/ 236160 h 236160"/>
                <a:gd name="connsiteX7" fmla="*/ 0 w 9928926"/>
                <a:gd name="connsiteY7" fmla="*/ 196799 h 236160"/>
                <a:gd name="connsiteX8" fmla="*/ 0 w 9928926"/>
                <a:gd name="connsiteY8" fmla="*/ 39361 h 23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928926" h="236160">
                  <a:moveTo>
                    <a:pt x="0" y="39361"/>
                  </a:moveTo>
                  <a:cubicBezTo>
                    <a:pt x="0" y="17623"/>
                    <a:pt x="17623" y="0"/>
                    <a:pt x="39361" y="0"/>
                  </a:cubicBezTo>
                  <a:lnTo>
                    <a:pt x="9889565" y="0"/>
                  </a:lnTo>
                  <a:cubicBezTo>
                    <a:pt x="9911303" y="0"/>
                    <a:pt x="9928926" y="17623"/>
                    <a:pt x="9928926" y="39361"/>
                  </a:cubicBezTo>
                  <a:lnTo>
                    <a:pt x="9928926" y="196799"/>
                  </a:lnTo>
                  <a:cubicBezTo>
                    <a:pt x="9928926" y="218537"/>
                    <a:pt x="9911303" y="236160"/>
                    <a:pt x="9889565" y="236160"/>
                  </a:cubicBezTo>
                  <a:lnTo>
                    <a:pt x="39361" y="236160"/>
                  </a:lnTo>
                  <a:cubicBezTo>
                    <a:pt x="17623" y="236160"/>
                    <a:pt x="0" y="218537"/>
                    <a:pt x="0" y="196799"/>
                  </a:cubicBezTo>
                  <a:lnTo>
                    <a:pt x="0" y="3936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86818" tIns="11528" rIns="386818" bIns="11528" numCol="1" spcCol="1270" anchor="ctr" anchorCtr="0">
              <a:noAutofit/>
            </a:bodyPr>
            <a:lstStyle/>
            <a:p>
              <a:pPr marL="363538" lvl="0" indent="-363538" algn="just" defTabSz="355600">
                <a:lnSpc>
                  <a:spcPct val="90000"/>
                </a:lnSpc>
                <a:spcBef>
                  <a:spcPct val="0"/>
                </a:spcBef>
                <a:spcAft>
                  <a:spcPct val="35000"/>
                </a:spcAft>
              </a:pPr>
              <a:r>
                <a:rPr lang="pl-PL" sz="2400" dirty="0"/>
                <a:t>•	Dołącz do kultury korporacyjnej swojego środowiska pracy. Współpracuj i doceniaj swój zespół, tak aby wspierać w ten sposób kształtowanie przyjemnego środowiska pracy oraz zachęcać do wzajemnego wspierania się członków zespołu, który je tworzy.</a:t>
              </a:r>
              <a:endParaRPr lang="es-ES" sz="2400" kern="1200" dirty="0"/>
            </a:p>
          </p:txBody>
        </p:sp>
        <p:sp>
          <p:nvSpPr>
            <p:cNvPr id="11" name="Rectángulo 10">
              <a:extLst>
                <a:ext uri="{FF2B5EF4-FFF2-40B4-BE49-F238E27FC236}">
                  <a16:creationId xmlns:a16="http://schemas.microsoft.com/office/drawing/2014/main" id="{948DC9C7-D860-40A6-B968-3DCD798A994B}"/>
                </a:ext>
              </a:extLst>
            </p:cNvPr>
            <p:cNvSpPr/>
            <p:nvPr/>
          </p:nvSpPr>
          <p:spPr>
            <a:xfrm>
              <a:off x="1143000" y="4166996"/>
              <a:ext cx="10515600" cy="69697"/>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2" name="Forma libre: forma 11">
              <a:extLst>
                <a:ext uri="{FF2B5EF4-FFF2-40B4-BE49-F238E27FC236}">
                  <a16:creationId xmlns:a16="http://schemas.microsoft.com/office/drawing/2014/main" id="{199CFF61-BAD2-47C1-8DDB-C5F007C0C57E}"/>
                </a:ext>
              </a:extLst>
            </p:cNvPr>
            <p:cNvSpPr/>
            <p:nvPr/>
          </p:nvSpPr>
          <p:spPr>
            <a:xfrm>
              <a:off x="1852209" y="3973806"/>
              <a:ext cx="9928926" cy="262888"/>
            </a:xfrm>
            <a:custGeom>
              <a:avLst/>
              <a:gdLst>
                <a:gd name="connsiteX0" fmla="*/ 0 w 9928926"/>
                <a:gd name="connsiteY0" fmla="*/ 39361 h 236160"/>
                <a:gd name="connsiteX1" fmla="*/ 39361 w 9928926"/>
                <a:gd name="connsiteY1" fmla="*/ 0 h 236160"/>
                <a:gd name="connsiteX2" fmla="*/ 9889565 w 9928926"/>
                <a:gd name="connsiteY2" fmla="*/ 0 h 236160"/>
                <a:gd name="connsiteX3" fmla="*/ 9928926 w 9928926"/>
                <a:gd name="connsiteY3" fmla="*/ 39361 h 236160"/>
                <a:gd name="connsiteX4" fmla="*/ 9928926 w 9928926"/>
                <a:gd name="connsiteY4" fmla="*/ 196799 h 236160"/>
                <a:gd name="connsiteX5" fmla="*/ 9889565 w 9928926"/>
                <a:gd name="connsiteY5" fmla="*/ 236160 h 236160"/>
                <a:gd name="connsiteX6" fmla="*/ 39361 w 9928926"/>
                <a:gd name="connsiteY6" fmla="*/ 236160 h 236160"/>
                <a:gd name="connsiteX7" fmla="*/ 0 w 9928926"/>
                <a:gd name="connsiteY7" fmla="*/ 196799 h 236160"/>
                <a:gd name="connsiteX8" fmla="*/ 0 w 9928926"/>
                <a:gd name="connsiteY8" fmla="*/ 39361 h 23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928926" h="236160">
                  <a:moveTo>
                    <a:pt x="0" y="39361"/>
                  </a:moveTo>
                  <a:cubicBezTo>
                    <a:pt x="0" y="17623"/>
                    <a:pt x="17623" y="0"/>
                    <a:pt x="39361" y="0"/>
                  </a:cubicBezTo>
                  <a:lnTo>
                    <a:pt x="9889565" y="0"/>
                  </a:lnTo>
                  <a:cubicBezTo>
                    <a:pt x="9911303" y="0"/>
                    <a:pt x="9928926" y="17623"/>
                    <a:pt x="9928926" y="39361"/>
                  </a:cubicBezTo>
                  <a:lnTo>
                    <a:pt x="9928926" y="196799"/>
                  </a:lnTo>
                  <a:cubicBezTo>
                    <a:pt x="9928926" y="218537"/>
                    <a:pt x="9911303" y="236160"/>
                    <a:pt x="9889565" y="236160"/>
                  </a:cubicBezTo>
                  <a:lnTo>
                    <a:pt x="39361" y="236160"/>
                  </a:lnTo>
                  <a:cubicBezTo>
                    <a:pt x="17623" y="236160"/>
                    <a:pt x="0" y="218537"/>
                    <a:pt x="0" y="196799"/>
                  </a:cubicBezTo>
                  <a:lnTo>
                    <a:pt x="0" y="3936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86818" tIns="11528" rIns="386818" bIns="11528" numCol="1" spcCol="1270" anchor="ctr" anchorCtr="0">
              <a:noAutofit/>
            </a:bodyPr>
            <a:lstStyle/>
            <a:p>
              <a:pPr marL="261938" lvl="0" indent="-261938" algn="just" defTabSz="355600">
                <a:lnSpc>
                  <a:spcPct val="90000"/>
                </a:lnSpc>
                <a:spcBef>
                  <a:spcPct val="0"/>
                </a:spcBef>
                <a:spcAft>
                  <a:spcPct val="35000"/>
                </a:spcAft>
              </a:pPr>
              <a:r>
                <a:rPr lang="en-GB" sz="2400" kern="1200" dirty="0"/>
                <a:t>• </a:t>
              </a:r>
              <a:r>
                <a:rPr lang="pl-PL" sz="2400" dirty="0"/>
                <a:t>Poproś o wyjaśnienie, gdy czegoś nie rozumiesz. Pomoże to w płynnej komunikacji z Twoim zespołem i zapewni taką samą synergię w obrębie społeczności Twojej firmy</a:t>
              </a:r>
              <a:r>
                <a:rPr lang="en-GB" sz="2400" kern="1200" dirty="0"/>
                <a:t>.</a:t>
              </a:r>
              <a:endParaRPr lang="es-ES" sz="2400" kern="1200" dirty="0"/>
            </a:p>
          </p:txBody>
        </p:sp>
      </p:grpSp>
      <p:grpSp>
        <p:nvGrpSpPr>
          <p:cNvPr id="2" name="Grupo 1">
            <a:extLst>
              <a:ext uri="{FF2B5EF4-FFF2-40B4-BE49-F238E27FC236}">
                <a16:creationId xmlns:a16="http://schemas.microsoft.com/office/drawing/2014/main" id="{E606B712-0EF1-4B92-AD75-7CB61C4DD344}"/>
              </a:ext>
            </a:extLst>
          </p:cNvPr>
          <p:cNvGrpSpPr/>
          <p:nvPr/>
        </p:nvGrpSpPr>
        <p:grpSpPr>
          <a:xfrm>
            <a:off x="1052945" y="5219690"/>
            <a:ext cx="11734800" cy="2935906"/>
            <a:chOff x="5092732" y="5695466"/>
            <a:chExt cx="11430000" cy="2286010"/>
          </a:xfrm>
        </p:grpSpPr>
        <p:sp>
          <p:nvSpPr>
            <p:cNvPr id="27" name="Rectángulo 26">
              <a:extLst>
                <a:ext uri="{FF2B5EF4-FFF2-40B4-BE49-F238E27FC236}">
                  <a16:creationId xmlns:a16="http://schemas.microsoft.com/office/drawing/2014/main" id="{6478F1CE-99A0-446A-8E82-8B5D8E95C446}"/>
                </a:ext>
              </a:extLst>
            </p:cNvPr>
            <p:cNvSpPr/>
            <p:nvPr/>
          </p:nvSpPr>
          <p:spPr>
            <a:xfrm>
              <a:off x="5092732" y="6479431"/>
              <a:ext cx="11298344" cy="282832"/>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8" name="Forma libre: forma 27">
              <a:extLst>
                <a:ext uri="{FF2B5EF4-FFF2-40B4-BE49-F238E27FC236}">
                  <a16:creationId xmlns:a16="http://schemas.microsoft.com/office/drawing/2014/main" id="{9143EF22-1BB7-4A61-8019-4171377DF343}"/>
                </a:ext>
              </a:extLst>
            </p:cNvPr>
            <p:cNvSpPr/>
            <p:nvPr/>
          </p:nvSpPr>
          <p:spPr>
            <a:xfrm>
              <a:off x="5854732" y="5695466"/>
              <a:ext cx="10668000" cy="1066806"/>
            </a:xfrm>
            <a:custGeom>
              <a:avLst/>
              <a:gdLst>
                <a:gd name="connsiteX0" fmla="*/ 0 w 9928926"/>
                <a:gd name="connsiteY0" fmla="*/ 39361 h 236160"/>
                <a:gd name="connsiteX1" fmla="*/ 39361 w 9928926"/>
                <a:gd name="connsiteY1" fmla="*/ 0 h 236160"/>
                <a:gd name="connsiteX2" fmla="*/ 9889565 w 9928926"/>
                <a:gd name="connsiteY2" fmla="*/ 0 h 236160"/>
                <a:gd name="connsiteX3" fmla="*/ 9928926 w 9928926"/>
                <a:gd name="connsiteY3" fmla="*/ 39361 h 236160"/>
                <a:gd name="connsiteX4" fmla="*/ 9928926 w 9928926"/>
                <a:gd name="connsiteY4" fmla="*/ 196799 h 236160"/>
                <a:gd name="connsiteX5" fmla="*/ 9889565 w 9928926"/>
                <a:gd name="connsiteY5" fmla="*/ 236160 h 236160"/>
                <a:gd name="connsiteX6" fmla="*/ 39361 w 9928926"/>
                <a:gd name="connsiteY6" fmla="*/ 236160 h 236160"/>
                <a:gd name="connsiteX7" fmla="*/ 0 w 9928926"/>
                <a:gd name="connsiteY7" fmla="*/ 196799 h 236160"/>
                <a:gd name="connsiteX8" fmla="*/ 0 w 9928926"/>
                <a:gd name="connsiteY8" fmla="*/ 39361 h 23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928926" h="236160">
                  <a:moveTo>
                    <a:pt x="0" y="39361"/>
                  </a:moveTo>
                  <a:cubicBezTo>
                    <a:pt x="0" y="17623"/>
                    <a:pt x="17623" y="0"/>
                    <a:pt x="39361" y="0"/>
                  </a:cubicBezTo>
                  <a:lnTo>
                    <a:pt x="9889565" y="0"/>
                  </a:lnTo>
                  <a:cubicBezTo>
                    <a:pt x="9911303" y="0"/>
                    <a:pt x="9928926" y="17623"/>
                    <a:pt x="9928926" y="39361"/>
                  </a:cubicBezTo>
                  <a:lnTo>
                    <a:pt x="9928926" y="196799"/>
                  </a:lnTo>
                  <a:cubicBezTo>
                    <a:pt x="9928926" y="218537"/>
                    <a:pt x="9911303" y="236160"/>
                    <a:pt x="9889565" y="236160"/>
                  </a:cubicBezTo>
                  <a:lnTo>
                    <a:pt x="39361" y="236160"/>
                  </a:lnTo>
                  <a:cubicBezTo>
                    <a:pt x="17623" y="236160"/>
                    <a:pt x="0" y="218537"/>
                    <a:pt x="0" y="196799"/>
                  </a:cubicBezTo>
                  <a:lnTo>
                    <a:pt x="0" y="3936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86818" tIns="11528" rIns="386818" bIns="11528" numCol="1" spcCol="1270" anchor="ctr" anchorCtr="0">
              <a:noAutofit/>
            </a:bodyPr>
            <a:lstStyle/>
            <a:p>
              <a:pPr marL="363538" lvl="0" indent="-363538" algn="just" defTabSz="355600">
                <a:lnSpc>
                  <a:spcPct val="90000"/>
                </a:lnSpc>
                <a:spcBef>
                  <a:spcPct val="0"/>
                </a:spcBef>
                <a:spcAft>
                  <a:spcPct val="35000"/>
                </a:spcAft>
              </a:pPr>
              <a:r>
                <a:rPr lang="pl-PL" sz="2400" dirty="0"/>
                <a:t>•	Poznaj swoich kolegów. W pracy zdalnej, czyli </a:t>
              </a:r>
              <a:r>
                <a:rPr lang="pl-PL" sz="2400" dirty="0" err="1"/>
                <a:t>smartworkingu</a:t>
              </a:r>
              <a:r>
                <a:rPr lang="pl-PL" sz="2400" dirty="0"/>
                <a:t> zapewnianym przez środowisko cyfrowe, ważne jest, aby pracownicy mogli się poznać, aby poczuli się zintegrowani ze społecznością oraz docenieni.</a:t>
              </a:r>
              <a:endParaRPr lang="es-ES" sz="2400" kern="1200" dirty="0"/>
            </a:p>
          </p:txBody>
        </p:sp>
        <p:sp>
          <p:nvSpPr>
            <p:cNvPr id="29" name="Rectángulo 28">
              <a:extLst>
                <a:ext uri="{FF2B5EF4-FFF2-40B4-BE49-F238E27FC236}">
                  <a16:creationId xmlns:a16="http://schemas.microsoft.com/office/drawing/2014/main" id="{32B2141E-73DD-4088-AD6B-61098910D505}"/>
                </a:ext>
              </a:extLst>
            </p:cNvPr>
            <p:cNvSpPr/>
            <p:nvPr/>
          </p:nvSpPr>
          <p:spPr>
            <a:xfrm>
              <a:off x="5092732" y="7676666"/>
              <a:ext cx="11298344" cy="282832"/>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30" name="Forma libre: forma 29">
              <a:extLst>
                <a:ext uri="{FF2B5EF4-FFF2-40B4-BE49-F238E27FC236}">
                  <a16:creationId xmlns:a16="http://schemas.microsoft.com/office/drawing/2014/main" id="{68E70117-EB63-497B-8640-1FDC47012DF9}"/>
                </a:ext>
              </a:extLst>
            </p:cNvPr>
            <p:cNvSpPr/>
            <p:nvPr/>
          </p:nvSpPr>
          <p:spPr>
            <a:xfrm>
              <a:off x="5854732" y="6914670"/>
              <a:ext cx="10668000" cy="1066806"/>
            </a:xfrm>
            <a:custGeom>
              <a:avLst/>
              <a:gdLst>
                <a:gd name="connsiteX0" fmla="*/ 0 w 9928926"/>
                <a:gd name="connsiteY0" fmla="*/ 39361 h 236160"/>
                <a:gd name="connsiteX1" fmla="*/ 39361 w 9928926"/>
                <a:gd name="connsiteY1" fmla="*/ 0 h 236160"/>
                <a:gd name="connsiteX2" fmla="*/ 9889565 w 9928926"/>
                <a:gd name="connsiteY2" fmla="*/ 0 h 236160"/>
                <a:gd name="connsiteX3" fmla="*/ 9928926 w 9928926"/>
                <a:gd name="connsiteY3" fmla="*/ 39361 h 236160"/>
                <a:gd name="connsiteX4" fmla="*/ 9928926 w 9928926"/>
                <a:gd name="connsiteY4" fmla="*/ 196799 h 236160"/>
                <a:gd name="connsiteX5" fmla="*/ 9889565 w 9928926"/>
                <a:gd name="connsiteY5" fmla="*/ 236160 h 236160"/>
                <a:gd name="connsiteX6" fmla="*/ 39361 w 9928926"/>
                <a:gd name="connsiteY6" fmla="*/ 236160 h 236160"/>
                <a:gd name="connsiteX7" fmla="*/ 0 w 9928926"/>
                <a:gd name="connsiteY7" fmla="*/ 196799 h 236160"/>
                <a:gd name="connsiteX8" fmla="*/ 0 w 9928926"/>
                <a:gd name="connsiteY8" fmla="*/ 39361 h 23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928926" h="236160">
                  <a:moveTo>
                    <a:pt x="0" y="39361"/>
                  </a:moveTo>
                  <a:cubicBezTo>
                    <a:pt x="0" y="17623"/>
                    <a:pt x="17623" y="0"/>
                    <a:pt x="39361" y="0"/>
                  </a:cubicBezTo>
                  <a:lnTo>
                    <a:pt x="9889565" y="0"/>
                  </a:lnTo>
                  <a:cubicBezTo>
                    <a:pt x="9911303" y="0"/>
                    <a:pt x="9928926" y="17623"/>
                    <a:pt x="9928926" y="39361"/>
                  </a:cubicBezTo>
                  <a:lnTo>
                    <a:pt x="9928926" y="196799"/>
                  </a:lnTo>
                  <a:cubicBezTo>
                    <a:pt x="9928926" y="218537"/>
                    <a:pt x="9911303" y="236160"/>
                    <a:pt x="9889565" y="236160"/>
                  </a:cubicBezTo>
                  <a:lnTo>
                    <a:pt x="39361" y="236160"/>
                  </a:lnTo>
                  <a:cubicBezTo>
                    <a:pt x="17623" y="236160"/>
                    <a:pt x="0" y="218537"/>
                    <a:pt x="0" y="196799"/>
                  </a:cubicBezTo>
                  <a:lnTo>
                    <a:pt x="0" y="3936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86818" tIns="11528" rIns="386818" bIns="11528" numCol="1" spcCol="1270" anchor="ctr" anchorCtr="0">
              <a:noAutofit/>
            </a:bodyPr>
            <a:lstStyle/>
            <a:p>
              <a:pPr marL="363538" lvl="0" indent="-363538" algn="just" defTabSz="355600">
                <a:lnSpc>
                  <a:spcPct val="90000"/>
                </a:lnSpc>
                <a:spcBef>
                  <a:spcPct val="0"/>
                </a:spcBef>
                <a:spcAft>
                  <a:spcPct val="35000"/>
                </a:spcAft>
              </a:pPr>
              <a:r>
                <a:rPr lang="en-GB" sz="2400" kern="1200" dirty="0"/>
                <a:t>• </a:t>
              </a:r>
              <a:r>
                <a:rPr lang="pl-PL" sz="2400" kern="1200" dirty="0"/>
                <a:t>	</a:t>
              </a:r>
              <a:r>
                <a:rPr lang="pl-PL" sz="2400" dirty="0"/>
                <a:t>Spotkaj się osobiście ze swoimi kolegami. Możesz w tym celu zaplanować jakąś działalność lub spotkanie, w trakcie którego będziecie mogli miło spędzić razem czas</a:t>
              </a:r>
              <a:r>
                <a:rPr lang="en-GB" sz="2400" kern="1200" dirty="0"/>
                <a:t>.</a:t>
              </a:r>
              <a:endParaRPr lang="es-ES" sz="2400" kern="1200" dirty="0"/>
            </a:p>
          </p:txBody>
        </p:sp>
      </p:grpSp>
      <p:sp>
        <p:nvSpPr>
          <p:cNvPr id="17" name="object 3">
            <a:extLst>
              <a:ext uri="{FF2B5EF4-FFF2-40B4-BE49-F238E27FC236}">
                <a16:creationId xmlns:a16="http://schemas.microsoft.com/office/drawing/2014/main" id="{25139F26-CE54-4DD1-BD75-4CF21F9B22B3}"/>
              </a:ext>
            </a:extLst>
          </p:cNvPr>
          <p:cNvSpPr txBox="1"/>
          <p:nvPr/>
        </p:nvSpPr>
        <p:spPr>
          <a:xfrm>
            <a:off x="903420" y="708614"/>
            <a:ext cx="12244544" cy="629660"/>
          </a:xfrm>
          <a:prstGeom prst="rect">
            <a:avLst/>
          </a:prstGeom>
        </p:spPr>
        <p:txBody>
          <a:bodyPr vert="horz" wrap="square" lIns="0" tIns="13970" rIns="0" bIns="0" rtlCol="0">
            <a:spAutoFit/>
          </a:bodyPr>
          <a:lstStyle/>
          <a:p>
            <a:pPr lvl="0" fontAlgn="base"/>
            <a:r>
              <a:rPr lang="pl-PL" sz="4000" b="1" dirty="0">
                <a:solidFill>
                  <a:srgbClr val="E12227"/>
                </a:solidFill>
                <a:ea typeface="Times New Roman" panose="02020603050405020304" pitchFamily="18" charset="0"/>
              </a:rPr>
              <a:t>Efektywna komunikacja w środowisku cyfrowym</a:t>
            </a:r>
            <a:endParaRPr lang="es-ES" sz="4000" dirty="0">
              <a:solidFill>
                <a:srgbClr val="E12227"/>
              </a:solidFill>
              <a:ea typeface="Times New Roman" panose="02020603050405020304" pitchFamily="18" charset="0"/>
            </a:endParaRPr>
          </a:p>
        </p:txBody>
      </p:sp>
      <p:sp>
        <p:nvSpPr>
          <p:cNvPr id="18" name="object 2">
            <a:extLst>
              <a:ext uri="{FF2B5EF4-FFF2-40B4-BE49-F238E27FC236}">
                <a16:creationId xmlns:a16="http://schemas.microsoft.com/office/drawing/2014/main" id="{E1952F2A-F9D0-48AF-B009-E556AB43BF2C}"/>
              </a:ext>
            </a:extLst>
          </p:cNvPr>
          <p:cNvSpPr txBox="1">
            <a:spLocks/>
          </p:cNvSpPr>
          <p:nvPr/>
        </p:nvSpPr>
        <p:spPr>
          <a:xfrm>
            <a:off x="14478000" y="647700"/>
            <a:ext cx="33737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Część nr</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 </a:t>
            </a:r>
            <a:r>
              <a:rPr lang="pl-PL" altLang="ko-KR" sz="4800" dirty="0">
                <a:solidFill>
                  <a:srgbClr val="E12227"/>
                </a:solidFill>
                <a:latin typeface="Tahoma" panose="020B0604030504040204" pitchFamily="34" charset="0"/>
                <a:ea typeface="Tahoma" panose="020B0604030504040204" pitchFamily="34" charset="0"/>
                <a:cs typeface="Tahoma" panose="020B0604030504040204" pitchFamily="34" charset="0"/>
              </a:rPr>
              <a:t>3</a:t>
            </a:r>
            <a:endPar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00466346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17"/>
                                        </p:tgtEl>
                                        <p:attrNameLst>
                                          <p:attrName>style.visibility</p:attrName>
                                        </p:attrNameLst>
                                      </p:cBhvr>
                                      <p:to>
                                        <p:strVal val="visible"/>
                                      </p:to>
                                    </p:set>
                                    <p:animEffect transition="in" filter="fade">
                                      <p:cBhvr>
                                        <p:cTn id="16" dur="500"/>
                                        <p:tgtEl>
                                          <p:spTgt spid="17"/>
                                        </p:tgtEl>
                                      </p:cBhvr>
                                    </p:animEffect>
                                  </p:childTnLst>
                                </p:cTn>
                              </p:par>
                            </p:childTnLst>
                          </p:cTn>
                        </p:par>
                        <p:par>
                          <p:cTn id="17" fill="hold">
                            <p:stCondLst>
                              <p:cond delay="1000"/>
                            </p:stCondLst>
                            <p:childTnLst>
                              <p:par>
                                <p:cTn id="18" presetID="10" presetClass="entr" presetSubtype="0" fill="hold" grpId="0" nodeType="afterEffect">
                                  <p:stCondLst>
                                    <p:cond delay="0"/>
                                  </p:stCondLst>
                                  <p:childTnLst>
                                    <p:set>
                                      <p:cBhvr>
                                        <p:cTn id="19" dur="1" fill="hold">
                                          <p:stCondLst>
                                            <p:cond delay="0"/>
                                          </p:stCondLst>
                                        </p:cTn>
                                        <p:tgtEl>
                                          <p:spTgt spid="18"/>
                                        </p:tgtEl>
                                        <p:attrNameLst>
                                          <p:attrName>style.visibility</p:attrName>
                                        </p:attrNameLst>
                                      </p:cBhvr>
                                      <p:to>
                                        <p:strVal val="visible"/>
                                      </p:to>
                                    </p:set>
                                    <p:animEffect transition="in" filter="fade">
                                      <p:cBhvr>
                                        <p:cTn id="20"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8"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1267691" y="2976644"/>
            <a:ext cx="10314709" cy="910377"/>
          </a:xfrm>
          <a:prstGeom prst="rect">
            <a:avLst/>
          </a:prstGeom>
          <a:noFill/>
        </p:spPr>
        <p:txBody>
          <a:bodyPr wrap="square" rtlCol="0">
            <a:spAutoFit/>
          </a:bodyPr>
          <a:lstStyle/>
          <a:p>
            <a:pPr marL="800100" lvl="1" indent="-342900" algn="just" fontAlgn="base">
              <a:lnSpc>
                <a:spcPct val="114000"/>
              </a:lnSpc>
              <a:buFont typeface="Courier New" panose="02070309020205020404" pitchFamily="49" charset="0"/>
              <a:buChar char="o"/>
            </a:pPr>
            <a:r>
              <a:rPr lang="pl-PL" sz="2400" dirty="0">
                <a:solidFill>
                  <a:srgbClr val="243255"/>
                </a:solidFill>
                <a:ea typeface="Times New Roman" panose="02020603050405020304" pitchFamily="18" charset="0"/>
              </a:rPr>
              <a:t>Zadbaj o pisownię w wiadomościach pisemnych i dykcję, ton głosu oraz język ciała w interakcjach video lub audio</a:t>
            </a:r>
            <a:r>
              <a:rPr lang="en-GB" sz="2400" dirty="0">
                <a:solidFill>
                  <a:srgbClr val="243255"/>
                </a:solidFill>
                <a:effectLst/>
                <a:ea typeface="Times New Roman" panose="02020603050405020304" pitchFamily="18" charset="0"/>
              </a:rPr>
              <a:t>. </a:t>
            </a:r>
            <a:endParaRPr lang="es-ES" sz="2400" dirty="0">
              <a:effectLst/>
              <a:ea typeface="Times New Roman" panose="02020603050405020304" pitchFamily="18" charset="0"/>
            </a:endParaRPr>
          </a:p>
        </p:txBody>
      </p:sp>
      <p:grpSp>
        <p:nvGrpSpPr>
          <p:cNvPr id="5" name="Grupo 4">
            <a:extLst>
              <a:ext uri="{FF2B5EF4-FFF2-40B4-BE49-F238E27FC236}">
                <a16:creationId xmlns:a16="http://schemas.microsoft.com/office/drawing/2014/main" id="{4A635414-5BD5-4A49-9383-236EA714B2A9}"/>
              </a:ext>
            </a:extLst>
          </p:cNvPr>
          <p:cNvGrpSpPr/>
          <p:nvPr/>
        </p:nvGrpSpPr>
        <p:grpSpPr>
          <a:xfrm>
            <a:off x="1151531" y="1943100"/>
            <a:ext cx="10126070" cy="1020861"/>
            <a:chOff x="3664527" y="6896819"/>
            <a:chExt cx="8222672" cy="403991"/>
          </a:xfrm>
        </p:grpSpPr>
        <p:sp>
          <p:nvSpPr>
            <p:cNvPr id="6" name="Rectángulo 5">
              <a:extLst>
                <a:ext uri="{FF2B5EF4-FFF2-40B4-BE49-F238E27FC236}">
                  <a16:creationId xmlns:a16="http://schemas.microsoft.com/office/drawing/2014/main" id="{87DB5FF2-3D6B-4E9C-9405-184B00F771C1}"/>
                </a:ext>
              </a:extLst>
            </p:cNvPr>
            <p:cNvSpPr/>
            <p:nvPr/>
          </p:nvSpPr>
          <p:spPr>
            <a:xfrm>
              <a:off x="3664527" y="7138059"/>
              <a:ext cx="8222672" cy="98641"/>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2" name="Forma libre: forma 11">
              <a:extLst>
                <a:ext uri="{FF2B5EF4-FFF2-40B4-BE49-F238E27FC236}">
                  <a16:creationId xmlns:a16="http://schemas.microsoft.com/office/drawing/2014/main" id="{0BDC7DB6-4C79-4AB8-B249-D2DD089C9DBB}"/>
                </a:ext>
              </a:extLst>
            </p:cNvPr>
            <p:cNvSpPr/>
            <p:nvPr/>
          </p:nvSpPr>
          <p:spPr>
            <a:xfrm>
              <a:off x="4121726" y="6896819"/>
              <a:ext cx="7765473" cy="403991"/>
            </a:xfrm>
            <a:custGeom>
              <a:avLst/>
              <a:gdLst>
                <a:gd name="connsiteX0" fmla="*/ 0 w 6400800"/>
                <a:gd name="connsiteY0" fmla="*/ 49201 h 295200"/>
                <a:gd name="connsiteX1" fmla="*/ 49201 w 6400800"/>
                <a:gd name="connsiteY1" fmla="*/ 0 h 295200"/>
                <a:gd name="connsiteX2" fmla="*/ 6351599 w 6400800"/>
                <a:gd name="connsiteY2" fmla="*/ 0 h 295200"/>
                <a:gd name="connsiteX3" fmla="*/ 6400800 w 6400800"/>
                <a:gd name="connsiteY3" fmla="*/ 49201 h 295200"/>
                <a:gd name="connsiteX4" fmla="*/ 6400800 w 6400800"/>
                <a:gd name="connsiteY4" fmla="*/ 245999 h 295200"/>
                <a:gd name="connsiteX5" fmla="*/ 6351599 w 6400800"/>
                <a:gd name="connsiteY5" fmla="*/ 295200 h 295200"/>
                <a:gd name="connsiteX6" fmla="*/ 49201 w 6400800"/>
                <a:gd name="connsiteY6" fmla="*/ 295200 h 295200"/>
                <a:gd name="connsiteX7" fmla="*/ 0 w 6400800"/>
                <a:gd name="connsiteY7" fmla="*/ 245999 h 295200"/>
                <a:gd name="connsiteX8" fmla="*/ 0 w 6400800"/>
                <a:gd name="connsiteY8" fmla="*/ 49201 h 295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400800" h="295200">
                  <a:moveTo>
                    <a:pt x="0" y="49201"/>
                  </a:moveTo>
                  <a:cubicBezTo>
                    <a:pt x="0" y="22028"/>
                    <a:pt x="22028" y="0"/>
                    <a:pt x="49201" y="0"/>
                  </a:cubicBezTo>
                  <a:lnTo>
                    <a:pt x="6351599" y="0"/>
                  </a:lnTo>
                  <a:cubicBezTo>
                    <a:pt x="6378772" y="0"/>
                    <a:pt x="6400800" y="22028"/>
                    <a:pt x="6400800" y="49201"/>
                  </a:cubicBezTo>
                  <a:lnTo>
                    <a:pt x="6400800" y="245999"/>
                  </a:lnTo>
                  <a:cubicBezTo>
                    <a:pt x="6400800" y="273172"/>
                    <a:pt x="6378772" y="295200"/>
                    <a:pt x="6351599" y="295200"/>
                  </a:cubicBezTo>
                  <a:lnTo>
                    <a:pt x="49201" y="295200"/>
                  </a:lnTo>
                  <a:cubicBezTo>
                    <a:pt x="22028" y="295200"/>
                    <a:pt x="0" y="273172"/>
                    <a:pt x="0" y="245999"/>
                  </a:cubicBezTo>
                  <a:lnTo>
                    <a:pt x="0" y="4920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56345" tIns="14410" rIns="256345" bIns="14410" numCol="1" spcCol="1270" anchor="ctr" anchorCtr="0">
              <a:noAutofit/>
            </a:bodyPr>
            <a:lstStyle/>
            <a:p>
              <a:pPr marL="363538" lvl="0" indent="-363538" defTabSz="444500">
                <a:lnSpc>
                  <a:spcPct val="90000"/>
                </a:lnSpc>
                <a:spcBef>
                  <a:spcPct val="0"/>
                </a:spcBef>
                <a:spcAft>
                  <a:spcPct val="35000"/>
                </a:spcAft>
              </a:pPr>
              <a:r>
                <a:rPr lang="pl-PL" sz="2400" dirty="0"/>
                <a:t>•	Zadbaj o sposób, w jaki przekazujesz wiadomość lub samą informację i dostosuj ją do otoczenia</a:t>
              </a:r>
              <a:r>
                <a:rPr lang="en-GB" sz="2400" kern="1200" dirty="0"/>
                <a:t>. </a:t>
              </a:r>
              <a:endParaRPr lang="es-ES" sz="2400" kern="1200" dirty="0"/>
            </a:p>
          </p:txBody>
        </p:sp>
      </p:grpSp>
      <p:grpSp>
        <p:nvGrpSpPr>
          <p:cNvPr id="16" name="Grupo 15">
            <a:extLst>
              <a:ext uri="{FF2B5EF4-FFF2-40B4-BE49-F238E27FC236}">
                <a16:creationId xmlns:a16="http://schemas.microsoft.com/office/drawing/2014/main" id="{D1B85F99-E996-4A68-B0F7-84F8E77E062E}"/>
              </a:ext>
            </a:extLst>
          </p:cNvPr>
          <p:cNvGrpSpPr/>
          <p:nvPr/>
        </p:nvGrpSpPr>
        <p:grpSpPr>
          <a:xfrm>
            <a:off x="1151531" y="4061707"/>
            <a:ext cx="10126070" cy="1562620"/>
            <a:chOff x="4572000" y="5024668"/>
            <a:chExt cx="11046622" cy="177120"/>
          </a:xfrm>
        </p:grpSpPr>
        <p:sp>
          <p:nvSpPr>
            <p:cNvPr id="17" name="Rectángulo 16">
              <a:extLst>
                <a:ext uri="{FF2B5EF4-FFF2-40B4-BE49-F238E27FC236}">
                  <a16:creationId xmlns:a16="http://schemas.microsoft.com/office/drawing/2014/main" id="{8D145000-FFDD-4EBF-8A7E-C9A55B31328E}"/>
                </a:ext>
              </a:extLst>
            </p:cNvPr>
            <p:cNvSpPr/>
            <p:nvPr/>
          </p:nvSpPr>
          <p:spPr>
            <a:xfrm>
              <a:off x="4572000" y="5144063"/>
              <a:ext cx="9144000" cy="41218"/>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8" name="Forma libre: forma 17">
              <a:extLst>
                <a:ext uri="{FF2B5EF4-FFF2-40B4-BE49-F238E27FC236}">
                  <a16:creationId xmlns:a16="http://schemas.microsoft.com/office/drawing/2014/main" id="{3D83F882-AC33-437D-ADCE-3A36C340E965}"/>
                </a:ext>
              </a:extLst>
            </p:cNvPr>
            <p:cNvSpPr/>
            <p:nvPr/>
          </p:nvSpPr>
          <p:spPr>
            <a:xfrm>
              <a:off x="5186217" y="5024668"/>
              <a:ext cx="10432405" cy="177120"/>
            </a:xfrm>
            <a:custGeom>
              <a:avLst/>
              <a:gdLst>
                <a:gd name="connsiteX0" fmla="*/ 0 w 6400800"/>
                <a:gd name="connsiteY0" fmla="*/ 29521 h 177120"/>
                <a:gd name="connsiteX1" fmla="*/ 29521 w 6400800"/>
                <a:gd name="connsiteY1" fmla="*/ 0 h 177120"/>
                <a:gd name="connsiteX2" fmla="*/ 6371279 w 6400800"/>
                <a:gd name="connsiteY2" fmla="*/ 0 h 177120"/>
                <a:gd name="connsiteX3" fmla="*/ 6400800 w 6400800"/>
                <a:gd name="connsiteY3" fmla="*/ 29521 h 177120"/>
                <a:gd name="connsiteX4" fmla="*/ 6400800 w 6400800"/>
                <a:gd name="connsiteY4" fmla="*/ 147599 h 177120"/>
                <a:gd name="connsiteX5" fmla="*/ 6371279 w 6400800"/>
                <a:gd name="connsiteY5" fmla="*/ 177120 h 177120"/>
                <a:gd name="connsiteX6" fmla="*/ 29521 w 6400800"/>
                <a:gd name="connsiteY6" fmla="*/ 177120 h 177120"/>
                <a:gd name="connsiteX7" fmla="*/ 0 w 6400800"/>
                <a:gd name="connsiteY7" fmla="*/ 147599 h 177120"/>
                <a:gd name="connsiteX8" fmla="*/ 0 w 6400800"/>
                <a:gd name="connsiteY8" fmla="*/ 29521 h 177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400800" h="177120">
                  <a:moveTo>
                    <a:pt x="0" y="29521"/>
                  </a:moveTo>
                  <a:cubicBezTo>
                    <a:pt x="0" y="13217"/>
                    <a:pt x="13217" y="0"/>
                    <a:pt x="29521" y="0"/>
                  </a:cubicBezTo>
                  <a:lnTo>
                    <a:pt x="6371279" y="0"/>
                  </a:lnTo>
                  <a:cubicBezTo>
                    <a:pt x="6387583" y="0"/>
                    <a:pt x="6400800" y="13217"/>
                    <a:pt x="6400800" y="29521"/>
                  </a:cubicBezTo>
                  <a:lnTo>
                    <a:pt x="6400800" y="147599"/>
                  </a:lnTo>
                  <a:cubicBezTo>
                    <a:pt x="6400800" y="163903"/>
                    <a:pt x="6387583" y="177120"/>
                    <a:pt x="6371279" y="177120"/>
                  </a:cubicBezTo>
                  <a:lnTo>
                    <a:pt x="29521" y="177120"/>
                  </a:lnTo>
                  <a:cubicBezTo>
                    <a:pt x="13217" y="177120"/>
                    <a:pt x="0" y="163903"/>
                    <a:pt x="0" y="147599"/>
                  </a:cubicBezTo>
                  <a:lnTo>
                    <a:pt x="0" y="2952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50581" tIns="8646" rIns="250581" bIns="8646" numCol="1" spcCol="1270" anchor="ctr" anchorCtr="0">
              <a:noAutofit/>
            </a:bodyPr>
            <a:lstStyle/>
            <a:p>
              <a:pPr marL="363538" lvl="0" indent="-363538" algn="just" defTabSz="266700">
                <a:lnSpc>
                  <a:spcPct val="90000"/>
                </a:lnSpc>
                <a:spcBef>
                  <a:spcPct val="0"/>
                </a:spcBef>
                <a:spcAft>
                  <a:spcPct val="35000"/>
                </a:spcAft>
              </a:pPr>
              <a:r>
                <a:rPr lang="en-GB" sz="2400" kern="1200" dirty="0"/>
                <a:t>• </a:t>
              </a:r>
              <a:r>
                <a:rPr lang="pl-PL" sz="2400" dirty="0"/>
                <a:t>Postaraj się zmniejszyć hałas (tzn. zakłócenia) w trakcie komunikacji. Mogą to być zakłócenia płynące z otoczenia w trakcie prowadzonej </a:t>
              </a:r>
              <a:r>
                <a:rPr lang="pl-PL" sz="2400" dirty="0" err="1"/>
                <a:t>wideorozmowy</a:t>
              </a:r>
              <a:r>
                <a:rPr lang="pl-PL" sz="2400" dirty="0"/>
                <a:t>, pojawiające się przerwy (opóźnienia) w przepływie informacji, jak również zakłócenia i problemy techniczne</a:t>
              </a:r>
              <a:r>
                <a:rPr lang="en-GB" sz="2400" kern="1200" dirty="0"/>
                <a:t>. </a:t>
              </a:r>
              <a:endParaRPr lang="es-ES" sz="2400" kern="1200" dirty="0"/>
            </a:p>
          </p:txBody>
        </p:sp>
      </p:grpSp>
      <p:sp>
        <p:nvSpPr>
          <p:cNvPr id="15" name="CuadroTexto 14">
            <a:extLst>
              <a:ext uri="{FF2B5EF4-FFF2-40B4-BE49-F238E27FC236}">
                <a16:creationId xmlns:a16="http://schemas.microsoft.com/office/drawing/2014/main" id="{410232D8-14DB-42CC-874A-34F4F4D0CEB3}"/>
              </a:ext>
            </a:extLst>
          </p:cNvPr>
          <p:cNvSpPr txBox="1"/>
          <p:nvPr/>
        </p:nvSpPr>
        <p:spPr>
          <a:xfrm>
            <a:off x="1267691" y="5747693"/>
            <a:ext cx="10009910" cy="1752403"/>
          </a:xfrm>
          <a:prstGeom prst="rect">
            <a:avLst/>
          </a:prstGeom>
          <a:noFill/>
        </p:spPr>
        <p:txBody>
          <a:bodyPr wrap="square">
            <a:spAutoFit/>
          </a:bodyPr>
          <a:lstStyle/>
          <a:p>
            <a:pPr marL="800100" lvl="1" indent="-342900" algn="just" fontAlgn="base">
              <a:lnSpc>
                <a:spcPct val="114000"/>
              </a:lnSpc>
              <a:buFont typeface="Courier New" panose="02070309020205020404" pitchFamily="49" charset="0"/>
              <a:buChar char="o"/>
            </a:pPr>
            <a:r>
              <a:rPr lang="pl-PL" sz="2400" dirty="0">
                <a:solidFill>
                  <a:srgbClr val="243255"/>
                </a:solidFill>
                <a:ea typeface="Times New Roman" panose="02020603050405020304" pitchFamily="18" charset="0"/>
              </a:rPr>
              <a:t>Dobrze wykorzystuj mikrofon podczas wideokonferencji. Jeśli nie zamierzasz zabierać głosu to wycisz mikrofon, aby zredukować w ten sposób niepotrzebny hałas zaciągany z Twojego otoczenia. Włączaj mikrofon tylko wtedy, gdy chcesz coś wnieść do rozmowy</a:t>
            </a:r>
            <a:r>
              <a:rPr lang="en-GB" sz="2400" dirty="0">
                <a:solidFill>
                  <a:srgbClr val="243255"/>
                </a:solidFill>
                <a:effectLst/>
                <a:ea typeface="Times New Roman" panose="02020603050405020304" pitchFamily="18" charset="0"/>
              </a:rPr>
              <a:t>. </a:t>
            </a:r>
            <a:endParaRPr lang="es-ES" sz="2400" dirty="0">
              <a:effectLst/>
              <a:ea typeface="Times New Roman" panose="02020603050405020304" pitchFamily="18" charset="0"/>
            </a:endParaRPr>
          </a:p>
        </p:txBody>
      </p:sp>
      <p:sp>
        <p:nvSpPr>
          <p:cNvPr id="20" name="object 3">
            <a:extLst>
              <a:ext uri="{FF2B5EF4-FFF2-40B4-BE49-F238E27FC236}">
                <a16:creationId xmlns:a16="http://schemas.microsoft.com/office/drawing/2014/main" id="{4CDE6B3B-A815-4320-9C34-C69C02D927A1}"/>
              </a:ext>
            </a:extLst>
          </p:cNvPr>
          <p:cNvSpPr txBox="1"/>
          <p:nvPr/>
        </p:nvSpPr>
        <p:spPr>
          <a:xfrm>
            <a:off x="903420" y="708614"/>
            <a:ext cx="12244544" cy="629660"/>
          </a:xfrm>
          <a:prstGeom prst="rect">
            <a:avLst/>
          </a:prstGeom>
        </p:spPr>
        <p:txBody>
          <a:bodyPr vert="horz" wrap="square" lIns="0" tIns="13970" rIns="0" bIns="0" rtlCol="0">
            <a:spAutoFit/>
          </a:bodyPr>
          <a:lstStyle/>
          <a:p>
            <a:pPr lvl="0" fontAlgn="base"/>
            <a:r>
              <a:rPr lang="pl-PL" sz="4000" b="1" dirty="0">
                <a:solidFill>
                  <a:srgbClr val="E12227"/>
                </a:solidFill>
                <a:ea typeface="Times New Roman" panose="02020603050405020304" pitchFamily="18" charset="0"/>
              </a:rPr>
              <a:t>Efektywna komunikacja w środowisku cyfrowym</a:t>
            </a:r>
            <a:endParaRPr lang="es-ES" sz="4000" dirty="0">
              <a:solidFill>
                <a:srgbClr val="E12227"/>
              </a:solidFill>
              <a:ea typeface="Times New Roman" panose="02020603050405020304" pitchFamily="18" charset="0"/>
            </a:endParaRPr>
          </a:p>
        </p:txBody>
      </p:sp>
      <p:sp>
        <p:nvSpPr>
          <p:cNvPr id="21" name="object 2">
            <a:extLst>
              <a:ext uri="{FF2B5EF4-FFF2-40B4-BE49-F238E27FC236}">
                <a16:creationId xmlns:a16="http://schemas.microsoft.com/office/drawing/2014/main" id="{D93EEEC2-C8BB-47A1-9DE6-AD51D47EF90D}"/>
              </a:ext>
            </a:extLst>
          </p:cNvPr>
          <p:cNvSpPr txBox="1">
            <a:spLocks/>
          </p:cNvSpPr>
          <p:nvPr/>
        </p:nvSpPr>
        <p:spPr>
          <a:xfrm>
            <a:off x="14478000" y="647700"/>
            <a:ext cx="33737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Część nr</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 </a:t>
            </a:r>
            <a:r>
              <a:rPr lang="pl-PL" altLang="ko-KR" sz="4800" dirty="0">
                <a:solidFill>
                  <a:srgbClr val="E12227"/>
                </a:solidFill>
                <a:latin typeface="Tahoma" panose="020B0604030504040204" pitchFamily="34" charset="0"/>
                <a:ea typeface="Tahoma" panose="020B0604030504040204" pitchFamily="34" charset="0"/>
                <a:cs typeface="Tahoma" panose="020B0604030504040204" pitchFamily="34" charset="0"/>
              </a:rPr>
              <a:t>3</a:t>
            </a:r>
            <a:endPar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552603542"/>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barn(inVertical)">
                                      <p:cBhvr>
                                        <p:cTn id="15" dur="500"/>
                                        <p:tgtEl>
                                          <p:spTgt spid="16"/>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5"/>
                                        </p:tgtEl>
                                        <p:attrNameLst>
                                          <p:attrName>style.visibility</p:attrName>
                                        </p:attrNameLst>
                                      </p:cBhvr>
                                      <p:to>
                                        <p:strVal val="visible"/>
                                      </p:to>
                                    </p:set>
                                    <p:animEffect transition="in" filter="fade">
                                      <p:cBhvr>
                                        <p:cTn id="18" dur="500"/>
                                        <p:tgtEl>
                                          <p:spTgt spid="15"/>
                                        </p:tgtEl>
                                      </p:cBhvr>
                                    </p:animEffect>
                                  </p:childTnLst>
                                </p:cTn>
                              </p:par>
                            </p:childTnLst>
                          </p:cTn>
                        </p:par>
                        <p:par>
                          <p:cTn id="19" fill="hold">
                            <p:stCondLst>
                              <p:cond delay="500"/>
                            </p:stCondLst>
                            <p:childTnLst>
                              <p:par>
                                <p:cTn id="20" presetID="10" presetClass="entr" presetSubtype="0" fill="hold" grpId="0" nodeType="afterEffect">
                                  <p:stCondLst>
                                    <p:cond delay="0"/>
                                  </p:stCondLst>
                                  <p:childTnLst>
                                    <p:set>
                                      <p:cBhvr>
                                        <p:cTn id="21" dur="1" fill="hold">
                                          <p:stCondLst>
                                            <p:cond delay="0"/>
                                          </p:stCondLst>
                                        </p:cTn>
                                        <p:tgtEl>
                                          <p:spTgt spid="20"/>
                                        </p:tgtEl>
                                        <p:attrNameLst>
                                          <p:attrName>style.visibility</p:attrName>
                                        </p:attrNameLst>
                                      </p:cBhvr>
                                      <p:to>
                                        <p:strVal val="visible"/>
                                      </p:to>
                                    </p:set>
                                    <p:animEffect transition="in" filter="fade">
                                      <p:cBhvr>
                                        <p:cTn id="22" dur="500"/>
                                        <p:tgtEl>
                                          <p:spTgt spid="20"/>
                                        </p:tgtEl>
                                      </p:cBhvr>
                                    </p:animEffect>
                                  </p:childTnLst>
                                </p:cTn>
                              </p:par>
                            </p:childTnLst>
                          </p:cTn>
                        </p:par>
                        <p:par>
                          <p:cTn id="23" fill="hold">
                            <p:stCondLst>
                              <p:cond delay="1000"/>
                            </p:stCondLst>
                            <p:childTnLst>
                              <p:par>
                                <p:cTn id="24" presetID="10" presetClass="entr" presetSubtype="0" fill="hold" grpId="0" nodeType="afterEffect">
                                  <p:stCondLst>
                                    <p:cond delay="0"/>
                                  </p:stCondLst>
                                  <p:childTnLst>
                                    <p:set>
                                      <p:cBhvr>
                                        <p:cTn id="25" dur="1" fill="hold">
                                          <p:stCondLst>
                                            <p:cond delay="0"/>
                                          </p:stCondLst>
                                        </p:cTn>
                                        <p:tgtEl>
                                          <p:spTgt spid="21"/>
                                        </p:tgtEl>
                                        <p:attrNameLst>
                                          <p:attrName>style.visibility</p:attrName>
                                        </p:attrNameLst>
                                      </p:cBhvr>
                                      <p:to>
                                        <p:strVal val="visible"/>
                                      </p:to>
                                    </p:set>
                                    <p:animEffect transition="in" filter="fade">
                                      <p:cBhvr>
                                        <p:cTn id="26"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5" grpId="0"/>
      <p:bldP spid="20" grpId="0"/>
      <p:bldP spid="21"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853492" y="2941845"/>
            <a:ext cx="11365032" cy="4032899"/>
          </a:xfrm>
          <a:prstGeom prst="rect">
            <a:avLst/>
          </a:prstGeom>
          <a:noFill/>
        </p:spPr>
        <p:txBody>
          <a:bodyPr wrap="square" rtlCol="0">
            <a:spAutoFit/>
          </a:bodyPr>
          <a:lstStyle/>
          <a:p>
            <a:pPr marL="800100" lvl="1" indent="-342900" algn="just" fontAlgn="base">
              <a:lnSpc>
                <a:spcPct val="114000"/>
              </a:lnSpc>
              <a:buFont typeface="Courier New" panose="02070309020205020404" pitchFamily="49" charset="0"/>
              <a:buChar char="o"/>
            </a:pPr>
            <a:r>
              <a:rPr lang="pl-PL" sz="2400" dirty="0">
                <a:solidFill>
                  <a:srgbClr val="243255"/>
                </a:solidFill>
                <a:ea typeface="Times New Roman" panose="02020603050405020304" pitchFamily="18" charset="0"/>
              </a:rPr>
              <a:t>Nasz wzrok powinien był skierowany w stronę kamery, aby lepiej przyciągnąć uwagę odbiorców.</a:t>
            </a:r>
          </a:p>
          <a:p>
            <a:pPr marL="800100" lvl="1" indent="-342900" algn="just" fontAlgn="base">
              <a:lnSpc>
                <a:spcPct val="114000"/>
              </a:lnSpc>
              <a:buFont typeface="Courier New" panose="02070309020205020404" pitchFamily="49" charset="0"/>
              <a:buChar char="o"/>
            </a:pPr>
            <a:endParaRPr lang="pl-PL" sz="500" dirty="0">
              <a:solidFill>
                <a:srgbClr val="243255"/>
              </a:solidFill>
              <a:ea typeface="Times New Roman" panose="02020603050405020304" pitchFamily="18" charset="0"/>
            </a:endParaRPr>
          </a:p>
          <a:p>
            <a:pPr marL="800100" lvl="1" indent="-342900" algn="just" fontAlgn="base">
              <a:lnSpc>
                <a:spcPct val="114000"/>
              </a:lnSpc>
              <a:buFont typeface="Courier New" panose="02070309020205020404" pitchFamily="49" charset="0"/>
              <a:buChar char="o"/>
            </a:pPr>
            <a:r>
              <a:rPr lang="pl-PL" sz="2400" dirty="0">
                <a:solidFill>
                  <a:srgbClr val="243255"/>
                </a:solidFill>
                <a:ea typeface="Times New Roman" panose="02020603050405020304" pitchFamily="18" charset="0"/>
              </a:rPr>
              <a:t>Zadbaj o mowę ciała, jak już wspomnieliśmy, jest to klucz do przekazania pożądanego komunikatu. Zaleca się, aby wybrać do tego celu ujęcie przedstawiające średnią perspektywę (tj. kadr), w którym widać zarówno Twoją twarz jak i ramiona.</a:t>
            </a:r>
          </a:p>
          <a:p>
            <a:pPr marL="800100" lvl="1" indent="-342900" algn="just" fontAlgn="base">
              <a:lnSpc>
                <a:spcPct val="114000"/>
              </a:lnSpc>
              <a:buFont typeface="Courier New" panose="02070309020205020404" pitchFamily="49" charset="0"/>
              <a:buChar char="o"/>
            </a:pPr>
            <a:endParaRPr lang="pl-PL" sz="500" dirty="0">
              <a:solidFill>
                <a:srgbClr val="243255"/>
              </a:solidFill>
              <a:ea typeface="Times New Roman" panose="02020603050405020304" pitchFamily="18" charset="0"/>
            </a:endParaRPr>
          </a:p>
          <a:p>
            <a:pPr marL="800100" lvl="1" indent="-342900" algn="just" fontAlgn="base">
              <a:lnSpc>
                <a:spcPct val="114000"/>
              </a:lnSpc>
              <a:buFont typeface="Courier New" panose="02070309020205020404" pitchFamily="49" charset="0"/>
              <a:buChar char="o"/>
            </a:pPr>
            <a:r>
              <a:rPr lang="pl-PL" sz="2400" dirty="0">
                <a:solidFill>
                  <a:srgbClr val="243255"/>
                </a:solidFill>
                <a:ea typeface="Times New Roman" panose="02020603050405020304" pitchFamily="18" charset="0"/>
              </a:rPr>
              <a:t>Wybierz przestrzeń lub tło, które w trakcie komunikacji video nie odwraca uwagi Twoich odbiorców, a które wyraża Twój profesjonalizm</a:t>
            </a:r>
            <a:r>
              <a:rPr lang="en-GB" sz="2400" dirty="0">
                <a:solidFill>
                  <a:srgbClr val="243255"/>
                </a:solidFill>
                <a:effectLst/>
                <a:ea typeface="Times New Roman" panose="02020603050405020304" pitchFamily="18" charset="0"/>
              </a:rPr>
              <a:t>. </a:t>
            </a:r>
          </a:p>
          <a:p>
            <a:pPr lvl="1" algn="just" fontAlgn="base">
              <a:lnSpc>
                <a:spcPct val="114000"/>
              </a:lnSpc>
            </a:pPr>
            <a:endParaRPr lang="en-GB" sz="2400" dirty="0">
              <a:solidFill>
                <a:srgbClr val="243255"/>
              </a:solidFill>
              <a:effectLst/>
              <a:ea typeface="Times New Roman" panose="02020603050405020304" pitchFamily="18" charset="0"/>
            </a:endParaRPr>
          </a:p>
          <a:p>
            <a:pPr lvl="0" algn="just" fontAlgn="base">
              <a:lnSpc>
                <a:spcPct val="114000"/>
              </a:lnSpc>
            </a:pPr>
            <a:endParaRPr lang="es-ES" sz="2400" dirty="0">
              <a:effectLst/>
              <a:ea typeface="Times New Roman" panose="02020603050405020304" pitchFamily="18" charset="0"/>
            </a:endParaRPr>
          </a:p>
        </p:txBody>
      </p:sp>
      <p:grpSp>
        <p:nvGrpSpPr>
          <p:cNvPr id="5" name="Grupo 4">
            <a:extLst>
              <a:ext uri="{FF2B5EF4-FFF2-40B4-BE49-F238E27FC236}">
                <a16:creationId xmlns:a16="http://schemas.microsoft.com/office/drawing/2014/main" id="{875A56F5-47A5-4F1F-803F-8316987105CF}"/>
              </a:ext>
            </a:extLst>
          </p:cNvPr>
          <p:cNvGrpSpPr/>
          <p:nvPr/>
        </p:nvGrpSpPr>
        <p:grpSpPr>
          <a:xfrm>
            <a:off x="1405050" y="2009212"/>
            <a:ext cx="10813474" cy="924488"/>
            <a:chOff x="2995179" y="6105357"/>
            <a:chExt cx="6758421" cy="710773"/>
          </a:xfrm>
        </p:grpSpPr>
        <p:sp>
          <p:nvSpPr>
            <p:cNvPr id="6" name="Rectángulo 5">
              <a:extLst>
                <a:ext uri="{FF2B5EF4-FFF2-40B4-BE49-F238E27FC236}">
                  <a16:creationId xmlns:a16="http://schemas.microsoft.com/office/drawing/2014/main" id="{47E68CCB-5CF7-44C0-8B11-B932D93353DA}"/>
                </a:ext>
              </a:extLst>
            </p:cNvPr>
            <p:cNvSpPr/>
            <p:nvPr/>
          </p:nvSpPr>
          <p:spPr>
            <a:xfrm>
              <a:off x="2995179" y="6496445"/>
              <a:ext cx="6706467" cy="301030"/>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2" name="Forma libre: forma 11">
              <a:extLst>
                <a:ext uri="{FF2B5EF4-FFF2-40B4-BE49-F238E27FC236}">
                  <a16:creationId xmlns:a16="http://schemas.microsoft.com/office/drawing/2014/main" id="{146F6E55-6986-413D-9B91-4E44A747C183}"/>
                </a:ext>
              </a:extLst>
            </p:cNvPr>
            <p:cNvSpPr/>
            <p:nvPr/>
          </p:nvSpPr>
          <p:spPr>
            <a:xfrm>
              <a:off x="3352800" y="6105357"/>
              <a:ext cx="6400800" cy="710773"/>
            </a:xfrm>
            <a:custGeom>
              <a:avLst/>
              <a:gdLst>
                <a:gd name="connsiteX0" fmla="*/ 0 w 6400800"/>
                <a:gd name="connsiteY0" fmla="*/ 68881 h 413280"/>
                <a:gd name="connsiteX1" fmla="*/ 68881 w 6400800"/>
                <a:gd name="connsiteY1" fmla="*/ 0 h 413280"/>
                <a:gd name="connsiteX2" fmla="*/ 6331919 w 6400800"/>
                <a:gd name="connsiteY2" fmla="*/ 0 h 413280"/>
                <a:gd name="connsiteX3" fmla="*/ 6400800 w 6400800"/>
                <a:gd name="connsiteY3" fmla="*/ 68881 h 413280"/>
                <a:gd name="connsiteX4" fmla="*/ 6400800 w 6400800"/>
                <a:gd name="connsiteY4" fmla="*/ 344399 h 413280"/>
                <a:gd name="connsiteX5" fmla="*/ 6331919 w 6400800"/>
                <a:gd name="connsiteY5" fmla="*/ 413280 h 413280"/>
                <a:gd name="connsiteX6" fmla="*/ 68881 w 6400800"/>
                <a:gd name="connsiteY6" fmla="*/ 413280 h 413280"/>
                <a:gd name="connsiteX7" fmla="*/ 0 w 6400800"/>
                <a:gd name="connsiteY7" fmla="*/ 344399 h 413280"/>
                <a:gd name="connsiteX8" fmla="*/ 0 w 6400800"/>
                <a:gd name="connsiteY8" fmla="*/ 68881 h 413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400800" h="413280">
                  <a:moveTo>
                    <a:pt x="0" y="68881"/>
                  </a:moveTo>
                  <a:cubicBezTo>
                    <a:pt x="0" y="30839"/>
                    <a:pt x="30839" y="0"/>
                    <a:pt x="68881" y="0"/>
                  </a:cubicBezTo>
                  <a:lnTo>
                    <a:pt x="6331919" y="0"/>
                  </a:lnTo>
                  <a:cubicBezTo>
                    <a:pt x="6369961" y="0"/>
                    <a:pt x="6400800" y="30839"/>
                    <a:pt x="6400800" y="68881"/>
                  </a:cubicBezTo>
                  <a:lnTo>
                    <a:pt x="6400800" y="344399"/>
                  </a:lnTo>
                  <a:cubicBezTo>
                    <a:pt x="6400800" y="382441"/>
                    <a:pt x="6369961" y="413280"/>
                    <a:pt x="6331919" y="413280"/>
                  </a:cubicBezTo>
                  <a:lnTo>
                    <a:pt x="68881" y="413280"/>
                  </a:lnTo>
                  <a:cubicBezTo>
                    <a:pt x="30839" y="413280"/>
                    <a:pt x="0" y="382441"/>
                    <a:pt x="0" y="344399"/>
                  </a:cubicBezTo>
                  <a:lnTo>
                    <a:pt x="0" y="68881"/>
                  </a:lnTo>
                  <a:close/>
                </a:path>
              </a:pathLst>
            </a:custGeom>
            <a:solidFill>
              <a:schemeClr val="tx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62110" tIns="20175" rIns="262110" bIns="20175" numCol="1" spcCol="1270" anchor="ctr" anchorCtr="0">
              <a:noAutofit/>
            </a:bodyPr>
            <a:lstStyle/>
            <a:p>
              <a:pPr marL="261938" lvl="0" indent="-261938" defTabSz="622300">
                <a:lnSpc>
                  <a:spcPct val="90000"/>
                </a:lnSpc>
                <a:spcBef>
                  <a:spcPct val="0"/>
                </a:spcBef>
                <a:spcAft>
                  <a:spcPct val="35000"/>
                </a:spcAft>
              </a:pPr>
              <a:r>
                <a:rPr lang="en-GB" sz="2400" kern="1200" dirty="0"/>
                <a:t>• </a:t>
              </a:r>
              <a:r>
                <a:rPr lang="pl-PL" sz="2400" dirty="0"/>
                <a:t>Podczas przeprowadzania wideokonferencji należy również wziąć pod uwagę następujące kwestie:</a:t>
              </a:r>
              <a:endParaRPr lang="es-ES" sz="2400" kern="1200" dirty="0"/>
            </a:p>
          </p:txBody>
        </p:sp>
      </p:grpSp>
      <p:sp>
        <p:nvSpPr>
          <p:cNvPr id="11" name="object 3">
            <a:extLst>
              <a:ext uri="{FF2B5EF4-FFF2-40B4-BE49-F238E27FC236}">
                <a16:creationId xmlns:a16="http://schemas.microsoft.com/office/drawing/2014/main" id="{189CACA1-4307-445E-A1B4-B992CBF82560}"/>
              </a:ext>
            </a:extLst>
          </p:cNvPr>
          <p:cNvSpPr txBox="1"/>
          <p:nvPr/>
        </p:nvSpPr>
        <p:spPr>
          <a:xfrm>
            <a:off x="903420" y="708614"/>
            <a:ext cx="12244544" cy="629660"/>
          </a:xfrm>
          <a:prstGeom prst="rect">
            <a:avLst/>
          </a:prstGeom>
        </p:spPr>
        <p:txBody>
          <a:bodyPr vert="horz" wrap="square" lIns="0" tIns="13970" rIns="0" bIns="0" rtlCol="0">
            <a:spAutoFit/>
          </a:bodyPr>
          <a:lstStyle/>
          <a:p>
            <a:pPr lvl="0" fontAlgn="base"/>
            <a:r>
              <a:rPr lang="pl-PL" sz="4000" b="1" dirty="0">
                <a:solidFill>
                  <a:srgbClr val="E12227"/>
                </a:solidFill>
                <a:ea typeface="Times New Roman" panose="02020603050405020304" pitchFamily="18" charset="0"/>
              </a:rPr>
              <a:t>Efektywna komunikacja w środowisku cyfrowym</a:t>
            </a:r>
            <a:endParaRPr lang="es-ES" sz="4000" dirty="0">
              <a:solidFill>
                <a:srgbClr val="E12227"/>
              </a:solidFill>
              <a:ea typeface="Times New Roman" panose="02020603050405020304" pitchFamily="18" charset="0"/>
            </a:endParaRPr>
          </a:p>
        </p:txBody>
      </p:sp>
      <p:sp>
        <p:nvSpPr>
          <p:cNvPr id="13" name="object 2">
            <a:extLst>
              <a:ext uri="{FF2B5EF4-FFF2-40B4-BE49-F238E27FC236}">
                <a16:creationId xmlns:a16="http://schemas.microsoft.com/office/drawing/2014/main" id="{AE93BF9F-556F-41B7-8B42-3DD4D4DAEE15}"/>
              </a:ext>
            </a:extLst>
          </p:cNvPr>
          <p:cNvSpPr txBox="1">
            <a:spLocks/>
          </p:cNvSpPr>
          <p:nvPr/>
        </p:nvSpPr>
        <p:spPr>
          <a:xfrm>
            <a:off x="14478000" y="647700"/>
            <a:ext cx="33737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Część nr</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 </a:t>
            </a:r>
            <a:r>
              <a:rPr lang="pl-PL" altLang="ko-KR" sz="4800" dirty="0">
                <a:solidFill>
                  <a:srgbClr val="E12227"/>
                </a:solidFill>
                <a:latin typeface="Tahoma" panose="020B0604030504040204" pitchFamily="34" charset="0"/>
                <a:ea typeface="Tahoma" panose="020B0604030504040204" pitchFamily="34" charset="0"/>
                <a:cs typeface="Tahoma" panose="020B0604030504040204" pitchFamily="34" charset="0"/>
              </a:rPr>
              <a:t>3</a:t>
            </a:r>
            <a:endPar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60269705"/>
      </p:ext>
    </p:extLst>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par>
                          <p:cTn id="11" fill="hold">
                            <p:stCondLst>
                              <p:cond delay="500"/>
                            </p:stCondLst>
                            <p:childTnLst>
                              <p:par>
                                <p:cTn id="12" presetID="10" presetClass="entr" presetSubtype="0" fill="hold" grpId="0" nodeType="after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fade">
                                      <p:cBhvr>
                                        <p:cTn id="14" dur="500"/>
                                        <p:tgtEl>
                                          <p:spTgt spid="11"/>
                                        </p:tgtEl>
                                      </p:cBhvr>
                                    </p:animEffect>
                                  </p:childTnLst>
                                </p:cTn>
                              </p:par>
                            </p:childTnLst>
                          </p:cTn>
                        </p:par>
                        <p:par>
                          <p:cTn id="15" fill="hold">
                            <p:stCondLst>
                              <p:cond delay="1000"/>
                            </p:stCondLst>
                            <p:childTnLst>
                              <p:par>
                                <p:cTn id="16" presetID="10" presetClass="entr" presetSubtype="0" fill="hold" grpId="0" nodeType="after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fade">
                                      <p:cBhvr>
                                        <p:cTn id="18"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3"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803564" y="1714500"/>
            <a:ext cx="12344400" cy="2682145"/>
          </a:xfrm>
          <a:prstGeom prst="rect">
            <a:avLst/>
          </a:prstGeom>
          <a:noFill/>
        </p:spPr>
        <p:txBody>
          <a:bodyPr wrap="square" rtlCol="0">
            <a:spAutoFit/>
          </a:bodyPr>
          <a:lstStyle/>
          <a:p>
            <a:pPr marL="800100" lvl="1" indent="-342900" algn="just" fontAlgn="base">
              <a:lnSpc>
                <a:spcPct val="114000"/>
              </a:lnSpc>
              <a:buFont typeface="Courier New" panose="02070309020205020404" pitchFamily="49" charset="0"/>
              <a:buChar char="o"/>
            </a:pPr>
            <a:r>
              <a:rPr lang="pl-PL" sz="2400" dirty="0">
                <a:solidFill>
                  <a:srgbClr val="243255"/>
                </a:solidFill>
                <a:ea typeface="Times New Roman" panose="02020603050405020304" pitchFamily="18" charset="0"/>
              </a:rPr>
              <a:t>Dobre oświetlenie jest również kluczem do tego, aby nie tracić uwagi odbiorców.</a:t>
            </a:r>
          </a:p>
          <a:p>
            <a:pPr marL="800100" lvl="1" indent="-342900" algn="just" fontAlgn="base">
              <a:lnSpc>
                <a:spcPct val="114000"/>
              </a:lnSpc>
              <a:buFont typeface="Courier New" panose="02070309020205020404" pitchFamily="49" charset="0"/>
              <a:buChar char="o"/>
            </a:pPr>
            <a:endParaRPr lang="pl-PL" sz="500" dirty="0">
              <a:solidFill>
                <a:srgbClr val="243255"/>
              </a:solidFill>
              <a:ea typeface="Times New Roman" panose="02020603050405020304" pitchFamily="18" charset="0"/>
            </a:endParaRPr>
          </a:p>
          <a:p>
            <a:pPr marL="800100" lvl="1" indent="-342900" algn="just" fontAlgn="base">
              <a:lnSpc>
                <a:spcPct val="114000"/>
              </a:lnSpc>
              <a:buFont typeface="Courier New" panose="02070309020205020404" pitchFamily="49" charset="0"/>
              <a:buChar char="o"/>
            </a:pPr>
            <a:r>
              <a:rPr lang="pl-PL" sz="2400" dirty="0">
                <a:solidFill>
                  <a:srgbClr val="243255"/>
                </a:solidFill>
                <a:ea typeface="Times New Roman" panose="02020603050405020304" pitchFamily="18" charset="0"/>
              </a:rPr>
              <a:t>Zadbaj o swój cyfrowy wizerunek. Obecność cyfrowa stała się równie ważna jak obecność twarzą w twarz. Zaleca się zatem na przykład, aby podczas </a:t>
            </a:r>
            <a:r>
              <a:rPr lang="pl-PL" sz="2400" dirty="0" err="1">
                <a:solidFill>
                  <a:srgbClr val="243255"/>
                </a:solidFill>
                <a:ea typeface="Times New Roman" panose="02020603050405020304" pitchFamily="18" charset="0"/>
              </a:rPr>
              <a:t>wideorozmów</a:t>
            </a:r>
            <a:r>
              <a:rPr lang="pl-PL" sz="2400" dirty="0">
                <a:solidFill>
                  <a:srgbClr val="243255"/>
                </a:solidFill>
                <a:ea typeface="Times New Roman" panose="02020603050405020304" pitchFamily="18" charset="0"/>
              </a:rPr>
              <a:t> ubrać się wygodnie a przy tym profesjonalnie. Zastanów się zatem, czy Twój wizerunek jest zgodny z Twoją aktywnością zawodową, Twoimi celami jak również wrażeniem, jakie chcesz wywrzeć na rozmówcy.</a:t>
            </a:r>
          </a:p>
        </p:txBody>
      </p:sp>
      <p:sp>
        <p:nvSpPr>
          <p:cNvPr id="11" name="CuadroTexto 10">
            <a:extLst>
              <a:ext uri="{FF2B5EF4-FFF2-40B4-BE49-F238E27FC236}">
                <a16:creationId xmlns:a16="http://schemas.microsoft.com/office/drawing/2014/main" id="{54EB6493-7AD9-4B10-9353-0371CD3FAD3B}"/>
              </a:ext>
            </a:extLst>
          </p:cNvPr>
          <p:cNvSpPr txBox="1"/>
          <p:nvPr/>
        </p:nvSpPr>
        <p:spPr>
          <a:xfrm>
            <a:off x="903420" y="5269163"/>
            <a:ext cx="12244544" cy="1200329"/>
          </a:xfrm>
          <a:prstGeom prst="rect">
            <a:avLst/>
          </a:prstGeom>
          <a:noFill/>
        </p:spPr>
        <p:txBody>
          <a:bodyPr wrap="square">
            <a:spAutoFit/>
          </a:bodyPr>
          <a:lstStyle/>
          <a:p>
            <a:pPr algn="just" fontAlgn="base"/>
            <a:r>
              <a:rPr lang="pl-PL" sz="2400" dirty="0">
                <a:solidFill>
                  <a:srgbClr val="243255"/>
                </a:solidFill>
                <a:ea typeface="Times New Roman" panose="02020603050405020304" pitchFamily="18" charset="0"/>
              </a:rPr>
              <a:t>Narzędzia cyfrowe mają również pomóc w osiągnięciu wskazanych wyżej celów. Pracuj zatem codziennie nad swoimi umiejętnościami komunikacyjnymi, a zobaczysz poprawę w pracy zespołowej, koordynacji i zrozumieniu z ludźmi wokół Ciebie</a:t>
            </a:r>
            <a:r>
              <a:rPr lang="en-GB" sz="2400" dirty="0">
                <a:solidFill>
                  <a:srgbClr val="243255"/>
                </a:solidFill>
                <a:effectLst/>
                <a:ea typeface="Times New Roman" panose="02020603050405020304" pitchFamily="18" charset="0"/>
              </a:rPr>
              <a:t>.</a:t>
            </a:r>
            <a:endParaRPr lang="es-ES" sz="2400" dirty="0">
              <a:effectLst/>
              <a:ea typeface="Times New Roman" panose="02020603050405020304" pitchFamily="18" charset="0"/>
            </a:endParaRPr>
          </a:p>
        </p:txBody>
      </p:sp>
      <p:sp>
        <p:nvSpPr>
          <p:cNvPr id="12" name="object 3">
            <a:extLst>
              <a:ext uri="{FF2B5EF4-FFF2-40B4-BE49-F238E27FC236}">
                <a16:creationId xmlns:a16="http://schemas.microsoft.com/office/drawing/2014/main" id="{36D9FBCD-A949-4F2D-B1A2-D33781930FFA}"/>
              </a:ext>
            </a:extLst>
          </p:cNvPr>
          <p:cNvSpPr txBox="1"/>
          <p:nvPr/>
        </p:nvSpPr>
        <p:spPr>
          <a:xfrm>
            <a:off x="903420" y="708614"/>
            <a:ext cx="12244544" cy="629660"/>
          </a:xfrm>
          <a:prstGeom prst="rect">
            <a:avLst/>
          </a:prstGeom>
        </p:spPr>
        <p:txBody>
          <a:bodyPr vert="horz" wrap="square" lIns="0" tIns="13970" rIns="0" bIns="0" rtlCol="0">
            <a:spAutoFit/>
          </a:bodyPr>
          <a:lstStyle/>
          <a:p>
            <a:pPr lvl="0" fontAlgn="base"/>
            <a:r>
              <a:rPr lang="pl-PL" sz="4000" b="1" dirty="0">
                <a:solidFill>
                  <a:srgbClr val="E12227"/>
                </a:solidFill>
                <a:ea typeface="Times New Roman" panose="02020603050405020304" pitchFamily="18" charset="0"/>
              </a:rPr>
              <a:t>Efektywna komunikacja w środowisku cyfrowym</a:t>
            </a:r>
            <a:endParaRPr lang="es-ES" sz="4000" dirty="0">
              <a:solidFill>
                <a:srgbClr val="E12227"/>
              </a:solidFill>
              <a:ea typeface="Times New Roman" panose="02020603050405020304" pitchFamily="18" charset="0"/>
            </a:endParaRPr>
          </a:p>
        </p:txBody>
      </p:sp>
      <p:sp>
        <p:nvSpPr>
          <p:cNvPr id="13" name="object 2">
            <a:extLst>
              <a:ext uri="{FF2B5EF4-FFF2-40B4-BE49-F238E27FC236}">
                <a16:creationId xmlns:a16="http://schemas.microsoft.com/office/drawing/2014/main" id="{3B388B30-C435-46BD-A022-C577738B245D}"/>
              </a:ext>
            </a:extLst>
          </p:cNvPr>
          <p:cNvSpPr txBox="1">
            <a:spLocks/>
          </p:cNvSpPr>
          <p:nvPr/>
        </p:nvSpPr>
        <p:spPr>
          <a:xfrm>
            <a:off x="14478000" y="647700"/>
            <a:ext cx="33737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Część nr</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 </a:t>
            </a:r>
            <a:r>
              <a:rPr lang="pl-PL" altLang="ko-KR" sz="4800" dirty="0">
                <a:solidFill>
                  <a:srgbClr val="E12227"/>
                </a:solidFill>
                <a:latin typeface="Tahoma" panose="020B0604030504040204" pitchFamily="34" charset="0"/>
                <a:ea typeface="Tahoma" panose="020B0604030504040204" pitchFamily="34" charset="0"/>
                <a:cs typeface="Tahoma" panose="020B0604030504040204" pitchFamily="34" charset="0"/>
              </a:rPr>
              <a:t>3</a:t>
            </a:r>
            <a:endPar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93141890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fade">
                                      <p:cBhvr>
                                        <p:cTn id="16" dur="500"/>
                                        <p:tgtEl>
                                          <p:spTgt spid="12"/>
                                        </p:tgtEl>
                                      </p:cBhvr>
                                    </p:animEffect>
                                  </p:childTnLst>
                                </p:cTn>
                              </p:par>
                            </p:childTnLst>
                          </p:cTn>
                        </p:par>
                        <p:par>
                          <p:cTn id="17" fill="hold">
                            <p:stCondLst>
                              <p:cond delay="1000"/>
                            </p:stCondLst>
                            <p:childTnLst>
                              <p:par>
                                <p:cTn id="18" presetID="10" presetClass="entr" presetSubtype="0" fill="hold" grpId="0" nodeType="afterEffect">
                                  <p:stCondLst>
                                    <p:cond delay="0"/>
                                  </p:stCondLst>
                                  <p:childTnLst>
                                    <p:set>
                                      <p:cBhvr>
                                        <p:cTn id="19" dur="1" fill="hold">
                                          <p:stCondLst>
                                            <p:cond delay="0"/>
                                          </p:stCondLst>
                                        </p:cTn>
                                        <p:tgtEl>
                                          <p:spTgt spid="13"/>
                                        </p:tgtEl>
                                        <p:attrNameLst>
                                          <p:attrName>style.visibility</p:attrName>
                                        </p:attrNameLst>
                                      </p:cBhvr>
                                      <p:to>
                                        <p:strVal val="visible"/>
                                      </p:to>
                                    </p:set>
                                    <p:animEffect transition="in" filter="fade">
                                      <p:cBhvr>
                                        <p:cTn id="20"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ángulo 9">
            <a:extLst>
              <a:ext uri="{FF2B5EF4-FFF2-40B4-BE49-F238E27FC236}">
                <a16:creationId xmlns:a16="http://schemas.microsoft.com/office/drawing/2014/main" id="{7D50F80D-70F7-4B95-B27E-48A65C93D9B6}"/>
              </a:ext>
            </a:extLst>
          </p:cNvPr>
          <p:cNvSpPr/>
          <p:nvPr/>
        </p:nvSpPr>
        <p:spPr>
          <a:xfrm>
            <a:off x="6172200" y="9185519"/>
            <a:ext cx="11963400" cy="9525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2" name="object 2"/>
          <p:cNvSpPr txBox="1">
            <a:spLocks noGrp="1"/>
          </p:cNvSpPr>
          <p:nvPr>
            <p:ph type="title"/>
          </p:nvPr>
        </p:nvSpPr>
        <p:spPr>
          <a:xfrm>
            <a:off x="4114800" y="3924300"/>
            <a:ext cx="12496800" cy="1490152"/>
          </a:xfrm>
        </p:spPr>
        <p:txBody>
          <a:bodyPr vert="horz" wrap="square" lIns="0" tIns="12700" rIns="0" bIns="0" rtlCol="0">
            <a:spAutoFit/>
          </a:bodyPr>
          <a:lstStyle/>
          <a:p>
            <a:r>
              <a:rPr lang="pl-PL" sz="9600" dirty="0"/>
              <a:t>Dziękuję za uwagę</a:t>
            </a:r>
            <a:r>
              <a:rPr lang="es-ES" sz="9600" dirty="0"/>
              <a:t>!</a:t>
            </a:r>
            <a:endParaRPr lang="es-ES" dirty="0"/>
          </a:p>
        </p:txBody>
      </p:sp>
      <p:pic>
        <p:nvPicPr>
          <p:cNvPr id="6" name="Picture 9">
            <a:extLst>
              <a:ext uri="{FF2B5EF4-FFF2-40B4-BE49-F238E27FC236}">
                <a16:creationId xmlns:a16="http://schemas.microsoft.com/office/drawing/2014/main" id="{2B20B7A5-9C0B-4641-90FC-FB2B04D88371}"/>
              </a:ext>
            </a:extLst>
          </p:cNvPr>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a:xfrm>
            <a:off x="8289503" y="9661769"/>
            <a:ext cx="10058400" cy="556688"/>
          </a:xfrm>
          <a:prstGeom prst="rect">
            <a:avLst/>
          </a:prstGeom>
          <a:noFill/>
          <a:ln cap="flat">
            <a:noFill/>
          </a:ln>
        </p:spPr>
      </p:pic>
      <p:pic>
        <p:nvPicPr>
          <p:cNvPr id="7" name="Picture 3">
            <a:extLst>
              <a:ext uri="{FF2B5EF4-FFF2-40B4-BE49-F238E27FC236}">
                <a16:creationId xmlns:a16="http://schemas.microsoft.com/office/drawing/2014/main" id="{7C56120C-8292-4C9F-8F58-CC30B96DC164}"/>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324600" y="9705175"/>
            <a:ext cx="1985322" cy="432844"/>
          </a:xfrm>
          <a:prstGeom prst="rect">
            <a:avLst/>
          </a:prstGeom>
          <a:noFill/>
          <a:ln cap="flat">
            <a:noFill/>
          </a:ln>
        </p:spPr>
      </p:pic>
      <p:pic>
        <p:nvPicPr>
          <p:cNvPr id="11" name="Imagen 10">
            <a:extLst>
              <a:ext uri="{FF2B5EF4-FFF2-40B4-BE49-F238E27FC236}">
                <a16:creationId xmlns:a16="http://schemas.microsoft.com/office/drawing/2014/main" id="{665C6894-7800-4680-B841-3509763410C1}"/>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5257800" y="9715392"/>
            <a:ext cx="936335" cy="449441"/>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 name="object 16"/>
          <p:cNvSpPr txBox="1">
            <a:spLocks noGrp="1"/>
          </p:cNvSpPr>
          <p:nvPr>
            <p:ph type="title"/>
          </p:nvPr>
        </p:nvSpPr>
        <p:spPr>
          <a:xfrm>
            <a:off x="1016000" y="728346"/>
            <a:ext cx="12852400" cy="1490152"/>
          </a:xfrm>
          <a:prstGeom prst="rect">
            <a:avLst/>
          </a:prstGeom>
        </p:spPr>
        <p:txBody>
          <a:bodyPr vert="horz" wrap="square" lIns="0" tIns="12700" rIns="0" bIns="0" rtlCol="0">
            <a:spAutoFit/>
          </a:bodyPr>
          <a:lstStyle/>
          <a:p>
            <a:pPr marL="12700">
              <a:spcBef>
                <a:spcPts val="100"/>
              </a:spcBef>
            </a:pPr>
            <a:r>
              <a:rPr lang="es-ES" sz="4800" dirty="0">
                <a:solidFill>
                  <a:srgbClr val="E12227"/>
                </a:solidFill>
              </a:rPr>
              <a:t>INDEX</a:t>
            </a:r>
            <a:br>
              <a:rPr lang="es-ES" sz="4800" b="1" dirty="0">
                <a:solidFill>
                  <a:srgbClr val="E12227"/>
                </a:solidFill>
              </a:rPr>
            </a:br>
            <a:endParaRPr lang="es-ES" sz="4800" dirty="0">
              <a:solidFill>
                <a:srgbClr val="E12227"/>
              </a:solidFill>
            </a:endParaRPr>
          </a:p>
        </p:txBody>
      </p:sp>
      <p:sp>
        <p:nvSpPr>
          <p:cNvPr id="18" name="object 18"/>
          <p:cNvSpPr/>
          <p:nvPr/>
        </p:nvSpPr>
        <p:spPr>
          <a:xfrm>
            <a:off x="0" y="288731"/>
            <a:ext cx="16270605" cy="123825"/>
          </a:xfrm>
          <a:custGeom>
            <a:avLst/>
            <a:gdLst/>
            <a:ahLst/>
            <a:cxnLst/>
            <a:rect l="l" t="t" r="r" b="b"/>
            <a:pathLst>
              <a:path w="16270605" h="123825">
                <a:moveTo>
                  <a:pt x="0" y="123824"/>
                </a:moveTo>
                <a:lnTo>
                  <a:pt x="0" y="0"/>
                </a:lnTo>
                <a:lnTo>
                  <a:pt x="16270357" y="0"/>
                </a:lnTo>
                <a:lnTo>
                  <a:pt x="16270357" y="123824"/>
                </a:lnTo>
                <a:lnTo>
                  <a:pt x="0" y="123824"/>
                </a:lnTo>
                <a:close/>
              </a:path>
            </a:pathLst>
          </a:custGeom>
          <a:solidFill>
            <a:srgbClr val="152D54"/>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pic>
        <p:nvPicPr>
          <p:cNvPr id="30" name="Picture 9">
            <a:extLst>
              <a:ext uri="{FF2B5EF4-FFF2-40B4-BE49-F238E27FC236}">
                <a16:creationId xmlns:a16="http://schemas.microsoft.com/office/drawing/2014/main" id="{FD901C1C-8A41-4B4A-8EAC-7471FBAB150D}"/>
              </a:ext>
            </a:extLst>
          </p:cNvPr>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a:xfrm>
            <a:off x="3200400" y="9692212"/>
            <a:ext cx="10058400" cy="556688"/>
          </a:xfrm>
          <a:prstGeom prst="rect">
            <a:avLst/>
          </a:prstGeom>
          <a:noFill/>
          <a:ln cap="flat">
            <a:noFill/>
          </a:ln>
        </p:spPr>
      </p:pic>
      <p:pic>
        <p:nvPicPr>
          <p:cNvPr id="31" name="Picture 3">
            <a:extLst>
              <a:ext uri="{FF2B5EF4-FFF2-40B4-BE49-F238E27FC236}">
                <a16:creationId xmlns:a16="http://schemas.microsoft.com/office/drawing/2014/main" id="{3CA7F902-F9B5-42B6-AEC2-6AD2E90BEC91}"/>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235497" y="9735618"/>
            <a:ext cx="1985322" cy="432844"/>
          </a:xfrm>
          <a:prstGeom prst="rect">
            <a:avLst/>
          </a:prstGeom>
          <a:noFill/>
          <a:ln cap="flat">
            <a:noFill/>
          </a:ln>
        </p:spPr>
      </p:pic>
      <p:pic>
        <p:nvPicPr>
          <p:cNvPr id="32" name="Imagen 31">
            <a:extLst>
              <a:ext uri="{FF2B5EF4-FFF2-40B4-BE49-F238E27FC236}">
                <a16:creationId xmlns:a16="http://schemas.microsoft.com/office/drawing/2014/main" id="{829BE287-3BD8-4249-A9B5-F0DE0CB3DBB2}"/>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68697" y="9745835"/>
            <a:ext cx="936335" cy="449441"/>
          </a:xfrm>
          <a:prstGeom prst="rect">
            <a:avLst/>
          </a:prstGeom>
        </p:spPr>
      </p:pic>
      <p:sp>
        <p:nvSpPr>
          <p:cNvPr id="22" name="object 7">
            <a:extLst>
              <a:ext uri="{FF2B5EF4-FFF2-40B4-BE49-F238E27FC236}">
                <a16:creationId xmlns:a16="http://schemas.microsoft.com/office/drawing/2014/main" id="{D63C63AE-59BE-4E96-AC53-F60FC1F4358C}"/>
              </a:ext>
            </a:extLst>
          </p:cNvPr>
          <p:cNvSpPr/>
          <p:nvPr/>
        </p:nvSpPr>
        <p:spPr>
          <a:xfrm>
            <a:off x="0" y="2801522"/>
            <a:ext cx="18288000" cy="10160"/>
          </a:xfrm>
          <a:custGeom>
            <a:avLst/>
            <a:gdLst/>
            <a:ahLst/>
            <a:cxnLst/>
            <a:rect l="l" t="t" r="r" b="b"/>
            <a:pathLst>
              <a:path w="18288000" h="10160">
                <a:moveTo>
                  <a:pt x="18287999" y="10107"/>
                </a:moveTo>
                <a:lnTo>
                  <a:pt x="18287999" y="0"/>
                </a:lnTo>
                <a:lnTo>
                  <a:pt x="0" y="0"/>
                </a:lnTo>
                <a:lnTo>
                  <a:pt x="0" y="10107"/>
                </a:lnTo>
                <a:lnTo>
                  <a:pt x="18287999" y="10107"/>
                </a:lnTo>
                <a:close/>
              </a:path>
            </a:pathLst>
          </a:custGeom>
          <a:solidFill>
            <a:srgbClr val="00000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23" name="object 6">
            <a:extLst>
              <a:ext uri="{FF2B5EF4-FFF2-40B4-BE49-F238E27FC236}">
                <a16:creationId xmlns:a16="http://schemas.microsoft.com/office/drawing/2014/main" id="{E3AE9101-FC9B-450C-BE24-88DF5DB061BC}"/>
              </a:ext>
            </a:extLst>
          </p:cNvPr>
          <p:cNvSpPr/>
          <p:nvPr/>
        </p:nvSpPr>
        <p:spPr>
          <a:xfrm>
            <a:off x="14673680" y="2847280"/>
            <a:ext cx="516890" cy="29972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24" name="object 6">
            <a:extLst>
              <a:ext uri="{FF2B5EF4-FFF2-40B4-BE49-F238E27FC236}">
                <a16:creationId xmlns:a16="http://schemas.microsoft.com/office/drawing/2014/main" id="{25912CAA-5A11-4529-A60A-EF64FAACD856}"/>
              </a:ext>
            </a:extLst>
          </p:cNvPr>
          <p:cNvSpPr/>
          <p:nvPr/>
        </p:nvSpPr>
        <p:spPr>
          <a:xfrm>
            <a:off x="9861077" y="2847280"/>
            <a:ext cx="516890" cy="29972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25" name="object 6">
            <a:extLst>
              <a:ext uri="{FF2B5EF4-FFF2-40B4-BE49-F238E27FC236}">
                <a16:creationId xmlns:a16="http://schemas.microsoft.com/office/drawing/2014/main" id="{337302F4-37D0-435B-AD5A-183E921251BF}"/>
              </a:ext>
            </a:extLst>
          </p:cNvPr>
          <p:cNvSpPr/>
          <p:nvPr/>
        </p:nvSpPr>
        <p:spPr>
          <a:xfrm>
            <a:off x="5602459" y="2847280"/>
            <a:ext cx="516890" cy="29972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27" name="object 6">
            <a:extLst>
              <a:ext uri="{FF2B5EF4-FFF2-40B4-BE49-F238E27FC236}">
                <a16:creationId xmlns:a16="http://schemas.microsoft.com/office/drawing/2014/main" id="{97B47471-06E6-4973-A14B-B861768C308A}"/>
              </a:ext>
            </a:extLst>
          </p:cNvPr>
          <p:cNvSpPr/>
          <p:nvPr/>
        </p:nvSpPr>
        <p:spPr>
          <a:xfrm>
            <a:off x="1637071" y="2847280"/>
            <a:ext cx="516890" cy="29972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grpSp>
        <p:nvGrpSpPr>
          <p:cNvPr id="46" name="Group 56">
            <a:extLst>
              <a:ext uri="{FF2B5EF4-FFF2-40B4-BE49-F238E27FC236}">
                <a16:creationId xmlns:a16="http://schemas.microsoft.com/office/drawing/2014/main" id="{FC0B86D3-10E4-4A4E-B970-B4043839F4DF}"/>
              </a:ext>
            </a:extLst>
          </p:cNvPr>
          <p:cNvGrpSpPr/>
          <p:nvPr/>
        </p:nvGrpSpPr>
        <p:grpSpPr>
          <a:xfrm>
            <a:off x="1388220" y="3371501"/>
            <a:ext cx="2300260" cy="2202886"/>
            <a:chOff x="1704484" y="1766707"/>
            <a:chExt cx="1486080" cy="2202886"/>
          </a:xfrm>
        </p:grpSpPr>
        <p:sp>
          <p:nvSpPr>
            <p:cNvPr id="47" name="TextBox 33">
              <a:extLst>
                <a:ext uri="{FF2B5EF4-FFF2-40B4-BE49-F238E27FC236}">
                  <a16:creationId xmlns:a16="http://schemas.microsoft.com/office/drawing/2014/main" id="{611F3A84-94C4-48B0-AA6E-E346E1BF6A5A}"/>
                </a:ext>
              </a:extLst>
            </p:cNvPr>
            <p:cNvSpPr txBox="1"/>
            <p:nvPr/>
          </p:nvSpPr>
          <p:spPr>
            <a:xfrm>
              <a:off x="1713697" y="2030601"/>
              <a:ext cx="1476867" cy="1938992"/>
            </a:xfrm>
            <a:prstGeom prst="rect">
              <a:avLst/>
            </a:prstGeom>
            <a:noFill/>
          </p:spPr>
          <p:txBody>
            <a:bodyPr wrap="square" rtlCol="0">
              <a:spAutoFit/>
            </a:bodyPr>
            <a:lstStyle/>
            <a:p>
              <a:pPr lvl="0" fontAlgn="base"/>
              <a:endParaRPr lang="en-US" sz="2400" dirty="0">
                <a:solidFill>
                  <a:srgbClr val="243255"/>
                </a:solidFill>
                <a:cs typeface="Arial" pitchFamily="34" charset="0"/>
              </a:endParaRPr>
            </a:p>
            <a:p>
              <a:pPr lvl="0" fontAlgn="base"/>
              <a:r>
                <a:rPr lang="pl-PL" sz="2400" b="1" dirty="0">
                  <a:solidFill>
                    <a:srgbClr val="243255"/>
                  </a:solidFill>
                  <a:latin typeface="Calibri" panose="020F0502020204030204" pitchFamily="34" charset="0"/>
                  <a:ea typeface="Times New Roman" panose="02020603050405020304" pitchFamily="18" charset="0"/>
                </a:rPr>
                <a:t>Efektywna komunikacja w środowisku cyfrowym.</a:t>
              </a:r>
              <a:endParaRPr lang="es-ES" sz="2400" dirty="0">
                <a:effectLst/>
                <a:latin typeface="Times New Roman" panose="02020603050405020304" pitchFamily="18" charset="0"/>
                <a:ea typeface="Times New Roman" panose="02020603050405020304" pitchFamily="18" charset="0"/>
              </a:endParaRPr>
            </a:p>
          </p:txBody>
        </p:sp>
        <p:sp>
          <p:nvSpPr>
            <p:cNvPr id="48" name="TextBox 34">
              <a:extLst>
                <a:ext uri="{FF2B5EF4-FFF2-40B4-BE49-F238E27FC236}">
                  <a16:creationId xmlns:a16="http://schemas.microsoft.com/office/drawing/2014/main" id="{9A4BBE72-BFEB-4C72-9760-B722279C9CA7}"/>
                </a:ext>
              </a:extLst>
            </p:cNvPr>
            <p:cNvSpPr txBox="1"/>
            <p:nvPr/>
          </p:nvSpPr>
          <p:spPr>
            <a:xfrm>
              <a:off x="1704484" y="1766707"/>
              <a:ext cx="1023846" cy="523220"/>
            </a:xfrm>
            <a:prstGeom prst="rect">
              <a:avLst/>
            </a:prstGeom>
            <a:noFill/>
          </p:spPr>
          <p:txBody>
            <a:bodyPr wrap="square" lIns="108000" rIns="108000" rtlCol="0">
              <a:spAutoFit/>
            </a:bodyPr>
            <a:lstStyle/>
            <a:p>
              <a:r>
                <a:rPr lang="pl-PL" altLang="ko-KR" sz="2800" b="1" dirty="0">
                  <a:solidFill>
                    <a:srgbClr val="243255"/>
                  </a:solidFill>
                  <a:cs typeface="Arial" pitchFamily="34" charset="0"/>
                </a:rPr>
                <a:t>Kurs </a:t>
              </a:r>
              <a:r>
                <a:rPr lang="en-US" altLang="ko-KR" sz="2800" b="1" dirty="0">
                  <a:solidFill>
                    <a:srgbClr val="243255"/>
                  </a:solidFill>
                  <a:cs typeface="Arial" pitchFamily="34" charset="0"/>
                </a:rPr>
                <a:t>1</a:t>
              </a:r>
              <a:endParaRPr lang="ko-KR" altLang="en-US" sz="2800" b="1" dirty="0">
                <a:solidFill>
                  <a:srgbClr val="243255"/>
                </a:solidFill>
                <a:cs typeface="Arial" pitchFamily="34" charset="0"/>
              </a:endParaRPr>
            </a:p>
          </p:txBody>
        </p:sp>
      </p:grpSp>
      <p:grpSp>
        <p:nvGrpSpPr>
          <p:cNvPr id="49" name="Group 85">
            <a:extLst>
              <a:ext uri="{FF2B5EF4-FFF2-40B4-BE49-F238E27FC236}">
                <a16:creationId xmlns:a16="http://schemas.microsoft.com/office/drawing/2014/main" id="{AED96A6A-A82E-4DE9-BE65-0BFED9971E65}"/>
              </a:ext>
            </a:extLst>
          </p:cNvPr>
          <p:cNvGrpSpPr/>
          <p:nvPr/>
        </p:nvGrpSpPr>
        <p:grpSpPr>
          <a:xfrm>
            <a:off x="4952998" y="3371501"/>
            <a:ext cx="2819403" cy="2274310"/>
            <a:chOff x="1417108" y="1766707"/>
            <a:chExt cx="1821471" cy="2274310"/>
          </a:xfrm>
        </p:grpSpPr>
        <p:sp>
          <p:nvSpPr>
            <p:cNvPr id="50" name="TextBox 37">
              <a:extLst>
                <a:ext uri="{FF2B5EF4-FFF2-40B4-BE49-F238E27FC236}">
                  <a16:creationId xmlns:a16="http://schemas.microsoft.com/office/drawing/2014/main" id="{260397A8-85F6-4ABA-95FC-3C9E9A075CB3}"/>
                </a:ext>
              </a:extLst>
            </p:cNvPr>
            <p:cNvSpPr txBox="1"/>
            <p:nvPr/>
          </p:nvSpPr>
          <p:spPr>
            <a:xfrm>
              <a:off x="1417108" y="2102025"/>
              <a:ext cx="1821471" cy="1938992"/>
            </a:xfrm>
            <a:prstGeom prst="rect">
              <a:avLst/>
            </a:prstGeom>
            <a:noFill/>
          </p:spPr>
          <p:txBody>
            <a:bodyPr wrap="square" rtlCol="0">
              <a:spAutoFit/>
            </a:bodyPr>
            <a:lstStyle/>
            <a:p>
              <a:endParaRPr lang="en-US" altLang="ko-KR" sz="2400" dirty="0">
                <a:solidFill>
                  <a:srgbClr val="243255"/>
                </a:solidFill>
                <a:cs typeface="Arial" pitchFamily="34" charset="0"/>
              </a:endParaRPr>
            </a:p>
            <a:p>
              <a:pPr lvl="1" fontAlgn="base"/>
              <a:r>
                <a:rPr lang="pl-PL" sz="2400" b="1" dirty="0">
                  <a:solidFill>
                    <a:srgbClr val="243255"/>
                  </a:solidFill>
                  <a:latin typeface="Calibri" panose="020F0502020204030204" pitchFamily="34" charset="0"/>
                  <a:ea typeface="Times New Roman" panose="02020603050405020304" pitchFamily="18" charset="0"/>
                </a:rPr>
                <a:t>Komunikacja w środowisku cyfrowym. Nowa komunikacja</a:t>
              </a:r>
              <a:r>
                <a:rPr lang="en-GB" sz="2400" b="1" dirty="0">
                  <a:solidFill>
                    <a:srgbClr val="243255"/>
                  </a:solidFill>
                  <a:effectLst/>
                  <a:latin typeface="Calibri" panose="020F0502020204030204" pitchFamily="34" charset="0"/>
                  <a:ea typeface="Times New Roman" panose="02020603050405020304" pitchFamily="18" charset="0"/>
                </a:rPr>
                <a:t>.</a:t>
              </a:r>
              <a:endParaRPr lang="es-ES" sz="2400" dirty="0">
                <a:effectLst/>
                <a:latin typeface="Times New Roman" panose="02020603050405020304" pitchFamily="18" charset="0"/>
                <a:ea typeface="Times New Roman" panose="02020603050405020304" pitchFamily="18" charset="0"/>
              </a:endParaRPr>
            </a:p>
          </p:txBody>
        </p:sp>
        <p:sp>
          <p:nvSpPr>
            <p:cNvPr id="51" name="TextBox 38">
              <a:extLst>
                <a:ext uri="{FF2B5EF4-FFF2-40B4-BE49-F238E27FC236}">
                  <a16:creationId xmlns:a16="http://schemas.microsoft.com/office/drawing/2014/main" id="{9456F793-01BD-4953-A99E-8176A0EDB3AA}"/>
                </a:ext>
              </a:extLst>
            </p:cNvPr>
            <p:cNvSpPr txBox="1"/>
            <p:nvPr/>
          </p:nvSpPr>
          <p:spPr>
            <a:xfrm>
              <a:off x="1704483" y="1766707"/>
              <a:ext cx="1189492" cy="523220"/>
            </a:xfrm>
            <a:prstGeom prst="rect">
              <a:avLst/>
            </a:prstGeom>
            <a:noFill/>
          </p:spPr>
          <p:txBody>
            <a:bodyPr wrap="square" lIns="108000" rIns="108000" rtlCol="0">
              <a:spAutoFit/>
            </a:bodyPr>
            <a:lstStyle/>
            <a:p>
              <a:r>
                <a:rPr lang="pl-PL" altLang="ko-KR" sz="2800" b="1" dirty="0">
                  <a:solidFill>
                    <a:srgbClr val="243255"/>
                  </a:solidFill>
                  <a:cs typeface="Arial" pitchFamily="34" charset="0"/>
                </a:rPr>
                <a:t>Część nr</a:t>
              </a:r>
              <a:r>
                <a:rPr lang="en-US" altLang="ko-KR" sz="2800" b="1" dirty="0">
                  <a:solidFill>
                    <a:srgbClr val="243255"/>
                  </a:solidFill>
                  <a:cs typeface="Arial" pitchFamily="34" charset="0"/>
                </a:rPr>
                <a:t> 1</a:t>
              </a:r>
              <a:endParaRPr lang="ko-KR" altLang="en-US" sz="2800" b="1" dirty="0">
                <a:solidFill>
                  <a:srgbClr val="243255"/>
                </a:solidFill>
                <a:cs typeface="Arial" pitchFamily="34" charset="0"/>
              </a:endParaRPr>
            </a:p>
          </p:txBody>
        </p:sp>
      </p:grpSp>
      <p:grpSp>
        <p:nvGrpSpPr>
          <p:cNvPr id="52" name="Group 90">
            <a:extLst>
              <a:ext uri="{FF2B5EF4-FFF2-40B4-BE49-F238E27FC236}">
                <a16:creationId xmlns:a16="http://schemas.microsoft.com/office/drawing/2014/main" id="{96A9D34C-2DFC-4ABF-9A58-E2D5DAE4839B}"/>
              </a:ext>
            </a:extLst>
          </p:cNvPr>
          <p:cNvGrpSpPr/>
          <p:nvPr/>
        </p:nvGrpSpPr>
        <p:grpSpPr>
          <a:xfrm>
            <a:off x="9273935" y="3371501"/>
            <a:ext cx="2689465" cy="2643642"/>
            <a:chOff x="1427234" y="1766707"/>
            <a:chExt cx="1737525" cy="2643642"/>
          </a:xfrm>
        </p:grpSpPr>
        <p:sp>
          <p:nvSpPr>
            <p:cNvPr id="53" name="TextBox 41">
              <a:extLst>
                <a:ext uri="{FF2B5EF4-FFF2-40B4-BE49-F238E27FC236}">
                  <a16:creationId xmlns:a16="http://schemas.microsoft.com/office/drawing/2014/main" id="{8BD68FBC-44FC-4EFC-A09F-16946911D992}"/>
                </a:ext>
              </a:extLst>
            </p:cNvPr>
            <p:cNvSpPr txBox="1"/>
            <p:nvPr/>
          </p:nvSpPr>
          <p:spPr>
            <a:xfrm>
              <a:off x="1427234" y="2102025"/>
              <a:ext cx="1737525" cy="2308324"/>
            </a:xfrm>
            <a:prstGeom prst="rect">
              <a:avLst/>
            </a:prstGeom>
            <a:noFill/>
          </p:spPr>
          <p:txBody>
            <a:bodyPr wrap="square" rtlCol="0">
              <a:spAutoFit/>
            </a:bodyPr>
            <a:lstStyle/>
            <a:p>
              <a:endParaRPr lang="en-US" altLang="ko-KR" sz="2400" dirty="0">
                <a:solidFill>
                  <a:srgbClr val="243255"/>
                </a:solidFill>
                <a:cs typeface="Arial" pitchFamily="34" charset="0"/>
              </a:endParaRPr>
            </a:p>
            <a:p>
              <a:pPr lvl="1" fontAlgn="base"/>
              <a:r>
                <a:rPr lang="pl-PL" sz="2400" b="1" dirty="0">
                  <a:solidFill>
                    <a:srgbClr val="243255"/>
                  </a:solidFill>
                  <a:latin typeface="Calibri" panose="020F0502020204030204" pitchFamily="34" charset="0"/>
                  <a:ea typeface="Times New Roman" panose="02020603050405020304" pitchFamily="18" charset="0"/>
                </a:rPr>
                <a:t>Główne problemy komunikacyjne w erze cyfrowej</a:t>
              </a:r>
              <a:r>
                <a:rPr lang="en-GB" sz="2400" b="1" dirty="0">
                  <a:solidFill>
                    <a:srgbClr val="243255"/>
                  </a:solidFill>
                  <a:effectLst/>
                  <a:latin typeface="Calibri" panose="020F0502020204030204" pitchFamily="34" charset="0"/>
                  <a:ea typeface="Times New Roman" panose="02020603050405020304" pitchFamily="18" charset="0"/>
                </a:rPr>
                <a:t>.</a:t>
              </a:r>
              <a:endParaRPr lang="es-ES" sz="2400" dirty="0">
                <a:effectLst/>
                <a:latin typeface="Times New Roman" panose="02020603050405020304" pitchFamily="18" charset="0"/>
                <a:ea typeface="Times New Roman" panose="02020603050405020304" pitchFamily="18" charset="0"/>
              </a:endParaRPr>
            </a:p>
          </p:txBody>
        </p:sp>
        <p:sp>
          <p:nvSpPr>
            <p:cNvPr id="54" name="TextBox 42">
              <a:extLst>
                <a:ext uri="{FF2B5EF4-FFF2-40B4-BE49-F238E27FC236}">
                  <a16:creationId xmlns:a16="http://schemas.microsoft.com/office/drawing/2014/main" id="{B9C5B90D-278A-4F7F-B76A-E666BB41EBA3}"/>
                </a:ext>
              </a:extLst>
            </p:cNvPr>
            <p:cNvSpPr txBox="1"/>
            <p:nvPr/>
          </p:nvSpPr>
          <p:spPr>
            <a:xfrm>
              <a:off x="1704484" y="1766707"/>
              <a:ext cx="1115673" cy="523220"/>
            </a:xfrm>
            <a:prstGeom prst="rect">
              <a:avLst/>
            </a:prstGeom>
            <a:noFill/>
          </p:spPr>
          <p:txBody>
            <a:bodyPr wrap="square" lIns="108000" rIns="108000" rtlCol="0">
              <a:spAutoFit/>
            </a:bodyPr>
            <a:lstStyle/>
            <a:p>
              <a:r>
                <a:rPr lang="pl-PL" altLang="ko-KR" sz="2800" b="1" dirty="0">
                  <a:solidFill>
                    <a:srgbClr val="243255"/>
                  </a:solidFill>
                  <a:cs typeface="Arial" pitchFamily="34" charset="0"/>
                </a:rPr>
                <a:t>Część nr</a:t>
              </a:r>
              <a:r>
                <a:rPr lang="en-US" altLang="ko-KR" sz="2800" b="1" dirty="0">
                  <a:solidFill>
                    <a:srgbClr val="243255"/>
                  </a:solidFill>
                  <a:cs typeface="Arial" pitchFamily="34" charset="0"/>
                </a:rPr>
                <a:t> 2</a:t>
              </a:r>
              <a:endParaRPr lang="ko-KR" altLang="en-US" sz="2800" b="1" dirty="0">
                <a:solidFill>
                  <a:srgbClr val="243255"/>
                </a:solidFill>
                <a:cs typeface="Arial" pitchFamily="34" charset="0"/>
              </a:endParaRPr>
            </a:p>
          </p:txBody>
        </p:sp>
      </p:grpSp>
      <p:grpSp>
        <p:nvGrpSpPr>
          <p:cNvPr id="55" name="Group 95">
            <a:extLst>
              <a:ext uri="{FF2B5EF4-FFF2-40B4-BE49-F238E27FC236}">
                <a16:creationId xmlns:a16="http://schemas.microsoft.com/office/drawing/2014/main" id="{6E2133CD-0FE1-41E7-A5BB-E832142F813B}"/>
              </a:ext>
            </a:extLst>
          </p:cNvPr>
          <p:cNvGrpSpPr/>
          <p:nvPr/>
        </p:nvGrpSpPr>
        <p:grpSpPr>
          <a:xfrm>
            <a:off x="14386875" y="3325334"/>
            <a:ext cx="2689465" cy="3382306"/>
            <a:chOff x="1704484" y="1766707"/>
            <a:chExt cx="1737525" cy="3382306"/>
          </a:xfrm>
        </p:grpSpPr>
        <p:sp>
          <p:nvSpPr>
            <p:cNvPr id="56" name="TextBox 45">
              <a:extLst>
                <a:ext uri="{FF2B5EF4-FFF2-40B4-BE49-F238E27FC236}">
                  <a16:creationId xmlns:a16="http://schemas.microsoft.com/office/drawing/2014/main" id="{0BC45CAB-3677-49A3-AB97-94FFF0DA3D8F}"/>
                </a:ext>
              </a:extLst>
            </p:cNvPr>
            <p:cNvSpPr txBox="1"/>
            <p:nvPr/>
          </p:nvSpPr>
          <p:spPr>
            <a:xfrm>
              <a:off x="1704484" y="2102025"/>
              <a:ext cx="1737525" cy="3046988"/>
            </a:xfrm>
            <a:prstGeom prst="rect">
              <a:avLst/>
            </a:prstGeom>
            <a:noFill/>
          </p:spPr>
          <p:txBody>
            <a:bodyPr wrap="square" rtlCol="0">
              <a:spAutoFit/>
            </a:bodyPr>
            <a:lstStyle/>
            <a:p>
              <a:endParaRPr lang="en-US" altLang="ko-KR" sz="2400" dirty="0">
                <a:solidFill>
                  <a:srgbClr val="243255"/>
                </a:solidFill>
                <a:cs typeface="Arial" pitchFamily="34" charset="0"/>
              </a:endParaRPr>
            </a:p>
            <a:p>
              <a:r>
                <a:rPr lang="pl-PL" sz="2400" b="1" dirty="0">
                  <a:solidFill>
                    <a:srgbClr val="243255"/>
                  </a:solidFill>
                  <a:latin typeface="Calibri" panose="020F0502020204030204" pitchFamily="34" charset="0"/>
                  <a:ea typeface="Times New Roman" panose="02020603050405020304" pitchFamily="18" charset="0"/>
                </a:rPr>
                <a:t>Podnoszenie umiejętności komunikacyjnych w środowisku cyfrowym. Praktyczny przewodnik</a:t>
              </a:r>
              <a:r>
                <a:rPr lang="en-GB" sz="2400" b="1" dirty="0">
                  <a:solidFill>
                    <a:srgbClr val="243255"/>
                  </a:solidFill>
                  <a:effectLst/>
                  <a:latin typeface="Calibri" panose="020F0502020204030204" pitchFamily="34" charset="0"/>
                  <a:ea typeface="Times New Roman" panose="02020603050405020304" pitchFamily="18" charset="0"/>
                </a:rPr>
                <a:t>.</a:t>
              </a:r>
              <a:endParaRPr lang="en-US" altLang="ko-KR" sz="2800" dirty="0">
                <a:cs typeface="Arial" pitchFamily="34" charset="0"/>
              </a:endParaRPr>
            </a:p>
          </p:txBody>
        </p:sp>
        <p:sp>
          <p:nvSpPr>
            <p:cNvPr id="57" name="TextBox 46">
              <a:extLst>
                <a:ext uri="{FF2B5EF4-FFF2-40B4-BE49-F238E27FC236}">
                  <a16:creationId xmlns:a16="http://schemas.microsoft.com/office/drawing/2014/main" id="{6DB4FEBA-34E0-4265-AA78-301F92167A2F}"/>
                </a:ext>
              </a:extLst>
            </p:cNvPr>
            <p:cNvSpPr txBox="1"/>
            <p:nvPr/>
          </p:nvSpPr>
          <p:spPr>
            <a:xfrm>
              <a:off x="1704484" y="1766707"/>
              <a:ext cx="1216981" cy="523220"/>
            </a:xfrm>
            <a:prstGeom prst="rect">
              <a:avLst/>
            </a:prstGeom>
            <a:noFill/>
          </p:spPr>
          <p:txBody>
            <a:bodyPr wrap="square" lIns="108000" rIns="108000" rtlCol="0">
              <a:spAutoFit/>
            </a:bodyPr>
            <a:lstStyle/>
            <a:p>
              <a:r>
                <a:rPr lang="pl-PL" altLang="ko-KR" sz="2800" b="1" dirty="0">
                  <a:solidFill>
                    <a:srgbClr val="243255"/>
                  </a:solidFill>
                  <a:cs typeface="Arial" pitchFamily="34" charset="0"/>
                </a:rPr>
                <a:t>Część nr </a:t>
              </a:r>
              <a:r>
                <a:rPr lang="en-US" altLang="ko-KR" sz="2800" b="1" dirty="0">
                  <a:solidFill>
                    <a:srgbClr val="243255"/>
                  </a:solidFill>
                  <a:cs typeface="Arial" pitchFamily="34" charset="0"/>
                </a:rPr>
                <a:t>3</a:t>
              </a:r>
              <a:endParaRPr lang="ko-KR" altLang="en-US" sz="2800" b="1" dirty="0">
                <a:solidFill>
                  <a:srgbClr val="243255"/>
                </a:solidFill>
                <a:cs typeface="Arial" pitchFamily="34" charset="0"/>
              </a:endParaRPr>
            </a:p>
          </p:txBody>
        </p:sp>
      </p:grpSp>
    </p:spTree>
    <p:extLst>
      <p:ext uri="{BB962C8B-B14F-4D97-AF65-F5344CB8AC3E}">
        <p14:creationId xmlns:p14="http://schemas.microsoft.com/office/powerpoint/2010/main" val="291498856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500"/>
                                        <p:tgtEl>
                                          <p:spTgt spid="18"/>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6"/>
                                        </p:tgtEl>
                                        <p:attrNameLst>
                                          <p:attrName>style.visibility</p:attrName>
                                        </p:attrNameLst>
                                      </p:cBhvr>
                                      <p:to>
                                        <p:strVal val="visible"/>
                                      </p:to>
                                    </p:set>
                                    <p:animEffect transition="in" filter="fade">
                                      <p:cBhvr>
                                        <p:cTn id="11" dur="500"/>
                                        <p:tgtEl>
                                          <p:spTgt spid="16"/>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22"/>
                                        </p:tgtEl>
                                        <p:attrNameLst>
                                          <p:attrName>style.visibility</p:attrName>
                                        </p:attrNameLst>
                                      </p:cBhvr>
                                      <p:to>
                                        <p:strVal val="visible"/>
                                      </p:to>
                                    </p:set>
                                    <p:animEffect transition="in" filter="fade">
                                      <p:cBhvr>
                                        <p:cTn id="15" dur="500"/>
                                        <p:tgtEl>
                                          <p:spTgt spid="22"/>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27"/>
                                        </p:tgtEl>
                                        <p:attrNameLst>
                                          <p:attrName>style.visibility</p:attrName>
                                        </p:attrNameLst>
                                      </p:cBhvr>
                                      <p:to>
                                        <p:strVal val="visible"/>
                                      </p:to>
                                    </p:set>
                                    <p:anim calcmode="lin" valueType="num">
                                      <p:cBhvr additive="base">
                                        <p:cTn id="20" dur="500" fill="hold"/>
                                        <p:tgtEl>
                                          <p:spTgt spid="27"/>
                                        </p:tgtEl>
                                        <p:attrNameLst>
                                          <p:attrName>ppt_x</p:attrName>
                                        </p:attrNameLst>
                                      </p:cBhvr>
                                      <p:tavLst>
                                        <p:tav tm="0">
                                          <p:val>
                                            <p:strVal val="#ppt_x"/>
                                          </p:val>
                                        </p:tav>
                                        <p:tav tm="100000">
                                          <p:val>
                                            <p:strVal val="#ppt_x"/>
                                          </p:val>
                                        </p:tav>
                                      </p:tavLst>
                                    </p:anim>
                                    <p:anim calcmode="lin" valueType="num">
                                      <p:cBhvr additive="base">
                                        <p:cTn id="21" dur="500" fill="hold"/>
                                        <p:tgtEl>
                                          <p:spTgt spid="27"/>
                                        </p:tgtEl>
                                        <p:attrNameLst>
                                          <p:attrName>ppt_y</p:attrName>
                                        </p:attrNameLst>
                                      </p:cBhvr>
                                      <p:tavLst>
                                        <p:tav tm="0">
                                          <p:val>
                                            <p:strVal val="1+#ppt_h/2"/>
                                          </p:val>
                                        </p:tav>
                                        <p:tav tm="100000">
                                          <p:val>
                                            <p:strVal val="#ppt_y"/>
                                          </p:val>
                                        </p:tav>
                                      </p:tavLst>
                                    </p:anim>
                                  </p:childTnLst>
                                </p:cTn>
                              </p:par>
                              <p:par>
                                <p:cTn id="22" presetID="10" presetClass="entr" presetSubtype="0" fill="hold" nodeType="withEffect">
                                  <p:stCondLst>
                                    <p:cond delay="0"/>
                                  </p:stCondLst>
                                  <p:childTnLst>
                                    <p:set>
                                      <p:cBhvr>
                                        <p:cTn id="23" dur="1" fill="hold">
                                          <p:stCondLst>
                                            <p:cond delay="0"/>
                                          </p:stCondLst>
                                        </p:cTn>
                                        <p:tgtEl>
                                          <p:spTgt spid="46"/>
                                        </p:tgtEl>
                                        <p:attrNameLst>
                                          <p:attrName>style.visibility</p:attrName>
                                        </p:attrNameLst>
                                      </p:cBhvr>
                                      <p:to>
                                        <p:strVal val="visible"/>
                                      </p:to>
                                    </p:set>
                                    <p:animEffect transition="in" filter="fade">
                                      <p:cBhvr>
                                        <p:cTn id="24" dur="500"/>
                                        <p:tgtEl>
                                          <p:spTgt spid="46"/>
                                        </p:tgtEl>
                                      </p:cBhvr>
                                    </p:animEffect>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5"/>
                                        </p:tgtEl>
                                        <p:attrNameLst>
                                          <p:attrName>style.visibility</p:attrName>
                                        </p:attrNameLst>
                                      </p:cBhvr>
                                      <p:to>
                                        <p:strVal val="visible"/>
                                      </p:to>
                                    </p:set>
                                    <p:anim calcmode="lin" valueType="num">
                                      <p:cBhvr additive="base">
                                        <p:cTn id="29" dur="500" fill="hold"/>
                                        <p:tgtEl>
                                          <p:spTgt spid="25"/>
                                        </p:tgtEl>
                                        <p:attrNameLst>
                                          <p:attrName>ppt_x</p:attrName>
                                        </p:attrNameLst>
                                      </p:cBhvr>
                                      <p:tavLst>
                                        <p:tav tm="0">
                                          <p:val>
                                            <p:strVal val="#ppt_x"/>
                                          </p:val>
                                        </p:tav>
                                        <p:tav tm="100000">
                                          <p:val>
                                            <p:strVal val="#ppt_x"/>
                                          </p:val>
                                        </p:tav>
                                      </p:tavLst>
                                    </p:anim>
                                    <p:anim calcmode="lin" valueType="num">
                                      <p:cBhvr additive="base">
                                        <p:cTn id="30" dur="500" fill="hold"/>
                                        <p:tgtEl>
                                          <p:spTgt spid="25"/>
                                        </p:tgtEl>
                                        <p:attrNameLst>
                                          <p:attrName>ppt_y</p:attrName>
                                        </p:attrNameLst>
                                      </p:cBhvr>
                                      <p:tavLst>
                                        <p:tav tm="0">
                                          <p:val>
                                            <p:strVal val="1+#ppt_h/2"/>
                                          </p:val>
                                        </p:tav>
                                        <p:tav tm="100000">
                                          <p:val>
                                            <p:strVal val="#ppt_y"/>
                                          </p:val>
                                        </p:tav>
                                      </p:tavLst>
                                    </p:anim>
                                  </p:childTnLst>
                                </p:cTn>
                              </p:par>
                              <p:par>
                                <p:cTn id="31" presetID="10" presetClass="entr" presetSubtype="0" fill="hold" nodeType="withEffect">
                                  <p:stCondLst>
                                    <p:cond delay="0"/>
                                  </p:stCondLst>
                                  <p:childTnLst>
                                    <p:set>
                                      <p:cBhvr>
                                        <p:cTn id="32" dur="1" fill="hold">
                                          <p:stCondLst>
                                            <p:cond delay="0"/>
                                          </p:stCondLst>
                                        </p:cTn>
                                        <p:tgtEl>
                                          <p:spTgt spid="49"/>
                                        </p:tgtEl>
                                        <p:attrNameLst>
                                          <p:attrName>style.visibility</p:attrName>
                                        </p:attrNameLst>
                                      </p:cBhvr>
                                      <p:to>
                                        <p:strVal val="visible"/>
                                      </p:to>
                                    </p:set>
                                    <p:animEffect transition="in" filter="fade">
                                      <p:cBhvr>
                                        <p:cTn id="33" dur="500"/>
                                        <p:tgtEl>
                                          <p:spTgt spid="49"/>
                                        </p:tgtEl>
                                      </p:cBhvr>
                                    </p:animEffect>
                                  </p:childTnLst>
                                </p:cTn>
                              </p:par>
                              <p:par>
                                <p:cTn id="34" presetID="2" presetClass="entr" presetSubtype="4" fill="hold" grpId="0" nodeType="withEffect">
                                  <p:stCondLst>
                                    <p:cond delay="0"/>
                                  </p:stCondLst>
                                  <p:childTnLst>
                                    <p:set>
                                      <p:cBhvr>
                                        <p:cTn id="35" dur="1" fill="hold">
                                          <p:stCondLst>
                                            <p:cond delay="0"/>
                                          </p:stCondLst>
                                        </p:cTn>
                                        <p:tgtEl>
                                          <p:spTgt spid="24"/>
                                        </p:tgtEl>
                                        <p:attrNameLst>
                                          <p:attrName>style.visibility</p:attrName>
                                        </p:attrNameLst>
                                      </p:cBhvr>
                                      <p:to>
                                        <p:strVal val="visible"/>
                                      </p:to>
                                    </p:set>
                                    <p:anim calcmode="lin" valueType="num">
                                      <p:cBhvr additive="base">
                                        <p:cTn id="36" dur="500" fill="hold"/>
                                        <p:tgtEl>
                                          <p:spTgt spid="24"/>
                                        </p:tgtEl>
                                        <p:attrNameLst>
                                          <p:attrName>ppt_x</p:attrName>
                                        </p:attrNameLst>
                                      </p:cBhvr>
                                      <p:tavLst>
                                        <p:tav tm="0">
                                          <p:val>
                                            <p:strVal val="#ppt_x"/>
                                          </p:val>
                                        </p:tav>
                                        <p:tav tm="100000">
                                          <p:val>
                                            <p:strVal val="#ppt_x"/>
                                          </p:val>
                                        </p:tav>
                                      </p:tavLst>
                                    </p:anim>
                                    <p:anim calcmode="lin" valueType="num">
                                      <p:cBhvr additive="base">
                                        <p:cTn id="37" dur="500" fill="hold"/>
                                        <p:tgtEl>
                                          <p:spTgt spid="24"/>
                                        </p:tgtEl>
                                        <p:attrNameLst>
                                          <p:attrName>ppt_y</p:attrName>
                                        </p:attrNameLst>
                                      </p:cBhvr>
                                      <p:tavLst>
                                        <p:tav tm="0">
                                          <p:val>
                                            <p:strVal val="1+#ppt_h/2"/>
                                          </p:val>
                                        </p:tav>
                                        <p:tav tm="100000">
                                          <p:val>
                                            <p:strVal val="#ppt_y"/>
                                          </p:val>
                                        </p:tav>
                                      </p:tavLst>
                                    </p:anim>
                                  </p:childTnLst>
                                </p:cTn>
                              </p:par>
                              <p:par>
                                <p:cTn id="38" presetID="10" presetClass="entr" presetSubtype="0" fill="hold" nodeType="withEffect">
                                  <p:stCondLst>
                                    <p:cond delay="0"/>
                                  </p:stCondLst>
                                  <p:childTnLst>
                                    <p:set>
                                      <p:cBhvr>
                                        <p:cTn id="39" dur="1" fill="hold">
                                          <p:stCondLst>
                                            <p:cond delay="0"/>
                                          </p:stCondLst>
                                        </p:cTn>
                                        <p:tgtEl>
                                          <p:spTgt spid="52"/>
                                        </p:tgtEl>
                                        <p:attrNameLst>
                                          <p:attrName>style.visibility</p:attrName>
                                        </p:attrNameLst>
                                      </p:cBhvr>
                                      <p:to>
                                        <p:strVal val="visible"/>
                                      </p:to>
                                    </p:set>
                                    <p:animEffect transition="in" filter="fade">
                                      <p:cBhvr>
                                        <p:cTn id="40" dur="500"/>
                                        <p:tgtEl>
                                          <p:spTgt spid="52"/>
                                        </p:tgtEl>
                                      </p:cBhvr>
                                    </p:animEffect>
                                  </p:childTnLst>
                                </p:cTn>
                              </p:par>
                              <p:par>
                                <p:cTn id="41" presetID="2" presetClass="entr" presetSubtype="4" fill="hold" grpId="0" nodeType="withEffect">
                                  <p:stCondLst>
                                    <p:cond delay="0"/>
                                  </p:stCondLst>
                                  <p:childTnLst>
                                    <p:set>
                                      <p:cBhvr>
                                        <p:cTn id="42" dur="1" fill="hold">
                                          <p:stCondLst>
                                            <p:cond delay="0"/>
                                          </p:stCondLst>
                                        </p:cTn>
                                        <p:tgtEl>
                                          <p:spTgt spid="23"/>
                                        </p:tgtEl>
                                        <p:attrNameLst>
                                          <p:attrName>style.visibility</p:attrName>
                                        </p:attrNameLst>
                                      </p:cBhvr>
                                      <p:to>
                                        <p:strVal val="visible"/>
                                      </p:to>
                                    </p:set>
                                    <p:anim calcmode="lin" valueType="num">
                                      <p:cBhvr additive="base">
                                        <p:cTn id="43" dur="500" fill="hold"/>
                                        <p:tgtEl>
                                          <p:spTgt spid="23"/>
                                        </p:tgtEl>
                                        <p:attrNameLst>
                                          <p:attrName>ppt_x</p:attrName>
                                        </p:attrNameLst>
                                      </p:cBhvr>
                                      <p:tavLst>
                                        <p:tav tm="0">
                                          <p:val>
                                            <p:strVal val="#ppt_x"/>
                                          </p:val>
                                        </p:tav>
                                        <p:tav tm="100000">
                                          <p:val>
                                            <p:strVal val="#ppt_x"/>
                                          </p:val>
                                        </p:tav>
                                      </p:tavLst>
                                    </p:anim>
                                    <p:anim calcmode="lin" valueType="num">
                                      <p:cBhvr additive="base">
                                        <p:cTn id="44" dur="500" fill="hold"/>
                                        <p:tgtEl>
                                          <p:spTgt spid="23"/>
                                        </p:tgtEl>
                                        <p:attrNameLst>
                                          <p:attrName>ppt_y</p:attrName>
                                        </p:attrNameLst>
                                      </p:cBhvr>
                                      <p:tavLst>
                                        <p:tav tm="0">
                                          <p:val>
                                            <p:strVal val="1+#ppt_h/2"/>
                                          </p:val>
                                        </p:tav>
                                        <p:tav tm="100000">
                                          <p:val>
                                            <p:strVal val="#ppt_y"/>
                                          </p:val>
                                        </p:tav>
                                      </p:tavLst>
                                    </p:anim>
                                  </p:childTnLst>
                                </p:cTn>
                              </p:par>
                              <p:par>
                                <p:cTn id="45" presetID="10" presetClass="entr" presetSubtype="0" fill="hold" nodeType="withEffect">
                                  <p:stCondLst>
                                    <p:cond delay="0"/>
                                  </p:stCondLst>
                                  <p:childTnLst>
                                    <p:set>
                                      <p:cBhvr>
                                        <p:cTn id="46" dur="1" fill="hold">
                                          <p:stCondLst>
                                            <p:cond delay="0"/>
                                          </p:stCondLst>
                                        </p:cTn>
                                        <p:tgtEl>
                                          <p:spTgt spid="55"/>
                                        </p:tgtEl>
                                        <p:attrNameLst>
                                          <p:attrName>style.visibility</p:attrName>
                                        </p:attrNameLst>
                                      </p:cBhvr>
                                      <p:to>
                                        <p:strVal val="visible"/>
                                      </p:to>
                                    </p:set>
                                    <p:animEffect transition="in" filter="fade">
                                      <p:cBhvr>
                                        <p:cTn id="47" dur="500"/>
                                        <p:tgtEl>
                                          <p:spTgt spid="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8" grpId="0" animBg="1"/>
      <p:bldP spid="22" grpId="0" animBg="1"/>
      <p:bldP spid="23" grpId="0" animBg="1"/>
      <p:bldP spid="24" grpId="0" animBg="1"/>
      <p:bldP spid="25" grpId="0" animBg="1"/>
      <p:bldP spid="2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FB9F19B6-9BAF-4C74-9674-6BB296FB1DA8}"/>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791200" y="5104186"/>
            <a:ext cx="6095101" cy="3485290"/>
          </a:xfrm>
          <a:prstGeom prst="rect">
            <a:avLst/>
          </a:prstGeom>
        </p:spPr>
      </p:pic>
      <p:sp>
        <p:nvSpPr>
          <p:cNvPr id="4" name="object 2">
            <a:extLst>
              <a:ext uri="{FF2B5EF4-FFF2-40B4-BE49-F238E27FC236}">
                <a16:creationId xmlns:a16="http://schemas.microsoft.com/office/drawing/2014/main" id="{E8BCB89B-C162-49D8-8C12-EF9C5ED4083E}"/>
              </a:ext>
            </a:extLst>
          </p:cNvPr>
          <p:cNvSpPr txBox="1">
            <a:spLocks/>
          </p:cNvSpPr>
          <p:nvPr/>
        </p:nvSpPr>
        <p:spPr>
          <a:xfrm>
            <a:off x="14478000" y="647700"/>
            <a:ext cx="33737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Część nr</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 1</a:t>
            </a:r>
          </a:p>
        </p:txBody>
      </p:sp>
      <p:sp>
        <p:nvSpPr>
          <p:cNvPr id="5" name="object 3">
            <a:extLst>
              <a:ext uri="{FF2B5EF4-FFF2-40B4-BE49-F238E27FC236}">
                <a16:creationId xmlns:a16="http://schemas.microsoft.com/office/drawing/2014/main" id="{0409B19A-6693-43E7-B35B-C85E49857B17}"/>
              </a:ext>
            </a:extLst>
          </p:cNvPr>
          <p:cNvSpPr txBox="1"/>
          <p:nvPr/>
        </p:nvSpPr>
        <p:spPr>
          <a:xfrm>
            <a:off x="903420" y="708614"/>
            <a:ext cx="12244544" cy="629660"/>
          </a:xfrm>
          <a:prstGeom prst="rect">
            <a:avLst/>
          </a:prstGeom>
        </p:spPr>
        <p:txBody>
          <a:bodyPr vert="horz" wrap="square" lIns="0" tIns="13970" rIns="0" bIns="0" rtlCol="0">
            <a:spAutoFit/>
          </a:bodyPr>
          <a:lstStyle/>
          <a:p>
            <a:pPr lvl="0" fontAlgn="base"/>
            <a:r>
              <a:rPr lang="pl-PL" sz="4000" b="1" dirty="0">
                <a:solidFill>
                  <a:srgbClr val="E12227"/>
                </a:solidFill>
                <a:ea typeface="Times New Roman" panose="02020603050405020304" pitchFamily="18" charset="0"/>
              </a:rPr>
              <a:t>Efektywna komunikacja w środowisku cyfrowym</a:t>
            </a:r>
            <a:endParaRPr lang="es-ES" sz="4000" dirty="0">
              <a:solidFill>
                <a:srgbClr val="E12227"/>
              </a:solidFill>
              <a:effectLst/>
              <a:ea typeface="Times New Roman" panose="02020603050405020304" pitchFamily="18" charset="0"/>
            </a:endParaRP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938054" y="2408778"/>
            <a:ext cx="16511745" cy="3416320"/>
          </a:xfrm>
          <a:prstGeom prst="rect">
            <a:avLst/>
          </a:prstGeom>
          <a:noFill/>
        </p:spPr>
        <p:txBody>
          <a:bodyPr wrap="square" rtlCol="0">
            <a:spAutoFit/>
          </a:bodyPr>
          <a:lstStyle/>
          <a:p>
            <a:pPr algn="just" fontAlgn="base"/>
            <a:r>
              <a:rPr lang="pl-PL" sz="2400" dirty="0">
                <a:solidFill>
                  <a:srgbClr val="243255"/>
                </a:solidFill>
                <a:ea typeface="Times New Roman" panose="02020603050405020304" pitchFamily="18" charset="0"/>
              </a:rPr>
              <a:t>Rozpowszechnienie korzystania z Internetu w ciągu ostatnich kilku dekad przyniosło głębokie zmiany w sposobie, w jaki się komunikujemy.</a:t>
            </a:r>
          </a:p>
          <a:p>
            <a:pPr algn="just" fontAlgn="base"/>
            <a:endParaRPr lang="pl-PL" sz="2400" dirty="0">
              <a:solidFill>
                <a:srgbClr val="243255"/>
              </a:solidFill>
              <a:ea typeface="Times New Roman" panose="02020603050405020304" pitchFamily="18" charset="0"/>
            </a:endParaRPr>
          </a:p>
          <a:p>
            <a:pPr algn="just" fontAlgn="base"/>
            <a:r>
              <a:rPr lang="pl-PL" sz="2400" dirty="0">
                <a:solidFill>
                  <a:srgbClr val="243255"/>
                </a:solidFill>
                <a:ea typeface="Times New Roman" panose="02020603050405020304" pitchFamily="18" charset="0"/>
              </a:rPr>
              <a:t>Większość z nas może już wiedzieć, że komunikacja cyfrowa to każdy rodzaj komunikacji, który opiera się na wykorzystaniu technologii. Istnieje jednak wiele kanałów i form komunikacji cyfrowej. W miejscu pracy, na czym skupimy się w tym module, może to być między innymi wysyłanie wiadomości e-mail, rozmowa na czacie z zespołem bądź też profesjonalne spotkanie on-line za pośrednictwem jednej z platform</a:t>
            </a:r>
          </a:p>
          <a:p>
            <a:pPr algn="just" fontAlgn="base"/>
            <a:endParaRPr lang="en-GB" sz="2400" dirty="0">
              <a:solidFill>
                <a:srgbClr val="243255"/>
              </a:solidFill>
              <a:effectLst/>
              <a:ea typeface="Times New Roman" panose="02020603050405020304" pitchFamily="18" charset="0"/>
            </a:endParaRPr>
          </a:p>
          <a:p>
            <a:pPr fontAlgn="base"/>
            <a:r>
              <a:rPr lang="pl-PL" sz="2400" b="1" dirty="0">
                <a:solidFill>
                  <a:srgbClr val="243255"/>
                </a:solidFill>
                <a:ea typeface="Times New Roman" panose="02020603050405020304" pitchFamily="18" charset="0"/>
              </a:rPr>
              <a:t>Czy wiemy jednak, w jaki sposób prowadzić skuteczną komunikację cyfrową w miejscu pracy i jak najlepiej ją wykorzystać</a:t>
            </a:r>
            <a:r>
              <a:rPr lang="en-GB" sz="2400" b="1" dirty="0">
                <a:solidFill>
                  <a:srgbClr val="243255"/>
                </a:solidFill>
                <a:effectLst/>
                <a:ea typeface="Times New Roman" panose="02020603050405020304" pitchFamily="18" charset="0"/>
              </a:rPr>
              <a:t>?</a:t>
            </a:r>
            <a:endParaRPr lang="es-ES" sz="2400" b="1" dirty="0">
              <a:effectLst/>
              <a:ea typeface="Times New Roman" panose="02020603050405020304" pitchFamily="18" charset="0"/>
            </a:endParaRPr>
          </a:p>
        </p:txBody>
      </p:sp>
      <p:sp>
        <p:nvSpPr>
          <p:cNvPr id="11" name="TextBox 5">
            <a:extLst>
              <a:ext uri="{FF2B5EF4-FFF2-40B4-BE49-F238E27FC236}">
                <a16:creationId xmlns:a16="http://schemas.microsoft.com/office/drawing/2014/main" id="{6DB2408F-C8E3-481B-BEFD-24DB75CA61AF}"/>
              </a:ext>
            </a:extLst>
          </p:cNvPr>
          <p:cNvSpPr txBox="1"/>
          <p:nvPr/>
        </p:nvSpPr>
        <p:spPr>
          <a:xfrm>
            <a:off x="903420" y="1697524"/>
            <a:ext cx="17902214" cy="584775"/>
          </a:xfrm>
          <a:prstGeom prst="rect">
            <a:avLst/>
          </a:prstGeom>
          <a:noFill/>
        </p:spPr>
        <p:txBody>
          <a:bodyPr wrap="square" rtlCol="0" anchor="ctr">
            <a:spAutoFit/>
          </a:bodyPr>
          <a:lstStyle/>
          <a:p>
            <a:pPr fontAlgn="base"/>
            <a:r>
              <a:rPr lang="pl-PL" sz="3200" b="1" dirty="0">
                <a:solidFill>
                  <a:srgbClr val="243255"/>
                </a:solidFill>
                <a:latin typeface="Calibri" panose="020F0502020204030204" pitchFamily="34" charset="0"/>
                <a:ea typeface="Times New Roman" panose="02020603050405020304" pitchFamily="18" charset="0"/>
              </a:rPr>
              <a:t>Komunikacja w środowisku cyfrowym. Nowa komunikacja</a:t>
            </a:r>
            <a:r>
              <a:rPr lang="en-GB" sz="3200" b="1" dirty="0">
                <a:solidFill>
                  <a:srgbClr val="243255"/>
                </a:solidFill>
                <a:effectLst/>
                <a:latin typeface="Calibri" panose="020F0502020204030204" pitchFamily="34" charset="0"/>
                <a:ea typeface="Times New Roman" panose="02020603050405020304" pitchFamily="18" charset="0"/>
              </a:rPr>
              <a:t>.</a:t>
            </a:r>
            <a:endParaRPr lang="es-ES" sz="3200" dirty="0">
              <a:effectLst/>
              <a:latin typeface="Times New Roman" panose="02020603050405020304" pitchFamily="18" charset="0"/>
              <a:ea typeface="Times New Roman" panose="02020603050405020304" pitchFamily="18" charset="0"/>
            </a:endParaRPr>
          </a:p>
        </p:txBody>
      </p:sp>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fade">
                                      <p:cBhvr>
                                        <p:cTn id="20" dur="500"/>
                                        <p:tgtEl>
                                          <p:spTgt spid="10"/>
                                        </p:tgtEl>
                                      </p:cBhvr>
                                    </p:animEffect>
                                  </p:childTnLst>
                                </p:cTn>
                              </p:par>
                            </p:childTnLst>
                          </p:cTn>
                        </p:par>
                        <p:par>
                          <p:cTn id="21" fill="hold">
                            <p:stCondLst>
                              <p:cond delay="500"/>
                            </p:stCondLst>
                            <p:childTnLst>
                              <p:par>
                                <p:cTn id="22" presetID="10" presetClass="entr" presetSubtype="0" fill="hold" nodeType="afterEffect">
                                  <p:stCondLst>
                                    <p:cond delay="0"/>
                                  </p:stCondLst>
                                  <p:childTnLst>
                                    <p:set>
                                      <p:cBhvr>
                                        <p:cTn id="23" dur="1" fill="hold">
                                          <p:stCondLst>
                                            <p:cond delay="0"/>
                                          </p:stCondLst>
                                        </p:cTn>
                                        <p:tgtEl>
                                          <p:spTgt spid="3"/>
                                        </p:tgtEl>
                                        <p:attrNameLst>
                                          <p:attrName>style.visibility</p:attrName>
                                        </p:attrNameLst>
                                      </p:cBhvr>
                                      <p:to>
                                        <p:strVal val="visible"/>
                                      </p:to>
                                    </p:set>
                                    <p:animEffect transition="in" filter="fade">
                                      <p:cBhvr>
                                        <p:cTn id="24"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10" grpId="0"/>
      <p:bldP spid="1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896493" y="2204257"/>
            <a:ext cx="10494818" cy="3416320"/>
          </a:xfrm>
          <a:prstGeom prst="rect">
            <a:avLst/>
          </a:prstGeom>
          <a:noFill/>
        </p:spPr>
        <p:txBody>
          <a:bodyPr wrap="square" rtlCol="0">
            <a:spAutoFit/>
          </a:bodyPr>
          <a:lstStyle/>
          <a:p>
            <a:pPr algn="just" fontAlgn="base"/>
            <a:r>
              <a:rPr lang="pl-PL" sz="2400" dirty="0">
                <a:solidFill>
                  <a:srgbClr val="243255"/>
                </a:solidFill>
                <a:ea typeface="Times New Roman" panose="02020603050405020304" pitchFamily="18" charset="0"/>
              </a:rPr>
              <a:t>W tym module skupimy się na tym, jak poprawić komunikację cyfrową, a tym samym koordynację współpracy z innymi, poprzez rozwijanie niezbędnych umiejętności, które pomogą napędzać efektywną komunikację cyfrową w środowisku pracy.</a:t>
            </a:r>
          </a:p>
          <a:p>
            <a:pPr algn="just" fontAlgn="base"/>
            <a:endParaRPr lang="pl-PL" sz="2400" dirty="0">
              <a:solidFill>
                <a:srgbClr val="243255"/>
              </a:solidFill>
              <a:ea typeface="Times New Roman" panose="02020603050405020304" pitchFamily="18" charset="0"/>
            </a:endParaRPr>
          </a:p>
          <a:p>
            <a:pPr algn="just" fontAlgn="base"/>
            <a:r>
              <a:rPr lang="pl-PL" sz="2400" dirty="0">
                <a:solidFill>
                  <a:srgbClr val="243255"/>
                </a:solidFill>
                <a:ea typeface="Times New Roman" panose="02020603050405020304" pitchFamily="18" charset="0"/>
              </a:rPr>
              <a:t>Obecnie, po kryzysie spowodowanym przez COVID-19, procesy cyfryzacji firm uległy znacznemu przyśpieszeniu, co doprowadziło do powstania nowych metod pracy zdalnej określanych terminem „</a:t>
            </a:r>
            <a:r>
              <a:rPr lang="pl-PL" sz="2400" dirty="0" err="1">
                <a:solidFill>
                  <a:srgbClr val="243255"/>
                </a:solidFill>
                <a:ea typeface="Times New Roman" panose="02020603050405020304" pitchFamily="18" charset="0"/>
              </a:rPr>
              <a:t>smartworking</a:t>
            </a:r>
            <a:r>
              <a:rPr lang="pl-PL" sz="2400" dirty="0">
                <a:solidFill>
                  <a:srgbClr val="243255"/>
                </a:solidFill>
                <a:ea typeface="Times New Roman" panose="02020603050405020304" pitchFamily="18" charset="0"/>
              </a:rPr>
              <a:t>”, w których zespoły robocze stają się wirtualne</a:t>
            </a:r>
            <a:r>
              <a:rPr lang="en-GB" sz="2400" dirty="0">
                <a:solidFill>
                  <a:srgbClr val="243255"/>
                </a:solidFill>
                <a:effectLst/>
                <a:ea typeface="Times New Roman" panose="02020603050405020304" pitchFamily="18" charset="0"/>
              </a:rPr>
              <a:t>. </a:t>
            </a:r>
          </a:p>
        </p:txBody>
      </p:sp>
      <p:sp>
        <p:nvSpPr>
          <p:cNvPr id="12" name="object 3">
            <a:extLst>
              <a:ext uri="{FF2B5EF4-FFF2-40B4-BE49-F238E27FC236}">
                <a16:creationId xmlns:a16="http://schemas.microsoft.com/office/drawing/2014/main" id="{446120C7-B0A5-4FB5-B748-C44D2DF196B2}"/>
              </a:ext>
            </a:extLst>
          </p:cNvPr>
          <p:cNvSpPr txBox="1"/>
          <p:nvPr/>
        </p:nvSpPr>
        <p:spPr>
          <a:xfrm>
            <a:off x="903420" y="708614"/>
            <a:ext cx="12244544" cy="629660"/>
          </a:xfrm>
          <a:prstGeom prst="rect">
            <a:avLst/>
          </a:prstGeom>
        </p:spPr>
        <p:txBody>
          <a:bodyPr vert="horz" wrap="square" lIns="0" tIns="13970" rIns="0" bIns="0" rtlCol="0">
            <a:spAutoFit/>
          </a:bodyPr>
          <a:lstStyle/>
          <a:p>
            <a:pPr lvl="0" fontAlgn="base"/>
            <a:r>
              <a:rPr lang="pl-PL" sz="4000" b="1" dirty="0">
                <a:solidFill>
                  <a:srgbClr val="E12227"/>
                </a:solidFill>
                <a:ea typeface="Times New Roman" panose="02020603050405020304" pitchFamily="18" charset="0"/>
              </a:rPr>
              <a:t>Efektywna komunikacja w środowisku cyfrowym</a:t>
            </a:r>
            <a:endParaRPr lang="es-ES" sz="4000" dirty="0">
              <a:solidFill>
                <a:srgbClr val="E12227"/>
              </a:solidFill>
              <a:ea typeface="Times New Roman" panose="02020603050405020304" pitchFamily="18" charset="0"/>
            </a:endParaRPr>
          </a:p>
        </p:txBody>
      </p:sp>
      <p:pic>
        <p:nvPicPr>
          <p:cNvPr id="5" name="Imagen 4">
            <a:extLst>
              <a:ext uri="{FF2B5EF4-FFF2-40B4-BE49-F238E27FC236}">
                <a16:creationId xmlns:a16="http://schemas.microsoft.com/office/drawing/2014/main" id="{C8ABF2C6-31FF-45EF-9233-FC170EB08F33}"/>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10536555" y="4197940"/>
            <a:ext cx="7315200" cy="3838575"/>
          </a:xfrm>
          <a:prstGeom prst="rect">
            <a:avLst/>
          </a:prstGeom>
        </p:spPr>
      </p:pic>
      <p:sp>
        <p:nvSpPr>
          <p:cNvPr id="9" name="object 2">
            <a:extLst>
              <a:ext uri="{FF2B5EF4-FFF2-40B4-BE49-F238E27FC236}">
                <a16:creationId xmlns:a16="http://schemas.microsoft.com/office/drawing/2014/main" id="{76302C16-B80C-4079-AADB-5AC755D83CBB}"/>
              </a:ext>
            </a:extLst>
          </p:cNvPr>
          <p:cNvSpPr txBox="1">
            <a:spLocks/>
          </p:cNvSpPr>
          <p:nvPr/>
        </p:nvSpPr>
        <p:spPr>
          <a:xfrm>
            <a:off x="14478000" y="647700"/>
            <a:ext cx="33737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Część nr</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 1</a:t>
            </a: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par>
                          <p:cTn id="13" fill="hold">
                            <p:stCondLst>
                              <p:cond delay="500"/>
                            </p:stCondLst>
                            <p:childTnLst>
                              <p:par>
                                <p:cTn id="14" presetID="53" presetClass="entr" presetSubtype="16" fill="hold" nodeType="afterEffect">
                                  <p:stCondLst>
                                    <p:cond delay="0"/>
                                  </p:stCondLst>
                                  <p:childTnLst>
                                    <p:set>
                                      <p:cBhvr>
                                        <p:cTn id="15" dur="1" fill="hold">
                                          <p:stCondLst>
                                            <p:cond delay="0"/>
                                          </p:stCondLst>
                                        </p:cTn>
                                        <p:tgtEl>
                                          <p:spTgt spid="5"/>
                                        </p:tgtEl>
                                        <p:attrNameLst>
                                          <p:attrName>style.visibility</p:attrName>
                                        </p:attrNameLst>
                                      </p:cBhvr>
                                      <p:to>
                                        <p:strVal val="visible"/>
                                      </p:to>
                                    </p:set>
                                    <p:anim calcmode="lin" valueType="num">
                                      <p:cBhvr>
                                        <p:cTn id="16" dur="500" fill="hold"/>
                                        <p:tgtEl>
                                          <p:spTgt spid="5"/>
                                        </p:tgtEl>
                                        <p:attrNameLst>
                                          <p:attrName>ppt_w</p:attrName>
                                        </p:attrNameLst>
                                      </p:cBhvr>
                                      <p:tavLst>
                                        <p:tav tm="0">
                                          <p:val>
                                            <p:fltVal val="0"/>
                                          </p:val>
                                        </p:tav>
                                        <p:tav tm="100000">
                                          <p:val>
                                            <p:strVal val="#ppt_w"/>
                                          </p:val>
                                        </p:tav>
                                      </p:tavLst>
                                    </p:anim>
                                    <p:anim calcmode="lin" valueType="num">
                                      <p:cBhvr>
                                        <p:cTn id="17" dur="500" fill="hold"/>
                                        <p:tgtEl>
                                          <p:spTgt spid="5"/>
                                        </p:tgtEl>
                                        <p:attrNameLst>
                                          <p:attrName>ppt_h</p:attrName>
                                        </p:attrNameLst>
                                      </p:cBhvr>
                                      <p:tavLst>
                                        <p:tav tm="0">
                                          <p:val>
                                            <p:fltVal val="0"/>
                                          </p:val>
                                        </p:tav>
                                        <p:tav tm="100000">
                                          <p:val>
                                            <p:strVal val="#ppt_h"/>
                                          </p:val>
                                        </p:tav>
                                      </p:tavLst>
                                    </p:anim>
                                    <p:animEffect transition="in" filter="fade">
                                      <p:cBhvr>
                                        <p:cTn id="18" dur="500"/>
                                        <p:tgtEl>
                                          <p:spTgt spid="5"/>
                                        </p:tgtEl>
                                      </p:cBhvr>
                                    </p:animEffect>
                                  </p:childTnLst>
                                </p:cTn>
                              </p:par>
                            </p:childTnLst>
                          </p:cTn>
                        </p:par>
                        <p:par>
                          <p:cTn id="19" fill="hold">
                            <p:stCondLst>
                              <p:cond delay="1000"/>
                            </p:stCondLst>
                            <p:childTnLst>
                              <p:par>
                                <p:cTn id="20" presetID="10" presetClass="entr" presetSubtype="0" fill="hold" grpId="0" nodeType="after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2" grpId="0"/>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2" name="CuadroTexto 11">
            <a:extLst>
              <a:ext uri="{FF2B5EF4-FFF2-40B4-BE49-F238E27FC236}">
                <a16:creationId xmlns:a16="http://schemas.microsoft.com/office/drawing/2014/main" id="{1E76EB74-3D8C-4BCB-92B5-E802F2557140}"/>
              </a:ext>
            </a:extLst>
          </p:cNvPr>
          <p:cNvSpPr txBox="1"/>
          <p:nvPr/>
        </p:nvSpPr>
        <p:spPr>
          <a:xfrm>
            <a:off x="990600" y="1790700"/>
            <a:ext cx="16002000" cy="2308324"/>
          </a:xfrm>
          <a:prstGeom prst="rect">
            <a:avLst/>
          </a:prstGeom>
          <a:noFill/>
        </p:spPr>
        <p:txBody>
          <a:bodyPr wrap="square">
            <a:spAutoFit/>
          </a:bodyPr>
          <a:lstStyle/>
          <a:p>
            <a:pPr algn="just" fontAlgn="base"/>
            <a:r>
              <a:rPr lang="pl-PL" sz="2400" dirty="0">
                <a:solidFill>
                  <a:srgbClr val="243255"/>
                </a:solidFill>
                <a:ea typeface="Times New Roman" panose="02020603050405020304" pitchFamily="18" charset="0"/>
              </a:rPr>
              <a:t>W związku z tym należy zauważyć, że ten rodzaj komunikacji cyfrowej jest obecnie nową normą, w której oprócz znajomości pewnych umiejętności i narzędzi cyfrowych, musimy poznać kodeksy postępowania komunikacyjnego w obecnym środowisku cyfrowym i pracować nad doskonaleniem miękkich umiejętności komunikacyjnych. Aktywności te pozwolą zapewnić efektywną komunikację stanowiącą podstawę pracy zespołowej jak również koordynacji współdziałania z innymi. Właściwa i efektywna komunikacja przekłada się także na rozwój zawodowy jednostki, oraz atrakcyjne, produktywne i przyjemne doświadczenia z pracy zawodowej umożliwiające pełne dostosowywanie się do nowych warunków, w których żyjemy i pracujemy.</a:t>
            </a:r>
            <a:endParaRPr lang="en-GB" sz="2400" dirty="0">
              <a:solidFill>
                <a:srgbClr val="243255"/>
              </a:solidFill>
              <a:effectLst/>
              <a:ea typeface="Times New Roman" panose="02020603050405020304" pitchFamily="18" charset="0"/>
            </a:endParaRPr>
          </a:p>
        </p:txBody>
      </p:sp>
      <p:sp>
        <p:nvSpPr>
          <p:cNvPr id="9" name="CuadroTexto 8">
            <a:extLst>
              <a:ext uri="{FF2B5EF4-FFF2-40B4-BE49-F238E27FC236}">
                <a16:creationId xmlns:a16="http://schemas.microsoft.com/office/drawing/2014/main" id="{D3856C49-43B7-4D7B-8361-33703AC396FA}"/>
              </a:ext>
            </a:extLst>
          </p:cNvPr>
          <p:cNvSpPr txBox="1"/>
          <p:nvPr/>
        </p:nvSpPr>
        <p:spPr>
          <a:xfrm>
            <a:off x="990600" y="4443207"/>
            <a:ext cx="16002000" cy="3046988"/>
          </a:xfrm>
          <a:prstGeom prst="rect">
            <a:avLst/>
          </a:prstGeom>
          <a:noFill/>
        </p:spPr>
        <p:txBody>
          <a:bodyPr wrap="square">
            <a:spAutoFit/>
          </a:bodyPr>
          <a:lstStyle/>
          <a:p>
            <a:pPr algn="just" fontAlgn="base"/>
            <a:r>
              <a:rPr lang="pl-PL" sz="2400" dirty="0">
                <a:solidFill>
                  <a:srgbClr val="243255"/>
                </a:solidFill>
                <a:ea typeface="Times New Roman" panose="02020603050405020304" pitchFamily="18" charset="0"/>
              </a:rPr>
              <a:t>Aby osiągnąć powyższe cele, warto wiedzieć, że komunikacja cyfrowa ma pewne zalety i wady w porównaniu z komunikacją twarzą w twarz, do której jesteśmy od dawna przyzwyczajeni. Komunikacja cyfrowa jest nie tylko szybsza oraz interaktywna, ale zdecentralizowana, bardziej partycypacyjna, a przy tym mniej hierarchiczna. Przede wszystkim pozwala ona na natychmiastową interakcję, eliminując fizyczne bariery, które wcześniej mogły nas ograniczać. Jedną z jej szczególnych cech jest to, że zwykle nie towarzyszy jej niewerbalny język stanowiący nierozerwalną część tradycyjnej komunikacji, co stwarza pewne nowe paradygmaty</a:t>
            </a:r>
            <a:r>
              <a:rPr lang="en-GB" sz="2400" dirty="0">
                <a:solidFill>
                  <a:srgbClr val="243255"/>
                </a:solidFill>
                <a:effectLst/>
                <a:ea typeface="Times New Roman" panose="02020603050405020304" pitchFamily="18" charset="0"/>
              </a:rPr>
              <a:t>.</a:t>
            </a:r>
            <a:endParaRPr lang="es-ES" sz="2400" dirty="0">
              <a:effectLst/>
              <a:ea typeface="Times New Roman" panose="02020603050405020304" pitchFamily="18" charset="0"/>
            </a:endParaRPr>
          </a:p>
          <a:p>
            <a:pPr algn="just" fontAlgn="base"/>
            <a:endParaRPr lang="es-ES" sz="2400" dirty="0">
              <a:effectLst/>
              <a:ea typeface="Times New Roman" panose="02020603050405020304" pitchFamily="18" charset="0"/>
            </a:endParaRPr>
          </a:p>
          <a:p>
            <a:pPr algn="just" fontAlgn="base"/>
            <a:r>
              <a:rPr lang="pl-PL" sz="2400" dirty="0">
                <a:solidFill>
                  <a:srgbClr val="243255"/>
                </a:solidFill>
                <a:ea typeface="Times New Roman" panose="02020603050405020304" pitchFamily="18" charset="0"/>
              </a:rPr>
              <a:t>Mając na uwadze powyższe cechy, spójrzmy jakie są najczęstsze problemy, które mogą powstać w wyniku komunikacji cyfrowej w miejscu pracy. Traktuje o nich poniższa sekcja</a:t>
            </a:r>
            <a:r>
              <a:rPr lang="en-GB" sz="2400" dirty="0">
                <a:solidFill>
                  <a:srgbClr val="243255"/>
                </a:solidFill>
                <a:effectLst/>
                <a:ea typeface="Times New Roman" panose="02020603050405020304" pitchFamily="18" charset="0"/>
              </a:rPr>
              <a:t>.</a:t>
            </a:r>
            <a:endParaRPr lang="es-ES" sz="2400" dirty="0">
              <a:effectLst/>
              <a:ea typeface="Times New Roman" panose="02020603050405020304" pitchFamily="18" charset="0"/>
            </a:endParaRPr>
          </a:p>
        </p:txBody>
      </p:sp>
      <p:sp>
        <p:nvSpPr>
          <p:cNvPr id="11" name="object 3">
            <a:extLst>
              <a:ext uri="{FF2B5EF4-FFF2-40B4-BE49-F238E27FC236}">
                <a16:creationId xmlns:a16="http://schemas.microsoft.com/office/drawing/2014/main" id="{DD3BF949-54BE-440D-A4EC-5B94828208F6}"/>
              </a:ext>
            </a:extLst>
          </p:cNvPr>
          <p:cNvSpPr txBox="1"/>
          <p:nvPr/>
        </p:nvSpPr>
        <p:spPr>
          <a:xfrm>
            <a:off x="903420" y="708614"/>
            <a:ext cx="12244544" cy="629660"/>
          </a:xfrm>
          <a:prstGeom prst="rect">
            <a:avLst/>
          </a:prstGeom>
        </p:spPr>
        <p:txBody>
          <a:bodyPr vert="horz" wrap="square" lIns="0" tIns="13970" rIns="0" bIns="0" rtlCol="0">
            <a:spAutoFit/>
          </a:bodyPr>
          <a:lstStyle/>
          <a:p>
            <a:pPr lvl="0" fontAlgn="base"/>
            <a:r>
              <a:rPr lang="pl-PL" sz="4000" b="1" dirty="0">
                <a:solidFill>
                  <a:srgbClr val="E12227"/>
                </a:solidFill>
                <a:ea typeface="Times New Roman" panose="02020603050405020304" pitchFamily="18" charset="0"/>
              </a:rPr>
              <a:t>Efektywna komunikacja w środowisku cyfrowym</a:t>
            </a:r>
            <a:endParaRPr lang="es-ES" sz="4000" dirty="0">
              <a:solidFill>
                <a:srgbClr val="E12227"/>
              </a:solidFill>
              <a:ea typeface="Times New Roman" panose="02020603050405020304" pitchFamily="18" charset="0"/>
            </a:endParaRPr>
          </a:p>
        </p:txBody>
      </p:sp>
      <p:sp>
        <p:nvSpPr>
          <p:cNvPr id="14" name="object 2">
            <a:extLst>
              <a:ext uri="{FF2B5EF4-FFF2-40B4-BE49-F238E27FC236}">
                <a16:creationId xmlns:a16="http://schemas.microsoft.com/office/drawing/2014/main" id="{FEED7DF5-476F-47A7-9E55-E1E6F4B97ED9}"/>
              </a:ext>
            </a:extLst>
          </p:cNvPr>
          <p:cNvSpPr txBox="1">
            <a:spLocks/>
          </p:cNvSpPr>
          <p:nvPr/>
        </p:nvSpPr>
        <p:spPr>
          <a:xfrm>
            <a:off x="14478000" y="647700"/>
            <a:ext cx="33737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Część nr</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 1</a:t>
            </a:r>
          </a:p>
        </p:txBody>
      </p:sp>
    </p:spTree>
    <p:extLst>
      <p:ext uri="{BB962C8B-B14F-4D97-AF65-F5344CB8AC3E}">
        <p14:creationId xmlns:p14="http://schemas.microsoft.com/office/powerpoint/2010/main" val="622572169"/>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fade">
                                      <p:cBhvr>
                                        <p:cTn id="16" dur="500"/>
                                        <p:tgtEl>
                                          <p:spTgt spid="11"/>
                                        </p:tgtEl>
                                      </p:cBhvr>
                                    </p:animEffect>
                                  </p:childTnLst>
                                </p:cTn>
                              </p:par>
                            </p:childTnLst>
                          </p:cTn>
                        </p:par>
                        <p:par>
                          <p:cTn id="17" fill="hold">
                            <p:stCondLst>
                              <p:cond delay="1000"/>
                            </p:stCondLst>
                            <p:childTnLst>
                              <p:par>
                                <p:cTn id="18" presetID="10" presetClass="entr" presetSubtype="0" fill="hold" grpId="0" nodeType="afterEffect">
                                  <p:stCondLst>
                                    <p:cond delay="0"/>
                                  </p:stCondLst>
                                  <p:childTnLst>
                                    <p:set>
                                      <p:cBhvr>
                                        <p:cTn id="19" dur="1" fill="hold">
                                          <p:stCondLst>
                                            <p:cond delay="0"/>
                                          </p:stCondLst>
                                        </p:cTn>
                                        <p:tgtEl>
                                          <p:spTgt spid="14"/>
                                        </p:tgtEl>
                                        <p:attrNameLst>
                                          <p:attrName>style.visibility</p:attrName>
                                        </p:attrNameLst>
                                      </p:cBhvr>
                                      <p:to>
                                        <p:strVal val="visible"/>
                                      </p:to>
                                    </p:set>
                                    <p:animEffect transition="in" filter="fade">
                                      <p:cBhvr>
                                        <p:cTn id="20"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9" grpId="0"/>
      <p:bldP spid="11" grpId="0"/>
      <p:bldP spid="1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
            <a:extLst>
              <a:ext uri="{FF2B5EF4-FFF2-40B4-BE49-F238E27FC236}">
                <a16:creationId xmlns:a16="http://schemas.microsoft.com/office/drawing/2014/main" id="{0409B19A-6693-43E7-B35B-C85E49857B17}"/>
              </a:ext>
            </a:extLst>
          </p:cNvPr>
          <p:cNvSpPr txBox="1"/>
          <p:nvPr/>
        </p:nvSpPr>
        <p:spPr>
          <a:xfrm>
            <a:off x="990600" y="1635350"/>
            <a:ext cx="11634944" cy="629660"/>
          </a:xfrm>
          <a:prstGeom prst="rect">
            <a:avLst/>
          </a:prstGeom>
        </p:spPr>
        <p:txBody>
          <a:bodyPr vert="horz" wrap="square" lIns="0" tIns="13970" rIns="0" bIns="0" rtlCol="0">
            <a:spAutoFit/>
          </a:bodyPr>
          <a:lstStyle/>
          <a:p>
            <a:pPr marL="12700">
              <a:lnSpc>
                <a:spcPct val="100000"/>
              </a:lnSpc>
              <a:spcBef>
                <a:spcPts val="110"/>
              </a:spcBef>
            </a:pPr>
            <a:r>
              <a:rPr lang="pl-PL" sz="4000" b="1" dirty="0">
                <a:solidFill>
                  <a:srgbClr val="243255"/>
                </a:solidFill>
                <a:ea typeface="Times New Roman" panose="02020603050405020304" pitchFamily="18" charset="0"/>
              </a:rPr>
              <a:t>Główne problemy komunikacyjne w erze cyfrowej</a:t>
            </a:r>
            <a:endParaRPr sz="4000" dirty="0">
              <a:solidFill>
                <a:srgbClr val="002060"/>
              </a:solidFill>
              <a:cs typeface="Tahoma"/>
            </a:endParaRPr>
          </a:p>
        </p:txBody>
      </p:sp>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990600" y="2403929"/>
            <a:ext cx="12573000" cy="1200329"/>
          </a:xfrm>
          <a:prstGeom prst="rect">
            <a:avLst/>
          </a:prstGeom>
          <a:noFill/>
        </p:spPr>
        <p:txBody>
          <a:bodyPr wrap="square" rtlCol="0">
            <a:spAutoFit/>
          </a:bodyPr>
          <a:lstStyle/>
          <a:p>
            <a:pPr algn="just" fontAlgn="base"/>
            <a:r>
              <a:rPr lang="pl-PL" sz="2400" dirty="0">
                <a:solidFill>
                  <a:srgbClr val="243255"/>
                </a:solidFill>
                <a:ea typeface="Times New Roman" panose="02020603050405020304" pitchFamily="18" charset="0"/>
              </a:rPr>
              <a:t>Bariery komunikacyjne to takie, które uniemożliwiają swobodne, jasne i efektywne przekazywanie informacji lub wiadomości. Zobaczmy, jakie są najczęstsze problemy w cyfrowym środowisku pracy, których możemy doświadczyć w naszym zespole</a:t>
            </a:r>
            <a:r>
              <a:rPr lang="en-GB" sz="2400" dirty="0">
                <a:solidFill>
                  <a:srgbClr val="243255"/>
                </a:solidFill>
                <a:effectLst/>
                <a:ea typeface="Times New Roman" panose="02020603050405020304" pitchFamily="18" charset="0"/>
              </a:rPr>
              <a:t>.</a:t>
            </a:r>
          </a:p>
        </p:txBody>
      </p:sp>
      <p:pic>
        <p:nvPicPr>
          <p:cNvPr id="6" name="Imagen 5">
            <a:extLst>
              <a:ext uri="{FF2B5EF4-FFF2-40B4-BE49-F238E27FC236}">
                <a16:creationId xmlns:a16="http://schemas.microsoft.com/office/drawing/2014/main" id="{6EFC6DA8-57E8-4314-AF1F-7FB607E81E3D}"/>
              </a:ext>
            </a:extLst>
          </p:cNvPr>
          <p:cNvPicPr>
            <a:picLocks noChangeAspect="1"/>
          </p:cNvPicPr>
          <p:nvPr/>
        </p:nvPicPr>
        <p:blipFill rotWithShape="1">
          <a:blip r:embed="rId5" cstate="email">
            <a:extLst>
              <a:ext uri="{28A0092B-C50C-407E-A947-70E740481C1C}">
                <a14:useLocalDpi xmlns:a14="http://schemas.microsoft.com/office/drawing/2010/main"/>
              </a:ext>
            </a:extLst>
          </a:blip>
          <a:srcRect/>
          <a:stretch/>
        </p:blipFill>
        <p:spPr>
          <a:xfrm>
            <a:off x="13376564" y="3924300"/>
            <a:ext cx="4911436" cy="3040930"/>
          </a:xfrm>
          <a:prstGeom prst="rect">
            <a:avLst/>
          </a:prstGeom>
        </p:spPr>
      </p:pic>
      <p:sp>
        <p:nvSpPr>
          <p:cNvPr id="11" name="CuadroTexto 10">
            <a:extLst>
              <a:ext uri="{FF2B5EF4-FFF2-40B4-BE49-F238E27FC236}">
                <a16:creationId xmlns:a16="http://schemas.microsoft.com/office/drawing/2014/main" id="{DDE53740-7ADB-4099-A5B1-CBA835D016E5}"/>
              </a:ext>
            </a:extLst>
          </p:cNvPr>
          <p:cNvSpPr txBox="1"/>
          <p:nvPr/>
        </p:nvSpPr>
        <p:spPr>
          <a:xfrm>
            <a:off x="990600" y="3756135"/>
            <a:ext cx="12573000" cy="1569660"/>
          </a:xfrm>
          <a:prstGeom prst="rect">
            <a:avLst/>
          </a:prstGeom>
          <a:noFill/>
        </p:spPr>
        <p:txBody>
          <a:bodyPr wrap="square">
            <a:spAutoFit/>
          </a:bodyPr>
          <a:lstStyle/>
          <a:p>
            <a:pPr marL="342900" lvl="0" indent="-342900" algn="just">
              <a:buFont typeface="Arial" panose="020B0604020202020204" pitchFamily="34" charset="0"/>
              <a:buChar char="•"/>
            </a:pPr>
            <a:r>
              <a:rPr lang="pl-PL" sz="2400" b="1" dirty="0">
                <a:solidFill>
                  <a:srgbClr val="E12227"/>
                </a:solidFill>
              </a:rPr>
              <a:t>Ochłodzenie relacji interpersonalnych w wirtualnym zespole: </a:t>
            </a:r>
            <a:r>
              <a:rPr lang="pl-PL" sz="2400" dirty="0">
                <a:solidFill>
                  <a:srgbClr val="002060"/>
                </a:solidFill>
              </a:rPr>
              <a:t>brak kontaktu w wirtualnej pracy lub komunikacji cyfrowej może prowadzić do poczucia izolacji, samotności i ochłodzenia relacji zespołowych, co z kolei może mieć negatywny wpływ na jednostkę, oddziałując na jej samopoczucie, produktywność a w konsekwencji także samo środowisko pracy</a:t>
            </a:r>
            <a:r>
              <a:rPr lang="en-GB" sz="2400" dirty="0">
                <a:solidFill>
                  <a:srgbClr val="002060"/>
                </a:solidFill>
              </a:rPr>
              <a:t>.</a:t>
            </a:r>
          </a:p>
        </p:txBody>
      </p:sp>
      <p:sp>
        <p:nvSpPr>
          <p:cNvPr id="14" name="CuadroTexto 13">
            <a:extLst>
              <a:ext uri="{FF2B5EF4-FFF2-40B4-BE49-F238E27FC236}">
                <a16:creationId xmlns:a16="http://schemas.microsoft.com/office/drawing/2014/main" id="{A63FA888-C356-49C2-A887-E662F092BED5}"/>
              </a:ext>
            </a:extLst>
          </p:cNvPr>
          <p:cNvSpPr txBox="1"/>
          <p:nvPr/>
        </p:nvSpPr>
        <p:spPr>
          <a:xfrm>
            <a:off x="990600" y="5464714"/>
            <a:ext cx="12573000" cy="3046988"/>
          </a:xfrm>
          <a:prstGeom prst="rect">
            <a:avLst/>
          </a:prstGeom>
          <a:noFill/>
        </p:spPr>
        <p:txBody>
          <a:bodyPr wrap="square">
            <a:spAutoFit/>
          </a:bodyPr>
          <a:lstStyle/>
          <a:p>
            <a:pPr marL="342900" lvl="0" indent="-342900" algn="just">
              <a:buFont typeface="Arial" panose="020B0604020202020204" pitchFamily="34" charset="0"/>
              <a:buChar char="•"/>
            </a:pPr>
            <a:r>
              <a:rPr lang="pl-PL" sz="2400" b="1" dirty="0">
                <a:solidFill>
                  <a:srgbClr val="E12227"/>
                </a:solidFill>
              </a:rPr>
              <a:t>Problemy z interpretacją wiadomości: </a:t>
            </a:r>
            <a:r>
              <a:rPr lang="pl-PL" sz="2400" dirty="0">
                <a:solidFill>
                  <a:srgbClr val="002060"/>
                </a:solidFill>
              </a:rPr>
              <a:t>przekaz cyfrowy łatwo jest błędnie zinterpretować. Za pośrednictwem tego medium nie są widoczne niewerbalne sygnały komunikacyjne, takie jak ton głosu, akcent, gesty rąk, mimika twarzy, postawa ciała itp., które zwykle towarzyszą temu jak interpretujemy informacje. Może to prowadzić do błędnej interpretacji komunikatów lub informacji, w wyniku której podajemy subiektywną lub osobistą interpretację treści przez odbiorcę (opartą na stanie emocjonalnym odbiorcy, słyszymy i widzimy bowiem to do czego dostrajamy się emocjonalnie), tracąc w ten sposób początkową skuteczność lub obiektywność wiadomości</a:t>
            </a:r>
            <a:r>
              <a:rPr lang="en-GB" sz="2400" dirty="0">
                <a:solidFill>
                  <a:srgbClr val="002060"/>
                </a:solidFill>
              </a:rPr>
              <a:t>.</a:t>
            </a:r>
            <a:endParaRPr lang="es-ES" sz="2400" dirty="0">
              <a:solidFill>
                <a:srgbClr val="002060"/>
              </a:solidFill>
            </a:endParaRPr>
          </a:p>
        </p:txBody>
      </p:sp>
      <p:sp>
        <p:nvSpPr>
          <p:cNvPr id="15" name="object 3">
            <a:extLst>
              <a:ext uri="{FF2B5EF4-FFF2-40B4-BE49-F238E27FC236}">
                <a16:creationId xmlns:a16="http://schemas.microsoft.com/office/drawing/2014/main" id="{7FAB5809-43EA-4AE8-B6E5-8BCA7AA359F3}"/>
              </a:ext>
            </a:extLst>
          </p:cNvPr>
          <p:cNvSpPr txBox="1"/>
          <p:nvPr/>
        </p:nvSpPr>
        <p:spPr>
          <a:xfrm>
            <a:off x="903420" y="708614"/>
            <a:ext cx="12244544" cy="629660"/>
          </a:xfrm>
          <a:prstGeom prst="rect">
            <a:avLst/>
          </a:prstGeom>
        </p:spPr>
        <p:txBody>
          <a:bodyPr vert="horz" wrap="square" lIns="0" tIns="13970" rIns="0" bIns="0" rtlCol="0">
            <a:spAutoFit/>
          </a:bodyPr>
          <a:lstStyle/>
          <a:p>
            <a:pPr lvl="0" fontAlgn="base"/>
            <a:r>
              <a:rPr lang="pl-PL" sz="4000" b="1" dirty="0">
                <a:solidFill>
                  <a:srgbClr val="E12227"/>
                </a:solidFill>
                <a:ea typeface="Times New Roman" panose="02020603050405020304" pitchFamily="18" charset="0"/>
              </a:rPr>
              <a:t>Efektywna komunikacja w środowisku cyfrowym</a:t>
            </a:r>
            <a:endParaRPr lang="es-ES" sz="4000" dirty="0">
              <a:solidFill>
                <a:srgbClr val="E12227"/>
              </a:solidFill>
              <a:ea typeface="Times New Roman" panose="02020603050405020304" pitchFamily="18" charset="0"/>
            </a:endParaRPr>
          </a:p>
        </p:txBody>
      </p:sp>
      <p:sp>
        <p:nvSpPr>
          <p:cNvPr id="16" name="object 2">
            <a:extLst>
              <a:ext uri="{FF2B5EF4-FFF2-40B4-BE49-F238E27FC236}">
                <a16:creationId xmlns:a16="http://schemas.microsoft.com/office/drawing/2014/main" id="{4E5FFAFB-1B49-4FB7-8DA1-1CF6B8F50264}"/>
              </a:ext>
            </a:extLst>
          </p:cNvPr>
          <p:cNvSpPr txBox="1">
            <a:spLocks/>
          </p:cNvSpPr>
          <p:nvPr/>
        </p:nvSpPr>
        <p:spPr>
          <a:xfrm>
            <a:off x="14478000" y="647700"/>
            <a:ext cx="33737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Część nr</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 </a:t>
            </a:r>
            <a:r>
              <a:rPr lang="pl-PL"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2</a:t>
            </a:r>
            <a:endPar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743639150"/>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fade">
                                      <p:cBhvr>
                                        <p:cTn id="11" dur="500"/>
                                        <p:tgtEl>
                                          <p:spTgt spid="10"/>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fade">
                                      <p:cBhvr>
                                        <p:cTn id="16" dur="500"/>
                                        <p:tgtEl>
                                          <p:spTgt spid="11"/>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fade">
                                      <p:cBhvr>
                                        <p:cTn id="21" dur="500"/>
                                        <p:tgtEl>
                                          <p:spTgt spid="14"/>
                                        </p:tgtEl>
                                      </p:cBhvr>
                                    </p:animEffect>
                                  </p:childTnLst>
                                </p:cTn>
                              </p:par>
                            </p:childTnLst>
                          </p:cTn>
                        </p:par>
                        <p:par>
                          <p:cTn id="22" fill="hold">
                            <p:stCondLst>
                              <p:cond delay="500"/>
                            </p:stCondLst>
                            <p:childTnLst>
                              <p:par>
                                <p:cTn id="23" presetID="42" presetClass="entr" presetSubtype="0" fill="hold" nodeType="after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fade">
                                      <p:cBhvr>
                                        <p:cTn id="25" dur="1000"/>
                                        <p:tgtEl>
                                          <p:spTgt spid="6"/>
                                        </p:tgtEl>
                                      </p:cBhvr>
                                    </p:animEffect>
                                    <p:anim calcmode="lin" valueType="num">
                                      <p:cBhvr>
                                        <p:cTn id="26" dur="1000" fill="hold"/>
                                        <p:tgtEl>
                                          <p:spTgt spid="6"/>
                                        </p:tgtEl>
                                        <p:attrNameLst>
                                          <p:attrName>ppt_x</p:attrName>
                                        </p:attrNameLst>
                                      </p:cBhvr>
                                      <p:tavLst>
                                        <p:tav tm="0">
                                          <p:val>
                                            <p:strVal val="#ppt_x"/>
                                          </p:val>
                                        </p:tav>
                                        <p:tav tm="100000">
                                          <p:val>
                                            <p:strVal val="#ppt_x"/>
                                          </p:val>
                                        </p:tav>
                                      </p:tavLst>
                                    </p:anim>
                                    <p:anim calcmode="lin" valueType="num">
                                      <p:cBhvr>
                                        <p:cTn id="27" dur="1000" fill="hold"/>
                                        <p:tgtEl>
                                          <p:spTgt spid="6"/>
                                        </p:tgtEl>
                                        <p:attrNameLst>
                                          <p:attrName>ppt_y</p:attrName>
                                        </p:attrNameLst>
                                      </p:cBhvr>
                                      <p:tavLst>
                                        <p:tav tm="0">
                                          <p:val>
                                            <p:strVal val="#ppt_y+.1"/>
                                          </p:val>
                                        </p:tav>
                                        <p:tav tm="100000">
                                          <p:val>
                                            <p:strVal val="#ppt_y"/>
                                          </p:val>
                                        </p:tav>
                                      </p:tavLst>
                                    </p:anim>
                                  </p:childTnLst>
                                </p:cTn>
                              </p:par>
                            </p:childTnLst>
                          </p:cTn>
                        </p:par>
                        <p:par>
                          <p:cTn id="28" fill="hold">
                            <p:stCondLst>
                              <p:cond delay="1500"/>
                            </p:stCondLst>
                            <p:childTnLst>
                              <p:par>
                                <p:cTn id="29" presetID="10" presetClass="entr" presetSubtype="0" fill="hold" grpId="0" nodeType="afterEffect">
                                  <p:stCondLst>
                                    <p:cond delay="0"/>
                                  </p:stCondLst>
                                  <p:childTnLst>
                                    <p:set>
                                      <p:cBhvr>
                                        <p:cTn id="30" dur="1" fill="hold">
                                          <p:stCondLst>
                                            <p:cond delay="0"/>
                                          </p:stCondLst>
                                        </p:cTn>
                                        <p:tgtEl>
                                          <p:spTgt spid="15"/>
                                        </p:tgtEl>
                                        <p:attrNameLst>
                                          <p:attrName>style.visibility</p:attrName>
                                        </p:attrNameLst>
                                      </p:cBhvr>
                                      <p:to>
                                        <p:strVal val="visible"/>
                                      </p:to>
                                    </p:set>
                                    <p:animEffect transition="in" filter="fade">
                                      <p:cBhvr>
                                        <p:cTn id="31" dur="500"/>
                                        <p:tgtEl>
                                          <p:spTgt spid="15"/>
                                        </p:tgtEl>
                                      </p:cBhvr>
                                    </p:animEffect>
                                  </p:childTnLst>
                                </p:cTn>
                              </p:par>
                            </p:childTnLst>
                          </p:cTn>
                        </p:par>
                        <p:par>
                          <p:cTn id="32" fill="hold">
                            <p:stCondLst>
                              <p:cond delay="2000"/>
                            </p:stCondLst>
                            <p:childTnLst>
                              <p:par>
                                <p:cTn id="33" presetID="10" presetClass="entr" presetSubtype="0" fill="hold" grpId="0" nodeType="afterEffect">
                                  <p:stCondLst>
                                    <p:cond delay="0"/>
                                  </p:stCondLst>
                                  <p:childTnLst>
                                    <p:set>
                                      <p:cBhvr>
                                        <p:cTn id="34" dur="1" fill="hold">
                                          <p:stCondLst>
                                            <p:cond delay="0"/>
                                          </p:stCondLst>
                                        </p:cTn>
                                        <p:tgtEl>
                                          <p:spTgt spid="16"/>
                                        </p:tgtEl>
                                        <p:attrNameLst>
                                          <p:attrName>style.visibility</p:attrName>
                                        </p:attrNameLst>
                                      </p:cBhvr>
                                      <p:to>
                                        <p:strVal val="visible"/>
                                      </p:to>
                                    </p:set>
                                    <p:animEffect transition="in" filter="fade">
                                      <p:cBhvr>
                                        <p:cTn id="35"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0" grpId="0"/>
      <p:bldP spid="11" grpId="0"/>
      <p:bldP spid="14" grpId="0"/>
      <p:bldP spid="15" grpId="0"/>
      <p:bldP spid="1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CAB1E4F-53A0-4D43-8217-96EC0D2C2902}"/>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13778345" y="1714500"/>
            <a:ext cx="4495800" cy="5637778"/>
          </a:xfrm>
          <a:prstGeom prst="rect">
            <a:avLst/>
          </a:prstGeom>
        </p:spPr>
      </p:pic>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762000" y="1714500"/>
            <a:ext cx="13258800" cy="3416320"/>
          </a:xfrm>
          <a:prstGeom prst="rect">
            <a:avLst/>
          </a:prstGeom>
          <a:noFill/>
        </p:spPr>
        <p:txBody>
          <a:bodyPr wrap="square" rtlCol="0">
            <a:spAutoFit/>
          </a:bodyPr>
          <a:lstStyle/>
          <a:p>
            <a:pPr marL="285750" indent="-285750" algn="just" fontAlgn="base">
              <a:buFont typeface="Arial" panose="020B0604020202020204" pitchFamily="34" charset="0"/>
              <a:buChar char="•"/>
            </a:pPr>
            <a:r>
              <a:rPr lang="pl-PL" sz="2400" b="1" dirty="0">
                <a:solidFill>
                  <a:srgbClr val="E12227"/>
                </a:solidFill>
                <a:ea typeface="Times New Roman" panose="02020603050405020304" pitchFamily="18" charset="0"/>
              </a:rPr>
              <a:t>Tworzenie poczucia fałszywego bezpieczeństwa / oziębłość w komunikacji: </a:t>
            </a:r>
            <a:r>
              <a:rPr lang="pl-PL" sz="2400" dirty="0">
                <a:solidFill>
                  <a:srgbClr val="002060"/>
                </a:solidFill>
                <a:ea typeface="Times New Roman" panose="02020603050405020304" pitchFamily="18" charset="0"/>
              </a:rPr>
              <a:t>dla wielu osób fizyczna odległość w komunikacji cyfrowej stwarza poczucie „fałszywego bezpieczeństwa”, którego nie zapewnia komunikacja bezpośrednia tj. twarzą w twarz. Komunikacja cyfrowa sprawia, że komunikujące się ze sobą osoby czują się bezpieczniej, tak jakby komunikacja cyfrowa nie była „prawdziwa”. Dzięki temu rozmówcy mogą przejawiać bardziej „agresywne” zachowanie lub pewien brak ostrożności w komunikacji, osłonięty wykorzystywanym medium i dzielącym rozmówców dystansem. Łatwiej im wyrazić siebie za pomocą tego typu medium niż wtedy, gdy musieliby oni spojrzeć komuś w oczy i podzielić się swoimi odczuciami lub opiniami w sposób bezpośredni</a:t>
            </a:r>
            <a:r>
              <a:rPr lang="en-GB" sz="2400" dirty="0">
                <a:solidFill>
                  <a:srgbClr val="002060"/>
                </a:solidFill>
                <a:effectLst/>
                <a:ea typeface="Times New Roman" panose="02020603050405020304" pitchFamily="18" charset="0"/>
              </a:rPr>
              <a:t>.</a:t>
            </a:r>
            <a:endParaRPr lang="es-ES" sz="2400" dirty="0">
              <a:solidFill>
                <a:srgbClr val="002060"/>
              </a:solidFill>
              <a:effectLst/>
              <a:ea typeface="Times New Roman" panose="02020603050405020304" pitchFamily="18" charset="0"/>
            </a:endParaRPr>
          </a:p>
          <a:p>
            <a:pPr algn="just" fontAlgn="base"/>
            <a:endParaRPr lang="es-ES" sz="2400" dirty="0">
              <a:solidFill>
                <a:srgbClr val="E12227"/>
              </a:solidFill>
              <a:effectLst/>
              <a:ea typeface="Times New Roman" panose="02020603050405020304" pitchFamily="18" charset="0"/>
            </a:endParaRPr>
          </a:p>
        </p:txBody>
      </p:sp>
      <p:sp>
        <p:nvSpPr>
          <p:cNvPr id="11" name="CuadroTexto 10">
            <a:extLst>
              <a:ext uri="{FF2B5EF4-FFF2-40B4-BE49-F238E27FC236}">
                <a16:creationId xmlns:a16="http://schemas.microsoft.com/office/drawing/2014/main" id="{A25EFC9D-F2F6-4FA7-B585-514D3AA9129E}"/>
              </a:ext>
            </a:extLst>
          </p:cNvPr>
          <p:cNvSpPr txBox="1"/>
          <p:nvPr/>
        </p:nvSpPr>
        <p:spPr>
          <a:xfrm>
            <a:off x="762000" y="4804708"/>
            <a:ext cx="13258800" cy="3416320"/>
          </a:xfrm>
          <a:prstGeom prst="rect">
            <a:avLst/>
          </a:prstGeom>
          <a:noFill/>
        </p:spPr>
        <p:txBody>
          <a:bodyPr wrap="square">
            <a:spAutoFit/>
          </a:bodyPr>
          <a:lstStyle/>
          <a:p>
            <a:pPr marL="285750" indent="-285750" algn="just" fontAlgn="base">
              <a:buFont typeface="Arial" panose="020B0604020202020204" pitchFamily="34" charset="0"/>
              <a:buChar char="•"/>
            </a:pPr>
            <a:r>
              <a:rPr lang="pl-PL" sz="2400" b="1" dirty="0">
                <a:solidFill>
                  <a:srgbClr val="E12227"/>
                </a:solidFill>
                <a:ea typeface="Times New Roman" panose="02020603050405020304" pitchFamily="18" charset="0"/>
              </a:rPr>
              <a:t>Bezpośredniość / natychmiastowość komunikatu: </a:t>
            </a:r>
            <a:r>
              <a:rPr lang="pl-PL" sz="2400" dirty="0">
                <a:solidFill>
                  <a:srgbClr val="002060"/>
                </a:solidFill>
                <a:ea typeface="Times New Roman" panose="02020603050405020304" pitchFamily="18" charset="0"/>
              </a:rPr>
              <a:t>Wskazana perspektywa natychmiastowej komunikacji stwarza pewną dodatkową presję. Jest nią szybkość komunikacji. W praktyce oznacza ona wykorzystanie chwili wolnego czasu do napisania krótkiej i szybkiej odpowiedzi na otrzymaną wiadomość. Zachętą jest to, że medium cyfrowe jest dla nas dostępne w zasadzie o każdej porze. Takie podejście może przekształcić wiadomość, która powinna być przemyślaną odpowiedzią na dane zagadnienie w reakcję ad hoc. Z uwagi na to, iż została ona napisana szybko, a przez to w sposób nieprzemyślany może prowadzić do trudniejszej do naprawienia sytuacji aniżeli miało by to miejsce w wariancie zakładającym przygotowanie odpowiedzi, bez pośpiechu ze zwróceniem uwagi na specyfikę sytuacji i potencjalne następstwa zbyt pośpiesznej odpowiedzi.</a:t>
            </a:r>
            <a:endParaRPr lang="es-ES" sz="2400" dirty="0">
              <a:solidFill>
                <a:srgbClr val="002060"/>
              </a:solidFill>
              <a:effectLst/>
              <a:ea typeface="Times New Roman" panose="02020603050405020304" pitchFamily="18" charset="0"/>
            </a:endParaRPr>
          </a:p>
        </p:txBody>
      </p:sp>
      <p:sp>
        <p:nvSpPr>
          <p:cNvPr id="12" name="object 3">
            <a:extLst>
              <a:ext uri="{FF2B5EF4-FFF2-40B4-BE49-F238E27FC236}">
                <a16:creationId xmlns:a16="http://schemas.microsoft.com/office/drawing/2014/main" id="{F5F6BA52-C9ED-4767-A1C8-66997177F25B}"/>
              </a:ext>
            </a:extLst>
          </p:cNvPr>
          <p:cNvSpPr txBox="1"/>
          <p:nvPr/>
        </p:nvSpPr>
        <p:spPr>
          <a:xfrm>
            <a:off x="903420" y="708614"/>
            <a:ext cx="12244544" cy="629660"/>
          </a:xfrm>
          <a:prstGeom prst="rect">
            <a:avLst/>
          </a:prstGeom>
        </p:spPr>
        <p:txBody>
          <a:bodyPr vert="horz" wrap="square" lIns="0" tIns="13970" rIns="0" bIns="0" rtlCol="0">
            <a:spAutoFit/>
          </a:bodyPr>
          <a:lstStyle/>
          <a:p>
            <a:pPr lvl="0" fontAlgn="base"/>
            <a:r>
              <a:rPr lang="pl-PL" sz="4000" b="1" dirty="0">
                <a:solidFill>
                  <a:srgbClr val="E12227"/>
                </a:solidFill>
                <a:ea typeface="Times New Roman" panose="02020603050405020304" pitchFamily="18" charset="0"/>
              </a:rPr>
              <a:t>Efektywna komunikacja w środowisku cyfrowym</a:t>
            </a:r>
            <a:endParaRPr lang="es-ES" sz="4000" dirty="0">
              <a:solidFill>
                <a:srgbClr val="E12227"/>
              </a:solidFill>
              <a:ea typeface="Times New Roman" panose="02020603050405020304" pitchFamily="18" charset="0"/>
            </a:endParaRPr>
          </a:p>
        </p:txBody>
      </p:sp>
      <p:sp>
        <p:nvSpPr>
          <p:cNvPr id="13" name="object 2">
            <a:extLst>
              <a:ext uri="{FF2B5EF4-FFF2-40B4-BE49-F238E27FC236}">
                <a16:creationId xmlns:a16="http://schemas.microsoft.com/office/drawing/2014/main" id="{4A902AA0-E981-4C34-A484-11BDE35497BE}"/>
              </a:ext>
            </a:extLst>
          </p:cNvPr>
          <p:cNvSpPr txBox="1">
            <a:spLocks/>
          </p:cNvSpPr>
          <p:nvPr/>
        </p:nvSpPr>
        <p:spPr>
          <a:xfrm>
            <a:off x="14478000" y="647700"/>
            <a:ext cx="33737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Część nr</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 </a:t>
            </a:r>
            <a:r>
              <a:rPr lang="pl-PL"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2</a:t>
            </a:r>
            <a:endPar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819610434"/>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par>
                          <p:cTn id="13" fill="hold">
                            <p:stCondLst>
                              <p:cond delay="500"/>
                            </p:stCondLst>
                            <p:childTnLst>
                              <p:par>
                                <p:cTn id="14" presetID="42" presetClass="entr" presetSubtype="0" fill="hold" nodeType="after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fade">
                                      <p:cBhvr>
                                        <p:cTn id="16" dur="1000"/>
                                        <p:tgtEl>
                                          <p:spTgt spid="3"/>
                                        </p:tgtEl>
                                      </p:cBhvr>
                                    </p:animEffect>
                                    <p:anim calcmode="lin" valueType="num">
                                      <p:cBhvr>
                                        <p:cTn id="17" dur="1000" fill="hold"/>
                                        <p:tgtEl>
                                          <p:spTgt spid="3"/>
                                        </p:tgtEl>
                                        <p:attrNameLst>
                                          <p:attrName>ppt_x</p:attrName>
                                        </p:attrNameLst>
                                      </p:cBhvr>
                                      <p:tavLst>
                                        <p:tav tm="0">
                                          <p:val>
                                            <p:strVal val="#ppt_x"/>
                                          </p:val>
                                        </p:tav>
                                        <p:tav tm="100000">
                                          <p:val>
                                            <p:strVal val="#ppt_x"/>
                                          </p:val>
                                        </p:tav>
                                      </p:tavLst>
                                    </p:anim>
                                    <p:anim calcmode="lin" valueType="num">
                                      <p:cBhvr>
                                        <p:cTn id="18" dur="1000" fill="hold"/>
                                        <p:tgtEl>
                                          <p:spTgt spid="3"/>
                                        </p:tgtEl>
                                        <p:attrNameLst>
                                          <p:attrName>ppt_y</p:attrName>
                                        </p:attrNameLst>
                                      </p:cBhvr>
                                      <p:tavLst>
                                        <p:tav tm="0">
                                          <p:val>
                                            <p:strVal val="#ppt_y+.1"/>
                                          </p:val>
                                        </p:tav>
                                        <p:tav tm="100000">
                                          <p:val>
                                            <p:strVal val="#ppt_y"/>
                                          </p:val>
                                        </p:tav>
                                      </p:tavLst>
                                    </p:anim>
                                  </p:childTnLst>
                                </p:cTn>
                              </p:par>
                            </p:childTnLst>
                          </p:cTn>
                        </p:par>
                        <p:par>
                          <p:cTn id="19" fill="hold">
                            <p:stCondLst>
                              <p:cond delay="1500"/>
                            </p:stCondLst>
                            <p:childTnLst>
                              <p:par>
                                <p:cTn id="20" presetID="10" presetClass="entr" presetSubtype="0" fill="hold" grpId="0" nodeType="after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500"/>
                                        <p:tgtEl>
                                          <p:spTgt spid="12"/>
                                        </p:tgtEl>
                                      </p:cBhvr>
                                    </p:animEffect>
                                  </p:childTnLst>
                                </p:cTn>
                              </p:par>
                            </p:childTnLst>
                          </p:cTn>
                        </p:par>
                        <p:par>
                          <p:cTn id="23" fill="hold">
                            <p:stCondLst>
                              <p:cond delay="2000"/>
                            </p:stCondLst>
                            <p:childTnLst>
                              <p:par>
                                <p:cTn id="24" presetID="10" presetClass="entr" presetSubtype="0" fill="hold" grpId="0" nodeType="afterEffect">
                                  <p:stCondLst>
                                    <p:cond delay="0"/>
                                  </p:stCondLst>
                                  <p:childTnLst>
                                    <p:set>
                                      <p:cBhvr>
                                        <p:cTn id="25" dur="1" fill="hold">
                                          <p:stCondLst>
                                            <p:cond delay="0"/>
                                          </p:stCondLst>
                                        </p:cTn>
                                        <p:tgtEl>
                                          <p:spTgt spid="13"/>
                                        </p:tgtEl>
                                        <p:attrNameLst>
                                          <p:attrName>style.visibility</p:attrName>
                                        </p:attrNameLst>
                                      </p:cBhvr>
                                      <p:to>
                                        <p:strVal val="visible"/>
                                      </p:to>
                                    </p:set>
                                    <p:animEffect transition="in" filter="fade">
                                      <p:cBhvr>
                                        <p:cTn id="26"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La importancia del lenguaje inclusivo en marketing">
            <a:extLst>
              <a:ext uri="{FF2B5EF4-FFF2-40B4-BE49-F238E27FC236}">
                <a16:creationId xmlns:a16="http://schemas.microsoft.com/office/drawing/2014/main" id="{D10B3579-68A2-48C1-832B-62A7BDB9492D}"/>
              </a:ext>
            </a:extLst>
          </p:cNvPr>
          <p:cNvPicPr>
            <a:picLocks noChangeAspect="1" noChangeArrowheads="1"/>
          </p:cNvPicPr>
          <p:nvPr/>
        </p:nvPicPr>
        <p:blipFill rotWithShape="1">
          <a:blip r:embed="rId3" cstate="email">
            <a:extLst>
              <a:ext uri="{28A0092B-C50C-407E-A947-70E740481C1C}">
                <a14:useLocalDpi xmlns:a14="http://schemas.microsoft.com/office/drawing/2010/main"/>
              </a:ext>
            </a:extLst>
          </a:blip>
          <a:srcRect/>
          <a:stretch/>
        </p:blipFill>
        <p:spPr bwMode="auto">
          <a:xfrm>
            <a:off x="12039600" y="4533900"/>
            <a:ext cx="6248400" cy="3916723"/>
          </a:xfrm>
          <a:prstGeom prst="rect">
            <a:avLst/>
          </a:prstGeom>
          <a:noFill/>
          <a:extLst>
            <a:ext uri="{909E8E84-426E-40DD-AFC4-6F175D3DCCD1}">
              <a14:hiddenFill xmlns:a14="http://schemas.microsoft.com/office/drawing/2010/main">
                <a:solidFill>
                  <a:srgbClr val="FFFFFF"/>
                </a:solidFill>
              </a14:hiddenFill>
            </a:ext>
          </a:extLst>
        </p:spPr>
      </p:pic>
      <p:sp>
        <p:nvSpPr>
          <p:cNvPr id="7" name="CuadroTexto 6">
            <a:extLst>
              <a:ext uri="{FF2B5EF4-FFF2-40B4-BE49-F238E27FC236}">
                <a16:creationId xmlns:a16="http://schemas.microsoft.com/office/drawing/2014/main"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id="{6F7DE30C-DCD9-47D2-9ABD-180875496686}"/>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id="{48E3DFE5-3AAA-4AA5-A90F-48CBCBE17A1D}"/>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id="{FF387B6A-5047-4EFF-8F1F-CCC31E055809}"/>
              </a:ext>
            </a:extLst>
          </p:cNvPr>
          <p:cNvSpPr txBox="1"/>
          <p:nvPr/>
        </p:nvSpPr>
        <p:spPr>
          <a:xfrm>
            <a:off x="692728" y="1662648"/>
            <a:ext cx="11878826" cy="2308324"/>
          </a:xfrm>
          <a:prstGeom prst="rect">
            <a:avLst/>
          </a:prstGeom>
          <a:noFill/>
        </p:spPr>
        <p:txBody>
          <a:bodyPr wrap="square" rtlCol="0">
            <a:spAutoFit/>
          </a:bodyPr>
          <a:lstStyle/>
          <a:p>
            <a:pPr marL="342900" indent="-342900" algn="just" fontAlgn="base">
              <a:buFont typeface="Arial" panose="020B0604020202020204" pitchFamily="34" charset="0"/>
              <a:buChar char="•"/>
            </a:pPr>
            <a:r>
              <a:rPr lang="pl-PL" sz="2400" b="1" dirty="0">
                <a:solidFill>
                  <a:srgbClr val="E12227"/>
                </a:solidFill>
                <a:latin typeface="Calibri" panose="020F0502020204030204" pitchFamily="34" charset="0"/>
                <a:ea typeface="Times New Roman" panose="02020603050405020304" pitchFamily="18" charset="0"/>
              </a:rPr>
              <a:t>Trwałość wiadomości lub cyfrowy odcisk palca: </a:t>
            </a:r>
            <a:r>
              <a:rPr lang="pl-PL" sz="2400" dirty="0">
                <a:solidFill>
                  <a:srgbClr val="002060"/>
                </a:solidFill>
                <a:latin typeface="Calibri" panose="020F0502020204030204" pitchFamily="34" charset="0"/>
                <a:ea typeface="Times New Roman" panose="02020603050405020304" pitchFamily="18" charset="0"/>
              </a:rPr>
              <a:t>Komunikacja cyfrowa, oprócz wielu zalet, charakteryzuje się także tym, że pozostaje w nośniku elektronicznym, co oznacza, że wysyłane przez nas wiadomości lub prowadzone przez nas rozmowy itp. pozostają na danym nośniku cyfrowym, w przeciwieństwie do tradycyjnej komunikacji, o której można powiedzieć, że jest bardziej „efemeryczna” (tj. krótkotrwała)”</a:t>
            </a:r>
            <a:r>
              <a:rPr lang="en-GB" sz="2400" dirty="0">
                <a:solidFill>
                  <a:srgbClr val="002060"/>
                </a:solidFill>
                <a:effectLst/>
                <a:latin typeface="Calibri" panose="020F0502020204030204" pitchFamily="34" charset="0"/>
                <a:ea typeface="Times New Roman" panose="02020603050405020304" pitchFamily="18" charset="0"/>
              </a:rPr>
              <a:t>. </a:t>
            </a:r>
            <a:endParaRPr lang="es-ES" sz="2400" dirty="0">
              <a:solidFill>
                <a:srgbClr val="002060"/>
              </a:solidFill>
              <a:effectLst/>
              <a:latin typeface="Times New Roman" panose="02020603050405020304" pitchFamily="18" charset="0"/>
              <a:ea typeface="Times New Roman" panose="02020603050405020304" pitchFamily="18" charset="0"/>
            </a:endParaRPr>
          </a:p>
          <a:p>
            <a:pPr algn="just" fontAlgn="base"/>
            <a:r>
              <a:rPr lang="en-GB" sz="2400" dirty="0">
                <a:solidFill>
                  <a:srgbClr val="243255"/>
                </a:solidFill>
                <a:effectLst/>
                <a:latin typeface="Calibri" panose="020F0502020204030204" pitchFamily="34" charset="0"/>
                <a:ea typeface="Times New Roman" panose="02020603050405020304" pitchFamily="18" charset="0"/>
              </a:rPr>
              <a:t> </a:t>
            </a:r>
            <a:endParaRPr lang="es-ES" sz="2400" dirty="0">
              <a:effectLst/>
              <a:latin typeface="Times New Roman" panose="02020603050405020304" pitchFamily="18" charset="0"/>
              <a:ea typeface="Times New Roman" panose="02020603050405020304" pitchFamily="18" charset="0"/>
            </a:endParaRPr>
          </a:p>
        </p:txBody>
      </p:sp>
      <p:sp>
        <p:nvSpPr>
          <p:cNvPr id="11" name="CuadroTexto 10">
            <a:extLst>
              <a:ext uri="{FF2B5EF4-FFF2-40B4-BE49-F238E27FC236}">
                <a16:creationId xmlns:a16="http://schemas.microsoft.com/office/drawing/2014/main" id="{5255B718-8920-488C-9D5C-0995E1A8B04D}"/>
              </a:ext>
            </a:extLst>
          </p:cNvPr>
          <p:cNvSpPr txBox="1"/>
          <p:nvPr/>
        </p:nvSpPr>
        <p:spPr>
          <a:xfrm>
            <a:off x="692727" y="3683490"/>
            <a:ext cx="11804074" cy="2677656"/>
          </a:xfrm>
          <a:prstGeom prst="rect">
            <a:avLst/>
          </a:prstGeom>
          <a:noFill/>
        </p:spPr>
        <p:txBody>
          <a:bodyPr wrap="square">
            <a:spAutoFit/>
          </a:bodyPr>
          <a:lstStyle/>
          <a:p>
            <a:pPr algn="just" fontAlgn="base"/>
            <a:endParaRPr lang="es-ES" sz="2400" dirty="0">
              <a:effectLst/>
              <a:latin typeface="Times New Roman" panose="02020603050405020304" pitchFamily="18" charset="0"/>
              <a:ea typeface="Times New Roman" panose="02020603050405020304" pitchFamily="18" charset="0"/>
            </a:endParaRPr>
          </a:p>
          <a:p>
            <a:pPr marL="342900" indent="-342900" algn="just" fontAlgn="base">
              <a:buFont typeface="Arial" panose="020B0604020202020204" pitchFamily="34" charset="0"/>
              <a:buChar char="•"/>
            </a:pPr>
            <a:r>
              <a:rPr lang="pl-PL" sz="2400" b="1" dirty="0">
                <a:solidFill>
                  <a:srgbClr val="E12227"/>
                </a:solidFill>
                <a:latin typeface="Calibri" panose="020F0502020204030204" pitchFamily="34" charset="0"/>
                <a:ea typeface="Times New Roman" panose="02020603050405020304" pitchFamily="18" charset="0"/>
              </a:rPr>
              <a:t>Używanie słownictwa o niejednoznacznym (wielorakim) znaczeniu: </a:t>
            </a:r>
            <a:r>
              <a:rPr lang="pl-PL" sz="2400" dirty="0">
                <a:solidFill>
                  <a:srgbClr val="002060"/>
                </a:solidFill>
                <a:latin typeface="Calibri" panose="020F0502020204030204" pitchFamily="34" charset="0"/>
                <a:ea typeface="Times New Roman" panose="02020603050405020304" pitchFamily="18" charset="0"/>
              </a:rPr>
              <a:t>Języki, terminy techniczne, jak również anglicyzmy, język potoczny, symbole o więcej niż jednym znaczeniu, a także słaba ekspresja itp., sprawiają, że odbiorca z różnych powodów może inaczej zinterpretować przekazywaną wiadomość lub w ogóle jej nie zrozumieć. Prowadzi to do zniekształcenia treści i znaczenia wiadomości, którą otrzymujemy lub też wiadomości, którą zamierzaliśmy komuś przekazać.</a:t>
            </a:r>
            <a:endParaRPr lang="es-ES" sz="2400" dirty="0">
              <a:solidFill>
                <a:srgbClr val="002060"/>
              </a:solidFill>
              <a:effectLst/>
              <a:latin typeface="Times New Roman" panose="02020603050405020304" pitchFamily="18" charset="0"/>
              <a:ea typeface="Times New Roman" panose="02020603050405020304" pitchFamily="18" charset="0"/>
            </a:endParaRPr>
          </a:p>
        </p:txBody>
      </p:sp>
      <p:sp>
        <p:nvSpPr>
          <p:cNvPr id="12" name="object 3">
            <a:extLst>
              <a:ext uri="{FF2B5EF4-FFF2-40B4-BE49-F238E27FC236}">
                <a16:creationId xmlns:a16="http://schemas.microsoft.com/office/drawing/2014/main" id="{BCDCA241-B7C4-4318-9C8E-F9DB9442B213}"/>
              </a:ext>
            </a:extLst>
          </p:cNvPr>
          <p:cNvSpPr txBox="1"/>
          <p:nvPr/>
        </p:nvSpPr>
        <p:spPr>
          <a:xfrm>
            <a:off x="903420" y="708614"/>
            <a:ext cx="12244544" cy="629660"/>
          </a:xfrm>
          <a:prstGeom prst="rect">
            <a:avLst/>
          </a:prstGeom>
        </p:spPr>
        <p:txBody>
          <a:bodyPr vert="horz" wrap="square" lIns="0" tIns="13970" rIns="0" bIns="0" rtlCol="0">
            <a:spAutoFit/>
          </a:bodyPr>
          <a:lstStyle/>
          <a:p>
            <a:pPr lvl="0" fontAlgn="base"/>
            <a:r>
              <a:rPr lang="pl-PL" sz="4000" b="1" dirty="0">
                <a:solidFill>
                  <a:srgbClr val="E12227"/>
                </a:solidFill>
                <a:ea typeface="Times New Roman" panose="02020603050405020304" pitchFamily="18" charset="0"/>
              </a:rPr>
              <a:t>Efektywna komunikacja w środowisku cyfrowym</a:t>
            </a:r>
            <a:endParaRPr lang="es-ES" sz="4000" dirty="0">
              <a:solidFill>
                <a:srgbClr val="E12227"/>
              </a:solidFill>
              <a:ea typeface="Times New Roman" panose="02020603050405020304" pitchFamily="18" charset="0"/>
            </a:endParaRPr>
          </a:p>
        </p:txBody>
      </p:sp>
      <p:sp>
        <p:nvSpPr>
          <p:cNvPr id="13" name="object 2">
            <a:extLst>
              <a:ext uri="{FF2B5EF4-FFF2-40B4-BE49-F238E27FC236}">
                <a16:creationId xmlns:a16="http://schemas.microsoft.com/office/drawing/2014/main" id="{32396D40-02CF-472A-AD83-5810C314EE73}"/>
              </a:ext>
            </a:extLst>
          </p:cNvPr>
          <p:cNvSpPr txBox="1">
            <a:spLocks/>
          </p:cNvSpPr>
          <p:nvPr/>
        </p:nvSpPr>
        <p:spPr>
          <a:xfrm>
            <a:off x="14478000" y="647700"/>
            <a:ext cx="33737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Część nr</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 </a:t>
            </a:r>
            <a:r>
              <a:rPr lang="pl-PL"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2</a:t>
            </a:r>
            <a:endPar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3916932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par>
                          <p:cTn id="13" fill="hold">
                            <p:stCondLst>
                              <p:cond delay="500"/>
                            </p:stCondLst>
                            <p:childTnLst>
                              <p:par>
                                <p:cTn id="14" presetID="21" presetClass="entr" presetSubtype="1" fill="hold" nodeType="afterEffect">
                                  <p:stCondLst>
                                    <p:cond delay="0"/>
                                  </p:stCondLst>
                                  <p:childTnLst>
                                    <p:set>
                                      <p:cBhvr>
                                        <p:cTn id="15" dur="1" fill="hold">
                                          <p:stCondLst>
                                            <p:cond delay="0"/>
                                          </p:stCondLst>
                                        </p:cTn>
                                        <p:tgtEl>
                                          <p:spTgt spid="2050"/>
                                        </p:tgtEl>
                                        <p:attrNameLst>
                                          <p:attrName>style.visibility</p:attrName>
                                        </p:attrNameLst>
                                      </p:cBhvr>
                                      <p:to>
                                        <p:strVal val="visible"/>
                                      </p:to>
                                    </p:set>
                                    <p:animEffect transition="in" filter="wheel(1)">
                                      <p:cBhvr>
                                        <p:cTn id="16" dur="2000"/>
                                        <p:tgtEl>
                                          <p:spTgt spid="2050"/>
                                        </p:tgtEl>
                                      </p:cBhvr>
                                    </p:animEffect>
                                  </p:childTnLst>
                                </p:cTn>
                              </p:par>
                            </p:childTnLst>
                          </p:cTn>
                        </p:par>
                        <p:par>
                          <p:cTn id="17" fill="hold">
                            <p:stCondLst>
                              <p:cond delay="2500"/>
                            </p:stCondLst>
                            <p:childTnLst>
                              <p:par>
                                <p:cTn id="18" presetID="10" presetClass="entr" presetSubtype="0" fill="hold" grpId="0" nodeType="after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fade">
                                      <p:cBhvr>
                                        <p:cTn id="20" dur="500"/>
                                        <p:tgtEl>
                                          <p:spTgt spid="12"/>
                                        </p:tgtEl>
                                      </p:cBhvr>
                                    </p:animEffect>
                                  </p:childTnLst>
                                </p:cTn>
                              </p:par>
                            </p:childTnLst>
                          </p:cTn>
                        </p:par>
                        <p:par>
                          <p:cTn id="21" fill="hold">
                            <p:stCondLst>
                              <p:cond delay="3000"/>
                            </p:stCondLst>
                            <p:childTnLst>
                              <p:par>
                                <p:cTn id="22" presetID="10" presetClass="entr" presetSubtype="0" fill="hold" grpId="0" nodeType="afterEffect">
                                  <p:stCondLst>
                                    <p:cond delay="0"/>
                                  </p:stCondLst>
                                  <p:childTnLst>
                                    <p:set>
                                      <p:cBhvr>
                                        <p:cTn id="23" dur="1" fill="hold">
                                          <p:stCondLst>
                                            <p:cond delay="0"/>
                                          </p:stCondLst>
                                        </p:cTn>
                                        <p:tgtEl>
                                          <p:spTgt spid="13"/>
                                        </p:tgtEl>
                                        <p:attrNameLst>
                                          <p:attrName>style.visibility</p:attrName>
                                        </p:attrNameLst>
                                      </p:cBhvr>
                                      <p:to>
                                        <p:strVal val="visible"/>
                                      </p:to>
                                    </p:set>
                                    <p:animEffect transition="in" filter="fade">
                                      <p:cBhvr>
                                        <p:cTn id="24"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4001</Words>
  <Application>Microsoft Office PowerPoint</Application>
  <PresentationFormat>Personalizado</PresentationFormat>
  <Paragraphs>203</Paragraphs>
  <Slides>26</Slides>
  <Notes>23</Notes>
  <HiddenSlides>0</HiddenSlides>
  <MMClips>0</MMClips>
  <ScaleCrop>false</ScaleCrop>
  <HeadingPairs>
    <vt:vector size="6" baseType="variant">
      <vt:variant>
        <vt:lpstr>Fuentes usadas</vt:lpstr>
      </vt:variant>
      <vt:variant>
        <vt:i4>6</vt:i4>
      </vt:variant>
      <vt:variant>
        <vt:lpstr>Tema</vt:lpstr>
      </vt:variant>
      <vt:variant>
        <vt:i4>2</vt:i4>
      </vt:variant>
      <vt:variant>
        <vt:lpstr>Títulos de diapositiva</vt:lpstr>
      </vt:variant>
      <vt:variant>
        <vt:i4>26</vt:i4>
      </vt:variant>
    </vt:vector>
  </HeadingPairs>
  <TitlesOfParts>
    <vt:vector size="34" baseType="lpstr">
      <vt:lpstr>Arial</vt:lpstr>
      <vt:lpstr>Calibri</vt:lpstr>
      <vt:lpstr>Courier New</vt:lpstr>
      <vt:lpstr>Tahoma</vt:lpstr>
      <vt:lpstr>Times New Roman</vt:lpstr>
      <vt:lpstr>YADLjI9qxTA 0</vt:lpstr>
      <vt:lpstr>Office Theme</vt:lpstr>
      <vt:lpstr>1_Office Theme</vt:lpstr>
      <vt:lpstr>Presentación de PowerPoint</vt:lpstr>
      <vt:lpstr>Cele kursu </vt:lpstr>
      <vt:lpstr>INDEX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Dziękuję za uwagę!</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 essence RED</dc:title>
  <dc:creator>Monia Coppola</dc:creator>
  <cp:keywords>DAEZM6eZgec,BAEXurJiHZU</cp:keywords>
  <cp:lastModifiedBy>Miriam Internet Web Solutions</cp:lastModifiedBy>
  <cp:revision>136</cp:revision>
  <dcterms:created xsi:type="dcterms:W3CDTF">2021-03-19T11:51:00Z</dcterms:created>
  <dcterms:modified xsi:type="dcterms:W3CDTF">2022-03-01T16:04:15Z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2021-03-19T00:00:00Z</vt:filetime>
  </property>
  <property fmtid="{D5CDD505-2E9C-101B-9397-08002B2CF9AE}" pid="3" name="Creator">
    <vt:lpwstr>Canva</vt:lpwstr>
  </property>
  <property fmtid="{D5CDD505-2E9C-101B-9397-08002B2CF9AE}" pid="4" name="LastSaved">
    <vt:filetime>2021-03-19T00:00:00Z</vt:filetime>
  </property>
</Properties>
</file>