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7"/>
  </p:notesMasterIdLst>
  <p:sldIdLst>
    <p:sldId id="269" r:id="rId3"/>
    <p:sldId id="257" r:id="rId4"/>
    <p:sldId id="273" r:id="rId5"/>
    <p:sldId id="276" r:id="rId6"/>
    <p:sldId id="285" r:id="rId7"/>
    <p:sldId id="264" r:id="rId8"/>
    <p:sldId id="297" r:id="rId9"/>
    <p:sldId id="279" r:id="rId10"/>
    <p:sldId id="295" r:id="rId11"/>
    <p:sldId id="296" r:id="rId12"/>
    <p:sldId id="283" r:id="rId13"/>
    <p:sldId id="282" r:id="rId14"/>
    <p:sldId id="280" r:id="rId15"/>
    <p:sldId id="292" r:id="rId16"/>
    <p:sldId id="299" r:id="rId17"/>
    <p:sldId id="294" r:id="rId18"/>
    <p:sldId id="291" r:id="rId19"/>
    <p:sldId id="288" r:id="rId20"/>
    <p:sldId id="289" r:id="rId21"/>
    <p:sldId id="298" r:id="rId22"/>
    <p:sldId id="290" r:id="rId23"/>
    <p:sldId id="284" r:id="rId24"/>
    <p:sldId id="281" r:id="rId25"/>
    <p:sldId id="27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63"/>
    <p:restoredTop sz="83944"/>
  </p:normalViewPr>
  <p:slideViewPr>
    <p:cSldViewPr>
      <p:cViewPr varScale="1">
        <p:scale>
          <a:sx n="54" d="100"/>
          <a:sy n="54" d="100"/>
        </p:scale>
        <p:origin x="248" y="6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7/1/22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FB2E4B-9468-4FDF-9F87-37DCA28F108B}" type="slidenum">
              <a:rPr lang="es-ES" smtClean="0"/>
              <a:t>2</a:t>
            </a:fld>
            <a:endParaRPr lang="es-ES"/>
          </a:p>
        </p:txBody>
      </p:sp>
    </p:spTree>
    <p:extLst>
      <p:ext uri="{BB962C8B-B14F-4D97-AF65-F5344CB8AC3E}">
        <p14:creationId xmlns:p14="http://schemas.microsoft.com/office/powerpoint/2010/main" val="177404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55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16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63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21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86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a:t>
            </a:r>
            <a:r>
              <a:rPr lang="es-ES" dirty="0" err="1"/>
              <a:t>www.mdpi.com</a:t>
            </a:r>
            <a:r>
              <a:rPr lang="es-ES" dirty="0"/>
              <a:t>/</a:t>
            </a:r>
            <a:r>
              <a:rPr lang="es-ES" dirty="0" err="1"/>
              <a:t>journal</a:t>
            </a:r>
            <a:r>
              <a:rPr lang="es-ES" dirty="0"/>
              <a:t>/</a:t>
            </a:r>
            <a:r>
              <a:rPr lang="es-ES" dirty="0" err="1"/>
              <a:t>jintelligence</a:t>
            </a:r>
            <a:r>
              <a:rPr lang="es-ES" dirty="0"/>
              <a:t>/</a:t>
            </a:r>
            <a:r>
              <a:rPr lang="es-ES" dirty="0" err="1"/>
              <a:t>special_issues</a:t>
            </a:r>
            <a:r>
              <a:rPr lang="es-ES" dirty="0"/>
              <a:t>/</a:t>
            </a:r>
            <a:r>
              <a:rPr lang="es-ES" dirty="0" err="1"/>
              <a:t>Cognitive_Flexibility_Concepts_Issues_Assessment</a:t>
            </a:r>
            <a:r>
              <a:rPr lang="es-ES" dirty="0"/>
              <a:t>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78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6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52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17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79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12FB2E4B-9468-4FDF-9F87-37DCA28F108B}" type="slidenum">
              <a:rPr lang="es-ES" smtClean="0"/>
              <a:t>3</a:t>
            </a:fld>
            <a:endParaRPr lang="es-ES"/>
          </a:p>
        </p:txBody>
      </p:sp>
    </p:spTree>
    <p:extLst>
      <p:ext uri="{BB962C8B-B14F-4D97-AF65-F5344CB8AC3E}">
        <p14:creationId xmlns:p14="http://schemas.microsoft.com/office/powerpoint/2010/main" val="87294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00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70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3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1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80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Rabbit</a:t>
            </a:r>
            <a:r>
              <a:rPr lang="es-ES" dirty="0"/>
              <a:t> </a:t>
            </a:r>
            <a:r>
              <a:rPr lang="es-ES" dirty="0" err="1"/>
              <a:t>or</a:t>
            </a:r>
            <a:r>
              <a:rPr lang="es-ES" dirty="0"/>
              <a:t> </a:t>
            </a:r>
            <a:r>
              <a:rPr lang="es-ES" dirty="0" err="1"/>
              <a:t>duck</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Faces vs </a:t>
            </a:r>
            <a:r>
              <a:rPr lang="es-ES" dirty="0" err="1"/>
              <a:t>vaze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26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Faces vs </a:t>
            </a:r>
            <a:r>
              <a:rPr lang="es-ES" dirty="0" err="1"/>
              <a:t>vase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55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1/7/22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1/7/22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5465/AMBPP.2021.15112abstract" TargetMode="External"/><Relationship Id="rId3" Type="http://schemas.openxmlformats.org/officeDocument/2006/relationships/image" Target="../media/image6.jpeg"/><Relationship Id="rId7" Type="http://schemas.openxmlformats.org/officeDocument/2006/relationships/hyperlink" Target="https://doi.org/10.1038/456168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10.1186/1471-2318-10-16" TargetMode="External"/><Relationship Id="rId5" Type="http://schemas.openxmlformats.org/officeDocument/2006/relationships/hyperlink" Target="10.1080/02699931.2010.491647" TargetMode="External"/><Relationship Id="rId4" Type="http://schemas.openxmlformats.org/officeDocument/2006/relationships/image" Target="../media/image7.png"/><Relationship Id="rId9" Type="http://schemas.openxmlformats.org/officeDocument/2006/relationships/hyperlink" Target="https://doi.org/10.1016/j.paid.2019.01.0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amp;cad=rja&amp;uact=8&amp;ved=2ahUKEwiLjIK-58T0AhUDRvEDHannD9wQFnoECAUQAQ&amp;url=https%3A%2F%2Ffaculty.washington.edu%2Fchudler%2Fjava%2Fready.html&amp;usg=AOvVaw3GaT3NFeOqpirB9cxATk42" TargetMode="External"/><Relationship Id="rId5" Type="http://schemas.openxmlformats.org/officeDocument/2006/relationships/hyperlink" Target="https://itservices.cas.unt.edu/~tam/SelfTests/StroopEffects.html"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psytoolkit.org/survey-library/flexibility-cfs.html"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Cognitive flexibility</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1582400" y="7866125"/>
            <a:ext cx="2819400" cy="400110"/>
          </a:xfrm>
          <a:prstGeom prst="rect">
            <a:avLst/>
          </a:prstGeom>
          <a:noFill/>
        </p:spPr>
        <p:txBody>
          <a:bodyPr wrap="square">
            <a:spAutoFit/>
          </a:bodyPr>
          <a:lstStyle/>
          <a:p>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SSE Riga</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6529544" cy="1258037"/>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What</a:t>
            </a:r>
            <a:r>
              <a:rPr lang="es-ES" sz="4000" b="1" spc="50" dirty="0">
                <a:solidFill>
                  <a:srgbClr val="243255"/>
                </a:solidFill>
                <a:cs typeface="Tahoma"/>
              </a:rPr>
              <a:t> do </a:t>
            </a:r>
            <a:r>
              <a:rPr lang="es-ES" sz="4000" b="1" spc="50" dirty="0" err="1">
                <a:solidFill>
                  <a:srgbClr val="243255"/>
                </a:solidFill>
                <a:cs typeface="Tahoma"/>
              </a:rPr>
              <a:t>you</a:t>
            </a:r>
            <a:r>
              <a:rPr lang="es-ES" sz="4000" b="1" spc="50" dirty="0">
                <a:solidFill>
                  <a:srgbClr val="243255"/>
                </a:solidFill>
                <a:cs typeface="Tahoma"/>
              </a:rPr>
              <a:t> </a:t>
            </a:r>
            <a:r>
              <a:rPr lang="es-ES" sz="4000" b="1" spc="50" dirty="0" err="1">
                <a:solidFill>
                  <a:srgbClr val="243255"/>
                </a:solidFill>
                <a:cs typeface="Tahoma"/>
              </a:rPr>
              <a:t>see</a:t>
            </a:r>
            <a:r>
              <a:rPr lang="es-ES" sz="4000" b="1" spc="50" dirty="0">
                <a:solidFill>
                  <a:srgbClr val="243255"/>
                </a:solidFill>
                <a:cs typeface="Tahoma"/>
              </a:rPr>
              <a:t>?: </a:t>
            </a:r>
          </a:p>
          <a:p>
            <a:pPr marL="12700">
              <a:lnSpc>
                <a:spcPct val="100000"/>
              </a:lnSpc>
              <a:spcBef>
                <a:spcPts val="110"/>
              </a:spcBef>
            </a:pPr>
            <a:r>
              <a:rPr lang="es-ES" sz="4000" b="1" spc="50" dirty="0" err="1">
                <a:solidFill>
                  <a:srgbClr val="243255"/>
                </a:solidFill>
                <a:cs typeface="Tahoma"/>
              </a:rPr>
              <a:t>Schroeder's</a:t>
            </a:r>
            <a:r>
              <a:rPr lang="es-ES" sz="4000" b="1" spc="50" dirty="0">
                <a:solidFill>
                  <a:srgbClr val="243255"/>
                </a:solidFill>
                <a:cs typeface="Tahoma"/>
              </a:rPr>
              <a:t> </a:t>
            </a:r>
            <a:r>
              <a:rPr lang="es-ES" sz="4000" b="1" spc="50" dirty="0" err="1">
                <a:solidFill>
                  <a:srgbClr val="243255"/>
                </a:solidFill>
                <a:cs typeface="Tahoma"/>
              </a:rPr>
              <a:t>Stairs</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2DBD4D0D-68F5-AE4E-8DFB-8673B49F0141}"/>
              </a:ext>
            </a:extLst>
          </p:cNvPr>
          <p:cNvSpPr txBox="1"/>
          <p:nvPr/>
        </p:nvSpPr>
        <p:spPr>
          <a:xfrm>
            <a:off x="3351492" y="8083034"/>
            <a:ext cx="4249458" cy="369332"/>
          </a:xfrm>
          <a:prstGeom prst="rect">
            <a:avLst/>
          </a:prstGeom>
          <a:noFill/>
        </p:spPr>
        <p:txBody>
          <a:bodyPr wrap="square" rtlCol="0">
            <a:spAutoFit/>
          </a:bodyPr>
          <a:lstStyle/>
          <a:p>
            <a:r>
              <a:rPr lang="en-GB" dirty="0"/>
              <a:t>Escher, M. C. "Relativity." Lithograph. 1953</a:t>
            </a:r>
            <a:endParaRPr lang="en-US" altLang="ko-KR" sz="2000" dirty="0"/>
          </a:p>
        </p:txBody>
      </p:sp>
      <p:pic>
        <p:nvPicPr>
          <p:cNvPr id="7170" name="Picture 2">
            <a:extLst>
              <a:ext uri="{FF2B5EF4-FFF2-40B4-BE49-F238E27FC236}">
                <a16:creationId xmlns:a16="http://schemas.microsoft.com/office/drawing/2014/main" id="{B6313387-2FE6-E048-9824-A01EEC7B7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950" y="0"/>
            <a:ext cx="1068705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a:extLst>
              <a:ext uri="{FF2B5EF4-FFF2-40B4-BE49-F238E27FC236}">
                <a16:creationId xmlns:a16="http://schemas.microsoft.com/office/drawing/2014/main" id="{D58AAA90-2633-7948-B465-2886403567D7}"/>
              </a:ext>
            </a:extLst>
          </p:cNvPr>
          <p:cNvSpPr txBox="1"/>
          <p:nvPr/>
        </p:nvSpPr>
        <p:spPr>
          <a:xfrm>
            <a:off x="940926" y="4701114"/>
            <a:ext cx="6224744" cy="1569660"/>
          </a:xfrm>
          <a:prstGeom prst="rect">
            <a:avLst/>
          </a:prstGeom>
          <a:noFill/>
        </p:spPr>
        <p:txBody>
          <a:bodyPr wrap="square" rtlCol="0">
            <a:spAutoFit/>
          </a:bodyPr>
          <a:lstStyle/>
          <a:p>
            <a:r>
              <a:rPr lang="en-US" altLang="ko-KR" sz="3200" dirty="0"/>
              <a:t>Shifting perspectives</a:t>
            </a:r>
          </a:p>
          <a:p>
            <a:endParaRPr lang="en-US" altLang="ko-KR" sz="3200" dirty="0"/>
          </a:p>
          <a:p>
            <a:r>
              <a:rPr lang="en-US" altLang="ko-KR" sz="3200" dirty="0"/>
              <a:t>How easy is it to switch? </a:t>
            </a:r>
          </a:p>
        </p:txBody>
      </p:sp>
    </p:spTree>
    <p:extLst>
      <p:ext uri="{BB962C8B-B14F-4D97-AF65-F5344CB8AC3E}">
        <p14:creationId xmlns:p14="http://schemas.microsoft.com/office/powerpoint/2010/main" val="25569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9" presetClass="entr" presetSubtype="0" fill="hold" nodeType="afterEffect">
                                  <p:stCondLst>
                                    <p:cond delay="1000"/>
                                  </p:stCondLst>
                                  <p:childTnLst>
                                    <p:set>
                                      <p:cBhvr>
                                        <p:cTn id="12" dur="1" fill="hold">
                                          <p:stCondLst>
                                            <p:cond delay="0"/>
                                          </p:stCondLst>
                                        </p:cTn>
                                        <p:tgtEl>
                                          <p:spTgt spid="7170"/>
                                        </p:tgtEl>
                                        <p:attrNameLst>
                                          <p:attrName>style.visibility</p:attrName>
                                        </p:attrNameLst>
                                      </p:cBhvr>
                                      <p:to>
                                        <p:strVal val="visible"/>
                                      </p:to>
                                    </p:set>
                                    <p:animEffect transition="in" filter="dissolve">
                                      <p:cBhvr>
                                        <p:cTn id="13" dur="500"/>
                                        <p:tgtEl>
                                          <p:spTgt spid="7170"/>
                                        </p:tgtEl>
                                      </p:cBhvr>
                                    </p:animEffect>
                                  </p:childTnLst>
                                </p:cTn>
                              </p:par>
                            </p:childTnLst>
                          </p:cTn>
                        </p:par>
                        <p:par>
                          <p:cTn id="14" fill="hold">
                            <p:stCondLst>
                              <p:cond delay="35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What</a:t>
            </a:r>
            <a:r>
              <a:rPr lang="es-ES" sz="4000" b="1" spc="50" dirty="0">
                <a:solidFill>
                  <a:srgbClr val="243255"/>
                </a:solidFill>
                <a:cs typeface="Tahoma"/>
              </a:rPr>
              <a:t> </a:t>
            </a:r>
            <a:r>
              <a:rPr lang="es-ES" sz="4000" b="1" spc="50" dirty="0" err="1">
                <a:solidFill>
                  <a:srgbClr val="243255"/>
                </a:solidFill>
                <a:cs typeface="Tahoma"/>
              </a:rPr>
              <a:t>is</a:t>
            </a:r>
            <a:r>
              <a:rPr lang="es-ES" sz="4000" b="1" spc="50" dirty="0">
                <a:solidFill>
                  <a:srgbClr val="243255"/>
                </a:solidFill>
                <a:cs typeface="Tahoma"/>
              </a:rPr>
              <a:t> mental </a:t>
            </a:r>
            <a:r>
              <a:rPr lang="es-ES" sz="4000" b="1" spc="50" dirty="0" err="1">
                <a:solidFill>
                  <a:srgbClr val="243255"/>
                </a:solidFill>
                <a:cs typeface="Tahoma"/>
              </a:rPr>
              <a:t>shifting</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5447645"/>
          </a:xfrm>
          <a:prstGeom prst="rect">
            <a:avLst/>
          </a:prstGeom>
          <a:noFill/>
        </p:spPr>
        <p:txBody>
          <a:bodyPr wrap="square" rtlCol="0">
            <a:spAutoFit/>
          </a:bodyPr>
          <a:lstStyle/>
          <a:p>
            <a:r>
              <a:rPr lang="en-US" altLang="ko-KR" sz="2600" dirty="0"/>
              <a:t>Cognitive flexibility refers to the ability to adapt to a change, while </a:t>
            </a:r>
            <a:r>
              <a:rPr lang="en-US" altLang="ko-KR" sz="2600" b="1" dirty="0"/>
              <a:t>mental shifting </a:t>
            </a:r>
            <a:r>
              <a:rPr lang="en-US" altLang="ko-KR" sz="2600" dirty="0"/>
              <a:t>is the process that makes it possible to adapt to the change.</a:t>
            </a:r>
            <a:r>
              <a:rPr lang="en-US" altLang="ko-KR" sz="2600" dirty="0">
                <a:sym typeface="Wingdings" pitchFamily="2" charset="2"/>
              </a:rPr>
              <a:t> Shifting is the </a:t>
            </a:r>
            <a:r>
              <a:rPr lang="en-US" altLang="ko-KR" sz="2600" dirty="0"/>
              <a:t>main component in cognitive flexibility (often referred to as the same concept) </a:t>
            </a:r>
          </a:p>
          <a:p>
            <a:endParaRPr lang="en-US" altLang="ko-KR" sz="2600" dirty="0"/>
          </a:p>
          <a:p>
            <a:pPr>
              <a:spcAft>
                <a:spcPts val="1200"/>
              </a:spcAft>
            </a:pPr>
            <a:r>
              <a:rPr lang="en-US" altLang="ko-KR" sz="2600" dirty="0"/>
              <a:t>Characteristics of someone with </a:t>
            </a:r>
            <a:r>
              <a:rPr lang="en-US" altLang="ko-KR" sz="2600" b="1" dirty="0"/>
              <a:t>strong mental shifting</a:t>
            </a:r>
            <a:r>
              <a:rPr lang="en-US" altLang="ko-KR" sz="2600" dirty="0"/>
              <a:t>:</a:t>
            </a:r>
          </a:p>
          <a:p>
            <a:pPr marL="342900" indent="-342900">
              <a:buFont typeface="Arial" panose="020B0604020202020204" pitchFamily="34" charset="0"/>
              <a:buChar char="•"/>
            </a:pPr>
            <a:r>
              <a:rPr lang="en-US" altLang="ko-KR" sz="2600" dirty="0"/>
              <a:t>Adapts quickly to changes and new situations</a:t>
            </a:r>
          </a:p>
          <a:p>
            <a:pPr marL="342900" indent="-342900">
              <a:buFont typeface="Arial" panose="020B0604020202020204" pitchFamily="34" charset="0"/>
              <a:buChar char="•"/>
            </a:pPr>
            <a:r>
              <a:rPr lang="en-US" altLang="ko-KR" sz="2600" dirty="0"/>
              <a:t>Tolerates changes that occur during problem solving or carrying out a task easily </a:t>
            </a:r>
          </a:p>
          <a:p>
            <a:pPr marL="342900" indent="-342900">
              <a:buFont typeface="Arial" panose="020B0604020202020204" pitchFamily="34" charset="0"/>
              <a:buChar char="•"/>
            </a:pPr>
            <a:r>
              <a:rPr lang="en-US" altLang="ko-KR" sz="2600" dirty="0"/>
              <a:t>Offers alternative solutions to problems</a:t>
            </a:r>
          </a:p>
          <a:p>
            <a:pPr marL="342900" indent="-342900">
              <a:buFont typeface="Arial" panose="020B0604020202020204" pitchFamily="34" charset="0"/>
              <a:buChar char="•"/>
            </a:pPr>
            <a:r>
              <a:rPr lang="en-US" altLang="ko-KR" sz="2600" dirty="0"/>
              <a:t>Easily transition from one activity to another and know how to carry themselves properly in every situation</a:t>
            </a:r>
          </a:p>
          <a:p>
            <a:pPr marL="342900" indent="-342900">
              <a:buFont typeface="Arial" panose="020B0604020202020204" pitchFamily="34" charset="0"/>
              <a:buChar char="•"/>
            </a:pPr>
            <a:r>
              <a:rPr lang="en-US" altLang="ko-KR" sz="2600" dirty="0"/>
              <a:t>Captures various dimensions of reality, sees from different points of view, recognizes hidden relationships, hence easily finds alternative solutions to the same problem</a:t>
            </a:r>
          </a:p>
          <a:p>
            <a:pPr marL="342900" indent="-342900">
              <a:buFont typeface="Arial" panose="020B0604020202020204" pitchFamily="34" charset="0"/>
              <a:buChar char="•"/>
            </a:pPr>
            <a:r>
              <a:rPr lang="en-US" altLang="ko-KR" sz="2600" dirty="0"/>
              <a:t>Tolerates errors and changes, able to think about a situation from another person's point of view</a:t>
            </a:r>
          </a:p>
          <a:p>
            <a:pPr marL="342900" indent="-342900">
              <a:buFont typeface="Arial" panose="020B0604020202020204" pitchFamily="34" charset="0"/>
              <a:buChar char="•"/>
            </a:pPr>
            <a:r>
              <a:rPr lang="en-US" altLang="ko-KR" sz="2600" dirty="0"/>
              <a:t>Finds compromises easily</a:t>
            </a:r>
          </a:p>
        </p:txBody>
      </p:sp>
    </p:spTree>
    <p:extLst>
      <p:ext uri="{BB962C8B-B14F-4D97-AF65-F5344CB8AC3E}">
        <p14:creationId xmlns:p14="http://schemas.microsoft.com/office/powerpoint/2010/main" val="12911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dissolve">
                                      <p:cBhvr>
                                        <p:cTn id="11" dur="500"/>
                                        <p:tgtEl>
                                          <p:spTgt spid="10">
                                            <p:txEl>
                                              <p:pRg st="2" end="2"/>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dissolve">
                                      <p:cBhvr>
                                        <p:cTn id="23" dur="500"/>
                                        <p:tgtEl>
                                          <p:spTgt spid="10">
                                            <p:txEl>
                                              <p:pRg st="5" end="5"/>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dissolve">
                                      <p:cBhvr>
                                        <p:cTn id="31" dur="500"/>
                                        <p:tgtEl>
                                          <p:spTgt spid="10">
                                            <p:txEl>
                                              <p:pRg st="7" end="7"/>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dissolve">
                                      <p:cBhvr>
                                        <p:cTn id="35" dur="500"/>
                                        <p:tgtEl>
                                          <p:spTgt spid="10">
                                            <p:txEl>
                                              <p:pRg st="8" end="8"/>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9" end="9"/>
                                            </p:txEl>
                                          </p:spTgt>
                                        </p:tgtEl>
                                        <p:attrNameLst>
                                          <p:attrName>style.visibility</p:attrName>
                                        </p:attrNameLst>
                                      </p:cBhvr>
                                      <p:to>
                                        <p:strVal val="visible"/>
                                      </p:to>
                                    </p:set>
                                    <p:animEffect transition="in" filter="dissolve">
                                      <p:cBhvr>
                                        <p:cTn id="39"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60545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and mental </a:t>
            </a:r>
            <a:r>
              <a:rPr lang="es-ES" sz="4000" b="1" spc="50" dirty="0" err="1">
                <a:solidFill>
                  <a:srgbClr val="243255"/>
                </a:solidFill>
                <a:cs typeface="Tahoma"/>
              </a:rPr>
              <a:t>shifting</a:t>
            </a:r>
            <a:r>
              <a:rPr lang="es-ES" sz="4000" b="1" spc="50" dirty="0">
                <a:solidFill>
                  <a:srgbClr val="243255"/>
                </a:solidFill>
                <a:cs typeface="Tahoma"/>
              </a:rPr>
              <a:t>: </a:t>
            </a:r>
            <a:r>
              <a:rPr lang="es-ES" sz="4000" b="1" spc="50" dirty="0" err="1">
                <a:solidFill>
                  <a:srgbClr val="243255"/>
                </a:solidFill>
                <a:cs typeface="Tahoma"/>
              </a:rPr>
              <a:t>Examples</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857500"/>
            <a:ext cx="16054544" cy="5632311"/>
          </a:xfrm>
          <a:prstGeom prst="rect">
            <a:avLst/>
          </a:prstGeom>
          <a:noFill/>
        </p:spPr>
        <p:txBody>
          <a:bodyPr wrap="square" rtlCol="0">
            <a:spAutoFit/>
          </a:bodyPr>
          <a:lstStyle/>
          <a:p>
            <a:pPr fontAlgn="base"/>
            <a:r>
              <a:rPr lang="en-GB" sz="2400" b="1" dirty="0"/>
              <a:t>You're getting ready to have breakfast and you realize that there's no bread left. </a:t>
            </a:r>
            <a:r>
              <a:rPr lang="en-GB" sz="2400" dirty="0"/>
              <a:t>What do you do? Do you get mad and go to work without eating? Do you go to a café and eat there? Do you have something else for breakfast? </a:t>
            </a:r>
          </a:p>
          <a:p>
            <a:pPr marL="342900" indent="-342900" fontAlgn="base">
              <a:buFont typeface="Arial" panose="020B0604020202020204" pitchFamily="34" charset="0"/>
              <a:buChar char="•"/>
            </a:pPr>
            <a:r>
              <a:rPr lang="en-GB" sz="2400" dirty="0"/>
              <a:t>Cognitive shifting allows you to think about other options when your original plan is altered with an unexpected change</a:t>
            </a:r>
          </a:p>
          <a:p>
            <a:pPr fontAlgn="base"/>
            <a:endParaRPr lang="en-GB" sz="2400" dirty="0"/>
          </a:p>
          <a:p>
            <a:pPr fontAlgn="base"/>
            <a:r>
              <a:rPr lang="en-GB" sz="2400" b="1" dirty="0"/>
              <a:t>A good friend stops talking to you. </a:t>
            </a:r>
            <a:r>
              <a:rPr lang="en-GB" sz="2400" dirty="0"/>
              <a:t>Why is this? Is s-he mad at you?</a:t>
            </a:r>
          </a:p>
          <a:p>
            <a:pPr marL="342900" indent="-342900" fontAlgn="base">
              <a:buFont typeface="Arial" panose="020B0604020202020204" pitchFamily="34" charset="0"/>
              <a:buChar char="•"/>
            </a:pPr>
            <a:r>
              <a:rPr lang="en-GB" sz="2400" dirty="0"/>
              <a:t>Mental flexibility allows you to think about what has happened, and come up with a possible reason as to why they may not be talking to you. If you can think about things from other people's points of view, it helps you put yourself in their situation and think about what may have happened </a:t>
            </a:r>
          </a:p>
          <a:p>
            <a:pPr fontAlgn="base"/>
            <a:endParaRPr lang="en-GB" sz="2400" dirty="0"/>
          </a:p>
          <a:p>
            <a:pPr fontAlgn="base"/>
            <a:r>
              <a:rPr lang="en-GB" sz="2400" b="1" dirty="0"/>
              <a:t>You always take the same route to work. </a:t>
            </a:r>
            <a:r>
              <a:rPr lang="en-GB" sz="2400" dirty="0"/>
              <a:t>One day, it's pouring rain and you know that there will be traffic for miles. What do you do? You could take the train, you could leave the house early and try to get ahead of the traffic, or you could take other public transportation in hopes that you make it to work earlier. </a:t>
            </a:r>
          </a:p>
          <a:p>
            <a:pPr marL="342900" indent="-342900" fontAlgn="base">
              <a:buFont typeface="Arial" panose="020B0604020202020204" pitchFamily="34" charset="0"/>
              <a:buChar char="•"/>
            </a:pPr>
            <a:r>
              <a:rPr lang="en-GB" sz="2400" dirty="0"/>
              <a:t>Your original plans or routine were changed by an unexpected situation, but cognitive flexibility and shifting allow to you think of possible alternative solutions to help you get to work on time. You'll have to use the same abilities that you use when making a decision: experience, expectations, motivation, knowledge, and emotions.</a:t>
            </a:r>
          </a:p>
        </p:txBody>
      </p:sp>
    </p:spTree>
    <p:extLst>
      <p:ext uri="{BB962C8B-B14F-4D97-AF65-F5344CB8AC3E}">
        <p14:creationId xmlns:p14="http://schemas.microsoft.com/office/powerpoint/2010/main" val="34644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1790700"/>
            <a:ext cx="16913699"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rigidity</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054544" cy="5693866"/>
          </a:xfrm>
          <a:prstGeom prst="rect">
            <a:avLst/>
          </a:prstGeom>
          <a:noFill/>
        </p:spPr>
        <p:txBody>
          <a:bodyPr wrap="square" rtlCol="0">
            <a:spAutoFit/>
          </a:bodyPr>
          <a:lstStyle/>
          <a:p>
            <a:pPr fontAlgn="base"/>
            <a:r>
              <a:rPr lang="en-GB" sz="2600" b="1" dirty="0"/>
              <a:t>What is cognitive rigidity? </a:t>
            </a:r>
          </a:p>
          <a:p>
            <a:pPr marL="342900" indent="-342900" fontAlgn="base">
              <a:buFont typeface="Arial" panose="020B0604020202020204" pitchFamily="34" charset="0"/>
              <a:buChar char="•"/>
            </a:pPr>
            <a:r>
              <a:rPr lang="en-GB" sz="2600" dirty="0"/>
              <a:t>Lack of cognitive flexibility, opposite of cognitive flexibility</a:t>
            </a:r>
          </a:p>
          <a:p>
            <a:pPr marL="342900" indent="-342900" fontAlgn="base">
              <a:buFont typeface="Arial" panose="020B0604020202020204" pitchFamily="34" charset="0"/>
              <a:buChar char="•"/>
            </a:pPr>
            <a:r>
              <a:rPr lang="en-GB" sz="2600" dirty="0"/>
              <a:t>Inability to change behaviour or beliefs when they are ineffective in order to reach your objective </a:t>
            </a:r>
          </a:p>
          <a:p>
            <a:pPr fontAlgn="base"/>
            <a:endParaRPr lang="en-GB" sz="2600" dirty="0"/>
          </a:p>
          <a:p>
            <a:pPr fontAlgn="base"/>
            <a:r>
              <a:rPr lang="en-GB" sz="2600" dirty="0"/>
              <a:t>Example </a:t>
            </a:r>
          </a:p>
          <a:p>
            <a:pPr marL="342900" indent="-342900" fontAlgn="base">
              <a:buFont typeface="Arial" panose="020B0604020202020204" pitchFamily="34" charset="0"/>
              <a:buChar char="•"/>
            </a:pPr>
            <a:r>
              <a:rPr lang="en-GB" sz="2600" dirty="0"/>
              <a:t>If you were asked to say words that begin with the letter "A", and the only word you could think of was ”Apple", you would be experiencing cognitive rigidity, as you would be unable to create alternatives to “Apple”</a:t>
            </a:r>
          </a:p>
          <a:p>
            <a:pPr fontAlgn="base"/>
            <a:r>
              <a:rPr lang="en-GB" sz="2600" dirty="0"/>
              <a:t> </a:t>
            </a:r>
          </a:p>
          <a:p>
            <a:pPr marL="342900" indent="-342900" fontAlgn="base">
              <a:buFont typeface="Arial" panose="020B0604020202020204" pitchFamily="34" charset="0"/>
              <a:buChar char="•"/>
            </a:pPr>
            <a:r>
              <a:rPr lang="en-GB" sz="2600" dirty="0"/>
              <a:t>The feeling that this phenomenon causes is feeling "stuck", without being able to find a way out</a:t>
            </a:r>
          </a:p>
          <a:p>
            <a:pPr marL="800100" lvl="1" indent="-342900" fontAlgn="base">
              <a:buFont typeface="Arial" panose="020B0604020202020204" pitchFamily="34" charset="0"/>
              <a:buChar char="•"/>
            </a:pPr>
            <a:r>
              <a:rPr lang="en-GB" sz="2600" dirty="0"/>
              <a:t>Cognitive rigidity have negative consequences in daily life, in situations that require you to create alternative strategies or solutions</a:t>
            </a:r>
          </a:p>
          <a:p>
            <a:pPr fontAlgn="base"/>
            <a:endParaRPr lang="en-GB" sz="2600" dirty="0"/>
          </a:p>
          <a:p>
            <a:pPr fontAlgn="base"/>
            <a:r>
              <a:rPr lang="en-GB" sz="2600" dirty="0"/>
              <a:t>Why do some people have cognitive rigidity? </a:t>
            </a:r>
          </a:p>
          <a:p>
            <a:pPr marL="342900" indent="-342900" fontAlgn="base">
              <a:buFont typeface="Arial" panose="020B0604020202020204" pitchFamily="34" charset="0"/>
              <a:buChar char="•"/>
            </a:pPr>
            <a:r>
              <a:rPr lang="en-GB" sz="2600" dirty="0"/>
              <a:t>The human brain likes stability and tries to avoid instability however it can</a:t>
            </a:r>
          </a:p>
        </p:txBody>
      </p:sp>
    </p:spTree>
    <p:extLst>
      <p:ext uri="{BB962C8B-B14F-4D97-AF65-F5344CB8AC3E}">
        <p14:creationId xmlns:p14="http://schemas.microsoft.com/office/powerpoint/2010/main" val="354081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dissolve">
                                      <p:cBhvr>
                                        <p:cTn id="23" dur="500"/>
                                        <p:tgtEl>
                                          <p:spTgt spid="10">
                                            <p:txEl>
                                              <p:pRg st="5" end="5"/>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dissolve">
                                      <p:cBhvr>
                                        <p:cTn id="27" dur="500"/>
                                        <p:tgtEl>
                                          <p:spTgt spid="10">
                                            <p:txEl>
                                              <p:pRg st="7" end="7"/>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dissolve">
                                      <p:cBhvr>
                                        <p:cTn id="31" dur="500"/>
                                        <p:tgtEl>
                                          <p:spTgt spid="10">
                                            <p:txEl>
                                              <p:pRg st="8" end="8"/>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10" end="10"/>
                                            </p:txEl>
                                          </p:spTgt>
                                        </p:tgtEl>
                                        <p:attrNameLst>
                                          <p:attrName>style.visibility</p:attrName>
                                        </p:attrNameLst>
                                      </p:cBhvr>
                                      <p:to>
                                        <p:strVal val="visible"/>
                                      </p:to>
                                    </p:set>
                                    <p:animEffect transition="in" filter="dissolve">
                                      <p:cBhvr>
                                        <p:cTn id="35" dur="500"/>
                                        <p:tgtEl>
                                          <p:spTgt spid="10">
                                            <p:txEl>
                                              <p:pRg st="10" end="10"/>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11" end="11"/>
                                            </p:txEl>
                                          </p:spTgt>
                                        </p:tgtEl>
                                        <p:attrNameLst>
                                          <p:attrName>style.visibility</p:attrName>
                                        </p:attrNameLst>
                                      </p:cBhvr>
                                      <p:to>
                                        <p:strVal val="visible"/>
                                      </p:to>
                                    </p:set>
                                    <p:animEffect transition="in" filter="dissolve">
                                      <p:cBhvr>
                                        <p:cTn id="39"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Aspects</a:t>
            </a:r>
            <a:r>
              <a:rPr lang="es-ES" sz="4000" b="1" spc="50" dirty="0">
                <a:solidFill>
                  <a:srgbClr val="243255"/>
                </a:solidFill>
                <a:cs typeface="Tahoma"/>
              </a:rPr>
              <a:t> of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5262979"/>
          </a:xfrm>
          <a:prstGeom prst="rect">
            <a:avLst/>
          </a:prstGeom>
          <a:noFill/>
        </p:spPr>
        <p:txBody>
          <a:bodyPr wrap="square" rtlCol="0">
            <a:spAutoFit/>
          </a:bodyPr>
          <a:lstStyle/>
          <a:p>
            <a:pPr marL="285750" indent="-285750" fontAlgn="base">
              <a:buFont typeface="Arial" panose="020B0604020202020204" pitchFamily="34" charset="0"/>
              <a:buChar char="•"/>
            </a:pPr>
            <a:r>
              <a:rPr lang="en-GB" sz="2800" dirty="0"/>
              <a:t>Transition “stream-of-thoughts” and attention</a:t>
            </a:r>
          </a:p>
          <a:p>
            <a:pPr marL="742950" lvl="1" indent="-285750" fontAlgn="base">
              <a:buFont typeface="Arial" panose="020B0604020202020204" pitchFamily="34" charset="0"/>
              <a:buChar char="•"/>
            </a:pPr>
            <a:r>
              <a:rPr lang="en-GB" sz="2800" dirty="0"/>
              <a:t>CF most often refers to the ability to shift thoughts between multiple concepts</a:t>
            </a:r>
          </a:p>
          <a:p>
            <a:pPr marL="285750" indent="-285750" fontAlgn="base">
              <a:buFont typeface="Arial" panose="020B0604020202020204" pitchFamily="34" charset="0"/>
              <a:buChar char="•"/>
            </a:pPr>
            <a:r>
              <a:rPr lang="en-GB" sz="2800" dirty="0"/>
              <a:t>Updating beliefs &amp; cognition</a:t>
            </a:r>
          </a:p>
          <a:p>
            <a:pPr marL="742950" lvl="1" indent="-285750" fontAlgn="base">
              <a:buFont typeface="Arial" panose="020B0604020202020204" pitchFamily="34" charset="0"/>
              <a:buChar char="•"/>
            </a:pPr>
            <a:r>
              <a:rPr lang="en-GB" sz="2800" dirty="0"/>
              <a:t>CF can refer to updating cognitive function as an adaptation to new information or stimuli </a:t>
            </a:r>
          </a:p>
          <a:p>
            <a:pPr marL="285750" indent="-285750" fontAlgn="base">
              <a:buFont typeface="Arial" panose="020B0604020202020204" pitchFamily="34" charset="0"/>
              <a:buChar char="•"/>
            </a:pPr>
            <a:r>
              <a:rPr lang="en-GB" sz="2800" dirty="0"/>
              <a:t>Multi-faceted observation</a:t>
            </a:r>
          </a:p>
          <a:p>
            <a:pPr marL="742950" lvl="1" indent="-285750" fontAlgn="base">
              <a:buFont typeface="Arial" panose="020B0604020202020204" pitchFamily="34" charset="0"/>
              <a:buChar char="•"/>
            </a:pPr>
            <a:r>
              <a:rPr lang="en-GB" sz="2800" dirty="0"/>
              <a:t>CF can refer to considering multiple elements of observation simultaneously</a:t>
            </a:r>
          </a:p>
          <a:p>
            <a:pPr marL="285750" indent="-285750" fontAlgn="base">
              <a:buFont typeface="Arial" panose="020B0604020202020204" pitchFamily="34" charset="0"/>
              <a:buChar char="•"/>
            </a:pPr>
            <a:r>
              <a:rPr lang="en-GB" sz="2800" dirty="0"/>
              <a:t>Deconstructing thoughts</a:t>
            </a:r>
          </a:p>
          <a:p>
            <a:pPr marL="742950" lvl="1" indent="-285750" fontAlgn="base">
              <a:buFont typeface="Arial" panose="020B0604020202020204" pitchFamily="34" charset="0"/>
              <a:buChar char="•"/>
            </a:pPr>
            <a:r>
              <a:rPr lang="en-GB" sz="2800" dirty="0"/>
              <a:t>When posed with a complex thought or problem, CF helps to deconstruct the complexity into smaller chunks. The ability to shift between specific elements of a larger problem in effort to solve it is an example of cognitive flexibility</a:t>
            </a:r>
          </a:p>
          <a:p>
            <a:pPr marL="285750" indent="-285750" fontAlgn="base">
              <a:buFont typeface="Arial" panose="020B0604020202020204" pitchFamily="34" charset="0"/>
              <a:buChar char="•"/>
            </a:pPr>
            <a:r>
              <a:rPr lang="en-GB" sz="2800" dirty="0"/>
              <a:t>Expanded awareness </a:t>
            </a:r>
          </a:p>
          <a:p>
            <a:pPr marL="742950" lvl="1" indent="-285750" fontAlgn="base">
              <a:buFont typeface="Arial" panose="020B0604020202020204" pitchFamily="34" charset="0"/>
              <a:buChar char="•"/>
            </a:pPr>
            <a:r>
              <a:rPr lang="en-GB" sz="2800" dirty="0"/>
              <a:t>Ability to be consciously aware of all possible choices and alternatives in a specific scenario</a:t>
            </a:r>
          </a:p>
        </p:txBody>
      </p:sp>
    </p:spTree>
    <p:extLst>
      <p:ext uri="{BB962C8B-B14F-4D97-AF65-F5344CB8AC3E}">
        <p14:creationId xmlns:p14="http://schemas.microsoft.com/office/powerpoint/2010/main" val="13158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dissolve">
                                      <p:cBhvr>
                                        <p:cTn id="27" dur="500"/>
                                        <p:tgtEl>
                                          <p:spTgt spid="10">
                                            <p:txEl>
                                              <p:pRg st="5" end="5"/>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dissolve">
                                      <p:cBhvr>
                                        <p:cTn id="31" dur="500"/>
                                        <p:tgtEl>
                                          <p:spTgt spid="10">
                                            <p:txEl>
                                              <p:pRg st="6" end="6"/>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dissolve">
                                      <p:cBhvr>
                                        <p:cTn id="35" dur="500"/>
                                        <p:tgtEl>
                                          <p:spTgt spid="10">
                                            <p:txEl>
                                              <p:pRg st="7" end="7"/>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dissolve">
                                      <p:cBhvr>
                                        <p:cTn id="39" dur="500"/>
                                        <p:tgtEl>
                                          <p:spTgt spid="10">
                                            <p:txEl>
                                              <p:pRg st="8" end="8"/>
                                            </p:txEl>
                                          </p:spTgt>
                                        </p:tgtEl>
                                      </p:cBhvr>
                                    </p:animEffect>
                                  </p:childTnLst>
                                </p:cTn>
                              </p:par>
                            </p:childTnLst>
                          </p:cTn>
                        </p:par>
                        <p:par>
                          <p:cTn id="40" fill="hold">
                            <p:stCondLst>
                              <p:cond delay="13500"/>
                            </p:stCondLst>
                            <p:childTnLst>
                              <p:par>
                                <p:cTn id="41" presetID="9" presetClass="entr" presetSubtype="0" fill="hold" nodeType="afterEffect">
                                  <p:stCondLst>
                                    <p:cond delay="100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dissolve">
                                      <p:cBhvr>
                                        <p:cTn id="4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762000" y="547989"/>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Citations</a:t>
            </a:r>
            <a:r>
              <a:rPr lang="es-ES" sz="4000" b="1" spc="50" dirty="0">
                <a:solidFill>
                  <a:srgbClr val="243255"/>
                </a:solidFill>
                <a:cs typeface="Tahoma"/>
              </a:rPr>
              <a:t> of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a:t>
            </a:r>
            <a:r>
              <a:rPr lang="es-ES" sz="4000" b="1" spc="50" dirty="0" err="1">
                <a:solidFill>
                  <a:srgbClr val="243255"/>
                </a:solidFill>
                <a:cs typeface="Tahoma"/>
              </a:rPr>
              <a:t>on</a:t>
            </a:r>
            <a:r>
              <a:rPr lang="es-ES" sz="4000" b="1" spc="50" dirty="0">
                <a:solidFill>
                  <a:srgbClr val="243255"/>
                </a:solidFill>
                <a:cs typeface="Tahoma"/>
              </a:rPr>
              <a:t> Web of </a:t>
            </a:r>
            <a:r>
              <a:rPr lang="es-ES" sz="4000" b="1" spc="50" dirty="0" err="1">
                <a:solidFill>
                  <a:srgbClr val="243255"/>
                </a:solidFill>
                <a:cs typeface="Tahoma"/>
              </a:rPr>
              <a:t>Science</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5330022" y="7992980"/>
            <a:ext cx="3048000" cy="411240"/>
          </a:xfrm>
          <a:prstGeom prst="rect">
            <a:avLst/>
          </a:prstGeom>
          <a:noFill/>
        </p:spPr>
        <p:txBody>
          <a:bodyPr wrap="square" rtlCol="0">
            <a:spAutoFit/>
          </a:bodyPr>
          <a:lstStyle/>
          <a:p>
            <a:pPr fontAlgn="base"/>
            <a:r>
              <a:rPr lang="en-GB" sz="2000" dirty="0"/>
              <a:t>Source: </a:t>
            </a:r>
            <a:r>
              <a:rPr lang="en-GB" sz="2000" dirty="0" err="1"/>
              <a:t>webofscience.com</a:t>
            </a:r>
            <a:endParaRPr lang="en-GB" sz="2000" dirty="0"/>
          </a:p>
        </p:txBody>
      </p:sp>
      <p:pic>
        <p:nvPicPr>
          <p:cNvPr id="6" name="Picture 5">
            <a:extLst>
              <a:ext uri="{FF2B5EF4-FFF2-40B4-BE49-F238E27FC236}">
                <a16:creationId xmlns:a16="http://schemas.microsoft.com/office/drawing/2014/main" id="{8D0C9045-210E-7E48-91F3-3877437FD75F}"/>
              </a:ext>
            </a:extLst>
          </p:cNvPr>
          <p:cNvPicPr>
            <a:picLocks noChangeAspect="1"/>
          </p:cNvPicPr>
          <p:nvPr/>
        </p:nvPicPr>
        <p:blipFill>
          <a:blip r:embed="rId5"/>
          <a:stretch>
            <a:fillRect/>
          </a:stretch>
        </p:blipFill>
        <p:spPr>
          <a:xfrm>
            <a:off x="3352800" y="3366826"/>
            <a:ext cx="11745240" cy="6057355"/>
          </a:xfrm>
          <a:prstGeom prst="rect">
            <a:avLst/>
          </a:prstGeom>
        </p:spPr>
      </p:pic>
      <p:pic>
        <p:nvPicPr>
          <p:cNvPr id="9" name="Picture 8">
            <a:extLst>
              <a:ext uri="{FF2B5EF4-FFF2-40B4-BE49-F238E27FC236}">
                <a16:creationId xmlns:a16="http://schemas.microsoft.com/office/drawing/2014/main" id="{D3CCCB85-CF48-6E41-8E1C-E0A2BE16A9F2}"/>
              </a:ext>
            </a:extLst>
          </p:cNvPr>
          <p:cNvPicPr>
            <a:picLocks noChangeAspect="1"/>
          </p:cNvPicPr>
          <p:nvPr/>
        </p:nvPicPr>
        <p:blipFill>
          <a:blip r:embed="rId6"/>
          <a:stretch>
            <a:fillRect/>
          </a:stretch>
        </p:blipFill>
        <p:spPr>
          <a:xfrm>
            <a:off x="914400" y="1601917"/>
            <a:ext cx="9651588" cy="1695450"/>
          </a:xfrm>
          <a:prstGeom prst="rect">
            <a:avLst/>
          </a:prstGeom>
        </p:spPr>
      </p:pic>
    </p:spTree>
    <p:extLst>
      <p:ext uri="{BB962C8B-B14F-4D97-AF65-F5344CB8AC3E}">
        <p14:creationId xmlns:p14="http://schemas.microsoft.com/office/powerpoint/2010/main" val="28091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Origins</a:t>
            </a:r>
            <a:r>
              <a:rPr lang="es-ES" sz="4000" b="1" spc="50" dirty="0">
                <a:solidFill>
                  <a:srgbClr val="243255"/>
                </a:solidFill>
                <a:cs typeface="Tahoma"/>
              </a:rPr>
              <a:t> and </a:t>
            </a:r>
            <a:r>
              <a:rPr lang="es-ES" sz="4000" b="1" spc="50" dirty="0" err="1">
                <a:solidFill>
                  <a:srgbClr val="243255"/>
                </a:solidFill>
                <a:cs typeface="Tahoma"/>
              </a:rPr>
              <a:t>development</a:t>
            </a:r>
            <a:r>
              <a:rPr lang="es-ES" sz="4000" b="1" spc="50" dirty="0">
                <a:solidFill>
                  <a:srgbClr val="243255"/>
                </a:solidFill>
                <a:cs typeface="Tahoma"/>
              </a:rPr>
              <a:t>: </a:t>
            </a:r>
            <a:r>
              <a:rPr lang="es-ES" sz="4000" b="1" spc="50" dirty="0" err="1">
                <a:solidFill>
                  <a:srgbClr val="243255"/>
                </a:solidFill>
                <a:cs typeface="Tahoma"/>
              </a:rPr>
              <a:t>classic</a:t>
            </a:r>
            <a:r>
              <a:rPr lang="es-ES" sz="4000" b="1" spc="50" dirty="0">
                <a:solidFill>
                  <a:srgbClr val="243255"/>
                </a:solidFill>
                <a:cs typeface="Tahoma"/>
              </a:rPr>
              <a:t> </a:t>
            </a:r>
            <a:r>
              <a:rPr lang="es-ES" sz="4000" b="1" spc="50" dirty="0" err="1">
                <a:solidFill>
                  <a:srgbClr val="243255"/>
                </a:solidFill>
                <a:cs typeface="Tahoma"/>
              </a:rPr>
              <a:t>authors</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05100"/>
            <a:ext cx="16054544" cy="5878532"/>
          </a:xfrm>
          <a:prstGeom prst="rect">
            <a:avLst/>
          </a:prstGeom>
          <a:noFill/>
        </p:spPr>
        <p:txBody>
          <a:bodyPr wrap="square" rtlCol="0">
            <a:spAutoFit/>
          </a:bodyPr>
          <a:lstStyle/>
          <a:p>
            <a:r>
              <a:rPr lang="en-US" altLang="ko-KR" sz="2800" b="1" dirty="0"/>
              <a:t>Formulation of “Cognitive Flexibility Theory” (1988)  </a:t>
            </a:r>
            <a:endParaRPr lang="en-US" altLang="ko-KR" sz="2800" dirty="0"/>
          </a:p>
          <a:p>
            <a:r>
              <a:rPr lang="en-US" altLang="ko-KR" sz="2800" dirty="0"/>
              <a:t>by</a:t>
            </a:r>
          </a:p>
          <a:p>
            <a:r>
              <a:rPr lang="en-US" altLang="ko-KR" sz="2800" dirty="0"/>
              <a:t>Rand Spiro, Michigan State University</a:t>
            </a:r>
          </a:p>
          <a:p>
            <a:r>
              <a:rPr lang="en-US" altLang="ko-KR" sz="2800" dirty="0"/>
              <a:t>Richard Lorne Coulson, Clayton State University</a:t>
            </a:r>
          </a:p>
          <a:p>
            <a:r>
              <a:rPr lang="en-US" altLang="ko-KR" sz="2800" dirty="0"/>
              <a:t>Paul J. </a:t>
            </a:r>
            <a:r>
              <a:rPr lang="en-US" altLang="ko-KR" sz="2800" dirty="0" err="1"/>
              <a:t>Feltovich</a:t>
            </a:r>
            <a:r>
              <a:rPr lang="en-US" altLang="ko-KR" sz="2800" dirty="0"/>
              <a:t>, Florida Institute for Human and Machine Cognition</a:t>
            </a:r>
          </a:p>
          <a:p>
            <a:endParaRPr lang="en-US" altLang="ko-KR" sz="2800" dirty="0"/>
          </a:p>
          <a:p>
            <a:r>
              <a:rPr lang="en-US" altLang="ko-KR" sz="2800" dirty="0"/>
              <a:t>Spiro, </a:t>
            </a:r>
            <a:r>
              <a:rPr lang="en-US" altLang="ko-KR" sz="2800" dirty="0" err="1"/>
              <a:t>Couldon</a:t>
            </a:r>
            <a:r>
              <a:rPr lang="en-US" altLang="ko-KR" sz="2800" dirty="0"/>
              <a:t> and </a:t>
            </a:r>
            <a:r>
              <a:rPr lang="en-US" altLang="ko-KR" sz="2800" dirty="0" err="1"/>
              <a:t>Feltovich</a:t>
            </a:r>
            <a:r>
              <a:rPr lang="en-US" altLang="ko-KR" sz="2800" dirty="0"/>
              <a:t> remain the most cited authors in the field</a:t>
            </a:r>
          </a:p>
          <a:p>
            <a:endParaRPr lang="en-US" altLang="ko-KR" sz="2800" dirty="0"/>
          </a:p>
          <a:p>
            <a:r>
              <a:rPr lang="en-US" altLang="ko-KR" sz="2800" dirty="0">
                <a:sym typeface="Wingdings" pitchFamily="2" charset="2"/>
              </a:rPr>
              <a:t> </a:t>
            </a:r>
            <a:endParaRPr lang="en-US" altLang="ko-KR" sz="2800" dirty="0"/>
          </a:p>
          <a:p>
            <a:r>
              <a:rPr lang="en-US" altLang="ko-KR" sz="2800" dirty="0"/>
              <a:t>Forthcoming 2022: Special Issue "Cognitive Flexibility: Concepts, Issues and Assessment” in Journal of Intelligence </a:t>
            </a:r>
          </a:p>
          <a:p>
            <a:endParaRPr lang="en-US" altLang="ko-KR" sz="2800" dirty="0"/>
          </a:p>
          <a:p>
            <a:r>
              <a:rPr lang="en-US" altLang="ko-KR" sz="2000" dirty="0"/>
              <a:t>* Spiro R., Coulson R., </a:t>
            </a:r>
            <a:r>
              <a:rPr lang="en-US" altLang="ko-KR" sz="2000" dirty="0" err="1"/>
              <a:t>Feltovich</a:t>
            </a:r>
            <a:r>
              <a:rPr lang="en-US" altLang="ko-KR" sz="2000" dirty="0"/>
              <a:t> P. (1988). Cognitive Flexibility Theory: Advanced Knowledge Acquisition in Ill-Structured Domains. Proceedings of The Tenth Annual Conference of the Cognitive Science Society, Montreal, August, 1988, Lawrence Erlbaum Assoc., Hillsdale, NJ, 1988.</a:t>
            </a:r>
          </a:p>
        </p:txBody>
      </p:sp>
    </p:spTree>
    <p:extLst>
      <p:ext uri="{BB962C8B-B14F-4D97-AF65-F5344CB8AC3E}">
        <p14:creationId xmlns:p14="http://schemas.microsoft.com/office/powerpoint/2010/main" val="33897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5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7000"/>
                            </p:stCondLst>
                            <p:childTnLst>
                              <p:par>
                                <p:cTn id="29" presetID="9" presetClass="entr" presetSubtype="0" fill="hold" nodeType="afterEffect">
                                  <p:stCondLst>
                                    <p:cond delay="100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dissolve">
                                      <p:cBhvr>
                                        <p:cTn id="31" dur="500"/>
                                        <p:tgtEl>
                                          <p:spTgt spid="10">
                                            <p:txEl>
                                              <p:pRg st="8" end="8"/>
                                            </p:txEl>
                                          </p:spTgt>
                                        </p:tgtEl>
                                      </p:cBhvr>
                                    </p:animEffect>
                                  </p:childTnLst>
                                </p:cTn>
                              </p:par>
                            </p:childTnLst>
                          </p:cTn>
                        </p:par>
                        <p:par>
                          <p:cTn id="32" fill="hold">
                            <p:stCondLst>
                              <p:cond delay="8500"/>
                            </p:stCondLst>
                            <p:childTnLst>
                              <p:par>
                                <p:cTn id="33" presetID="9" presetClass="entr" presetSubtype="0" fill="hold" nodeType="after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animEffect transition="in" filter="dissolve">
                                      <p:cBhvr>
                                        <p:cTn id="35" dur="500"/>
                                        <p:tgtEl>
                                          <p:spTgt spid="10">
                                            <p:txEl>
                                              <p:pRg st="9" end="9"/>
                                            </p:txEl>
                                          </p:spTgt>
                                        </p:tgtEl>
                                      </p:cBhvr>
                                    </p:animEffect>
                                  </p:childTnLst>
                                </p:cTn>
                              </p:par>
                            </p:childTnLst>
                          </p:cTn>
                        </p:par>
                        <p:par>
                          <p:cTn id="36" fill="hold">
                            <p:stCondLst>
                              <p:cond delay="9000"/>
                            </p:stCondLst>
                            <p:childTnLst>
                              <p:par>
                                <p:cTn id="37" presetID="9" presetClass="entr" presetSubtype="0" fill="hold" nodeType="afterEffect">
                                  <p:stCondLst>
                                    <p:cond delay="1000"/>
                                  </p:stCondLst>
                                  <p:childTnLst>
                                    <p:set>
                                      <p:cBhvr>
                                        <p:cTn id="38" dur="1" fill="hold">
                                          <p:stCondLst>
                                            <p:cond delay="0"/>
                                          </p:stCondLst>
                                        </p:cTn>
                                        <p:tgtEl>
                                          <p:spTgt spid="10">
                                            <p:txEl>
                                              <p:pRg st="11" end="11"/>
                                            </p:txEl>
                                          </p:spTgt>
                                        </p:tgtEl>
                                        <p:attrNameLst>
                                          <p:attrName>style.visibility</p:attrName>
                                        </p:attrNameLst>
                                      </p:cBhvr>
                                      <p:to>
                                        <p:strVal val="visible"/>
                                      </p:to>
                                    </p:set>
                                    <p:animEffect transition="in" filter="dissolve">
                                      <p:cBhvr>
                                        <p:cTn id="39"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The</a:t>
            </a:r>
            <a:r>
              <a:rPr lang="es-ES" sz="4000" b="1" spc="50" dirty="0">
                <a:solidFill>
                  <a:srgbClr val="243255"/>
                </a:solidFill>
                <a:cs typeface="Tahoma"/>
              </a:rPr>
              <a:t> </a:t>
            </a:r>
            <a:r>
              <a:rPr lang="es-ES" sz="4000" b="1" spc="50" dirty="0" err="1">
                <a:solidFill>
                  <a:srgbClr val="243255"/>
                </a:solidFill>
                <a:cs typeface="Tahoma"/>
              </a:rPr>
              <a:t>importance</a:t>
            </a:r>
            <a:r>
              <a:rPr lang="es-ES" sz="4000" b="1" spc="50" dirty="0">
                <a:solidFill>
                  <a:srgbClr val="243255"/>
                </a:solidFill>
                <a:cs typeface="Tahoma"/>
              </a:rPr>
              <a:t> of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933700"/>
            <a:ext cx="16054544" cy="6124754"/>
          </a:xfrm>
          <a:prstGeom prst="rect">
            <a:avLst/>
          </a:prstGeom>
          <a:noFill/>
        </p:spPr>
        <p:txBody>
          <a:bodyPr wrap="square" rtlCol="0">
            <a:spAutoFit/>
          </a:bodyPr>
          <a:lstStyle/>
          <a:p>
            <a:pPr fontAlgn="base"/>
            <a:r>
              <a:rPr lang="en-GB" sz="2800" dirty="0"/>
              <a:t>Cognitive flexibility has been associated with: </a:t>
            </a:r>
          </a:p>
          <a:p>
            <a:pPr fontAlgn="base"/>
            <a:endParaRPr lang="en-GB" sz="2800" dirty="0"/>
          </a:p>
          <a:p>
            <a:pPr marL="457200" indent="-457200" fontAlgn="base">
              <a:buFont typeface="Arial" panose="020B0604020202020204" pitchFamily="34" charset="0"/>
              <a:buChar char="•"/>
            </a:pPr>
            <a:r>
              <a:rPr lang="en-GB" sz="2800" b="1" dirty="0"/>
              <a:t>Greater resilience </a:t>
            </a:r>
            <a:r>
              <a:rPr lang="en-GB" sz="2800" dirty="0"/>
              <a:t>– better sustaining against negative life events (see </a:t>
            </a:r>
            <a:r>
              <a:rPr lang="en-GB" sz="2800" dirty="0">
                <a:hlinkClick r:id="rId5"/>
              </a:rPr>
              <a:t>Genet and Siemer, 2011</a:t>
            </a:r>
            <a:r>
              <a:rPr lang="en-GB" sz="2800" dirty="0"/>
              <a:t>)</a:t>
            </a:r>
          </a:p>
          <a:p>
            <a:pPr marL="457200" indent="-457200" fontAlgn="base">
              <a:buFont typeface="Arial" panose="020B0604020202020204" pitchFamily="34" charset="0"/>
              <a:buChar char="•"/>
            </a:pPr>
            <a:r>
              <a:rPr lang="en-GB" sz="2800" b="1" dirty="0"/>
              <a:t>Better quality of life </a:t>
            </a:r>
            <a:r>
              <a:rPr lang="en-GB" sz="2800" dirty="0"/>
              <a:t>and wellbeing for older individuals (</a:t>
            </a:r>
            <a:r>
              <a:rPr lang="en-GB" sz="2800" dirty="0">
                <a:hlinkClick r:id="rId6"/>
              </a:rPr>
              <a:t>Davis et al., 2010</a:t>
            </a:r>
            <a:r>
              <a:rPr lang="en-GB" sz="2800" dirty="0"/>
              <a:t>)</a:t>
            </a:r>
          </a:p>
          <a:p>
            <a:pPr marL="457200" indent="-457200" fontAlgn="base">
              <a:buFont typeface="Arial" panose="020B0604020202020204" pitchFamily="34" charset="0"/>
              <a:buChar char="•"/>
            </a:pPr>
            <a:r>
              <a:rPr lang="en-GB" sz="2800" b="1" dirty="0"/>
              <a:t>Creativity</a:t>
            </a:r>
            <a:r>
              <a:rPr lang="en-GB" sz="2800" dirty="0"/>
              <a:t> – ability to generate new ideas, make novel connections between ideas, new inventions. Also important in science and innovation. </a:t>
            </a:r>
            <a:r>
              <a:rPr lang="en-GB" sz="2800" dirty="0" err="1"/>
              <a:t>Eg.</a:t>
            </a:r>
            <a:r>
              <a:rPr lang="en-GB" sz="2800" dirty="0"/>
              <a:t>, entrepreneurs who have created multiple companies are more cognitively flexible than managers of a similar age and IQ (</a:t>
            </a:r>
            <a:r>
              <a:rPr lang="en-GB" sz="2800" dirty="0">
                <a:hlinkClick r:id="rId7"/>
              </a:rPr>
              <a:t>Lawrence et al, 2008</a:t>
            </a:r>
            <a:r>
              <a:rPr lang="en-GB" sz="2800" dirty="0"/>
              <a:t>)</a:t>
            </a:r>
          </a:p>
          <a:p>
            <a:pPr marL="457200" indent="-457200" fontAlgn="base">
              <a:buFont typeface="Arial" panose="020B0604020202020204" pitchFamily="34" charset="0"/>
              <a:buChar char="•"/>
            </a:pPr>
            <a:r>
              <a:rPr lang="en-GB" sz="2800" b="1" dirty="0"/>
              <a:t>Better performing </a:t>
            </a:r>
            <a:r>
              <a:rPr lang="en-GB" sz="2800" dirty="0"/>
              <a:t>business executives (</a:t>
            </a:r>
            <a:r>
              <a:rPr lang="en-GB" sz="2800" dirty="0">
                <a:hlinkClick r:id="rId8"/>
              </a:rPr>
              <a:t>Becker and </a:t>
            </a:r>
            <a:r>
              <a:rPr lang="en-GB" sz="2800" dirty="0" err="1">
                <a:hlinkClick r:id="rId8"/>
              </a:rPr>
              <a:t>Klaner</a:t>
            </a:r>
            <a:r>
              <a:rPr lang="en-GB" sz="2800" dirty="0">
                <a:hlinkClick r:id="rId8"/>
              </a:rPr>
              <a:t>, 2021</a:t>
            </a:r>
            <a:r>
              <a:rPr lang="en-GB" sz="2800" dirty="0"/>
              <a:t>)</a:t>
            </a:r>
          </a:p>
          <a:p>
            <a:pPr marL="457200" indent="-457200" fontAlgn="base">
              <a:buFont typeface="Arial" panose="020B0604020202020204" pitchFamily="34" charset="0"/>
              <a:buChar char="•"/>
            </a:pPr>
            <a:r>
              <a:rPr lang="en-GB" sz="2800" b="1" dirty="0"/>
              <a:t>Protection against biases</a:t>
            </a:r>
            <a:r>
              <a:rPr lang="en-GB" sz="2800" dirty="0"/>
              <a:t>, such as confirmation bias – people who are cognitively flexible are better at recognising potential faults in themselves and using strategies to overcome these faults. (</a:t>
            </a:r>
            <a:r>
              <a:rPr lang="en-GB" sz="2800" dirty="0">
                <a:hlinkClick r:id="rId9"/>
              </a:rPr>
              <a:t>Zmigrod et al, 2016</a:t>
            </a:r>
            <a:r>
              <a:rPr lang="en-GB" sz="2800" dirty="0"/>
              <a:t>) </a:t>
            </a:r>
          </a:p>
          <a:p>
            <a:pPr marL="457200" indent="-457200" fontAlgn="base">
              <a:buFont typeface="Arial" panose="020B0604020202020204" pitchFamily="34" charset="0"/>
              <a:buChar char="•"/>
            </a:pPr>
            <a:r>
              <a:rPr lang="en-GB" sz="2800" dirty="0"/>
              <a:t>Affects </a:t>
            </a:r>
            <a:r>
              <a:rPr lang="en-GB" sz="2800" b="1" dirty="0"/>
              <a:t>how people cope under stress, uncertainty and new challenges </a:t>
            </a:r>
            <a:r>
              <a:rPr lang="en-GB" sz="2800" dirty="0"/>
              <a:t>(incl. adaptation under COVID-19 pandemic)</a:t>
            </a:r>
          </a:p>
          <a:p>
            <a:pPr fontAlgn="base"/>
            <a:endParaRPr lang="en-GB" sz="2800" dirty="0"/>
          </a:p>
        </p:txBody>
      </p:sp>
    </p:spTree>
    <p:extLst>
      <p:ext uri="{BB962C8B-B14F-4D97-AF65-F5344CB8AC3E}">
        <p14:creationId xmlns:p14="http://schemas.microsoft.com/office/powerpoint/2010/main" val="3524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6" end="6"/>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Measuring</a:t>
            </a:r>
            <a:r>
              <a:rPr lang="es-ES" sz="4000" b="1" spc="50" dirty="0">
                <a:solidFill>
                  <a:srgbClr val="243255"/>
                </a:solidFill>
                <a:cs typeface="Tahoma"/>
              </a:rPr>
              <a:t>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Experimental</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014256" y="2781300"/>
            <a:ext cx="16054544" cy="5924699"/>
          </a:xfrm>
          <a:prstGeom prst="rect">
            <a:avLst/>
          </a:prstGeom>
          <a:noFill/>
        </p:spPr>
        <p:txBody>
          <a:bodyPr wrap="square" rtlCol="0">
            <a:spAutoFit/>
          </a:bodyPr>
          <a:lstStyle/>
          <a:p>
            <a:pPr fontAlgn="base">
              <a:spcAft>
                <a:spcPts val="600"/>
              </a:spcAft>
            </a:pPr>
            <a:r>
              <a:rPr lang="en-GB" sz="2600" dirty="0"/>
              <a:t>Experimental tests, typically age-specific due to the fact that they are either too simplistic or advanced for other age groups</a:t>
            </a:r>
            <a:endParaRPr lang="en-US" altLang="ko-KR" sz="2600" dirty="0"/>
          </a:p>
          <a:p>
            <a:r>
              <a:rPr lang="en-US" altLang="ko-KR" sz="2600" dirty="0"/>
              <a:t>Varying degrees of cognitive flexibility, i.e., not 1/0 </a:t>
            </a:r>
          </a:p>
          <a:p>
            <a:pPr marL="342900" indent="-342900">
              <a:buFont typeface="Arial" panose="020B0604020202020204" pitchFamily="34" charset="0"/>
              <a:buChar char="•"/>
            </a:pPr>
            <a:r>
              <a:rPr lang="en-US" altLang="ko-KR" sz="2600" dirty="0"/>
              <a:t>Different people may be considered cognitively flexible – able to shift their thinking to adapt to new stimuli, but one may be able to accomplish this at a faster rate</a:t>
            </a:r>
            <a:endParaRPr lang="en-GB" sz="2600" dirty="0"/>
          </a:p>
          <a:p>
            <a:pPr fontAlgn="base"/>
            <a:endParaRPr lang="en-GB" sz="2600" dirty="0"/>
          </a:p>
          <a:p>
            <a:pPr fontAlgn="base"/>
            <a:r>
              <a:rPr lang="en-GB" sz="2600" dirty="0"/>
              <a:t>Examples of experimental tasks to measure flexibility:</a:t>
            </a:r>
          </a:p>
          <a:p>
            <a:pPr marL="285750" indent="-285750" fontAlgn="base">
              <a:buFont typeface="Arial" panose="020B0604020202020204" pitchFamily="34" charset="0"/>
              <a:buChar char="•"/>
            </a:pPr>
            <a:r>
              <a:rPr lang="en-GB" sz="2600" dirty="0"/>
              <a:t>A-Not-B Task (infants)</a:t>
            </a:r>
          </a:p>
          <a:p>
            <a:pPr marL="285750" indent="-285750" fontAlgn="base">
              <a:buFont typeface="Arial" panose="020B0604020202020204" pitchFamily="34" charset="0"/>
              <a:buChar char="•"/>
            </a:pPr>
            <a:r>
              <a:rPr lang="en-GB" sz="2600" dirty="0"/>
              <a:t>Dimensional Change Card Sorting (DCCS) Task (toddlers)</a:t>
            </a:r>
          </a:p>
          <a:p>
            <a:pPr marL="285750" indent="-285750" fontAlgn="base">
              <a:buFont typeface="Arial" panose="020B0604020202020204" pitchFamily="34" charset="0"/>
              <a:buChar char="•"/>
            </a:pPr>
            <a:r>
              <a:rPr lang="en-GB" sz="2600" dirty="0"/>
              <a:t>Multiple Classification Card Sorting Task (children age 7-11)</a:t>
            </a:r>
          </a:p>
          <a:p>
            <a:pPr marL="285750" indent="-285750" fontAlgn="base">
              <a:buFont typeface="Arial" panose="020B0604020202020204" pitchFamily="34" charset="0"/>
              <a:buChar char="•"/>
            </a:pPr>
            <a:r>
              <a:rPr lang="en-GB" sz="2600" dirty="0"/>
              <a:t>Wisconsin Card Sorting Test (WCST) (children age 9-11)</a:t>
            </a:r>
          </a:p>
          <a:p>
            <a:pPr marL="285750" indent="-285750" fontAlgn="base">
              <a:buFont typeface="Arial" panose="020B0604020202020204" pitchFamily="34" charset="0"/>
              <a:buChar char="•"/>
            </a:pPr>
            <a:r>
              <a:rPr lang="en-GB" sz="2600" i="1" dirty="0"/>
              <a:t>Stroop Test (Colour-word Naming Test) (children over age 11 and adults) </a:t>
            </a:r>
            <a:r>
              <a:rPr lang="en-GB" sz="2600" i="1" dirty="0">
                <a:sym typeface="Wingdings" pitchFamily="2" charset="2"/>
              </a:rPr>
              <a:t> </a:t>
            </a:r>
            <a:endParaRPr lang="en-GB" sz="2600" i="1" dirty="0"/>
          </a:p>
          <a:p>
            <a:pPr marL="285750" indent="-285750" fontAlgn="base">
              <a:buFont typeface="Arial" panose="020B0604020202020204" pitchFamily="34" charset="0"/>
              <a:buChar char="•"/>
            </a:pPr>
            <a:r>
              <a:rPr lang="en-GB" sz="2600" dirty="0"/>
              <a:t>For more, see: Ionescu (2012)* </a:t>
            </a:r>
          </a:p>
          <a:p>
            <a:pPr marL="285750" indent="-285750" fontAlgn="base">
              <a:buFont typeface="Arial" panose="020B0604020202020204" pitchFamily="34" charset="0"/>
              <a:buChar char="•"/>
            </a:pPr>
            <a:endParaRPr lang="en-GB" sz="1200" dirty="0"/>
          </a:p>
          <a:p>
            <a:pPr fontAlgn="base"/>
            <a:r>
              <a:rPr lang="en-GB" sz="2000" dirty="0"/>
              <a:t>* Exploring the nature of cognitive flexibility. New ideas in psychology, 30(2), 190-200.)</a:t>
            </a:r>
          </a:p>
        </p:txBody>
      </p:sp>
    </p:spTree>
    <p:extLst>
      <p:ext uri="{BB962C8B-B14F-4D97-AF65-F5344CB8AC3E}">
        <p14:creationId xmlns:p14="http://schemas.microsoft.com/office/powerpoint/2010/main" val="35770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6" end="6"/>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0">
                                            <p:txEl>
                                              <p:pRg st="8" end="8"/>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0">
                                            <p:txEl>
                                              <p:pRg st="10" end="10"/>
                                            </p:tx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Stroop</a:t>
            </a:r>
            <a:r>
              <a:rPr lang="es-ES" sz="4000" b="1" spc="50" dirty="0">
                <a:solidFill>
                  <a:srgbClr val="243255"/>
                </a:solidFill>
                <a:cs typeface="Tahoma"/>
              </a:rPr>
              <a:t> Test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664144" cy="4832092"/>
          </a:xfrm>
          <a:prstGeom prst="rect">
            <a:avLst/>
          </a:prstGeom>
          <a:noFill/>
        </p:spPr>
        <p:txBody>
          <a:bodyPr wrap="square" rtlCol="0">
            <a:spAutoFit/>
          </a:bodyPr>
          <a:lstStyle/>
          <a:p>
            <a:pPr fontAlgn="base"/>
            <a:r>
              <a:rPr lang="en-GB" sz="2800" dirty="0"/>
              <a:t>Stroop test (after J.R Stroop, 1935) </a:t>
            </a:r>
            <a:r>
              <a:rPr lang="en-GB" sz="2800" i="1" dirty="0"/>
              <a:t>measures cognitive flexibility</a:t>
            </a:r>
          </a:p>
          <a:p>
            <a:pPr fontAlgn="base"/>
            <a:endParaRPr lang="en-GB" sz="2800" dirty="0"/>
          </a:p>
          <a:p>
            <a:pPr fontAlgn="base"/>
            <a:r>
              <a:rPr lang="en-GB" sz="2800" dirty="0"/>
              <a:t>Stroop effect: (in psychology) the delay in reaction time between automatic and controlled processing of information, in which the names of words interfere with the ability to name the colour of ink used to print the words.</a:t>
            </a:r>
          </a:p>
          <a:p>
            <a:pPr fontAlgn="base"/>
            <a:endParaRPr lang="en-GB" sz="2800" dirty="0"/>
          </a:p>
          <a:p>
            <a:pPr fontAlgn="base"/>
            <a:r>
              <a:rPr lang="en-GB" sz="2800" u="sng" dirty="0"/>
              <a:t>Process: </a:t>
            </a:r>
            <a:r>
              <a:rPr lang="en-GB" sz="2800" dirty="0"/>
              <a:t>individual is presented with 3 different types of cards: a colour card, a word card, and a combo “colour-word” card.  Their goal is to identify the colours on the colour card, the words on the word card, and then solely the colours on the “colour-word” card. </a:t>
            </a:r>
          </a:p>
          <a:p>
            <a:pPr fontAlgn="base"/>
            <a:endParaRPr lang="en-GB" sz="2800" dirty="0"/>
          </a:p>
          <a:p>
            <a:pPr fontAlgn="base"/>
            <a:r>
              <a:rPr lang="en-GB" sz="2800" dirty="0"/>
              <a:t>Try online test </a:t>
            </a:r>
            <a:r>
              <a:rPr lang="en-GB" sz="2800" dirty="0">
                <a:hlinkClick r:id="rId5"/>
              </a:rPr>
              <a:t>here</a:t>
            </a:r>
            <a:r>
              <a:rPr lang="en-GB" sz="2800" dirty="0"/>
              <a:t> or </a:t>
            </a:r>
            <a:r>
              <a:rPr lang="en-GB" sz="2800" dirty="0">
                <a:hlinkClick r:id="rId6"/>
              </a:rPr>
              <a:t>here</a:t>
            </a:r>
            <a:r>
              <a:rPr lang="en-GB" sz="2800" dirty="0"/>
              <a:t> </a:t>
            </a:r>
          </a:p>
        </p:txBody>
      </p:sp>
      <p:pic>
        <p:nvPicPr>
          <p:cNvPr id="1028" name="Picture 4" descr="Stroop effect game printable - List of words and colors | Memozor">
            <a:extLst>
              <a:ext uri="{FF2B5EF4-FFF2-40B4-BE49-F238E27FC236}">
                <a16:creationId xmlns:a16="http://schemas.microsoft.com/office/drawing/2014/main" id="{7A9293E2-90B9-0244-A3D4-B5818635CD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0319"/>
          <a:stretch/>
        </p:blipFill>
        <p:spPr bwMode="auto">
          <a:xfrm>
            <a:off x="7111936" y="6381732"/>
            <a:ext cx="11176064" cy="314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1" dur="500"/>
                                        <p:tgtEl>
                                          <p:spTgt spid="10">
                                            <p:txEl>
                                              <p:pRg st="2" end="2"/>
                                            </p:txEl>
                                          </p:spTgt>
                                        </p:tgtEl>
                                      </p:cBhvr>
                                    </p:animEffect>
                                  </p:childTnLst>
                                </p:cTn>
                              </p:par>
                            </p:childTnLst>
                          </p:cTn>
                        </p:par>
                        <p:par>
                          <p:cTn id="12" fill="hold">
                            <p:stCondLst>
                              <p:cond delay="3000"/>
                            </p:stCondLst>
                            <p:childTnLst>
                              <p:par>
                                <p:cTn id="13" presetID="14" presetClass="entr" presetSubtype="10" fill="hold" nodeType="afterEffect">
                                  <p:stCondLst>
                                    <p:cond delay="100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15" dur="500"/>
                                        <p:tgtEl>
                                          <p:spTgt spid="10">
                                            <p:txEl>
                                              <p:pRg st="4" end="4"/>
                                            </p:txEl>
                                          </p:spTgt>
                                        </p:tgtEl>
                                      </p:cBhvr>
                                    </p:animEffect>
                                  </p:childTnLst>
                                </p:cTn>
                              </p:par>
                            </p:childTnLst>
                          </p:cTn>
                        </p:par>
                        <p:par>
                          <p:cTn id="16" fill="hold">
                            <p:stCondLst>
                              <p:cond delay="4500"/>
                            </p:stCondLst>
                            <p:childTnLst>
                              <p:par>
                                <p:cTn id="17" presetID="14" presetClass="entr" presetSubtype="10" fill="hold" nodeType="afterEffect">
                                  <p:stCondLst>
                                    <p:cond delay="100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19" dur="500"/>
                                        <p:tgtEl>
                                          <p:spTgt spid="10">
                                            <p:txEl>
                                              <p:pRg st="6" end="6"/>
                                            </p:txEl>
                                          </p:spTgt>
                                        </p:tgtEl>
                                      </p:cBhvr>
                                    </p:animEffect>
                                  </p:childTnLst>
                                </p:cTn>
                              </p:par>
                            </p:childTnLst>
                          </p:cTn>
                        </p:par>
                        <p:par>
                          <p:cTn id="20" fill="hold">
                            <p:stCondLst>
                              <p:cond delay="6000"/>
                            </p:stCondLst>
                            <p:childTnLst>
                              <p:par>
                                <p:cTn id="21" presetID="3" presetClass="entr" presetSubtype="10" fill="hold" nodeType="afterEffect">
                                  <p:stCondLst>
                                    <p:cond delay="1000"/>
                                  </p:stCondLst>
                                  <p:childTnLst>
                                    <p:set>
                                      <p:cBhvr>
                                        <p:cTn id="22" dur="1" fill="hold">
                                          <p:stCondLst>
                                            <p:cond delay="0"/>
                                          </p:stCondLst>
                                        </p:cTn>
                                        <p:tgtEl>
                                          <p:spTgt spid="1028"/>
                                        </p:tgtEl>
                                        <p:attrNameLst>
                                          <p:attrName>style.visibility</p:attrName>
                                        </p:attrNameLst>
                                      </p:cBhvr>
                                      <p:to>
                                        <p:strVal val="visible"/>
                                      </p:to>
                                    </p:set>
                                    <p:animEffect transition="in" filter="blinds(horizontal)">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OBJECTIVES AND GOALS</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the end of this module you will be able to:</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5124925"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Identify cognitive flexibility</a:t>
            </a:r>
            <a:endParaRPr lang="ko-KR" altLang="en-US" sz="2400" b="1" dirty="0">
              <a:solidFill>
                <a:srgbClr val="243255"/>
              </a:solidFill>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14057671"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Recognize the role and importance of cognitive flexibility as a future skill</a:t>
            </a:r>
            <a:endParaRPr lang="ko-KR" altLang="en-US" sz="2400" b="1" dirty="0">
              <a:solidFill>
                <a:srgbClr val="243255"/>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6975103"/>
            <a:ext cx="14057671"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Know and apply techniques to enhance cognitive flexibility </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12076471"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Recognize and use instruments to assess cognitive flexibility</a:t>
            </a:r>
            <a:endParaRPr lang="ko-KR" altLang="en-US" sz="2400" b="1" dirty="0">
              <a:solidFill>
                <a:srgbClr val="243255"/>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en-US"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Measuring</a:t>
            </a:r>
            <a:r>
              <a:rPr lang="es-ES" sz="4000" b="1" spc="50" dirty="0">
                <a:solidFill>
                  <a:srgbClr val="243255"/>
                </a:solidFill>
                <a:cs typeface="Tahoma"/>
              </a:rPr>
              <a:t>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Non-experimental</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054544" cy="5816977"/>
          </a:xfrm>
          <a:prstGeom prst="rect">
            <a:avLst/>
          </a:prstGeom>
          <a:noFill/>
        </p:spPr>
        <p:txBody>
          <a:bodyPr wrap="square" rtlCol="0">
            <a:spAutoFit/>
          </a:bodyPr>
          <a:lstStyle/>
          <a:p>
            <a:pPr fontAlgn="base">
              <a:spcAft>
                <a:spcPts val="600"/>
              </a:spcAft>
            </a:pPr>
            <a:r>
              <a:rPr lang="en-GB" sz="2600" dirty="0"/>
              <a:t>Non-Experimental tests</a:t>
            </a:r>
          </a:p>
          <a:p>
            <a:pPr marL="457200" indent="-457200" fontAlgn="base">
              <a:spcAft>
                <a:spcPts val="600"/>
              </a:spcAft>
              <a:buFont typeface="Arial" panose="020B0604020202020204" pitchFamily="34" charset="0"/>
              <a:buChar char="•"/>
            </a:pPr>
            <a:r>
              <a:rPr lang="en-GB" sz="2600" dirty="0"/>
              <a:t>The Cognitive Control and Flexibility Questionnaire (</a:t>
            </a:r>
            <a:r>
              <a:rPr lang="en-GB" sz="2600" dirty="0" err="1"/>
              <a:t>Gabrys</a:t>
            </a:r>
            <a:r>
              <a:rPr lang="en-GB" sz="2600" dirty="0"/>
              <a:t> et al., 2018)  </a:t>
            </a:r>
          </a:p>
          <a:p>
            <a:pPr marL="914400" lvl="1" indent="-457200" fontAlgn="base">
              <a:spcAft>
                <a:spcPts val="600"/>
              </a:spcAft>
              <a:buFont typeface="Arial" panose="020B0604020202020204" pitchFamily="34" charset="0"/>
              <a:buChar char="•"/>
            </a:pPr>
            <a:r>
              <a:rPr lang="en-GB" sz="2600" dirty="0"/>
              <a:t>Based on self-assessment of statements, such as “I get easily distracted by upsetting thoughts or feelings”, “I weigh out my options before choosing how to take action”, “It’s hard for me to shift my attention away from negative thoughts or feelings” etc. </a:t>
            </a:r>
          </a:p>
          <a:p>
            <a:pPr marL="457200" indent="-457200" fontAlgn="base">
              <a:spcAft>
                <a:spcPts val="600"/>
              </a:spcAft>
              <a:buFont typeface="Arial" panose="020B0604020202020204" pitchFamily="34" charset="0"/>
              <a:buChar char="•"/>
            </a:pPr>
            <a:r>
              <a:rPr lang="en-GB" sz="2600" dirty="0"/>
              <a:t>The Cognitive Flexibility Scale (CFS) (Chan et al., 2008)</a:t>
            </a:r>
          </a:p>
          <a:p>
            <a:pPr marL="914400" lvl="1" indent="-457200" fontAlgn="base">
              <a:spcAft>
                <a:spcPts val="600"/>
              </a:spcAft>
              <a:buFont typeface="Arial" panose="020B0604020202020204" pitchFamily="34" charset="0"/>
              <a:buChar char="•"/>
            </a:pPr>
            <a:r>
              <a:rPr lang="en-GB" sz="2600" dirty="0"/>
              <a:t>Based on self-assessment of statements, such as “I avoid new and unusual situations”, “I have difficulty using my knowledge on a given topic in real life situations” etc. (alternative to previous). </a:t>
            </a:r>
          </a:p>
          <a:p>
            <a:pPr marL="914400" lvl="1" indent="-457200" fontAlgn="base">
              <a:spcAft>
                <a:spcPts val="600"/>
              </a:spcAft>
              <a:buFont typeface="Arial" panose="020B0604020202020204" pitchFamily="34" charset="0"/>
              <a:buChar char="•"/>
            </a:pPr>
            <a:r>
              <a:rPr lang="en-GB" sz="2600" dirty="0"/>
              <a:t>Run the test </a:t>
            </a:r>
            <a:r>
              <a:rPr lang="en-GB" sz="2600" dirty="0">
                <a:hlinkClick r:id="rId5"/>
              </a:rPr>
              <a:t>online</a:t>
            </a:r>
            <a:endParaRPr lang="en-GB" sz="2600" dirty="0"/>
          </a:p>
          <a:p>
            <a:pPr fontAlgn="base">
              <a:spcAft>
                <a:spcPts val="600"/>
              </a:spcAft>
            </a:pPr>
            <a:endParaRPr lang="en-GB" sz="2600" dirty="0"/>
          </a:p>
          <a:p>
            <a:pPr fontAlgn="base">
              <a:spcAft>
                <a:spcPts val="600"/>
              </a:spcAft>
            </a:pPr>
            <a:r>
              <a:rPr lang="en-GB" dirty="0"/>
              <a:t>* </a:t>
            </a:r>
            <a:r>
              <a:rPr lang="en-GB" dirty="0" err="1"/>
              <a:t>Gabrys</a:t>
            </a:r>
            <a:r>
              <a:rPr lang="en-GB" dirty="0"/>
              <a:t>, R. L., </a:t>
            </a:r>
            <a:r>
              <a:rPr lang="en-GB" dirty="0" err="1"/>
              <a:t>Tabri</a:t>
            </a:r>
            <a:r>
              <a:rPr lang="en-GB" dirty="0"/>
              <a:t>, N., </a:t>
            </a:r>
            <a:r>
              <a:rPr lang="en-GB" dirty="0" err="1"/>
              <a:t>Anisman</a:t>
            </a:r>
            <a:r>
              <a:rPr lang="en-GB" dirty="0"/>
              <a:t>, H., &amp; Matheson, K. (2018). Cognitive control and flexibility in the context of stress and depressive symptoms: The cognitive control and flexibility questionnaire. Frontiers in Psychology, 9, 2219.</a:t>
            </a:r>
          </a:p>
          <a:p>
            <a:pPr fontAlgn="base">
              <a:spcAft>
                <a:spcPts val="600"/>
              </a:spcAft>
            </a:pPr>
            <a:r>
              <a:rPr lang="en-GB" dirty="0"/>
              <a:t>* Chan, R. C., Shum, D., </a:t>
            </a:r>
            <a:r>
              <a:rPr lang="en-GB" dirty="0" err="1"/>
              <a:t>Toulopoulou</a:t>
            </a:r>
            <a:r>
              <a:rPr lang="en-GB" dirty="0"/>
              <a:t>, T., &amp; Chen, E. Y. (2008). Assessment of executive functions: Review of instruments and identification of critical issues. Archives of clinical neuropsychology, 23(2), 201-216.</a:t>
            </a:r>
          </a:p>
        </p:txBody>
      </p:sp>
    </p:spTree>
    <p:extLst>
      <p:ext uri="{BB962C8B-B14F-4D97-AF65-F5344CB8AC3E}">
        <p14:creationId xmlns:p14="http://schemas.microsoft.com/office/powerpoint/2010/main" val="21986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Age</a:t>
            </a:r>
            <a:r>
              <a:rPr lang="es-ES" sz="4000" b="1" spc="50" dirty="0">
                <a:solidFill>
                  <a:srgbClr val="243255"/>
                </a:solidFill>
                <a:cs typeface="Tahoma"/>
              </a:rPr>
              <a:t> and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832092"/>
          </a:xfrm>
          <a:prstGeom prst="rect">
            <a:avLst/>
          </a:prstGeom>
          <a:noFill/>
        </p:spPr>
        <p:txBody>
          <a:bodyPr wrap="square" rtlCol="0">
            <a:spAutoFit/>
          </a:bodyPr>
          <a:lstStyle/>
          <a:p>
            <a:pPr fontAlgn="base"/>
            <a:r>
              <a:rPr lang="en-GB" sz="2800" dirty="0"/>
              <a:t>Adults ages 25 and up are thought to display the greatest degree of cognitive flexibility.  </a:t>
            </a:r>
          </a:p>
          <a:p>
            <a:pPr marL="457200" indent="-457200" fontAlgn="base">
              <a:buFont typeface="Arial" panose="020B0604020202020204" pitchFamily="34" charset="0"/>
              <a:buChar char="•"/>
            </a:pPr>
            <a:r>
              <a:rPr lang="en-GB" sz="2800" dirty="0"/>
              <a:t>The human brain is fully developed by the mid-20s, but up until the mid-20s, humans haven’t reached their full cognitive capacity.  Young children display a significant degree of cognitive inflexibility due to lack of cortical development.</a:t>
            </a:r>
          </a:p>
          <a:p>
            <a:pPr fontAlgn="base"/>
            <a:endParaRPr lang="en-GB" sz="2800" dirty="0"/>
          </a:p>
          <a:p>
            <a:pPr fontAlgn="base"/>
            <a:r>
              <a:rPr lang="en-GB" sz="2800" dirty="0"/>
              <a:t>Following the peak brain development in the mid-20s, it is thought that cognitive flexibility can be maintained and/or enhanced for a prolonged period</a:t>
            </a:r>
          </a:p>
          <a:p>
            <a:pPr fontAlgn="base"/>
            <a:endParaRPr lang="en-GB" sz="2800" dirty="0"/>
          </a:p>
          <a:p>
            <a:pPr fontAlgn="base"/>
            <a:r>
              <a:rPr lang="en-GB" sz="2800" dirty="0"/>
              <a:t>The elderly tend to have significantly reduced cognitive flexibility compared to younger adults</a:t>
            </a:r>
          </a:p>
          <a:p>
            <a:pPr marL="457200" indent="-457200" fontAlgn="base">
              <a:buFont typeface="Arial" panose="020B0604020202020204" pitchFamily="34" charset="0"/>
              <a:buChar char="•"/>
            </a:pPr>
            <a:r>
              <a:rPr lang="en-GB" sz="2800" dirty="0"/>
              <a:t>There is a transition between mid-life adulthood and elderly adulthood in which the cognition declines and neurodegeneration sets in  </a:t>
            </a:r>
          </a:p>
        </p:txBody>
      </p:sp>
    </p:spTree>
    <p:extLst>
      <p:ext uri="{BB962C8B-B14F-4D97-AF65-F5344CB8AC3E}">
        <p14:creationId xmlns:p14="http://schemas.microsoft.com/office/powerpoint/2010/main" val="19054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dissolve">
                                      <p:cBhvr>
                                        <p:cTn id="19" dur="500"/>
                                        <p:tgtEl>
                                          <p:spTgt spid="10">
                                            <p:txEl>
                                              <p:pRg st="5" end="5"/>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dissolve">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Enhancing</a:t>
            </a:r>
            <a:r>
              <a:rPr lang="es-ES" sz="4000" b="1" spc="50" dirty="0">
                <a:solidFill>
                  <a:srgbClr val="243255"/>
                </a:solidFill>
                <a:cs typeface="Tahoma"/>
              </a:rPr>
              <a:t>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a:t>
            </a:r>
            <a:r>
              <a:rPr lang="es-ES" sz="4000" b="1" spc="50" dirty="0" err="1">
                <a:solidFill>
                  <a:srgbClr val="243255"/>
                </a:solidFill>
                <a:cs typeface="Tahoma"/>
              </a:rPr>
              <a:t>for</a:t>
            </a:r>
            <a:r>
              <a:rPr lang="es-ES" sz="4000" b="1" spc="50" dirty="0">
                <a:solidFill>
                  <a:srgbClr val="243255"/>
                </a:solidFill>
                <a:cs typeface="Tahoma"/>
              </a:rPr>
              <a:t> </a:t>
            </a:r>
            <a:r>
              <a:rPr lang="es-ES" sz="4000" b="1" spc="50" dirty="0" err="1">
                <a:solidFill>
                  <a:srgbClr val="243255"/>
                </a:solidFill>
                <a:cs typeface="Tahoma"/>
              </a:rPr>
              <a:t>adults</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555093"/>
          </a:xfrm>
          <a:prstGeom prst="rect">
            <a:avLst/>
          </a:prstGeom>
          <a:noFill/>
        </p:spPr>
        <p:txBody>
          <a:bodyPr wrap="square" rtlCol="0">
            <a:spAutoFit/>
          </a:bodyPr>
          <a:lstStyle/>
          <a:p>
            <a:pPr marL="457200" indent="-457200" fontAlgn="base">
              <a:spcAft>
                <a:spcPts val="1200"/>
              </a:spcAft>
              <a:buFont typeface="+mj-lt"/>
              <a:buAutoNum type="arabicPeriod"/>
            </a:pPr>
            <a:r>
              <a:rPr lang="en-GB" sz="2400" dirty="0"/>
              <a:t>Cognitive behavioural therapy (CBT)</a:t>
            </a:r>
          </a:p>
          <a:p>
            <a:pPr marL="800100" lvl="1" indent="-342900" fontAlgn="base">
              <a:spcAft>
                <a:spcPts val="1200"/>
              </a:spcAft>
              <a:buFont typeface="Arial" panose="020B0604020202020204" pitchFamily="34" charset="0"/>
              <a:buChar char="•"/>
            </a:pPr>
            <a:r>
              <a:rPr lang="en-GB" sz="2400" dirty="0"/>
              <a:t>Evidence-based psychological therapy which helps people change their patterns of thoughts and behaviour. In CBT, the goal is to reconstruct individual’s thinking to consider more flexible options </a:t>
            </a:r>
          </a:p>
          <a:p>
            <a:pPr marL="457200" indent="-457200" fontAlgn="base">
              <a:spcAft>
                <a:spcPts val="1200"/>
              </a:spcAft>
              <a:buFont typeface="+mj-lt"/>
              <a:buAutoNum type="arabicPeriod"/>
            </a:pPr>
            <a:r>
              <a:rPr lang="en-GB" sz="2400" dirty="0"/>
              <a:t>Structure learning</a:t>
            </a:r>
          </a:p>
          <a:p>
            <a:pPr marL="800100" lvl="1" indent="-342900" fontAlgn="base">
              <a:spcAft>
                <a:spcPts val="1200"/>
              </a:spcAft>
              <a:buFont typeface="Arial" panose="020B0604020202020204" pitchFamily="34" charset="0"/>
              <a:buChar char="•"/>
            </a:pPr>
            <a:r>
              <a:rPr lang="en-GB" sz="2400" dirty="0"/>
              <a:t>The ability to extract information about the structure of a complex environment and decipher initially incomprehensible streams of sensory information. This type of learning involves similar frontal and striatal brain regions as cognitive flexibility</a:t>
            </a:r>
          </a:p>
          <a:p>
            <a:pPr marL="457200" indent="-457200" fontAlgn="base">
              <a:spcAft>
                <a:spcPts val="1200"/>
              </a:spcAft>
              <a:buFont typeface="+mj-lt"/>
              <a:buAutoNum type="arabicPeriod"/>
            </a:pPr>
            <a:r>
              <a:rPr lang="en-GB" sz="2400" b="1" dirty="0"/>
              <a:t>Training</a:t>
            </a:r>
          </a:p>
          <a:p>
            <a:pPr marL="800100" lvl="1" indent="-342900" fontAlgn="base">
              <a:spcAft>
                <a:spcPts val="1200"/>
              </a:spcAft>
              <a:buFont typeface="Arial" panose="020B0604020202020204" pitchFamily="34" charset="0"/>
              <a:buChar char="•"/>
            </a:pPr>
            <a:r>
              <a:rPr lang="en-GB" sz="2400" b="1" dirty="0"/>
              <a:t>Regularly, and purposefully, subjecting oneself to new unusual situations and different contexts trains the brain to be more flexible. Cognitive flexibility requires practice in the small moments of everyday life.</a:t>
            </a:r>
            <a:r>
              <a:rPr lang="en-GB" sz="2400" dirty="0"/>
              <a:t> </a:t>
            </a:r>
          </a:p>
        </p:txBody>
      </p:sp>
    </p:spTree>
    <p:extLst>
      <p:ext uri="{BB962C8B-B14F-4D97-AF65-F5344CB8AC3E}">
        <p14:creationId xmlns:p14="http://schemas.microsoft.com/office/powerpoint/2010/main" val="21294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Non-</a:t>
            </a:r>
            <a:r>
              <a:rPr lang="es-ES" sz="4000" b="1" spc="50" dirty="0" err="1">
                <a:solidFill>
                  <a:srgbClr val="243255"/>
                </a:solidFill>
                <a:cs typeface="Tahoma"/>
              </a:rPr>
              <a:t>specific</a:t>
            </a:r>
            <a:r>
              <a:rPr lang="es-ES" sz="4000" b="1" spc="50" dirty="0">
                <a:solidFill>
                  <a:srgbClr val="243255"/>
                </a:solidFill>
                <a:cs typeface="Tahoma"/>
              </a:rPr>
              <a:t> </a:t>
            </a:r>
            <a:r>
              <a:rPr lang="es-ES" sz="4000" b="1" spc="50" dirty="0" err="1">
                <a:solidFill>
                  <a:srgbClr val="243255"/>
                </a:solidFill>
                <a:cs typeface="Tahoma"/>
              </a:rPr>
              <a:t>ways</a:t>
            </a:r>
            <a:r>
              <a:rPr lang="es-ES" sz="4000" b="1" spc="50" dirty="0">
                <a:solidFill>
                  <a:srgbClr val="243255"/>
                </a:solidFill>
                <a:cs typeface="Tahoma"/>
              </a:rPr>
              <a:t> to </a:t>
            </a:r>
            <a:r>
              <a:rPr lang="es-ES" sz="4000" b="1" spc="50" dirty="0" err="1">
                <a:solidFill>
                  <a:srgbClr val="243255"/>
                </a:solidFill>
                <a:cs typeface="Tahoma"/>
              </a:rPr>
              <a:t>improve</a:t>
            </a:r>
            <a:r>
              <a:rPr lang="es-ES" sz="4000" b="1" spc="50" dirty="0">
                <a:solidFill>
                  <a:srgbClr val="243255"/>
                </a:solidFill>
                <a:cs typeface="Tahoma"/>
              </a:rPr>
              <a:t>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054544" cy="5632311"/>
          </a:xfrm>
          <a:prstGeom prst="rect">
            <a:avLst/>
          </a:prstGeom>
          <a:noFill/>
        </p:spPr>
        <p:txBody>
          <a:bodyPr wrap="square" rtlCol="0">
            <a:spAutoFit/>
          </a:bodyPr>
          <a:lstStyle/>
          <a:p>
            <a:pPr fontAlgn="base"/>
            <a:r>
              <a:rPr lang="en-GB" sz="2000" dirty="0"/>
              <a:t>1. Reading </a:t>
            </a:r>
          </a:p>
          <a:p>
            <a:pPr marL="800100" lvl="1" indent="-342900" fontAlgn="base">
              <a:buFont typeface="Arial" panose="020B0604020202020204" pitchFamily="34" charset="0"/>
              <a:buChar char="•"/>
            </a:pPr>
            <a:r>
              <a:rPr lang="en-GB" sz="2000" dirty="0"/>
              <a:t>Reading activates several regions of human brain, working together at the same time. It keeps brain stimulated, just like building a muscle at the gym. This improves brain function overall and therefore, cognitive flexibility as well </a:t>
            </a:r>
          </a:p>
          <a:p>
            <a:pPr fontAlgn="base"/>
            <a:r>
              <a:rPr lang="en-GB" sz="2000" dirty="0"/>
              <a:t>2. Meditation </a:t>
            </a:r>
          </a:p>
          <a:p>
            <a:pPr marL="800100" lvl="1" indent="-342900" fontAlgn="base">
              <a:buFont typeface="Arial" panose="020B0604020202020204" pitchFamily="34" charset="0"/>
              <a:buChar char="•"/>
            </a:pPr>
            <a:r>
              <a:rPr lang="en-GB" sz="2000" dirty="0"/>
              <a:t>Studies have shown that both attention and cognitive flexibility can be enhanced by the practice of mindfulness meditation. The more advanced a person is with their practice, the greater the cognitive flexibility appears to be</a:t>
            </a:r>
          </a:p>
          <a:p>
            <a:pPr fontAlgn="base"/>
            <a:r>
              <a:rPr lang="en-GB" sz="2000" dirty="0"/>
              <a:t>3. Physical exercise </a:t>
            </a:r>
          </a:p>
          <a:p>
            <a:pPr marL="800100" lvl="1" indent="-342900" fontAlgn="base">
              <a:buFont typeface="Arial" panose="020B0604020202020204" pitchFamily="34" charset="0"/>
              <a:buChar char="•"/>
            </a:pPr>
            <a:r>
              <a:rPr lang="en-GB" sz="2000" dirty="0"/>
              <a:t>The psychological benefits of exercise: boosted mood, energy, and cognitive enhancement. Regular aerobic exercise is associated with the growth of new brain cells and is an effective way to increase cognitive flexibility</a:t>
            </a:r>
          </a:p>
          <a:p>
            <a:pPr fontAlgn="base"/>
            <a:r>
              <a:rPr lang="en-GB" sz="2000" dirty="0"/>
              <a:t>4. Sleep </a:t>
            </a:r>
          </a:p>
          <a:p>
            <a:pPr marL="800100" lvl="1" indent="-342900" fontAlgn="base">
              <a:buFont typeface="Arial" panose="020B0604020202020204" pitchFamily="34" charset="0"/>
              <a:buChar char="•"/>
            </a:pPr>
            <a:r>
              <a:rPr lang="en-GB" sz="2000" dirty="0"/>
              <a:t>Rapid-eye movement sleep is associated with information processing across neural networks. REM-dreaming is associated with increased creativity and reasoning abilities. Sleep is good for the brain, and for enhancing cognitive flexibility</a:t>
            </a:r>
          </a:p>
          <a:p>
            <a:pPr fontAlgn="base"/>
            <a:r>
              <a:rPr lang="en-GB" sz="2000" dirty="0"/>
              <a:t>5. Diet </a:t>
            </a:r>
          </a:p>
          <a:p>
            <a:pPr marL="800100" lvl="1" indent="-342900" fontAlgn="base">
              <a:buFont typeface="Arial" panose="020B0604020202020204" pitchFamily="34" charset="0"/>
              <a:buChar char="•"/>
            </a:pPr>
            <a:r>
              <a:rPr lang="en-GB" sz="2000" dirty="0"/>
              <a:t>Fatty acids help improve neurotransmission, cognitive function and reduce brain inflammation. A diet full of healthy fats or specific omega-3 supplements, may increase cognitive flexibility by reducing inflammation</a:t>
            </a:r>
          </a:p>
          <a:p>
            <a:pPr fontAlgn="base"/>
            <a:r>
              <a:rPr lang="en-GB" sz="2000" dirty="0"/>
              <a:t>6. Games</a:t>
            </a:r>
          </a:p>
          <a:p>
            <a:pPr marL="800100" lvl="1" indent="-342900" fontAlgn="base">
              <a:buFont typeface="Arial" panose="020B0604020202020204" pitchFamily="34" charset="0"/>
              <a:buChar char="•"/>
            </a:pPr>
            <a:r>
              <a:rPr lang="en-GB" sz="2000" dirty="0"/>
              <a:t>Any type of game that keeps your brain challenged, whether online, board games or even word puzzles and ad libs, can help build neural pathways. Having these fortified mental reserves can help delay cognitive decline as we age</a:t>
            </a:r>
          </a:p>
        </p:txBody>
      </p:sp>
    </p:spTree>
    <p:extLst>
      <p:ext uri="{BB962C8B-B14F-4D97-AF65-F5344CB8AC3E}">
        <p14:creationId xmlns:p14="http://schemas.microsoft.com/office/powerpoint/2010/main" val="33872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dissolve">
                                      <p:cBhvr>
                                        <p:cTn id="27" dur="500"/>
                                        <p:tgtEl>
                                          <p:spTgt spid="10">
                                            <p:txEl>
                                              <p:pRg st="5" end="5"/>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dissolve">
                                      <p:cBhvr>
                                        <p:cTn id="31" dur="500"/>
                                        <p:tgtEl>
                                          <p:spTgt spid="10">
                                            <p:txEl>
                                              <p:pRg st="6" end="6"/>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dissolve">
                                      <p:cBhvr>
                                        <p:cTn id="35" dur="500"/>
                                        <p:tgtEl>
                                          <p:spTgt spid="10">
                                            <p:txEl>
                                              <p:pRg st="7" end="7"/>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dissolve">
                                      <p:cBhvr>
                                        <p:cTn id="39" dur="500"/>
                                        <p:tgtEl>
                                          <p:spTgt spid="10">
                                            <p:txEl>
                                              <p:pRg st="8" end="8"/>
                                            </p:txEl>
                                          </p:spTgt>
                                        </p:tgtEl>
                                      </p:cBhvr>
                                    </p:animEffect>
                                  </p:childTnLst>
                                </p:cTn>
                              </p:par>
                            </p:childTnLst>
                          </p:cTn>
                        </p:par>
                        <p:par>
                          <p:cTn id="40" fill="hold">
                            <p:stCondLst>
                              <p:cond delay="13500"/>
                            </p:stCondLst>
                            <p:childTnLst>
                              <p:par>
                                <p:cTn id="41" presetID="9" presetClass="entr" presetSubtype="0" fill="hold" nodeType="afterEffect">
                                  <p:stCondLst>
                                    <p:cond delay="100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dissolve">
                                      <p:cBhvr>
                                        <p:cTn id="43" dur="500"/>
                                        <p:tgtEl>
                                          <p:spTgt spid="10">
                                            <p:txEl>
                                              <p:pRg st="9" end="9"/>
                                            </p:txEl>
                                          </p:spTgt>
                                        </p:tgtEl>
                                      </p:cBhvr>
                                    </p:animEffect>
                                  </p:childTnLst>
                                </p:cTn>
                              </p:par>
                            </p:childTnLst>
                          </p:cTn>
                        </p:par>
                        <p:par>
                          <p:cTn id="44" fill="hold">
                            <p:stCondLst>
                              <p:cond delay="15000"/>
                            </p:stCondLst>
                            <p:childTnLst>
                              <p:par>
                                <p:cTn id="45" presetID="9" presetClass="entr" presetSubtype="0" fill="hold" nodeType="afterEffect">
                                  <p:stCondLst>
                                    <p:cond delay="100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dissolve">
                                      <p:cBhvr>
                                        <p:cTn id="47" dur="500"/>
                                        <p:tgtEl>
                                          <p:spTgt spid="10">
                                            <p:txEl>
                                              <p:pRg st="10" end="10"/>
                                            </p:txEl>
                                          </p:spTgt>
                                        </p:tgtEl>
                                      </p:cBhvr>
                                    </p:animEffect>
                                  </p:childTnLst>
                                </p:cTn>
                              </p:par>
                            </p:childTnLst>
                          </p:cTn>
                        </p:par>
                        <p:par>
                          <p:cTn id="48" fill="hold">
                            <p:stCondLst>
                              <p:cond delay="16500"/>
                            </p:stCondLst>
                            <p:childTnLst>
                              <p:par>
                                <p:cTn id="49" presetID="9" presetClass="entr" presetSubtype="0" fill="hold" nodeType="afterEffect">
                                  <p:stCondLst>
                                    <p:cond delay="1000"/>
                                  </p:stCondLst>
                                  <p:childTnLst>
                                    <p:set>
                                      <p:cBhvr>
                                        <p:cTn id="50" dur="1" fill="hold">
                                          <p:stCondLst>
                                            <p:cond delay="0"/>
                                          </p:stCondLst>
                                        </p:cTn>
                                        <p:tgtEl>
                                          <p:spTgt spid="10">
                                            <p:txEl>
                                              <p:pRg st="11" end="11"/>
                                            </p:txEl>
                                          </p:spTgt>
                                        </p:tgtEl>
                                        <p:attrNameLst>
                                          <p:attrName>style.visibility</p:attrName>
                                        </p:attrNameLst>
                                      </p:cBhvr>
                                      <p:to>
                                        <p:strVal val="visible"/>
                                      </p:to>
                                    </p:set>
                                    <p:animEffect transition="in" filter="dissolve">
                                      <p:cBhvr>
                                        <p:cTn id="51"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a:t>Thank you!</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246736"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7473195" y="2860904"/>
            <a:ext cx="516890" cy="2724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899819" y="3371501"/>
            <a:ext cx="5490684" cy="1569660"/>
          </a:xfrm>
          <a:prstGeom prst="rect">
            <a:avLst/>
          </a:prstGeom>
          <a:noFill/>
        </p:spPr>
        <p:txBody>
          <a:bodyPr wrap="square" lIns="108000" rIns="108000" rtlCol="0">
            <a:spAutoFit/>
          </a:bodyPr>
          <a:lstStyle/>
          <a:p>
            <a:r>
              <a:rPr lang="en-US" altLang="ko-KR" sz="3200" b="1" dirty="0">
                <a:solidFill>
                  <a:srgbClr val="243255"/>
                </a:solidFill>
                <a:cs typeface="Arial" pitchFamily="34" charset="0"/>
              </a:rPr>
              <a:t>1 What is cognitive flexibility and why does it matter for employability?</a:t>
            </a:r>
            <a:endParaRPr lang="ko-KR" altLang="en-US" sz="3200" b="1" dirty="0">
              <a:solidFill>
                <a:srgbClr val="243255"/>
              </a:solidFill>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6781800" y="3371501"/>
            <a:ext cx="5996566" cy="1077218"/>
          </a:xfrm>
          <a:prstGeom prst="rect">
            <a:avLst/>
          </a:prstGeom>
          <a:noFill/>
        </p:spPr>
        <p:txBody>
          <a:bodyPr wrap="square" lIns="108000" rIns="108000" rtlCol="0">
            <a:spAutoFit/>
          </a:bodyPr>
          <a:lstStyle/>
          <a:p>
            <a:r>
              <a:rPr lang="en-US" altLang="ko-KR" sz="3200" b="1" dirty="0">
                <a:solidFill>
                  <a:srgbClr val="243255"/>
                </a:solidFill>
                <a:cs typeface="Arial" pitchFamily="34" charset="0"/>
              </a:rPr>
              <a:t>2 Assessing the level of cognitive flexibility</a:t>
            </a:r>
            <a:endParaRPr lang="ko-KR" altLang="en-US" sz="3200" b="1" dirty="0">
              <a:solidFill>
                <a:srgbClr val="243255"/>
              </a:solidFill>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2543877" y="3325334"/>
            <a:ext cx="4677323" cy="584775"/>
          </a:xfrm>
          <a:prstGeom prst="rect">
            <a:avLst/>
          </a:prstGeom>
          <a:noFill/>
        </p:spPr>
        <p:txBody>
          <a:bodyPr wrap="square" lIns="108000" rIns="108000" rtlCol="0">
            <a:spAutoFit/>
          </a:bodyPr>
          <a:lstStyle/>
          <a:p>
            <a:r>
              <a:rPr lang="en-US" altLang="ko-KR" sz="3200" b="1" dirty="0">
                <a:solidFill>
                  <a:srgbClr val="243255"/>
                </a:solidFill>
                <a:cs typeface="Arial" pitchFamily="34" charset="0"/>
              </a:rPr>
              <a:t>3 Enhancing and training</a:t>
            </a:r>
            <a:endParaRPr lang="ko-KR" altLang="en-US" sz="3200" b="1" dirty="0">
              <a:solidFill>
                <a:srgbClr val="243255"/>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389464" y="4402857"/>
            <a:ext cx="15521144" cy="1754326"/>
          </a:xfrm>
          <a:prstGeom prst="rect">
            <a:avLst/>
          </a:prstGeom>
          <a:noFill/>
        </p:spPr>
        <p:txBody>
          <a:bodyPr wrap="square" rtlCol="0">
            <a:spAutoFit/>
          </a:bodyPr>
          <a:lstStyle/>
          <a:p>
            <a:r>
              <a:rPr lang="en-US" altLang="ko-KR" sz="3600" dirty="0"/>
              <a:t>Cognitive flexibility (CF) is the human ability to adapt the cognitive processing strategies to face new and unexpected conditions in the environment (</a:t>
            </a:r>
            <a:r>
              <a:rPr lang="en-US" altLang="ko-KR" sz="3600" dirty="0" err="1"/>
              <a:t>Cañas</a:t>
            </a:r>
            <a:r>
              <a:rPr lang="en-US" altLang="ko-KR" sz="3600" dirty="0"/>
              <a:t> et al. 2003).</a:t>
            </a:r>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2104936"/>
            <a:ext cx="15749744" cy="707886"/>
          </a:xfrm>
          <a:prstGeom prst="rect">
            <a:avLst/>
          </a:prstGeom>
          <a:noFill/>
        </p:spPr>
        <p:txBody>
          <a:bodyPr wrap="square" rtlCol="0" anchor="ctr">
            <a:spAutoFit/>
          </a:bodyPr>
          <a:lstStyle/>
          <a:p>
            <a:r>
              <a:rPr lang="en-US" altLang="ko-KR" sz="4000" b="1" dirty="0">
                <a:solidFill>
                  <a:srgbClr val="243255"/>
                </a:solidFill>
                <a:ea typeface="Tahoma" panose="020B0604030504040204" pitchFamily="34" charset="0"/>
                <a:cs typeface="Tahoma" panose="020B0604030504040204" pitchFamily="34" charset="0"/>
              </a:rPr>
              <a:t>What is Cognitive Flexibility?</a:t>
            </a:r>
            <a:endParaRPr lang="ko-KR" altLang="en-US" sz="40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5442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What</a:t>
            </a:r>
            <a:r>
              <a:rPr lang="es-ES" sz="4000" b="1" spc="50" dirty="0">
                <a:solidFill>
                  <a:srgbClr val="243255"/>
                </a:solidFill>
                <a:cs typeface="Tahoma"/>
              </a:rPr>
              <a:t> </a:t>
            </a:r>
            <a:r>
              <a:rPr lang="es-ES" sz="4000" b="1" spc="50" dirty="0" err="1">
                <a:solidFill>
                  <a:srgbClr val="243255"/>
                </a:solidFill>
                <a:cs typeface="Tahoma"/>
              </a:rPr>
              <a:t>is</a:t>
            </a:r>
            <a:r>
              <a:rPr lang="es-ES" sz="4000" b="1" spc="50" dirty="0">
                <a:solidFill>
                  <a:srgbClr val="243255"/>
                </a:solidFill>
                <a:cs typeface="Tahoma"/>
              </a:rPr>
              <a:t>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00110"/>
          </a:xfrm>
          <a:prstGeom prst="rect">
            <a:avLst/>
          </a:prstGeom>
          <a:noFill/>
        </p:spPr>
        <p:txBody>
          <a:bodyPr wrap="square" rtlCol="0">
            <a:spAutoFit/>
          </a:bodyPr>
          <a:lstStyle/>
          <a:p>
            <a:r>
              <a:rPr lang="en-US" altLang="ko-KR" sz="2000" dirty="0"/>
              <a:t> </a:t>
            </a:r>
          </a:p>
        </p:txBody>
      </p:sp>
      <p:sp>
        <p:nvSpPr>
          <p:cNvPr id="9" name="TextBox 2">
            <a:extLst>
              <a:ext uri="{FF2B5EF4-FFF2-40B4-BE49-F238E27FC236}">
                <a16:creationId xmlns:a16="http://schemas.microsoft.com/office/drawing/2014/main" id="{0581E630-D87A-6741-8FE7-54A81D210FF6}"/>
              </a:ext>
            </a:extLst>
          </p:cNvPr>
          <p:cNvSpPr txBox="1"/>
          <p:nvPr/>
        </p:nvSpPr>
        <p:spPr>
          <a:xfrm>
            <a:off x="8001000" y="6494914"/>
            <a:ext cx="5045750" cy="1866913"/>
          </a:xfrm>
          <a:prstGeom prst="rect">
            <a:avLst/>
          </a:prstGeom>
          <a:noFill/>
        </p:spPr>
        <p:txBody>
          <a:bodyPr wrap="square" rtlCol="0">
            <a:spAutoFit/>
          </a:bodyPr>
          <a:lstStyle/>
          <a:p>
            <a:r>
              <a:rPr lang="en-GB" sz="2400" dirty="0"/>
              <a:t>Solving Problems</a:t>
            </a:r>
          </a:p>
          <a:p>
            <a:r>
              <a:rPr lang="en-GB" sz="2400" dirty="0"/>
              <a:t>Thinking Critically</a:t>
            </a:r>
          </a:p>
          <a:p>
            <a:r>
              <a:rPr lang="en-GB" sz="2400" dirty="0"/>
              <a:t>Connecting Ideas</a:t>
            </a:r>
          </a:p>
          <a:p>
            <a:r>
              <a:rPr lang="en-GB" sz="2400" dirty="0"/>
              <a:t>Synthesizing Information</a:t>
            </a:r>
          </a:p>
        </p:txBody>
      </p:sp>
      <p:sp>
        <p:nvSpPr>
          <p:cNvPr id="12" name="TextBox 2">
            <a:extLst>
              <a:ext uri="{FF2B5EF4-FFF2-40B4-BE49-F238E27FC236}">
                <a16:creationId xmlns:a16="http://schemas.microsoft.com/office/drawing/2014/main" id="{5282E1BA-C3CC-D94F-873E-ADC9876519FA}"/>
              </a:ext>
            </a:extLst>
          </p:cNvPr>
          <p:cNvSpPr txBox="1"/>
          <p:nvPr/>
        </p:nvSpPr>
        <p:spPr>
          <a:xfrm>
            <a:off x="13131225" y="6515331"/>
            <a:ext cx="5045750" cy="2306187"/>
          </a:xfrm>
          <a:prstGeom prst="rect">
            <a:avLst/>
          </a:prstGeom>
          <a:noFill/>
        </p:spPr>
        <p:txBody>
          <a:bodyPr wrap="square" rtlCol="0">
            <a:spAutoFit/>
          </a:bodyPr>
          <a:lstStyle/>
          <a:p>
            <a:r>
              <a:rPr lang="en-GB" sz="2400" dirty="0"/>
              <a:t>Bending</a:t>
            </a:r>
          </a:p>
          <a:p>
            <a:r>
              <a:rPr lang="en-GB" sz="2400" dirty="0"/>
              <a:t>Twisting</a:t>
            </a:r>
          </a:p>
          <a:p>
            <a:r>
              <a:rPr lang="en-GB" sz="2400" dirty="0"/>
              <a:t>Thinking about things differently</a:t>
            </a:r>
          </a:p>
          <a:p>
            <a:r>
              <a:rPr lang="en-GB" sz="2400" dirty="0"/>
              <a:t>Changing approaches when needed</a:t>
            </a:r>
          </a:p>
        </p:txBody>
      </p:sp>
      <p:pic>
        <p:nvPicPr>
          <p:cNvPr id="8196" name="Picture 4" descr="✓ yoga scorpion pose free vector eps, cdr, ai, svg vector illustration  graphic art">
            <a:extLst>
              <a:ext uri="{FF2B5EF4-FFF2-40B4-BE49-F238E27FC236}">
                <a16:creationId xmlns:a16="http://schemas.microsoft.com/office/drawing/2014/main" id="{59C767E3-8D41-754F-936F-8C0684C472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18" t="13808"/>
          <a:stretch/>
        </p:blipFill>
        <p:spPr bwMode="auto">
          <a:xfrm>
            <a:off x="13046750" y="1262864"/>
            <a:ext cx="5306687" cy="525246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Black and White Brain Clip Art Free PNG Image｜Illustoon">
            <a:extLst>
              <a:ext uri="{FF2B5EF4-FFF2-40B4-BE49-F238E27FC236}">
                <a16:creationId xmlns:a16="http://schemas.microsoft.com/office/drawing/2014/main" id="{E1322275-58A2-B843-BE3B-A45CF992E8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55" t="6297" r="4815" b="7037"/>
          <a:stretch/>
        </p:blipFill>
        <p:spPr bwMode="auto">
          <a:xfrm>
            <a:off x="8196948" y="2255038"/>
            <a:ext cx="3555119" cy="3437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D91B57-05FC-F64D-B4EC-9A890EBC7FFF}"/>
              </a:ext>
            </a:extLst>
          </p:cNvPr>
          <p:cNvSpPr txBox="1"/>
          <p:nvPr/>
        </p:nvSpPr>
        <p:spPr>
          <a:xfrm>
            <a:off x="12356386" y="2592169"/>
            <a:ext cx="1185537" cy="2215991"/>
          </a:xfrm>
          <a:prstGeom prst="rect">
            <a:avLst/>
          </a:prstGeom>
          <a:noFill/>
        </p:spPr>
        <p:txBody>
          <a:bodyPr wrap="square" rtlCol="0">
            <a:spAutoFit/>
          </a:bodyPr>
          <a:lstStyle/>
          <a:p>
            <a:r>
              <a:rPr lang="en-LV" sz="13800" dirty="0"/>
              <a:t>+</a:t>
            </a:r>
            <a:endParaRPr lang="en-LV" dirty="0"/>
          </a:p>
        </p:txBody>
      </p:sp>
    </p:spTree>
    <p:extLst>
      <p:ext uri="{BB962C8B-B14F-4D97-AF65-F5344CB8AC3E}">
        <p14:creationId xmlns:p14="http://schemas.microsoft.com/office/powerpoint/2010/main" val="317977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8202"/>
                                        </p:tgtEl>
                                        <p:attrNameLst>
                                          <p:attrName>style.visibility</p:attrName>
                                        </p:attrNameLst>
                                      </p:cBhvr>
                                      <p:to>
                                        <p:strVal val="visible"/>
                                      </p:to>
                                    </p:set>
                                    <p:animEffect transition="in" filter="blinds(horizontal)">
                                      <p:cBhvr>
                                        <p:cTn id="7" dur="500"/>
                                        <p:tgtEl>
                                          <p:spTgt spid="8202"/>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8196"/>
                                        </p:tgtEl>
                                        <p:attrNameLst>
                                          <p:attrName>style.visibility</p:attrName>
                                        </p:attrNameLst>
                                      </p:cBhvr>
                                      <p:to>
                                        <p:strVal val="visible"/>
                                      </p:to>
                                    </p:set>
                                    <p:animEffect transition="in" filter="blinds(horizontal)">
                                      <p:cBhvr>
                                        <p:cTn id="19" dur="500"/>
                                        <p:tgtEl>
                                          <p:spTgt spid="8196"/>
                                        </p:tgtEl>
                                      </p:cBhvr>
                                    </p:animEffect>
                                  </p:childTnLst>
                                </p:cTn>
                              </p:par>
                            </p:childTnLst>
                          </p:cTn>
                        </p:par>
                        <p:par>
                          <p:cTn id="20" fill="hold">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9209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What</a:t>
            </a:r>
            <a:r>
              <a:rPr lang="es-ES" sz="4000" b="1" spc="50" dirty="0">
                <a:solidFill>
                  <a:srgbClr val="243255"/>
                </a:solidFill>
                <a:cs typeface="Tahoma"/>
              </a:rPr>
              <a:t> </a:t>
            </a:r>
            <a:r>
              <a:rPr lang="es-ES" sz="4000" b="1" spc="50" dirty="0" err="1">
                <a:solidFill>
                  <a:srgbClr val="243255"/>
                </a:solidFill>
                <a:cs typeface="Tahoma"/>
              </a:rPr>
              <a:t>is</a:t>
            </a:r>
            <a:r>
              <a:rPr lang="es-ES" sz="4000" b="1" spc="50" dirty="0">
                <a:solidFill>
                  <a:srgbClr val="243255"/>
                </a:solidFill>
                <a:cs typeface="Tahoma"/>
              </a:rPr>
              <a:t>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a:t>
            </a:r>
            <a:r>
              <a:rPr lang="es-ES" sz="4000" b="1" spc="50" dirty="0" err="1">
                <a:solidFill>
                  <a:srgbClr val="243255"/>
                </a:solidFill>
                <a:cs typeface="Tahoma"/>
              </a:rPr>
              <a:t>Alternative</a:t>
            </a:r>
            <a:r>
              <a:rPr lang="es-ES" sz="4000" b="1" spc="50" dirty="0">
                <a:solidFill>
                  <a:srgbClr val="243255"/>
                </a:solidFill>
                <a:cs typeface="Tahoma"/>
              </a:rPr>
              <a:t> </a:t>
            </a:r>
            <a:r>
              <a:rPr lang="es-ES" sz="4000" b="1" spc="50" dirty="0" err="1">
                <a:solidFill>
                  <a:srgbClr val="243255"/>
                </a:solidFill>
                <a:cs typeface="Tahoma"/>
              </a:rPr>
              <a:t>definitions</a:t>
            </a:r>
            <a:r>
              <a:rPr lang="es-ES"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51398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altLang="ko-KR" sz="2400" dirty="0"/>
              <a:t>The brain’s ability to transition from thinking about one concept to another.  The quicker you are able to switch or “shift” your thinking from one dimension to another, the greater your level of cognitive flexibility</a:t>
            </a:r>
          </a:p>
          <a:p>
            <a:pPr marL="342900" indent="-342900">
              <a:spcAft>
                <a:spcPts val="1200"/>
              </a:spcAft>
              <a:buFont typeface="Arial" panose="020B0604020202020204" pitchFamily="34" charset="0"/>
              <a:buChar char="•"/>
            </a:pPr>
            <a:r>
              <a:rPr lang="en-US" altLang="ko-KR" sz="2400" dirty="0"/>
              <a:t>Ability to think flexibly and to shift perspectives and approaches easily </a:t>
            </a:r>
          </a:p>
          <a:p>
            <a:pPr marL="342900" indent="-342900">
              <a:spcAft>
                <a:spcPts val="1200"/>
              </a:spcAft>
              <a:buFont typeface="Arial" panose="020B0604020202020204" pitchFamily="34" charset="0"/>
              <a:buChar char="•"/>
            </a:pPr>
            <a:r>
              <a:rPr lang="en-US" altLang="ko-KR" sz="2400" dirty="0"/>
              <a:t>Intrinsic property of a cognitive system often associated with the mental ability to adjust its activity and content, switch between different task rules and corresponding behavioral responses, maintain multiple concepts simultaneously and shift internal attention between them (William, 1962)</a:t>
            </a:r>
          </a:p>
          <a:p>
            <a:pPr marL="342900" indent="-342900">
              <a:spcAft>
                <a:spcPts val="1200"/>
              </a:spcAft>
              <a:buFont typeface="Arial" panose="020B0604020202020204" pitchFamily="34" charset="0"/>
              <a:buChar char="•"/>
            </a:pPr>
            <a:r>
              <a:rPr lang="en-US" altLang="ko-KR" sz="2400" dirty="0"/>
              <a:t>For more academic definitions of CF see Ionescu (2012)</a:t>
            </a:r>
          </a:p>
          <a:p>
            <a:endParaRPr lang="en-US" altLang="ko-KR" sz="2400" dirty="0"/>
          </a:p>
          <a:p>
            <a:r>
              <a:rPr lang="en-US" altLang="ko-KR" sz="2400" u="sng" dirty="0"/>
              <a:t>Alternative terminology:</a:t>
            </a:r>
            <a:r>
              <a:rPr lang="en-US" altLang="ko-KR" sz="2400" dirty="0"/>
              <a:t> in neuroscience, CF is sometimes referred to as “attention switching,” “cognitive shifting,” “mental flexibility, “set shifting,” and “task switching”</a:t>
            </a:r>
          </a:p>
          <a:p>
            <a:endParaRPr lang="en-US" altLang="ko-KR" sz="1600" dirty="0"/>
          </a:p>
          <a:p>
            <a:r>
              <a:rPr lang="en-US" altLang="ko-KR" sz="1600" dirty="0"/>
              <a:t>* Scott, William A. (December 1962). "Cognitive complexity and cognitive flexibility". Sociometry. 25 (4): 405–414. doi:10.2307/2785779. JSTOR 2785779.</a:t>
            </a:r>
          </a:p>
          <a:p>
            <a:r>
              <a:rPr lang="en-US" altLang="ko-KR" sz="1600" dirty="0"/>
              <a:t>** Ionescu (2012). Exploring the nature of cognitive flexibility. New ideas in psychology, 30(2), 190-200.)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par>
                          <p:cTn id="8" fill="hold">
                            <p:stCondLst>
                              <p:cond delay="1500"/>
                            </p:stCondLst>
                            <p:childTnLst>
                              <p:par>
                                <p:cTn id="9" presetID="3" presetClass="entr" presetSubtype="1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blinds(horizontal)">
                                      <p:cBhvr>
                                        <p:cTn id="11" dur="500"/>
                                        <p:tgtEl>
                                          <p:spTgt spid="10">
                                            <p:txEl>
                                              <p:pRg st="1" end="1"/>
                                            </p:txEl>
                                          </p:spTgt>
                                        </p:tgtEl>
                                      </p:cBhvr>
                                    </p:animEffect>
                                  </p:childTnLst>
                                </p:cTn>
                              </p:par>
                            </p:childTnLst>
                          </p:cTn>
                        </p:par>
                        <p:par>
                          <p:cTn id="12" fill="hold">
                            <p:stCondLst>
                              <p:cond delay="3000"/>
                            </p:stCondLst>
                            <p:childTnLst>
                              <p:par>
                                <p:cTn id="13" presetID="3" presetClass="entr" presetSubtype="1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500"/>
                                        <p:tgtEl>
                                          <p:spTgt spid="10">
                                            <p:txEl>
                                              <p:pRg st="2" end="2"/>
                                            </p:txEl>
                                          </p:spTgt>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linds(horizontal)">
                                      <p:cBhvr>
                                        <p:cTn id="19" dur="500"/>
                                        <p:tgtEl>
                                          <p:spTgt spid="10">
                                            <p:txEl>
                                              <p:pRg st="3" end="3"/>
                                            </p:txEl>
                                          </p:spTgt>
                                        </p:tgtEl>
                                      </p:cBhvr>
                                    </p:animEffect>
                                  </p:childTnLst>
                                </p:cTn>
                              </p:par>
                            </p:childTnLst>
                          </p:cTn>
                        </p:par>
                        <p:par>
                          <p:cTn id="20" fill="hold">
                            <p:stCondLst>
                              <p:cond delay="6000"/>
                            </p:stCondLst>
                            <p:childTnLst>
                              <p:par>
                                <p:cTn id="21" presetID="3" presetClass="entr" presetSubtype="10"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blinds(horizontal)">
                                      <p:cBhvr>
                                        <p:cTn id="23" dur="500"/>
                                        <p:tgtEl>
                                          <p:spTgt spid="10">
                                            <p:txEl>
                                              <p:pRg st="5" end="5"/>
                                            </p:txEl>
                                          </p:spTgt>
                                        </p:tgtEl>
                                      </p:cBhvr>
                                    </p:animEffect>
                                  </p:childTnLst>
                                </p:cTn>
                              </p:par>
                            </p:childTnLst>
                          </p:cTn>
                        </p:par>
                        <p:par>
                          <p:cTn id="24" fill="hold">
                            <p:stCondLst>
                              <p:cond delay="7500"/>
                            </p:stCondLst>
                            <p:childTnLst>
                              <p:par>
                                <p:cTn id="25" presetID="1" presetClass="entr" presetSubtype="0" fill="hold" nodeType="after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par>
                          <p:cTn id="27" fill="hold">
                            <p:stCondLst>
                              <p:cond delay="7500"/>
                            </p:stCondLst>
                            <p:childTnLst>
                              <p:par>
                                <p:cTn id="28" presetID="1" presetClass="entr" presetSubtype="0" fill="hold" nodeType="after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19006" y="1530364"/>
            <a:ext cx="9501344" cy="1258037"/>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What</a:t>
            </a:r>
            <a:r>
              <a:rPr lang="es-ES" sz="4000" b="1" spc="50" dirty="0">
                <a:solidFill>
                  <a:srgbClr val="243255"/>
                </a:solidFill>
                <a:cs typeface="Tahoma"/>
              </a:rPr>
              <a:t> </a:t>
            </a:r>
            <a:r>
              <a:rPr lang="es-ES" sz="4000" b="1" spc="50" dirty="0" err="1">
                <a:solidFill>
                  <a:srgbClr val="243255"/>
                </a:solidFill>
                <a:cs typeface="Tahoma"/>
              </a:rPr>
              <a:t>is</a:t>
            </a:r>
            <a:r>
              <a:rPr lang="es-ES" sz="4000" b="1" spc="50" dirty="0">
                <a:solidFill>
                  <a:srgbClr val="243255"/>
                </a:solidFill>
                <a:cs typeface="Tahoma"/>
              </a:rPr>
              <a:t> </a:t>
            </a:r>
            <a:r>
              <a:rPr lang="es-ES" sz="4000" b="1" spc="50" dirty="0" err="1">
                <a:solidFill>
                  <a:srgbClr val="243255"/>
                </a:solidFill>
                <a:cs typeface="Tahoma"/>
              </a:rPr>
              <a:t>cognitive</a:t>
            </a:r>
            <a:r>
              <a:rPr lang="es-ES" sz="4000" b="1" spc="50" dirty="0">
                <a:solidFill>
                  <a:srgbClr val="243255"/>
                </a:solidFill>
                <a:cs typeface="Tahoma"/>
              </a:rPr>
              <a:t> </a:t>
            </a:r>
            <a:r>
              <a:rPr lang="es-ES" sz="4000" b="1" spc="50" dirty="0" err="1">
                <a:solidFill>
                  <a:srgbClr val="243255"/>
                </a:solidFill>
                <a:cs typeface="Tahoma"/>
              </a:rPr>
              <a:t>flexibility</a:t>
            </a:r>
            <a:r>
              <a:rPr lang="es-ES" sz="4000" b="1" spc="50" dirty="0">
                <a:solidFill>
                  <a:srgbClr val="243255"/>
                </a:solidFill>
                <a:cs typeface="Tahoma"/>
              </a:rPr>
              <a:t>? </a:t>
            </a:r>
          </a:p>
          <a:p>
            <a:pPr marL="12700">
              <a:lnSpc>
                <a:spcPct val="100000"/>
              </a:lnSpc>
              <a:spcBef>
                <a:spcPts val="110"/>
              </a:spcBef>
            </a:pPr>
            <a:r>
              <a:rPr lang="es-ES" sz="4000" b="1" spc="50" dirty="0" err="1">
                <a:solidFill>
                  <a:srgbClr val="243255"/>
                </a:solidFill>
                <a:cs typeface="Tahoma"/>
              </a:rPr>
              <a:t>Analogy</a:t>
            </a:r>
            <a:r>
              <a:rPr lang="es-ES"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898"/>
            <a:ext cx="7291544" cy="5262979"/>
          </a:xfrm>
          <a:prstGeom prst="rect">
            <a:avLst/>
          </a:prstGeom>
          <a:noFill/>
        </p:spPr>
        <p:txBody>
          <a:bodyPr wrap="square" rtlCol="0">
            <a:spAutoFit/>
          </a:bodyPr>
          <a:lstStyle/>
          <a:p>
            <a:r>
              <a:rPr lang="en-US" altLang="ko-KR" sz="2800" u="sng" dirty="0"/>
              <a:t>Changing channels on a TV: </a:t>
            </a:r>
          </a:p>
          <a:p>
            <a:endParaRPr lang="en-US" altLang="ko-KR" sz="2800" dirty="0"/>
          </a:p>
          <a:p>
            <a:r>
              <a:rPr lang="en-US" altLang="ko-KR" sz="2800" dirty="0"/>
              <a:t>think of the channels as “streams-of-thought” and the TV as your “brain”  </a:t>
            </a:r>
          </a:p>
          <a:p>
            <a:endParaRPr lang="en-US" altLang="ko-KR" sz="2800" dirty="0"/>
          </a:p>
          <a:p>
            <a:pPr marL="342900" indent="-342900">
              <a:buFont typeface="Arial" panose="020B0604020202020204" pitchFamily="34" charset="0"/>
              <a:buChar char="•"/>
            </a:pPr>
            <a:r>
              <a:rPr lang="en-US" altLang="ko-KR" sz="2800" dirty="0"/>
              <a:t>If you are stuck on one channel and can’t change it – your cognition is inflexible; your stream-of-thought and/or beliefs cannot be updated or altered</a:t>
            </a:r>
          </a:p>
          <a:p>
            <a:pPr marL="342900" indent="-342900">
              <a:buFont typeface="Arial" panose="020B0604020202020204" pitchFamily="34" charset="0"/>
              <a:buChar char="•"/>
            </a:pPr>
            <a:r>
              <a:rPr lang="en-US" altLang="ko-KR" sz="2800" dirty="0"/>
              <a:t>If you possess a remote and can rapidly change the channel rapidly, you have good cognitive flexibility</a:t>
            </a:r>
          </a:p>
        </p:txBody>
      </p:sp>
      <p:pic>
        <p:nvPicPr>
          <p:cNvPr id="9222" name="Picture 6" descr="Changing channels: what is the future of TV in the Middle East? - Arabian  Business">
            <a:extLst>
              <a:ext uri="{FF2B5EF4-FFF2-40B4-BE49-F238E27FC236}">
                <a16:creationId xmlns:a16="http://schemas.microsoft.com/office/drawing/2014/main" id="{C96AA4BB-8429-234B-B925-3758DDA86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1716097"/>
            <a:ext cx="9296400" cy="600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What</a:t>
            </a:r>
            <a:r>
              <a:rPr lang="es-ES" sz="4000" b="1" spc="50" dirty="0">
                <a:solidFill>
                  <a:srgbClr val="243255"/>
                </a:solidFill>
                <a:cs typeface="Tahoma"/>
              </a:rPr>
              <a:t> do </a:t>
            </a:r>
            <a:r>
              <a:rPr lang="es-ES" sz="4000" b="1" spc="50" dirty="0" err="1">
                <a:solidFill>
                  <a:srgbClr val="243255"/>
                </a:solidFill>
                <a:cs typeface="Tahoma"/>
              </a:rPr>
              <a:t>you</a:t>
            </a:r>
            <a:r>
              <a:rPr lang="es-ES" sz="4000" b="1" spc="50" dirty="0">
                <a:solidFill>
                  <a:srgbClr val="243255"/>
                </a:solidFill>
                <a:cs typeface="Tahoma"/>
              </a:rPr>
              <a:t> </a:t>
            </a:r>
            <a:r>
              <a:rPr lang="es-ES" sz="4000" b="1" spc="50" dirty="0" err="1">
                <a:solidFill>
                  <a:srgbClr val="243255"/>
                </a:solidFill>
                <a:cs typeface="Tahoma"/>
              </a:rPr>
              <a:t>see</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2050" name="Picture 2" descr="Duck or rabbit? 100-year-old optical illusion could tell you how creative  you are | The Independent">
            <a:extLst>
              <a:ext uri="{FF2B5EF4-FFF2-40B4-BE49-F238E27FC236}">
                <a16:creationId xmlns:a16="http://schemas.microsoft.com/office/drawing/2014/main" id="{E31E9385-193B-014A-AB9C-B1E0D5A74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155" y="647700"/>
            <a:ext cx="10515600" cy="78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What</a:t>
            </a:r>
            <a:r>
              <a:rPr lang="es-ES" sz="4000" b="1" spc="50" dirty="0">
                <a:solidFill>
                  <a:srgbClr val="243255"/>
                </a:solidFill>
                <a:cs typeface="Tahoma"/>
              </a:rPr>
              <a:t> do </a:t>
            </a:r>
            <a:r>
              <a:rPr lang="es-ES" sz="4000" b="1" spc="50" dirty="0" err="1">
                <a:solidFill>
                  <a:srgbClr val="243255"/>
                </a:solidFill>
                <a:cs typeface="Tahoma"/>
              </a:rPr>
              <a:t>you</a:t>
            </a:r>
            <a:r>
              <a:rPr lang="es-ES" sz="4000" b="1" spc="50" dirty="0">
                <a:solidFill>
                  <a:srgbClr val="243255"/>
                </a:solidFill>
                <a:cs typeface="Tahoma"/>
              </a:rPr>
              <a:t> </a:t>
            </a:r>
            <a:r>
              <a:rPr lang="es-ES" sz="4000" b="1" spc="50" dirty="0" err="1">
                <a:solidFill>
                  <a:srgbClr val="243255"/>
                </a:solidFill>
                <a:cs typeface="Tahoma"/>
              </a:rPr>
              <a:t>see</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4098" name="Picture 2" descr="Face &amp;amp; Vase Illusion - Pictures, Photos &amp;amp; Images of Illusions - Science for  Kids">
            <a:extLst>
              <a:ext uri="{FF2B5EF4-FFF2-40B4-BE49-F238E27FC236}">
                <a16:creationId xmlns:a16="http://schemas.microsoft.com/office/drawing/2014/main" id="{DFCC2AD8-711A-3042-A557-16AEDE054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9990" y="681789"/>
            <a:ext cx="7696200" cy="740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20525</TotalTime>
  <Words>3447</Words>
  <Application>Microsoft Macintosh PowerPoint</Application>
  <PresentationFormat>Custom</PresentationFormat>
  <Paragraphs>249</Paragraphs>
  <Slides>24</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YADLjI9qxTA 0</vt:lpstr>
      <vt:lpstr>Tahoma</vt:lpstr>
      <vt:lpstr>Office Theme</vt:lpstr>
      <vt:lpstr>1_Office Theme</vt:lpstr>
      <vt:lpstr>PowerPoint Presentation</vt:lpstr>
      <vt:lpstr>OBJECTIVES AND GOALS </vt:lpstr>
      <vt:lpstr>INDEX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Microsoft Office User</cp:lastModifiedBy>
  <cp:revision>61</cp:revision>
  <dcterms:created xsi:type="dcterms:W3CDTF">2021-03-19T11:51:00Z</dcterms:created>
  <dcterms:modified xsi:type="dcterms:W3CDTF">2022-01-07T09:38:32Z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