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36"/>
  </p:notesMasterIdLst>
  <p:sldIdLst>
    <p:sldId id="269" r:id="rId3"/>
    <p:sldId id="257" r:id="rId4"/>
    <p:sldId id="333" r:id="rId5"/>
    <p:sldId id="264" r:id="rId6"/>
    <p:sldId id="275" r:id="rId7"/>
    <p:sldId id="304" r:id="rId8"/>
    <p:sldId id="305" r:id="rId9"/>
    <p:sldId id="306" r:id="rId10"/>
    <p:sldId id="307" r:id="rId11"/>
    <p:sldId id="309" r:id="rId12"/>
    <p:sldId id="310" r:id="rId13"/>
    <p:sldId id="312" r:id="rId14"/>
    <p:sldId id="314" r:id="rId15"/>
    <p:sldId id="313"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29" r:id="rId31"/>
    <p:sldId id="330" r:id="rId32"/>
    <p:sldId id="332" r:id="rId33"/>
    <p:sldId id="334" r:id="rId34"/>
    <p:sldId id="270" r:id="rId35"/>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255"/>
    <a:srgbClr val="E122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4" autoAdjust="0"/>
    <p:restoredTop sz="94660"/>
  </p:normalViewPr>
  <p:slideViewPr>
    <p:cSldViewPr>
      <p:cViewPr varScale="1">
        <p:scale>
          <a:sx n="38" d="100"/>
          <a:sy n="38" d="100"/>
        </p:scale>
        <p:origin x="379"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14/02/2022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7930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576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12957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4422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94755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6468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5995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2743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73171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8285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2327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07524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2386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19328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4748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9545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95691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9215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5992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27591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9679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300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441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75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2026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055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8125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2/14/2022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eur-lex.europa.eu/legal-content/EN/TXT/PDF/?uri=CELEX:32006H0962&amp;from=EN"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publications.jrc.ec.europa.eu/repository/handle/JRC101581"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6994103" y="7048623"/>
            <a:ext cx="11353800" cy="861774"/>
          </a:xfrm>
          <a:prstGeom prst="rect">
            <a:avLst/>
          </a:prstGeom>
          <a:noFill/>
        </p:spPr>
        <p:txBody>
          <a:bodyPr wrap="square">
            <a:spAutoFit/>
          </a:bodyPr>
          <a:lstStyle/>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r>
              <a:rPr kumimoji="0" lang="en-GB" sz="2500" b="1" i="0" u="none" strike="noStrike" kern="1200" cap="none" spc="0" normalizeH="0" baseline="0" noProof="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rPr>
              <a:t>Critical Thinking for professional development: </a:t>
            </a:r>
          </a:p>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r>
              <a:rPr kumimoji="0" lang="en-GB" sz="2500" b="1" i="0" u="none" strike="noStrike" kern="1200" cap="none" spc="0" normalizeH="0" baseline="0" noProof="0" dirty="0" err="1">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rPr>
              <a:t>EntreComp’s</a:t>
            </a:r>
            <a:r>
              <a:rPr kumimoji="0" lang="en-GB" sz="2500" b="1" i="0" u="none" strike="noStrike" kern="1200" cap="none" spc="0" normalizeH="0" baseline="0" noProof="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rPr>
              <a:t> “Ideas &amp; Opportunities”</a:t>
            </a: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10972800" y="8011774"/>
            <a:ext cx="2857500" cy="400110"/>
          </a:xfrm>
          <a:prstGeom prst="rect">
            <a:avLst/>
          </a:prstGeom>
          <a:noFill/>
        </p:spPr>
        <p:txBody>
          <a:bodyPr wrap="square">
            <a:spAutoFit/>
          </a:bodyPr>
          <a:lstStyle/>
          <a:p>
            <a:pPr algn="ctr"/>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IHF </a:t>
            </a:r>
            <a:r>
              <a:rPr lang="en-US" altLang="es-ES" sz="2000" b="1" dirty="0" err="1">
                <a:solidFill>
                  <a:srgbClr val="243255"/>
                </a:solidFill>
                <a:latin typeface="Tahoma" panose="020B0604030504040204" pitchFamily="34" charset="0"/>
                <a:ea typeface="Tahoma" panose="020B0604030504040204" pitchFamily="34" charset="0"/>
                <a:cs typeface="Tahoma" panose="020B0604030504040204" pitchFamily="34" charset="0"/>
              </a:rPr>
              <a:t>asbl</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2" name="Rettangolo 1">
            <a:extLst>
              <a:ext uri="{FF2B5EF4-FFF2-40B4-BE49-F238E27FC236}">
                <a16:creationId xmlns:a16="http://schemas.microsoft.com/office/drawing/2014/main" id="{12A5300C-9091-433A-B462-BA8C4290BFF4}"/>
              </a:ext>
            </a:extLst>
          </p:cNvPr>
          <p:cNvSpPr/>
          <p:nvPr/>
        </p:nvSpPr>
        <p:spPr>
          <a:xfrm>
            <a:off x="0" y="8191500"/>
            <a:ext cx="18288000" cy="2095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a:extLst>
              <a:ext uri="{FF2B5EF4-FFF2-40B4-BE49-F238E27FC236}">
                <a16:creationId xmlns:a16="http://schemas.microsoft.com/office/drawing/2014/main" id="{75C38A33-0FD2-40B2-B458-0CDC59F909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5104" y="0"/>
            <a:ext cx="12992100" cy="10287000"/>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7526EE23-8F66-4B30-A06E-C3E043F50603}"/>
              </a:ext>
            </a:extLst>
          </p:cNvPr>
          <p:cNvSpPr txBox="1"/>
          <p:nvPr/>
        </p:nvSpPr>
        <p:spPr>
          <a:xfrm>
            <a:off x="4343400" y="9208711"/>
            <a:ext cx="9601200" cy="461665"/>
          </a:xfrm>
          <a:prstGeom prst="rect">
            <a:avLst/>
          </a:prstGeom>
          <a:noFill/>
        </p:spPr>
        <p:txBody>
          <a:bodyPr wrap="square" rtlCol="0">
            <a:spAutoFit/>
          </a:bodyPr>
          <a:lstStyle/>
          <a:p>
            <a:pPr algn="ctr"/>
            <a:r>
              <a:rPr lang="en-US" sz="2400" b="1" dirty="0"/>
              <a:t>The EntreComp Framework, a visual representation</a:t>
            </a:r>
          </a:p>
        </p:txBody>
      </p:sp>
    </p:spTree>
    <p:extLst>
      <p:ext uri="{BB962C8B-B14F-4D97-AF65-F5344CB8AC3E}">
        <p14:creationId xmlns:p14="http://schemas.microsoft.com/office/powerpoint/2010/main" val="2454760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Training areas and competences: a deepen look into EntreComp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5262979"/>
          </a:xfrm>
          <a:prstGeom prst="rect">
            <a:avLst/>
          </a:prstGeom>
          <a:noFill/>
        </p:spPr>
        <p:txBody>
          <a:bodyPr wrap="square" rtlCol="0">
            <a:spAutoFit/>
          </a:bodyPr>
          <a:lstStyle/>
          <a:p>
            <a:pPr algn="just"/>
            <a:r>
              <a:rPr lang="en-US" altLang="ko-KR" sz="2800" dirty="0"/>
              <a:t>As we mentioned already, the EntreComp framework includes 15 competences divided equally among three training areas that are closely interrelated each other’s:</a:t>
            </a:r>
          </a:p>
          <a:p>
            <a:pPr algn="just"/>
            <a:endParaRPr lang="en-US" altLang="ko-KR" sz="2800" dirty="0"/>
          </a:p>
          <a:p>
            <a:pPr marL="514350" indent="-514350" algn="just">
              <a:buFont typeface="+mj-lt"/>
              <a:buAutoNum type="arabicPeriod"/>
            </a:pPr>
            <a:r>
              <a:rPr lang="en-US" altLang="ko-KR" sz="2800" b="1" dirty="0">
                <a:solidFill>
                  <a:srgbClr val="0070C0"/>
                </a:solidFill>
              </a:rPr>
              <a:t>IDEA &amp; OPPORTUNITIES </a:t>
            </a:r>
          </a:p>
          <a:p>
            <a:pPr marL="514350" indent="-514350" algn="just">
              <a:buFont typeface="+mj-lt"/>
              <a:buAutoNum type="arabicPeriod"/>
            </a:pPr>
            <a:r>
              <a:rPr lang="en-US" altLang="ko-KR" sz="2800" b="1" dirty="0">
                <a:solidFill>
                  <a:schemeClr val="accent6">
                    <a:lumMod val="75000"/>
                  </a:schemeClr>
                </a:solidFill>
              </a:rPr>
              <a:t>RESOURCES </a:t>
            </a:r>
          </a:p>
          <a:p>
            <a:pPr marL="514350" indent="-514350" algn="just">
              <a:buFont typeface="+mj-lt"/>
              <a:buAutoNum type="arabicPeriod"/>
            </a:pPr>
            <a:r>
              <a:rPr lang="en-US" altLang="ko-KR" sz="2800" b="1" dirty="0">
                <a:solidFill>
                  <a:schemeClr val="accent3">
                    <a:lumMod val="75000"/>
                  </a:schemeClr>
                </a:solidFill>
              </a:rPr>
              <a:t>INTO ACTION</a:t>
            </a:r>
          </a:p>
          <a:p>
            <a:pPr marL="514350" indent="-514350" algn="just">
              <a:buFont typeface="+mj-lt"/>
              <a:buAutoNum type="arabicPeriod"/>
            </a:pPr>
            <a:endParaRPr lang="en-US" altLang="ko-KR" sz="2800" dirty="0"/>
          </a:p>
          <a:p>
            <a:pPr algn="just"/>
            <a:r>
              <a:rPr lang="en-US" altLang="ko-KR" sz="2800" dirty="0"/>
              <a:t>Once again, it is important to reiterate the fact that the </a:t>
            </a:r>
            <a:r>
              <a:rPr lang="en-US" altLang="ko-KR" sz="2800" dirty="0" err="1"/>
              <a:t>EntreComp’s</a:t>
            </a:r>
            <a:r>
              <a:rPr lang="en-US" altLang="ko-KR" sz="2800" dirty="0"/>
              <a:t> design conceived </a:t>
            </a:r>
            <a:r>
              <a:rPr lang="en-US" altLang="ko-KR" sz="2800" i="1" dirty="0"/>
              <a:t>Entrepreneurship</a:t>
            </a:r>
            <a:r>
              <a:rPr lang="en-US" altLang="ko-KR" sz="2800" dirty="0"/>
              <a:t> not as a profession, but rather as a competence:</a:t>
            </a:r>
          </a:p>
          <a:p>
            <a:pPr algn="just"/>
            <a:endParaRPr lang="en-US" altLang="ko-KR" sz="2800" dirty="0"/>
          </a:p>
          <a:p>
            <a:pPr algn="just"/>
            <a:r>
              <a:rPr lang="en-US" altLang="ko-KR" sz="2800" dirty="0"/>
              <a:t>	Entrepreneurial competences apply to all domain of social and professional life, included employability, professional empowerment and even active citizenship. </a:t>
            </a:r>
          </a:p>
        </p:txBody>
      </p:sp>
      <p:sp>
        <p:nvSpPr>
          <p:cNvPr id="2" name="Freccia a destra 1">
            <a:extLst>
              <a:ext uri="{FF2B5EF4-FFF2-40B4-BE49-F238E27FC236}">
                <a16:creationId xmlns:a16="http://schemas.microsoft.com/office/drawing/2014/main" id="{AB31D490-610B-4768-8165-3B9579C5B22F}"/>
              </a:ext>
            </a:extLst>
          </p:cNvPr>
          <p:cNvSpPr/>
          <p:nvPr/>
        </p:nvSpPr>
        <p:spPr>
          <a:xfrm>
            <a:off x="938055" y="7353300"/>
            <a:ext cx="890745"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223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arn(inVertical)">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barn(inVertical)">
                                      <p:cBhvr>
                                        <p:cTn id="12" dur="500"/>
                                        <p:tgtEl>
                                          <p:spTgt spid="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barn(inVertical)">
                                      <p:cBhvr>
                                        <p:cTn id="1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en-US" altLang="ko-KR" sz="4000" b="1" dirty="0">
                <a:solidFill>
                  <a:srgbClr val="0070C0"/>
                </a:solidFill>
              </a:rPr>
              <a:t>IDEA &amp; OPPORTUNITIES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id="{CE365E58-186B-4791-A182-668256534F1C}"/>
              </a:ext>
            </a:extLst>
          </p:cNvPr>
          <p:cNvGraphicFramePr>
            <a:graphicFrameLocks noGrp="1"/>
          </p:cNvGraphicFramePr>
          <p:nvPr>
            <p:extLst>
              <p:ext uri="{D42A27DB-BD31-4B8C-83A1-F6EECF244321}">
                <p14:modId xmlns:p14="http://schemas.microsoft.com/office/powerpoint/2010/main" val="2035475214"/>
              </p:ext>
            </p:extLst>
          </p:nvPr>
        </p:nvGraphicFramePr>
        <p:xfrm>
          <a:off x="228601" y="2787879"/>
          <a:ext cx="17830799" cy="5616933"/>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val="3973671595"/>
                    </a:ext>
                  </a:extLst>
                </a:gridCol>
                <a:gridCol w="4239807">
                  <a:extLst>
                    <a:ext uri="{9D8B030D-6E8A-4147-A177-3AD203B41FA5}">
                      <a16:colId xmlns:a16="http://schemas.microsoft.com/office/drawing/2014/main" val="3164311868"/>
                    </a:ext>
                  </a:extLst>
                </a:gridCol>
                <a:gridCol w="9213426">
                  <a:extLst>
                    <a:ext uri="{9D8B030D-6E8A-4147-A177-3AD203B41FA5}">
                      <a16:colId xmlns:a16="http://schemas.microsoft.com/office/drawing/2014/main" val="3658847542"/>
                    </a:ext>
                  </a:extLst>
                </a:gridCol>
              </a:tblGrid>
              <a:tr h="500915">
                <a:tc>
                  <a:txBody>
                    <a:bodyPr/>
                    <a:lstStyle/>
                    <a:p>
                      <a:r>
                        <a:rPr lang="en-US" sz="2800" dirty="0">
                          <a:solidFill>
                            <a:schemeClr val="tx1"/>
                          </a:solidFill>
                        </a:rPr>
                        <a:t>Competence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2800" dirty="0">
                          <a:solidFill>
                            <a:schemeClr val="tx1"/>
                          </a:solidFill>
                        </a:rPr>
                        <a:t>Hint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2800" dirty="0">
                          <a:solidFill>
                            <a:schemeClr val="tx1"/>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616332558"/>
                  </a:ext>
                </a:extLst>
              </a:tr>
              <a:tr h="923061">
                <a:tc>
                  <a:txBody>
                    <a:bodyPr/>
                    <a:lstStyle/>
                    <a:p>
                      <a:pPr algn="just"/>
                      <a:r>
                        <a:rPr lang="en-US" sz="2400" b="1" dirty="0">
                          <a:solidFill>
                            <a:schemeClr val="tx1"/>
                          </a:solidFill>
                        </a:rPr>
                        <a:t>1.1 Spotting opportunities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en-US" sz="1800" i="1" dirty="0">
                          <a:solidFill>
                            <a:schemeClr val="tx1"/>
                          </a:solidFill>
                        </a:rPr>
                        <a:t>Use your imagination and abilities to identify opportunities for creating value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Identify and seize opportunities to create value by exploring the social, cultural and economic landscape</a:t>
                      </a:r>
                    </a:p>
                    <a:p>
                      <a:pPr marL="285750" indent="-285750" algn="just">
                        <a:buFont typeface="Arial" panose="020B0604020202020204" pitchFamily="34" charset="0"/>
                        <a:buChar char="•"/>
                      </a:pPr>
                      <a:r>
                        <a:rPr lang="en-GB" sz="1600" dirty="0"/>
                        <a:t>Identify needs and challenges that need to be met</a:t>
                      </a:r>
                    </a:p>
                    <a:p>
                      <a:pPr marL="285750" indent="-285750" algn="just">
                        <a:buFont typeface="Arial" panose="020B0604020202020204" pitchFamily="34" charset="0"/>
                        <a:buChar char="•"/>
                      </a:pPr>
                      <a:r>
                        <a:rPr lang="en-GB" sz="1600" dirty="0"/>
                        <a:t>Establish new connections and bring together scattered elements of the landscape to create opportunities to create value</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7039567"/>
                  </a:ext>
                </a:extLst>
              </a:tr>
              <a:tr h="755469">
                <a:tc>
                  <a:txBody>
                    <a:bodyPr/>
                    <a:lstStyle/>
                    <a:p>
                      <a:pPr algn="just"/>
                      <a:r>
                        <a:rPr lang="en-US" sz="2400" b="1" dirty="0">
                          <a:solidFill>
                            <a:schemeClr val="tx1"/>
                          </a:solidFill>
                        </a:rPr>
                        <a:t>1.2 Creativity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en-US" sz="1800" i="1" dirty="0">
                          <a:solidFill>
                            <a:schemeClr val="tx1"/>
                          </a:solidFill>
                        </a:rPr>
                        <a:t>Develop creative and purposeful ideas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Develop several ideas and opportunities to create value including better solutions to existing and new challenges</a:t>
                      </a:r>
                    </a:p>
                    <a:p>
                      <a:pPr marL="285750" indent="-285750" algn="just">
                        <a:buFont typeface="Arial" panose="020B0604020202020204" pitchFamily="34" charset="0"/>
                        <a:buChar char="•"/>
                      </a:pPr>
                      <a:r>
                        <a:rPr lang="en-GB" sz="1600" dirty="0"/>
                        <a:t>Explore and experiment with innovative approaches</a:t>
                      </a:r>
                    </a:p>
                    <a:p>
                      <a:pPr marL="285750" indent="-285750" algn="just">
                        <a:buFont typeface="Arial" panose="020B0604020202020204" pitchFamily="34" charset="0"/>
                        <a:buChar char="•"/>
                      </a:pPr>
                      <a:r>
                        <a:rPr lang="en-GB" sz="1600" dirty="0"/>
                        <a:t>Combine knowledge and resources to achieve valuable effects</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700515"/>
                  </a:ext>
                </a:extLst>
              </a:tr>
              <a:tr h="831573">
                <a:tc>
                  <a:txBody>
                    <a:bodyPr/>
                    <a:lstStyle/>
                    <a:p>
                      <a:pPr algn="just"/>
                      <a:r>
                        <a:rPr lang="en-US" sz="2400" b="1" dirty="0">
                          <a:solidFill>
                            <a:schemeClr val="tx1"/>
                          </a:solidFill>
                        </a:rPr>
                        <a:t>1.3 Vision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en-US" sz="1800" i="1" dirty="0">
                          <a:solidFill>
                            <a:schemeClr val="tx1"/>
                          </a:solidFill>
                        </a:rPr>
                        <a:t>Work towards your vision of the future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Imagine the future</a:t>
                      </a:r>
                    </a:p>
                    <a:p>
                      <a:pPr marL="285750" indent="-285750" algn="just">
                        <a:buFont typeface="Arial" panose="020B0604020202020204" pitchFamily="34" charset="0"/>
                        <a:buChar char="•"/>
                      </a:pPr>
                      <a:r>
                        <a:rPr lang="en-GB" sz="1600" dirty="0"/>
                        <a:t>Develop a vision to turn ideas into action</a:t>
                      </a:r>
                    </a:p>
                    <a:p>
                      <a:pPr marL="285750" indent="-285750" algn="just">
                        <a:buFont typeface="Arial" panose="020B0604020202020204" pitchFamily="34" charset="0"/>
                        <a:buChar char="•"/>
                      </a:pPr>
                      <a:r>
                        <a:rPr lang="en-GB" sz="1600" dirty="0"/>
                        <a:t>Visualise future scenarios to help guide effort and action</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5560017"/>
                  </a:ext>
                </a:extLst>
              </a:tr>
              <a:tr h="814182">
                <a:tc>
                  <a:txBody>
                    <a:bodyPr/>
                    <a:lstStyle/>
                    <a:p>
                      <a:pPr algn="just"/>
                      <a:r>
                        <a:rPr lang="en-US" sz="2400" b="1" dirty="0">
                          <a:solidFill>
                            <a:schemeClr val="tx1"/>
                          </a:solidFill>
                        </a:rPr>
                        <a:t>1.4 Valuing Idea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en-US" sz="1800" i="1" dirty="0">
                          <a:solidFill>
                            <a:schemeClr val="tx1"/>
                          </a:solidFill>
                        </a:rPr>
                        <a:t>Make the most of ideas and opportunities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Judge what value is in social, cultural and economic terms</a:t>
                      </a:r>
                    </a:p>
                    <a:p>
                      <a:pPr marL="285750" indent="-285750" algn="just">
                        <a:buFont typeface="Arial" panose="020B0604020202020204" pitchFamily="34" charset="0"/>
                        <a:buChar char="•"/>
                      </a:pPr>
                      <a:r>
                        <a:rPr lang="en-GB" sz="1600" dirty="0"/>
                        <a:t>Recognise the potential an idea has for creating value and identify suitable ways of making the most out of it</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6668092"/>
                  </a:ext>
                </a:extLst>
              </a:tr>
              <a:tr h="814182">
                <a:tc>
                  <a:txBody>
                    <a:bodyPr/>
                    <a:lstStyle/>
                    <a:p>
                      <a:pPr algn="just"/>
                      <a:r>
                        <a:rPr lang="en-US" sz="2400" b="1" dirty="0">
                          <a:solidFill>
                            <a:schemeClr val="tx1"/>
                          </a:solidFill>
                        </a:rPr>
                        <a:t>1.5 Ethical and Sustainable thinking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en-US" sz="1800" i="1" dirty="0">
                          <a:solidFill>
                            <a:schemeClr val="tx1"/>
                          </a:solidFill>
                        </a:rPr>
                        <a:t>Assess the consequences and impact of ideas, opportunities and actions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Assess the consequences of ideas that bring value and the effect of entrepreneurial action on the target community, the market, society and the environment</a:t>
                      </a:r>
                    </a:p>
                    <a:p>
                      <a:pPr marL="285750" indent="-285750" algn="just">
                        <a:buFont typeface="Arial" panose="020B0604020202020204" pitchFamily="34" charset="0"/>
                        <a:buChar char="•"/>
                      </a:pPr>
                      <a:r>
                        <a:rPr lang="en-GB" sz="1600" dirty="0"/>
                        <a:t>Reflect on how sustainable long-term social, cultural and economic goals are, and the course of action chosen</a:t>
                      </a:r>
                    </a:p>
                    <a:p>
                      <a:pPr marL="285750" indent="-285750" algn="just">
                        <a:buFont typeface="Arial" panose="020B0604020202020204" pitchFamily="34" charset="0"/>
                        <a:buChar char="•"/>
                      </a:pPr>
                      <a:r>
                        <a:rPr lang="en-GB" sz="1600" dirty="0"/>
                        <a:t>Act responsibly</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8255285"/>
                  </a:ext>
                </a:extLst>
              </a:tr>
            </a:tbl>
          </a:graphicData>
        </a:graphic>
      </p:graphicFrame>
      <p:sp>
        <p:nvSpPr>
          <p:cNvPr id="6" name="Rettangolo 5">
            <a:extLst>
              <a:ext uri="{FF2B5EF4-FFF2-40B4-BE49-F238E27FC236}">
                <a16:creationId xmlns:a16="http://schemas.microsoft.com/office/drawing/2014/main" id="{C8EACCAA-A9F4-4E57-BF6B-4E6177998CA3}"/>
              </a:ext>
            </a:extLst>
          </p:cNvPr>
          <p:cNvSpPr/>
          <p:nvPr/>
        </p:nvSpPr>
        <p:spPr>
          <a:xfrm>
            <a:off x="0" y="8435340"/>
            <a:ext cx="18288000" cy="1851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4323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en-US" altLang="ko-KR" sz="4000" b="1" dirty="0">
                <a:solidFill>
                  <a:schemeClr val="accent6">
                    <a:lumMod val="75000"/>
                  </a:schemeClr>
                </a:solidFill>
              </a:rPr>
              <a:t>RESOURCES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id="{CE365E58-186B-4791-A182-668256534F1C}"/>
              </a:ext>
            </a:extLst>
          </p:cNvPr>
          <p:cNvGraphicFramePr>
            <a:graphicFrameLocks noGrp="1"/>
          </p:cNvGraphicFramePr>
          <p:nvPr>
            <p:extLst>
              <p:ext uri="{D42A27DB-BD31-4B8C-83A1-F6EECF244321}">
                <p14:modId xmlns:p14="http://schemas.microsoft.com/office/powerpoint/2010/main" val="125313787"/>
              </p:ext>
            </p:extLst>
          </p:nvPr>
        </p:nvGraphicFramePr>
        <p:xfrm>
          <a:off x="228601" y="2787879"/>
          <a:ext cx="17830799" cy="5120640"/>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val="3973671595"/>
                    </a:ext>
                  </a:extLst>
                </a:gridCol>
                <a:gridCol w="4239807">
                  <a:extLst>
                    <a:ext uri="{9D8B030D-6E8A-4147-A177-3AD203B41FA5}">
                      <a16:colId xmlns:a16="http://schemas.microsoft.com/office/drawing/2014/main" val="3164311868"/>
                    </a:ext>
                  </a:extLst>
                </a:gridCol>
                <a:gridCol w="9213426">
                  <a:extLst>
                    <a:ext uri="{9D8B030D-6E8A-4147-A177-3AD203B41FA5}">
                      <a16:colId xmlns:a16="http://schemas.microsoft.com/office/drawing/2014/main" val="3658847542"/>
                    </a:ext>
                  </a:extLst>
                </a:gridCol>
              </a:tblGrid>
              <a:tr h="500915">
                <a:tc>
                  <a:txBody>
                    <a:bodyPr/>
                    <a:lstStyle/>
                    <a:p>
                      <a:r>
                        <a:rPr lang="en-US" sz="2800" dirty="0">
                          <a:solidFill>
                            <a:schemeClr val="tx1"/>
                          </a:solidFill>
                        </a:rPr>
                        <a:t>Competence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sz="2800" dirty="0">
                          <a:solidFill>
                            <a:schemeClr val="tx1"/>
                          </a:solidFill>
                        </a:rPr>
                        <a:t>Hint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sz="2800" dirty="0">
                          <a:solidFill>
                            <a:schemeClr val="tx1"/>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616332558"/>
                  </a:ext>
                </a:extLst>
              </a:tr>
              <a:tr h="923061">
                <a:tc>
                  <a:txBody>
                    <a:bodyPr/>
                    <a:lstStyle/>
                    <a:p>
                      <a:pPr algn="just"/>
                      <a:r>
                        <a:rPr lang="en-US" sz="2400" b="1" dirty="0">
                          <a:solidFill>
                            <a:schemeClr val="tx1"/>
                          </a:solidFill>
                        </a:rPr>
                        <a:t>2.1 Self-awareness and self-efficacy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en-US" sz="1800" i="1" dirty="0">
                          <a:solidFill>
                            <a:schemeClr val="tx1"/>
                          </a:solidFill>
                        </a:rPr>
                        <a:t>Believing in yourself and keep developing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Reflect on your needs, aspirations and wants in the short, medium and long term</a:t>
                      </a:r>
                    </a:p>
                    <a:p>
                      <a:pPr marL="285750" indent="-285750" algn="just">
                        <a:buFont typeface="Arial" panose="020B0604020202020204" pitchFamily="34" charset="0"/>
                        <a:buChar char="•"/>
                      </a:pPr>
                      <a:r>
                        <a:rPr lang="en-GB" sz="1600" dirty="0"/>
                        <a:t>Identify and assess your individual and group strengths and weaknesses</a:t>
                      </a:r>
                    </a:p>
                    <a:p>
                      <a:pPr marL="285750" indent="-285750" algn="just">
                        <a:buFont typeface="Arial" panose="020B0604020202020204" pitchFamily="34" charset="0"/>
                        <a:buChar char="•"/>
                      </a:pPr>
                      <a:r>
                        <a:rPr lang="en-GB" sz="1600" dirty="0"/>
                        <a:t>Believe in your ability to influence the course of events, despite uncertainty, setbacks and temporary failures</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7039567"/>
                  </a:ext>
                </a:extLst>
              </a:tr>
              <a:tr h="755469">
                <a:tc>
                  <a:txBody>
                    <a:bodyPr/>
                    <a:lstStyle/>
                    <a:p>
                      <a:pPr algn="just"/>
                      <a:r>
                        <a:rPr lang="en-US" sz="2400" b="1" dirty="0">
                          <a:solidFill>
                            <a:schemeClr val="tx1"/>
                          </a:solidFill>
                        </a:rPr>
                        <a:t>2.2 Motivation and perseverance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en-US" sz="1800" i="1" dirty="0">
                          <a:solidFill>
                            <a:schemeClr val="tx1"/>
                          </a:solidFill>
                        </a:rPr>
                        <a:t>Stay focused and don’t give 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Be determined to turn ideas into action and satisfy your need to achieve</a:t>
                      </a:r>
                    </a:p>
                    <a:p>
                      <a:pPr marL="285750" indent="-285750" algn="just">
                        <a:buFont typeface="Arial" panose="020B0604020202020204" pitchFamily="34" charset="0"/>
                        <a:buChar char="•"/>
                      </a:pPr>
                      <a:r>
                        <a:rPr lang="en-GB" sz="1600" dirty="0"/>
                        <a:t>Be prepared to be patient and keep trying to achieve your long-term individual or group aims</a:t>
                      </a:r>
                    </a:p>
                    <a:p>
                      <a:pPr marL="285750" indent="-285750" algn="just">
                        <a:buFont typeface="Arial" panose="020B0604020202020204" pitchFamily="34" charset="0"/>
                        <a:buChar char="•"/>
                      </a:pPr>
                      <a:r>
                        <a:rPr lang="en-GB" sz="1600" dirty="0"/>
                        <a:t>Be resilient under pressure, adversity, and temporary failure</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700515"/>
                  </a:ext>
                </a:extLst>
              </a:tr>
              <a:tr h="831573">
                <a:tc>
                  <a:txBody>
                    <a:bodyPr/>
                    <a:lstStyle/>
                    <a:p>
                      <a:pPr algn="just"/>
                      <a:r>
                        <a:rPr lang="en-US" sz="2400" b="1" dirty="0">
                          <a:solidFill>
                            <a:schemeClr val="tx1"/>
                          </a:solidFill>
                        </a:rPr>
                        <a:t>2.3 </a:t>
                      </a:r>
                      <a:r>
                        <a:rPr lang="en-US" sz="2400" b="1" noProof="0" dirty="0">
                          <a:solidFill>
                            <a:schemeClr val="tx1"/>
                          </a:solidFill>
                        </a:rPr>
                        <a:t>Mobilising</a:t>
                      </a:r>
                      <a:r>
                        <a:rPr lang="en-US" sz="2400" b="1" dirty="0">
                          <a:solidFill>
                            <a:schemeClr val="tx1"/>
                          </a:solidFill>
                        </a:rPr>
                        <a:t> resources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en-US" sz="1800" i="1" dirty="0">
                          <a:solidFill>
                            <a:schemeClr val="tx1"/>
                          </a:solidFill>
                        </a:rPr>
                        <a:t>Gather and manage the resources you need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Get and manage the material, non-material and digital resources needed to turn ideas into action </a:t>
                      </a:r>
                    </a:p>
                    <a:p>
                      <a:pPr marL="285750" indent="-285750" algn="just">
                        <a:buFont typeface="Arial" panose="020B0604020202020204" pitchFamily="34" charset="0"/>
                        <a:buChar char="•"/>
                      </a:pPr>
                      <a:r>
                        <a:rPr lang="en-GB" sz="1600" dirty="0"/>
                        <a:t>Make the most of limited resources</a:t>
                      </a:r>
                    </a:p>
                    <a:p>
                      <a:pPr marL="285750" indent="-285750" algn="just">
                        <a:buFont typeface="Arial" panose="020B0604020202020204" pitchFamily="34" charset="0"/>
                        <a:buChar char="•"/>
                      </a:pPr>
                      <a:r>
                        <a:rPr lang="en-GB" sz="1600" dirty="0"/>
                        <a:t>Get and manage the competences needed at any stage, including technical, legal, tax and digital competences</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5560017"/>
                  </a:ext>
                </a:extLst>
              </a:tr>
              <a:tr h="814182">
                <a:tc>
                  <a:txBody>
                    <a:bodyPr/>
                    <a:lstStyle/>
                    <a:p>
                      <a:pPr algn="just"/>
                      <a:r>
                        <a:rPr lang="en-US" sz="2400" b="1" dirty="0">
                          <a:solidFill>
                            <a:schemeClr val="tx1"/>
                          </a:solidFill>
                        </a:rPr>
                        <a:t>2.4 Financial and Economic literacy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en-US" sz="1800" i="1" dirty="0">
                          <a:solidFill>
                            <a:schemeClr val="tx1"/>
                          </a:solidFill>
                        </a:rPr>
                        <a:t>Develop financial and economic know-how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Estimate the cost of turning an idea into a value-creating activity</a:t>
                      </a:r>
                    </a:p>
                    <a:p>
                      <a:pPr marL="285750" indent="-285750" algn="just">
                        <a:buFont typeface="Arial" panose="020B0604020202020204" pitchFamily="34" charset="0"/>
                        <a:buChar char="•"/>
                      </a:pPr>
                      <a:r>
                        <a:rPr lang="en-GB" sz="1600" dirty="0"/>
                        <a:t>Plan, put in place and evaluate financial decisions over time</a:t>
                      </a:r>
                    </a:p>
                    <a:p>
                      <a:pPr marL="285750" indent="-285750" algn="just">
                        <a:buFont typeface="Arial" panose="020B0604020202020204" pitchFamily="34" charset="0"/>
                        <a:buChar char="•"/>
                      </a:pPr>
                      <a:r>
                        <a:rPr lang="en-GB" sz="1600" dirty="0"/>
                        <a:t>Manage financing to make sure your value-creating activity can last over the long term</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6668092"/>
                  </a:ext>
                </a:extLst>
              </a:tr>
              <a:tr h="814182">
                <a:tc>
                  <a:txBody>
                    <a:bodyPr/>
                    <a:lstStyle/>
                    <a:p>
                      <a:pPr algn="just"/>
                      <a:r>
                        <a:rPr lang="en-US" sz="2400" b="1" dirty="0">
                          <a:solidFill>
                            <a:schemeClr val="tx1"/>
                          </a:solidFill>
                        </a:rPr>
                        <a:t>2.5 Mobilising others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en-US" sz="1800" i="1" dirty="0">
                          <a:solidFill>
                            <a:schemeClr val="tx1"/>
                          </a:solidFill>
                        </a:rPr>
                        <a:t>Inspire, enthuse and get others on board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600" dirty="0"/>
                        <a:t>Inspire and enthuse relevant stakeholders</a:t>
                      </a:r>
                    </a:p>
                    <a:p>
                      <a:pPr marL="285750" indent="-285750" algn="just">
                        <a:buFont typeface="Arial" panose="020B0604020202020204" pitchFamily="34" charset="0"/>
                        <a:buChar char="•"/>
                      </a:pPr>
                      <a:r>
                        <a:rPr lang="en-GB" sz="1600" dirty="0"/>
                        <a:t>Get the support needed to achieve valuable outcomes</a:t>
                      </a:r>
                    </a:p>
                    <a:p>
                      <a:pPr marL="285750" indent="-285750" algn="just">
                        <a:buFont typeface="Arial" panose="020B0604020202020204" pitchFamily="34" charset="0"/>
                        <a:buChar char="•"/>
                      </a:pPr>
                      <a:r>
                        <a:rPr lang="en-GB" sz="1600" dirty="0"/>
                        <a:t>Demonstrate effective communication, persuasion, negotiation and leadership</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8255285"/>
                  </a:ext>
                </a:extLst>
              </a:tr>
            </a:tbl>
          </a:graphicData>
        </a:graphic>
      </p:graphicFrame>
      <p:sp>
        <p:nvSpPr>
          <p:cNvPr id="6" name="Rettangolo 5">
            <a:extLst>
              <a:ext uri="{FF2B5EF4-FFF2-40B4-BE49-F238E27FC236}">
                <a16:creationId xmlns:a16="http://schemas.microsoft.com/office/drawing/2014/main" id="{C8EACCAA-A9F4-4E57-BF6B-4E6177998CA3}"/>
              </a:ext>
            </a:extLst>
          </p:cNvPr>
          <p:cNvSpPr/>
          <p:nvPr/>
        </p:nvSpPr>
        <p:spPr>
          <a:xfrm>
            <a:off x="0" y="8435340"/>
            <a:ext cx="18288000" cy="1851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35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en-US" altLang="ko-KR" sz="4000" b="1" dirty="0">
                <a:solidFill>
                  <a:schemeClr val="accent3">
                    <a:lumMod val="75000"/>
                  </a:schemeClr>
                </a:solidFill>
              </a:rPr>
              <a:t>INTO ACTION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id="{CE365E58-186B-4791-A182-668256534F1C}"/>
              </a:ext>
            </a:extLst>
          </p:cNvPr>
          <p:cNvGraphicFramePr>
            <a:graphicFrameLocks noGrp="1"/>
          </p:cNvGraphicFramePr>
          <p:nvPr>
            <p:extLst>
              <p:ext uri="{D42A27DB-BD31-4B8C-83A1-F6EECF244321}">
                <p14:modId xmlns:p14="http://schemas.microsoft.com/office/powerpoint/2010/main" val="648600474"/>
              </p:ext>
            </p:extLst>
          </p:nvPr>
        </p:nvGraphicFramePr>
        <p:xfrm>
          <a:off x="228601" y="2787879"/>
          <a:ext cx="17830799" cy="5476897"/>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val="3973671595"/>
                    </a:ext>
                  </a:extLst>
                </a:gridCol>
                <a:gridCol w="4239807">
                  <a:extLst>
                    <a:ext uri="{9D8B030D-6E8A-4147-A177-3AD203B41FA5}">
                      <a16:colId xmlns:a16="http://schemas.microsoft.com/office/drawing/2014/main" val="3164311868"/>
                    </a:ext>
                  </a:extLst>
                </a:gridCol>
                <a:gridCol w="9213426">
                  <a:extLst>
                    <a:ext uri="{9D8B030D-6E8A-4147-A177-3AD203B41FA5}">
                      <a16:colId xmlns:a16="http://schemas.microsoft.com/office/drawing/2014/main" val="3658847542"/>
                    </a:ext>
                  </a:extLst>
                </a:gridCol>
              </a:tblGrid>
              <a:tr h="500915">
                <a:tc>
                  <a:txBody>
                    <a:bodyPr/>
                    <a:lstStyle/>
                    <a:p>
                      <a:r>
                        <a:rPr lang="en-US" sz="2800" dirty="0">
                          <a:solidFill>
                            <a:schemeClr val="tx1"/>
                          </a:solidFill>
                        </a:rPr>
                        <a:t>Competence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en-US" sz="2800" dirty="0">
                          <a:solidFill>
                            <a:schemeClr val="tx1"/>
                          </a:solidFill>
                        </a:rPr>
                        <a:t>Hint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en-US" sz="2800" dirty="0">
                          <a:solidFill>
                            <a:schemeClr val="tx1"/>
                          </a:solidFill>
                        </a:rPr>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616332558"/>
                  </a:ext>
                </a:extLst>
              </a:tr>
              <a:tr h="923061">
                <a:tc>
                  <a:txBody>
                    <a:bodyPr/>
                    <a:lstStyle/>
                    <a:p>
                      <a:pPr algn="just"/>
                      <a:r>
                        <a:rPr lang="en-US" sz="2400" b="1" dirty="0">
                          <a:solidFill>
                            <a:schemeClr val="tx1"/>
                          </a:solidFill>
                        </a:rPr>
                        <a:t>3.1 Taking the initiative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en-US" sz="1800" i="1" dirty="0">
                          <a:solidFill>
                            <a:schemeClr val="tx1"/>
                          </a:solidFill>
                        </a:rPr>
                        <a:t>Go for 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700" dirty="0">
                          <a:solidFill>
                            <a:schemeClr val="tx1"/>
                          </a:solidFill>
                        </a:rPr>
                        <a:t>Initiate processes that create value</a:t>
                      </a:r>
                    </a:p>
                    <a:p>
                      <a:pPr marL="285750" indent="-285750" algn="just">
                        <a:buFont typeface="Arial" panose="020B0604020202020204" pitchFamily="34" charset="0"/>
                        <a:buChar char="•"/>
                      </a:pPr>
                      <a:r>
                        <a:rPr lang="en-GB" sz="1700" dirty="0">
                          <a:solidFill>
                            <a:schemeClr val="tx1"/>
                          </a:solidFill>
                        </a:rPr>
                        <a:t>Take up challenges</a:t>
                      </a:r>
                    </a:p>
                    <a:p>
                      <a:pPr marL="285750" indent="-285750" algn="just">
                        <a:buFont typeface="Arial" panose="020B0604020202020204" pitchFamily="34" charset="0"/>
                        <a:buChar char="•"/>
                      </a:pPr>
                      <a:r>
                        <a:rPr lang="en-GB" sz="1700" dirty="0">
                          <a:solidFill>
                            <a:schemeClr val="tx1"/>
                          </a:solidFill>
                        </a:rPr>
                        <a:t>Act and work independently to achieve goals, stick to intentions and carry out planned tasks</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7039567"/>
                  </a:ext>
                </a:extLst>
              </a:tr>
              <a:tr h="883968">
                <a:tc>
                  <a:txBody>
                    <a:bodyPr/>
                    <a:lstStyle/>
                    <a:p>
                      <a:pPr algn="just"/>
                      <a:r>
                        <a:rPr lang="en-US" sz="2400" b="1" dirty="0">
                          <a:solidFill>
                            <a:schemeClr val="tx1"/>
                          </a:solidFill>
                        </a:rPr>
                        <a:t>3.2 Planning and Management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en-US" sz="1800" i="1" dirty="0">
                          <a:solidFill>
                            <a:schemeClr val="tx1"/>
                          </a:solidFill>
                        </a:rPr>
                        <a:t>Priorities, organize and follow-up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700" dirty="0">
                          <a:solidFill>
                            <a:schemeClr val="tx1"/>
                          </a:solidFill>
                        </a:rPr>
                        <a:t>Set long-, medium- and short-term goals</a:t>
                      </a:r>
                    </a:p>
                    <a:p>
                      <a:pPr marL="285750" indent="-285750" algn="just">
                        <a:buFont typeface="Arial" panose="020B0604020202020204" pitchFamily="34" charset="0"/>
                        <a:buChar char="•"/>
                      </a:pPr>
                      <a:r>
                        <a:rPr lang="en-GB" sz="1700" dirty="0">
                          <a:solidFill>
                            <a:schemeClr val="tx1"/>
                          </a:solidFill>
                        </a:rPr>
                        <a:t>Define priorities and action plans</a:t>
                      </a:r>
                    </a:p>
                    <a:p>
                      <a:pPr marL="285750" indent="-285750" algn="just">
                        <a:buFont typeface="Arial" panose="020B0604020202020204" pitchFamily="34" charset="0"/>
                        <a:buChar char="•"/>
                      </a:pPr>
                      <a:r>
                        <a:rPr lang="en-GB" sz="1700" dirty="0">
                          <a:solidFill>
                            <a:schemeClr val="tx1"/>
                          </a:solidFill>
                        </a:rPr>
                        <a:t>Adapt to unforeseen changes</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700515"/>
                  </a:ext>
                </a:extLst>
              </a:tr>
              <a:tr h="1414348">
                <a:tc>
                  <a:txBody>
                    <a:bodyPr/>
                    <a:lstStyle/>
                    <a:p>
                      <a:pPr algn="just"/>
                      <a:r>
                        <a:rPr lang="en-US" sz="2400" b="1" dirty="0">
                          <a:solidFill>
                            <a:schemeClr val="tx1"/>
                          </a:solidFill>
                        </a:rPr>
                        <a:t>3.3 Coping with uncertainty, ambiguity &amp; risk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en-US" sz="1800" i="1" dirty="0">
                          <a:solidFill>
                            <a:schemeClr val="tx1"/>
                          </a:solidFill>
                        </a:rPr>
                        <a:t>Make decision dealing with uncertainty, ambiguity and risk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700" dirty="0">
                          <a:solidFill>
                            <a:schemeClr val="tx1"/>
                          </a:solidFill>
                        </a:rPr>
                        <a:t>Make decisions when the result of that decision is uncertain, when the information available is partial or ambiguous, or when there is a risk of unintended outcomes</a:t>
                      </a:r>
                    </a:p>
                    <a:p>
                      <a:pPr marL="285750" indent="-285750" algn="just">
                        <a:buFont typeface="Arial" panose="020B0604020202020204" pitchFamily="34" charset="0"/>
                        <a:buChar char="•"/>
                      </a:pPr>
                      <a:r>
                        <a:rPr lang="en-GB" sz="1700" dirty="0">
                          <a:solidFill>
                            <a:schemeClr val="tx1"/>
                          </a:solidFill>
                        </a:rPr>
                        <a:t>Within the value-creating process, include structured ways of testing ideas and prototypes from the early stages, to reduce risks of failing</a:t>
                      </a:r>
                    </a:p>
                    <a:p>
                      <a:pPr marL="285750" indent="-285750" algn="just">
                        <a:buFont typeface="Arial" panose="020B0604020202020204" pitchFamily="34" charset="0"/>
                        <a:buChar char="•"/>
                      </a:pPr>
                      <a:r>
                        <a:rPr lang="en-GB" sz="1700" dirty="0">
                          <a:solidFill>
                            <a:schemeClr val="tx1"/>
                          </a:solidFill>
                        </a:rPr>
                        <a:t>Handle fast-moving situations promptly and flexibly</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5560017"/>
                  </a:ext>
                </a:extLst>
              </a:tr>
              <a:tr h="814182">
                <a:tc>
                  <a:txBody>
                    <a:bodyPr/>
                    <a:lstStyle/>
                    <a:p>
                      <a:pPr algn="just"/>
                      <a:r>
                        <a:rPr lang="en-US" sz="2400" b="1" dirty="0">
                          <a:solidFill>
                            <a:schemeClr val="tx1"/>
                          </a:solidFill>
                        </a:rPr>
                        <a:t>3.4 Working with others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en-US" sz="1800" i="1" dirty="0">
                          <a:solidFill>
                            <a:schemeClr val="tx1"/>
                          </a:solidFill>
                        </a:rPr>
                        <a:t>Team up, collaborate and network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700" dirty="0"/>
                        <a:t>Work together and co-operate with others to develop ideas and turn them into action</a:t>
                      </a:r>
                    </a:p>
                    <a:p>
                      <a:pPr marL="285750" indent="-285750" algn="just">
                        <a:buFont typeface="Arial" panose="020B0604020202020204" pitchFamily="34" charset="0"/>
                        <a:buChar char="•"/>
                      </a:pPr>
                      <a:r>
                        <a:rPr lang="en-GB" sz="1700" dirty="0"/>
                        <a:t>Network </a:t>
                      </a:r>
                    </a:p>
                    <a:p>
                      <a:pPr marL="285750" indent="-285750" algn="just">
                        <a:buFont typeface="Arial" panose="020B0604020202020204" pitchFamily="34" charset="0"/>
                        <a:buChar char="•"/>
                      </a:pPr>
                      <a:r>
                        <a:rPr lang="en-GB" sz="1700" dirty="0"/>
                        <a:t>Solve conflicts and face up to competition positively when necessary</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6668092"/>
                  </a:ext>
                </a:extLst>
              </a:tr>
              <a:tr h="814182">
                <a:tc>
                  <a:txBody>
                    <a:bodyPr/>
                    <a:lstStyle/>
                    <a:p>
                      <a:pPr algn="just"/>
                      <a:r>
                        <a:rPr lang="en-US" sz="2400" b="1" dirty="0">
                          <a:solidFill>
                            <a:schemeClr val="tx1"/>
                          </a:solidFill>
                        </a:rPr>
                        <a:t>3.5 Learning through experience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en-US" sz="1800" i="1" dirty="0">
                          <a:solidFill>
                            <a:schemeClr val="tx1"/>
                          </a:solidFill>
                        </a:rPr>
                        <a:t>Learn by doing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en-GB" sz="1700" dirty="0"/>
                        <a:t>Use any initiative for value creation as a learning opportunity</a:t>
                      </a:r>
                    </a:p>
                    <a:p>
                      <a:pPr marL="285750" indent="-285750" algn="just">
                        <a:buFont typeface="Arial" panose="020B0604020202020204" pitchFamily="34" charset="0"/>
                        <a:buChar char="•"/>
                      </a:pPr>
                      <a:r>
                        <a:rPr lang="en-GB" sz="1700" dirty="0"/>
                        <a:t>Learn with others, including peers and mentors </a:t>
                      </a:r>
                    </a:p>
                    <a:p>
                      <a:pPr marL="285750" indent="-285750" algn="just">
                        <a:buFont typeface="Arial" panose="020B0604020202020204" pitchFamily="34" charset="0"/>
                        <a:buChar char="•"/>
                      </a:pPr>
                      <a:r>
                        <a:rPr lang="en-GB" sz="1700" dirty="0"/>
                        <a:t>Reflect and learn from both success and failure (your own and other people’s)</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8255285"/>
                  </a:ext>
                </a:extLst>
              </a:tr>
            </a:tbl>
          </a:graphicData>
        </a:graphic>
      </p:graphicFrame>
      <p:sp>
        <p:nvSpPr>
          <p:cNvPr id="6" name="Rettangolo 5">
            <a:extLst>
              <a:ext uri="{FF2B5EF4-FFF2-40B4-BE49-F238E27FC236}">
                <a16:creationId xmlns:a16="http://schemas.microsoft.com/office/drawing/2014/main" id="{C8EACCAA-A9F4-4E57-BF6B-4E6177998CA3}"/>
              </a:ext>
            </a:extLst>
          </p:cNvPr>
          <p:cNvSpPr/>
          <p:nvPr/>
        </p:nvSpPr>
        <p:spPr>
          <a:xfrm>
            <a:off x="0" y="8435340"/>
            <a:ext cx="18288000" cy="1851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8648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What follows…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3970318"/>
          </a:xfrm>
          <a:prstGeom prst="rect">
            <a:avLst/>
          </a:prstGeom>
          <a:noFill/>
        </p:spPr>
        <p:txBody>
          <a:bodyPr wrap="square" rtlCol="0">
            <a:spAutoFit/>
          </a:bodyPr>
          <a:lstStyle/>
          <a:p>
            <a:pPr algn="just"/>
            <a:r>
              <a:rPr lang="en-US" altLang="ko-KR" sz="2800" dirty="0"/>
              <a:t>In the context of this training module – and in consideration also of the underlying competences that we are dealing with – we will orientate your focus towards the first pillar, the one relating to IDEAS &amp; OPPORTUNITIES.</a:t>
            </a:r>
          </a:p>
          <a:p>
            <a:pPr algn="just"/>
            <a:endParaRPr lang="en-US" altLang="ko-KR" sz="2800" dirty="0"/>
          </a:p>
          <a:p>
            <a:pPr algn="just"/>
            <a:r>
              <a:rPr lang="en-US" altLang="ko-KR" sz="2800" dirty="0"/>
              <a:t>Note that the EntreComp does not make specific reference to Critical Thinking, but the whole framework tackles Critical Thinking-related dimension from many different angles. </a:t>
            </a:r>
          </a:p>
          <a:p>
            <a:pPr algn="just"/>
            <a:endParaRPr lang="en-US" altLang="ko-KR" sz="2800" dirty="0"/>
          </a:p>
          <a:p>
            <a:pPr algn="just"/>
            <a:r>
              <a:rPr lang="en-US" altLang="ko-KR" sz="2800" dirty="0"/>
              <a:t>The most tangible cross reference appears to be with the competences belonging to IDEAS &amp; OPPORTUNITIES. In the next unit we will go into further details on each one of them to as to track tangible connections with Critical Thinking, and most importantly, Critical Thinking at the use of employability.</a:t>
            </a:r>
          </a:p>
        </p:txBody>
      </p:sp>
    </p:spTree>
    <p:extLst>
      <p:ext uri="{BB962C8B-B14F-4D97-AF65-F5344CB8AC3E}">
        <p14:creationId xmlns:p14="http://schemas.microsoft.com/office/powerpoint/2010/main" val="406355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901803"/>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Critical Thinking among the most-desired competences for employability</a:t>
            </a:r>
          </a:p>
          <a:p>
            <a:pPr marL="12700" algn="just">
              <a:lnSpc>
                <a:spcPct val="100000"/>
              </a:lnSpc>
              <a:spcBef>
                <a:spcPts val="110"/>
              </a:spcBef>
            </a:pPr>
            <a:endParaRPr lang="es-ES" sz="2500" spc="50" dirty="0">
              <a:solidFill>
                <a:srgbClr val="002060"/>
              </a:solidFill>
              <a:latin typeface="Tahoma"/>
              <a:cs typeface="Tahoma"/>
            </a:endParaRPr>
          </a:p>
          <a:p>
            <a:pPr marL="12700" algn="just">
              <a:spcBef>
                <a:spcPts val="110"/>
              </a:spcBef>
            </a:pPr>
            <a:r>
              <a:rPr lang="en-GB" altLang="es-ES" sz="2800" dirty="0">
                <a:latin typeface="Calibri" panose="020F0502020204030204" pitchFamily="34" charset="0"/>
                <a:cs typeface="Calibri" panose="020F0502020204030204" pitchFamily="34" charset="0"/>
              </a:rPr>
              <a:t>Nowadays, as the automatization of tasks and functions is slowly replacing both “manual” an “intellectual” workforce, your opportunities to access the job market are increasingly depending on soft and relational skills.</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6" y="4774092"/>
            <a:ext cx="16913698" cy="3539430"/>
          </a:xfrm>
          <a:prstGeom prst="rect">
            <a:avLst/>
          </a:prstGeom>
          <a:noFill/>
        </p:spPr>
        <p:txBody>
          <a:bodyPr wrap="square" rtlCol="0">
            <a:spAutoFit/>
          </a:bodyPr>
          <a:lstStyle/>
          <a:p>
            <a:pPr algn="just"/>
            <a:r>
              <a:rPr lang="en-US" altLang="ko-KR" sz="2800" dirty="0"/>
              <a:t>Technical proficiency and effectiveness in the work place comes, firstly and foremost, from practices, exercise and experiences/lessons learned based on a trial-and-and-error approach. During interviews, employers do not have enough information to assess candidate profile’s and his/her potential performance in the workplace. </a:t>
            </a:r>
          </a:p>
          <a:p>
            <a:pPr algn="just"/>
            <a:endParaRPr lang="en-US" altLang="ko-KR" sz="2800" dirty="0"/>
          </a:p>
          <a:p>
            <a:pPr algn="just"/>
            <a:r>
              <a:rPr lang="en-US" altLang="ko-KR" sz="2800" dirty="0"/>
              <a:t>Furthermore, most of times the jobs you’re applying for requires specific knowledge/know-how that you might not have acquired during your formal education (simply because not included in the curricula).</a:t>
            </a:r>
          </a:p>
          <a:p>
            <a:pPr algn="just"/>
            <a:endParaRPr lang="en-US" altLang="ko-KR" sz="2800" dirty="0"/>
          </a:p>
          <a:p>
            <a:pPr algn="just"/>
            <a:r>
              <a:rPr lang="en-US" altLang="ko-KR" sz="2800" dirty="0"/>
              <a:t>So how do employers orientate their evaluation of your profile?...   </a:t>
            </a:r>
          </a:p>
        </p:txBody>
      </p:sp>
      <p:sp>
        <p:nvSpPr>
          <p:cNvPr id="11" name="TextBox 5">
            <a:extLst>
              <a:ext uri="{FF2B5EF4-FFF2-40B4-BE49-F238E27FC236}">
                <a16:creationId xmlns:a16="http://schemas.microsoft.com/office/drawing/2014/main" id="{6DB2408F-C8E3-481B-BEFD-24DB75CA61AF}"/>
              </a:ext>
            </a:extLst>
          </p:cNvPr>
          <p:cNvSpPr txBox="1"/>
          <p:nvPr/>
        </p:nvSpPr>
        <p:spPr>
          <a:xfrm>
            <a:off x="938056" y="4057038"/>
            <a:ext cx="11177744" cy="584775"/>
          </a:xfrm>
          <a:prstGeom prst="rect">
            <a:avLst/>
          </a:prstGeom>
          <a:noFill/>
        </p:spPr>
        <p:txBody>
          <a:bodyPr wrap="square" rtlCol="0" anchor="ctr">
            <a:spAutoFit/>
          </a:bodyPr>
          <a:lstStyle/>
          <a:p>
            <a:r>
              <a:rPr lang="en-US" altLang="ko-KR" sz="3200" b="1" dirty="0">
                <a:solidFill>
                  <a:srgbClr val="243255"/>
                </a:solidFill>
                <a:ea typeface="Tahoma" panose="020B0604030504040204" pitchFamily="34" charset="0"/>
                <a:cs typeface="Tahoma" panose="020B0604030504040204" pitchFamily="34" charset="0"/>
              </a:rPr>
              <a:t>Notes for your consideration: From </a:t>
            </a:r>
            <a:r>
              <a:rPr lang="en-US" altLang="ko-KR" sz="3200" b="1" i="1" dirty="0">
                <a:solidFill>
                  <a:srgbClr val="243255"/>
                </a:solidFill>
                <a:ea typeface="Tahoma" panose="020B0604030504040204" pitchFamily="34" charset="0"/>
                <a:cs typeface="Tahoma" panose="020B0604030504040204" pitchFamily="34" charset="0"/>
              </a:rPr>
              <a:t>Soft</a:t>
            </a:r>
            <a:r>
              <a:rPr lang="en-US" altLang="ko-KR" sz="3200" b="1" dirty="0">
                <a:solidFill>
                  <a:srgbClr val="243255"/>
                </a:solidFill>
                <a:ea typeface="Tahoma" panose="020B0604030504040204" pitchFamily="34" charset="0"/>
                <a:cs typeface="Tahoma" panose="020B0604030504040204" pitchFamily="34" charset="0"/>
              </a:rPr>
              <a:t> to </a:t>
            </a:r>
            <a:r>
              <a:rPr lang="en-US" altLang="ko-KR" sz="3200" b="1" i="1" dirty="0">
                <a:solidFill>
                  <a:srgbClr val="243255"/>
                </a:solidFill>
                <a:ea typeface="Tahoma" panose="020B0604030504040204" pitchFamily="34" charset="0"/>
                <a:cs typeface="Tahoma" panose="020B0604030504040204" pitchFamily="34" charset="0"/>
              </a:rPr>
              <a:t>Employability</a:t>
            </a:r>
            <a:r>
              <a:rPr lang="en-US" altLang="ko-KR" sz="3200" b="1" dirty="0">
                <a:solidFill>
                  <a:srgbClr val="243255"/>
                </a:solidFill>
                <a:ea typeface="Tahoma" panose="020B0604030504040204" pitchFamily="34" charset="0"/>
                <a:cs typeface="Tahoma" panose="020B0604030504040204" pitchFamily="34" charset="0"/>
              </a:rPr>
              <a:t> Skills</a:t>
            </a:r>
            <a:endParaRPr lang="ko-KR" altLang="en-US" sz="3200" b="1" dirty="0">
              <a:solidFill>
                <a:srgbClr val="243255"/>
              </a:solidFill>
              <a:cs typeface="Tahoma" panose="020B0604030504040204" pitchFamily="34" charset="0"/>
            </a:endParaRPr>
          </a:p>
        </p:txBody>
      </p:sp>
    </p:spTree>
    <p:extLst>
      <p:ext uri="{BB962C8B-B14F-4D97-AF65-F5344CB8AC3E}">
        <p14:creationId xmlns:p14="http://schemas.microsoft.com/office/powerpoint/2010/main" val="3427261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0">
                                            <p:txEl>
                                              <p:pRg st="2" end="2"/>
                                            </p:txEl>
                                          </p:spTgt>
                                        </p:tgtEl>
                                        <p:attrNameLst>
                                          <p:attrName>style.visibility</p:attrName>
                                        </p:attrNameLst>
                                      </p:cBhvr>
                                      <p:to>
                                        <p:strVal val="visible"/>
                                      </p:to>
                                    </p:set>
                                    <p:animEffect transition="in" filter="barn(inVertical)">
                                      <p:cBhvr>
                                        <p:cTn id="10" dur="500"/>
                                        <p:tgtEl>
                                          <p:spTgt spid="10">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animEffect transition="in" filter="barn(inVertical)">
                                      <p:cBhvr>
                                        <p:cTn id="13"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 look into the future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3539430"/>
          </a:xfrm>
          <a:prstGeom prst="rect">
            <a:avLst/>
          </a:prstGeom>
          <a:noFill/>
        </p:spPr>
        <p:txBody>
          <a:bodyPr wrap="square" rtlCol="0">
            <a:spAutoFit/>
          </a:bodyPr>
          <a:lstStyle/>
          <a:p>
            <a:pPr algn="just"/>
            <a:r>
              <a:rPr lang="en-US" altLang="ko-KR" sz="2800" dirty="0"/>
              <a:t>Employers are perfectly aware that new recruits – </a:t>
            </a:r>
            <a:r>
              <a:rPr lang="en-US" altLang="ko-KR" sz="2800"/>
              <a:t>specifically recent </a:t>
            </a:r>
            <a:r>
              <a:rPr lang="en-US" altLang="ko-KR" sz="2800" dirty="0"/>
              <a:t>graduates </a:t>
            </a:r>
            <a:r>
              <a:rPr lang="en-US" altLang="ko-KR" sz="2800"/>
              <a:t>– require </a:t>
            </a:r>
            <a:r>
              <a:rPr lang="en-US" altLang="ko-KR" sz="2800" dirty="0"/>
              <a:t>in-depth education and training with focus on their future roles and responsibilities before being fully autonomous and independent.</a:t>
            </a:r>
          </a:p>
          <a:p>
            <a:pPr algn="just"/>
            <a:endParaRPr lang="en-US" altLang="ko-KR" sz="2800" dirty="0"/>
          </a:p>
          <a:p>
            <a:pPr algn="just"/>
            <a:r>
              <a:rPr lang="en-US" altLang="ko-KR" sz="2800" dirty="0"/>
              <a:t>During the first interview, rather </a:t>
            </a:r>
            <a:r>
              <a:rPr lang="en-US" altLang="ko-KR" sz="2800"/>
              <a:t>than focusing on </a:t>
            </a:r>
            <a:r>
              <a:rPr lang="en-US" altLang="ko-KR" sz="2800" dirty="0"/>
              <a:t>what you can do, they will be seeking for </a:t>
            </a:r>
            <a:r>
              <a:rPr lang="en-US" altLang="ko-KR" sz="2800"/>
              <a:t>other information </a:t>
            </a:r>
            <a:r>
              <a:rPr lang="en-US" altLang="ko-KR" sz="2800" dirty="0"/>
              <a:t>that </a:t>
            </a:r>
            <a:r>
              <a:rPr lang="en-US" altLang="ko-KR" sz="2800"/>
              <a:t>might not be related to your education at all.</a:t>
            </a:r>
            <a:endParaRPr lang="en-US" altLang="ko-KR" sz="2800" dirty="0"/>
          </a:p>
          <a:p>
            <a:pPr algn="just"/>
            <a:endParaRPr lang="en-US" altLang="ko-KR" sz="2800" dirty="0"/>
          </a:p>
          <a:p>
            <a:pPr algn="just"/>
            <a:r>
              <a:rPr lang="en-US" altLang="ko-KR" sz="2800" dirty="0"/>
              <a:t>This kind of information, represents the very origin of the ESSENCE project and the assumptions on which it is rooted.</a:t>
            </a:r>
          </a:p>
        </p:txBody>
      </p:sp>
    </p:spTree>
    <p:extLst>
      <p:ext uri="{BB962C8B-B14F-4D97-AF65-F5344CB8AC3E}">
        <p14:creationId xmlns:p14="http://schemas.microsoft.com/office/powerpoint/2010/main" val="3146831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The Future of Jobs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686799" y="3009900"/>
            <a:ext cx="9164953" cy="4832092"/>
          </a:xfrm>
          <a:prstGeom prst="rect">
            <a:avLst/>
          </a:prstGeom>
          <a:noFill/>
        </p:spPr>
        <p:txBody>
          <a:bodyPr wrap="square" rtlCol="0">
            <a:spAutoFit/>
          </a:bodyPr>
          <a:lstStyle/>
          <a:p>
            <a:pPr algn="just"/>
            <a:r>
              <a:rPr lang="en-GB" altLang="ko-KR" sz="2800" dirty="0"/>
              <a:t>Back in 2016, the World Economic Forum predicted a major shift by 2020 in the “top 10 skills” for employability, recruitment, career development and business competitiveness.</a:t>
            </a:r>
          </a:p>
          <a:p>
            <a:pPr algn="just"/>
            <a:endParaRPr lang="en-GB" altLang="ko-KR" sz="2800" dirty="0"/>
          </a:p>
          <a:p>
            <a:pPr algn="just"/>
            <a:r>
              <a:rPr lang="en-GB" altLang="ko-KR" sz="2800" dirty="0"/>
              <a:t>According to the report, soft and relational skills are essential for new graduates and HE students to enter the job market as recruiters and employers develop new sophisticated models to assess the “human” profile of candidates (i.e., ability to work with others, sense of initiative, reliability and trustworthiness, etc.). </a:t>
            </a:r>
          </a:p>
        </p:txBody>
      </p:sp>
      <p:pic>
        <p:nvPicPr>
          <p:cNvPr id="9" name="Segnaposto contenuto 4">
            <a:extLst>
              <a:ext uri="{FF2B5EF4-FFF2-40B4-BE49-F238E27FC236}">
                <a16:creationId xmlns:a16="http://schemas.microsoft.com/office/drawing/2014/main" id="{AB7E37C4-89F9-4E33-9522-6E73F5BB39D3}"/>
              </a:ext>
            </a:extLst>
          </p:cNvPr>
          <p:cNvPicPr>
            <a:picLocks noChangeAspect="1"/>
          </p:cNvPicPr>
          <p:nvPr/>
        </p:nvPicPr>
        <p:blipFill>
          <a:blip r:embed="rId5"/>
          <a:stretch>
            <a:fillRect/>
          </a:stretch>
        </p:blipFill>
        <p:spPr>
          <a:xfrm>
            <a:off x="905285" y="2784958"/>
            <a:ext cx="7318473" cy="5340179"/>
          </a:xfrm>
          <a:prstGeom prst="rect">
            <a:avLst/>
          </a:prstGeom>
          <a:ln w="38100">
            <a:solidFill>
              <a:srgbClr val="0070C0"/>
            </a:solidFill>
          </a:ln>
        </p:spPr>
      </p:pic>
    </p:spTree>
    <p:extLst>
      <p:ext uri="{BB962C8B-B14F-4D97-AF65-F5344CB8AC3E}">
        <p14:creationId xmlns:p14="http://schemas.microsoft.com/office/powerpoint/2010/main" val="21074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Top 10 skill for employability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pic>
        <p:nvPicPr>
          <p:cNvPr id="9" name="Immagine 8">
            <a:extLst>
              <a:ext uri="{FF2B5EF4-FFF2-40B4-BE49-F238E27FC236}">
                <a16:creationId xmlns:a16="http://schemas.microsoft.com/office/drawing/2014/main" id="{0271F0B2-9164-4A86-8E6F-7312EFE82BB8}"/>
              </a:ext>
            </a:extLst>
          </p:cNvPr>
          <p:cNvPicPr>
            <a:picLocks noChangeAspect="1"/>
          </p:cNvPicPr>
          <p:nvPr/>
        </p:nvPicPr>
        <p:blipFill>
          <a:blip r:embed="rId5"/>
          <a:stretch>
            <a:fillRect/>
          </a:stretch>
        </p:blipFill>
        <p:spPr>
          <a:xfrm>
            <a:off x="3482689" y="2648960"/>
            <a:ext cx="11322621" cy="4989081"/>
          </a:xfrm>
          <a:prstGeom prst="rect">
            <a:avLst/>
          </a:prstGeom>
          <a:ln w="38100">
            <a:solidFill>
              <a:srgbClr val="0070C0"/>
            </a:solidFill>
          </a:ln>
        </p:spPr>
      </p:pic>
      <p:sp>
        <p:nvSpPr>
          <p:cNvPr id="11" name="CasellaDiTesto 10">
            <a:extLst>
              <a:ext uri="{FF2B5EF4-FFF2-40B4-BE49-F238E27FC236}">
                <a16:creationId xmlns:a16="http://schemas.microsoft.com/office/drawing/2014/main" id="{FF550791-F0C2-4956-ADCD-9A5946372D83}"/>
              </a:ext>
            </a:extLst>
          </p:cNvPr>
          <p:cNvSpPr txBox="1"/>
          <p:nvPr/>
        </p:nvSpPr>
        <p:spPr>
          <a:xfrm>
            <a:off x="5202121" y="7608213"/>
            <a:ext cx="7883756" cy="430887"/>
          </a:xfrm>
          <a:prstGeom prst="rect">
            <a:avLst/>
          </a:prstGeom>
          <a:noFill/>
        </p:spPr>
        <p:txBody>
          <a:bodyPr wrap="square" rtlCol="0">
            <a:spAutoFit/>
          </a:bodyPr>
          <a:lstStyle/>
          <a:p>
            <a:pPr algn="ctr"/>
            <a:r>
              <a:rPr lang="en-GB" sz="2200" dirty="0"/>
              <a:t>Source: Future of Jobs Report, World Economic Forum</a:t>
            </a:r>
          </a:p>
        </p:txBody>
      </p:sp>
      <p:sp>
        <p:nvSpPr>
          <p:cNvPr id="2" name="Rettangolo 1">
            <a:extLst>
              <a:ext uri="{FF2B5EF4-FFF2-40B4-BE49-F238E27FC236}">
                <a16:creationId xmlns:a16="http://schemas.microsoft.com/office/drawing/2014/main" id="{76B78DBB-8CB9-4A21-9F43-16D28FA5A0AC}"/>
              </a:ext>
            </a:extLst>
          </p:cNvPr>
          <p:cNvSpPr/>
          <p:nvPr/>
        </p:nvSpPr>
        <p:spPr>
          <a:xfrm>
            <a:off x="4419600" y="4026813"/>
            <a:ext cx="2209800" cy="4308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ttangolo 11">
            <a:extLst>
              <a:ext uri="{FF2B5EF4-FFF2-40B4-BE49-F238E27FC236}">
                <a16:creationId xmlns:a16="http://schemas.microsoft.com/office/drawing/2014/main" id="{8DC28006-9BB5-46B1-8F55-12CD4CB58340}"/>
              </a:ext>
            </a:extLst>
          </p:cNvPr>
          <p:cNvSpPr/>
          <p:nvPr/>
        </p:nvSpPr>
        <p:spPr>
          <a:xfrm>
            <a:off x="10363200" y="4712613"/>
            <a:ext cx="2209800" cy="4308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6613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es-ES" sz="4800" b="1" dirty="0">
                <a:solidFill>
                  <a:srgbClr val="E12227"/>
                </a:solidFill>
              </a:rPr>
              <a:t>OBJECTIVES AND GOALS</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At the end of this module you will be able to:</a:t>
            </a: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4">
            <a:extLst>
              <a:ext uri="{FF2B5EF4-FFF2-40B4-BE49-F238E27FC236}">
                <a16:creationId xmlns:a16="http://schemas.microsoft.com/office/drawing/2014/main" id="{8C048760-2215-47FF-98AE-D2506BBD665E}"/>
              </a:ext>
            </a:extLst>
          </p:cNvPr>
          <p:cNvSpPr/>
          <p:nvPr/>
        </p:nvSpPr>
        <p:spPr>
          <a:xfrm rot="16200000">
            <a:off x="1078978" y="716442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4822129" cy="830997"/>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Get more familiar with the EntreComp Framework…</a:t>
            </a:r>
          </a:p>
          <a:p>
            <a:r>
              <a:rPr lang="en-US" altLang="ko-KR" sz="2400" dirty="0">
                <a:cs typeface="Arial" pitchFamily="34" charset="0"/>
              </a:rPr>
              <a:t>…the official EU framework for education and training on sense of initiative and entrepreneurial competences </a:t>
            </a: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731318"/>
            <a:ext cx="11009671" cy="830997"/>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Have a deepen look into EntreComp</a:t>
            </a:r>
          </a:p>
          <a:p>
            <a:r>
              <a:rPr lang="en-US" altLang="ko-KR" sz="2400" dirty="0">
                <a:cs typeface="Arial" pitchFamily="34" charset="0"/>
              </a:rPr>
              <a:t>Three Training Areas: IDEAS &amp; OPPORTUNITIES, RESOURCES, INTO ACTION</a:t>
            </a:r>
            <a:endParaRPr lang="ko-KR" altLang="en-US" sz="2400" dirty="0">
              <a:cs typeface="Arial" pitchFamily="34" charset="0"/>
            </a:endParaRPr>
          </a:p>
        </p:txBody>
      </p:sp>
      <p:sp>
        <p:nvSpPr>
          <p:cNvPr id="41" name="TextBox 8">
            <a:extLst>
              <a:ext uri="{FF2B5EF4-FFF2-40B4-BE49-F238E27FC236}">
                <a16:creationId xmlns:a16="http://schemas.microsoft.com/office/drawing/2014/main" id="{D30CFFC9-0910-4AEB-ACCE-4FB39BBB51EE}"/>
              </a:ext>
            </a:extLst>
          </p:cNvPr>
          <p:cNvSpPr txBox="1"/>
          <p:nvPr/>
        </p:nvSpPr>
        <p:spPr>
          <a:xfrm>
            <a:off x="1676400" y="6975103"/>
            <a:ext cx="10591800" cy="830997"/>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Experiment with operative frameworks for Critical Thinking</a:t>
            </a:r>
          </a:p>
          <a:p>
            <a:r>
              <a:rPr lang="en-US" altLang="ko-KR" sz="2400" dirty="0">
                <a:cs typeface="Arial" pitchFamily="34" charset="0"/>
              </a:rPr>
              <a:t>Analysis → Inference → Evaluation </a:t>
            </a:r>
            <a:endParaRPr lang="ko-KR" altLang="en-US" sz="2400" dirty="0">
              <a:cs typeface="Arial" pitchFamily="34"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9529" y="5813003"/>
            <a:ext cx="9561871" cy="830997"/>
          </a:xfrm>
          <a:prstGeom prst="rect">
            <a:avLst/>
          </a:prstGeom>
          <a:noFill/>
        </p:spPr>
        <p:txBody>
          <a:bodyPr wrap="square" lIns="108000" rIns="108000" rtlCol="0">
            <a:spAutoFit/>
          </a:bodyPr>
          <a:lstStyle/>
          <a:p>
            <a:r>
              <a:rPr lang="en-US" altLang="ko-KR" sz="2400" b="1" dirty="0">
                <a:solidFill>
                  <a:srgbClr val="243255"/>
                </a:solidFill>
                <a:cs typeface="Arial" pitchFamily="34" charset="0"/>
              </a:rPr>
              <a:t>Understand how Critical Thinking is framed into EntreComp </a:t>
            </a:r>
          </a:p>
          <a:p>
            <a:r>
              <a:rPr lang="it-IT" altLang="ko-KR" sz="2400" dirty="0">
                <a:cs typeface="Arial" pitchFamily="34" charset="0"/>
              </a:rPr>
              <a:t>IDEAS &amp; OPPORTUNITIES’ pillar for Critical Thinking </a:t>
            </a:r>
            <a:endParaRPr lang="ko-KR" altLang="en-US" sz="2400" dirty="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An EntreComp approach to Critical Thinking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3970318"/>
          </a:xfrm>
          <a:prstGeom prst="rect">
            <a:avLst/>
          </a:prstGeom>
          <a:noFill/>
        </p:spPr>
        <p:txBody>
          <a:bodyPr wrap="square" rtlCol="0">
            <a:spAutoFit/>
          </a:bodyPr>
          <a:lstStyle/>
          <a:p>
            <a:pPr algn="just"/>
            <a:r>
              <a:rPr lang="en-US" altLang="ko-KR" sz="2800" dirty="0"/>
              <a:t>When we think about it, finding a job – or the opportunity for an interview with a company that you would like to work for – is a process that resemble </a:t>
            </a:r>
            <a:r>
              <a:rPr lang="en-US" altLang="ko-KR" sz="2800" dirty="0" err="1"/>
              <a:t>EntreComp’s</a:t>
            </a:r>
            <a:r>
              <a:rPr lang="en-US" altLang="ko-KR" sz="2800" dirty="0"/>
              <a:t> design:</a:t>
            </a:r>
          </a:p>
          <a:p>
            <a:pPr algn="just"/>
            <a:endParaRPr lang="en-US" altLang="ko-KR" sz="2800" dirty="0"/>
          </a:p>
          <a:p>
            <a:pPr marL="514350" indent="-514350" algn="just">
              <a:buFont typeface="+mj-lt"/>
              <a:buAutoNum type="arabicPeriod"/>
            </a:pPr>
            <a:r>
              <a:rPr lang="en-US" altLang="ko-KR" sz="2800" dirty="0"/>
              <a:t>Identify </a:t>
            </a:r>
            <a:r>
              <a:rPr lang="en-US" altLang="ko-KR" sz="2800" b="1" dirty="0">
                <a:solidFill>
                  <a:srgbClr val="0070C0"/>
                </a:solidFill>
              </a:rPr>
              <a:t>IDEAS &amp; OPPORTUNITIES </a:t>
            </a:r>
            <a:r>
              <a:rPr lang="en-US" altLang="ko-KR" sz="2800" dirty="0"/>
              <a:t>to achieve that objective</a:t>
            </a:r>
          </a:p>
          <a:p>
            <a:pPr marL="514350" indent="-514350" algn="just">
              <a:buFont typeface="+mj-lt"/>
              <a:buAutoNum type="arabicPeriod"/>
            </a:pPr>
            <a:r>
              <a:rPr lang="en-US" altLang="ko-KR" sz="2800" dirty="0"/>
              <a:t>mobilizing your </a:t>
            </a:r>
            <a:r>
              <a:rPr lang="en-US" altLang="ko-KR" sz="2800" b="1" dirty="0">
                <a:solidFill>
                  <a:schemeClr val="accent6">
                    <a:lumMod val="75000"/>
                  </a:schemeClr>
                </a:solidFill>
              </a:rPr>
              <a:t>RESOURCES</a:t>
            </a:r>
            <a:r>
              <a:rPr lang="en-US" altLang="ko-KR" sz="2800" dirty="0"/>
              <a:t> to nurture even further your sense of initiative</a:t>
            </a:r>
          </a:p>
          <a:p>
            <a:pPr marL="514350" indent="-514350" algn="just">
              <a:buFont typeface="+mj-lt"/>
              <a:buAutoNum type="arabicPeriod"/>
            </a:pPr>
            <a:r>
              <a:rPr lang="en-US" altLang="ko-KR" sz="2800" dirty="0"/>
              <a:t>and finally, putting yourself </a:t>
            </a:r>
            <a:r>
              <a:rPr lang="en-US" altLang="ko-KR" sz="2800" b="1" dirty="0">
                <a:solidFill>
                  <a:schemeClr val="accent3">
                    <a:lumMod val="75000"/>
                  </a:schemeClr>
                </a:solidFill>
              </a:rPr>
              <a:t>INTO ACTION </a:t>
            </a:r>
          </a:p>
          <a:p>
            <a:pPr marL="514350" indent="-514350" algn="just">
              <a:buFont typeface="+mj-lt"/>
              <a:buAutoNum type="arabicPeriod"/>
            </a:pPr>
            <a:endParaRPr lang="en-US" altLang="ko-KR" sz="2800" b="1" dirty="0">
              <a:solidFill>
                <a:schemeClr val="accent3">
                  <a:lumMod val="75000"/>
                </a:schemeClr>
              </a:solidFill>
            </a:endParaRPr>
          </a:p>
          <a:p>
            <a:pPr algn="just"/>
            <a:r>
              <a:rPr lang="en-US" altLang="ko-KR" sz="2800" dirty="0"/>
              <a:t>So at first, you need to </a:t>
            </a:r>
            <a:r>
              <a:rPr lang="en-US" altLang="ko-KR" sz="2800" b="1" dirty="0"/>
              <a:t>think critically </a:t>
            </a:r>
            <a:r>
              <a:rPr lang="en-US" altLang="ko-KR" sz="2800" dirty="0"/>
              <a:t>on how to plan, strategize and move on with your job-hunting…not by chance, according to many, finding a job is a job per se. </a:t>
            </a:r>
            <a:r>
              <a:rPr lang="en-US" altLang="ko-KR" sz="2800" b="1" dirty="0"/>
              <a:t> </a:t>
            </a:r>
          </a:p>
        </p:txBody>
      </p:sp>
    </p:spTree>
    <p:extLst>
      <p:ext uri="{BB962C8B-B14F-4D97-AF65-F5344CB8AC3E}">
        <p14:creationId xmlns:p14="http://schemas.microsoft.com/office/powerpoint/2010/main" val="428087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arn(inVertical)">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barn(inVertical)">
                                      <p:cBhvr>
                                        <p:cTn id="12" dur="500"/>
                                        <p:tgtEl>
                                          <p:spTgt spid="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barn(inVertical)">
                                      <p:cBhvr>
                                        <p:cTn id="1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1. Spotting opportunities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4832092"/>
          </a:xfrm>
          <a:prstGeom prst="rect">
            <a:avLst/>
          </a:prstGeom>
          <a:noFill/>
        </p:spPr>
        <p:txBody>
          <a:bodyPr wrap="square" rtlCol="0">
            <a:spAutoFit/>
          </a:bodyPr>
          <a:lstStyle/>
          <a:p>
            <a:pPr algn="just"/>
            <a:r>
              <a:rPr lang="en-US" altLang="ko-KR" sz="2800" dirty="0"/>
              <a:t>Spotting opportunities for employability is the very first task you are require to comply with so as to maximize your  chances of employability. </a:t>
            </a:r>
          </a:p>
          <a:p>
            <a:pPr algn="just"/>
            <a:endParaRPr lang="en-US" altLang="ko-KR" sz="2800" dirty="0"/>
          </a:p>
          <a:p>
            <a:pPr algn="just"/>
            <a:r>
              <a:rPr lang="en-US" altLang="ko-KR" sz="2800" dirty="0"/>
              <a:t>Applying Critical Thinking to spotting opportunities for employability means </a:t>
            </a:r>
            <a:r>
              <a:rPr lang="en-US" altLang="ko-KR" sz="2800" b="1" dirty="0"/>
              <a:t>analyzing</a:t>
            </a:r>
            <a:r>
              <a:rPr lang="en-US" altLang="ko-KR" sz="2800" dirty="0"/>
              <a:t>, </a:t>
            </a:r>
            <a:r>
              <a:rPr lang="en-US" altLang="ko-KR" sz="2800" b="1" dirty="0"/>
              <a:t>inferencing</a:t>
            </a:r>
            <a:r>
              <a:rPr lang="en-US" altLang="ko-KR" sz="2800" dirty="0"/>
              <a:t> and </a:t>
            </a:r>
            <a:r>
              <a:rPr lang="en-US" altLang="ko-KR" sz="2800" b="1" dirty="0"/>
              <a:t>evaluating</a:t>
            </a:r>
            <a:r>
              <a:rPr lang="en-US" altLang="ko-KR" sz="2800" dirty="0"/>
              <a:t> relevant information (data, statistics, etc.) emerging from the job market: </a:t>
            </a:r>
            <a:r>
              <a:rPr lang="en-GB" altLang="ko-KR" sz="2800" dirty="0"/>
              <a:t>which is the industry with the highest growth potential? Where are located its key players? Etc. This qualitative and quantitative phenomenon should be cross-referenced with your personal aspirations, motivations and achievements. Threats and opportunities from the market remain subjective from person to person.</a:t>
            </a:r>
          </a:p>
          <a:p>
            <a:pPr algn="just"/>
            <a:endParaRPr lang="en-GB" altLang="ko-KR" sz="2800" dirty="0"/>
          </a:p>
          <a:p>
            <a:pPr algn="just"/>
            <a:r>
              <a:rPr lang="en-GB" altLang="ko-KR" sz="2800" dirty="0"/>
              <a:t>Take some time to reflect on what drives your interests, what stimulate your curiosity, what might be a personal talent of yours from which to leverage on…</a:t>
            </a:r>
            <a:endParaRPr lang="en-US" altLang="ko-KR" sz="2800" dirty="0"/>
          </a:p>
        </p:txBody>
      </p:sp>
    </p:spTree>
    <p:extLst>
      <p:ext uri="{BB962C8B-B14F-4D97-AF65-F5344CB8AC3E}">
        <p14:creationId xmlns:p14="http://schemas.microsoft.com/office/powerpoint/2010/main" val="1728215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2. Creativity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5262979"/>
          </a:xfrm>
          <a:prstGeom prst="rect">
            <a:avLst/>
          </a:prstGeom>
          <a:noFill/>
        </p:spPr>
        <p:txBody>
          <a:bodyPr wrap="square" rtlCol="0">
            <a:spAutoFit/>
          </a:bodyPr>
          <a:lstStyle/>
          <a:p>
            <a:pPr algn="just"/>
            <a:r>
              <a:rPr lang="en-US" altLang="ko-KR" sz="2800" dirty="0"/>
              <a:t>Very often, when it comes to job hunting, the </a:t>
            </a:r>
            <a:r>
              <a:rPr lang="en-GB" altLang="ko-KR" sz="2800" dirty="0"/>
              <a:t>one-solution-fits-all approach can lead very easily to negative effects.</a:t>
            </a:r>
          </a:p>
          <a:p>
            <a:pPr algn="just"/>
            <a:endParaRPr lang="en-GB" altLang="ko-KR" sz="2800" dirty="0"/>
          </a:p>
          <a:p>
            <a:pPr algn="just"/>
            <a:r>
              <a:rPr lang="en-GB" altLang="ko-KR" sz="2800" dirty="0"/>
              <a:t>Unfortunately, at times, the job-market becomes an extremely competitive arena. On a daily basis, </a:t>
            </a:r>
            <a:r>
              <a:rPr lang="en-US" altLang="ko-KR" sz="2800" dirty="0"/>
              <a:t>hundreds of applications flood the “work with us” inbox of companies and organization, in order to really stand out from masses you need to be very creative in your approach.</a:t>
            </a:r>
          </a:p>
          <a:p>
            <a:pPr algn="just"/>
            <a:endParaRPr lang="en-US" altLang="ko-KR" sz="2800" dirty="0"/>
          </a:p>
          <a:p>
            <a:pPr algn="just"/>
            <a:r>
              <a:rPr lang="en-US" altLang="ko-KR" sz="2800" dirty="0"/>
              <a:t>Luckily for you, LinkedIn provides for new numerous and exciting opportunities to network with people that can be of great support. However, this does not implies that the task it’s easier…</a:t>
            </a:r>
          </a:p>
          <a:p>
            <a:pPr algn="just"/>
            <a:endParaRPr lang="en-US" altLang="ko-KR" sz="2800" dirty="0"/>
          </a:p>
          <a:p>
            <a:pPr algn="just"/>
            <a:r>
              <a:rPr lang="en-US" altLang="ko-KR" sz="2800" dirty="0"/>
              <a:t>Seek for guidance and feedbacks, do your research and learn from experts key tips and hints on how to “relate” with employers, based also on companies’ recruiting process. In other words, do not stop assimilating external inputs.</a:t>
            </a:r>
          </a:p>
        </p:txBody>
      </p:sp>
    </p:spTree>
    <p:extLst>
      <p:ext uri="{BB962C8B-B14F-4D97-AF65-F5344CB8AC3E}">
        <p14:creationId xmlns:p14="http://schemas.microsoft.com/office/powerpoint/2010/main" val="3590568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3. Vision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4401205"/>
          </a:xfrm>
          <a:prstGeom prst="rect">
            <a:avLst/>
          </a:prstGeom>
          <a:noFill/>
        </p:spPr>
        <p:txBody>
          <a:bodyPr wrap="square" rtlCol="0">
            <a:spAutoFit/>
          </a:bodyPr>
          <a:lstStyle/>
          <a:p>
            <a:pPr algn="just"/>
            <a:r>
              <a:rPr lang="en-US" altLang="ko-KR" sz="2800" dirty="0"/>
              <a:t>Once new opportunities are spotted and you have a plan to stand out and valorizing your strengths, go back to your “inner” self so as to pinpoint those key elements that will influence and impact on your future decisions.</a:t>
            </a:r>
          </a:p>
          <a:p>
            <a:pPr algn="just"/>
            <a:endParaRPr lang="en-US" altLang="ko-KR" sz="2800" dirty="0"/>
          </a:p>
          <a:p>
            <a:pPr algn="just"/>
            <a:r>
              <a:rPr lang="en-US" altLang="ko-KR" sz="2800" dirty="0"/>
              <a:t>This is really about to put on the scale, on one hand your passions, aspirations, desires and expectations, on the other, concrete opportunities that surrounds you. </a:t>
            </a:r>
          </a:p>
          <a:p>
            <a:pPr algn="just"/>
            <a:endParaRPr lang="en-US" altLang="ko-KR" sz="2800" dirty="0"/>
          </a:p>
          <a:p>
            <a:pPr algn="just"/>
            <a:r>
              <a:rPr lang="en-US" altLang="ko-KR" sz="2800" dirty="0"/>
              <a:t>You need to be aware that you might not be able to access your “first choice” option (the one that you were really dreaming for) fresh of university. Job-hunting can put you in compromise situations with or without your will…be sincere with yourself and ask you how would you deal with, how many steps would you need to get closer to what you were actually pursuing. </a:t>
            </a:r>
          </a:p>
        </p:txBody>
      </p:sp>
    </p:spTree>
    <p:extLst>
      <p:ext uri="{BB962C8B-B14F-4D97-AF65-F5344CB8AC3E}">
        <p14:creationId xmlns:p14="http://schemas.microsoft.com/office/powerpoint/2010/main" val="1790458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4. Valuing ideas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5262979"/>
          </a:xfrm>
          <a:prstGeom prst="rect">
            <a:avLst/>
          </a:prstGeom>
          <a:noFill/>
        </p:spPr>
        <p:txBody>
          <a:bodyPr wrap="square" rtlCol="0">
            <a:spAutoFit/>
          </a:bodyPr>
          <a:lstStyle/>
          <a:p>
            <a:pPr algn="just"/>
            <a:r>
              <a:rPr lang="en-US" altLang="ko-KR" sz="2800" dirty="0"/>
              <a:t>Now that you have a semi-defined roadmap with new and consolidated coordinates orienteering your focus, you can start to narrow down even further your targets of reference – the ones that seems compliant and coherent with your personal expectations, empowerment and professional development opportunities, etc.</a:t>
            </a:r>
          </a:p>
          <a:p>
            <a:pPr algn="just"/>
            <a:endParaRPr lang="en-US" altLang="ko-KR" sz="2800" dirty="0"/>
          </a:p>
          <a:p>
            <a:pPr algn="just"/>
            <a:r>
              <a:rPr lang="en-US" altLang="ko-KR" sz="2800" dirty="0"/>
              <a:t>Considering all the multiple alternative you might have, try to highlight and process inputs by looking at the most that you can make out of each one of them. </a:t>
            </a:r>
          </a:p>
          <a:p>
            <a:pPr algn="just"/>
            <a:endParaRPr lang="en-US" altLang="ko-KR" sz="2800" dirty="0"/>
          </a:p>
          <a:p>
            <a:pPr algn="just"/>
            <a:r>
              <a:rPr lang="en-US" altLang="ko-KR" sz="2800" dirty="0"/>
              <a:t>Each item (i.e., salary) will be assigned to a value that is measured on a numerical scale (for instance, 1 = very disadvantageous; 5 = very advantageous), at the end of process each option will present a certain score. Of course, the higher the score, the higher the appealing of the solution. </a:t>
            </a:r>
          </a:p>
          <a:p>
            <a:pPr algn="just"/>
            <a:endParaRPr lang="en-US" altLang="ko-KR" sz="2800" dirty="0"/>
          </a:p>
          <a:p>
            <a:pPr algn="just"/>
            <a:r>
              <a:rPr lang="en-US" altLang="ko-KR" sz="2800" dirty="0"/>
              <a:t>Math should not dictate your final decision, but it will certainly be of support…</a:t>
            </a:r>
          </a:p>
        </p:txBody>
      </p:sp>
    </p:spTree>
    <p:extLst>
      <p:ext uri="{BB962C8B-B14F-4D97-AF65-F5344CB8AC3E}">
        <p14:creationId xmlns:p14="http://schemas.microsoft.com/office/powerpoint/2010/main" val="1410436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5. Ethical and Sustainable Thinking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3970318"/>
          </a:xfrm>
          <a:prstGeom prst="rect">
            <a:avLst/>
          </a:prstGeom>
          <a:noFill/>
        </p:spPr>
        <p:txBody>
          <a:bodyPr wrap="square" rtlCol="0">
            <a:spAutoFit/>
          </a:bodyPr>
          <a:lstStyle/>
          <a:p>
            <a:pPr algn="just"/>
            <a:r>
              <a:rPr lang="en-US" altLang="ko-KR" sz="2800" dirty="0"/>
              <a:t>When we talk about job-hunting, employment and professional development, let’s not forget that once you will be embraced by the ecosystem, your actions will impact someone somewhere near you.</a:t>
            </a:r>
          </a:p>
          <a:p>
            <a:pPr algn="just"/>
            <a:endParaRPr lang="en-US" altLang="ko-KR" sz="2800" dirty="0"/>
          </a:p>
          <a:p>
            <a:pPr algn="just"/>
            <a:r>
              <a:rPr lang="en-US" altLang="ko-KR" sz="2800" dirty="0"/>
              <a:t>After acquiring enough responsibility and experience, there will be a moment in which your vote might decide the output of a delicate decision. This scenario can make quite a big difference if you work in the healthcare sector, defence, finance, and more in general, industries that impact societies and economies at large. </a:t>
            </a:r>
          </a:p>
          <a:p>
            <a:pPr algn="just"/>
            <a:endParaRPr lang="en-US" altLang="ko-KR" sz="2800" dirty="0"/>
          </a:p>
          <a:p>
            <a:pPr algn="just"/>
            <a:r>
              <a:rPr lang="en-US" altLang="ko-KR" sz="2800" dirty="0"/>
              <a:t>While valuing the different alternative for employability, take into the equation your accountability and potential exposures to unpleasant situations… will you be ready and mentally prepared to cope with the consequences?</a:t>
            </a:r>
          </a:p>
        </p:txBody>
      </p:sp>
    </p:spTree>
    <p:extLst>
      <p:ext uri="{BB962C8B-B14F-4D97-AF65-F5344CB8AC3E}">
        <p14:creationId xmlns:p14="http://schemas.microsoft.com/office/powerpoint/2010/main" val="2219336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901803"/>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Critical Thinking in a nutshell: merging new takeaways and recommendations</a:t>
            </a:r>
          </a:p>
          <a:p>
            <a:pPr marL="12700" algn="just">
              <a:lnSpc>
                <a:spcPct val="100000"/>
              </a:lnSpc>
              <a:spcBef>
                <a:spcPts val="110"/>
              </a:spcBef>
            </a:pPr>
            <a:endParaRPr lang="es-ES" sz="2500" spc="50" dirty="0">
              <a:solidFill>
                <a:srgbClr val="002060"/>
              </a:solidFill>
              <a:latin typeface="Tahoma"/>
              <a:cs typeface="Tahoma"/>
            </a:endParaRPr>
          </a:p>
          <a:p>
            <a:pPr marL="12700" algn="just">
              <a:spcBef>
                <a:spcPts val="110"/>
              </a:spcBef>
            </a:pPr>
            <a:r>
              <a:rPr lang="en-GB" altLang="es-ES" sz="2800" dirty="0">
                <a:latin typeface="Calibri" panose="020F0502020204030204" pitchFamily="34" charset="0"/>
                <a:cs typeface="Calibri" panose="020F0502020204030204" pitchFamily="34" charset="0"/>
              </a:rPr>
              <a:t>In this last Unit, we will look at interesting and defining features of Critical Thinking so as to sustain you in better familiarise with the notion and start experimenting with new “critical” approaches applied to real-life scenarios.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6" y="4774092"/>
            <a:ext cx="16913698" cy="2677656"/>
          </a:xfrm>
          <a:prstGeom prst="rect">
            <a:avLst/>
          </a:prstGeom>
          <a:noFill/>
        </p:spPr>
        <p:txBody>
          <a:bodyPr wrap="square" rtlCol="0">
            <a:spAutoFit/>
          </a:bodyPr>
          <a:lstStyle/>
          <a:p>
            <a:pPr algn="just"/>
            <a:r>
              <a:rPr lang="en-US" altLang="ko-KR" sz="2800" dirty="0"/>
              <a:t>Back in the previous unit, we mentioned the fact that an application of Critical Thinking in its very essentials follows a three-stage approach as follows: </a:t>
            </a:r>
          </a:p>
          <a:p>
            <a:pPr algn="just"/>
            <a:endParaRPr lang="en-US" altLang="ko-KR" sz="2800" dirty="0"/>
          </a:p>
          <a:p>
            <a:pPr marL="514350" indent="-514350" algn="just">
              <a:buFont typeface="+mj-lt"/>
              <a:buAutoNum type="arabicPeriod"/>
            </a:pPr>
            <a:r>
              <a:rPr lang="en-US" altLang="ko-KR" sz="2800" b="1" dirty="0"/>
              <a:t>Analysis</a:t>
            </a:r>
          </a:p>
          <a:p>
            <a:pPr marL="514350" indent="-514350" algn="just">
              <a:buFont typeface="+mj-lt"/>
              <a:buAutoNum type="arabicPeriod"/>
            </a:pPr>
            <a:r>
              <a:rPr lang="en-US" altLang="ko-KR" sz="2800" b="1" dirty="0"/>
              <a:t>Inference</a:t>
            </a:r>
          </a:p>
          <a:p>
            <a:pPr marL="514350" indent="-514350" algn="just">
              <a:buFont typeface="+mj-lt"/>
              <a:buAutoNum type="arabicPeriod"/>
            </a:pPr>
            <a:r>
              <a:rPr lang="en-US" altLang="ko-KR" sz="2800" b="1" dirty="0"/>
              <a:t>Evaluation</a:t>
            </a:r>
            <a:endParaRPr lang="en-US" altLang="ko-KR" sz="2800" dirty="0"/>
          </a:p>
        </p:txBody>
      </p:sp>
      <p:sp>
        <p:nvSpPr>
          <p:cNvPr id="11" name="TextBox 5">
            <a:extLst>
              <a:ext uri="{FF2B5EF4-FFF2-40B4-BE49-F238E27FC236}">
                <a16:creationId xmlns:a16="http://schemas.microsoft.com/office/drawing/2014/main" id="{6DB2408F-C8E3-481B-BEFD-24DB75CA61AF}"/>
              </a:ext>
            </a:extLst>
          </p:cNvPr>
          <p:cNvSpPr txBox="1"/>
          <p:nvPr/>
        </p:nvSpPr>
        <p:spPr>
          <a:xfrm>
            <a:off x="938056" y="4057038"/>
            <a:ext cx="11177744" cy="584775"/>
          </a:xfrm>
          <a:prstGeom prst="rect">
            <a:avLst/>
          </a:prstGeom>
          <a:noFill/>
        </p:spPr>
        <p:txBody>
          <a:bodyPr wrap="square" rtlCol="0" anchor="ctr">
            <a:spAutoFit/>
          </a:bodyPr>
          <a:lstStyle/>
          <a:p>
            <a:r>
              <a:rPr lang="en-US" altLang="ko-KR" sz="3200" b="1" dirty="0">
                <a:solidFill>
                  <a:srgbClr val="243255"/>
                </a:solidFill>
                <a:ea typeface="Tahoma" panose="020B0604030504040204" pitchFamily="34" charset="0"/>
                <a:cs typeface="Tahoma" panose="020B0604030504040204" pitchFamily="34" charset="0"/>
              </a:rPr>
              <a:t>A formula for Critical Thinking</a:t>
            </a:r>
            <a:endParaRPr lang="ko-KR" altLang="en-US" sz="3200" b="1" dirty="0">
              <a:solidFill>
                <a:srgbClr val="243255"/>
              </a:solidFill>
              <a:cs typeface="Tahoma" panose="020B0604030504040204" pitchFamily="34" charset="0"/>
            </a:endParaRPr>
          </a:p>
        </p:txBody>
      </p:sp>
    </p:spTree>
    <p:extLst>
      <p:ext uri="{BB962C8B-B14F-4D97-AF65-F5344CB8AC3E}">
        <p14:creationId xmlns:p14="http://schemas.microsoft.com/office/powerpoint/2010/main" val="422792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arn(inVertical)">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barn(inVertical)">
                                      <p:cBhvr>
                                        <p:cTn id="12" dur="500"/>
                                        <p:tgtEl>
                                          <p:spTgt spid="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barn(inVertical)">
                                      <p:cBhvr>
                                        <p:cTn id="1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Analysis → Inference → Evaluation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4832092"/>
          </a:xfrm>
          <a:prstGeom prst="rect">
            <a:avLst/>
          </a:prstGeom>
          <a:noFill/>
        </p:spPr>
        <p:txBody>
          <a:bodyPr wrap="square" rtlCol="0">
            <a:spAutoFit/>
          </a:bodyPr>
          <a:lstStyle/>
          <a:p>
            <a:pPr algn="just"/>
            <a:r>
              <a:rPr lang="en-US" altLang="ko-KR" sz="2800" dirty="0"/>
              <a:t>Out of all the conceptual models relied on to frame Critical Thinking as a cognitive function, the one here proposed is also the most common and reliable one.</a:t>
            </a:r>
          </a:p>
          <a:p>
            <a:pPr algn="just"/>
            <a:endParaRPr lang="en-US" altLang="ko-KR" sz="2800" dirty="0"/>
          </a:p>
          <a:p>
            <a:pPr marL="457200" indent="-457200" algn="just">
              <a:buFont typeface="Arial" panose="020B0604020202020204" pitchFamily="34" charset="0"/>
              <a:buChar char="•"/>
            </a:pPr>
            <a:r>
              <a:rPr lang="en-US" altLang="ko-KR" sz="2800" i="1" dirty="0"/>
              <a:t>Analysis</a:t>
            </a:r>
            <a:r>
              <a:rPr lang="en-US" altLang="ko-KR" sz="2800" dirty="0"/>
              <a:t> pertains to the absorbing process from the external environment of insight, inputs and information that are relevant to decode and interpret “what is happening” in that given moment.</a:t>
            </a:r>
          </a:p>
          <a:p>
            <a:pPr marL="457200" indent="-457200" algn="just">
              <a:buFont typeface="Arial" panose="020B0604020202020204" pitchFamily="34" charset="0"/>
              <a:buChar char="•"/>
            </a:pPr>
            <a:endParaRPr lang="en-US" altLang="ko-KR" sz="2800" dirty="0"/>
          </a:p>
          <a:p>
            <a:pPr marL="457200" indent="-457200" algn="just">
              <a:buFont typeface="Arial" panose="020B0604020202020204" pitchFamily="34" charset="0"/>
              <a:buChar char="•"/>
            </a:pPr>
            <a:r>
              <a:rPr lang="en-US" altLang="ko-KR" sz="2800" i="1" dirty="0"/>
              <a:t>Inference </a:t>
            </a:r>
            <a:r>
              <a:rPr lang="en-US" altLang="ko-KR" sz="2800" dirty="0"/>
              <a:t>pertains to establishing cause-effect correlations upon what we are experiencing based on assumptions and following deductions.</a:t>
            </a:r>
          </a:p>
          <a:p>
            <a:pPr marL="457200" indent="-457200" algn="just">
              <a:buFont typeface="Arial" panose="020B0604020202020204" pitchFamily="34" charset="0"/>
              <a:buChar char="•"/>
            </a:pPr>
            <a:endParaRPr lang="en-US" altLang="ko-KR" sz="2800" i="1" dirty="0"/>
          </a:p>
          <a:p>
            <a:pPr marL="457200" indent="-457200" algn="just">
              <a:buFont typeface="Arial" panose="020B0604020202020204" pitchFamily="34" charset="0"/>
              <a:buChar char="•"/>
            </a:pPr>
            <a:r>
              <a:rPr lang="en-US" altLang="ko-KR" sz="2800" i="1" dirty="0"/>
              <a:t>Evaluation </a:t>
            </a:r>
            <a:r>
              <a:rPr lang="en-US" altLang="ko-KR" sz="2800" dirty="0"/>
              <a:t>pertains </a:t>
            </a:r>
            <a:r>
              <a:rPr lang="en-US" altLang="ko-KR" sz="2800"/>
              <a:t>to assigning </a:t>
            </a:r>
            <a:r>
              <a:rPr lang="en-US" altLang="ko-KR" sz="2800" dirty="0"/>
              <a:t>meanings and </a:t>
            </a:r>
            <a:r>
              <a:rPr lang="en-US" altLang="ko-KR" sz="2800"/>
              <a:t>recognizable patterns </a:t>
            </a:r>
            <a:r>
              <a:rPr lang="en-US" altLang="ko-KR" sz="2800" dirty="0"/>
              <a:t>of thought and </a:t>
            </a:r>
            <a:r>
              <a:rPr lang="en-US" altLang="ko-KR" sz="2800"/>
              <a:t>actions as long as they are predictable.</a:t>
            </a:r>
            <a:endParaRPr lang="en-US" altLang="ko-KR" sz="2800" i="1" dirty="0"/>
          </a:p>
        </p:txBody>
      </p:sp>
    </p:spTree>
    <p:extLst>
      <p:ext uri="{BB962C8B-B14F-4D97-AF65-F5344CB8AC3E}">
        <p14:creationId xmlns:p14="http://schemas.microsoft.com/office/powerpoint/2010/main" val="30719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arn(inVertical)">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4" end="4"/>
                                            </p:txEl>
                                          </p:spTgt>
                                        </p:tgtEl>
                                        <p:attrNameLst>
                                          <p:attrName>style.visibility</p:attrName>
                                        </p:attrNameLst>
                                      </p:cBhvr>
                                      <p:to>
                                        <p:strVal val="visible"/>
                                      </p:to>
                                    </p:set>
                                    <p:animEffect transition="in" filter="barn(inVertical)">
                                      <p:cBhvr>
                                        <p:cTn id="12" dur="500"/>
                                        <p:tgtEl>
                                          <p:spTgt spid="10">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6" end="6"/>
                                            </p:txEl>
                                          </p:spTgt>
                                        </p:tgtEl>
                                        <p:attrNameLst>
                                          <p:attrName>style.visibility</p:attrName>
                                        </p:attrNameLst>
                                      </p:cBhvr>
                                      <p:to>
                                        <p:strVal val="visible"/>
                                      </p:to>
                                    </p:set>
                                    <p:animEffect transition="in" filter="barn(inVertical)">
                                      <p:cBhvr>
                                        <p:cTn id="17"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IPO: Input → Process → Output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4832092"/>
          </a:xfrm>
          <a:prstGeom prst="rect">
            <a:avLst/>
          </a:prstGeom>
          <a:noFill/>
        </p:spPr>
        <p:txBody>
          <a:bodyPr wrap="square" rtlCol="0">
            <a:spAutoFit/>
          </a:bodyPr>
          <a:lstStyle/>
          <a:p>
            <a:pPr algn="just"/>
            <a:r>
              <a:rPr lang="en-US" altLang="ko-KR" sz="2800" dirty="0"/>
              <a:t>What we just saw does not differ significantly from </a:t>
            </a:r>
            <a:r>
              <a:rPr lang="en-US" altLang="ko-KR" sz="2800"/>
              <a:t>a well-known </a:t>
            </a:r>
            <a:r>
              <a:rPr lang="en-US" altLang="ko-KR" sz="2800" dirty="0"/>
              <a:t>model applied in software engineering as well as </a:t>
            </a:r>
            <a:r>
              <a:rPr lang="en-US" altLang="ko-KR" sz="2800"/>
              <a:t>in psychology</a:t>
            </a:r>
            <a:r>
              <a:rPr lang="en-US" altLang="ko-KR" sz="2800" dirty="0"/>
              <a:t>. </a:t>
            </a:r>
          </a:p>
          <a:p>
            <a:pPr algn="just"/>
            <a:endParaRPr lang="en-US" altLang="ko-KR" sz="2800" dirty="0"/>
          </a:p>
          <a:p>
            <a:pPr algn="just"/>
            <a:r>
              <a:rPr lang="en-US" altLang="ko-KR" sz="2800" dirty="0"/>
              <a:t>The IPO model has been in fact – and still is – the core theoretical framework of </a:t>
            </a:r>
            <a:r>
              <a:rPr lang="en-US" altLang="ko-KR" sz="2800"/>
              <a:t>cognitive psychology </a:t>
            </a:r>
            <a:r>
              <a:rPr lang="en-US" altLang="ko-KR" sz="2800" dirty="0"/>
              <a:t>(a.k.a. Cognitivism), a branch of the discipline involved in the research filed of memory and learning. When interfacing with social systems, people rely on the IPO model to orientate their actions/reaction on constant basis, without even being aware of it…</a:t>
            </a:r>
          </a:p>
          <a:p>
            <a:pPr algn="just"/>
            <a:endParaRPr lang="en-US" altLang="ko-KR" sz="2800" dirty="0"/>
          </a:p>
          <a:p>
            <a:pPr algn="just"/>
            <a:r>
              <a:rPr lang="en-US" altLang="ko-KR" sz="2800" b="1" dirty="0"/>
              <a:t>INPUT</a:t>
            </a:r>
            <a:r>
              <a:rPr lang="en-US" altLang="ko-KR" sz="2800" dirty="0"/>
              <a:t>	→	Trigger of the action/reaction</a:t>
            </a:r>
          </a:p>
          <a:p>
            <a:pPr algn="just"/>
            <a:r>
              <a:rPr lang="en-US" altLang="ko-KR" sz="2800" b="1" dirty="0"/>
              <a:t>PROCESS</a:t>
            </a:r>
            <a:r>
              <a:rPr lang="en-US" altLang="ko-KR" sz="2800" dirty="0"/>
              <a:t>	→	Computation of the input (based on external factors, cultural background, experience, etc.)</a:t>
            </a:r>
          </a:p>
          <a:p>
            <a:pPr algn="just"/>
            <a:r>
              <a:rPr lang="en-US" altLang="ko-KR" sz="2800" b="1" dirty="0"/>
              <a:t>OUTPUT</a:t>
            </a:r>
            <a:r>
              <a:rPr lang="en-US" altLang="ko-KR" sz="2800" dirty="0"/>
              <a:t>	→	Response to the input (as adequate, coherent and consistent as possible)			</a:t>
            </a:r>
          </a:p>
        </p:txBody>
      </p:sp>
    </p:spTree>
    <p:extLst>
      <p:ext uri="{BB962C8B-B14F-4D97-AF65-F5344CB8AC3E}">
        <p14:creationId xmlns:p14="http://schemas.microsoft.com/office/powerpoint/2010/main" val="345638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4" end="4"/>
                                            </p:txEl>
                                          </p:spTgt>
                                        </p:tgtEl>
                                        <p:attrNameLst>
                                          <p:attrName>style.visibility</p:attrName>
                                        </p:attrNameLst>
                                      </p:cBhvr>
                                      <p:to>
                                        <p:strVal val="visible"/>
                                      </p:to>
                                    </p:set>
                                    <p:animEffect transition="in" filter="barn(inVertical)">
                                      <p:cBhvr>
                                        <p:cTn id="7" dur="500"/>
                                        <p:tgtEl>
                                          <p:spTgt spid="10">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5" end="5"/>
                                            </p:txEl>
                                          </p:spTgt>
                                        </p:tgtEl>
                                        <p:attrNameLst>
                                          <p:attrName>style.visibility</p:attrName>
                                        </p:attrNameLst>
                                      </p:cBhvr>
                                      <p:to>
                                        <p:strVal val="visible"/>
                                      </p:to>
                                    </p:set>
                                    <p:animEffect transition="in" filter="barn(inVertical)">
                                      <p:cBhvr>
                                        <p:cTn id="12" dur="500"/>
                                        <p:tgtEl>
                                          <p:spTgt spid="10">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6" end="6"/>
                                            </p:txEl>
                                          </p:spTgt>
                                        </p:tgtEl>
                                        <p:attrNameLst>
                                          <p:attrName>style.visibility</p:attrName>
                                        </p:attrNameLst>
                                      </p:cBhvr>
                                      <p:to>
                                        <p:strVal val="visible"/>
                                      </p:to>
                                    </p:set>
                                    <p:animEffect transition="in" filter="barn(inVertical)">
                                      <p:cBhvr>
                                        <p:cTn id="17"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The “Critical” element in IPO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3970318"/>
          </a:xfrm>
          <a:prstGeom prst="rect">
            <a:avLst/>
          </a:prstGeom>
          <a:noFill/>
        </p:spPr>
        <p:txBody>
          <a:bodyPr wrap="square" rtlCol="0">
            <a:spAutoFit/>
          </a:bodyPr>
          <a:lstStyle/>
          <a:p>
            <a:pPr algn="just"/>
            <a:r>
              <a:rPr lang="en-US" altLang="ko-KR" sz="2800" dirty="0"/>
              <a:t>Some might argue that Critical Thinking is an intrinsic element of the </a:t>
            </a:r>
            <a:r>
              <a:rPr lang="en-US" altLang="ko-KR" sz="2800" b="1" dirty="0"/>
              <a:t>P</a:t>
            </a:r>
            <a:r>
              <a:rPr lang="en-US" altLang="ko-KR" sz="2800" dirty="0"/>
              <a:t> as here more than in other cycles, intervenes an in-depth evaluation and assessment of the surroundings. </a:t>
            </a:r>
          </a:p>
          <a:p>
            <a:pPr algn="just"/>
            <a:endParaRPr lang="en-US" altLang="ko-KR" sz="2800" dirty="0"/>
          </a:p>
          <a:p>
            <a:pPr algn="just"/>
            <a:r>
              <a:rPr lang="en-US" altLang="ko-KR" sz="2800" dirty="0"/>
              <a:t>However, Critical Thinking permeates the entire process as people can “critically discern” the inputs that are of greater relevance for them as well as the content, structure and variability of the output.</a:t>
            </a:r>
          </a:p>
          <a:p>
            <a:pPr algn="just"/>
            <a:endParaRPr lang="en-US" altLang="ko-KR" sz="2800" dirty="0"/>
          </a:p>
          <a:p>
            <a:pPr algn="just"/>
            <a:r>
              <a:rPr lang="en-US" altLang="ko-KR" sz="2800" dirty="0"/>
              <a:t>We experienced already this fluidity of Critical Thinking across the stages of a process when we re-built the IDEAS &amp; OPPORTUNITIES’ flow. From Spotting Opportunities to Sustainability, Critical Thinking took different shapes and form while moving across the whole training area. </a:t>
            </a:r>
          </a:p>
        </p:txBody>
      </p:sp>
    </p:spTree>
    <p:extLst>
      <p:ext uri="{BB962C8B-B14F-4D97-AF65-F5344CB8AC3E}">
        <p14:creationId xmlns:p14="http://schemas.microsoft.com/office/powerpoint/2010/main" val="278544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INDEX</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1424940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8488045"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243840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457200" y="3371499"/>
            <a:ext cx="5774580" cy="2677656"/>
          </a:xfrm>
          <a:prstGeom prst="rect">
            <a:avLst/>
          </a:prstGeom>
          <a:noFill/>
        </p:spPr>
        <p:txBody>
          <a:bodyPr wrap="square" lIns="108000" rIns="108000" rtlCol="0">
            <a:spAutoFit/>
          </a:bodyPr>
          <a:lstStyle/>
          <a:p>
            <a:pPr algn="just"/>
            <a:r>
              <a:rPr lang="en-US" altLang="ko-KR" sz="2400" b="1" dirty="0">
                <a:solidFill>
                  <a:srgbClr val="243255"/>
                </a:solidFill>
                <a:cs typeface="Arial" pitchFamily="34" charset="0"/>
              </a:rPr>
              <a:t>Unit 1: An introduction to EntreComp</a:t>
            </a:r>
          </a:p>
          <a:p>
            <a:pPr algn="just"/>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en-GB" altLang="ko-KR" sz="2400" dirty="0">
                <a:solidFill>
                  <a:srgbClr val="000000"/>
                </a:solidFill>
                <a:cs typeface="Arial" pitchFamily="34" charset="0"/>
              </a:rPr>
              <a:t>Opportunities for capacity building</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r>
              <a:rPr lang="en-GB" altLang="ko-KR" sz="2400" dirty="0">
                <a:solidFill>
                  <a:srgbClr val="000000"/>
                </a:solidFill>
                <a:cs typeface="Arial" pitchFamily="34" charset="0"/>
              </a:rPr>
              <a:t>A brief timeline of the framework</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r>
              <a:rPr lang="en-GB" altLang="ko-KR" sz="2400" dirty="0">
                <a:solidFill>
                  <a:srgbClr val="000000"/>
                </a:solidFill>
                <a:cs typeface="Arial" pitchFamily="34" charset="0"/>
              </a:rPr>
              <a:t>Eight competences for Long Life Learning</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r>
              <a:rPr lang="en-GB" altLang="ko-KR" sz="2400" dirty="0">
                <a:solidFill>
                  <a:srgbClr val="000000"/>
                </a:solidFill>
                <a:cs typeface="Arial" pitchFamily="34" charset="0"/>
              </a:rPr>
              <a:t>A deepen look into EntreComp</a:t>
            </a: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p:txBody>
      </p:sp>
      <p:sp>
        <p:nvSpPr>
          <p:cNvPr id="29" name="TextBox 34">
            <a:extLst>
              <a:ext uri="{FF2B5EF4-FFF2-40B4-BE49-F238E27FC236}">
                <a16:creationId xmlns:a16="http://schemas.microsoft.com/office/drawing/2014/main" id="{9A4BBE72-BFEB-4C72-9760-B722279C9CA7}"/>
              </a:ext>
            </a:extLst>
          </p:cNvPr>
          <p:cNvSpPr txBox="1"/>
          <p:nvPr/>
        </p:nvSpPr>
        <p:spPr>
          <a:xfrm>
            <a:off x="6231780" y="3378237"/>
            <a:ext cx="5774580" cy="3416320"/>
          </a:xfrm>
          <a:prstGeom prst="rect">
            <a:avLst/>
          </a:prstGeom>
          <a:noFill/>
        </p:spPr>
        <p:txBody>
          <a:bodyPr wrap="square" lIns="108000" rIns="108000" rtlCol="0">
            <a:spAutoFit/>
          </a:bodyPr>
          <a:lstStyle/>
          <a:p>
            <a:pPr algn="just"/>
            <a:r>
              <a:rPr lang="en-US" altLang="ko-KR" sz="2400" b="1" dirty="0">
                <a:solidFill>
                  <a:srgbClr val="243255"/>
                </a:solidFill>
                <a:cs typeface="Arial" pitchFamily="34" charset="0"/>
              </a:rPr>
              <a:t>Unit 2: </a:t>
            </a:r>
            <a:r>
              <a:rPr lang="en-GB" altLang="ko-KR" sz="2400" b="1" dirty="0">
                <a:solidFill>
                  <a:srgbClr val="243255"/>
                </a:solidFill>
                <a:cs typeface="Arial" pitchFamily="34" charset="0"/>
              </a:rPr>
              <a:t>From Soft to Employability Skills</a:t>
            </a:r>
            <a:endParaRPr lang="en-US" altLang="ko-KR" sz="2400" b="1" dirty="0">
              <a:solidFill>
                <a:srgbClr val="243255"/>
              </a:solidFill>
              <a:cs typeface="Arial" pitchFamily="34" charset="0"/>
            </a:endParaRPr>
          </a:p>
          <a:p>
            <a:pPr algn="just"/>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en-US" altLang="ko-KR" sz="2400" dirty="0">
                <a:solidFill>
                  <a:srgbClr val="000000"/>
                </a:solidFill>
                <a:cs typeface="Arial" pitchFamily="34" charset="0"/>
              </a:rPr>
              <a:t>A look into the future</a:t>
            </a:r>
          </a:p>
          <a:p>
            <a:pPr marL="342900" indent="-342900" algn="just">
              <a:buFont typeface="Arial" panose="020B0604020202020204" pitchFamily="34" charset="0"/>
              <a:buChar char="•"/>
            </a:pPr>
            <a:r>
              <a:rPr lang="en-US" altLang="ko-KR" sz="2400" dirty="0">
                <a:solidFill>
                  <a:srgbClr val="000000"/>
                </a:solidFill>
                <a:cs typeface="Arial" pitchFamily="34" charset="0"/>
              </a:rPr>
              <a:t>The future of Jobs</a:t>
            </a:r>
          </a:p>
          <a:p>
            <a:pPr marL="342900" indent="-342900" algn="just">
              <a:buFont typeface="Arial" panose="020B0604020202020204" pitchFamily="34" charset="0"/>
              <a:buChar char="•"/>
            </a:pPr>
            <a:r>
              <a:rPr lang="en-US" altLang="ko-KR" sz="2400" dirty="0">
                <a:solidFill>
                  <a:srgbClr val="000000"/>
                </a:solidFill>
                <a:cs typeface="Arial" pitchFamily="34" charset="0"/>
              </a:rPr>
              <a:t>Top 10 skills for employability</a:t>
            </a:r>
          </a:p>
          <a:p>
            <a:pPr marL="342900" indent="-342900" algn="just">
              <a:buFont typeface="Arial" panose="020B0604020202020204" pitchFamily="34" charset="0"/>
              <a:buChar char="•"/>
            </a:pPr>
            <a:r>
              <a:rPr lang="en-GB" altLang="ko-KR" sz="2400" dirty="0">
                <a:solidFill>
                  <a:srgbClr val="000000"/>
                </a:solidFill>
                <a:cs typeface="Arial" pitchFamily="34" charset="0"/>
              </a:rPr>
              <a:t>EntreComp approach to Critical Thinking </a:t>
            </a: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p:txBody>
      </p:sp>
      <p:sp>
        <p:nvSpPr>
          <p:cNvPr id="33" name="TextBox 34">
            <a:extLst>
              <a:ext uri="{FF2B5EF4-FFF2-40B4-BE49-F238E27FC236}">
                <a16:creationId xmlns:a16="http://schemas.microsoft.com/office/drawing/2014/main" id="{9A4BBE72-BFEB-4C72-9760-B722279C9CA7}"/>
              </a:ext>
            </a:extLst>
          </p:cNvPr>
          <p:cNvSpPr txBox="1"/>
          <p:nvPr/>
        </p:nvSpPr>
        <p:spPr>
          <a:xfrm>
            <a:off x="12537304" y="3350439"/>
            <a:ext cx="5774580" cy="2677656"/>
          </a:xfrm>
          <a:prstGeom prst="rect">
            <a:avLst/>
          </a:prstGeom>
          <a:noFill/>
        </p:spPr>
        <p:txBody>
          <a:bodyPr wrap="square" lIns="108000" rIns="108000" rtlCol="0">
            <a:spAutoFit/>
          </a:bodyPr>
          <a:lstStyle/>
          <a:p>
            <a:pPr algn="just"/>
            <a:r>
              <a:rPr lang="en-US" altLang="ko-KR" sz="2400" b="1" dirty="0">
                <a:solidFill>
                  <a:srgbClr val="243255"/>
                </a:solidFill>
                <a:cs typeface="Arial" pitchFamily="34" charset="0"/>
              </a:rPr>
              <a:t>Unit 3: </a:t>
            </a:r>
            <a:r>
              <a:rPr lang="en-GB" altLang="ko-KR" sz="2400" b="1" dirty="0">
                <a:solidFill>
                  <a:srgbClr val="243255"/>
                </a:solidFill>
                <a:cs typeface="Arial" pitchFamily="34" charset="0"/>
              </a:rPr>
              <a:t>Critical Thinking in a nutshell</a:t>
            </a:r>
            <a:endParaRPr lang="en-US" altLang="ko-KR" sz="2400" b="1" dirty="0">
              <a:solidFill>
                <a:srgbClr val="243255"/>
              </a:solidFill>
              <a:cs typeface="Arial" pitchFamily="34" charset="0"/>
            </a:endParaRPr>
          </a:p>
          <a:p>
            <a:pPr algn="just"/>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en-US" altLang="ko-KR" sz="2400" dirty="0">
                <a:solidFill>
                  <a:srgbClr val="000000"/>
                </a:solidFill>
                <a:cs typeface="Arial" pitchFamily="34" charset="0"/>
              </a:rPr>
              <a:t>IPO: Input → Process → Output</a:t>
            </a:r>
          </a:p>
          <a:p>
            <a:pPr marL="342900" indent="-342900" algn="just">
              <a:buFont typeface="Arial" panose="020B0604020202020204" pitchFamily="34" charset="0"/>
              <a:buChar char="•"/>
            </a:pPr>
            <a:r>
              <a:rPr lang="en-GB" altLang="ko-KR" sz="2400" dirty="0">
                <a:solidFill>
                  <a:srgbClr val="000000"/>
                </a:solidFill>
                <a:cs typeface="Arial" pitchFamily="34" charset="0"/>
              </a:rPr>
              <a:t>The “Critical” element in IPO</a:t>
            </a:r>
          </a:p>
          <a:p>
            <a:pPr marL="342900" indent="-342900" algn="just">
              <a:buFont typeface="Arial" panose="020B0604020202020204" pitchFamily="34" charset="0"/>
              <a:buChar char="•"/>
            </a:pPr>
            <a:r>
              <a:rPr lang="en-GB" altLang="ko-KR" sz="2400" dirty="0">
                <a:solidFill>
                  <a:srgbClr val="000000"/>
                </a:solidFill>
                <a:cs typeface="Arial" pitchFamily="34" charset="0"/>
              </a:rPr>
              <a:t>IPO in team’s dynamics</a:t>
            </a: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p:txBody>
      </p:sp>
    </p:spTree>
    <p:extLst>
      <p:ext uri="{BB962C8B-B14F-4D97-AF65-F5344CB8AC3E}">
        <p14:creationId xmlns:p14="http://schemas.microsoft.com/office/powerpoint/2010/main" val="1849830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IPO in team’s dynamics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5262979"/>
          </a:xfrm>
          <a:prstGeom prst="rect">
            <a:avLst/>
          </a:prstGeom>
          <a:noFill/>
        </p:spPr>
        <p:txBody>
          <a:bodyPr wrap="square" rtlCol="0">
            <a:spAutoFit/>
          </a:bodyPr>
          <a:lstStyle/>
          <a:p>
            <a:pPr algn="just"/>
            <a:r>
              <a:rPr lang="en-US" altLang="ko-KR" sz="2800" dirty="0"/>
              <a:t>When applied to formal organization, the IPO model looks mainly into: </a:t>
            </a:r>
          </a:p>
          <a:p>
            <a:pPr algn="just"/>
            <a:endParaRPr lang="en-US" altLang="ko-KR" sz="2800" dirty="0"/>
          </a:p>
          <a:p>
            <a:pPr marL="514350" indent="-514350" algn="just">
              <a:buFont typeface="+mj-lt"/>
              <a:buAutoNum type="arabicPeriod"/>
            </a:pPr>
            <a:r>
              <a:rPr lang="en-US" altLang="ko-KR" sz="2800" dirty="0"/>
              <a:t>Strategic Planning (i.e., budgeting)</a:t>
            </a:r>
          </a:p>
          <a:p>
            <a:pPr marL="514350" indent="-514350" algn="just">
              <a:buFont typeface="+mj-lt"/>
              <a:buAutoNum type="arabicPeriod"/>
            </a:pPr>
            <a:r>
              <a:rPr lang="en-US" altLang="ko-KR" sz="2800" dirty="0"/>
              <a:t>Monitoring and Evaluation</a:t>
            </a:r>
          </a:p>
          <a:p>
            <a:pPr marL="514350" indent="-514350" algn="just">
              <a:buFont typeface="+mj-lt"/>
              <a:buAutoNum type="arabicPeriod"/>
            </a:pPr>
            <a:r>
              <a:rPr lang="en-US" altLang="ko-KR" sz="2800" dirty="0"/>
              <a:t>Auditing</a:t>
            </a:r>
          </a:p>
          <a:p>
            <a:pPr marL="514350" indent="-514350" algn="just">
              <a:buFont typeface="+mj-lt"/>
              <a:buAutoNum type="arabicPeriod"/>
            </a:pPr>
            <a:r>
              <a:rPr lang="en-US" altLang="ko-KR" sz="2800" dirty="0"/>
              <a:t>Risk Management</a:t>
            </a:r>
          </a:p>
          <a:p>
            <a:pPr marL="514350" indent="-514350" algn="just">
              <a:buFont typeface="+mj-lt"/>
              <a:buAutoNum type="arabicPeriod"/>
            </a:pPr>
            <a:r>
              <a:rPr lang="en-US" altLang="ko-KR" sz="2800" dirty="0"/>
              <a:t>Communication and PR</a:t>
            </a:r>
          </a:p>
          <a:p>
            <a:pPr marL="514350" indent="-514350" algn="just">
              <a:buFont typeface="+mj-lt"/>
              <a:buAutoNum type="arabicPeriod"/>
            </a:pPr>
            <a:r>
              <a:rPr lang="en-US" altLang="ko-KR" sz="2800" dirty="0"/>
              <a:t>Networking and STKH Management</a:t>
            </a:r>
          </a:p>
          <a:p>
            <a:pPr marL="514350" indent="-514350" algn="just">
              <a:buFont typeface="+mj-lt"/>
              <a:buAutoNum type="arabicPeriod"/>
            </a:pPr>
            <a:r>
              <a:rPr lang="en-US" altLang="ko-KR" sz="2800" dirty="0"/>
              <a:t>People management (i.e., trust-building, resolution of conflicts)</a:t>
            </a:r>
          </a:p>
          <a:p>
            <a:pPr marL="514350" indent="-514350" algn="just">
              <a:buFont typeface="+mj-lt"/>
              <a:buAutoNum type="arabicPeriod"/>
            </a:pPr>
            <a:endParaRPr lang="en-US" altLang="ko-KR" sz="2800" dirty="0"/>
          </a:p>
          <a:p>
            <a:pPr algn="just"/>
            <a:r>
              <a:rPr lang="en-GB" altLang="ko-KR" sz="2800" dirty="0"/>
              <a:t>It is correct to say that what constitutes and Input in specific situations, might result as Output if contextualized in another. </a:t>
            </a:r>
          </a:p>
        </p:txBody>
      </p:sp>
    </p:spTree>
    <p:extLst>
      <p:ext uri="{BB962C8B-B14F-4D97-AF65-F5344CB8AC3E}">
        <p14:creationId xmlns:p14="http://schemas.microsoft.com/office/powerpoint/2010/main" val="3550802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Critical Thinking also as…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966755" y="4038732"/>
            <a:ext cx="5386545" cy="2308324"/>
          </a:xfrm>
          <a:prstGeom prst="rect">
            <a:avLst/>
          </a:prstGeom>
          <a:noFill/>
        </p:spPr>
        <p:txBody>
          <a:bodyPr wrap="square" rtlCol="0">
            <a:spAutoFit/>
          </a:bodyPr>
          <a:lstStyle/>
          <a:p>
            <a:pPr algn="just"/>
            <a:r>
              <a:rPr lang="en-US" sz="3600" dirty="0">
                <a:solidFill>
                  <a:srgbClr val="000000"/>
                </a:solidFill>
              </a:rPr>
              <a:t>Knowledge, know-how and internal beliefs contributing to the generation and processing of (new) skills</a:t>
            </a:r>
          </a:p>
        </p:txBody>
      </p:sp>
      <p:sp>
        <p:nvSpPr>
          <p:cNvPr id="9" name="TextBox 2">
            <a:extLst>
              <a:ext uri="{FF2B5EF4-FFF2-40B4-BE49-F238E27FC236}">
                <a16:creationId xmlns:a16="http://schemas.microsoft.com/office/drawing/2014/main" id="{B4D545A4-A958-45D6-8AD1-EBDEB02B9C30}"/>
              </a:ext>
            </a:extLst>
          </p:cNvPr>
          <p:cNvSpPr txBox="1"/>
          <p:nvPr/>
        </p:nvSpPr>
        <p:spPr>
          <a:xfrm>
            <a:off x="9944100" y="3830429"/>
            <a:ext cx="5600700" cy="2862322"/>
          </a:xfrm>
          <a:prstGeom prst="rect">
            <a:avLst/>
          </a:prstGeom>
          <a:noFill/>
        </p:spPr>
        <p:txBody>
          <a:bodyPr wrap="square" rtlCol="0">
            <a:spAutoFit/>
          </a:bodyPr>
          <a:lstStyle/>
          <a:p>
            <a:pPr algn="just"/>
            <a:r>
              <a:rPr lang="en-US" altLang="ko-KR" sz="3600" dirty="0">
                <a:solidFill>
                  <a:srgbClr val="000000"/>
                </a:solidFill>
              </a:rPr>
              <a:t>One’s personal commitment to replicate and adjusts successful and adequate behaviors to navigate the social/relational ecosystem</a:t>
            </a:r>
            <a:endParaRPr lang="en-US" altLang="ko-KR" sz="3600" dirty="0"/>
          </a:p>
        </p:txBody>
      </p:sp>
      <p:sp>
        <p:nvSpPr>
          <p:cNvPr id="2" name="Freccia bidirezionale orizzontale 1">
            <a:extLst>
              <a:ext uri="{FF2B5EF4-FFF2-40B4-BE49-F238E27FC236}">
                <a16:creationId xmlns:a16="http://schemas.microsoft.com/office/drawing/2014/main" id="{0C302D60-8223-461C-A8CD-F34986BAA5CE}"/>
              </a:ext>
            </a:extLst>
          </p:cNvPr>
          <p:cNvSpPr/>
          <p:nvPr/>
        </p:nvSpPr>
        <p:spPr>
          <a:xfrm>
            <a:off x="7620000" y="4631930"/>
            <a:ext cx="2057400" cy="62966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279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938056" y="800100"/>
            <a:ext cx="40149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ctr"/>
            <a:r>
              <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rPr>
              <a:t>Summing Up</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5656677"/>
          </a:xfrm>
          <a:prstGeom prst="rect">
            <a:avLst/>
          </a:prstGeom>
        </p:spPr>
        <p:txBody>
          <a:bodyPr vert="horz" wrap="square" lIns="0" tIns="13970" rIns="0" bIns="0" rtlCol="0">
            <a:spAutoFit/>
          </a:bodyPr>
          <a:lstStyle/>
          <a:p>
            <a:pPr marL="584200" indent="-571500" algn="just">
              <a:lnSpc>
                <a:spcPct val="100000"/>
              </a:lnSpc>
              <a:spcBef>
                <a:spcPts val="110"/>
              </a:spcBef>
              <a:buFont typeface="Arial" panose="020B0604020202020204" pitchFamily="34" charset="0"/>
              <a:buChar char="•"/>
            </a:pPr>
            <a:r>
              <a:rPr lang="en-GB" sz="4000" b="1" spc="50" dirty="0">
                <a:solidFill>
                  <a:srgbClr val="243255"/>
                </a:solidFill>
                <a:cs typeface="Tahoma"/>
              </a:rPr>
              <a:t>The EntreComp Framework to nurture your entrepreneurial attitudes</a:t>
            </a: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lnSpc>
                <a:spcPct val="100000"/>
              </a:lnSpc>
              <a:spcBef>
                <a:spcPts val="110"/>
              </a:spcBef>
              <a:buFont typeface="Arial" panose="020B0604020202020204" pitchFamily="34" charset="0"/>
              <a:buChar char="•"/>
            </a:pPr>
            <a:r>
              <a:rPr lang="en-GB" sz="4000" b="1" spc="50" dirty="0">
                <a:solidFill>
                  <a:srgbClr val="243255"/>
                </a:solidFill>
                <a:cs typeface="Tahoma"/>
              </a:rPr>
              <a:t>Critical Thinking in EntreComp: IDEAS &amp; OPPORTUNITIES’ pillar</a:t>
            </a: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lnSpc>
                <a:spcPct val="100000"/>
              </a:lnSpc>
              <a:spcBef>
                <a:spcPts val="110"/>
              </a:spcBef>
              <a:buFont typeface="Arial" panose="020B0604020202020204" pitchFamily="34" charset="0"/>
              <a:buChar char="•"/>
            </a:pPr>
            <a:r>
              <a:rPr lang="en-GB" sz="4000" b="1" spc="50" dirty="0">
                <a:solidFill>
                  <a:srgbClr val="243255"/>
                </a:solidFill>
                <a:cs typeface="Tahoma"/>
              </a:rPr>
              <a:t>Critical Thinking from “soft” to “employability” skills</a:t>
            </a: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spcBef>
                <a:spcPts val="110"/>
              </a:spcBef>
              <a:buFont typeface="Arial" panose="020B0604020202020204" pitchFamily="34" charset="0"/>
              <a:buChar char="•"/>
            </a:pPr>
            <a:r>
              <a:rPr lang="en-GB" sz="4000" b="1" spc="50" dirty="0">
                <a:solidFill>
                  <a:srgbClr val="243255"/>
                </a:solidFill>
                <a:cs typeface="Tahoma"/>
              </a:rPr>
              <a:t>Analysis → Inference → Evaluation</a:t>
            </a:r>
          </a:p>
          <a:p>
            <a:pPr marL="584200" indent="-571500" algn="just">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spcBef>
                <a:spcPts val="110"/>
              </a:spcBef>
              <a:buFont typeface="Arial" panose="020B0604020202020204" pitchFamily="34" charset="0"/>
              <a:buChar char="•"/>
            </a:pPr>
            <a:r>
              <a:rPr lang="en-GB" sz="4000" b="1" spc="50" dirty="0">
                <a:solidFill>
                  <a:srgbClr val="243255"/>
                </a:solidFill>
                <a:cs typeface="Tahoma"/>
              </a:rPr>
              <a:t>IPO: Input → Process → Output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9" name="Imagen 18">
            <a:extLst>
              <a:ext uri="{FF2B5EF4-FFF2-40B4-BE49-F238E27FC236}">
                <a16:creationId xmlns:a16="http://schemas.microsoft.com/office/drawing/2014/main" id="{48E3DFE5-3AAA-4AA5-A90F-48CBCBE17A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Tree>
    <p:extLst>
      <p:ext uri="{BB962C8B-B14F-4D97-AF65-F5344CB8AC3E}">
        <p14:creationId xmlns:p14="http://schemas.microsoft.com/office/powerpoint/2010/main" val="3293040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1397000"/>
          </a:xfrm>
        </p:spPr>
        <p:txBody>
          <a:bodyPr vert="horz" wrap="square" lIns="0" tIns="12700" rIns="0" bIns="0" rtlCol="0">
            <a:spAutoFit/>
          </a:bodyPr>
          <a:lstStyle/>
          <a:p>
            <a:r>
              <a:rPr lang="es-ES" dirty="0"/>
              <a:t>Thank you!</a:t>
            </a:r>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901803"/>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An introduction to the Entrepreneurial Competence Framework (EntreComp)</a:t>
            </a:r>
          </a:p>
          <a:p>
            <a:pPr marL="12700" algn="just">
              <a:lnSpc>
                <a:spcPct val="100000"/>
              </a:lnSpc>
              <a:spcBef>
                <a:spcPts val="110"/>
              </a:spcBef>
            </a:pPr>
            <a:endParaRPr lang="es-ES" sz="2500" spc="50" dirty="0">
              <a:solidFill>
                <a:srgbClr val="002060"/>
              </a:solidFill>
              <a:latin typeface="Tahoma"/>
              <a:cs typeface="Tahoma"/>
            </a:endParaRPr>
          </a:p>
          <a:p>
            <a:pPr marL="12700" algn="just">
              <a:spcBef>
                <a:spcPts val="110"/>
              </a:spcBef>
            </a:pPr>
            <a:r>
              <a:rPr lang="en-GB" altLang="es-ES" sz="2800" dirty="0">
                <a:latin typeface="Calibri" panose="020F0502020204030204" pitchFamily="34" charset="0"/>
                <a:cs typeface="Calibri" panose="020F0502020204030204" pitchFamily="34" charset="0"/>
              </a:rPr>
              <a:t>In the context of this module, you will be introduced to the official European Competence Framework for education and training on entrepreneurial competences and what use you can make of it talking about Critical Thinking.</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6" y="4774092"/>
            <a:ext cx="16913698" cy="3108543"/>
          </a:xfrm>
          <a:prstGeom prst="rect">
            <a:avLst/>
          </a:prstGeom>
          <a:noFill/>
        </p:spPr>
        <p:txBody>
          <a:bodyPr wrap="square" rtlCol="0">
            <a:spAutoFit/>
          </a:bodyPr>
          <a:lstStyle/>
          <a:p>
            <a:pPr algn="just"/>
            <a:r>
              <a:rPr lang="en-US" altLang="ko-KR" sz="2800" dirty="0"/>
              <a:t>Although formally conceived to enhance, foster and sustain the entrepreneurial spirit(s) of EU citizens, the EntreComp Framework responses to a much broader landscape of needs and opportunities for employability and upskilling, i.e</a:t>
            </a:r>
            <a:r>
              <a:rPr lang="en-US" altLang="ko-KR" sz="2800"/>
              <a:t>., lifelong </a:t>
            </a:r>
            <a:r>
              <a:rPr lang="en-US" altLang="ko-KR" sz="2800" dirty="0"/>
              <a:t>learning (LLL) opportunities. </a:t>
            </a:r>
          </a:p>
          <a:p>
            <a:pPr algn="just"/>
            <a:endParaRPr lang="en-US" altLang="ko-KR" sz="2800" dirty="0"/>
          </a:p>
          <a:p>
            <a:pPr algn="just"/>
            <a:r>
              <a:rPr lang="en-US" altLang="ko-KR" sz="2800" dirty="0"/>
              <a:t>In other words, the EntreComp can be strategically referred to all domains of education and training as many of the competences listed by the framework are equally relevant and meaningful for professional career development, sense of initiative and self-reliability, development of soft-skill – including Critical Thinking. </a:t>
            </a:r>
          </a:p>
        </p:txBody>
      </p:sp>
      <p:sp>
        <p:nvSpPr>
          <p:cNvPr id="11" name="TextBox 5">
            <a:extLst>
              <a:ext uri="{FF2B5EF4-FFF2-40B4-BE49-F238E27FC236}">
                <a16:creationId xmlns:a16="http://schemas.microsoft.com/office/drawing/2014/main" id="{6DB2408F-C8E3-481B-BEFD-24DB75CA61AF}"/>
              </a:ext>
            </a:extLst>
          </p:cNvPr>
          <p:cNvSpPr txBox="1"/>
          <p:nvPr/>
        </p:nvSpPr>
        <p:spPr>
          <a:xfrm>
            <a:off x="938056" y="4057038"/>
            <a:ext cx="9729944" cy="584775"/>
          </a:xfrm>
          <a:prstGeom prst="rect">
            <a:avLst/>
          </a:prstGeom>
          <a:noFill/>
        </p:spPr>
        <p:txBody>
          <a:bodyPr wrap="square" rtlCol="0" anchor="ctr">
            <a:spAutoFit/>
          </a:bodyPr>
          <a:lstStyle/>
          <a:p>
            <a:r>
              <a:rPr lang="en-US" altLang="ko-KR" sz="3200" b="1" dirty="0">
                <a:solidFill>
                  <a:srgbClr val="243255"/>
                </a:solidFill>
                <a:ea typeface="Tahoma" panose="020B0604030504040204" pitchFamily="34" charset="0"/>
                <a:cs typeface="Tahoma" panose="020B0604030504040204" pitchFamily="34" charset="0"/>
              </a:rPr>
              <a:t>Opportunities for upskilling and capacity building</a:t>
            </a:r>
            <a:endParaRPr lang="ko-KR" altLang="en-US" sz="3200" b="1" dirty="0">
              <a:solidFill>
                <a:srgbClr val="243255"/>
              </a:solidFill>
              <a:cs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027204"/>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 brief timeline of the framework</a:t>
            </a:r>
          </a:p>
          <a:p>
            <a:pPr marL="12700" algn="just">
              <a:lnSpc>
                <a:spcPct val="100000"/>
              </a:lnSpc>
              <a:spcBef>
                <a:spcPts val="110"/>
              </a:spcBef>
            </a:pPr>
            <a:endParaRPr lang="es-ES" sz="2500" b="1" spc="50" dirty="0">
              <a:solidFill>
                <a:srgbClr val="243255"/>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46504"/>
            <a:ext cx="16913698" cy="4739759"/>
          </a:xfrm>
          <a:prstGeom prst="rect">
            <a:avLst/>
          </a:prstGeom>
          <a:noFill/>
        </p:spPr>
        <p:txBody>
          <a:bodyPr wrap="square" rtlCol="0">
            <a:spAutoFit/>
          </a:bodyPr>
          <a:lstStyle/>
          <a:p>
            <a:pPr algn="just"/>
            <a:r>
              <a:rPr lang="en-US" altLang="ko-KR" sz="2800" dirty="0"/>
              <a:t>To track the origins of the EntreComp Framework, we have to go back to December 2006: </a:t>
            </a:r>
          </a:p>
          <a:p>
            <a:pPr algn="just"/>
            <a:r>
              <a:rPr lang="en-GB" altLang="ko-KR" sz="2500" i="1" dirty="0">
                <a:hlinkClick r:id="rId5"/>
              </a:rPr>
              <a:t>Recommendation of the European Parliament and of the Council of 18 December 2006 on key competences for lifelong learning</a:t>
            </a:r>
            <a:endParaRPr lang="en-GB" altLang="ko-KR" sz="2500" i="1" dirty="0"/>
          </a:p>
          <a:p>
            <a:pPr algn="just"/>
            <a:endParaRPr lang="en-GB" altLang="ko-KR" sz="2500" i="1" dirty="0"/>
          </a:p>
          <a:p>
            <a:pPr algn="just"/>
            <a:r>
              <a:rPr lang="en-US" altLang="ko-KR" sz="2800" dirty="0"/>
              <a:t>This policy document identifies eight key competences of interest to boost the excellence of </a:t>
            </a:r>
            <a:r>
              <a:rPr lang="en-US" altLang="ko-KR" sz="2800"/>
              <a:t>LLL programmes </a:t>
            </a:r>
            <a:r>
              <a:rPr lang="en-US" altLang="ko-KR" sz="2800" dirty="0"/>
              <a:t>implemented at EU level, and their overall responsiveness to the emerging social and economic challenges of the given historical period. </a:t>
            </a:r>
          </a:p>
          <a:p>
            <a:pPr algn="just"/>
            <a:endParaRPr lang="en-US" altLang="ko-KR" sz="2800" dirty="0"/>
          </a:p>
          <a:p>
            <a:pPr algn="just"/>
            <a:r>
              <a:rPr lang="en-US" altLang="ko-KR" sz="2800" dirty="0"/>
              <a:t>By the term competences, the European Parliament refers to: </a:t>
            </a:r>
          </a:p>
          <a:p>
            <a:pPr algn="just"/>
            <a:endParaRPr lang="en-US" altLang="ko-KR" sz="2800" dirty="0"/>
          </a:p>
          <a:p>
            <a:pPr algn="just"/>
            <a:r>
              <a:rPr lang="en-GB" altLang="ko-KR" sz="2800" i="1" dirty="0"/>
              <a:t>“…a combination of knowledge, skills and attitudes appropriate to the context. Key competences are those which all individuals need for personal fulfilment and development, active citizenship, social inclusion and employment”.</a:t>
            </a:r>
            <a:endParaRPr lang="en-US" altLang="ko-KR" sz="2800" i="1" dirty="0"/>
          </a:p>
        </p:txBody>
      </p:sp>
    </p:spTree>
    <p:extLst>
      <p:ext uri="{BB962C8B-B14F-4D97-AF65-F5344CB8AC3E}">
        <p14:creationId xmlns:p14="http://schemas.microsoft.com/office/powerpoint/2010/main" val="127423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027204"/>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Eight key competences for </a:t>
            </a:r>
            <a:r>
              <a:rPr lang="en-GB" sz="4000" b="1" spc="50" dirty="0" err="1">
                <a:solidFill>
                  <a:srgbClr val="243255"/>
                </a:solidFill>
                <a:cs typeface="Tahoma"/>
              </a:rPr>
              <a:t>LongLife</a:t>
            </a:r>
            <a:r>
              <a:rPr lang="en-GB" sz="4000" b="1" spc="50" dirty="0">
                <a:solidFill>
                  <a:srgbClr val="243255"/>
                </a:solidFill>
                <a:cs typeface="Tahoma"/>
              </a:rPr>
              <a:t> Learning (LLL)</a:t>
            </a:r>
          </a:p>
          <a:p>
            <a:pPr marL="12700" algn="just">
              <a:lnSpc>
                <a:spcPct val="100000"/>
              </a:lnSpc>
              <a:spcBef>
                <a:spcPts val="110"/>
              </a:spcBef>
            </a:pPr>
            <a:endParaRPr lang="es-ES" sz="2500" b="1" spc="50" dirty="0">
              <a:solidFill>
                <a:srgbClr val="243255"/>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46504"/>
            <a:ext cx="16913698" cy="4401205"/>
          </a:xfrm>
          <a:prstGeom prst="rect">
            <a:avLst/>
          </a:prstGeom>
          <a:noFill/>
        </p:spPr>
        <p:txBody>
          <a:bodyPr wrap="square" rtlCol="0">
            <a:spAutoFit/>
          </a:bodyPr>
          <a:lstStyle/>
          <a:p>
            <a:pPr algn="just"/>
            <a:r>
              <a:rPr lang="en-US" altLang="ko-KR" sz="2800" dirty="0"/>
              <a:t>The aforementioned competences are the following:</a:t>
            </a:r>
          </a:p>
          <a:p>
            <a:pPr algn="just"/>
            <a:endParaRPr lang="en-US" altLang="ko-KR" sz="2800" dirty="0"/>
          </a:p>
          <a:p>
            <a:pPr marL="514350" indent="-514350" algn="just">
              <a:buFont typeface="+mj-lt"/>
              <a:buAutoNum type="arabicPeriod"/>
            </a:pPr>
            <a:r>
              <a:rPr lang="en-US" altLang="ko-KR" sz="2800" dirty="0"/>
              <a:t>Communication in the mother tongue </a:t>
            </a:r>
          </a:p>
          <a:p>
            <a:pPr marL="514350" indent="-514350" algn="just">
              <a:buFont typeface="+mj-lt"/>
              <a:buAutoNum type="arabicPeriod"/>
            </a:pPr>
            <a:r>
              <a:rPr lang="en-US" altLang="ko-KR" sz="2800" dirty="0"/>
              <a:t>Communication in foreign language</a:t>
            </a:r>
          </a:p>
          <a:p>
            <a:pPr marL="514350" indent="-514350" algn="just">
              <a:buFont typeface="+mj-lt"/>
              <a:buAutoNum type="arabicPeriod"/>
            </a:pPr>
            <a:r>
              <a:rPr lang="en-US" altLang="ko-KR" sz="2800" dirty="0"/>
              <a:t>Essentials in STEM disciplines</a:t>
            </a:r>
          </a:p>
          <a:p>
            <a:pPr marL="514350" indent="-514350" algn="just">
              <a:buFont typeface="+mj-lt"/>
              <a:buAutoNum type="arabicPeriod"/>
            </a:pPr>
            <a:r>
              <a:rPr lang="en-US" altLang="ko-KR" sz="2800" dirty="0"/>
              <a:t>Digital Competences</a:t>
            </a:r>
          </a:p>
          <a:p>
            <a:pPr marL="514350" indent="-514350" algn="just">
              <a:buFont typeface="+mj-lt"/>
              <a:buAutoNum type="arabicPeriod"/>
            </a:pPr>
            <a:r>
              <a:rPr lang="en-US" altLang="ko-KR" sz="2800" dirty="0"/>
              <a:t>Learning to learn</a:t>
            </a:r>
          </a:p>
          <a:p>
            <a:pPr marL="514350" indent="-514350" algn="just">
              <a:buFont typeface="+mj-lt"/>
              <a:buAutoNum type="arabicPeriod"/>
            </a:pPr>
            <a:r>
              <a:rPr lang="en-US" altLang="ko-KR" sz="2800" dirty="0"/>
              <a:t>Social and civic competences</a:t>
            </a:r>
          </a:p>
          <a:p>
            <a:pPr marL="514350" indent="-514350" algn="just">
              <a:buFont typeface="+mj-lt"/>
              <a:buAutoNum type="arabicPeriod"/>
            </a:pPr>
            <a:r>
              <a:rPr lang="en-US" altLang="ko-KR" sz="2800" b="1" dirty="0"/>
              <a:t>Sense of initiative and entrepreneurship</a:t>
            </a:r>
          </a:p>
          <a:p>
            <a:pPr marL="514350" indent="-514350" algn="just">
              <a:buFont typeface="+mj-lt"/>
              <a:buAutoNum type="arabicPeriod"/>
            </a:pPr>
            <a:r>
              <a:rPr lang="en-US" altLang="ko-KR" sz="2800" dirty="0"/>
              <a:t>Cultural awareness and expression </a:t>
            </a:r>
          </a:p>
        </p:txBody>
      </p:sp>
    </p:spTree>
    <p:extLst>
      <p:ext uri="{BB962C8B-B14F-4D97-AF65-F5344CB8AC3E}">
        <p14:creationId xmlns:p14="http://schemas.microsoft.com/office/powerpoint/2010/main" val="3009455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1027204"/>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7. Sense of initiative and entrepreneurship</a:t>
            </a:r>
          </a:p>
          <a:p>
            <a:pPr marL="12700" algn="just">
              <a:lnSpc>
                <a:spcPct val="100000"/>
              </a:lnSpc>
              <a:spcBef>
                <a:spcPts val="110"/>
              </a:spcBef>
            </a:pPr>
            <a:endParaRPr lang="es-ES" sz="2500" b="1" spc="50" dirty="0">
              <a:solidFill>
                <a:srgbClr val="243255"/>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46504"/>
            <a:ext cx="16913698" cy="4401205"/>
          </a:xfrm>
          <a:prstGeom prst="rect">
            <a:avLst/>
          </a:prstGeom>
          <a:noFill/>
        </p:spPr>
        <p:txBody>
          <a:bodyPr wrap="square" rtlCol="0">
            <a:spAutoFit/>
          </a:bodyPr>
          <a:lstStyle/>
          <a:p>
            <a:pPr algn="just"/>
            <a:r>
              <a:rPr lang="en-US" altLang="ko-KR" sz="2800" dirty="0"/>
              <a:t>Sense of initiative and entrepreneurship (LLL competence no.7) is described as the person’s ability to:</a:t>
            </a:r>
          </a:p>
          <a:p>
            <a:pPr algn="just"/>
            <a:endParaRPr lang="en-US" altLang="ko-KR" sz="2800" dirty="0"/>
          </a:p>
          <a:p>
            <a:pPr algn="just"/>
            <a:r>
              <a:rPr lang="en-US" altLang="ko-KR" sz="2800" i="1" dirty="0"/>
              <a:t>“…turn ideas into action [helping] individuals in the workplace in being aware of the context and [surrounding] opportunities”.</a:t>
            </a:r>
          </a:p>
          <a:p>
            <a:pPr algn="just"/>
            <a:endParaRPr lang="en-US" altLang="ko-KR" sz="2800" i="1" dirty="0"/>
          </a:p>
          <a:p>
            <a:pPr algn="just"/>
            <a:r>
              <a:rPr lang="en-US" altLang="ko-KR" sz="2800" dirty="0"/>
              <a:t>Furthermore, this same competence refers to: </a:t>
            </a:r>
          </a:p>
          <a:p>
            <a:pPr algn="just"/>
            <a:endParaRPr lang="en-US" altLang="ko-KR" sz="2800" dirty="0"/>
          </a:p>
          <a:p>
            <a:pPr algn="just"/>
            <a:r>
              <a:rPr lang="en-US" altLang="ko-KR" sz="2800" i="1" dirty="0"/>
              <a:t>“…</a:t>
            </a:r>
            <a:r>
              <a:rPr lang="en-GB" altLang="ko-KR" sz="2800" i="1" dirty="0"/>
              <a:t>the ability to identify available opportunities for personal, professional and/or business activities, including ‘bigger picture’ issues that provide the context in which people live and work, such as a broad understanding of the workings of the economy, and the opportunities and challenges facing an employer or organisation”.</a:t>
            </a:r>
            <a:endParaRPr lang="en-US" altLang="ko-KR" sz="2800" i="1" dirty="0"/>
          </a:p>
        </p:txBody>
      </p:sp>
    </p:spTree>
    <p:extLst>
      <p:ext uri="{BB962C8B-B14F-4D97-AF65-F5344CB8AC3E}">
        <p14:creationId xmlns:p14="http://schemas.microsoft.com/office/powerpoint/2010/main" val="412203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Linking Critical Thinking to competence no.7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6913698" cy="4647426"/>
          </a:xfrm>
          <a:prstGeom prst="rect">
            <a:avLst/>
          </a:prstGeom>
          <a:noFill/>
        </p:spPr>
        <p:txBody>
          <a:bodyPr wrap="square" rtlCol="0">
            <a:spAutoFit/>
          </a:bodyPr>
          <a:lstStyle/>
          <a:p>
            <a:pPr algn="just"/>
            <a:r>
              <a:rPr lang="en-US" altLang="ko-KR" sz="2800" dirty="0"/>
              <a:t>From here, we can start seeing some clear linkages with what it is commonly understood as “Critical Thinking”, meaning: </a:t>
            </a:r>
          </a:p>
          <a:p>
            <a:pPr algn="just"/>
            <a:endParaRPr lang="en-US" altLang="ko-KR" sz="2800" dirty="0"/>
          </a:p>
          <a:p>
            <a:pPr algn="just"/>
            <a:r>
              <a:rPr lang="en-US" altLang="ko-KR" sz="2800" i="1" dirty="0"/>
              <a:t>“…</a:t>
            </a:r>
            <a:r>
              <a:rPr lang="en-GB" altLang="ko-KR" sz="2800" i="1" dirty="0"/>
              <a:t> the intellectually disciplined process of actively conceptualizing, applying, analysing, synthesizing, and/or evaluating information gathered from, or generated by, observation, experience, reflection, reasoning, or communication, as a guide to belief and action”.</a:t>
            </a:r>
          </a:p>
          <a:p>
            <a:pPr algn="just"/>
            <a:r>
              <a:rPr lang="en-GB" altLang="ko-KR" sz="2200" dirty="0"/>
              <a:t>Source: Michael Scriven &amp; Richard Paul, 8th Annual International Conference on Critical Thinking and Education Reform, 1987.</a:t>
            </a:r>
          </a:p>
          <a:p>
            <a:pPr algn="just"/>
            <a:endParaRPr lang="en-GB" altLang="ko-KR" sz="2200" dirty="0"/>
          </a:p>
          <a:p>
            <a:pPr algn="just"/>
            <a:r>
              <a:rPr lang="en-GB" altLang="ko-KR" sz="2800" dirty="0"/>
              <a:t>In both contexts, we are referring to an ability/process in which, based on some inputs, people reacts by assigning meanings to what they experience and finetune their thoughts/actions accordingly.</a:t>
            </a:r>
          </a:p>
          <a:p>
            <a:pPr algn="just"/>
            <a:endParaRPr lang="en-US" altLang="ko-KR" sz="2800" i="1" dirty="0"/>
          </a:p>
        </p:txBody>
      </p:sp>
    </p:spTree>
    <p:extLst>
      <p:ext uri="{BB962C8B-B14F-4D97-AF65-F5344CB8AC3E}">
        <p14:creationId xmlns:p14="http://schemas.microsoft.com/office/powerpoint/2010/main" val="2343246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The publication of the EntreComp Framework </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5" y="3009900"/>
            <a:ext cx="11863545" cy="3970318"/>
          </a:xfrm>
          <a:prstGeom prst="rect">
            <a:avLst/>
          </a:prstGeom>
          <a:noFill/>
        </p:spPr>
        <p:txBody>
          <a:bodyPr wrap="square" rtlCol="0">
            <a:spAutoFit/>
          </a:bodyPr>
          <a:lstStyle/>
          <a:p>
            <a:pPr algn="just"/>
            <a:r>
              <a:rPr lang="en-US" altLang="ko-KR" sz="2800" dirty="0"/>
              <a:t>The </a:t>
            </a:r>
            <a:r>
              <a:rPr lang="en-US" altLang="ko-KR" sz="2800" dirty="0">
                <a:hlinkClick r:id="rId5"/>
              </a:rPr>
              <a:t>EntreComp Framework</a:t>
            </a:r>
            <a:r>
              <a:rPr lang="en-US" altLang="ko-KR" sz="2800" dirty="0"/>
              <a:t> came exactly ten years after EU Parliament's recommendations.</a:t>
            </a:r>
          </a:p>
          <a:p>
            <a:pPr algn="just"/>
            <a:endParaRPr lang="en-US" altLang="ko-KR" sz="2800" dirty="0"/>
          </a:p>
          <a:p>
            <a:pPr algn="just"/>
            <a:r>
              <a:rPr lang="en-US" altLang="ko-KR" sz="2800" dirty="0"/>
              <a:t>Competence no.7 as we know it has been “splitted” into a three-dimension training areas including 15 competences – five for each area. </a:t>
            </a:r>
          </a:p>
          <a:p>
            <a:pPr algn="just"/>
            <a:endParaRPr lang="en-US" altLang="ko-KR" sz="2800" dirty="0"/>
          </a:p>
          <a:p>
            <a:pPr algn="just"/>
            <a:r>
              <a:rPr lang="en-US" altLang="ko-KR" sz="2800" dirty="0"/>
              <a:t>As of today, the EntreComp framework remains – together with </a:t>
            </a:r>
            <a:r>
              <a:rPr lang="en-US" altLang="ko-KR" sz="2800" dirty="0" err="1"/>
              <a:t>DigComp</a:t>
            </a:r>
            <a:r>
              <a:rPr lang="en-US" altLang="ko-KR" sz="2800" dirty="0"/>
              <a:t> and </a:t>
            </a:r>
            <a:r>
              <a:rPr lang="en-US" altLang="ko-KR" sz="2800" dirty="0" err="1"/>
              <a:t>LifeComp</a:t>
            </a:r>
            <a:r>
              <a:rPr lang="en-US" altLang="ko-KR" sz="2800" dirty="0"/>
              <a:t> – the most reliable and robust reference model for education and training at EU level</a:t>
            </a:r>
          </a:p>
        </p:txBody>
      </p:sp>
      <p:pic>
        <p:nvPicPr>
          <p:cNvPr id="2" name="Immagine 1">
            <a:extLst>
              <a:ext uri="{FF2B5EF4-FFF2-40B4-BE49-F238E27FC236}">
                <a16:creationId xmlns:a16="http://schemas.microsoft.com/office/drawing/2014/main" id="{56718B83-4489-46D6-97F4-90FAB87BF6BC}"/>
              </a:ext>
            </a:extLst>
          </p:cNvPr>
          <p:cNvPicPr>
            <a:picLocks noChangeAspect="1"/>
          </p:cNvPicPr>
          <p:nvPr/>
        </p:nvPicPr>
        <p:blipFill>
          <a:blip r:embed="rId6"/>
          <a:stretch>
            <a:fillRect/>
          </a:stretch>
        </p:blipFill>
        <p:spPr>
          <a:xfrm>
            <a:off x="13087299" y="2171700"/>
            <a:ext cx="4300504" cy="6096000"/>
          </a:xfrm>
          <a:prstGeom prst="rect">
            <a:avLst/>
          </a:prstGeom>
          <a:ln w="28575">
            <a:solidFill>
              <a:srgbClr val="002060"/>
            </a:solidFill>
          </a:ln>
        </p:spPr>
      </p:pic>
    </p:spTree>
    <p:extLst>
      <p:ext uri="{BB962C8B-B14F-4D97-AF65-F5344CB8AC3E}">
        <p14:creationId xmlns:p14="http://schemas.microsoft.com/office/powerpoint/2010/main" val="180651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4990</Words>
  <Application>Microsoft Office PowerPoint</Application>
  <PresentationFormat>Personalizado</PresentationFormat>
  <Paragraphs>390</Paragraphs>
  <Slides>33</Slides>
  <Notes>29</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33</vt:i4>
      </vt:variant>
    </vt:vector>
  </HeadingPairs>
  <TitlesOfParts>
    <vt:vector size="39" baseType="lpstr">
      <vt:lpstr>Arial</vt:lpstr>
      <vt:lpstr>Calibri</vt:lpstr>
      <vt:lpstr>Tahoma</vt:lpstr>
      <vt:lpstr>YADLjI9qxTA 0</vt:lpstr>
      <vt:lpstr>Office Theme</vt:lpstr>
      <vt:lpstr>1_Office Theme</vt:lpstr>
      <vt:lpstr>Presentación de PowerPoint</vt:lpstr>
      <vt:lpstr>OBJECTIVES AND GOALS </vt:lpstr>
      <vt:lpstr>INDEX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56</cp:revision>
  <dcterms:created xsi:type="dcterms:W3CDTF">2021-03-19T11:51:00Z</dcterms:created>
  <dcterms:modified xsi:type="dcterms:W3CDTF">2022-02-14T10:04:01Z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