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276" r:id="rId4"/>
    <p:sldId id="277" r:id="rId5"/>
    <p:sldId id="701" r:id="rId6"/>
    <p:sldId id="264" r:id="rId7"/>
    <p:sldId id="278" r:id="rId8"/>
    <p:sldId id="279" r:id="rId9"/>
    <p:sldId id="280" r:id="rId10"/>
    <p:sldId id="281" r:id="rId11"/>
    <p:sldId id="282" r:id="rId12"/>
    <p:sldId id="283" r:id="rId13"/>
    <p:sldId id="327" r:id="rId14"/>
    <p:sldId id="320" r:id="rId15"/>
    <p:sldId id="328" r:id="rId16"/>
    <p:sldId id="329" r:id="rId17"/>
    <p:sldId id="330" r:id="rId18"/>
    <p:sldId id="324" r:id="rId19"/>
    <p:sldId id="286" r:id="rId20"/>
    <p:sldId id="325" r:id="rId21"/>
    <p:sldId id="331" r:id="rId22"/>
    <p:sldId id="287" r:id="rId23"/>
    <p:sldId id="288" r:id="rId24"/>
    <p:sldId id="289" r:id="rId25"/>
    <p:sldId id="290" r:id="rId26"/>
    <p:sldId id="291" r:id="rId27"/>
    <p:sldId id="292" r:id="rId28"/>
    <p:sldId id="293" r:id="rId29"/>
    <p:sldId id="294" r:id="rId30"/>
    <p:sldId id="295" r:id="rId31"/>
    <p:sldId id="311" r:id="rId32"/>
    <p:sldId id="332" r:id="rId33"/>
    <p:sldId id="676" r:id="rId34"/>
    <p:sldId id="677" r:id="rId35"/>
    <p:sldId id="678" r:id="rId36"/>
    <p:sldId id="679" r:id="rId37"/>
    <p:sldId id="680"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95" r:id="rId53"/>
    <p:sldId id="696" r:id="rId54"/>
    <p:sldId id="697"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698" r:id="rId70"/>
    <p:sldId id="699" r:id="rId71"/>
    <p:sldId id="700"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8" autoAdjust="0"/>
  </p:normalViewPr>
  <p:slideViewPr>
    <p:cSldViewPr>
      <p:cViewPr varScale="1">
        <p:scale>
          <a:sx n="77" d="100"/>
          <a:sy n="77" d="100"/>
        </p:scale>
        <p:origin x="41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250000896"/>
        <c:axId val="250002432"/>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250000896"/>
        <c:axId val="250002432"/>
      </c:lineChart>
      <c:catAx>
        <c:axId val="25000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250002432"/>
        <c:crosses val="autoZero"/>
        <c:auto val="1"/>
        <c:lblAlgn val="ctr"/>
        <c:lblOffset val="100"/>
        <c:noMultiLvlLbl val="0"/>
      </c:catAx>
      <c:valAx>
        <c:axId val="2500024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25000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pl-PL" sz="3000" b="1" dirty="0"/>
            <a:t>Skomplikowanie</a:t>
          </a:r>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dirty="0"/>
            <a:t>(1) </a:t>
          </a:r>
          <a:r>
            <a:rPr lang="pl-PL" sz="2200" dirty="0"/>
            <a:t>Skomplikowanie oznacza, że analizowany problem zawiera wiele precyzyjnie połączonych ze sobą części. </a:t>
          </a:r>
        </a:p>
        <a:p>
          <a:pPr>
            <a:buFont typeface="Arial" panose="020B0604020202020204" pitchFamily="34" charset="0"/>
            <a:buNone/>
          </a:pPr>
          <a:r>
            <a:rPr lang="pl-PL" sz="2200" b="1" dirty="0"/>
            <a:t>(2) </a:t>
          </a:r>
          <a:r>
            <a:rPr lang="pl-PL" sz="2200" dirty="0"/>
            <a:t>Skomplikowanie opisuje problem, który trudno rozstrzygnąć, stąd nie można mieć pewności, że rozwiązanie jest tożsame z gwarancją, że współtworzące go elementy zostały ze sobą dopasowane w sposób uzasadniony.</a:t>
          </a:r>
        </a:p>
        <a:p>
          <a:pPr>
            <a:buFont typeface="Arial" panose="020B0604020202020204" pitchFamily="34" charset="0"/>
            <a:buNone/>
          </a:pPr>
          <a:endParaRPr lang="pl-PL" sz="1500" dirty="0"/>
        </a:p>
        <a:p>
          <a:pPr>
            <a:buFont typeface="Arial" panose="020B0604020202020204" pitchFamily="34" charset="0"/>
            <a:buNone/>
          </a:pPr>
          <a:r>
            <a:rPr lang="pl-PL" sz="2200" b="1" dirty="0"/>
            <a:t>Co jest skomplikowane? </a:t>
          </a:r>
        </a:p>
        <a:p>
          <a:pPr>
            <a:buFont typeface="Arial" panose="020B0604020202020204" pitchFamily="34" charset="0"/>
            <a:buNone/>
          </a:pPr>
          <a:r>
            <a:rPr lang="pl-PL" sz="2200" dirty="0"/>
            <a:t>Airbus A380, szkielet człowieka, sieć metra w Paryżu</a:t>
          </a:r>
          <a:endParaRPr lang="pl-PL" sz="2200" b="0" dirty="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pl-PL" sz="3000" b="1" dirty="0"/>
            <a:t>Złożoność</a:t>
          </a:r>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dirty="0"/>
            <a:t>(1) </a:t>
          </a:r>
          <a:r>
            <a:rPr lang="pl-PL" sz="2200" b="0" dirty="0"/>
            <a:t>Złożoność w</a:t>
          </a:r>
          <a:r>
            <a:rPr lang="pl-PL" sz="2200" dirty="0"/>
            <a:t>ystępuje wtedy, gdy coś działa jak system i wykazuje właściwości systemowe, które nie są na pierwszy rzut oka oczywiste. </a:t>
          </a:r>
        </a:p>
        <a:p>
          <a:r>
            <a:rPr lang="pl-PL" sz="2200" b="1" dirty="0"/>
            <a:t>(2) </a:t>
          </a:r>
          <a:r>
            <a:rPr lang="pl-PL" sz="2200" dirty="0"/>
            <a:t>Złożoność to coś więcej niż tylko prosta suma części większej całości. Części może być wiele lub niewiele, a rezultatem ich połączenia jest „coś” mało przejrzystego, co w pewien sposób zaczyna żyć własnym życiem.</a:t>
          </a:r>
        </a:p>
        <a:p>
          <a:endParaRPr lang="pl-PL" sz="1500" dirty="0"/>
        </a:p>
        <a:p>
          <a:r>
            <a:rPr lang="pl-PL" sz="2200" b="1" dirty="0"/>
            <a:t>Co jest złożone? </a:t>
          </a:r>
        </a:p>
        <a:p>
          <a:r>
            <a:rPr lang="pl-PL" sz="2200" b="0" dirty="0"/>
            <a:t>Meduza, człowiek, sposób korzystania z metra</a:t>
          </a:r>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dirty="0"/>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dirty="0"/>
            <a:t>P-Plan-Zaplanuj.</a:t>
          </a:r>
          <a:r>
            <a:rPr lang="pl-PL" sz="2200" dirty="0"/>
            <a:t> Udokumentuj stan aktualny problemu, następnie zdefiniuj stan docelowy wraz z mierzalnymi celami do osiągnięcia, zidentyfikuj rozwiązania lub usprawnienia i opracuj plan działania.</a:t>
          </a:r>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dirty="0"/>
            <a:t>C-</a:t>
          </a:r>
          <a:r>
            <a:rPr lang="pl-PL" sz="2200" b="1" dirty="0" err="1"/>
            <a:t>Check</a:t>
          </a:r>
          <a:r>
            <a:rPr lang="pl-PL" sz="2200" b="1" dirty="0"/>
            <a:t> – Sprawdź</a:t>
          </a:r>
          <a:r>
            <a:rPr lang="pl-PL" sz="2200" dirty="0"/>
            <a:t>. Przeanalizuj wyniki w stosunku do założonych celów określonych w fazie Plan. Sprawdź czy stan po wdrożeniu jest zgodny z planowanym stanem przyszłym</a:t>
          </a:r>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dirty="0"/>
            <a:t>A-</a:t>
          </a:r>
          <a:r>
            <a:rPr lang="pl-PL" sz="2200" b="1" dirty="0" err="1"/>
            <a:t>Act</a:t>
          </a:r>
          <a:r>
            <a:rPr lang="pl-PL" sz="2200" b="1" dirty="0"/>
            <a:t> – Działaj. </a:t>
          </a:r>
          <a:r>
            <a:rPr lang="pl-PL" sz="2200" dirty="0"/>
            <a:t>Jeśli nowa metoda okazała się efektywna (wyniki fazy </a:t>
          </a:r>
          <a:r>
            <a:rPr lang="pl-PL" sz="2200" dirty="0" err="1"/>
            <a:t>Check</a:t>
          </a:r>
          <a:r>
            <a:rPr lang="pl-PL" sz="2200" dirty="0"/>
            <a:t>) wówczas zaadoptuj ją i ustandaryzuj, w przeciwnym razie zidentyfikuj zmiany jakie należy wdrożyć, a następnie rozpocznij nowy cykl PDCA</a:t>
          </a:r>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dirty="0"/>
            <a:t>D-Do – Zrób. </a:t>
          </a:r>
          <a:r>
            <a:rPr lang="pl-PL" sz="2200" dirty="0"/>
            <a:t>Zrealizuj plan, monitoruj proces podczas realizacji. Dokumentuj występujące problemy i nieprzewidziane zdarzenia</a:t>
          </a:r>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pl-PL" sz="2300" b="1" dirty="0"/>
            <a:t>Etap nr 1</a:t>
          </a:r>
          <a:endParaRPr lang="pl-PL" sz="2300" dirty="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pl-PL" sz="2300" b="1" dirty="0"/>
            <a:t>Inicjowanie zmiany </a:t>
          </a:r>
          <a:r>
            <a:rPr lang="pl-PL" sz="2300" b="0" dirty="0"/>
            <a:t>/zawiera /</a:t>
          </a:r>
          <a:endParaRPr lang="pl-PL" sz="2300" b="1" dirty="0"/>
        </a:p>
        <a:p>
          <a:pPr marL="273050" indent="-273050">
            <a:buFont typeface="+mj-lt"/>
            <a:buNone/>
          </a:pPr>
          <a:r>
            <a:rPr lang="pl-PL" sz="2200" dirty="0"/>
            <a:t>1) stadium wiedzy mający na celu zaszczepienie świadomości potrzeby zmiany i możliwości jej zastosowania,</a:t>
          </a:r>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pl-PL" sz="2300" b="1" dirty="0"/>
            <a:t>Etap nr 2</a:t>
          </a:r>
          <a:endParaRPr lang="pl-PL" sz="2300" dirty="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pl-PL" sz="2300" b="1" dirty="0"/>
            <a:t>Wprowadzanie zmian w czyn </a:t>
          </a:r>
          <a:r>
            <a:rPr lang="pl-PL" sz="2300" b="0" dirty="0"/>
            <a:t>/ zawiera / </a:t>
          </a:r>
          <a:endParaRPr lang="pl-PL" sz="2300" b="1" dirty="0"/>
        </a:p>
        <a:p>
          <a:pPr marL="273050" indent="-273050"/>
          <a:r>
            <a:rPr lang="pl-PL" sz="2200" b="0" dirty="0"/>
            <a:t>1) fazę inicjacyjną, w której poddaje się próbie rzeczywiste przyswojenie zmiany,</a:t>
          </a:r>
          <a:endParaRPr lang="pl-PL" sz="2200" b="0" dirty="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80211B43-9556-4950-A914-6031875346D6}">
      <dgm:prSet custT="1"/>
      <dgm:spPr/>
      <dgm:t>
        <a:bodyPr/>
        <a:lstStyle/>
        <a:p>
          <a:pPr marL="273050" indent="-273050">
            <a:buFont typeface="+mj-lt"/>
            <a:buNone/>
          </a:pPr>
          <a:r>
            <a:rPr lang="pl-PL" sz="2200" dirty="0"/>
            <a:t>2) tworzenie postaw wobec zmiany – w tym etapie powstają koalicje zwolenników a także przeciwników zmiany,</a:t>
          </a:r>
        </a:p>
      </dgm:t>
    </dgm:pt>
    <dgm:pt modelId="{359B9D5E-8559-43C0-8D30-E3F506514D95}" type="parTrans" cxnId="{D2CF7B45-BBD0-4096-8866-FE8F4FED1C69}">
      <dgm:prSet/>
      <dgm:spPr/>
      <dgm:t>
        <a:bodyPr/>
        <a:lstStyle/>
        <a:p>
          <a:endParaRPr lang="pl-PL"/>
        </a:p>
      </dgm:t>
    </dgm:pt>
    <dgm:pt modelId="{5DCCABC9-FC6B-4989-A90A-B606A5956708}" type="sibTrans" cxnId="{D2CF7B45-BBD0-4096-8866-FE8F4FED1C69}">
      <dgm:prSet/>
      <dgm:spPr/>
      <dgm:t>
        <a:bodyPr/>
        <a:lstStyle/>
        <a:p>
          <a:endParaRPr lang="pl-PL"/>
        </a:p>
      </dgm:t>
    </dgm:pt>
    <dgm:pt modelId="{65BCA0B0-3CA1-47B1-BBF7-2C201B48D0A1}">
      <dgm:prSet custT="1"/>
      <dgm:spPr/>
      <dgm:t>
        <a:bodyPr/>
        <a:lstStyle/>
        <a:p>
          <a:pPr marL="273050" indent="-273050">
            <a:buFont typeface="+mj-lt"/>
            <a:buNone/>
          </a:pPr>
          <a:r>
            <a:rPr lang="pl-PL" sz="2200" dirty="0"/>
            <a:t>3) stadium decyzyjne pozostaje uzależnione od determinacji kierownictwa, akceptacji pracowników i nacisków otoczenia.</a:t>
          </a:r>
        </a:p>
      </dgm:t>
    </dgm:pt>
    <dgm:pt modelId="{D96F93FC-82BE-4811-82FE-C2A38E8C28CA}" type="parTrans" cxnId="{E0211535-26A5-474D-8799-35C167819E54}">
      <dgm:prSet/>
      <dgm:spPr/>
      <dgm:t>
        <a:bodyPr/>
        <a:lstStyle/>
        <a:p>
          <a:endParaRPr lang="pl-PL"/>
        </a:p>
      </dgm:t>
    </dgm:pt>
    <dgm:pt modelId="{C5C60E9B-9581-429B-A1CA-8CD48E9BE869}" type="sibTrans" cxnId="{E0211535-26A5-474D-8799-35C167819E54}">
      <dgm:prSet/>
      <dgm:spPr/>
      <dgm:t>
        <a:bodyPr/>
        <a:lstStyle/>
        <a:p>
          <a:endParaRPr lang="pl-PL"/>
        </a:p>
      </dgm:t>
    </dgm:pt>
    <dgm:pt modelId="{EBA92FAD-9F1A-4CE8-88CC-5E2A37582225}">
      <dgm:prSet custT="1"/>
      <dgm:spPr/>
      <dgm:t>
        <a:bodyPr/>
        <a:lstStyle/>
        <a:p>
          <a:pPr marL="273050" indent="-273050">
            <a:buNone/>
          </a:pPr>
          <a:endParaRPr lang="pl-PL" sz="2200" dirty="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008B52A1-2F57-40B1-B08B-FB534BDA54E0}">
      <dgm:prSet custT="1"/>
      <dgm:spPr/>
      <dgm:t>
        <a:bodyPr/>
        <a:lstStyle/>
        <a:p>
          <a:pPr marL="273050" indent="-273050"/>
          <a:r>
            <a:rPr lang="pl-PL" sz="2200" b="0" dirty="0"/>
            <a:t>2) fazę kontynuacji, w której decydenci określają strategie wprowadzania zmiany, uwzględniające działania rzecznika tejże zmiany oraz realizację opracowanego planu adaptacji zmiany.</a:t>
          </a:r>
        </a:p>
      </dgm:t>
    </dgm:pt>
    <dgm:pt modelId="{99012E4D-1DB7-40BB-8A89-A14835DF7BDD}" type="parTrans" cxnId="{7A3EB627-85BD-4417-BFED-E7080E766DB1}">
      <dgm:prSet/>
      <dgm:spPr/>
      <dgm:t>
        <a:bodyPr/>
        <a:lstStyle/>
        <a:p>
          <a:endParaRPr lang="pl-PL"/>
        </a:p>
      </dgm:t>
    </dgm:pt>
    <dgm:pt modelId="{D944BF15-3800-42AF-AF95-05C0DBA72310}" type="sibTrans" cxnId="{7A3EB627-85BD-4417-BFED-E7080E766DB1}">
      <dgm:prSet/>
      <dgm:spPr/>
      <dgm:t>
        <a:bodyPr/>
        <a:lstStyle/>
        <a:p>
          <a:endParaRPr lang="pl-PL"/>
        </a:p>
      </dgm:t>
    </dgm:pt>
    <dgm:pt modelId="{DA47C00F-6D5C-44BF-B7A2-5DFE831836B6}">
      <dgm:prSet custT="1"/>
      <dgm:spPr/>
      <dgm:t>
        <a:bodyPr/>
        <a:lstStyle/>
        <a:p>
          <a:pPr marL="0"/>
          <a:endParaRPr lang="pl-PL" sz="2300" b="1" dirty="0"/>
        </a:p>
      </dgm:t>
    </dgm:pt>
    <dgm:pt modelId="{EB25B6F9-D83D-46E1-8CB4-2BD1057A97A5}" type="parTrans" cxnId="{1DA40456-9E26-4293-A7C1-53F6F5240C31}">
      <dgm:prSet/>
      <dgm:spPr/>
      <dgm:t>
        <a:bodyPr/>
        <a:lstStyle/>
        <a:p>
          <a:endParaRPr lang="pl-PL"/>
        </a:p>
      </dgm:t>
    </dgm:pt>
    <dgm:pt modelId="{53115E09-8CEC-4EE2-878C-A09BA7451F08}" type="sibTrans" cxnId="{1DA40456-9E26-4293-A7C1-53F6F5240C31}">
      <dgm:prSet/>
      <dgm:spPr/>
      <dgm:t>
        <a:bodyPr/>
        <a:lstStyle/>
        <a:p>
          <a:endParaRPr lang="pl-PL"/>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7A3EB627-85BD-4417-BFED-E7080E766DB1}" srcId="{C7E7CA0B-7419-4DB5-B446-A79B45655DBA}" destId="{008B52A1-2F57-40B1-B08B-FB534BDA54E0}" srcOrd="1" destOrd="0" parTransId="{99012E4D-1DB7-40BB-8A89-A14835DF7BDD}" sibTransId="{D944BF15-3800-42AF-AF95-05C0DBA72310}"/>
    <dgm:cxn modelId="{E0211535-26A5-474D-8799-35C167819E54}" srcId="{9182DB0D-4D25-4FDC-9BDD-381164FDEAA6}" destId="{65BCA0B0-3CA1-47B1-BBF7-2C201B48D0A1}" srcOrd="2" destOrd="0" parTransId="{D96F93FC-82BE-4811-82FE-C2A38E8C28CA}" sibTransId="{C5C60E9B-9581-429B-A1CA-8CD48E9BE869}"/>
    <dgm:cxn modelId="{6D2BE343-A3FB-4276-B5D4-73AD9444EEB5}" type="presOf" srcId="{9182DB0D-4D25-4FDC-9BDD-381164FDEAA6}" destId="{2145C19A-04EE-40C4-ACA0-50AB382E6397}" srcOrd="0" destOrd="0" presId="urn:microsoft.com/office/officeart/2005/8/layout/hProcess7"/>
    <dgm:cxn modelId="{D2CF7B45-BBD0-4096-8866-FE8F4FED1C69}" srcId="{9182DB0D-4D25-4FDC-9BDD-381164FDEAA6}" destId="{80211B43-9556-4950-A914-6031875346D6}" srcOrd="1" destOrd="0" parTransId="{359B9D5E-8559-43C0-8D30-E3F506514D95}" sibTransId="{5DCCABC9-FC6B-4989-A90A-B606A5956708}"/>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B039F64E-F21D-4B84-AF2B-192AA47F00EF}" type="presOf" srcId="{008B52A1-2F57-40B1-B08B-FB534BDA54E0}" destId="{A166EF05-BC90-4F0F-ACCD-849C9741FB74}" srcOrd="0" destOrd="1" presId="urn:microsoft.com/office/officeart/2005/8/layout/hProcess7"/>
    <dgm:cxn modelId="{8D364551-E40B-41D6-97FB-D10D8F43C22A}" type="presOf" srcId="{C7E7CA0B-7419-4DB5-B446-A79B45655DBA}" destId="{21EAD0A1-31F6-4B67-A138-5671F5DAD9B5}" srcOrd="0" destOrd="0" presId="urn:microsoft.com/office/officeart/2005/8/layout/hProcess7"/>
    <dgm:cxn modelId="{1DA40456-9E26-4293-A7C1-53F6F5240C31}" srcId="{C7E7CA0B-7419-4DB5-B446-A79B45655DBA}" destId="{DA47C00F-6D5C-44BF-B7A2-5DFE831836B6}" srcOrd="2" destOrd="0" parTransId="{EB25B6F9-D83D-46E1-8CB4-2BD1057A97A5}" sibTransId="{53115E09-8CEC-4EE2-878C-A09BA7451F08}"/>
    <dgm:cxn modelId="{8275DA80-CC1E-4BB2-9EB2-FD2558EE4CFA}" type="presOf" srcId="{F3F44676-4857-43AF-968A-C8FF0FB9A391}" destId="{8F0204F1-E182-4187-819B-4FB8CD6D175B}" srcOrd="0" destOrd="0" presId="urn:microsoft.com/office/officeart/2005/8/layout/hProcess7"/>
    <dgm:cxn modelId="{330A4690-F744-48DD-82A2-B22FAFBBED98}" type="presOf" srcId="{65BCA0B0-3CA1-47B1-BBF7-2C201B48D0A1}" destId="{B319DA14-8A52-4726-A5AC-162FF172324F}" srcOrd="0" destOrd="2"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93DA6A9E-25C2-4F6D-9724-4996EDE177DC}" type="presOf" srcId="{DA47C00F-6D5C-44BF-B7A2-5DFE831836B6}" destId="{A166EF05-BC90-4F0F-ACCD-849C9741FB74}" srcOrd="0" destOrd="2" presId="urn:microsoft.com/office/officeart/2005/8/layout/hProcess7"/>
    <dgm:cxn modelId="{984CC3BE-A27D-41ED-BAD0-495C2B26DB6A}" type="presOf" srcId="{9182DB0D-4D25-4FDC-9BDD-381164FDEAA6}" destId="{15841497-C245-4424-AA50-5AA01D501178}" srcOrd="1" destOrd="0" presId="urn:microsoft.com/office/officeart/2005/8/layout/hProcess7"/>
    <dgm:cxn modelId="{9CF515D7-38BB-44E0-90D5-9F35E6897F73}" type="presOf" srcId="{8A56D060-0916-468D-A197-44A053534AEA}" destId="{B319DA14-8A52-4726-A5AC-162FF172324F}" srcOrd="0" destOrd="0" presId="urn:microsoft.com/office/officeart/2005/8/layout/hProcess7"/>
    <dgm:cxn modelId="{EDD019E9-0384-448D-8263-18993667F54B}" type="presOf" srcId="{EBA92FAD-9F1A-4CE8-88CC-5E2A37582225}" destId="{B319DA14-8A52-4726-A5AC-162FF172324F}" srcOrd="0" destOrd="3" presId="urn:microsoft.com/office/officeart/2005/8/layout/hProcess7"/>
    <dgm:cxn modelId="{ADE13FEB-6D94-46C3-B14A-9110C49ABFED}" type="presOf" srcId="{80211B43-9556-4950-A914-6031875346D6}" destId="{B319DA14-8A52-4726-A5AC-162FF172324F}" srcOrd="0" destOrd="1" presId="urn:microsoft.com/office/officeart/2005/8/layout/hProcess7"/>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3"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61E904-5947-4F31-A5E3-EBB43AF60A56}" type="doc">
      <dgm:prSet loTypeId="urn:microsoft.com/office/officeart/2008/layout/CircleAccentTimeline" loCatId="process" qsTypeId="urn:microsoft.com/office/officeart/2005/8/quickstyle/simple4" qsCatId="simple" csTypeId="urn:microsoft.com/office/officeart/2005/8/colors/accent0_3" csCatId="mainScheme" phldr="0"/>
      <dgm:spPr/>
      <dgm:t>
        <a:bodyPr/>
        <a:lstStyle/>
        <a:p>
          <a:endParaRPr lang="pl-PL"/>
        </a:p>
      </dgm:t>
    </dgm:pt>
    <dgm:pt modelId="{3351FBC5-35ED-453B-A29A-A2E2485A7DFD}">
      <dgm:prSet phldrT="[Tekst]" phldr="1"/>
      <dgm:spPr/>
      <dgm:t>
        <a:bodyPr/>
        <a:lstStyle/>
        <a:p>
          <a:endParaRPr lang="pl-PL"/>
        </a:p>
      </dgm:t>
    </dgm:pt>
    <dgm:pt modelId="{F3D36433-60BF-4F2C-A5F9-028EB0EC40D8}" type="parTrans" cxnId="{803CC162-4A8C-4157-9BB0-148A5A347684}">
      <dgm:prSet/>
      <dgm:spPr/>
      <dgm:t>
        <a:bodyPr/>
        <a:lstStyle/>
        <a:p>
          <a:endParaRPr lang="pl-PL"/>
        </a:p>
      </dgm:t>
    </dgm:pt>
    <dgm:pt modelId="{62DAE682-004C-48B4-BB16-F628B3173956}" type="sibTrans" cxnId="{803CC162-4A8C-4157-9BB0-148A5A347684}">
      <dgm:prSet/>
      <dgm:spPr/>
      <dgm:t>
        <a:bodyPr/>
        <a:lstStyle/>
        <a:p>
          <a:endParaRPr lang="pl-PL"/>
        </a:p>
      </dgm:t>
    </dgm:pt>
    <dgm:pt modelId="{E0BC27C3-D01D-4EE7-B81A-FE3D4659B954}">
      <dgm:prSet phldrT="[Tekst]" phldr="1"/>
      <dgm:spPr/>
      <dgm:t>
        <a:bodyPr/>
        <a:lstStyle/>
        <a:p>
          <a:endParaRPr lang="pl-PL"/>
        </a:p>
      </dgm:t>
    </dgm:pt>
    <dgm:pt modelId="{DB21F103-1116-448D-9699-95004AE44C02}" type="parTrans" cxnId="{9D4FF07B-8EAA-4B3F-BDDB-7E5339ED24D7}">
      <dgm:prSet/>
      <dgm:spPr/>
      <dgm:t>
        <a:bodyPr/>
        <a:lstStyle/>
        <a:p>
          <a:endParaRPr lang="pl-PL"/>
        </a:p>
      </dgm:t>
    </dgm:pt>
    <dgm:pt modelId="{1E86BDD0-4087-4512-9802-7115E7C7CD51}" type="sibTrans" cxnId="{9D4FF07B-8EAA-4B3F-BDDB-7E5339ED24D7}">
      <dgm:prSet/>
      <dgm:spPr/>
      <dgm:t>
        <a:bodyPr/>
        <a:lstStyle/>
        <a:p>
          <a:endParaRPr lang="pl-PL"/>
        </a:p>
      </dgm:t>
    </dgm:pt>
    <dgm:pt modelId="{239062F2-8555-4F62-ADF1-0359BE315517}">
      <dgm:prSet phldrT="[Tekst]" phldr="1"/>
      <dgm:spPr/>
      <dgm:t>
        <a:bodyPr/>
        <a:lstStyle/>
        <a:p>
          <a:endParaRPr lang="pl-PL"/>
        </a:p>
      </dgm:t>
    </dgm:pt>
    <dgm:pt modelId="{FB890549-702F-4A49-8A2D-61F989DDC6A4}" type="parTrans" cxnId="{29E1C042-D3F0-4949-A1D9-C39F970B2BD8}">
      <dgm:prSet/>
      <dgm:spPr/>
      <dgm:t>
        <a:bodyPr/>
        <a:lstStyle/>
        <a:p>
          <a:endParaRPr lang="pl-PL"/>
        </a:p>
      </dgm:t>
    </dgm:pt>
    <dgm:pt modelId="{23E3232B-C98D-4855-A72C-34B99FF6C42F}" type="sibTrans" cxnId="{29E1C042-D3F0-4949-A1D9-C39F970B2BD8}">
      <dgm:prSet/>
      <dgm:spPr/>
      <dgm:t>
        <a:bodyPr/>
        <a:lstStyle/>
        <a:p>
          <a:endParaRPr lang="pl-PL"/>
        </a:p>
      </dgm:t>
    </dgm:pt>
    <dgm:pt modelId="{DD3E83B1-A0E7-4070-B55E-2A7CFF18CFD2}">
      <dgm:prSet phldrT="[Tekst]" phldr="1"/>
      <dgm:spPr/>
      <dgm:t>
        <a:bodyPr/>
        <a:lstStyle/>
        <a:p>
          <a:endParaRPr lang="pl-PL"/>
        </a:p>
      </dgm:t>
    </dgm:pt>
    <dgm:pt modelId="{24D71B12-7666-47FA-9107-D29A7A1732EB}" type="parTrans" cxnId="{269AD46C-75C2-4D0D-9AB3-F31F50038608}">
      <dgm:prSet/>
      <dgm:spPr/>
      <dgm:t>
        <a:bodyPr/>
        <a:lstStyle/>
        <a:p>
          <a:endParaRPr lang="pl-PL"/>
        </a:p>
      </dgm:t>
    </dgm:pt>
    <dgm:pt modelId="{B6AB4262-F0D6-470F-8263-ED1E2270BA20}" type="sibTrans" cxnId="{269AD46C-75C2-4D0D-9AB3-F31F50038608}">
      <dgm:prSet/>
      <dgm:spPr/>
      <dgm:t>
        <a:bodyPr/>
        <a:lstStyle/>
        <a:p>
          <a:endParaRPr lang="pl-PL"/>
        </a:p>
      </dgm:t>
    </dgm:pt>
    <dgm:pt modelId="{02F28A28-F8AB-4DD4-B2D7-3E8AB19B5ECE}">
      <dgm:prSet phldrT="[Tekst]" phldr="1"/>
      <dgm:spPr/>
      <dgm:t>
        <a:bodyPr/>
        <a:lstStyle/>
        <a:p>
          <a:endParaRPr lang="pl-PL"/>
        </a:p>
      </dgm:t>
    </dgm:pt>
    <dgm:pt modelId="{35571394-F0C1-481B-914F-1D71F912F3CF}" type="parTrans" cxnId="{7D41F819-3792-486B-9E13-F2F322BC2DA2}">
      <dgm:prSet/>
      <dgm:spPr/>
      <dgm:t>
        <a:bodyPr/>
        <a:lstStyle/>
        <a:p>
          <a:endParaRPr lang="pl-PL"/>
        </a:p>
      </dgm:t>
    </dgm:pt>
    <dgm:pt modelId="{C634DC67-3135-4CF2-90A3-058212D41927}" type="sibTrans" cxnId="{7D41F819-3792-486B-9E13-F2F322BC2DA2}">
      <dgm:prSet/>
      <dgm:spPr/>
      <dgm:t>
        <a:bodyPr/>
        <a:lstStyle/>
        <a:p>
          <a:endParaRPr lang="pl-PL"/>
        </a:p>
      </dgm:t>
    </dgm:pt>
    <dgm:pt modelId="{13A34D85-9E06-4D88-97BD-58AAC397DFB7}">
      <dgm:prSet phldrT="[Tekst]" phldr="1"/>
      <dgm:spPr/>
      <dgm:t>
        <a:bodyPr/>
        <a:lstStyle/>
        <a:p>
          <a:endParaRPr lang="pl-PL" dirty="0"/>
        </a:p>
      </dgm:t>
    </dgm:pt>
    <dgm:pt modelId="{795A0FD6-AA29-448F-89BF-F38D0787F904}" type="sibTrans" cxnId="{3E8CB8F1-FABE-4B39-A615-E8C7692BC76E}">
      <dgm:prSet/>
      <dgm:spPr/>
      <dgm:t>
        <a:bodyPr/>
        <a:lstStyle/>
        <a:p>
          <a:endParaRPr lang="pl-PL"/>
        </a:p>
      </dgm:t>
    </dgm:pt>
    <dgm:pt modelId="{E563695D-6F1D-4405-B56E-BD9FB7CF9DBC}" type="parTrans" cxnId="{3E8CB8F1-FABE-4B39-A615-E8C7692BC76E}">
      <dgm:prSet/>
      <dgm:spPr/>
      <dgm:t>
        <a:bodyPr/>
        <a:lstStyle/>
        <a:p>
          <a:endParaRPr lang="pl-PL"/>
        </a:p>
      </dgm:t>
    </dgm:pt>
    <dgm:pt modelId="{EF01AD7F-FE01-4943-915D-58DE2AEF1336}" type="pres">
      <dgm:prSet presAssocID="{EE61E904-5947-4F31-A5E3-EBB43AF60A56}" presName="Name0" presStyleCnt="0">
        <dgm:presLayoutVars>
          <dgm:dir/>
        </dgm:presLayoutVars>
      </dgm:prSet>
      <dgm:spPr/>
    </dgm:pt>
    <dgm:pt modelId="{F58FD9AF-0A13-49BF-822E-404915BF8924}" type="pres">
      <dgm:prSet presAssocID="{13A34D85-9E06-4D88-97BD-58AAC397DFB7}" presName="parComposite" presStyleCnt="0"/>
      <dgm:spPr/>
    </dgm:pt>
    <dgm:pt modelId="{6FCC9D0E-15AA-449A-809B-F145653714B1}" type="pres">
      <dgm:prSet presAssocID="{13A34D85-9E06-4D88-97BD-58AAC397DFB7}" presName="parBigCircle" presStyleLbl="node0" presStyleIdx="0" presStyleCnt="2"/>
      <dgm:spPr/>
    </dgm:pt>
    <dgm:pt modelId="{F31E8C27-8622-4770-8BF2-D48A25AF5C6D}" type="pres">
      <dgm:prSet presAssocID="{13A34D85-9E06-4D88-97BD-58AAC397DFB7}" presName="parTx" presStyleLbl="revTx" presStyleIdx="0" presStyleCnt="10"/>
      <dgm:spPr/>
    </dgm:pt>
    <dgm:pt modelId="{3BB98463-2A35-4D17-9A3A-59EF0CDD61C9}" type="pres">
      <dgm:prSet presAssocID="{13A34D85-9E06-4D88-97BD-58AAC397DFB7}" presName="bSpace" presStyleCnt="0"/>
      <dgm:spPr/>
    </dgm:pt>
    <dgm:pt modelId="{7805C963-65F9-4AD1-84D9-872F8ED42153}" type="pres">
      <dgm:prSet presAssocID="{13A34D85-9E06-4D88-97BD-58AAC397DFB7}" presName="parBackupNorm" presStyleCnt="0"/>
      <dgm:spPr/>
    </dgm:pt>
    <dgm:pt modelId="{B2C3A98D-2C7F-45BB-BBF6-283A6E0FA318}" type="pres">
      <dgm:prSet presAssocID="{795A0FD6-AA29-448F-89BF-F38D0787F904}" presName="parSpace" presStyleCnt="0"/>
      <dgm:spPr/>
    </dgm:pt>
    <dgm:pt modelId="{EA759F15-BDBD-4F3F-8B1C-8D39D67EE64D}" type="pres">
      <dgm:prSet presAssocID="{3351FBC5-35ED-453B-A29A-A2E2485A7DFD}" presName="desBackupLeftNorm" presStyleCnt="0"/>
      <dgm:spPr/>
    </dgm:pt>
    <dgm:pt modelId="{80BFBBB0-ABE2-4E13-A952-57839E2EDADE}" type="pres">
      <dgm:prSet presAssocID="{3351FBC5-35ED-453B-A29A-A2E2485A7DFD}" presName="desComposite" presStyleCnt="0"/>
      <dgm:spPr/>
    </dgm:pt>
    <dgm:pt modelId="{E7DD5F20-AB10-45F9-BCE1-5CFE4C84B413}" type="pres">
      <dgm:prSet presAssocID="{3351FBC5-35ED-453B-A29A-A2E2485A7DFD}" presName="desCircle" presStyleLbl="node1" presStyleIdx="0" presStyleCnt="4"/>
      <dgm:spPr/>
    </dgm:pt>
    <dgm:pt modelId="{D2F05F9E-50EF-4068-9AAB-55D781011006}" type="pres">
      <dgm:prSet presAssocID="{3351FBC5-35ED-453B-A29A-A2E2485A7DFD}" presName="chTx" presStyleLbl="revTx" presStyleIdx="1" presStyleCnt="10"/>
      <dgm:spPr/>
    </dgm:pt>
    <dgm:pt modelId="{70AE79D7-D00A-4062-AB7F-A35ECDA6A52F}" type="pres">
      <dgm:prSet presAssocID="{3351FBC5-35ED-453B-A29A-A2E2485A7DFD}" presName="desTx" presStyleLbl="revTx" presStyleIdx="2" presStyleCnt="10">
        <dgm:presLayoutVars>
          <dgm:bulletEnabled val="1"/>
        </dgm:presLayoutVars>
      </dgm:prSet>
      <dgm:spPr/>
    </dgm:pt>
    <dgm:pt modelId="{CC7B3042-55EC-48C7-8657-738393BE1DF9}" type="pres">
      <dgm:prSet presAssocID="{3351FBC5-35ED-453B-A29A-A2E2485A7DFD}" presName="desBackupRightNorm" presStyleCnt="0"/>
      <dgm:spPr/>
    </dgm:pt>
    <dgm:pt modelId="{CF034B4F-34E5-45B0-94A2-28854C93D032}" type="pres">
      <dgm:prSet presAssocID="{62DAE682-004C-48B4-BB16-F628B3173956}" presName="desSpace" presStyleCnt="0"/>
      <dgm:spPr/>
    </dgm:pt>
    <dgm:pt modelId="{434641B3-1E0C-454B-9D76-C9DB379D14EC}" type="pres">
      <dgm:prSet presAssocID="{E0BC27C3-D01D-4EE7-B81A-FE3D4659B954}" presName="desBackupLeftNorm" presStyleCnt="0"/>
      <dgm:spPr/>
    </dgm:pt>
    <dgm:pt modelId="{B7B03BC9-B943-4E41-9535-CFBE23BB86F1}" type="pres">
      <dgm:prSet presAssocID="{E0BC27C3-D01D-4EE7-B81A-FE3D4659B954}" presName="desComposite" presStyleCnt="0"/>
      <dgm:spPr/>
    </dgm:pt>
    <dgm:pt modelId="{575DB974-0D0F-493D-88F0-20D33C720DE9}" type="pres">
      <dgm:prSet presAssocID="{E0BC27C3-D01D-4EE7-B81A-FE3D4659B954}" presName="desCircle" presStyleLbl="node1" presStyleIdx="1" presStyleCnt="4"/>
      <dgm:spPr/>
    </dgm:pt>
    <dgm:pt modelId="{BBB3C552-1CB5-40D2-88B4-3EECDDD5E31E}" type="pres">
      <dgm:prSet presAssocID="{E0BC27C3-D01D-4EE7-B81A-FE3D4659B954}" presName="chTx" presStyleLbl="revTx" presStyleIdx="3" presStyleCnt="10"/>
      <dgm:spPr/>
    </dgm:pt>
    <dgm:pt modelId="{BB0F6500-EE4D-46A1-884D-D3426B8E8948}" type="pres">
      <dgm:prSet presAssocID="{E0BC27C3-D01D-4EE7-B81A-FE3D4659B954}" presName="desTx" presStyleLbl="revTx" presStyleIdx="4" presStyleCnt="10">
        <dgm:presLayoutVars>
          <dgm:bulletEnabled val="1"/>
        </dgm:presLayoutVars>
      </dgm:prSet>
      <dgm:spPr/>
    </dgm:pt>
    <dgm:pt modelId="{022AE6B8-0EA6-4586-8637-CF07FD5D9B96}" type="pres">
      <dgm:prSet presAssocID="{E0BC27C3-D01D-4EE7-B81A-FE3D4659B954}" presName="desBackupRightNorm" presStyleCnt="0"/>
      <dgm:spPr/>
    </dgm:pt>
    <dgm:pt modelId="{4B7EDD02-79BF-46EE-85CF-27DB4F08C1E7}" type="pres">
      <dgm:prSet presAssocID="{1E86BDD0-4087-4512-9802-7115E7C7CD51}" presName="desSpace" presStyleCnt="0"/>
      <dgm:spPr/>
    </dgm:pt>
    <dgm:pt modelId="{D72CD259-2BFF-4D34-95BA-6F355D2335FD}" type="pres">
      <dgm:prSet presAssocID="{239062F2-8555-4F62-ADF1-0359BE315517}" presName="parComposite" presStyleCnt="0"/>
      <dgm:spPr/>
    </dgm:pt>
    <dgm:pt modelId="{A15F2E33-711A-494C-9DA6-39A8A3A4723B}" type="pres">
      <dgm:prSet presAssocID="{239062F2-8555-4F62-ADF1-0359BE315517}" presName="parBigCircle" presStyleLbl="node0" presStyleIdx="1" presStyleCnt="2"/>
      <dgm:spPr/>
    </dgm:pt>
    <dgm:pt modelId="{DB599529-AF14-4B88-AD84-E61DF0B45EF4}" type="pres">
      <dgm:prSet presAssocID="{239062F2-8555-4F62-ADF1-0359BE315517}" presName="parTx" presStyleLbl="revTx" presStyleIdx="5" presStyleCnt="10"/>
      <dgm:spPr/>
    </dgm:pt>
    <dgm:pt modelId="{ACF84FF0-808E-4683-AF24-359EE1E7EC3D}" type="pres">
      <dgm:prSet presAssocID="{239062F2-8555-4F62-ADF1-0359BE315517}" presName="bSpace" presStyleCnt="0"/>
      <dgm:spPr/>
    </dgm:pt>
    <dgm:pt modelId="{D2192B20-4620-43E1-B32E-E9600EDA2757}" type="pres">
      <dgm:prSet presAssocID="{239062F2-8555-4F62-ADF1-0359BE315517}" presName="parBackupNorm" presStyleCnt="0"/>
      <dgm:spPr/>
    </dgm:pt>
    <dgm:pt modelId="{D5C1ADC9-EC64-465D-9B71-E89BED944EC3}" type="pres">
      <dgm:prSet presAssocID="{23E3232B-C98D-4855-A72C-34B99FF6C42F}" presName="parSpace" presStyleCnt="0"/>
      <dgm:spPr/>
    </dgm:pt>
    <dgm:pt modelId="{CDCB4A46-F6D7-4D0A-802D-FEFB0F1FB7D6}" type="pres">
      <dgm:prSet presAssocID="{DD3E83B1-A0E7-4070-B55E-2A7CFF18CFD2}" presName="desBackupLeftNorm" presStyleCnt="0"/>
      <dgm:spPr/>
    </dgm:pt>
    <dgm:pt modelId="{5C5179EA-F61B-4D84-93CB-1CD8F1508F3B}" type="pres">
      <dgm:prSet presAssocID="{DD3E83B1-A0E7-4070-B55E-2A7CFF18CFD2}" presName="desComposite" presStyleCnt="0"/>
      <dgm:spPr/>
    </dgm:pt>
    <dgm:pt modelId="{CBFFC91B-E9C2-4887-8D5A-3F57A3715F66}" type="pres">
      <dgm:prSet presAssocID="{DD3E83B1-A0E7-4070-B55E-2A7CFF18CFD2}" presName="desCircle" presStyleLbl="node1" presStyleIdx="2" presStyleCnt="4"/>
      <dgm:spPr/>
    </dgm:pt>
    <dgm:pt modelId="{166F7A33-F393-4275-B533-83F6BECB74B1}" type="pres">
      <dgm:prSet presAssocID="{DD3E83B1-A0E7-4070-B55E-2A7CFF18CFD2}" presName="chTx" presStyleLbl="revTx" presStyleIdx="6" presStyleCnt="10"/>
      <dgm:spPr/>
    </dgm:pt>
    <dgm:pt modelId="{A051CF13-FC90-4CAA-B62C-18F34E4C98F1}" type="pres">
      <dgm:prSet presAssocID="{DD3E83B1-A0E7-4070-B55E-2A7CFF18CFD2}" presName="desTx" presStyleLbl="revTx" presStyleIdx="7" presStyleCnt="10">
        <dgm:presLayoutVars>
          <dgm:bulletEnabled val="1"/>
        </dgm:presLayoutVars>
      </dgm:prSet>
      <dgm:spPr/>
    </dgm:pt>
    <dgm:pt modelId="{CECFAA7E-D6A9-4663-8DD0-38B8EF436035}" type="pres">
      <dgm:prSet presAssocID="{DD3E83B1-A0E7-4070-B55E-2A7CFF18CFD2}" presName="desBackupRightNorm" presStyleCnt="0"/>
      <dgm:spPr/>
    </dgm:pt>
    <dgm:pt modelId="{3731984F-5B88-4DED-A273-3AF28C184142}" type="pres">
      <dgm:prSet presAssocID="{B6AB4262-F0D6-470F-8263-ED1E2270BA20}" presName="desSpace" presStyleCnt="0"/>
      <dgm:spPr/>
    </dgm:pt>
    <dgm:pt modelId="{44BEFBE5-79BC-41D3-9695-913FF169C679}" type="pres">
      <dgm:prSet presAssocID="{02F28A28-F8AB-4DD4-B2D7-3E8AB19B5ECE}" presName="desBackupLeftNorm" presStyleCnt="0"/>
      <dgm:spPr/>
    </dgm:pt>
    <dgm:pt modelId="{520607BF-8C8B-47C7-91B0-C732C3BE3CA2}" type="pres">
      <dgm:prSet presAssocID="{02F28A28-F8AB-4DD4-B2D7-3E8AB19B5ECE}" presName="desComposite" presStyleCnt="0"/>
      <dgm:spPr/>
    </dgm:pt>
    <dgm:pt modelId="{451FC0DA-7D0B-4EAA-ACDB-120C221C0578}" type="pres">
      <dgm:prSet presAssocID="{02F28A28-F8AB-4DD4-B2D7-3E8AB19B5ECE}" presName="desCircle" presStyleLbl="node1" presStyleIdx="3" presStyleCnt="4"/>
      <dgm:spPr/>
    </dgm:pt>
    <dgm:pt modelId="{E6182185-4124-43A5-8471-990390B846CE}" type="pres">
      <dgm:prSet presAssocID="{02F28A28-F8AB-4DD4-B2D7-3E8AB19B5ECE}" presName="chTx" presStyleLbl="revTx" presStyleIdx="8" presStyleCnt="10"/>
      <dgm:spPr/>
    </dgm:pt>
    <dgm:pt modelId="{07A0F421-BB81-45F3-A8F5-CFE24C1A8CDE}" type="pres">
      <dgm:prSet presAssocID="{02F28A28-F8AB-4DD4-B2D7-3E8AB19B5ECE}" presName="desTx" presStyleLbl="revTx" presStyleIdx="9" presStyleCnt="10">
        <dgm:presLayoutVars>
          <dgm:bulletEnabled val="1"/>
        </dgm:presLayoutVars>
      </dgm:prSet>
      <dgm:spPr/>
    </dgm:pt>
    <dgm:pt modelId="{32696C2F-C37C-4E8B-9924-B3C4F703890D}" type="pres">
      <dgm:prSet presAssocID="{02F28A28-F8AB-4DD4-B2D7-3E8AB19B5ECE}" presName="desBackupRightNorm" presStyleCnt="0"/>
      <dgm:spPr/>
    </dgm:pt>
    <dgm:pt modelId="{86329F56-836C-42FA-ACD5-546CB8CD9E50}" type="pres">
      <dgm:prSet presAssocID="{C634DC67-3135-4CF2-90A3-058212D41927}" presName="desSpace" presStyleCnt="0"/>
      <dgm:spPr/>
    </dgm:pt>
  </dgm:ptLst>
  <dgm:cxnLst>
    <dgm:cxn modelId="{38D02308-132F-4E16-9E78-ED15FE688121}" type="presOf" srcId="{239062F2-8555-4F62-ADF1-0359BE315517}" destId="{DB599529-AF14-4B88-AD84-E61DF0B45EF4}" srcOrd="0" destOrd="0" presId="urn:microsoft.com/office/officeart/2008/layout/CircleAccentTimeline"/>
    <dgm:cxn modelId="{7D41F819-3792-486B-9E13-F2F322BC2DA2}" srcId="{239062F2-8555-4F62-ADF1-0359BE315517}" destId="{02F28A28-F8AB-4DD4-B2D7-3E8AB19B5ECE}" srcOrd="1" destOrd="0" parTransId="{35571394-F0C1-481B-914F-1D71F912F3CF}" sibTransId="{C634DC67-3135-4CF2-90A3-058212D41927}"/>
    <dgm:cxn modelId="{39F41424-182E-44F1-914A-25790B5F6B9F}" type="presOf" srcId="{EE61E904-5947-4F31-A5E3-EBB43AF60A56}" destId="{EF01AD7F-FE01-4943-915D-58DE2AEF1336}" srcOrd="0" destOrd="0" presId="urn:microsoft.com/office/officeart/2008/layout/CircleAccentTimeline"/>
    <dgm:cxn modelId="{11BF2641-C73C-420F-ABBA-A3E02B5AF4EB}" type="presOf" srcId="{3351FBC5-35ED-453B-A29A-A2E2485A7DFD}" destId="{D2F05F9E-50EF-4068-9AAB-55D781011006}" srcOrd="0" destOrd="0" presId="urn:microsoft.com/office/officeart/2008/layout/CircleAccentTimeline"/>
    <dgm:cxn modelId="{29E1C042-D3F0-4949-A1D9-C39F970B2BD8}" srcId="{EE61E904-5947-4F31-A5E3-EBB43AF60A56}" destId="{239062F2-8555-4F62-ADF1-0359BE315517}" srcOrd="1" destOrd="0" parTransId="{FB890549-702F-4A49-8A2D-61F989DDC6A4}" sibTransId="{23E3232B-C98D-4855-A72C-34B99FF6C42F}"/>
    <dgm:cxn modelId="{803CC162-4A8C-4157-9BB0-148A5A347684}" srcId="{13A34D85-9E06-4D88-97BD-58AAC397DFB7}" destId="{3351FBC5-35ED-453B-A29A-A2E2485A7DFD}" srcOrd="0" destOrd="0" parTransId="{F3D36433-60BF-4F2C-A5F9-028EB0EC40D8}" sibTransId="{62DAE682-004C-48B4-BB16-F628B3173956}"/>
    <dgm:cxn modelId="{269AD46C-75C2-4D0D-9AB3-F31F50038608}" srcId="{239062F2-8555-4F62-ADF1-0359BE315517}" destId="{DD3E83B1-A0E7-4070-B55E-2A7CFF18CFD2}" srcOrd="0" destOrd="0" parTransId="{24D71B12-7666-47FA-9107-D29A7A1732EB}" sibTransId="{B6AB4262-F0D6-470F-8263-ED1E2270BA20}"/>
    <dgm:cxn modelId="{9D4FF07B-8EAA-4B3F-BDDB-7E5339ED24D7}" srcId="{13A34D85-9E06-4D88-97BD-58AAC397DFB7}" destId="{E0BC27C3-D01D-4EE7-B81A-FE3D4659B954}" srcOrd="1" destOrd="0" parTransId="{DB21F103-1116-448D-9699-95004AE44C02}" sibTransId="{1E86BDD0-4087-4512-9802-7115E7C7CD51}"/>
    <dgm:cxn modelId="{49E01780-6377-438C-9DCC-E1C80D642373}" type="presOf" srcId="{13A34D85-9E06-4D88-97BD-58AAC397DFB7}" destId="{F31E8C27-8622-4770-8BF2-D48A25AF5C6D}" srcOrd="0" destOrd="0" presId="urn:microsoft.com/office/officeart/2008/layout/CircleAccentTimeline"/>
    <dgm:cxn modelId="{820909BE-C120-4F51-A6E8-F9F9A434625F}" type="presOf" srcId="{02F28A28-F8AB-4DD4-B2D7-3E8AB19B5ECE}" destId="{E6182185-4124-43A5-8471-990390B846CE}" srcOrd="0" destOrd="0" presId="urn:microsoft.com/office/officeart/2008/layout/CircleAccentTimeline"/>
    <dgm:cxn modelId="{3CB475CE-A084-4BAE-8E58-95F0F26AB057}" type="presOf" srcId="{DD3E83B1-A0E7-4070-B55E-2A7CFF18CFD2}" destId="{166F7A33-F393-4275-B533-83F6BECB74B1}" srcOrd="0" destOrd="0" presId="urn:microsoft.com/office/officeart/2008/layout/CircleAccentTimeline"/>
    <dgm:cxn modelId="{CF6782CE-1062-4306-8743-CABA90103614}" type="presOf" srcId="{E0BC27C3-D01D-4EE7-B81A-FE3D4659B954}" destId="{BBB3C552-1CB5-40D2-88B4-3EECDDD5E31E}" srcOrd="0" destOrd="0" presId="urn:microsoft.com/office/officeart/2008/layout/CircleAccentTimeline"/>
    <dgm:cxn modelId="{3E8CB8F1-FABE-4B39-A615-E8C7692BC76E}" srcId="{EE61E904-5947-4F31-A5E3-EBB43AF60A56}" destId="{13A34D85-9E06-4D88-97BD-58AAC397DFB7}" srcOrd="0" destOrd="0" parTransId="{E563695D-6F1D-4405-B56E-BD9FB7CF9DBC}" sibTransId="{795A0FD6-AA29-448F-89BF-F38D0787F904}"/>
    <dgm:cxn modelId="{62E39E66-992B-4C80-9006-1B26AA8A0E17}" type="presParOf" srcId="{EF01AD7F-FE01-4943-915D-58DE2AEF1336}" destId="{F58FD9AF-0A13-49BF-822E-404915BF8924}" srcOrd="0" destOrd="0" presId="urn:microsoft.com/office/officeart/2008/layout/CircleAccentTimeline"/>
    <dgm:cxn modelId="{428C4046-B9C2-468B-99DF-D9EE546BEDAD}" type="presParOf" srcId="{F58FD9AF-0A13-49BF-822E-404915BF8924}" destId="{6FCC9D0E-15AA-449A-809B-F145653714B1}" srcOrd="0" destOrd="0" presId="urn:microsoft.com/office/officeart/2008/layout/CircleAccentTimeline"/>
    <dgm:cxn modelId="{C0096BDA-B673-4C39-AC8E-2C85C43F6FC5}" type="presParOf" srcId="{F58FD9AF-0A13-49BF-822E-404915BF8924}" destId="{F31E8C27-8622-4770-8BF2-D48A25AF5C6D}" srcOrd="1" destOrd="0" presId="urn:microsoft.com/office/officeart/2008/layout/CircleAccentTimeline"/>
    <dgm:cxn modelId="{3F313BAA-7EE4-4A65-8478-2DE71567D5AF}" type="presParOf" srcId="{F58FD9AF-0A13-49BF-822E-404915BF8924}" destId="{3BB98463-2A35-4D17-9A3A-59EF0CDD61C9}" srcOrd="2" destOrd="0" presId="urn:microsoft.com/office/officeart/2008/layout/CircleAccentTimeline"/>
    <dgm:cxn modelId="{AA1BE80E-BB21-499B-B38B-5D4DD2657865}" type="presParOf" srcId="{EF01AD7F-FE01-4943-915D-58DE2AEF1336}" destId="{7805C963-65F9-4AD1-84D9-872F8ED42153}" srcOrd="1" destOrd="0" presId="urn:microsoft.com/office/officeart/2008/layout/CircleAccentTimeline"/>
    <dgm:cxn modelId="{C2EB8DA5-119F-4F9F-812D-5C4936DE2ED4}" type="presParOf" srcId="{EF01AD7F-FE01-4943-915D-58DE2AEF1336}" destId="{B2C3A98D-2C7F-45BB-BBF6-283A6E0FA318}" srcOrd="2" destOrd="0" presId="urn:microsoft.com/office/officeart/2008/layout/CircleAccentTimeline"/>
    <dgm:cxn modelId="{553311AB-086C-4EED-A24F-6C4638755C32}" type="presParOf" srcId="{EF01AD7F-FE01-4943-915D-58DE2AEF1336}" destId="{EA759F15-BDBD-4F3F-8B1C-8D39D67EE64D}" srcOrd="3" destOrd="0" presId="urn:microsoft.com/office/officeart/2008/layout/CircleAccentTimeline"/>
    <dgm:cxn modelId="{2DD311BE-BEDA-4185-954B-C5940C9575AB}" type="presParOf" srcId="{EF01AD7F-FE01-4943-915D-58DE2AEF1336}" destId="{80BFBBB0-ABE2-4E13-A952-57839E2EDADE}" srcOrd="4" destOrd="0" presId="urn:microsoft.com/office/officeart/2008/layout/CircleAccentTimeline"/>
    <dgm:cxn modelId="{35B29B40-8A62-4E77-B42A-EE53759D0A6F}" type="presParOf" srcId="{80BFBBB0-ABE2-4E13-A952-57839E2EDADE}" destId="{E7DD5F20-AB10-45F9-BCE1-5CFE4C84B413}" srcOrd="0" destOrd="0" presId="urn:microsoft.com/office/officeart/2008/layout/CircleAccentTimeline"/>
    <dgm:cxn modelId="{DDA12B7B-6ACC-4170-82D4-518E97443747}" type="presParOf" srcId="{80BFBBB0-ABE2-4E13-A952-57839E2EDADE}" destId="{D2F05F9E-50EF-4068-9AAB-55D781011006}" srcOrd="1" destOrd="0" presId="urn:microsoft.com/office/officeart/2008/layout/CircleAccentTimeline"/>
    <dgm:cxn modelId="{D154DF98-5AE6-4A78-A9B0-79C23A05A792}" type="presParOf" srcId="{80BFBBB0-ABE2-4E13-A952-57839E2EDADE}" destId="{70AE79D7-D00A-4062-AB7F-A35ECDA6A52F}" srcOrd="2" destOrd="0" presId="urn:microsoft.com/office/officeart/2008/layout/CircleAccentTimeline"/>
    <dgm:cxn modelId="{CBA5176C-9EB7-42E3-8839-61BBDF93CF55}" type="presParOf" srcId="{EF01AD7F-FE01-4943-915D-58DE2AEF1336}" destId="{CC7B3042-55EC-48C7-8657-738393BE1DF9}" srcOrd="5" destOrd="0" presId="urn:microsoft.com/office/officeart/2008/layout/CircleAccentTimeline"/>
    <dgm:cxn modelId="{09498CF2-33BF-4A91-8D29-307B733014CF}" type="presParOf" srcId="{EF01AD7F-FE01-4943-915D-58DE2AEF1336}" destId="{CF034B4F-34E5-45B0-94A2-28854C93D032}" srcOrd="6" destOrd="0" presId="urn:microsoft.com/office/officeart/2008/layout/CircleAccentTimeline"/>
    <dgm:cxn modelId="{29DF9F87-05E8-471D-8FBF-BF7DA89E0B85}" type="presParOf" srcId="{EF01AD7F-FE01-4943-915D-58DE2AEF1336}" destId="{434641B3-1E0C-454B-9D76-C9DB379D14EC}" srcOrd="7" destOrd="0" presId="urn:microsoft.com/office/officeart/2008/layout/CircleAccentTimeline"/>
    <dgm:cxn modelId="{46E66C4A-F272-4F5A-BB2F-6223293078B0}" type="presParOf" srcId="{EF01AD7F-FE01-4943-915D-58DE2AEF1336}" destId="{B7B03BC9-B943-4E41-9535-CFBE23BB86F1}" srcOrd="8" destOrd="0" presId="urn:microsoft.com/office/officeart/2008/layout/CircleAccentTimeline"/>
    <dgm:cxn modelId="{844044D9-5F00-4767-A8F6-1391301307BB}" type="presParOf" srcId="{B7B03BC9-B943-4E41-9535-CFBE23BB86F1}" destId="{575DB974-0D0F-493D-88F0-20D33C720DE9}" srcOrd="0" destOrd="0" presId="urn:microsoft.com/office/officeart/2008/layout/CircleAccentTimeline"/>
    <dgm:cxn modelId="{95472B62-796E-4E35-A588-1B448B338387}" type="presParOf" srcId="{B7B03BC9-B943-4E41-9535-CFBE23BB86F1}" destId="{BBB3C552-1CB5-40D2-88B4-3EECDDD5E31E}" srcOrd="1" destOrd="0" presId="urn:microsoft.com/office/officeart/2008/layout/CircleAccentTimeline"/>
    <dgm:cxn modelId="{AE74886E-C744-4158-B0DD-B30713D6EAB7}" type="presParOf" srcId="{B7B03BC9-B943-4E41-9535-CFBE23BB86F1}" destId="{BB0F6500-EE4D-46A1-884D-D3426B8E8948}" srcOrd="2" destOrd="0" presId="urn:microsoft.com/office/officeart/2008/layout/CircleAccentTimeline"/>
    <dgm:cxn modelId="{AE6A6FA9-9CDB-4E07-981A-1DB491E24DE3}" type="presParOf" srcId="{EF01AD7F-FE01-4943-915D-58DE2AEF1336}" destId="{022AE6B8-0EA6-4586-8637-CF07FD5D9B96}" srcOrd="9" destOrd="0" presId="urn:microsoft.com/office/officeart/2008/layout/CircleAccentTimeline"/>
    <dgm:cxn modelId="{FA54FF76-11DD-4C01-AB34-479EAB45562B}" type="presParOf" srcId="{EF01AD7F-FE01-4943-915D-58DE2AEF1336}" destId="{4B7EDD02-79BF-46EE-85CF-27DB4F08C1E7}" srcOrd="10" destOrd="0" presId="urn:microsoft.com/office/officeart/2008/layout/CircleAccentTimeline"/>
    <dgm:cxn modelId="{2775E2BF-F8B8-4084-8499-DE8DF62810AD}" type="presParOf" srcId="{EF01AD7F-FE01-4943-915D-58DE2AEF1336}" destId="{D72CD259-2BFF-4D34-95BA-6F355D2335FD}" srcOrd="11" destOrd="0" presId="urn:microsoft.com/office/officeart/2008/layout/CircleAccentTimeline"/>
    <dgm:cxn modelId="{F90E50AF-A0C3-408C-8826-A1EE62175C6F}" type="presParOf" srcId="{D72CD259-2BFF-4D34-95BA-6F355D2335FD}" destId="{A15F2E33-711A-494C-9DA6-39A8A3A4723B}" srcOrd="0" destOrd="0" presId="urn:microsoft.com/office/officeart/2008/layout/CircleAccentTimeline"/>
    <dgm:cxn modelId="{3BB10A5F-F423-48AC-9090-BB26FE3AA2D7}" type="presParOf" srcId="{D72CD259-2BFF-4D34-95BA-6F355D2335FD}" destId="{DB599529-AF14-4B88-AD84-E61DF0B45EF4}" srcOrd="1" destOrd="0" presId="urn:microsoft.com/office/officeart/2008/layout/CircleAccentTimeline"/>
    <dgm:cxn modelId="{D6A8461F-FD94-4AB8-89AC-0D4A5C20BC82}" type="presParOf" srcId="{D72CD259-2BFF-4D34-95BA-6F355D2335FD}" destId="{ACF84FF0-808E-4683-AF24-359EE1E7EC3D}" srcOrd="2" destOrd="0" presId="urn:microsoft.com/office/officeart/2008/layout/CircleAccentTimeline"/>
    <dgm:cxn modelId="{F28E7578-774C-4FF3-B4B9-F6A7242167F1}" type="presParOf" srcId="{EF01AD7F-FE01-4943-915D-58DE2AEF1336}" destId="{D2192B20-4620-43E1-B32E-E9600EDA2757}" srcOrd="12" destOrd="0" presId="urn:microsoft.com/office/officeart/2008/layout/CircleAccentTimeline"/>
    <dgm:cxn modelId="{94E94A02-5DA5-42F9-B650-7B15DECD15AF}" type="presParOf" srcId="{EF01AD7F-FE01-4943-915D-58DE2AEF1336}" destId="{D5C1ADC9-EC64-465D-9B71-E89BED944EC3}" srcOrd="13" destOrd="0" presId="urn:microsoft.com/office/officeart/2008/layout/CircleAccentTimeline"/>
    <dgm:cxn modelId="{D5006F2B-11CF-4FEC-BF7C-DAEA3EFEE958}" type="presParOf" srcId="{EF01AD7F-FE01-4943-915D-58DE2AEF1336}" destId="{CDCB4A46-F6D7-4D0A-802D-FEFB0F1FB7D6}" srcOrd="14" destOrd="0" presId="urn:microsoft.com/office/officeart/2008/layout/CircleAccentTimeline"/>
    <dgm:cxn modelId="{1C994559-A10D-4EB7-9610-BC9FF2617A82}" type="presParOf" srcId="{EF01AD7F-FE01-4943-915D-58DE2AEF1336}" destId="{5C5179EA-F61B-4D84-93CB-1CD8F1508F3B}" srcOrd="15" destOrd="0" presId="urn:microsoft.com/office/officeart/2008/layout/CircleAccentTimeline"/>
    <dgm:cxn modelId="{99B3B7BC-410E-42DE-A138-FACCAB803051}" type="presParOf" srcId="{5C5179EA-F61B-4D84-93CB-1CD8F1508F3B}" destId="{CBFFC91B-E9C2-4887-8D5A-3F57A3715F66}" srcOrd="0" destOrd="0" presId="urn:microsoft.com/office/officeart/2008/layout/CircleAccentTimeline"/>
    <dgm:cxn modelId="{2EED721F-4B66-422B-B7F7-3E8F5D920906}" type="presParOf" srcId="{5C5179EA-F61B-4D84-93CB-1CD8F1508F3B}" destId="{166F7A33-F393-4275-B533-83F6BECB74B1}" srcOrd="1" destOrd="0" presId="urn:microsoft.com/office/officeart/2008/layout/CircleAccentTimeline"/>
    <dgm:cxn modelId="{B6E11262-6651-4BDA-8A1D-302D9B5681A5}" type="presParOf" srcId="{5C5179EA-F61B-4D84-93CB-1CD8F1508F3B}" destId="{A051CF13-FC90-4CAA-B62C-18F34E4C98F1}" srcOrd="2" destOrd="0" presId="urn:microsoft.com/office/officeart/2008/layout/CircleAccentTimeline"/>
    <dgm:cxn modelId="{3D7E67F0-0CA1-48CA-865C-9F5BDC9F3BC1}" type="presParOf" srcId="{EF01AD7F-FE01-4943-915D-58DE2AEF1336}" destId="{CECFAA7E-D6A9-4663-8DD0-38B8EF436035}" srcOrd="16" destOrd="0" presId="urn:microsoft.com/office/officeart/2008/layout/CircleAccentTimeline"/>
    <dgm:cxn modelId="{B3F19C94-1F6E-4C4A-BEC9-496C3F63EEDF}" type="presParOf" srcId="{EF01AD7F-FE01-4943-915D-58DE2AEF1336}" destId="{3731984F-5B88-4DED-A273-3AF28C184142}" srcOrd="17" destOrd="0" presId="urn:microsoft.com/office/officeart/2008/layout/CircleAccentTimeline"/>
    <dgm:cxn modelId="{74C72B1F-4B88-4214-B5EA-AEDEE837185A}" type="presParOf" srcId="{EF01AD7F-FE01-4943-915D-58DE2AEF1336}" destId="{44BEFBE5-79BC-41D3-9695-913FF169C679}" srcOrd="18" destOrd="0" presId="urn:microsoft.com/office/officeart/2008/layout/CircleAccentTimeline"/>
    <dgm:cxn modelId="{5C0909A9-C41C-4C91-B354-7FFBEAE6CF4B}" type="presParOf" srcId="{EF01AD7F-FE01-4943-915D-58DE2AEF1336}" destId="{520607BF-8C8B-47C7-91B0-C732C3BE3CA2}" srcOrd="19" destOrd="0" presId="urn:microsoft.com/office/officeart/2008/layout/CircleAccentTimeline"/>
    <dgm:cxn modelId="{0ECC4575-ACDE-4E99-9941-ADB2179814CA}" type="presParOf" srcId="{520607BF-8C8B-47C7-91B0-C732C3BE3CA2}" destId="{451FC0DA-7D0B-4EAA-ACDB-120C221C0578}" srcOrd="0" destOrd="0" presId="urn:microsoft.com/office/officeart/2008/layout/CircleAccentTimeline"/>
    <dgm:cxn modelId="{ED208618-DB7F-411B-A92B-01211D8E2224}" type="presParOf" srcId="{520607BF-8C8B-47C7-91B0-C732C3BE3CA2}" destId="{E6182185-4124-43A5-8471-990390B846CE}" srcOrd="1" destOrd="0" presId="urn:microsoft.com/office/officeart/2008/layout/CircleAccentTimeline"/>
    <dgm:cxn modelId="{AA5BFE87-DC22-40E4-93B5-4689EA0A3562}" type="presParOf" srcId="{520607BF-8C8B-47C7-91B0-C732C3BE3CA2}" destId="{07A0F421-BB81-45F3-A8F5-CFE24C1A8CDE}" srcOrd="2" destOrd="0" presId="urn:microsoft.com/office/officeart/2008/layout/CircleAccentTimeline"/>
    <dgm:cxn modelId="{47BFC430-185E-4F94-8EFB-07F7A87550C3}" type="presParOf" srcId="{EF01AD7F-FE01-4943-915D-58DE2AEF1336}" destId="{32696C2F-C37C-4E8B-9924-B3C4F703890D}" srcOrd="20" destOrd="0" presId="urn:microsoft.com/office/officeart/2008/layout/CircleAccentTimeline"/>
    <dgm:cxn modelId="{5D6394BE-53EA-4281-A551-C687741966CB}" type="presParOf" srcId="{EF01AD7F-FE01-4943-915D-58DE2AEF1336}" destId="{86329F56-836C-42FA-ACD5-546CB8CD9E50}" srcOrd="21"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dgm:spPr/>
      <dgm:t>
        <a:bodyPr/>
        <a:lstStyle/>
        <a:p>
          <a:r>
            <a:rPr lang="pl-PL" b="1" dirty="0"/>
            <a:t>Dlaczego?</a:t>
          </a: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57E90FAE-9987-4451-AE89-A2985DF0F1EA}">
      <dgm:prSet phldrT="[Tekst]"/>
      <dgm:spPr/>
      <dgm:t>
        <a:bodyPr/>
        <a:lstStyle/>
        <a:p>
          <a:r>
            <a:rPr lang="pl-PL" b="1" dirty="0"/>
            <a:t>Dlaczego?</a:t>
          </a:r>
          <a:endParaRPr lang="pl-PL" dirty="0"/>
        </a:p>
      </dgm:t>
    </dgm:pt>
    <dgm:pt modelId="{E1A15448-F9FB-4CD3-96E9-31AB10258128}" type="parTrans" cxnId="{F3364929-BB44-4CCC-8F29-A8C3F59E69A2}">
      <dgm:prSet/>
      <dgm:spPr/>
      <dgm:t>
        <a:bodyPr/>
        <a:lstStyle/>
        <a:p>
          <a:endParaRPr lang="pl-PL"/>
        </a:p>
      </dgm:t>
    </dgm:pt>
    <dgm:pt modelId="{FE0A9217-1189-4FE0-9E1B-D4857308B6B7}" type="sibTrans" cxnId="{F3364929-BB44-4CCC-8F29-A8C3F59E69A2}">
      <dgm:prSet/>
      <dgm:spPr/>
      <dgm:t>
        <a:bodyPr/>
        <a:lstStyle/>
        <a:p>
          <a:endParaRPr lang="pl-PL"/>
        </a:p>
      </dgm:t>
    </dgm:pt>
    <dgm:pt modelId="{7D033372-5299-456B-B179-37C5810F9A3D}">
      <dgm:prSet phldrT="[Tekst]"/>
      <dgm:spPr/>
      <dgm:t>
        <a:bodyPr/>
        <a:lstStyle/>
        <a:p>
          <a:r>
            <a:rPr lang="pl-PL" b="1" dirty="0"/>
            <a:t>Dlaczego?</a:t>
          </a:r>
          <a:endParaRPr lang="pl-PL" dirty="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dgm:spPr/>
      <dgm:t>
        <a:bodyPr/>
        <a:lstStyle/>
        <a:p>
          <a:r>
            <a:rPr lang="pl-PL" b="1" dirty="0"/>
            <a:t>Dlaczego?</a:t>
          </a:r>
          <a:endParaRPr lang="pl-PL" dirty="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dgm:spPr/>
      <dgm:t>
        <a:bodyPr/>
        <a:lstStyle/>
        <a:p>
          <a:r>
            <a:rPr lang="pl-PL" b="1"/>
            <a:t>Dlaczego?</a:t>
          </a:r>
          <a:endParaRPr lang="pl-PL"/>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692ED254-39F6-4FCE-8101-F5DAEF7DEF06}" type="presOf" srcId="{03C50738-690C-40DC-A7AA-965FBF8BDA11}" destId="{75A65B9C-26E1-4258-9447-69801A37FD5F}" srcOrd="0" destOrd="0" presId="urn:microsoft.com/office/officeart/2005/8/layout/StepDownProcess"/>
    <dgm:cxn modelId="{30F90179-235E-4ECA-942D-60377800CC27}" type="presOf" srcId="{57E90FAE-9987-4451-AE89-A2985DF0F1EA}" destId="{7BEAAF77-BBC0-4A81-8F09-73E2F142451B}" srcOrd="0" destOrd="0" presId="urn:microsoft.com/office/officeart/2005/8/layout/StepDownProcess"/>
    <dgm:cxn modelId="{D9689E8D-5558-4633-AE83-A8BEE214D4A4}" type="presOf" srcId="{23F7E017-FD87-48FD-A69D-280DC8BF9190}" destId="{7B3C9A27-3EB7-4062-9D50-F2A04929EF7D}" srcOrd="0" destOrd="0" presId="urn:microsoft.com/office/officeart/2005/8/layout/StepDownProcess"/>
    <dgm:cxn modelId="{9FA08DA2-413A-4DE2-8BB5-26814C077917}" type="presOf" srcId="{47B7AAFA-85D4-443A-B9E3-4652E6264942}" destId="{1B8CFFA3-AE07-4C4C-B409-5D4F1EC256DA}" srcOrd="0" destOrd="0" presId="urn:microsoft.com/office/officeart/2005/8/layout/StepDownProcess"/>
    <dgm:cxn modelId="{7E7D51A7-A202-49DA-A458-AE219BEC2C16}" type="presOf" srcId="{7D033372-5299-456B-B179-37C5810F9A3D}" destId="{BE476FA9-7A2A-4E76-BB7A-AB26EE0E95B3}"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55AFC4C7-5121-4413-93C0-DB231830B41F}" type="presOf" srcId="{667266F3-7423-41BE-8890-4F118EA6EC4A}" destId="{42E90A44-223B-4133-98AF-1B1E40770C4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E957D6F8-98F0-47A3-AEAC-20D888E7A328}" type="presParOf" srcId="{1B8CFFA3-AE07-4C4C-B409-5D4F1EC256DA}" destId="{737F634A-865D-47A2-A2CC-7C73EB3A4ED2}" srcOrd="0" destOrd="0" presId="urn:microsoft.com/office/officeart/2005/8/layout/StepDownProcess"/>
    <dgm:cxn modelId="{E652837A-FDB5-49F2-9D40-EC71E3D416EA}" type="presParOf" srcId="{737F634A-865D-47A2-A2CC-7C73EB3A4ED2}" destId="{78CD41CE-89E3-4F64-A802-ACAF470DE565}" srcOrd="0" destOrd="0" presId="urn:microsoft.com/office/officeart/2005/8/layout/StepDownProcess"/>
    <dgm:cxn modelId="{3B262DE5-6227-4585-8A1B-B377D34A32EA}" type="presParOf" srcId="{737F634A-865D-47A2-A2CC-7C73EB3A4ED2}" destId="{7B3C9A27-3EB7-4062-9D50-F2A04929EF7D}" srcOrd="1" destOrd="0" presId="urn:microsoft.com/office/officeart/2005/8/layout/StepDownProcess"/>
    <dgm:cxn modelId="{1C175D39-3819-4E24-9CDC-938232A8AA06}" type="presParOf" srcId="{737F634A-865D-47A2-A2CC-7C73EB3A4ED2}" destId="{75BA3BAB-A33D-4ABC-A507-419C26538BCA}" srcOrd="2" destOrd="0" presId="urn:microsoft.com/office/officeart/2005/8/layout/StepDownProcess"/>
    <dgm:cxn modelId="{69CDD34F-E83C-4CC1-85C9-A0BE4CDF4446}" type="presParOf" srcId="{1B8CFFA3-AE07-4C4C-B409-5D4F1EC256DA}" destId="{7043A033-79C7-4B72-A2F3-3C88AE2BCCAA}" srcOrd="1" destOrd="0" presId="urn:microsoft.com/office/officeart/2005/8/layout/StepDownProcess"/>
    <dgm:cxn modelId="{6DF4DBEC-2E2F-4266-BAA0-466FB873CE63}" type="presParOf" srcId="{1B8CFFA3-AE07-4C4C-B409-5D4F1EC256DA}" destId="{E94624C4-6458-40F2-94E8-13B5229FE27A}" srcOrd="2" destOrd="0" presId="urn:microsoft.com/office/officeart/2005/8/layout/StepDownProcess"/>
    <dgm:cxn modelId="{080A6693-69C3-4818-9832-4DA9C9E760A2}" type="presParOf" srcId="{E94624C4-6458-40F2-94E8-13B5229FE27A}" destId="{401A13C3-8CEF-488A-AD68-B95E5C97B52E}" srcOrd="0" destOrd="0" presId="urn:microsoft.com/office/officeart/2005/8/layout/StepDownProcess"/>
    <dgm:cxn modelId="{8B4F36C6-CBF1-4C2D-B53C-E0D03FE9601F}" type="presParOf" srcId="{E94624C4-6458-40F2-94E8-13B5229FE27A}" destId="{7BEAAF77-BBC0-4A81-8F09-73E2F142451B}" srcOrd="1" destOrd="0" presId="urn:microsoft.com/office/officeart/2005/8/layout/StepDownProcess"/>
    <dgm:cxn modelId="{055FF50B-C22B-4397-8F46-71FF7597F4CA}" type="presParOf" srcId="{E94624C4-6458-40F2-94E8-13B5229FE27A}" destId="{9A84BE14-5420-435D-A47B-F33A89F0A935}" srcOrd="2" destOrd="0" presId="urn:microsoft.com/office/officeart/2005/8/layout/StepDownProcess"/>
    <dgm:cxn modelId="{93AC49C3-0187-4873-8D70-737A935B4648}" type="presParOf" srcId="{1B8CFFA3-AE07-4C4C-B409-5D4F1EC256DA}" destId="{EC356D2A-0624-4E39-81E4-D529960D218E}" srcOrd="3" destOrd="0" presId="urn:microsoft.com/office/officeart/2005/8/layout/StepDownProcess"/>
    <dgm:cxn modelId="{2D5A7767-C928-4A14-BAE1-5EEDE3948AAD}" type="presParOf" srcId="{1B8CFFA3-AE07-4C4C-B409-5D4F1EC256DA}" destId="{EB945F5C-536B-4E6C-86A5-78A4447C74D3}" srcOrd="4" destOrd="0" presId="urn:microsoft.com/office/officeart/2005/8/layout/StepDownProcess"/>
    <dgm:cxn modelId="{8E006169-98CE-4705-81C1-2A76B54416A1}" type="presParOf" srcId="{EB945F5C-536B-4E6C-86A5-78A4447C74D3}" destId="{28D2110F-349A-42CD-BA20-0AD491DF9F53}" srcOrd="0" destOrd="0" presId="urn:microsoft.com/office/officeart/2005/8/layout/StepDownProcess"/>
    <dgm:cxn modelId="{1871BD7B-46CB-4B39-BF04-3BCC8D09E80F}" type="presParOf" srcId="{EB945F5C-536B-4E6C-86A5-78A4447C74D3}" destId="{BE476FA9-7A2A-4E76-BB7A-AB26EE0E95B3}" srcOrd="1" destOrd="0" presId="urn:microsoft.com/office/officeart/2005/8/layout/StepDownProcess"/>
    <dgm:cxn modelId="{F93985D6-6364-4285-B8A4-F89B2781DC01}" type="presParOf" srcId="{EB945F5C-536B-4E6C-86A5-78A4447C74D3}" destId="{0183475D-2C77-4298-AB48-266FFFF50793}" srcOrd="2" destOrd="0" presId="urn:microsoft.com/office/officeart/2005/8/layout/StepDownProcess"/>
    <dgm:cxn modelId="{57A33CA6-9DCA-44D2-ADC3-93CDA28F58C9}" type="presParOf" srcId="{1B8CFFA3-AE07-4C4C-B409-5D4F1EC256DA}" destId="{F3B10739-9EB2-41D7-BE47-94F5C7C45877}" srcOrd="5" destOrd="0" presId="urn:microsoft.com/office/officeart/2005/8/layout/StepDownProcess"/>
    <dgm:cxn modelId="{572BD97B-52A3-4D08-A6E8-9B41511BC68E}" type="presParOf" srcId="{1B8CFFA3-AE07-4C4C-B409-5D4F1EC256DA}" destId="{DF14B919-5F98-4D90-83F8-0DA7D3BCAF2C}" srcOrd="6" destOrd="0" presId="urn:microsoft.com/office/officeart/2005/8/layout/StepDownProcess"/>
    <dgm:cxn modelId="{C0EE48FF-772E-4543-8136-9DCED0BE338C}" type="presParOf" srcId="{DF14B919-5F98-4D90-83F8-0DA7D3BCAF2C}" destId="{C056D064-87D1-49E5-9970-44E04CBC4EEF}" srcOrd="0" destOrd="0" presId="urn:microsoft.com/office/officeart/2005/8/layout/StepDownProcess"/>
    <dgm:cxn modelId="{F4AEF53B-CF29-44C3-8C1F-1C793DC02994}" type="presParOf" srcId="{DF14B919-5F98-4D90-83F8-0DA7D3BCAF2C}" destId="{42E90A44-223B-4133-98AF-1B1E40770C4F}" srcOrd="1" destOrd="0" presId="urn:microsoft.com/office/officeart/2005/8/layout/StepDownProcess"/>
    <dgm:cxn modelId="{321201D1-DE06-4B8C-B80C-64E811B7083A}" type="presParOf" srcId="{DF14B919-5F98-4D90-83F8-0DA7D3BCAF2C}" destId="{7312F63D-E48B-42E3-83E8-E986963438A9}" srcOrd="2" destOrd="0" presId="urn:microsoft.com/office/officeart/2005/8/layout/StepDownProcess"/>
    <dgm:cxn modelId="{E0403B48-A17A-459D-957F-BB3FD2B87782}" type="presParOf" srcId="{1B8CFFA3-AE07-4C4C-B409-5D4F1EC256DA}" destId="{DA097673-E33A-42EF-AD31-F538167CB6A2}" srcOrd="7" destOrd="0" presId="urn:microsoft.com/office/officeart/2005/8/layout/StepDownProcess"/>
    <dgm:cxn modelId="{C749AF37-EEF0-4886-8B86-B0ADFFA2E192}" type="presParOf" srcId="{1B8CFFA3-AE07-4C4C-B409-5D4F1EC256DA}" destId="{2D02BD36-A57B-4213-9A5C-1D1F9F138BD1}" srcOrd="8" destOrd="0" presId="urn:microsoft.com/office/officeart/2005/8/layout/StepDownProcess"/>
    <dgm:cxn modelId="{AD573689-1FA3-4BC2-9D8D-86DB7EA2CC8D}"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pl-PL" sz="2800" b="1" dirty="0"/>
            <a:t>Co?</a:t>
          </a:r>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pl-PL" sz="2800" b="1" dirty="0"/>
            <a:t>Co?</a:t>
          </a:r>
          <a:endParaRPr lang="pl-PL" sz="2800" dirty="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pl-PL" sz="2800" b="1" dirty="0"/>
            <a:t>Co?</a:t>
          </a:r>
          <a:endParaRPr lang="pl-PL" sz="2800" dirty="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pl-PL" sz="2800" b="1" dirty="0"/>
            <a:t>Co?</a:t>
          </a:r>
          <a:endParaRPr lang="pl-PL" sz="2800" dirty="0"/>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pl-PL" sz="2800" b="1" dirty="0"/>
            <a:t>Co?</a:t>
          </a:r>
          <a:endParaRPr lang="pl-PL" sz="2800" dirty="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692ED254-39F6-4FCE-8101-F5DAEF7DEF06}" type="presOf" srcId="{03C50738-690C-40DC-A7AA-965FBF8BDA11}" destId="{75A65B9C-26E1-4258-9447-69801A37FD5F}" srcOrd="0" destOrd="0" presId="urn:microsoft.com/office/officeart/2005/8/layout/StepDownProcess"/>
    <dgm:cxn modelId="{30F90179-235E-4ECA-942D-60377800CC27}" type="presOf" srcId="{57E90FAE-9987-4451-AE89-A2985DF0F1EA}" destId="{7BEAAF77-BBC0-4A81-8F09-73E2F142451B}" srcOrd="0" destOrd="0" presId="urn:microsoft.com/office/officeart/2005/8/layout/StepDownProcess"/>
    <dgm:cxn modelId="{D9689E8D-5558-4633-AE83-A8BEE214D4A4}" type="presOf" srcId="{23F7E017-FD87-48FD-A69D-280DC8BF9190}" destId="{7B3C9A27-3EB7-4062-9D50-F2A04929EF7D}" srcOrd="0" destOrd="0" presId="urn:microsoft.com/office/officeart/2005/8/layout/StepDownProcess"/>
    <dgm:cxn modelId="{9FA08DA2-413A-4DE2-8BB5-26814C077917}" type="presOf" srcId="{47B7AAFA-85D4-443A-B9E3-4652E6264942}" destId="{1B8CFFA3-AE07-4C4C-B409-5D4F1EC256DA}" srcOrd="0" destOrd="0" presId="urn:microsoft.com/office/officeart/2005/8/layout/StepDownProcess"/>
    <dgm:cxn modelId="{7E7D51A7-A202-49DA-A458-AE219BEC2C16}" type="presOf" srcId="{7D033372-5299-456B-B179-37C5810F9A3D}" destId="{BE476FA9-7A2A-4E76-BB7A-AB26EE0E95B3}"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55AFC4C7-5121-4413-93C0-DB231830B41F}" type="presOf" srcId="{667266F3-7423-41BE-8890-4F118EA6EC4A}" destId="{42E90A44-223B-4133-98AF-1B1E40770C4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E957D6F8-98F0-47A3-AEAC-20D888E7A328}" type="presParOf" srcId="{1B8CFFA3-AE07-4C4C-B409-5D4F1EC256DA}" destId="{737F634A-865D-47A2-A2CC-7C73EB3A4ED2}" srcOrd="0" destOrd="0" presId="urn:microsoft.com/office/officeart/2005/8/layout/StepDownProcess"/>
    <dgm:cxn modelId="{E652837A-FDB5-49F2-9D40-EC71E3D416EA}" type="presParOf" srcId="{737F634A-865D-47A2-A2CC-7C73EB3A4ED2}" destId="{78CD41CE-89E3-4F64-A802-ACAF470DE565}" srcOrd="0" destOrd="0" presId="urn:microsoft.com/office/officeart/2005/8/layout/StepDownProcess"/>
    <dgm:cxn modelId="{3B262DE5-6227-4585-8A1B-B377D34A32EA}" type="presParOf" srcId="{737F634A-865D-47A2-A2CC-7C73EB3A4ED2}" destId="{7B3C9A27-3EB7-4062-9D50-F2A04929EF7D}" srcOrd="1" destOrd="0" presId="urn:microsoft.com/office/officeart/2005/8/layout/StepDownProcess"/>
    <dgm:cxn modelId="{1C175D39-3819-4E24-9CDC-938232A8AA06}" type="presParOf" srcId="{737F634A-865D-47A2-A2CC-7C73EB3A4ED2}" destId="{75BA3BAB-A33D-4ABC-A507-419C26538BCA}" srcOrd="2" destOrd="0" presId="urn:microsoft.com/office/officeart/2005/8/layout/StepDownProcess"/>
    <dgm:cxn modelId="{69CDD34F-E83C-4CC1-85C9-A0BE4CDF4446}" type="presParOf" srcId="{1B8CFFA3-AE07-4C4C-B409-5D4F1EC256DA}" destId="{7043A033-79C7-4B72-A2F3-3C88AE2BCCAA}" srcOrd="1" destOrd="0" presId="urn:microsoft.com/office/officeart/2005/8/layout/StepDownProcess"/>
    <dgm:cxn modelId="{6DF4DBEC-2E2F-4266-BAA0-466FB873CE63}" type="presParOf" srcId="{1B8CFFA3-AE07-4C4C-B409-5D4F1EC256DA}" destId="{E94624C4-6458-40F2-94E8-13B5229FE27A}" srcOrd="2" destOrd="0" presId="urn:microsoft.com/office/officeart/2005/8/layout/StepDownProcess"/>
    <dgm:cxn modelId="{080A6693-69C3-4818-9832-4DA9C9E760A2}" type="presParOf" srcId="{E94624C4-6458-40F2-94E8-13B5229FE27A}" destId="{401A13C3-8CEF-488A-AD68-B95E5C97B52E}" srcOrd="0" destOrd="0" presId="urn:microsoft.com/office/officeart/2005/8/layout/StepDownProcess"/>
    <dgm:cxn modelId="{8B4F36C6-CBF1-4C2D-B53C-E0D03FE9601F}" type="presParOf" srcId="{E94624C4-6458-40F2-94E8-13B5229FE27A}" destId="{7BEAAF77-BBC0-4A81-8F09-73E2F142451B}" srcOrd="1" destOrd="0" presId="urn:microsoft.com/office/officeart/2005/8/layout/StepDownProcess"/>
    <dgm:cxn modelId="{055FF50B-C22B-4397-8F46-71FF7597F4CA}" type="presParOf" srcId="{E94624C4-6458-40F2-94E8-13B5229FE27A}" destId="{9A84BE14-5420-435D-A47B-F33A89F0A935}" srcOrd="2" destOrd="0" presId="urn:microsoft.com/office/officeart/2005/8/layout/StepDownProcess"/>
    <dgm:cxn modelId="{93AC49C3-0187-4873-8D70-737A935B4648}" type="presParOf" srcId="{1B8CFFA3-AE07-4C4C-B409-5D4F1EC256DA}" destId="{EC356D2A-0624-4E39-81E4-D529960D218E}" srcOrd="3" destOrd="0" presId="urn:microsoft.com/office/officeart/2005/8/layout/StepDownProcess"/>
    <dgm:cxn modelId="{2D5A7767-C928-4A14-BAE1-5EEDE3948AAD}" type="presParOf" srcId="{1B8CFFA3-AE07-4C4C-B409-5D4F1EC256DA}" destId="{EB945F5C-536B-4E6C-86A5-78A4447C74D3}" srcOrd="4" destOrd="0" presId="urn:microsoft.com/office/officeart/2005/8/layout/StepDownProcess"/>
    <dgm:cxn modelId="{8E006169-98CE-4705-81C1-2A76B54416A1}" type="presParOf" srcId="{EB945F5C-536B-4E6C-86A5-78A4447C74D3}" destId="{28D2110F-349A-42CD-BA20-0AD491DF9F53}" srcOrd="0" destOrd="0" presId="urn:microsoft.com/office/officeart/2005/8/layout/StepDownProcess"/>
    <dgm:cxn modelId="{1871BD7B-46CB-4B39-BF04-3BCC8D09E80F}" type="presParOf" srcId="{EB945F5C-536B-4E6C-86A5-78A4447C74D3}" destId="{BE476FA9-7A2A-4E76-BB7A-AB26EE0E95B3}" srcOrd="1" destOrd="0" presId="urn:microsoft.com/office/officeart/2005/8/layout/StepDownProcess"/>
    <dgm:cxn modelId="{F93985D6-6364-4285-B8A4-F89B2781DC01}" type="presParOf" srcId="{EB945F5C-536B-4E6C-86A5-78A4447C74D3}" destId="{0183475D-2C77-4298-AB48-266FFFF50793}" srcOrd="2" destOrd="0" presId="urn:microsoft.com/office/officeart/2005/8/layout/StepDownProcess"/>
    <dgm:cxn modelId="{57A33CA6-9DCA-44D2-ADC3-93CDA28F58C9}" type="presParOf" srcId="{1B8CFFA3-AE07-4C4C-B409-5D4F1EC256DA}" destId="{F3B10739-9EB2-41D7-BE47-94F5C7C45877}" srcOrd="5" destOrd="0" presId="urn:microsoft.com/office/officeart/2005/8/layout/StepDownProcess"/>
    <dgm:cxn modelId="{572BD97B-52A3-4D08-A6E8-9B41511BC68E}" type="presParOf" srcId="{1B8CFFA3-AE07-4C4C-B409-5D4F1EC256DA}" destId="{DF14B919-5F98-4D90-83F8-0DA7D3BCAF2C}" srcOrd="6" destOrd="0" presId="urn:microsoft.com/office/officeart/2005/8/layout/StepDownProcess"/>
    <dgm:cxn modelId="{C0EE48FF-772E-4543-8136-9DCED0BE338C}" type="presParOf" srcId="{DF14B919-5F98-4D90-83F8-0DA7D3BCAF2C}" destId="{C056D064-87D1-49E5-9970-44E04CBC4EEF}" srcOrd="0" destOrd="0" presId="urn:microsoft.com/office/officeart/2005/8/layout/StepDownProcess"/>
    <dgm:cxn modelId="{F4AEF53B-CF29-44C3-8C1F-1C793DC02994}" type="presParOf" srcId="{DF14B919-5F98-4D90-83F8-0DA7D3BCAF2C}" destId="{42E90A44-223B-4133-98AF-1B1E40770C4F}" srcOrd="1" destOrd="0" presId="urn:microsoft.com/office/officeart/2005/8/layout/StepDownProcess"/>
    <dgm:cxn modelId="{321201D1-DE06-4B8C-B80C-64E811B7083A}" type="presParOf" srcId="{DF14B919-5F98-4D90-83F8-0DA7D3BCAF2C}" destId="{7312F63D-E48B-42E3-83E8-E986963438A9}" srcOrd="2" destOrd="0" presId="urn:microsoft.com/office/officeart/2005/8/layout/StepDownProcess"/>
    <dgm:cxn modelId="{E0403B48-A17A-459D-957F-BB3FD2B87782}" type="presParOf" srcId="{1B8CFFA3-AE07-4C4C-B409-5D4F1EC256DA}" destId="{DA097673-E33A-42EF-AD31-F538167CB6A2}" srcOrd="7" destOrd="0" presId="urn:microsoft.com/office/officeart/2005/8/layout/StepDownProcess"/>
    <dgm:cxn modelId="{C749AF37-EEF0-4886-8B86-B0ADFFA2E192}" type="presParOf" srcId="{1B8CFFA3-AE07-4C4C-B409-5D4F1EC256DA}" destId="{2D02BD36-A57B-4213-9A5C-1D1F9F138BD1}" srcOrd="8" destOrd="0" presId="urn:microsoft.com/office/officeart/2005/8/layout/StepDownProcess"/>
    <dgm:cxn modelId="{AD573689-1FA3-4BC2-9D8D-86DB7EA2CC8D}"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dirty="0"/>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pl-PL" sz="2200" b="1" dirty="0"/>
            <a:t>Wybór zespołu.</a:t>
          </a:r>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dirty="0"/>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pl-PL" sz="2200" b="1" dirty="0"/>
            <a:t>Opisanie problemu</a:t>
          </a:r>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dirty="0"/>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pl-PL" sz="2200" b="1" dirty="0"/>
            <a:t>Wdrożenie i weryfikacja tymczasowych działań.</a:t>
          </a:r>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dirty="0"/>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dirty="0"/>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dirty="0"/>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dirty="0"/>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dirty="0"/>
            <a:t>D8. </a:t>
          </a:r>
          <a:endParaRPr lang="pl-PL" sz="2200" b="1" dirty="0">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pl-PL" sz="2200" b="1"/>
            <a:t>Zdefiniowanie </a:t>
          </a:r>
          <a:r>
            <a:rPr lang="pl-PL" sz="2200" b="1" dirty="0"/>
            <a:t>i weryfikacja przyczyn głównych.</a:t>
          </a:r>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pl-PL" sz="2200" b="1"/>
            <a:t>Weryfikacja </a:t>
          </a:r>
          <a:r>
            <a:rPr lang="pl-PL" sz="2200" b="1" dirty="0"/>
            <a:t>działań korygujących.</a:t>
          </a:r>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pl-PL" sz="2200" b="1" dirty="0"/>
            <a:t>Wdrożenie trwałych działań korygujących.</a:t>
          </a:r>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pl-PL" sz="2200" b="1"/>
            <a:t>Zabezpieczenie </a:t>
          </a:r>
          <a:r>
            <a:rPr lang="pl-PL" sz="2200" b="1" dirty="0"/>
            <a:t>przed powtórzeniem.</a:t>
          </a:r>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pl-PL" sz="2200" b="1" dirty="0"/>
            <a:t>Rozpoznanie udziału zespołu i/lub jednostek.</a:t>
          </a:r>
          <a:endParaRPr lang="pl-PL" sz="2200" b="1" dirty="0">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dirty="0"/>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pl-PL" sz="2200" b="1" dirty="0"/>
            <a:t>Przygotowanie do procesu</a:t>
          </a:r>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C4300901-CE95-4B75-A8A0-302926F73816}" type="presOf" srcId="{6E1A0457-5289-4D0F-9052-A2D50CBFD5F9}" destId="{E98899ED-D54E-4E42-9BCC-A65FB4C7D4BB}"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7141706-B48A-43B6-BDD0-343BF3E5C8FD}" type="presOf" srcId="{103B32C6-659D-4628-9CDA-0E133AA56227}" destId="{CC8434C3-A96E-450B-B76A-D096F9914F05}" srcOrd="0" destOrd="0" presId="urn:microsoft.com/office/officeart/2005/8/layout/chevron2"/>
    <dgm:cxn modelId="{0724C615-78E6-435F-8F3B-DA7ED7637B17}" type="presOf" srcId="{3756CAFE-F4D9-4573-A8C3-DF09B2442570}" destId="{9A3F122B-A13D-4BCA-AEF9-95DB4091860E}" srcOrd="0" destOrd="0" presId="urn:microsoft.com/office/officeart/2005/8/layout/chevron2"/>
    <dgm:cxn modelId="{37BE8516-D65C-4A38-81E8-9BDFAAD277E3}" type="presOf" srcId="{D3CB0CDC-8A7C-45D7-B430-161DA131B075}" destId="{5277E707-EA3D-4E2A-AC12-7C95508A80A8}" srcOrd="0" destOrd="0" presId="urn:microsoft.com/office/officeart/2005/8/layout/chevron2"/>
    <dgm:cxn modelId="{775B1D19-42BE-4A71-BE74-F528D1A94D86}" type="presOf" srcId="{27D056D6-2E50-4D1A-8D2F-4AECA0517836}" destId="{394BDA80-80AB-49FB-A812-717E27EF980E}" srcOrd="0" destOrd="0" presId="urn:microsoft.com/office/officeart/2005/8/layout/chevron2"/>
    <dgm:cxn modelId="{4CD99024-E140-427D-9095-C36F7BC29388}" type="presOf" srcId="{437D1671-B80E-4AFC-9C71-8878E358F8DD}" destId="{C765D548-8CEC-4B52-AF3F-6386AB63F5C4}"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9B03DA29-2C9F-4D67-B40E-647CC88C552B}" type="presOf" srcId="{BC3B935E-9F87-4B03-A719-A879FAE43431}" destId="{6FD9EC1F-117A-4EC1-8FEA-7F217EEC01B8}" srcOrd="0" destOrd="0" presId="urn:microsoft.com/office/officeart/2005/8/layout/chevron2"/>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6F71445B-724A-42BA-A294-9F87DD29279C}" type="presOf" srcId="{BFB7971D-3C11-4C83-8C61-9B6A72DB3A06}" destId="{58B4D4EC-0464-455D-B9C0-8E22D14820A7}"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97B45666-4303-4821-8BA6-05377B97F493}" srcId="{F998E950-2F00-49D9-8A9A-69C1B4D601D8}" destId="{BC3B935E-9F87-4B03-A719-A879FAE43431}" srcOrd="0" destOrd="0" parTransId="{597F8171-5AA7-4AE4-8FAF-57FCE77CCB6E}" sibTransId="{9A34C829-F1E0-454E-B50B-7A19C7B460B4}"/>
    <dgm:cxn modelId="{87CB2247-C0D6-4257-8698-82B0EBB21D97}" type="presOf" srcId="{55FD8491-85E3-4871-82F4-FCCE67386711}" destId="{78234C23-BB62-4A13-AB72-CBF87AAE292F}" srcOrd="0" destOrd="0" presId="urn:microsoft.com/office/officeart/2005/8/layout/chevron2"/>
    <dgm:cxn modelId="{084F3768-6F75-49DD-A2CF-C26D14F719A8}" type="presOf" srcId="{8EFEC749-2E92-4679-A3B8-344821BA5E1D}" destId="{C60B2886-0676-4BA9-8483-256451939D92}"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BEA9C956-C893-4FB2-A5EC-951A9D6B532B}" srcId="{55FD8491-85E3-4871-82F4-FCCE67386711}" destId="{0BBC0CF6-EE8C-4996-8825-31C571F8E5AE}" srcOrd="3" destOrd="0" parTransId="{5A11DE91-1CDB-4221-B2F5-181B03A0BD34}" sibTransId="{030F18AE-3C69-4984-AFB0-B61937106C71}"/>
    <dgm:cxn modelId="{2939AC59-CF31-4818-A9C0-4AF117D0E8AF}" srcId="{55FD8491-85E3-4871-82F4-FCCE67386711}" destId="{0EF0367A-C72C-4D2C-B117-59484C42191E}" srcOrd="4" destOrd="0" parTransId="{E128E270-8044-4385-A41C-4CDC58A177B4}" sibTransId="{8177962F-2CF1-470D-AF7E-EBD2C9BF2E88}"/>
    <dgm:cxn modelId="{7731217E-F43F-46E7-A15E-3CC9C34E529F}" type="presOf" srcId="{55E2CD35-3C89-44F8-8B6D-EC6B949C6B52}" destId="{48C87E59-9FC1-4E30-B925-3F152BEC1F5E}"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B6C7889F-EFFC-408D-8789-B4A7BC4A9EE1}" srcId="{0EF0367A-C72C-4D2C-B117-59484C42191E}" destId="{27D056D6-2E50-4D1A-8D2F-4AECA0517836}" srcOrd="0" destOrd="0" parTransId="{511E9B3B-D341-412C-93F6-9065B7821DA5}" sibTransId="{6EA9920D-82DA-428D-86BD-CDCC1B423061}"/>
    <dgm:cxn modelId="{7B391AA1-3016-4B04-9385-928A56A7B4BB}" type="presOf" srcId="{B32FDFB9-A299-42AA-8301-7F762A72CE18}" destId="{44F41D14-C62B-4DB9-A0A0-95C734B7126F}" srcOrd="0" destOrd="0" presId="urn:microsoft.com/office/officeart/2005/8/layout/chevron2"/>
    <dgm:cxn modelId="{828773A5-5630-4414-B6B4-C7B21944A4BB}" type="presOf" srcId="{514AC8EE-3205-462F-8191-95DB31D1339F}" destId="{49151570-3530-463F-ADCF-21707BA653F1}" srcOrd="0" destOrd="0" presId="urn:microsoft.com/office/officeart/2005/8/layout/chevron2"/>
    <dgm:cxn modelId="{345531A6-6333-4B7D-8666-5CCE930C56DF}" type="presOf" srcId="{CC98A2C2-B5E4-4CF1-9C56-1544E201DB7D}" destId="{2B24CD09-54FB-4875-9E1D-BDDA63C0FD6E}" srcOrd="0" destOrd="0" presId="urn:microsoft.com/office/officeart/2005/8/layout/chevron2"/>
    <dgm:cxn modelId="{EF87BCAB-FF30-458E-845D-8C5E0F025654}" type="presOf" srcId="{0BBC0CF6-EE8C-4996-8825-31C571F8E5AE}" destId="{53B15D32-54BF-4C7F-86DD-BCAA1FA81E81}"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F136CBCA-EFA1-4137-BB7F-44EECBE28B57}" type="presOf" srcId="{636315CE-E390-4DDD-A9E4-78D04E018192}" destId="{5700E2E2-6669-4762-88A9-F1E9C3B457E6}"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214A10E1-AAFF-435F-AA1A-42F35D252F7C}" type="presOf" srcId="{F998E950-2F00-49D9-8A9A-69C1B4D601D8}" destId="{10CE345C-1603-419B-BA16-A491FA61C128}" srcOrd="0" destOrd="0" presId="urn:microsoft.com/office/officeart/2005/8/layout/chevron2"/>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A23DFF1-8AEF-440E-ADF1-C6D9039A62E1}" type="presOf" srcId="{0EF0367A-C72C-4D2C-B117-59484C42191E}" destId="{2975BE0A-0623-462E-BBD2-15AFC7E5F376}" srcOrd="0" destOrd="0" presId="urn:microsoft.com/office/officeart/2005/8/layout/chevron2"/>
    <dgm:cxn modelId="{FD5A84F6-9000-4564-94EF-6168B56B29AD}" type="presOf" srcId="{D3530E50-634D-42E8-AB63-FC5529555B55}" destId="{5A19E8FF-81D8-42B0-9CDA-A8E2B57CC803}" srcOrd="0" destOrd="0" presId="urn:microsoft.com/office/officeart/2005/8/layout/chevron2"/>
    <dgm:cxn modelId="{C73978FA-C9BC-462C-B1DA-7648F9E8E8E2}" srcId="{103B32C6-659D-4628-9CDA-0E133AA56227}" destId="{3756CAFE-F4D9-4573-A8C3-DF09B2442570}" srcOrd="0" destOrd="0" parTransId="{623EA505-88F8-420D-BC2D-0373F6126CE6}" sibTransId="{B27A2758-E493-4721-B615-EC74A99D7C1D}"/>
    <dgm:cxn modelId="{E6DC03A5-04F2-4BD5-8E7E-D50DC7B76915}" type="presParOf" srcId="{78234C23-BB62-4A13-AB72-CBF87AAE292F}" destId="{11EF3461-5B12-460F-A080-F20260585824}" srcOrd="0" destOrd="0" presId="urn:microsoft.com/office/officeart/2005/8/layout/chevron2"/>
    <dgm:cxn modelId="{B4AB388F-4B4A-4A4C-B625-862330CBF8DD}" type="presParOf" srcId="{11EF3461-5B12-460F-A080-F20260585824}" destId="{58B4D4EC-0464-455D-B9C0-8E22D14820A7}" srcOrd="0" destOrd="0" presId="urn:microsoft.com/office/officeart/2005/8/layout/chevron2"/>
    <dgm:cxn modelId="{E0DFE9A9-9E4F-437C-8FB4-289D27FAC301}" type="presParOf" srcId="{11EF3461-5B12-460F-A080-F20260585824}" destId="{49151570-3530-463F-ADCF-21707BA653F1}" srcOrd="1" destOrd="0" presId="urn:microsoft.com/office/officeart/2005/8/layout/chevron2"/>
    <dgm:cxn modelId="{3E1FED5F-BBF0-4AF4-A47D-C4C0E208AF38}" type="presParOf" srcId="{78234C23-BB62-4A13-AB72-CBF87AAE292F}" destId="{455468F0-2247-4F4F-A900-9622E774494A}" srcOrd="1" destOrd="0" presId="urn:microsoft.com/office/officeart/2005/8/layout/chevron2"/>
    <dgm:cxn modelId="{F2B17726-32EF-42CB-A667-D623882D235F}" type="presParOf" srcId="{78234C23-BB62-4A13-AB72-CBF87AAE292F}" destId="{2AAFA036-286C-4278-9ABB-E927F152D4A2}" srcOrd="2" destOrd="0" presId="urn:microsoft.com/office/officeart/2005/8/layout/chevron2"/>
    <dgm:cxn modelId="{E266F799-7D64-4301-97FF-A51E9906AC4F}" type="presParOf" srcId="{2AAFA036-286C-4278-9ABB-E927F152D4A2}" destId="{5700E2E2-6669-4762-88A9-F1E9C3B457E6}" srcOrd="0" destOrd="0" presId="urn:microsoft.com/office/officeart/2005/8/layout/chevron2"/>
    <dgm:cxn modelId="{C51842FC-4607-4109-A679-2F3FA270A4ED}" type="presParOf" srcId="{2AAFA036-286C-4278-9ABB-E927F152D4A2}" destId="{C60B2886-0676-4BA9-8483-256451939D92}" srcOrd="1" destOrd="0" presId="urn:microsoft.com/office/officeart/2005/8/layout/chevron2"/>
    <dgm:cxn modelId="{93347678-3B3C-4EE3-B224-F9E1630366F4}" type="presParOf" srcId="{78234C23-BB62-4A13-AB72-CBF87AAE292F}" destId="{D820414C-E4BC-40D8-83C1-D83F1047A7CA}" srcOrd="3" destOrd="0" presId="urn:microsoft.com/office/officeart/2005/8/layout/chevron2"/>
    <dgm:cxn modelId="{103F5D13-200F-4AD3-872A-9F28B7B56086}" type="presParOf" srcId="{78234C23-BB62-4A13-AB72-CBF87AAE292F}" destId="{0AE17B7D-B86B-47D2-B6A0-C93A29C9FFAC}" srcOrd="4" destOrd="0" presId="urn:microsoft.com/office/officeart/2005/8/layout/chevron2"/>
    <dgm:cxn modelId="{F0E3F544-CCC8-4F0B-A588-020D8D2D1320}" type="presParOf" srcId="{0AE17B7D-B86B-47D2-B6A0-C93A29C9FFAC}" destId="{CC8434C3-A96E-450B-B76A-D096F9914F05}" srcOrd="0" destOrd="0" presId="urn:microsoft.com/office/officeart/2005/8/layout/chevron2"/>
    <dgm:cxn modelId="{0EB9CBDC-C438-4C52-80C9-22DB1DE9E97E}" type="presParOf" srcId="{0AE17B7D-B86B-47D2-B6A0-C93A29C9FFAC}" destId="{9A3F122B-A13D-4BCA-AEF9-95DB4091860E}" srcOrd="1" destOrd="0" presId="urn:microsoft.com/office/officeart/2005/8/layout/chevron2"/>
    <dgm:cxn modelId="{3E51117E-5467-4D10-BBD2-6AAB19FA0EBF}" type="presParOf" srcId="{78234C23-BB62-4A13-AB72-CBF87AAE292F}" destId="{D94A167F-8246-463F-8C44-91F220F47A80}" srcOrd="5" destOrd="0" presId="urn:microsoft.com/office/officeart/2005/8/layout/chevron2"/>
    <dgm:cxn modelId="{C02C15CD-7788-4AEE-854A-8D415B6C859D}" type="presParOf" srcId="{78234C23-BB62-4A13-AB72-CBF87AAE292F}" destId="{6D85B7EF-6E3B-47EE-8C2A-04C10E81F161}" srcOrd="6" destOrd="0" presId="urn:microsoft.com/office/officeart/2005/8/layout/chevron2"/>
    <dgm:cxn modelId="{3EC17326-D9F2-41ED-A877-3FD035FFEC43}" type="presParOf" srcId="{6D85B7EF-6E3B-47EE-8C2A-04C10E81F161}" destId="{53B15D32-54BF-4C7F-86DD-BCAA1FA81E81}" srcOrd="0" destOrd="0" presId="urn:microsoft.com/office/officeart/2005/8/layout/chevron2"/>
    <dgm:cxn modelId="{A1FF5263-2DBC-41DD-B6D5-E3CF4E8897A7}" type="presParOf" srcId="{6D85B7EF-6E3B-47EE-8C2A-04C10E81F161}" destId="{5277E707-EA3D-4E2A-AC12-7C95508A80A8}" srcOrd="1" destOrd="0" presId="urn:microsoft.com/office/officeart/2005/8/layout/chevron2"/>
    <dgm:cxn modelId="{F23B0427-B26E-4E6E-8834-DBF6555D503D}" type="presParOf" srcId="{78234C23-BB62-4A13-AB72-CBF87AAE292F}" destId="{1FA4C90C-845F-47E3-8334-3D4E85E23BB5}" srcOrd="7" destOrd="0" presId="urn:microsoft.com/office/officeart/2005/8/layout/chevron2"/>
    <dgm:cxn modelId="{32F23CBC-4438-467E-833C-DE15B2CE05D8}" type="presParOf" srcId="{78234C23-BB62-4A13-AB72-CBF87AAE292F}" destId="{6774717E-DC43-4A25-958C-52FD079836D3}" srcOrd="8" destOrd="0" presId="urn:microsoft.com/office/officeart/2005/8/layout/chevron2"/>
    <dgm:cxn modelId="{2E579E18-A249-4E7B-A0A4-D935A745EF2B}" type="presParOf" srcId="{6774717E-DC43-4A25-958C-52FD079836D3}" destId="{2975BE0A-0623-462E-BBD2-15AFC7E5F376}" srcOrd="0" destOrd="0" presId="urn:microsoft.com/office/officeart/2005/8/layout/chevron2"/>
    <dgm:cxn modelId="{75759D95-551C-4503-AECD-3D3A694574D5}" type="presParOf" srcId="{6774717E-DC43-4A25-958C-52FD079836D3}" destId="{394BDA80-80AB-49FB-A812-717E27EF980E}" srcOrd="1" destOrd="0" presId="urn:microsoft.com/office/officeart/2005/8/layout/chevron2"/>
    <dgm:cxn modelId="{B141943D-4A83-43EF-84B0-1CB89AAC2D2D}" type="presParOf" srcId="{78234C23-BB62-4A13-AB72-CBF87AAE292F}" destId="{5ECD6F8E-AF43-4B27-BC84-99E9B0EED438}" srcOrd="9" destOrd="0" presId="urn:microsoft.com/office/officeart/2005/8/layout/chevron2"/>
    <dgm:cxn modelId="{7B175720-4EBE-4819-BF58-FD230108406B}" type="presParOf" srcId="{78234C23-BB62-4A13-AB72-CBF87AAE292F}" destId="{093A1F31-1E08-432E-9BC5-4DCB27CD5AC3}" srcOrd="10" destOrd="0" presId="urn:microsoft.com/office/officeart/2005/8/layout/chevron2"/>
    <dgm:cxn modelId="{C6C59E32-ADDB-48E4-AC52-2F0ED7C4D78C}" type="presParOf" srcId="{093A1F31-1E08-432E-9BC5-4DCB27CD5AC3}" destId="{10CE345C-1603-419B-BA16-A491FA61C128}" srcOrd="0" destOrd="0" presId="urn:microsoft.com/office/officeart/2005/8/layout/chevron2"/>
    <dgm:cxn modelId="{291F5AE8-CF4E-4102-88A9-1B949FA83165}" type="presParOf" srcId="{093A1F31-1E08-432E-9BC5-4DCB27CD5AC3}" destId="{6FD9EC1F-117A-4EC1-8FEA-7F217EEC01B8}" srcOrd="1" destOrd="0" presId="urn:microsoft.com/office/officeart/2005/8/layout/chevron2"/>
    <dgm:cxn modelId="{1A1ADC62-EE11-4819-A12E-5F31AFA3E911}" type="presParOf" srcId="{78234C23-BB62-4A13-AB72-CBF87AAE292F}" destId="{5561A13B-9FD0-49F4-97AB-74C7D7F9C7E6}" srcOrd="11" destOrd="0" presId="urn:microsoft.com/office/officeart/2005/8/layout/chevron2"/>
    <dgm:cxn modelId="{26488A81-FD41-4B20-9CC1-39F9F22D8FCD}" type="presParOf" srcId="{78234C23-BB62-4A13-AB72-CBF87AAE292F}" destId="{0853DB17-EFC6-4A4C-95A8-218AC5138DB4}" srcOrd="12" destOrd="0" presId="urn:microsoft.com/office/officeart/2005/8/layout/chevron2"/>
    <dgm:cxn modelId="{735E8652-B7D9-4362-80B0-DF1A2439D24D}" type="presParOf" srcId="{0853DB17-EFC6-4A4C-95A8-218AC5138DB4}" destId="{2B24CD09-54FB-4875-9E1D-BDDA63C0FD6E}" srcOrd="0" destOrd="0" presId="urn:microsoft.com/office/officeart/2005/8/layout/chevron2"/>
    <dgm:cxn modelId="{13C3C433-0923-4D51-AC4A-33BD34F32274}" type="presParOf" srcId="{0853DB17-EFC6-4A4C-95A8-218AC5138DB4}" destId="{C765D548-8CEC-4B52-AF3F-6386AB63F5C4}" srcOrd="1" destOrd="0" presId="urn:microsoft.com/office/officeart/2005/8/layout/chevron2"/>
    <dgm:cxn modelId="{402AD932-D9CB-4A7E-A4AC-011D08777956}" type="presParOf" srcId="{78234C23-BB62-4A13-AB72-CBF87AAE292F}" destId="{734FFE20-0651-4841-AC21-55C66D8B14E7}" srcOrd="13" destOrd="0" presId="urn:microsoft.com/office/officeart/2005/8/layout/chevron2"/>
    <dgm:cxn modelId="{817D6FDD-16EE-4251-AAF2-8D9E608417EA}" type="presParOf" srcId="{78234C23-BB62-4A13-AB72-CBF87AAE292F}" destId="{D98F8686-2F59-4B61-82E0-6A37175109C0}" srcOrd="14" destOrd="0" presId="urn:microsoft.com/office/officeart/2005/8/layout/chevron2"/>
    <dgm:cxn modelId="{D440676C-7F7A-4295-A8C4-415062CDEE7A}" type="presParOf" srcId="{D98F8686-2F59-4B61-82E0-6A37175109C0}" destId="{5A19E8FF-81D8-42B0-9CDA-A8E2B57CC803}" srcOrd="0" destOrd="0" presId="urn:microsoft.com/office/officeart/2005/8/layout/chevron2"/>
    <dgm:cxn modelId="{921A816A-3BE0-41F1-BC0E-C98077CFB629}" type="presParOf" srcId="{D98F8686-2F59-4B61-82E0-6A37175109C0}" destId="{E98899ED-D54E-4E42-9BCC-A65FB4C7D4BB}" srcOrd="1" destOrd="0" presId="urn:microsoft.com/office/officeart/2005/8/layout/chevron2"/>
    <dgm:cxn modelId="{1EC1ACEB-C062-453B-AA9C-3140A86BB103}" type="presParOf" srcId="{78234C23-BB62-4A13-AB72-CBF87AAE292F}" destId="{92E355C0-80C9-44B2-968F-2EA1B0498641}" srcOrd="15" destOrd="0" presId="urn:microsoft.com/office/officeart/2005/8/layout/chevron2"/>
    <dgm:cxn modelId="{53334B2C-6D99-4965-9562-DC1F6E958F55}" type="presParOf" srcId="{78234C23-BB62-4A13-AB72-CBF87AAE292F}" destId="{C42CF271-3794-4751-A085-D40F4477084A}" srcOrd="16" destOrd="0" presId="urn:microsoft.com/office/officeart/2005/8/layout/chevron2"/>
    <dgm:cxn modelId="{E8CF78F0-38D0-4A1B-813B-862C1753D55C}" type="presParOf" srcId="{C42CF271-3794-4751-A085-D40F4477084A}" destId="{44F41D14-C62B-4DB9-A0A0-95C734B7126F}" srcOrd="0" destOrd="0" presId="urn:microsoft.com/office/officeart/2005/8/layout/chevron2"/>
    <dgm:cxn modelId="{F888B474-3379-45DA-AD19-EA06AF2E0011}"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pl-PL" sz="2200" b="1" dirty="0"/>
            <a:t>Etap 1. Definiowanie problemu</a:t>
          </a:r>
        </a:p>
        <a:p>
          <a:r>
            <a:rPr lang="pl-PL" sz="2200" dirty="0"/>
            <a:t>Problem musi mieć możliwość rozwiązania na wiele różnych sposobów. Nie może być zbyt wąski, ani zbyt ogólny.</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a:t>Etap 2. Gromadzenie pomysłów</a:t>
          </a:r>
        </a:p>
        <a:p>
          <a:r>
            <a:rPr lang="pl-PL" sz="2200" dirty="0"/>
            <a:t>To czas (5-25 minut) na podawanie propozycji rozwiązań. Moderator prowadzi sesję wg potrzeb zgodnie z przyjętymi zasadami. </a:t>
          </a:r>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pl-PL" sz="2200" b="1" dirty="0"/>
            <a:t>Etap 3. Analiza przedstawionych pomysłów</a:t>
          </a:r>
        </a:p>
        <a:p>
          <a:r>
            <a:rPr lang="pl-PL" sz="2200" dirty="0"/>
            <a:t>W myśl zasady – najpierw generujemy, potem oceniamy! W tym czasie uczestnicy wybierają najtrafniejszy pomysł, oceniając jakość pomysłów, uzasadniając również swoje zdanie. </a:t>
          </a:r>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878" custLinFactNeighborY="1988">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A712765C-F645-49EA-97D2-B88F75098635}" type="presOf" srcId="{1D21116D-E614-4BFC-B0DE-6AA24E81F173}" destId="{F86EBED2-D3A7-4E92-B714-5C60FDBB9E9D}" srcOrd="0" destOrd="0" presId="urn:microsoft.com/office/officeart/2008/layout/VerticalCurvedLi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pl-PL" dirty="0"/>
            <a:t>Osoba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pl-PL" dirty="0"/>
            <a:t>Osoba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pl-PL" dirty="0"/>
            <a:t>Osoba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pl-PL" dirty="0"/>
            <a:t>Osoba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pl-PL" dirty="0"/>
            <a:t>Osoba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pl-PL" dirty="0"/>
            <a:t>Osoba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pl-PL" sz="2200" b="1" dirty="0"/>
            <a:t>Krok 1. </a:t>
          </a:r>
          <a:r>
            <a:rPr lang="pl-PL" sz="2200" dirty="0"/>
            <a:t>Dla każdego zidentyfikowanego problemu należy sporządzić tabelę z kolumnami o następujących nagłówkach: 1) przyczyny, 2) skutki i 3) rozwiązania.</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pl-PL" sz="2200" b="1" dirty="0"/>
            <a:t>Krok 2. </a:t>
          </a:r>
          <a:r>
            <a:rPr lang="pl-PL" sz="2200" dirty="0"/>
            <a:t>Rozpocznij od zidentyfikowania przyczyn problemu. Napisz każdą przyczynę w pierwszej kolumnie tabeli</a:t>
          </a:r>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pl-PL" sz="2200" b="1" dirty="0"/>
            <a:t>Krok 3. </a:t>
          </a:r>
          <a:r>
            <a:rPr lang="pl-PL" sz="2200" dirty="0"/>
            <a:t>Powtórz ten proces, aby ustalić konsekwencje, a następnie rozwiązania</a:t>
          </a:r>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F933BC62-D7FF-4DB2-B307-39E746297B76}" type="presOf" srcId="{1D21116D-E614-4BFC-B0DE-6AA24E81F173}" destId="{F86EBED2-D3A7-4E92-B714-5C60FDBB9E9D}"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pl-PL" sz="2200" b="1" dirty="0">
              <a:latin typeface="Calibri" panose="020F0502020204030204" pitchFamily="34" charset="0"/>
              <a:ea typeface="Times New Roman" panose="02020603050405020304" pitchFamily="18" charset="0"/>
            </a:rPr>
            <a:t>Pamiętaj! </a:t>
          </a:r>
          <a:r>
            <a:rPr lang="pl-PL" sz="2200" b="0" dirty="0">
              <a:latin typeface="Calibri" panose="020F0502020204030204" pitchFamily="34" charset="0"/>
              <a:ea typeface="Times New Roman" panose="02020603050405020304" pitchFamily="18" charset="0"/>
            </a:rPr>
            <a:t>N</a:t>
          </a:r>
          <a:r>
            <a:rPr lang="pl-PL" sz="2200" dirty="0">
              <a:latin typeface="Calibri" panose="020F0502020204030204" pitchFamily="34" charset="0"/>
              <a:ea typeface="Times New Roman" panose="02020603050405020304" pitchFamily="18" charset="0"/>
            </a:rPr>
            <a:t>iekiedy brak jest czytelnych związków </a:t>
          </a:r>
          <a:r>
            <a:rPr lang="pl-PL" sz="2200" dirty="0" err="1">
              <a:latin typeface="Calibri" panose="020F0502020204030204" pitchFamily="34" charset="0"/>
              <a:ea typeface="Times New Roman" panose="02020603050405020304" pitchFamily="18" charset="0"/>
            </a:rPr>
            <a:t>przyczynowo-skutkowych</a:t>
          </a:r>
          <a:r>
            <a:rPr lang="pl-PL" sz="2200" dirty="0">
              <a:latin typeface="Calibri" panose="020F0502020204030204" pitchFamily="34" charset="0"/>
              <a:ea typeface="Times New Roman" panose="02020603050405020304" pitchFamily="18" charset="0"/>
            </a:rPr>
            <a:t> między przyczynami a konsekwencjami problemów. Dlatego też przyczyna, konsekwencje i rozwiązania nie zawsze będą odnoszone horyzontalnie. </a:t>
          </a:r>
          <a:endParaRPr lang="pl-PL" sz="2200" dirty="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4C9574FC-5861-4BA4-855D-2A622AA76300}">
      <dgm:prSet phldrT="[Tekst]" phldr="1" custT="1"/>
      <dgm:spPr/>
      <dgm:t>
        <a:bodyPr/>
        <a:lstStyle/>
        <a:p>
          <a:endParaRPr lang="pl-PL" sz="2200"/>
        </a:p>
      </dgm:t>
    </dgm:pt>
    <dgm:pt modelId="{8477ED2B-1BCF-44DC-9155-05579EA9F02F}" type="parTrans" cxnId="{E4A394D5-266E-42AD-9D40-CFED6CD43CFA}">
      <dgm:prSet/>
      <dgm:spPr/>
      <dgm:t>
        <a:bodyPr/>
        <a:lstStyle/>
        <a:p>
          <a:endParaRPr lang="pl-PL" sz="2200"/>
        </a:p>
      </dgm:t>
    </dgm:pt>
    <dgm:pt modelId="{D62A2365-827A-44CC-9A65-5AC9D56AD131}" type="sibTrans" cxnId="{E4A394D5-266E-42AD-9D40-CFED6CD43CFA}">
      <dgm:prSet/>
      <dgm:spPr/>
      <dgm:t>
        <a:bodyPr/>
        <a:lstStyle/>
        <a:p>
          <a:endParaRPr lang="pl-PL" sz="2200"/>
        </a:p>
      </dgm:t>
    </dgm:pt>
    <dgm:pt modelId="{2B1C2A86-5668-4105-A602-D5964A432763}">
      <dgm:prSet phldrT="[Tekst]" custT="1"/>
      <dgm:spPr/>
      <dgm:t>
        <a:bodyPr/>
        <a:lstStyle/>
        <a:p>
          <a:r>
            <a:rPr lang="pl-PL" sz="2200" b="1" dirty="0"/>
            <a:t>Krok 1:</a:t>
          </a:r>
          <a:r>
            <a:rPr lang="pl-PL" sz="2200" dirty="0"/>
            <a:t> Identyfikacja nieokreślonych związków </a:t>
          </a:r>
          <a:r>
            <a:rPr lang="pl-PL" sz="2200" dirty="0" err="1"/>
            <a:t>przyczynowo-skutkowych</a:t>
          </a:r>
          <a:endParaRPr lang="pl-PL" sz="2200" dirty="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2F886FDC-FFB5-45C8-8F24-7CBEB38E5E03}">
      <dgm:prSet phldrT="[Tekst]" phldr="1" custT="1"/>
      <dgm:spPr/>
      <dgm:t>
        <a:bodyPr/>
        <a:lstStyle/>
        <a:p>
          <a:endParaRPr lang="pl-PL" sz="2200"/>
        </a:p>
      </dgm:t>
    </dgm:pt>
    <dgm:pt modelId="{64F3026F-DCAA-4876-9A3D-CC03196400DC}" type="parTrans" cxnId="{79D34B98-7443-4730-B9AF-554BC495F528}">
      <dgm:prSet/>
      <dgm:spPr/>
      <dgm:t>
        <a:bodyPr/>
        <a:lstStyle/>
        <a:p>
          <a:endParaRPr lang="pl-PL" sz="2200"/>
        </a:p>
      </dgm:t>
    </dgm:pt>
    <dgm:pt modelId="{7B27B879-852F-4EDB-A4AC-BF7D82B55D92}" type="sibTrans" cxnId="{79D34B98-7443-4730-B9AF-554BC495F528}">
      <dgm:prSet/>
      <dgm:spPr/>
      <dgm:t>
        <a:bodyPr/>
        <a:lstStyle/>
        <a:p>
          <a:endParaRPr lang="pl-PL" sz="2200"/>
        </a:p>
      </dgm:t>
    </dgm:pt>
    <dgm:pt modelId="{36B25281-09C9-4C4E-9A39-3BD8E4236407}">
      <dgm:prSet phldrT="[Tekst]" custT="1"/>
      <dgm:spPr/>
      <dgm:t>
        <a:bodyPr/>
        <a:lstStyle/>
        <a:p>
          <a:r>
            <a:rPr lang="pl-PL" sz="2200" b="1" dirty="0"/>
            <a:t>Krok 2:</a:t>
          </a:r>
          <a:r>
            <a:rPr lang="pl-PL" sz="2200" dirty="0"/>
            <a:t> Wyszukanie w analizowanym tekście słów sygnalnych, pokazujących związki </a:t>
          </a:r>
          <a:r>
            <a:rPr lang="pl-PL" sz="2200" dirty="0" err="1"/>
            <a:t>przyczynowo-skutkowe</a:t>
          </a:r>
          <a:endParaRPr lang="pl-PL" sz="2200" dirty="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phldr="1" custT="1"/>
      <dgm:spPr/>
      <dgm:t>
        <a:bodyPr/>
        <a:lstStyle/>
        <a:p>
          <a:endParaRPr lang="pl-PL" sz="220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pl-PL" sz="2200" b="1" dirty="0"/>
            <a:t>Krok 3:</a:t>
          </a:r>
          <a:r>
            <a:rPr lang="pl-PL" sz="2200" dirty="0"/>
            <a:t> Ustalenie skutków, które są również przyczynami. </a:t>
          </a:r>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pl-PL" sz="2200" dirty="0"/>
            <a:t>identyfikacja problemu </a:t>
          </a:r>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pl-PL" sz="2200" dirty="0"/>
            <a:t>określenie potencjalnych skutków problemu</a:t>
          </a:r>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pl-PL" sz="2200" dirty="0"/>
            <a:t>zbiór alternatyw </a:t>
          </a:r>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pl-PL" sz="2200" dirty="0"/>
            <a:t>wybór alternatywy i wdrożenie </a:t>
          </a:r>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r>
            <a:rPr lang="pl-PL" sz="2200" b="0" dirty="0"/>
            <a:t>weryfikacja oddziaływania rozwiązań</a:t>
          </a:r>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17259">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118013">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281FFA1E-1A91-4C86-B1CB-67051A27EDFC}" srcId="{00A7DCE4-19E2-4519-B8B3-DE019DE935F7}" destId="{242CF0F2-309A-43BE-8D9C-765879E9CF16}" srcOrd="2" destOrd="0" parTransId="{B4F3B85E-13FB-4A43-9007-1579BE0827D5}" sibTransId="{72B25FB1-8242-4458-B493-976DB4BE9765}"/>
    <dgm:cxn modelId="{6B17463D-92EB-48E7-895D-4AA9E86A0E01}" type="presOf" srcId="{242CF0F2-309A-43BE-8D9C-765879E9CF16}" destId="{CE8E570D-99FE-4A02-8DDB-709EF80137F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C8DE126F-B8C5-4931-864E-B1E9726C2136}" type="presOf" srcId="{00A7DCE4-19E2-4519-B8B3-DE019DE935F7}" destId="{2F27F1AA-5EFC-4EA0-ABCD-9AD833B2A6CC}" srcOrd="0" destOrd="0" presId="urn:microsoft.com/office/officeart/2005/8/layout/hProcess4"/>
    <dgm:cxn modelId="{C409CB79-7FB0-46DA-AFDF-B0433C623025}" type="presOf" srcId="{74D75363-8F84-4B54-BEC6-F8A950CB1BEA}" destId="{9DDDEF58-6F7B-494B-9082-D625A7D0247A}" srcOrd="0" destOrd="0" presId="urn:microsoft.com/office/officeart/2005/8/layout/hProcess4"/>
    <dgm:cxn modelId="{37D31C8E-9FF4-4765-9BE5-B5951D247820}" type="presOf" srcId="{D5A5FC1D-FCD1-4D1F-B7B9-DBAF637AEA13}" destId="{F1A09229-53CB-4857-A9FF-5DE01D462DEF}" srcOrd="0" destOrd="0" presId="urn:microsoft.com/office/officeart/2005/8/layout/hProcess4"/>
    <dgm:cxn modelId="{129BD98F-3B9B-4785-9C91-8B8EFE8D45B2}" type="presOf" srcId="{862B80F8-8226-43D4-AB7F-46CE558EDF06}" destId="{6C65EB98-9D9C-4587-B01D-0C36ACB36C79}" srcOrd="0" destOrd="0" presId="urn:microsoft.com/office/officeart/2005/8/layout/hProcess4"/>
    <dgm:cxn modelId="{B0CAFE9A-908D-4193-94B3-D8AB30119BBB}" type="presOf" srcId="{5EEE8E80-F535-4C56-B55D-7C05E1E42B7E}" destId="{908C19E5-AB95-4497-BABB-A2342F719B4C}" srcOrd="0" destOrd="0" presId="urn:microsoft.com/office/officeart/2005/8/layout/hProcess4"/>
    <dgm:cxn modelId="{8767D09E-C66B-434A-A55B-008A79B91BB7}" type="presOf" srcId="{72B25FB1-8242-4458-B493-976DB4BE9765}" destId="{43EAB46D-FE16-4632-9E8B-1E7840A4B537}"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F211B5A9-DF38-4CDD-A107-DBB59130BD54}" type="presOf" srcId="{FB7E2F9F-FCD1-47EA-8350-A235EAE45E97}" destId="{E163D8EF-0975-4930-9761-6720E54494D5}" srcOrd="0" destOrd="0" presId="urn:microsoft.com/office/officeart/2005/8/layout/hProcess4"/>
    <dgm:cxn modelId="{BE51F3A9-9569-4114-846F-EEB3D7346C08}" type="presOf" srcId="{0CC86044-5993-441C-BC95-5B0F63DDB151}" destId="{46561014-6903-4FF2-AD89-C5F25281DB6C}"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48530BCC-E7E7-41C0-9C0E-63A056FE1115}" type="presOf" srcId="{A1D74A47-1264-45A9-9173-5D5240A8B291}" destId="{16BEB864-0DAB-49D2-864D-914CC0169785}"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A111B847-7C7C-42A7-AC52-74428F6E85DE}" type="presParOf" srcId="{2F27F1AA-5EFC-4EA0-ABCD-9AD833B2A6CC}" destId="{925CE55D-CFA9-4F43-B07A-F73317308D4E}" srcOrd="0" destOrd="0" presId="urn:microsoft.com/office/officeart/2005/8/layout/hProcess4"/>
    <dgm:cxn modelId="{2016D67A-3463-4A36-A6B1-5BDEB1A44482}" type="presParOf" srcId="{2F27F1AA-5EFC-4EA0-ABCD-9AD833B2A6CC}" destId="{215C545A-8BC0-40C7-81D6-A80AB29032DA}" srcOrd="1" destOrd="0" presId="urn:microsoft.com/office/officeart/2005/8/layout/hProcess4"/>
    <dgm:cxn modelId="{0D36A92B-A57D-45E2-8731-C965463A56CE}" type="presParOf" srcId="{2F27F1AA-5EFC-4EA0-ABCD-9AD833B2A6CC}" destId="{8708EC83-3C2C-452C-83F6-6E246BDA5164}" srcOrd="2" destOrd="0" presId="urn:microsoft.com/office/officeart/2005/8/layout/hProcess4"/>
    <dgm:cxn modelId="{1D5D330B-77E7-4463-A07B-907D116FFCCE}" type="presParOf" srcId="{8708EC83-3C2C-452C-83F6-6E246BDA5164}" destId="{7C58E5FD-8B6D-42A1-8B46-1641AE0A0EFD}" srcOrd="0" destOrd="0" presId="urn:microsoft.com/office/officeart/2005/8/layout/hProcess4"/>
    <dgm:cxn modelId="{BCDA36D7-0411-4742-AACC-3C754907CE23}" type="presParOf" srcId="{7C58E5FD-8B6D-42A1-8B46-1641AE0A0EFD}" destId="{D03E904A-7A70-4CE8-ACB9-3ED9C7E82DDF}" srcOrd="0" destOrd="0" presId="urn:microsoft.com/office/officeart/2005/8/layout/hProcess4"/>
    <dgm:cxn modelId="{8E0CFC4F-5C4F-4091-B731-E06E43152467}" type="presParOf" srcId="{7C58E5FD-8B6D-42A1-8B46-1641AE0A0EFD}" destId="{F93E8025-755C-475E-8E7A-C6038D45ECE4}" srcOrd="1" destOrd="0" presId="urn:microsoft.com/office/officeart/2005/8/layout/hProcess4"/>
    <dgm:cxn modelId="{474C5D1A-8BC2-48DF-AFB7-15E32D668822}" type="presParOf" srcId="{7C58E5FD-8B6D-42A1-8B46-1641AE0A0EFD}" destId="{D6C77C26-BD13-4080-A6C5-A438DA8106BA}" srcOrd="2" destOrd="0" presId="urn:microsoft.com/office/officeart/2005/8/layout/hProcess4"/>
    <dgm:cxn modelId="{FF0759B8-730F-4C65-A3AD-78A9DF78C624}" type="presParOf" srcId="{7C58E5FD-8B6D-42A1-8B46-1641AE0A0EFD}" destId="{908C19E5-AB95-4497-BABB-A2342F719B4C}" srcOrd="3" destOrd="0" presId="urn:microsoft.com/office/officeart/2005/8/layout/hProcess4"/>
    <dgm:cxn modelId="{5C6D28C4-B204-4679-A1DA-E166DE91FD4E}" type="presParOf" srcId="{7C58E5FD-8B6D-42A1-8B46-1641AE0A0EFD}" destId="{FA0AF36D-8B17-4AB7-A27A-7B25C58D74D9}" srcOrd="4" destOrd="0" presId="urn:microsoft.com/office/officeart/2005/8/layout/hProcess4"/>
    <dgm:cxn modelId="{54875076-59ED-4BA1-A5D4-692C8D6252E5}" type="presParOf" srcId="{8708EC83-3C2C-452C-83F6-6E246BDA5164}" destId="{16BEB864-0DAB-49D2-864D-914CC0169785}" srcOrd="1" destOrd="0" presId="urn:microsoft.com/office/officeart/2005/8/layout/hProcess4"/>
    <dgm:cxn modelId="{EEBB674D-0A1C-4124-B781-3F45E0E957AC}" type="presParOf" srcId="{8708EC83-3C2C-452C-83F6-6E246BDA5164}" destId="{EEF7EBA6-4550-48FF-A51E-54D942E2E1FD}" srcOrd="2" destOrd="0" presId="urn:microsoft.com/office/officeart/2005/8/layout/hProcess4"/>
    <dgm:cxn modelId="{27BF7B17-7F74-4E8F-A652-ABB2592C9C64}" type="presParOf" srcId="{EEF7EBA6-4550-48FF-A51E-54D942E2E1FD}" destId="{8EC69327-DC09-466D-AC17-1E263671CF16}" srcOrd="0" destOrd="0" presId="urn:microsoft.com/office/officeart/2005/8/layout/hProcess4"/>
    <dgm:cxn modelId="{15C1F705-B60B-41F2-BD99-A3DD91FC4563}" type="presParOf" srcId="{EEF7EBA6-4550-48FF-A51E-54D942E2E1FD}" destId="{558C52BB-2057-4CE4-A499-227F347015D0}" srcOrd="1" destOrd="0" presId="urn:microsoft.com/office/officeart/2005/8/layout/hProcess4"/>
    <dgm:cxn modelId="{6B8D3D34-9C71-4D40-827B-9033E8375355}" type="presParOf" srcId="{EEF7EBA6-4550-48FF-A51E-54D942E2E1FD}" destId="{DFCE1CF8-60B3-411F-988B-F57E09E3896A}" srcOrd="2" destOrd="0" presId="urn:microsoft.com/office/officeart/2005/8/layout/hProcess4"/>
    <dgm:cxn modelId="{F6DC110F-3829-4578-874F-A10A6817287E}" type="presParOf" srcId="{EEF7EBA6-4550-48FF-A51E-54D942E2E1FD}" destId="{F1A09229-53CB-4857-A9FF-5DE01D462DEF}" srcOrd="3" destOrd="0" presId="urn:microsoft.com/office/officeart/2005/8/layout/hProcess4"/>
    <dgm:cxn modelId="{792B8F37-732A-4982-B1CA-454C3E06A923}" type="presParOf" srcId="{EEF7EBA6-4550-48FF-A51E-54D942E2E1FD}" destId="{8260CDEA-AAF4-4234-A89F-78953C5552CB}" srcOrd="4" destOrd="0" presId="urn:microsoft.com/office/officeart/2005/8/layout/hProcess4"/>
    <dgm:cxn modelId="{A6FF11B2-169B-43D2-955A-B5FE1E068391}" type="presParOf" srcId="{8708EC83-3C2C-452C-83F6-6E246BDA5164}" destId="{46561014-6903-4FF2-AD89-C5F25281DB6C}" srcOrd="3" destOrd="0" presId="urn:microsoft.com/office/officeart/2005/8/layout/hProcess4"/>
    <dgm:cxn modelId="{0012B16E-9CDA-4D1A-868F-4E7814A68CBB}" type="presParOf" srcId="{8708EC83-3C2C-452C-83F6-6E246BDA5164}" destId="{60E49707-CC0E-4A76-838E-1FAFAD6BA38E}" srcOrd="4" destOrd="0" presId="urn:microsoft.com/office/officeart/2005/8/layout/hProcess4"/>
    <dgm:cxn modelId="{BE1E9B41-C6E1-48E6-979D-ABE777FE15BB}" type="presParOf" srcId="{60E49707-CC0E-4A76-838E-1FAFAD6BA38E}" destId="{84B5AE01-26FC-4D64-9A0E-172F5A19C3B0}" srcOrd="0" destOrd="0" presId="urn:microsoft.com/office/officeart/2005/8/layout/hProcess4"/>
    <dgm:cxn modelId="{7755B3BF-EC38-4FCF-92B3-D97C2B74C924}" type="presParOf" srcId="{60E49707-CC0E-4A76-838E-1FAFAD6BA38E}" destId="{779CC2FD-81EC-41F3-B6E0-4EF23247324D}" srcOrd="1" destOrd="0" presId="urn:microsoft.com/office/officeart/2005/8/layout/hProcess4"/>
    <dgm:cxn modelId="{34FAE2BD-FE97-44B3-8D9B-3E604A7289F2}" type="presParOf" srcId="{60E49707-CC0E-4A76-838E-1FAFAD6BA38E}" destId="{2AA80FBF-623C-49CD-A544-42E030C1D28E}" srcOrd="2" destOrd="0" presId="urn:microsoft.com/office/officeart/2005/8/layout/hProcess4"/>
    <dgm:cxn modelId="{0720D36A-6CD6-4E93-B97D-C21634895182}" type="presParOf" srcId="{60E49707-CC0E-4A76-838E-1FAFAD6BA38E}" destId="{CE8E570D-99FE-4A02-8DDB-709EF80137F5}" srcOrd="3" destOrd="0" presId="urn:microsoft.com/office/officeart/2005/8/layout/hProcess4"/>
    <dgm:cxn modelId="{836BDF00-8EC1-4895-80F9-89CCC8D50E80}" type="presParOf" srcId="{60E49707-CC0E-4A76-838E-1FAFAD6BA38E}" destId="{ED2B55A2-ABC2-44B2-A7BE-99FEAA4582FA}" srcOrd="4" destOrd="0" presId="urn:microsoft.com/office/officeart/2005/8/layout/hProcess4"/>
    <dgm:cxn modelId="{1A9E0F68-4D88-4389-B416-58A1C7CAF485}" type="presParOf" srcId="{8708EC83-3C2C-452C-83F6-6E246BDA5164}" destId="{43EAB46D-FE16-4632-9E8B-1E7840A4B537}" srcOrd="5" destOrd="0" presId="urn:microsoft.com/office/officeart/2005/8/layout/hProcess4"/>
    <dgm:cxn modelId="{3E2A15DB-F513-4B9C-BEB9-F83EBA288DD9}" type="presParOf" srcId="{8708EC83-3C2C-452C-83F6-6E246BDA5164}" destId="{58E3B13F-150C-4732-ABD1-15F725DA658E}" srcOrd="6" destOrd="0" presId="urn:microsoft.com/office/officeart/2005/8/layout/hProcess4"/>
    <dgm:cxn modelId="{A63E87C7-CA03-4E68-AD34-63DF63105478}" type="presParOf" srcId="{58E3B13F-150C-4732-ABD1-15F725DA658E}" destId="{4AE7FAB1-D0A6-44C0-9BED-7B2DD825D7E4}" srcOrd="0" destOrd="0" presId="urn:microsoft.com/office/officeart/2005/8/layout/hProcess4"/>
    <dgm:cxn modelId="{F7D24805-05A1-4D5A-8DBF-1B06B3379673}" type="presParOf" srcId="{58E3B13F-150C-4732-ABD1-15F725DA658E}" destId="{25382FFB-BA57-4A75-B5FE-22ABA8B0F795}" srcOrd="1" destOrd="0" presId="urn:microsoft.com/office/officeart/2005/8/layout/hProcess4"/>
    <dgm:cxn modelId="{6CE14EAF-EB02-47CE-B7C9-7162FF5B0050}" type="presParOf" srcId="{58E3B13F-150C-4732-ABD1-15F725DA658E}" destId="{410661E2-0F08-4EB9-803C-6DDA55E368E9}" srcOrd="2" destOrd="0" presId="urn:microsoft.com/office/officeart/2005/8/layout/hProcess4"/>
    <dgm:cxn modelId="{04ABEBBF-FD20-4FDD-8962-1B2FC1E1D47A}" type="presParOf" srcId="{58E3B13F-150C-4732-ABD1-15F725DA658E}" destId="{E163D8EF-0975-4930-9761-6720E54494D5}" srcOrd="3" destOrd="0" presId="urn:microsoft.com/office/officeart/2005/8/layout/hProcess4"/>
    <dgm:cxn modelId="{11CC8489-3B4F-4699-B03B-F99CED49D273}" type="presParOf" srcId="{58E3B13F-150C-4732-ABD1-15F725DA658E}" destId="{31CF6AD9-1FAB-4FEB-A479-5FC342700D40}" srcOrd="4" destOrd="0" presId="urn:microsoft.com/office/officeart/2005/8/layout/hProcess4"/>
    <dgm:cxn modelId="{5A1B4AFE-2E9A-468E-AD54-3EB71AA681CC}" type="presParOf" srcId="{8708EC83-3C2C-452C-83F6-6E246BDA5164}" destId="{6C65EB98-9D9C-4587-B01D-0C36ACB36C79}" srcOrd="7" destOrd="0" presId="urn:microsoft.com/office/officeart/2005/8/layout/hProcess4"/>
    <dgm:cxn modelId="{13560B5F-747F-4B2D-B38C-8B870D8C89DD}" type="presParOf" srcId="{8708EC83-3C2C-452C-83F6-6E246BDA5164}" destId="{F0BD746F-1C4D-4C32-9E1C-0B05999D058F}" srcOrd="8" destOrd="0" presId="urn:microsoft.com/office/officeart/2005/8/layout/hProcess4"/>
    <dgm:cxn modelId="{74A82DD7-BFCE-4CA0-81D3-2BF3523AD27B}" type="presParOf" srcId="{F0BD746F-1C4D-4C32-9E1C-0B05999D058F}" destId="{1D355BB7-F870-4279-8801-32F6695B0A8B}" srcOrd="0" destOrd="0" presId="urn:microsoft.com/office/officeart/2005/8/layout/hProcess4"/>
    <dgm:cxn modelId="{8456A06F-6192-4D7A-A989-53B7C3524E95}" type="presParOf" srcId="{F0BD746F-1C4D-4C32-9E1C-0B05999D058F}" destId="{4FFDF1AF-105C-4846-9B73-A37EEBDF60D2}" srcOrd="1" destOrd="0" presId="urn:microsoft.com/office/officeart/2005/8/layout/hProcess4"/>
    <dgm:cxn modelId="{D86A4DDF-406D-4192-B267-96B8F5125D39}" type="presParOf" srcId="{F0BD746F-1C4D-4C32-9E1C-0B05999D058F}" destId="{D01045C8-04C7-47EC-BED5-6CABF7D132E2}" srcOrd="2" destOrd="0" presId="urn:microsoft.com/office/officeart/2005/8/layout/hProcess4"/>
    <dgm:cxn modelId="{87FF0C93-BC02-44E1-96E8-D9764CCF1F4F}" type="presParOf" srcId="{F0BD746F-1C4D-4C32-9E1C-0B05999D058F}" destId="{9DDDEF58-6F7B-494B-9082-D625A7D0247A}" srcOrd="3" destOrd="0" presId="urn:microsoft.com/office/officeart/2005/8/layout/hProcess4"/>
    <dgm:cxn modelId="{1924811F-2622-4ED1-B978-B359D8817165}"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dgm:spPr/>
      <dgm:t>
        <a:bodyPr/>
        <a:lstStyle/>
        <a:p>
          <a:r>
            <a:rPr lang="pl-PL" dirty="0"/>
            <a:t>Etap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pl-PL" sz="2000" dirty="0"/>
            <a:t>Etap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dgm:spPr/>
      <dgm:t>
        <a:bodyPr/>
        <a:lstStyle/>
        <a:p>
          <a:r>
            <a:rPr lang="pl-PL" dirty="0"/>
            <a:t>Etap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pl-PL" sz="2000" dirty="0"/>
            <a:t>wprowadzenie – kreowanie pomysłów/rozwiązań</a:t>
          </a:r>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dgm:spPr/>
      <dgm:t>
        <a:bodyPr/>
        <a:lstStyle/>
        <a:p>
          <a:r>
            <a:rPr lang="pl-PL" dirty="0"/>
            <a:t>Etap 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pl-PL" sz="2000" dirty="0"/>
            <a:t>analiza i ocena zaproponowanych rozwiązań</a:t>
          </a:r>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pl-PL" sz="2000" dirty="0"/>
            <a:t>Wybór lidera/moderatora</a:t>
          </a:r>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2C3B1A27-B0E6-44E3-987C-3B29B678CB5E}">
      <dgm:prSet custT="1"/>
      <dgm:spPr/>
      <dgm:t>
        <a:bodyPr/>
        <a:lstStyle/>
        <a:p>
          <a:r>
            <a:rPr lang="pl-PL" sz="2000" dirty="0"/>
            <a:t>Wybór sposobu przeprowadzenia burzy mózgów (tradycyjna burza mózgów przy użycia </a:t>
          </a:r>
          <a:r>
            <a:rPr lang="pl-PL" sz="2000" dirty="0" err="1"/>
            <a:t>flipchartu</a:t>
          </a:r>
          <a:r>
            <a:rPr lang="pl-PL" sz="2000" dirty="0"/>
            <a:t> i markera czy nowoczesna forma </a:t>
          </a:r>
          <a:r>
            <a:rPr lang="pl-PL" sz="2000" dirty="0" err="1"/>
            <a:t>online</a:t>
          </a:r>
          <a:r>
            <a:rPr lang="pl-PL" sz="2000" dirty="0"/>
            <a:t> przy użyciu np. darmowego oprogramowania MIRO)</a:t>
          </a:r>
        </a:p>
      </dgm:t>
    </dgm:pt>
    <dgm:pt modelId="{E2B7262A-4FDD-44F8-BC34-D9C3AE919E5B}" type="parTrans" cxnId="{0FAA7BDB-5D76-497C-8EA3-426B326C0154}">
      <dgm:prSet/>
      <dgm:spPr/>
      <dgm:t>
        <a:bodyPr/>
        <a:lstStyle/>
        <a:p>
          <a:endParaRPr lang="pl-PL"/>
        </a:p>
      </dgm:t>
    </dgm:pt>
    <dgm:pt modelId="{98C66FCF-171E-4398-A9B0-ABC6AD0FB96D}" type="sibTrans" cxnId="{0FAA7BDB-5D76-497C-8EA3-426B326C0154}">
      <dgm:prSet/>
      <dgm:spPr/>
      <dgm:t>
        <a:bodyPr/>
        <a:lstStyle/>
        <a:p>
          <a:endParaRPr lang="pl-PL"/>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6FBFCC03-D9CC-4652-A1F2-27B738B5D47C}" type="presOf" srcId="{4DE881C6-4DC2-4A80-8C26-DB8A2CBD447C}" destId="{58BE29CA-CB25-4503-947D-B64CD44B83EC}" srcOrd="0" destOrd="0" presId="urn:microsoft.com/office/officeart/2005/8/layout/chevron2"/>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E133039-2223-4EB1-9ABE-7364E7731CCC}" srcId="{28EAE11A-3CC2-43FB-B2E9-08412DA25B59}" destId="{02865975-58CC-4348-A412-DD49A72A9FF5}" srcOrd="2" destOrd="0" parTransId="{1CED0796-3388-44CF-A937-F41E4B71BE79}" sibTransId="{506883FB-C2D9-4AB3-A9C3-DA2838F2DAFD}"/>
    <dgm:cxn modelId="{29D6D662-8C0E-4C21-B698-9255A02F84CF}" type="presOf" srcId="{60CB1186-3C7C-4D42-9783-C40204C8A804}" destId="{8C8DF1E6-197D-429F-AB28-C2DF916ECD32}" srcOrd="0" destOrd="0" presId="urn:microsoft.com/office/officeart/2005/8/layout/chevron2"/>
    <dgm:cxn modelId="{B5AC7268-E31E-40CE-A6B9-37001CA6A725}" type="presOf" srcId="{CFCB7500-D1F5-4C67-B60A-B3DDDD765409}" destId="{C60EEF4F-155A-439E-B9F9-3C5CFD193701}"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40562F86-4254-48C4-8026-2C40D58CEE5D}" srcId="{02865975-58CC-4348-A412-DD49A72A9FF5}" destId="{CFCB7500-D1F5-4C67-B60A-B3DDDD765409}" srcOrd="0" destOrd="0" parTransId="{8D927CE4-3CAC-4C31-B372-046C01E272B5}" sibTransId="{A76F2789-D381-4020-96E5-623A3C5E84DF}"/>
    <dgm:cxn modelId="{565D1FAC-BDFE-4950-8BBF-F4D478168B7A}" type="presOf" srcId="{28EAE11A-3CC2-43FB-B2E9-08412DA25B59}" destId="{53525256-C315-4C1D-A114-A06CC9C224CE}" srcOrd="0" destOrd="0" presId="urn:microsoft.com/office/officeart/2005/8/layout/chevron2"/>
    <dgm:cxn modelId="{823188B1-D28D-4896-891A-54168E8FC4D9}" srcId="{CEA312FE-1454-40A6-BE17-E2E5131DA013}" destId="{9E59DCED-19A5-483D-A712-AA6175F7B5B6}" srcOrd="0" destOrd="0" parTransId="{F2324986-4FA5-47C8-89F6-38AC8BD380AC}" sibTransId="{0F0BD167-D8BE-4DD8-878F-FF93BAB65BCF}"/>
    <dgm:cxn modelId="{972B93C0-5FED-4710-8BAA-0BFBC5903A82}" type="presOf" srcId="{9E59DCED-19A5-483D-A712-AA6175F7B5B6}" destId="{3301F9DB-0746-49F6-879E-861743FCD949}" srcOrd="0" destOrd="0" presId="urn:microsoft.com/office/officeart/2005/8/layout/chevron2"/>
    <dgm:cxn modelId="{3DC31CD0-A4E8-49CD-BF6B-323CD174EDA3}" type="presOf" srcId="{50711E04-9823-4E94-A86D-0385AEBC655B}" destId="{83CE7C8B-1A80-4EAE-A404-9F8D608A2C8C}" srcOrd="0" destOrd="0" presId="urn:microsoft.com/office/officeart/2005/8/layout/chevron2"/>
    <dgm:cxn modelId="{0FAA7BDB-5D76-497C-8EA3-426B326C0154}" srcId="{60CB1186-3C7C-4D42-9783-C40204C8A804}" destId="{2C3B1A27-B0E6-44E3-987C-3B29B678CB5E}" srcOrd="0" destOrd="0" parTransId="{E2B7262A-4FDD-44F8-BC34-D9C3AE919E5B}" sibTransId="{98C66FCF-171E-4398-A9B0-ABC6AD0FB96D}"/>
    <dgm:cxn modelId="{9AEA08DD-B844-43E1-9B3C-C5D0DBBF1D46}" type="presOf" srcId="{2C3B1A27-B0E6-44E3-987C-3B29B678CB5E}" destId="{43956B08-1179-48C8-8B90-A64D834BDA99}" srcOrd="0" destOrd="0" presId="urn:microsoft.com/office/officeart/2005/8/layout/chevron2"/>
    <dgm:cxn modelId="{FC3DF9DF-2BB8-4DEC-8F36-57EB0EE61534}" type="presOf" srcId="{02865975-58CC-4348-A412-DD49A72A9FF5}" destId="{9CA53629-C7C5-4DB5-9CFD-8A31DC29F5A0}" srcOrd="0" destOrd="0" presId="urn:microsoft.com/office/officeart/2005/8/layout/chevron2"/>
    <dgm:cxn modelId="{D43524FE-C9CD-496C-BE44-6B243B903351}" type="presOf" srcId="{CEA312FE-1454-40A6-BE17-E2E5131DA013}" destId="{AC5D053A-F50D-4DDD-980A-455F1FB3700F}" srcOrd="0" destOrd="0" presId="urn:microsoft.com/office/officeart/2005/8/layout/chevron2"/>
    <dgm:cxn modelId="{894433C8-5791-4246-BB14-A0C96CEB6DE4}" type="presParOf" srcId="{53525256-C315-4C1D-A114-A06CC9C224CE}" destId="{6A02E918-22BC-4E02-A9E4-28A9F6B8C410}" srcOrd="0" destOrd="0" presId="urn:microsoft.com/office/officeart/2005/8/layout/chevron2"/>
    <dgm:cxn modelId="{3361CE22-F98B-4E5B-AE18-E8729CD2AA5A}" type="presParOf" srcId="{6A02E918-22BC-4E02-A9E4-28A9F6B8C410}" destId="{AC5D053A-F50D-4DDD-980A-455F1FB3700F}" srcOrd="0" destOrd="0" presId="urn:microsoft.com/office/officeart/2005/8/layout/chevron2"/>
    <dgm:cxn modelId="{FABCACB8-D169-467B-9F8C-4EF9B849CABA}" type="presParOf" srcId="{6A02E918-22BC-4E02-A9E4-28A9F6B8C410}" destId="{3301F9DB-0746-49F6-879E-861743FCD949}" srcOrd="1" destOrd="0" presId="urn:microsoft.com/office/officeart/2005/8/layout/chevron2"/>
    <dgm:cxn modelId="{183D630E-A8E4-40CB-97F1-56AFADD23963}" type="presParOf" srcId="{53525256-C315-4C1D-A114-A06CC9C224CE}" destId="{23F7CE5B-9C7D-4780-9F3C-EC922DCEA5A6}" srcOrd="1" destOrd="0" presId="urn:microsoft.com/office/officeart/2005/8/layout/chevron2"/>
    <dgm:cxn modelId="{6FA5AD5C-F977-497D-872F-610B228B08B8}" type="presParOf" srcId="{53525256-C315-4C1D-A114-A06CC9C224CE}" destId="{F9B9D2FD-7BE9-4B4C-9EDF-496C01E04713}" srcOrd="2" destOrd="0" presId="urn:microsoft.com/office/officeart/2005/8/layout/chevron2"/>
    <dgm:cxn modelId="{50E49923-8990-4515-9D25-50620F987C62}" type="presParOf" srcId="{F9B9D2FD-7BE9-4B4C-9EDF-496C01E04713}" destId="{8C8DF1E6-197D-429F-AB28-C2DF916ECD32}" srcOrd="0" destOrd="0" presId="urn:microsoft.com/office/officeart/2005/8/layout/chevron2"/>
    <dgm:cxn modelId="{94251316-872A-4BBA-AFC5-AA0A05D6D378}" type="presParOf" srcId="{F9B9D2FD-7BE9-4B4C-9EDF-496C01E04713}" destId="{43956B08-1179-48C8-8B90-A64D834BDA99}" srcOrd="1" destOrd="0" presId="urn:microsoft.com/office/officeart/2005/8/layout/chevron2"/>
    <dgm:cxn modelId="{6D6061CA-0AC1-479C-A0A8-0F0D478A8853}" type="presParOf" srcId="{53525256-C315-4C1D-A114-A06CC9C224CE}" destId="{A1981D17-A6D1-461D-8EBF-A16BE30903ED}" srcOrd="3" destOrd="0" presId="urn:microsoft.com/office/officeart/2005/8/layout/chevron2"/>
    <dgm:cxn modelId="{38107F1B-9101-41C7-BCCF-0B41BF939CC5}" type="presParOf" srcId="{53525256-C315-4C1D-A114-A06CC9C224CE}" destId="{9C71B840-A663-4D3B-B887-297AF32FF79D}" srcOrd="4" destOrd="0" presId="urn:microsoft.com/office/officeart/2005/8/layout/chevron2"/>
    <dgm:cxn modelId="{58D813BB-341C-4872-A8D2-3C1A8A13E25D}" type="presParOf" srcId="{9C71B840-A663-4D3B-B887-297AF32FF79D}" destId="{9CA53629-C7C5-4DB5-9CFD-8A31DC29F5A0}" srcOrd="0" destOrd="0" presId="urn:microsoft.com/office/officeart/2005/8/layout/chevron2"/>
    <dgm:cxn modelId="{38DFC2DE-387F-43E5-B8DA-1F3FFBDAFD88}" type="presParOf" srcId="{9C71B840-A663-4D3B-B887-297AF32FF79D}" destId="{C60EEF4F-155A-439E-B9F9-3C5CFD193701}" srcOrd="1" destOrd="0" presId="urn:microsoft.com/office/officeart/2005/8/layout/chevron2"/>
    <dgm:cxn modelId="{9F136550-5206-4CF2-B48F-3B128207F664}" type="presParOf" srcId="{53525256-C315-4C1D-A114-A06CC9C224CE}" destId="{0AAD943A-DCF0-4993-9BE7-D649F46A0D2F}" srcOrd="5" destOrd="0" presId="urn:microsoft.com/office/officeart/2005/8/layout/chevron2"/>
    <dgm:cxn modelId="{BB17D5CE-4E4B-4982-A779-5804E867A93C}" type="presParOf" srcId="{53525256-C315-4C1D-A114-A06CC9C224CE}" destId="{7F14BECB-B83A-4B42-87A8-756AA5CDB5AE}" srcOrd="6" destOrd="0" presId="urn:microsoft.com/office/officeart/2005/8/layout/chevron2"/>
    <dgm:cxn modelId="{BF82C10C-81D4-43A8-9D36-873A2D1E47B0}" type="presParOf" srcId="{7F14BECB-B83A-4B42-87A8-756AA5CDB5AE}" destId="{58BE29CA-CB25-4503-947D-B64CD44B83EC}" srcOrd="0" destOrd="0" presId="urn:microsoft.com/office/officeart/2005/8/layout/chevron2"/>
    <dgm:cxn modelId="{1982A353-3C51-487F-9CB7-9E71CF41FE27}"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pl-PL" sz="2000" dirty="0"/>
            <a:t>Jak sfinansować działalność gospodarczą</a:t>
          </a:r>
          <a:r>
            <a:rPr lang="pl-PL" sz="1600" dirty="0"/>
            <a:t>?</a:t>
          </a:r>
        </a:p>
      </dgm:t>
    </dgm:pt>
    <dgm:pt modelId="{5096E530-7642-4612-AC9F-C15CF02F7099}" type="parTrans" cxnId="{0E435295-C5C0-468B-81AF-BAFA86F60BF1}">
      <dgm:prSet/>
      <dgm:spPr/>
      <dgm:t>
        <a:bodyPr/>
        <a:lstStyle/>
        <a:p>
          <a:pPr algn="ctr"/>
          <a:endParaRPr lang="pl-PL"/>
        </a:p>
      </dgm:t>
    </dgm:pt>
    <dgm:pt modelId="{E8E44B5D-61AE-4E1E-8912-06B11DFB169C}" type="sibTrans" cxnId="{0E435295-C5C0-468B-81AF-BAFA86F60BF1}">
      <dgm:prSet/>
      <dgm:spPr/>
      <dgm:t>
        <a:bodyPr/>
        <a:lstStyle/>
        <a:p>
          <a:pPr algn="ctr"/>
          <a:endParaRPr lang="pl-PL"/>
        </a:p>
      </dgm:t>
    </dgm:pt>
    <dgm:pt modelId="{3B4B0367-C38E-40C3-868F-8368231013E9}">
      <dgm:prSet phldrT="[Tekst]" custT="1"/>
      <dgm:spPr/>
      <dgm:t>
        <a:bodyPr/>
        <a:lstStyle/>
        <a:p>
          <a:pPr algn="ctr"/>
          <a:r>
            <a:rPr lang="pl-PL" sz="1800" dirty="0"/>
            <a:t>własne oszczędności</a:t>
          </a:r>
        </a:p>
      </dgm:t>
    </dgm:pt>
    <dgm:pt modelId="{4C3984B9-D952-4B1F-A295-D5D7823FB8C6}" type="parTrans" cxnId="{4B9CD6C3-A028-44A1-B0D4-21ED5DC6A11E}">
      <dgm:prSet/>
      <dgm:spPr/>
      <dgm:t>
        <a:bodyPr/>
        <a:lstStyle/>
        <a:p>
          <a:pPr algn="ctr"/>
          <a:endParaRPr lang="pl-PL"/>
        </a:p>
      </dgm:t>
    </dgm:pt>
    <dgm:pt modelId="{9E136B41-2FB2-4743-B366-0D802CAB5149}" type="sibTrans" cxnId="{4B9CD6C3-A028-44A1-B0D4-21ED5DC6A11E}">
      <dgm:prSet/>
      <dgm:spPr/>
      <dgm:t>
        <a:bodyPr/>
        <a:lstStyle/>
        <a:p>
          <a:pPr algn="ctr"/>
          <a:endParaRPr lang="pl-PL"/>
        </a:p>
      </dgm:t>
    </dgm:pt>
    <dgm:pt modelId="{281079E6-93C7-45BF-A27D-C4DD1F16024C}">
      <dgm:prSet phldrT="[Tekst]" custT="1"/>
      <dgm:spPr/>
      <dgm:t>
        <a:bodyPr/>
        <a:lstStyle/>
        <a:p>
          <a:pPr algn="ctr"/>
          <a:r>
            <a:rPr lang="pl-PL" sz="2000" dirty="0"/>
            <a:t>anioł biznesu</a:t>
          </a:r>
        </a:p>
      </dgm:t>
    </dgm:pt>
    <dgm:pt modelId="{920900B4-E8A4-4AC7-9D68-57C20F4D4237}" type="parTrans" cxnId="{8EF7399B-2335-4581-B298-05F84AC69CCD}">
      <dgm:prSet/>
      <dgm:spPr/>
      <dgm:t>
        <a:bodyPr/>
        <a:lstStyle/>
        <a:p>
          <a:pPr algn="ctr"/>
          <a:endParaRPr lang="pl-PL"/>
        </a:p>
      </dgm:t>
    </dgm:pt>
    <dgm:pt modelId="{01A609FE-65D7-473F-B2BE-136436FE7CFB}" type="sibTrans" cxnId="{8EF7399B-2335-4581-B298-05F84AC69CCD}">
      <dgm:prSet/>
      <dgm:spPr/>
      <dgm:t>
        <a:bodyPr/>
        <a:lstStyle/>
        <a:p>
          <a:pPr algn="ctr"/>
          <a:endParaRPr lang="pl-PL"/>
        </a:p>
      </dgm:t>
    </dgm:pt>
    <dgm:pt modelId="{58D6C425-FDBC-4512-AF28-05D07C08A235}">
      <dgm:prSet phldrT="[Tekst]" custT="1"/>
      <dgm:spPr/>
      <dgm:t>
        <a:bodyPr/>
        <a:lstStyle/>
        <a:p>
          <a:pPr algn="ctr"/>
          <a:r>
            <a:rPr lang="pl-PL" sz="1800" dirty="0"/>
            <a:t>fundusz kapitału zalążkowego</a:t>
          </a:r>
        </a:p>
      </dgm:t>
    </dgm:pt>
    <dgm:pt modelId="{CAB05ECE-6BBF-4EAE-9EDD-CDBEE4C2777C}" type="parTrans" cxnId="{AB7E4F8F-4EB9-4807-96C5-E13F9DCB6979}">
      <dgm:prSet/>
      <dgm:spPr/>
      <dgm:t>
        <a:bodyPr/>
        <a:lstStyle/>
        <a:p>
          <a:pPr algn="ctr"/>
          <a:endParaRPr lang="pl-PL"/>
        </a:p>
      </dgm:t>
    </dgm:pt>
    <dgm:pt modelId="{101CDBDD-DDBE-4411-9B65-C70309795AB6}" type="sibTrans" cxnId="{AB7E4F8F-4EB9-4807-96C5-E13F9DCB6979}">
      <dgm:prSet/>
      <dgm:spPr/>
      <dgm:t>
        <a:bodyPr/>
        <a:lstStyle/>
        <a:p>
          <a:pPr algn="ctr"/>
          <a:endParaRPr lang="pl-PL"/>
        </a:p>
      </dgm:t>
    </dgm:pt>
    <dgm:pt modelId="{95F88C93-F15C-4C52-BD1D-C8B919B93761}">
      <dgm:prSet phldrT="[Tekst]" custT="1"/>
      <dgm:spPr/>
      <dgm:t>
        <a:bodyPr/>
        <a:lstStyle/>
        <a:p>
          <a:pPr algn="ctr"/>
          <a:r>
            <a:rPr lang="pl-PL" sz="2000"/>
            <a:t>dotacje UE</a:t>
          </a:r>
        </a:p>
      </dgm:t>
    </dgm:pt>
    <dgm:pt modelId="{6CEE5DF2-AD46-4E07-9D7D-F42A7530E748}" type="parTrans" cxnId="{6E03D352-64F6-4FE3-934D-33E3856A07A3}">
      <dgm:prSet/>
      <dgm:spPr/>
      <dgm:t>
        <a:bodyPr/>
        <a:lstStyle/>
        <a:p>
          <a:pPr algn="ctr"/>
          <a:endParaRPr lang="pl-PL"/>
        </a:p>
      </dgm:t>
    </dgm:pt>
    <dgm:pt modelId="{C6220772-B476-4989-9C67-B1ECB3E466A4}" type="sibTrans" cxnId="{6E03D352-64F6-4FE3-934D-33E3856A07A3}">
      <dgm:prSet/>
      <dgm:spPr/>
      <dgm:t>
        <a:bodyPr/>
        <a:lstStyle/>
        <a:p>
          <a:pPr algn="ctr"/>
          <a:endParaRPr lang="pl-PL"/>
        </a:p>
      </dgm:t>
    </dgm:pt>
    <dgm:pt modelId="{884D0127-F1F0-4F21-935C-DD377F637175}">
      <dgm:prSet phldrT="[Tekst]" custT="1"/>
      <dgm:spPr/>
      <dgm:t>
        <a:bodyPr/>
        <a:lstStyle/>
        <a:p>
          <a:pPr algn="ctr"/>
          <a:r>
            <a:rPr lang="pl-PL" sz="2000" dirty="0"/>
            <a:t>bezzwrotna dotacja z Urzędu Pracy</a:t>
          </a:r>
        </a:p>
      </dgm:t>
    </dgm:pt>
    <dgm:pt modelId="{8F8EF946-63D9-49F1-8E42-67D195452B8B}" type="parTrans" cxnId="{BA17D4F8-F028-4D62-A38D-46439384896E}">
      <dgm:prSet/>
      <dgm:spPr/>
      <dgm:t>
        <a:bodyPr/>
        <a:lstStyle/>
        <a:p>
          <a:pPr algn="ctr"/>
          <a:endParaRPr lang="pl-PL"/>
        </a:p>
      </dgm:t>
    </dgm:pt>
    <dgm:pt modelId="{0E80BB16-E6AE-448D-A7B9-10433BE6A554}" type="sibTrans" cxnId="{BA17D4F8-F028-4D62-A38D-46439384896E}">
      <dgm:prSet/>
      <dgm:spPr/>
      <dgm:t>
        <a:bodyPr/>
        <a:lstStyle/>
        <a:p>
          <a:pPr algn="ctr"/>
          <a:endParaRPr lang="pl-PL"/>
        </a:p>
      </dgm:t>
    </dgm:pt>
    <dgm:pt modelId="{F4F26C8C-D6B4-45AC-9961-143B7161C938}">
      <dgm:prSet phldrT="[Tekst]" custT="1"/>
      <dgm:spPr/>
      <dgm:t>
        <a:bodyPr/>
        <a:lstStyle/>
        <a:p>
          <a:pPr algn="ctr"/>
          <a:r>
            <a:rPr lang="pl-PL" sz="2000"/>
            <a:t>gra loteryjna</a:t>
          </a:r>
        </a:p>
      </dgm:t>
    </dgm:pt>
    <dgm:pt modelId="{C298B403-BFF6-4E89-AB5A-6929EA9D0665}" type="parTrans" cxnId="{7ED82F07-B9C5-4FD8-8296-1D312170ED7B}">
      <dgm:prSet/>
      <dgm:spPr/>
      <dgm:t>
        <a:bodyPr/>
        <a:lstStyle/>
        <a:p>
          <a:pPr algn="ctr"/>
          <a:endParaRPr lang="pl-PL"/>
        </a:p>
      </dgm:t>
    </dgm:pt>
    <dgm:pt modelId="{2261A7D2-98F4-47B5-AB05-E5F7C76304AC}" type="sibTrans" cxnId="{7ED82F07-B9C5-4FD8-8296-1D312170ED7B}">
      <dgm:prSet/>
      <dgm:spPr/>
      <dgm:t>
        <a:bodyPr/>
        <a:lstStyle/>
        <a:p>
          <a:pPr algn="ctr"/>
          <a:endParaRPr lang="pl-PL"/>
        </a:p>
      </dgm:t>
    </dgm:pt>
    <dgm:pt modelId="{28ED9128-9AB8-4C6E-91DF-1D01C4CF03E1}">
      <dgm:prSet phldrT="[Tekst]" custT="1"/>
      <dgm:spPr/>
      <dgm:t>
        <a:bodyPr/>
        <a:lstStyle/>
        <a:p>
          <a:pPr algn="ctr"/>
          <a:r>
            <a:rPr lang="pl-PL" sz="2000" dirty="0"/>
            <a:t>sprzedaż nieruchomości/ działki</a:t>
          </a:r>
        </a:p>
      </dgm:t>
    </dgm:pt>
    <dgm:pt modelId="{3FF30BCD-06D5-465B-A5E1-45C9EF42E2CB}" type="parTrans" cxnId="{BA17611E-85E7-4134-ABDE-91223C95A89D}">
      <dgm:prSet/>
      <dgm:spPr/>
      <dgm:t>
        <a:bodyPr/>
        <a:lstStyle/>
        <a:p>
          <a:pPr algn="ctr"/>
          <a:endParaRPr lang="pl-PL"/>
        </a:p>
      </dgm:t>
    </dgm:pt>
    <dgm:pt modelId="{714ECEBF-9007-454C-8BA0-F2414CBCAA25}" type="sibTrans" cxnId="{BA17611E-85E7-4134-ABDE-91223C95A89D}">
      <dgm:prSet/>
      <dgm:spPr/>
      <dgm:t>
        <a:bodyPr/>
        <a:lstStyle/>
        <a:p>
          <a:pPr algn="ctr"/>
          <a:endParaRPr lang="pl-PL"/>
        </a:p>
      </dgm:t>
    </dgm:pt>
    <dgm:pt modelId="{4210E6FE-C854-4541-B60E-66E91BACAD93}">
      <dgm:prSet phldrT="[Tekst]"/>
      <dgm:spPr/>
      <dgm:t>
        <a:bodyPr/>
        <a:lstStyle/>
        <a:p>
          <a:pPr algn="ctr"/>
          <a:endParaRPr lang="pl-PL"/>
        </a:p>
      </dgm:t>
    </dgm:pt>
    <dgm:pt modelId="{AA323412-D36F-4CA0-A883-822E143D0C2F}" type="parTrans" cxnId="{89F52275-24E7-4688-9DD8-DC61C3F146AB}">
      <dgm:prSet/>
      <dgm:spPr/>
      <dgm:t>
        <a:bodyPr/>
        <a:lstStyle/>
        <a:p>
          <a:pPr algn="ctr"/>
          <a:endParaRPr lang="pl-PL"/>
        </a:p>
      </dgm:t>
    </dgm:pt>
    <dgm:pt modelId="{EA168294-7140-4461-9233-7EAC85B4DA8F}" type="sibTrans" cxnId="{89F52275-24E7-4688-9DD8-DC61C3F146AB}">
      <dgm:prSet/>
      <dgm:spPr/>
      <dgm:t>
        <a:bodyPr/>
        <a:lstStyle/>
        <a:p>
          <a:pPr algn="ctr"/>
          <a:endParaRPr lang="pl-PL"/>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CC8CAD0F-F73A-4800-851D-AF33D85E6000}" type="pres">
      <dgm:prSet presAssocID="{3FF30BCD-06D5-465B-A5E1-45C9EF42E2CB}" presName="parTrans" presStyleLbl="sibTrans2D1" presStyleIdx="6" presStyleCnt="7"/>
      <dgm:spPr/>
    </dgm:pt>
    <dgm:pt modelId="{EF5BC822-AEE5-4CF7-B4CC-768976BAB009}" type="pres">
      <dgm:prSet presAssocID="{3FF30BCD-06D5-465B-A5E1-45C9EF42E2CB}" presName="connectorText" presStyleLbl="sibTrans2D1" presStyleIdx="6" presStyleCnt="7"/>
      <dgm:spPr/>
    </dgm:pt>
    <dgm:pt modelId="{DA7A2D37-4E26-415F-B010-929B51860749}" type="pres">
      <dgm:prSet presAssocID="{28ED9128-9AB8-4C6E-91DF-1D01C4CF03E1}" presName="node" presStyleLbl="node1" presStyleIdx="6" presStyleCnt="7" custScaleX="111210">
        <dgm:presLayoutVars>
          <dgm:bulletEnabled val="1"/>
        </dgm:presLayoutVars>
      </dgm:prSet>
      <dgm:spPr/>
    </dgm:pt>
  </dgm:ptLst>
  <dgm:cxnLst>
    <dgm:cxn modelId="{7ED82F07-B9C5-4FD8-8296-1D312170ED7B}" srcId="{2ECDC1C8-6A83-4901-8E5B-9B32D53CC521}" destId="{F4F26C8C-D6B4-45AC-9961-143B7161C938}" srcOrd="5" destOrd="0" parTransId="{C298B403-BFF6-4E89-AB5A-6929EA9D0665}" sibTransId="{2261A7D2-98F4-47B5-AB05-E5F7C76304AC}"/>
    <dgm:cxn modelId="{965F1A1B-4CAE-4E83-97C8-F65628DB0F04}" type="presOf" srcId="{28ED9128-9AB8-4C6E-91DF-1D01C4CF03E1}" destId="{DA7A2D37-4E26-415F-B010-929B51860749}" srcOrd="0" destOrd="0" presId="urn:microsoft.com/office/officeart/2005/8/layout/radial5"/>
    <dgm:cxn modelId="{BA17611E-85E7-4134-ABDE-91223C95A89D}" srcId="{2ECDC1C8-6A83-4901-8E5B-9B32D53CC521}" destId="{28ED9128-9AB8-4C6E-91DF-1D01C4CF03E1}" srcOrd="6" destOrd="0" parTransId="{3FF30BCD-06D5-465B-A5E1-45C9EF42E2CB}" sibTransId="{714ECEBF-9007-454C-8BA0-F2414CBCAA25}"/>
    <dgm:cxn modelId="{C8407225-0B2A-4784-9B37-5A3C478836C6}" type="presOf" srcId="{B298DEC7-5758-4AC4-BFD4-E39A213628BD}" destId="{AF440D33-3BEC-41A8-A630-AD235394F637}" srcOrd="0" destOrd="0" presId="urn:microsoft.com/office/officeart/2005/8/layout/radial5"/>
    <dgm:cxn modelId="{4C81A525-D81D-47F5-8646-1081B1929E8F}" type="presOf" srcId="{8F8EF946-63D9-49F1-8E42-67D195452B8B}" destId="{944EA5D7-9000-4FCF-BCBD-9414EDF31FC4}" srcOrd="1" destOrd="0" presId="urn:microsoft.com/office/officeart/2005/8/layout/radial5"/>
    <dgm:cxn modelId="{0045D425-3957-41AD-ADC0-81CFBF495A88}" type="presOf" srcId="{3B4B0367-C38E-40C3-868F-8368231013E9}" destId="{A491E326-324A-4C5E-8FC5-55767F152C79}" srcOrd="0" destOrd="0" presId="urn:microsoft.com/office/officeart/2005/8/layout/radial5"/>
    <dgm:cxn modelId="{D3ADF92A-B280-4656-99F4-3A29DCE84B62}" type="presOf" srcId="{CAB05ECE-6BBF-4EAE-9EDD-CDBEE4C2777C}" destId="{B7BAFEAE-D575-4B94-9D39-060D7B314DBF}" srcOrd="0" destOrd="0" presId="urn:microsoft.com/office/officeart/2005/8/layout/radial5"/>
    <dgm:cxn modelId="{D5816232-0217-41A4-9D4D-D210E9160835}" type="presOf" srcId="{920900B4-E8A4-4AC7-9D68-57C20F4D4237}" destId="{35EB8A0B-5B32-4495-BFE1-611594FF18E9}" srcOrd="0" destOrd="0" presId="urn:microsoft.com/office/officeart/2005/8/layout/radial5"/>
    <dgm:cxn modelId="{F906C85D-16AD-4193-A38A-D362840CA30B}" type="presOf" srcId="{CAB05ECE-6BBF-4EAE-9EDD-CDBEE4C2777C}" destId="{DCD2A536-14AA-471D-91E7-5274583C9EE7}" srcOrd="1" destOrd="0" presId="urn:microsoft.com/office/officeart/2005/8/layout/radial5"/>
    <dgm:cxn modelId="{8F7D1368-D0DD-43D8-9B86-92B68A1D2720}" type="presOf" srcId="{58D6C425-FDBC-4512-AF28-05D07C08A235}" destId="{61272662-F5AD-4608-ACB8-DF9DCEB69D4E}" srcOrd="0" destOrd="0" presId="urn:microsoft.com/office/officeart/2005/8/layout/radial5"/>
    <dgm:cxn modelId="{A0A53F4A-FE9B-4B3A-BFFC-A98A22E23507}" type="presOf" srcId="{6CEE5DF2-AD46-4E07-9D7D-F42A7530E748}" destId="{FCE28C4C-A5C0-4DA9-9E01-9FF7F22A875A}" srcOrd="1" destOrd="0" presId="urn:microsoft.com/office/officeart/2005/8/layout/radial5"/>
    <dgm:cxn modelId="{A0CEFE4E-C86B-4EC0-9F3D-78E32A4BAE16}" type="presOf" srcId="{C298B403-BFF6-4E89-AB5A-6929EA9D0665}" destId="{8EA9ED70-7C6A-4BDD-A348-43721D0A095E}" srcOrd="1" destOrd="0" presId="urn:microsoft.com/office/officeart/2005/8/layout/radial5"/>
    <dgm:cxn modelId="{398A9550-D3DB-48DF-A1E5-BFA6B008AD91}" type="presOf" srcId="{4C3984B9-D952-4B1F-A295-D5D7823FB8C6}" destId="{3CD277A8-F4B6-476E-9DDC-E85A67F576C6}" srcOrd="1"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2E247053-C619-41AD-8B5A-7FCC2974A740}" type="presOf" srcId="{884D0127-F1F0-4F21-935C-DD377F637175}" destId="{AC902C11-6BAD-4604-A90A-C6600C07D83B}" srcOrd="0" destOrd="0" presId="urn:microsoft.com/office/officeart/2005/8/layout/radial5"/>
    <dgm:cxn modelId="{89F52275-24E7-4688-9DD8-DC61C3F146AB}" srcId="{B298DEC7-5758-4AC4-BFD4-E39A213628BD}" destId="{4210E6FE-C854-4541-B60E-66E91BACAD93}" srcOrd="1" destOrd="0" parTransId="{AA323412-D36F-4CA0-A883-822E143D0C2F}" sibTransId="{EA168294-7140-4461-9233-7EAC85B4DA8F}"/>
    <dgm:cxn modelId="{C48C0388-2A46-4D13-A3DC-9370E8B9FFA6}" type="presOf" srcId="{2ECDC1C8-6A83-4901-8E5B-9B32D53CC521}" destId="{40749986-B7C7-452F-A68F-94B44FF02574}" srcOrd="0"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37CD9791-93A9-41EC-BA55-D3192CC9B216}" type="presOf" srcId="{95F88C93-F15C-4C52-BD1D-C8B919B93761}" destId="{0CF206CE-776B-4717-A922-028D2C46C6F6}"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A814A799-03DE-4D76-9178-14D34170DD49}" type="presOf" srcId="{8F8EF946-63D9-49F1-8E42-67D195452B8B}" destId="{C42D278D-45E3-4308-9DDB-B967682210B1}" srcOrd="0" destOrd="0" presId="urn:microsoft.com/office/officeart/2005/8/layout/radial5"/>
    <dgm:cxn modelId="{8EF7399B-2335-4581-B298-05F84AC69CCD}" srcId="{2ECDC1C8-6A83-4901-8E5B-9B32D53CC521}" destId="{281079E6-93C7-45BF-A27D-C4DD1F16024C}" srcOrd="1" destOrd="0" parTransId="{920900B4-E8A4-4AC7-9D68-57C20F4D4237}" sibTransId="{01A609FE-65D7-473F-B2BE-136436FE7CFB}"/>
    <dgm:cxn modelId="{D890859D-4C22-4DF3-B122-9EADE2E2A898}" type="presOf" srcId="{920900B4-E8A4-4AC7-9D68-57C20F4D4237}" destId="{C7C00BB9-CBC0-4FE0-9022-80B79DA1E45E}" srcOrd="1" destOrd="0" presId="urn:microsoft.com/office/officeart/2005/8/layout/radial5"/>
    <dgm:cxn modelId="{E5DDA2A4-9B82-4FA0-8216-01E24CCD0AAA}" type="presOf" srcId="{F4F26C8C-D6B4-45AC-9961-143B7161C938}" destId="{53D2D4B4-D827-4C54-BCE5-D7B1D81F2C3D}" srcOrd="0" destOrd="0" presId="urn:microsoft.com/office/officeart/2005/8/layout/radial5"/>
    <dgm:cxn modelId="{DB401EBE-9C00-4832-A763-613FCFCB2301}" type="presOf" srcId="{6CEE5DF2-AD46-4E07-9D7D-F42A7530E748}" destId="{B170F7BB-C345-4B7B-B4BE-B8652E8895B1}" srcOrd="0" destOrd="0" presId="urn:microsoft.com/office/officeart/2005/8/layout/radial5"/>
    <dgm:cxn modelId="{0C6A52BF-0D8C-4AD5-A73A-3730629F2306}" type="presOf" srcId="{281079E6-93C7-45BF-A27D-C4DD1F16024C}" destId="{99D51000-5BC3-4CDD-AF01-2B1D7A49EC7F}"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D2C984CD-414E-4062-8250-FEEE71C1F2B5}" type="presOf" srcId="{C298B403-BFF6-4E89-AB5A-6929EA9D0665}" destId="{E614AD49-BD32-4750-A671-AFDBF168AF5A}" srcOrd="0" destOrd="0" presId="urn:microsoft.com/office/officeart/2005/8/layout/radial5"/>
    <dgm:cxn modelId="{279729DC-4B16-4C28-B510-78F929BB1F4F}" type="presOf" srcId="{3FF30BCD-06D5-465B-A5E1-45C9EF42E2CB}" destId="{EF5BC822-AEE5-4CF7-B4CC-768976BAB009}" srcOrd="1" destOrd="0" presId="urn:microsoft.com/office/officeart/2005/8/layout/radial5"/>
    <dgm:cxn modelId="{C714C0DF-4A00-46DD-AA4C-0F4355B2906E}" type="presOf" srcId="{3FF30BCD-06D5-465B-A5E1-45C9EF42E2CB}" destId="{CC8CAD0F-F73A-4800-851D-AF33D85E6000}" srcOrd="0" destOrd="0" presId="urn:microsoft.com/office/officeart/2005/8/layout/radial5"/>
    <dgm:cxn modelId="{7C468AEA-2F16-4D42-992E-A20EBA872E5D}" type="presOf" srcId="{4C3984B9-D952-4B1F-A295-D5D7823FB8C6}" destId="{DA32B5D8-5F8B-4BD8-86D8-4E96A52CDCBB}" srcOrd="0"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B5EBA4BA-69FF-40B0-AE7E-35EB11A76EF3}" type="presParOf" srcId="{AF440D33-3BEC-41A8-A630-AD235394F637}" destId="{40749986-B7C7-452F-A68F-94B44FF02574}" srcOrd="0" destOrd="0" presId="urn:microsoft.com/office/officeart/2005/8/layout/radial5"/>
    <dgm:cxn modelId="{D9190140-9BD8-4C69-B5FD-32EA97D36584}" type="presParOf" srcId="{AF440D33-3BEC-41A8-A630-AD235394F637}" destId="{DA32B5D8-5F8B-4BD8-86D8-4E96A52CDCBB}" srcOrd="1" destOrd="0" presId="urn:microsoft.com/office/officeart/2005/8/layout/radial5"/>
    <dgm:cxn modelId="{878B3832-44AB-4995-8890-62CD7C941464}" type="presParOf" srcId="{DA32B5D8-5F8B-4BD8-86D8-4E96A52CDCBB}" destId="{3CD277A8-F4B6-476E-9DDC-E85A67F576C6}" srcOrd="0" destOrd="0" presId="urn:microsoft.com/office/officeart/2005/8/layout/radial5"/>
    <dgm:cxn modelId="{E33F38A4-6F8F-4918-A8E1-CB06479A7691}" type="presParOf" srcId="{AF440D33-3BEC-41A8-A630-AD235394F637}" destId="{A491E326-324A-4C5E-8FC5-55767F152C79}" srcOrd="2" destOrd="0" presId="urn:microsoft.com/office/officeart/2005/8/layout/radial5"/>
    <dgm:cxn modelId="{01DA88FA-1FE4-4445-B15A-4920CF77DB8A}" type="presParOf" srcId="{AF440D33-3BEC-41A8-A630-AD235394F637}" destId="{35EB8A0B-5B32-4495-BFE1-611594FF18E9}" srcOrd="3" destOrd="0" presId="urn:microsoft.com/office/officeart/2005/8/layout/radial5"/>
    <dgm:cxn modelId="{3D6442CC-E4A3-4D95-833D-2128D54BD787}" type="presParOf" srcId="{35EB8A0B-5B32-4495-BFE1-611594FF18E9}" destId="{C7C00BB9-CBC0-4FE0-9022-80B79DA1E45E}" srcOrd="0" destOrd="0" presId="urn:microsoft.com/office/officeart/2005/8/layout/radial5"/>
    <dgm:cxn modelId="{D8B2D5D4-861C-491B-80B6-68E4CC579902}" type="presParOf" srcId="{AF440D33-3BEC-41A8-A630-AD235394F637}" destId="{99D51000-5BC3-4CDD-AF01-2B1D7A49EC7F}" srcOrd="4" destOrd="0" presId="urn:microsoft.com/office/officeart/2005/8/layout/radial5"/>
    <dgm:cxn modelId="{F3148362-1114-4621-B559-F601F7DFECC6}" type="presParOf" srcId="{AF440D33-3BEC-41A8-A630-AD235394F637}" destId="{B7BAFEAE-D575-4B94-9D39-060D7B314DBF}" srcOrd="5" destOrd="0" presId="urn:microsoft.com/office/officeart/2005/8/layout/radial5"/>
    <dgm:cxn modelId="{5DFF7BA5-74E9-4E76-B981-C68A7D196396}" type="presParOf" srcId="{B7BAFEAE-D575-4B94-9D39-060D7B314DBF}" destId="{DCD2A536-14AA-471D-91E7-5274583C9EE7}" srcOrd="0" destOrd="0" presId="urn:microsoft.com/office/officeart/2005/8/layout/radial5"/>
    <dgm:cxn modelId="{887E3E75-23F7-46DC-8310-EF8F1E079CA7}" type="presParOf" srcId="{AF440D33-3BEC-41A8-A630-AD235394F637}" destId="{61272662-F5AD-4608-ACB8-DF9DCEB69D4E}" srcOrd="6" destOrd="0" presId="urn:microsoft.com/office/officeart/2005/8/layout/radial5"/>
    <dgm:cxn modelId="{C4AE15A6-FD03-4C86-9B2D-78613216624B}" type="presParOf" srcId="{AF440D33-3BEC-41A8-A630-AD235394F637}" destId="{B170F7BB-C345-4B7B-B4BE-B8652E8895B1}" srcOrd="7" destOrd="0" presId="urn:microsoft.com/office/officeart/2005/8/layout/radial5"/>
    <dgm:cxn modelId="{D72EBB36-5F02-4C4F-BF8A-0D426F087B5D}" type="presParOf" srcId="{B170F7BB-C345-4B7B-B4BE-B8652E8895B1}" destId="{FCE28C4C-A5C0-4DA9-9E01-9FF7F22A875A}" srcOrd="0" destOrd="0" presId="urn:microsoft.com/office/officeart/2005/8/layout/radial5"/>
    <dgm:cxn modelId="{347F482C-0C92-4CB6-992C-4EBAE1F2A757}" type="presParOf" srcId="{AF440D33-3BEC-41A8-A630-AD235394F637}" destId="{0CF206CE-776B-4717-A922-028D2C46C6F6}" srcOrd="8" destOrd="0" presId="urn:microsoft.com/office/officeart/2005/8/layout/radial5"/>
    <dgm:cxn modelId="{767B663E-B43E-4A31-A3E1-5F3BF5BDA7CB}" type="presParOf" srcId="{AF440D33-3BEC-41A8-A630-AD235394F637}" destId="{C42D278D-45E3-4308-9DDB-B967682210B1}" srcOrd="9" destOrd="0" presId="urn:microsoft.com/office/officeart/2005/8/layout/radial5"/>
    <dgm:cxn modelId="{7B380BDF-2BDE-4110-8B3C-4B33C26BA5A7}" type="presParOf" srcId="{C42D278D-45E3-4308-9DDB-B967682210B1}" destId="{944EA5D7-9000-4FCF-BCBD-9414EDF31FC4}" srcOrd="0" destOrd="0" presId="urn:microsoft.com/office/officeart/2005/8/layout/radial5"/>
    <dgm:cxn modelId="{F316FFE1-6797-4C34-ACF9-85B372D3F554}" type="presParOf" srcId="{AF440D33-3BEC-41A8-A630-AD235394F637}" destId="{AC902C11-6BAD-4604-A90A-C6600C07D83B}" srcOrd="10" destOrd="0" presId="urn:microsoft.com/office/officeart/2005/8/layout/radial5"/>
    <dgm:cxn modelId="{4A0723CB-AC79-4D09-AEBE-B2A0D1AF3FC3}" type="presParOf" srcId="{AF440D33-3BEC-41A8-A630-AD235394F637}" destId="{E614AD49-BD32-4750-A671-AFDBF168AF5A}" srcOrd="11" destOrd="0" presId="urn:microsoft.com/office/officeart/2005/8/layout/radial5"/>
    <dgm:cxn modelId="{591034B9-67B4-4876-BFF4-9FFECAC65EEF}" type="presParOf" srcId="{E614AD49-BD32-4750-A671-AFDBF168AF5A}" destId="{8EA9ED70-7C6A-4BDD-A348-43721D0A095E}" srcOrd="0" destOrd="0" presId="urn:microsoft.com/office/officeart/2005/8/layout/radial5"/>
    <dgm:cxn modelId="{8B9F4C21-C868-4120-AB4F-2CA99C988781}" type="presParOf" srcId="{AF440D33-3BEC-41A8-A630-AD235394F637}" destId="{53D2D4B4-D827-4C54-BCE5-D7B1D81F2C3D}" srcOrd="12" destOrd="0" presId="urn:microsoft.com/office/officeart/2005/8/layout/radial5"/>
    <dgm:cxn modelId="{FBDFDF5B-0F7B-4CE9-A3A7-F15A5FCB0713}" type="presParOf" srcId="{AF440D33-3BEC-41A8-A630-AD235394F637}" destId="{CC8CAD0F-F73A-4800-851D-AF33D85E6000}" srcOrd="13" destOrd="0" presId="urn:microsoft.com/office/officeart/2005/8/layout/radial5"/>
    <dgm:cxn modelId="{5D7C3919-CC37-4E8C-81DE-FA747540B9DA}" type="presParOf" srcId="{CC8CAD0F-F73A-4800-851D-AF33D85E6000}" destId="{EF5BC822-AEE5-4CF7-B4CC-768976BAB009}" srcOrd="0" destOrd="0" presId="urn:microsoft.com/office/officeart/2005/8/layout/radial5"/>
    <dgm:cxn modelId="{5B5EC18E-9CCC-4ED8-9B1C-5407A5FC9EA9}" type="presParOf" srcId="{AF440D33-3BEC-41A8-A630-AD235394F637}" destId="{DA7A2D37-4E26-415F-B010-929B518607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E56255B6-61A7-48D3-8C47-D309765F5CD0}">
      <dgm:prSet phldrT="[Tekst]"/>
      <dgm:spPr/>
      <dgm:t>
        <a:bodyPr/>
        <a:lstStyle/>
        <a:p>
          <a:r>
            <a:rPr lang="pl-PL"/>
            <a:t>Wariant</a:t>
          </a:r>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pl-PL"/>
            <a:t>czy jest wykonalny?</a:t>
          </a:r>
        </a:p>
      </dgm:t>
    </dgm:pt>
    <dgm:pt modelId="{5D972799-CCA5-44E0-B6B6-DBBD66ECBDE9}" type="parTrans" cxnId="{06B23C18-CB06-4D9B-81A1-AF6F4B8E72E4}">
      <dgm:prSet/>
      <dgm:spPr/>
      <dgm:t>
        <a:bodyPr/>
        <a:lstStyle/>
        <a:p>
          <a:endParaRPr lang="pl-PL"/>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pl-PL"/>
            <a:t>tak</a:t>
          </a:r>
        </a:p>
      </dgm:t>
    </dgm:pt>
    <dgm:pt modelId="{AF22A876-6081-4B9C-A577-1AC465CA0D51}" type="parTrans" cxnId="{2AAF5425-1B22-4D3F-8658-2EF7B7A8D7DA}">
      <dgm:prSet/>
      <dgm:spPr/>
      <dgm:t>
        <a:bodyPr/>
        <a:lstStyle/>
        <a:p>
          <a:endParaRPr lang="pl-PL"/>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pl-PL"/>
            <a:t>nie</a:t>
          </a:r>
        </a:p>
      </dgm:t>
    </dgm:pt>
    <dgm:pt modelId="{E83025B8-C367-4B55-8086-186EE30A054E}" type="parTrans" cxnId="{DEB158AD-2F0C-4C0E-8A8F-0C4715523683}">
      <dgm:prSet/>
      <dgm:spPr/>
      <dgm:t>
        <a:bodyPr/>
        <a:lstStyle/>
        <a:p>
          <a:endParaRPr lang="pl-PL"/>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pl-PL"/>
            <a:t>jakie przyniesie konsekwencje</a:t>
          </a:r>
        </a:p>
      </dgm:t>
    </dgm:pt>
    <dgm:pt modelId="{491E7B57-DF51-4C95-B477-C2263B4A5B12}" type="parTrans" cxnId="{8F4FEF8F-862B-496E-B2D1-B54EDD7B8092}">
      <dgm:prSet/>
      <dgm:spPr/>
      <dgm:t>
        <a:bodyPr/>
        <a:lstStyle/>
        <a:p>
          <a:endParaRPr lang="pl-PL"/>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pl-PL"/>
            <a:t>tak</a:t>
          </a:r>
        </a:p>
      </dgm:t>
    </dgm:pt>
    <dgm:pt modelId="{3BE19345-3592-4961-9A80-E12338975AEC}" type="parTrans" cxnId="{FECFE3D1-E68B-49BC-A076-238069A2846F}">
      <dgm:prSet/>
      <dgm:spPr/>
      <dgm:t>
        <a:bodyPr/>
        <a:lstStyle/>
        <a:p>
          <a:endParaRPr lang="pl-PL"/>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pl-PL"/>
            <a:t>do odrzucenia</a:t>
          </a:r>
        </a:p>
      </dgm:t>
    </dgm:pt>
    <dgm:pt modelId="{D849D7CC-A4C8-4C33-A2C7-1E0075F9F79C}" type="parTrans" cxnId="{BBCFD1C9-16E6-41CB-8140-0973759A090A}">
      <dgm:prSet/>
      <dgm:spPr/>
      <dgm:t>
        <a:bodyPr/>
        <a:lstStyle/>
        <a:p>
          <a:endParaRPr lang="pl-PL"/>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pl-PL"/>
            <a:t>czy jest zadowalający</a:t>
          </a:r>
        </a:p>
      </dgm:t>
    </dgm:pt>
    <dgm:pt modelId="{141A76D5-6C67-443A-8B5B-FA9306C9BA82}" type="parTrans" cxnId="{009E8728-8D44-44C0-A5C3-42F92702B4AC}">
      <dgm:prSet/>
      <dgm:spPr/>
      <dgm:t>
        <a:bodyPr/>
        <a:lstStyle/>
        <a:p>
          <a:endParaRPr lang="pl-PL"/>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pl-PL"/>
            <a:t>do odrzucenia</a:t>
          </a:r>
        </a:p>
      </dgm:t>
    </dgm:pt>
    <dgm:pt modelId="{8F4F05CC-3DC0-4988-BCF0-44CBA6D30606}" type="parTrans" cxnId="{9C5DC692-4A23-4BED-AED3-A9230ED66B0D}">
      <dgm:prSet/>
      <dgm:spPr/>
      <dgm:t>
        <a:bodyPr/>
        <a:lstStyle/>
        <a:p>
          <a:endParaRPr lang="pl-PL"/>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pl-PL"/>
            <a:t>do dalszego rozważenia</a:t>
          </a:r>
        </a:p>
      </dgm:t>
    </dgm:pt>
    <dgm:pt modelId="{FC2717CE-441F-411D-9177-DBBFF90F8637}" type="parTrans" cxnId="{539DABF1-BF17-4B8F-BCAD-B4DF3518333E}">
      <dgm:prSet/>
      <dgm:spPr/>
      <dgm:t>
        <a:bodyPr/>
        <a:lstStyle/>
        <a:p>
          <a:endParaRPr lang="pl-PL"/>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pl-PL"/>
            <a:t>nie</a:t>
          </a:r>
        </a:p>
      </dgm:t>
    </dgm:pt>
    <dgm:pt modelId="{367E6D4B-D720-4431-9CAE-67BB18BDDF1C}" type="parTrans" cxnId="{B53F5FB6-9F5D-4875-B0CE-7167B0F6F580}">
      <dgm:prSet/>
      <dgm:spPr/>
      <dgm:t>
        <a:bodyPr/>
        <a:lstStyle/>
        <a:p>
          <a:endParaRPr lang="pl-PL"/>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pl-PL"/>
            <a:t>tak</a:t>
          </a:r>
        </a:p>
      </dgm:t>
    </dgm:pt>
    <dgm:pt modelId="{418D4A03-115F-4AA6-9FBB-7ABF9202FB04}" type="parTrans" cxnId="{0D125BCC-B9AC-4D65-8544-61C8F93E9102}">
      <dgm:prSet/>
      <dgm:spPr/>
      <dgm:t>
        <a:bodyPr/>
        <a:lstStyle/>
        <a:p>
          <a:endParaRPr lang="pl-PL"/>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pl-PL" dirty="0"/>
            <a:t>do dalszego rozważenia</a:t>
          </a:r>
        </a:p>
      </dgm:t>
    </dgm:pt>
    <dgm:pt modelId="{5C0C75CB-2E9B-4280-B64E-CDCDA496A64F}" type="parTrans" cxnId="{4440B7B5-C0AA-42C4-9034-3957E04EC13B}">
      <dgm:prSet/>
      <dgm:spPr/>
      <dgm:t>
        <a:bodyPr/>
        <a:lstStyle/>
        <a:p>
          <a:endParaRPr lang="pl-PL"/>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pl-PL"/>
            <a:t>do odrzucenia</a:t>
          </a:r>
        </a:p>
      </dgm:t>
    </dgm:pt>
    <dgm:pt modelId="{CB3B1059-B2EC-463A-80A6-CE58C5912B67}" type="parTrans" cxnId="{D5DF4141-768A-42A9-92B4-DD7FF062091F}">
      <dgm:prSet/>
      <dgm:spPr/>
      <dgm:t>
        <a:bodyPr/>
        <a:lstStyle/>
        <a:p>
          <a:endParaRPr lang="pl-PL"/>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pl-PL"/>
            <a:t>do dalszego rozważenia</a:t>
          </a:r>
        </a:p>
      </dgm:t>
    </dgm:pt>
    <dgm:pt modelId="{F243CA05-B8D1-481F-8A5A-7210ED211470}" type="parTrans" cxnId="{BE88A2EA-1FDB-4B74-87A5-EE5DE299C9C5}">
      <dgm:prSet/>
      <dgm:spPr/>
      <dgm:t>
        <a:bodyPr/>
        <a:lstStyle/>
        <a:p>
          <a:endParaRPr lang="pl-PL"/>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pl-PL"/>
            <a:t>nie</a:t>
          </a:r>
        </a:p>
      </dgm:t>
    </dgm:pt>
    <dgm:pt modelId="{7716A1E5-641C-4093-8437-E38E468C8303}" type="parTrans" cxnId="{20EAC4A3-B759-437B-97E7-0C911BA2928B}">
      <dgm:prSet/>
      <dgm:spPr/>
      <dgm:t>
        <a:bodyPr/>
        <a:lstStyle/>
        <a:p>
          <a:endParaRPr lang="pl-PL"/>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dgm:presLayoutVars>
          <dgm:chPref val="3"/>
        </dgm:presLayoutVars>
      </dgm:prSet>
      <dgm:spPr/>
    </dgm:pt>
    <dgm:pt modelId="{99F86913-E158-4B5E-A8D9-D47C1C4DA3A7}" type="pres">
      <dgm:prSet presAssocID="{D95D4561-6FB8-4C5F-9CF2-3E3BE8331BAB}" presName="level3hierChild" presStyleCnt="0"/>
      <dgm:spPr/>
    </dgm:pt>
  </dgm:ptLst>
  <dgm:cxnLst>
    <dgm:cxn modelId="{F7D12506-DCC7-41BF-8BF3-3879503CDD97}" type="presOf" srcId="{5D972799-CCA5-44E0-B6B6-DBBD66ECBDE9}" destId="{C7CB405F-509F-44B1-ABDC-A99D2FEF2E39}" srcOrd="1" destOrd="0" presId="urn:microsoft.com/office/officeart/2005/8/layout/hierarchy2"/>
    <dgm:cxn modelId="{D1E12706-C143-4D20-8A26-789D20D76501}" type="presOf" srcId="{418D4A03-115F-4AA6-9FBB-7ABF9202FB04}" destId="{3E319F8D-D1D5-41E5-B5B2-DCFB818E9148}" srcOrd="1" destOrd="0" presId="urn:microsoft.com/office/officeart/2005/8/layout/hierarchy2"/>
    <dgm:cxn modelId="{66D74206-D1C7-4294-AF2C-CB6072CFD443}" type="presOf" srcId="{141A76D5-6C67-443A-8B5B-FA9306C9BA82}" destId="{C4A9EEC6-10B6-4599-9CF1-9A6DCD9DD135}" srcOrd="1" destOrd="0" presId="urn:microsoft.com/office/officeart/2005/8/layout/hierarchy2"/>
    <dgm:cxn modelId="{0D194607-4ECA-4196-99CE-26A757BFCB88}" type="presOf" srcId="{8F4F05CC-3DC0-4988-BCF0-44CBA6D30606}" destId="{58F3DD6B-6913-426E-B38E-4A2D188E4FA2}" srcOrd="1" destOrd="0" presId="urn:microsoft.com/office/officeart/2005/8/layout/hierarchy2"/>
    <dgm:cxn modelId="{7DD2A613-DECD-4907-9293-BB2280C53DF7}" type="presOf" srcId="{D1B9A414-C825-43A9-B50A-D96E5BF43B6D}" destId="{B4266793-4FD4-4E29-B6FE-229D254D88D5}" srcOrd="0" destOrd="0" presId="urn:microsoft.com/office/officeart/2005/8/layout/hierarchy2"/>
    <dgm:cxn modelId="{8A307915-225D-458F-9FBF-02CA431C72DD}" type="presOf" srcId="{5D972799-CCA5-44E0-B6B6-DBBD66ECBDE9}" destId="{B8CE3A7E-00AD-4C41-AA71-21677790E8CD}" srcOrd="0"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8FF3581B-6811-4ED3-98C9-AFA0039D0CA2}" type="presOf" srcId="{491E7B57-DF51-4C95-B477-C2263B4A5B12}" destId="{608F2EAB-3DDF-45B1-8A35-376C848A174F}" srcOrd="0" destOrd="0" presId="urn:microsoft.com/office/officeart/2005/8/layout/hierarchy2"/>
    <dgm:cxn modelId="{13BB2321-BF3C-46A2-A4B3-2A3E960B2EE0}" type="presOf" srcId="{F4BE428B-E7CE-450B-9768-E9C95EF62B19}" destId="{156A9D54-8257-44A5-B449-5F273550F53A}" srcOrd="0"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009E8728-8D44-44C0-A5C3-42F92702B4AC}" srcId="{E56255B6-61A7-48D3-8C47-D309765F5CD0}" destId="{14F8B3DD-0EA7-4860-9DF2-9F9341883C04}" srcOrd="1" destOrd="0" parTransId="{141A76D5-6C67-443A-8B5B-FA9306C9BA82}" sibTransId="{E5442CCC-C7E1-4DCC-81E0-747CE3E12BDE}"/>
    <dgm:cxn modelId="{964EBC2A-3CAF-4FD4-9225-2CBB4F4E9439}" type="presOf" srcId="{C9D040A0-7254-4CA6-85DF-820A23100549}" destId="{576168D2-E1D9-4C1D-9397-F87C05493BC7}" srcOrd="0" destOrd="0" presId="urn:microsoft.com/office/officeart/2005/8/layout/hierarchy2"/>
    <dgm:cxn modelId="{6847CF36-0E3C-4A49-B263-D8B93B32A44B}" type="presOf" srcId="{FC2717CE-441F-411D-9177-DBBFF90F8637}" destId="{EFE219F8-8B6F-4D85-BF12-197CED09FA15}" srcOrd="0" destOrd="0" presId="urn:microsoft.com/office/officeart/2005/8/layout/hierarchy2"/>
    <dgm:cxn modelId="{A07A9137-3DE9-422E-87E1-962F4ECA2A2E}" type="presOf" srcId="{7716A1E5-641C-4093-8437-E38E468C8303}" destId="{2F9BB516-0CE5-4AC4-9005-D47FD75CE21B}" srcOrd="0" destOrd="0" presId="urn:microsoft.com/office/officeart/2005/8/layout/hierarchy2"/>
    <dgm:cxn modelId="{63558E3F-8629-4C52-A2DF-BDEDE5ACBA8A}" type="presOf" srcId="{367E6D4B-D720-4431-9CAE-67BB18BDDF1C}" destId="{7439C74A-A42A-4BFB-83A6-48E56F719F9A}" srcOrd="0" destOrd="0" presId="urn:microsoft.com/office/officeart/2005/8/layout/hierarchy2"/>
    <dgm:cxn modelId="{CD01D65D-BB63-4D0E-9D04-909E46819EC6}" type="presOf" srcId="{D849D7CC-A4C8-4C33-A2C7-1E0075F9F79C}" destId="{E8179104-8118-46FB-88E0-FAED72433126}" srcOrd="0" destOrd="0" presId="urn:microsoft.com/office/officeart/2005/8/layout/hierarchy2"/>
    <dgm:cxn modelId="{4889EC5D-3160-4E6D-8878-3E637F8C7140}" type="presOf" srcId="{AF22A876-6081-4B9C-A577-1AC465CA0D51}" destId="{67CC7868-C41C-4161-B6C6-005F2D08E20C}" srcOrd="0"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0D39DB41-6AF3-4DC5-B709-547D7E643C2E}" type="presOf" srcId="{FC2717CE-441F-411D-9177-DBBFF90F8637}" destId="{E06760D1-E342-4D4C-8E14-13C7F4E843D3}" srcOrd="1" destOrd="0" presId="urn:microsoft.com/office/officeart/2005/8/layout/hierarchy2"/>
    <dgm:cxn modelId="{6AF10044-68B6-4965-A586-2CDA859B9BE2}" type="presOf" srcId="{D849D7CC-A4C8-4C33-A2C7-1E0075F9F79C}" destId="{6DE606F4-5726-493E-9020-3413C9704A68}" srcOrd="1" destOrd="0" presId="urn:microsoft.com/office/officeart/2005/8/layout/hierarchy2"/>
    <dgm:cxn modelId="{97937F45-F570-4B37-95BD-21FC35418724}" type="presOf" srcId="{3BE19345-3592-4961-9A80-E12338975AEC}" destId="{AB7CECE6-3656-4C36-99DB-8F00A68FA82E}" srcOrd="0" destOrd="0" presId="urn:microsoft.com/office/officeart/2005/8/layout/hierarchy2"/>
    <dgm:cxn modelId="{09750747-4CF5-4E47-A688-96F9893A9852}" type="presOf" srcId="{AF22A876-6081-4B9C-A577-1AC465CA0D51}" destId="{730318AD-62E4-45B3-9115-EE5E56AEED56}" srcOrd="1" destOrd="0" presId="urn:microsoft.com/office/officeart/2005/8/layout/hierarchy2"/>
    <dgm:cxn modelId="{B5F9CC67-273D-4336-941D-A1B565ED314A}" type="presOf" srcId="{0646600F-8248-4FFB-9FBA-11F7BC40123F}" destId="{9C2CC088-3BED-4F6D-89F2-5CC716FD8D82}" srcOrd="0" destOrd="0" presId="urn:microsoft.com/office/officeart/2005/8/layout/hierarchy2"/>
    <dgm:cxn modelId="{B2DCBE49-B70D-4FC2-808E-0107663316A7}" type="presOf" srcId="{7716A1E5-641C-4093-8437-E38E468C8303}" destId="{D4685969-FA35-4DA8-B431-EFF57E4339F5}" srcOrd="1" destOrd="0" presId="urn:microsoft.com/office/officeart/2005/8/layout/hierarchy2"/>
    <dgm:cxn modelId="{39CDF94B-49F1-4398-87B9-C89824C7FF3A}" type="presOf" srcId="{CB3B1059-B2EC-463A-80A6-CE58C5912B67}" destId="{E0EE12B8-BD00-4666-B338-DC144A7D393F}" srcOrd="1" destOrd="0" presId="urn:microsoft.com/office/officeart/2005/8/layout/hierarchy2"/>
    <dgm:cxn modelId="{07AB714D-852D-4EE8-B612-99EC1AD1FEA5}" type="presOf" srcId="{CB3B1059-B2EC-463A-80A6-CE58C5912B67}" destId="{7C367C49-EFE4-4BBC-9C52-ED6F3E3D080C}" srcOrd="0" destOrd="0" presId="urn:microsoft.com/office/officeart/2005/8/layout/hierarchy2"/>
    <dgm:cxn modelId="{1F51336E-965F-4F4E-8842-6BDB1A1EE4C0}" type="presOf" srcId="{F243CA05-B8D1-481F-8A5A-7210ED211470}" destId="{41A2BB3D-4AB5-4B43-B3A2-BE8B4FB55A06}" srcOrd="0" destOrd="0" presId="urn:microsoft.com/office/officeart/2005/8/layout/hierarchy2"/>
    <dgm:cxn modelId="{8B0DA571-EF0C-4F77-BED9-38EEB9574542}" type="presOf" srcId="{5C0C75CB-2E9B-4280-B64E-CDCDA496A64F}" destId="{80E1C73E-3912-4803-9BB9-82843378FAE3}" srcOrd="0" destOrd="0" presId="urn:microsoft.com/office/officeart/2005/8/layout/hierarchy2"/>
    <dgm:cxn modelId="{D9D65474-CBC3-492F-8EB0-BE5093E258E6}" type="presOf" srcId="{367E6D4B-D720-4431-9CAE-67BB18BDDF1C}" destId="{462D046B-FE2C-44FB-B5EE-B6C039EE0457}" srcOrd="1" destOrd="0" presId="urn:microsoft.com/office/officeart/2005/8/layout/hierarchy2"/>
    <dgm:cxn modelId="{0BB74675-FE4B-4478-964C-32292D9BCECB}" type="presOf" srcId="{28CB66C0-25B3-4B0A-9B0E-6BF9ED7EBF12}" destId="{03E709B6-61D5-4B44-869D-0DFD121721A5}" srcOrd="0" destOrd="0" presId="urn:microsoft.com/office/officeart/2005/8/layout/hierarchy2"/>
    <dgm:cxn modelId="{19C4707A-E768-4EF5-9E0B-5D8479265DF1}" type="presOf" srcId="{070D37F8-DF00-4B26-BB8D-0B2F0BE8C643}" destId="{874707BC-FAB5-43CE-86DA-568D53FAFAD0}" srcOrd="0" destOrd="0" presId="urn:microsoft.com/office/officeart/2005/8/layout/hierarchy2"/>
    <dgm:cxn modelId="{9611D286-E2CB-4E3D-8F35-AB0524BF89DD}" type="presOf" srcId="{141A76D5-6C67-443A-8B5B-FA9306C9BA82}" destId="{D91837CD-49F5-4E55-BFD6-50E67D3A10B7}" srcOrd="0" destOrd="0" presId="urn:microsoft.com/office/officeart/2005/8/layout/hierarchy2"/>
    <dgm:cxn modelId="{4228E386-5070-4752-B311-908FCF548B76}" type="presOf" srcId="{5BFAF881-56F2-4B13-8C1D-2DB64CDAAB22}" destId="{20EDD96D-1F84-4443-9A29-B1CA48977D74}" srcOrd="0" destOrd="0" presId="urn:microsoft.com/office/officeart/2005/8/layout/hierarchy2"/>
    <dgm:cxn modelId="{178B9D89-862B-4BA0-B648-B6FC86D88CC1}" type="presOf" srcId="{E34A62DF-044D-4D94-9690-71F263A175DE}" destId="{445E4D04-FE87-49D4-989F-1C519D1FB8DF}" srcOrd="0" destOrd="0" presId="urn:microsoft.com/office/officeart/2005/8/layout/hierarchy2"/>
    <dgm:cxn modelId="{AC62F48B-96C4-4635-AC23-CEFD31548197}" type="presOf" srcId="{D95D4561-6FB8-4C5F-9CF2-3E3BE8331BAB}" destId="{D1C3850D-C7B5-4D48-9E40-79C76AF33EE5}" srcOrd="0"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20EAC4A3-B759-437B-97E7-0C911BA2928B}" srcId="{F4BE428B-E7CE-450B-9768-E9C95EF62B19}" destId="{5BFAF881-56F2-4B13-8C1D-2DB64CDAAB22}" srcOrd="1" destOrd="0" parTransId="{7716A1E5-641C-4093-8437-E38E468C8303}" sibTransId="{3791BB9A-FF37-4D4C-B437-1E2CFF3DCE8F}"/>
    <dgm:cxn modelId="{52270DAA-9A00-4BF0-9E56-C4C01AB6288F}" type="presOf" srcId="{418D4A03-115F-4AA6-9FBB-7ABF9202FB04}" destId="{2BC3E12F-82AA-4ACD-B5D3-24104FC5DA96}" srcOrd="0" destOrd="0" presId="urn:microsoft.com/office/officeart/2005/8/layout/hierarchy2"/>
    <dgm:cxn modelId="{4375F6AC-F12E-443E-9412-DCE2737C4AEF}" type="presOf" srcId="{7B649C2C-7F9D-42FF-BB1A-41A27FAF955D}" destId="{B73DDD93-AC4F-4ED0-B52A-F9B953137DA3}" srcOrd="0" destOrd="0" presId="urn:microsoft.com/office/officeart/2005/8/layout/hierarchy2"/>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C7BD57B7-DD2D-410B-B35E-B235D06DBDAD}" type="presOf" srcId="{F243CA05-B8D1-481F-8A5A-7210ED211470}" destId="{019207B8-89C2-4071-9B89-9893433CBCFD}" srcOrd="1" destOrd="0" presId="urn:microsoft.com/office/officeart/2005/8/layout/hierarchy2"/>
    <dgm:cxn modelId="{8B9BAEB7-9EF6-4B1B-9532-8E0F71E839C0}" type="presOf" srcId="{22DA6D41-6BDC-41D6-8FD6-7739A5B459F4}" destId="{090108D6-75A4-4FEA-B59E-41F5F7292DC4}" srcOrd="0" destOrd="0" presId="urn:microsoft.com/office/officeart/2005/8/layout/hierarchy2"/>
    <dgm:cxn modelId="{CB64EABB-D1E5-4486-8F9B-EDD8D9F9B842}" type="presOf" srcId="{8F4F05CC-3DC0-4988-BCF0-44CBA6D30606}" destId="{51E98DCC-6AAE-4E19-922E-239F319C1D2D}" srcOrd="0" destOrd="0" presId="urn:microsoft.com/office/officeart/2005/8/layout/hierarchy2"/>
    <dgm:cxn modelId="{C89D67C1-6003-4F40-B404-4FF3C9677E7B}" type="presOf" srcId="{5C0C75CB-2E9B-4280-B64E-CDCDA496A64F}" destId="{622FA235-6520-47F4-B8E2-DDAC06B49BA3}" srcOrd="1" destOrd="0" presId="urn:microsoft.com/office/officeart/2005/8/layout/hierarchy2"/>
    <dgm:cxn modelId="{E7DE5CC4-684A-4909-8A33-FD1CE55954F8}" type="presOf" srcId="{814F3B11-70CD-4EBA-A1DB-BD89AF0422A1}" destId="{90003A7A-6067-48D4-BE22-AEDE86805BFB}" srcOrd="0" destOrd="0" presId="urn:microsoft.com/office/officeart/2005/8/layout/hierarchy2"/>
    <dgm:cxn modelId="{54C2C0C5-9D0F-4700-833E-F4E258339707}" type="presOf" srcId="{E83025B8-C367-4B55-8086-186EE30A054E}" destId="{675B5177-523D-4DA2-90E6-A00C51347A45}" srcOrd="1"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1CF9FBD0-C79A-48DF-9FB3-C7335EEF9D29}" type="presOf" srcId="{491E7B57-DF51-4C95-B477-C2263B4A5B12}" destId="{D9261916-8DBD-480B-BCF7-B5A7F0C31000}" srcOrd="1" destOrd="0" presId="urn:microsoft.com/office/officeart/2005/8/layout/hierarchy2"/>
    <dgm:cxn modelId="{A789C5D1-7138-4106-8AA9-F9F811499E86}" type="presOf" srcId="{25A73AAE-5DC0-42E7-A467-01A2531B2C1F}" destId="{FB352AE8-D90C-418C-B6BE-5E0BF4D2F17B}" srcOrd="0" destOrd="0" presId="urn:microsoft.com/office/officeart/2005/8/layout/hierarchy2"/>
    <dgm:cxn modelId="{FECFE3D1-E68B-49BC-A076-238069A2846F}" srcId="{F4BE428B-E7CE-450B-9768-E9C95EF62B19}" destId="{40B17AEA-6020-4EEF-BBD9-71261B3DB4A1}" srcOrd="0" destOrd="0" parTransId="{3BE19345-3592-4961-9A80-E12338975AEC}" sibTransId="{341F22EC-CBC8-4ECA-B501-D36BEF16B1C3}"/>
    <dgm:cxn modelId="{AF8F6CD3-1D73-4691-88A9-5FE55387714E}" type="presOf" srcId="{3BE19345-3592-4961-9A80-E12338975AEC}" destId="{CA535E03-7F3C-45A4-855B-04DD90CC76CE}" srcOrd="1" destOrd="0" presId="urn:microsoft.com/office/officeart/2005/8/layout/hierarchy2"/>
    <dgm:cxn modelId="{6B0E71D8-33DF-4341-B615-F52B3C28D51D}" type="presOf" srcId="{4821102E-E215-4A2F-8F71-28A431E15CCB}" destId="{0FAB5430-5B55-4092-B55D-A7DE08354B91}" srcOrd="0" destOrd="0" presId="urn:microsoft.com/office/officeart/2005/8/layout/hierarchy2"/>
    <dgm:cxn modelId="{54CD93D9-3844-4036-9295-06E12E71704E}" type="presOf" srcId="{E83025B8-C367-4B55-8086-186EE30A054E}" destId="{0F051B8D-A0F9-4643-ACFB-AE7B4E51BE46}" srcOrd="0" destOrd="0" presId="urn:microsoft.com/office/officeart/2005/8/layout/hierarchy2"/>
    <dgm:cxn modelId="{5882B7DB-1FF0-44B7-A2A2-B7391D61795C}" type="presOf" srcId="{14F8B3DD-0EA7-4860-9DF2-9F9341883C04}" destId="{BD65ECCF-5D2B-41F1-8EB8-F292021F02B8}" srcOrd="0"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D8EB55EE-AAC8-47E5-BDA6-F229EFB8E3CB}" type="presOf" srcId="{40B17AEA-6020-4EEF-BBD9-71261B3DB4A1}" destId="{84B1942D-7D8D-477D-90FF-BB5A6862D8A6}" srcOrd="0" destOrd="0" presId="urn:microsoft.com/office/officeart/2005/8/layout/hierarchy2"/>
    <dgm:cxn modelId="{EB8F93F1-CB9B-44E7-B47E-C72DB16C5797}" type="presOf" srcId="{E56255B6-61A7-48D3-8C47-D309765F5CD0}" destId="{3A91EAB3-568E-4FDE-8D49-412D08868091}"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A5EC1952-E24F-4E84-8693-D1CBA4347FAC}" type="presParOf" srcId="{445E4D04-FE87-49D4-989F-1C519D1FB8DF}" destId="{A44F9AD1-6BF2-4EBF-BCED-7657539A550A}" srcOrd="0" destOrd="0" presId="urn:microsoft.com/office/officeart/2005/8/layout/hierarchy2"/>
    <dgm:cxn modelId="{8D5F8E58-2DA7-451F-A3AA-D7F8F6BA3685}" type="presParOf" srcId="{A44F9AD1-6BF2-4EBF-BCED-7657539A550A}" destId="{3A91EAB3-568E-4FDE-8D49-412D08868091}" srcOrd="0" destOrd="0" presId="urn:microsoft.com/office/officeart/2005/8/layout/hierarchy2"/>
    <dgm:cxn modelId="{7C58E836-11B0-4551-A497-5B5D8002D337}" type="presParOf" srcId="{A44F9AD1-6BF2-4EBF-BCED-7657539A550A}" destId="{BAAD8E14-1DE6-499B-8D1A-FF4C9444C193}" srcOrd="1" destOrd="0" presId="urn:microsoft.com/office/officeart/2005/8/layout/hierarchy2"/>
    <dgm:cxn modelId="{2776133E-83B0-4BD3-BB05-8386D987FACC}" type="presParOf" srcId="{BAAD8E14-1DE6-499B-8D1A-FF4C9444C193}" destId="{B8CE3A7E-00AD-4C41-AA71-21677790E8CD}" srcOrd="0" destOrd="0" presId="urn:microsoft.com/office/officeart/2005/8/layout/hierarchy2"/>
    <dgm:cxn modelId="{3EE63DBE-2AD1-4F87-B28C-D268688F6D0E}" type="presParOf" srcId="{B8CE3A7E-00AD-4C41-AA71-21677790E8CD}" destId="{C7CB405F-509F-44B1-ABDC-A99D2FEF2E39}" srcOrd="0" destOrd="0" presId="urn:microsoft.com/office/officeart/2005/8/layout/hierarchy2"/>
    <dgm:cxn modelId="{FF75FDA1-B770-43F6-A4EF-B7E6445D17A3}" type="presParOf" srcId="{BAAD8E14-1DE6-499B-8D1A-FF4C9444C193}" destId="{EB9779AE-8EB8-4025-A4C2-2F5D65A0E4EF}" srcOrd="1" destOrd="0" presId="urn:microsoft.com/office/officeart/2005/8/layout/hierarchy2"/>
    <dgm:cxn modelId="{D79B50CD-8714-470E-A092-EFBF0AB67B14}" type="presParOf" srcId="{EB9779AE-8EB8-4025-A4C2-2F5D65A0E4EF}" destId="{9C2CC088-3BED-4F6D-89F2-5CC716FD8D82}" srcOrd="0" destOrd="0" presId="urn:microsoft.com/office/officeart/2005/8/layout/hierarchy2"/>
    <dgm:cxn modelId="{E728D1CA-BDF2-461B-8FBD-CFA99DEC2904}" type="presParOf" srcId="{EB9779AE-8EB8-4025-A4C2-2F5D65A0E4EF}" destId="{FF3A7A2F-162F-467B-BA47-94F54030244B}" srcOrd="1" destOrd="0" presId="urn:microsoft.com/office/officeart/2005/8/layout/hierarchy2"/>
    <dgm:cxn modelId="{5AF15FE0-195D-417A-A729-27EFD0BF5653}" type="presParOf" srcId="{FF3A7A2F-162F-467B-BA47-94F54030244B}" destId="{2BC3E12F-82AA-4ACD-B5D3-24104FC5DA96}" srcOrd="0" destOrd="0" presId="urn:microsoft.com/office/officeart/2005/8/layout/hierarchy2"/>
    <dgm:cxn modelId="{9AB1D580-4495-49CD-B496-1C62F441DB69}" type="presParOf" srcId="{2BC3E12F-82AA-4ACD-B5D3-24104FC5DA96}" destId="{3E319F8D-D1D5-41E5-B5B2-DCFB818E9148}" srcOrd="0" destOrd="0" presId="urn:microsoft.com/office/officeart/2005/8/layout/hierarchy2"/>
    <dgm:cxn modelId="{466A8C71-786D-44ED-A834-42095DE69BF0}" type="presParOf" srcId="{FF3A7A2F-162F-467B-BA47-94F54030244B}" destId="{00A33EE4-0195-411B-BD36-199E8FC66BA3}" srcOrd="1" destOrd="0" presId="urn:microsoft.com/office/officeart/2005/8/layout/hierarchy2"/>
    <dgm:cxn modelId="{9ABE89ED-359C-4121-8C70-798C43BE7E17}" type="presParOf" srcId="{00A33EE4-0195-411B-BD36-199E8FC66BA3}" destId="{0FAB5430-5B55-4092-B55D-A7DE08354B91}" srcOrd="0" destOrd="0" presId="urn:microsoft.com/office/officeart/2005/8/layout/hierarchy2"/>
    <dgm:cxn modelId="{341FEC8B-9DD3-4849-9810-F240E291BF27}" type="presParOf" srcId="{00A33EE4-0195-411B-BD36-199E8FC66BA3}" destId="{C1AED9E6-E6DE-42A6-8AB6-6C485C19D4DF}" srcOrd="1" destOrd="0" presId="urn:microsoft.com/office/officeart/2005/8/layout/hierarchy2"/>
    <dgm:cxn modelId="{AF83F9D7-F3B2-42E7-A2EA-FCC2792E7C5A}" type="presParOf" srcId="{C1AED9E6-E6DE-42A6-8AB6-6C485C19D4DF}" destId="{EFE219F8-8B6F-4D85-BF12-197CED09FA15}" srcOrd="0" destOrd="0" presId="urn:microsoft.com/office/officeart/2005/8/layout/hierarchy2"/>
    <dgm:cxn modelId="{AA14ABD4-5604-4537-8C0C-0FDDC2D7328F}" type="presParOf" srcId="{EFE219F8-8B6F-4D85-BF12-197CED09FA15}" destId="{E06760D1-E342-4D4C-8E14-13C7F4E843D3}" srcOrd="0" destOrd="0" presId="urn:microsoft.com/office/officeart/2005/8/layout/hierarchy2"/>
    <dgm:cxn modelId="{F7CA1FDD-07B7-4B76-876E-0B5E004FAC2B}" type="presParOf" srcId="{C1AED9E6-E6DE-42A6-8AB6-6C485C19D4DF}" destId="{9D8F1C4B-1859-427B-A967-58E41D17CF8B}" srcOrd="1" destOrd="0" presId="urn:microsoft.com/office/officeart/2005/8/layout/hierarchy2"/>
    <dgm:cxn modelId="{DDDDB373-B8FF-44FA-879A-0A80E40F53B6}" type="presParOf" srcId="{9D8F1C4B-1859-427B-A967-58E41D17CF8B}" destId="{576168D2-E1D9-4C1D-9397-F87C05493BC7}" srcOrd="0" destOrd="0" presId="urn:microsoft.com/office/officeart/2005/8/layout/hierarchy2"/>
    <dgm:cxn modelId="{2E823288-950F-41C9-A721-ADD50244C875}" type="presParOf" srcId="{9D8F1C4B-1859-427B-A967-58E41D17CF8B}" destId="{8B423DDB-DBF0-4BED-AE78-E316D824F9BA}" srcOrd="1" destOrd="0" presId="urn:microsoft.com/office/officeart/2005/8/layout/hierarchy2"/>
    <dgm:cxn modelId="{9437D240-33CE-4C9E-A870-F825ECD09AC1}" type="presParOf" srcId="{FF3A7A2F-162F-467B-BA47-94F54030244B}" destId="{7439C74A-A42A-4BFB-83A6-48E56F719F9A}" srcOrd="2" destOrd="0" presId="urn:microsoft.com/office/officeart/2005/8/layout/hierarchy2"/>
    <dgm:cxn modelId="{FCBA4B9C-C898-4174-9079-4B5B1569EB1C}" type="presParOf" srcId="{7439C74A-A42A-4BFB-83A6-48E56F719F9A}" destId="{462D046B-FE2C-44FB-B5EE-B6C039EE0457}" srcOrd="0" destOrd="0" presId="urn:microsoft.com/office/officeart/2005/8/layout/hierarchy2"/>
    <dgm:cxn modelId="{DFE5E4F6-BE80-459C-A4FE-6108E35785A8}" type="presParOf" srcId="{FF3A7A2F-162F-467B-BA47-94F54030244B}" destId="{BB4B2B38-02AA-4A11-988F-A41F91F02EDD}" srcOrd="3" destOrd="0" presId="urn:microsoft.com/office/officeart/2005/8/layout/hierarchy2"/>
    <dgm:cxn modelId="{136E435D-0108-4602-97EE-5DB73B65B1FF}" type="presParOf" srcId="{BB4B2B38-02AA-4A11-988F-A41F91F02EDD}" destId="{B73DDD93-AC4F-4ED0-B52A-F9B953137DA3}" srcOrd="0" destOrd="0" presId="urn:microsoft.com/office/officeart/2005/8/layout/hierarchy2"/>
    <dgm:cxn modelId="{CAF49F38-E297-482B-BEBF-E03F8A2951C8}" type="presParOf" srcId="{BB4B2B38-02AA-4A11-988F-A41F91F02EDD}" destId="{B09B24EB-0516-451C-9C93-1049AAD67DE6}" srcOrd="1" destOrd="0" presId="urn:microsoft.com/office/officeart/2005/8/layout/hierarchy2"/>
    <dgm:cxn modelId="{FF0881B6-9180-4193-A11B-B371166DD81C}" type="presParOf" srcId="{B09B24EB-0516-451C-9C93-1049AAD67DE6}" destId="{51E98DCC-6AAE-4E19-922E-239F319C1D2D}" srcOrd="0" destOrd="0" presId="urn:microsoft.com/office/officeart/2005/8/layout/hierarchy2"/>
    <dgm:cxn modelId="{CD7E621A-2898-49F2-9476-2B9A52A083E6}" type="presParOf" srcId="{51E98DCC-6AAE-4E19-922E-239F319C1D2D}" destId="{58F3DD6B-6913-426E-B38E-4A2D188E4FA2}" srcOrd="0" destOrd="0" presId="urn:microsoft.com/office/officeart/2005/8/layout/hierarchy2"/>
    <dgm:cxn modelId="{72E69348-5BC8-4D74-9F7D-952AEC7FCBA6}" type="presParOf" srcId="{B09B24EB-0516-451C-9C93-1049AAD67DE6}" destId="{4CEEF922-D4C7-4529-A801-BF8E055F4728}" srcOrd="1" destOrd="0" presId="urn:microsoft.com/office/officeart/2005/8/layout/hierarchy2"/>
    <dgm:cxn modelId="{1D42E446-3C77-4E8E-A375-5C947EE65BA6}" type="presParOf" srcId="{4CEEF922-D4C7-4529-A801-BF8E055F4728}" destId="{90003A7A-6067-48D4-BE22-AEDE86805BFB}" srcOrd="0" destOrd="0" presId="urn:microsoft.com/office/officeart/2005/8/layout/hierarchy2"/>
    <dgm:cxn modelId="{71EC2066-0E67-4028-98EC-22DA4011E7F7}" type="presParOf" srcId="{4CEEF922-D4C7-4529-A801-BF8E055F4728}" destId="{78ABFEC0-4326-42D9-9696-4BECE8F6961E}" srcOrd="1" destOrd="0" presId="urn:microsoft.com/office/officeart/2005/8/layout/hierarchy2"/>
    <dgm:cxn modelId="{3D195953-6B89-41DE-B4C8-24492EB0A9B0}" type="presParOf" srcId="{BAAD8E14-1DE6-499B-8D1A-FF4C9444C193}" destId="{D91837CD-49F5-4E55-BFD6-50E67D3A10B7}" srcOrd="2" destOrd="0" presId="urn:microsoft.com/office/officeart/2005/8/layout/hierarchy2"/>
    <dgm:cxn modelId="{630AF4C8-C9C2-4D22-B32B-A4C097B34BDD}" type="presParOf" srcId="{D91837CD-49F5-4E55-BFD6-50E67D3A10B7}" destId="{C4A9EEC6-10B6-4599-9CF1-9A6DCD9DD135}" srcOrd="0" destOrd="0" presId="urn:microsoft.com/office/officeart/2005/8/layout/hierarchy2"/>
    <dgm:cxn modelId="{7B74AA45-06D1-4F96-BB74-E89CFD5A438F}" type="presParOf" srcId="{BAAD8E14-1DE6-499B-8D1A-FF4C9444C193}" destId="{2EB11AE0-3452-4210-B7DA-02A0112367D3}" srcOrd="3" destOrd="0" presId="urn:microsoft.com/office/officeart/2005/8/layout/hierarchy2"/>
    <dgm:cxn modelId="{99A3CE44-DDDC-4FA4-A2AF-8390C3BD9945}" type="presParOf" srcId="{2EB11AE0-3452-4210-B7DA-02A0112367D3}" destId="{BD65ECCF-5D2B-41F1-8EB8-F292021F02B8}" srcOrd="0" destOrd="0" presId="urn:microsoft.com/office/officeart/2005/8/layout/hierarchy2"/>
    <dgm:cxn modelId="{358C49DE-F692-468B-A837-AA1B9F675803}" type="presParOf" srcId="{2EB11AE0-3452-4210-B7DA-02A0112367D3}" destId="{D3A6229D-FA40-4ECE-8AD3-8413E0010A1A}" srcOrd="1" destOrd="0" presId="urn:microsoft.com/office/officeart/2005/8/layout/hierarchy2"/>
    <dgm:cxn modelId="{2C07923F-4C0A-4996-9DF2-9CB1241D4BEA}" type="presParOf" srcId="{D3A6229D-FA40-4ECE-8AD3-8413E0010A1A}" destId="{67CC7868-C41C-4161-B6C6-005F2D08E20C}" srcOrd="0" destOrd="0" presId="urn:microsoft.com/office/officeart/2005/8/layout/hierarchy2"/>
    <dgm:cxn modelId="{FF399E2C-79FC-4B88-8279-63ED2E4E2EFC}" type="presParOf" srcId="{67CC7868-C41C-4161-B6C6-005F2D08E20C}" destId="{730318AD-62E4-45B3-9115-EE5E56AEED56}" srcOrd="0" destOrd="0" presId="urn:microsoft.com/office/officeart/2005/8/layout/hierarchy2"/>
    <dgm:cxn modelId="{7BFB85BA-426C-4FE1-A398-FAA4F439467E}" type="presParOf" srcId="{D3A6229D-FA40-4ECE-8AD3-8413E0010A1A}" destId="{5745B44C-4248-444C-B25B-E94A622C51EC}" srcOrd="1" destOrd="0" presId="urn:microsoft.com/office/officeart/2005/8/layout/hierarchy2"/>
    <dgm:cxn modelId="{12AAED41-7C14-4BD9-8C50-888031EC43CA}" type="presParOf" srcId="{5745B44C-4248-444C-B25B-E94A622C51EC}" destId="{FB352AE8-D90C-418C-B6BE-5E0BF4D2F17B}" srcOrd="0" destOrd="0" presId="urn:microsoft.com/office/officeart/2005/8/layout/hierarchy2"/>
    <dgm:cxn modelId="{76649387-3522-4186-85BA-42BCE312A166}" type="presParOf" srcId="{5745B44C-4248-444C-B25B-E94A622C51EC}" destId="{BBC0EB7F-842C-41E0-A76D-1F2AB8CD9124}" srcOrd="1" destOrd="0" presId="urn:microsoft.com/office/officeart/2005/8/layout/hierarchy2"/>
    <dgm:cxn modelId="{E8512FC3-D063-465C-9E44-499CF211271B}" type="presParOf" srcId="{BBC0EB7F-842C-41E0-A76D-1F2AB8CD9124}" destId="{80E1C73E-3912-4803-9BB9-82843378FAE3}" srcOrd="0" destOrd="0" presId="urn:microsoft.com/office/officeart/2005/8/layout/hierarchy2"/>
    <dgm:cxn modelId="{36118167-6E70-464A-849B-EAC86F7E9E5D}" type="presParOf" srcId="{80E1C73E-3912-4803-9BB9-82843378FAE3}" destId="{622FA235-6520-47F4-B8E2-DDAC06B49BA3}" srcOrd="0" destOrd="0" presId="urn:microsoft.com/office/officeart/2005/8/layout/hierarchy2"/>
    <dgm:cxn modelId="{B9CF4767-ACF1-434D-A519-4D5670029441}" type="presParOf" srcId="{BBC0EB7F-842C-41E0-A76D-1F2AB8CD9124}" destId="{6F7CAAC0-BCFD-476D-B163-6483CF736A66}" srcOrd="1" destOrd="0" presId="urn:microsoft.com/office/officeart/2005/8/layout/hierarchy2"/>
    <dgm:cxn modelId="{F4F32174-5B4E-438E-AC57-DF58434FA6C8}" type="presParOf" srcId="{6F7CAAC0-BCFD-476D-B163-6483CF736A66}" destId="{874707BC-FAB5-43CE-86DA-568D53FAFAD0}" srcOrd="0" destOrd="0" presId="urn:microsoft.com/office/officeart/2005/8/layout/hierarchy2"/>
    <dgm:cxn modelId="{BF280DCC-6589-47C1-8CF4-1708BE608104}" type="presParOf" srcId="{6F7CAAC0-BCFD-476D-B163-6483CF736A66}" destId="{7F77E6A7-390C-42A2-90EF-79C3B9EDF39F}" srcOrd="1" destOrd="0" presId="urn:microsoft.com/office/officeart/2005/8/layout/hierarchy2"/>
    <dgm:cxn modelId="{B1215DD0-4AD7-498C-997E-2B0237222288}" type="presParOf" srcId="{D3A6229D-FA40-4ECE-8AD3-8413E0010A1A}" destId="{0F051B8D-A0F9-4643-ACFB-AE7B4E51BE46}" srcOrd="2" destOrd="0" presId="urn:microsoft.com/office/officeart/2005/8/layout/hierarchy2"/>
    <dgm:cxn modelId="{6DC5911E-F30E-494A-851A-B94F5585681C}" type="presParOf" srcId="{0F051B8D-A0F9-4643-ACFB-AE7B4E51BE46}" destId="{675B5177-523D-4DA2-90E6-A00C51347A45}" srcOrd="0" destOrd="0" presId="urn:microsoft.com/office/officeart/2005/8/layout/hierarchy2"/>
    <dgm:cxn modelId="{55C1F809-3D80-4756-89C5-2E1216BF3696}" type="presParOf" srcId="{D3A6229D-FA40-4ECE-8AD3-8413E0010A1A}" destId="{C85E7A03-873A-4906-BBBA-463B4576B38A}" srcOrd="3" destOrd="0" presId="urn:microsoft.com/office/officeart/2005/8/layout/hierarchy2"/>
    <dgm:cxn modelId="{6D2673C8-51E3-4E71-B62F-47B7909C1089}" type="presParOf" srcId="{C85E7A03-873A-4906-BBBA-463B4576B38A}" destId="{03E709B6-61D5-4B44-869D-0DFD121721A5}" srcOrd="0" destOrd="0" presId="urn:microsoft.com/office/officeart/2005/8/layout/hierarchy2"/>
    <dgm:cxn modelId="{0AE05BD1-CE5E-4D98-A4A8-AA311D6A7049}" type="presParOf" srcId="{C85E7A03-873A-4906-BBBA-463B4576B38A}" destId="{9DA82A80-2851-4266-82DD-FAF7C9F9401A}" srcOrd="1" destOrd="0" presId="urn:microsoft.com/office/officeart/2005/8/layout/hierarchy2"/>
    <dgm:cxn modelId="{0265C722-0606-4B0E-8DEB-EE1BB3E8B6B8}" type="presParOf" srcId="{9DA82A80-2851-4266-82DD-FAF7C9F9401A}" destId="{7C367C49-EFE4-4BBC-9C52-ED6F3E3D080C}" srcOrd="0" destOrd="0" presId="urn:microsoft.com/office/officeart/2005/8/layout/hierarchy2"/>
    <dgm:cxn modelId="{7E07B9CB-3034-4B7F-A365-0C39A5F7736C}" type="presParOf" srcId="{7C367C49-EFE4-4BBC-9C52-ED6F3E3D080C}" destId="{E0EE12B8-BD00-4666-B338-DC144A7D393F}" srcOrd="0" destOrd="0" presId="urn:microsoft.com/office/officeart/2005/8/layout/hierarchy2"/>
    <dgm:cxn modelId="{C0AF1B0C-26C7-4120-B008-017A9F8E4DA1}" type="presParOf" srcId="{9DA82A80-2851-4266-82DD-FAF7C9F9401A}" destId="{00D23D06-0EB2-46B0-B2DC-F143099ECD79}" srcOrd="1" destOrd="0" presId="urn:microsoft.com/office/officeart/2005/8/layout/hierarchy2"/>
    <dgm:cxn modelId="{E5ECEFF9-35C4-471A-A2D5-6D134931C70D}" type="presParOf" srcId="{00D23D06-0EB2-46B0-B2DC-F143099ECD79}" destId="{B4266793-4FD4-4E29-B6FE-229D254D88D5}" srcOrd="0" destOrd="0" presId="urn:microsoft.com/office/officeart/2005/8/layout/hierarchy2"/>
    <dgm:cxn modelId="{40CF98DC-B42B-4E2F-BBE8-0E09CD9353FA}" type="presParOf" srcId="{00D23D06-0EB2-46B0-B2DC-F143099ECD79}" destId="{AB4DEE07-4C13-4146-A322-69C76211D5ED}" srcOrd="1" destOrd="0" presId="urn:microsoft.com/office/officeart/2005/8/layout/hierarchy2"/>
    <dgm:cxn modelId="{9F5559C0-DFE4-45B4-A2F6-3A9B1E215BD1}" type="presParOf" srcId="{BAAD8E14-1DE6-499B-8D1A-FF4C9444C193}" destId="{608F2EAB-3DDF-45B1-8A35-376C848A174F}" srcOrd="4" destOrd="0" presId="urn:microsoft.com/office/officeart/2005/8/layout/hierarchy2"/>
    <dgm:cxn modelId="{373502A7-80A5-48CF-A162-42F59631D273}" type="presParOf" srcId="{608F2EAB-3DDF-45B1-8A35-376C848A174F}" destId="{D9261916-8DBD-480B-BCF7-B5A7F0C31000}" srcOrd="0" destOrd="0" presId="urn:microsoft.com/office/officeart/2005/8/layout/hierarchy2"/>
    <dgm:cxn modelId="{B3086B74-E3CF-472D-85EF-2D2BCFF9FB0F}" type="presParOf" srcId="{BAAD8E14-1DE6-499B-8D1A-FF4C9444C193}" destId="{ACDAFD34-45BD-4C21-9BCF-7EC5073A5842}" srcOrd="5" destOrd="0" presId="urn:microsoft.com/office/officeart/2005/8/layout/hierarchy2"/>
    <dgm:cxn modelId="{5DD2F58D-3505-4001-B85B-F431D4DB2CF1}" type="presParOf" srcId="{ACDAFD34-45BD-4C21-9BCF-7EC5073A5842}" destId="{156A9D54-8257-44A5-B449-5F273550F53A}" srcOrd="0" destOrd="0" presId="urn:microsoft.com/office/officeart/2005/8/layout/hierarchy2"/>
    <dgm:cxn modelId="{9375E725-592A-4D61-903D-4E4B5D945973}" type="presParOf" srcId="{ACDAFD34-45BD-4C21-9BCF-7EC5073A5842}" destId="{7A248969-27B4-48D2-8139-82A29DDECEF3}" srcOrd="1" destOrd="0" presId="urn:microsoft.com/office/officeart/2005/8/layout/hierarchy2"/>
    <dgm:cxn modelId="{7843C2D4-03B1-4518-9AA5-187473FBFB64}" type="presParOf" srcId="{7A248969-27B4-48D2-8139-82A29DDECEF3}" destId="{AB7CECE6-3656-4C36-99DB-8F00A68FA82E}" srcOrd="0" destOrd="0" presId="urn:microsoft.com/office/officeart/2005/8/layout/hierarchy2"/>
    <dgm:cxn modelId="{E67BB236-AB91-44DF-917A-6AC291D94FE0}" type="presParOf" srcId="{AB7CECE6-3656-4C36-99DB-8F00A68FA82E}" destId="{CA535E03-7F3C-45A4-855B-04DD90CC76CE}" srcOrd="0" destOrd="0" presId="urn:microsoft.com/office/officeart/2005/8/layout/hierarchy2"/>
    <dgm:cxn modelId="{A2DC1486-08E1-43D9-B476-92145B0C3836}" type="presParOf" srcId="{7A248969-27B4-48D2-8139-82A29DDECEF3}" destId="{7249EFBE-E109-4055-9BA9-36E28D6652B6}" srcOrd="1" destOrd="0" presId="urn:microsoft.com/office/officeart/2005/8/layout/hierarchy2"/>
    <dgm:cxn modelId="{491A3258-665B-4551-BB8D-B1E16368EDA5}" type="presParOf" srcId="{7249EFBE-E109-4055-9BA9-36E28D6652B6}" destId="{84B1942D-7D8D-477D-90FF-BB5A6862D8A6}" srcOrd="0" destOrd="0" presId="urn:microsoft.com/office/officeart/2005/8/layout/hierarchy2"/>
    <dgm:cxn modelId="{1293CF80-2F6A-425C-A1F2-D642C304E036}" type="presParOf" srcId="{7249EFBE-E109-4055-9BA9-36E28D6652B6}" destId="{9BE6D8D6-B806-4B2F-85C8-E638D28E929C}" srcOrd="1" destOrd="0" presId="urn:microsoft.com/office/officeart/2005/8/layout/hierarchy2"/>
    <dgm:cxn modelId="{992AB1CC-CA9C-443C-96BF-8A7D50321EA8}" type="presParOf" srcId="{9BE6D8D6-B806-4B2F-85C8-E638D28E929C}" destId="{41A2BB3D-4AB5-4B43-B3A2-BE8B4FB55A06}" srcOrd="0" destOrd="0" presId="urn:microsoft.com/office/officeart/2005/8/layout/hierarchy2"/>
    <dgm:cxn modelId="{A87ADC6F-3092-4C36-9B3E-9E2DBE23E51C}" type="presParOf" srcId="{41A2BB3D-4AB5-4B43-B3A2-BE8B4FB55A06}" destId="{019207B8-89C2-4071-9B89-9893433CBCFD}" srcOrd="0" destOrd="0" presId="urn:microsoft.com/office/officeart/2005/8/layout/hierarchy2"/>
    <dgm:cxn modelId="{84589B49-DC76-4A5D-9181-CB58704C78B3}" type="presParOf" srcId="{9BE6D8D6-B806-4B2F-85C8-E638D28E929C}" destId="{62DA3182-70ED-4C69-A017-6FFA8C2AC15E}" srcOrd="1" destOrd="0" presId="urn:microsoft.com/office/officeart/2005/8/layout/hierarchy2"/>
    <dgm:cxn modelId="{0709597F-FBF5-41CE-BBF6-F868FF1EAA35}" type="presParOf" srcId="{62DA3182-70ED-4C69-A017-6FFA8C2AC15E}" destId="{090108D6-75A4-4FEA-B59E-41F5F7292DC4}" srcOrd="0" destOrd="0" presId="urn:microsoft.com/office/officeart/2005/8/layout/hierarchy2"/>
    <dgm:cxn modelId="{1208B0AE-5C44-4416-9D48-064569E5A11C}" type="presParOf" srcId="{62DA3182-70ED-4C69-A017-6FFA8C2AC15E}" destId="{4BFDD3AD-BDEA-43C6-A1AE-00288E968C0F}" srcOrd="1" destOrd="0" presId="urn:microsoft.com/office/officeart/2005/8/layout/hierarchy2"/>
    <dgm:cxn modelId="{260893BD-59EE-4FBD-ACE2-98DBBF2155AC}" type="presParOf" srcId="{7A248969-27B4-48D2-8139-82A29DDECEF3}" destId="{2F9BB516-0CE5-4AC4-9005-D47FD75CE21B}" srcOrd="2" destOrd="0" presId="urn:microsoft.com/office/officeart/2005/8/layout/hierarchy2"/>
    <dgm:cxn modelId="{0108F75B-875C-4F9D-A90F-2D51DEAD4C7C}" type="presParOf" srcId="{2F9BB516-0CE5-4AC4-9005-D47FD75CE21B}" destId="{D4685969-FA35-4DA8-B431-EFF57E4339F5}" srcOrd="0" destOrd="0" presId="urn:microsoft.com/office/officeart/2005/8/layout/hierarchy2"/>
    <dgm:cxn modelId="{DD8C12DB-C234-4631-B536-31EA1AD923A8}" type="presParOf" srcId="{7A248969-27B4-48D2-8139-82A29DDECEF3}" destId="{FBF8C3C2-CD67-4E3C-9218-D6CC85475583}" srcOrd="3" destOrd="0" presId="urn:microsoft.com/office/officeart/2005/8/layout/hierarchy2"/>
    <dgm:cxn modelId="{24498016-15D2-4852-86AC-20CC192A2EB7}" type="presParOf" srcId="{FBF8C3C2-CD67-4E3C-9218-D6CC85475583}" destId="{20EDD96D-1F84-4443-9A29-B1CA48977D74}" srcOrd="0" destOrd="0" presId="urn:microsoft.com/office/officeart/2005/8/layout/hierarchy2"/>
    <dgm:cxn modelId="{86ED8CCF-814B-4745-9287-D9D3805B2AA4}" type="presParOf" srcId="{FBF8C3C2-CD67-4E3C-9218-D6CC85475583}" destId="{864B9A8C-4F88-4171-A508-591D38656958}" srcOrd="1" destOrd="0" presId="urn:microsoft.com/office/officeart/2005/8/layout/hierarchy2"/>
    <dgm:cxn modelId="{16B10880-C339-4C2B-9AB4-902EC203F953}" type="presParOf" srcId="{864B9A8C-4F88-4171-A508-591D38656958}" destId="{E8179104-8118-46FB-88E0-FAED72433126}" srcOrd="0" destOrd="0" presId="urn:microsoft.com/office/officeart/2005/8/layout/hierarchy2"/>
    <dgm:cxn modelId="{E5E1DD8A-26D0-454D-AC23-F9D9675F51BE}" type="presParOf" srcId="{E8179104-8118-46FB-88E0-FAED72433126}" destId="{6DE606F4-5726-493E-9020-3413C9704A68}" srcOrd="0" destOrd="0" presId="urn:microsoft.com/office/officeart/2005/8/layout/hierarchy2"/>
    <dgm:cxn modelId="{2F086E64-54B4-40CF-BE95-DF7A52B97B31}" type="presParOf" srcId="{864B9A8C-4F88-4171-A508-591D38656958}" destId="{CA147657-C06C-445D-89A0-36B6C08BABB6}" srcOrd="1" destOrd="0" presId="urn:microsoft.com/office/officeart/2005/8/layout/hierarchy2"/>
    <dgm:cxn modelId="{96C9F2CC-F616-4A50-BB97-A28C0B3C5275}" type="presParOf" srcId="{CA147657-C06C-445D-89A0-36B6C08BABB6}" destId="{D1C3850D-C7B5-4D48-9E40-79C76AF33EE5}" srcOrd="0" destOrd="0" presId="urn:microsoft.com/office/officeart/2005/8/layout/hierarchy2"/>
    <dgm:cxn modelId="{E6C656A9-2DF9-42F0-98C8-5E3EC5BA44FD}"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dgm:spPr/>
      <dgm:t>
        <a:bodyPr/>
        <a:lstStyle/>
        <a:p>
          <a:r>
            <a:rPr lang="pl-PL" dirty="0"/>
            <a:t>Osoba podejmująca decyzję działa w warunkach</a:t>
          </a:r>
        </a:p>
      </dgm:t>
    </dgm:pt>
    <dgm:pt modelId="{24EC008D-2FAC-46BD-BA33-D816AD540AEF}" type="parTrans" cxnId="{118649D4-0870-4ECA-8C06-8EB5D5F9C129}">
      <dgm:prSet/>
      <dgm:spPr/>
      <dgm:t>
        <a:bodyPr/>
        <a:lstStyle/>
        <a:p>
          <a:endParaRPr lang="pl-PL"/>
        </a:p>
      </dgm:t>
    </dgm:pt>
    <dgm:pt modelId="{736719F4-CEE7-44F6-8E23-9CF6E2C76818}" type="sibTrans" cxnId="{118649D4-0870-4ECA-8C06-8EB5D5F9C129}">
      <dgm:prSet/>
      <dgm:spPr/>
      <dgm:t>
        <a:bodyPr/>
        <a:lstStyle/>
        <a:p>
          <a:endParaRPr lang="pl-PL"/>
        </a:p>
      </dgm:t>
    </dgm:pt>
    <dgm:pt modelId="{85131CCD-21D2-4B23-8DD8-E5C5CFD6DDF3}">
      <dgm:prSet phldrT="[Tekst]"/>
      <dgm:spPr/>
      <dgm:t>
        <a:bodyPr/>
        <a:lstStyle/>
        <a:p>
          <a:r>
            <a:rPr lang="pl-PL" dirty="0"/>
            <a:t>Pewności</a:t>
          </a:r>
        </a:p>
      </dgm:t>
    </dgm:pt>
    <dgm:pt modelId="{AA374E68-05D6-4DA9-932D-6971D0DA121F}" type="parTrans" cxnId="{15284667-2835-4413-A8DE-4C7F85FDF2EB}">
      <dgm:prSet/>
      <dgm:spPr/>
      <dgm:t>
        <a:bodyPr/>
        <a:lstStyle/>
        <a:p>
          <a:endParaRPr lang="pl-PL"/>
        </a:p>
      </dgm:t>
    </dgm:pt>
    <dgm:pt modelId="{DE96FB2F-0F5C-4E89-B8F7-DDC37AEF8317}" type="sibTrans" cxnId="{15284667-2835-4413-A8DE-4C7F85FDF2EB}">
      <dgm:prSet/>
      <dgm:spPr/>
      <dgm:t>
        <a:bodyPr/>
        <a:lstStyle/>
        <a:p>
          <a:endParaRPr lang="pl-PL"/>
        </a:p>
      </dgm:t>
    </dgm:pt>
    <dgm:pt modelId="{94875A95-7724-468B-9C79-018C16D31750}">
      <dgm:prSet phldrT="[Tekst]"/>
      <dgm:spPr/>
      <dgm:t>
        <a:bodyPr/>
        <a:lstStyle/>
        <a:p>
          <a:r>
            <a:rPr lang="pl-PL" dirty="0"/>
            <a:t>Ryzyka</a:t>
          </a:r>
        </a:p>
      </dgm:t>
    </dgm:pt>
    <dgm:pt modelId="{8CB2158D-BC50-4AAE-A055-03FB5E97E0A0}" type="parTrans" cxnId="{51C55AF8-96C3-4F4B-B425-F159D932B2E7}">
      <dgm:prSet/>
      <dgm:spPr/>
      <dgm:t>
        <a:bodyPr/>
        <a:lstStyle/>
        <a:p>
          <a:endParaRPr lang="pl-PL"/>
        </a:p>
      </dgm:t>
    </dgm:pt>
    <dgm:pt modelId="{D56F33AB-04A6-4C91-8DD6-883D0FB20DF1}" type="sibTrans" cxnId="{51C55AF8-96C3-4F4B-B425-F159D932B2E7}">
      <dgm:prSet/>
      <dgm:spPr/>
      <dgm:t>
        <a:bodyPr/>
        <a:lstStyle/>
        <a:p>
          <a:endParaRPr lang="pl-PL"/>
        </a:p>
      </dgm:t>
    </dgm:pt>
    <dgm:pt modelId="{9F29DF0A-4663-4BC7-A78D-2271049DA442}">
      <dgm:prSet phldrT="[Tekst]"/>
      <dgm:spPr/>
      <dgm:t>
        <a:bodyPr/>
        <a:lstStyle/>
        <a:p>
          <a:r>
            <a:rPr lang="pl-PL" dirty="0"/>
            <a:t>Niepewności</a:t>
          </a:r>
        </a:p>
      </dgm:t>
    </dgm:pt>
    <dgm:pt modelId="{DD6D76FF-B8B2-43A1-8DC3-DA71C9301567}" type="parTrans" cxnId="{B891A116-8336-415E-9AEC-5077BDADC676}">
      <dgm:prSet/>
      <dgm:spPr/>
      <dgm:t>
        <a:bodyPr/>
        <a:lstStyle/>
        <a:p>
          <a:endParaRPr lang="pl-PL"/>
        </a:p>
      </dgm:t>
    </dgm:pt>
    <dgm:pt modelId="{498985FC-8E3F-4419-8FC7-1B021E650B3E}" type="sibTrans" cxnId="{B891A116-8336-415E-9AEC-5077BDADC676}">
      <dgm:prSet/>
      <dgm:spPr/>
      <dgm:t>
        <a:bodyPr/>
        <a:lstStyle/>
        <a:p>
          <a:endParaRPr lang="pl-PL"/>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B891A116-8336-415E-9AEC-5077BDADC676}" srcId="{488571A7-2C70-4F0D-812F-CFB195D6123F}" destId="{9F29DF0A-4663-4BC7-A78D-2271049DA442}" srcOrd="2" destOrd="0" parTransId="{DD6D76FF-B8B2-43A1-8DC3-DA71C9301567}" sibTransId="{498985FC-8E3F-4419-8FC7-1B021E650B3E}"/>
    <dgm:cxn modelId="{00E53223-CCAD-4F5B-B5FC-8E8EEC257FAB}" type="presOf" srcId="{AA374E68-05D6-4DA9-932D-6971D0DA121F}" destId="{72381F19-2724-486F-89B9-5A4457588137}" srcOrd="0" destOrd="0" presId="urn:microsoft.com/office/officeart/2005/8/layout/hierarchy1"/>
    <dgm:cxn modelId="{81156A28-4BAE-4EC7-BA67-E015BDBA75E4}" type="presOf" srcId="{488571A7-2C70-4F0D-812F-CFB195D6123F}" destId="{1EB6FF5F-D2A5-4C8D-A118-C215A9C5188D}" srcOrd="0" destOrd="0" presId="urn:microsoft.com/office/officeart/2005/8/layout/hierarchy1"/>
    <dgm:cxn modelId="{3D30AB65-4529-456A-8CFD-19C271984FE4}" type="presOf" srcId="{8CB2158D-BC50-4AAE-A055-03FB5E97E0A0}" destId="{077B4F12-958C-426D-9791-2BA35265683E}"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5E9DB571-2565-472D-AD32-5E4A9CF28641}" type="presOf" srcId="{85131CCD-21D2-4B23-8DD8-E5C5CFD6DDF3}" destId="{027DA78D-5062-4090-8DF2-3287DC209372}" srcOrd="0" destOrd="0" presId="urn:microsoft.com/office/officeart/2005/8/layout/hierarchy1"/>
    <dgm:cxn modelId="{D5450A8C-033D-488C-B327-6A92A81CB38F}" type="presOf" srcId="{2B574987-EABB-4788-948F-86AB1C144B1A}" destId="{1E08A1A1-7006-43A8-839E-47C0187370F1}" srcOrd="0" destOrd="0" presId="urn:microsoft.com/office/officeart/2005/8/layout/hierarchy1"/>
    <dgm:cxn modelId="{0E019096-6E1E-411B-A43D-CA09B1ECC33D}" type="presOf" srcId="{DD6D76FF-B8B2-43A1-8DC3-DA71C9301567}" destId="{8436C2E3-76D2-4D94-87E4-9FC76DA509A1}" srcOrd="0" destOrd="0" presId="urn:microsoft.com/office/officeart/2005/8/layout/hierarchy1"/>
    <dgm:cxn modelId="{98ED919F-61AD-4A4E-B118-5365B292C6C6}" type="presOf" srcId="{94875A95-7724-468B-9C79-018C16D31750}" destId="{600CD6A8-A2E7-4AAD-A8E7-8032778E2CCF}" srcOrd="0" destOrd="0" presId="urn:microsoft.com/office/officeart/2005/8/layout/hierarchy1"/>
    <dgm:cxn modelId="{A39824B2-81BE-4D59-B9E7-9AEF4FF9CD24}" type="presOf" srcId="{9F29DF0A-4663-4BC7-A78D-2271049DA442}" destId="{6CC027ED-FFDD-4261-B0BA-89FAFF0141E0}"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51C55AF8-96C3-4F4B-B425-F159D932B2E7}" srcId="{488571A7-2C70-4F0D-812F-CFB195D6123F}" destId="{94875A95-7724-468B-9C79-018C16D31750}" srcOrd="1" destOrd="0" parTransId="{8CB2158D-BC50-4AAE-A055-03FB5E97E0A0}" sibTransId="{D56F33AB-04A6-4C91-8DD6-883D0FB20DF1}"/>
    <dgm:cxn modelId="{C95E2FD9-A708-4BE6-A9C4-2DD5083E47BB}" type="presParOf" srcId="{1E08A1A1-7006-43A8-839E-47C0187370F1}" destId="{766F9FB5-EFAC-498A-9417-A7AC6A8A777D}" srcOrd="0" destOrd="0" presId="urn:microsoft.com/office/officeart/2005/8/layout/hierarchy1"/>
    <dgm:cxn modelId="{1F238790-9031-416D-A83F-9B668E0E0090}" type="presParOf" srcId="{766F9FB5-EFAC-498A-9417-A7AC6A8A777D}" destId="{42F313DA-FDA6-4061-9C97-C0A8C3DF6EC0}" srcOrd="0" destOrd="0" presId="urn:microsoft.com/office/officeart/2005/8/layout/hierarchy1"/>
    <dgm:cxn modelId="{9C2E13DD-183C-49A4-BABA-66898CCBFE63}" type="presParOf" srcId="{42F313DA-FDA6-4061-9C97-C0A8C3DF6EC0}" destId="{976C397D-F4A7-4DB4-B760-525234B8120D}" srcOrd="0" destOrd="0" presId="urn:microsoft.com/office/officeart/2005/8/layout/hierarchy1"/>
    <dgm:cxn modelId="{2D2F867E-A315-4B5B-85A4-12033ED8A2C7}" type="presParOf" srcId="{42F313DA-FDA6-4061-9C97-C0A8C3DF6EC0}" destId="{1EB6FF5F-D2A5-4C8D-A118-C215A9C5188D}" srcOrd="1" destOrd="0" presId="urn:microsoft.com/office/officeart/2005/8/layout/hierarchy1"/>
    <dgm:cxn modelId="{94722C0F-D604-46C1-B648-C379D4B2D272}" type="presParOf" srcId="{766F9FB5-EFAC-498A-9417-A7AC6A8A777D}" destId="{CEC92BAA-FF33-4ED5-852B-785AD815488E}" srcOrd="1" destOrd="0" presId="urn:microsoft.com/office/officeart/2005/8/layout/hierarchy1"/>
    <dgm:cxn modelId="{641592D9-AD78-4CF1-8ABA-B9F121F064B1}" type="presParOf" srcId="{CEC92BAA-FF33-4ED5-852B-785AD815488E}" destId="{72381F19-2724-486F-89B9-5A4457588137}" srcOrd="0" destOrd="0" presId="urn:microsoft.com/office/officeart/2005/8/layout/hierarchy1"/>
    <dgm:cxn modelId="{1EA52193-5454-4FD1-B8CB-DD1C1D9A80C6}" type="presParOf" srcId="{CEC92BAA-FF33-4ED5-852B-785AD815488E}" destId="{8549FF73-597B-45CC-8779-330FEABB0F49}" srcOrd="1" destOrd="0" presId="urn:microsoft.com/office/officeart/2005/8/layout/hierarchy1"/>
    <dgm:cxn modelId="{2C761D72-148F-468C-97F2-7EB23547AC8B}" type="presParOf" srcId="{8549FF73-597B-45CC-8779-330FEABB0F49}" destId="{60554527-C79D-44A7-9F41-965B3327FB35}" srcOrd="0" destOrd="0" presId="urn:microsoft.com/office/officeart/2005/8/layout/hierarchy1"/>
    <dgm:cxn modelId="{C09902D4-23E7-4267-90F0-A73478BEB94F}" type="presParOf" srcId="{60554527-C79D-44A7-9F41-965B3327FB35}" destId="{86042AC0-B25D-41B6-A706-83943F8C2BE5}" srcOrd="0" destOrd="0" presId="urn:microsoft.com/office/officeart/2005/8/layout/hierarchy1"/>
    <dgm:cxn modelId="{6F62ED43-DB06-47C9-81D1-826F83E6CA87}" type="presParOf" srcId="{60554527-C79D-44A7-9F41-965B3327FB35}" destId="{027DA78D-5062-4090-8DF2-3287DC209372}" srcOrd="1" destOrd="0" presId="urn:microsoft.com/office/officeart/2005/8/layout/hierarchy1"/>
    <dgm:cxn modelId="{6E06913E-8D6A-4EBA-9734-DF264B2E0AF5}" type="presParOf" srcId="{8549FF73-597B-45CC-8779-330FEABB0F49}" destId="{9F93BE6F-3E98-4803-8374-9586C0C162AE}" srcOrd="1" destOrd="0" presId="urn:microsoft.com/office/officeart/2005/8/layout/hierarchy1"/>
    <dgm:cxn modelId="{483BB3C4-BD54-4F12-8BA1-7F813230D799}" type="presParOf" srcId="{CEC92BAA-FF33-4ED5-852B-785AD815488E}" destId="{077B4F12-958C-426D-9791-2BA35265683E}" srcOrd="2" destOrd="0" presId="urn:microsoft.com/office/officeart/2005/8/layout/hierarchy1"/>
    <dgm:cxn modelId="{20DFFA2C-51F8-4BE2-A4A6-38FBD805FD16}" type="presParOf" srcId="{CEC92BAA-FF33-4ED5-852B-785AD815488E}" destId="{0D98C468-97F4-4D86-BBFC-AF3AB89A28A6}" srcOrd="3" destOrd="0" presId="urn:microsoft.com/office/officeart/2005/8/layout/hierarchy1"/>
    <dgm:cxn modelId="{9EEA36E2-0FA5-4DB3-A23D-CDE1D028157E}" type="presParOf" srcId="{0D98C468-97F4-4D86-BBFC-AF3AB89A28A6}" destId="{5521ED2C-2D94-4A57-8A5D-697DA890979C}" srcOrd="0" destOrd="0" presId="urn:microsoft.com/office/officeart/2005/8/layout/hierarchy1"/>
    <dgm:cxn modelId="{26343195-F4BB-40F4-96E5-9CE758E9F43F}" type="presParOf" srcId="{5521ED2C-2D94-4A57-8A5D-697DA890979C}" destId="{CEF808AA-1120-4BC6-8135-4B041438BB95}" srcOrd="0" destOrd="0" presId="urn:microsoft.com/office/officeart/2005/8/layout/hierarchy1"/>
    <dgm:cxn modelId="{ACD9A4DD-C1FE-4D4E-9BDF-C88D51EFE87C}" type="presParOf" srcId="{5521ED2C-2D94-4A57-8A5D-697DA890979C}" destId="{600CD6A8-A2E7-4AAD-A8E7-8032778E2CCF}" srcOrd="1" destOrd="0" presId="urn:microsoft.com/office/officeart/2005/8/layout/hierarchy1"/>
    <dgm:cxn modelId="{A4FAAB98-77B2-4CBF-9463-B006A8D8122F}" type="presParOf" srcId="{0D98C468-97F4-4D86-BBFC-AF3AB89A28A6}" destId="{CE649735-13B5-43DC-BF6D-322E588CD7CA}" srcOrd="1" destOrd="0" presId="urn:microsoft.com/office/officeart/2005/8/layout/hierarchy1"/>
    <dgm:cxn modelId="{7C3CE54D-6CD9-4F65-8CF2-0D0368E863CB}" type="presParOf" srcId="{CEC92BAA-FF33-4ED5-852B-785AD815488E}" destId="{8436C2E3-76D2-4D94-87E4-9FC76DA509A1}" srcOrd="4" destOrd="0" presId="urn:microsoft.com/office/officeart/2005/8/layout/hierarchy1"/>
    <dgm:cxn modelId="{F914E506-FC98-4A92-8426-E11EFABCFEBD}" type="presParOf" srcId="{CEC92BAA-FF33-4ED5-852B-785AD815488E}" destId="{2F3E0388-EF51-429E-A917-AA281549A3F1}" srcOrd="5" destOrd="0" presId="urn:microsoft.com/office/officeart/2005/8/layout/hierarchy1"/>
    <dgm:cxn modelId="{A80AA604-E5C5-44DF-9977-BA53B901361A}" type="presParOf" srcId="{2F3E0388-EF51-429E-A917-AA281549A3F1}" destId="{FBAD2B7D-71EB-43C3-9F57-3A3D721CC5D3}" srcOrd="0" destOrd="0" presId="urn:microsoft.com/office/officeart/2005/8/layout/hierarchy1"/>
    <dgm:cxn modelId="{412591DF-6223-4B4F-8422-AA2AB1568103}" type="presParOf" srcId="{FBAD2B7D-71EB-43C3-9F57-3A3D721CC5D3}" destId="{379EC54E-B79C-4B06-A1AE-56A27F0622B5}" srcOrd="0" destOrd="0" presId="urn:microsoft.com/office/officeart/2005/8/layout/hierarchy1"/>
    <dgm:cxn modelId="{1F75D458-3575-42BA-9FBD-606975564074}" type="presParOf" srcId="{FBAD2B7D-71EB-43C3-9F57-3A3D721CC5D3}" destId="{6CC027ED-FFDD-4261-B0BA-89FAFF0141E0}" srcOrd="1" destOrd="0" presId="urn:microsoft.com/office/officeart/2005/8/layout/hierarchy1"/>
    <dgm:cxn modelId="{5180CBAA-69B7-4DE4-BB44-AF5B6F4CDA22}"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a:t>Skomplikowanie</a:t>
          </a:r>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pl-PL" sz="2200" kern="1200" dirty="0"/>
            <a:t>Skomplikowanie oznacza, że analizowany problem zawiera wiele precyzyjnie połączonych ze sobą części. </a:t>
          </a:r>
        </a:p>
        <a:p>
          <a:pPr marL="0" lvl="0" indent="0" algn="l" defTabSz="977900">
            <a:lnSpc>
              <a:spcPct val="90000"/>
            </a:lnSpc>
            <a:spcBef>
              <a:spcPct val="0"/>
            </a:spcBef>
            <a:spcAft>
              <a:spcPct val="35000"/>
            </a:spcAft>
            <a:buFont typeface="Arial" panose="020B0604020202020204" pitchFamily="34" charset="0"/>
            <a:buNone/>
          </a:pPr>
          <a:r>
            <a:rPr lang="pl-PL" sz="2200" b="1" kern="1200" dirty="0"/>
            <a:t>(2) </a:t>
          </a:r>
          <a:r>
            <a:rPr lang="pl-PL" sz="2200" kern="1200" dirty="0"/>
            <a:t>Skomplikowanie opisuje problem, który trudno rozstrzygnąć, stąd nie można mieć pewności, że rozwiązanie jest tożsame z gwarancją, że współtworzące go elementy zostały ze sobą dopasowane w sposób uzasadniony.</a:t>
          </a:r>
        </a:p>
        <a:p>
          <a:pPr marL="0" lvl="0" indent="0" algn="l" defTabSz="977900">
            <a:lnSpc>
              <a:spcPct val="90000"/>
            </a:lnSpc>
            <a:spcBef>
              <a:spcPct val="0"/>
            </a:spcBef>
            <a:spcAft>
              <a:spcPct val="35000"/>
            </a:spcAft>
            <a:buFont typeface="Arial" panose="020B0604020202020204" pitchFamily="34" charset="0"/>
            <a:buNone/>
          </a:pPr>
          <a:endParaRPr lang="pl-PL" sz="1500" kern="1200" dirty="0"/>
        </a:p>
        <a:p>
          <a:pPr marL="0" lvl="0" indent="0" algn="l" defTabSz="977900">
            <a:lnSpc>
              <a:spcPct val="90000"/>
            </a:lnSpc>
            <a:spcBef>
              <a:spcPct val="0"/>
            </a:spcBef>
            <a:spcAft>
              <a:spcPct val="35000"/>
            </a:spcAft>
            <a:buFont typeface="Arial" panose="020B0604020202020204" pitchFamily="34" charset="0"/>
            <a:buNone/>
          </a:pPr>
          <a:r>
            <a:rPr lang="pl-PL" sz="2200" b="1" kern="1200" dirty="0"/>
            <a:t>Co jest skomplikowane? </a:t>
          </a:r>
        </a:p>
        <a:p>
          <a:pPr marL="0" lvl="0" indent="0" algn="l" defTabSz="977900">
            <a:lnSpc>
              <a:spcPct val="90000"/>
            </a:lnSpc>
            <a:spcBef>
              <a:spcPct val="0"/>
            </a:spcBef>
            <a:spcAft>
              <a:spcPct val="35000"/>
            </a:spcAft>
            <a:buFont typeface="Arial" panose="020B0604020202020204" pitchFamily="34" charset="0"/>
            <a:buNone/>
          </a:pPr>
          <a:r>
            <a:rPr lang="pl-PL" sz="2200" kern="1200" dirty="0"/>
            <a:t>Airbus A380, szkielet człowieka, sieć metra w Paryżu</a:t>
          </a:r>
          <a:endParaRPr lang="pl-PL" sz="2200" b="0" kern="1200" dirty="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a:t>Złożoność</a:t>
          </a:r>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pl-PL" sz="2200" b="0" kern="1200" dirty="0"/>
            <a:t>Złożoność w</a:t>
          </a:r>
          <a:r>
            <a:rPr lang="pl-PL" sz="2200" kern="1200" dirty="0"/>
            <a:t>ystępuje wtedy, gdy coś działa jak system i wykazuje właściwości systemowe, które nie są na pierwszy rzut oka oczywiste. </a:t>
          </a:r>
        </a:p>
        <a:p>
          <a:pPr marL="0" lvl="0" indent="0" algn="l" defTabSz="977900">
            <a:lnSpc>
              <a:spcPct val="90000"/>
            </a:lnSpc>
            <a:spcBef>
              <a:spcPct val="0"/>
            </a:spcBef>
            <a:spcAft>
              <a:spcPct val="35000"/>
            </a:spcAft>
            <a:buNone/>
          </a:pPr>
          <a:r>
            <a:rPr lang="pl-PL" sz="2200" b="1" kern="1200" dirty="0"/>
            <a:t>(2) </a:t>
          </a:r>
          <a:r>
            <a:rPr lang="pl-PL" sz="2200" kern="1200" dirty="0"/>
            <a:t>Złożoność to coś więcej niż tylko prosta suma części większej całości. Części może być wiele lub niewiele, a rezultatem ich połączenia jest „coś” mało przejrzystego, co w pewien sposób zaczyna żyć własnym życiem.</a:t>
          </a:r>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None/>
          </a:pPr>
          <a:r>
            <a:rPr lang="pl-PL" sz="2200" b="1" kern="1200" dirty="0"/>
            <a:t>Co jest złożone? </a:t>
          </a:r>
        </a:p>
        <a:p>
          <a:pPr marL="0" lvl="0" indent="0" algn="l" defTabSz="977900">
            <a:lnSpc>
              <a:spcPct val="90000"/>
            </a:lnSpc>
            <a:spcBef>
              <a:spcPct val="0"/>
            </a:spcBef>
            <a:spcAft>
              <a:spcPct val="35000"/>
            </a:spcAft>
            <a:buNone/>
          </a:pPr>
          <a:r>
            <a:rPr lang="pl-PL" sz="2200" b="0" kern="1200" dirty="0"/>
            <a:t>Meduza, człowiek, sposób korzystania z metra</a:t>
          </a:r>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P-Plan-Zaplanuj.</a:t>
          </a:r>
          <a:r>
            <a:rPr lang="pl-PL" sz="2200" kern="1200" dirty="0"/>
            <a:t> Udokumentuj stan aktualny problemu, następnie zdefiniuj stan docelowy wraz z mierzalnymi celami do osiągnięcia, zidentyfikuj rozwiązania lub usprawnienia i opracuj plan działania.</a:t>
          </a:r>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D-Do – Zrób. </a:t>
          </a:r>
          <a:r>
            <a:rPr lang="pl-PL" sz="2200" kern="1200" dirty="0"/>
            <a:t>Zrealizuj plan, monitoruj proces podczas realizacji. Dokumentuj występujące problemy i nieprzewidziane zdarzenia</a:t>
          </a:r>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C-</a:t>
          </a:r>
          <a:r>
            <a:rPr lang="pl-PL" sz="2200" b="1" kern="1200" dirty="0" err="1"/>
            <a:t>Check</a:t>
          </a:r>
          <a:r>
            <a:rPr lang="pl-PL" sz="2200" b="1" kern="1200" dirty="0"/>
            <a:t> – Sprawdź</a:t>
          </a:r>
          <a:r>
            <a:rPr lang="pl-PL" sz="2200" kern="1200" dirty="0"/>
            <a:t>. Przeanalizuj wyniki w stosunku do założonych celów określonych w fazie Plan. Sprawdź czy stan po wdrożeniu jest zgodny z planowanym stanem przyszłym</a:t>
          </a:r>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A-</a:t>
          </a:r>
          <a:r>
            <a:rPr lang="pl-PL" sz="2200" b="1" kern="1200" dirty="0" err="1"/>
            <a:t>Act</a:t>
          </a:r>
          <a:r>
            <a:rPr lang="pl-PL" sz="2200" b="1" kern="1200" dirty="0"/>
            <a:t> – Działaj. </a:t>
          </a:r>
          <a:r>
            <a:rPr lang="pl-PL" sz="2200" kern="1200" dirty="0"/>
            <a:t>Jeśli nowa metoda okazała się efektywna (wyniki fazy </a:t>
          </a:r>
          <a:r>
            <a:rPr lang="pl-PL" sz="2200" kern="1200" dirty="0" err="1"/>
            <a:t>Check</a:t>
          </a:r>
          <a:r>
            <a:rPr lang="pl-PL" sz="2200" kern="1200" dirty="0"/>
            <a:t>) wówczas zaadoptuj ją i ustandaryzuj, w przeciwnym razie zidentyfikuj zmiany jakie należy wdrożyć, a następnie rozpocznij nowy cykl PDCA</a:t>
          </a:r>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a:t>Etap nr 1</a:t>
          </a:r>
          <a:endParaRPr lang="pl-PL" sz="2300" kern="1200" dirty="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273050" lvl="0" indent="-273050" algn="l" defTabSz="1022350">
            <a:lnSpc>
              <a:spcPct val="90000"/>
            </a:lnSpc>
            <a:spcBef>
              <a:spcPct val="0"/>
            </a:spcBef>
            <a:spcAft>
              <a:spcPct val="35000"/>
            </a:spcAft>
            <a:buFont typeface="+mj-lt"/>
            <a:buNone/>
          </a:pPr>
          <a:r>
            <a:rPr lang="pl-PL" sz="2300" b="1" kern="1200" dirty="0"/>
            <a:t>Inicjowanie zmiany </a:t>
          </a:r>
          <a:r>
            <a:rPr lang="pl-PL" sz="2300" b="0" kern="1200" dirty="0"/>
            <a:t>/zawiera /</a:t>
          </a:r>
          <a:endParaRPr lang="pl-PL" sz="2300" b="1" kern="1200" dirty="0"/>
        </a:p>
        <a:p>
          <a:pPr marL="273050" lvl="0" indent="-273050" algn="l" defTabSz="1022350">
            <a:lnSpc>
              <a:spcPct val="90000"/>
            </a:lnSpc>
            <a:spcBef>
              <a:spcPct val="0"/>
            </a:spcBef>
            <a:spcAft>
              <a:spcPct val="35000"/>
            </a:spcAft>
            <a:buFont typeface="+mj-lt"/>
            <a:buNone/>
          </a:pPr>
          <a:r>
            <a:rPr lang="pl-PL" sz="2200" kern="1200" dirty="0"/>
            <a:t>1) stadium wiedzy mający na celu zaszczepienie świadomości potrzeby zmiany i możliwości jej zastosowania,</a:t>
          </a:r>
        </a:p>
        <a:p>
          <a:pPr marL="273050" lvl="0" indent="-273050" algn="l" defTabSz="977900">
            <a:lnSpc>
              <a:spcPct val="90000"/>
            </a:lnSpc>
            <a:spcBef>
              <a:spcPct val="0"/>
            </a:spcBef>
            <a:spcAft>
              <a:spcPct val="35000"/>
            </a:spcAft>
            <a:buFont typeface="+mj-lt"/>
            <a:buNone/>
          </a:pPr>
          <a:r>
            <a:rPr lang="pl-PL" sz="2200" kern="1200" dirty="0"/>
            <a:t>2) tworzenie postaw wobec zmiany – w tym etapie powstają koalicje zwolenników a także przeciwników zmiany,</a:t>
          </a:r>
        </a:p>
        <a:p>
          <a:pPr marL="273050" lvl="0" indent="-273050" algn="l" defTabSz="977900">
            <a:lnSpc>
              <a:spcPct val="90000"/>
            </a:lnSpc>
            <a:spcBef>
              <a:spcPct val="0"/>
            </a:spcBef>
            <a:spcAft>
              <a:spcPct val="35000"/>
            </a:spcAft>
            <a:buFont typeface="+mj-lt"/>
            <a:buNone/>
          </a:pPr>
          <a:r>
            <a:rPr lang="pl-PL" sz="2200" kern="1200" dirty="0"/>
            <a:t>3) stadium decyzyjne pozostaje uzależnione od determinacji kierownictwa, akceptacji pracowników i nacisków otoczenia.</a:t>
          </a:r>
        </a:p>
        <a:p>
          <a:pPr marL="273050" lvl="0" indent="-273050" algn="l" defTabSz="977900">
            <a:lnSpc>
              <a:spcPct val="90000"/>
            </a:lnSpc>
            <a:spcBef>
              <a:spcPct val="0"/>
            </a:spcBef>
            <a:spcAft>
              <a:spcPct val="35000"/>
            </a:spcAft>
            <a:buNone/>
          </a:pPr>
          <a:endParaRPr lang="pl-PL" sz="2200" kern="1200" dirty="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b="1" kern="1200" dirty="0"/>
            <a:t>Etap nr 2</a:t>
          </a:r>
          <a:endParaRPr lang="pl-PL" sz="2300" kern="1200" dirty="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algn="l" defTabSz="1022350">
            <a:lnSpc>
              <a:spcPct val="90000"/>
            </a:lnSpc>
            <a:spcBef>
              <a:spcPct val="0"/>
            </a:spcBef>
            <a:spcAft>
              <a:spcPct val="35000"/>
            </a:spcAft>
            <a:buNone/>
          </a:pPr>
          <a:r>
            <a:rPr lang="pl-PL" sz="2300" b="1" kern="1200" dirty="0"/>
            <a:t>Wprowadzanie zmian w czyn </a:t>
          </a:r>
          <a:r>
            <a:rPr lang="pl-PL" sz="2300" b="0" kern="1200" dirty="0"/>
            <a:t>/ zawiera / </a:t>
          </a:r>
          <a:endParaRPr lang="pl-PL" sz="2300" b="1" kern="1200" dirty="0"/>
        </a:p>
        <a:p>
          <a:pPr marL="273050" lvl="0" indent="-273050" algn="l" defTabSz="1022350">
            <a:lnSpc>
              <a:spcPct val="90000"/>
            </a:lnSpc>
            <a:spcBef>
              <a:spcPct val="0"/>
            </a:spcBef>
            <a:spcAft>
              <a:spcPct val="35000"/>
            </a:spcAft>
            <a:buNone/>
          </a:pPr>
          <a:r>
            <a:rPr lang="pl-PL" sz="2200" b="0" kern="1200" dirty="0"/>
            <a:t>1) fazę inicjacyjną, w której poddaje się próbie rzeczywiste przyswojenie zmiany,</a:t>
          </a:r>
          <a:endParaRPr lang="pl-PL" sz="2200" b="0" kern="1200" dirty="0">
            <a:solidFill>
              <a:schemeClr val="tx1"/>
            </a:solidFill>
          </a:endParaRPr>
        </a:p>
        <a:p>
          <a:pPr marL="273050" lvl="0" indent="-273050" algn="l" defTabSz="977900">
            <a:lnSpc>
              <a:spcPct val="90000"/>
            </a:lnSpc>
            <a:spcBef>
              <a:spcPct val="0"/>
            </a:spcBef>
            <a:spcAft>
              <a:spcPct val="35000"/>
            </a:spcAft>
            <a:buNone/>
          </a:pPr>
          <a:r>
            <a:rPr lang="pl-PL" sz="2200" b="0" kern="1200" dirty="0"/>
            <a:t>2) fazę kontynuacji, w której decydenci określają strategie wprowadzania zmiany, uwzględniające działania rzecznika tejże zmiany oraz realizację opracowanego planu adaptacji zmiany.</a:t>
          </a:r>
        </a:p>
        <a:p>
          <a:pPr marL="0" lvl="0" indent="0" algn="l" defTabSz="1022350">
            <a:lnSpc>
              <a:spcPct val="90000"/>
            </a:lnSpc>
            <a:spcBef>
              <a:spcPct val="0"/>
            </a:spcBef>
            <a:spcAft>
              <a:spcPct val="35000"/>
            </a:spcAft>
            <a:buNone/>
          </a:pPr>
          <a:endParaRPr lang="pl-PL" sz="2300" b="1" kern="1200" dirty="0"/>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C9D0E-15AA-449A-809B-F145653714B1}">
      <dsp:nvSpPr>
        <dsp:cNvPr id="0" name=""/>
        <dsp:cNvSpPr/>
      </dsp:nvSpPr>
      <dsp:spPr>
        <a:xfrm>
          <a:off x="18"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1E8C27-8622-4770-8BF2-D48A25AF5C6D}">
      <dsp:nvSpPr>
        <dsp:cNvPr id="0" name=""/>
        <dsp:cNvSpPr/>
      </dsp:nvSpPr>
      <dsp:spPr>
        <a:xfrm rot="17700000">
          <a:off x="431966"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dirty="0"/>
        </a:p>
      </dsp:txBody>
      <dsp:txXfrm>
        <a:off x="431966" y="567736"/>
        <a:ext cx="1523915" cy="734409"/>
      </dsp:txXfrm>
    </dsp:sp>
    <dsp:sp modelId="{E7DD5F20-AB10-45F9-BCE1-5CFE4C84B413}">
      <dsp:nvSpPr>
        <dsp:cNvPr id="0" name=""/>
        <dsp:cNvSpPr/>
      </dsp:nvSpPr>
      <dsp:spPr>
        <a:xfrm>
          <a:off x="1318245"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F05F9E-50EF-4068-9AAB-55D781011006}">
      <dsp:nvSpPr>
        <dsp:cNvPr id="0" name=""/>
        <dsp:cNvSpPr/>
      </dsp:nvSpPr>
      <dsp:spPr>
        <a:xfrm rot="17700000">
          <a:off x="564618"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564618" y="2747521"/>
        <a:ext cx="1318258" cy="635615"/>
      </dsp:txXfrm>
    </dsp:sp>
    <dsp:sp modelId="{70AE79D7-D00A-4062-AB7F-A35ECDA6A52F}">
      <dsp:nvSpPr>
        <dsp:cNvPr id="0" name=""/>
        <dsp:cNvSpPr/>
      </dsp:nvSpPr>
      <dsp:spPr>
        <a:xfrm rot="17700000">
          <a:off x="1389926"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575DB974-0D0F-493D-88F0-20D33C720DE9}">
      <dsp:nvSpPr>
        <dsp:cNvPr id="0" name=""/>
        <dsp:cNvSpPr/>
      </dsp:nvSpPr>
      <dsp:spPr>
        <a:xfrm>
          <a:off x="2046799"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B3C552-1CB5-40D2-88B4-3EECDDD5E31E}">
      <dsp:nvSpPr>
        <dsp:cNvPr id="0" name=""/>
        <dsp:cNvSpPr/>
      </dsp:nvSpPr>
      <dsp:spPr>
        <a:xfrm rot="17700000">
          <a:off x="129317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1293172" y="2747521"/>
        <a:ext cx="1318258" cy="635615"/>
      </dsp:txXfrm>
    </dsp:sp>
    <dsp:sp modelId="{BB0F6500-EE4D-46A1-884D-D3426B8E8948}">
      <dsp:nvSpPr>
        <dsp:cNvPr id="0" name=""/>
        <dsp:cNvSpPr/>
      </dsp:nvSpPr>
      <dsp:spPr>
        <a:xfrm rot="17700000">
          <a:off x="2118481"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A15F2E33-711A-494C-9DA6-39A8A3A4723B}">
      <dsp:nvSpPr>
        <dsp:cNvPr id="0" name=""/>
        <dsp:cNvSpPr/>
      </dsp:nvSpPr>
      <dsp:spPr>
        <a:xfrm>
          <a:off x="2775451" y="1567085"/>
          <a:ext cx="1225888" cy="1225888"/>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99529-AF14-4B88-AD84-E61DF0B45EF4}">
      <dsp:nvSpPr>
        <dsp:cNvPr id="0" name=""/>
        <dsp:cNvSpPr/>
      </dsp:nvSpPr>
      <dsp:spPr>
        <a:xfrm rot="17700000">
          <a:off x="3207399" y="567736"/>
          <a:ext cx="1523915" cy="73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ctr" anchorCtr="0">
          <a:noAutofit/>
        </a:bodyPr>
        <a:lstStyle/>
        <a:p>
          <a:pPr marL="0" lvl="0" indent="0" algn="l" defTabSz="1822450">
            <a:lnSpc>
              <a:spcPct val="90000"/>
            </a:lnSpc>
            <a:spcBef>
              <a:spcPct val="0"/>
            </a:spcBef>
            <a:spcAft>
              <a:spcPct val="35000"/>
            </a:spcAft>
            <a:buNone/>
          </a:pPr>
          <a:endParaRPr lang="pl-PL" sz="4100" kern="1200"/>
        </a:p>
      </dsp:txBody>
      <dsp:txXfrm>
        <a:off x="3207399" y="567736"/>
        <a:ext cx="1523915" cy="734409"/>
      </dsp:txXfrm>
    </dsp:sp>
    <dsp:sp modelId="{CBFFC91B-E9C2-4887-8D5A-3F57A3715F66}">
      <dsp:nvSpPr>
        <dsp:cNvPr id="0" name=""/>
        <dsp:cNvSpPr/>
      </dsp:nvSpPr>
      <dsp:spPr>
        <a:xfrm>
          <a:off x="4093678"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6F7A33-F393-4275-B533-83F6BECB74B1}">
      <dsp:nvSpPr>
        <dsp:cNvPr id="0" name=""/>
        <dsp:cNvSpPr/>
      </dsp:nvSpPr>
      <dsp:spPr>
        <a:xfrm rot="17700000">
          <a:off x="3340052"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3340052" y="2747521"/>
        <a:ext cx="1318258" cy="635615"/>
      </dsp:txXfrm>
    </dsp:sp>
    <dsp:sp modelId="{A051CF13-FC90-4CAA-B62C-18F34E4C98F1}">
      <dsp:nvSpPr>
        <dsp:cNvPr id="0" name=""/>
        <dsp:cNvSpPr/>
      </dsp:nvSpPr>
      <dsp:spPr>
        <a:xfrm rot="17700000">
          <a:off x="4165360"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 modelId="{451FC0DA-7D0B-4EAA-ACDB-120C221C0578}">
      <dsp:nvSpPr>
        <dsp:cNvPr id="0" name=""/>
        <dsp:cNvSpPr/>
      </dsp:nvSpPr>
      <dsp:spPr>
        <a:xfrm>
          <a:off x="4822232" y="1861873"/>
          <a:ext cx="636313" cy="6363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182185-4124-43A5-8471-990390B846CE}">
      <dsp:nvSpPr>
        <dsp:cNvPr id="0" name=""/>
        <dsp:cNvSpPr/>
      </dsp:nvSpPr>
      <dsp:spPr>
        <a:xfrm rot="17700000">
          <a:off x="4068606" y="2747521"/>
          <a:ext cx="1318258" cy="63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pl-PL" sz="3600" kern="1200"/>
        </a:p>
      </dsp:txBody>
      <dsp:txXfrm>
        <a:off x="4068606" y="2747521"/>
        <a:ext cx="1318258" cy="635615"/>
      </dsp:txXfrm>
    </dsp:sp>
    <dsp:sp modelId="{07A0F421-BB81-45F3-A8F5-CFE24C1A8CDE}">
      <dsp:nvSpPr>
        <dsp:cNvPr id="0" name=""/>
        <dsp:cNvSpPr/>
      </dsp:nvSpPr>
      <dsp:spPr>
        <a:xfrm rot="17700000">
          <a:off x="4893914" y="976923"/>
          <a:ext cx="1318258" cy="6356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t>Dlaczego?</a:t>
          </a: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t>Dlaczego?</a:t>
          </a:r>
          <a:endParaRPr lang="pl-PL" sz="2100" kern="1200" dirty="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t>Dlaczego?</a:t>
          </a:r>
          <a:endParaRPr lang="pl-PL" sz="2100" kern="1200" dirty="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t>Dlaczego?</a:t>
          </a:r>
          <a:endParaRPr lang="pl-PL" sz="2100" kern="1200" dirty="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a:t>Dlaczego?</a:t>
          </a:r>
          <a:endParaRPr lang="pl-PL" sz="2100" kern="1200"/>
        </a:p>
      </dsp:txBody>
      <dsp:txXfrm>
        <a:off x="7859305" y="4532521"/>
        <a:ext cx="1318186" cy="893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678868"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482747" y="30001"/>
          <a:ext cx="1246148"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t>Co?</a:t>
          </a:r>
        </a:p>
      </dsp:txBody>
      <dsp:txXfrm>
        <a:off x="3525335" y="72589"/>
        <a:ext cx="1160972" cy="787087"/>
      </dsp:txXfrm>
    </dsp:sp>
    <dsp:sp modelId="{75BA3BAB-A33D-4ABC-A507-419C26538BCA}">
      <dsp:nvSpPr>
        <dsp:cNvPr id="0" name=""/>
        <dsp:cNvSpPr/>
      </dsp:nvSpPr>
      <dsp:spPr>
        <a:xfrm>
          <a:off x="4728895"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712058"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515936" y="1009841"/>
          <a:ext cx="1246148"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t>Co?</a:t>
          </a:r>
          <a:endParaRPr lang="pl-PL" sz="2800" kern="1200" dirty="0"/>
        </a:p>
      </dsp:txBody>
      <dsp:txXfrm>
        <a:off x="4558524" y="1052429"/>
        <a:ext cx="1160972" cy="787087"/>
      </dsp:txXfrm>
    </dsp:sp>
    <dsp:sp modelId="{9A84BE14-5420-435D-A47B-F33A89F0A935}">
      <dsp:nvSpPr>
        <dsp:cNvPr id="0" name=""/>
        <dsp:cNvSpPr/>
      </dsp:nvSpPr>
      <dsp:spPr>
        <a:xfrm>
          <a:off x="5762084"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549125" y="1989680"/>
          <a:ext cx="1246148"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t>Co?</a:t>
          </a:r>
          <a:endParaRPr lang="pl-PL" sz="2800" kern="1200" dirty="0"/>
        </a:p>
      </dsp:txBody>
      <dsp:txXfrm>
        <a:off x="5591713" y="2032268"/>
        <a:ext cx="1160972"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778437"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82315" y="2969520"/>
          <a:ext cx="1246148"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t>Co?</a:t>
          </a:r>
          <a:endParaRPr lang="pl-PL" sz="2800" kern="1200" dirty="0"/>
        </a:p>
      </dsp:txBody>
      <dsp:txXfrm>
        <a:off x="6624903" y="3012108"/>
        <a:ext cx="1160972" cy="787087"/>
      </dsp:txXfrm>
    </dsp:sp>
    <dsp:sp modelId="{7312F63D-E48B-42E3-83E8-E986963438A9}">
      <dsp:nvSpPr>
        <dsp:cNvPr id="0" name=""/>
        <dsp:cNvSpPr/>
      </dsp:nvSpPr>
      <dsp:spPr>
        <a:xfrm>
          <a:off x="7828463"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5504" y="3949360"/>
          <a:ext cx="1246148"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t>Co?</a:t>
          </a:r>
          <a:endParaRPr lang="pl-PL" sz="2800" kern="1200" dirty="0"/>
        </a:p>
      </dsp:txBody>
      <dsp:txXfrm>
        <a:off x="7658092" y="3991948"/>
        <a:ext cx="1160972" cy="7870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Przygotowanie do procesu</a:t>
          </a:r>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Wybór zespołu.</a:t>
          </a:r>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Opisanie problemu</a:t>
          </a:r>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Wdrożenie i weryfikacja tymczasowych działań.</a:t>
          </a:r>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a:t>Zdefiniowanie </a:t>
          </a:r>
          <a:r>
            <a:rPr lang="pl-PL" sz="2200" b="1" kern="1200" dirty="0"/>
            <a:t>i weryfikacja przyczyn głównych.</a:t>
          </a:r>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a:t>Weryfikacja </a:t>
          </a:r>
          <a:r>
            <a:rPr lang="pl-PL" sz="2200" b="1" kern="1200" dirty="0"/>
            <a:t>działań korygujących.</a:t>
          </a:r>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Wdrożenie trwałych działań korygujących.</a:t>
          </a:r>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a:t>Zabezpieczenie </a:t>
          </a:r>
          <a:r>
            <a:rPr lang="pl-PL" sz="2200" b="1" kern="1200" dirty="0"/>
            <a:t>przed powtórzeniem.</a:t>
          </a:r>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D8. </a:t>
          </a:r>
          <a:endParaRPr lang="pl-PL" sz="2200" b="1" kern="1200" dirty="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pl-PL" sz="2200" b="1" kern="1200" dirty="0"/>
            <a:t>Rozpoznanie udziału zespołu i/lub jednostek.</a:t>
          </a:r>
          <a:endParaRPr lang="pl-PL" sz="2200" b="1" kern="1200" dirty="0">
            <a:solidFill>
              <a:srgbClr val="243255"/>
            </a:solidFill>
          </a:endParaRPr>
        </a:p>
      </dsp:txBody>
      <dsp:txXfrm rot="-5400000">
        <a:off x="519519" y="5449590"/>
        <a:ext cx="11648932" cy="4353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Etap 1. Definiowanie problemu</a:t>
          </a:r>
        </a:p>
        <a:p>
          <a:pPr marL="0" lvl="0" indent="0" algn="l" defTabSz="977900">
            <a:lnSpc>
              <a:spcPct val="90000"/>
            </a:lnSpc>
            <a:spcBef>
              <a:spcPct val="0"/>
            </a:spcBef>
            <a:spcAft>
              <a:spcPct val="35000"/>
            </a:spcAft>
            <a:buNone/>
          </a:pPr>
          <a:r>
            <a:rPr lang="pl-PL" sz="2200" kern="1200" dirty="0"/>
            <a:t>Problem musi mieć możliwość rozwiązania na wiele różnych sposobów. Nie może być zbyt wąski, ani zbyt ogólny.</a:t>
          </a:r>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Etap 2. Gromadzenie pomysłów</a:t>
          </a:r>
        </a:p>
        <a:p>
          <a:pPr marL="0" lvl="0" indent="0" algn="l" defTabSz="977900">
            <a:lnSpc>
              <a:spcPct val="90000"/>
            </a:lnSpc>
            <a:spcBef>
              <a:spcPct val="0"/>
            </a:spcBef>
            <a:spcAft>
              <a:spcPct val="35000"/>
            </a:spcAft>
            <a:buNone/>
          </a:pPr>
          <a:r>
            <a:rPr lang="pl-PL" sz="2200" kern="1200" dirty="0"/>
            <a:t>To czas (5-25 minut) na podawanie propozycji rozwiązań. Moderator prowadzi sesję wg potrzeb zgodnie z przyjętymi zasadami. </a:t>
          </a:r>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94588" y="3495802"/>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Etap 3. Analiza przedstawionych pomysłów</a:t>
          </a:r>
        </a:p>
        <a:p>
          <a:pPr marL="0" lvl="0" indent="0" algn="l" defTabSz="977900">
            <a:lnSpc>
              <a:spcPct val="90000"/>
            </a:lnSpc>
            <a:spcBef>
              <a:spcPct val="0"/>
            </a:spcBef>
            <a:spcAft>
              <a:spcPct val="35000"/>
            </a:spcAft>
            <a:buNone/>
          </a:pPr>
          <a:r>
            <a:rPr lang="pl-PL" sz="2200" kern="1200" dirty="0"/>
            <a:t>W myśl zasady – najpierw generujemy, potem oceniamy! W tym czasie uczestnicy wybierają najtrafniejszy pomysł, oceniając jakość pomysłów, uzasadniając również swoje zdanie. </a:t>
          </a:r>
        </a:p>
      </dsp:txBody>
      <dsp:txXfrm>
        <a:off x="794588" y="3495802"/>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Osoba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l-PL" sz="17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5207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Krok 1. </a:t>
          </a:r>
          <a:r>
            <a:rPr lang="pl-PL" sz="2200" kern="1200" dirty="0"/>
            <a:t>Dla każdego zidentyfikowanego problemu należy sporządzić tabelę z kolumnami o następujących nagłówkach: 1) przyczyny, 2) skutki i 3) rozwiązania.</a:t>
          </a:r>
        </a:p>
      </dsp:txBody>
      <dsp:txXfrm>
        <a:off x="722731" y="520700"/>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Krok 2. </a:t>
          </a:r>
          <a:r>
            <a:rPr lang="pl-PL" sz="2200" kern="1200" dirty="0"/>
            <a:t>Rozpocznij od zidentyfikowania przyczyn problemu. Napisz każdą przyczynę w pierwszej kolumnie tabeli</a:t>
          </a:r>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pl-PL" sz="2200" b="1" kern="1200" dirty="0"/>
            <a:t>Krok 3. </a:t>
          </a:r>
          <a:r>
            <a:rPr lang="pl-PL" sz="2200" kern="1200" dirty="0"/>
            <a:t>Powtórz ten proces, aby ustalić konsekwencje, a następnie rozwiązania</a:t>
          </a:r>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838"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b="1" kern="1200" dirty="0">
              <a:latin typeface="Calibri" panose="020F0502020204030204" pitchFamily="34" charset="0"/>
              <a:ea typeface="Times New Roman" panose="02020603050405020304" pitchFamily="18" charset="0"/>
            </a:rPr>
            <a:t>Pamiętaj! </a:t>
          </a:r>
          <a:r>
            <a:rPr lang="pl-PL" sz="2200" b="0" kern="1200" dirty="0">
              <a:latin typeface="Calibri" panose="020F0502020204030204" pitchFamily="34" charset="0"/>
              <a:ea typeface="Times New Roman" panose="02020603050405020304" pitchFamily="18" charset="0"/>
            </a:rPr>
            <a:t>N</a:t>
          </a:r>
          <a:r>
            <a:rPr lang="pl-PL" sz="2200" kern="1200" dirty="0">
              <a:latin typeface="Calibri" panose="020F0502020204030204" pitchFamily="34" charset="0"/>
              <a:ea typeface="Times New Roman" panose="02020603050405020304" pitchFamily="18" charset="0"/>
            </a:rPr>
            <a:t>iekiedy brak jest czytelnych związków </a:t>
          </a:r>
          <a:r>
            <a:rPr lang="pl-PL" sz="2200" kern="1200" dirty="0" err="1">
              <a:latin typeface="Calibri" panose="020F0502020204030204" pitchFamily="34" charset="0"/>
              <a:ea typeface="Times New Roman" panose="02020603050405020304" pitchFamily="18" charset="0"/>
            </a:rPr>
            <a:t>przyczynowo-skutkowych</a:t>
          </a:r>
          <a:r>
            <a:rPr lang="pl-PL" sz="2200" kern="1200" dirty="0">
              <a:latin typeface="Calibri" panose="020F0502020204030204" pitchFamily="34" charset="0"/>
              <a:ea typeface="Times New Roman" panose="02020603050405020304" pitchFamily="18" charset="0"/>
            </a:rPr>
            <a:t> między przyczynami a konsekwencjami problemów. Dlatego też przyczyna, konsekwencje i rozwiązania nie zawsze będą odnoszone horyzontalnie. </a:t>
          </a:r>
          <a:endParaRPr lang="pl-PL" sz="2200" kern="1200" dirty="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Krok 1:</a:t>
          </a:r>
          <a:r>
            <a:rPr lang="pl-PL" sz="2200" kern="1200" dirty="0"/>
            <a:t> Identyfikacja nieokreślonych związków </a:t>
          </a:r>
          <a:r>
            <a:rPr lang="pl-PL" sz="2200" kern="1200" dirty="0" err="1"/>
            <a:t>przyczynowo-skutkowych</a:t>
          </a:r>
          <a:endParaRPr lang="pl-PL" sz="2200" kern="1200" dirty="0"/>
        </a:p>
      </dsp:txBody>
      <dsp:txXfrm>
        <a:off x="1512553" y="1490832"/>
        <a:ext cx="3199932" cy="2029276"/>
      </dsp:txXfrm>
    </dsp:sp>
    <dsp:sp modelId="{B737491B-2ED8-4B32-8D02-5AF23F8D515D}">
      <dsp:nvSpPr>
        <dsp:cNvPr id="0" name=""/>
        <dsp:cNvSpPr/>
      </dsp:nvSpPr>
      <dsp:spPr>
        <a:xfrm>
          <a:off x="3250286" y="1835535"/>
          <a:ext cx="4030945" cy="4030945"/>
        </a:xfrm>
        <a:prstGeom prst="leftCircularArrow">
          <a:avLst>
            <a:gd name="adj1" fmla="val 4048"/>
            <a:gd name="adj2" fmla="val 508925"/>
            <a:gd name="adj3" fmla="val 2284435"/>
            <a:gd name="adj4" fmla="val 9024489"/>
            <a:gd name="adj5" fmla="val 472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188575"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2223012"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Krok 2:</a:t>
          </a:r>
          <a:r>
            <a:rPr lang="pl-PL" sz="2200" kern="1200" dirty="0"/>
            <a:t> Wyszukanie w analizowanym tekście słów sygnalnych, pokazujących związki </a:t>
          </a:r>
          <a:r>
            <a:rPr lang="pl-PL" sz="2200" kern="1200" dirty="0" err="1"/>
            <a:t>przyczynowo-skutkowe</a:t>
          </a:r>
          <a:endParaRPr lang="pl-PL" sz="2200" kern="1200" dirty="0"/>
        </a:p>
      </dsp:txBody>
      <dsp:txXfrm>
        <a:off x="5985341" y="2078707"/>
        <a:ext cx="3199932" cy="2029276"/>
      </dsp:txXfrm>
    </dsp:sp>
    <dsp:sp modelId="{E8E46FB6-9D7A-467E-B482-605EDD35FB18}">
      <dsp:nvSpPr>
        <dsp:cNvPr id="0" name=""/>
        <dsp:cNvSpPr/>
      </dsp:nvSpPr>
      <dsp:spPr>
        <a:xfrm>
          <a:off x="7695355" y="-375232"/>
          <a:ext cx="4455960" cy="4455960"/>
        </a:xfrm>
        <a:prstGeom prst="circularArrow">
          <a:avLst>
            <a:gd name="adj1" fmla="val 3662"/>
            <a:gd name="adj2" fmla="val 456118"/>
            <a:gd name="adj3" fmla="val 19368372"/>
            <a:gd name="adj4" fmla="val 12575511"/>
            <a:gd name="adj5" fmla="val 427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661363" y="83982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6695800" y="874259"/>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pl-PL" sz="2200" b="1" kern="1200" dirty="0"/>
            <a:t>Krok 3:</a:t>
          </a:r>
          <a:r>
            <a:rPr lang="pl-PL" sz="2200" kern="1200" dirty="0"/>
            <a:t> Ustalenie skutków, które są również przyczynami. </a:t>
          </a:r>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2021" y="2915135"/>
          <a:ext cx="2305947" cy="1901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24787" y="2770396"/>
          <a:ext cx="2635363" cy="2635363"/>
        </a:xfrm>
        <a:prstGeom prst="leftCircularArrow">
          <a:avLst>
            <a:gd name="adj1" fmla="val 3466"/>
            <a:gd name="adj2" fmla="val 429659"/>
            <a:gd name="adj3" fmla="val 2472494"/>
            <a:gd name="adj4" fmla="val 9291813"/>
            <a:gd name="adj5" fmla="val 40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4282" y="3790656"/>
          <a:ext cx="2049731" cy="81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identyfikacja problemu </a:t>
          </a:r>
        </a:p>
      </dsp:txBody>
      <dsp:txXfrm>
        <a:off x="538156" y="3814530"/>
        <a:ext cx="2001983" cy="767362"/>
      </dsp:txXfrm>
    </dsp:sp>
    <dsp:sp modelId="{558C52BB-2057-4CE4-A499-227F347015D0}">
      <dsp:nvSpPr>
        <dsp:cNvPr id="0" name=""/>
        <dsp:cNvSpPr/>
      </dsp:nvSpPr>
      <dsp:spPr>
        <a:xfrm>
          <a:off x="2998933" y="2460940"/>
          <a:ext cx="2305947" cy="1901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209548" y="1014564"/>
          <a:ext cx="2929217" cy="2929217"/>
        </a:xfrm>
        <a:prstGeom prst="circularArrow">
          <a:avLst>
            <a:gd name="adj1" fmla="val 3118"/>
            <a:gd name="adj2" fmla="val 383383"/>
            <a:gd name="adj3" fmla="val 19679620"/>
            <a:gd name="adj4" fmla="val 12814025"/>
            <a:gd name="adj5" fmla="val 3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1366" y="1724080"/>
          <a:ext cx="2049731" cy="1473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określenie potencjalnych skutków problemu</a:t>
          </a:r>
        </a:p>
      </dsp:txBody>
      <dsp:txXfrm>
        <a:off x="3554530" y="1767244"/>
        <a:ext cx="1963403" cy="1387391"/>
      </dsp:txXfrm>
    </dsp:sp>
    <dsp:sp modelId="{779CC2FD-81EC-41F3-B6E0-4EF23247324D}">
      <dsp:nvSpPr>
        <dsp:cNvPr id="0" name=""/>
        <dsp:cNvSpPr/>
      </dsp:nvSpPr>
      <dsp:spPr>
        <a:xfrm>
          <a:off x="5996018" y="2296287"/>
          <a:ext cx="2305947" cy="1901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285704" y="2709169"/>
          <a:ext cx="2628333" cy="2628333"/>
        </a:xfrm>
        <a:prstGeom prst="leftCircularArrow">
          <a:avLst>
            <a:gd name="adj1" fmla="val 3475"/>
            <a:gd name="adj2" fmla="val 430904"/>
            <a:gd name="adj3" fmla="val 2263625"/>
            <a:gd name="adj4" fmla="val 9081700"/>
            <a:gd name="adj5" fmla="val 405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08450" y="3790656"/>
          <a:ext cx="2049731" cy="81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zbiór alternatyw </a:t>
          </a:r>
        </a:p>
      </dsp:txBody>
      <dsp:txXfrm>
        <a:off x="6532324" y="3814530"/>
        <a:ext cx="2001983" cy="767362"/>
      </dsp:txXfrm>
    </dsp:sp>
    <dsp:sp modelId="{25382FFB-BA57-4A75-B5FE-22ABA8B0F795}">
      <dsp:nvSpPr>
        <dsp:cNvPr id="0" name=""/>
        <dsp:cNvSpPr/>
      </dsp:nvSpPr>
      <dsp:spPr>
        <a:xfrm>
          <a:off x="8993102" y="2331457"/>
          <a:ext cx="2305947" cy="1901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54190" y="1064238"/>
          <a:ext cx="2922646" cy="2922646"/>
        </a:xfrm>
        <a:prstGeom prst="circularArrow">
          <a:avLst>
            <a:gd name="adj1" fmla="val 3125"/>
            <a:gd name="adj2" fmla="val 384308"/>
            <a:gd name="adj3" fmla="val 19437951"/>
            <a:gd name="adj4" fmla="val 12573281"/>
            <a:gd name="adj5" fmla="val 36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05535" y="1853562"/>
          <a:ext cx="2049731" cy="955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b="0" kern="1200" dirty="0"/>
            <a:t>weryfikacja oddziaływania rozwiązań</a:t>
          </a:r>
        </a:p>
      </dsp:txBody>
      <dsp:txXfrm>
        <a:off x="9533529" y="1881556"/>
        <a:ext cx="1993743" cy="899802"/>
      </dsp:txXfrm>
    </dsp:sp>
    <dsp:sp modelId="{4FFDF1AF-105C-4846-9B73-A37EEBDF60D2}">
      <dsp:nvSpPr>
        <dsp:cNvPr id="0" name=""/>
        <dsp:cNvSpPr/>
      </dsp:nvSpPr>
      <dsp:spPr>
        <a:xfrm>
          <a:off x="11990186" y="2259581"/>
          <a:ext cx="2305947" cy="19019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02619" y="3680537"/>
          <a:ext cx="2049731" cy="961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wybór alternatywy i wdrożenie </a:t>
          </a:r>
        </a:p>
      </dsp:txBody>
      <dsp:txXfrm>
        <a:off x="12530793" y="3708711"/>
        <a:ext cx="1993383" cy="905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743" y="2338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l-PL" sz="3000" kern="1200" dirty="0"/>
            <a:t>Etap 1</a:t>
          </a:r>
        </a:p>
      </dsp:txBody>
      <dsp:txXfrm rot="-5400000">
        <a:off x="2" y="538803"/>
        <a:ext cx="1067471" cy="457488"/>
      </dsp:txXfrm>
    </dsp:sp>
    <dsp:sp modelId="{3301F9DB-0746-49F6-879E-861743FCD949}">
      <dsp:nvSpPr>
        <dsp:cNvPr id="0" name=""/>
        <dsp:cNvSpPr/>
      </dsp:nvSpPr>
      <dsp:spPr>
        <a:xfrm rot="5400000">
          <a:off x="7124723" y="-6052184"/>
          <a:ext cx="991223" cy="131057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Wybór lidera/moderatora</a:t>
          </a:r>
        </a:p>
      </dsp:txBody>
      <dsp:txXfrm rot="-5400000">
        <a:off x="1067471" y="53456"/>
        <a:ext cx="13057340" cy="894447"/>
      </dsp:txXfrm>
    </dsp:sp>
    <dsp:sp modelId="{8C8DF1E6-197D-429F-AB28-C2DF916ECD32}">
      <dsp:nvSpPr>
        <dsp:cNvPr id="0" name=""/>
        <dsp:cNvSpPr/>
      </dsp:nvSpPr>
      <dsp:spPr>
        <a:xfrm rot="5400000">
          <a:off x="-228743" y="16149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Etap 2 </a:t>
          </a:r>
        </a:p>
      </dsp:txBody>
      <dsp:txXfrm rot="-5400000">
        <a:off x="2" y="1919903"/>
        <a:ext cx="1067471" cy="457488"/>
      </dsp:txXfrm>
    </dsp:sp>
    <dsp:sp modelId="{43956B08-1179-48C8-8B90-A64D834BDA99}">
      <dsp:nvSpPr>
        <dsp:cNvPr id="0" name=""/>
        <dsp:cNvSpPr/>
      </dsp:nvSpPr>
      <dsp:spPr>
        <a:xfrm rot="5400000">
          <a:off x="7124723" y="-4671084"/>
          <a:ext cx="991223" cy="131057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Wybór sposobu przeprowadzenia burzy mózgów (tradycyjna burza mózgów przy użycia </a:t>
          </a:r>
          <a:r>
            <a:rPr lang="pl-PL" sz="2000" kern="1200" dirty="0" err="1"/>
            <a:t>flipchartu</a:t>
          </a:r>
          <a:r>
            <a:rPr lang="pl-PL" sz="2000" kern="1200" dirty="0"/>
            <a:t> i markera czy nowoczesna forma </a:t>
          </a:r>
          <a:r>
            <a:rPr lang="pl-PL" sz="2000" kern="1200" dirty="0" err="1"/>
            <a:t>online</a:t>
          </a:r>
          <a:r>
            <a:rPr lang="pl-PL" sz="2000" kern="1200" dirty="0"/>
            <a:t> przy użyciu np. darmowego oprogramowania MIRO)</a:t>
          </a:r>
        </a:p>
      </dsp:txBody>
      <dsp:txXfrm rot="-5400000">
        <a:off x="1067471" y="1434556"/>
        <a:ext cx="13057340" cy="894447"/>
      </dsp:txXfrm>
    </dsp:sp>
    <dsp:sp modelId="{9CA53629-C7C5-4DB5-9CFD-8A31DC29F5A0}">
      <dsp:nvSpPr>
        <dsp:cNvPr id="0" name=""/>
        <dsp:cNvSpPr/>
      </dsp:nvSpPr>
      <dsp:spPr>
        <a:xfrm rot="5400000">
          <a:off x="-228743" y="29960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l-PL" sz="3000" kern="1200" dirty="0"/>
            <a:t>Etap 3</a:t>
          </a:r>
        </a:p>
      </dsp:txBody>
      <dsp:txXfrm rot="-5400000">
        <a:off x="2" y="3301004"/>
        <a:ext cx="1067471" cy="457488"/>
      </dsp:txXfrm>
    </dsp:sp>
    <dsp:sp modelId="{C60EEF4F-155A-439E-B9F9-3C5CFD193701}">
      <dsp:nvSpPr>
        <dsp:cNvPr id="0" name=""/>
        <dsp:cNvSpPr/>
      </dsp:nvSpPr>
      <dsp:spPr>
        <a:xfrm rot="5400000">
          <a:off x="7124723" y="-3289983"/>
          <a:ext cx="991223" cy="131057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wprowadzenie – kreowanie pomysłów/rozwiązań</a:t>
          </a:r>
        </a:p>
      </dsp:txBody>
      <dsp:txXfrm rot="-5400000">
        <a:off x="1067471" y="2815657"/>
        <a:ext cx="13057340" cy="894447"/>
      </dsp:txXfrm>
    </dsp:sp>
    <dsp:sp modelId="{58BE29CA-CB25-4503-947D-B64CD44B83EC}">
      <dsp:nvSpPr>
        <dsp:cNvPr id="0" name=""/>
        <dsp:cNvSpPr/>
      </dsp:nvSpPr>
      <dsp:spPr>
        <a:xfrm rot="5400000">
          <a:off x="-228743" y="43771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l-PL" sz="3000" kern="1200" dirty="0"/>
            <a:t>Etap 4</a:t>
          </a:r>
        </a:p>
      </dsp:txBody>
      <dsp:txXfrm rot="-5400000">
        <a:off x="2" y="4682104"/>
        <a:ext cx="1067471" cy="457488"/>
      </dsp:txXfrm>
    </dsp:sp>
    <dsp:sp modelId="{83CE7C8B-1A80-4EAE-A404-9F8D608A2C8C}">
      <dsp:nvSpPr>
        <dsp:cNvPr id="0" name=""/>
        <dsp:cNvSpPr/>
      </dsp:nvSpPr>
      <dsp:spPr>
        <a:xfrm rot="5400000">
          <a:off x="7124723" y="-1908883"/>
          <a:ext cx="991223" cy="131057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analiza i ocena zaproponowanych rozwiązań</a:t>
          </a:r>
        </a:p>
      </dsp:txBody>
      <dsp:txXfrm rot="-5400000">
        <a:off x="1067471" y="4196757"/>
        <a:ext cx="13057340" cy="8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886201" y="2747398"/>
          <a:ext cx="1981197" cy="1567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Jak sfinansować działalność gospodarczą</a:t>
          </a:r>
          <a:r>
            <a:rPr lang="pl-PL" sz="1600" kern="1200" dirty="0"/>
            <a:t>?</a:t>
          </a:r>
        </a:p>
      </dsp:txBody>
      <dsp:txXfrm>
        <a:off x="4176341" y="2976924"/>
        <a:ext cx="1400917" cy="1108251"/>
      </dsp:txXfrm>
    </dsp:sp>
    <dsp:sp modelId="{DA32B5D8-5F8B-4BD8-86D8-4E96A52CDCBB}">
      <dsp:nvSpPr>
        <dsp:cNvPr id="0" name=""/>
        <dsp:cNvSpPr/>
      </dsp:nvSpPr>
      <dsp:spPr>
        <a:xfrm rot="16200000">
          <a:off x="4616794" y="1938783"/>
          <a:ext cx="520011"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4694796" y="2149887"/>
        <a:ext cx="364008"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a:t>własne oszczędności</a:t>
          </a:r>
        </a:p>
      </dsp:txBody>
      <dsp:txXfrm>
        <a:off x="4253962" y="262584"/>
        <a:ext cx="1245674" cy="1245674"/>
      </dsp:txXfrm>
    </dsp:sp>
    <dsp:sp modelId="{35EB8A0B-5B32-4495-BFE1-611594FF18E9}">
      <dsp:nvSpPr>
        <dsp:cNvPr id="0" name=""/>
        <dsp:cNvSpPr/>
      </dsp:nvSpPr>
      <dsp:spPr>
        <a:xfrm rot="19285714">
          <a:off x="5674066" y="2378111"/>
          <a:ext cx="462420"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5689199" y="2554460"/>
        <a:ext cx="323694"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anioł biznesu</a:t>
          </a:r>
        </a:p>
      </dsp:txBody>
      <dsp:txXfrm>
        <a:off x="6322398" y="1258690"/>
        <a:ext cx="1245674" cy="1245674"/>
      </dsp:txXfrm>
    </dsp:sp>
    <dsp:sp modelId="{B7BAFEAE-D575-4B94-9D39-060D7B314DBF}">
      <dsp:nvSpPr>
        <dsp:cNvPr id="0" name=""/>
        <dsp:cNvSpPr/>
      </dsp:nvSpPr>
      <dsp:spPr>
        <a:xfrm rot="771429">
          <a:off x="5992468" y="3500634"/>
          <a:ext cx="417932"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5994040" y="3619786"/>
        <a:ext cx="292552"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a:t>fundusz kapitału zalążkowego</a:t>
          </a:r>
        </a:p>
      </dsp:txBody>
      <dsp:txXfrm>
        <a:off x="6833260" y="3496921"/>
        <a:ext cx="1245674" cy="1245674"/>
      </dsp:txXfrm>
    </dsp:sp>
    <dsp:sp modelId="{B170F7BB-C345-4B7B-B4BE-B8652E8895B1}">
      <dsp:nvSpPr>
        <dsp:cNvPr id="0" name=""/>
        <dsp:cNvSpPr/>
      </dsp:nvSpPr>
      <dsp:spPr>
        <a:xfrm rot="3857143">
          <a:off x="5177514" y="4346600"/>
          <a:ext cx="504561"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5220360" y="4411513"/>
        <a:ext cx="353193" cy="399307"/>
      </dsp:txXfrm>
    </dsp:sp>
    <dsp:sp modelId="{0CF206CE-776B-4717-A922-028D2C46C6F6}">
      <dsp:nvSpPr>
        <dsp:cNvPr id="0" name=""/>
        <dsp:cNvSpPr/>
      </dsp:nvSpPr>
      <dsp:spPr>
        <a:xfrm>
          <a:off x="5143871" y="5033855"/>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a:t>dotacje UE</a:t>
          </a:r>
        </a:p>
      </dsp:txBody>
      <dsp:txXfrm>
        <a:off x="5401858" y="5291842"/>
        <a:ext cx="1245674" cy="1245674"/>
      </dsp:txXfrm>
    </dsp:sp>
    <dsp:sp modelId="{C42D278D-45E3-4308-9DDB-B967682210B1}">
      <dsp:nvSpPr>
        <dsp:cNvPr id="0" name=""/>
        <dsp:cNvSpPr/>
      </dsp:nvSpPr>
      <dsp:spPr>
        <a:xfrm rot="6920083">
          <a:off x="4080650" y="4348414"/>
          <a:ext cx="503274"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rot="10800000">
        <a:off x="4188444" y="4413285"/>
        <a:ext cx="352292" cy="399307"/>
      </dsp:txXfrm>
    </dsp:sp>
    <dsp:sp modelId="{AC902C11-6BAD-4604-A90A-C6600C07D83B}">
      <dsp:nvSpPr>
        <dsp:cNvPr id="0" name=""/>
        <dsp:cNvSpPr/>
      </dsp:nvSpPr>
      <dsp:spPr>
        <a:xfrm>
          <a:off x="2865294" y="503845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bezzwrotna dotacja z Urzędu Pracy</a:t>
          </a:r>
        </a:p>
      </dsp:txBody>
      <dsp:txXfrm>
        <a:off x="3123281" y="5296440"/>
        <a:ext cx="1245674" cy="1245674"/>
      </dsp:txXfrm>
    </dsp:sp>
    <dsp:sp modelId="{E614AD49-BD32-4750-A671-AFDBF168AF5A}">
      <dsp:nvSpPr>
        <dsp:cNvPr id="0" name=""/>
        <dsp:cNvSpPr/>
      </dsp:nvSpPr>
      <dsp:spPr>
        <a:xfrm rot="10028571">
          <a:off x="3343198" y="3500634"/>
          <a:ext cx="417932"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rot="10800000">
        <a:off x="3467006" y="3619786"/>
        <a:ext cx="292552"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a:t>gra loteryjna</a:t>
          </a:r>
        </a:p>
      </dsp:txBody>
      <dsp:txXfrm>
        <a:off x="1674664" y="3496921"/>
        <a:ext cx="1245674" cy="1245674"/>
      </dsp:txXfrm>
    </dsp:sp>
    <dsp:sp modelId="{CC8CAD0F-F73A-4800-851D-AF33D85E6000}">
      <dsp:nvSpPr>
        <dsp:cNvPr id="0" name=""/>
        <dsp:cNvSpPr/>
      </dsp:nvSpPr>
      <dsp:spPr>
        <a:xfrm rot="13114286">
          <a:off x="3653542" y="2395212"/>
          <a:ext cx="432448"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rot="10800000">
        <a:off x="3769124" y="2568758"/>
        <a:ext cx="302714" cy="399307"/>
      </dsp:txXfrm>
    </dsp:sp>
    <dsp:sp modelId="{DA7A2D37-4E26-415F-B010-929B51860749}">
      <dsp:nvSpPr>
        <dsp:cNvPr id="0" name=""/>
        <dsp:cNvSpPr/>
      </dsp:nvSpPr>
      <dsp:spPr>
        <a:xfrm>
          <a:off x="1828799" y="1000703"/>
          <a:ext cx="1959129"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sprzedaż nieruchomości/ działki</a:t>
          </a:r>
        </a:p>
      </dsp:txBody>
      <dsp:txXfrm>
        <a:off x="2115707" y="1258690"/>
        <a:ext cx="1385313"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1095059"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Wariant</a:t>
          </a:r>
        </a:p>
      </dsp:txBody>
      <dsp:txXfrm>
        <a:off x="1117433" y="2222031"/>
        <a:ext cx="1483036" cy="719144"/>
      </dsp:txXfrm>
    </dsp:sp>
    <dsp:sp modelId="{B8CE3A7E-00AD-4C41-AA71-21677790E8CD}">
      <dsp:nvSpPr>
        <dsp:cNvPr id="0" name=""/>
        <dsp:cNvSpPr/>
      </dsp:nvSpPr>
      <dsp:spPr>
        <a:xfrm rot="17350740">
          <a:off x="1998301" y="1689811"/>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1656622"/>
        <a:ext cx="93009" cy="93009"/>
      </dsp:txXfrm>
    </dsp:sp>
    <dsp:sp modelId="{9C2CC088-3BED-4F6D-89F2-5CC716FD8D82}">
      <dsp:nvSpPr>
        <dsp:cNvPr id="0" name=""/>
        <dsp:cNvSpPr/>
      </dsp:nvSpPr>
      <dsp:spPr>
        <a:xfrm>
          <a:off x="3233958" y="442704"/>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czy jest wykonalny?</a:t>
          </a:r>
        </a:p>
      </dsp:txBody>
      <dsp:txXfrm>
        <a:off x="3256332" y="465078"/>
        <a:ext cx="1483036" cy="719144"/>
      </dsp:txXfrm>
    </dsp:sp>
    <dsp:sp modelId="{2BC3E12F-82AA-4ACD-B5D3-24104FC5DA96}">
      <dsp:nvSpPr>
        <dsp:cNvPr id="0" name=""/>
        <dsp:cNvSpPr/>
      </dsp:nvSpPr>
      <dsp:spPr>
        <a:xfrm rot="19457599">
          <a:off x="4691005" y="591716"/>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586217"/>
        <a:ext cx="37629" cy="37629"/>
      </dsp:txXfrm>
    </dsp:sp>
    <dsp:sp modelId="{0FAB5430-5B55-4092-B55D-A7DE08354B91}">
      <dsp:nvSpPr>
        <dsp:cNvPr id="0" name=""/>
        <dsp:cNvSpPr/>
      </dsp:nvSpPr>
      <dsp:spPr>
        <a:xfrm>
          <a:off x="5372856"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tak</a:t>
          </a:r>
        </a:p>
      </dsp:txBody>
      <dsp:txXfrm>
        <a:off x="5395230" y="25840"/>
        <a:ext cx="1483036" cy="719144"/>
      </dsp:txXfrm>
    </dsp:sp>
    <dsp:sp modelId="{EFE219F8-8B6F-4D85-BF12-197CED09FA15}">
      <dsp:nvSpPr>
        <dsp:cNvPr id="0" name=""/>
        <dsp:cNvSpPr/>
      </dsp:nvSpPr>
      <dsp:spPr>
        <a:xfrm>
          <a:off x="6900641" y="372097"/>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70134"/>
        <a:ext cx="30555" cy="30555"/>
      </dsp:txXfrm>
    </dsp:sp>
    <dsp:sp modelId="{576168D2-E1D9-4C1D-9397-F87C05493BC7}">
      <dsp:nvSpPr>
        <dsp:cNvPr id="0" name=""/>
        <dsp:cNvSpPr/>
      </dsp:nvSpPr>
      <dsp:spPr>
        <a:xfrm>
          <a:off x="7511755"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do dalszego rozważenia</a:t>
          </a:r>
        </a:p>
      </dsp:txBody>
      <dsp:txXfrm>
        <a:off x="7534129" y="25840"/>
        <a:ext cx="1483036" cy="719144"/>
      </dsp:txXfrm>
    </dsp:sp>
    <dsp:sp modelId="{7439C74A-A42A-4BFB-83A6-48E56F719F9A}">
      <dsp:nvSpPr>
        <dsp:cNvPr id="0" name=""/>
        <dsp:cNvSpPr/>
      </dsp:nvSpPr>
      <dsp:spPr>
        <a:xfrm rot="2142401">
          <a:off x="4691005" y="1030954"/>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1025455"/>
        <a:ext cx="37629" cy="37629"/>
      </dsp:txXfrm>
    </dsp:sp>
    <dsp:sp modelId="{B73DDD93-AC4F-4ED0-B52A-F9B953137DA3}">
      <dsp:nvSpPr>
        <dsp:cNvPr id="0" name=""/>
        <dsp:cNvSpPr/>
      </dsp:nvSpPr>
      <dsp:spPr>
        <a:xfrm>
          <a:off x="5372856"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nie</a:t>
          </a:r>
        </a:p>
      </dsp:txBody>
      <dsp:txXfrm>
        <a:off x="5395230" y="904316"/>
        <a:ext cx="1483036" cy="719144"/>
      </dsp:txXfrm>
    </dsp:sp>
    <dsp:sp modelId="{51E98DCC-6AAE-4E19-922E-239F319C1D2D}">
      <dsp:nvSpPr>
        <dsp:cNvPr id="0" name=""/>
        <dsp:cNvSpPr/>
      </dsp:nvSpPr>
      <dsp:spPr>
        <a:xfrm>
          <a:off x="6900641" y="1250573"/>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1248611"/>
        <a:ext cx="30555" cy="30555"/>
      </dsp:txXfrm>
    </dsp:sp>
    <dsp:sp modelId="{90003A7A-6067-48D4-BE22-AEDE86805BFB}">
      <dsp:nvSpPr>
        <dsp:cNvPr id="0" name=""/>
        <dsp:cNvSpPr/>
      </dsp:nvSpPr>
      <dsp:spPr>
        <a:xfrm>
          <a:off x="7511755"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do odrzucenia</a:t>
          </a:r>
        </a:p>
      </dsp:txBody>
      <dsp:txXfrm>
        <a:off x="7534129" y="904316"/>
        <a:ext cx="1483036" cy="719144"/>
      </dsp:txXfrm>
    </dsp:sp>
    <dsp:sp modelId="{D91837CD-49F5-4E55-BFD6-50E67D3A10B7}">
      <dsp:nvSpPr>
        <dsp:cNvPr id="0" name=""/>
        <dsp:cNvSpPr/>
      </dsp:nvSpPr>
      <dsp:spPr>
        <a:xfrm>
          <a:off x="2622844" y="2568288"/>
          <a:ext cx="611113" cy="26630"/>
        </a:xfrm>
        <a:custGeom>
          <a:avLst/>
          <a:gdLst/>
          <a:ahLst/>
          <a:cxnLst/>
          <a:rect l="0" t="0" r="0" b="0"/>
          <a:pathLst>
            <a:path>
              <a:moveTo>
                <a:pt x="0" y="13315"/>
              </a:moveTo>
              <a:lnTo>
                <a:pt x="611113"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913123" y="2566325"/>
        <a:ext cx="30555" cy="30555"/>
      </dsp:txXfrm>
    </dsp:sp>
    <dsp:sp modelId="{BD65ECCF-5D2B-41F1-8EB8-F292021F02B8}">
      <dsp:nvSpPr>
        <dsp:cNvPr id="0" name=""/>
        <dsp:cNvSpPr/>
      </dsp:nvSpPr>
      <dsp:spPr>
        <a:xfrm>
          <a:off x="3233958"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czy jest zadowalający</a:t>
          </a:r>
        </a:p>
      </dsp:txBody>
      <dsp:txXfrm>
        <a:off x="3256332" y="2222031"/>
        <a:ext cx="1483036" cy="719144"/>
      </dsp:txXfrm>
    </dsp:sp>
    <dsp:sp modelId="{67CC7868-C41C-4161-B6C6-005F2D08E20C}">
      <dsp:nvSpPr>
        <dsp:cNvPr id="0" name=""/>
        <dsp:cNvSpPr/>
      </dsp:nvSpPr>
      <dsp:spPr>
        <a:xfrm rot="19457599">
          <a:off x="4691005" y="2348668"/>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343169"/>
        <a:ext cx="37629" cy="37629"/>
      </dsp:txXfrm>
    </dsp:sp>
    <dsp:sp modelId="{FB352AE8-D90C-418C-B6BE-5E0BF4D2F17B}">
      <dsp:nvSpPr>
        <dsp:cNvPr id="0" name=""/>
        <dsp:cNvSpPr/>
      </dsp:nvSpPr>
      <dsp:spPr>
        <a:xfrm>
          <a:off x="5372856"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tak</a:t>
          </a:r>
        </a:p>
      </dsp:txBody>
      <dsp:txXfrm>
        <a:off x="5395230" y="1782793"/>
        <a:ext cx="1483036" cy="719144"/>
      </dsp:txXfrm>
    </dsp:sp>
    <dsp:sp modelId="{80E1C73E-3912-4803-9BB9-82843378FAE3}">
      <dsp:nvSpPr>
        <dsp:cNvPr id="0" name=""/>
        <dsp:cNvSpPr/>
      </dsp:nvSpPr>
      <dsp:spPr>
        <a:xfrm>
          <a:off x="6900641" y="2129049"/>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2127087"/>
        <a:ext cx="30555" cy="30555"/>
      </dsp:txXfrm>
    </dsp:sp>
    <dsp:sp modelId="{874707BC-FAB5-43CE-86DA-568D53FAFAD0}">
      <dsp:nvSpPr>
        <dsp:cNvPr id="0" name=""/>
        <dsp:cNvSpPr/>
      </dsp:nvSpPr>
      <dsp:spPr>
        <a:xfrm>
          <a:off x="7511755"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do dalszego rozważenia</a:t>
          </a:r>
        </a:p>
      </dsp:txBody>
      <dsp:txXfrm>
        <a:off x="7534129" y="1782793"/>
        <a:ext cx="1483036" cy="719144"/>
      </dsp:txXfrm>
    </dsp:sp>
    <dsp:sp modelId="{0F051B8D-A0F9-4643-ACFB-AE7B4E51BE46}">
      <dsp:nvSpPr>
        <dsp:cNvPr id="0" name=""/>
        <dsp:cNvSpPr/>
      </dsp:nvSpPr>
      <dsp:spPr>
        <a:xfrm rot="2142401">
          <a:off x="4691005" y="2787907"/>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782407"/>
        <a:ext cx="37629" cy="37629"/>
      </dsp:txXfrm>
    </dsp:sp>
    <dsp:sp modelId="{03E709B6-61D5-4B44-869D-0DFD121721A5}">
      <dsp:nvSpPr>
        <dsp:cNvPr id="0" name=""/>
        <dsp:cNvSpPr/>
      </dsp:nvSpPr>
      <dsp:spPr>
        <a:xfrm>
          <a:off x="5372856"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nie</a:t>
          </a:r>
        </a:p>
      </dsp:txBody>
      <dsp:txXfrm>
        <a:off x="5395230" y="2661269"/>
        <a:ext cx="1483036" cy="719144"/>
      </dsp:txXfrm>
    </dsp:sp>
    <dsp:sp modelId="{7C367C49-EFE4-4BBC-9C52-ED6F3E3D080C}">
      <dsp:nvSpPr>
        <dsp:cNvPr id="0" name=""/>
        <dsp:cNvSpPr/>
      </dsp:nvSpPr>
      <dsp:spPr>
        <a:xfrm>
          <a:off x="6900641" y="3007526"/>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005563"/>
        <a:ext cx="30555" cy="30555"/>
      </dsp:txXfrm>
    </dsp:sp>
    <dsp:sp modelId="{B4266793-4FD4-4E29-B6FE-229D254D88D5}">
      <dsp:nvSpPr>
        <dsp:cNvPr id="0" name=""/>
        <dsp:cNvSpPr/>
      </dsp:nvSpPr>
      <dsp:spPr>
        <a:xfrm>
          <a:off x="7511755"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do odrzucenia</a:t>
          </a:r>
        </a:p>
      </dsp:txBody>
      <dsp:txXfrm>
        <a:off x="7534129" y="2661269"/>
        <a:ext cx="1483036" cy="719144"/>
      </dsp:txXfrm>
    </dsp:sp>
    <dsp:sp modelId="{608F2EAB-3DDF-45B1-8A35-376C848A174F}">
      <dsp:nvSpPr>
        <dsp:cNvPr id="0" name=""/>
        <dsp:cNvSpPr/>
      </dsp:nvSpPr>
      <dsp:spPr>
        <a:xfrm rot="4249260">
          <a:off x="1998301" y="3446764"/>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3413574"/>
        <a:ext cx="93009" cy="93009"/>
      </dsp:txXfrm>
    </dsp:sp>
    <dsp:sp modelId="{156A9D54-8257-44A5-B449-5F273550F53A}">
      <dsp:nvSpPr>
        <dsp:cNvPr id="0" name=""/>
        <dsp:cNvSpPr/>
      </dsp:nvSpPr>
      <dsp:spPr>
        <a:xfrm>
          <a:off x="3233958" y="395660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jakie przyniesie konsekwencje</a:t>
          </a:r>
        </a:p>
      </dsp:txBody>
      <dsp:txXfrm>
        <a:off x="3256332" y="3978983"/>
        <a:ext cx="1483036" cy="719144"/>
      </dsp:txXfrm>
    </dsp:sp>
    <dsp:sp modelId="{AB7CECE6-3656-4C36-99DB-8F00A68FA82E}">
      <dsp:nvSpPr>
        <dsp:cNvPr id="0" name=""/>
        <dsp:cNvSpPr/>
      </dsp:nvSpPr>
      <dsp:spPr>
        <a:xfrm rot="19457599">
          <a:off x="4691005" y="4105621"/>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100122"/>
        <a:ext cx="37629" cy="37629"/>
      </dsp:txXfrm>
    </dsp:sp>
    <dsp:sp modelId="{84B1942D-7D8D-477D-90FF-BB5A6862D8A6}">
      <dsp:nvSpPr>
        <dsp:cNvPr id="0" name=""/>
        <dsp:cNvSpPr/>
      </dsp:nvSpPr>
      <dsp:spPr>
        <a:xfrm>
          <a:off x="5372856"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tak</a:t>
          </a:r>
        </a:p>
      </dsp:txBody>
      <dsp:txXfrm>
        <a:off x="5395230" y="3539745"/>
        <a:ext cx="1483036" cy="719144"/>
      </dsp:txXfrm>
    </dsp:sp>
    <dsp:sp modelId="{41A2BB3D-4AB5-4B43-B3A2-BE8B4FB55A06}">
      <dsp:nvSpPr>
        <dsp:cNvPr id="0" name=""/>
        <dsp:cNvSpPr/>
      </dsp:nvSpPr>
      <dsp:spPr>
        <a:xfrm>
          <a:off x="6900641" y="3886002"/>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884040"/>
        <a:ext cx="30555" cy="30555"/>
      </dsp:txXfrm>
    </dsp:sp>
    <dsp:sp modelId="{090108D6-75A4-4FEA-B59E-41F5F7292DC4}">
      <dsp:nvSpPr>
        <dsp:cNvPr id="0" name=""/>
        <dsp:cNvSpPr/>
      </dsp:nvSpPr>
      <dsp:spPr>
        <a:xfrm>
          <a:off x="7511755"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do dalszego rozważenia</a:t>
          </a:r>
        </a:p>
      </dsp:txBody>
      <dsp:txXfrm>
        <a:off x="7534129" y="3539745"/>
        <a:ext cx="1483036" cy="719144"/>
      </dsp:txXfrm>
    </dsp:sp>
    <dsp:sp modelId="{2F9BB516-0CE5-4AC4-9005-D47FD75CE21B}">
      <dsp:nvSpPr>
        <dsp:cNvPr id="0" name=""/>
        <dsp:cNvSpPr/>
      </dsp:nvSpPr>
      <dsp:spPr>
        <a:xfrm rot="2142401">
          <a:off x="4691005" y="4544859"/>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539360"/>
        <a:ext cx="37629" cy="37629"/>
      </dsp:txXfrm>
    </dsp:sp>
    <dsp:sp modelId="{20EDD96D-1F84-4443-9A29-B1CA48977D74}">
      <dsp:nvSpPr>
        <dsp:cNvPr id="0" name=""/>
        <dsp:cNvSpPr/>
      </dsp:nvSpPr>
      <dsp:spPr>
        <a:xfrm>
          <a:off x="5372856"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nie</a:t>
          </a:r>
        </a:p>
      </dsp:txBody>
      <dsp:txXfrm>
        <a:off x="5395230" y="4418222"/>
        <a:ext cx="1483036" cy="719144"/>
      </dsp:txXfrm>
    </dsp:sp>
    <dsp:sp modelId="{E8179104-8118-46FB-88E0-FAED72433126}">
      <dsp:nvSpPr>
        <dsp:cNvPr id="0" name=""/>
        <dsp:cNvSpPr/>
      </dsp:nvSpPr>
      <dsp:spPr>
        <a:xfrm>
          <a:off x="6900641" y="4764478"/>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4762516"/>
        <a:ext cx="30555" cy="30555"/>
      </dsp:txXfrm>
    </dsp:sp>
    <dsp:sp modelId="{D1C3850D-C7B5-4D48-9E40-79C76AF33EE5}">
      <dsp:nvSpPr>
        <dsp:cNvPr id="0" name=""/>
        <dsp:cNvSpPr/>
      </dsp:nvSpPr>
      <dsp:spPr>
        <a:xfrm>
          <a:off x="7511755"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a:t>do odrzucenia</a:t>
          </a:r>
        </a:p>
      </dsp:txBody>
      <dsp:txXfrm>
        <a:off x="7534129" y="4418222"/>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Osoba podejmująca decyzję działa w warunkach</a:t>
          </a:r>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Pewności</a:t>
          </a:r>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Ryzyka</a:t>
          </a:r>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Niepewności</a:t>
          </a:r>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30/11/2021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7.pn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hyperlink" Target="https://www.youtube.com/watch?v=38RlXdr4Np0" TargetMode="External"/><Relationship Id="rId5" Type="http://schemas.openxmlformats.org/officeDocument/2006/relationships/diagramData" Target="../diagrams/data13.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YRqbM6ZpTH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IIFYD05PLr4" TargetMode="Externa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6.jpeg"/><Relationship Id="rId7" Type="http://schemas.openxmlformats.org/officeDocument/2006/relationships/diagramQuickStyle" Target="../diagrams/quickStyle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7.png"/><Relationship Id="rId9" Type="http://schemas.microsoft.com/office/2007/relationships/diagramDrawing" Target="../diagrams/drawing1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400110"/>
          </a:xfrm>
          <a:prstGeom prst="rect">
            <a:avLst/>
          </a:prstGeom>
          <a:noFill/>
        </p:spPr>
        <p:txBody>
          <a:bodyPr wrap="square">
            <a:spAutoFit/>
          </a:bodyPr>
          <a:lstStyle/>
          <a:p>
            <a:pPr algn="ct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Wyższa Szkoła Informatyki i Zarządzania z siedzibą w Rzeszowie </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Rozdział logiczny między przyczyną oraz skutkiem </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Czasami w materiałach pojawiają się słowa lub sformułowania sygnalizujące związki </a:t>
            </a:r>
            <a:r>
              <a:rPr lang="pl-PL" altLang="es-ES" sz="2500" dirty="0" err="1">
                <a:latin typeface="Calibri" panose="020F0502020204030204" pitchFamily="34" charset="0"/>
                <a:cs typeface="Calibri" panose="020F0502020204030204" pitchFamily="34" charset="0"/>
              </a:rPr>
              <a:t>przyczynowo-skutkowe</a:t>
            </a:r>
            <a:r>
              <a:rPr lang="pl-PL" altLang="es-ES" sz="2500" dirty="0">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Do opisu przyczyn </a:t>
            </a:r>
            <a:r>
              <a:rPr lang="pl-PL" altLang="es-ES" sz="2400" dirty="0">
                <a:latin typeface="Calibri" panose="020F0502020204030204" pitchFamily="34" charset="0"/>
                <a:cs typeface="Calibri" panose="020F0502020204030204" pitchFamily="34" charset="0"/>
              </a:rPr>
              <a:t>używa się takich określeń jak: ponieważ, </a:t>
            </a:r>
            <a:br>
              <a:rPr lang="pl-PL" altLang="es-ES" sz="2400" dirty="0">
                <a:latin typeface="Calibri" panose="020F0502020204030204" pitchFamily="34" charset="0"/>
                <a:cs typeface="Calibri" panose="020F0502020204030204" pitchFamily="34" charset="0"/>
              </a:rPr>
            </a:br>
            <a:r>
              <a:rPr lang="pl-PL" altLang="es-ES" sz="2400" dirty="0">
                <a:latin typeface="Calibri" panose="020F0502020204030204" pitchFamily="34" charset="0"/>
                <a:cs typeface="Calibri" panose="020F0502020204030204" pitchFamily="34" charset="0"/>
              </a:rPr>
              <a:t>jeśli, jeżeli, w przypadku, gdy, z uwagi na (…). </a:t>
            </a: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752770"/>
          </a:xfrm>
          <a:prstGeom prst="rect">
            <a:avLst/>
          </a:prstGeom>
        </p:spPr>
        <p:txBody>
          <a:bodyPr vert="horz" wrap="square" lIns="0" tIns="13970" rIns="0" bIns="0" rtlCol="0">
            <a:spAutoFit/>
          </a:bodyPr>
          <a:lstStyle/>
          <a:p>
            <a:pPr marL="12700">
              <a:spcBef>
                <a:spcPts val="110"/>
              </a:spcBef>
            </a:pPr>
            <a:r>
              <a:rPr lang="pl-PL" altLang="es-ES" sz="2400" b="1" dirty="0">
                <a:latin typeface="Calibri" panose="020F0502020204030204" pitchFamily="34" charset="0"/>
                <a:cs typeface="Calibri" panose="020F0502020204030204" pitchFamily="34" charset="0"/>
              </a:rPr>
              <a:t>Z kolei skutki </a:t>
            </a:r>
            <a:r>
              <a:rPr lang="pl-PL" altLang="es-ES" sz="2400" dirty="0">
                <a:latin typeface="Calibri" panose="020F0502020204030204" pitchFamily="34" charset="0"/>
                <a:cs typeface="Calibri" panose="020F0502020204030204" pitchFamily="34" charset="0"/>
              </a:rPr>
              <a:t>zapowiadają sformułowania takie jak: z tego powodu, w wyniku, w rezultacie, na skutek, odpowiednio (…).  </a:t>
            </a: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ext uri="{D42A27DB-BD31-4B8C-83A1-F6EECF244321}">
                <p14:modId xmlns:p14="http://schemas.microsoft.com/office/powerpoint/2010/main" val="2215214793"/>
              </p:ext>
            </p:extLst>
          </p:nvPr>
        </p:nvGraphicFramePr>
        <p:xfrm>
          <a:off x="938055" y="5205749"/>
          <a:ext cx="16566336" cy="2785876"/>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pl-PL" sz="2500" b="1" dirty="0">
                          <a:solidFill>
                            <a:schemeClr val="tx1"/>
                          </a:solidFill>
                        </a:rPr>
                        <a:t>Kategorie związków </a:t>
                      </a:r>
                      <a:r>
                        <a:rPr lang="pl-PL" sz="2500" b="1" dirty="0" err="1">
                          <a:solidFill>
                            <a:schemeClr val="tx1"/>
                          </a:solidFill>
                        </a:rPr>
                        <a:t>przyczynowo-skutkowych</a:t>
                      </a:r>
                      <a:r>
                        <a:rPr lang="pl-PL" sz="2500" b="1" dirty="0">
                          <a:solidFill>
                            <a:schemeClr val="tx1"/>
                          </a:solidFill>
                        </a:rPr>
                        <a:t> </a:t>
                      </a: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913111">
                <a:tc>
                  <a:txBody>
                    <a:bodyPr/>
                    <a:lstStyle/>
                    <a:p>
                      <a:pPr algn="ctr" fontAlgn="base">
                        <a:spcAft>
                          <a:spcPts val="0"/>
                        </a:spcAft>
                      </a:pPr>
                      <a:r>
                        <a:rPr lang="pl-PL" sz="2200" b="1" dirty="0">
                          <a:solidFill>
                            <a:schemeClr val="tx1"/>
                          </a:solidFill>
                          <a:effectLst/>
                          <a:latin typeface="+mn-lt"/>
                          <a:ea typeface="+mn-ea"/>
                          <a:cs typeface="+mn-cs"/>
                        </a:rPr>
                        <a:t>(1) </a:t>
                      </a:r>
                      <a:r>
                        <a:rPr lang="pl-PL" sz="2200" dirty="0">
                          <a:solidFill>
                            <a:schemeClr val="tx1"/>
                          </a:solidFill>
                          <a:effectLst/>
                          <a:latin typeface="+mn-lt"/>
                          <a:ea typeface="+mn-ea"/>
                          <a:cs typeface="+mn-cs"/>
                        </a:rPr>
                        <a:t>Związki </a:t>
                      </a:r>
                      <a:r>
                        <a:rPr lang="pl-PL" sz="2200" dirty="0" err="1">
                          <a:solidFill>
                            <a:schemeClr val="tx1"/>
                          </a:solidFill>
                          <a:effectLst/>
                          <a:latin typeface="+mn-lt"/>
                          <a:ea typeface="+mn-ea"/>
                          <a:cs typeface="+mn-cs"/>
                        </a:rPr>
                        <a:t>przyczynowo-skutkowe</a:t>
                      </a:r>
                      <a:r>
                        <a:rPr lang="pl-PL" sz="2200" dirty="0">
                          <a:solidFill>
                            <a:schemeClr val="tx1"/>
                          </a:solidFill>
                          <a:effectLst/>
                          <a:latin typeface="+mn-lt"/>
                          <a:ea typeface="+mn-ea"/>
                          <a:cs typeface="+mn-cs"/>
                        </a:rPr>
                        <a:t> stwierdzone</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(2) </a:t>
                      </a:r>
                      <a:r>
                        <a:rPr lang="pl-PL" sz="2200" b="0" dirty="0">
                          <a:solidFill>
                            <a:schemeClr val="tx1"/>
                          </a:solidFill>
                          <a:effectLst/>
                          <a:latin typeface="+mn-lt"/>
                          <a:ea typeface="Times New Roman" panose="02020603050405020304" pitchFamily="18" charset="0"/>
                          <a:cs typeface="Times New Roman" panose="02020603050405020304" pitchFamily="18" charset="0"/>
                        </a:rPr>
                        <a:t>Związki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przyczynowo-skutkowe</a:t>
                      </a:r>
                      <a:r>
                        <a:rPr lang="pl-PL" sz="2200" b="0" dirty="0">
                          <a:solidFill>
                            <a:schemeClr val="tx1"/>
                          </a:solidFill>
                          <a:effectLst/>
                          <a:latin typeface="+mn-lt"/>
                          <a:ea typeface="Times New Roman" panose="02020603050405020304" pitchFamily="18" charset="0"/>
                          <a:cs typeface="Times New Roman" panose="02020603050405020304" pitchFamily="18" charset="0"/>
                        </a:rPr>
                        <a:t> nieokreślone</a:t>
                      </a: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(3) </a:t>
                      </a:r>
                      <a:r>
                        <a:rPr lang="pl-PL" sz="2200" b="0" dirty="0">
                          <a:solidFill>
                            <a:schemeClr val="tx1"/>
                          </a:solidFill>
                          <a:effectLst/>
                          <a:latin typeface="+mn-lt"/>
                          <a:ea typeface="Times New Roman" panose="02020603050405020304" pitchFamily="18" charset="0"/>
                          <a:cs typeface="Times New Roman" panose="02020603050405020304" pitchFamily="18" charset="0"/>
                        </a:rPr>
                        <a:t>Związki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przyczynowo-skutkowe</a:t>
                      </a:r>
                      <a:r>
                        <a:rPr lang="pl-PL" sz="2200" b="0" dirty="0">
                          <a:solidFill>
                            <a:schemeClr val="tx1"/>
                          </a:solidFill>
                          <a:effectLst/>
                          <a:latin typeface="+mn-lt"/>
                          <a:ea typeface="Times New Roman" panose="02020603050405020304" pitchFamily="18" charset="0"/>
                          <a:cs typeface="Times New Roman" panose="02020603050405020304" pitchFamily="18" charset="0"/>
                        </a:rPr>
                        <a:t> wzajemne </a:t>
                      </a: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pl-PL" sz="2200" dirty="0">
                          <a:solidFill>
                            <a:schemeClr val="tx1"/>
                          </a:solidFill>
                          <a:effectLst/>
                          <a:latin typeface="+mn-lt"/>
                          <a:ea typeface="+mn-ea"/>
                          <a:cs typeface="+mn-cs"/>
                        </a:rPr>
                        <a:t>Cechują się bardzo jasno określonym związkiem między tym co jest przyczyną a tym co stanowi skutek</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Związek </a:t>
                      </a:r>
                      <a:r>
                        <a:rPr lang="pl-PL" sz="2200" b="0" dirty="0" err="1">
                          <a:solidFill>
                            <a:schemeClr val="tx1"/>
                          </a:solidFill>
                          <a:effectLst/>
                          <a:latin typeface="+mn-lt"/>
                          <a:ea typeface="Times New Roman" panose="02020603050405020304" pitchFamily="18" charset="0"/>
                          <a:cs typeface="Times New Roman" panose="02020603050405020304" pitchFamily="18" charset="0"/>
                        </a:rPr>
                        <a:t>przyczynowo-slutkowy</a:t>
                      </a:r>
                      <a:r>
                        <a:rPr lang="pl-PL" sz="2200" b="0" dirty="0">
                          <a:solidFill>
                            <a:schemeClr val="tx1"/>
                          </a:solidFill>
                          <a:effectLst/>
                          <a:latin typeface="+mn-lt"/>
                          <a:ea typeface="Times New Roman" panose="02020603050405020304" pitchFamily="18" charset="0"/>
                          <a:cs typeface="Times New Roman" panose="02020603050405020304" pitchFamily="18" charset="0"/>
                        </a:rPr>
                        <a:t> należy </a:t>
                      </a:r>
                      <a:br>
                        <a:rPr lang="pl-PL" sz="2200" b="0" dirty="0">
                          <a:solidFill>
                            <a:schemeClr val="tx1"/>
                          </a:solidFill>
                          <a:effectLst/>
                          <a:latin typeface="+mn-lt"/>
                          <a:ea typeface="Times New Roman" panose="02020603050405020304" pitchFamily="18" charset="0"/>
                          <a:cs typeface="Times New Roman" panose="02020603050405020304" pitchFamily="18" charset="0"/>
                        </a:rPr>
                      </a:br>
                      <a:r>
                        <a:rPr lang="pl-PL" sz="2200" b="0" dirty="0">
                          <a:solidFill>
                            <a:schemeClr val="tx1"/>
                          </a:solidFill>
                          <a:effectLst/>
                          <a:latin typeface="+mn-lt"/>
                          <a:ea typeface="Times New Roman" panose="02020603050405020304" pitchFamily="18" charset="0"/>
                          <a:cs typeface="Times New Roman" panose="02020603050405020304" pitchFamily="18" charset="0"/>
                        </a:rPr>
                        <a:t>ustalić lub zidentyfikować „czytając między powiązanymi”</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pl-PL" sz="2200" b="0" dirty="0">
                          <a:solidFill>
                            <a:schemeClr val="tx1"/>
                          </a:solidFill>
                          <a:effectLst/>
                          <a:latin typeface="+mn-lt"/>
                          <a:ea typeface="Times New Roman" panose="02020603050405020304" pitchFamily="18" charset="0"/>
                          <a:cs typeface="Times New Roman" panose="02020603050405020304" pitchFamily="18" charset="0"/>
                        </a:rPr>
                        <a:t>W tego rodzaju strukturze jeden efekt wywołuje drugi efekt, który może następnie wywołać trzeci, etc.</a:t>
                      </a:r>
                    </a:p>
                  </a:txBody>
                  <a:tcPr marL="68580" marR="68580" marT="0" marB="0" anchor="ctr"/>
                </a:tc>
                <a:extLst>
                  <a:ext uri="{0D108BD9-81ED-4DB2-BD59-A6C34878D82A}">
                    <a16:rowId xmlns:a16="http://schemas.microsoft.com/office/drawing/2014/main" val="1407959999"/>
                  </a:ext>
                </a:extLst>
              </a:tr>
            </a:tbl>
          </a:graphicData>
        </a:graphic>
      </p:graphicFrame>
      <p:sp>
        <p:nvSpPr>
          <p:cNvPr id="1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85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Rozwiązanie kwestii problemów nieokreślonych</a:t>
            </a: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186189018"/>
              </p:ext>
            </p:extLst>
          </p:nvPr>
        </p:nvGraphicFramePr>
        <p:xfrm>
          <a:off x="-13669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200" b="1" dirty="0">
                <a:solidFill>
                  <a:schemeClr val="tx1"/>
                </a:solidFill>
              </a:rPr>
              <a:t>Przyczyna 1: </a:t>
            </a:r>
            <a:r>
              <a:rPr lang="pl-PL" sz="2200" dirty="0">
                <a:solidFill>
                  <a:schemeClr val="tx1"/>
                </a:solidFill>
              </a:rPr>
              <a:t>Ludzie ścinają drzewa.</a:t>
            </a:r>
          </a:p>
          <a:p>
            <a:pPr lvl="0" fontAlgn="base"/>
            <a:endParaRPr lang="pl-PL" sz="500" dirty="0">
              <a:solidFill>
                <a:schemeClr val="tx1"/>
              </a:solidFill>
            </a:endParaRPr>
          </a:p>
          <a:p>
            <a:pPr lvl="0" fontAlgn="base"/>
            <a:r>
              <a:rPr lang="pl-PL" sz="2000" b="1" dirty="0">
                <a:solidFill>
                  <a:schemeClr val="tx1"/>
                </a:solidFill>
              </a:rPr>
              <a:t>Skutek 1:</a:t>
            </a:r>
            <a:r>
              <a:rPr lang="pl-PL" sz="2000" dirty="0">
                <a:solidFill>
                  <a:schemeClr val="tx1"/>
                </a:solidFill>
              </a:rPr>
              <a:t> Zniszczone siedliska ptaków.</a:t>
            </a:r>
          </a:p>
          <a:p>
            <a:pPr lvl="0" fontAlgn="base"/>
            <a:r>
              <a:rPr lang="pl-PL" sz="2000" b="1" dirty="0">
                <a:solidFill>
                  <a:schemeClr val="tx1"/>
                </a:solidFill>
              </a:rPr>
              <a:t>Skutek 2: </a:t>
            </a:r>
            <a:r>
              <a:rPr lang="pl-PL" sz="2000" dirty="0">
                <a:solidFill>
                  <a:schemeClr val="tx1"/>
                </a:solidFill>
              </a:rPr>
              <a:t>Brak miejsc gniazdowania.</a:t>
            </a:r>
          </a:p>
          <a:p>
            <a:pPr lvl="0" fontAlgn="base"/>
            <a:r>
              <a:rPr lang="pl-PL" sz="2000" b="1" dirty="0">
                <a:solidFill>
                  <a:schemeClr val="tx1"/>
                </a:solidFill>
              </a:rPr>
              <a:t>Skutek 3:</a:t>
            </a:r>
            <a:r>
              <a:rPr lang="pl-PL" sz="2000" dirty="0">
                <a:solidFill>
                  <a:schemeClr val="tx1"/>
                </a:solidFill>
              </a:rPr>
              <a:t> Wykluwa się mniej piskląt.</a:t>
            </a:r>
          </a:p>
          <a:p>
            <a:r>
              <a:rPr lang="pl-PL" sz="2000" b="1" dirty="0">
                <a:solidFill>
                  <a:schemeClr val="tx1"/>
                </a:solidFill>
              </a:rPr>
              <a:t>Skutek 4:</a:t>
            </a:r>
            <a:r>
              <a:rPr lang="pl-PL" sz="2000" dirty="0">
                <a:solidFill>
                  <a:schemeClr val="tx1"/>
                </a:solidFill>
              </a:rPr>
              <a:t> Zmniejszona populacja ptaków. </a:t>
            </a: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000" dirty="0">
                <a:solidFill>
                  <a:schemeClr val="tx1"/>
                </a:solidFill>
              </a:rPr>
              <a:t>Rafa Koralowa jest zagrożona globalnym ociepleniem </a:t>
            </a:r>
            <a:r>
              <a:rPr lang="pl-PL" sz="2000" b="1" dirty="0">
                <a:solidFill>
                  <a:schemeClr val="tx1"/>
                </a:solidFill>
              </a:rPr>
              <a:t>(przyczyna)</a:t>
            </a:r>
            <a:r>
              <a:rPr lang="pl-PL" sz="2000" dirty="0">
                <a:solidFill>
                  <a:schemeClr val="tx1"/>
                </a:solidFill>
              </a:rPr>
              <a:t>. Rosnąca temperatura wody powoduje blaknięcie rafy </a:t>
            </a:r>
            <a:r>
              <a:rPr lang="pl-PL" sz="2000" b="1" dirty="0">
                <a:solidFill>
                  <a:schemeClr val="tx1"/>
                </a:solidFill>
              </a:rPr>
              <a:t>(skutek)</a:t>
            </a:r>
            <a:r>
              <a:rPr lang="pl-PL" sz="2000" dirty="0">
                <a:solidFill>
                  <a:schemeClr val="tx1"/>
                </a:solidFill>
              </a:rPr>
              <a:t>, przez co jest ona bardziej podatna na choroby. </a:t>
            </a:r>
          </a:p>
        </p:txBody>
      </p:sp>
      <p:sp>
        <p:nvSpPr>
          <p:cNvPr id="12"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71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3. Rozwiązania oparte na burzy mózgów</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2300081292"/>
              </p:ext>
            </p:extLst>
          </p:nvPr>
        </p:nvGraphicFramePr>
        <p:xfrm>
          <a:off x="1524000" y="1607319"/>
          <a:ext cx="14554200" cy="6494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7225252" y="7760077"/>
            <a:ext cx="2830198" cy="369332"/>
          </a:xfrm>
          <a:prstGeom prst="rect">
            <a:avLst/>
          </a:prstGeom>
        </p:spPr>
        <p:txBody>
          <a:bodyPr wrap="none">
            <a:spAutoFit/>
          </a:bodyPr>
          <a:lstStyle/>
          <a:p>
            <a:pPr algn="ctr"/>
            <a:r>
              <a:rPr lang="pl-PL" dirty="0"/>
              <a:t>Źródło: opracowanie własne</a:t>
            </a:r>
          </a:p>
        </p:txBody>
      </p:sp>
    </p:spTree>
    <p:extLst>
      <p:ext uri="{BB962C8B-B14F-4D97-AF65-F5344CB8AC3E}">
        <p14:creationId xmlns:p14="http://schemas.microsoft.com/office/powerpoint/2010/main" val="27827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Effect transition="in" filter="blinds(horizontal)">
                                      <p:cBhvr>
                                        <p:cTn id="7" dur="500"/>
                                        <p:tgtEl>
                                          <p:spTgt spid="9">
                                            <p:graphicEl>
                                              <a:dgm id="{908C19E5-AB95-4497-BABB-A2342F719B4C}"/>
                                            </p:graphicEl>
                                          </p:spTgt>
                                        </p:tgtEl>
                                      </p:cBhvr>
                                    </p:animEffect>
                                  </p:childTnLst>
                                </p:cTn>
                              </p:par>
                            </p:childTnLst>
                          </p:cTn>
                        </p:par>
                        <p:par>
                          <p:cTn id="8" fill="hold">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9">
                                            <p:graphicEl>
                                              <a:dgm id="{F93E8025-755C-475E-8E7A-C6038D45ECE4}"/>
                                            </p:graphicEl>
                                          </p:spTgt>
                                        </p:tgtEl>
                                        <p:attrNameLst>
                                          <p:attrName>style.visibility</p:attrName>
                                        </p:attrNameLst>
                                      </p:cBhvr>
                                      <p:to>
                                        <p:strVal val="visible"/>
                                      </p:to>
                                    </p:set>
                                    <p:animEffect transition="in" filter="blinds(horizontal)">
                                      <p:cBhvr>
                                        <p:cTn id="11" dur="500"/>
                                        <p:tgtEl>
                                          <p:spTgt spid="9">
                                            <p:graphicEl>
                                              <a:dgm id="{F93E8025-755C-475E-8E7A-C6038D45ECE4}"/>
                                            </p:graphicEl>
                                          </p:spTgt>
                                        </p:tgtEl>
                                      </p:cBhvr>
                                    </p:animEffect>
                                  </p:childTnLst>
                                </p:cTn>
                              </p:par>
                            </p:childTnLst>
                          </p:cTn>
                        </p:par>
                        <p:par>
                          <p:cTn id="12" fill="hold">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9">
                                            <p:graphicEl>
                                              <a:dgm id="{16BEB864-0DAB-49D2-864D-914CC0169785}"/>
                                            </p:graphicEl>
                                          </p:spTgt>
                                        </p:tgtEl>
                                        <p:attrNameLst>
                                          <p:attrName>style.visibility</p:attrName>
                                        </p:attrNameLst>
                                      </p:cBhvr>
                                      <p:to>
                                        <p:strVal val="visible"/>
                                      </p:to>
                                    </p:set>
                                    <p:animEffect transition="in" filter="blinds(horizontal)">
                                      <p:cBhvr>
                                        <p:cTn id="15" dur="500"/>
                                        <p:tgtEl>
                                          <p:spTgt spid="9">
                                            <p:graphicEl>
                                              <a:dgm id="{16BEB864-0DAB-49D2-864D-914CC0169785}"/>
                                            </p:graphicEl>
                                          </p:spTgt>
                                        </p:tgtEl>
                                      </p:cBhvr>
                                    </p:animEffect>
                                  </p:childTnLst>
                                </p:cTn>
                              </p:par>
                            </p:childTnLst>
                          </p:cTn>
                        </p:par>
                        <p:par>
                          <p:cTn id="16" fill="hold">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9">
                                            <p:graphicEl>
                                              <a:dgm id="{F1A09229-53CB-4857-A9FF-5DE01D462DEF}"/>
                                            </p:graphicEl>
                                          </p:spTgt>
                                        </p:tgtEl>
                                        <p:attrNameLst>
                                          <p:attrName>style.visibility</p:attrName>
                                        </p:attrNameLst>
                                      </p:cBhvr>
                                      <p:to>
                                        <p:strVal val="visible"/>
                                      </p:to>
                                    </p:set>
                                    <p:animEffect transition="in" filter="blinds(horizontal)">
                                      <p:cBhvr>
                                        <p:cTn id="19" dur="500"/>
                                        <p:tgtEl>
                                          <p:spTgt spid="9">
                                            <p:graphicEl>
                                              <a:dgm id="{F1A09229-53CB-4857-A9FF-5DE01D462DEF}"/>
                                            </p:graphicEl>
                                          </p:spTgt>
                                        </p:tgtEl>
                                      </p:cBhvr>
                                    </p:animEffect>
                                  </p:childTnLst>
                                </p:cTn>
                              </p:par>
                            </p:childTnLst>
                          </p:cTn>
                        </p:par>
                        <p:par>
                          <p:cTn id="20" fill="hold">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9">
                                            <p:graphicEl>
                                              <a:dgm id="{558C52BB-2057-4CE4-A499-227F347015D0}"/>
                                            </p:graphicEl>
                                          </p:spTgt>
                                        </p:tgtEl>
                                        <p:attrNameLst>
                                          <p:attrName>style.visibility</p:attrName>
                                        </p:attrNameLst>
                                      </p:cBhvr>
                                      <p:to>
                                        <p:strVal val="visible"/>
                                      </p:to>
                                    </p:set>
                                    <p:animEffect transition="in" filter="blinds(horizontal)">
                                      <p:cBhvr>
                                        <p:cTn id="23" dur="500"/>
                                        <p:tgtEl>
                                          <p:spTgt spid="9">
                                            <p:graphicEl>
                                              <a:dgm id="{558C52BB-2057-4CE4-A499-227F347015D0}"/>
                                            </p:graphicEl>
                                          </p:spTgt>
                                        </p:tgtEl>
                                      </p:cBhvr>
                                    </p:animEffect>
                                  </p:childTnLst>
                                </p:cTn>
                              </p:par>
                            </p:childTnLst>
                          </p:cTn>
                        </p:par>
                        <p:par>
                          <p:cTn id="24" fill="hold">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9">
                                            <p:graphicEl>
                                              <a:dgm id="{46561014-6903-4FF2-AD89-C5F25281DB6C}"/>
                                            </p:graphicEl>
                                          </p:spTgt>
                                        </p:tgtEl>
                                        <p:attrNameLst>
                                          <p:attrName>style.visibility</p:attrName>
                                        </p:attrNameLst>
                                      </p:cBhvr>
                                      <p:to>
                                        <p:strVal val="visible"/>
                                      </p:to>
                                    </p:set>
                                    <p:animEffect transition="in" filter="blinds(horizontal)">
                                      <p:cBhvr>
                                        <p:cTn id="27" dur="500"/>
                                        <p:tgtEl>
                                          <p:spTgt spid="9">
                                            <p:graphicEl>
                                              <a:dgm id="{46561014-6903-4FF2-AD89-C5F25281DB6C}"/>
                                            </p:graphicEl>
                                          </p:spTgt>
                                        </p:tgtEl>
                                      </p:cBhvr>
                                    </p:animEffect>
                                  </p:childTnLst>
                                </p:cTn>
                              </p:par>
                            </p:childTnLst>
                          </p:cTn>
                        </p:par>
                        <p:par>
                          <p:cTn id="28" fill="hold">
                            <p:stCondLst>
                              <p:cond delay="6000"/>
                            </p:stCondLst>
                            <p:childTnLst>
                              <p:par>
                                <p:cTn id="29" presetID="3" presetClass="entr" presetSubtype="10" fill="hold" grpId="0" nodeType="afterEffect">
                                  <p:stCondLst>
                                    <p:cond delay="500"/>
                                  </p:stCondLst>
                                  <p:childTnLst>
                                    <p:set>
                                      <p:cBhvr>
                                        <p:cTn id="30" dur="1" fill="hold">
                                          <p:stCondLst>
                                            <p:cond delay="0"/>
                                          </p:stCondLst>
                                        </p:cTn>
                                        <p:tgtEl>
                                          <p:spTgt spid="9">
                                            <p:graphicEl>
                                              <a:dgm id="{CE8E570D-99FE-4A02-8DDB-709EF80137F5}"/>
                                            </p:graphicEl>
                                          </p:spTgt>
                                        </p:tgtEl>
                                        <p:attrNameLst>
                                          <p:attrName>style.visibility</p:attrName>
                                        </p:attrNameLst>
                                      </p:cBhvr>
                                      <p:to>
                                        <p:strVal val="visible"/>
                                      </p:to>
                                    </p:set>
                                    <p:animEffect transition="in" filter="blinds(horizontal)">
                                      <p:cBhvr>
                                        <p:cTn id="31" dur="500"/>
                                        <p:tgtEl>
                                          <p:spTgt spid="9">
                                            <p:graphicEl>
                                              <a:dgm id="{CE8E570D-99FE-4A02-8DDB-709EF80137F5}"/>
                                            </p:graphicEl>
                                          </p:spTgt>
                                        </p:tgtEl>
                                      </p:cBhvr>
                                    </p:animEffect>
                                  </p:childTnLst>
                                </p:cTn>
                              </p:par>
                            </p:childTnLst>
                          </p:cTn>
                        </p:par>
                        <p:par>
                          <p:cTn id="32" fill="hold">
                            <p:stCondLst>
                              <p:cond delay="7000"/>
                            </p:stCondLst>
                            <p:childTnLst>
                              <p:par>
                                <p:cTn id="33" presetID="3" presetClass="entr" presetSubtype="10" fill="hold" grpId="0" nodeType="afterEffect">
                                  <p:stCondLst>
                                    <p:cond delay="500"/>
                                  </p:stCondLst>
                                  <p:childTnLst>
                                    <p:set>
                                      <p:cBhvr>
                                        <p:cTn id="34" dur="1" fill="hold">
                                          <p:stCondLst>
                                            <p:cond delay="0"/>
                                          </p:stCondLst>
                                        </p:cTn>
                                        <p:tgtEl>
                                          <p:spTgt spid="9">
                                            <p:graphicEl>
                                              <a:dgm id="{779CC2FD-81EC-41F3-B6E0-4EF23247324D}"/>
                                            </p:graphicEl>
                                          </p:spTgt>
                                        </p:tgtEl>
                                        <p:attrNameLst>
                                          <p:attrName>style.visibility</p:attrName>
                                        </p:attrNameLst>
                                      </p:cBhvr>
                                      <p:to>
                                        <p:strVal val="visible"/>
                                      </p:to>
                                    </p:set>
                                    <p:animEffect transition="in" filter="blinds(horizontal)">
                                      <p:cBhvr>
                                        <p:cTn id="35" dur="500"/>
                                        <p:tgtEl>
                                          <p:spTgt spid="9">
                                            <p:graphicEl>
                                              <a:dgm id="{779CC2FD-81EC-41F3-B6E0-4EF23247324D}"/>
                                            </p:graphicEl>
                                          </p:spTgt>
                                        </p:tgtEl>
                                      </p:cBhvr>
                                    </p:animEffect>
                                  </p:childTnLst>
                                </p:cTn>
                              </p:par>
                            </p:childTnLst>
                          </p:cTn>
                        </p:par>
                        <p:par>
                          <p:cTn id="36" fill="hold">
                            <p:stCondLst>
                              <p:cond delay="8000"/>
                            </p:stCondLst>
                            <p:childTnLst>
                              <p:par>
                                <p:cTn id="37" presetID="3" presetClass="entr" presetSubtype="10" fill="hold" grpId="0" nodeType="afterEffect">
                                  <p:stCondLst>
                                    <p:cond delay="500"/>
                                  </p:stCondLst>
                                  <p:childTnLst>
                                    <p:set>
                                      <p:cBhvr>
                                        <p:cTn id="38" dur="1" fill="hold">
                                          <p:stCondLst>
                                            <p:cond delay="0"/>
                                          </p:stCondLst>
                                        </p:cTn>
                                        <p:tgtEl>
                                          <p:spTgt spid="9">
                                            <p:graphicEl>
                                              <a:dgm id="{43EAB46D-FE16-4632-9E8B-1E7840A4B537}"/>
                                            </p:graphicEl>
                                          </p:spTgt>
                                        </p:tgtEl>
                                        <p:attrNameLst>
                                          <p:attrName>style.visibility</p:attrName>
                                        </p:attrNameLst>
                                      </p:cBhvr>
                                      <p:to>
                                        <p:strVal val="visible"/>
                                      </p:to>
                                    </p:set>
                                    <p:animEffect transition="in" filter="blinds(horizontal)">
                                      <p:cBhvr>
                                        <p:cTn id="39" dur="500"/>
                                        <p:tgtEl>
                                          <p:spTgt spid="9">
                                            <p:graphicEl>
                                              <a:dgm id="{43EAB46D-FE16-4632-9E8B-1E7840A4B537}"/>
                                            </p:graphicEl>
                                          </p:spTgt>
                                        </p:tgtEl>
                                      </p:cBhvr>
                                    </p:animEffect>
                                  </p:childTnLst>
                                </p:cTn>
                              </p:par>
                            </p:childTnLst>
                          </p:cTn>
                        </p:par>
                        <p:par>
                          <p:cTn id="40" fill="hold">
                            <p:stCondLst>
                              <p:cond delay="9000"/>
                            </p:stCondLst>
                            <p:childTnLst>
                              <p:par>
                                <p:cTn id="41" presetID="3" presetClass="entr" presetSubtype="10" fill="hold" grpId="0" nodeType="afterEffect">
                                  <p:stCondLst>
                                    <p:cond delay="500"/>
                                  </p:stCondLst>
                                  <p:childTnLst>
                                    <p:set>
                                      <p:cBhvr>
                                        <p:cTn id="42" dur="1" fill="hold">
                                          <p:stCondLst>
                                            <p:cond delay="0"/>
                                          </p:stCondLst>
                                        </p:cTn>
                                        <p:tgtEl>
                                          <p:spTgt spid="9">
                                            <p:graphicEl>
                                              <a:dgm id="{E163D8EF-0975-4930-9761-6720E54494D5}"/>
                                            </p:graphicEl>
                                          </p:spTgt>
                                        </p:tgtEl>
                                        <p:attrNameLst>
                                          <p:attrName>style.visibility</p:attrName>
                                        </p:attrNameLst>
                                      </p:cBhvr>
                                      <p:to>
                                        <p:strVal val="visible"/>
                                      </p:to>
                                    </p:set>
                                    <p:animEffect transition="in" filter="blinds(horizontal)">
                                      <p:cBhvr>
                                        <p:cTn id="43" dur="500"/>
                                        <p:tgtEl>
                                          <p:spTgt spid="9">
                                            <p:graphicEl>
                                              <a:dgm id="{E163D8EF-0975-4930-9761-6720E54494D5}"/>
                                            </p:graphicEl>
                                          </p:spTgt>
                                        </p:tgtEl>
                                      </p:cBhvr>
                                    </p:animEffect>
                                  </p:childTnLst>
                                </p:cTn>
                              </p:par>
                            </p:childTnLst>
                          </p:cTn>
                        </p:par>
                        <p:par>
                          <p:cTn id="44" fill="hold">
                            <p:stCondLst>
                              <p:cond delay="10000"/>
                            </p:stCondLst>
                            <p:childTnLst>
                              <p:par>
                                <p:cTn id="45" presetID="3" presetClass="entr" presetSubtype="10" fill="hold" grpId="0" nodeType="afterEffect">
                                  <p:stCondLst>
                                    <p:cond delay="500"/>
                                  </p:stCondLst>
                                  <p:childTnLst>
                                    <p:set>
                                      <p:cBhvr>
                                        <p:cTn id="46" dur="1" fill="hold">
                                          <p:stCondLst>
                                            <p:cond delay="0"/>
                                          </p:stCondLst>
                                        </p:cTn>
                                        <p:tgtEl>
                                          <p:spTgt spid="9">
                                            <p:graphicEl>
                                              <a:dgm id="{25382FFB-BA57-4A75-B5FE-22ABA8B0F795}"/>
                                            </p:graphicEl>
                                          </p:spTgt>
                                        </p:tgtEl>
                                        <p:attrNameLst>
                                          <p:attrName>style.visibility</p:attrName>
                                        </p:attrNameLst>
                                      </p:cBhvr>
                                      <p:to>
                                        <p:strVal val="visible"/>
                                      </p:to>
                                    </p:set>
                                    <p:animEffect transition="in" filter="blinds(horizontal)">
                                      <p:cBhvr>
                                        <p:cTn id="47" dur="500"/>
                                        <p:tgtEl>
                                          <p:spTgt spid="9">
                                            <p:graphicEl>
                                              <a:dgm id="{25382FFB-BA57-4A75-B5FE-22ABA8B0F795}"/>
                                            </p:graphicEl>
                                          </p:spTgt>
                                        </p:tgtEl>
                                      </p:cBhvr>
                                    </p:animEffect>
                                  </p:childTnLst>
                                </p:cTn>
                              </p:par>
                            </p:childTnLst>
                          </p:cTn>
                        </p:par>
                        <p:par>
                          <p:cTn id="48" fill="hold">
                            <p:stCondLst>
                              <p:cond delay="11000"/>
                            </p:stCondLst>
                            <p:childTnLst>
                              <p:par>
                                <p:cTn id="49" presetID="3" presetClass="entr" presetSubtype="10" fill="hold" grpId="0" nodeType="afterEffect">
                                  <p:stCondLst>
                                    <p:cond delay="500"/>
                                  </p:stCondLst>
                                  <p:childTnLst>
                                    <p:set>
                                      <p:cBhvr>
                                        <p:cTn id="50" dur="1" fill="hold">
                                          <p:stCondLst>
                                            <p:cond delay="0"/>
                                          </p:stCondLst>
                                        </p:cTn>
                                        <p:tgtEl>
                                          <p:spTgt spid="9">
                                            <p:graphicEl>
                                              <a:dgm id="{6C65EB98-9D9C-4587-B01D-0C36ACB36C79}"/>
                                            </p:graphicEl>
                                          </p:spTgt>
                                        </p:tgtEl>
                                        <p:attrNameLst>
                                          <p:attrName>style.visibility</p:attrName>
                                        </p:attrNameLst>
                                      </p:cBhvr>
                                      <p:to>
                                        <p:strVal val="visible"/>
                                      </p:to>
                                    </p:set>
                                    <p:animEffect transition="in" filter="blinds(horizontal)">
                                      <p:cBhvr>
                                        <p:cTn id="51" dur="500"/>
                                        <p:tgtEl>
                                          <p:spTgt spid="9">
                                            <p:graphicEl>
                                              <a:dgm id="{6C65EB98-9D9C-4587-B01D-0C36ACB36C79}"/>
                                            </p:graphicEl>
                                          </p:spTgt>
                                        </p:tgtEl>
                                      </p:cBhvr>
                                    </p:animEffect>
                                  </p:childTnLst>
                                </p:cTn>
                              </p:par>
                            </p:childTnLst>
                          </p:cTn>
                        </p:par>
                        <p:par>
                          <p:cTn id="52" fill="hold">
                            <p:stCondLst>
                              <p:cond delay="12000"/>
                            </p:stCondLst>
                            <p:childTnLst>
                              <p:par>
                                <p:cTn id="53" presetID="3" presetClass="entr" presetSubtype="10" fill="hold" grpId="0" nodeType="afterEffect">
                                  <p:stCondLst>
                                    <p:cond delay="500"/>
                                  </p:stCondLst>
                                  <p:childTnLst>
                                    <p:set>
                                      <p:cBhvr>
                                        <p:cTn id="54" dur="1" fill="hold">
                                          <p:stCondLst>
                                            <p:cond delay="0"/>
                                          </p:stCondLst>
                                        </p:cTn>
                                        <p:tgtEl>
                                          <p:spTgt spid="9">
                                            <p:graphicEl>
                                              <a:dgm id="{9DDDEF58-6F7B-494B-9082-D625A7D0247A}"/>
                                            </p:graphicEl>
                                          </p:spTgt>
                                        </p:tgtEl>
                                        <p:attrNameLst>
                                          <p:attrName>style.visibility</p:attrName>
                                        </p:attrNameLst>
                                      </p:cBhvr>
                                      <p:to>
                                        <p:strVal val="visible"/>
                                      </p:to>
                                    </p:set>
                                    <p:animEffect transition="in" filter="blinds(horizontal)">
                                      <p:cBhvr>
                                        <p:cTn id="55" dur="500"/>
                                        <p:tgtEl>
                                          <p:spTgt spid="9">
                                            <p:graphicEl>
                                              <a:dgm id="{9DDDEF58-6F7B-494B-9082-D625A7D0247A}"/>
                                            </p:graphicEl>
                                          </p:spTgt>
                                        </p:tgtEl>
                                      </p:cBhvr>
                                    </p:animEffect>
                                  </p:childTnLst>
                                </p:cTn>
                              </p:par>
                            </p:childTnLst>
                          </p:cTn>
                        </p:par>
                        <p:par>
                          <p:cTn id="56" fill="hold">
                            <p:stCondLst>
                              <p:cond delay="13000"/>
                            </p:stCondLst>
                            <p:childTnLst>
                              <p:par>
                                <p:cTn id="57" presetID="3" presetClass="entr" presetSubtype="10" fill="hold" grpId="0" nodeType="afterEffect">
                                  <p:stCondLst>
                                    <p:cond delay="500"/>
                                  </p:stCondLst>
                                  <p:childTnLst>
                                    <p:set>
                                      <p:cBhvr>
                                        <p:cTn id="58" dur="1" fill="hold">
                                          <p:stCondLst>
                                            <p:cond delay="0"/>
                                          </p:stCondLst>
                                        </p:cTn>
                                        <p:tgtEl>
                                          <p:spTgt spid="9">
                                            <p:graphicEl>
                                              <a:dgm id="{4FFDF1AF-105C-4846-9B73-A37EEBDF60D2}"/>
                                            </p:graphicEl>
                                          </p:spTgt>
                                        </p:tgtEl>
                                        <p:attrNameLst>
                                          <p:attrName>style.visibility</p:attrName>
                                        </p:attrNameLst>
                                      </p:cBhvr>
                                      <p:to>
                                        <p:strVal val="visible"/>
                                      </p:to>
                                    </p:set>
                                    <p:animEffect transition="in" filter="blinds(horizontal)">
                                      <p:cBhvr>
                                        <p:cTn id="59" dur="500"/>
                                        <p:tgtEl>
                                          <p:spTgt spid="9">
                                            <p:graphicEl>
                                              <a:dgm id="{4FFDF1AF-105C-4846-9B73-A37EEBDF60D2}"/>
                                            </p:graphicEl>
                                          </p:spTgt>
                                        </p:tgtEl>
                                      </p:cBhvr>
                                    </p:animEffect>
                                  </p:childTnLst>
                                </p:cTn>
                              </p:par>
                            </p:childTnLst>
                          </p:cTn>
                        </p:par>
                        <p:par>
                          <p:cTn id="60" fill="hold">
                            <p:stCondLst>
                              <p:cond delay="14000"/>
                            </p:stCondLst>
                            <p:childTnLst>
                              <p:par>
                                <p:cTn id="61" presetID="1" presetClass="entr" presetSubtype="0" fill="hold" grpId="0" nodeType="afterEffect">
                                  <p:stCondLst>
                                    <p:cond delay="50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5737468"/>
          </a:xfrm>
        </p:spPr>
        <p:txBody>
          <a:bodyPr/>
          <a:lstStyle/>
          <a:p>
            <a:pPr marL="342900" lvl="0" indent="-342900">
              <a:lnSpc>
                <a:spcPct val="150000"/>
              </a:lnSpc>
              <a:buFont typeface="Arial" panose="020B0604020202020204" pitchFamily="34" charset="0"/>
              <a:buChar char="•"/>
            </a:pPr>
            <a:r>
              <a:rPr lang="pl-PL" sz="2400" dirty="0"/>
              <a:t>Koncentrujemy się na ilości pomysłów abstrahując od ich jakości na początkowym etapie burzy mózgów (czyli pomysły, pomysły i jeszcze raz pomysły),</a:t>
            </a:r>
          </a:p>
          <a:p>
            <a:pPr marL="342900" lvl="0" indent="-342900">
              <a:lnSpc>
                <a:spcPct val="150000"/>
              </a:lnSpc>
              <a:buFont typeface="Arial" panose="020B0604020202020204" pitchFamily="34" charset="0"/>
              <a:buChar char="•"/>
            </a:pPr>
            <a:r>
              <a:rPr lang="pl-PL" sz="2400" dirty="0"/>
              <a:t>Uchylamy się od krytyki na poziomie generowania pomysłów (na ich ewaluację przyjdzie czas później),</a:t>
            </a:r>
          </a:p>
          <a:p>
            <a:pPr marL="342900" indent="-342900">
              <a:lnSpc>
                <a:spcPct val="150000"/>
              </a:lnSpc>
              <a:buFont typeface="Arial" panose="020B0604020202020204" pitchFamily="34" charset="0"/>
              <a:buChar char="•"/>
            </a:pPr>
            <a:r>
              <a:rPr lang="pl-PL" sz="2400" dirty="0"/>
              <a:t>Przyjmujemy niezwykłe pomysły (na pierwszy rzut oka szalone, infantylne, niepoważne, odstające od rzeczywistości),</a:t>
            </a:r>
          </a:p>
          <a:p>
            <a:pPr marL="342900" indent="-342900">
              <a:lnSpc>
                <a:spcPct val="150000"/>
              </a:lnSpc>
              <a:buFont typeface="Arial" panose="020B0604020202020204" pitchFamily="34" charset="0"/>
              <a:buChar char="•"/>
            </a:pPr>
            <a:r>
              <a:rPr lang="pl-PL" sz="2400" dirty="0"/>
              <a:t>Tworzymy łańcuch pomysłów ulepszając każdy kolejny (z powstałych twórz kolejne, nowe pomysły).</a:t>
            </a:r>
          </a:p>
          <a:p>
            <a:pPr marL="342900" indent="-342900">
              <a:lnSpc>
                <a:spcPct val="150000"/>
              </a:lnSpc>
              <a:buFont typeface="Arial" panose="020B0604020202020204" pitchFamily="34" charset="0"/>
              <a:buChar char="•"/>
            </a:pPr>
            <a:r>
              <a:rPr lang="pl-PL" sz="2400" dirty="0"/>
              <a:t>Należy kierować się zasadą: im bardziej złożony problem, tym bardziej twórcze i niekonwencjonalne alternatywy powinny zostać wzięte pod uwagę,</a:t>
            </a:r>
          </a:p>
          <a:p>
            <a:pPr marL="342900" indent="-342900">
              <a:lnSpc>
                <a:spcPct val="150000"/>
              </a:lnSpc>
              <a:buFont typeface="Arial" panose="020B0604020202020204" pitchFamily="34" charset="0"/>
              <a:buChar char="•"/>
            </a:pPr>
            <a:r>
              <a:rPr lang="pl-PL" sz="2400" dirty="0"/>
              <a:t>Nie należy zapominać o ograniczeniach proponowanego wariantu (do takich ograniczeń można zaklasyfikować normy: prawne, etyczne względy ekonomiczne lub nieformalne normy społeczne). </a:t>
            </a:r>
          </a:p>
          <a:p>
            <a:pPr marL="12700">
              <a:spcBef>
                <a:spcPts val="110"/>
              </a:spcBef>
            </a:pPr>
            <a:endParaRPr lang="pl-PL" sz="2400" dirty="0">
              <a:solidFill>
                <a:srgbClr val="002060"/>
              </a:solidFill>
              <a:latin typeface="Calibri" panose="020F0502020204030204" pitchFamily="34" charset="0"/>
              <a:cs typeface="Calibri" panose="020F0502020204030204" pitchFamily="34" charset="0"/>
            </a:endParaRPr>
          </a:p>
          <a:p>
            <a:endParaRPr lang="pl-PL" sz="2400" dirty="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sz="4000" b="1" dirty="0"/>
              <a:t>Zasady burzy mózgów</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078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2942629633"/>
              </p:ext>
            </p:extLst>
          </p:nvPr>
        </p:nvGraphicFramePr>
        <p:xfrm>
          <a:off x="1524000" y="2513104"/>
          <a:ext cx="14173200"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a:latin typeface="Calibri" panose="020F0502020204030204" pitchFamily="34" charset="0"/>
                <a:cs typeface="Calibri" panose="020F0502020204030204" pitchFamily="34" charset="0"/>
              </a:rPr>
              <a:t>Scenariusz realizacji burzy mózgów</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8" name="Prostokąt 7">
            <a:extLst>
              <a:ext uri="{FF2B5EF4-FFF2-40B4-BE49-F238E27FC236}">
                <a16:creationId xmlns:a16="http://schemas.microsoft.com/office/drawing/2014/main" id="{27A0078F-FF0E-458B-A3EF-71475CA4B42A}"/>
              </a:ext>
            </a:extLst>
          </p:cNvPr>
          <p:cNvSpPr/>
          <p:nvPr/>
        </p:nvSpPr>
        <p:spPr>
          <a:xfrm>
            <a:off x="7119301" y="7878661"/>
            <a:ext cx="2830198" cy="369332"/>
          </a:xfrm>
          <a:prstGeom prst="rect">
            <a:avLst/>
          </a:prstGeom>
        </p:spPr>
        <p:txBody>
          <a:bodyPr wrap="none">
            <a:spAutoFit/>
          </a:bodyPr>
          <a:lstStyle/>
          <a:p>
            <a:pPr algn="ctr"/>
            <a:r>
              <a:rPr lang="pl-PL" dirty="0"/>
              <a:t>Źródło: opracowanie własne</a:t>
            </a: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03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6041668" cy="4308872"/>
          </a:xfrm>
        </p:spPr>
        <p:txBody>
          <a:bodyPr/>
          <a:lstStyle/>
          <a:p>
            <a:pPr algn="just">
              <a:lnSpc>
                <a:spcPct val="150000"/>
              </a:lnSpc>
              <a:spcAft>
                <a:spcPts val="600"/>
              </a:spcAft>
            </a:pPr>
            <a:r>
              <a:rPr lang="pl-PL" sz="2400" dirty="0"/>
              <a:t>Przykład: Dwóch studentów zamierza założyć start-up. </a:t>
            </a:r>
          </a:p>
          <a:p>
            <a:pPr algn="just">
              <a:lnSpc>
                <a:spcPct val="150000"/>
              </a:lnSpc>
              <a:spcAft>
                <a:spcPts val="600"/>
              </a:spcAft>
            </a:pPr>
            <a:r>
              <a:rPr lang="pl-PL" sz="2400" dirty="0"/>
              <a:t>Młodzi studenci borykają się z problemem finansowania projektowanej działalności gospodarczej. W wyniku burzy mózgów studenci opracowali poniższe sposoby finansowania działalności gospodarczej.</a:t>
            </a:r>
          </a:p>
          <a:p>
            <a:endParaRPr lang="pl-PL" dirty="0"/>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pl-PL" altLang="es-ES" sz="4000" b="1" dirty="0">
                <a:latin typeface="Calibri" panose="020F0502020204030204" pitchFamily="34" charset="0"/>
                <a:cs typeface="Calibri" panose="020F0502020204030204" pitchFamily="34" charset="0"/>
              </a:rPr>
              <a:t>Przykład burzy mózgów</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2224451083"/>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a:extLst>
              <a:ext uri="{FF2B5EF4-FFF2-40B4-BE49-F238E27FC236}">
                <a16:creationId xmlns:a16="http://schemas.microsoft.com/office/drawing/2014/main" id="{97526BDB-2B24-49FB-81D8-2ECAC743C4D0}"/>
              </a:ext>
            </a:extLst>
          </p:cNvPr>
          <p:cNvSpPr/>
          <p:nvPr/>
        </p:nvSpPr>
        <p:spPr>
          <a:xfrm>
            <a:off x="9906000" y="8052264"/>
            <a:ext cx="2830198" cy="369332"/>
          </a:xfrm>
          <a:prstGeom prst="rect">
            <a:avLst/>
          </a:prstGeom>
        </p:spPr>
        <p:txBody>
          <a:bodyPr wrap="none">
            <a:spAutoFit/>
          </a:bodyPr>
          <a:lstStyle/>
          <a:p>
            <a:pPr algn="ctr"/>
            <a:r>
              <a:rPr lang="pl-PL" dirty="0"/>
              <a:t>Źródło: opracowanie własne</a:t>
            </a:r>
          </a:p>
        </p:txBody>
      </p:sp>
      <p:sp>
        <p:nvSpPr>
          <p:cNvPr id="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94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graphicEl>
                                              <a:dgm id="{40749986-B7C7-452F-A68F-94B44FF02574}"/>
                                            </p:graphicEl>
                                          </p:spTgt>
                                        </p:tgtEl>
                                        <p:attrNameLst>
                                          <p:attrName>style.visibility</p:attrName>
                                        </p:attrNameLst>
                                      </p:cBhvr>
                                      <p:to>
                                        <p:strVal val="visible"/>
                                      </p:to>
                                    </p:set>
                                    <p:anim calcmode="lin" valueType="num">
                                      <p:cBhvr additive="base">
                                        <p:cTn id="13" dur="500" fill="hold"/>
                                        <p:tgtEl>
                                          <p:spTgt spid="5">
                                            <p:graphicEl>
                                              <a:dgm id="{40749986-B7C7-452F-A68F-94B44FF0257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40749986-B7C7-452F-A68F-94B44FF02574}"/>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graphicEl>
                                              <a:dgm id="{DA32B5D8-5F8B-4BD8-86D8-4E96A52CDCBB}"/>
                                            </p:graphicEl>
                                          </p:spTgt>
                                        </p:tgtEl>
                                        <p:attrNameLst>
                                          <p:attrName>style.visibility</p:attrName>
                                        </p:attrNameLst>
                                      </p:cBhvr>
                                      <p:to>
                                        <p:strVal val="visible"/>
                                      </p:to>
                                    </p:set>
                                    <p:anim calcmode="lin" valueType="num">
                                      <p:cBhvr additive="base">
                                        <p:cTn id="18" dur="500" fill="hold"/>
                                        <p:tgtEl>
                                          <p:spTgt spid="5">
                                            <p:graphicEl>
                                              <a:dgm id="{DA32B5D8-5F8B-4BD8-86D8-4E96A52CDCBB}"/>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DA32B5D8-5F8B-4BD8-86D8-4E96A52CDCBB}"/>
                                            </p:graphic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graphicEl>
                                              <a:dgm id="{A491E326-324A-4C5E-8FC5-55767F152C79}"/>
                                            </p:graphicEl>
                                          </p:spTgt>
                                        </p:tgtEl>
                                        <p:attrNameLst>
                                          <p:attrName>style.visibility</p:attrName>
                                        </p:attrNameLst>
                                      </p:cBhvr>
                                      <p:to>
                                        <p:strVal val="visible"/>
                                      </p:to>
                                    </p:set>
                                    <p:anim calcmode="lin" valueType="num">
                                      <p:cBhvr additive="base">
                                        <p:cTn id="23" dur="500" fill="hold"/>
                                        <p:tgtEl>
                                          <p:spTgt spid="5">
                                            <p:graphicEl>
                                              <a:dgm id="{A491E326-324A-4C5E-8FC5-55767F152C7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A491E326-324A-4C5E-8FC5-55767F152C79}"/>
                                            </p:graphic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5">
                                            <p:graphicEl>
                                              <a:dgm id="{35EB8A0B-5B32-4495-BFE1-611594FF18E9}"/>
                                            </p:graphicEl>
                                          </p:spTgt>
                                        </p:tgtEl>
                                        <p:attrNameLst>
                                          <p:attrName>style.visibility</p:attrName>
                                        </p:attrNameLst>
                                      </p:cBhvr>
                                      <p:to>
                                        <p:strVal val="visible"/>
                                      </p:to>
                                    </p:set>
                                    <p:anim calcmode="lin" valueType="num">
                                      <p:cBhvr additive="base">
                                        <p:cTn id="28" dur="500" fill="hold"/>
                                        <p:tgtEl>
                                          <p:spTgt spid="5">
                                            <p:graphicEl>
                                              <a:dgm id="{35EB8A0B-5B32-4495-BFE1-611594FF18E9}"/>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dgm id="{35EB8A0B-5B32-4495-BFE1-611594FF18E9}"/>
                                            </p:graphic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5">
                                            <p:graphicEl>
                                              <a:dgm id="{99D51000-5BC3-4CDD-AF01-2B1D7A49EC7F}"/>
                                            </p:graphicEl>
                                          </p:spTgt>
                                        </p:tgtEl>
                                        <p:attrNameLst>
                                          <p:attrName>style.visibility</p:attrName>
                                        </p:attrNameLst>
                                      </p:cBhvr>
                                      <p:to>
                                        <p:strVal val="visible"/>
                                      </p:to>
                                    </p:set>
                                    <p:anim calcmode="lin" valueType="num">
                                      <p:cBhvr additive="base">
                                        <p:cTn id="33" dur="500" fill="hold"/>
                                        <p:tgtEl>
                                          <p:spTgt spid="5">
                                            <p:graphicEl>
                                              <a:dgm id="{99D51000-5BC3-4CDD-AF01-2B1D7A49EC7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99D51000-5BC3-4CDD-AF01-2B1D7A49EC7F}"/>
                                            </p:graphic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5">
                                            <p:graphicEl>
                                              <a:dgm id="{B7BAFEAE-D575-4B94-9D39-060D7B314DBF}"/>
                                            </p:graphicEl>
                                          </p:spTgt>
                                        </p:tgtEl>
                                        <p:attrNameLst>
                                          <p:attrName>style.visibility</p:attrName>
                                        </p:attrNameLst>
                                      </p:cBhvr>
                                      <p:to>
                                        <p:strVal val="visible"/>
                                      </p:to>
                                    </p:set>
                                    <p:anim calcmode="lin" valueType="num">
                                      <p:cBhvr additive="base">
                                        <p:cTn id="38" dur="500" fill="hold"/>
                                        <p:tgtEl>
                                          <p:spTgt spid="5">
                                            <p:graphicEl>
                                              <a:dgm id="{B7BAFEAE-D575-4B94-9D39-060D7B314DBF}"/>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graphicEl>
                                              <a:dgm id="{B7BAFEAE-D575-4B94-9D39-060D7B314DBF}"/>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5">
                                            <p:graphicEl>
                                              <a:dgm id="{61272662-F5AD-4608-ACB8-DF9DCEB69D4E}"/>
                                            </p:graphicEl>
                                          </p:spTgt>
                                        </p:tgtEl>
                                        <p:attrNameLst>
                                          <p:attrName>style.visibility</p:attrName>
                                        </p:attrNameLst>
                                      </p:cBhvr>
                                      <p:to>
                                        <p:strVal val="visible"/>
                                      </p:to>
                                    </p:set>
                                    <p:anim calcmode="lin" valueType="num">
                                      <p:cBhvr additive="base">
                                        <p:cTn id="43" dur="500" fill="hold"/>
                                        <p:tgtEl>
                                          <p:spTgt spid="5">
                                            <p:graphicEl>
                                              <a:dgm id="{61272662-F5AD-4608-ACB8-DF9DCEB69D4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61272662-F5AD-4608-ACB8-DF9DCEB69D4E}"/>
                                            </p:graphic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5">
                                            <p:graphicEl>
                                              <a:dgm id="{B170F7BB-C345-4B7B-B4BE-B8652E8895B1}"/>
                                            </p:graphicEl>
                                          </p:spTgt>
                                        </p:tgtEl>
                                        <p:attrNameLst>
                                          <p:attrName>style.visibility</p:attrName>
                                        </p:attrNameLst>
                                      </p:cBhvr>
                                      <p:to>
                                        <p:strVal val="visible"/>
                                      </p:to>
                                    </p:set>
                                    <p:anim calcmode="lin" valueType="num">
                                      <p:cBhvr additive="base">
                                        <p:cTn id="48" dur="500" fill="hold"/>
                                        <p:tgtEl>
                                          <p:spTgt spid="5">
                                            <p:graphicEl>
                                              <a:dgm id="{B170F7BB-C345-4B7B-B4BE-B8652E8895B1}"/>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graphicEl>
                                              <a:dgm id="{B170F7BB-C345-4B7B-B4BE-B8652E8895B1}"/>
                                            </p:graphic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5">
                                            <p:graphicEl>
                                              <a:dgm id="{0CF206CE-776B-4717-A922-028D2C46C6F6}"/>
                                            </p:graphicEl>
                                          </p:spTgt>
                                        </p:tgtEl>
                                        <p:attrNameLst>
                                          <p:attrName>style.visibility</p:attrName>
                                        </p:attrNameLst>
                                      </p:cBhvr>
                                      <p:to>
                                        <p:strVal val="visible"/>
                                      </p:to>
                                    </p:set>
                                    <p:anim calcmode="lin" valueType="num">
                                      <p:cBhvr additive="base">
                                        <p:cTn id="53" dur="500" fill="hold"/>
                                        <p:tgtEl>
                                          <p:spTgt spid="5">
                                            <p:graphicEl>
                                              <a:dgm id="{0CF206CE-776B-4717-A922-028D2C46C6F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CF206CE-776B-4717-A922-028D2C46C6F6}"/>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
                                            <p:graphicEl>
                                              <a:dgm id="{C42D278D-45E3-4308-9DDB-B967682210B1}"/>
                                            </p:graphicEl>
                                          </p:spTgt>
                                        </p:tgtEl>
                                        <p:attrNameLst>
                                          <p:attrName>style.visibility</p:attrName>
                                        </p:attrNameLst>
                                      </p:cBhvr>
                                      <p:to>
                                        <p:strVal val="visible"/>
                                      </p:to>
                                    </p:set>
                                    <p:anim calcmode="lin" valueType="num">
                                      <p:cBhvr additive="base">
                                        <p:cTn id="58" dur="500" fill="hold"/>
                                        <p:tgtEl>
                                          <p:spTgt spid="5">
                                            <p:graphicEl>
                                              <a:dgm id="{C42D278D-45E3-4308-9DDB-B967682210B1}"/>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graphicEl>
                                              <a:dgm id="{C42D278D-45E3-4308-9DDB-B967682210B1}"/>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5">
                                            <p:graphicEl>
                                              <a:dgm id="{AC902C11-6BAD-4604-A90A-C6600C07D83B}"/>
                                            </p:graphicEl>
                                          </p:spTgt>
                                        </p:tgtEl>
                                        <p:attrNameLst>
                                          <p:attrName>style.visibility</p:attrName>
                                        </p:attrNameLst>
                                      </p:cBhvr>
                                      <p:to>
                                        <p:strVal val="visible"/>
                                      </p:to>
                                    </p:set>
                                    <p:anim calcmode="lin" valueType="num">
                                      <p:cBhvr additive="base">
                                        <p:cTn id="63" dur="500" fill="hold"/>
                                        <p:tgtEl>
                                          <p:spTgt spid="5">
                                            <p:graphicEl>
                                              <a:dgm id="{AC902C11-6BAD-4604-A90A-C6600C07D83B}"/>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AC902C11-6BAD-4604-A90A-C6600C07D83B}"/>
                                            </p:graphicEl>
                                          </p:spTgt>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5">
                                            <p:graphicEl>
                                              <a:dgm id="{E614AD49-BD32-4750-A671-AFDBF168AF5A}"/>
                                            </p:graphicEl>
                                          </p:spTgt>
                                        </p:tgtEl>
                                        <p:attrNameLst>
                                          <p:attrName>style.visibility</p:attrName>
                                        </p:attrNameLst>
                                      </p:cBhvr>
                                      <p:to>
                                        <p:strVal val="visible"/>
                                      </p:to>
                                    </p:set>
                                    <p:anim calcmode="lin" valueType="num">
                                      <p:cBhvr additive="base">
                                        <p:cTn id="68" dur="500" fill="hold"/>
                                        <p:tgtEl>
                                          <p:spTgt spid="5">
                                            <p:graphicEl>
                                              <a:dgm id="{E614AD49-BD32-4750-A671-AFDBF168AF5A}"/>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graphicEl>
                                              <a:dgm id="{E614AD49-BD32-4750-A671-AFDBF168AF5A}"/>
                                            </p:graphicEl>
                                          </p:spTgt>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2" presetClass="entr" presetSubtype="4" fill="hold" grpId="0" nodeType="afterEffect">
                                  <p:stCondLst>
                                    <p:cond delay="0"/>
                                  </p:stCondLst>
                                  <p:childTnLst>
                                    <p:set>
                                      <p:cBhvr>
                                        <p:cTn id="72" dur="1" fill="hold">
                                          <p:stCondLst>
                                            <p:cond delay="0"/>
                                          </p:stCondLst>
                                        </p:cTn>
                                        <p:tgtEl>
                                          <p:spTgt spid="5">
                                            <p:graphicEl>
                                              <a:dgm id="{53D2D4B4-D827-4C54-BCE5-D7B1D81F2C3D}"/>
                                            </p:graphicEl>
                                          </p:spTgt>
                                        </p:tgtEl>
                                        <p:attrNameLst>
                                          <p:attrName>style.visibility</p:attrName>
                                        </p:attrNameLst>
                                      </p:cBhvr>
                                      <p:to>
                                        <p:strVal val="visible"/>
                                      </p:to>
                                    </p:set>
                                    <p:anim calcmode="lin" valueType="num">
                                      <p:cBhvr additive="base">
                                        <p:cTn id="73" dur="500" fill="hold"/>
                                        <p:tgtEl>
                                          <p:spTgt spid="5">
                                            <p:graphicEl>
                                              <a:dgm id="{53D2D4B4-D827-4C54-BCE5-D7B1D81F2C3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53D2D4B4-D827-4C54-BCE5-D7B1D81F2C3D}"/>
                                            </p:graphicEl>
                                          </p:spTgt>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2" presetClass="entr" presetSubtype="4" fill="hold" grpId="0" nodeType="afterEffect">
                                  <p:stCondLst>
                                    <p:cond delay="0"/>
                                  </p:stCondLst>
                                  <p:childTnLst>
                                    <p:set>
                                      <p:cBhvr>
                                        <p:cTn id="77" dur="1" fill="hold">
                                          <p:stCondLst>
                                            <p:cond delay="0"/>
                                          </p:stCondLst>
                                        </p:cTn>
                                        <p:tgtEl>
                                          <p:spTgt spid="5">
                                            <p:graphicEl>
                                              <a:dgm id="{CC8CAD0F-F73A-4800-851D-AF33D85E6000}"/>
                                            </p:graphicEl>
                                          </p:spTgt>
                                        </p:tgtEl>
                                        <p:attrNameLst>
                                          <p:attrName>style.visibility</p:attrName>
                                        </p:attrNameLst>
                                      </p:cBhvr>
                                      <p:to>
                                        <p:strVal val="visible"/>
                                      </p:to>
                                    </p:set>
                                    <p:anim calcmode="lin" valueType="num">
                                      <p:cBhvr additive="base">
                                        <p:cTn id="78" dur="500" fill="hold"/>
                                        <p:tgtEl>
                                          <p:spTgt spid="5">
                                            <p:graphicEl>
                                              <a:dgm id="{CC8CAD0F-F73A-4800-851D-AF33D85E6000}"/>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graphicEl>
                                              <a:dgm id="{CC8CAD0F-F73A-4800-851D-AF33D85E6000}"/>
                                            </p:graphicEl>
                                          </p:spTgt>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2" presetClass="entr" presetSubtype="4" fill="hold" grpId="0" nodeType="afterEffect">
                                  <p:stCondLst>
                                    <p:cond delay="0"/>
                                  </p:stCondLst>
                                  <p:childTnLst>
                                    <p:set>
                                      <p:cBhvr>
                                        <p:cTn id="82" dur="1" fill="hold">
                                          <p:stCondLst>
                                            <p:cond delay="0"/>
                                          </p:stCondLst>
                                        </p:cTn>
                                        <p:tgtEl>
                                          <p:spTgt spid="5">
                                            <p:graphicEl>
                                              <a:dgm id="{DA7A2D37-4E26-415F-B010-929B51860749}"/>
                                            </p:graphicEl>
                                          </p:spTgt>
                                        </p:tgtEl>
                                        <p:attrNameLst>
                                          <p:attrName>style.visibility</p:attrName>
                                        </p:attrNameLst>
                                      </p:cBhvr>
                                      <p:to>
                                        <p:strVal val="visible"/>
                                      </p:to>
                                    </p:set>
                                    <p:anim calcmode="lin" valueType="num">
                                      <p:cBhvr additive="base">
                                        <p:cTn id="83" dur="500" fill="hold"/>
                                        <p:tgtEl>
                                          <p:spTgt spid="5">
                                            <p:graphicEl>
                                              <a:dgm id="{DA7A2D37-4E26-415F-B010-929B51860749}"/>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graphicEl>
                                              <a:dgm id="{DA7A2D37-4E26-415F-B010-929B5186074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Weryfikacja oddziaływania proponowanych rozwiązań</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2619648502"/>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ole tekstowe 11">
            <a:extLst>
              <a:ext uri="{FF2B5EF4-FFF2-40B4-BE49-F238E27FC236}">
                <a16:creationId xmlns:a16="http://schemas.microsoft.com/office/drawing/2014/main" id="{6EAD1900-07C4-4794-9924-1B05D1F8D09B}"/>
              </a:ext>
            </a:extLst>
          </p:cNvPr>
          <p:cNvSpPr txBox="1"/>
          <p:nvPr/>
        </p:nvSpPr>
        <p:spPr>
          <a:xfrm>
            <a:off x="5715000" y="7871406"/>
            <a:ext cx="6215106" cy="369332"/>
          </a:xfrm>
          <a:prstGeom prst="rect">
            <a:avLst/>
          </a:prstGeom>
          <a:noFill/>
        </p:spPr>
        <p:txBody>
          <a:bodyPr wrap="square" rtlCol="0">
            <a:spAutoFit/>
          </a:bodyPr>
          <a:lstStyle/>
          <a:p>
            <a:pPr algn="ctr"/>
            <a:r>
              <a:rPr lang="pl-PL" dirty="0"/>
              <a:t>Źródło: opracowanie własne</a:t>
            </a:r>
          </a:p>
        </p:txBody>
      </p:sp>
    </p:spTree>
    <p:extLst>
      <p:ext uri="{BB962C8B-B14F-4D97-AF65-F5344CB8AC3E}">
        <p14:creationId xmlns:p14="http://schemas.microsoft.com/office/powerpoint/2010/main" val="3786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Weryfikacja oddziaływania proponowanych rozwiązań</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2477601"/>
          </a:xfrm>
          <a:prstGeom prst="rect">
            <a:avLst/>
          </a:prstGeom>
        </p:spPr>
        <p:txBody>
          <a:bodyPr wrap="square">
            <a:spAutoFit/>
          </a:bodyPr>
          <a:lstStyle/>
          <a:p>
            <a:pPr fontAlgn="base">
              <a:spcAft>
                <a:spcPts val="600"/>
              </a:spcAft>
            </a:pPr>
            <a:r>
              <a:rPr lang="pl-PL" sz="2800" b="1" dirty="0"/>
              <a:t>Zgodnie z teorią złożonego rozwiązywania problemów, należy wymienić  trzy rodzaje czynników weryfikujących oddziaływanie proponowanych rozwiązań:</a:t>
            </a:r>
            <a:endParaRPr lang="pl-PL" sz="2800" dirty="0"/>
          </a:p>
          <a:p>
            <a:pPr marL="457200" indent="-457200" fontAlgn="base">
              <a:spcAft>
                <a:spcPts val="600"/>
              </a:spcAft>
              <a:buFont typeface="Arial" panose="020B0604020202020204" pitchFamily="34" charset="0"/>
              <a:buChar char="•"/>
            </a:pPr>
            <a:r>
              <a:rPr lang="pl-PL" sz="2800" dirty="0"/>
              <a:t>niestałe czynniki środowiskowe (czynniki znajdujące się poza kontrolą decydenta),</a:t>
            </a:r>
          </a:p>
          <a:p>
            <a:pPr marL="457200" indent="-457200" fontAlgn="base">
              <a:spcAft>
                <a:spcPts val="600"/>
              </a:spcAft>
              <a:buFont typeface="Arial" panose="020B0604020202020204" pitchFamily="34" charset="0"/>
              <a:buChar char="•"/>
            </a:pPr>
            <a:r>
              <a:rPr lang="pl-PL" sz="2800" dirty="0"/>
              <a:t>niestałe czynniki decyzyjne,</a:t>
            </a:r>
          </a:p>
          <a:p>
            <a:pPr marL="457200" indent="-457200" fontAlgn="base">
              <a:spcAft>
                <a:spcPts val="600"/>
              </a:spcAft>
              <a:buFont typeface="Arial" panose="020B0604020202020204" pitchFamily="34" charset="0"/>
              <a:buChar char="•"/>
            </a:pPr>
            <a:r>
              <a:rPr lang="pl-PL" sz="2800" dirty="0"/>
              <a:t>rezultaty.</a:t>
            </a:r>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66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5. Wybór optymalnego rozwiązania problemu</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938992"/>
          </a:xfrm>
          <a:prstGeom prst="rect">
            <a:avLst/>
          </a:prstGeom>
        </p:spPr>
        <p:txBody>
          <a:bodyPr wrap="square">
            <a:spAutoFit/>
          </a:bodyPr>
          <a:lstStyle/>
          <a:p>
            <a:pPr algn="just"/>
            <a:r>
              <a:rPr lang="pl-PL" sz="2400" dirty="0"/>
              <a:t>Jednym z rozwiązań jest wybór tej alternatywy, która jest możliwa do wykonania, zadowala i niesie za sobą następstwa, możliwe do przyjęcia. </a:t>
            </a:r>
          </a:p>
          <a:p>
            <a:pPr algn="just"/>
            <a:endParaRPr lang="pl-PL" sz="2400" dirty="0"/>
          </a:p>
          <a:p>
            <a:pPr algn="just"/>
            <a:r>
              <a:rPr lang="pl-PL" sz="2400" dirty="0"/>
              <a:t>Należy również wspomnieć, iż wybór najlepszej alternatywy można dokonać w oparciu o dwa podstawowe typy decyzji menedżerskich: zaprogramowane i niezaprogramowane. </a:t>
            </a:r>
          </a:p>
        </p:txBody>
      </p:sp>
      <p:sp>
        <p:nvSpPr>
          <p:cNvPr id="3" name="Prostokąt 2">
            <a:extLst>
              <a:ext uri="{FF2B5EF4-FFF2-40B4-BE49-F238E27FC236}">
                <a16:creationId xmlns:a16="http://schemas.microsoft.com/office/drawing/2014/main" id="{EC379987-412B-4FE0-B15D-91BB77D83098}"/>
              </a:ext>
            </a:extLst>
          </p:cNvPr>
          <p:cNvSpPr/>
          <p:nvPr/>
        </p:nvSpPr>
        <p:spPr>
          <a:xfrm>
            <a:off x="972214" y="4934569"/>
            <a:ext cx="15226855" cy="2308324"/>
          </a:xfrm>
          <a:prstGeom prst="rect">
            <a:avLst/>
          </a:prstGeom>
        </p:spPr>
        <p:txBody>
          <a:bodyPr wrap="square">
            <a:spAutoFit/>
          </a:bodyPr>
          <a:lstStyle/>
          <a:p>
            <a:r>
              <a:rPr lang="pl-PL" sz="2400" b="1" dirty="0"/>
              <a:t>Decyzja zaprogramowana</a:t>
            </a:r>
          </a:p>
          <a:p>
            <a:pPr algn="just">
              <a:buNone/>
            </a:pPr>
            <a:r>
              <a:rPr lang="pl-PL" sz="2400" dirty="0"/>
              <a:t>posiada dość kompletną strukturę lub powtarza się z pewną częstotliwością (albo i jedno, i drugie).</a:t>
            </a:r>
          </a:p>
          <a:p>
            <a:pPr>
              <a:buNone/>
            </a:pPr>
            <a:endParaRPr lang="pl-PL" sz="2400" dirty="0"/>
          </a:p>
          <a:p>
            <a:r>
              <a:rPr lang="pl-PL" sz="2400" b="1" dirty="0"/>
              <a:t>Decyzja niezaprogramowana</a:t>
            </a:r>
          </a:p>
          <a:p>
            <a:pPr algn="just">
              <a:buNone/>
            </a:pPr>
            <a:r>
              <a:rPr lang="pl-PL" sz="2400" dirty="0"/>
              <a:t>posiada słabo wyrażoną strukturę (nierozpoznane i niemierzalne elementy), decyzje tego typu podejmowane są znacznie rzadziej niż decyzje zaprogramowane.</a:t>
            </a:r>
          </a:p>
        </p:txBody>
      </p:sp>
    </p:spTree>
    <p:extLst>
      <p:ext uri="{BB962C8B-B14F-4D97-AF65-F5344CB8AC3E}">
        <p14:creationId xmlns:p14="http://schemas.microsoft.com/office/powerpoint/2010/main" val="14899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50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1" nodeType="afterEffect">
                                  <p:stCondLst>
                                    <p:cond delay="50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1" nodeType="after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1" nodeType="after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P spid="3"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2366010"/>
            <a:ext cx="16459200" cy="4739759"/>
          </a:xfrm>
        </p:spPr>
        <p:txBody>
          <a:bodyPr/>
          <a:lstStyle/>
          <a:p>
            <a:pPr marL="285750" indent="-285750" algn="just">
              <a:buFont typeface="Arial" panose="020B0604020202020204" pitchFamily="34" charset="0"/>
              <a:buChar char="•"/>
              <a:defRPr/>
            </a:pPr>
            <a:r>
              <a:rPr lang="pl-PL" sz="2800" dirty="0"/>
              <a:t>Stan pewności- to taki stan, w którym podejmujący decyzję wie, z rozsądnym zakresem pewności, jakie są dostępne możliwości oraz warunki towarzyszące im. </a:t>
            </a:r>
          </a:p>
          <a:p>
            <a:pPr>
              <a:buFont typeface="Wingdings 2"/>
              <a:buChar char=""/>
              <a:defRPr/>
            </a:pPr>
            <a:endParaRPr lang="pl-PL" sz="2800" dirty="0"/>
          </a:p>
          <a:p>
            <a:pPr marL="285750" indent="-285750" algn="just">
              <a:buFont typeface="Arial" panose="020B0604020202020204" pitchFamily="34" charset="0"/>
              <a:buChar char="•"/>
              <a:defRPr/>
            </a:pPr>
            <a:r>
              <a:rPr lang="pl-PL" sz="2800" dirty="0"/>
              <a:t>Stan ryzyka- to sytuacja w której dostępność poszczególnych możliwości i związane z każdą z nich potencjalne korzyści, i koszty, są znane z pewnym szacunkowym prawdopodobieństwem.</a:t>
            </a:r>
          </a:p>
          <a:p>
            <a:pPr marL="285750" indent="-285750" algn="just">
              <a:buFont typeface="Arial" panose="020B0604020202020204" pitchFamily="34" charset="0"/>
              <a:buChar char="•"/>
              <a:defRPr/>
            </a:pPr>
            <a:endParaRPr lang="pl-PL" sz="2800" dirty="0"/>
          </a:p>
          <a:p>
            <a:pPr marL="285750" indent="-285750" algn="just">
              <a:buFont typeface="Arial" panose="020B0604020202020204" pitchFamily="34" charset="0"/>
              <a:buChar char="•"/>
              <a:defRPr/>
            </a:pPr>
            <a:r>
              <a:rPr lang="pl-PL" sz="2800" dirty="0"/>
              <a:t>Stan niepewności- sytuacja, w której podejmujący decyzje nie zna wszystkich możliwości wyboru, ryzyka związanego z każdą z nich ani ich konsekwencji.</a:t>
            </a:r>
          </a:p>
          <a:p>
            <a:pPr algn="just">
              <a:buFont typeface="Wingdings 2"/>
              <a:buChar char=""/>
              <a:defRPr/>
            </a:pPr>
            <a:endParaRPr lang="pl-PL" sz="2800" dirty="0"/>
          </a:p>
          <a:p>
            <a:pPr algn="just">
              <a:buFont typeface="Wingdings 2"/>
              <a:buChar char=""/>
              <a:defRPr/>
            </a:pPr>
            <a:endParaRPr lang="pl-PL" sz="2800" dirty="0"/>
          </a:p>
          <a:p>
            <a:endParaRPr lang="pl-PL" sz="2800" dirty="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Warunki podejmowania decyzji</a:t>
            </a:r>
            <a:endParaRPr lang="es-ES" sz="2000" spc="50" dirty="0">
              <a:solidFill>
                <a:srgbClr val="002060"/>
              </a:solidFill>
              <a:latin typeface="Tahoma"/>
              <a:cs typeface="Tahoma"/>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Cele kursu</a:t>
            </a:r>
            <a:br>
              <a:rPr lang="es-ES" sz="4800" b="1" dirty="0">
                <a:solidFill>
                  <a:srgbClr val="E12227"/>
                </a:solidFill>
              </a:rPr>
            </a:b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pl-PL" sz="2500" dirty="0"/>
              <a:t>Wykształcenie u odbiorców umiejętności identyfikowania problemów, ich poprawnego kategoryzowania z uwagi na stopień złożoności oraz wytyczania działań zmierzających do rozwiązania problemów. </a:t>
            </a:r>
            <a:endParaRPr lang="en-US" altLang="ko-KR" sz="2500" dirty="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Cel nr 1</a:t>
            </a:r>
            <a:endParaRPr lang="ko-KR" altLang="en-US" sz="2800" b="1" dirty="0">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pl-PL" sz="2500" dirty="0"/>
              <a:t>Zbudowanie podwalin dla kształtowania umiejętności rozwiązywania złożonych problemów, prezentacja metodologii identyfikacji problemów, a także narzędzi pomocnych w ich rozwiązywaniu. </a:t>
            </a:r>
            <a:endParaRPr lang="en-US" altLang="ko-KR" sz="2500" dirty="0">
              <a:cs typeface="Arial" pitchFamily="34" charset="0"/>
            </a:endParaRPr>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Cel nr 2</a:t>
            </a:r>
            <a:endParaRPr lang="ko-KR" altLang="en-US" sz="2800" b="1" dirty="0">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pl-PL" altLang="ko-KR" sz="2500" dirty="0">
                <a:cs typeface="Arial" pitchFamily="34" charset="0"/>
              </a:rPr>
              <a:t>Poznanie kluczowych terminów z zakresu rozwiązywania złożonych problemów, a także opanowanie pracy ze studiami przypadków oraz narzędziami samooceny przyswojonej wiedzy.</a:t>
            </a:r>
            <a:endParaRPr lang="en-US" altLang="ko-KR" sz="2500" dirty="0">
              <a:cs typeface="Arial" pitchFamily="34" charset="0"/>
            </a:endParaRP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Cel nr 3</a:t>
            </a:r>
            <a:endParaRPr lang="ko-KR" altLang="en-US" sz="2800" b="1" dirty="0">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pl-PL" altLang="ko-KR" sz="2500" dirty="0">
                <a:cs typeface="Arial" pitchFamily="34" charset="0"/>
              </a:rPr>
              <a:t>Zbudowanie kompetencji niezbędnych dla samodzielnego i skutecznego implementowania zdobytej wiedzy do rozwiązywania problemów zidentyfikowanych w organizacji. </a:t>
            </a:r>
            <a:endParaRPr lang="en-US" altLang="ko-KR" sz="2500" dirty="0">
              <a:cs typeface="Arial" pitchFamily="34" charset="0"/>
            </a:endParaRP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Cel nr 4</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24724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42"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42"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par>
                          <p:cTn id="70" fill="hold">
                            <p:stCondLst>
                              <p:cond delay="12000"/>
                            </p:stCondLst>
                            <p:childTnLst>
                              <p:par>
                                <p:cTn id="71" presetID="42"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116200288"/>
              </p:ext>
            </p:extLst>
          </p:nvPr>
        </p:nvGraphicFramePr>
        <p:xfrm>
          <a:off x="4800600" y="19431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75243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dirty="0"/>
              <a:t>Poziom niejasności i niebezpieczeństwo podjęcia błędnych decyzji </a:t>
            </a:r>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105400" y="7625556"/>
            <a:ext cx="1071563" cy="369888"/>
          </a:xfrm>
          <a:prstGeom prst="rect">
            <a:avLst/>
          </a:prstGeom>
          <a:noFill/>
          <a:ln w="9525">
            <a:noFill/>
            <a:miter lim="800000"/>
            <a:headEnd/>
            <a:tailEnd/>
          </a:ln>
        </p:spPr>
        <p:txBody>
          <a:bodyPr>
            <a:spAutoFit/>
          </a:bodyPr>
          <a:lstStyle/>
          <a:p>
            <a:r>
              <a:rPr lang="pl-PL" dirty="0"/>
              <a:t>Niskie</a:t>
            </a:r>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608218" y="7625556"/>
            <a:ext cx="1071563" cy="369888"/>
          </a:xfrm>
          <a:prstGeom prst="rect">
            <a:avLst/>
          </a:prstGeom>
          <a:noFill/>
          <a:ln w="9525">
            <a:noFill/>
            <a:miter lim="800000"/>
            <a:headEnd/>
            <a:tailEnd/>
          </a:ln>
        </p:spPr>
        <p:txBody>
          <a:bodyPr>
            <a:spAutoFit/>
          </a:bodyPr>
          <a:lstStyle/>
          <a:p>
            <a:r>
              <a:rPr lang="pl-PL" dirty="0"/>
              <a:t>Średnie</a:t>
            </a:r>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079505" y="7625556"/>
            <a:ext cx="1071563" cy="369888"/>
          </a:xfrm>
          <a:prstGeom prst="rect">
            <a:avLst/>
          </a:prstGeom>
          <a:noFill/>
          <a:ln w="9525">
            <a:noFill/>
            <a:miter lim="800000"/>
            <a:headEnd/>
            <a:tailEnd/>
          </a:ln>
        </p:spPr>
        <p:txBody>
          <a:bodyPr>
            <a:spAutoFit/>
          </a:bodyPr>
          <a:lstStyle/>
          <a:p>
            <a:r>
              <a:rPr lang="pl-PL" dirty="0"/>
              <a:t>Wysokie</a:t>
            </a:r>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Warunki podejmowania decyzji</a:t>
            </a:r>
            <a:endParaRPr lang="es-ES" sz="2000" spc="50" dirty="0">
              <a:solidFill>
                <a:srgbClr val="002060"/>
              </a:solidFill>
              <a:latin typeface="Tahoma"/>
              <a:cs typeface="Tahoma"/>
            </a:endParaRPr>
          </a:p>
        </p:txBody>
      </p:sp>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6. Wdrożenie planu. Cykl PDCA (tj. cykl </a:t>
            </a:r>
            <a:r>
              <a:rPr lang="pl-PL" sz="4000" b="1" spc="50" dirty="0" err="1">
                <a:solidFill>
                  <a:srgbClr val="243255"/>
                </a:solidFill>
                <a:cs typeface="Tahoma"/>
              </a:rPr>
              <a:t>Deminga</a:t>
            </a:r>
            <a:r>
              <a:rPr lang="pl-PL" sz="4000" b="1" spc="50" dirty="0">
                <a:solidFill>
                  <a:srgbClr val="243255"/>
                </a:solidFill>
                <a:cs typeface="Tahoma"/>
              </a:rPr>
              <a: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Cykl </a:t>
            </a:r>
            <a:r>
              <a:rPr lang="pl-PL" altLang="es-ES" sz="2500" dirty="0" err="1">
                <a:latin typeface="Calibri" panose="020F0502020204030204" pitchFamily="34" charset="0"/>
                <a:cs typeface="Calibri" panose="020F0502020204030204" pitchFamily="34" charset="0"/>
              </a:rPr>
              <a:t>Deminga</a:t>
            </a:r>
            <a:r>
              <a:rPr lang="pl-PL" altLang="es-ES" sz="2500" dirty="0">
                <a:latin typeface="Calibri" panose="020F0502020204030204" pitchFamily="34" charset="0"/>
                <a:cs typeface="Calibri" panose="020F0502020204030204" pitchFamily="34" charset="0"/>
              </a:rPr>
              <a:t>, zwany również cyklem PDCA (ang. Plan, Do, </a:t>
            </a:r>
            <a:r>
              <a:rPr lang="pl-PL" altLang="es-ES" sz="2500" dirty="0" err="1">
                <a:latin typeface="Calibri" panose="020F0502020204030204" pitchFamily="34" charset="0"/>
                <a:cs typeface="Calibri" panose="020F0502020204030204" pitchFamily="34" charset="0"/>
              </a:rPr>
              <a:t>Check</a:t>
            </a:r>
            <a:r>
              <a:rPr lang="pl-PL" altLang="es-ES" sz="2500" dirty="0">
                <a:latin typeface="Calibri" panose="020F0502020204030204" pitchFamily="34" charset="0"/>
                <a:cs typeface="Calibri" panose="020F0502020204030204" pitchFamily="34" charset="0"/>
              </a:rPr>
              <a:t> and </a:t>
            </a:r>
            <a:r>
              <a:rPr lang="pl-PL" altLang="es-ES" sz="2500" dirty="0" err="1">
                <a:latin typeface="Calibri" panose="020F0502020204030204" pitchFamily="34" charset="0"/>
                <a:cs typeface="Calibri" panose="020F0502020204030204" pitchFamily="34" charset="0"/>
              </a:rPr>
              <a:t>Act</a:t>
            </a:r>
            <a:r>
              <a:rPr lang="pl-PL" altLang="es-ES" sz="2500" dirty="0">
                <a:latin typeface="Calibri" panose="020F0502020204030204" pitchFamily="34" charset="0"/>
                <a:cs typeface="Calibri" panose="020F0502020204030204" pitchFamily="34" charset="0"/>
              </a:rPr>
              <a:t>). Jest to metoda ułatwiająca rozwiązywanie problemów w sposób uporządkowany oraz systematyczny.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ext uri="{D42A27DB-BD31-4B8C-83A1-F6EECF244321}">
                <p14:modId xmlns:p14="http://schemas.microsoft.com/office/powerpoint/2010/main" val="997899191"/>
              </p:ext>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01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D4BCCE0E-F0C6-4B1B-83B7-791FCADEAA64}"/>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2563A1BD-3C40-4ED3-A4A0-ACCEFEEF4EC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CBD85F90-D075-469F-8D86-D3F7BB2114C3}"/>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6207D171-8A9E-497D-B374-1CE4532BCC3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3F41B338-C905-449A-B183-921AC58B5C85}"/>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3B8F2FD1-3875-4ED2-88A9-0C598DC208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9D4E244-726E-42D7-9B00-0C177DD66C2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
                                            <p:graphicEl>
                                              <a:dgm id="{49F153CC-6939-41C5-B46D-B0BC2FE846A7}"/>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3">
                                            <p:graphicEl>
                                              <a:dgm id="{07A077A4-0797-4ED6-BA26-39A9084EBE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663145" cy="6887783"/>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Cykl PDCA</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PLAN</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P1: Zdefiniuj problem.</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P2: Udokumentuj stan aktualny problemu.</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P3: Zdefiniuj stan docelowy z mierzalnymi celami.</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P4: Zidentyfikuj rozwiązania lub usprawnienia procesu.</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P5: Opracuj plan działania.</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DO</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D1: Wdróż plan działań w realnym procesie.</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CHECK</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C1: Przeanalizuj wyniki w stosunku do celów określonych w fazie Plan. Sprawdź czy stan po wdrożeniu jest zgodny z planowanym stanem przyszłym.</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9601200" y="2431884"/>
            <a:ext cx="8534400" cy="3168816"/>
          </a:xfrm>
          <a:prstGeom prst="rect">
            <a:avLst/>
          </a:prstGeom>
        </p:spPr>
        <p:txBody>
          <a:bodyPr vert="horz" wrap="square" lIns="0" tIns="13970" rIns="0" bIns="0" rtlCol="0">
            <a:spAutoFit/>
          </a:bodyPr>
          <a:lstStyle/>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ACT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A1: Udokumentuj zmiany w standardowym procesie.</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A2: Zbadaj postęp procesu nauki (czego nauczył się zespół).</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A3: Zdefiniuj luki pomiędzy fazą </a:t>
            </a:r>
            <a:r>
              <a:rPr lang="pl-PL" sz="2500" dirty="0" err="1">
                <a:solidFill>
                  <a:srgbClr val="002060"/>
                </a:solidFill>
                <a:latin typeface="Calibri" panose="020F0502020204030204" pitchFamily="34" charset="0"/>
                <a:cs typeface="Calibri" panose="020F0502020204030204" pitchFamily="34" charset="0"/>
              </a:rPr>
              <a:t>Check</a:t>
            </a:r>
            <a:r>
              <a:rPr lang="pl-PL" sz="2500" dirty="0">
                <a:solidFill>
                  <a:srgbClr val="002060"/>
                </a:solidFill>
                <a:latin typeface="Calibri" panose="020F0502020204030204" pitchFamily="34" charset="0"/>
                <a:cs typeface="Calibri" panose="020F0502020204030204" pitchFamily="34" charset="0"/>
              </a:rPr>
              <a:t> i Plan.</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A4: Jeśli są luki w „A3” wówczas zdefiniuj kolejny cykl PDCA.</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A5: Udokumentuj usprawnienie i dziel się najlepszymi praktykami. </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3600" y="5037353"/>
            <a:ext cx="3947795" cy="3437066"/>
          </a:xfrm>
          <a:prstGeom prst="rect">
            <a:avLst/>
          </a:prstGeom>
          <a:noFill/>
          <a:ln>
            <a:noFill/>
          </a:ln>
        </p:spPr>
      </p:pic>
      <p:sp>
        <p:nvSpPr>
          <p:cNvPr id="13"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077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485900"/>
            <a:ext cx="15292545" cy="5220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Samodoskonalenie w rozwiązywaniu problemów </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298450" indent="-285750">
              <a:spcBef>
                <a:spcPts val="110"/>
              </a:spcBef>
              <a:buFont typeface="Arial" panose="020B0604020202020204" pitchFamily="34" charset="0"/>
              <a:buChar char="•"/>
            </a:pPr>
            <a:r>
              <a:rPr lang="pl-PL" sz="2500" dirty="0"/>
              <a:t>Rozwiązywanie problemów nie powinno sprowadzać </a:t>
            </a:r>
            <a:br>
              <a:rPr lang="pl-PL" sz="2500" dirty="0"/>
            </a:br>
            <a:r>
              <a:rPr lang="pl-PL" sz="2500" dirty="0"/>
              <a:t>się tylko do przejścia jednego cyklu. Cykl PDCA powinien </a:t>
            </a:r>
            <a:br>
              <a:rPr lang="pl-PL" sz="2500" dirty="0"/>
            </a:br>
            <a:r>
              <a:rPr lang="pl-PL" sz="2500" dirty="0"/>
              <a:t>być uruchamiany ponownie. </a:t>
            </a:r>
            <a:br>
              <a:rPr lang="pl-PL" sz="2500" dirty="0"/>
            </a:br>
            <a:endParaRPr lang="pl-PL" sz="2500" dirty="0"/>
          </a:p>
          <a:p>
            <a:pPr marL="298450" indent="-285750">
              <a:spcBef>
                <a:spcPts val="110"/>
              </a:spcBef>
              <a:buFont typeface="Arial" panose="020B0604020202020204" pitchFamily="34" charset="0"/>
              <a:buChar char="•"/>
            </a:pPr>
            <a:r>
              <a:rPr lang="pl-PL" sz="2500" dirty="0"/>
              <a:t>Często okazuje się, że rozwiązanie, można poprawić, </a:t>
            </a:r>
            <a:br>
              <a:rPr lang="pl-PL" sz="2500" dirty="0"/>
            </a:br>
            <a:r>
              <a:rPr lang="pl-PL" sz="2500" dirty="0"/>
              <a:t>tak jak doskonalić można same podejścia do </a:t>
            </a:r>
            <a:br>
              <a:rPr lang="pl-PL" sz="2500" dirty="0"/>
            </a:br>
            <a:r>
              <a:rPr lang="pl-PL" sz="2500" dirty="0"/>
              <a:t>identyfikacji rozwiązań i oceny ich skutków.</a:t>
            </a:r>
            <a:br>
              <a:rPr lang="pl-PL" sz="2500" dirty="0"/>
            </a:br>
            <a:endParaRPr lang="pl-PL" sz="2500" dirty="0"/>
          </a:p>
          <a:p>
            <a:pPr marL="298450" indent="-285750">
              <a:spcBef>
                <a:spcPts val="110"/>
              </a:spcBef>
              <a:buFont typeface="Arial" panose="020B0604020202020204" pitchFamily="34" charset="0"/>
              <a:buChar char="•"/>
            </a:pPr>
            <a:r>
              <a:rPr lang="pl-PL" sz="2500" dirty="0">
                <a:latin typeface="Calibri" panose="020F0502020204030204" pitchFamily="34" charset="0"/>
                <a:cs typeface="Calibri" panose="020F0502020204030204" pitchFamily="34" charset="0"/>
              </a:rPr>
              <a:t>Kolejne iteracje w PDCA prowadzą do poprawy systemu </a:t>
            </a:r>
            <a:br>
              <a:rPr lang="pl-PL" sz="2500" dirty="0">
                <a:latin typeface="Calibri" panose="020F0502020204030204" pitchFamily="34" charset="0"/>
                <a:cs typeface="Calibri" panose="020F0502020204030204" pitchFamily="34" charset="0"/>
              </a:rPr>
            </a:br>
            <a:r>
              <a:rPr lang="pl-PL" sz="2500" dirty="0">
                <a:latin typeface="Calibri" panose="020F0502020204030204" pitchFamily="34" charset="0"/>
                <a:cs typeface="Calibri" panose="020F0502020204030204" pitchFamily="34" charset="0"/>
              </a:rPr>
              <a:t>pracy, osiąganego wyniku, a w konsekwencji ulepszenia </a:t>
            </a:r>
            <a:br>
              <a:rPr lang="pl-PL" sz="2500" dirty="0">
                <a:latin typeface="Calibri" panose="020F0502020204030204" pitchFamily="34" charset="0"/>
                <a:cs typeface="Calibri" panose="020F0502020204030204" pitchFamily="34" charset="0"/>
              </a:rPr>
            </a:br>
            <a:r>
              <a:rPr lang="pl-PL" sz="2500" dirty="0">
                <a:latin typeface="Calibri" panose="020F0502020204030204" pitchFamily="34" charset="0"/>
                <a:cs typeface="Calibri" panose="020F0502020204030204" pitchFamily="34" charset="0"/>
              </a:rPr>
              <a:t>całej organizacji.</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2400300"/>
            <a:ext cx="9677400" cy="5701519"/>
          </a:xfrm>
          <a:prstGeom prst="rect">
            <a:avLst/>
          </a:prstGeom>
          <a:noFill/>
          <a:ln>
            <a:noFill/>
          </a:ln>
        </p:spPr>
      </p:pic>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77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51479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7. Przygotowanie do zmian</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 Walker (1969), twierdzi, że z perspektywy pracownika, który adoptuje się do zmiany wyróżnia się dwa etapy, tj. „inicjowanie”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i „wprowadzanie zmian w czyn”.  Z kolei G. </a:t>
            </a:r>
            <a:r>
              <a:rPr lang="pl-PL" altLang="es-ES" sz="2500" dirty="0" err="1">
                <a:latin typeface="Calibri" panose="020F0502020204030204" pitchFamily="34" charset="0"/>
                <a:cs typeface="Calibri" panose="020F0502020204030204" pitchFamily="34" charset="0"/>
              </a:rPr>
              <a:t>Zaltman</a:t>
            </a:r>
            <a:r>
              <a:rPr lang="pl-PL" altLang="es-ES" sz="2500" dirty="0">
                <a:latin typeface="Calibri" panose="020F0502020204030204" pitchFamily="34" charset="0"/>
                <a:cs typeface="Calibri" panose="020F0502020204030204" pitchFamily="34" charset="0"/>
              </a:rPr>
              <a:t>, R. Duncan, J. </a:t>
            </a:r>
            <a:r>
              <a:rPr lang="pl-PL" altLang="es-ES" sz="2500" dirty="0" err="1">
                <a:latin typeface="Calibri" panose="020F0502020204030204" pitchFamily="34" charset="0"/>
                <a:cs typeface="Calibri" panose="020F0502020204030204" pitchFamily="34" charset="0"/>
              </a:rPr>
              <a:t>Holbek</a:t>
            </a:r>
            <a:r>
              <a:rPr lang="pl-PL" altLang="es-ES" sz="2500" dirty="0">
                <a:latin typeface="Calibri" panose="020F0502020204030204" pitchFamily="34" charset="0"/>
                <a:cs typeface="Calibri" panose="020F0502020204030204" pitchFamily="34" charset="0"/>
              </a:rPr>
              <a:t> (1973) przedstawili i omówili etapy przyswajania zmiany w organizacji.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ext uri="{D42A27DB-BD31-4B8C-83A1-F6EECF244321}">
                <p14:modId xmlns:p14="http://schemas.microsoft.com/office/powerpoint/2010/main" val="3919660675"/>
              </p:ext>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86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578235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Przyczyny niechęci wobec zmian</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W </a:t>
            </a:r>
            <a:r>
              <a:rPr lang="pl-PL" altLang="es-ES" sz="2500" b="1" dirty="0">
                <a:latin typeface="Calibri" panose="020F0502020204030204" pitchFamily="34" charset="0"/>
                <a:cs typeface="Calibri" panose="020F0502020204030204" pitchFamily="34" charset="0"/>
              </a:rPr>
              <a:t>przypadku kadry kierowniczej </a:t>
            </a:r>
            <a:r>
              <a:rPr lang="pl-PL" altLang="es-ES" sz="2500" dirty="0">
                <a:latin typeface="Calibri" panose="020F0502020204030204" pitchFamily="34" charset="0"/>
                <a:cs typeface="Calibri" panose="020F0502020204030204" pitchFamily="34" charset="0"/>
              </a:rPr>
              <a:t>podstawą niechęci do zmian jest obawa przed trudnościami, jakie wiążą się z ich wprowadzaniem a także lęk przed tym, że zmienią one dotychczasowy model działania organizacji. </a:t>
            </a:r>
          </a:p>
          <a:p>
            <a:pPr marL="355600" indent="-342900">
              <a:spcBef>
                <a:spcPts val="110"/>
              </a:spcBef>
              <a:buFont typeface="Arial" panose="020B0604020202020204" pitchFamily="34" charset="0"/>
              <a:buChar char="•"/>
            </a:pPr>
            <a:endParaRPr lang="pl-PL" altLang="es-ES" sz="20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źródła oporu pracowników </a:t>
            </a:r>
            <a:r>
              <a:rPr lang="pl-PL" altLang="es-ES" sz="2500" dirty="0">
                <a:latin typeface="Calibri" panose="020F0502020204030204" pitchFamily="34" charset="0"/>
                <a:cs typeface="Calibri" panose="020F0502020204030204" pitchFamily="34" charset="0"/>
              </a:rPr>
              <a:t>wobec zmian są znacznie bardziej zróżnicowane. Do najczęstszych przyczyn należą m.in.:</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brak zgodności wprowadzanych zmian z obecnym systemem norm i wartości,</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nieznajomość celowości zmian, a także ich skutków dla firmy i zatrudnionych w niej osób,</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brak zaufania do kierownictwa i wprowadzanych zmian,</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wymuszony charakter zmian (nieuczestniczenie pracowników w ich tworzeniu i wdrażaniu),</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lęk przed utratą cenionych więzi społecznych,</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obawa przed zwolnieniem lub pogorszeniem zarobków,</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przyzwyczajenia, a niekiedy przekora,</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zbyt szybkie tempo zmian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8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558999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Jak zminimalizować opór wobec zmian</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Redukowanie oporu względem zmian wiąże się ze stosowaniem technik pozwalających na wyrażanie obaw dotyczących stanu po wdrożeniu planowanych zmian. Praktyka dowodzi, że poziom oporu wobec zmian będzie mniejszy, gdy:</a:t>
            </a:r>
          </a:p>
          <a:p>
            <a:pPr marL="355600" indent="-342900">
              <a:spcBef>
                <a:spcPts val="110"/>
              </a:spcBef>
              <a:buFont typeface="Arial" panose="020B0604020202020204" pitchFamily="34" charset="0"/>
              <a:buChar char="•"/>
            </a:pPr>
            <a:endParaRPr lang="pl-PL" altLang="es-ES" sz="10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odpowiedzialność za wdrożenie zmian będzie spoczywała na ich autorach,</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projekt zmiany zostanie przedstawiony publicznie przez kierownictwo cieszące się autorytetem wśród pracowników,</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pracownicy otrzymają rzetelne wyjaśnienie konieczności wprowadzenia zmiany,</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wśród pracowników będzie istnieć przekonanie, że zmiana zmniejszy ich wysiłek związany z wykonywaną pracą,</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wdrożona zmiana nie ograniczy dotychczasowej autonomii pracowników,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w procesie wdrażania zmian będzie istniała możliwość systematycznej wymiany informacji między pracownikami i kierownictwem.</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1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30475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Trzy metody redukowania barier wobec zmian</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Najlepszymi metodami pokonywania barier dotykających zmian wdrażanych w organizacyjnych są: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polityka informacyjna,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efektywne komunikowanie się, </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oraz aktywność szkoleniowa. </a:t>
            </a:r>
          </a:p>
          <a:p>
            <a:pPr marL="355600" indent="-342900">
              <a:spcBef>
                <a:spcPts val="110"/>
              </a:spcBef>
              <a:buFont typeface="Arial" panose="020B0604020202020204" pitchFamily="34" charset="0"/>
              <a:buChar char="•"/>
            </a:pP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Aktywność informacyjna </a:t>
            </a:r>
            <a:r>
              <a:rPr lang="pl-PL" sz="2200" dirty="0">
                <a:solidFill>
                  <a:schemeClr val="tx1"/>
                </a:solidFill>
              </a:rPr>
              <a:t>zapobiega rozprzestrzenianiu się wewnątrz organizacji plotek, które dostarczając zniekształconych i/lub fałszywych informacji, mogłyby utrudnić efektywne wprowadzenie planowanych zmian. </a:t>
            </a: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Aktywna i otwarta komunikacja </a:t>
            </a:r>
            <a:r>
              <a:rPr lang="pl-PL" sz="2200" dirty="0">
                <a:solidFill>
                  <a:schemeClr val="tx1"/>
                </a:solidFill>
              </a:rPr>
              <a:t>uznawana jest za antidotum na niepewność związaną ze zmianami. Bez aktywnej komunikacji transfer istotnych z punktu widzenia organizacji wartości i wiedzy jest niemożliwy.  </a:t>
            </a: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Właściwie dobrane oraz przeprowadzone szkolenia </a:t>
            </a:r>
            <a:r>
              <a:rPr lang="pl-PL" sz="2200" dirty="0">
                <a:solidFill>
                  <a:schemeClr val="tx1"/>
                </a:solidFill>
              </a:rPr>
              <a:t>zapewniają przygotowanie ludzi do funkcjonowania w nowych warunkach. </a:t>
            </a:r>
            <a:br>
              <a:rPr lang="pl-PL" sz="2200" dirty="0">
                <a:solidFill>
                  <a:schemeClr val="tx1"/>
                </a:solidFill>
              </a:rPr>
            </a:br>
            <a:r>
              <a:rPr lang="pl-PL" sz="2200" dirty="0">
                <a:solidFill>
                  <a:schemeClr val="tx1"/>
                </a:solidFill>
              </a:rPr>
              <a:t>Wymagane jest zagwarantowanie udziału </a:t>
            </a:r>
            <a:br>
              <a:rPr lang="pl-PL" sz="2200" dirty="0">
                <a:solidFill>
                  <a:schemeClr val="tx1"/>
                </a:solidFill>
              </a:rPr>
            </a:br>
            <a:r>
              <a:rPr lang="pl-PL" sz="2200" dirty="0">
                <a:solidFill>
                  <a:schemeClr val="tx1"/>
                </a:solidFill>
              </a:rPr>
              <a:t>w niezbędnych szkoleniach zarówno kadrze kierowniczej, jak i pracownikom. </a:t>
            </a:r>
          </a:p>
        </p:txBody>
      </p:sp>
      <p:graphicFrame>
        <p:nvGraphicFramePr>
          <p:cNvPr id="3" name="Diagram 2">
            <a:extLst>
              <a:ext uri="{FF2B5EF4-FFF2-40B4-BE49-F238E27FC236}">
                <a16:creationId xmlns:a16="http://schemas.microsoft.com/office/drawing/2014/main" id="{832FCD6D-94B0-4975-B80E-9D4C91F6FC1E}"/>
              </a:ext>
            </a:extLst>
          </p:cNvPr>
          <p:cNvGraphicFramePr/>
          <p:nvPr>
            <p:extLst>
              <p:ext uri="{D42A27DB-BD31-4B8C-83A1-F6EECF244321}">
                <p14:modId xmlns:p14="http://schemas.microsoft.com/office/powerpoint/2010/main" val="984625182"/>
              </p:ext>
            </p:extLst>
          </p:nvPr>
        </p:nvGraphicFramePr>
        <p:xfrm>
          <a:off x="12092146" y="5448300"/>
          <a:ext cx="6119654"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56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animBg="1"/>
      <p:bldP spid="9" grpId="0" animBg="1"/>
      <p:bldP spid="10" grpId="0" animBg="1"/>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27195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517650" indent="-706438">
              <a:spcBef>
                <a:spcPts val="110"/>
              </a:spcBef>
              <a:spcAft>
                <a:spcPts val="500"/>
              </a:spcAft>
            </a:pPr>
            <a:r>
              <a:rPr lang="pl-PL" sz="4000" b="1" dirty="0">
                <a:solidFill>
                  <a:srgbClr val="243255"/>
                </a:solidFill>
              </a:rPr>
              <a:t>Na czym polega „Formuła rozwiązywania problemów Einsteina”?</a:t>
            </a:r>
          </a:p>
          <a:p>
            <a:pPr marL="1517650" indent="-706438">
              <a:spcBef>
                <a:spcPts val="110"/>
              </a:spcBef>
              <a:spcAft>
                <a:spcPts val="500"/>
              </a:spcAft>
            </a:pPr>
            <a:r>
              <a:rPr lang="pl-PL" sz="4000" b="1" dirty="0">
                <a:solidFill>
                  <a:srgbClr val="243255"/>
                </a:solidFill>
              </a:rPr>
              <a:t>5 x Dlaczego? </a:t>
            </a:r>
            <a:r>
              <a:rPr lang="pl-PL" sz="2800" b="1" dirty="0">
                <a:solidFill>
                  <a:srgbClr val="243255"/>
                </a:solidFill>
              </a:rPr>
              <a:t>(źródło problemu)</a:t>
            </a:r>
          </a:p>
          <a:p>
            <a:pPr marL="1517650" indent="-706438">
              <a:spcBef>
                <a:spcPts val="110"/>
              </a:spcBef>
              <a:spcAft>
                <a:spcPts val="500"/>
              </a:spcAft>
            </a:pPr>
            <a:r>
              <a:rPr lang="pl-PL" sz="4000" b="1" dirty="0">
                <a:solidFill>
                  <a:srgbClr val="243255"/>
                </a:solidFill>
              </a:rPr>
              <a:t>5 x Co? </a:t>
            </a:r>
            <a:r>
              <a:rPr lang="pl-PL" sz="2800" b="1" dirty="0">
                <a:solidFill>
                  <a:srgbClr val="243255"/>
                </a:solidFill>
              </a:rPr>
              <a:t>(uzyskanie jak największej ilości informacji z prostego faktu lub stwierdzenia)</a:t>
            </a:r>
          </a:p>
          <a:p>
            <a:pPr marL="1517650" indent="-706438">
              <a:spcBef>
                <a:spcPts val="110"/>
              </a:spcBef>
              <a:spcAft>
                <a:spcPts val="500"/>
              </a:spcAft>
            </a:pPr>
            <a:r>
              <a:rPr lang="pl-PL" sz="4000" b="1" dirty="0">
                <a:solidFill>
                  <a:srgbClr val="243255"/>
                </a:solidFill>
              </a:rPr>
              <a:t>Schemat </a:t>
            </a:r>
            <a:r>
              <a:rPr lang="pl-PL" sz="4000" b="1" dirty="0" err="1">
                <a:solidFill>
                  <a:srgbClr val="243255"/>
                </a:solidFill>
              </a:rPr>
              <a:t>Ishikawy</a:t>
            </a:r>
            <a:endParaRPr lang="pl-PL" sz="4000" b="1" dirty="0">
              <a:solidFill>
                <a:srgbClr val="243255"/>
              </a:solidFill>
            </a:endParaRPr>
          </a:p>
          <a:p>
            <a:pPr marL="1517650" indent="-706438">
              <a:spcBef>
                <a:spcPts val="110"/>
              </a:spcBef>
              <a:spcAft>
                <a:spcPts val="500"/>
              </a:spcAft>
            </a:pPr>
            <a:r>
              <a:rPr lang="pl-PL" sz="4000" b="1" dirty="0">
                <a:solidFill>
                  <a:srgbClr val="243255"/>
                </a:solidFill>
              </a:rPr>
              <a:t>Raport 8D</a:t>
            </a:r>
          </a:p>
          <a:p>
            <a:pPr marL="1517650" indent="-706438">
              <a:spcBef>
                <a:spcPts val="110"/>
              </a:spcBef>
              <a:spcAft>
                <a:spcPts val="500"/>
              </a:spcAft>
            </a:pPr>
            <a:r>
              <a:rPr lang="pl-PL" sz="4000" b="1" dirty="0">
                <a:solidFill>
                  <a:srgbClr val="243255"/>
                </a:solidFill>
              </a:rPr>
              <a:t>Analiza CATWOE</a:t>
            </a:r>
          </a:p>
          <a:p>
            <a:pPr marL="469900" indent="-457200">
              <a:lnSpc>
                <a:spcPct val="100000"/>
              </a:lnSpc>
              <a:spcBef>
                <a:spcPts val="110"/>
              </a:spcBef>
              <a:buAutoNum type="arabicPeriod"/>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647700"/>
            <a:ext cx="9622155" cy="44371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2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2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bject 4">
            <a:extLst>
              <a:ext uri="{FF2B5EF4-FFF2-40B4-BE49-F238E27FC236}">
                <a16:creationId xmlns:a16="http://schemas.microsoft.com/office/drawing/2014/main" id="{4F1BE45C-8FF1-4BD0-9490-5BDF78C7F914}"/>
              </a:ext>
            </a:extLst>
          </p:cNvPr>
          <p:cNvSpPr/>
          <p:nvPr/>
        </p:nvSpPr>
        <p:spPr>
          <a:xfrm rot="16200000">
            <a:off x="1078978" y="31000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91230"/>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207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5893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454496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500"/>
                                  </p:stCondLst>
                                  <p:endCondLst>
                                    <p:cond evt="begin" delay="0">
                                      <p:tn val="10"/>
                                    </p:cond>
                                  </p:end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nodePh="1">
                                  <p:stCondLst>
                                    <p:cond delay="500"/>
                                  </p:stCondLst>
                                  <p:endCondLst>
                                    <p:cond evt="begin" delay="0">
                                      <p:tn val="20"/>
                                    </p:cond>
                                  </p:end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3">
                                            <p:bg/>
                                          </p:spTgt>
                                        </p:tgtEl>
                                        <p:attrNameLst>
                                          <p:attrName>style.visibility</p:attrName>
                                        </p:attrNameLst>
                                      </p:cBhvr>
                                      <p:to>
                                        <p:strVal val="visible"/>
                                      </p:to>
                                    </p:set>
                                    <p:anim calcmode="lin" valueType="num">
                                      <p:cBhvr additive="base">
                                        <p:cTn id="2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bg/>
                                          </p:spTgt>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nodePh="1">
                                  <p:stCondLst>
                                    <p:cond delay="500"/>
                                  </p:stCondLst>
                                  <p:endCondLst>
                                    <p:cond evt="begin" delay="0">
                                      <p:tn val="30"/>
                                    </p:cond>
                                  </p:end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4">
                                            <p:bg/>
                                          </p:spTgt>
                                        </p:tgtEl>
                                        <p:attrNameLst>
                                          <p:attrName>style.visibility</p:attrName>
                                        </p:attrNameLst>
                                      </p:cBhvr>
                                      <p:to>
                                        <p:strVal val="visible"/>
                                      </p:to>
                                    </p:set>
                                    <p:anim calcmode="lin" valueType="num">
                                      <p:cBhvr additive="base">
                                        <p:cTn id="3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nodePh="1">
                                  <p:stCondLst>
                                    <p:cond delay="500"/>
                                  </p:stCondLst>
                                  <p:endCondLst>
                                    <p:cond evt="begin" delay="0">
                                      <p:tn val="40"/>
                                    </p:cond>
                                  </p:end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additive="base">
                                        <p:cTn id="4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2" presetClass="entr" presetSubtype="4" fill="hold" grpId="0" nodeType="afterEffect" nodePh="1">
                                  <p:stCondLst>
                                    <p:cond delay="500"/>
                                  </p:stCondLst>
                                  <p:endCondLst>
                                    <p:cond evt="begin" delay="0">
                                      <p:tn val="50"/>
                                    </p:cond>
                                  </p:endCondLst>
                                  <p:childTnLst>
                                    <p:set>
                                      <p:cBhvr>
                                        <p:cTn id="51" dur="1" fill="hold">
                                          <p:stCondLst>
                                            <p:cond delay="0"/>
                                          </p:stCondLst>
                                        </p:cTn>
                                        <p:tgtEl>
                                          <p:spTgt spid="15">
                                            <p:txEl>
                                              <p:pRg st="0" end="0"/>
                                            </p:txEl>
                                          </p:spTgt>
                                        </p:tgtEl>
                                        <p:attrNameLst>
                                          <p:attrName>style.visibility</p:attrName>
                                        </p:attrNameLst>
                                      </p:cBhvr>
                                      <p:to>
                                        <p:strVal val="visible"/>
                                      </p:to>
                                    </p:set>
                                    <p:anim calcmode="lin" valueType="num">
                                      <p:cBhvr additive="base">
                                        <p:cTn id="5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2" presetClass="entr" presetSubtype="4" fill="hold" grpId="0" nodeType="afterEffect">
                                  <p:stCondLst>
                                    <p:cond delay="0"/>
                                  </p:stCondLst>
                                  <p:childTnLst>
                                    <p:set>
                                      <p:cBhvr>
                                        <p:cTn id="56" dur="1" fill="hold">
                                          <p:stCondLst>
                                            <p:cond delay="0"/>
                                          </p:stCondLst>
                                        </p:cTn>
                                        <p:tgtEl>
                                          <p:spTgt spid="17">
                                            <p:bg/>
                                          </p:spTgt>
                                        </p:tgtEl>
                                        <p:attrNameLst>
                                          <p:attrName>style.visibility</p:attrName>
                                        </p:attrNameLst>
                                      </p:cBhvr>
                                      <p:to>
                                        <p:strVal val="visible"/>
                                      </p:to>
                                    </p:set>
                                    <p:anim calcmode="lin" valueType="num">
                                      <p:cBhvr additive="base">
                                        <p:cTn id="5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bg/>
                                          </p:spTgt>
                                        </p:tgtEl>
                                        <p:attrNameLst>
                                          <p:attrName>ppt_y</p:attrName>
                                        </p:attrNameLst>
                                      </p:cBhvr>
                                      <p:tavLst>
                                        <p:tav tm="0">
                                          <p:val>
                                            <p:strVal val="1+#ppt_h/2"/>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nodePh="1">
                                  <p:stCondLst>
                                    <p:cond delay="50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 calcmode="lin" valueType="num">
                                      <p:cBhvr additive="base">
                                        <p:cTn id="6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 presetClass="entr" presetSubtype="4" fill="hold" grpId="0" nodeType="afterEffect">
                                  <p:stCondLst>
                                    <p:cond delay="50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0000"/>
                            </p:stCondLst>
                            <p:childTnLst>
                              <p:par>
                                <p:cTn id="70" presetID="2" presetClass="entr" presetSubtype="4" fill="hold" grpId="0" nodeType="afterEffect">
                                  <p:stCondLst>
                                    <p:cond delay="1000"/>
                                  </p:stCondLst>
                                  <p:childTnLst>
                                    <p:set>
                                      <p:cBhvr>
                                        <p:cTn id="71" dur="1" fill="hold">
                                          <p:stCondLst>
                                            <p:cond delay="0"/>
                                          </p:stCondLst>
                                        </p:cTn>
                                        <p:tgtEl>
                                          <p:spTgt spid="5">
                                            <p:txEl>
                                              <p:pRg st="2" end="2"/>
                                            </p:txEl>
                                          </p:spTgt>
                                        </p:tgtEl>
                                        <p:attrNameLst>
                                          <p:attrName>style.visibility</p:attrName>
                                        </p:attrNameLst>
                                      </p:cBhvr>
                                      <p:to>
                                        <p:strVal val="visible"/>
                                      </p:to>
                                    </p:set>
                                    <p:anim calcmode="lin" valueType="num">
                                      <p:cBhvr additive="base">
                                        <p:cTn id="7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1500"/>
                            </p:stCondLst>
                            <p:childTnLst>
                              <p:par>
                                <p:cTn id="75" presetID="2" presetClass="entr" presetSubtype="4" fill="hold" grpId="0" nodeType="afterEffect">
                                  <p:stCondLst>
                                    <p:cond delay="1000"/>
                                  </p:stCondLst>
                                  <p:childTnLst>
                                    <p:set>
                                      <p:cBhvr>
                                        <p:cTn id="76" dur="1" fill="hold">
                                          <p:stCondLst>
                                            <p:cond delay="0"/>
                                          </p:stCondLst>
                                        </p:cTn>
                                        <p:tgtEl>
                                          <p:spTgt spid="5">
                                            <p:txEl>
                                              <p:pRg st="3" end="3"/>
                                            </p:txEl>
                                          </p:spTgt>
                                        </p:tgtEl>
                                        <p:attrNameLst>
                                          <p:attrName>style.visibility</p:attrName>
                                        </p:attrNameLst>
                                      </p:cBhvr>
                                      <p:to>
                                        <p:strVal val="visible"/>
                                      </p:to>
                                    </p:set>
                                    <p:anim calcmode="lin" valueType="num">
                                      <p:cBhvr additive="base">
                                        <p:cTn id="7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3000"/>
                            </p:stCondLst>
                            <p:childTnLst>
                              <p:par>
                                <p:cTn id="80" presetID="2" presetClass="entr" presetSubtype="4" fill="hold" grpId="0" nodeType="afterEffect">
                                  <p:stCondLst>
                                    <p:cond delay="1000"/>
                                  </p:stCondLst>
                                  <p:childTnLst>
                                    <p:set>
                                      <p:cBhvr>
                                        <p:cTn id="81" dur="1" fill="hold">
                                          <p:stCondLst>
                                            <p:cond delay="0"/>
                                          </p:stCondLst>
                                        </p:cTn>
                                        <p:tgtEl>
                                          <p:spTgt spid="5">
                                            <p:txEl>
                                              <p:pRg st="4" end="4"/>
                                            </p:txEl>
                                          </p:spTgt>
                                        </p:tgtEl>
                                        <p:attrNameLst>
                                          <p:attrName>style.visibility</p:attrName>
                                        </p:attrNameLst>
                                      </p:cBhvr>
                                      <p:to>
                                        <p:strVal val="visible"/>
                                      </p:to>
                                    </p:set>
                                    <p:anim calcmode="lin" valueType="num">
                                      <p:cBhvr additive="base">
                                        <p:cTn id="8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4500"/>
                            </p:stCondLst>
                            <p:childTnLst>
                              <p:par>
                                <p:cTn id="85" presetID="2" presetClass="entr" presetSubtype="4" fill="hold" grpId="0" nodeType="afterEffect">
                                  <p:stCondLst>
                                    <p:cond delay="1000"/>
                                  </p:stCondLst>
                                  <p:childTnLst>
                                    <p:set>
                                      <p:cBhvr>
                                        <p:cTn id="86" dur="1" fill="hold">
                                          <p:stCondLst>
                                            <p:cond delay="0"/>
                                          </p:stCondLst>
                                        </p:cTn>
                                        <p:tgtEl>
                                          <p:spTgt spid="5">
                                            <p:txEl>
                                              <p:pRg st="5" end="5"/>
                                            </p:txEl>
                                          </p:spTgt>
                                        </p:tgtEl>
                                        <p:attrNameLst>
                                          <p:attrName>style.visibility</p:attrName>
                                        </p:attrNameLst>
                                      </p:cBhvr>
                                      <p:to>
                                        <p:strVal val="visible"/>
                                      </p:to>
                                    </p:set>
                                    <p:anim calcmode="lin" valueType="num">
                                      <p:cBhvr additive="base">
                                        <p:cTn id="8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6000"/>
                            </p:stCondLst>
                            <p:childTnLst>
                              <p:par>
                                <p:cTn id="90" presetID="2" presetClass="entr" presetSubtype="4" fill="hold" grpId="0" nodeType="afterEffect">
                                  <p:stCondLst>
                                    <p:cond delay="1000"/>
                                  </p:stCondLst>
                                  <p:childTnLst>
                                    <p:set>
                                      <p:cBhvr>
                                        <p:cTn id="91" dur="1" fill="hold">
                                          <p:stCondLst>
                                            <p:cond delay="0"/>
                                          </p:stCondLst>
                                        </p:cTn>
                                        <p:tgtEl>
                                          <p:spTgt spid="5">
                                            <p:txEl>
                                              <p:pRg st="6" end="6"/>
                                            </p:txEl>
                                          </p:spTgt>
                                        </p:tgtEl>
                                        <p:attrNameLst>
                                          <p:attrName>style.visibility</p:attrName>
                                        </p:attrNameLst>
                                      </p:cBhvr>
                                      <p:to>
                                        <p:strVal val="visible"/>
                                      </p:to>
                                    </p:set>
                                    <p:anim calcmode="lin" valueType="num">
                                      <p:cBhvr additive="base">
                                        <p:cTn id="9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7500"/>
                            </p:stCondLst>
                            <p:childTnLst>
                              <p:par>
                                <p:cTn id="95" presetID="2" presetClass="entr" presetSubtype="4" fill="hold" grpId="0" nodeType="afterEffect">
                                  <p:stCondLst>
                                    <p:cond delay="1000"/>
                                  </p:stCondLst>
                                  <p:childTnLst>
                                    <p:set>
                                      <p:cBhvr>
                                        <p:cTn id="96" dur="1" fill="hold">
                                          <p:stCondLst>
                                            <p:cond delay="0"/>
                                          </p:stCondLst>
                                        </p:cTn>
                                        <p:tgtEl>
                                          <p:spTgt spid="5">
                                            <p:txEl>
                                              <p:pRg st="7" end="7"/>
                                            </p:txEl>
                                          </p:spTgt>
                                        </p:tgtEl>
                                        <p:attrNameLst>
                                          <p:attrName>style.visibility</p:attrName>
                                        </p:attrNameLst>
                                      </p:cBhvr>
                                      <p:to>
                                        <p:strVal val="visible"/>
                                      </p:to>
                                    </p:set>
                                    <p:anim calcmode="lin" valueType="num">
                                      <p:cBhvr additive="base">
                                        <p:cTn id="9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500"/>
      <p:bldP spid="11" grpId="0" build="p" animBg="1" advAuto="500"/>
      <p:bldP spid="12" grpId="0" build="p" animBg="1" advAuto="500"/>
      <p:bldP spid="13" grpId="0" build="p" animBg="1" advAuto="500"/>
      <p:bldP spid="14" grpId="0" build="p" animBg="1" advAuto="500"/>
      <p:bldP spid="15" grpId="0" build="p" animBg="1" advAuto="500"/>
      <p:bldP spid="17" grpId="0" build="p" animBg="1" advAuto="5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70311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Formuła rozwiązywania problemów wg Einsteina</a:t>
            </a:r>
            <a:endParaRPr lang="es-ES" sz="2000" spc="50" dirty="0">
              <a:solidFill>
                <a:srgbClr val="243255"/>
              </a:solidFill>
              <a:latin typeface="Tahoma"/>
              <a:cs typeface="Tahoma"/>
            </a:endParaRPr>
          </a:p>
          <a:p>
            <a:pPr marL="355600" indent="-342900">
              <a:spcBef>
                <a:spcPts val="110"/>
              </a:spcBef>
              <a:spcAft>
                <a:spcPts val="600"/>
              </a:spcAft>
              <a:buFont typeface="Arial" panose="020B0604020202020204" pitchFamily="34" charset="0"/>
              <a:buChar char="•"/>
            </a:pPr>
            <a:r>
              <a:rPr lang="pl-PL" sz="2800" dirty="0"/>
              <a:t>„Jeżeli mam 60 minut na rozwiązanie problemu. Spędzam 55 minut na rozmyślaniu o problemie, a 5 na jego rozwiązaniu.”  </a:t>
            </a:r>
          </a:p>
          <a:p>
            <a:pPr marL="355600" indent="-342900">
              <a:spcBef>
                <a:spcPts val="110"/>
              </a:spcBef>
              <a:spcAft>
                <a:spcPts val="600"/>
              </a:spcAft>
              <a:buFont typeface="Arial" panose="020B0604020202020204" pitchFamily="34" charset="0"/>
              <a:buChar char="•"/>
            </a:pPr>
            <a:r>
              <a:rPr lang="pl-PL" sz="2800" dirty="0"/>
              <a:t>Najważniejsze w procesie rozwiązywania problemów jest ich właściwa identyfikacja i definiowanie. </a:t>
            </a:r>
          </a:p>
          <a:p>
            <a:pPr marL="355600" indent="-342900">
              <a:spcBef>
                <a:spcPts val="110"/>
              </a:spcBef>
              <a:spcAft>
                <a:spcPts val="600"/>
              </a:spcAft>
              <a:buFont typeface="Arial" panose="020B0604020202020204" pitchFamily="34" charset="0"/>
              <a:buChar char="•"/>
            </a:pPr>
            <a:r>
              <a:rPr lang="pl-PL" sz="2800" dirty="0"/>
              <a:t>Paradoksalnie, największym problemem jest zrozumienie problemu. Zanim przejdziemy do szukania rozwiązań musimy się cofnąć, przeznaczyć czas na zrozumienie i identyfikację problemu. Poprawnie zdefiniowany problem usprawnia proces szukania rozwiązań. </a:t>
            </a:r>
          </a:p>
          <a:p>
            <a:pPr marL="355600" indent="-342900">
              <a:spcBef>
                <a:spcPts val="110"/>
              </a:spcBef>
              <a:spcAft>
                <a:spcPts val="600"/>
              </a:spcAft>
              <a:buFont typeface="Arial" panose="020B0604020202020204" pitchFamily="34" charset="0"/>
              <a:buChar char="•"/>
            </a:pPr>
            <a:r>
              <a:rPr lang="pl-PL" sz="2800" dirty="0"/>
              <a:t>Nie marnuj czasu i zacznij dokładnie analizować sprawę/zadanie/zdarzenie. </a:t>
            </a:r>
          </a:p>
          <a:p>
            <a:pPr marL="355600" indent="-342900">
              <a:spcBef>
                <a:spcPts val="110"/>
              </a:spcBef>
              <a:spcAft>
                <a:spcPts val="600"/>
              </a:spcAft>
              <a:buFont typeface="Arial" panose="020B0604020202020204" pitchFamily="34" charset="0"/>
              <a:buChar char="•"/>
            </a:pPr>
            <a:r>
              <a:rPr lang="pl-PL" sz="2800" dirty="0"/>
              <a:t>Pamiętaj, że jakość rozwiązania zależy od jakości opisu problemu – </a:t>
            </a:r>
            <a:r>
              <a:rPr lang="pl-PL" sz="2800" b="1" dirty="0">
                <a:solidFill>
                  <a:srgbClr val="E12227"/>
                </a:solidFill>
              </a:rPr>
              <a:t>nie żałuj czasu na jego analizę, jeżeli naprawdę chcesz rozwiązać złożony problem, pozwoli Ci to zaoszczędzić czas na kolejny etap – szukanie rozwiązań. </a:t>
            </a:r>
            <a:endParaRPr lang="pl-PL" sz="2800" dirty="0">
              <a:solidFill>
                <a:srgbClr val="E12227"/>
              </a:solidFill>
            </a:endParaRPr>
          </a:p>
          <a:p>
            <a:pPr marL="355600" indent="-342900">
              <a:spcBef>
                <a:spcPts val="110"/>
              </a:spcBef>
              <a:buFont typeface="Arial" panose="020B0604020202020204" pitchFamily="34" charset="0"/>
              <a:buChar char="•"/>
            </a:pPr>
            <a:endParaRPr lang="pl-PL"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Efekty uczenia się</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Po ukończeniu kursu jego uczestnik (…):</a:t>
            </a:r>
            <a:endParaRPr lang="en-GB"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861774"/>
          </a:xfrm>
          <a:prstGeom prst="rect">
            <a:avLst/>
          </a:prstGeom>
          <a:noFill/>
        </p:spPr>
        <p:txBody>
          <a:bodyPr wrap="square" rtlCol="0">
            <a:spAutoFit/>
          </a:bodyPr>
          <a:lstStyle/>
          <a:p>
            <a:r>
              <a:rPr lang="pl-PL" sz="2500" dirty="0"/>
              <a:t>Będzie posiadał wiedzę na temat definiowania zjawisk problemowych oraz kategoryzowania zidentyfikowanych problemów pod kątem stopnia ich złożoności.</a:t>
            </a:r>
            <a:endParaRPr lang="en-US" altLang="ko-KR" sz="2500" dirty="0">
              <a:cs typeface="Arial" pitchFamily="34" charset="0"/>
            </a:endParaRP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Efekt nr 1</a:t>
            </a:r>
            <a:endParaRPr lang="ko-KR" altLang="en-US" sz="2800" b="1" dirty="0">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163800" cy="861774"/>
          </a:xfrm>
          <a:prstGeom prst="rect">
            <a:avLst/>
          </a:prstGeom>
          <a:noFill/>
        </p:spPr>
        <p:txBody>
          <a:bodyPr wrap="square" rtlCol="0">
            <a:spAutoFit/>
          </a:bodyPr>
          <a:lstStyle/>
          <a:p>
            <a:r>
              <a:rPr lang="pl-PL" sz="2500" dirty="0"/>
              <a:t>Nabędzie wiedzę z zakresu metod i narzędzi służących zarówno identyfikacji jak i rozwiązywaniu złożonych problemów w organizacji. </a:t>
            </a:r>
            <a:endParaRPr lang="en-US" altLang="ko-KR" sz="2500" dirty="0">
              <a:cs typeface="Arial" pitchFamily="34" charset="0"/>
            </a:endParaRP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Efekt nr 2</a:t>
            </a:r>
            <a:endParaRPr lang="ko-KR" altLang="en-US" sz="2800" b="1" dirty="0">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163800" cy="861774"/>
          </a:xfrm>
          <a:prstGeom prst="rect">
            <a:avLst/>
          </a:prstGeom>
          <a:noFill/>
        </p:spPr>
        <p:txBody>
          <a:bodyPr wrap="square" rtlCol="0">
            <a:spAutoFit/>
          </a:bodyPr>
          <a:lstStyle/>
          <a:p>
            <a:r>
              <a:rPr lang="pl-PL" altLang="ko-KR" sz="2500" dirty="0">
                <a:cs typeface="Arial" pitchFamily="34" charset="0"/>
              </a:rPr>
              <a:t>Będzie dysponował kompleksowymi umiejętnościami praktycznego zastosowania poznanych narzędzi i metod do rozwiązywania zidentyfikowanych problemów. </a:t>
            </a:r>
            <a:endParaRPr lang="en-US" altLang="ko-KR" sz="2500" dirty="0">
              <a:cs typeface="Arial" pitchFamily="34" charset="0"/>
            </a:endParaRP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Efekt nr 3</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5168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10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grpId="0" nodeType="afterEffect">
                                  <p:stCondLst>
                                    <p:cond delay="10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637628"/>
          </a:xfrm>
          <a:prstGeom prst="rect">
            <a:avLst/>
          </a:prstGeom>
        </p:spPr>
        <p:txBody>
          <a:bodyPr vert="horz" wrap="square" lIns="0" tIns="13970" rIns="0" bIns="0" rtlCol="0">
            <a:spAutoFit/>
          </a:bodyPr>
          <a:lstStyle/>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3200" b="1" dirty="0">
                <a:solidFill>
                  <a:srgbClr val="243255"/>
                </a:solidFill>
              </a:rPr>
              <a:t>Formuła rozwiązywania problemów wg Einsteina – ciąg dalszy</a:t>
            </a:r>
            <a:endParaRPr lang="es-ES" sz="1600" spc="50" dirty="0">
              <a:solidFill>
                <a:srgbClr val="243255"/>
              </a:solidFill>
              <a:latin typeface="Tahoma"/>
              <a:cs typeface="Tahoma"/>
            </a:endParaRPr>
          </a:p>
          <a:p>
            <a:pPr marL="12700">
              <a:spcBef>
                <a:spcPts val="110"/>
              </a:spcBef>
            </a:pPr>
            <a:r>
              <a:rPr lang="pl-PL" sz="2800" dirty="0">
                <a:solidFill>
                  <a:srgbClr val="E12227"/>
                </a:solidFill>
              </a:rPr>
              <a:t>W identyfikacji i definiowaniu problemów pomoże nam popatrzenie na problem z różnych perspektyw</a:t>
            </a:r>
            <a:r>
              <a:rPr lang="pl-PL" sz="2800" dirty="0"/>
              <a:t>:</a:t>
            </a:r>
          </a:p>
          <a:p>
            <a:pPr marL="355600" indent="-342900">
              <a:spcBef>
                <a:spcPts val="110"/>
              </a:spcBef>
              <a:buFont typeface="Arial" panose="020B0604020202020204" pitchFamily="34" charset="0"/>
              <a:buChar char="•"/>
            </a:pPr>
            <a:endParaRPr lang="pl-PL"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061362" cy="1542092"/>
            <a:chOff x="749960" y="3058207"/>
            <a:chExt cx="2707813"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000" dirty="0">
                  <a:solidFill>
                    <a:schemeClr val="tx1">
                      <a:lumMod val="75000"/>
                      <a:lumOff val="25000"/>
                    </a:schemeClr>
                  </a:solidFill>
                  <a:cs typeface="Arial" pitchFamily="34" charset="0"/>
                </a:rPr>
                <a:t>Rozdzielenie problemu i analiza poszczególnych składowych pomaga w jego zrozumieniu. Szczególnie gdy problem wydaje się nas przerastać.</a:t>
              </a:r>
              <a:endParaRPr lang="en-US" altLang="ko-KR" sz="20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11333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pl-PL" altLang="ko-KR" sz="2400" b="1" dirty="0">
                  <a:solidFill>
                    <a:srgbClr val="243255"/>
                  </a:solidFill>
                  <a:cs typeface="Arial" pitchFamily="34" charset="0"/>
                </a:rPr>
                <a:t>Podziel problem na mniejsze części</a:t>
              </a:r>
              <a:endParaRPr lang="ko-KR" altLang="en-US" sz="2400" b="1" dirty="0">
                <a:solidFill>
                  <a:srgbClr val="243255"/>
                </a:solidFill>
                <a:cs typeface="Arial" pitchFamily="34" charset="0"/>
              </a:endParaRP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4506584"/>
            <a:ext cx="6252286" cy="1846660"/>
            <a:chOff x="692811" y="2648381"/>
            <a:chExt cx="2128340" cy="1846660"/>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479378"/>
              <a:ext cx="212834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000" dirty="0">
                  <a:solidFill>
                    <a:schemeClr val="tx1">
                      <a:lumMod val="75000"/>
                      <a:lumOff val="25000"/>
                    </a:schemeClr>
                  </a:solidFill>
                  <a:cs typeface="Arial" pitchFamily="34" charset="0"/>
                </a:rPr>
                <a:t>Odpowiednio sformułowany problem programuje nasz mózg na szukanie rozwiązań, jako atrakcyjnego zadania. Ludzki mózg uwielbia pytania! – szczególnie te angażujące!</a:t>
              </a:r>
              <a:endParaRPr lang="en-US" altLang="ko-KR" sz="2000" dirty="0">
                <a:solidFill>
                  <a:schemeClr val="tx1">
                    <a:lumMod val="75000"/>
                    <a:lumOff val="25000"/>
                  </a:schemeClr>
                </a:solidFill>
                <a:cs typeface="Arial" pitchFamily="34" charset="0"/>
              </a:endParaRP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264838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400" b="1" dirty="0">
                  <a:solidFill>
                    <a:srgbClr val="243255"/>
                  </a:solidFill>
                  <a:cs typeface="Arial" pitchFamily="34" charset="0"/>
                </a:rPr>
                <a:t>Potraktuj problem jako wyzwanie/ </a:t>
              </a:r>
              <a:br>
                <a:rPr lang="pl-PL" altLang="ko-KR" sz="2400" b="1" dirty="0">
                  <a:solidFill>
                    <a:srgbClr val="243255"/>
                  </a:solidFill>
                  <a:cs typeface="Arial" pitchFamily="34" charset="0"/>
                </a:rPr>
              </a:br>
              <a:r>
                <a:rPr lang="pl-PL" altLang="ko-KR" sz="2400" b="1" dirty="0">
                  <a:solidFill>
                    <a:srgbClr val="243255"/>
                  </a:solidFill>
                  <a:cs typeface="Arial" pitchFamily="34" charset="0"/>
                </a:rPr>
                <a:t>Używaj efektywnych konstrukcji językowych</a:t>
              </a:r>
              <a:endParaRPr lang="ko-KR" altLang="en-US" sz="2400" b="1" dirty="0">
                <a:solidFill>
                  <a:srgbClr val="243255"/>
                </a:solidFill>
                <a:cs typeface="Arial" pitchFamily="34" charset="0"/>
              </a:endParaRP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000" dirty="0">
                  <a:solidFill>
                    <a:schemeClr val="tx1">
                      <a:lumMod val="75000"/>
                      <a:lumOff val="25000"/>
                    </a:schemeClr>
                  </a:solidFill>
                  <a:cs typeface="Arial" pitchFamily="34" charset="0"/>
                </a:rPr>
                <a:t>Często próba znalezienie natychmiastowego rozwiązania jest mniej produktywna niż przeznaczenie tego czasu na zagłębienie tematu.</a:t>
              </a:r>
              <a:endParaRPr lang="en-US" altLang="ko-KR" sz="2000" dirty="0">
                <a:solidFill>
                  <a:schemeClr val="tx1">
                    <a:lumMod val="75000"/>
                    <a:lumOff val="25000"/>
                  </a:schemeClr>
                </a:solidFill>
                <a:cs typeface="Arial" pitchFamily="34" charset="0"/>
              </a:endParaRP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altLang="ko-KR" sz="2400" b="1" dirty="0">
                  <a:solidFill>
                    <a:srgbClr val="243255"/>
                  </a:solidFill>
                  <a:cs typeface="Arial" pitchFamily="34" charset="0"/>
                </a:rPr>
                <a:t>Zbieraj użyteczną wiedzę</a:t>
              </a:r>
              <a:endParaRPr lang="ko-KR" altLang="en-US" sz="2400" b="1" dirty="0">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04799" y="2700628"/>
            <a:ext cx="5266849" cy="1401270"/>
            <a:chOff x="780099" y="2873541"/>
            <a:chExt cx="2083198" cy="1401270"/>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566925"/>
              <a:ext cx="205965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000" dirty="0">
                  <a:solidFill>
                    <a:schemeClr val="tx1">
                      <a:lumMod val="75000"/>
                      <a:lumOff val="25000"/>
                    </a:schemeClr>
                  </a:solidFill>
                  <a:cs typeface="Arial" pitchFamily="34" charset="0"/>
                </a:rPr>
                <a:t>Parafrazuj. Czasami zamiana słowa całkowicie odmienia rozumienie problemu.  </a:t>
              </a:r>
              <a:endParaRPr lang="en-US" altLang="ko-KR" sz="2000" dirty="0">
                <a:solidFill>
                  <a:schemeClr val="tx1">
                    <a:lumMod val="75000"/>
                    <a:lumOff val="25000"/>
                  </a:schemeClr>
                </a:solidFill>
                <a:cs typeface="Arial" pitchFamily="34" charset="0"/>
              </a:endParaRPr>
            </a:p>
          </p:txBody>
        </p:sp>
        <p:sp>
          <p:nvSpPr>
            <p:cNvPr id="27" name="TextBox 11">
              <a:extLst>
                <a:ext uri="{FF2B5EF4-FFF2-40B4-BE49-F238E27FC236}">
                  <a16:creationId xmlns:a16="http://schemas.microsoft.com/office/drawing/2014/main" id="{6EE630EF-3FE7-48E3-B430-B56FF6756045}"/>
                </a:ext>
              </a:extLst>
            </p:cNvPr>
            <p:cNvSpPr txBox="1"/>
            <p:nvPr/>
          </p:nvSpPr>
          <p:spPr>
            <a:xfrm>
              <a:off x="780099" y="287354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a:solidFill>
                    <a:srgbClr val="243255"/>
                  </a:solidFill>
                  <a:cs typeface="Arial" pitchFamily="34" charset="0"/>
                </a:rPr>
                <a:t>Przedefiniuj problem</a:t>
              </a:r>
              <a:endParaRPr lang="ko-KR" altLang="en-US" sz="2400" b="1" dirty="0">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461982"/>
            <a:ext cx="5166168" cy="1783540"/>
            <a:chOff x="787285" y="2873541"/>
            <a:chExt cx="2076012" cy="1783540"/>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333642"/>
              <a:ext cx="2059657"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000" dirty="0">
                  <a:solidFill>
                    <a:schemeClr val="tx1">
                      <a:lumMod val="75000"/>
                      <a:lumOff val="25000"/>
                    </a:schemeClr>
                  </a:solidFill>
                  <a:cs typeface="Arial" pitchFamily="34" charset="0"/>
                </a:rPr>
                <a:t>Czasami problem jest tylko częścią czegoś większego . Zobacz problem na różnych poziomach.</a:t>
              </a:r>
              <a:endParaRPr lang="en-US" altLang="ko-KR" sz="2000" dirty="0">
                <a:solidFill>
                  <a:schemeClr val="tx1">
                    <a:lumMod val="75000"/>
                    <a:lumOff val="25000"/>
                  </a:schemeClr>
                </a:solidFill>
                <a:cs typeface="Arial" pitchFamily="34" charset="0"/>
              </a:endParaRP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287354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a:solidFill>
                    <a:srgbClr val="243255"/>
                  </a:solidFill>
                  <a:cs typeface="Arial" pitchFamily="34" charset="0"/>
                </a:rPr>
                <a:t>Poszerz perspektywę</a:t>
              </a:r>
              <a:endParaRPr lang="ko-KR" altLang="en-US" sz="2400" b="1" dirty="0">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311846"/>
            <a:ext cx="5066821" cy="1629652"/>
            <a:chOff x="-124798" y="2873541"/>
            <a:chExt cx="2988095" cy="1629652"/>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487530"/>
              <a:ext cx="298809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000" dirty="0">
                  <a:solidFill>
                    <a:schemeClr val="tx1">
                      <a:lumMod val="75000"/>
                      <a:lumOff val="25000"/>
                    </a:schemeClr>
                  </a:solidFill>
                  <a:cs typeface="Arial" pitchFamily="34" charset="0"/>
                </a:rPr>
                <a:t>Bądź krytyczny wobec dokonanych założeń. Niedokładne przypuszczenia przeszkadzają w rozwiązaniu problemu</a:t>
              </a:r>
              <a:endParaRPr lang="en-US" altLang="ko-KR" sz="2000" dirty="0">
                <a:solidFill>
                  <a:schemeClr val="tx1">
                    <a:lumMod val="75000"/>
                    <a:lumOff val="25000"/>
                  </a:schemeClr>
                </a:solidFill>
                <a:cs typeface="Arial" pitchFamily="34" charset="0"/>
              </a:endParaRPr>
            </a:p>
          </p:txBody>
        </p:sp>
        <p:sp>
          <p:nvSpPr>
            <p:cNvPr id="33" name="TextBox 11">
              <a:extLst>
                <a:ext uri="{FF2B5EF4-FFF2-40B4-BE49-F238E27FC236}">
                  <a16:creationId xmlns:a16="http://schemas.microsoft.com/office/drawing/2014/main" id="{DB8446E5-23E8-4A51-BA91-D3A602CF8F48}"/>
                </a:ext>
              </a:extLst>
            </p:cNvPr>
            <p:cNvSpPr txBox="1"/>
            <p:nvPr/>
          </p:nvSpPr>
          <p:spPr>
            <a:xfrm>
              <a:off x="749960" y="287354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a:solidFill>
                    <a:srgbClr val="243255"/>
                  </a:solidFill>
                  <a:cs typeface="Arial" pitchFamily="34" charset="0"/>
                </a:rPr>
                <a:t>Podważaj założenia</a:t>
              </a:r>
              <a:endParaRPr lang="ko-KR" altLang="en-US" sz="2400" b="1" dirty="0">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2" y="46455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3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99266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Dlaczego? (źródło problemu)</a:t>
            </a:r>
          </a:p>
          <a:p>
            <a:pPr marL="12700">
              <a:lnSpc>
                <a:spcPct val="100000"/>
              </a:lnSpc>
              <a:spcBef>
                <a:spcPts val="110"/>
              </a:spcBef>
              <a:spcAft>
                <a:spcPts val="600"/>
              </a:spcAft>
            </a:pPr>
            <a:endParaRPr lang="pl-PL" sz="4000" b="1" dirty="0">
              <a:solidFill>
                <a:srgbClr val="243255"/>
              </a:solidFill>
            </a:endParaRPr>
          </a:p>
          <a:p>
            <a:r>
              <a:rPr lang="pl-PL" sz="2800" dirty="0"/>
              <a:t>Celem metodologii jest </a:t>
            </a:r>
            <a:r>
              <a:rPr lang="pl-PL" sz="2800" u="sng" dirty="0"/>
              <a:t>ustalenie prawdziwej przyczyny defektu</a:t>
            </a:r>
            <a:r>
              <a:rPr lang="pl-PL" sz="2800" dirty="0"/>
              <a:t>, wykraczającej poza zwykłe rozpoznanie objawów.</a:t>
            </a:r>
          </a:p>
          <a:p>
            <a:r>
              <a:rPr lang="pl-PL" sz="2800" dirty="0"/>
              <a:t>narzędzie wykorzystywanym do poszukiwania przyczyn stwierdzonych uchybień, a także do wykrywania źródeł powstających problemów oraz w sytuacji, gdy inne analizy okazały się </a:t>
            </a:r>
            <a:r>
              <a:rPr lang="pl-PL" sz="2800" u="sng" dirty="0"/>
              <a:t>zbyt powierzchowne i nie zbadały problemu dogłębnie</a:t>
            </a:r>
            <a:r>
              <a:rPr lang="pl-PL" sz="2800" dirty="0"/>
              <a:t>.</a:t>
            </a:r>
          </a:p>
          <a:p>
            <a:r>
              <a:rPr lang="pl-PL" sz="2800" dirty="0"/>
              <a:t>“5” to tylko liczba, należy pytać “dlaczego” tyle razy, aby ukończyć proces i podjąć odpowiednie działania.</a:t>
            </a:r>
          </a:p>
          <a:p>
            <a:endParaRPr lang="pl-PL" sz="2800" dirty="0"/>
          </a:p>
          <a:p>
            <a:r>
              <a:rPr lang="pl-PL" sz="3000" b="1" dirty="0"/>
              <a:t>Analiza 5WHY obejmuje dwa aspekty:</a:t>
            </a:r>
          </a:p>
          <a:p>
            <a:pPr lvl="1"/>
            <a:r>
              <a:rPr lang="pl-PL" sz="2400" dirty="0"/>
              <a:t>Dlaczego problem powstał?</a:t>
            </a:r>
          </a:p>
          <a:p>
            <a:pPr lvl="1"/>
            <a:r>
              <a:rPr lang="pl-PL" sz="2400" dirty="0"/>
              <a:t>Dlaczego nie został zauważony?</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08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Dlaczego? (źródło problemu)</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100" b="1" dirty="0"/>
                <a:t>Problem</a:t>
              </a:r>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100" b="1" dirty="0"/>
                <a:t>Przyczyna</a:t>
              </a:r>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5 </a:t>
            </a:r>
            <a:r>
              <a:rPr lang="pl-PL" sz="1600" dirty="0" err="1"/>
              <a:t>Why</a:t>
            </a:r>
            <a:r>
              <a:rPr lang="pl-PL" sz="1600" dirty="0"/>
              <a:t> - A Root </a:t>
            </a:r>
            <a:r>
              <a:rPr lang="pl-PL" sz="1600" dirty="0" err="1"/>
              <a:t>Cause</a:t>
            </a:r>
            <a:r>
              <a:rPr lang="pl-PL" sz="1600" dirty="0"/>
              <a:t> Analysis </a:t>
            </a:r>
            <a:r>
              <a:rPr lang="pl-PL" sz="1600" dirty="0" err="1"/>
              <a:t>Technique</a:t>
            </a:r>
            <a:r>
              <a:rPr lang="pl-PL" sz="1600" dirty="0"/>
              <a:t>: </a:t>
            </a:r>
          </a:p>
          <a:p>
            <a:r>
              <a:rPr lang="pl-PL" sz="1600" u="sng" dirty="0">
                <a:hlinkClick r:id="rId10"/>
              </a:rPr>
              <a:t>https://www.youtube.com/watch?v=-_nN_YTDsuk</a:t>
            </a:r>
            <a:r>
              <a:rPr lang="pl-PL" sz="1600" dirty="0"/>
              <a:t> </a:t>
            </a:r>
          </a:p>
          <a:p>
            <a:r>
              <a:rPr lang="pl-PL" sz="1600" dirty="0"/>
              <a:t>How to </a:t>
            </a:r>
            <a:r>
              <a:rPr lang="pl-PL" sz="1600" dirty="0" err="1"/>
              <a:t>Conduct</a:t>
            </a:r>
            <a:r>
              <a:rPr lang="pl-PL" sz="1600" dirty="0"/>
              <a:t> a 5-Why - </a:t>
            </a:r>
            <a:r>
              <a:rPr lang="pl-PL" sz="1600" dirty="0" err="1"/>
              <a:t>Titanic</a:t>
            </a:r>
            <a:r>
              <a:rPr lang="pl-PL" sz="1600" dirty="0"/>
              <a:t> </a:t>
            </a:r>
            <a:r>
              <a:rPr lang="pl-PL" sz="1600" dirty="0" err="1"/>
              <a:t>Example</a:t>
            </a:r>
            <a:r>
              <a:rPr lang="pl-PL" sz="1600" dirty="0"/>
              <a:t>:</a:t>
            </a:r>
          </a:p>
          <a:p>
            <a:r>
              <a:rPr lang="pl-PL" sz="1600" u="sng" dirty="0">
                <a:hlinkClick r:id="rId11"/>
              </a:rPr>
              <a:t>https://www.youtube.com/watch?v=38RlXdr4Np0</a:t>
            </a:r>
            <a:r>
              <a:rPr lang="pl-PL" sz="1600" dirty="0"/>
              <a:t> </a:t>
            </a:r>
          </a:p>
          <a:p>
            <a:r>
              <a:rPr lang="pl-PL" sz="1600" dirty="0" err="1"/>
              <a:t>Clarifying</a:t>
            </a:r>
            <a:r>
              <a:rPr lang="pl-PL" sz="1600" dirty="0"/>
              <a:t> the '5 </a:t>
            </a:r>
            <a:r>
              <a:rPr lang="pl-PL" sz="1600" dirty="0" err="1"/>
              <a:t>Whys</a:t>
            </a:r>
            <a:r>
              <a:rPr lang="pl-PL" sz="1600" dirty="0"/>
              <a:t>' Problem-</a:t>
            </a:r>
            <a:r>
              <a:rPr lang="pl-PL" sz="1600" dirty="0" err="1"/>
              <a:t>Solving</a:t>
            </a:r>
            <a:r>
              <a:rPr lang="pl-PL" sz="1600" dirty="0"/>
              <a:t> Method:</a:t>
            </a:r>
          </a:p>
          <a:p>
            <a:r>
              <a:rPr lang="pl-PL" sz="1600" u="sng" dirty="0">
                <a:hlinkClick r:id="rId12"/>
              </a:rPr>
              <a:t>https://www.youtube.com/watch?v=SrlYkx41wEE</a:t>
            </a:r>
            <a:r>
              <a:rPr lang="pl-PL" sz="1600" dirty="0"/>
              <a:t> </a:t>
            </a:r>
            <a:endParaRPr lang="en-US" sz="1600" dirty="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11056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250"/>
                                  </p:stCondLst>
                                  <p:childTnLst>
                                    <p:set>
                                      <p:cBhvr>
                                        <p:cTn id="40"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grpId="0" nodeType="afterEffect">
                                  <p:stCondLst>
                                    <p:cond delay="250"/>
                                  </p:stCondLst>
                                  <p:childTnLst>
                                    <p:set>
                                      <p:cBhvr>
                                        <p:cTn id="43"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4" fill="hold">
                            <p:stCondLst>
                              <p:cond delay="2750"/>
                            </p:stCondLst>
                            <p:childTnLst>
                              <p:par>
                                <p:cTn id="45" presetID="1" presetClass="entr" presetSubtype="0" fill="hold" grpId="0" nodeType="afterEffect">
                                  <p:stCondLst>
                                    <p:cond delay="250"/>
                                  </p:stCondLst>
                                  <p:childTnLst>
                                    <p:set>
                                      <p:cBhvr>
                                        <p:cTn id="46"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250"/>
                                  </p:stCondLst>
                                  <p:childTnLst>
                                    <p:set>
                                      <p:cBhvr>
                                        <p:cTn id="49"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500"/>
                                  </p:stCondLst>
                                  <p:childTnLst>
                                    <p:set>
                                      <p:cBhvr>
                                        <p:cTn id="59" dur="1" fill="hold">
                                          <p:stCondLst>
                                            <p:cond delay="0"/>
                                          </p:stCondLst>
                                        </p:cTn>
                                        <p:tgtEl>
                                          <p:spTgt spid="20"/>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grpId="0" nodeType="afterEffect">
                                  <p:stCondLst>
                                    <p:cond delay="500"/>
                                  </p:stCondLst>
                                  <p:childTnLst>
                                    <p:set>
                                      <p:cBhvr>
                                        <p:cTn id="62" dur="1" fill="hold">
                                          <p:stCondLst>
                                            <p:cond delay="0"/>
                                          </p:stCondLst>
                                        </p:cTn>
                                        <p:tgtEl>
                                          <p:spTgt spid="21"/>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0" nodeType="afterEffect">
                                  <p:stCondLst>
                                    <p:cond delay="50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636917"/>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x Co? </a:t>
            </a:r>
            <a:r>
              <a:rPr lang="pl-PL" sz="3600" b="1" dirty="0">
                <a:solidFill>
                  <a:srgbClr val="243255"/>
                </a:solidFill>
              </a:rPr>
              <a:t>(uzyskanie jak największej ilości informacji z prostego faktu lub stwierdzenia)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nvPr>
        </p:nvGraphicFramePr>
        <p:xfrm>
          <a:off x="2971800" y="3212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3162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100" b="1" dirty="0"/>
                <a:t>Problem</a:t>
              </a:r>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7124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100" b="1" dirty="0"/>
                <a:t>Informacja</a:t>
              </a:r>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3297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7270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1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08499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Schemat </a:t>
            </a:r>
            <a:r>
              <a:rPr lang="pl-PL" sz="4000" b="1" dirty="0" err="1">
                <a:solidFill>
                  <a:srgbClr val="243255"/>
                </a:solidFill>
              </a:rPr>
              <a:t>Ishikawy</a:t>
            </a:r>
            <a:endParaRPr lang="pl-PL" sz="4000" b="1" dirty="0">
              <a:solidFill>
                <a:srgbClr val="243255"/>
              </a:solidFill>
            </a:endParaRPr>
          </a:p>
          <a:p>
            <a:pPr marL="12700">
              <a:lnSpc>
                <a:spcPct val="100000"/>
              </a:lnSpc>
              <a:spcBef>
                <a:spcPts val="110"/>
              </a:spcBef>
              <a:spcAft>
                <a:spcPts val="600"/>
              </a:spcAft>
            </a:pPr>
            <a:endParaRPr lang="pl-PL" sz="4000" b="1" dirty="0">
              <a:solidFill>
                <a:srgbClr val="243255"/>
              </a:solidFill>
            </a:endParaRPr>
          </a:p>
          <a:p>
            <a:r>
              <a:rPr lang="pl-PL" sz="2800" dirty="0"/>
              <a:t>Twórcą tego narzędzia jest profesor Uniwersytetu Tokijskiego </a:t>
            </a:r>
            <a:r>
              <a:rPr lang="pl-PL" sz="2800" dirty="0" err="1"/>
              <a:t>Kaoru</a:t>
            </a:r>
            <a:r>
              <a:rPr lang="pl-PL" sz="2800" dirty="0"/>
              <a:t> </a:t>
            </a:r>
            <a:r>
              <a:rPr lang="pl-PL" sz="2800" dirty="0" err="1"/>
              <a:t>Ishikawa</a:t>
            </a:r>
            <a:r>
              <a:rPr lang="pl-PL" sz="2800" dirty="0"/>
              <a:t>,, a diagram był po raz pierwszy zastosowany w 1962 r. w Japonii w Sumitomo </a:t>
            </a:r>
            <a:r>
              <a:rPr lang="pl-PL" sz="2800" dirty="0" err="1"/>
              <a:t>Electric</a:t>
            </a:r>
            <a:r>
              <a:rPr lang="pl-PL" sz="2800" dirty="0"/>
              <a:t>.</a:t>
            </a:r>
          </a:p>
          <a:p>
            <a:endParaRPr lang="pl-PL" sz="2800" b="1" dirty="0"/>
          </a:p>
          <a:p>
            <a:r>
              <a:rPr lang="pl-PL" sz="2800" b="1" dirty="0"/>
              <a:t>Wykres </a:t>
            </a:r>
            <a:r>
              <a:rPr lang="pl-PL" sz="2800" b="1" dirty="0" err="1"/>
              <a:t>Ishikawy</a:t>
            </a:r>
            <a:r>
              <a:rPr lang="pl-PL" sz="2800" dirty="0"/>
              <a:t> (ze względu na charakterystyczny wygląd nazywany </a:t>
            </a:r>
            <a:r>
              <a:rPr lang="pl-PL" sz="2800" b="1" dirty="0"/>
              <a:t>wykresem rybiej ości</a:t>
            </a:r>
            <a:r>
              <a:rPr lang="pl-PL" sz="2800" dirty="0"/>
              <a:t>) pozwala na rozpoznanie przyczyn rzeczywistych lub potencjalnych niepowodzeń różnego rodzaju przedsięwzięć.</a:t>
            </a:r>
          </a:p>
          <a:p>
            <a:endParaRPr lang="pl-PL" sz="2800" dirty="0"/>
          </a:p>
          <a:p>
            <a:r>
              <a:rPr lang="pl-PL" sz="2800" dirty="0"/>
              <a:t>Diagram </a:t>
            </a:r>
            <a:r>
              <a:rPr lang="pl-PL" sz="2800" dirty="0" err="1"/>
              <a:t>przyczynowo-skutkowy</a:t>
            </a:r>
            <a:r>
              <a:rPr lang="pl-PL" sz="2800" dirty="0"/>
              <a:t>, w którym analiza rozpoczynana jest od stwierdzenia wystąpienia skutku (np. braku, awarii lub innego niepożądanego stanu) i prowadzona w kierunku identyfikacji wszystkich możliwych przyczyn, które go spowodowały.</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341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206851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3600" b="1" dirty="0">
                <a:solidFill>
                  <a:srgbClr val="243255"/>
                </a:solidFill>
              </a:rPr>
              <a:t>Schemat </a:t>
            </a:r>
            <a:r>
              <a:rPr lang="pl-PL" sz="3600" b="1" dirty="0" err="1">
                <a:solidFill>
                  <a:srgbClr val="243255"/>
                </a:solidFill>
              </a:rPr>
              <a:t>Ishikawy</a:t>
            </a:r>
            <a:r>
              <a:rPr lang="pl-PL" sz="3600" b="1" dirty="0">
                <a:solidFill>
                  <a:srgbClr val="243255"/>
                </a:solidFill>
              </a:rPr>
              <a:t> - </a:t>
            </a:r>
            <a:r>
              <a:rPr lang="pl-PL" sz="3600" dirty="0">
                <a:solidFill>
                  <a:srgbClr val="243255"/>
                </a:solidFill>
              </a:rPr>
              <a:t>5M+3M najpowszechniej stosowany w firmach produkcyjnych</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700" dirty="0"/>
              <a:t>Opis problemu do rozwiązania</a:t>
            </a:r>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Człowiek</a:t>
            </a:r>
          </a:p>
        </p:txBody>
      </p:sp>
      <p:sp>
        <p:nvSpPr>
          <p:cNvPr id="23" name="Prostokąt 22">
            <a:extLst>
              <a:ext uri="{FF2B5EF4-FFF2-40B4-BE49-F238E27FC236}">
                <a16:creationId xmlns:a16="http://schemas.microsoft.com/office/drawing/2014/main" id="{96BCDDD3-D8EF-41A1-B3FF-2DC2A78B9F03}"/>
              </a:ext>
            </a:extLst>
          </p:cNvPr>
          <p:cNvSpPr/>
          <p:nvPr/>
        </p:nvSpPr>
        <p:spPr>
          <a:xfrm>
            <a:off x="250570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Maszyna</a:t>
            </a:r>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Metoda/</a:t>
            </a:r>
          </a:p>
          <a:p>
            <a:pPr algn="ctr"/>
            <a:r>
              <a:rPr lang="pl-PL" sz="2100" b="1" dirty="0"/>
              <a:t>technologia</a:t>
            </a:r>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Materiał</a:t>
            </a:r>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Pomiar</a:t>
            </a:r>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Środowisko</a:t>
            </a:r>
          </a:p>
        </p:txBody>
      </p:sp>
      <p:sp>
        <p:nvSpPr>
          <p:cNvPr id="28" name="Prostokąt 27">
            <a:extLst>
              <a:ext uri="{FF2B5EF4-FFF2-40B4-BE49-F238E27FC236}">
                <a16:creationId xmlns:a16="http://schemas.microsoft.com/office/drawing/2014/main" id="{210F80B2-BF81-4C0D-B8B4-89D87DE7C701}"/>
              </a:ext>
            </a:extLst>
          </p:cNvPr>
          <p:cNvSpPr/>
          <p:nvPr/>
        </p:nvSpPr>
        <p:spPr>
          <a:xfrm>
            <a:off x="536878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Zarządzanie</a:t>
            </a:r>
          </a:p>
        </p:txBody>
      </p:sp>
      <p:sp>
        <p:nvSpPr>
          <p:cNvPr id="29" name="Prostokąt 28">
            <a:extLst>
              <a:ext uri="{FF2B5EF4-FFF2-40B4-BE49-F238E27FC236}">
                <a16:creationId xmlns:a16="http://schemas.microsoft.com/office/drawing/2014/main" id="{63C0A621-A6B4-4007-9E59-96862556613E}"/>
              </a:ext>
            </a:extLst>
          </p:cNvPr>
          <p:cNvSpPr/>
          <p:nvPr/>
        </p:nvSpPr>
        <p:spPr>
          <a:xfrm>
            <a:off x="769028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Utrzymanie</a:t>
            </a:r>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2552700"/>
            <a:ext cx="4419600" cy="5755422"/>
          </a:xfrm>
          <a:prstGeom prst="rect">
            <a:avLst/>
          </a:prstGeom>
          <a:noFill/>
        </p:spPr>
        <p:txBody>
          <a:bodyPr wrap="square" rtlCol="0">
            <a:spAutoFit/>
          </a:bodyPr>
          <a:lstStyle/>
          <a:p>
            <a:pPr marL="342900" indent="-342900">
              <a:buFont typeface="+mj-lt"/>
              <a:buAutoNum type="arabicPeriod"/>
            </a:pPr>
            <a:r>
              <a:rPr lang="pl-PL" sz="1600" b="1" dirty="0"/>
              <a:t>Man</a:t>
            </a:r>
            <a:r>
              <a:rPr lang="pl-PL" sz="1600" dirty="0"/>
              <a:t> – człowiek – rutyna, brak doświadczenia, monotonia, zmęczenie – każdy aspekt związany z pracą człowieka,</a:t>
            </a:r>
          </a:p>
          <a:p>
            <a:pPr marL="342900" indent="-342900">
              <a:buFont typeface="+mj-lt"/>
              <a:buAutoNum type="arabicPeriod"/>
            </a:pPr>
            <a:r>
              <a:rPr lang="pl-PL" sz="1600" b="1" dirty="0"/>
              <a:t>Machine</a:t>
            </a:r>
            <a:r>
              <a:rPr lang="pl-PL" sz="1600" dirty="0"/>
              <a:t> – maszyna – czy wszystko w maszynie działa na 100%, czy maszyna jest sprawna itp.</a:t>
            </a:r>
          </a:p>
          <a:p>
            <a:pPr marL="342900" indent="-342900">
              <a:buFont typeface="+mj-lt"/>
              <a:buAutoNum type="arabicPeriod"/>
            </a:pPr>
            <a:r>
              <a:rPr lang="pl-PL" sz="1600" b="1" dirty="0"/>
              <a:t>Method</a:t>
            </a:r>
            <a:r>
              <a:rPr lang="pl-PL" sz="1600" dirty="0"/>
              <a:t> – metoda/technologia – czy proces wykonywania czynności jest ok, czy kolejność czynności jest optymalna itp.</a:t>
            </a:r>
          </a:p>
          <a:p>
            <a:pPr marL="342900" indent="-342900">
              <a:buFont typeface="+mj-lt"/>
              <a:buAutoNum type="arabicPeriod"/>
            </a:pPr>
            <a:r>
              <a:rPr lang="pl-PL" sz="1600" b="1" dirty="0" err="1"/>
              <a:t>Material</a:t>
            </a:r>
            <a:r>
              <a:rPr lang="pl-PL" sz="1600" dirty="0"/>
              <a:t> – materiał – ukryte, widoczne wady materiałowe, wymiary produktu, brak otworów, problemy u dostawcy itp.</a:t>
            </a:r>
          </a:p>
          <a:p>
            <a:pPr marL="342900" indent="-342900">
              <a:buFont typeface="+mj-lt"/>
              <a:buAutoNum type="arabicPeriod"/>
            </a:pPr>
            <a:r>
              <a:rPr lang="pl-PL" sz="1600" b="1" dirty="0" err="1"/>
              <a:t>Measurement</a:t>
            </a:r>
            <a:r>
              <a:rPr lang="pl-PL" sz="1600" dirty="0"/>
              <a:t> – pomiar – czy pomiary zostały wykonane odpowiednio, czy np. wszystko jest ok, a system pomiaru wskazuje błąd,</a:t>
            </a:r>
          </a:p>
          <a:p>
            <a:pPr marL="342900" indent="-342900">
              <a:buFont typeface="+mj-lt"/>
              <a:buAutoNum type="arabicPeriod"/>
            </a:pPr>
            <a:r>
              <a:rPr lang="pl-PL" sz="1600" b="1" i="1" dirty="0" err="1"/>
              <a:t>Mother</a:t>
            </a:r>
            <a:r>
              <a:rPr lang="pl-PL" sz="1600" b="1" i="1" dirty="0"/>
              <a:t> </a:t>
            </a:r>
            <a:r>
              <a:rPr lang="pl-PL" sz="1600" b="1" i="1" dirty="0" err="1"/>
              <a:t>nature</a:t>
            </a:r>
            <a:r>
              <a:rPr lang="pl-PL" sz="1600" b="1" dirty="0"/>
              <a:t> </a:t>
            </a:r>
            <a:r>
              <a:rPr lang="pl-PL" sz="1600" dirty="0"/>
              <a:t>– środowisko – jaki wpływ na proces ma środowisko czyli wilgotność, temperatura ale również np. hałas,</a:t>
            </a:r>
          </a:p>
          <a:p>
            <a:pPr marL="342900" indent="-342900">
              <a:buFont typeface="+mj-lt"/>
              <a:buAutoNum type="arabicPeriod"/>
            </a:pPr>
            <a:r>
              <a:rPr lang="pl-PL" sz="1600" b="1" i="1" dirty="0"/>
              <a:t>Management</a:t>
            </a:r>
            <a:r>
              <a:rPr lang="pl-PL" sz="1600" dirty="0"/>
              <a:t> – zarządzanie – czy zarządzanie jest odpowiednie, czy pracownicy dostają dokładne wytyczne itp.</a:t>
            </a:r>
          </a:p>
          <a:p>
            <a:pPr marL="342900" indent="-342900">
              <a:buFont typeface="+mj-lt"/>
              <a:buAutoNum type="arabicPeriod"/>
            </a:pPr>
            <a:r>
              <a:rPr lang="pl-PL" sz="1600" b="1" i="1" dirty="0" err="1"/>
              <a:t>Maintenance</a:t>
            </a:r>
            <a:r>
              <a:rPr lang="pl-PL" sz="1600" dirty="0"/>
              <a:t> – utrzymanie – czy nie jest zaniedbane utrzymanie maszyny, obiektu, narzędzi itp.</a:t>
            </a:r>
          </a:p>
        </p:txBody>
      </p:sp>
    </p:spTree>
    <p:extLst>
      <p:ext uri="{BB962C8B-B14F-4D97-AF65-F5344CB8AC3E}">
        <p14:creationId xmlns:p14="http://schemas.microsoft.com/office/powerpoint/2010/main" val="2773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25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25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25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25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4250"/>
                            </p:stCondLst>
                            <p:childTnLst>
                              <p:par>
                                <p:cTn id="56" presetID="1" presetClass="entr" presetSubtype="0" fill="hold" grpId="0" nodeType="afterEffect">
                                  <p:stCondLst>
                                    <p:cond delay="25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0" nodeType="afterEffect">
                                  <p:stCondLst>
                                    <p:cond delay="25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4750"/>
                            </p:stCondLst>
                            <p:childTnLst>
                              <p:par>
                                <p:cTn id="62" presetID="1" presetClass="entr" presetSubtype="0" fill="hold" grpId="0" nodeType="afterEffect">
                                  <p:stCondLst>
                                    <p:cond delay="500"/>
                                  </p:stCondLst>
                                  <p:childTnLst>
                                    <p:set>
                                      <p:cBhvr>
                                        <p:cTn id="63" dur="1" fill="hold">
                                          <p:stCondLst>
                                            <p:cond delay="0"/>
                                          </p:stCondLst>
                                        </p:cTn>
                                        <p:tgtEl>
                                          <p:spTgt spid="2">
                                            <p:txEl>
                                              <p:pRg st="0" end="0"/>
                                            </p:txEl>
                                          </p:spTgt>
                                        </p:tgtEl>
                                        <p:attrNameLst>
                                          <p:attrName>style.visibility</p:attrName>
                                        </p:attrNameLst>
                                      </p:cBhvr>
                                      <p:to>
                                        <p:strVal val="visible"/>
                                      </p:to>
                                    </p:set>
                                  </p:childTnLst>
                                </p:cTn>
                              </p:par>
                            </p:childTnLst>
                          </p:cTn>
                        </p:par>
                        <p:par>
                          <p:cTn id="64" fill="hold">
                            <p:stCondLst>
                              <p:cond delay="5250"/>
                            </p:stCondLst>
                            <p:childTnLst>
                              <p:par>
                                <p:cTn id="65" presetID="1" presetClass="entr" presetSubtype="0" fill="hold" grpId="0" nodeType="afterEffect">
                                  <p:stCondLst>
                                    <p:cond delay="500"/>
                                  </p:stCondLst>
                                  <p:childTnLst>
                                    <p:set>
                                      <p:cBhvr>
                                        <p:cTn id="66" dur="1" fill="hold">
                                          <p:stCondLst>
                                            <p:cond delay="0"/>
                                          </p:stCondLst>
                                        </p:cTn>
                                        <p:tgtEl>
                                          <p:spTgt spid="2">
                                            <p:txEl>
                                              <p:pRg st="1" end="1"/>
                                            </p:txEl>
                                          </p:spTgt>
                                        </p:tgtEl>
                                        <p:attrNameLst>
                                          <p:attrName>style.visibility</p:attrName>
                                        </p:attrNameLst>
                                      </p:cBhvr>
                                      <p:to>
                                        <p:strVal val="visible"/>
                                      </p:to>
                                    </p:set>
                                  </p:childTnLst>
                                </p:cTn>
                              </p:par>
                            </p:childTnLst>
                          </p:cTn>
                        </p:par>
                        <p:par>
                          <p:cTn id="67" fill="hold">
                            <p:stCondLst>
                              <p:cond delay="5750"/>
                            </p:stCondLst>
                            <p:childTnLst>
                              <p:par>
                                <p:cTn id="68" presetID="1" presetClass="entr" presetSubtype="0" fill="hold" grpId="0" nodeType="afterEffect">
                                  <p:stCondLst>
                                    <p:cond delay="500"/>
                                  </p:stCondLst>
                                  <p:childTnLst>
                                    <p:set>
                                      <p:cBhvr>
                                        <p:cTn id="69" dur="1" fill="hold">
                                          <p:stCondLst>
                                            <p:cond delay="0"/>
                                          </p:stCondLst>
                                        </p:cTn>
                                        <p:tgtEl>
                                          <p:spTgt spid="2">
                                            <p:txEl>
                                              <p:pRg st="2" end="2"/>
                                            </p:txEl>
                                          </p:spTgt>
                                        </p:tgtEl>
                                        <p:attrNameLst>
                                          <p:attrName>style.visibility</p:attrName>
                                        </p:attrNameLst>
                                      </p:cBhvr>
                                      <p:to>
                                        <p:strVal val="visible"/>
                                      </p:to>
                                    </p:set>
                                  </p:childTnLst>
                                </p:cTn>
                              </p:par>
                            </p:childTnLst>
                          </p:cTn>
                        </p:par>
                        <p:par>
                          <p:cTn id="70" fill="hold">
                            <p:stCondLst>
                              <p:cond delay="6250"/>
                            </p:stCondLst>
                            <p:childTnLst>
                              <p:par>
                                <p:cTn id="71" presetID="1" presetClass="entr" presetSubtype="0" fill="hold" grpId="0" nodeType="afterEffect">
                                  <p:stCondLst>
                                    <p:cond delay="500"/>
                                  </p:stCondLst>
                                  <p:childTnLst>
                                    <p:set>
                                      <p:cBhvr>
                                        <p:cTn id="72" dur="1" fill="hold">
                                          <p:stCondLst>
                                            <p:cond delay="0"/>
                                          </p:stCondLst>
                                        </p:cTn>
                                        <p:tgtEl>
                                          <p:spTgt spid="2">
                                            <p:txEl>
                                              <p:pRg st="3" end="3"/>
                                            </p:txEl>
                                          </p:spTgt>
                                        </p:tgtEl>
                                        <p:attrNameLst>
                                          <p:attrName>style.visibility</p:attrName>
                                        </p:attrNameLst>
                                      </p:cBhvr>
                                      <p:to>
                                        <p:strVal val="visible"/>
                                      </p:to>
                                    </p:set>
                                  </p:childTnLst>
                                </p:cTn>
                              </p:par>
                            </p:childTnLst>
                          </p:cTn>
                        </p:par>
                        <p:par>
                          <p:cTn id="73" fill="hold">
                            <p:stCondLst>
                              <p:cond delay="6750"/>
                            </p:stCondLst>
                            <p:childTnLst>
                              <p:par>
                                <p:cTn id="74" presetID="1" presetClass="entr" presetSubtype="0" fill="hold" grpId="0" nodeType="afterEffect">
                                  <p:stCondLst>
                                    <p:cond delay="500"/>
                                  </p:stCondLst>
                                  <p:childTnLst>
                                    <p:set>
                                      <p:cBhvr>
                                        <p:cTn id="75" dur="1" fill="hold">
                                          <p:stCondLst>
                                            <p:cond delay="0"/>
                                          </p:stCondLst>
                                        </p:cTn>
                                        <p:tgtEl>
                                          <p:spTgt spid="2">
                                            <p:txEl>
                                              <p:pRg st="4" end="4"/>
                                            </p:txEl>
                                          </p:spTgt>
                                        </p:tgtEl>
                                        <p:attrNameLst>
                                          <p:attrName>style.visibility</p:attrName>
                                        </p:attrNameLst>
                                      </p:cBhvr>
                                      <p:to>
                                        <p:strVal val="visible"/>
                                      </p:to>
                                    </p:set>
                                  </p:childTnLst>
                                </p:cTn>
                              </p:par>
                            </p:childTnLst>
                          </p:cTn>
                        </p:par>
                        <p:par>
                          <p:cTn id="76" fill="hold">
                            <p:stCondLst>
                              <p:cond delay="7250"/>
                            </p:stCondLst>
                            <p:childTnLst>
                              <p:par>
                                <p:cTn id="77" presetID="1" presetClass="entr" presetSubtype="0" fill="hold" grpId="0" nodeType="afterEffect">
                                  <p:stCondLst>
                                    <p:cond delay="500"/>
                                  </p:stCondLst>
                                  <p:childTnLst>
                                    <p:set>
                                      <p:cBhvr>
                                        <p:cTn id="78" dur="1" fill="hold">
                                          <p:stCondLst>
                                            <p:cond delay="0"/>
                                          </p:stCondLst>
                                        </p:cTn>
                                        <p:tgtEl>
                                          <p:spTgt spid="2">
                                            <p:txEl>
                                              <p:pRg st="5" end="5"/>
                                            </p:txEl>
                                          </p:spTgt>
                                        </p:tgtEl>
                                        <p:attrNameLst>
                                          <p:attrName>style.visibility</p:attrName>
                                        </p:attrNameLst>
                                      </p:cBhvr>
                                      <p:to>
                                        <p:strVal val="visible"/>
                                      </p:to>
                                    </p:set>
                                  </p:childTnLst>
                                </p:cTn>
                              </p:par>
                            </p:childTnLst>
                          </p:cTn>
                        </p:par>
                        <p:par>
                          <p:cTn id="79" fill="hold">
                            <p:stCondLst>
                              <p:cond delay="7750"/>
                            </p:stCondLst>
                            <p:childTnLst>
                              <p:par>
                                <p:cTn id="80" presetID="1" presetClass="entr" presetSubtype="0" fill="hold" grpId="0" nodeType="afterEffect">
                                  <p:stCondLst>
                                    <p:cond delay="500"/>
                                  </p:stCondLst>
                                  <p:childTnLst>
                                    <p:set>
                                      <p:cBhvr>
                                        <p:cTn id="81" dur="1" fill="hold">
                                          <p:stCondLst>
                                            <p:cond delay="0"/>
                                          </p:stCondLst>
                                        </p:cTn>
                                        <p:tgtEl>
                                          <p:spTgt spid="2">
                                            <p:txEl>
                                              <p:pRg st="6" end="6"/>
                                            </p:txEl>
                                          </p:spTgt>
                                        </p:tgtEl>
                                        <p:attrNameLst>
                                          <p:attrName>style.visibility</p:attrName>
                                        </p:attrNameLst>
                                      </p:cBhvr>
                                      <p:to>
                                        <p:strVal val="visible"/>
                                      </p:to>
                                    </p:set>
                                  </p:childTnLst>
                                </p:cTn>
                              </p:par>
                            </p:childTnLst>
                          </p:cTn>
                        </p:par>
                        <p:par>
                          <p:cTn id="82" fill="hold">
                            <p:stCondLst>
                              <p:cond delay="8250"/>
                            </p:stCondLst>
                            <p:childTnLst>
                              <p:par>
                                <p:cTn id="83" presetID="1" presetClass="entr" presetSubtype="0" fill="hold" grpId="0" nodeType="afterEffect">
                                  <p:stCondLst>
                                    <p:cond delay="500"/>
                                  </p:stCondLst>
                                  <p:childTnLst>
                                    <p:set>
                                      <p:cBhvr>
                                        <p:cTn id="8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Schemat </a:t>
            </a:r>
            <a:r>
              <a:rPr lang="pl-PL" sz="4000" b="1" dirty="0" err="1">
                <a:solidFill>
                  <a:srgbClr val="243255"/>
                </a:solidFill>
              </a:rPr>
              <a:t>Ishikawy</a:t>
            </a:r>
            <a:r>
              <a:rPr lang="pl-PL" sz="4000" b="1" dirty="0">
                <a:solidFill>
                  <a:srgbClr val="243255"/>
                </a:solidFill>
              </a:rPr>
              <a:t> </a:t>
            </a:r>
            <a:r>
              <a:rPr lang="pl-PL" sz="4000" dirty="0">
                <a:solidFill>
                  <a:srgbClr val="243255"/>
                </a:solidFill>
              </a:rPr>
              <a:t>– 8P najpowszechniej stosowany w marketingu</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700" dirty="0"/>
              <a:t>Opis problemu do rozwiązania</a:t>
            </a:r>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Produkt</a:t>
            </a:r>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Cena</a:t>
            </a:r>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Promocja</a:t>
            </a:r>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Miejsce</a:t>
            </a:r>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Proces</a:t>
            </a:r>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Ludzie</a:t>
            </a:r>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Interakcje z klientem</a:t>
            </a:r>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Porównanie z konkurencją</a:t>
            </a:r>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68400" y="4189155"/>
            <a:ext cx="4419600" cy="2554545"/>
          </a:xfrm>
          <a:prstGeom prst="rect">
            <a:avLst/>
          </a:prstGeom>
          <a:noFill/>
        </p:spPr>
        <p:txBody>
          <a:bodyPr wrap="square" rtlCol="0">
            <a:spAutoFit/>
          </a:bodyPr>
          <a:lstStyle/>
          <a:p>
            <a:pPr marL="342900" indent="-342900">
              <a:buFont typeface="+mj-lt"/>
              <a:buAutoNum type="arabicPeriod"/>
            </a:pPr>
            <a:r>
              <a:rPr lang="pl-PL" sz="1600" b="1" dirty="0"/>
              <a:t>Product</a:t>
            </a:r>
            <a:r>
              <a:rPr lang="pl-PL" sz="1600" dirty="0"/>
              <a:t> – fizyczne aspekty produktu</a:t>
            </a:r>
          </a:p>
          <a:p>
            <a:pPr marL="342900" indent="-342900">
              <a:buFont typeface="+mj-lt"/>
              <a:buAutoNum type="arabicPeriod"/>
            </a:pPr>
            <a:r>
              <a:rPr lang="pl-PL" sz="1600" b="1" dirty="0" err="1"/>
              <a:t>Price</a:t>
            </a:r>
            <a:r>
              <a:rPr lang="pl-PL" sz="1600" dirty="0"/>
              <a:t> – cena</a:t>
            </a:r>
          </a:p>
          <a:p>
            <a:pPr marL="342900" indent="-342900">
              <a:buFont typeface="+mj-lt"/>
              <a:buAutoNum type="arabicPeriod"/>
            </a:pPr>
            <a:r>
              <a:rPr lang="pl-PL" sz="1600" b="1" dirty="0" err="1"/>
              <a:t>Promotion</a:t>
            </a:r>
            <a:r>
              <a:rPr lang="pl-PL" sz="1600" dirty="0"/>
              <a:t> – rodzaj promocji/reklamy</a:t>
            </a:r>
          </a:p>
          <a:p>
            <a:pPr marL="342900" indent="-342900">
              <a:buFont typeface="+mj-lt"/>
              <a:buAutoNum type="arabicPeriod"/>
            </a:pPr>
            <a:r>
              <a:rPr lang="pl-PL" sz="1600" b="1" dirty="0"/>
              <a:t>Place</a:t>
            </a:r>
            <a:r>
              <a:rPr lang="pl-PL" sz="1600" dirty="0"/>
              <a:t> – miejsce/lokacja/środowisko</a:t>
            </a:r>
          </a:p>
          <a:p>
            <a:pPr marL="342900" indent="-342900">
              <a:buFont typeface="+mj-lt"/>
              <a:buAutoNum type="arabicPeriod"/>
            </a:pPr>
            <a:r>
              <a:rPr lang="pl-PL" sz="1600" b="1" dirty="0" err="1"/>
              <a:t>Process</a:t>
            </a:r>
            <a:r>
              <a:rPr lang="pl-PL" sz="1600" dirty="0"/>
              <a:t> – proces</a:t>
            </a:r>
          </a:p>
          <a:p>
            <a:pPr marL="342900" indent="-342900">
              <a:buFont typeface="+mj-lt"/>
              <a:buAutoNum type="arabicPeriod"/>
            </a:pPr>
            <a:r>
              <a:rPr lang="pl-PL" sz="1600" b="1" dirty="0"/>
              <a:t>People</a:t>
            </a:r>
            <a:r>
              <a:rPr lang="pl-PL" sz="1600" dirty="0"/>
              <a:t> – ludzie</a:t>
            </a:r>
          </a:p>
          <a:p>
            <a:pPr marL="342900" indent="-342900">
              <a:buFont typeface="+mj-lt"/>
              <a:buAutoNum type="arabicPeriod"/>
            </a:pPr>
            <a:r>
              <a:rPr lang="pl-PL" sz="1600" b="1" dirty="0" err="1"/>
              <a:t>Psychical</a:t>
            </a:r>
            <a:r>
              <a:rPr lang="pl-PL" sz="1600" b="1" dirty="0"/>
              <a:t> </a:t>
            </a:r>
            <a:r>
              <a:rPr lang="pl-PL" sz="1600" b="1" dirty="0" err="1"/>
              <a:t>evidence</a:t>
            </a:r>
            <a:r>
              <a:rPr lang="pl-PL" sz="1600" b="1" dirty="0"/>
              <a:t> </a:t>
            </a:r>
            <a:r>
              <a:rPr lang="pl-PL" sz="1600" dirty="0"/>
              <a:t>– fizyczne aspekty miejsc interakcji z klientem</a:t>
            </a:r>
          </a:p>
          <a:p>
            <a:pPr marL="342900" indent="-342900">
              <a:buFont typeface="+mj-lt"/>
              <a:buAutoNum type="arabicPeriod"/>
            </a:pPr>
            <a:r>
              <a:rPr lang="pl-PL" sz="1600" b="1" dirty="0"/>
              <a:t>Performance</a:t>
            </a:r>
            <a:r>
              <a:rPr lang="pl-PL" sz="1600" dirty="0"/>
              <a:t> – wyniki w porównaniu z konkurencją</a:t>
            </a:r>
          </a:p>
        </p:txBody>
      </p:sp>
    </p:spTree>
    <p:extLst>
      <p:ext uri="{BB962C8B-B14F-4D97-AF65-F5344CB8AC3E}">
        <p14:creationId xmlns:p14="http://schemas.microsoft.com/office/powerpoint/2010/main" val="11527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2" presetClass="entr" presetSubtype="4" fill="hold" grpId="0" nodeType="after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 calcmode="lin" valueType="num">
                                      <p:cBhvr additive="base">
                                        <p:cTn id="6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0000"/>
                            </p:stCondLst>
                            <p:childTnLst>
                              <p:par>
                                <p:cTn id="67" presetID="2" presetClass="entr" presetSubtype="4" fill="hold" grpId="0" nodeType="afterEffect">
                                  <p:stCondLst>
                                    <p:cond delay="0"/>
                                  </p:stCondLst>
                                  <p:childTnLst>
                                    <p:set>
                                      <p:cBhvr>
                                        <p:cTn id="68" dur="1" fill="hold">
                                          <p:stCondLst>
                                            <p:cond delay="0"/>
                                          </p:stCondLst>
                                        </p:cTn>
                                        <p:tgtEl>
                                          <p:spTgt spid="30">
                                            <p:txEl>
                                              <p:pRg st="1" end="1"/>
                                            </p:txEl>
                                          </p:spTgt>
                                        </p:tgtEl>
                                        <p:attrNameLst>
                                          <p:attrName>style.visibility</p:attrName>
                                        </p:attrNameLst>
                                      </p:cBhvr>
                                      <p:to>
                                        <p:strVal val="visible"/>
                                      </p:to>
                                    </p:set>
                                    <p:anim calcmode="lin" valueType="num">
                                      <p:cBhvr additive="base">
                                        <p:cTn id="69"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0500"/>
                            </p:stCondLst>
                            <p:childTnLst>
                              <p:par>
                                <p:cTn id="72" presetID="2" presetClass="entr" presetSubtype="4" fill="hold" grpId="0" nodeType="afterEffect">
                                  <p:stCondLst>
                                    <p:cond delay="0"/>
                                  </p:stCondLst>
                                  <p:childTnLst>
                                    <p:set>
                                      <p:cBhvr>
                                        <p:cTn id="73" dur="1" fill="hold">
                                          <p:stCondLst>
                                            <p:cond delay="0"/>
                                          </p:stCondLst>
                                        </p:cTn>
                                        <p:tgtEl>
                                          <p:spTgt spid="30">
                                            <p:txEl>
                                              <p:pRg st="2" end="2"/>
                                            </p:txEl>
                                          </p:spTgt>
                                        </p:tgtEl>
                                        <p:attrNameLst>
                                          <p:attrName>style.visibility</p:attrName>
                                        </p:attrNameLst>
                                      </p:cBhvr>
                                      <p:to>
                                        <p:strVal val="visible"/>
                                      </p:to>
                                    </p:set>
                                    <p:anim calcmode="lin" valueType="num">
                                      <p:cBhvr additive="base">
                                        <p:cTn id="74"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par>
                          <p:cTn id="76" fill="hold">
                            <p:stCondLst>
                              <p:cond delay="11000"/>
                            </p:stCondLst>
                            <p:childTnLst>
                              <p:par>
                                <p:cTn id="77" presetID="2" presetClass="entr" presetSubtype="4" fill="hold" grpId="0" nodeType="afterEffect">
                                  <p:stCondLst>
                                    <p:cond delay="0"/>
                                  </p:stCondLst>
                                  <p:childTnLst>
                                    <p:set>
                                      <p:cBhvr>
                                        <p:cTn id="78" dur="1" fill="hold">
                                          <p:stCondLst>
                                            <p:cond delay="0"/>
                                          </p:stCondLst>
                                        </p:cTn>
                                        <p:tgtEl>
                                          <p:spTgt spid="30">
                                            <p:txEl>
                                              <p:pRg st="3" end="3"/>
                                            </p:txEl>
                                          </p:spTgt>
                                        </p:tgtEl>
                                        <p:attrNameLst>
                                          <p:attrName>style.visibility</p:attrName>
                                        </p:attrNameLst>
                                      </p:cBhvr>
                                      <p:to>
                                        <p:strVal val="visible"/>
                                      </p:to>
                                    </p:set>
                                    <p:anim calcmode="lin" valueType="num">
                                      <p:cBhvr additive="base">
                                        <p:cTn id="7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par>
                          <p:cTn id="81" fill="hold">
                            <p:stCondLst>
                              <p:cond delay="11500"/>
                            </p:stCondLst>
                            <p:childTnLst>
                              <p:par>
                                <p:cTn id="82" presetID="2" presetClass="entr" presetSubtype="4" fill="hold" grpId="0" nodeType="afterEffect">
                                  <p:stCondLst>
                                    <p:cond delay="0"/>
                                  </p:stCondLst>
                                  <p:childTnLst>
                                    <p:set>
                                      <p:cBhvr>
                                        <p:cTn id="83" dur="1" fill="hold">
                                          <p:stCondLst>
                                            <p:cond delay="0"/>
                                          </p:stCondLst>
                                        </p:cTn>
                                        <p:tgtEl>
                                          <p:spTgt spid="30">
                                            <p:txEl>
                                              <p:pRg st="4" end="4"/>
                                            </p:txEl>
                                          </p:spTgt>
                                        </p:tgtEl>
                                        <p:attrNameLst>
                                          <p:attrName>style.visibility</p:attrName>
                                        </p:attrNameLst>
                                      </p:cBhvr>
                                      <p:to>
                                        <p:strVal val="visible"/>
                                      </p:to>
                                    </p:set>
                                    <p:anim calcmode="lin" valueType="num">
                                      <p:cBhvr additive="base">
                                        <p:cTn id="84"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par>
                          <p:cTn id="86" fill="hold">
                            <p:stCondLst>
                              <p:cond delay="12000"/>
                            </p:stCondLst>
                            <p:childTnLst>
                              <p:par>
                                <p:cTn id="87" presetID="2" presetClass="entr" presetSubtype="4" fill="hold" grpId="0" nodeType="afterEffect">
                                  <p:stCondLst>
                                    <p:cond delay="0"/>
                                  </p:stCondLst>
                                  <p:childTnLst>
                                    <p:set>
                                      <p:cBhvr>
                                        <p:cTn id="88" dur="1" fill="hold">
                                          <p:stCondLst>
                                            <p:cond delay="0"/>
                                          </p:stCondLst>
                                        </p:cTn>
                                        <p:tgtEl>
                                          <p:spTgt spid="30">
                                            <p:txEl>
                                              <p:pRg st="5" end="5"/>
                                            </p:txEl>
                                          </p:spTgt>
                                        </p:tgtEl>
                                        <p:attrNameLst>
                                          <p:attrName>style.visibility</p:attrName>
                                        </p:attrNameLst>
                                      </p:cBhvr>
                                      <p:to>
                                        <p:strVal val="visible"/>
                                      </p:to>
                                    </p:set>
                                    <p:anim calcmode="lin" valueType="num">
                                      <p:cBhvr additive="base">
                                        <p:cTn id="8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par>
                          <p:cTn id="91" fill="hold">
                            <p:stCondLst>
                              <p:cond delay="12500"/>
                            </p:stCondLst>
                            <p:childTnLst>
                              <p:par>
                                <p:cTn id="92" presetID="2" presetClass="entr" presetSubtype="4" fill="hold" grpId="0" nodeType="afterEffect">
                                  <p:stCondLst>
                                    <p:cond delay="0"/>
                                  </p:stCondLst>
                                  <p:childTnLst>
                                    <p:set>
                                      <p:cBhvr>
                                        <p:cTn id="93" dur="1" fill="hold">
                                          <p:stCondLst>
                                            <p:cond delay="0"/>
                                          </p:stCondLst>
                                        </p:cTn>
                                        <p:tgtEl>
                                          <p:spTgt spid="30">
                                            <p:txEl>
                                              <p:pRg st="6" end="6"/>
                                            </p:txEl>
                                          </p:spTgt>
                                        </p:tgtEl>
                                        <p:attrNameLst>
                                          <p:attrName>style.visibility</p:attrName>
                                        </p:attrNameLst>
                                      </p:cBhvr>
                                      <p:to>
                                        <p:strVal val="visible"/>
                                      </p:to>
                                    </p:set>
                                    <p:anim calcmode="lin" valueType="num">
                                      <p:cBhvr additive="base">
                                        <p:cTn id="94"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par>
                          <p:cTn id="96" fill="hold">
                            <p:stCondLst>
                              <p:cond delay="13000"/>
                            </p:stCondLst>
                            <p:childTnLst>
                              <p:par>
                                <p:cTn id="97" presetID="2" presetClass="entr" presetSubtype="4" fill="hold" grpId="0" nodeType="afterEffect">
                                  <p:stCondLst>
                                    <p:cond delay="0"/>
                                  </p:stCondLst>
                                  <p:childTnLst>
                                    <p:set>
                                      <p:cBhvr>
                                        <p:cTn id="98" dur="1" fill="hold">
                                          <p:stCondLst>
                                            <p:cond delay="0"/>
                                          </p:stCondLst>
                                        </p:cTn>
                                        <p:tgtEl>
                                          <p:spTgt spid="30">
                                            <p:txEl>
                                              <p:pRg st="7" end="7"/>
                                            </p:txEl>
                                          </p:spTgt>
                                        </p:tgtEl>
                                        <p:attrNameLst>
                                          <p:attrName>style.visibility</p:attrName>
                                        </p:attrNameLst>
                                      </p:cBhvr>
                                      <p:to>
                                        <p:strVal val="visible"/>
                                      </p:to>
                                    </p:set>
                                    <p:anim calcmode="lin" valueType="num">
                                      <p:cBhvr additive="base">
                                        <p:cTn id="9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pl-PL" sz="4000" b="1" dirty="0">
                <a:solidFill>
                  <a:srgbClr val="243255"/>
                </a:solidFill>
              </a:rPr>
              <a:t>Schemat </a:t>
            </a:r>
            <a:r>
              <a:rPr lang="pl-PL" sz="4000" b="1" dirty="0" err="1">
                <a:solidFill>
                  <a:srgbClr val="243255"/>
                </a:solidFill>
              </a:rPr>
              <a:t>Ishikawy</a:t>
            </a:r>
            <a:r>
              <a:rPr lang="pl-PL" sz="4000" b="1" dirty="0">
                <a:solidFill>
                  <a:srgbClr val="243255"/>
                </a:solidFill>
              </a:rPr>
              <a:t> </a:t>
            </a:r>
            <a:r>
              <a:rPr lang="pl-PL" sz="4000" dirty="0">
                <a:solidFill>
                  <a:srgbClr val="243255"/>
                </a:solidFill>
              </a:rPr>
              <a:t>– 4 S najpowszechniej stosowany w firmach produkcyjnych</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700" dirty="0"/>
              <a:t>Opis problemu do rozwiązania</a:t>
            </a:r>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Otoczenie/ środowisko</a:t>
            </a:r>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Dostawcy, poddostawcy</a:t>
            </a:r>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Proces</a:t>
            </a:r>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Umiejętności personelu</a:t>
            </a:r>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868400" y="4189155"/>
            <a:ext cx="4419600" cy="1077218"/>
          </a:xfrm>
          <a:prstGeom prst="rect">
            <a:avLst/>
          </a:prstGeom>
          <a:noFill/>
        </p:spPr>
        <p:txBody>
          <a:bodyPr wrap="square" rtlCol="0">
            <a:spAutoFit/>
          </a:bodyPr>
          <a:lstStyle/>
          <a:p>
            <a:pPr marL="342900" indent="-342900">
              <a:buFont typeface="+mj-lt"/>
              <a:buAutoNum type="arabicPeriod"/>
            </a:pPr>
            <a:r>
              <a:rPr lang="pl-PL" sz="1600" b="1" dirty="0" err="1"/>
              <a:t>Surroundings</a:t>
            </a:r>
            <a:r>
              <a:rPr lang="pl-PL" sz="1600" dirty="0"/>
              <a:t> – otoczenie, środowisko</a:t>
            </a:r>
          </a:p>
          <a:p>
            <a:pPr marL="342900" indent="-342900">
              <a:buFont typeface="+mj-lt"/>
              <a:buAutoNum type="arabicPeriod"/>
            </a:pPr>
            <a:r>
              <a:rPr lang="pl-PL" sz="1600" b="1" dirty="0"/>
              <a:t>Suppliers</a:t>
            </a:r>
            <a:r>
              <a:rPr lang="pl-PL" sz="1600" dirty="0"/>
              <a:t> – dostawcy, poddostawcy</a:t>
            </a:r>
          </a:p>
          <a:p>
            <a:pPr marL="342900" indent="-342900">
              <a:buFont typeface="+mj-lt"/>
              <a:buAutoNum type="arabicPeriod"/>
            </a:pPr>
            <a:r>
              <a:rPr lang="pl-PL" sz="1600" b="1" dirty="0"/>
              <a:t>System</a:t>
            </a:r>
            <a:r>
              <a:rPr lang="pl-PL" sz="1600" dirty="0"/>
              <a:t> – inaczej proces</a:t>
            </a:r>
          </a:p>
          <a:p>
            <a:pPr marL="342900" indent="-342900">
              <a:buFont typeface="+mj-lt"/>
              <a:buAutoNum type="arabicPeriod"/>
            </a:pPr>
            <a:r>
              <a:rPr lang="pl-PL" sz="1600" b="1" dirty="0" err="1"/>
              <a:t>Skills</a:t>
            </a:r>
            <a:r>
              <a:rPr lang="pl-PL" sz="1600" dirty="0"/>
              <a:t> – umiejętności personelu</a:t>
            </a:r>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4" name="Prostokąt 23"/>
          <p:cNvSpPr/>
          <p:nvPr/>
        </p:nvSpPr>
        <p:spPr>
          <a:xfrm>
            <a:off x="12496800" y="7228114"/>
            <a:ext cx="9144000" cy="1077218"/>
          </a:xfrm>
          <a:prstGeom prst="rect">
            <a:avLst/>
          </a:prstGeom>
        </p:spPr>
        <p:txBody>
          <a:bodyPr>
            <a:spAutoFit/>
          </a:bodyPr>
          <a:lstStyle/>
          <a:p>
            <a:r>
              <a:rPr lang="en-US" sz="1600" dirty="0"/>
              <a:t>Fishbone Diagram Explained with Example: </a:t>
            </a:r>
            <a:endParaRPr lang="pl-PL" sz="1600" dirty="0"/>
          </a:p>
          <a:p>
            <a:r>
              <a:rPr lang="en-US" sz="1600" u="sng" dirty="0">
                <a:hlinkClick r:id="rId5"/>
              </a:rPr>
              <a:t>https://www.youtube.com/watch?v=JbRx5pw-efg</a:t>
            </a:r>
            <a:r>
              <a:rPr lang="en-US" sz="1600" dirty="0"/>
              <a:t> </a:t>
            </a:r>
          </a:p>
          <a:p>
            <a:r>
              <a:rPr lang="en-US" sz="1600" dirty="0"/>
              <a:t>Fish bone diagram (cause and effect):</a:t>
            </a:r>
          </a:p>
          <a:p>
            <a:r>
              <a:rPr lang="en-US" sz="1600" u="sng" dirty="0">
                <a:hlinkClick r:id="rId6"/>
              </a:rPr>
              <a:t>https://www.youtube.com/watch?v=r_HWzOnvNnU</a:t>
            </a:r>
            <a:endParaRPr lang="en-US" sz="1600" dirty="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18473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2" presetClass="entr" presetSubtype="4" fill="hold" grpId="0" nodeType="after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250"/>
                            </p:stCondLst>
                            <p:childTnLst>
                              <p:par>
                                <p:cTn id="43" presetID="2" presetClass="entr" presetSubtype="4" fill="hold" grpId="0" nodeType="after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 calcmode="lin" valueType="num">
                                      <p:cBhvr additive="base">
                                        <p:cTn id="4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750"/>
                            </p:stCondLst>
                            <p:childTnLst>
                              <p:par>
                                <p:cTn id="48" presetID="2" presetClass="entr" presetSubtype="4" fill="hold" grpId="0" nodeType="afterEffect">
                                  <p:stCondLst>
                                    <p:cond delay="0"/>
                                  </p:stCondLst>
                                  <p:childTnLst>
                                    <p:set>
                                      <p:cBhvr>
                                        <p:cTn id="49" dur="1" fill="hold">
                                          <p:stCondLst>
                                            <p:cond delay="0"/>
                                          </p:stCondLst>
                                        </p:cTn>
                                        <p:tgtEl>
                                          <p:spTgt spid="22">
                                            <p:txEl>
                                              <p:pRg st="2" end="2"/>
                                            </p:txEl>
                                          </p:spTgt>
                                        </p:tgtEl>
                                        <p:attrNameLst>
                                          <p:attrName>style.visibility</p:attrName>
                                        </p:attrNameLst>
                                      </p:cBhvr>
                                      <p:to>
                                        <p:strVal val="visible"/>
                                      </p:to>
                                    </p:set>
                                    <p:anim calcmode="lin" valueType="num">
                                      <p:cBhvr additive="base">
                                        <p:cTn id="50"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250"/>
                            </p:stCondLst>
                            <p:childTnLst>
                              <p:par>
                                <p:cTn id="53" presetID="2" presetClass="entr" presetSubtype="4" fill="hold" grpId="0" nodeType="afterEffect">
                                  <p:stCondLst>
                                    <p:cond delay="0"/>
                                  </p:stCondLst>
                                  <p:childTnLst>
                                    <p:set>
                                      <p:cBhvr>
                                        <p:cTn id="54" dur="1" fill="hold">
                                          <p:stCondLst>
                                            <p:cond delay="0"/>
                                          </p:stCondLst>
                                        </p:cTn>
                                        <p:tgtEl>
                                          <p:spTgt spid="22">
                                            <p:txEl>
                                              <p:pRg st="3" end="3"/>
                                            </p:txEl>
                                          </p:spTgt>
                                        </p:tgtEl>
                                        <p:attrNameLst>
                                          <p:attrName>style.visibility</p:attrName>
                                        </p:attrNameLst>
                                      </p:cBhvr>
                                      <p:to>
                                        <p:strVal val="visible"/>
                                      </p:to>
                                    </p:set>
                                    <p:anim calcmode="lin" valueType="num">
                                      <p:cBhvr additive="base">
                                        <p:cTn id="5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750"/>
                            </p:stCondLst>
                            <p:childTnLst>
                              <p:par>
                                <p:cTn id="58" presetID="1" presetClass="entr" presetSubtype="0" fill="hold" grpId="0" nodeType="afterEffect">
                                  <p:stCondLst>
                                    <p:cond delay="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5250"/>
                            </p:stCondLst>
                            <p:childTnLst>
                              <p:par>
                                <p:cTn id="61" presetID="1" presetClass="entr" presetSubtype="0" fill="hold" grpId="0" nodeType="afterEffect">
                                  <p:stCondLst>
                                    <p:cond delay="500"/>
                                  </p:stCondLst>
                                  <p:childTnLst>
                                    <p:set>
                                      <p:cBhvr>
                                        <p:cTn id="62" dur="1" fill="hold">
                                          <p:stCondLst>
                                            <p:cond delay="0"/>
                                          </p:stCondLst>
                                        </p:cTn>
                                        <p:tgtEl>
                                          <p:spTgt spid="24"/>
                                        </p:tgtEl>
                                        <p:attrNameLst>
                                          <p:attrName>style.visibility</p:attrName>
                                        </p:attrNameLst>
                                      </p:cBhvr>
                                      <p:to>
                                        <p:strVal val="visible"/>
                                      </p:to>
                                    </p:set>
                                  </p:childTnLst>
                                </p:cTn>
                              </p:par>
                            </p:childTnLst>
                          </p:cTn>
                        </p:par>
                        <p:par>
                          <p:cTn id="63" fill="hold">
                            <p:stCondLst>
                              <p:cond delay="5750"/>
                            </p:stCondLst>
                            <p:childTnLst>
                              <p:par>
                                <p:cTn id="64" presetID="1" presetClass="entr" presetSubtype="0" fill="hold" grpId="0" nodeType="afterEffect">
                                  <p:stCondLst>
                                    <p:cond delay="50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build="p"/>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1056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r>
              <a:rPr lang="pl-PL" sz="2800" b="1" dirty="0"/>
              <a:t>Metoda Global 8 </a:t>
            </a:r>
            <a:r>
              <a:rPr lang="pl-PL" sz="2800" b="1" dirty="0" err="1"/>
              <a:t>Disciplines</a:t>
            </a:r>
            <a:r>
              <a:rPr lang="pl-PL" sz="2800" b="1" dirty="0"/>
              <a:t>  - G8D </a:t>
            </a:r>
            <a:r>
              <a:rPr lang="pl-PL" sz="2800" dirty="0"/>
              <a:t>– (kompleksowe 8 dyscyplin) – jest metodą twórczego rozwiązywania problemów o charakterze technicznym.</a:t>
            </a:r>
          </a:p>
          <a:p>
            <a:endParaRPr lang="pl-PL" sz="2800" dirty="0"/>
          </a:p>
          <a:p>
            <a:r>
              <a:rPr lang="pl-PL" sz="2800" dirty="0"/>
              <a:t>Początki 1972 r. – wojskowy standard Mil-Std-1520 pt. „Działania korygujące i systemy rozmieszczania dla materiałów niezgodnych”, do którego nawiązali inżynierowie Ford Motor Company opracowując i wprowadzając w 1987 r. nowe podejście do rozwiązywania problemów nazwane 8D – </a:t>
            </a:r>
            <a:r>
              <a:rPr lang="pl-PL" sz="2800" dirty="0" err="1"/>
              <a:t>Eight</a:t>
            </a:r>
            <a:r>
              <a:rPr lang="pl-PL" sz="2800" dirty="0"/>
              <a:t> </a:t>
            </a:r>
            <a:r>
              <a:rPr lang="pl-PL" sz="2800" dirty="0" err="1"/>
              <a:t>Disciplines</a:t>
            </a:r>
            <a:r>
              <a:rPr lang="pl-PL" sz="2800" dirty="0"/>
              <a:t> lub TOPS Team-</a:t>
            </a:r>
            <a:r>
              <a:rPr lang="pl-PL" sz="2800" dirty="0" err="1"/>
              <a:t>Oriented</a:t>
            </a:r>
            <a:r>
              <a:rPr lang="pl-PL" sz="2800" dirty="0"/>
              <a:t> Problem </a:t>
            </a:r>
            <a:r>
              <a:rPr lang="pl-PL" sz="2800" dirty="0" err="1"/>
              <a:t>Solving</a:t>
            </a:r>
            <a:r>
              <a:rPr lang="pl-PL" sz="2800" dirty="0"/>
              <a:t>.</a:t>
            </a:r>
          </a:p>
          <a:p>
            <a:endParaRPr lang="pl-PL" sz="2800" dirty="0"/>
          </a:p>
          <a:p>
            <a:r>
              <a:rPr lang="pl-PL" sz="2800" b="1" dirty="0"/>
              <a:t>Podstawową ideą 8D jest prawidłowe zidentyfikowanie przyczyny problemu oraz zaaplikowanie takich działań aby zapobiec ponownemu pojawieniu się problemu.</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64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36346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r>
              <a:rPr lang="pl-PL" sz="1000" b="1" spc="50" dirty="0">
                <a:solidFill>
                  <a:srgbClr val="243255"/>
                </a:solidFill>
                <a:cs typeface="Tahoma"/>
              </a:rPr>
              <a:t>`</a:t>
            </a:r>
          </a:p>
          <a:p>
            <a:pPr marL="12700">
              <a:lnSpc>
                <a:spcPct val="100000"/>
              </a:lnSpc>
              <a:spcBef>
                <a:spcPts val="110"/>
              </a:spcBef>
              <a:spcAft>
                <a:spcPts val="600"/>
              </a:spcAft>
            </a:pPr>
            <a:r>
              <a:rPr lang="pl-PL" sz="4000" b="1" dirty="0">
                <a:solidFill>
                  <a:srgbClr val="243255"/>
                </a:solidFill>
              </a:rPr>
              <a:t>Raport G8D</a:t>
            </a:r>
          </a:p>
          <a:p>
            <a:r>
              <a:rPr lang="pl-PL" sz="2800" b="1" dirty="0"/>
              <a:t>Etapy metody G8D</a:t>
            </a:r>
          </a:p>
          <a:p>
            <a:endParaRPr lang="pl-PL" sz="28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1944220757"/>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01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pl-PL" sz="4800" dirty="0">
                <a:solidFill>
                  <a:srgbClr val="E12227"/>
                </a:solidFill>
              </a:rPr>
              <a:t>Zawartość kursu</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998257"/>
          </a:xfrm>
          <a:prstGeom prst="rect">
            <a:avLst/>
          </a:prstGeom>
          <a:noFill/>
        </p:spPr>
        <p:txBody>
          <a:bodyPr wrap="square" lIns="108000" rIns="108000" rtlCol="0">
            <a:spAutoFit/>
          </a:bodyPr>
          <a:lstStyle/>
          <a:p>
            <a:pPr marL="12700">
              <a:lnSpc>
                <a:spcPct val="100000"/>
              </a:lnSpc>
              <a:spcBef>
                <a:spcPts val="110"/>
              </a:spcBef>
            </a:pPr>
            <a:r>
              <a:rPr lang="pl-PL" altLang="ko-KR" sz="2400" b="1" dirty="0">
                <a:solidFill>
                  <a:srgbClr val="243255"/>
                </a:solidFill>
                <a:cs typeface="Arial" pitchFamily="34" charset="0"/>
              </a:rPr>
              <a:t>1. </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pPr marL="12700">
              <a:lnSpc>
                <a:spcPct val="100000"/>
              </a:lnSpc>
              <a:spcBef>
                <a:spcPts val="110"/>
              </a:spcBef>
            </a:pPr>
            <a:r>
              <a:rPr lang="pl-PL" sz="2400" b="1" spc="50" dirty="0">
                <a:solidFill>
                  <a:srgbClr val="243255"/>
                </a:solidFill>
                <a:cs typeface="Tahoma"/>
              </a:rPr>
              <a:t>Czym jest złożony problem? </a:t>
            </a:r>
            <a:endParaRPr lang="pl-PL" altLang="ko-KR" sz="2400" b="1" dirty="0">
              <a:solidFill>
                <a:srgbClr val="243255"/>
              </a:solidFill>
              <a:cs typeface="Arial" pitchFamily="34" charset="0"/>
            </a:endParaRPr>
          </a:p>
          <a:p>
            <a:pPr marL="171450" indent="-152400">
              <a:buFont typeface="Arial" panose="020B0604020202020204" pitchFamily="34" charset="0"/>
              <a:buChar char="•"/>
            </a:pPr>
            <a:endParaRPr lang="pl-PL" altLang="ko-KR" sz="2000" dirty="0">
              <a:solidFill>
                <a:srgbClr val="000000"/>
              </a:solidFill>
              <a:cs typeface="Arial" pitchFamily="34" charset="0"/>
            </a:endParaRPr>
          </a:p>
          <a:p>
            <a:pPr marL="171450" indent="-152400">
              <a:buFont typeface="Arial" panose="020B0604020202020204" pitchFamily="34" charset="0"/>
              <a:buChar char="•"/>
            </a:pPr>
            <a:endParaRPr lang="pl-PL" altLang="ko-KR" sz="2000" dirty="0">
              <a:solidFill>
                <a:srgbClr val="000000"/>
              </a:solidFill>
              <a:cs typeface="Arial" pitchFamily="34" charset="0"/>
            </a:endParaRPr>
          </a:p>
          <a:p>
            <a:pPr marL="171450" indent="-152400">
              <a:buFont typeface="Arial" panose="020B0604020202020204" pitchFamily="34" charset="0"/>
              <a:buChar char="•"/>
            </a:pPr>
            <a:endParaRPr lang="pl-PL" altLang="ko-KR" sz="2000" dirty="0">
              <a:solidFill>
                <a:srgbClr val="000000"/>
              </a:solidFill>
              <a:cs typeface="Arial" pitchFamily="34" charset="0"/>
            </a:endParaRPr>
          </a:p>
          <a:p>
            <a:pPr marL="171450" indent="-152400">
              <a:buFont typeface="Arial" panose="020B0604020202020204" pitchFamily="34" charset="0"/>
              <a:buChar char="•"/>
            </a:pPr>
            <a:r>
              <a:rPr lang="pl-PL" altLang="ko-KR" sz="2000" dirty="0">
                <a:solidFill>
                  <a:srgbClr val="000000"/>
                </a:solidFill>
                <a:cs typeface="Arial" pitchFamily="34" charset="0"/>
              </a:rPr>
              <a:t>Różnice między problemami prostymi, skomplikowanymi oraz problemami złożonymi.</a:t>
            </a:r>
          </a:p>
          <a:p>
            <a:pPr marL="171450" indent="-152400">
              <a:buFont typeface="Arial" panose="020B0604020202020204" pitchFamily="34" charset="0"/>
              <a:buChar char="•"/>
            </a:pPr>
            <a:r>
              <a:rPr lang="en-US" altLang="ko-KR" sz="2000" dirty="0" err="1">
                <a:solidFill>
                  <a:srgbClr val="000000"/>
                </a:solidFill>
                <a:cs typeface="Arial" pitchFamily="34" charset="0"/>
              </a:rPr>
              <a:t>Skomplikowanie</a:t>
            </a:r>
            <a:r>
              <a:rPr lang="en-US" altLang="ko-KR" sz="2000" dirty="0">
                <a:solidFill>
                  <a:srgbClr val="000000"/>
                </a:solidFill>
                <a:cs typeface="Arial" pitchFamily="34" charset="0"/>
              </a:rPr>
              <a:t> a </a:t>
            </a:r>
            <a:r>
              <a:rPr lang="en-US" altLang="ko-KR" sz="2000" dirty="0" err="1">
                <a:solidFill>
                  <a:srgbClr val="000000"/>
                </a:solidFill>
                <a:cs typeface="Arial" pitchFamily="34" charset="0"/>
              </a:rPr>
              <a:t>złożoność</a:t>
            </a:r>
            <a:endParaRPr lang="en-US" altLang="ko-KR" sz="2000" dirty="0">
              <a:solidFill>
                <a:srgbClr val="000000"/>
              </a:solidFill>
              <a:cs typeface="Arial" pitchFamily="34" charset="0"/>
            </a:endParaRP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774580" cy="5324535"/>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2</a:t>
            </a:r>
            <a:r>
              <a:rPr lang="pl-PL" altLang="ko-KR" sz="2400" b="1" dirty="0">
                <a:solidFill>
                  <a:srgbClr val="243255"/>
                </a:solidFill>
                <a:cs typeface="Arial" pitchFamily="34" charset="0"/>
              </a:rPr>
              <a:t>.</a:t>
            </a:r>
          </a:p>
          <a:p>
            <a:r>
              <a:rPr lang="pl-PL" altLang="ko-KR" sz="2400" b="1" dirty="0">
                <a:solidFill>
                  <a:srgbClr val="243255"/>
                </a:solidFill>
                <a:cs typeface="Arial" pitchFamily="34" charset="0"/>
              </a:rPr>
              <a:t>Kroki służące rozwiązywaniu złożonych problemów.</a:t>
            </a:r>
          </a:p>
          <a:p>
            <a:pPr algn="just"/>
            <a:endParaRPr lang="en-US" altLang="ko-KR" sz="3200" b="1" dirty="0">
              <a:solidFill>
                <a:srgbClr val="243255"/>
              </a:solidFill>
              <a:cs typeface="Arial" pitchFamily="34" charset="0"/>
            </a:endParaRPr>
          </a:p>
          <a:p>
            <a:pPr marL="266700" indent="-266700" algn="just">
              <a:buFont typeface="+mj-lt"/>
              <a:buAutoNum type="arabicPeriod"/>
            </a:pPr>
            <a:r>
              <a:rPr lang="pl-PL" altLang="ko-KR" sz="2000" dirty="0">
                <a:solidFill>
                  <a:srgbClr val="000000"/>
                </a:solidFill>
                <a:cs typeface="Arial" pitchFamily="34" charset="0"/>
              </a:rPr>
              <a:t>Identyfikacja problemu i jego przyczyn.</a:t>
            </a:r>
          </a:p>
          <a:p>
            <a:pPr marL="266700" indent="-266700" algn="just">
              <a:buFont typeface="+mj-lt"/>
              <a:buAutoNum type="arabicPeriod"/>
            </a:pPr>
            <a:r>
              <a:rPr lang="pl-PL" altLang="ko-KR" sz="2000" dirty="0">
                <a:solidFill>
                  <a:srgbClr val="000000"/>
                </a:solidFill>
                <a:cs typeface="Arial" pitchFamily="34" charset="0"/>
              </a:rPr>
              <a:t>Rozważanie skutków zdefiniowanego problemu.</a:t>
            </a:r>
          </a:p>
          <a:p>
            <a:pPr marL="266700" indent="-266700" algn="just">
              <a:buFont typeface="+mj-lt"/>
              <a:buAutoNum type="arabicPeriod"/>
            </a:pPr>
            <a:r>
              <a:rPr lang="pl-PL" altLang="ko-KR" sz="2000" dirty="0">
                <a:solidFill>
                  <a:srgbClr val="000000"/>
                </a:solidFill>
                <a:cs typeface="Arial" pitchFamily="34" charset="0"/>
              </a:rPr>
              <a:t>Rozwiązania oparte na burzy mózgów.</a:t>
            </a:r>
          </a:p>
          <a:p>
            <a:pPr marL="266700" indent="-266700">
              <a:buFont typeface="+mj-lt"/>
              <a:buAutoNum type="arabicPeriod"/>
            </a:pPr>
            <a:r>
              <a:rPr lang="pl-PL" altLang="ko-KR" sz="2000" dirty="0">
                <a:solidFill>
                  <a:srgbClr val="000000"/>
                </a:solidFill>
                <a:cs typeface="Arial" pitchFamily="34" charset="0"/>
              </a:rPr>
              <a:t>Weryfikacja oddziaływania proponowanych rozwiązań.</a:t>
            </a:r>
          </a:p>
          <a:p>
            <a:pPr marL="266700" indent="-266700" algn="just">
              <a:buFont typeface="+mj-lt"/>
              <a:buAutoNum type="arabicPeriod"/>
            </a:pPr>
            <a:r>
              <a:rPr lang="pl-PL" altLang="ko-KR" sz="2000" dirty="0">
                <a:solidFill>
                  <a:srgbClr val="000000"/>
                </a:solidFill>
                <a:cs typeface="Arial" pitchFamily="34" charset="0"/>
              </a:rPr>
              <a:t>Wybór optymalnego rozwiązania problemu.</a:t>
            </a:r>
          </a:p>
          <a:p>
            <a:pPr marL="266700" indent="-266700" algn="just">
              <a:buFont typeface="+mj-lt"/>
              <a:buAutoNum type="arabicPeriod"/>
            </a:pPr>
            <a:r>
              <a:rPr lang="pl-PL" altLang="ko-KR" sz="2000" dirty="0">
                <a:solidFill>
                  <a:srgbClr val="000000"/>
                </a:solidFill>
                <a:cs typeface="Arial" pitchFamily="34" charset="0"/>
              </a:rPr>
              <a:t>Wdrożenie planu. Cykl PDCA.</a:t>
            </a:r>
          </a:p>
          <a:p>
            <a:pPr marL="266700" indent="-266700" algn="just">
              <a:buFont typeface="+mj-lt"/>
              <a:buAutoNum type="arabicPeriod"/>
            </a:pPr>
            <a:r>
              <a:rPr lang="pl-PL" altLang="ko-KR" sz="2000" dirty="0">
                <a:solidFill>
                  <a:srgbClr val="000000"/>
                </a:solidFill>
                <a:cs typeface="Arial" pitchFamily="34" charset="0"/>
              </a:rPr>
              <a:t>Przygotowanie do zmian.</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945838" y="3294876"/>
            <a:ext cx="4258890" cy="5201424"/>
          </a:xfrm>
          <a:prstGeom prst="rect">
            <a:avLst/>
          </a:prstGeom>
          <a:noFill/>
        </p:spPr>
        <p:txBody>
          <a:bodyPr wrap="square" lIns="108000" rIns="108000" rtlCol="0">
            <a:spAutoFit/>
          </a:bodyPr>
          <a:lstStyle/>
          <a:p>
            <a:pPr algn="just"/>
            <a:r>
              <a:rPr lang="pl-PL" altLang="ko-KR" sz="2400" b="1" dirty="0">
                <a:solidFill>
                  <a:srgbClr val="243255"/>
                </a:solidFill>
                <a:cs typeface="Arial" pitchFamily="34" charset="0"/>
              </a:rPr>
              <a:t>3.</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pl-PL" altLang="ko-KR" sz="2400" b="1" dirty="0">
                <a:solidFill>
                  <a:srgbClr val="243255"/>
                </a:solidFill>
                <a:cs typeface="Arial" pitchFamily="34" charset="0"/>
              </a:rPr>
              <a:t>Narzędzia pomocne w identyfikacji problemu i jego przyczyn.</a:t>
            </a:r>
          </a:p>
          <a:p>
            <a:endParaRPr lang="en-US" altLang="ko-KR" sz="2400" b="1" dirty="0">
              <a:solidFill>
                <a:srgbClr val="243255"/>
              </a:solidFill>
              <a:cs typeface="Arial" pitchFamily="34" charset="0"/>
            </a:endParaRPr>
          </a:p>
          <a:p>
            <a:pPr marL="266700" indent="-266700">
              <a:buFont typeface="+mj-lt"/>
              <a:buAutoNum type="arabicPeriod"/>
            </a:pPr>
            <a:r>
              <a:rPr lang="pl-PL" altLang="ko-KR" sz="2000" dirty="0">
                <a:solidFill>
                  <a:srgbClr val="000000"/>
                </a:solidFill>
                <a:cs typeface="Arial" pitchFamily="34" charset="0"/>
              </a:rPr>
              <a:t>Formuła rozwiązywania problemów Einsteina”</a:t>
            </a:r>
          </a:p>
          <a:p>
            <a:pPr marL="266700" indent="-266700">
              <a:buFont typeface="+mj-lt"/>
              <a:buAutoNum type="arabicPeriod"/>
            </a:pPr>
            <a:r>
              <a:rPr lang="pl-PL" altLang="ko-KR" sz="2000" dirty="0">
                <a:solidFill>
                  <a:srgbClr val="000000"/>
                </a:solidFill>
                <a:cs typeface="Arial" pitchFamily="34" charset="0"/>
              </a:rPr>
              <a:t>5 x Dlaczego</a:t>
            </a:r>
          </a:p>
          <a:p>
            <a:pPr marL="266700" indent="-266700">
              <a:buFont typeface="+mj-lt"/>
              <a:buAutoNum type="arabicPeriod"/>
            </a:pPr>
            <a:r>
              <a:rPr lang="pl-PL" altLang="ko-KR" sz="2000" dirty="0">
                <a:solidFill>
                  <a:srgbClr val="000000"/>
                </a:solidFill>
                <a:cs typeface="Arial" pitchFamily="34" charset="0"/>
              </a:rPr>
              <a:t>5 x Co </a:t>
            </a:r>
          </a:p>
          <a:p>
            <a:pPr marL="266700" indent="-266700">
              <a:buFont typeface="+mj-lt"/>
              <a:buAutoNum type="arabicPeriod"/>
            </a:pPr>
            <a:r>
              <a:rPr lang="pl-PL" altLang="ko-KR" sz="2000" dirty="0">
                <a:solidFill>
                  <a:srgbClr val="000000"/>
                </a:solidFill>
                <a:cs typeface="Arial" pitchFamily="34" charset="0"/>
              </a:rPr>
              <a:t>Schemat </a:t>
            </a:r>
            <a:r>
              <a:rPr lang="pl-PL" altLang="ko-KR" sz="2000" dirty="0" err="1">
                <a:solidFill>
                  <a:srgbClr val="000000"/>
                </a:solidFill>
                <a:cs typeface="Arial" pitchFamily="34" charset="0"/>
              </a:rPr>
              <a:t>Ishikawy</a:t>
            </a:r>
            <a:r>
              <a:rPr lang="pl-PL" altLang="ko-KR" sz="2000" dirty="0">
                <a:solidFill>
                  <a:srgbClr val="000000"/>
                </a:solidFill>
                <a:cs typeface="Arial" pitchFamily="34" charset="0"/>
              </a:rPr>
              <a:t>.</a:t>
            </a:r>
          </a:p>
          <a:p>
            <a:pPr marL="266700" indent="-266700">
              <a:buFont typeface="+mj-lt"/>
              <a:buAutoNum type="arabicPeriod"/>
            </a:pPr>
            <a:r>
              <a:rPr lang="pl-PL" altLang="ko-KR" sz="2000" dirty="0">
                <a:solidFill>
                  <a:srgbClr val="000000"/>
                </a:solidFill>
                <a:cs typeface="Arial" pitchFamily="34" charset="0"/>
              </a:rPr>
              <a:t>Raport 8D.</a:t>
            </a:r>
          </a:p>
          <a:p>
            <a:pPr marL="266700" indent="-266700">
              <a:buFont typeface="+mj-lt"/>
              <a:buAutoNum type="arabicPeriod"/>
            </a:pPr>
            <a:r>
              <a:rPr lang="pl-PL" altLang="ko-KR" sz="2000" dirty="0">
                <a:solidFill>
                  <a:srgbClr val="000000"/>
                </a:solidFill>
                <a:cs typeface="Arial" pitchFamily="34" charset="0"/>
              </a:rPr>
              <a:t>Analiza CATWOE.</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401800" y="3238500"/>
            <a:ext cx="3733800" cy="4893647"/>
          </a:xfrm>
          <a:prstGeom prst="rect">
            <a:avLst/>
          </a:prstGeom>
          <a:noFill/>
        </p:spPr>
        <p:txBody>
          <a:bodyPr wrap="square" lIns="108000" rIns="108000" rtlCol="0">
            <a:spAutoFit/>
          </a:bodyPr>
          <a:lstStyle/>
          <a:p>
            <a:pPr algn="just"/>
            <a:r>
              <a:rPr lang="pl-PL" altLang="ko-KR" sz="2400" b="1" dirty="0">
                <a:solidFill>
                  <a:srgbClr val="243255"/>
                </a:solidFill>
                <a:cs typeface="Arial" pitchFamily="34" charset="0"/>
              </a:rPr>
              <a:t>4.</a:t>
            </a:r>
          </a:p>
          <a:p>
            <a:r>
              <a:rPr lang="pl-PL" altLang="ko-KR" sz="2400" b="1" dirty="0">
                <a:solidFill>
                  <a:srgbClr val="243255"/>
                </a:solidFill>
                <a:cs typeface="Arial" pitchFamily="34" charset="0"/>
              </a:rPr>
              <a:t>Narzędzia pomocne w rozwiązaniach typu burza mózgów</a:t>
            </a:r>
          </a:p>
          <a:p>
            <a:endParaRPr lang="en-US" altLang="ko-KR" sz="2400" b="1" dirty="0">
              <a:solidFill>
                <a:srgbClr val="243255"/>
              </a:solidFill>
              <a:cs typeface="Arial" pitchFamily="34" charset="0"/>
            </a:endParaRPr>
          </a:p>
          <a:p>
            <a:pPr marL="266700" indent="-266700">
              <a:buFont typeface="+mj-lt"/>
              <a:buAutoNum type="arabicPeriod"/>
            </a:pPr>
            <a:r>
              <a:rPr lang="en-US" altLang="ko-KR" sz="2000" dirty="0" err="1">
                <a:solidFill>
                  <a:srgbClr val="000000"/>
                </a:solidFill>
                <a:cs typeface="Arial" pitchFamily="34" charset="0"/>
              </a:rPr>
              <a:t>Burza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mózgów</a:t>
            </a:r>
            <a:r>
              <a:rPr lang="en-US" altLang="ko-KR" sz="2000" dirty="0">
                <a:solidFill>
                  <a:srgbClr val="000000"/>
                </a:solidFill>
                <a:cs typeface="Arial" pitchFamily="34" charset="0"/>
              </a:rPr>
              <a:t>.</a:t>
            </a:r>
          </a:p>
          <a:p>
            <a:pPr marL="266700" indent="-266700">
              <a:buFont typeface="+mj-lt"/>
              <a:buAutoNum type="arabicPeriod"/>
            </a:pPr>
            <a:r>
              <a:rPr lang="en-US" altLang="ko-KR" sz="2000" dirty="0" err="1">
                <a:solidFill>
                  <a:srgbClr val="000000"/>
                </a:solidFill>
                <a:cs typeface="Arial" pitchFamily="34" charset="0"/>
              </a:rPr>
              <a:t>Odwrócona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burza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mózgów</a:t>
            </a:r>
            <a:r>
              <a:rPr lang="en-US" altLang="ko-KR" sz="2000" dirty="0">
                <a:solidFill>
                  <a:srgbClr val="000000"/>
                </a:solidFill>
                <a:cs typeface="Arial" pitchFamily="34" charset="0"/>
              </a:rPr>
              <a:t>. </a:t>
            </a:r>
          </a:p>
          <a:p>
            <a:pPr marL="266700" indent="-266700">
              <a:buFont typeface="+mj-lt"/>
              <a:buAutoNum type="arabicPeriod"/>
            </a:pPr>
            <a:r>
              <a:rPr lang="en-US" altLang="ko-KR" sz="2000" dirty="0" err="1">
                <a:solidFill>
                  <a:srgbClr val="000000"/>
                </a:solidFill>
                <a:cs typeface="Arial" pitchFamily="34" charset="0"/>
              </a:rPr>
              <a:t>Metoda</a:t>
            </a:r>
            <a:r>
              <a:rPr lang="en-US" altLang="ko-KR" sz="2000" dirty="0">
                <a:solidFill>
                  <a:srgbClr val="000000"/>
                </a:solidFill>
                <a:cs typeface="Arial" pitchFamily="34" charset="0"/>
              </a:rPr>
              <a:t> 635.</a:t>
            </a:r>
          </a:p>
          <a:p>
            <a:pPr marL="266700" indent="-266700">
              <a:buFont typeface="+mj-lt"/>
              <a:buAutoNum type="arabicPeriod"/>
            </a:pPr>
            <a:r>
              <a:rPr lang="en-US" altLang="ko-KR" sz="2000" dirty="0">
                <a:solidFill>
                  <a:srgbClr val="000000"/>
                </a:solidFill>
                <a:cs typeface="Arial" pitchFamily="34" charset="0"/>
              </a:rPr>
              <a:t>SCAMPER.</a:t>
            </a:r>
          </a:p>
          <a:p>
            <a:pPr marL="266700" indent="-266700">
              <a:buFont typeface="+mj-lt"/>
              <a:buAutoNum type="arabicPeriod"/>
            </a:pPr>
            <a:r>
              <a:rPr lang="en-US" altLang="ko-KR" sz="2000" dirty="0" err="1">
                <a:solidFill>
                  <a:srgbClr val="000000"/>
                </a:solidFill>
                <a:cs typeface="Arial" pitchFamily="34" charset="0"/>
              </a:rPr>
              <a:t>Technika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Walta</a:t>
            </a:r>
            <a:r>
              <a:rPr lang="en-US" altLang="ko-KR" sz="2000" dirty="0">
                <a:solidFill>
                  <a:srgbClr val="000000"/>
                </a:solidFill>
                <a:cs typeface="Arial" pitchFamily="34" charset="0"/>
              </a:rPr>
              <a:t> </a:t>
            </a:r>
            <a:r>
              <a:rPr lang="en-US" altLang="ko-KR" sz="2000" dirty="0" err="1">
                <a:solidFill>
                  <a:srgbClr val="000000"/>
                </a:solidFill>
                <a:cs typeface="Arial" pitchFamily="34" charset="0"/>
              </a:rPr>
              <a:t>Disney’a</a:t>
            </a:r>
            <a:r>
              <a:rPr lang="en-US" altLang="ko-KR" sz="2000" dirty="0">
                <a:solidFill>
                  <a:srgbClr val="000000"/>
                </a:solidFill>
                <a:cs typeface="Arial" pitchFamily="34" charset="0"/>
              </a:rPr>
              <a:t>.</a:t>
            </a:r>
          </a:p>
          <a:p>
            <a:pPr marL="266700" indent="-266700">
              <a:buFont typeface="+mj-lt"/>
              <a:buAutoNum type="arabicPeriod"/>
            </a:pPr>
            <a:r>
              <a:rPr lang="en-US" altLang="ko-KR" sz="2000" dirty="0" err="1">
                <a:solidFill>
                  <a:srgbClr val="000000"/>
                </a:solidFill>
                <a:cs typeface="Arial" pitchFamily="34" charset="0"/>
              </a:rPr>
              <a:t>Schemat</a:t>
            </a:r>
            <a:r>
              <a:rPr lang="en-US" altLang="ko-KR" sz="2000" dirty="0">
                <a:solidFill>
                  <a:srgbClr val="000000"/>
                </a:solidFill>
                <a:cs typeface="Arial" pitchFamily="34" charset="0"/>
              </a:rPr>
              <a:t> Lorenzo-Pareto.</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6742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fltVal val="0"/>
                                          </p:val>
                                        </p:tav>
                                        <p:tav tm="100000">
                                          <p:val>
                                            <p:strVal val="#ppt_w"/>
                                          </p:val>
                                        </p:tav>
                                      </p:tavLst>
                                    </p:anim>
                                    <p:anim calcmode="lin" valueType="num">
                                      <p:cBhvr>
                                        <p:cTn id="15" dur="1000" fill="hold"/>
                                        <p:tgtEl>
                                          <p:spTgt spid="29"/>
                                        </p:tgtEl>
                                        <p:attrNameLst>
                                          <p:attrName>ppt_h</p:attrName>
                                        </p:attrNameLst>
                                      </p:cBhvr>
                                      <p:tavLst>
                                        <p:tav tm="0">
                                          <p:val>
                                            <p:fltVal val="0"/>
                                          </p:val>
                                        </p:tav>
                                        <p:tav tm="100000">
                                          <p:val>
                                            <p:strVal val="#ppt_h"/>
                                          </p:val>
                                        </p:tav>
                                      </p:tavLst>
                                    </p:anim>
                                    <p:anim calcmode="lin" valueType="num">
                                      <p:cBhvr>
                                        <p:cTn id="16" dur="1000" fill="hold"/>
                                        <p:tgtEl>
                                          <p:spTgt spid="29"/>
                                        </p:tgtEl>
                                        <p:attrNameLst>
                                          <p:attrName>style.rotation</p:attrName>
                                        </p:attrNameLst>
                                      </p:cBhvr>
                                      <p:tavLst>
                                        <p:tav tm="0">
                                          <p:val>
                                            <p:fltVal val="90"/>
                                          </p:val>
                                        </p:tav>
                                        <p:tav tm="100000">
                                          <p:val>
                                            <p:fltVal val="0"/>
                                          </p:val>
                                        </p:tav>
                                      </p:tavLst>
                                    </p:anim>
                                    <p:animEffect transition="in" filter="fade">
                                      <p:cBhvr>
                                        <p:cTn id="17" dur="1000"/>
                                        <p:tgtEl>
                                          <p:spTgt spid="2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14"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23403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D0: Przygotowanie G8D</a:t>
            </a:r>
          </a:p>
          <a:p>
            <a:pPr marL="12700">
              <a:lnSpc>
                <a:spcPct val="100000"/>
              </a:lnSpc>
              <a:spcBef>
                <a:spcPts val="110"/>
              </a:spcBef>
              <a:spcAft>
                <a:spcPts val="600"/>
              </a:spcAft>
            </a:pPr>
            <a:endParaRPr lang="pl-PL" sz="2800" dirty="0"/>
          </a:p>
          <a:p>
            <a:pPr>
              <a:buFont typeface="+mj-lt"/>
              <a:buAutoNum type="arabicPeriod"/>
            </a:pPr>
            <a:r>
              <a:rPr lang="pl-PL" sz="2400" b="1" dirty="0"/>
              <a:t>Identyfikacja problemu. </a:t>
            </a:r>
          </a:p>
          <a:p>
            <a:pPr>
              <a:buFont typeface="+mj-lt"/>
              <a:buAutoNum type="arabicPeriod"/>
            </a:pPr>
            <a:r>
              <a:rPr lang="pl-PL" sz="2400" b="1" dirty="0"/>
              <a:t>Należy odpowiedzieć na pytanie, czy metoda G8D jest właściwa do rozwiązania zaistniałego problemu.</a:t>
            </a:r>
          </a:p>
          <a:p>
            <a:pPr>
              <a:buFont typeface="+mj-lt"/>
              <a:buAutoNum type="arabicPeriod"/>
            </a:pPr>
            <a:r>
              <a:rPr lang="pl-PL" sz="2400" b="1" dirty="0"/>
              <a:t>Kryteria aplikacji tej metody:</a:t>
            </a:r>
          </a:p>
          <a:p>
            <a:pPr lvl="1">
              <a:buFont typeface="Arial" panose="020B0604020202020204" pitchFamily="34" charset="0"/>
              <a:buChar char="•"/>
            </a:pPr>
            <a:r>
              <a:rPr lang="pl-PL" sz="2400" dirty="0"/>
              <a:t>symptomy problemu powinny być zdefiniowane i mierzalne,</a:t>
            </a:r>
          </a:p>
          <a:p>
            <a:pPr lvl="1">
              <a:buFont typeface="Arial" panose="020B0604020202020204" pitchFamily="34" charset="0"/>
              <a:buChar char="•"/>
            </a:pPr>
            <a:r>
              <a:rPr lang="pl-PL" sz="2400" dirty="0"/>
              <a:t>osoby doświadczające symptomów problemu powinny być identyfikowalne,</a:t>
            </a:r>
          </a:p>
          <a:p>
            <a:pPr lvl="1">
              <a:buFont typeface="Arial" panose="020B0604020202020204" pitchFamily="34" charset="0"/>
              <a:buChar char="•"/>
            </a:pPr>
            <a:r>
              <a:rPr lang="pl-PL" sz="2400" dirty="0"/>
              <a:t>miary wykorzystywane do skwantyfikowania symptomów problemu wykazują, że priorytet symptomu (np. pilność, znaczenie dla przedsiębiorstwa, szybki rozwój) uzasadnia wykorzystanie tej metody,</a:t>
            </a:r>
          </a:p>
          <a:p>
            <a:pPr lvl="1">
              <a:buFont typeface="Arial" panose="020B0604020202020204" pitchFamily="34" charset="0"/>
              <a:buChar char="•"/>
            </a:pPr>
            <a:r>
              <a:rPr lang="pl-PL" sz="2400" dirty="0"/>
              <a:t>przyczyny problemu nie są znane,</a:t>
            </a:r>
          </a:p>
          <a:p>
            <a:pPr lvl="1">
              <a:buFont typeface="Arial" panose="020B0604020202020204" pitchFamily="34" charset="0"/>
              <a:buChar char="•"/>
            </a:pPr>
            <a:r>
              <a:rPr lang="pl-PL" sz="2400" dirty="0"/>
              <a:t>kierownictwo zobowiązuje się do przekazania niezbędnych zasobów na rozwiązanie problemu na podstawie doraźnych działań korygujących oraz permanentnych działań zapobiegawczych,</a:t>
            </a:r>
          </a:p>
          <a:p>
            <a:pPr lvl="1">
              <a:buFont typeface="Arial" panose="020B0604020202020204" pitchFamily="34" charset="0"/>
              <a:buChar char="•"/>
            </a:pPr>
            <a:r>
              <a:rPr lang="pl-PL" sz="2400" dirty="0"/>
              <a:t>kompleksowość symptomów problemu wyklucza możliwość rozwiązania go przez jedną osobę.</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1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txEl>
                                              <p:pRg st="11" end="11"/>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71337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D1: Powołanie </a:t>
            </a:r>
            <a:r>
              <a:rPr lang="pl-PL" sz="2800" dirty="0" err="1"/>
              <a:t>międzyfunkcjonalnego</a:t>
            </a:r>
            <a:r>
              <a:rPr lang="pl-PL" sz="2800" dirty="0"/>
              <a:t> zespołu G8D</a:t>
            </a:r>
          </a:p>
          <a:p>
            <a:endParaRPr lang="pl-PL" sz="2400" b="1" dirty="0"/>
          </a:p>
          <a:p>
            <a:r>
              <a:rPr lang="pl-PL" sz="2400" b="1" dirty="0"/>
              <a:t>Powołanie i przeszkolenie odpowiedniego zespołu specjalistów w swoich dziedzinach. </a:t>
            </a:r>
          </a:p>
          <a:p>
            <a:r>
              <a:rPr lang="pl-PL" sz="2400" b="1" dirty="0"/>
              <a:t>Wielkość zespołu uzależniona od specyfiki problemu – najczęściej nie więcej niż 10 osób (7+/-3 osoby).</a:t>
            </a:r>
          </a:p>
          <a:p>
            <a:endParaRPr lang="pl-PL" sz="2400" b="1" dirty="0"/>
          </a:p>
          <a:p>
            <a:r>
              <a:rPr lang="pl-PL" sz="2400" b="1" dirty="0"/>
              <a:t>Skład zespołu:</a:t>
            </a:r>
          </a:p>
          <a:p>
            <a:pPr marL="600075" lvl="1"/>
            <a:r>
              <a:rPr lang="pl-PL" sz="2400" b="1" dirty="0"/>
              <a:t>Lider – </a:t>
            </a:r>
            <a:r>
              <a:rPr lang="pl-PL" sz="2400" dirty="0"/>
              <a:t>kieruje pracami zespołu, reprezentuje na zewnątrz,</a:t>
            </a:r>
          </a:p>
          <a:p>
            <a:pPr marL="600075" lvl="1"/>
            <a:r>
              <a:rPr lang="pl-PL" sz="2400" b="1" dirty="0"/>
              <a:t>Champion – </a:t>
            </a:r>
            <a:r>
              <a:rPr lang="pl-PL" sz="2400" dirty="0"/>
              <a:t>główny fachowiec z dziedziny rozwiązywanego problemu, organizujący pracę zespołu,</a:t>
            </a:r>
          </a:p>
          <a:p>
            <a:pPr marL="600075" lvl="1"/>
            <a:r>
              <a:rPr lang="pl-PL" sz="2400" b="1" dirty="0" err="1"/>
              <a:t>Record</a:t>
            </a:r>
            <a:r>
              <a:rPr lang="pl-PL" sz="2400" b="1" dirty="0"/>
              <a:t> </a:t>
            </a:r>
            <a:r>
              <a:rPr lang="pl-PL" sz="2400" b="1" dirty="0" err="1"/>
              <a:t>keeper</a:t>
            </a:r>
            <a:r>
              <a:rPr lang="pl-PL" sz="2400" b="1" dirty="0"/>
              <a:t> (sekretarz) – </a:t>
            </a:r>
            <a:r>
              <a:rPr lang="pl-PL" sz="2400" dirty="0"/>
              <a:t>dokumentuje pracę zespołu,</a:t>
            </a:r>
          </a:p>
          <a:p>
            <a:pPr marL="600075" lvl="1"/>
            <a:r>
              <a:rPr lang="pl-PL" sz="2400" b="1" dirty="0"/>
              <a:t>Członkowie – </a:t>
            </a:r>
            <a:r>
              <a:rPr lang="pl-PL" sz="2400" dirty="0"/>
              <a:t>fachowcy z różnych dziedzin związanych z problemem.</a:t>
            </a:r>
          </a:p>
          <a:p>
            <a:endParaRPr lang="pl-PL" sz="2400" b="1" dirty="0"/>
          </a:p>
          <a:p>
            <a:r>
              <a:rPr lang="pl-PL" sz="2400" b="1" dirty="0"/>
              <a:t>Każdy członek zespołu powinien być zainteresowany rozwiązaniem problemu.</a:t>
            </a:r>
          </a:p>
          <a:p>
            <a:pPr marL="12700">
              <a:lnSpc>
                <a:spcPct val="100000"/>
              </a:lnSpc>
              <a:spcBef>
                <a:spcPts val="110"/>
              </a:spcBef>
              <a:spcAft>
                <a:spcPts val="6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149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 calcmode="lin" valueType="num">
                                      <p:cBhvr additive="base">
                                        <p:cTn id="5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12374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D2: Zdefiniowanie problemu</a:t>
            </a:r>
          </a:p>
          <a:p>
            <a:endParaRPr lang="pl-PL" sz="2400" b="1" dirty="0"/>
          </a:p>
          <a:p>
            <a:pPr>
              <a:spcAft>
                <a:spcPts val="900"/>
              </a:spcAft>
            </a:pPr>
            <a:r>
              <a:rPr lang="pl-PL" sz="2400" b="1" dirty="0"/>
              <a:t>Definicja problemu oraz celów do osiągnięcia.</a:t>
            </a:r>
          </a:p>
          <a:p>
            <a:pPr>
              <a:spcAft>
                <a:spcPts val="900"/>
              </a:spcAft>
            </a:pPr>
            <a:r>
              <a:rPr lang="pl-PL" sz="2400" b="1" dirty="0"/>
              <a:t>Im dokładniej zostanie zdefiniowany problem tym bardziej precyzyjny może być proces jego rozwiązywania.</a:t>
            </a:r>
          </a:p>
          <a:p>
            <a:pPr>
              <a:spcAft>
                <a:spcPts val="900"/>
              </a:spcAft>
            </a:pPr>
            <a:r>
              <a:rPr lang="pl-PL" sz="2400" b="1" dirty="0"/>
              <a:t>Konieczne dokładne zbadanie sedna problemu, należy sprawdzić:</a:t>
            </a:r>
          </a:p>
          <a:p>
            <a:pPr marL="1028700" lvl="1">
              <a:spcAft>
                <a:spcPts val="900"/>
              </a:spcAft>
            </a:pPr>
            <a:r>
              <a:rPr lang="pl-PL" sz="2400" dirty="0"/>
              <a:t>Czy zebrano i przeanalizowano wszystkie potrzebne dane?</a:t>
            </a:r>
          </a:p>
          <a:p>
            <a:pPr marL="1028700" lvl="1">
              <a:spcAft>
                <a:spcPts val="900"/>
              </a:spcAft>
            </a:pPr>
            <a:r>
              <a:rPr lang="pl-PL" sz="2400" dirty="0"/>
              <a:t>Czy odpowiednio zdefiniowano problem (obieg i defekt)?</a:t>
            </a:r>
          </a:p>
          <a:p>
            <a:pPr marL="1028700" lvl="1">
              <a:spcAft>
                <a:spcPts val="900"/>
              </a:spcAft>
            </a:pPr>
            <a:r>
              <a:rPr lang="pl-PL" sz="2400" dirty="0"/>
              <a:t>Co się zmieniło w momencie powstania problemu?</a:t>
            </a:r>
          </a:p>
          <a:p>
            <a:pPr marL="1028700" lvl="1">
              <a:spcAft>
                <a:spcPts val="900"/>
              </a:spcAft>
            </a:pPr>
            <a:r>
              <a:rPr lang="pl-PL" sz="2400" dirty="0"/>
              <a:t>Czy wiadomo na pewno co było przyczyną powstania problemu?</a:t>
            </a:r>
          </a:p>
          <a:p>
            <a:pPr marL="1028700" lvl="1">
              <a:spcAft>
                <a:spcPts val="900"/>
              </a:spcAft>
            </a:pPr>
            <a:r>
              <a:rPr lang="pl-PL" sz="2400" dirty="0"/>
              <a:t>Czy problem jest powtarzalny?</a:t>
            </a:r>
          </a:p>
          <a:p>
            <a:pPr marL="1028700" lvl="1">
              <a:spcAft>
                <a:spcPts val="900"/>
              </a:spcAft>
            </a:pPr>
            <a:r>
              <a:rPr lang="pl-PL" sz="2400" dirty="0"/>
              <a:t>Czy w przypadku podobnych wyrobów/procesów występuje ten sam problem?</a:t>
            </a:r>
          </a:p>
          <a:p>
            <a:pPr marL="1028700" lvl="1">
              <a:spcAft>
                <a:spcPts val="900"/>
              </a:spcAft>
            </a:pPr>
            <a:r>
              <a:rPr lang="pl-PL" sz="2400" dirty="0"/>
              <a:t>Czy istnieje fizyczna dokumentacja problemu?</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0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96188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D2: Zdefiniowanie problemu</a:t>
            </a:r>
          </a:p>
          <a:p>
            <a:endParaRPr lang="pl-PL" sz="2400" b="1" dirty="0"/>
          </a:p>
          <a:p>
            <a:r>
              <a:rPr lang="pl-PL" sz="2400" dirty="0"/>
              <a:t>Po odpowiednim zdefiniowaniu problemu należy zaprezentować go wykorzystując w tym celu dostępne techniki np.:</a:t>
            </a:r>
          </a:p>
          <a:p>
            <a:endParaRPr lang="pl-PL" sz="2400" dirty="0"/>
          </a:p>
          <a:p>
            <a:pPr marL="800100" lvl="1" indent="-342900">
              <a:buFont typeface="Arial" panose="020B0604020202020204" pitchFamily="34" charset="0"/>
              <a:buChar char="•"/>
            </a:pPr>
            <a:r>
              <a:rPr lang="pl-PL" sz="2400" b="1" dirty="0"/>
              <a:t>Histogram: </a:t>
            </a:r>
            <a:r>
              <a:rPr lang="pl-PL" sz="2400" dirty="0"/>
              <a:t>do identyfikacji i analizy efektów (symptomów) problemu, </a:t>
            </a:r>
          </a:p>
          <a:p>
            <a:pPr marL="800100" lvl="1" indent="-342900">
              <a:buFont typeface="Arial" panose="020B0604020202020204" pitchFamily="34" charset="0"/>
              <a:buChar char="•"/>
            </a:pPr>
            <a:r>
              <a:rPr lang="pl-PL" sz="2400" b="1" dirty="0"/>
              <a:t>Wykresy</a:t>
            </a:r>
            <a:r>
              <a:rPr lang="pl-PL" sz="2400" dirty="0"/>
              <a:t> (kołowe, słupkowe, liniowe) prezentują dane związane z pojawieniem się problemu,</a:t>
            </a:r>
          </a:p>
          <a:p>
            <a:pPr marL="800100" lvl="1" indent="-342900">
              <a:buFont typeface="Arial" panose="020B0604020202020204" pitchFamily="34" charset="0"/>
              <a:buChar char="•"/>
            </a:pPr>
            <a:r>
              <a:rPr lang="pl-PL" sz="2400" b="1" dirty="0"/>
              <a:t>Wykres </a:t>
            </a:r>
            <a:r>
              <a:rPr lang="pl-PL" sz="2400" b="1" dirty="0" err="1"/>
              <a:t>Pareto</a:t>
            </a:r>
            <a:r>
              <a:rPr lang="pl-PL" sz="2400" b="1" dirty="0"/>
              <a:t> </a:t>
            </a:r>
            <a:r>
              <a:rPr lang="pl-PL" sz="2400" dirty="0"/>
              <a:t>do hierarchizacji danych potrzebnych do ustalenia istoty problemu,</a:t>
            </a:r>
          </a:p>
          <a:p>
            <a:pPr marL="800100" lvl="1" indent="-342900">
              <a:buFont typeface="Arial" panose="020B0604020202020204" pitchFamily="34" charset="0"/>
              <a:buChar char="•"/>
            </a:pPr>
            <a:r>
              <a:rPr lang="pl-PL" sz="2400" b="1" dirty="0" err="1"/>
              <a:t>Flowchart</a:t>
            </a:r>
            <a:r>
              <a:rPr lang="pl-PL" sz="2400" dirty="0"/>
              <a:t> do przedstawienia w prostej formie procesu, w którym pojawił się problem,</a:t>
            </a:r>
          </a:p>
          <a:p>
            <a:pPr marL="800100" lvl="1" indent="-342900">
              <a:buFont typeface="Arial" panose="020B0604020202020204" pitchFamily="34" charset="0"/>
              <a:buChar char="•"/>
            </a:pPr>
            <a:r>
              <a:rPr lang="pl-PL" sz="2400" b="1" dirty="0"/>
              <a:t>Karty obserwacji </a:t>
            </a:r>
            <a:r>
              <a:rPr lang="pl-PL" sz="2400" dirty="0"/>
              <a:t>pokazujące jak często lub w jakiej ilości pojawiał się problem,</a:t>
            </a:r>
          </a:p>
          <a:p>
            <a:pPr marL="800100" lvl="1" indent="-342900">
              <a:buFont typeface="Arial" panose="020B0604020202020204" pitchFamily="34" charset="0"/>
              <a:buChar char="•"/>
            </a:pPr>
            <a:r>
              <a:rPr lang="pl-PL" sz="2400" b="1" dirty="0"/>
              <a:t>Zdjęcia, filmy </a:t>
            </a:r>
            <a:r>
              <a:rPr lang="pl-PL" sz="2400" dirty="0"/>
              <a:t>prezentujące skutki problemu i jego otoczenie.</a:t>
            </a:r>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7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dvAuto="5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70055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D3: Podjęcie tymczasowych działań korygujących</a:t>
            </a:r>
          </a:p>
          <a:p>
            <a:endParaRPr lang="pl-PL" sz="2400" b="1" dirty="0"/>
          </a:p>
          <a:p>
            <a:r>
              <a:rPr lang="pl-PL" sz="2400" b="1" dirty="0"/>
              <a:t>Szybkie, natychmiastowe, doraźne, konieczne działania mające na celu poprawę sytuacji, niedopuszczenie do powstania większych strat.</a:t>
            </a:r>
          </a:p>
          <a:p>
            <a:endParaRPr lang="pl-PL" sz="2400" dirty="0"/>
          </a:p>
          <a:p>
            <a:r>
              <a:rPr lang="pl-PL" sz="2400" b="1" dirty="0"/>
              <a:t>Realizujemy etap z następujących sekwencjach:</a:t>
            </a:r>
          </a:p>
          <a:p>
            <a:pPr lvl="1" indent="-514350">
              <a:buFont typeface="Arial" panose="020B0604020202020204" pitchFamily="34" charset="0"/>
              <a:buChar char="•"/>
            </a:pPr>
            <a:r>
              <a:rPr lang="pl-PL" sz="2400" dirty="0"/>
              <a:t>Czy są wymagane tymczasowe działania korygujące?</a:t>
            </a:r>
          </a:p>
          <a:p>
            <a:pPr lvl="1" indent="-514350">
              <a:buFont typeface="Arial" panose="020B0604020202020204" pitchFamily="34" charset="0"/>
              <a:buChar char="•"/>
            </a:pPr>
            <a:r>
              <a:rPr lang="pl-PL" sz="2400" dirty="0"/>
              <a:t>Czy są wymagane działania kontrolne?</a:t>
            </a:r>
          </a:p>
          <a:p>
            <a:pPr lvl="1" indent="-514350">
              <a:buFont typeface="Arial" panose="020B0604020202020204" pitchFamily="34" charset="0"/>
              <a:buChar char="•"/>
            </a:pPr>
            <a:r>
              <a:rPr lang="pl-PL" sz="2400" dirty="0"/>
              <a:t>Czy klienci aprobują zaproponowane działania korygujące?</a:t>
            </a:r>
          </a:p>
          <a:p>
            <a:pPr lvl="1" indent="-514350">
              <a:buFont typeface="Arial" panose="020B0604020202020204" pitchFamily="34" charset="0"/>
              <a:buChar char="•"/>
            </a:pPr>
            <a:r>
              <a:rPr lang="pl-PL" sz="2400" dirty="0"/>
              <a:t>Czy jest alternatywny plan tymczasowych działań korygujących?</a:t>
            </a:r>
          </a:p>
          <a:p>
            <a:pPr lvl="1" indent="-514350">
              <a:buFont typeface="Arial" panose="020B0604020202020204" pitchFamily="34" charset="0"/>
              <a:buChar char="•"/>
            </a:pPr>
            <a:r>
              <a:rPr lang="pl-PL" sz="2400" dirty="0"/>
              <a:t>Czy efektywność podjętych działań może być wyższa?</a:t>
            </a:r>
          </a:p>
          <a:p>
            <a:pPr lvl="1" indent="-514350">
              <a:buFont typeface="Arial" panose="020B0604020202020204" pitchFamily="34" charset="0"/>
              <a:buChar char="•"/>
            </a:pPr>
            <a:r>
              <a:rPr lang="pl-PL" sz="2400" dirty="0"/>
              <a:t>Jakie koszty organizacja jest gotowa ponieść w związku z zastosowaniem tymczasowych działań korygujących?</a:t>
            </a:r>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99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80854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D4: Wykrycie przyczyny problemu</a:t>
            </a:r>
          </a:p>
          <a:p>
            <a:endParaRPr lang="pl-PL" sz="2400" b="1" dirty="0"/>
          </a:p>
          <a:p>
            <a:r>
              <a:rPr lang="pl-PL" sz="2400" b="1" dirty="0"/>
              <a:t>Wykrycie istotnych (głównych) przyczyn powstawania problemu. </a:t>
            </a:r>
          </a:p>
          <a:p>
            <a:r>
              <a:rPr lang="pl-PL" sz="2400" b="1" dirty="0"/>
              <a:t>Określenie głównych punktów ucieczek – są to miejsca w procesie, w których powinien zostać zidentyfikowane i opanowane efekty związane z główną przyczyną (przyczynami) problemu, ale w praktyce nie zostały zidentyfikowane i opanowane.</a:t>
            </a:r>
          </a:p>
          <a:p>
            <a:endParaRPr lang="pl-PL" sz="2400" b="1" dirty="0"/>
          </a:p>
          <a:p>
            <a:r>
              <a:rPr lang="pl-PL" sz="2400" b="1" dirty="0"/>
              <a:t>Należy zwrócić uwagę na następujące rzeczy.</a:t>
            </a:r>
          </a:p>
          <a:p>
            <a:pPr lvl="1" indent="-514350">
              <a:buFont typeface="Arial" panose="020B0604020202020204" pitchFamily="34" charset="0"/>
              <a:buChar char="•"/>
            </a:pPr>
            <a:r>
              <a:rPr lang="pl-PL" sz="2400" dirty="0"/>
              <a:t>Czy informacje o opisie problemu wciąż są aktualne?</a:t>
            </a:r>
          </a:p>
          <a:p>
            <a:pPr lvl="1" indent="-514350">
              <a:buFont typeface="Arial" panose="020B0604020202020204" pitchFamily="34" charset="0"/>
              <a:buChar char="•"/>
            </a:pPr>
            <a:r>
              <a:rPr lang="pl-PL" sz="2400" dirty="0"/>
              <a:t>Odróżnić skutki problemu od przyczyn powodujących jego powstanie.</a:t>
            </a:r>
          </a:p>
          <a:p>
            <a:pPr lvl="1" indent="-514350">
              <a:buFont typeface="Arial" panose="020B0604020202020204" pitchFamily="34" charset="0"/>
              <a:buChar char="•"/>
            </a:pPr>
            <a:r>
              <a:rPr lang="pl-PL" sz="2400" dirty="0"/>
              <a:t>Jakie czynniki uległy zmianie i przyczyniło się to do powstania problemu?</a:t>
            </a:r>
          </a:p>
          <a:p>
            <a:pPr lvl="1" indent="-514350">
              <a:buFont typeface="Arial" panose="020B0604020202020204" pitchFamily="34" charset="0"/>
              <a:buChar char="•"/>
            </a:pPr>
            <a:r>
              <a:rPr lang="pl-PL" sz="2400" dirty="0"/>
              <a:t>Czy jest jedna główna przyczyna powstania problemu, czy jest ich więcej?</a:t>
            </a:r>
          </a:p>
          <a:p>
            <a:pPr lvl="1" indent="-514350">
              <a:buFont typeface="Arial" panose="020B0604020202020204" pitchFamily="34" charset="0"/>
              <a:buChar char="•"/>
            </a:pPr>
            <a:r>
              <a:rPr lang="pl-PL" sz="2400" dirty="0"/>
              <a:t>Dokonać analizy sposobu weryfikacji głównej przyczyny.</a:t>
            </a:r>
          </a:p>
          <a:p>
            <a:pPr lvl="1" indent="-514350">
              <a:buFont typeface="Arial" panose="020B0604020202020204" pitchFamily="34" charset="0"/>
              <a:buChar char="•"/>
            </a:pPr>
            <a:r>
              <a:rPr lang="pl-PL" sz="2400" dirty="0"/>
              <a:t>Zdefiniować punkty ucieczki.</a:t>
            </a:r>
          </a:p>
          <a:p>
            <a:pPr lvl="1" indent="-514350">
              <a:buFont typeface="Arial" panose="020B0604020202020204" pitchFamily="34" charset="0"/>
              <a:buChar char="•"/>
            </a:pPr>
            <a:r>
              <a:rPr lang="pl-PL" sz="2400" dirty="0"/>
              <a:t>Upewnić się czy system kontroli jest odpowiedni, czy dokumentacja kontrolna jest aktualna?</a:t>
            </a:r>
          </a:p>
          <a:p>
            <a:endParaRPr lang="pl-PL" sz="2400" b="1" dirty="0"/>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94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
                                            <p:txEl>
                                              <p:pRg st="14" end="14"/>
                                            </p:txEl>
                                          </p:spTgt>
                                        </p:tgtEl>
                                        <p:attrNameLst>
                                          <p:attrName>style.visibility</p:attrName>
                                        </p:attrNameLst>
                                      </p:cBhvr>
                                      <p:to>
                                        <p:strVal val="visible"/>
                                      </p:to>
                                    </p:set>
                                    <p:anim calcmode="lin" valueType="num">
                                      <p:cBhvr additive="base">
                                        <p:cTn id="6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96188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D4: Wykrycie przyczyny problemu</a:t>
            </a:r>
          </a:p>
          <a:p>
            <a:endParaRPr lang="pl-PL" sz="2400" b="1" dirty="0"/>
          </a:p>
          <a:p>
            <a:r>
              <a:rPr lang="pl-PL" sz="2400" b="1" dirty="0"/>
              <a:t>Metody pomocne do wykrycia przyczyny problemu:</a:t>
            </a:r>
          </a:p>
          <a:p>
            <a:endParaRPr lang="pl-PL" sz="2400" b="1" dirty="0"/>
          </a:p>
          <a:p>
            <a:pPr marL="1371600" lvl="1" indent="-771525">
              <a:buFont typeface="+mj-lt"/>
              <a:buAutoNum type="arabicPeriod"/>
            </a:pPr>
            <a:r>
              <a:rPr lang="pl-PL" sz="2400" dirty="0"/>
              <a:t>FMEA – analiza przyczyn i skutków wad,</a:t>
            </a:r>
          </a:p>
          <a:p>
            <a:pPr marL="1371600" lvl="1" indent="-771525">
              <a:buFont typeface="+mj-lt"/>
              <a:buAutoNum type="arabicPeriod"/>
            </a:pPr>
            <a:r>
              <a:rPr lang="pl-PL" sz="2400" dirty="0"/>
              <a:t>Technika 5S,</a:t>
            </a:r>
          </a:p>
          <a:p>
            <a:pPr marL="1371600" lvl="1" indent="-771525">
              <a:buFont typeface="+mj-lt"/>
              <a:buAutoNum type="arabicPeriod"/>
            </a:pPr>
            <a:r>
              <a:rPr lang="pl-PL" sz="2400" dirty="0"/>
              <a:t>Metoda </a:t>
            </a:r>
            <a:r>
              <a:rPr lang="pl-PL" sz="2400" dirty="0" err="1"/>
              <a:t>Six</a:t>
            </a:r>
            <a:r>
              <a:rPr lang="pl-PL" sz="2400" dirty="0"/>
              <a:t> Sigma,</a:t>
            </a:r>
          </a:p>
          <a:p>
            <a:pPr marL="1371600" lvl="1" indent="-771525">
              <a:buFont typeface="+mj-lt"/>
              <a:buAutoNum type="arabicPeriod"/>
            </a:pPr>
            <a:r>
              <a:rPr lang="pl-PL" sz="2400" dirty="0"/>
              <a:t>Pięć razy „dlaczego” – 5WHY,</a:t>
            </a:r>
          </a:p>
          <a:p>
            <a:pPr marL="1371600" lvl="1" indent="-771525">
              <a:buFont typeface="+mj-lt"/>
              <a:buAutoNum type="arabicPeriod"/>
            </a:pPr>
            <a:r>
              <a:rPr lang="pl-PL" sz="2400" dirty="0"/>
              <a:t>Diagram </a:t>
            </a:r>
            <a:r>
              <a:rPr lang="pl-PL" sz="2400" dirty="0" err="1"/>
              <a:t>Ishikawy</a:t>
            </a:r>
            <a:r>
              <a:rPr lang="pl-PL" sz="2400" dirty="0"/>
              <a:t>,</a:t>
            </a:r>
          </a:p>
          <a:p>
            <a:pPr marL="1371600" lvl="1" indent="-771525">
              <a:buFont typeface="+mj-lt"/>
              <a:buAutoNum type="arabicPeriod"/>
            </a:pPr>
            <a:r>
              <a:rPr lang="pl-PL" sz="2400" dirty="0"/>
              <a:t>Diagram </a:t>
            </a:r>
            <a:r>
              <a:rPr lang="pl-PL" sz="2400" dirty="0" err="1"/>
              <a:t>Pareto</a:t>
            </a:r>
            <a:r>
              <a:rPr lang="pl-PL" sz="2400" dirty="0"/>
              <a:t>-Lorenza.</a:t>
            </a:r>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22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96188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D5: Wybór właściwych działań korygujących</a:t>
            </a:r>
          </a:p>
          <a:p>
            <a:endParaRPr lang="pl-PL" sz="2400" b="1" dirty="0"/>
          </a:p>
          <a:p>
            <a:r>
              <a:rPr lang="pl-PL" sz="2400" b="1" dirty="0"/>
              <a:t>Celem tego etapu jest wybór najlepszych możliwych działań korygujących służących eliminacji głównej przyczyny problemu oraz punktów ucieczek.</a:t>
            </a:r>
          </a:p>
          <a:p>
            <a:endParaRPr lang="pl-PL" sz="2400" b="1" dirty="0"/>
          </a:p>
          <a:p>
            <a:r>
              <a:rPr lang="pl-PL" sz="2400" b="1" dirty="0"/>
              <a:t>Etapy:</a:t>
            </a:r>
          </a:p>
          <a:p>
            <a:pPr marL="685800" indent="-685800">
              <a:buFont typeface="+mj-lt"/>
              <a:buAutoNum type="arabicPeriod"/>
            </a:pPr>
            <a:r>
              <a:rPr lang="pl-PL" sz="2400" dirty="0"/>
              <a:t>Propozycje działań. (Im więcej tym lepiej).</a:t>
            </a:r>
          </a:p>
          <a:p>
            <a:pPr marL="685800" indent="-685800">
              <a:buFont typeface="+mj-lt"/>
              <a:buAutoNum type="arabicPeriod"/>
            </a:pPr>
            <a:r>
              <a:rPr lang="pl-PL" sz="2400" dirty="0"/>
              <a:t>Wybór najlepszych działań. (Ocena propozycji – efekty, koszty).</a:t>
            </a:r>
          </a:p>
          <a:p>
            <a:pPr marL="685800" indent="-685800">
              <a:buFont typeface="+mj-lt"/>
              <a:buAutoNum type="arabicPeriod"/>
            </a:pPr>
            <a:r>
              <a:rPr lang="pl-PL" sz="2400" dirty="0"/>
              <a:t>Plan działań do realizacji (Kto, co, kiedy, do kiedy).</a:t>
            </a:r>
          </a:p>
          <a:p>
            <a:pPr marL="685800" indent="-685800">
              <a:buFont typeface="+mj-lt"/>
              <a:buAutoNum type="arabicPeriod"/>
            </a:pPr>
            <a:r>
              <a:rPr lang="pl-PL" sz="2400" dirty="0"/>
              <a:t>Wprowadzenie działań. Informacja dla wszystkich uczestników procesu, wprowadzenie tymczasowych standardów.</a:t>
            </a:r>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67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756232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D6: Wdrożenie i kontrola działań korygujących</a:t>
            </a:r>
          </a:p>
          <a:p>
            <a:endParaRPr lang="pl-PL" sz="2400" b="1" dirty="0"/>
          </a:p>
          <a:p>
            <a:r>
              <a:rPr lang="pl-PL" sz="2200" b="1" dirty="0"/>
              <a:t>Właściwymi działaniami zastępuje się te doraźne stosowane w etapie D3.</a:t>
            </a:r>
          </a:p>
          <a:p>
            <a:r>
              <a:rPr lang="pl-PL" sz="2200" b="1" dirty="0"/>
              <a:t>Monitorowanie działania wdrożonych rozwiązań.</a:t>
            </a:r>
          </a:p>
          <a:p>
            <a:r>
              <a:rPr lang="pl-PL" sz="2200" b="1" dirty="0"/>
              <a:t>Weryfikacja skutków. </a:t>
            </a:r>
          </a:p>
          <a:p>
            <a:r>
              <a:rPr lang="pl-PL" sz="2200" b="1" dirty="0"/>
              <a:t>Należy opierać się o rzeczywiste dane z procesów. Nie należy oceniać działań tylko na podstawie opinii osób zainteresowanych.</a:t>
            </a:r>
          </a:p>
          <a:p>
            <a:endParaRPr lang="pl-PL" sz="2200" b="1" dirty="0"/>
          </a:p>
          <a:p>
            <a:r>
              <a:rPr lang="pl-PL" sz="2200" b="1" dirty="0"/>
              <a:t>Ważne zagadnienia:</a:t>
            </a:r>
          </a:p>
          <a:p>
            <a:pPr marL="1285875" lvl="1" indent="-685800">
              <a:buFont typeface="+mj-lt"/>
              <a:buAutoNum type="arabicPeriod"/>
            </a:pPr>
            <a:r>
              <a:rPr lang="pl-PL" sz="2000" dirty="0"/>
              <a:t>Czy zostały określone uprawnienia i kompetencje w ramach realizacji usprawnień?</a:t>
            </a:r>
          </a:p>
          <a:p>
            <a:pPr marL="1285875" lvl="1" indent="-685800">
              <a:buFont typeface="+mj-lt"/>
              <a:buAutoNum type="arabicPeriod"/>
            </a:pPr>
            <a:r>
              <a:rPr lang="pl-PL" sz="2000" dirty="0"/>
              <a:t>Czy będzie potrzebny udział osób z zewnątrz (klientów lub dostawców)? Kto to ma być?</a:t>
            </a:r>
          </a:p>
          <a:p>
            <a:pPr marL="1285875" lvl="1" indent="-685800">
              <a:buFont typeface="+mj-lt"/>
              <a:buAutoNum type="arabicPeriod"/>
            </a:pPr>
            <a:r>
              <a:rPr lang="pl-PL" sz="2000" dirty="0"/>
              <a:t>Jakie środki i zasoby są potrzebne do realizacji działań?</a:t>
            </a:r>
          </a:p>
          <a:p>
            <a:pPr marL="1285875" lvl="1" indent="-685800">
              <a:buFont typeface="+mj-lt"/>
              <a:buAutoNum type="arabicPeriod"/>
            </a:pPr>
            <a:r>
              <a:rPr lang="pl-PL" sz="2000" dirty="0"/>
              <a:t>Czy dokładnie zostało zrozumiane co zawiodło?</a:t>
            </a:r>
          </a:p>
          <a:p>
            <a:pPr marL="1285875" lvl="1" indent="-685800">
              <a:buFont typeface="+mj-lt"/>
              <a:buAutoNum type="arabicPeriod"/>
            </a:pPr>
            <a:r>
              <a:rPr lang="pl-PL" sz="2000" dirty="0"/>
              <a:t>Czy, kiedy i jak powinno się zakończyć realizację działań naprawczych?</a:t>
            </a:r>
          </a:p>
          <a:p>
            <a:pPr marL="1285875" lvl="1" indent="-685800">
              <a:buFont typeface="+mj-lt"/>
              <a:buAutoNum type="arabicPeriod"/>
            </a:pPr>
            <a:r>
              <a:rPr lang="pl-PL" sz="2000" dirty="0"/>
              <a:t>Jakie miary zastosować by określić efektywność w długim okresie czasu?</a:t>
            </a:r>
          </a:p>
          <a:p>
            <a:pPr marL="1285875" lvl="1" indent="-685800">
              <a:buFont typeface="+mj-lt"/>
              <a:buAutoNum type="arabicPeriod"/>
            </a:pPr>
            <a:r>
              <a:rPr lang="pl-PL" sz="2000" dirty="0"/>
              <a:t>Czy osiągnięto zamierzone cele?</a:t>
            </a:r>
          </a:p>
          <a:p>
            <a:pPr marL="1285875" lvl="1" indent="-685800">
              <a:buFont typeface="+mj-lt"/>
              <a:buAutoNum type="arabicPeriod"/>
            </a:pPr>
            <a:r>
              <a:rPr lang="pl-PL" sz="2000" dirty="0"/>
              <a:t>Czy problem został na trwale rozwiązany?</a:t>
            </a:r>
          </a:p>
          <a:p>
            <a:r>
              <a:rPr lang="pl-PL" sz="2200" b="1" dirty="0"/>
              <a:t>Należy systematycznie dokumentować porównanie stanów istniejących ze stanem docelowym, aby określić w jakim stopniu zbliżamy się do osiągnięcia celu.</a:t>
            </a:r>
            <a:endParaRPr lang="pl-PL" sz="22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39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 calcmode="lin" valueType="num">
                                      <p:cBhvr additive="base">
                                        <p:cTn id="7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5" end="15"/>
                                            </p:txEl>
                                          </p:spTgt>
                                        </p:tgtEl>
                                        <p:attrNameLst>
                                          <p:attrName>style.visibility</p:attrName>
                                        </p:attrNameLst>
                                      </p:cBhvr>
                                      <p:to>
                                        <p:strVal val="visible"/>
                                      </p:to>
                                    </p:set>
                                    <p:anim calcmode="lin" valueType="num">
                                      <p:cBhvr additive="base">
                                        <p:cTn id="7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6" end="16"/>
                                            </p:txEl>
                                          </p:spTgt>
                                        </p:tgtEl>
                                        <p:attrNameLst>
                                          <p:attrName>style.visibility</p:attrName>
                                        </p:attrNameLst>
                                      </p:cBhvr>
                                      <p:to>
                                        <p:strVal val="visible"/>
                                      </p:to>
                                    </p:set>
                                    <p:anim calcmode="lin" valueType="num">
                                      <p:cBhvr additive="base">
                                        <p:cTn id="8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7" end="17"/>
                                            </p:txEl>
                                          </p:spTgt>
                                        </p:tgtEl>
                                        <p:attrNameLst>
                                          <p:attrName>style.visibility</p:attrName>
                                        </p:attrNameLst>
                                      </p:cBhvr>
                                      <p:to>
                                        <p:strVal val="visible"/>
                                      </p:to>
                                    </p:set>
                                    <p:anim calcmode="lin" valueType="num">
                                      <p:cBhvr additive="base">
                                        <p:cTn id="9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xEl>
                                              <p:pRg st="18" end="18"/>
                                            </p:txEl>
                                          </p:spTgt>
                                        </p:tgtEl>
                                        <p:attrNameLst>
                                          <p:attrName>style.visibility</p:attrName>
                                        </p:attrNameLst>
                                      </p:cBhvr>
                                      <p:to>
                                        <p:strVal val="visible"/>
                                      </p:to>
                                    </p:set>
                                    <p:anim calcmode="lin" valueType="num">
                                      <p:cBhvr additive="base">
                                        <p:cTn id="9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19" end="19"/>
                                            </p:txEl>
                                          </p:spTgt>
                                        </p:tgtEl>
                                        <p:attrNameLst>
                                          <p:attrName>style.visibility</p:attrName>
                                        </p:attrNameLst>
                                      </p:cBhvr>
                                      <p:to>
                                        <p:strVal val="visible"/>
                                      </p:to>
                                    </p:set>
                                    <p:anim calcmode="lin" valueType="num">
                                      <p:cBhvr additive="base">
                                        <p:cTn id="103"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44407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D7: Wprowadzenie działań zapobiegawczych</a:t>
            </a:r>
          </a:p>
          <a:p>
            <a:pPr marL="12700">
              <a:lnSpc>
                <a:spcPct val="100000"/>
              </a:lnSpc>
              <a:spcBef>
                <a:spcPts val="110"/>
              </a:spcBef>
              <a:spcAft>
                <a:spcPts val="600"/>
              </a:spcAft>
            </a:pPr>
            <a:endParaRPr lang="pl-PL" sz="2800" dirty="0"/>
          </a:p>
          <a:p>
            <a:pPr>
              <a:spcAft>
                <a:spcPts val="900"/>
              </a:spcAft>
            </a:pPr>
            <a:r>
              <a:rPr lang="pl-PL" sz="2400" dirty="0"/>
              <a:t>Jeżeli podjęte i wdrożone rozwiązanie okazało się efektywne i mamy na to dowody, zebrane na etapie poprzednim, należy opracować i wdrożyć działania zapobiegawcze, które nie dopuszczą do powtórzenia się problemu.</a:t>
            </a:r>
          </a:p>
          <a:p>
            <a:pPr>
              <a:spcAft>
                <a:spcPts val="900"/>
              </a:spcAft>
            </a:pPr>
            <a:r>
              <a:rPr lang="pl-PL" sz="2400" dirty="0"/>
              <a:t>Działania te to zmiany w systemach, procesach, procedurach, dokumentacji, które wykluczą lub zminimalizują ryzyko powtórzenia się problemu. </a:t>
            </a:r>
          </a:p>
          <a:p>
            <a:pPr>
              <a:spcAft>
                <a:spcPts val="900"/>
              </a:spcAft>
            </a:pPr>
            <a:r>
              <a:rPr lang="pl-PL" sz="2400" dirty="0"/>
              <a:t>Wdrożenie metody G8D powinno dostarczyć wiedzy nt. zasad i sposobów zapobiegania występującym w przyszłości problemom.</a:t>
            </a:r>
          </a:p>
          <a:p>
            <a:pPr>
              <a:spcAft>
                <a:spcPts val="900"/>
              </a:spcAft>
            </a:pPr>
            <a:r>
              <a:rPr lang="pl-PL" sz="2400" dirty="0"/>
              <a:t>Etap D7 ma za zadanie niedopuszczenie do powtarzania się problemu lub innych do niego podobnych.</a:t>
            </a:r>
          </a:p>
          <a:p>
            <a:pPr>
              <a:spcAft>
                <a:spcPts val="900"/>
              </a:spcAft>
            </a:pPr>
            <a:r>
              <a:rPr lang="pl-PL" sz="2400" dirty="0"/>
              <a:t>Chodzi o to, by zapobiec wystąpieniu problemu w przyszłości oraz przygotowanie przedsiębiorstwa, tak aby w przypadku ryzyka ich ponownego pojawiania się umiało zareagować, wyprzedzając problem zanim się powtórzy.</a:t>
            </a:r>
          </a:p>
          <a:p>
            <a:endParaRPr lang="pl-PL" sz="24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3899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Czym jest złożony problem?</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Punktem wyjścia dla wykształcenia umiejętności rozwiązywania złożonych problemów jest wyjaśnienie różnic między problemami określanymi mianem prostych, a problemami skomplikowanymi oraz problemami;</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b="1" dirty="0">
                <a:latin typeface="Calibri" panose="020F0502020204030204" pitchFamily="34" charset="0"/>
                <a:cs typeface="Calibri" panose="020F0502020204030204" pitchFamily="34" charset="0"/>
              </a:rPr>
              <a:t>Źródło:</a:t>
            </a:r>
            <a:r>
              <a:rPr lang="pl-PL"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Glouberman</a:t>
            </a:r>
            <a:r>
              <a:rPr lang="en-US" dirty="0">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s. 2</a:t>
            </a:r>
            <a:endParaRPr dirty="0">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ext uri="{D42A27DB-BD31-4B8C-83A1-F6EECF244321}">
                <p14:modId xmlns:p14="http://schemas.microsoft.com/office/powerpoint/2010/main" val="839677399"/>
              </p:ext>
            </p:extLst>
          </p:nvPr>
        </p:nvGraphicFramePr>
        <p:xfrm>
          <a:off x="959664" y="3619500"/>
          <a:ext cx="16566336" cy="3962400"/>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476890">
                <a:tc>
                  <a:txBody>
                    <a:bodyPr/>
                    <a:lstStyle/>
                    <a:p>
                      <a:pPr algn="ctr"/>
                      <a:r>
                        <a:rPr lang="pl-PL" sz="2000" b="1" dirty="0">
                          <a:solidFill>
                            <a:schemeClr val="tx1"/>
                          </a:solidFill>
                        </a:rPr>
                        <a:t>Problem prosty</a:t>
                      </a:r>
                    </a:p>
                  </a:txBody>
                  <a:tcPr/>
                </a:tc>
                <a:tc>
                  <a:txBody>
                    <a:bodyPr/>
                    <a:lstStyle/>
                    <a:p>
                      <a:pPr algn="ctr"/>
                      <a:r>
                        <a:rPr lang="pl-PL" sz="2000" b="1" dirty="0">
                          <a:solidFill>
                            <a:schemeClr val="tx1"/>
                          </a:solidFill>
                        </a:rPr>
                        <a:t>Problem skomplikowany</a:t>
                      </a:r>
                    </a:p>
                  </a:txBody>
                  <a:tcPr/>
                </a:tc>
                <a:tc>
                  <a:txBody>
                    <a:bodyPr/>
                    <a:lstStyle/>
                    <a:p>
                      <a:pPr algn="ctr"/>
                      <a:r>
                        <a:rPr lang="pl-PL" sz="2000" b="1" dirty="0">
                          <a:solidFill>
                            <a:schemeClr val="tx1"/>
                          </a:solidFill>
                        </a:rPr>
                        <a:t>Problem złożony </a:t>
                      </a:r>
                    </a:p>
                  </a:txBody>
                  <a:tcPr/>
                </a:tc>
                <a:extLst>
                  <a:ext uri="{0D108BD9-81ED-4DB2-BD59-A6C34878D82A}">
                    <a16:rowId xmlns:a16="http://schemas.microsoft.com/office/drawing/2014/main" val="127459743"/>
                  </a:ext>
                </a:extLst>
              </a:tr>
              <a:tr h="837771">
                <a:tc>
                  <a:txBody>
                    <a:bodyPr/>
                    <a:lstStyle/>
                    <a:p>
                      <a:pPr algn="ctr" fontAlgn="base">
                        <a:spcAft>
                          <a:spcPts val="0"/>
                        </a:spcAft>
                      </a:pP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Przykład: </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Postępowanie zgodnie z przepisem podczas pieczenia ciasta</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Przykład: </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Wysyłanie rakiety na Księżyc</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Przykład: </a:t>
                      </a:r>
                      <a:r>
                        <a:rPr lang="pl-P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Wychowywanie dziecka</a:t>
                      </a:r>
                      <a:endParaRPr lang="pl-PL"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2647739">
                <a:tc>
                  <a:txBody>
                    <a:bodyPr/>
                    <a:lstStyle/>
                    <a:p>
                      <a:pPr marL="342900" indent="-342900">
                        <a:buFont typeface="Arial" panose="020B0604020202020204" pitchFamily="34" charset="0"/>
                        <a:buChar char="•"/>
                      </a:pPr>
                      <a:r>
                        <a:rPr lang="pl-PL" sz="2000" dirty="0">
                          <a:solidFill>
                            <a:schemeClr val="tx1"/>
                          </a:solidFill>
                        </a:rPr>
                        <a:t>Sam przepis może obejmować podstawowe elementy techniki i terminologię, ale po ich opanowaniu jego przestrzeganie niesie ze sobą bardzo wysoką pewność sukcesu.</a:t>
                      </a:r>
                    </a:p>
                  </a:txBody>
                  <a:tcPr/>
                </a:tc>
                <a:tc>
                  <a:txBody>
                    <a:bodyPr/>
                    <a:lstStyle/>
                    <a:p>
                      <a:pPr marL="342900" indent="-342900">
                        <a:buFont typeface="Arial" panose="020B0604020202020204" pitchFamily="34" charset="0"/>
                        <a:buChar char="•"/>
                      </a:pPr>
                      <a:r>
                        <a:rPr lang="pl-PL" sz="2000" dirty="0">
                          <a:solidFill>
                            <a:schemeClr val="tx1"/>
                          </a:solidFill>
                        </a:rPr>
                        <a:t>Skomplikowane problemy zawierają podzbiory prostych problemów, ale nie są wyłącznie do nich redukowalne. </a:t>
                      </a:r>
                    </a:p>
                    <a:p>
                      <a:pPr marL="342900" indent="-342900">
                        <a:buFont typeface="Arial" panose="020B0604020202020204" pitchFamily="34" charset="0"/>
                        <a:buChar char="•"/>
                      </a:pPr>
                      <a:r>
                        <a:rPr lang="pl-PL" sz="2000" dirty="0">
                          <a:solidFill>
                            <a:schemeClr val="tx1"/>
                          </a:solidFill>
                        </a:rPr>
                        <a:t>Osiągnięcie sukcesu często warunkowane jest zaangażowaniem wielu osób, niekiedy zespołów oraz specjalistycznej wiedzy. </a:t>
                      </a:r>
                    </a:p>
                  </a:txBody>
                  <a:tcPr/>
                </a:tc>
                <a:tc>
                  <a:txBody>
                    <a:bodyPr/>
                    <a:lstStyle/>
                    <a:p>
                      <a:pPr marL="342900" indent="-342900">
                        <a:buFont typeface="Arial" panose="020B0604020202020204" pitchFamily="34" charset="0"/>
                        <a:buChar char="•"/>
                      </a:pPr>
                      <a:r>
                        <a:rPr lang="pl-PL" sz="2000" dirty="0">
                          <a:solidFill>
                            <a:schemeClr val="tx1"/>
                          </a:solidFill>
                        </a:rPr>
                        <a:t>Problem należy postrzegać indywidualnie. Mimo, iż rozwiązanie jednego problemu dostarcza doświadczeń nie stanowi gwarancji sukcesu w rozwiązaniem kolejnego problemu. </a:t>
                      </a:r>
                    </a:p>
                    <a:p>
                      <a:pPr marL="342900" indent="-342900">
                        <a:buFont typeface="Arial" panose="020B0604020202020204" pitchFamily="34" charset="0"/>
                        <a:buChar char="•"/>
                      </a:pPr>
                      <a:r>
                        <a:rPr lang="pl-PL" sz="2000" dirty="0">
                          <a:solidFill>
                            <a:schemeClr val="tx1"/>
                          </a:solidFill>
                        </a:rPr>
                        <a:t>Wiedza fachowa, nie jest wystarczająca. Kolejny problem może wymagać innego podejścia. Wyniki działań podejmowanych w celu jego rozwiązania pozostają więc wysoce niepewne.</a:t>
                      </a: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576894"/>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Raport G8D</a:t>
            </a:r>
          </a:p>
          <a:p>
            <a:pPr marL="12700">
              <a:lnSpc>
                <a:spcPct val="100000"/>
              </a:lnSpc>
              <a:spcBef>
                <a:spcPts val="110"/>
              </a:spcBef>
              <a:spcAft>
                <a:spcPts val="600"/>
              </a:spcAft>
            </a:pPr>
            <a:r>
              <a:rPr lang="pl-PL" sz="2800" dirty="0"/>
              <a:t>Etap D8: Zamknięcie działań/Raport</a:t>
            </a:r>
          </a:p>
          <a:p>
            <a:endParaRPr lang="pl-PL" sz="2400" b="1" dirty="0"/>
          </a:p>
          <a:p>
            <a:r>
              <a:rPr lang="pl-PL" sz="2400" dirty="0"/>
              <a:t>Zawarcie doświadczeń całego zespoły w formie raportu.</a:t>
            </a:r>
          </a:p>
          <a:p>
            <a:endParaRPr lang="pl-PL" sz="2400" dirty="0"/>
          </a:p>
          <a:p>
            <a:r>
              <a:rPr lang="pl-PL" sz="2400" dirty="0"/>
              <a:t>Syntetyczne udokumentowanie w postaci raportu A3 lub dedykowanego raportu G8D. </a:t>
            </a:r>
          </a:p>
          <a:p>
            <a:endParaRPr lang="pl-PL" sz="2400" dirty="0"/>
          </a:p>
          <a:p>
            <a:r>
              <a:rPr lang="pl-PL" sz="2400" dirty="0"/>
              <a:t>Lider ocenia pracę zespołu i wyciąga wnioski na przyszłość.</a:t>
            </a:r>
          </a:p>
          <a:p>
            <a:endParaRPr lang="pl-PL" sz="22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8D Problem Solving Methodology: Introduction: </a:t>
            </a:r>
            <a:endParaRPr lang="pl-PL" sz="1600" dirty="0"/>
          </a:p>
          <a:p>
            <a:r>
              <a:rPr lang="en-US" sz="1600" u="sng" dirty="0">
                <a:hlinkClick r:id="rId5"/>
              </a:rPr>
              <a:t>https://www.youtube.com/watch?v=EpK2xan6IrU</a:t>
            </a:r>
            <a:endParaRPr lang="pl-PL" sz="1600" dirty="0"/>
          </a:p>
          <a:p>
            <a:r>
              <a:rPr lang="en-US" sz="1600" dirty="0"/>
              <a:t>What is 8D Problem solving methodology?: </a:t>
            </a:r>
            <a:endParaRPr lang="pl-PL" sz="1600" dirty="0"/>
          </a:p>
          <a:p>
            <a:r>
              <a:rPr lang="en-US" sz="1600" u="sng" dirty="0">
                <a:hlinkClick r:id="rId6"/>
              </a:rPr>
              <a:t>https://www.youtube.com/watch?v=m-1XkPCI204</a:t>
            </a:r>
            <a:endParaRPr lang="pl-PL" sz="1600" u="sng" dirty="0"/>
          </a:p>
          <a:p>
            <a:r>
              <a:rPr lang="en-US" sz="1600" dirty="0"/>
              <a:t>8D problem solving approach: </a:t>
            </a:r>
            <a:endParaRPr lang="pl-PL" sz="1600" dirty="0"/>
          </a:p>
          <a:p>
            <a:r>
              <a:rPr lang="en-US" sz="1600" u="sng" dirty="0">
                <a:hlinkClick r:id="rId7"/>
              </a:rPr>
              <a:t>https://www.youtube.com/watch?v=-9MUBLT0DjI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11875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50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546938"/>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Analiza CATWOE</a:t>
            </a:r>
          </a:p>
          <a:p>
            <a:pPr marL="12700">
              <a:spcBef>
                <a:spcPts val="110"/>
              </a:spcBef>
              <a:spcAft>
                <a:spcPts val="1200"/>
              </a:spcAft>
            </a:pPr>
            <a:endParaRPr lang="pl-PL" sz="2400" dirty="0"/>
          </a:p>
          <a:p>
            <a:pPr marL="12700">
              <a:spcBef>
                <a:spcPts val="110"/>
              </a:spcBef>
              <a:spcAft>
                <a:spcPts val="1200"/>
              </a:spcAft>
            </a:pPr>
            <a:r>
              <a:rPr lang="pl-PL" sz="2400" dirty="0"/>
              <a:t>Z reguły właściciele przedsiębiorstw mają swoją wizję rozwoju podmiotu gospodarczego, wizję, która wywodzi się z ich osobistego punktu widzenia, światopoglądu, z przeświadczenia co będzie najlepsze dla konkretnego podmiotu. Kierując się swoimi subiektywnymi odczuciami proponowane są zmiany, które mogą wywierać wpływ nie tylko na sam podmiot gospodarczy, ale również na otoczenie zewnętrzne.</a:t>
            </a:r>
          </a:p>
          <a:p>
            <a:pPr marL="12700">
              <a:spcBef>
                <a:spcPts val="110"/>
              </a:spcBef>
              <a:spcAft>
                <a:spcPts val="1200"/>
              </a:spcAft>
            </a:pPr>
            <a:r>
              <a:rPr lang="pl-PL" sz="2400" dirty="0"/>
              <a:t>Analiza CATWOE to jedna z technik analizy biznesowej, polegająca na zrozumieniu perspektywy interesariuszy i wpływu, jaki ich pogląd będzie miał na kierunek zmian biznesowych. Podmioty gospodarcze dążąc do zmiany napotykają na problemy polegająca na tym, iż te zmiany mogą wpłynąć na interesariuszy przedsiębiorstwa.</a:t>
            </a:r>
          </a:p>
          <a:p>
            <a:pPr marL="12700">
              <a:spcBef>
                <a:spcPts val="110"/>
              </a:spcBef>
              <a:spcAft>
                <a:spcPts val="1200"/>
              </a:spcAft>
            </a:pPr>
            <a:r>
              <a:rPr lang="pl-PL" sz="2400" dirty="0"/>
              <a:t>Analiza ta pozwala zidentyfikować obszary problemowe oraz wskazać jaki mogą one mieć wpływ na otoczenie zarówno wewnętrzne jak i zewnętrzne podmiotu. Analiza ta daje w konsekwencji całościową identyfikację i zrozumienia różnych perspektyw widzenia i pozwala na znalezienie rozwiązań korzystnych z wielu punktów widzenia.</a:t>
            </a:r>
          </a:p>
          <a:p>
            <a:pPr marL="12700">
              <a:spcBef>
                <a:spcPts val="110"/>
              </a:spcBef>
              <a:spcAft>
                <a:spcPts val="1200"/>
              </a:spcAft>
            </a:pP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35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56745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Analiza CATWOE</a:t>
            </a:r>
          </a:p>
          <a:p>
            <a:pPr marL="12700">
              <a:spcBef>
                <a:spcPts val="110"/>
              </a:spcBef>
            </a:pPr>
            <a:endParaRPr lang="pl-PL" sz="2400" dirty="0"/>
          </a:p>
          <a:p>
            <a:pPr marL="12700">
              <a:spcBef>
                <a:spcPts val="110"/>
              </a:spcBef>
            </a:pPr>
            <a:r>
              <a:rPr lang="pl-PL" sz="2400" dirty="0"/>
              <a:t>Zanim zaproponowana zostanie konkretna zmiana, konkretne rozwiązanie należy na nie spojrzeć z perspektywy interesariuszy, którymi są: </a:t>
            </a:r>
          </a:p>
          <a:p>
            <a:pPr marL="12700">
              <a:spcBef>
                <a:spcPts val="110"/>
              </a:spcBef>
            </a:pPr>
            <a:r>
              <a:rPr lang="pl-PL" sz="2400" b="1" dirty="0"/>
              <a:t>C- </a:t>
            </a:r>
            <a:r>
              <a:rPr lang="pl-PL" sz="2400" b="1" dirty="0" err="1"/>
              <a:t>Customers</a:t>
            </a:r>
            <a:r>
              <a:rPr lang="pl-PL" sz="2400" b="1" dirty="0"/>
              <a:t> – </a:t>
            </a:r>
            <a:r>
              <a:rPr lang="pl-PL" sz="2400" b="1" dirty="0" err="1"/>
              <a:t>klineci</a:t>
            </a:r>
            <a:r>
              <a:rPr lang="pl-PL" sz="2400" b="1" dirty="0"/>
              <a:t> – </a:t>
            </a:r>
            <a:r>
              <a:rPr lang="pl-PL" sz="2400" dirty="0"/>
              <a:t>klienci organizacji, użytkownicy jego produktów, korzystających z usług podmiotu, należy zidentyfikować obecnych klientów i wskazać, jak planowana zmiana, rozwiązanie problemu może zostać przez nich odebrane.</a:t>
            </a:r>
          </a:p>
          <a:p>
            <a:pPr marL="12700">
              <a:spcBef>
                <a:spcPts val="110"/>
              </a:spcBef>
            </a:pPr>
            <a:r>
              <a:rPr lang="pl-PL" sz="2400" b="1" dirty="0"/>
              <a:t>A – </a:t>
            </a:r>
            <a:r>
              <a:rPr lang="pl-PL" sz="2400" b="1" dirty="0" err="1"/>
              <a:t>Actors</a:t>
            </a:r>
            <a:r>
              <a:rPr lang="pl-PL" sz="2400" b="1" dirty="0"/>
              <a:t> – aktorzy – </a:t>
            </a:r>
            <a:r>
              <a:rPr lang="pl-PL" sz="2400" dirty="0"/>
              <a:t>pracownicy organizacji, to oni odpowiadają za procesy produkcyjne, ale to też ich może dotyczyć problem i to oni uczestniczą w procesie zmiany,</a:t>
            </a:r>
          </a:p>
          <a:p>
            <a:pPr marL="12700">
              <a:spcBef>
                <a:spcPts val="110"/>
              </a:spcBef>
            </a:pPr>
            <a:r>
              <a:rPr lang="pl-PL" sz="2400" b="1" dirty="0"/>
              <a:t>T – </a:t>
            </a:r>
            <a:r>
              <a:rPr lang="pl-PL" sz="2400" b="1" dirty="0" err="1"/>
              <a:t>Transformation</a:t>
            </a:r>
            <a:r>
              <a:rPr lang="pl-PL" sz="2400" b="1" dirty="0"/>
              <a:t> proces –  proces transformacji – </a:t>
            </a:r>
            <a:r>
              <a:rPr lang="pl-PL" sz="2400" dirty="0"/>
              <a:t>działalność realizowane przez przedsiębiorstwo (produkcja, handel, czy też usługi), należy wskazać jak przebiega proces, co jest na wejściu, pomiędzy i na wyjściu z procesu produkcyjnego, jakie są jego etapy,</a:t>
            </a:r>
          </a:p>
          <a:p>
            <a:pPr marL="12700">
              <a:spcBef>
                <a:spcPts val="110"/>
              </a:spcBef>
            </a:pPr>
            <a:r>
              <a:rPr lang="pl-PL" sz="2400" b="1" dirty="0"/>
              <a:t>W – World </a:t>
            </a:r>
            <a:r>
              <a:rPr lang="pl-PL" sz="2400" b="1" dirty="0" err="1"/>
              <a:t>view</a:t>
            </a:r>
            <a:r>
              <a:rPr lang="pl-PL" sz="2400" b="1" dirty="0"/>
              <a:t> – światopogląd – </a:t>
            </a:r>
            <a:r>
              <a:rPr lang="pl-PL" sz="2400" dirty="0"/>
              <a:t>przekonania, znaczenie, szersze spojrzenie otoczenia na to co dzieje się w przedsiębiorstwie, </a:t>
            </a:r>
          </a:p>
          <a:p>
            <a:pPr marL="12700">
              <a:spcBef>
                <a:spcPts val="110"/>
              </a:spcBef>
            </a:pPr>
            <a:r>
              <a:rPr lang="pl-PL" sz="2400" b="1" dirty="0"/>
              <a:t>O – </a:t>
            </a:r>
            <a:r>
              <a:rPr lang="pl-PL" sz="2400" b="1" dirty="0" err="1"/>
              <a:t>Owners</a:t>
            </a:r>
            <a:r>
              <a:rPr lang="pl-PL" sz="2400" b="1" dirty="0"/>
              <a:t> – właściciele – </a:t>
            </a:r>
            <a:r>
              <a:rPr lang="pl-PL" sz="2400" dirty="0"/>
              <a:t>właściciel, przedsiębiorca, inwestor, który chce wprowadzić zmiany,</a:t>
            </a:r>
          </a:p>
          <a:p>
            <a:pPr marL="12700">
              <a:spcBef>
                <a:spcPts val="110"/>
              </a:spcBef>
            </a:pPr>
            <a:r>
              <a:rPr lang="pl-PL" sz="2400" b="1" dirty="0"/>
              <a:t>E – </a:t>
            </a:r>
            <a:r>
              <a:rPr lang="pl-PL" sz="2400" b="1" dirty="0" err="1"/>
              <a:t>Environmental</a:t>
            </a:r>
            <a:r>
              <a:rPr lang="pl-PL" sz="2400" b="1" dirty="0"/>
              <a:t> </a:t>
            </a:r>
            <a:r>
              <a:rPr lang="pl-PL" sz="2400" b="1" dirty="0" err="1"/>
              <a:t>constraints</a:t>
            </a:r>
            <a:r>
              <a:rPr lang="pl-PL" sz="2400" b="1" dirty="0"/>
              <a:t> -  ograniczenia środowiskowe – </a:t>
            </a:r>
            <a:r>
              <a:rPr lang="pl-PL" sz="2400" dirty="0"/>
              <a:t>rzeczywiste elementy środowiskowe mogące mieć wpływ na działalności przedsiębiorstwa</a:t>
            </a:r>
          </a:p>
          <a:p>
            <a:pPr marL="12700">
              <a:spcBef>
                <a:spcPts val="110"/>
              </a:spcBef>
            </a:pP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9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53356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identyfikacji problemu i jego przyczyn</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Analiza CATWOE</a:t>
            </a:r>
          </a:p>
          <a:p>
            <a:pPr marL="12700">
              <a:spcBef>
                <a:spcPts val="110"/>
              </a:spcBef>
              <a:spcAft>
                <a:spcPts val="1200"/>
              </a:spcAft>
            </a:pPr>
            <a:endParaRPr lang="pl-PL" sz="2400" dirty="0"/>
          </a:p>
          <a:p>
            <a:pPr marL="12700">
              <a:spcBef>
                <a:spcPts val="110"/>
              </a:spcBef>
              <a:spcAft>
                <a:spcPts val="1200"/>
              </a:spcAft>
            </a:pPr>
            <a:r>
              <a:rPr lang="pl-PL" sz="2400" dirty="0"/>
              <a:t>Pozwala na spojrzenie na proponowaną zmianę, rozwiązanie problemu z różnych perspektyw, pozwala na znalezienie rozwiązania, które weźmie pod uwagę punkt widzenia najważniejszych dla przedsiębiorstwa interesariuszy. </a:t>
            </a:r>
          </a:p>
          <a:p>
            <a:pPr marL="12700">
              <a:spcBef>
                <a:spcPts val="110"/>
              </a:spcBef>
              <a:spcAft>
                <a:spcPts val="1200"/>
              </a:spcAft>
            </a:pPr>
            <a:r>
              <a:rPr lang="pl-PL" sz="2400" dirty="0"/>
              <a:t>Przed wdrożeniem zmian przedsiębiorstwo identyfikuje punkt widzenia interesariuszy, określa co ma dla nich kluczowe znaczenie. W sposób całościowy patrzy na konsekwencje proponowanej zmiany i dzięki temu daje możliwość wskazanie kierunku, który powinien zostać obrany, by narazić przedsiębiorstwo na jak najmniejsze konsekwencje.</a:t>
            </a:r>
          </a:p>
          <a:p>
            <a:pPr marL="12700">
              <a:spcBef>
                <a:spcPts val="110"/>
              </a:spcBef>
              <a:spcAft>
                <a:spcPts val="1200"/>
              </a:spcAft>
            </a:pP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pl-PL" sz="1600" dirty="0" err="1"/>
              <a:t>What</a:t>
            </a:r>
            <a:r>
              <a:rPr lang="pl-PL" sz="1600" dirty="0"/>
              <a:t> </a:t>
            </a:r>
            <a:r>
              <a:rPr lang="pl-PL" sz="1600" dirty="0" err="1"/>
              <a:t>is</a:t>
            </a:r>
            <a:r>
              <a:rPr lang="pl-PL" sz="1600" dirty="0"/>
              <a:t> CATWOE?: </a:t>
            </a:r>
            <a:br>
              <a:rPr lang="pl-PL" sz="1600" dirty="0"/>
            </a:br>
            <a:r>
              <a:rPr lang="pl-PL" sz="1600" u="sng" dirty="0">
                <a:hlinkClick r:id="rId5"/>
              </a:rPr>
              <a:t>https://www.youtube.com/watch?v=lvQYLIzE9gE</a:t>
            </a:r>
            <a:r>
              <a:rPr lang="pl-PL" sz="1600" dirty="0"/>
              <a:t> </a:t>
            </a:r>
          </a:p>
          <a:p>
            <a:r>
              <a:rPr lang="pl-PL" sz="1600" dirty="0"/>
              <a:t>CATWOE </a:t>
            </a:r>
            <a:r>
              <a:rPr lang="pl-PL" sz="1600" dirty="0" err="1"/>
              <a:t>analysis</a:t>
            </a:r>
            <a:r>
              <a:rPr lang="pl-PL" sz="1600" dirty="0"/>
              <a:t>, data </a:t>
            </a:r>
            <a:r>
              <a:rPr lang="pl-PL" sz="1600" dirty="0" err="1"/>
              <a:t>collection</a:t>
            </a:r>
            <a:r>
              <a:rPr lang="pl-PL" sz="1600" dirty="0"/>
              <a:t> </a:t>
            </a:r>
            <a:r>
              <a:rPr lang="pl-PL" sz="1600" dirty="0" err="1"/>
              <a:t>tool</a:t>
            </a:r>
            <a:r>
              <a:rPr lang="pl-PL" sz="1600" dirty="0"/>
              <a:t> for problem </a:t>
            </a:r>
            <a:r>
              <a:rPr lang="pl-PL" sz="1600" dirty="0" err="1"/>
              <a:t>solving</a:t>
            </a:r>
            <a:r>
              <a:rPr lang="pl-PL" sz="1600" dirty="0"/>
              <a:t>: </a:t>
            </a:r>
          </a:p>
          <a:p>
            <a:r>
              <a:rPr lang="pl-PL" sz="1600" u="sng" dirty="0">
                <a:hlinkClick r:id="rId6"/>
              </a:rPr>
              <a:t>https://www.youtube.com/watch?v=IIFYD05PLr4</a:t>
            </a:r>
            <a:r>
              <a:rPr lang="pl-PL" sz="1600" dirty="0"/>
              <a:t> </a:t>
            </a:r>
          </a:p>
          <a:p>
            <a:r>
              <a:rPr lang="pl-PL" sz="1600" dirty="0"/>
              <a:t>CATWOE ANALYSIS:</a:t>
            </a:r>
          </a:p>
          <a:p>
            <a:r>
              <a:rPr lang="pl-PL" sz="1600" u="sng" dirty="0">
                <a:hlinkClick r:id="rId7"/>
              </a:rPr>
              <a:t>https://www.youtube.com/watch?v=YRqbM6ZpTHI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533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567182"/>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Narzędzia pomocne w rozwiązaniach typu burza mózgów</a:t>
            </a:r>
            <a:endParaRPr lang="pl-PL" sz="1000" b="1" spc="50" dirty="0">
              <a:solidFill>
                <a:srgbClr val="243255"/>
              </a:solidFill>
              <a:cs typeface="Tahoma"/>
            </a:endParaRPr>
          </a:p>
          <a:p>
            <a:pPr marL="1517650" indent="-706438">
              <a:lnSpc>
                <a:spcPct val="150000"/>
              </a:lnSpc>
              <a:spcBef>
                <a:spcPts val="110"/>
              </a:spcBef>
            </a:pPr>
            <a:r>
              <a:rPr lang="pl-PL" sz="4000" b="1" dirty="0">
                <a:solidFill>
                  <a:srgbClr val="243255"/>
                </a:solidFill>
              </a:rPr>
              <a:t>Burza mózgów</a:t>
            </a:r>
          </a:p>
          <a:p>
            <a:pPr marL="1517650" indent="-706438">
              <a:lnSpc>
                <a:spcPct val="150000"/>
              </a:lnSpc>
              <a:spcBef>
                <a:spcPts val="110"/>
              </a:spcBef>
            </a:pPr>
            <a:r>
              <a:rPr lang="pl-PL" sz="4000" b="1" dirty="0">
                <a:solidFill>
                  <a:srgbClr val="243255"/>
                </a:solidFill>
              </a:rPr>
              <a:t>Odwrócona burza mózgów</a:t>
            </a:r>
          </a:p>
          <a:p>
            <a:pPr marL="1517650" indent="-706438">
              <a:lnSpc>
                <a:spcPct val="150000"/>
              </a:lnSpc>
              <a:spcBef>
                <a:spcPts val="110"/>
              </a:spcBef>
            </a:pPr>
            <a:r>
              <a:rPr lang="pl-PL" sz="4000" b="1" dirty="0">
                <a:solidFill>
                  <a:srgbClr val="243255"/>
                </a:solidFill>
              </a:rPr>
              <a:t>Metoda 635</a:t>
            </a:r>
          </a:p>
          <a:p>
            <a:pPr marL="1517650" indent="-706438">
              <a:lnSpc>
                <a:spcPct val="150000"/>
              </a:lnSpc>
              <a:spcBef>
                <a:spcPts val="110"/>
              </a:spcBef>
            </a:pPr>
            <a:r>
              <a:rPr lang="pl-PL" sz="4000" b="1" dirty="0">
                <a:solidFill>
                  <a:srgbClr val="243255"/>
                </a:solidFill>
              </a:rPr>
              <a:t>SCAMPER</a:t>
            </a:r>
          </a:p>
          <a:p>
            <a:pPr marL="1517650" indent="-706438">
              <a:lnSpc>
                <a:spcPct val="150000"/>
              </a:lnSpc>
              <a:spcBef>
                <a:spcPts val="110"/>
              </a:spcBef>
            </a:pPr>
            <a:r>
              <a:rPr lang="pl-PL" sz="4000" b="1" dirty="0">
                <a:solidFill>
                  <a:srgbClr val="243255"/>
                </a:solidFill>
              </a:rPr>
              <a:t>Technika Walta </a:t>
            </a:r>
            <a:r>
              <a:rPr lang="pl-PL" sz="4000" b="1" dirty="0" err="1">
                <a:solidFill>
                  <a:srgbClr val="243255"/>
                </a:solidFill>
              </a:rPr>
              <a:t>Disney’a</a:t>
            </a:r>
            <a:endParaRPr lang="pl-PL" sz="4000" b="1" dirty="0">
              <a:solidFill>
                <a:srgbClr val="243255"/>
              </a:solidFill>
            </a:endParaRPr>
          </a:p>
          <a:p>
            <a:pPr marL="1517650" indent="-706438">
              <a:lnSpc>
                <a:spcPct val="150000"/>
              </a:lnSpc>
              <a:spcBef>
                <a:spcPts val="110"/>
              </a:spcBef>
            </a:pPr>
            <a:r>
              <a:rPr lang="pl-PL" sz="4000" b="1" dirty="0">
                <a:solidFill>
                  <a:srgbClr val="243255"/>
                </a:solidFill>
              </a:rPr>
              <a:t>Schemat Lorenzo-</a:t>
            </a:r>
            <a:r>
              <a:rPr lang="pl-PL" sz="4000" b="1" dirty="0" err="1">
                <a:solidFill>
                  <a:srgbClr val="243255"/>
                </a:solidFill>
              </a:rPr>
              <a:t>Pareto</a:t>
            </a:r>
            <a:endParaRPr lang="pl-PL" sz="4000" b="1" dirty="0">
              <a:solidFill>
                <a:srgbClr val="243255"/>
              </a:solidFill>
            </a:endParaRPr>
          </a:p>
          <a:p>
            <a:pPr marL="469900" indent="-457200">
              <a:lnSpc>
                <a:spcPct val="100000"/>
              </a:lnSpc>
              <a:spcBef>
                <a:spcPts val="110"/>
              </a:spcBef>
              <a:buAutoNum type="arabicPeriod"/>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object 2">
            <a:extLst>
              <a:ext uri="{FF2B5EF4-FFF2-40B4-BE49-F238E27FC236}">
                <a16:creationId xmlns:a16="http://schemas.microsoft.com/office/drawing/2014/main" id="{E8BCB89B-C162-49D8-8C12-EF9C5ED4083E}"/>
              </a:ext>
            </a:extLst>
          </p:cNvPr>
          <p:cNvSpPr txBox="1">
            <a:spLocks/>
          </p:cNvSpPr>
          <p:nvPr/>
        </p:nvSpPr>
        <p:spPr>
          <a:xfrm>
            <a:off x="8229600" y="647700"/>
            <a:ext cx="9622155" cy="44371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2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2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50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additive="base">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animBg="1"/>
      <p:bldP spid="12" grpId="0" animBg="1"/>
      <p:bldP spid="13" grpId="0" animBg="1"/>
      <p:bldP spid="14" grpId="0" animBg="1"/>
      <p:bldP spid="15"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257300"/>
            <a:ext cx="16587945" cy="7054495"/>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Burza mózgów</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Metoda generowania pomysłów, wykorzystywana do twórczego rozwiązywania problemów;</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Przeprowadzana wtedy, gdy przyczyny problemu nie są jasne lub oczekuje się pomysłów poza schematami, tzw. „out of the </a:t>
            </a:r>
            <a:r>
              <a:rPr lang="pl-PL" altLang="es-ES" sz="2500" b="1" dirty="0" err="1">
                <a:latin typeface="Calibri" panose="020F0502020204030204" pitchFamily="34" charset="0"/>
                <a:cs typeface="Calibri" panose="020F0502020204030204" pitchFamily="34" charset="0"/>
              </a:rPr>
              <a:t>box</a:t>
            </a:r>
            <a:r>
              <a:rPr lang="pl-PL" altLang="es-ES" sz="2500" b="1" dirty="0">
                <a:latin typeface="Calibri" panose="020F0502020204030204" pitchFamily="34" charset="0"/>
                <a:cs typeface="Calibri" panose="020F0502020204030204" pitchFamily="34" charset="0"/>
              </a:rPr>
              <a:t>”;</a:t>
            </a:r>
          </a:p>
          <a:p>
            <a:pPr marL="355600" indent="-342900">
              <a:spcBef>
                <a:spcPts val="110"/>
              </a:spcBef>
              <a:spcAft>
                <a:spcPts val="600"/>
              </a:spcAft>
              <a:buFont typeface="Arial" panose="020B0604020202020204" pitchFamily="34" charset="0"/>
              <a:buChar char="•"/>
            </a:pPr>
            <a:r>
              <a:rPr lang="pl-PL" altLang="es-ES" sz="2500" b="1" dirty="0">
                <a:solidFill>
                  <a:srgbClr val="243255"/>
                </a:solidFill>
                <a:latin typeface="Calibri" panose="020F0502020204030204" pitchFamily="34" charset="0"/>
                <a:cs typeface="Calibri" panose="020F0502020204030204" pitchFamily="34" charset="0"/>
              </a:rPr>
              <a:t>Zalety: </a:t>
            </a:r>
            <a:r>
              <a:rPr lang="pl-PL" altLang="es-ES" sz="2500" dirty="0">
                <a:latin typeface="Calibri" panose="020F0502020204030204" pitchFamily="34" charset="0"/>
                <a:cs typeface="Calibri" panose="020F0502020204030204" pitchFamily="34" charset="0"/>
              </a:rPr>
              <a:t>nie wymaga dużych nakładów, ani wysiłku,  umożliwia swobodne wypowiadanie się i generowanie nawet najbardziej nierealnych rozwiązań problemów, odpowiedzi, pomysłów, w bardzo krótkim czasie;</a:t>
            </a:r>
          </a:p>
          <a:p>
            <a:pPr marL="354013">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Niedoskonałości: </a:t>
            </a:r>
            <a:r>
              <a:rPr lang="pl-PL" altLang="es-ES" sz="2500" dirty="0">
                <a:latin typeface="Calibri" panose="020F0502020204030204" pitchFamily="34" charset="0"/>
                <a:cs typeface="Calibri" panose="020F0502020204030204" pitchFamily="34" charset="0"/>
              </a:rPr>
              <a:t>możliwość sugerowania się wypowiedziami uczestników, ryzyko pojawienia się osoby dominującej w grupie;</a:t>
            </a:r>
          </a:p>
          <a:p>
            <a:pPr marL="354013">
              <a:spcBef>
                <a:spcPts val="110"/>
              </a:spcBef>
              <a:spcAft>
                <a:spcPts val="600"/>
              </a:spcAft>
            </a:pP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Każdej burzy mózgów przewodniczy moderator – osoba, która zna zasady burzy mózgów, zna problem i potrafi odpowiednimi pytaniami poprowadzić dyskusję, zna zespół, potrafi pobudzić wyobraźnię, i aktywnie słuchać, ale również nie pozwala, aby uczestnicy odbiegali od tematu;</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Burza mózgów odbywa się w grupach między 5 a 10 osób (najlepiej również z osobami spoza danej dziedziny/obszaru problemowego) w pomieszczeniu, gdzie istnieje możliwość przygotowania tablicy do zapisywania pomysłów w czasie rzeczywistym w widocznym dla wszystkich uczestników miejscu.</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Tradycyjną burzę mózgów dzielimy na 3 etapy: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1315825703"/>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anim calcmode="lin" valueType="num">
                                      <p:cBhvr additive="base">
                                        <p:cTn id="7" dur="500" fill="hold"/>
                                        <p:tgtEl>
                                          <p:spTgt spid="9">
                                            <p:graphicEl>
                                              <a:dgm id="{10FBA7DD-6395-479F-9753-E23022EDD63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10FBA7DD-6395-479F-9753-E23022EDD633}"/>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9">
                                            <p:graphicEl>
                                              <a:dgm id="{3B0BB0E8-8464-4801-8256-66635F43AB66}"/>
                                            </p:graphicEl>
                                          </p:spTgt>
                                        </p:tgtEl>
                                        <p:attrNameLst>
                                          <p:attrName>style.visibility</p:attrName>
                                        </p:attrNameLst>
                                      </p:cBhvr>
                                      <p:to>
                                        <p:strVal val="visible"/>
                                      </p:to>
                                    </p:set>
                                    <p:anim calcmode="lin" valueType="num">
                                      <p:cBhvr additive="base">
                                        <p:cTn id="12" dur="500" fill="hold"/>
                                        <p:tgtEl>
                                          <p:spTgt spid="9">
                                            <p:graphicEl>
                                              <a:dgm id="{3B0BB0E8-8464-4801-8256-66635F43AB6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3B0BB0E8-8464-4801-8256-66635F43AB66}"/>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9">
                                            <p:graphicEl>
                                              <a:dgm id="{625564FC-7A04-4C71-B68C-8C0EB6AD6FAC}"/>
                                            </p:graphicEl>
                                          </p:spTgt>
                                        </p:tgtEl>
                                        <p:attrNameLst>
                                          <p:attrName>style.visibility</p:attrName>
                                        </p:attrNameLst>
                                      </p:cBhvr>
                                      <p:to>
                                        <p:strVal val="visible"/>
                                      </p:to>
                                    </p:set>
                                    <p:anim calcmode="lin" valueType="num">
                                      <p:cBhvr additive="base">
                                        <p:cTn id="17" dur="500" fill="hold"/>
                                        <p:tgtEl>
                                          <p:spTgt spid="9">
                                            <p:graphicEl>
                                              <a:dgm id="{625564FC-7A04-4C71-B68C-8C0EB6AD6FA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625564FC-7A04-4C71-B68C-8C0EB6AD6FA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000"/>
                                  </p:stCondLst>
                                  <p:childTnLst>
                                    <p:set>
                                      <p:cBhvr>
                                        <p:cTn id="21" dur="1" fill="hold">
                                          <p:stCondLst>
                                            <p:cond delay="0"/>
                                          </p:stCondLst>
                                        </p:cTn>
                                        <p:tgtEl>
                                          <p:spTgt spid="9">
                                            <p:graphicEl>
                                              <a:dgm id="{F8704E31-FC0D-4530-8496-D59D57C0939B}"/>
                                            </p:graphicEl>
                                          </p:spTgt>
                                        </p:tgtEl>
                                        <p:attrNameLst>
                                          <p:attrName>style.visibility</p:attrName>
                                        </p:attrNameLst>
                                      </p:cBhvr>
                                      <p:to>
                                        <p:strVal val="visible"/>
                                      </p:to>
                                    </p:set>
                                    <p:anim calcmode="lin" valueType="num">
                                      <p:cBhvr additive="base">
                                        <p:cTn id="22" dur="500" fill="hold"/>
                                        <p:tgtEl>
                                          <p:spTgt spid="9">
                                            <p:graphicEl>
                                              <a:dgm id="{F8704E31-FC0D-4530-8496-D59D57C0939B}"/>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8704E31-FC0D-4530-8496-D59D57C0939B}"/>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1000"/>
                                  </p:stCondLst>
                                  <p:childTnLst>
                                    <p:set>
                                      <p:cBhvr>
                                        <p:cTn id="26" dur="1" fill="hold">
                                          <p:stCondLst>
                                            <p:cond delay="0"/>
                                          </p:stCondLst>
                                        </p:cTn>
                                        <p:tgtEl>
                                          <p:spTgt spid="9">
                                            <p:graphicEl>
                                              <a:dgm id="{E08290E4-7E66-4A38-8C04-B744075D2EDA}"/>
                                            </p:graphicEl>
                                          </p:spTgt>
                                        </p:tgtEl>
                                        <p:attrNameLst>
                                          <p:attrName>style.visibility</p:attrName>
                                        </p:attrNameLst>
                                      </p:cBhvr>
                                      <p:to>
                                        <p:strVal val="visible"/>
                                      </p:to>
                                    </p:set>
                                    <p:anim calcmode="lin" valueType="num">
                                      <p:cBhvr additive="base">
                                        <p:cTn id="27" dur="500" fill="hold"/>
                                        <p:tgtEl>
                                          <p:spTgt spid="9">
                                            <p:graphicEl>
                                              <a:dgm id="{E08290E4-7E66-4A38-8C04-B744075D2ED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E08290E4-7E66-4A38-8C04-B744075D2ED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1000"/>
                                  </p:stCondLst>
                                  <p:childTnLst>
                                    <p:set>
                                      <p:cBhvr>
                                        <p:cTn id="31" dur="1" fill="hold">
                                          <p:stCondLst>
                                            <p:cond delay="0"/>
                                          </p:stCondLst>
                                        </p:cTn>
                                        <p:tgtEl>
                                          <p:spTgt spid="9">
                                            <p:graphicEl>
                                              <a:dgm id="{C745B468-92C4-45EC-A1D8-01D5351FA85C}"/>
                                            </p:graphicEl>
                                          </p:spTgt>
                                        </p:tgtEl>
                                        <p:attrNameLst>
                                          <p:attrName>style.visibility</p:attrName>
                                        </p:attrNameLst>
                                      </p:cBhvr>
                                      <p:to>
                                        <p:strVal val="visible"/>
                                      </p:to>
                                    </p:set>
                                    <p:anim calcmode="lin" valueType="num">
                                      <p:cBhvr additive="base">
                                        <p:cTn id="32" dur="500" fill="hold"/>
                                        <p:tgtEl>
                                          <p:spTgt spid="9">
                                            <p:graphicEl>
                                              <a:dgm id="{C745B468-92C4-45EC-A1D8-01D5351FA85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C745B468-92C4-45EC-A1D8-01D5351FA85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grpId="0" nodeType="afterEffect">
                                  <p:stCondLst>
                                    <p:cond delay="1000"/>
                                  </p:stCondLst>
                                  <p:childTnLst>
                                    <p:set>
                                      <p:cBhvr>
                                        <p:cTn id="36" dur="1" fill="hold">
                                          <p:stCondLst>
                                            <p:cond delay="0"/>
                                          </p:stCondLst>
                                        </p:cTn>
                                        <p:tgtEl>
                                          <p:spTgt spid="9">
                                            <p:graphicEl>
                                              <a:dgm id="{B237F976-40D2-4842-94CD-1BF2F7C82180}"/>
                                            </p:graphicEl>
                                          </p:spTgt>
                                        </p:tgtEl>
                                        <p:attrNameLst>
                                          <p:attrName>style.visibility</p:attrName>
                                        </p:attrNameLst>
                                      </p:cBhvr>
                                      <p:to>
                                        <p:strVal val="visible"/>
                                      </p:to>
                                    </p:set>
                                    <p:anim calcmode="lin" valueType="num">
                                      <p:cBhvr additive="base">
                                        <p:cTn id="37" dur="500" fill="hold"/>
                                        <p:tgtEl>
                                          <p:spTgt spid="9">
                                            <p:graphicEl>
                                              <a:dgm id="{B237F976-40D2-4842-94CD-1BF2F7C8218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B237F976-40D2-4842-94CD-1BF2F7C821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Burza mózgów opiera się na określonych zasadach:</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290709"/>
          </a:xfrm>
          <a:prstGeom prst="rect">
            <a:avLst/>
          </a:prstGeom>
        </p:spPr>
        <p:txBody>
          <a:bodyPr vert="horz" wrap="square" lIns="0" tIns="13970" rIns="0" bIns="0" rtlCol="0">
            <a:spAutoFit/>
          </a:bodyPr>
          <a:lstStyle/>
          <a:p>
            <a:pPr marL="1517650" indent="-706438">
              <a:lnSpc>
                <a:spcPct val="150000"/>
              </a:lnSpc>
              <a:spcBef>
                <a:spcPts val="110"/>
              </a:spcBef>
            </a:pPr>
            <a:r>
              <a:rPr lang="pl-PL" sz="3600" dirty="0">
                <a:solidFill>
                  <a:srgbClr val="243255"/>
                </a:solidFill>
              </a:rPr>
              <a:t>Liczy się ilość, nie jakość pomysłów</a:t>
            </a:r>
          </a:p>
          <a:p>
            <a:pPr marL="1517650" indent="-706438">
              <a:lnSpc>
                <a:spcPct val="150000"/>
              </a:lnSpc>
              <a:spcBef>
                <a:spcPts val="110"/>
              </a:spcBef>
            </a:pPr>
            <a:r>
              <a:rPr lang="pl-PL" sz="3600" dirty="0">
                <a:solidFill>
                  <a:srgbClr val="243255"/>
                </a:solidFill>
              </a:rPr>
              <a:t>Pomysły nie mogą być poddawane krytyce oraz komentarzom</a:t>
            </a:r>
          </a:p>
          <a:p>
            <a:pPr marL="1517650" indent="-706438">
              <a:lnSpc>
                <a:spcPct val="150000"/>
              </a:lnSpc>
              <a:spcBef>
                <a:spcPts val="110"/>
              </a:spcBef>
            </a:pPr>
            <a:r>
              <a:rPr lang="pl-PL" sz="3600" dirty="0">
                <a:solidFill>
                  <a:srgbClr val="243255"/>
                </a:solidFill>
              </a:rPr>
              <a:t>Łącz, udoskonalaj, modyfikuj pojawiające się pomysły</a:t>
            </a:r>
          </a:p>
          <a:p>
            <a:pPr marL="1517650" indent="-706438">
              <a:lnSpc>
                <a:spcPct val="150000"/>
              </a:lnSpc>
              <a:spcBef>
                <a:spcPts val="110"/>
              </a:spcBef>
            </a:pPr>
            <a:r>
              <a:rPr lang="pl-PL" sz="3600" dirty="0">
                <a:solidFill>
                  <a:srgbClr val="243255"/>
                </a:solidFill>
              </a:rPr>
              <a:t>Doceniaj, dziękuj za wyjątkowe, niespotykane pomysły</a:t>
            </a: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7987" y="1313480"/>
            <a:ext cx="16587945" cy="5246308"/>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Odwrócona burza mózgów</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Technika bazuje na przekonaniu, że człowiek z natury szybciej dostrzega problemy, to co w codziennym życiu powoduje wiele nieprzyjemności, może się świetnie sprawdzić się podczas stosowania tej techniki i przysłużyć przy rozwiązywaniu problemów.</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Odwrócona burza mózgów bazuje na schemacie jej klasycznej wersji, jednak </a:t>
            </a:r>
            <a:r>
              <a:rPr lang="pl-PL" altLang="es-ES" sz="2500" b="1" dirty="0">
                <a:latin typeface="Calibri" panose="020F0502020204030204" pitchFamily="34" charset="0"/>
                <a:cs typeface="Calibri" panose="020F0502020204030204" pitchFamily="34" charset="0"/>
              </a:rPr>
              <a:t>na wejściu stawia zupełnie inny cel.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Zamiast pytać: „Jak można rozwiązać/uniknąć danemu problemowi?” pytamy </a:t>
            </a:r>
            <a:r>
              <a:rPr lang="pl-PL" altLang="es-ES" sz="2500" b="1" dirty="0">
                <a:solidFill>
                  <a:srgbClr val="E12227"/>
                </a:solidFill>
                <a:latin typeface="Calibri" panose="020F0502020204030204" pitchFamily="34" charset="0"/>
                <a:cs typeface="Calibri" panose="020F0502020204030204" pitchFamily="34" charset="0"/>
              </a:rPr>
              <a:t>„Co sprawi, że ten problem wystąpi?”; </a:t>
            </a:r>
            <a:br>
              <a:rPr lang="pl-PL" altLang="es-ES" sz="2500" b="1" dirty="0">
                <a:solidFill>
                  <a:srgbClr val="E12227"/>
                </a:solidFill>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Zamiast: „Jak osiągnąć dany cel/wyniki?” pytamy: </a:t>
            </a:r>
            <a:r>
              <a:rPr lang="pl-PL" altLang="es-ES" sz="2500" b="1" dirty="0">
                <a:solidFill>
                  <a:srgbClr val="E12227"/>
                </a:solidFill>
                <a:latin typeface="Calibri" panose="020F0502020204030204" pitchFamily="34" charset="0"/>
                <a:cs typeface="Calibri" panose="020F0502020204030204" pitchFamily="34" charset="0"/>
              </a:rPr>
              <a:t>„Jak mógłbym osiągnąć cel odwrotny do zamierzonego?”.  </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Szukanie przyczyn i innych potencjalnych problemów (z zastosowaniem zasad tradycyjnej burzy mózgów) jest tylko inną drogą do znalezienia rozwiązań w oparciu o naturalne mechanizmy zachowań człowieka. </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Ostatni etap tej techniki to ponowne odwrócenie pomysłów, a tym samym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wskazanie rozwiązań, na których nam zależało – odpowiedzi na pierwotne wyzwanie.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801600" y="5905500"/>
            <a:ext cx="4724400" cy="1938992"/>
          </a:xfrm>
          <a:prstGeom prst="rect">
            <a:avLst/>
          </a:prstGeom>
        </p:spPr>
        <p:txBody>
          <a:bodyPr wrap="square">
            <a:spAutoFit/>
          </a:bodyPr>
          <a:lstStyle/>
          <a:p>
            <a:pPr algn="just"/>
            <a:r>
              <a:rPr lang="pl-PL" sz="2000" dirty="0"/>
              <a:t>Na przykład:</a:t>
            </a:r>
          </a:p>
          <a:p>
            <a:pPr algn="just"/>
            <a:r>
              <a:rPr lang="pl-PL" sz="2000" dirty="0"/>
              <a:t> zamiast zastanawiać się nad tym, </a:t>
            </a:r>
            <a:r>
              <a:rPr lang="pl-PL" sz="2000" b="1" dirty="0"/>
              <a:t>jak zdobyć lojalnych klientów</a:t>
            </a:r>
            <a:r>
              <a:rPr lang="pl-PL" sz="2000" dirty="0"/>
              <a:t>, zespół wypisuje </a:t>
            </a:r>
            <a:r>
              <a:rPr lang="pl-PL" sz="2000" b="1" dirty="0">
                <a:solidFill>
                  <a:srgbClr val="E12227"/>
                </a:solidFill>
              </a:rPr>
              <a:t>wszelkie możliwe problemy, które zniechęcają klientów </a:t>
            </a:r>
            <a:r>
              <a:rPr lang="pl-PL" sz="2000" dirty="0"/>
              <a:t>do zakupów w danej firmie.</a:t>
            </a:r>
          </a:p>
        </p:txBody>
      </p:sp>
      <p:sp>
        <p:nvSpPr>
          <p:cNvPr id="11" name="Połowa ramki 10"/>
          <p:cNvSpPr/>
          <p:nvPr/>
        </p:nvSpPr>
        <p:spPr>
          <a:xfrm>
            <a:off x="12616391" y="57531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96906" y="58353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4355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93015" y="73533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en-US" dirty="0"/>
              <a:t>How To Do Reverse Brainstorming To Generate Ideas</a:t>
            </a:r>
            <a:r>
              <a:rPr lang="pl-PL" dirty="0"/>
              <a:t>: </a:t>
            </a:r>
            <a:r>
              <a:rPr lang="en-US" dirty="0">
                <a:hlinkClick r:id="rId5"/>
              </a:rPr>
              <a:t>https://www.youtube.com/watch?v=B5SmSoVuPRA </a:t>
            </a:r>
            <a:r>
              <a:rPr lang="pl-PL" dirty="0">
                <a:hlinkClick r:id="rId5"/>
              </a:rPr>
              <a:t>  </a:t>
            </a:r>
            <a:endParaRPr lang="pl-PL" dirty="0"/>
          </a:p>
          <a:p>
            <a:r>
              <a:rPr lang="en-US" dirty="0"/>
              <a:t>Reverse Brainstorming Activity for Idea Generation: </a:t>
            </a:r>
            <a:r>
              <a:rPr lang="en-US" dirty="0">
                <a:hlinkClick r:id="rId6"/>
              </a:rPr>
              <a:t>https://www.youtube.com/watch?v=AKe75wT90ac</a:t>
            </a:r>
            <a:endParaRPr lang="en-US" dirty="0"/>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6513322"/>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Metoda 635</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Alternatywa dla klasycznej burzy mózgów (ze względu na sposób pracy doskonała m. in. dla introwertyków);</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Technika ta pozwala na wygenerowanie wielu rozwiązań podczas 30 minutowej sesji burzy mózgów w myśl zasady „nie każdy głośny pomysł musi być tym najlepszym”;</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Technika opiera się na pracy indywidualnej na arkuszu papieru, jednak pozwala na inspirowanie się rozwiązaniami (integrowania, uzupełniania, rozszerzania), które już zostały zaproponowane przez uczestników, bez straty czasu na zbędne dyskusje czy rozważania. </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Nazwa metody:</a:t>
            </a:r>
          </a:p>
          <a:p>
            <a:pPr marL="2506663">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6 – oznacza liczbę uczestników spotkania (najbardziej efektywny zespół)</a:t>
            </a:r>
          </a:p>
          <a:p>
            <a:pPr marL="2506663">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3 – liczba generowanych pomysłów/rozwiązań/idei przez uczestnika  w trakcie jednej sesji </a:t>
            </a:r>
          </a:p>
          <a:p>
            <a:pPr marL="2506663">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5 – tyle minut otrzymuje uczestnik w trakcie jednej sesji </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Idealna tak do problemów biznesowych, jak i dotyczących sytuacji  codziennych.</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p:cNvSpPr/>
          <p:nvPr/>
        </p:nvSpPr>
        <p:spPr>
          <a:xfrm rot="433526">
            <a:off x="12775824" y="6868886"/>
            <a:ext cx="5431155" cy="1785104"/>
          </a:xfrm>
          <a:prstGeom prst="rect">
            <a:avLst/>
          </a:prstGeom>
        </p:spPr>
        <p:txBody>
          <a:bodyPr wrap="square">
            <a:spAutoFit/>
          </a:bodyPr>
          <a:lstStyle/>
          <a:p>
            <a:pPr algn="ctr"/>
            <a:r>
              <a:rPr lang="pl-PL" sz="2200" dirty="0"/>
              <a:t>Forma pisemna otwiera umysłów, zwiększa odwagę, uczestnicy pracują z jednakowym zaangażowaniem. Brak ryzyka pojawienia się </a:t>
            </a:r>
            <a:br>
              <a:rPr lang="pl-PL" sz="2200" dirty="0"/>
            </a:br>
            <a:r>
              <a:rPr lang="pl-PL" sz="2200" dirty="0"/>
              <a:t>osoby dominującej  w dyskusji.</a:t>
            </a:r>
          </a:p>
          <a:p>
            <a:pPr algn="ctr"/>
            <a:endParaRPr lang="pl-PL" sz="2200" dirty="0"/>
          </a:p>
        </p:txBody>
      </p:sp>
      <p:sp>
        <p:nvSpPr>
          <p:cNvPr id="2" name="Prostokąt 1"/>
          <p:cNvSpPr/>
          <p:nvPr/>
        </p:nvSpPr>
        <p:spPr>
          <a:xfrm>
            <a:off x="1066800" y="7962900"/>
            <a:ext cx="8532464" cy="400110"/>
          </a:xfrm>
          <a:prstGeom prst="rect">
            <a:avLst/>
          </a:prstGeom>
        </p:spPr>
        <p:txBody>
          <a:bodyPr wrap="none">
            <a:spAutoFit/>
          </a:bodyPr>
          <a:lstStyle/>
          <a:p>
            <a:r>
              <a:rPr lang="en-US" sz="2000" dirty="0"/>
              <a:t>Method 6-3-5 (</a:t>
            </a:r>
            <a:r>
              <a:rPr lang="en-US" sz="2000" dirty="0" err="1"/>
              <a:t>BrainWriting</a:t>
            </a:r>
            <a:r>
              <a:rPr lang="en-US" sz="2000" dirty="0"/>
              <a:t>): </a:t>
            </a:r>
            <a:r>
              <a:rPr lang="en-US" sz="2000" u="sng" dirty="0">
                <a:hlinkClick r:id="rId5"/>
              </a:rPr>
              <a:t>https://www.youtube.com/watch?v=TR1i1PPd8ZU</a:t>
            </a:r>
            <a:endParaRPr lang="pl-PL" sz="2000" dirty="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txEl>
                                              <p:pRg st="10" end="1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51479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Skomplikowanie a złożoność</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W praktyce używamy zamiennie sformułowań: „skomplikowane” i „złożone”. Jest to powodowane błędami w rozumieniu obu pojęć. W rezultacie dyskusje na temat złożoności problemów nie należą do najprostszych, a powstałe nieporozumienia rzutują na zdolność do ich skutecznego rozwiązywania;</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ext uri="{D42A27DB-BD31-4B8C-83A1-F6EECF244321}">
                <p14:modId xmlns:p14="http://schemas.microsoft.com/office/powerpoint/2010/main" val="2543102661"/>
              </p:ext>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57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82782" y="821078"/>
            <a:ext cx="16587945" cy="8054769"/>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Metoda 635</a:t>
            </a:r>
          </a:p>
          <a:p>
            <a:pPr marL="12700">
              <a:lnSpc>
                <a:spcPct val="100000"/>
              </a:lnSpc>
              <a:spcBef>
                <a:spcPts val="110"/>
              </a:spcBef>
              <a:spcAft>
                <a:spcPts val="600"/>
              </a:spcAft>
            </a:pPr>
            <a:r>
              <a:rPr lang="pl-PL" altLang="es-ES" sz="2500" dirty="0">
                <a:latin typeface="Calibri" panose="020F0502020204030204" pitchFamily="34" charset="0"/>
                <a:cs typeface="Calibri" panose="020F0502020204030204" pitchFamily="34" charset="0"/>
              </a:rPr>
              <a:t>Schemat pracy w ramach burzy mózgów z wykorzystaniem metody 635:</a:t>
            </a:r>
          </a:p>
          <a:p>
            <a:pPr marL="12700">
              <a:spcBef>
                <a:spcPts val="110"/>
              </a:spcBef>
              <a:spcAft>
                <a:spcPts val="600"/>
              </a:spcAft>
            </a:pPr>
            <a:endParaRPr lang="pl-PL"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pl-PL" altLang="es-ES" sz="2500" dirty="0">
                <a:latin typeface="Calibri" panose="020F0502020204030204" pitchFamily="34" charset="0"/>
                <a:cs typeface="Calibri" panose="020F0502020204030204" pitchFamily="34" charset="0"/>
              </a:rPr>
              <a:t>Jedna runda:</a:t>
            </a:r>
          </a:p>
          <a:p>
            <a:pPr marL="12700">
              <a:spcBef>
                <a:spcPts val="110"/>
              </a:spcBef>
              <a:spcAft>
                <a:spcPts val="600"/>
              </a:spcAft>
            </a:pPr>
            <a:r>
              <a:rPr lang="pl-PL" altLang="es-ES" sz="2500" b="1" dirty="0">
                <a:latin typeface="Calibri" panose="020F0502020204030204" pitchFamily="34" charset="0"/>
                <a:cs typeface="Calibri" panose="020F0502020204030204" pitchFamily="34" charset="0"/>
              </a:rPr>
              <a:t>Każdy uczestnik pracuje indywidualnie przez 5 minut. </a:t>
            </a:r>
          </a:p>
          <a:p>
            <a:pPr marL="12700">
              <a:spcBef>
                <a:spcPts val="110"/>
              </a:spcBef>
              <a:spcAft>
                <a:spcPts val="600"/>
              </a:spcAft>
            </a:pPr>
            <a:r>
              <a:rPr lang="pl-PL" altLang="es-ES" sz="2500" b="1" dirty="0">
                <a:latin typeface="Calibri" panose="020F0502020204030204" pitchFamily="34" charset="0"/>
                <a:cs typeface="Calibri" panose="020F0502020204030204" pitchFamily="34" charset="0"/>
              </a:rPr>
              <a:t>Uczestnicy zapisują na swojej kartce max. 3 pomysły.</a:t>
            </a:r>
          </a:p>
          <a:p>
            <a:pPr marL="12700">
              <a:spcBef>
                <a:spcPts val="110"/>
              </a:spcBef>
              <a:spcAft>
                <a:spcPts val="600"/>
              </a:spcAft>
            </a:pPr>
            <a:r>
              <a:rPr lang="pl-PL" altLang="es-ES" sz="2500" b="1" dirty="0">
                <a:latin typeface="Calibri" panose="020F0502020204030204" pitchFamily="34" charset="0"/>
                <a:cs typeface="Calibri" panose="020F0502020204030204" pitchFamily="34" charset="0"/>
              </a:rPr>
              <a:t>Po upływie 5 minut przekazują kartkę swojemu sąsiadowi.</a:t>
            </a:r>
          </a:p>
          <a:p>
            <a:pPr marL="12700">
              <a:spcBef>
                <a:spcPts val="110"/>
              </a:spcBef>
              <a:spcAft>
                <a:spcPts val="600"/>
              </a:spcAft>
            </a:pPr>
            <a:endParaRPr lang="pl-PL"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pl-PL" altLang="es-ES" sz="2500" dirty="0">
                <a:latin typeface="Calibri" panose="020F0502020204030204" pitchFamily="34" charset="0"/>
                <a:cs typeface="Calibri" panose="020F0502020204030204" pitchFamily="34" charset="0"/>
              </a:rPr>
              <a:t>W kolejnej rundzie uczestnicy dopisują następne pomysły,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mogą inspirować pomysłami widocznymi na otrzymanej kartce, </a:t>
            </a:r>
          </a:p>
          <a:p>
            <a:pPr marL="12700">
              <a:spcBef>
                <a:spcPts val="110"/>
              </a:spcBef>
              <a:spcAft>
                <a:spcPts val="600"/>
              </a:spcAft>
            </a:pPr>
            <a:r>
              <a:rPr lang="pl-PL" altLang="es-ES" sz="2500" dirty="0">
                <a:latin typeface="Calibri" panose="020F0502020204030204" pitchFamily="34" charset="0"/>
                <a:cs typeface="Calibri" panose="020F0502020204030204" pitchFamily="34" charset="0"/>
              </a:rPr>
              <a:t>rozwijać, modyfikować – jak w klasycznej burzy mózgów. </a:t>
            </a:r>
          </a:p>
          <a:p>
            <a:pPr marL="12700">
              <a:spcBef>
                <a:spcPts val="110"/>
              </a:spcBef>
              <a:spcAft>
                <a:spcPts val="600"/>
              </a:spcAft>
            </a:pPr>
            <a:endParaRPr lang="pl-PL"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pl-PL" altLang="es-ES" sz="2500" dirty="0">
                <a:latin typeface="Calibri" panose="020F0502020204030204" pitchFamily="34" charset="0"/>
                <a:cs typeface="Calibri" panose="020F0502020204030204" pitchFamily="34" charset="0"/>
              </a:rPr>
              <a:t>Dla 6 osobowego zespołu ma miejsce </a:t>
            </a:r>
            <a:r>
              <a:rPr lang="pl-PL" altLang="es-ES" sz="2500" b="1" dirty="0">
                <a:latin typeface="Calibri" panose="020F0502020204030204" pitchFamily="34" charset="0"/>
                <a:cs typeface="Calibri" panose="020F0502020204030204" pitchFamily="34" charset="0"/>
              </a:rPr>
              <a:t>6 rund generowania pomysłów. </a:t>
            </a:r>
          </a:p>
          <a:p>
            <a:pPr marL="12700">
              <a:spcBef>
                <a:spcPts val="110"/>
              </a:spcBef>
              <a:spcAft>
                <a:spcPts val="600"/>
              </a:spcAft>
            </a:pPr>
            <a:r>
              <a:rPr lang="pl-PL" altLang="es-ES" sz="2500" dirty="0">
                <a:latin typeface="Calibri" panose="020F0502020204030204" pitchFamily="34" charset="0"/>
                <a:cs typeface="Calibri" panose="020F0502020204030204" pitchFamily="34" charset="0"/>
              </a:rPr>
              <a:t>Przy założeniu, że każdy uczestnik generuje 3 pomysły za każdym razem –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 - cała sesja pozwala wygenerować ponad 100 propozycji rozwiązań.</a:t>
            </a:r>
          </a:p>
          <a:p>
            <a:pPr marL="12700">
              <a:spcBef>
                <a:spcPts val="110"/>
              </a:spcBef>
              <a:spcAft>
                <a:spcPts val="600"/>
              </a:spcAft>
            </a:pPr>
            <a:endParaRPr lang="pl-PL" altLang="es-ES" sz="1600" dirty="0">
              <a:latin typeface="Calibri" panose="020F0502020204030204" pitchFamily="34" charset="0"/>
              <a:cs typeface="Calibri" panose="020F0502020204030204" pitchFamily="34" charset="0"/>
            </a:endParaRPr>
          </a:p>
          <a:p>
            <a:pPr marL="12700">
              <a:spcBef>
                <a:spcPts val="110"/>
              </a:spcBef>
              <a:spcAft>
                <a:spcPts val="600"/>
              </a:spcAft>
            </a:pPr>
            <a:r>
              <a:rPr lang="pl-PL" altLang="es-ES" sz="2500" b="1" dirty="0">
                <a:latin typeface="Calibri" panose="020F0502020204030204" pitchFamily="34" charset="0"/>
                <a:cs typeface="Calibri" panose="020F0502020204030204" pitchFamily="34" charset="0"/>
              </a:rPr>
              <a:t>Po zakończeniu następuje ocena pomysłów </a:t>
            </a:r>
            <a:r>
              <a:rPr lang="pl-PL" altLang="es-ES" sz="2500" dirty="0">
                <a:latin typeface="Calibri" panose="020F0502020204030204" pitchFamily="34" charset="0"/>
                <a:cs typeface="Calibri" panose="020F0502020204030204" pitchFamily="34" charset="0"/>
              </a:rPr>
              <a:t>w analogicznym schemacie poprzez wybór 3 najciekawszych propozycji.</a:t>
            </a:r>
          </a:p>
          <a:p>
            <a:pPr marL="355600" indent="-342900">
              <a:spcBef>
                <a:spcPts val="110"/>
              </a:spcBef>
              <a:spcAft>
                <a:spcPts val="600"/>
              </a:spcAft>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758266716"/>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ysClr val="windowText" lastClr="000000"/>
                </a:solidFill>
              </a:rPr>
              <a:t>Pomysły</a:t>
            </a: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912429" cy="369332"/>
          </a:xfrm>
          <a:prstGeom prst="rect">
            <a:avLst/>
          </a:prstGeom>
          <a:noFill/>
        </p:spPr>
        <p:txBody>
          <a:bodyPr wrap="none" rtlCol="0">
            <a:spAutoFit/>
          </a:bodyPr>
          <a:lstStyle/>
          <a:p>
            <a:r>
              <a:rPr lang="pl-PL" dirty="0"/>
              <a:t>5 minut</a:t>
            </a:r>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txEl>
                                              <p:pRg st="12" end="12"/>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AsOne/>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336076"/>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Znajduje zastosowanie do szukania rozwiązań konkretnych problemów;</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Jest łatwa do wdrożenia, sprawdza się zarówno w pracy grupowej, jak i indywidualnej;</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Umożliwia ciągłe doskonalenie podczas rozwiązywania problemów (lub wymyślania nowych pomysłów/ulepszaniu dotychczasowych);</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Bazuje na zasadach znanych z tradycyjnej burzy mózgów, jednak podaje kontekst, punkt zaczepienia, inspiruje, podpowiada nie ograniczając, lecz kierując nasze myślenie na właściwe tory;</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Przed rozpoczęciem procesu kreowania rozwiązań z uwagą definiujemy problem, nad którym będziemy pracowali, stawiamy cel, najlepiej, aby rozłożyć go na mniejsze składowe, które pozwolą przejrzeć podstawowe jego cechy (łącząc ze sobą różne aspekty problemu);</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5607945"/>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Po zdefiniowaniu tematu rozpoczynamy szukanie rozwiązań wg 7 wyznaczonych obszarów/technik myślenia.</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SCAMPER to akronim od anglojęzycznych odpowiedników kolejnych kroków/faz/obszarów procesu wymyślania, które organizują i wzmacniają ten proces. Są to:</a:t>
            </a:r>
          </a:p>
          <a:p>
            <a:pPr marL="5111750" indent="541338" defTabSz="1081088">
              <a:spcBef>
                <a:spcPts val="110"/>
              </a:spcBef>
              <a:spcAft>
                <a:spcPts val="600"/>
              </a:spcAft>
              <a:tabLst>
                <a:tab pos="5568950" algn="l"/>
              </a:tabLst>
            </a:pPr>
            <a:r>
              <a:rPr lang="pl-PL" sz="2800" b="1" dirty="0"/>
              <a:t>S   – </a:t>
            </a:r>
            <a:r>
              <a:rPr lang="pl-PL" sz="2800" b="1" dirty="0" err="1"/>
              <a:t>substitute</a:t>
            </a:r>
            <a:r>
              <a:rPr lang="pl-PL" sz="2800" b="1" dirty="0"/>
              <a:t> - zastąp </a:t>
            </a:r>
            <a:r>
              <a:rPr lang="pl-PL" altLang="es-ES" sz="2500" dirty="0">
                <a:latin typeface="Calibri" panose="020F0502020204030204" pitchFamily="34" charset="0"/>
                <a:cs typeface="Calibri" panose="020F0502020204030204" pitchFamily="34" charset="0"/>
              </a:rPr>
              <a:t> </a:t>
            </a:r>
          </a:p>
          <a:p>
            <a:pPr marL="5111750" indent="541338" defTabSz="1081088">
              <a:spcBef>
                <a:spcPts val="110"/>
              </a:spcBef>
              <a:spcAft>
                <a:spcPts val="600"/>
              </a:spcAft>
              <a:tabLst>
                <a:tab pos="5568950" algn="l"/>
              </a:tabLst>
            </a:pPr>
            <a:r>
              <a:rPr lang="pl-PL" sz="2800" b="1" dirty="0"/>
              <a:t>C   – </a:t>
            </a:r>
            <a:r>
              <a:rPr lang="pl-PL" sz="2800" b="1" dirty="0" err="1"/>
              <a:t>combine</a:t>
            </a:r>
            <a:r>
              <a:rPr lang="pl-PL" sz="2800" b="1" dirty="0"/>
              <a:t> – połącz</a:t>
            </a:r>
            <a:r>
              <a:rPr lang="pl-PL" sz="2800" dirty="0"/>
              <a:t> </a:t>
            </a:r>
          </a:p>
          <a:p>
            <a:pPr marL="5111750" indent="541338" defTabSz="1081088">
              <a:spcBef>
                <a:spcPts val="110"/>
              </a:spcBef>
              <a:spcAft>
                <a:spcPts val="600"/>
              </a:spcAft>
              <a:tabLst>
                <a:tab pos="5568950" algn="l"/>
              </a:tabLst>
            </a:pPr>
            <a:r>
              <a:rPr lang="pl-PL" sz="2800" b="1" dirty="0"/>
              <a:t>A   – </a:t>
            </a:r>
            <a:r>
              <a:rPr lang="pl-PL" sz="2800" b="1" dirty="0" err="1"/>
              <a:t>adapt</a:t>
            </a:r>
            <a:r>
              <a:rPr lang="pl-PL" sz="2800" b="1" dirty="0"/>
              <a:t> – dostosuj </a:t>
            </a:r>
          </a:p>
          <a:p>
            <a:pPr marL="5111750" indent="541338" defTabSz="1081088">
              <a:spcBef>
                <a:spcPts val="110"/>
              </a:spcBef>
              <a:spcAft>
                <a:spcPts val="600"/>
              </a:spcAft>
              <a:tabLst>
                <a:tab pos="5568950" algn="l"/>
              </a:tabLst>
            </a:pPr>
            <a:r>
              <a:rPr lang="pl-PL" sz="2800" b="1" dirty="0"/>
              <a:t>M – </a:t>
            </a:r>
            <a:r>
              <a:rPr lang="pl-PL" sz="2800" b="1" dirty="0" err="1"/>
              <a:t>modify</a:t>
            </a:r>
            <a:r>
              <a:rPr lang="pl-PL" sz="2800" b="1" dirty="0"/>
              <a:t> – modyfikuj </a:t>
            </a:r>
          </a:p>
          <a:p>
            <a:pPr marL="5111750" indent="541338" defTabSz="1081088">
              <a:spcBef>
                <a:spcPts val="110"/>
              </a:spcBef>
              <a:spcAft>
                <a:spcPts val="600"/>
              </a:spcAft>
              <a:tabLst>
                <a:tab pos="5568950" algn="l"/>
              </a:tabLst>
            </a:pPr>
            <a:r>
              <a:rPr lang="pl-PL" sz="2800" b="1" dirty="0"/>
              <a:t>P   – </a:t>
            </a:r>
            <a:r>
              <a:rPr lang="pl-PL" sz="2800" b="1" dirty="0" err="1"/>
              <a:t>put</a:t>
            </a:r>
            <a:r>
              <a:rPr lang="pl-PL" sz="2800" b="1" dirty="0"/>
              <a:t> to </a:t>
            </a:r>
            <a:r>
              <a:rPr lang="pl-PL" sz="2800" b="1" dirty="0" err="1"/>
              <a:t>another</a:t>
            </a:r>
            <a:r>
              <a:rPr lang="pl-PL" sz="2800" b="1" dirty="0"/>
              <a:t> </a:t>
            </a:r>
            <a:r>
              <a:rPr lang="pl-PL" sz="2800" b="1" dirty="0" err="1"/>
              <a:t>use</a:t>
            </a:r>
            <a:r>
              <a:rPr lang="pl-PL" sz="2800" b="1" dirty="0"/>
              <a:t> - zaproponuj inne zastosowanie </a:t>
            </a:r>
          </a:p>
          <a:p>
            <a:pPr marL="5111750" indent="541338" defTabSz="1081088">
              <a:spcBef>
                <a:spcPts val="110"/>
              </a:spcBef>
              <a:spcAft>
                <a:spcPts val="600"/>
              </a:spcAft>
              <a:tabLst>
                <a:tab pos="5568950" algn="l"/>
              </a:tabLst>
            </a:pPr>
            <a:r>
              <a:rPr lang="pl-PL" sz="2800" b="1" dirty="0"/>
              <a:t>E   – </a:t>
            </a:r>
            <a:r>
              <a:rPr lang="pl-PL" sz="2800" b="1" dirty="0" err="1"/>
              <a:t>eliminate</a:t>
            </a:r>
            <a:r>
              <a:rPr lang="pl-PL" sz="2800" b="1" dirty="0"/>
              <a:t> – usuń </a:t>
            </a:r>
          </a:p>
          <a:p>
            <a:pPr marL="5111750" indent="541338" defTabSz="1081088">
              <a:spcBef>
                <a:spcPts val="110"/>
              </a:spcBef>
              <a:spcAft>
                <a:spcPts val="600"/>
              </a:spcAft>
              <a:tabLst>
                <a:tab pos="5568950" algn="l"/>
              </a:tabLst>
            </a:pPr>
            <a:r>
              <a:rPr lang="pl-PL" sz="2800" b="1" dirty="0"/>
              <a:t>R   – </a:t>
            </a:r>
            <a:r>
              <a:rPr lang="pl-PL" sz="2800" b="1" dirty="0" err="1"/>
              <a:t>reverse</a:t>
            </a:r>
            <a:r>
              <a:rPr lang="pl-PL" sz="2800" b="1" dirty="0"/>
              <a:t> - zmień kolejność </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6477000" y="3162300"/>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en-US" dirty="0">
                <a:ea typeface="Times New Roman"/>
              </a:rPr>
              <a:t>Creative Thinking | SCAMPER Technique: </a:t>
            </a:r>
            <a:r>
              <a:rPr lang="en-US" u="sng" dirty="0">
                <a:solidFill>
                  <a:srgbClr val="002060"/>
                </a:solidFill>
                <a:ea typeface="Times New Roman"/>
                <a:hlinkClick r:id="rId5"/>
              </a:rPr>
              <a:t>https://www.youtube.com/watch?v=aj6a8cHmug8</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How can SCAMPER help build &amp; shape ideas?:</a:t>
            </a:r>
            <a:r>
              <a:rPr lang="pl-PL" dirty="0">
                <a:ea typeface="Times New Roman"/>
              </a:rPr>
              <a:t> </a:t>
            </a:r>
            <a:r>
              <a:rPr lang="pl-PL" u="sng" dirty="0">
                <a:solidFill>
                  <a:srgbClr val="002060"/>
                </a:solidFill>
                <a:ea typeface="Times New Roman"/>
                <a:hlinkClick r:id="rId6"/>
              </a:rPr>
              <a:t>https://www.youtube.com/watch?v=qRY-1YAmbY4</a:t>
            </a:r>
            <a:r>
              <a:rPr lang="pl-PL"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brainstorming technique: how it works!: </a:t>
            </a:r>
            <a:r>
              <a:rPr lang="en-US" u="sng" dirty="0">
                <a:solidFill>
                  <a:srgbClr val="002060"/>
                </a:solidFill>
                <a:ea typeface="Times New Roman"/>
                <a:hlinkClick r:id="rId7"/>
              </a:rPr>
              <a:t>https://www.youtube.com/watch?v=zEMYzys0fNQ</a:t>
            </a:r>
            <a:r>
              <a:rPr lang="en-US" dirty="0">
                <a:solidFill>
                  <a:srgbClr val="002060"/>
                </a:solidFill>
                <a:ea typeface="Times New Roman"/>
              </a:rPr>
              <a:t> </a:t>
            </a:r>
            <a:endParaRPr lang="pl-PL" sz="2400" dirty="0">
              <a:latin typeface="Times New Roman"/>
              <a:ea typeface="Times New Roman"/>
            </a:endParaRPr>
          </a:p>
          <a:p>
            <a:pPr indent="20955" fontAlgn="base">
              <a:spcAft>
                <a:spcPts val="0"/>
              </a:spcAft>
            </a:pPr>
            <a:r>
              <a:rPr lang="en-US" dirty="0">
                <a:ea typeface="Times New Roman"/>
              </a:rPr>
              <a:t>The Scamper Technique Explained: </a:t>
            </a:r>
            <a:r>
              <a:rPr lang="en-US" u="sng" dirty="0">
                <a:solidFill>
                  <a:srgbClr val="002060"/>
                </a:solidFill>
                <a:ea typeface="Times New Roman"/>
                <a:hlinkClick r:id="rId8"/>
              </a:rPr>
              <a:t>https://www.youtube.com/watch?v=u4hKqgEeWRg</a:t>
            </a:r>
            <a:r>
              <a:rPr lang="en-US" dirty="0">
                <a:solidFill>
                  <a:srgbClr val="002060"/>
                </a:solidFill>
                <a:ea typeface="Times New Roman"/>
              </a:rPr>
              <a:t> </a:t>
            </a:r>
            <a:endParaRPr lang="pl-PL" sz="2400" dirty="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2">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3">
                                            <p:txEl>
                                              <p:pRg st="3" end="3"/>
                                            </p:tx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10">
                                            <p:bg/>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nodePh="1">
                                  <p:stCondLst>
                                    <p:cond delay="500"/>
                                  </p:stCondLst>
                                  <p:endCondLst>
                                    <p:cond evt="begin" delay="0">
                                      <p:tn val="56"/>
                                    </p:cond>
                                  </p:endCondLst>
                                  <p:childTnLst>
                                    <p:set>
                                      <p:cBhvr>
                                        <p:cTn id="57" dur="1" fill="hold">
                                          <p:stCondLst>
                                            <p:cond delay="0"/>
                                          </p:stCondLst>
                                        </p:cTn>
                                        <p:tgtEl>
                                          <p:spTgt spid="10">
                                            <p:txEl>
                                              <p:pRg st="0" end="0"/>
                                            </p:txEl>
                                          </p:spTgt>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nodePh="1">
                                  <p:stCondLst>
                                    <p:cond delay="500"/>
                                  </p:stCondLst>
                                  <p:endCondLst>
                                    <p:cond evt="begin" delay="0">
                                      <p:tn val="62"/>
                                    </p:cond>
                                  </p:endCondLst>
                                  <p:childTnLst>
                                    <p:set>
                                      <p:cBhvr>
                                        <p:cTn id="6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028700"/>
            <a:ext cx="16587945" cy="7028847"/>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S – </a:t>
            </a:r>
            <a:r>
              <a:rPr lang="pl-PL" altLang="es-ES" sz="2500" b="1" dirty="0" err="1">
                <a:latin typeface="Calibri" panose="020F0502020204030204" pitchFamily="34" charset="0"/>
                <a:cs typeface="Calibri" panose="020F0502020204030204" pitchFamily="34" charset="0"/>
              </a:rPr>
              <a:t>substitute</a:t>
            </a:r>
            <a:r>
              <a:rPr lang="pl-PL" altLang="es-ES" sz="2500" b="1" dirty="0">
                <a:latin typeface="Calibri" panose="020F0502020204030204" pitchFamily="34" charset="0"/>
                <a:cs typeface="Calibri" panose="020F0502020204030204" pitchFamily="34" charset="0"/>
              </a:rPr>
              <a:t> - zastąp </a:t>
            </a:r>
            <a:r>
              <a:rPr lang="pl-PL" altLang="es-ES" sz="2500" dirty="0">
                <a:latin typeface="Calibri" panose="020F0502020204030204" pitchFamily="34" charset="0"/>
                <a:cs typeface="Calibri" panose="020F0502020204030204" pitchFamily="34" charset="0"/>
              </a:rPr>
              <a:t>- zamieniamy pewien fragment problemu (koncepcji, produktu/usługi, procesu, procedur) na inny.</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C – </a:t>
            </a:r>
            <a:r>
              <a:rPr lang="pl-PL" altLang="es-ES" sz="2500" b="1" dirty="0" err="1">
                <a:latin typeface="Calibri" panose="020F0502020204030204" pitchFamily="34" charset="0"/>
                <a:cs typeface="Calibri" panose="020F0502020204030204" pitchFamily="34" charset="0"/>
              </a:rPr>
              <a:t>combine</a:t>
            </a:r>
            <a:r>
              <a:rPr lang="pl-PL" altLang="es-ES" sz="2500" b="1" dirty="0">
                <a:latin typeface="Calibri" panose="020F0502020204030204" pitchFamily="34" charset="0"/>
                <a:cs typeface="Calibri" panose="020F0502020204030204" pitchFamily="34" charset="0"/>
              </a:rPr>
              <a:t> – połącz </a:t>
            </a:r>
            <a:r>
              <a:rPr lang="pl-PL" altLang="es-ES" sz="2500" dirty="0">
                <a:latin typeface="Calibri" panose="020F0502020204030204" pitchFamily="34" charset="0"/>
                <a:cs typeface="Calibri" panose="020F0502020204030204" pitchFamily="34" charset="0"/>
              </a:rPr>
              <a:t>– łączymy rzecz, którą analizujemy z inną. Być może samodzielnie pewne rozwiązanie nie przynosi odpowiednich rezultatów, jednak w połączeniu z innym pomysłem będzie wydajniejszy. </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A – </a:t>
            </a:r>
            <a:r>
              <a:rPr lang="pl-PL" altLang="es-ES" sz="2500" b="1" dirty="0" err="1">
                <a:latin typeface="Calibri" panose="020F0502020204030204" pitchFamily="34" charset="0"/>
                <a:cs typeface="Calibri" panose="020F0502020204030204" pitchFamily="34" charset="0"/>
              </a:rPr>
              <a:t>adapt</a:t>
            </a:r>
            <a:r>
              <a:rPr lang="pl-PL" altLang="es-ES" sz="2500" b="1" dirty="0">
                <a:latin typeface="Calibri" panose="020F0502020204030204" pitchFamily="34" charset="0"/>
                <a:cs typeface="Calibri" panose="020F0502020204030204" pitchFamily="34" charset="0"/>
              </a:rPr>
              <a:t> – dostosuj </a:t>
            </a:r>
            <a:r>
              <a:rPr lang="pl-PL" altLang="es-ES" sz="2500" dirty="0">
                <a:latin typeface="Calibri" panose="020F0502020204030204" pitchFamily="34" charset="0"/>
                <a:cs typeface="Calibri" panose="020F0502020204030204" pitchFamily="34" charset="0"/>
              </a:rPr>
              <a:t>– kopiujemy istniejące rozwiązanie, przenosimy coś co dobrze się sprawdza w innej dziedzinie na naszą, do naszego problemu.</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M – </a:t>
            </a:r>
            <a:r>
              <a:rPr lang="pl-PL" altLang="es-ES" sz="2500" b="1" dirty="0" err="1">
                <a:latin typeface="Calibri" panose="020F0502020204030204" pitchFamily="34" charset="0"/>
                <a:cs typeface="Calibri" panose="020F0502020204030204" pitchFamily="34" charset="0"/>
              </a:rPr>
              <a:t>modify</a:t>
            </a:r>
            <a:r>
              <a:rPr lang="pl-PL" altLang="es-ES" sz="2500" b="1" dirty="0">
                <a:latin typeface="Calibri" panose="020F0502020204030204" pitchFamily="34" charset="0"/>
                <a:cs typeface="Calibri" panose="020F0502020204030204" pitchFamily="34" charset="0"/>
              </a:rPr>
              <a:t> – modyfikuj </a:t>
            </a:r>
            <a:r>
              <a:rPr lang="pl-PL" altLang="es-ES" sz="2500" dirty="0">
                <a:latin typeface="Calibri" panose="020F0502020204030204" pitchFamily="34" charset="0"/>
                <a:cs typeface="Calibri" panose="020F0502020204030204" pitchFamily="34" charset="0"/>
              </a:rPr>
              <a:t>– zmieniamy kształty, rozmiary, skalę, kolory, ułożenie, itp., aspekt sytuacji lub problemu, wszystko co się tylko da zmodyfikować, tak aby zobaczyć, czy daje nową wartość, wgląd. </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P – </a:t>
            </a:r>
            <a:r>
              <a:rPr lang="pl-PL" altLang="es-ES" sz="2500" b="1" dirty="0" err="1">
                <a:latin typeface="Calibri" panose="020F0502020204030204" pitchFamily="34" charset="0"/>
                <a:cs typeface="Calibri" panose="020F0502020204030204" pitchFamily="34" charset="0"/>
              </a:rPr>
              <a:t>put</a:t>
            </a:r>
            <a:r>
              <a:rPr lang="pl-PL" altLang="es-ES" sz="2500" b="1" dirty="0">
                <a:latin typeface="Calibri" panose="020F0502020204030204" pitchFamily="34" charset="0"/>
                <a:cs typeface="Calibri" panose="020F0502020204030204" pitchFamily="34" charset="0"/>
              </a:rPr>
              <a:t> to </a:t>
            </a:r>
            <a:r>
              <a:rPr lang="pl-PL" altLang="es-ES" sz="2500" b="1" dirty="0" err="1">
                <a:latin typeface="Calibri" panose="020F0502020204030204" pitchFamily="34" charset="0"/>
                <a:cs typeface="Calibri" panose="020F0502020204030204" pitchFamily="34" charset="0"/>
              </a:rPr>
              <a:t>another</a:t>
            </a:r>
            <a:r>
              <a:rPr lang="pl-PL" altLang="es-ES" sz="2500" b="1" dirty="0">
                <a:latin typeface="Calibri" panose="020F0502020204030204" pitchFamily="34" charset="0"/>
                <a:cs typeface="Calibri" panose="020F0502020204030204" pitchFamily="34" charset="0"/>
              </a:rPr>
              <a:t> </a:t>
            </a:r>
            <a:r>
              <a:rPr lang="pl-PL" altLang="es-ES" sz="2500" b="1" dirty="0" err="1">
                <a:latin typeface="Calibri" panose="020F0502020204030204" pitchFamily="34" charset="0"/>
                <a:cs typeface="Calibri" panose="020F0502020204030204" pitchFamily="34" charset="0"/>
              </a:rPr>
              <a:t>use</a:t>
            </a:r>
            <a:r>
              <a:rPr lang="pl-PL" altLang="es-ES" sz="2500" b="1" dirty="0">
                <a:latin typeface="Calibri" panose="020F0502020204030204" pitchFamily="34" charset="0"/>
                <a:cs typeface="Calibri" panose="020F0502020204030204" pitchFamily="34" charset="0"/>
              </a:rPr>
              <a:t> </a:t>
            </a:r>
            <a:r>
              <a:rPr lang="pl-PL" altLang="es-ES" sz="2500" dirty="0">
                <a:latin typeface="Calibri" panose="020F0502020204030204" pitchFamily="34" charset="0"/>
                <a:cs typeface="Calibri" panose="020F0502020204030204" pitchFamily="34" charset="0"/>
              </a:rPr>
              <a:t>- zaproponuj inne zastosowanie – wykorzystujemy istniejący pomysł, ale w inny niż zamierzony sposób. Przykładowo, modyfikujemy grupę docelową, albo sposób korzystania z omawianej rzeczy (w kontekście omawianego problemu).</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E – </a:t>
            </a:r>
            <a:r>
              <a:rPr lang="pl-PL" altLang="es-ES" sz="2500" b="1" dirty="0" err="1">
                <a:latin typeface="Calibri" panose="020F0502020204030204" pitchFamily="34" charset="0"/>
                <a:cs typeface="Calibri" panose="020F0502020204030204" pitchFamily="34" charset="0"/>
              </a:rPr>
              <a:t>eliminate</a:t>
            </a:r>
            <a:r>
              <a:rPr lang="pl-PL" altLang="es-ES" sz="2500" b="1" dirty="0">
                <a:latin typeface="Calibri" panose="020F0502020204030204" pitchFamily="34" charset="0"/>
                <a:cs typeface="Calibri" panose="020F0502020204030204" pitchFamily="34" charset="0"/>
              </a:rPr>
              <a:t> </a:t>
            </a:r>
            <a:r>
              <a:rPr lang="pl-PL" altLang="es-ES" sz="2500" dirty="0">
                <a:latin typeface="Calibri" panose="020F0502020204030204" pitchFamily="34" charset="0"/>
                <a:cs typeface="Calibri" panose="020F0502020204030204" pitchFamily="34" charset="0"/>
              </a:rPr>
              <a:t>– usuń – usuwamy, odejmujemy niektóre elementy, przez co tworzymy nowy pomysł, zastanawiamy się jak możemy uprościć proces, który analizujemy. Rezygnujemy z marnotrawstwa, nieefektywnych procesów, aby ostatecznie je usprawnić.</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R – </a:t>
            </a:r>
            <a:r>
              <a:rPr lang="pl-PL" altLang="es-ES" sz="2500" b="1" dirty="0" err="1">
                <a:latin typeface="Calibri" panose="020F0502020204030204" pitchFamily="34" charset="0"/>
                <a:cs typeface="Calibri" panose="020F0502020204030204" pitchFamily="34" charset="0"/>
              </a:rPr>
              <a:t>reverse</a:t>
            </a:r>
            <a:r>
              <a:rPr lang="pl-PL" altLang="es-ES" sz="2500" b="1" dirty="0">
                <a:latin typeface="Calibri" panose="020F0502020204030204" pitchFamily="34" charset="0"/>
                <a:cs typeface="Calibri" panose="020F0502020204030204" pitchFamily="34" charset="0"/>
              </a:rPr>
              <a:t> </a:t>
            </a:r>
            <a:r>
              <a:rPr lang="pl-PL" altLang="es-ES" sz="2500" dirty="0">
                <a:latin typeface="Calibri" panose="020F0502020204030204" pitchFamily="34" charset="0"/>
                <a:cs typeface="Calibri" panose="020F0502020204030204" pitchFamily="34" charset="0"/>
              </a:rPr>
              <a:t>- zmień kolejność – zmieniamy układ, aranżację, składowe produktu, odwracamy sytuację „do góry nogami”, zaczynamy od końca, wbrew pierwotnemu celowi.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21091" y="1485899"/>
            <a:ext cx="16587945" cy="5810565"/>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Technika Walta </a:t>
            </a:r>
            <a:r>
              <a:rPr lang="pl-PL" sz="4000" b="1" dirty="0" err="1">
                <a:solidFill>
                  <a:srgbClr val="243255"/>
                </a:solidFill>
              </a:rPr>
              <a:t>Disney’a</a:t>
            </a:r>
            <a:r>
              <a:rPr lang="pl-PL" sz="4000" b="1" dirty="0">
                <a:solidFill>
                  <a:srgbClr val="243255"/>
                </a:solidFill>
              </a:rPr>
              <a:t> (in. Metoda Trzech Krzeseł/Pokoi)</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Nazwa nie wskazuje na twórcą przedstawianego narzędzia, lecz do obserwacji jego sposobu pracy jako wizjonera </a:t>
            </a:r>
            <a:br>
              <a:rPr lang="pl-PL" altLang="es-ES" sz="2500" dirty="0">
                <a:latin typeface="Calibri" panose="020F0502020204030204" pitchFamily="34" charset="0"/>
                <a:cs typeface="Calibri" panose="020F0502020204030204" pitchFamily="34" charset="0"/>
              </a:rPr>
            </a:br>
            <a:r>
              <a:rPr lang="pl-PL" altLang="es-ES" sz="2500" dirty="0">
                <a:latin typeface="Calibri" panose="020F0502020204030204" pitchFamily="34" charset="0"/>
                <a:cs typeface="Calibri" panose="020F0502020204030204" pitchFamily="34" charset="0"/>
              </a:rPr>
              <a:t>i przedsiębiorcy; </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Zaproponowana jako narzędzie uniwersalne, które można stosować zarówno indywidualnie, jak i w większej grupie;</a:t>
            </a:r>
          </a:p>
          <a:p>
            <a:pPr marL="355600" indent="-342900">
              <a:spcBef>
                <a:spcPts val="110"/>
              </a:spcBef>
              <a:spcAft>
                <a:spcPts val="600"/>
              </a:spcAft>
              <a:buFont typeface="Arial" panose="020B0604020202020204" pitchFamily="34" charset="0"/>
              <a:buChar char="•"/>
            </a:pPr>
            <a:r>
              <a:rPr lang="pl-PL" altLang="es-ES" sz="2500" b="1" dirty="0">
                <a:latin typeface="Calibri" panose="020F0502020204030204" pitchFamily="34" charset="0"/>
                <a:cs typeface="Calibri" panose="020F0502020204030204" pitchFamily="34" charset="0"/>
              </a:rPr>
              <a:t>Proponowana technika pozwala spojrzeć na zagadnienie z wielu perspektyw i dystansu, dlatego jest idealną metodą dla zespołów (bądź indywidualnych osób) mierzących się z problemami złożonymi;</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Głównym założeniem Metody Walta Disneya jest znalezienie takich rozwiązań, dla których zidentyfikujemy potencjalne zagrożenia i stworzymy pełny obraz przedsięwzięcia;</a:t>
            </a:r>
          </a:p>
          <a:p>
            <a:pPr marL="355600" indent="-342900">
              <a:spcBef>
                <a:spcPts val="110"/>
              </a:spcBef>
              <a:spcAft>
                <a:spcPts val="600"/>
              </a:spcAft>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W tej metodzie szukając rozwiązań „siadamy” tylko i wyłącznie na tym konkretnym krześle. Każda faza ma swój określony cel, czas i miejsce dla przyjęcia odpowiedniej perspektywy – wcielenia się w odpowiednią rolę. </a:t>
            </a:r>
          </a:p>
          <a:p>
            <a:pPr marL="355600" indent="-342900">
              <a:spcBef>
                <a:spcPts val="110"/>
              </a:spcBef>
              <a:spcAft>
                <a:spcPts val="600"/>
              </a:spcAft>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en-US" sz="2000" dirty="0"/>
              <a:t>Working collaboratively: The Disney Strategy: </a:t>
            </a:r>
            <a:r>
              <a:rPr lang="en-US" sz="2000" u="sng" dirty="0">
                <a:hlinkClick r:id="rId5"/>
              </a:rPr>
              <a:t>https://www.youtube.com/watch?v=FyOBk0filqs</a:t>
            </a:r>
            <a:r>
              <a:rPr lang="en-US" sz="2000" u="sng" dirty="0"/>
              <a:t> </a:t>
            </a:r>
            <a:endParaRPr lang="pl-PL" sz="2000" dirty="0"/>
          </a:p>
          <a:p>
            <a:pPr fontAlgn="base"/>
            <a:r>
              <a:rPr lang="en-US" sz="2000" dirty="0"/>
              <a:t>The Disney Strategy: </a:t>
            </a:r>
            <a:r>
              <a:rPr lang="en-US" sz="2000" u="sng" dirty="0">
                <a:hlinkClick r:id="rId6"/>
              </a:rPr>
              <a:t>https://www.youtube.com/watch?v=XQOnsVSg5VQ</a:t>
            </a:r>
            <a:r>
              <a:rPr lang="en-US" sz="2000" u="sng" dirty="0"/>
              <a:t> </a:t>
            </a:r>
            <a:endParaRPr lang="pl-PL" sz="2000" dirty="0"/>
          </a:p>
          <a:p>
            <a:pPr fontAlgn="base"/>
            <a:r>
              <a:rPr lang="en-US" sz="2000" dirty="0"/>
              <a:t>The Disney way: inspiration, creativity, and having faith in your team | Tom Craven | </a:t>
            </a:r>
            <a:r>
              <a:rPr lang="en-US" sz="2000" dirty="0" err="1"/>
              <a:t>TEDxACU</a:t>
            </a:r>
            <a:r>
              <a:rPr lang="en-US" sz="2000" dirty="0"/>
              <a:t>: </a:t>
            </a:r>
            <a:r>
              <a:rPr lang="en-US" sz="2000" u="sng" dirty="0">
                <a:hlinkClick r:id="rId7"/>
              </a:rPr>
              <a:t>https://www.youtube.com/watch?v=bPFhSWwp-ds</a:t>
            </a:r>
            <a:r>
              <a:rPr lang="en-US" sz="2000" dirty="0"/>
              <a:t> </a:t>
            </a:r>
            <a:endParaRPr lang="pl-PL" sz="2000" dirty="0"/>
          </a:p>
        </p:txBody>
      </p:sp>
      <p:sp>
        <p:nvSpPr>
          <p:cNvPr id="13" name="Prostokąt 12"/>
          <p:cNvSpPr/>
          <p:nvPr/>
        </p:nvSpPr>
        <p:spPr>
          <a:xfrm rot="641619">
            <a:off x="12499142" y="1233551"/>
            <a:ext cx="5823494" cy="1631216"/>
          </a:xfrm>
          <a:prstGeom prst="rect">
            <a:avLst/>
          </a:prstGeom>
        </p:spPr>
        <p:txBody>
          <a:bodyPr wrap="square">
            <a:spAutoFit/>
          </a:bodyPr>
          <a:lstStyle/>
          <a:p>
            <a:pPr algn="ctr"/>
            <a:r>
              <a:rPr lang="pl-PL" sz="2000" dirty="0">
                <a:solidFill>
                  <a:srgbClr val="243255"/>
                </a:solidFill>
              </a:rPr>
              <a:t>Największa zaleta - generowanie dopracowanych rozwiązań – to nie tylko pomysły, lecz działania, </a:t>
            </a:r>
            <a:br>
              <a:rPr lang="pl-PL" sz="2000" dirty="0">
                <a:solidFill>
                  <a:srgbClr val="243255"/>
                </a:solidFill>
              </a:rPr>
            </a:br>
            <a:r>
              <a:rPr lang="pl-PL" sz="2000" dirty="0">
                <a:solidFill>
                  <a:srgbClr val="243255"/>
                </a:solidFill>
              </a:rPr>
              <a:t>często gotowe do realizacji uwzględniające </a:t>
            </a:r>
            <a:br>
              <a:rPr lang="pl-PL" sz="2000" dirty="0">
                <a:solidFill>
                  <a:srgbClr val="243255"/>
                </a:solidFill>
              </a:rPr>
            </a:br>
            <a:r>
              <a:rPr lang="pl-PL" sz="2000" dirty="0">
                <a:solidFill>
                  <a:srgbClr val="243255"/>
                </a:solidFill>
              </a:rPr>
              <a:t>możliwości, zagrożenia, potrzeby </a:t>
            </a:r>
            <a:br>
              <a:rPr lang="pl-PL" sz="2000" dirty="0">
                <a:solidFill>
                  <a:srgbClr val="243255"/>
                </a:solidFill>
              </a:rPr>
            </a:br>
            <a:r>
              <a:rPr lang="pl-PL" sz="2000" dirty="0">
                <a:solidFill>
                  <a:srgbClr val="243255"/>
                </a:solidFill>
              </a:rPr>
              <a:t>i sposoby realizacji. </a:t>
            </a: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1104148"/>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Technika Walta </a:t>
            </a:r>
            <a:r>
              <a:rPr lang="pl-PL" sz="4000" b="1" dirty="0" err="1">
                <a:solidFill>
                  <a:srgbClr val="243255"/>
                </a:solidFill>
              </a:rPr>
              <a:t>Disney’a</a:t>
            </a:r>
            <a:r>
              <a:rPr lang="pl-PL" sz="4000" b="1" dirty="0">
                <a:solidFill>
                  <a:srgbClr val="243255"/>
                </a:solidFill>
              </a:rPr>
              <a:t> (in. Metoda Trzech Krzeseł/Pokoi)</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028261" y="3628628"/>
            <a:ext cx="5823494" cy="2246769"/>
          </a:xfrm>
          <a:prstGeom prst="rect">
            <a:avLst/>
          </a:prstGeom>
        </p:spPr>
        <p:txBody>
          <a:bodyPr wrap="square">
            <a:spAutoFit/>
          </a:bodyPr>
          <a:lstStyle/>
          <a:p>
            <a:pPr algn="ctr"/>
            <a:r>
              <a:rPr lang="pl-PL" sz="2800" dirty="0">
                <a:solidFill>
                  <a:srgbClr val="E12227"/>
                </a:solidFill>
              </a:rPr>
              <a:t>Najlepiej, jeżeli w poszczególne role wcielają się różne osoby – </a:t>
            </a:r>
            <a:br>
              <a:rPr lang="pl-PL" sz="2800" dirty="0">
                <a:solidFill>
                  <a:srgbClr val="E12227"/>
                </a:solidFill>
              </a:rPr>
            </a:br>
            <a:r>
              <a:rPr lang="pl-PL" sz="2800" dirty="0">
                <a:solidFill>
                  <a:srgbClr val="E12227"/>
                </a:solidFill>
              </a:rPr>
              <a:t>nie ogranicza to jednak możliwości skorzystania z tej metody samodzielnie. </a:t>
            </a: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6736374" cy="5186035"/>
          </a:xfrm>
          <a:prstGeom prst="rect">
            <a:avLst/>
          </a:prstGeom>
        </p:spPr>
        <p:txBody>
          <a:bodyPr wrap="square">
            <a:spAutoFit/>
          </a:bodyPr>
          <a:lstStyle/>
          <a:p>
            <a:r>
              <a:rPr lang="pl-PL" sz="2800" b="1" dirty="0">
                <a:solidFill>
                  <a:srgbClr val="E12227"/>
                </a:solidFill>
              </a:rPr>
              <a:t>Faza 1: Krzesło marzyciela/wizjonera</a:t>
            </a:r>
          </a:p>
          <a:p>
            <a:endParaRPr lang="pl-PL" sz="2400" b="1" dirty="0">
              <a:solidFill>
                <a:srgbClr val="E12227"/>
              </a:solidFill>
            </a:endParaRPr>
          </a:p>
          <a:p>
            <a:pPr marL="342900" indent="-342900">
              <a:spcAft>
                <a:spcPts val="600"/>
              </a:spcAft>
              <a:buFontTx/>
              <a:buChar char="-"/>
            </a:pPr>
            <a:r>
              <a:rPr lang="pl-PL" sz="2500" dirty="0"/>
              <a:t>wymyślamy rozwiązania abstrakcyjne, które wydają się nie do wykonania.</a:t>
            </a:r>
          </a:p>
          <a:p>
            <a:pPr marL="342900" indent="-342900">
              <a:spcAft>
                <a:spcPts val="600"/>
              </a:spcAft>
              <a:buFontTx/>
              <a:buChar char="-"/>
            </a:pPr>
            <a:r>
              <a:rPr lang="pl-PL" sz="2500" dirty="0"/>
              <a:t>marzymy bez ograniczeń, </a:t>
            </a:r>
          </a:p>
          <a:p>
            <a:pPr marL="349250" indent="-349250">
              <a:spcAft>
                <a:spcPts val="600"/>
              </a:spcAft>
              <a:buFontTx/>
              <a:buChar char="-"/>
            </a:pPr>
            <a:r>
              <a:rPr lang="pl-PL" sz="2500" dirty="0"/>
              <a:t>podawane propozycje nie muszą odpowiadać rzeczywistości.</a:t>
            </a:r>
          </a:p>
          <a:p>
            <a:pPr marL="349250" indent="-349250">
              <a:spcAft>
                <a:spcPts val="600"/>
              </a:spcAft>
              <a:buFontTx/>
              <a:buChar char="-"/>
            </a:pPr>
            <a:r>
              <a:rPr lang="pl-PL" sz="2500" dirty="0"/>
              <a:t>zapisujemy wszystko, </a:t>
            </a:r>
          </a:p>
          <a:p>
            <a:pPr marL="349250" indent="-349250">
              <a:spcAft>
                <a:spcPts val="600"/>
              </a:spcAft>
              <a:buFontTx/>
              <a:buChar char="-"/>
            </a:pPr>
            <a:endParaRPr lang="pl-PL" sz="2500" dirty="0"/>
          </a:p>
          <a:p>
            <a:pPr marL="349250" indent="-349250">
              <a:spcAft>
                <a:spcPts val="600"/>
              </a:spcAft>
              <a:buFontTx/>
              <a:buChar char="-"/>
            </a:pPr>
            <a:r>
              <a:rPr lang="pl-PL" sz="2500" dirty="0"/>
              <a:t>podawanych pomysłów nie można krytykować – na to otrzymamy czas w ostatniej fazie. </a:t>
            </a:r>
          </a:p>
          <a:p>
            <a:endParaRPr lang="pl-PL" sz="2400" b="1" dirty="0">
              <a:solidFill>
                <a:srgbClr val="E12227"/>
              </a:solidFill>
            </a:endParaRPr>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50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1104148"/>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Technika Walta </a:t>
            </a:r>
            <a:r>
              <a:rPr lang="pl-PL" sz="4000" b="1" dirty="0" err="1">
                <a:solidFill>
                  <a:srgbClr val="243255"/>
                </a:solidFill>
              </a:rPr>
              <a:t>Disney’a</a:t>
            </a:r>
            <a:r>
              <a:rPr lang="pl-PL" sz="4000" b="1" dirty="0">
                <a:solidFill>
                  <a:srgbClr val="243255"/>
                </a:solidFill>
              </a:rPr>
              <a:t> (in. Metoda Trzech Krzeseł/Pokoi)</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5816977"/>
          </a:xfrm>
          <a:prstGeom prst="rect">
            <a:avLst/>
          </a:prstGeom>
        </p:spPr>
        <p:txBody>
          <a:bodyPr wrap="square">
            <a:spAutoFit/>
          </a:bodyPr>
          <a:lstStyle/>
          <a:p>
            <a:r>
              <a:rPr lang="pl-PL" sz="2800" b="1" dirty="0">
                <a:solidFill>
                  <a:srgbClr val="E12227"/>
                </a:solidFill>
              </a:rPr>
              <a:t>Faza 2: Krzesło realisty (in. szara rzeczywistość)</a:t>
            </a:r>
          </a:p>
          <a:p>
            <a:pPr marL="342900" indent="-342900">
              <a:buFontTx/>
              <a:buChar char="-"/>
            </a:pPr>
            <a:r>
              <a:rPr lang="pl-PL" sz="2500" dirty="0"/>
              <a:t>W tej fazie poddawane pod ocenę są nasze pomysły. </a:t>
            </a:r>
          </a:p>
          <a:p>
            <a:pPr marL="342900" indent="-342900">
              <a:buFontTx/>
              <a:buChar char="-"/>
            </a:pPr>
            <a:r>
              <a:rPr lang="pl-PL" sz="2500" b="1" dirty="0"/>
              <a:t>Przekładamy propozycje na plan realizacji. </a:t>
            </a:r>
          </a:p>
          <a:p>
            <a:pPr marL="342900" indent="-342900">
              <a:buFontTx/>
              <a:buChar char="-"/>
            </a:pPr>
            <a:r>
              <a:rPr lang="pl-PL" sz="2500" b="1" dirty="0">
                <a:solidFill>
                  <a:srgbClr val="E12227"/>
                </a:solidFill>
              </a:rPr>
              <a:t>Analizujemy krok po kroku – co powinno się wydarzyć, aby plan marzyciela stał się rzeczywistością (pomijając jego słabe strony). </a:t>
            </a:r>
          </a:p>
          <a:p>
            <a:pPr marL="342900" indent="-342900">
              <a:buFontTx/>
              <a:buChar char="-"/>
            </a:pPr>
            <a:r>
              <a:rPr lang="pl-PL" sz="2500" dirty="0"/>
              <a:t>Określamy, czy są do wykonania, jakich zasobów potrzebujemy, żeby je zrealizować, jakie dane posiadamy, czego nie mamy, jak powinien wyglądać plan, ile jego realizacja będzie kosztować. </a:t>
            </a:r>
          </a:p>
          <a:p>
            <a:pPr marL="342900" indent="-342900">
              <a:buFontTx/>
              <a:buChar char="-"/>
            </a:pPr>
            <a:endParaRPr lang="pl-PL" sz="2500" dirty="0"/>
          </a:p>
          <a:p>
            <a:pPr marL="3948113" indent="-457200"/>
            <a:r>
              <a:rPr lang="pl-PL" sz="2500" dirty="0"/>
              <a:t>Niektóre pytania pomocnicze:</a:t>
            </a:r>
          </a:p>
          <a:p>
            <a:pPr marL="3948113" indent="-457200">
              <a:buAutoNum type="arabicPeriod"/>
            </a:pPr>
            <a:r>
              <a:rPr lang="pl-PL" sz="2400" dirty="0"/>
              <a:t>Co jest potrzebne do realizacji pomysłu?</a:t>
            </a:r>
          </a:p>
          <a:p>
            <a:pPr marL="3948113" indent="-457200">
              <a:buAutoNum type="arabicPeriod"/>
            </a:pPr>
            <a:r>
              <a:rPr lang="pl-PL" sz="2400" dirty="0"/>
              <a:t>Czy posiadamy odpowiednie zasoby, aby ten pomysł urzeczywistnić? </a:t>
            </a:r>
          </a:p>
          <a:p>
            <a:pPr marL="3948113" indent="-457200">
              <a:buAutoNum type="arabicPeriod"/>
            </a:pPr>
            <a:r>
              <a:rPr lang="pl-PL" sz="2400" dirty="0"/>
              <a:t>Jaka ilość pracy jest potrzebna do realizacji tego pomysłu?</a:t>
            </a:r>
          </a:p>
          <a:p>
            <a:pPr marL="3948113" indent="-457200">
              <a:buAutoNum type="arabicPeriod"/>
            </a:pPr>
            <a:r>
              <a:rPr lang="pl-PL" sz="2400" dirty="0"/>
              <a:t>Jakie ma szanse na powodzenie?</a:t>
            </a:r>
          </a:p>
          <a:p>
            <a:pPr marL="3948113" indent="-457200">
              <a:buAutoNum type="arabicPeriod"/>
            </a:pPr>
            <a:r>
              <a:rPr lang="pl-PL" sz="2400" dirty="0"/>
              <a:t>Czy jest możliwym zrealizowanie każdego poszczególnego zdania?</a:t>
            </a:r>
          </a:p>
          <a:p>
            <a:pPr marL="342900" indent="-342900">
              <a:buFontTx/>
              <a:buChar char="-"/>
            </a:pPr>
            <a:endParaRPr lang="pl-PL" sz="2400" b="1" dirty="0">
              <a:solidFill>
                <a:srgbClr val="E12227"/>
              </a:solidFill>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1104148"/>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Technika Walta </a:t>
            </a:r>
            <a:r>
              <a:rPr lang="pl-PL" sz="4000" b="1" dirty="0" err="1">
                <a:solidFill>
                  <a:srgbClr val="243255"/>
                </a:solidFill>
              </a:rPr>
              <a:t>Disney’a</a:t>
            </a:r>
            <a:r>
              <a:rPr lang="pl-PL" sz="4000" b="1" dirty="0">
                <a:solidFill>
                  <a:srgbClr val="243255"/>
                </a:solidFill>
              </a:rPr>
              <a:t> (in. Metoda Trzech Krzeseł/Pokoi)</a:t>
            </a:r>
            <a:endParaRPr lang="pl-PL" altLang="es-ES" sz="25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369" y="2179161"/>
            <a:ext cx="3949231" cy="576587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63290" y="2209048"/>
            <a:ext cx="13210310" cy="5416868"/>
          </a:xfrm>
          <a:prstGeom prst="rect">
            <a:avLst/>
          </a:prstGeom>
        </p:spPr>
        <p:txBody>
          <a:bodyPr wrap="square">
            <a:spAutoFit/>
          </a:bodyPr>
          <a:lstStyle/>
          <a:p>
            <a:r>
              <a:rPr lang="pl-PL" sz="2800" b="1" dirty="0">
                <a:solidFill>
                  <a:srgbClr val="E12227"/>
                </a:solidFill>
              </a:rPr>
              <a:t>Faza 3: Krzesło krytyka</a:t>
            </a:r>
          </a:p>
          <a:p>
            <a:pPr marL="342900" indent="-342900">
              <a:buFontTx/>
              <a:buChar char="-"/>
            </a:pPr>
            <a:r>
              <a:rPr lang="pl-PL" sz="2500" dirty="0"/>
              <a:t>Ta faza to </a:t>
            </a:r>
            <a:r>
              <a:rPr lang="pl-PL" sz="2500" b="1" dirty="0"/>
              <a:t>czas na krytykę wszystkiego, co zostało wymyślone i zaproponowane</a:t>
            </a:r>
            <a:r>
              <a:rPr lang="pl-PL" sz="2500" dirty="0"/>
              <a:t>;</a:t>
            </a:r>
          </a:p>
          <a:p>
            <a:pPr marL="342900" indent="-342900">
              <a:buFontTx/>
              <a:buChar char="-"/>
            </a:pPr>
            <a:r>
              <a:rPr lang="pl-PL" sz="2500" b="1" dirty="0">
                <a:solidFill>
                  <a:srgbClr val="E12227"/>
                </a:solidFill>
              </a:rPr>
              <a:t>Naszym celem jest odnalezienie wszelkich możliwych luk, potencjalnych problemów, obszarów, które są niedopracowane, najbardziej słabych punktów naszego pomysłu.</a:t>
            </a:r>
          </a:p>
          <a:p>
            <a:pPr marL="342900" indent="-342900">
              <a:buFontTx/>
              <a:buChar char="-"/>
            </a:pPr>
            <a:r>
              <a:rPr lang="pl-PL" sz="2500" dirty="0"/>
              <a:t>Zastanawiamy się, co pójdzie nie tak jak zakładamy, co nie wyjdzie, co się nie uda, największe niebezpieczeństwa - tak żeby ocenić, czy faktycznie jest to sensowne rozwiązanie, żeby zostało wcielone w życie. </a:t>
            </a:r>
          </a:p>
          <a:p>
            <a:pPr marL="5111750" indent="-893763"/>
            <a:r>
              <a:rPr lang="pl-PL" sz="2400" dirty="0"/>
              <a:t>Pytania pomocne przy tym etapie:</a:t>
            </a:r>
          </a:p>
          <a:p>
            <a:pPr marL="4759325" indent="-457200">
              <a:buFont typeface="+mj-lt"/>
              <a:buAutoNum type="arabicPeriod"/>
            </a:pPr>
            <a:r>
              <a:rPr lang="pl-PL" sz="2400" dirty="0"/>
              <a:t>Jakie przeszkody mogą się pojawić podczas realizacji zadań?</a:t>
            </a:r>
          </a:p>
          <a:p>
            <a:pPr marL="4759325" indent="-457200">
              <a:buFont typeface="+mj-lt"/>
              <a:buAutoNum type="arabicPeriod"/>
            </a:pPr>
            <a:r>
              <a:rPr lang="pl-PL" sz="2400" dirty="0"/>
              <a:t>Które elementy mogą sprawić największy problem podczas realizacji?</a:t>
            </a:r>
          </a:p>
          <a:p>
            <a:pPr marL="4759325" indent="-457200">
              <a:buFont typeface="+mj-lt"/>
              <a:buAutoNum type="arabicPeriod"/>
            </a:pPr>
            <a:r>
              <a:rPr lang="pl-PL" sz="2400" dirty="0"/>
              <a:t>Co może potencjalnie pójść źle, zakładając najgorszy scenariusz?</a:t>
            </a:r>
          </a:p>
          <a:p>
            <a:pPr marL="4759325" indent="-457200">
              <a:buFont typeface="+mj-lt"/>
              <a:buAutoNum type="arabicPeriod"/>
            </a:pPr>
            <a:r>
              <a:rPr lang="pl-PL" sz="2400" dirty="0"/>
              <a:t>Czego brakuje w planie?</a:t>
            </a:r>
          </a:p>
          <a:p>
            <a:pPr marL="342900" indent="-342900">
              <a:buFontTx/>
              <a:buChar char="-"/>
            </a:pPr>
            <a:endParaRPr lang="pl-PL" sz="2400" b="1" dirty="0">
              <a:solidFill>
                <a:srgbClr val="E12227"/>
              </a:solidFill>
            </a:endParaRPr>
          </a:p>
        </p:txBody>
      </p:sp>
      <p:sp>
        <p:nvSpPr>
          <p:cNvPr id="3" name="Prostokąt 2"/>
          <p:cNvSpPr/>
          <p:nvPr/>
        </p:nvSpPr>
        <p:spPr>
          <a:xfrm>
            <a:off x="1295400" y="7625916"/>
            <a:ext cx="14312931" cy="707886"/>
          </a:xfrm>
          <a:prstGeom prst="rect">
            <a:avLst/>
          </a:prstGeom>
        </p:spPr>
        <p:txBody>
          <a:bodyPr wrap="square">
            <a:spAutoFit/>
          </a:bodyPr>
          <a:lstStyle/>
          <a:p>
            <a:pPr fontAlgn="base"/>
            <a:r>
              <a:rPr lang="pl-PL" sz="2000" i="1" dirty="0">
                <a:solidFill>
                  <a:srgbClr val="E12227"/>
                </a:solidFill>
              </a:rPr>
              <a:t>* Zdarzają się również modyfikacje, w których faza krytyka i realisty zostaną zamienione miejscami, </a:t>
            </a:r>
            <a:br>
              <a:rPr lang="pl-PL" sz="2000" i="1" dirty="0">
                <a:solidFill>
                  <a:srgbClr val="E12227"/>
                </a:solidFill>
              </a:rPr>
            </a:br>
            <a:r>
              <a:rPr lang="pl-PL" sz="2000" i="1" dirty="0">
                <a:solidFill>
                  <a:srgbClr val="E12227"/>
                </a:solidFill>
              </a:rPr>
              <a:t>aby przed formułowaniem realnych planów określić wszystkie krytyczne elementy proponowanych rozwiązań. </a:t>
            </a: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6" end="6"/>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xEl>
                                              <p:pRg st="8" end="8"/>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426118"/>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Schemat Lorenzo-</a:t>
            </a:r>
            <a:r>
              <a:rPr lang="pl-PL" sz="4000" b="1" dirty="0" err="1">
                <a:solidFill>
                  <a:srgbClr val="243255"/>
                </a:solidFill>
              </a:rPr>
              <a:t>Pareto</a:t>
            </a:r>
            <a:endParaRPr lang="pl-PL" sz="4000" b="1" dirty="0">
              <a:solidFill>
                <a:srgbClr val="243255"/>
              </a:solidFill>
            </a:endParaRPr>
          </a:p>
          <a:p>
            <a:endParaRPr lang="pl-PL" sz="2400" dirty="0"/>
          </a:p>
          <a:p>
            <a:r>
              <a:rPr lang="pl-PL" sz="2400" dirty="0" err="1"/>
              <a:t>Wilfredo</a:t>
            </a:r>
            <a:r>
              <a:rPr lang="pl-PL" sz="2400" dirty="0"/>
              <a:t> </a:t>
            </a:r>
            <a:r>
              <a:rPr lang="pl-PL" sz="2400" dirty="0" err="1"/>
              <a:t>Pareto</a:t>
            </a:r>
            <a:r>
              <a:rPr lang="pl-PL" sz="2400" dirty="0"/>
              <a:t> określił zasadę 80/20. </a:t>
            </a:r>
          </a:p>
          <a:p>
            <a:r>
              <a:rPr lang="pl-PL" sz="2400" dirty="0"/>
              <a:t>Diagram </a:t>
            </a:r>
            <a:r>
              <a:rPr lang="pl-PL" sz="2400" dirty="0" err="1"/>
              <a:t>Pareto</a:t>
            </a:r>
            <a:r>
              <a:rPr lang="pl-PL" sz="2400" dirty="0"/>
              <a:t>-Lorenza umożliwia hierarchizacje czynników wpływających na analizowane zjawisko.</a:t>
            </a:r>
          </a:p>
          <a:p>
            <a:endParaRPr lang="pl-PL" sz="2400" dirty="0"/>
          </a:p>
          <a:p>
            <a:r>
              <a:rPr lang="pl-PL" sz="2400" b="1" dirty="0"/>
              <a:t>Analiza Lorentza-</a:t>
            </a:r>
            <a:r>
              <a:rPr lang="pl-PL" sz="2400" b="1" dirty="0" err="1"/>
              <a:t>Pareto</a:t>
            </a:r>
            <a:r>
              <a:rPr lang="pl-PL" sz="2400" b="1" dirty="0"/>
              <a:t> powstaje w ten sposób, iż:</a:t>
            </a:r>
            <a:endParaRPr lang="pl-PL" sz="2400" dirty="0"/>
          </a:p>
          <a:p>
            <a:r>
              <a:rPr lang="pl-PL" sz="2400" dirty="0"/>
              <a:t>Diagram </a:t>
            </a:r>
            <a:r>
              <a:rPr lang="pl-PL" sz="2400" dirty="0" err="1"/>
              <a:t>Pareto</a:t>
            </a:r>
            <a:r>
              <a:rPr lang="pl-PL" sz="2400" dirty="0"/>
              <a:t> jest to graficzny sposób przedstawienia danych na wykresie słupkowym w sposób malejący.</a:t>
            </a:r>
          </a:p>
          <a:p>
            <a:r>
              <a:rPr lang="pl-PL" sz="2400" dirty="0"/>
              <a:t>Dodatkowo, na wykresie umieszczona jest linia Lorenza, która biegnie po wierzchołkach histogramu. </a:t>
            </a:r>
          </a:p>
          <a:p>
            <a:endParaRPr lang="pl-PL" sz="2400" dirty="0"/>
          </a:p>
          <a:p>
            <a:endParaRPr lang="pl-PL" sz="2400" dirty="0"/>
          </a:p>
          <a:p>
            <a:pPr algn="r"/>
            <a:r>
              <a:rPr lang="pl-PL" sz="8000" b="1" dirty="0"/>
              <a:t>Zasada 20/80</a:t>
            </a:r>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66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348353"/>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Schemat Lorenzo-</a:t>
            </a:r>
            <a:r>
              <a:rPr lang="pl-PL" sz="4000" b="1" dirty="0" err="1">
                <a:solidFill>
                  <a:srgbClr val="243255"/>
                </a:solidFill>
              </a:rPr>
              <a:t>Pareto</a:t>
            </a:r>
            <a:endParaRPr lang="pl-PL" sz="4000" b="1" dirty="0">
              <a:solidFill>
                <a:srgbClr val="243255"/>
              </a:solidFill>
            </a:endParaRPr>
          </a:p>
          <a:p>
            <a:endParaRPr lang="pl-PL" sz="2400" dirty="0"/>
          </a:p>
          <a:p>
            <a:r>
              <a:rPr lang="pl-PL" sz="2400" b="1" dirty="0"/>
              <a:t>Analiza Lorentza-</a:t>
            </a:r>
            <a:r>
              <a:rPr lang="pl-PL" sz="2400" b="1" dirty="0" err="1"/>
              <a:t>Pareto</a:t>
            </a:r>
            <a:r>
              <a:rPr lang="pl-PL" sz="2400" b="1" dirty="0"/>
              <a:t> – wizualizacja</a:t>
            </a:r>
          </a:p>
          <a:p>
            <a:r>
              <a:rPr lang="pl-PL" sz="2400" b="1" dirty="0"/>
              <a:t>Częstość występowania problemów.</a:t>
            </a:r>
          </a:p>
          <a:p>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Kategoria / Problem</a:t>
                      </a: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pl-PL" sz="2000" b="0" i="0" u="none" strike="noStrike">
                          <a:solidFill>
                            <a:srgbClr val="000000"/>
                          </a:solidFill>
                          <a:effectLst/>
                          <a:latin typeface="Calibri" panose="020F0502020204030204" pitchFamily="34" charset="0"/>
                        </a:rPr>
                        <a:t>Problem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pl-PL" sz="2000" b="0" i="0" u="none" strike="noStrike">
                          <a:solidFill>
                            <a:srgbClr val="000000"/>
                          </a:solidFill>
                          <a:effectLst/>
                          <a:latin typeface="Calibri" panose="020F0502020204030204" pitchFamily="34" charset="0"/>
                        </a:rPr>
                        <a:t>Problem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pl-PL" sz="2000" b="0" i="0" u="none" strike="noStrike">
                          <a:solidFill>
                            <a:srgbClr val="000000"/>
                          </a:solidFill>
                          <a:effectLst/>
                          <a:latin typeface="Calibri" panose="020F0502020204030204" pitchFamily="34" charset="0"/>
                        </a:rPr>
                        <a:t>Problem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pl-PL" sz="2000" b="0" i="0" u="none" strike="noStrike">
                          <a:solidFill>
                            <a:srgbClr val="000000"/>
                          </a:solidFill>
                          <a:effectLst/>
                          <a:latin typeface="Calibri" panose="020F0502020204030204" pitchFamily="34" charset="0"/>
                        </a:rPr>
                        <a:t>Problem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pl-PL" sz="2000" b="0" i="0" u="none" strike="noStrike">
                          <a:solidFill>
                            <a:srgbClr val="000000"/>
                          </a:solidFill>
                          <a:effectLst/>
                          <a:latin typeface="Calibri" panose="020F0502020204030204" pitchFamily="34" charset="0"/>
                        </a:rPr>
                        <a:t>Problem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Wartość liczbowa</a:t>
                      </a: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nvPr>
        </p:nvGraphicFramePr>
        <p:xfrm>
          <a:off x="6071231"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endParaRPr lang="pl-PL" sz="2000" b="1" i="0" u="none" strike="noStrike" dirty="0">
                        <a:solidFill>
                          <a:srgbClr val="FFFFFF"/>
                        </a:solidFill>
                        <a:effectLst/>
                        <a:latin typeface="Calibri" panose="020F0502020204030204" pitchFamily="34" charset="0"/>
                      </a:endParaRPr>
                    </a:p>
                    <a:p>
                      <a:pPr algn="ctr" fontAlgn="b"/>
                      <a:r>
                        <a:rPr lang="pl-PL" sz="2000" b="1" i="0" u="none" strike="noStrike" dirty="0">
                          <a:solidFill>
                            <a:srgbClr val="FFFFFF"/>
                          </a:solidFill>
                          <a:effectLst/>
                          <a:latin typeface="Calibri" panose="020F0502020204030204" pitchFamily="34" charset="0"/>
                        </a:rPr>
                        <a:t>Procentowo</a:t>
                      </a: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nvPr>
        </p:nvGraphicFramePr>
        <p:xfrm>
          <a:off x="7799423"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Krzywa Lorenza</a:t>
                      </a: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nvPr>
        </p:nvGraphicFramePr>
        <p:xfrm>
          <a:off x="433277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endParaRPr lang="pl-PL" sz="2000" b="1" i="0" u="none" strike="noStrike" dirty="0">
                        <a:solidFill>
                          <a:srgbClr val="FFFFFF"/>
                        </a:solidFill>
                        <a:effectLst/>
                        <a:latin typeface="Calibri" panose="020F0502020204030204" pitchFamily="34" charset="0"/>
                      </a:endParaRPr>
                    </a:p>
                    <a:p>
                      <a:pPr algn="ctr" fontAlgn="b"/>
                      <a:r>
                        <a:rPr lang="pl-PL" sz="2000" b="1" i="0" u="none" strike="noStrike" dirty="0">
                          <a:solidFill>
                            <a:srgbClr val="FFFFFF"/>
                          </a:solidFill>
                          <a:effectLst/>
                          <a:latin typeface="Calibri" panose="020F0502020204030204" pitchFamily="34" charset="0"/>
                        </a:rPr>
                        <a:t>Narastająco</a:t>
                      </a: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nvPr>
        </p:nvGraphicFramePr>
        <p:xfrm>
          <a:off x="9906000" y="2880518"/>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08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1000"/>
                                  </p:stCondLst>
                                  <p:childTnLst>
                                    <p:set>
                                      <p:cBhvr>
                                        <p:cTn id="32"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0" nodeType="afterEffect">
                                  <p:stCondLst>
                                    <p:cond delay="1000"/>
                                  </p:stCondLst>
                                  <p:childTnLst>
                                    <p:set>
                                      <p:cBhvr>
                                        <p:cTn id="35"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6" fill="hold">
                            <p:stCondLst>
                              <p:cond delay="3000"/>
                            </p:stCondLst>
                            <p:childTnLst>
                              <p:par>
                                <p:cTn id="37" presetID="1" presetClass="entr" presetSubtype="0" fill="hold" grpId="0" nodeType="afterEffect">
                                  <p:stCondLst>
                                    <p:cond delay="1000"/>
                                  </p:stCondLst>
                                  <p:childTnLst>
                                    <p:set>
                                      <p:cBhvr>
                                        <p:cTn id="38"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720249"/>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E12227"/>
                </a:solidFill>
                <a:cs typeface="Tahoma"/>
              </a:rPr>
              <a:t>Kroki służące rozwiązaniu złożonych problemów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spc="50" dirty="0">
                <a:solidFill>
                  <a:srgbClr val="243255"/>
                </a:solidFill>
                <a:cs typeface="Tahoma"/>
              </a:rPr>
              <a:t>1. Identyfikacja problemu i jego przyczyn</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Problem złożony ma wiele przyczyn. </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Niektóre z przyczyn mogą być łatwe do zidentyfikowania, podczas gdy inne mogą być ukryte. </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Mogą istnieć przyczyny, które są konsekwencjami innych przyczyn (słabe wyniki członka zespołu mogą być konsekwencją jego braku umiejętności co jest wynikiem nieprawidłowo przeprowadzonej rekrutacji).</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771271"/>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Przykład</a:t>
            </a:r>
            <a:endParaRPr lang="es-ES" sz="4000" b="1" spc="50" dirty="0">
              <a:solidFill>
                <a:srgbClr val="243255"/>
              </a:solidFill>
              <a:cs typeface="Tahoma"/>
            </a:endParaRPr>
          </a:p>
          <a:p>
            <a:pPr marL="12700">
              <a:lnSpc>
                <a:spcPct val="100000"/>
              </a:lnSpc>
              <a:spcBef>
                <a:spcPts val="110"/>
              </a:spcBef>
            </a:pPr>
            <a:endParaRPr lang="es-ES" sz="1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Firma konsultingowa dąży do poprawy zdolności do samodzielnego wejścia na rynek i budowania marki. </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Musi rozwijać kulturę wyrażania siebie i szybkiego reagowania na pojawiające się możliwości. </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Personel musi nabyć umiejętności informacyjne, należy zacząć korzystać z nowych technologii, a niektóre procesy organizacyjne muszą zostać opracowane lub przeprojektowane.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23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825680"/>
          </a:xfrm>
          <a:prstGeom prst="rect">
            <a:avLst/>
          </a:prstGeom>
        </p:spPr>
        <p:txBody>
          <a:bodyPr vert="horz" wrap="square" lIns="0" tIns="13970" rIns="0" bIns="0" rtlCol="0">
            <a:spAutoFit/>
          </a:bodyPr>
          <a:lstStyle/>
          <a:p>
            <a:pPr marL="12700">
              <a:spcBef>
                <a:spcPts val="110"/>
              </a:spcBef>
            </a:pPr>
            <a:r>
              <a:rPr lang="pl-PL" sz="4000" b="1" spc="50" dirty="0">
                <a:solidFill>
                  <a:srgbClr val="E12227"/>
                </a:solidFill>
                <a:cs typeface="Tahoma"/>
              </a:rPr>
              <a:t>Narzędzia pomocne w rozwiązaniach typu burza mózgów</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Schemat Lorenzo-</a:t>
            </a:r>
            <a:r>
              <a:rPr lang="pl-PL" sz="4000" b="1" dirty="0" err="1">
                <a:solidFill>
                  <a:srgbClr val="243255"/>
                </a:solidFill>
              </a:rPr>
              <a:t>Pareto</a:t>
            </a:r>
            <a:endParaRPr lang="pl-PL" sz="4000" b="1" dirty="0">
              <a:solidFill>
                <a:srgbClr val="243255"/>
              </a:solidFill>
            </a:endParaRPr>
          </a:p>
          <a:p>
            <a:endParaRPr lang="pl-PL" sz="2400" dirty="0"/>
          </a:p>
          <a:p>
            <a:r>
              <a:rPr lang="pl-PL" sz="2400" b="1" dirty="0"/>
              <a:t>ZALETY:</a:t>
            </a:r>
          </a:p>
          <a:p>
            <a:pPr marL="342900" indent="-342900">
              <a:buFont typeface="Arial" panose="020B0604020202020204" pitchFamily="34" charset="0"/>
              <a:buChar char="•"/>
            </a:pPr>
            <a:r>
              <a:rPr lang="pl-PL" sz="2400" dirty="0"/>
              <a:t>skuteczne rozwiązywanie problemów poprzez ich hierarchizację zgodnie z najważniejszymi przyczynami,</a:t>
            </a:r>
          </a:p>
          <a:p>
            <a:pPr marL="342900" indent="-342900">
              <a:buFont typeface="Arial" panose="020B0604020202020204" pitchFamily="34" charset="0"/>
              <a:buChar char="•"/>
            </a:pPr>
            <a:r>
              <a:rPr lang="pl-PL" sz="2400" dirty="0"/>
              <a:t>szybko wskazuje priorytety, na których powinniśmy się skupić, aby najbardziej zredukować występujący problem,</a:t>
            </a:r>
          </a:p>
          <a:p>
            <a:pPr marL="342900" indent="-342900">
              <a:buFont typeface="Arial" panose="020B0604020202020204" pitchFamily="34" charset="0"/>
              <a:buChar char="•"/>
            </a:pPr>
            <a:r>
              <a:rPr lang="pl-PL" sz="2400" dirty="0"/>
              <a:t>pozwala umiejętnie skupić zasoby na wyeliminowaniu jednej przyczyny, co pozwala uniknąć rozproszeniu zasobów na wszystkie przyczyny w jednym momencie,</a:t>
            </a:r>
          </a:p>
          <a:p>
            <a:pPr marL="342900" indent="-342900">
              <a:buFont typeface="Arial" panose="020B0604020202020204" pitchFamily="34" charset="0"/>
              <a:buChar char="•"/>
            </a:pPr>
            <a:r>
              <a:rPr lang="pl-PL" sz="2400" dirty="0"/>
              <a:t>ułatwienie komunikacji oraz przedstawienie w prosty, graficzny sposób gdzie należy skupić siły.</a:t>
            </a:r>
          </a:p>
          <a:p>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n-US" sz="1600" dirty="0"/>
              <a:t>3 Powerful Ways To Use The 80/20 Rule:</a:t>
            </a:r>
          </a:p>
          <a:p>
            <a:r>
              <a:rPr lang="en-US" sz="1600" u="sng" dirty="0">
                <a:hlinkClick r:id="rId5"/>
              </a:rPr>
              <a:t>https://www.youtube.com/watch?v=nJIJtWuAbBc</a:t>
            </a:r>
            <a:r>
              <a:rPr lang="en-US" sz="1600" dirty="0"/>
              <a:t> </a:t>
            </a:r>
            <a:endParaRPr lang="pl-PL" sz="1600" dirty="0"/>
          </a:p>
          <a:p>
            <a:r>
              <a:rPr lang="pl-PL" sz="1600" dirty="0"/>
              <a:t>H</a:t>
            </a:r>
            <a:r>
              <a:rPr lang="en-US" sz="1600" dirty="0"/>
              <a:t>ow to Use the 80/20 Rule - 5 WAYS with </a:t>
            </a:r>
            <a:r>
              <a:rPr lang="en-US" sz="1600" dirty="0" err="1"/>
              <a:t>Examples|The</a:t>
            </a:r>
            <a:r>
              <a:rPr lang="en-US" sz="1600" dirty="0"/>
              <a:t> Pareto Principle:</a:t>
            </a:r>
          </a:p>
          <a:p>
            <a:r>
              <a:rPr lang="en-US" sz="1600" u="sng" dirty="0">
                <a:hlinkClick r:id="rId6"/>
              </a:rPr>
              <a:t>https://www.youtube.com/watch?v=TqI6Axe_ZOk</a:t>
            </a:r>
            <a:r>
              <a:rPr lang="en-US" sz="1600" dirty="0"/>
              <a:t> </a:t>
            </a:r>
            <a:endParaRPr lang="pl-PL" sz="1600" dirty="0"/>
          </a:p>
          <a:p>
            <a:r>
              <a:rPr lang="en-US" sz="1600" dirty="0"/>
              <a:t>Improve Your Productivity With the 80/20 Rule:</a:t>
            </a:r>
          </a:p>
          <a:p>
            <a:r>
              <a:rPr lang="en-US" sz="1600" u="sng" dirty="0">
                <a:hlinkClick r:id="rId7"/>
              </a:rPr>
              <a:t>https://www.youtube.com/watch?v=zPoA6dzKmtg</a:t>
            </a:r>
            <a:r>
              <a:rPr lang="en-US" sz="1600" dirty="0"/>
              <a:t> </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2857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r>
              <a:rPr lang="pl-PL" sz="8900" dirty="0"/>
              <a:t>Dziękuję za uwagę</a:t>
            </a:r>
            <a:r>
              <a:rPr lang="es-ES" sz="8900"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329705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Problemy niegodziwe</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W przypadku problemu niegodziwego symptomy problemu stały się również jego przyczynami. </a:t>
            </a: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To sprawia, że są one znacznie trudniejsze do zrozumienia i rozwiązania. Tego rodzaju problemy to spirale, w których każde niewłaściwe rozwiązanie pogarsza problem.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pl-PL" sz="2500" b="1" dirty="0"/>
              <a:t>Charakterystyka Problemów Niegodziwych:</a:t>
            </a:r>
          </a:p>
          <a:p>
            <a:pPr marL="628650" lvl="0" indent="-442913" defTabSz="977900">
              <a:lnSpc>
                <a:spcPct val="90000"/>
              </a:lnSpc>
              <a:spcBef>
                <a:spcPct val="0"/>
              </a:spcBef>
              <a:spcAft>
                <a:spcPct val="35000"/>
              </a:spcAft>
              <a:buFont typeface="+mj-lt"/>
              <a:buAutoNum type="arabicPeriod"/>
            </a:pPr>
            <a:r>
              <a:rPr lang="pl-PL" sz="2300" dirty="0"/>
              <a:t>Trudności w zdefiniowaniu problemu; </a:t>
            </a:r>
          </a:p>
          <a:p>
            <a:pPr marL="628650" lvl="0" indent="-442913" defTabSz="977900">
              <a:lnSpc>
                <a:spcPct val="90000"/>
              </a:lnSpc>
              <a:spcBef>
                <a:spcPct val="0"/>
              </a:spcBef>
              <a:spcAft>
                <a:spcPct val="35000"/>
              </a:spcAft>
              <a:buFont typeface="+mj-lt"/>
              <a:buAutoNum type="arabicPeriod"/>
            </a:pPr>
            <a:r>
              <a:rPr lang="pl-PL" sz="2300" dirty="0"/>
              <a:t>Trudności z ustaleniem, czy problem został całkowicie rozwiązany. Niekiedy trwałe rozwiązanie nie jest możliwe;</a:t>
            </a:r>
          </a:p>
          <a:p>
            <a:pPr marL="628650" lvl="0" indent="-442913" defTabSz="977900">
              <a:lnSpc>
                <a:spcPct val="90000"/>
              </a:lnSpc>
              <a:spcBef>
                <a:spcPct val="0"/>
              </a:spcBef>
              <a:spcAft>
                <a:spcPct val="35000"/>
              </a:spcAft>
              <a:buFont typeface="+mj-lt"/>
              <a:buAutoNum type="arabicPeriod"/>
            </a:pPr>
            <a:r>
              <a:rPr lang="pl-PL" sz="2300" dirty="0"/>
              <a:t>Brak jednoznacznych dobrych lub złych rozwiązań;</a:t>
            </a:r>
          </a:p>
          <a:p>
            <a:pPr marL="628650" lvl="0" indent="-442913" defTabSz="977900">
              <a:lnSpc>
                <a:spcPct val="90000"/>
              </a:lnSpc>
              <a:spcBef>
                <a:spcPct val="0"/>
              </a:spcBef>
              <a:spcAft>
                <a:spcPct val="35000"/>
              </a:spcAft>
              <a:buFont typeface="+mj-lt"/>
              <a:buAutoNum type="arabicPeriod"/>
            </a:pPr>
            <a:r>
              <a:rPr lang="pl-PL" sz="2300" dirty="0"/>
              <a:t>Ograniczone możliwości wykorzystania zdobytej wiedzy z poprzednich sukcesów do rozwiązania nowych problemów;</a:t>
            </a:r>
          </a:p>
          <a:p>
            <a:pPr marL="628650" lvl="0" indent="-442913" defTabSz="977900">
              <a:lnSpc>
                <a:spcPct val="90000"/>
              </a:lnSpc>
              <a:spcBef>
                <a:spcPct val="0"/>
              </a:spcBef>
              <a:spcAft>
                <a:spcPct val="35000"/>
              </a:spcAft>
              <a:buFont typeface="+mj-lt"/>
              <a:buAutoNum type="arabicPeriod"/>
            </a:pPr>
            <a:r>
              <a:rPr lang="pl-PL" sz="2300" dirty="0"/>
              <a:t>Każdy problem jest wyjątkowy, a wcześniejsze lub podobne próby rozwiązania problemu mogą okazać się nieskuteczne;</a:t>
            </a:r>
          </a:p>
          <a:p>
            <a:pPr marL="628650" lvl="0" indent="-442913" defTabSz="977900">
              <a:lnSpc>
                <a:spcPct val="90000"/>
              </a:lnSpc>
              <a:spcBef>
                <a:spcPct val="0"/>
              </a:spcBef>
              <a:spcAft>
                <a:spcPct val="35000"/>
              </a:spcAft>
              <a:buFont typeface="+mj-lt"/>
              <a:buAutoNum type="arabicPeriod"/>
            </a:pPr>
            <a:r>
              <a:rPr lang="pl-PL" sz="2300" dirty="0"/>
              <a:t>Istnieje zbyt wiele możliwych rozwiązań, aby je wymienić i porównać ze sobą w racjonalny sposób.</a:t>
            </a:r>
          </a:p>
          <a:p>
            <a:pPr marL="185737" lvl="0" defTabSz="977900">
              <a:lnSpc>
                <a:spcPct val="90000"/>
              </a:lnSpc>
              <a:spcBef>
                <a:spcPct val="0"/>
              </a:spcBef>
              <a:spcAft>
                <a:spcPct val="35000"/>
              </a:spcAft>
            </a:pPr>
            <a:endParaRPr lang="pl-PL" sz="3500" dirty="0"/>
          </a:p>
          <a:p>
            <a:pPr marL="185737" lvl="0" algn="r" defTabSz="977900">
              <a:lnSpc>
                <a:spcPct val="90000"/>
              </a:lnSpc>
              <a:spcBef>
                <a:spcPct val="0"/>
              </a:spcBef>
              <a:spcAft>
                <a:spcPct val="35000"/>
              </a:spcAft>
            </a:pPr>
            <a:r>
              <a:rPr lang="nn-NO" sz="2300" dirty="0"/>
              <a:t>H.W. Rittel i M.M. Webber (1973) </a:t>
            </a:r>
            <a:endParaRPr lang="pl-PL" sz="2200" dirty="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3297056"/>
          </a:xfrm>
          <a:prstGeom prst="rect">
            <a:avLst/>
          </a:prstGeom>
        </p:spPr>
        <p:txBody>
          <a:bodyPr vert="horz" wrap="square" lIns="0" tIns="13970" rIns="0" bIns="0" rtlCol="0">
            <a:spAutoFit/>
          </a:bodyPr>
          <a:lstStyle/>
          <a:p>
            <a:pPr marL="12700">
              <a:lnSpc>
                <a:spcPct val="100000"/>
              </a:lnSpc>
              <a:spcBef>
                <a:spcPts val="110"/>
              </a:spcBef>
            </a:pPr>
            <a:r>
              <a:rPr lang="pl-PL" sz="2500" b="1" dirty="0"/>
              <a:t>Na czym polega zwalczanie prawdziwych przyczyn problemów? </a:t>
            </a:r>
            <a:endParaRPr lang="es-ES" sz="2500" b="1"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1000" dirty="0"/>
          </a:p>
          <a:p>
            <a:pPr marL="355600" indent="-342900">
              <a:spcBef>
                <a:spcPts val="110"/>
              </a:spcBef>
              <a:buFont typeface="Arial" panose="020B0604020202020204" pitchFamily="34" charset="0"/>
              <a:buChar char="•"/>
            </a:pPr>
            <a:r>
              <a:rPr lang="pl-PL" sz="2500" dirty="0"/>
              <a:t>Zrozumienie różnych problemów, ich przyczyn i symptomów staje się o wiele bardziej potrzebne a przy tym trudniejsze, gdy mamy do czynienia z problemami „złożonymi” oraz niegodziwymi. </a:t>
            </a:r>
          </a:p>
          <a:p>
            <a:pPr marL="355600" indent="-342900">
              <a:spcBef>
                <a:spcPts val="110"/>
              </a:spcBef>
              <a:buFont typeface="Arial" panose="020B0604020202020204" pitchFamily="34" charset="0"/>
              <a:buChar char="•"/>
            </a:pPr>
            <a:r>
              <a:rPr lang="pl-PL" sz="2500" dirty="0"/>
              <a:t>Pamiętaj, że niewłaściwe rozpoznanie objawu może tylko pogorszyć rozstrzygany problem</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64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2. Rozważanie skutków zdefiniowanego problemu</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Dysponując wiedzą na temat identyfikowania problemów oraz ich kategoryzacji możliwe jest poddanie analizie skutków zdefiniowanego problemu(ów). Do tego celu należy wykorzystać techniką, obejmującą trzy poniższe kroki. </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2098363392"/>
              </p:ext>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ext uri="{D42A27DB-BD31-4B8C-83A1-F6EECF244321}">
                <p14:modId xmlns:p14="http://schemas.microsoft.com/office/powerpoint/2010/main" val="121143936"/>
              </p:ext>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pl-PL"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Temat: Rozwiązywanie problemów złożonych </a:t>
            </a:r>
            <a:endParaRPr lang="en-US" altLang="ko-KR" sz="1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0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
                                            <p:graphicEl>
                                              <a:dgm id="{10FBA7DD-6395-479F-9753-E23022EDD633}"/>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
                                            <p:graphicEl>
                                              <a:dgm id="{3B0BB0E8-8464-4801-8256-66635F43AB66}"/>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
                                            <p:graphicEl>
                                              <a:dgm id="{625564FC-7A04-4C71-B68C-8C0EB6AD6FAC}"/>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
                                            <p:graphicEl>
                                              <a:dgm id="{F8704E31-FC0D-4530-8496-D59D57C0939B}"/>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
                                            <p:graphicEl>
                                              <a:dgm id="{E08290E4-7E66-4A38-8C04-B744075D2EDA}"/>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
                                            <p:graphicEl>
                                              <a:dgm id="{C745B468-92C4-45EC-A1D8-01D5351FA85C}"/>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2">
                                            <p:graphicEl>
                                              <a:dgm id="{B237F976-40D2-4842-94CD-1BF2F7C82180}"/>
                                            </p:graphic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1095</TotalTime>
  <Words>11146</Words>
  <Application>Microsoft Office PowerPoint</Application>
  <PresentationFormat>Niestandardowy</PresentationFormat>
  <Paragraphs>1088</Paragraphs>
  <Slides>71</Slides>
  <Notes>61</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71</vt:i4>
      </vt:variant>
    </vt:vector>
  </HeadingPairs>
  <TitlesOfParts>
    <vt:vector size="80" baseType="lpstr">
      <vt:lpstr>맑은 고딕</vt:lpstr>
      <vt:lpstr>Arial</vt:lpstr>
      <vt:lpstr>Calibri</vt:lpstr>
      <vt:lpstr>Tahoma</vt:lpstr>
      <vt:lpstr>Times New Roman</vt:lpstr>
      <vt:lpstr>Wingdings 2</vt:lpstr>
      <vt:lpstr>YADLjI9qxTA 0</vt:lpstr>
      <vt:lpstr>Office Theme</vt:lpstr>
      <vt:lpstr>1_Office Theme</vt:lpstr>
      <vt:lpstr>Prezentacja programu PowerPoint</vt:lpstr>
      <vt:lpstr>Cele kursu </vt:lpstr>
      <vt:lpstr>Efekty uczenia się </vt:lpstr>
      <vt:lpstr>Zawartość kursu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Karolina Palimąka</cp:lastModifiedBy>
  <cp:revision>152</cp:revision>
  <dcterms:created xsi:type="dcterms:W3CDTF">2021-03-19T11:51:00Z</dcterms:created>
  <dcterms:modified xsi:type="dcterms:W3CDTF">2021-11-30T09:32:06Z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