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s-ES" sz="1800" b="0" strike="noStrike" spc="-1">
                <a:solidFill>
                  <a:srgbClr val="000000"/>
                </a:solidFill>
                <a:latin typeface="Calibri"/>
              </a:rPr>
              <a:t>Pulse para desplazar la página</a:t>
            </a:r>
          </a:p>
        </p:txBody>
      </p:sp>
      <p:sp>
        <p:nvSpPr>
          <p:cNvPr id="185" name="PlaceHolder 2"/>
          <p:cNvSpPr>
            <a:spLocks noGrp="1"/>
          </p:cNvSpPr>
          <p:nvPr>
            <p:ph type="body"/>
          </p:nvPr>
        </p:nvSpPr>
        <p:spPr>
          <a:xfrm>
            <a:off x="756000" y="5078520"/>
            <a:ext cx="6047640" cy="4811040"/>
          </a:xfrm>
          <a:prstGeom prst="rect">
            <a:avLst/>
          </a:prstGeom>
        </p:spPr>
        <p:txBody>
          <a:bodyPr lIns="0" tIns="0" rIns="0" bIns="0">
            <a:noAutofit/>
          </a:bodyPr>
          <a:lstStyle/>
          <a:p>
            <a:r>
              <a:rPr lang="es-ES" sz="2000" b="0" strike="noStrike" spc="-1">
                <a:latin typeface="Arial"/>
              </a:rPr>
              <a:t>Pulse para editar el formato de las notas</a:t>
            </a:r>
          </a:p>
        </p:txBody>
      </p:sp>
      <p:sp>
        <p:nvSpPr>
          <p:cNvPr id="186" name="PlaceHolder 3"/>
          <p:cNvSpPr>
            <a:spLocks noGrp="1"/>
          </p:cNvSpPr>
          <p:nvPr>
            <p:ph type="hdr"/>
          </p:nvPr>
        </p:nvSpPr>
        <p:spPr>
          <a:xfrm>
            <a:off x="0" y="0"/>
            <a:ext cx="3280680" cy="534240"/>
          </a:xfrm>
          <a:prstGeom prst="rect">
            <a:avLst/>
          </a:prstGeom>
        </p:spPr>
        <p:txBody>
          <a:bodyPr lIns="0" tIns="0" rIns="0" bIns="0">
            <a:noAutofit/>
          </a:bodyPr>
          <a:lstStyle/>
          <a:p>
            <a:r>
              <a:rPr lang="es-ES" sz="1400" b="0" strike="noStrike" spc="-1">
                <a:latin typeface="Times New Roman"/>
              </a:rPr>
              <a:t> </a:t>
            </a:r>
          </a:p>
        </p:txBody>
      </p:sp>
      <p:sp>
        <p:nvSpPr>
          <p:cNvPr id="18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s-ES" sz="1400" b="0" strike="noStrike" spc="-1">
                <a:latin typeface="Times New Roman"/>
              </a:rPr>
              <a:t> </a:t>
            </a:r>
          </a:p>
        </p:txBody>
      </p:sp>
      <p:sp>
        <p:nvSpPr>
          <p:cNvPr id="18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s-ES" sz="1400" b="0" strike="noStrike" spc="-1">
                <a:latin typeface="Times New Roman"/>
              </a:rPr>
              <a:t> </a:t>
            </a:r>
          </a:p>
        </p:txBody>
      </p:sp>
      <p:sp>
        <p:nvSpPr>
          <p:cNvPr id="18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689983A0-FFA4-4A28-97EC-54869FE3B640}" type="slidenum">
              <a:rPr lang="es-ES" sz="1400" b="0" strike="noStrike" spc="-1">
                <a:latin typeface="Times New Roman"/>
              </a:rPr>
              <a:t>‹Nº›</a:t>
            </a:fld>
            <a:endParaRPr lang="es-E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noRot="1" noChangeAspect="1"/>
          </p:cNvSpPr>
          <p:nvPr>
            <p:ph type="sldImg"/>
          </p:nvPr>
        </p:nvSpPr>
        <p:spPr>
          <a:xfrm>
            <a:off x="6058080" y="1285920"/>
            <a:ext cx="6171840" cy="3471480"/>
          </a:xfrm>
          <a:prstGeom prst="rect">
            <a:avLst/>
          </a:prstGeom>
        </p:spPr>
      </p:sp>
      <p:sp>
        <p:nvSpPr>
          <p:cNvPr id="359"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360"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BB6366EC-982D-4306-B8E6-C988D5D8029A}" type="slidenum">
              <a:rPr lang="es-ES" sz="1200" b="0" strike="noStrike" spc="-1">
                <a:latin typeface="Times New Roman"/>
              </a:rPr>
              <a:t>2</a:t>
            </a:fld>
            <a:endParaRPr lang="es-E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noRot="1" noChangeAspect="1"/>
          </p:cNvSpPr>
          <p:nvPr>
            <p:ph type="sldImg"/>
          </p:nvPr>
        </p:nvSpPr>
        <p:spPr>
          <a:xfrm>
            <a:off x="6057900" y="1285875"/>
            <a:ext cx="6172200" cy="3471863"/>
          </a:xfrm>
          <a:prstGeom prst="rect">
            <a:avLst/>
          </a:prstGeom>
        </p:spPr>
      </p:sp>
      <p:sp>
        <p:nvSpPr>
          <p:cNvPr id="386"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387"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88571474-B63F-46BA-9CEC-FC0D7AF34803}" type="slidenum">
              <a:rPr lang="es-ES" sz="1200" b="0" strike="noStrike" spc="-1">
                <a:solidFill>
                  <a:srgbClr val="000000"/>
                </a:solidFill>
                <a:latin typeface="Calibri"/>
                <a:ea typeface="+mn-ea"/>
              </a:rPr>
              <a:t>11</a:t>
            </a:fld>
            <a:endParaRPr lang="es-E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PlaceHolder 1"/>
          <p:cNvSpPr>
            <a:spLocks noGrp="1" noRot="1" noChangeAspect="1"/>
          </p:cNvSpPr>
          <p:nvPr>
            <p:ph type="sldImg"/>
          </p:nvPr>
        </p:nvSpPr>
        <p:spPr>
          <a:xfrm>
            <a:off x="6058080" y="1285920"/>
            <a:ext cx="6171840" cy="3471480"/>
          </a:xfrm>
          <a:prstGeom prst="rect">
            <a:avLst/>
          </a:prstGeom>
        </p:spPr>
      </p:sp>
      <p:sp>
        <p:nvSpPr>
          <p:cNvPr id="389"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390"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AB5EFFC0-7550-4E91-BF00-9CD55C646CDA}" type="slidenum">
              <a:rPr lang="es-ES" sz="1200" b="0" strike="noStrike" spc="-1">
                <a:solidFill>
                  <a:srgbClr val="000000"/>
                </a:solidFill>
                <a:latin typeface="Calibri"/>
                <a:ea typeface="+mn-ea"/>
              </a:rPr>
              <a:t>12</a:t>
            </a:fld>
            <a:endParaRPr lang="es-E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PlaceHolder 1"/>
          <p:cNvSpPr>
            <a:spLocks noGrp="1" noRot="1" noChangeAspect="1"/>
          </p:cNvSpPr>
          <p:nvPr>
            <p:ph type="sldImg"/>
          </p:nvPr>
        </p:nvSpPr>
        <p:spPr>
          <a:xfrm>
            <a:off x="6057900" y="1285875"/>
            <a:ext cx="6172200" cy="3471863"/>
          </a:xfrm>
          <a:prstGeom prst="rect">
            <a:avLst/>
          </a:prstGeom>
        </p:spPr>
      </p:sp>
      <p:sp>
        <p:nvSpPr>
          <p:cNvPr id="392"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393"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FB926DC3-B8C2-437D-91EB-EA14A75E1EE7}" type="slidenum">
              <a:rPr lang="es-ES" sz="1200" b="0" strike="noStrike" spc="-1">
                <a:solidFill>
                  <a:srgbClr val="000000"/>
                </a:solidFill>
                <a:latin typeface="Calibri"/>
                <a:ea typeface="+mn-ea"/>
              </a:rPr>
              <a:t>13</a:t>
            </a:fld>
            <a:endParaRPr lang="es-E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PlaceHolder 1"/>
          <p:cNvSpPr>
            <a:spLocks noGrp="1" noRot="1" noChangeAspect="1"/>
          </p:cNvSpPr>
          <p:nvPr>
            <p:ph type="sldImg"/>
          </p:nvPr>
        </p:nvSpPr>
        <p:spPr>
          <a:xfrm>
            <a:off x="6057900" y="1285875"/>
            <a:ext cx="6172200" cy="3471863"/>
          </a:xfrm>
          <a:prstGeom prst="rect">
            <a:avLst/>
          </a:prstGeom>
        </p:spPr>
      </p:sp>
      <p:sp>
        <p:nvSpPr>
          <p:cNvPr id="395"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396"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49D40E46-9944-4D4C-A469-8F024CF55735}" type="slidenum">
              <a:rPr lang="es-ES" sz="1200" b="0" strike="noStrike" spc="-1">
                <a:solidFill>
                  <a:srgbClr val="000000"/>
                </a:solidFill>
                <a:latin typeface="Calibri"/>
                <a:ea typeface="+mn-ea"/>
              </a:rPr>
              <a:t>14</a:t>
            </a:fld>
            <a:endParaRPr lang="es-E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PlaceHolder 1"/>
          <p:cNvSpPr>
            <a:spLocks noGrp="1" noRot="1" noChangeAspect="1"/>
          </p:cNvSpPr>
          <p:nvPr>
            <p:ph type="sldImg"/>
          </p:nvPr>
        </p:nvSpPr>
        <p:spPr>
          <a:xfrm>
            <a:off x="6058080" y="1285920"/>
            <a:ext cx="6171840" cy="3471480"/>
          </a:xfrm>
          <a:prstGeom prst="rect">
            <a:avLst/>
          </a:prstGeom>
        </p:spPr>
      </p:sp>
      <p:sp>
        <p:nvSpPr>
          <p:cNvPr id="398"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399"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FD6FF194-4422-4ED9-BCAD-5993C0013EF9}" type="slidenum">
              <a:rPr lang="es-ES" sz="1200" b="0" strike="noStrike" spc="-1">
                <a:solidFill>
                  <a:srgbClr val="000000"/>
                </a:solidFill>
                <a:latin typeface="Calibri"/>
                <a:ea typeface="+mn-ea"/>
              </a:rPr>
              <a:t>15</a:t>
            </a:fld>
            <a:endParaRPr lang="es-E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PlaceHolder 1"/>
          <p:cNvSpPr>
            <a:spLocks noGrp="1" noRot="1" noChangeAspect="1"/>
          </p:cNvSpPr>
          <p:nvPr>
            <p:ph type="sldImg"/>
          </p:nvPr>
        </p:nvSpPr>
        <p:spPr>
          <a:xfrm>
            <a:off x="6058080" y="1285920"/>
            <a:ext cx="6171840" cy="3471480"/>
          </a:xfrm>
          <a:prstGeom prst="rect">
            <a:avLst/>
          </a:prstGeom>
        </p:spPr>
      </p:sp>
      <p:sp>
        <p:nvSpPr>
          <p:cNvPr id="401" name="PlaceHolder 2"/>
          <p:cNvSpPr>
            <a:spLocks noGrp="1"/>
          </p:cNvSpPr>
          <p:nvPr>
            <p:ph type="body"/>
          </p:nvPr>
        </p:nvSpPr>
        <p:spPr>
          <a:xfrm>
            <a:off x="1828800" y="4951440"/>
            <a:ext cx="14630040" cy="4049280"/>
          </a:xfrm>
          <a:prstGeom prst="rect">
            <a:avLst/>
          </a:prstGeom>
        </p:spPr>
        <p:txBody>
          <a:bodyPr>
            <a:noAutofit/>
          </a:bodyPr>
          <a:lstStyle/>
          <a:p>
            <a:pPr marL="216000" indent="-216000">
              <a:lnSpc>
                <a:spcPct val="100000"/>
              </a:lnSpc>
            </a:pPr>
            <a:r>
              <a:rPr lang="es-ES" sz="2000" b="0" strike="noStrike" spc="-1">
                <a:latin typeface="Arial"/>
              </a:rPr>
              <a:t>https://www.mdpi.com/journal/jintelligence/special_issues/Cognitive_Flexibility_Concepts_Issues_Assessment </a:t>
            </a:r>
          </a:p>
        </p:txBody>
      </p:sp>
      <p:sp>
        <p:nvSpPr>
          <p:cNvPr id="402"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2C128DD6-822E-4E61-80AC-FE9B92D283B5}" type="slidenum">
              <a:rPr lang="es-ES" sz="1200" b="0" strike="noStrike" spc="-1">
                <a:solidFill>
                  <a:srgbClr val="000000"/>
                </a:solidFill>
                <a:latin typeface="Calibri"/>
                <a:ea typeface="+mn-ea"/>
              </a:rPr>
              <a:t>16</a:t>
            </a:fld>
            <a:endParaRPr lang="es-E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PlaceHolder 1"/>
          <p:cNvSpPr>
            <a:spLocks noGrp="1" noRot="1" noChangeAspect="1"/>
          </p:cNvSpPr>
          <p:nvPr>
            <p:ph type="sldImg"/>
          </p:nvPr>
        </p:nvSpPr>
        <p:spPr>
          <a:xfrm>
            <a:off x="6057900" y="1285875"/>
            <a:ext cx="6172200" cy="3471863"/>
          </a:xfrm>
          <a:prstGeom prst="rect">
            <a:avLst/>
          </a:prstGeom>
        </p:spPr>
      </p:sp>
      <p:sp>
        <p:nvSpPr>
          <p:cNvPr id="404"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05"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35B99F2F-8F3C-40B6-9069-5560ABA9BF5B}" type="slidenum">
              <a:rPr lang="es-ES" sz="1200" b="0" strike="noStrike" spc="-1">
                <a:solidFill>
                  <a:srgbClr val="000000"/>
                </a:solidFill>
                <a:latin typeface="Calibri"/>
                <a:ea typeface="+mn-ea"/>
              </a:rPr>
              <a:t>17</a:t>
            </a:fld>
            <a:endParaRPr lang="es-E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PlaceHolder 1"/>
          <p:cNvSpPr>
            <a:spLocks noGrp="1" noRot="1" noChangeAspect="1"/>
          </p:cNvSpPr>
          <p:nvPr>
            <p:ph type="sldImg"/>
          </p:nvPr>
        </p:nvSpPr>
        <p:spPr>
          <a:xfrm>
            <a:off x="6057900" y="1285875"/>
            <a:ext cx="6172200" cy="3471863"/>
          </a:xfrm>
          <a:prstGeom prst="rect">
            <a:avLst/>
          </a:prstGeom>
        </p:spPr>
      </p:sp>
      <p:sp>
        <p:nvSpPr>
          <p:cNvPr id="407"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08"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85EFFA2C-501D-495D-8CB2-3EBE10B59432}" type="slidenum">
              <a:rPr lang="es-ES" sz="1200" b="0" strike="noStrike" spc="-1">
                <a:solidFill>
                  <a:srgbClr val="000000"/>
                </a:solidFill>
                <a:latin typeface="Calibri"/>
                <a:ea typeface="+mn-ea"/>
              </a:rPr>
              <a:t>18</a:t>
            </a:fld>
            <a:endParaRPr lang="es-E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PlaceHolder 1"/>
          <p:cNvSpPr>
            <a:spLocks noGrp="1" noRot="1" noChangeAspect="1"/>
          </p:cNvSpPr>
          <p:nvPr>
            <p:ph type="sldImg"/>
          </p:nvPr>
        </p:nvSpPr>
        <p:spPr>
          <a:xfrm>
            <a:off x="6058080" y="1285920"/>
            <a:ext cx="6171840" cy="3471480"/>
          </a:xfrm>
          <a:prstGeom prst="rect">
            <a:avLst/>
          </a:prstGeom>
        </p:spPr>
      </p:sp>
      <p:sp>
        <p:nvSpPr>
          <p:cNvPr id="410"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11"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11E1FA6A-94B1-4C40-9281-D128A6D8EC8F}" type="slidenum">
              <a:rPr lang="es-ES" sz="1200" b="0" strike="noStrike" spc="-1">
                <a:solidFill>
                  <a:srgbClr val="000000"/>
                </a:solidFill>
                <a:latin typeface="Calibri"/>
                <a:ea typeface="+mn-ea"/>
              </a:rPr>
              <a:t>19</a:t>
            </a:fld>
            <a:endParaRPr lang="es-E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PlaceHolder 1"/>
          <p:cNvSpPr>
            <a:spLocks noGrp="1" noRot="1" noChangeAspect="1"/>
          </p:cNvSpPr>
          <p:nvPr>
            <p:ph type="sldImg"/>
          </p:nvPr>
        </p:nvSpPr>
        <p:spPr>
          <a:xfrm>
            <a:off x="6057900" y="1285875"/>
            <a:ext cx="6172200" cy="3471863"/>
          </a:xfrm>
          <a:prstGeom prst="rect">
            <a:avLst/>
          </a:prstGeom>
        </p:spPr>
      </p:sp>
      <p:sp>
        <p:nvSpPr>
          <p:cNvPr id="413"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14"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53A608D1-6C42-4475-9029-553057343EB0}" type="slidenum">
              <a:rPr lang="es-ES" sz="1200" b="0" strike="noStrike" spc="-1">
                <a:solidFill>
                  <a:srgbClr val="000000"/>
                </a:solidFill>
                <a:latin typeface="Calibri"/>
                <a:ea typeface="+mn-ea"/>
              </a:rPr>
              <a:t>20</a:t>
            </a:fld>
            <a:endParaRPr lang="es-E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PlaceHolder 1"/>
          <p:cNvSpPr>
            <a:spLocks noGrp="1" noRot="1" noChangeAspect="1"/>
          </p:cNvSpPr>
          <p:nvPr>
            <p:ph type="sldImg"/>
          </p:nvPr>
        </p:nvSpPr>
        <p:spPr>
          <a:xfrm>
            <a:off x="6057900" y="1285875"/>
            <a:ext cx="6172200" cy="3471863"/>
          </a:xfrm>
          <a:prstGeom prst="rect">
            <a:avLst/>
          </a:prstGeom>
        </p:spPr>
      </p:sp>
      <p:sp>
        <p:nvSpPr>
          <p:cNvPr id="362"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363"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DE99D722-D59F-4BE0-A77C-5F4B10A07269}" type="slidenum">
              <a:rPr lang="es-ES" sz="1200" b="0" strike="noStrike" spc="-1">
                <a:latin typeface="Times New Roman"/>
              </a:rPr>
              <a:t>3</a:t>
            </a:fld>
            <a:endParaRPr lang="es-ES"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057900" y="1285875"/>
            <a:ext cx="6172200" cy="3471863"/>
          </a:xfrm>
          <a:prstGeom prst="rect">
            <a:avLst/>
          </a:prstGeom>
        </p:spPr>
      </p:sp>
      <p:sp>
        <p:nvSpPr>
          <p:cNvPr id="416"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17"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54357C81-EAEE-4487-9CF9-34895AFC9481}" type="slidenum">
              <a:rPr lang="es-ES" sz="1200" b="0" strike="noStrike" spc="-1">
                <a:solidFill>
                  <a:srgbClr val="000000"/>
                </a:solidFill>
                <a:latin typeface="Calibri"/>
                <a:ea typeface="+mn-ea"/>
              </a:rPr>
              <a:t>21</a:t>
            </a:fld>
            <a:endParaRPr lang="es-ES"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PlaceHolder 1"/>
          <p:cNvSpPr>
            <a:spLocks noGrp="1" noRot="1" noChangeAspect="1"/>
          </p:cNvSpPr>
          <p:nvPr>
            <p:ph type="sldImg"/>
          </p:nvPr>
        </p:nvSpPr>
        <p:spPr>
          <a:xfrm>
            <a:off x="6057900" y="1285875"/>
            <a:ext cx="6172200" cy="3471863"/>
          </a:xfrm>
          <a:prstGeom prst="rect">
            <a:avLst/>
          </a:prstGeom>
        </p:spPr>
      </p:sp>
      <p:sp>
        <p:nvSpPr>
          <p:cNvPr id="419"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20"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3F23DE1F-2126-4CAA-BFC2-CF1C3A39F3F4}" type="slidenum">
              <a:rPr lang="es-ES" sz="1200" b="0" strike="noStrike" spc="-1">
                <a:solidFill>
                  <a:srgbClr val="000000"/>
                </a:solidFill>
                <a:latin typeface="Calibri"/>
                <a:ea typeface="+mn-ea"/>
              </a:rPr>
              <a:t>22</a:t>
            </a:fld>
            <a:endParaRPr lang="es-ES"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PlaceHolder 1"/>
          <p:cNvSpPr>
            <a:spLocks noGrp="1" noRot="1" noChangeAspect="1"/>
          </p:cNvSpPr>
          <p:nvPr>
            <p:ph type="sldImg"/>
          </p:nvPr>
        </p:nvSpPr>
        <p:spPr>
          <a:xfrm>
            <a:off x="6057900" y="1285875"/>
            <a:ext cx="6172200" cy="3471863"/>
          </a:xfrm>
          <a:prstGeom prst="rect">
            <a:avLst/>
          </a:prstGeom>
        </p:spPr>
      </p:sp>
      <p:sp>
        <p:nvSpPr>
          <p:cNvPr id="422"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23"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23E55950-B484-41C4-B584-A6BD7D491A45}" type="slidenum">
              <a:rPr lang="es-ES" sz="1200" b="0" strike="noStrike" spc="-1">
                <a:solidFill>
                  <a:srgbClr val="000000"/>
                </a:solidFill>
                <a:latin typeface="Calibri"/>
                <a:ea typeface="+mn-ea"/>
              </a:rPr>
              <a:t>23</a:t>
            </a:fld>
            <a:endParaRPr lang="es-ES"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PlaceHolder 1"/>
          <p:cNvSpPr>
            <a:spLocks noGrp="1" noRot="1" noChangeAspect="1"/>
          </p:cNvSpPr>
          <p:nvPr>
            <p:ph type="sldImg"/>
          </p:nvPr>
        </p:nvSpPr>
        <p:spPr>
          <a:xfrm>
            <a:off x="6058080" y="1285920"/>
            <a:ext cx="6171840" cy="3471480"/>
          </a:xfrm>
          <a:prstGeom prst="rect">
            <a:avLst/>
          </a:prstGeom>
        </p:spPr>
      </p:sp>
      <p:sp>
        <p:nvSpPr>
          <p:cNvPr id="425"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426"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20C1F185-6BF6-47B0-8119-C3386192B91E}" type="slidenum">
              <a:rPr lang="es-ES" sz="1200" b="0" strike="noStrike" spc="-1">
                <a:solidFill>
                  <a:srgbClr val="000000"/>
                </a:solidFill>
                <a:latin typeface="Calibri"/>
                <a:ea typeface="+mn-ea"/>
              </a:rPr>
              <a:t>24</a:t>
            </a:fld>
            <a:endParaRPr lang="es-E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laceHolder 1"/>
          <p:cNvSpPr>
            <a:spLocks noGrp="1" noRot="1" noChangeAspect="1"/>
          </p:cNvSpPr>
          <p:nvPr>
            <p:ph type="sldImg"/>
          </p:nvPr>
        </p:nvSpPr>
        <p:spPr>
          <a:xfrm>
            <a:off x="6058080" y="1285920"/>
            <a:ext cx="6171840" cy="3471480"/>
          </a:xfrm>
          <a:prstGeom prst="rect">
            <a:avLst/>
          </a:prstGeom>
        </p:spPr>
      </p:sp>
      <p:sp>
        <p:nvSpPr>
          <p:cNvPr id="365"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366"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29DEA520-3CEB-4C2E-8ABC-4CF60B34E20D}" type="slidenum">
              <a:rPr lang="es-ES" sz="1200" b="0" strike="noStrike" spc="-1">
                <a:solidFill>
                  <a:srgbClr val="000000"/>
                </a:solidFill>
                <a:latin typeface="Calibri"/>
                <a:ea typeface="+mn-ea"/>
              </a:rPr>
              <a:t>4</a:t>
            </a:fld>
            <a:endParaRPr lang="es-E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laceHolder 1"/>
          <p:cNvSpPr>
            <a:spLocks noGrp="1" noRot="1" noChangeAspect="1"/>
          </p:cNvSpPr>
          <p:nvPr>
            <p:ph type="sldImg"/>
          </p:nvPr>
        </p:nvSpPr>
        <p:spPr>
          <a:xfrm>
            <a:off x="6058080" y="1285920"/>
            <a:ext cx="6171840" cy="3471480"/>
          </a:xfrm>
          <a:prstGeom prst="rect">
            <a:avLst/>
          </a:prstGeom>
        </p:spPr>
      </p:sp>
      <p:sp>
        <p:nvSpPr>
          <p:cNvPr id="368"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369"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29B25125-3682-4B1E-A1C6-96E010E206CF}" type="slidenum">
              <a:rPr lang="es-ES" sz="1200" b="0" strike="noStrike" spc="-1">
                <a:solidFill>
                  <a:srgbClr val="000000"/>
                </a:solidFill>
                <a:latin typeface="Calibri"/>
                <a:ea typeface="+mn-ea"/>
              </a:rPr>
              <a:t>5</a:t>
            </a:fld>
            <a:endParaRPr lang="es-E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laceHolder 1"/>
          <p:cNvSpPr>
            <a:spLocks noGrp="1" noRot="1" noChangeAspect="1"/>
          </p:cNvSpPr>
          <p:nvPr>
            <p:ph type="sldImg"/>
          </p:nvPr>
        </p:nvSpPr>
        <p:spPr>
          <a:xfrm>
            <a:off x="6057900" y="1285875"/>
            <a:ext cx="6172200" cy="3471863"/>
          </a:xfrm>
          <a:prstGeom prst="rect">
            <a:avLst/>
          </a:prstGeom>
        </p:spPr>
      </p:sp>
      <p:sp>
        <p:nvSpPr>
          <p:cNvPr id="371"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372"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FD53CF26-6C05-44B3-9ED4-87B2AE4E8DF4}" type="slidenum">
              <a:rPr lang="es-ES" sz="1200" b="0" strike="noStrike" spc="-1">
                <a:solidFill>
                  <a:srgbClr val="000000"/>
                </a:solidFill>
                <a:latin typeface="Calibri"/>
                <a:ea typeface="+mn-ea"/>
              </a:rPr>
              <a:t>6</a:t>
            </a:fld>
            <a:endParaRPr lang="es-E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noRot="1" noChangeAspect="1"/>
          </p:cNvSpPr>
          <p:nvPr>
            <p:ph type="sldImg"/>
          </p:nvPr>
        </p:nvSpPr>
        <p:spPr>
          <a:xfrm>
            <a:off x="6058080" y="1285920"/>
            <a:ext cx="6171840" cy="3471480"/>
          </a:xfrm>
          <a:prstGeom prst="rect">
            <a:avLst/>
          </a:prstGeom>
        </p:spPr>
      </p:sp>
      <p:sp>
        <p:nvSpPr>
          <p:cNvPr id="374" name="PlaceHolder 2"/>
          <p:cNvSpPr>
            <a:spLocks noGrp="1"/>
          </p:cNvSpPr>
          <p:nvPr>
            <p:ph type="body"/>
          </p:nvPr>
        </p:nvSpPr>
        <p:spPr>
          <a:xfrm>
            <a:off x="1828800" y="4951440"/>
            <a:ext cx="14630040" cy="4049280"/>
          </a:xfrm>
          <a:prstGeom prst="rect">
            <a:avLst/>
          </a:prstGeom>
        </p:spPr>
        <p:txBody>
          <a:bodyPr>
            <a:noAutofit/>
          </a:bodyPr>
          <a:lstStyle/>
          <a:p>
            <a:endParaRPr lang="es-ES" sz="2000" b="0" strike="noStrike" spc="-1">
              <a:latin typeface="Arial"/>
            </a:endParaRPr>
          </a:p>
        </p:txBody>
      </p:sp>
      <p:sp>
        <p:nvSpPr>
          <p:cNvPr id="375"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5293B450-84CF-4A0D-9288-80D14BF354A8}" type="slidenum">
              <a:rPr lang="es-ES" sz="1200" b="0" strike="noStrike" spc="-1">
                <a:solidFill>
                  <a:srgbClr val="000000"/>
                </a:solidFill>
                <a:latin typeface="Calibri"/>
                <a:ea typeface="+mn-ea"/>
              </a:rPr>
              <a:t>7</a:t>
            </a:fld>
            <a:endParaRPr lang="es-E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6058080" y="1285920"/>
            <a:ext cx="6171840" cy="3471480"/>
          </a:xfrm>
          <a:prstGeom prst="rect">
            <a:avLst/>
          </a:prstGeom>
        </p:spPr>
      </p:sp>
      <p:sp>
        <p:nvSpPr>
          <p:cNvPr id="377" name="PlaceHolder 2"/>
          <p:cNvSpPr>
            <a:spLocks noGrp="1"/>
          </p:cNvSpPr>
          <p:nvPr>
            <p:ph type="body"/>
          </p:nvPr>
        </p:nvSpPr>
        <p:spPr>
          <a:xfrm>
            <a:off x="1828800" y="4951440"/>
            <a:ext cx="14630040" cy="4049280"/>
          </a:xfrm>
          <a:prstGeom prst="rect">
            <a:avLst/>
          </a:prstGeom>
        </p:spPr>
        <p:txBody>
          <a:bodyPr>
            <a:noAutofit/>
          </a:bodyPr>
          <a:lstStyle/>
          <a:p>
            <a:pPr marL="216000" indent="-216000">
              <a:lnSpc>
                <a:spcPct val="100000"/>
              </a:lnSpc>
            </a:pPr>
            <a:r>
              <a:rPr lang="es-ES" sz="2000" b="0" strike="noStrike" spc="-1">
                <a:latin typeface="Arial"/>
              </a:rPr>
              <a:t>Rabbit or duck?</a:t>
            </a:r>
          </a:p>
        </p:txBody>
      </p:sp>
      <p:sp>
        <p:nvSpPr>
          <p:cNvPr id="378"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F7C5CBE5-A571-483B-AC2D-47873DE85FB0}" type="slidenum">
              <a:rPr lang="es-ES" sz="1200" b="0" strike="noStrike" spc="-1">
                <a:solidFill>
                  <a:srgbClr val="000000"/>
                </a:solidFill>
                <a:latin typeface="Calibri"/>
                <a:ea typeface="+mn-ea"/>
              </a:rPr>
              <a:t>8</a:t>
            </a:fld>
            <a:endParaRPr lang="es-E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noRot="1" noChangeAspect="1"/>
          </p:cNvSpPr>
          <p:nvPr>
            <p:ph type="sldImg"/>
          </p:nvPr>
        </p:nvSpPr>
        <p:spPr>
          <a:xfrm>
            <a:off x="6058080" y="1285920"/>
            <a:ext cx="6171840" cy="3471480"/>
          </a:xfrm>
          <a:prstGeom prst="rect">
            <a:avLst/>
          </a:prstGeom>
        </p:spPr>
      </p:sp>
      <p:sp>
        <p:nvSpPr>
          <p:cNvPr id="380" name="PlaceHolder 2"/>
          <p:cNvSpPr>
            <a:spLocks noGrp="1"/>
          </p:cNvSpPr>
          <p:nvPr>
            <p:ph type="body"/>
          </p:nvPr>
        </p:nvSpPr>
        <p:spPr>
          <a:xfrm>
            <a:off x="1828800" y="4951440"/>
            <a:ext cx="14630040" cy="4049280"/>
          </a:xfrm>
          <a:prstGeom prst="rect">
            <a:avLst/>
          </a:prstGeom>
        </p:spPr>
        <p:txBody>
          <a:bodyPr>
            <a:noAutofit/>
          </a:bodyPr>
          <a:lstStyle/>
          <a:p>
            <a:pPr marL="216000" indent="-216000">
              <a:lnSpc>
                <a:spcPct val="100000"/>
              </a:lnSpc>
            </a:pPr>
            <a:r>
              <a:rPr lang="es-ES" sz="2000" b="0" strike="noStrike" spc="-1">
                <a:latin typeface="Arial"/>
              </a:rPr>
              <a:t>Faces vs vaze</a:t>
            </a:r>
          </a:p>
        </p:txBody>
      </p:sp>
      <p:sp>
        <p:nvSpPr>
          <p:cNvPr id="381"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7997D54B-4C99-465A-980C-682A3879DEC8}" type="slidenum">
              <a:rPr lang="es-ES" sz="1200" b="0" strike="noStrike" spc="-1">
                <a:solidFill>
                  <a:srgbClr val="000000"/>
                </a:solidFill>
                <a:latin typeface="Calibri"/>
                <a:ea typeface="+mn-ea"/>
              </a:rPr>
              <a:t>9</a:t>
            </a:fld>
            <a:endParaRPr lang="es-E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laceHolder 1"/>
          <p:cNvSpPr>
            <a:spLocks noGrp="1" noRot="1" noChangeAspect="1"/>
          </p:cNvSpPr>
          <p:nvPr>
            <p:ph type="sldImg"/>
          </p:nvPr>
        </p:nvSpPr>
        <p:spPr>
          <a:xfrm>
            <a:off x="6057900" y="1285875"/>
            <a:ext cx="6172200" cy="3471863"/>
          </a:xfrm>
          <a:prstGeom prst="rect">
            <a:avLst/>
          </a:prstGeom>
        </p:spPr>
      </p:sp>
      <p:sp>
        <p:nvSpPr>
          <p:cNvPr id="383" name="PlaceHolder 2"/>
          <p:cNvSpPr>
            <a:spLocks noGrp="1"/>
          </p:cNvSpPr>
          <p:nvPr>
            <p:ph type="body"/>
          </p:nvPr>
        </p:nvSpPr>
        <p:spPr>
          <a:xfrm>
            <a:off x="1828800" y="4951440"/>
            <a:ext cx="14630040" cy="4049280"/>
          </a:xfrm>
          <a:prstGeom prst="rect">
            <a:avLst/>
          </a:prstGeom>
        </p:spPr>
        <p:txBody>
          <a:bodyPr>
            <a:noAutofit/>
          </a:bodyPr>
          <a:lstStyle/>
          <a:p>
            <a:pPr marL="216000" indent="-216000">
              <a:lnSpc>
                <a:spcPct val="100000"/>
              </a:lnSpc>
            </a:pPr>
            <a:r>
              <a:rPr lang="es-ES" sz="2000" b="0" strike="noStrike" spc="-1">
                <a:latin typeface="Arial"/>
              </a:rPr>
              <a:t>Faces vs vase</a:t>
            </a:r>
          </a:p>
        </p:txBody>
      </p:sp>
      <p:sp>
        <p:nvSpPr>
          <p:cNvPr id="384" name="TextShape 3"/>
          <p:cNvSpPr txBox="1"/>
          <p:nvPr/>
        </p:nvSpPr>
        <p:spPr>
          <a:xfrm>
            <a:off x="10358280" y="9771120"/>
            <a:ext cx="7924320" cy="515520"/>
          </a:xfrm>
          <a:prstGeom prst="rect">
            <a:avLst/>
          </a:prstGeom>
          <a:noFill/>
          <a:ln>
            <a:noFill/>
          </a:ln>
        </p:spPr>
        <p:txBody>
          <a:bodyPr anchor="b">
            <a:noAutofit/>
          </a:bodyPr>
          <a:lstStyle/>
          <a:p>
            <a:pPr algn="r">
              <a:lnSpc>
                <a:spcPct val="100000"/>
              </a:lnSpc>
            </a:pPr>
            <a:fld id="{429349FF-4290-47A1-9786-C7DAC251F8DF}" type="slidenum">
              <a:rPr lang="es-ES" sz="1200" b="0" strike="noStrike" spc="-1">
                <a:solidFill>
                  <a:srgbClr val="000000"/>
                </a:solidFill>
                <a:latin typeface="Calibri"/>
                <a:ea typeface="+mn-ea"/>
              </a:rPr>
              <a:t>10</a:t>
            </a:fld>
            <a:endParaRPr lang="es-E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34" name="PlaceHolder 2"/>
          <p:cNvSpPr>
            <a:spLocks noGrp="1"/>
          </p:cNvSpPr>
          <p:nvPr>
            <p:ph type="body"/>
          </p:nvPr>
        </p:nvSpPr>
        <p:spPr>
          <a:xfrm>
            <a:off x="914400" y="240696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35" name="PlaceHolder 3"/>
          <p:cNvSpPr>
            <a:spLocks noGrp="1"/>
          </p:cNvSpPr>
          <p:nvPr>
            <p:ph type="body"/>
          </p:nvPr>
        </p:nvSpPr>
        <p:spPr>
          <a:xfrm>
            <a:off x="914400" y="552312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37"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38"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39"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40" name="PlaceHolder 5"/>
          <p:cNvSpPr>
            <a:spLocks noGrp="1"/>
          </p:cNvSpPr>
          <p:nvPr>
            <p:ph type="body"/>
          </p:nvPr>
        </p:nvSpPr>
        <p:spPr>
          <a:xfrm>
            <a:off x="934812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42" name="PlaceHolder 2"/>
          <p:cNvSpPr>
            <a:spLocks noGrp="1"/>
          </p:cNvSpPr>
          <p:nvPr>
            <p:ph type="body"/>
          </p:nvPr>
        </p:nvSpPr>
        <p:spPr>
          <a:xfrm>
            <a:off x="91440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43" name="PlaceHolder 3"/>
          <p:cNvSpPr>
            <a:spLocks noGrp="1"/>
          </p:cNvSpPr>
          <p:nvPr>
            <p:ph type="body"/>
          </p:nvPr>
        </p:nvSpPr>
        <p:spPr>
          <a:xfrm>
            <a:off x="647928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44" name="PlaceHolder 4"/>
          <p:cNvSpPr>
            <a:spLocks noGrp="1"/>
          </p:cNvSpPr>
          <p:nvPr>
            <p:ph type="body"/>
          </p:nvPr>
        </p:nvSpPr>
        <p:spPr>
          <a:xfrm>
            <a:off x="1204416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45" name="PlaceHolder 5"/>
          <p:cNvSpPr>
            <a:spLocks noGrp="1"/>
          </p:cNvSpPr>
          <p:nvPr>
            <p:ph type="body"/>
          </p:nvPr>
        </p:nvSpPr>
        <p:spPr>
          <a:xfrm>
            <a:off x="91440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46" name="PlaceHolder 6"/>
          <p:cNvSpPr>
            <a:spLocks noGrp="1"/>
          </p:cNvSpPr>
          <p:nvPr>
            <p:ph type="body"/>
          </p:nvPr>
        </p:nvSpPr>
        <p:spPr>
          <a:xfrm>
            <a:off x="647928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47" name="PlaceHolder 7"/>
          <p:cNvSpPr>
            <a:spLocks noGrp="1"/>
          </p:cNvSpPr>
          <p:nvPr>
            <p:ph type="body"/>
          </p:nvPr>
        </p:nvSpPr>
        <p:spPr>
          <a:xfrm>
            <a:off x="1204416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57" name="PlaceHolder 2"/>
          <p:cNvSpPr>
            <a:spLocks noGrp="1"/>
          </p:cNvSpPr>
          <p:nvPr>
            <p:ph type="subTitle"/>
          </p:nvPr>
        </p:nvSpPr>
        <p:spPr>
          <a:xfrm>
            <a:off x="914400" y="2406960"/>
            <a:ext cx="16458840" cy="59659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59" name="PlaceHolder 2"/>
          <p:cNvSpPr>
            <a:spLocks noGrp="1"/>
          </p:cNvSpPr>
          <p:nvPr>
            <p:ph type="body"/>
          </p:nvPr>
        </p:nvSpPr>
        <p:spPr>
          <a:xfrm>
            <a:off x="914400" y="2406960"/>
            <a:ext cx="16458840" cy="596592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61"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62"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3769920" y="3861000"/>
            <a:ext cx="10747440" cy="647604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66"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67"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68"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3" name="PlaceHolder 2"/>
          <p:cNvSpPr>
            <a:spLocks noGrp="1"/>
          </p:cNvSpPr>
          <p:nvPr>
            <p:ph type="subTitle"/>
          </p:nvPr>
        </p:nvSpPr>
        <p:spPr>
          <a:xfrm>
            <a:off x="914400" y="2406960"/>
            <a:ext cx="16458840" cy="59659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70"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71"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72" name="PlaceHolder 4"/>
          <p:cNvSpPr>
            <a:spLocks noGrp="1"/>
          </p:cNvSpPr>
          <p:nvPr>
            <p:ph type="body"/>
          </p:nvPr>
        </p:nvSpPr>
        <p:spPr>
          <a:xfrm>
            <a:off x="934812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74"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75"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76" name="PlaceHolder 4"/>
          <p:cNvSpPr>
            <a:spLocks noGrp="1"/>
          </p:cNvSpPr>
          <p:nvPr>
            <p:ph type="body"/>
          </p:nvPr>
        </p:nvSpPr>
        <p:spPr>
          <a:xfrm>
            <a:off x="914400" y="552312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78" name="PlaceHolder 2"/>
          <p:cNvSpPr>
            <a:spLocks noGrp="1"/>
          </p:cNvSpPr>
          <p:nvPr>
            <p:ph type="body"/>
          </p:nvPr>
        </p:nvSpPr>
        <p:spPr>
          <a:xfrm>
            <a:off x="914400" y="240696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79" name="PlaceHolder 3"/>
          <p:cNvSpPr>
            <a:spLocks noGrp="1"/>
          </p:cNvSpPr>
          <p:nvPr>
            <p:ph type="body"/>
          </p:nvPr>
        </p:nvSpPr>
        <p:spPr>
          <a:xfrm>
            <a:off x="914400" y="552312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81"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82"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83"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84" name="PlaceHolder 5"/>
          <p:cNvSpPr>
            <a:spLocks noGrp="1"/>
          </p:cNvSpPr>
          <p:nvPr>
            <p:ph type="body"/>
          </p:nvPr>
        </p:nvSpPr>
        <p:spPr>
          <a:xfrm>
            <a:off x="934812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86" name="PlaceHolder 2"/>
          <p:cNvSpPr>
            <a:spLocks noGrp="1"/>
          </p:cNvSpPr>
          <p:nvPr>
            <p:ph type="body"/>
          </p:nvPr>
        </p:nvSpPr>
        <p:spPr>
          <a:xfrm>
            <a:off x="91440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87" name="PlaceHolder 3"/>
          <p:cNvSpPr>
            <a:spLocks noGrp="1"/>
          </p:cNvSpPr>
          <p:nvPr>
            <p:ph type="body"/>
          </p:nvPr>
        </p:nvSpPr>
        <p:spPr>
          <a:xfrm>
            <a:off x="647928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88" name="PlaceHolder 4"/>
          <p:cNvSpPr>
            <a:spLocks noGrp="1"/>
          </p:cNvSpPr>
          <p:nvPr>
            <p:ph type="body"/>
          </p:nvPr>
        </p:nvSpPr>
        <p:spPr>
          <a:xfrm>
            <a:off x="1204416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89" name="PlaceHolder 5"/>
          <p:cNvSpPr>
            <a:spLocks noGrp="1"/>
          </p:cNvSpPr>
          <p:nvPr>
            <p:ph type="body"/>
          </p:nvPr>
        </p:nvSpPr>
        <p:spPr>
          <a:xfrm>
            <a:off x="91440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90" name="PlaceHolder 6"/>
          <p:cNvSpPr>
            <a:spLocks noGrp="1"/>
          </p:cNvSpPr>
          <p:nvPr>
            <p:ph type="body"/>
          </p:nvPr>
        </p:nvSpPr>
        <p:spPr>
          <a:xfrm>
            <a:off x="647928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91" name="PlaceHolder 7"/>
          <p:cNvSpPr>
            <a:spLocks noGrp="1"/>
          </p:cNvSpPr>
          <p:nvPr>
            <p:ph type="body"/>
          </p:nvPr>
        </p:nvSpPr>
        <p:spPr>
          <a:xfrm>
            <a:off x="1204416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01" name="PlaceHolder 2"/>
          <p:cNvSpPr>
            <a:spLocks noGrp="1"/>
          </p:cNvSpPr>
          <p:nvPr>
            <p:ph type="subTitle"/>
          </p:nvPr>
        </p:nvSpPr>
        <p:spPr>
          <a:xfrm>
            <a:off x="914400" y="2406960"/>
            <a:ext cx="16458840" cy="59659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03" name="PlaceHolder 2"/>
          <p:cNvSpPr>
            <a:spLocks noGrp="1"/>
          </p:cNvSpPr>
          <p:nvPr>
            <p:ph type="body"/>
          </p:nvPr>
        </p:nvSpPr>
        <p:spPr>
          <a:xfrm>
            <a:off x="914400" y="2406960"/>
            <a:ext cx="16458840" cy="596592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05"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06"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5" name="PlaceHolder 2"/>
          <p:cNvSpPr>
            <a:spLocks noGrp="1"/>
          </p:cNvSpPr>
          <p:nvPr>
            <p:ph type="body"/>
          </p:nvPr>
        </p:nvSpPr>
        <p:spPr>
          <a:xfrm>
            <a:off x="914400" y="2406960"/>
            <a:ext cx="16458840" cy="596592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3769920" y="3861000"/>
            <a:ext cx="10747440" cy="647604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10"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11"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12"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14"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15"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16" name="PlaceHolder 4"/>
          <p:cNvSpPr>
            <a:spLocks noGrp="1"/>
          </p:cNvSpPr>
          <p:nvPr>
            <p:ph type="body"/>
          </p:nvPr>
        </p:nvSpPr>
        <p:spPr>
          <a:xfrm>
            <a:off x="934812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18"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19"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20" name="PlaceHolder 4"/>
          <p:cNvSpPr>
            <a:spLocks noGrp="1"/>
          </p:cNvSpPr>
          <p:nvPr>
            <p:ph type="body"/>
          </p:nvPr>
        </p:nvSpPr>
        <p:spPr>
          <a:xfrm>
            <a:off x="914400" y="552312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22" name="PlaceHolder 2"/>
          <p:cNvSpPr>
            <a:spLocks noGrp="1"/>
          </p:cNvSpPr>
          <p:nvPr>
            <p:ph type="body"/>
          </p:nvPr>
        </p:nvSpPr>
        <p:spPr>
          <a:xfrm>
            <a:off x="914400" y="240696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23" name="PlaceHolder 3"/>
          <p:cNvSpPr>
            <a:spLocks noGrp="1"/>
          </p:cNvSpPr>
          <p:nvPr>
            <p:ph type="body"/>
          </p:nvPr>
        </p:nvSpPr>
        <p:spPr>
          <a:xfrm>
            <a:off x="914400" y="552312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25"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26"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27"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28" name="PlaceHolder 5"/>
          <p:cNvSpPr>
            <a:spLocks noGrp="1"/>
          </p:cNvSpPr>
          <p:nvPr>
            <p:ph type="body"/>
          </p:nvPr>
        </p:nvSpPr>
        <p:spPr>
          <a:xfrm>
            <a:off x="934812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30" name="PlaceHolder 2"/>
          <p:cNvSpPr>
            <a:spLocks noGrp="1"/>
          </p:cNvSpPr>
          <p:nvPr>
            <p:ph type="body"/>
          </p:nvPr>
        </p:nvSpPr>
        <p:spPr>
          <a:xfrm>
            <a:off x="91440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31" name="PlaceHolder 3"/>
          <p:cNvSpPr>
            <a:spLocks noGrp="1"/>
          </p:cNvSpPr>
          <p:nvPr>
            <p:ph type="body"/>
          </p:nvPr>
        </p:nvSpPr>
        <p:spPr>
          <a:xfrm>
            <a:off x="647928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32" name="PlaceHolder 4"/>
          <p:cNvSpPr>
            <a:spLocks noGrp="1"/>
          </p:cNvSpPr>
          <p:nvPr>
            <p:ph type="body"/>
          </p:nvPr>
        </p:nvSpPr>
        <p:spPr>
          <a:xfrm>
            <a:off x="1204416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33" name="PlaceHolder 5"/>
          <p:cNvSpPr>
            <a:spLocks noGrp="1"/>
          </p:cNvSpPr>
          <p:nvPr>
            <p:ph type="body"/>
          </p:nvPr>
        </p:nvSpPr>
        <p:spPr>
          <a:xfrm>
            <a:off x="91440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34" name="PlaceHolder 6"/>
          <p:cNvSpPr>
            <a:spLocks noGrp="1"/>
          </p:cNvSpPr>
          <p:nvPr>
            <p:ph type="body"/>
          </p:nvPr>
        </p:nvSpPr>
        <p:spPr>
          <a:xfrm>
            <a:off x="647928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35" name="PlaceHolder 7"/>
          <p:cNvSpPr>
            <a:spLocks noGrp="1"/>
          </p:cNvSpPr>
          <p:nvPr>
            <p:ph type="body"/>
          </p:nvPr>
        </p:nvSpPr>
        <p:spPr>
          <a:xfrm>
            <a:off x="1204416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8"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49" name="PlaceHolder 2"/>
          <p:cNvSpPr>
            <a:spLocks noGrp="1"/>
          </p:cNvSpPr>
          <p:nvPr>
            <p:ph type="subTitle"/>
          </p:nvPr>
        </p:nvSpPr>
        <p:spPr>
          <a:xfrm>
            <a:off x="914400" y="2406960"/>
            <a:ext cx="16458840" cy="596592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51" name="PlaceHolder 2"/>
          <p:cNvSpPr>
            <a:spLocks noGrp="1"/>
          </p:cNvSpPr>
          <p:nvPr>
            <p:ph type="body"/>
          </p:nvPr>
        </p:nvSpPr>
        <p:spPr>
          <a:xfrm>
            <a:off x="914400" y="2406960"/>
            <a:ext cx="16458840" cy="596592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7"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8"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53"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54"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5"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6" name="PlaceHolder 1"/>
          <p:cNvSpPr>
            <a:spLocks noGrp="1"/>
          </p:cNvSpPr>
          <p:nvPr>
            <p:ph type="subTitle"/>
          </p:nvPr>
        </p:nvSpPr>
        <p:spPr>
          <a:xfrm>
            <a:off x="3769920" y="3861000"/>
            <a:ext cx="10747440" cy="647604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58"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59"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60"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62"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63"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64" name="PlaceHolder 4"/>
          <p:cNvSpPr>
            <a:spLocks noGrp="1"/>
          </p:cNvSpPr>
          <p:nvPr>
            <p:ph type="body"/>
          </p:nvPr>
        </p:nvSpPr>
        <p:spPr>
          <a:xfrm>
            <a:off x="934812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66"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67"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68" name="PlaceHolder 4"/>
          <p:cNvSpPr>
            <a:spLocks noGrp="1"/>
          </p:cNvSpPr>
          <p:nvPr>
            <p:ph type="body"/>
          </p:nvPr>
        </p:nvSpPr>
        <p:spPr>
          <a:xfrm>
            <a:off x="914400" y="552312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70" name="PlaceHolder 2"/>
          <p:cNvSpPr>
            <a:spLocks noGrp="1"/>
          </p:cNvSpPr>
          <p:nvPr>
            <p:ph type="body"/>
          </p:nvPr>
        </p:nvSpPr>
        <p:spPr>
          <a:xfrm>
            <a:off x="914400" y="240696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71" name="PlaceHolder 3"/>
          <p:cNvSpPr>
            <a:spLocks noGrp="1"/>
          </p:cNvSpPr>
          <p:nvPr>
            <p:ph type="body"/>
          </p:nvPr>
        </p:nvSpPr>
        <p:spPr>
          <a:xfrm>
            <a:off x="914400" y="552312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73"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74"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75"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76" name="PlaceHolder 5"/>
          <p:cNvSpPr>
            <a:spLocks noGrp="1"/>
          </p:cNvSpPr>
          <p:nvPr>
            <p:ph type="body"/>
          </p:nvPr>
        </p:nvSpPr>
        <p:spPr>
          <a:xfrm>
            <a:off x="934812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78" name="PlaceHolder 2"/>
          <p:cNvSpPr>
            <a:spLocks noGrp="1"/>
          </p:cNvSpPr>
          <p:nvPr>
            <p:ph type="body"/>
          </p:nvPr>
        </p:nvSpPr>
        <p:spPr>
          <a:xfrm>
            <a:off x="91440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79" name="PlaceHolder 3"/>
          <p:cNvSpPr>
            <a:spLocks noGrp="1"/>
          </p:cNvSpPr>
          <p:nvPr>
            <p:ph type="body"/>
          </p:nvPr>
        </p:nvSpPr>
        <p:spPr>
          <a:xfrm>
            <a:off x="647928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80" name="PlaceHolder 4"/>
          <p:cNvSpPr>
            <a:spLocks noGrp="1"/>
          </p:cNvSpPr>
          <p:nvPr>
            <p:ph type="body"/>
          </p:nvPr>
        </p:nvSpPr>
        <p:spPr>
          <a:xfrm>
            <a:off x="12044160" y="240696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81" name="PlaceHolder 5"/>
          <p:cNvSpPr>
            <a:spLocks noGrp="1"/>
          </p:cNvSpPr>
          <p:nvPr>
            <p:ph type="body"/>
          </p:nvPr>
        </p:nvSpPr>
        <p:spPr>
          <a:xfrm>
            <a:off x="91440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82" name="PlaceHolder 6"/>
          <p:cNvSpPr>
            <a:spLocks noGrp="1"/>
          </p:cNvSpPr>
          <p:nvPr>
            <p:ph type="body"/>
          </p:nvPr>
        </p:nvSpPr>
        <p:spPr>
          <a:xfrm>
            <a:off x="647928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83" name="PlaceHolder 7"/>
          <p:cNvSpPr>
            <a:spLocks noGrp="1"/>
          </p:cNvSpPr>
          <p:nvPr>
            <p:ph type="body"/>
          </p:nvPr>
        </p:nvSpPr>
        <p:spPr>
          <a:xfrm>
            <a:off x="12044160" y="5523120"/>
            <a:ext cx="529956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3769920" y="3861000"/>
            <a:ext cx="10747440" cy="647604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22"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3"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4"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26"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7"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8" name="PlaceHolder 4"/>
          <p:cNvSpPr>
            <a:spLocks noGrp="1"/>
          </p:cNvSpPr>
          <p:nvPr>
            <p:ph type="body"/>
          </p:nvPr>
        </p:nvSpPr>
        <p:spPr>
          <a:xfrm>
            <a:off x="9348120" y="552312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769920" y="3861000"/>
            <a:ext cx="10747440" cy="139680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30"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31"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32" name="PlaceHolder 4"/>
          <p:cNvSpPr>
            <a:spLocks noGrp="1"/>
          </p:cNvSpPr>
          <p:nvPr>
            <p:ph type="body"/>
          </p:nvPr>
        </p:nvSpPr>
        <p:spPr>
          <a:xfrm>
            <a:off x="914400" y="5523120"/>
            <a:ext cx="16458840" cy="28454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CustomShape 1" hidden="1"/>
          <p:cNvSpPr/>
          <p:nvPr/>
        </p:nvSpPr>
        <p:spPr>
          <a:xfrm>
            <a:off x="0" y="8512560"/>
            <a:ext cx="18287640" cy="177120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13" name="CustomShape 2" hidden="1"/>
          <p:cNvSpPr/>
          <p:nvPr/>
        </p:nvSpPr>
        <p:spPr>
          <a:xfrm>
            <a:off x="1209600" y="8521560"/>
            <a:ext cx="7934040" cy="1765440"/>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2" name="CustomShape 3" hidden="1"/>
          <p:cNvSpPr/>
          <p:nvPr/>
        </p:nvSpPr>
        <p:spPr>
          <a:xfrm>
            <a:off x="12620160" y="8482320"/>
            <a:ext cx="2223360" cy="179676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3" name="CustomShape 4"/>
          <p:cNvSpPr/>
          <p:nvPr/>
        </p:nvSpPr>
        <p:spPr>
          <a:xfrm>
            <a:off x="0" y="7337880"/>
            <a:ext cx="2320560" cy="2949120"/>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a:ln>
            <a:noFill/>
          </a:ln>
        </p:spPr>
        <p:style>
          <a:lnRef idx="0">
            <a:scrgbClr r="0" g="0" b="0"/>
          </a:lnRef>
          <a:fillRef idx="0">
            <a:scrgbClr r="0" g="0" b="0"/>
          </a:fillRef>
          <a:effectRef idx="0">
            <a:scrgbClr r="0" g="0" b="0"/>
          </a:effectRef>
          <a:fontRef idx="minor"/>
        </p:style>
      </p:sp>
      <p:pic>
        <p:nvPicPr>
          <p:cNvPr id="4" name="bg object 17"/>
          <p:cNvPicPr/>
          <p:nvPr/>
        </p:nvPicPr>
        <p:blipFill>
          <a:blip r:embed="rId14"/>
          <a:stretch/>
        </p:blipFill>
        <p:spPr>
          <a:xfrm>
            <a:off x="9144000" y="2377440"/>
            <a:ext cx="6762240" cy="3247560"/>
          </a:xfrm>
          <a:prstGeom prst="rect">
            <a:avLst/>
          </a:prstGeom>
          <a:ln>
            <a:noFill/>
          </a:ln>
        </p:spPr>
      </p:pic>
      <p:sp>
        <p:nvSpPr>
          <p:cNvPr id="5" name="CustomShape 5"/>
          <p:cNvSpPr/>
          <p:nvPr/>
        </p:nvSpPr>
        <p:spPr>
          <a:xfrm>
            <a:off x="1919520" y="0"/>
            <a:ext cx="1333080" cy="1028664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6" name="CustomShape 6"/>
          <p:cNvSpPr/>
          <p:nvPr/>
        </p:nvSpPr>
        <p:spPr>
          <a:xfrm>
            <a:off x="0" y="1779480"/>
            <a:ext cx="5175000" cy="8507520"/>
          </a:xfrm>
          <a:custGeom>
            <a:avLst/>
            <a:gdLst/>
            <a:ahLst/>
            <a:cxnLst/>
            <a:rect l="l" t="t" r="r" b="b"/>
            <a:pathLst>
              <a:path w="5175250" h="8507730">
                <a:moveTo>
                  <a:pt x="2320747" y="2320061"/>
                </a:moveTo>
                <a:lnTo>
                  <a:pt x="0" y="0"/>
                </a:lnTo>
                <a:lnTo>
                  <a:pt x="0" y="5162562"/>
                </a:lnTo>
                <a:lnTo>
                  <a:pt x="2320747" y="7482611"/>
                </a:lnTo>
                <a:lnTo>
                  <a:pt x="2320747" y="2320061"/>
                </a:lnTo>
                <a:close/>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7" name="PlaceHolder 7"/>
          <p:cNvSpPr>
            <a:spLocks noGrp="1"/>
          </p:cNvSpPr>
          <p:nvPr>
            <p:ph type="ftr"/>
          </p:nvPr>
        </p:nvSpPr>
        <p:spPr>
          <a:xfrm>
            <a:off x="6217920" y="9567000"/>
            <a:ext cx="5851800" cy="514080"/>
          </a:xfrm>
          <a:prstGeom prst="rect">
            <a:avLst/>
          </a:prstGeom>
        </p:spPr>
        <p:txBody>
          <a:bodyPr lIns="0" tIns="0" rIns="0" bIns="0">
            <a:noAutofit/>
          </a:bodyPr>
          <a:lstStyle/>
          <a:p>
            <a:endParaRPr lang="es-ES" sz="2400" b="0" strike="noStrike" spc="-1">
              <a:latin typeface="Times New Roman"/>
            </a:endParaRPr>
          </a:p>
        </p:txBody>
      </p:sp>
      <p:sp>
        <p:nvSpPr>
          <p:cNvPr id="8" name="PlaceHolder 8"/>
          <p:cNvSpPr>
            <a:spLocks noGrp="1"/>
          </p:cNvSpPr>
          <p:nvPr>
            <p:ph type="dt"/>
          </p:nvPr>
        </p:nvSpPr>
        <p:spPr>
          <a:xfrm>
            <a:off x="914400" y="9567000"/>
            <a:ext cx="4205880" cy="514080"/>
          </a:xfrm>
          <a:prstGeom prst="rect">
            <a:avLst/>
          </a:prstGeom>
        </p:spPr>
        <p:txBody>
          <a:bodyPr lIns="0" tIns="0" rIns="0" bIns="0">
            <a:noAutofit/>
          </a:bodyPr>
          <a:lstStyle/>
          <a:p>
            <a:pPr>
              <a:lnSpc>
                <a:spcPct val="100000"/>
              </a:lnSpc>
            </a:pPr>
            <a:fld id="{90EC8C1A-DB5D-44DB-829C-8B7096160E04}" type="datetime">
              <a:rPr lang="es-ES" sz="1800" b="0" strike="noStrike" spc="-1">
                <a:solidFill>
                  <a:srgbClr val="B2B2B2"/>
                </a:solidFill>
                <a:latin typeface="Calibri"/>
              </a:rPr>
              <a:t>25/01/2022</a:t>
            </a:fld>
            <a:endParaRPr lang="es-ES" sz="1800" b="0" strike="noStrike" spc="-1">
              <a:latin typeface="Times New Roman"/>
            </a:endParaRPr>
          </a:p>
        </p:txBody>
      </p:sp>
      <p:sp>
        <p:nvSpPr>
          <p:cNvPr id="9" name="PlaceHolder 9"/>
          <p:cNvSpPr>
            <a:spLocks noGrp="1"/>
          </p:cNvSpPr>
          <p:nvPr>
            <p:ph type="sldNum"/>
          </p:nvPr>
        </p:nvSpPr>
        <p:spPr>
          <a:xfrm>
            <a:off x="13167360" y="9567000"/>
            <a:ext cx="4205880" cy="514080"/>
          </a:xfrm>
          <a:prstGeom prst="rect">
            <a:avLst/>
          </a:prstGeom>
        </p:spPr>
        <p:txBody>
          <a:bodyPr lIns="0" tIns="0" rIns="0" bIns="0">
            <a:noAutofit/>
          </a:bodyPr>
          <a:lstStyle/>
          <a:p>
            <a:pPr algn="r">
              <a:lnSpc>
                <a:spcPct val="100000"/>
              </a:lnSpc>
            </a:pPr>
            <a:fld id="{AABCDAF8-AA85-4FE5-A215-C5B9A28105F7}" type="slidenum">
              <a:rPr lang="es-ES" sz="1800" b="0" strike="noStrike" spc="-1">
                <a:solidFill>
                  <a:srgbClr val="B2B2B2"/>
                </a:solidFill>
                <a:latin typeface="Calibri"/>
              </a:rPr>
              <a:t>‹Nº›</a:t>
            </a:fld>
            <a:endParaRPr lang="es-ES" sz="1800" b="0" strike="noStrike" spc="-1">
              <a:latin typeface="Times New Roman"/>
            </a:endParaRPr>
          </a:p>
        </p:txBody>
      </p:sp>
      <p:sp>
        <p:nvSpPr>
          <p:cNvPr id="10" name="PlaceHolder 10"/>
          <p:cNvSpPr>
            <a:spLocks noGrp="1"/>
          </p:cNvSpPr>
          <p:nvPr>
            <p:ph type="title"/>
          </p:nvPr>
        </p:nvSpPr>
        <p:spPr>
          <a:xfrm>
            <a:off x="914400" y="410400"/>
            <a:ext cx="16458840" cy="1717560"/>
          </a:xfrm>
          <a:prstGeom prst="rect">
            <a:avLst/>
          </a:prstGeom>
        </p:spPr>
        <p:txBody>
          <a:bodyPr lIns="0" tIns="0" rIns="0" bIns="0" anchor="ctr">
            <a:noAutofit/>
          </a:bodyPr>
          <a:lstStyle/>
          <a:p>
            <a:r>
              <a:rPr lang="es-ES" sz="1800" b="0" strike="noStrike" spc="-1">
                <a:solidFill>
                  <a:srgbClr val="000000"/>
                </a:solidFill>
                <a:latin typeface="Calibri"/>
              </a:rPr>
              <a:t>Pulse para editar el formato del texto de título</a:t>
            </a:r>
          </a:p>
        </p:txBody>
      </p:sp>
      <p:sp>
        <p:nvSpPr>
          <p:cNvPr id="11" name="PlaceHolder 11"/>
          <p:cNvSpPr>
            <a:spLocks noGrp="1"/>
          </p:cNvSpPr>
          <p:nvPr>
            <p:ph type="body"/>
          </p:nvPr>
        </p:nvSpPr>
        <p:spPr>
          <a:xfrm>
            <a:off x="914400" y="2406960"/>
            <a:ext cx="16458840" cy="5965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18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ES" sz="18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18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18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CustomShape 1"/>
          <p:cNvSpPr/>
          <p:nvPr/>
        </p:nvSpPr>
        <p:spPr>
          <a:xfrm>
            <a:off x="0" y="8512560"/>
            <a:ext cx="18287640" cy="177120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49" name="CustomShape 2"/>
          <p:cNvSpPr/>
          <p:nvPr/>
        </p:nvSpPr>
        <p:spPr>
          <a:xfrm>
            <a:off x="1209600" y="8521560"/>
            <a:ext cx="7934040" cy="1765440"/>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50" name="CustomShape 3"/>
          <p:cNvSpPr/>
          <p:nvPr/>
        </p:nvSpPr>
        <p:spPr>
          <a:xfrm>
            <a:off x="12620160" y="8482320"/>
            <a:ext cx="2223360" cy="179676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51" name="PlaceHolder 4"/>
          <p:cNvSpPr>
            <a:spLocks noGrp="1"/>
          </p:cNvSpPr>
          <p:nvPr>
            <p:ph type="title"/>
          </p:nvPr>
        </p:nvSpPr>
        <p:spPr>
          <a:xfrm>
            <a:off x="3769920" y="3861000"/>
            <a:ext cx="10747440" cy="1396800"/>
          </a:xfrm>
          <a:prstGeom prst="rect">
            <a:avLst/>
          </a:prstGeom>
        </p:spPr>
        <p:txBody>
          <a:bodyPr lIns="0" tIns="0" rIns="0" bIns="0">
            <a:noAutofit/>
          </a:bodyPr>
          <a:lstStyle/>
          <a:p>
            <a:r>
              <a:rPr lang="es-ES" sz="9000" b="0" strike="noStrike" spc="-1">
                <a:solidFill>
                  <a:srgbClr val="000000"/>
                </a:solidFill>
                <a:latin typeface="Calibri"/>
              </a:rPr>
              <a:t>Pulse para editar el formato del texto de título</a:t>
            </a:r>
          </a:p>
        </p:txBody>
      </p:sp>
      <p:sp>
        <p:nvSpPr>
          <p:cNvPr id="52" name="PlaceHolder 5"/>
          <p:cNvSpPr>
            <a:spLocks noGrp="1"/>
          </p:cNvSpPr>
          <p:nvPr>
            <p:ph type="body"/>
          </p:nvPr>
        </p:nvSpPr>
        <p:spPr>
          <a:xfrm>
            <a:off x="914400" y="2365920"/>
            <a:ext cx="16458840" cy="678924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s-ES" sz="18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ES" sz="18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18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18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18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18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1800" b="0" strike="noStrike" spc="-1">
                <a:solidFill>
                  <a:srgbClr val="000000"/>
                </a:solidFill>
                <a:latin typeface="Calibri"/>
              </a:rPr>
              <a:t>Séptimo nivel del esquema</a:t>
            </a:r>
          </a:p>
        </p:txBody>
      </p:sp>
      <p:sp>
        <p:nvSpPr>
          <p:cNvPr id="53" name="PlaceHolder 6"/>
          <p:cNvSpPr>
            <a:spLocks noGrp="1"/>
          </p:cNvSpPr>
          <p:nvPr>
            <p:ph type="ftr"/>
          </p:nvPr>
        </p:nvSpPr>
        <p:spPr>
          <a:xfrm>
            <a:off x="6217920" y="9567000"/>
            <a:ext cx="5851800" cy="514080"/>
          </a:xfrm>
          <a:prstGeom prst="rect">
            <a:avLst/>
          </a:prstGeom>
        </p:spPr>
        <p:txBody>
          <a:bodyPr lIns="0" tIns="0" rIns="0" bIns="0">
            <a:noAutofit/>
          </a:bodyPr>
          <a:lstStyle/>
          <a:p>
            <a:endParaRPr lang="es-ES" sz="2400" b="0" strike="noStrike" spc="-1">
              <a:latin typeface="Times New Roman"/>
            </a:endParaRPr>
          </a:p>
        </p:txBody>
      </p:sp>
      <p:sp>
        <p:nvSpPr>
          <p:cNvPr id="54" name="PlaceHolder 7"/>
          <p:cNvSpPr>
            <a:spLocks noGrp="1"/>
          </p:cNvSpPr>
          <p:nvPr>
            <p:ph type="dt"/>
          </p:nvPr>
        </p:nvSpPr>
        <p:spPr>
          <a:xfrm>
            <a:off x="914400" y="9567000"/>
            <a:ext cx="4205880" cy="514080"/>
          </a:xfrm>
          <a:prstGeom prst="rect">
            <a:avLst/>
          </a:prstGeom>
        </p:spPr>
        <p:txBody>
          <a:bodyPr lIns="0" tIns="0" rIns="0" bIns="0">
            <a:noAutofit/>
          </a:bodyPr>
          <a:lstStyle/>
          <a:p>
            <a:pPr>
              <a:lnSpc>
                <a:spcPct val="100000"/>
              </a:lnSpc>
            </a:pPr>
            <a:fld id="{1DA5361D-231F-4025-B345-AE4772854849}" type="datetime">
              <a:rPr lang="es-ES" sz="1800" b="0" strike="noStrike" spc="-1">
                <a:solidFill>
                  <a:srgbClr val="B2B2B2"/>
                </a:solidFill>
                <a:latin typeface="Calibri"/>
              </a:rPr>
              <a:t>25/01/2022</a:t>
            </a:fld>
            <a:endParaRPr lang="es-ES" sz="1800" b="0" strike="noStrike" spc="-1">
              <a:latin typeface="Times New Roman"/>
            </a:endParaRPr>
          </a:p>
        </p:txBody>
      </p:sp>
      <p:sp>
        <p:nvSpPr>
          <p:cNvPr id="55" name="PlaceHolder 8"/>
          <p:cNvSpPr>
            <a:spLocks noGrp="1"/>
          </p:cNvSpPr>
          <p:nvPr>
            <p:ph type="sldNum"/>
          </p:nvPr>
        </p:nvSpPr>
        <p:spPr>
          <a:xfrm>
            <a:off x="13167360" y="9567000"/>
            <a:ext cx="4205880" cy="514080"/>
          </a:xfrm>
          <a:prstGeom prst="rect">
            <a:avLst/>
          </a:prstGeom>
        </p:spPr>
        <p:txBody>
          <a:bodyPr lIns="0" tIns="0" rIns="0" bIns="0">
            <a:noAutofit/>
          </a:bodyPr>
          <a:lstStyle/>
          <a:p>
            <a:pPr algn="r">
              <a:lnSpc>
                <a:spcPct val="100000"/>
              </a:lnSpc>
            </a:pPr>
            <a:fld id="{A097E597-4F4A-4095-BF2C-E9D557BC18E3}" type="slidenum">
              <a:rPr lang="es-ES" sz="1800" b="0" strike="noStrike" spc="-1">
                <a:solidFill>
                  <a:srgbClr val="B2B2B2"/>
                </a:solidFill>
                <a:latin typeface="Calibri"/>
              </a:rPr>
              <a:t>‹Nº›</a:t>
            </a:fld>
            <a:endParaRPr lang="es-ES" sz="1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 name="CustomShape 1"/>
          <p:cNvSpPr/>
          <p:nvPr/>
        </p:nvSpPr>
        <p:spPr>
          <a:xfrm>
            <a:off x="0" y="8512560"/>
            <a:ext cx="18287640" cy="177120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93" name="CustomShape 2"/>
          <p:cNvSpPr/>
          <p:nvPr/>
        </p:nvSpPr>
        <p:spPr>
          <a:xfrm>
            <a:off x="12620160" y="8482320"/>
            <a:ext cx="2223360" cy="179676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94" name="CustomShape 3"/>
          <p:cNvSpPr/>
          <p:nvPr/>
        </p:nvSpPr>
        <p:spPr>
          <a:xfrm>
            <a:off x="2322720" y="8517240"/>
            <a:ext cx="6816960" cy="1769400"/>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95" name="PlaceHolder 4"/>
          <p:cNvSpPr>
            <a:spLocks noGrp="1"/>
          </p:cNvSpPr>
          <p:nvPr>
            <p:ph type="title"/>
          </p:nvPr>
        </p:nvSpPr>
        <p:spPr>
          <a:xfrm>
            <a:off x="3769920" y="3861000"/>
            <a:ext cx="10747440" cy="1396800"/>
          </a:xfrm>
          <a:prstGeom prst="rect">
            <a:avLst/>
          </a:prstGeom>
        </p:spPr>
        <p:txBody>
          <a:bodyPr lIns="0" tIns="0" rIns="0" bIns="0">
            <a:noAutofit/>
          </a:bodyPr>
          <a:lstStyle/>
          <a:p>
            <a:r>
              <a:rPr lang="es-ES" sz="9000" b="0" strike="noStrike" spc="-1">
                <a:solidFill>
                  <a:srgbClr val="000000"/>
                </a:solidFill>
                <a:latin typeface="Calibri"/>
              </a:rPr>
              <a:t>Pulse para editar el formato del texto de título</a:t>
            </a:r>
          </a:p>
        </p:txBody>
      </p:sp>
      <p:sp>
        <p:nvSpPr>
          <p:cNvPr id="96" name="PlaceHolder 5"/>
          <p:cNvSpPr>
            <a:spLocks noGrp="1"/>
          </p:cNvSpPr>
          <p:nvPr>
            <p:ph type="body"/>
          </p:nvPr>
        </p:nvSpPr>
        <p:spPr>
          <a:xfrm>
            <a:off x="914400" y="2365920"/>
            <a:ext cx="16458840" cy="678924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s-ES" sz="18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ES" sz="18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18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18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18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18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1800" b="0" strike="noStrike" spc="-1">
                <a:solidFill>
                  <a:srgbClr val="000000"/>
                </a:solidFill>
                <a:latin typeface="Calibri"/>
              </a:rPr>
              <a:t>Séptimo nivel del esquema</a:t>
            </a:r>
          </a:p>
        </p:txBody>
      </p:sp>
      <p:sp>
        <p:nvSpPr>
          <p:cNvPr id="97" name="PlaceHolder 6"/>
          <p:cNvSpPr>
            <a:spLocks noGrp="1"/>
          </p:cNvSpPr>
          <p:nvPr>
            <p:ph type="ftr"/>
          </p:nvPr>
        </p:nvSpPr>
        <p:spPr>
          <a:xfrm>
            <a:off x="6217920" y="9567000"/>
            <a:ext cx="5851800" cy="514080"/>
          </a:xfrm>
          <a:prstGeom prst="rect">
            <a:avLst/>
          </a:prstGeom>
        </p:spPr>
        <p:txBody>
          <a:bodyPr lIns="0" tIns="0" rIns="0" bIns="0">
            <a:noAutofit/>
          </a:bodyPr>
          <a:lstStyle/>
          <a:p>
            <a:endParaRPr lang="es-ES" sz="2400" b="0" strike="noStrike" spc="-1">
              <a:latin typeface="Times New Roman"/>
            </a:endParaRPr>
          </a:p>
        </p:txBody>
      </p:sp>
      <p:sp>
        <p:nvSpPr>
          <p:cNvPr id="98" name="PlaceHolder 7"/>
          <p:cNvSpPr>
            <a:spLocks noGrp="1"/>
          </p:cNvSpPr>
          <p:nvPr>
            <p:ph type="dt"/>
          </p:nvPr>
        </p:nvSpPr>
        <p:spPr>
          <a:xfrm>
            <a:off x="914400" y="9567000"/>
            <a:ext cx="4205880" cy="514080"/>
          </a:xfrm>
          <a:prstGeom prst="rect">
            <a:avLst/>
          </a:prstGeom>
        </p:spPr>
        <p:txBody>
          <a:bodyPr lIns="0" tIns="0" rIns="0" bIns="0">
            <a:noAutofit/>
          </a:bodyPr>
          <a:lstStyle/>
          <a:p>
            <a:pPr>
              <a:lnSpc>
                <a:spcPct val="100000"/>
              </a:lnSpc>
            </a:pPr>
            <a:fld id="{DB5B2697-95AF-4823-ADEA-B2DD48F073A6}" type="datetime">
              <a:rPr lang="es-ES" sz="1800" b="0" strike="noStrike" spc="-1">
                <a:solidFill>
                  <a:srgbClr val="B2B2B2"/>
                </a:solidFill>
                <a:latin typeface="Calibri"/>
              </a:rPr>
              <a:t>25/01/2022</a:t>
            </a:fld>
            <a:endParaRPr lang="es-ES" sz="1800" b="0" strike="noStrike" spc="-1">
              <a:latin typeface="Times New Roman"/>
            </a:endParaRPr>
          </a:p>
        </p:txBody>
      </p:sp>
      <p:sp>
        <p:nvSpPr>
          <p:cNvPr id="99" name="PlaceHolder 8"/>
          <p:cNvSpPr>
            <a:spLocks noGrp="1"/>
          </p:cNvSpPr>
          <p:nvPr>
            <p:ph type="sldNum"/>
          </p:nvPr>
        </p:nvSpPr>
        <p:spPr>
          <a:xfrm>
            <a:off x="13167360" y="9567000"/>
            <a:ext cx="4205880" cy="514080"/>
          </a:xfrm>
          <a:prstGeom prst="rect">
            <a:avLst/>
          </a:prstGeom>
        </p:spPr>
        <p:txBody>
          <a:bodyPr lIns="0" tIns="0" rIns="0" bIns="0">
            <a:noAutofit/>
          </a:bodyPr>
          <a:lstStyle/>
          <a:p>
            <a:pPr algn="r">
              <a:lnSpc>
                <a:spcPct val="100000"/>
              </a:lnSpc>
            </a:pPr>
            <a:fld id="{8C4CEDF4-CB61-4A18-A45A-83AFF07563DF}" type="slidenum">
              <a:rPr lang="es-ES" sz="1800" b="0" strike="noStrike" spc="-1">
                <a:solidFill>
                  <a:srgbClr val="B2B2B2"/>
                </a:solidFill>
                <a:latin typeface="Calibri"/>
              </a:rPr>
              <a:t>‹Nº›</a:t>
            </a:fld>
            <a:endParaRPr lang="es-ES" sz="1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 name="CustomShape 1" hidden="1"/>
          <p:cNvSpPr/>
          <p:nvPr/>
        </p:nvSpPr>
        <p:spPr>
          <a:xfrm>
            <a:off x="0" y="8512560"/>
            <a:ext cx="18287640" cy="177120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137" name="CustomShape 2" hidden="1"/>
          <p:cNvSpPr/>
          <p:nvPr/>
        </p:nvSpPr>
        <p:spPr>
          <a:xfrm>
            <a:off x="1209600" y="8521560"/>
            <a:ext cx="7934040" cy="1765440"/>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138" name="CustomShape 3" hidden="1"/>
          <p:cNvSpPr/>
          <p:nvPr/>
        </p:nvSpPr>
        <p:spPr>
          <a:xfrm>
            <a:off x="12620160" y="8482320"/>
            <a:ext cx="2223360" cy="179676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139" name="CustomShape 4"/>
          <p:cNvSpPr/>
          <p:nvPr/>
        </p:nvSpPr>
        <p:spPr>
          <a:xfrm>
            <a:off x="0" y="7337880"/>
            <a:ext cx="2320560" cy="2949120"/>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a:ln>
            <a:noFill/>
          </a:ln>
        </p:spPr>
        <p:style>
          <a:lnRef idx="0">
            <a:scrgbClr r="0" g="0" b="0"/>
          </a:lnRef>
          <a:fillRef idx="0">
            <a:scrgbClr r="0" g="0" b="0"/>
          </a:fillRef>
          <a:effectRef idx="0">
            <a:scrgbClr r="0" g="0" b="0"/>
          </a:effectRef>
          <a:fontRef idx="minor"/>
        </p:style>
      </p:sp>
      <p:sp>
        <p:nvSpPr>
          <p:cNvPr id="140" name="CustomShape 5"/>
          <p:cNvSpPr/>
          <p:nvPr/>
        </p:nvSpPr>
        <p:spPr>
          <a:xfrm>
            <a:off x="1919520" y="0"/>
            <a:ext cx="1333080" cy="1028664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141" name="CustomShape 6"/>
          <p:cNvSpPr/>
          <p:nvPr/>
        </p:nvSpPr>
        <p:spPr>
          <a:xfrm>
            <a:off x="0" y="1779480"/>
            <a:ext cx="5175000" cy="8507520"/>
          </a:xfrm>
          <a:custGeom>
            <a:avLst/>
            <a:gdLst/>
            <a:ahLst/>
            <a:cxnLst/>
            <a:rect l="l" t="t" r="r" b="b"/>
            <a:pathLst>
              <a:path w="5175250" h="8507730">
                <a:moveTo>
                  <a:pt x="2320747" y="2320061"/>
                </a:moveTo>
                <a:lnTo>
                  <a:pt x="0" y="0"/>
                </a:lnTo>
                <a:lnTo>
                  <a:pt x="0" y="5162550"/>
                </a:lnTo>
                <a:lnTo>
                  <a:pt x="2320747" y="7482611"/>
                </a:lnTo>
                <a:lnTo>
                  <a:pt x="2320747" y="2320061"/>
                </a:lnTo>
                <a:close/>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a:ln>
            <a:noFill/>
          </a:ln>
        </p:spPr>
        <p:style>
          <a:lnRef idx="0">
            <a:scrgbClr r="0" g="0" b="0"/>
          </a:lnRef>
          <a:fillRef idx="0">
            <a:scrgbClr r="0" g="0" b="0"/>
          </a:fillRef>
          <a:effectRef idx="0">
            <a:scrgbClr r="0" g="0" b="0"/>
          </a:effectRef>
          <a:fontRef idx="minor"/>
        </p:style>
      </p:sp>
      <p:pic>
        <p:nvPicPr>
          <p:cNvPr id="142" name="bg object 19"/>
          <p:cNvPicPr/>
          <p:nvPr/>
        </p:nvPicPr>
        <p:blipFill>
          <a:blip r:embed="rId14"/>
          <a:stretch/>
        </p:blipFill>
        <p:spPr>
          <a:xfrm>
            <a:off x="6370560" y="9572760"/>
            <a:ext cx="11739960" cy="529560"/>
          </a:xfrm>
          <a:prstGeom prst="rect">
            <a:avLst/>
          </a:prstGeom>
          <a:ln>
            <a:noFill/>
          </a:ln>
        </p:spPr>
      </p:pic>
      <p:sp>
        <p:nvSpPr>
          <p:cNvPr id="143" name="PlaceHolder 7"/>
          <p:cNvSpPr>
            <a:spLocks noGrp="1"/>
          </p:cNvSpPr>
          <p:nvPr>
            <p:ph type="title"/>
          </p:nvPr>
        </p:nvSpPr>
        <p:spPr>
          <a:xfrm>
            <a:off x="3769920" y="3861000"/>
            <a:ext cx="10747440" cy="1396800"/>
          </a:xfrm>
          <a:prstGeom prst="rect">
            <a:avLst/>
          </a:prstGeom>
        </p:spPr>
        <p:txBody>
          <a:bodyPr lIns="0" tIns="0" rIns="0" bIns="0">
            <a:noAutofit/>
          </a:bodyPr>
          <a:lstStyle/>
          <a:p>
            <a:r>
              <a:rPr lang="es-ES" sz="9000" b="0" strike="noStrike" spc="-1">
                <a:solidFill>
                  <a:srgbClr val="000000"/>
                </a:solidFill>
                <a:latin typeface="Calibri"/>
              </a:rPr>
              <a:t>Pulse para editar el formato del texto de título</a:t>
            </a:r>
          </a:p>
        </p:txBody>
      </p:sp>
      <p:sp>
        <p:nvSpPr>
          <p:cNvPr id="144" name="PlaceHolder 8"/>
          <p:cNvSpPr>
            <a:spLocks noGrp="1"/>
          </p:cNvSpPr>
          <p:nvPr>
            <p:ph type="ftr"/>
          </p:nvPr>
        </p:nvSpPr>
        <p:spPr>
          <a:xfrm>
            <a:off x="6217920" y="9567000"/>
            <a:ext cx="5851800" cy="514080"/>
          </a:xfrm>
          <a:prstGeom prst="rect">
            <a:avLst/>
          </a:prstGeom>
        </p:spPr>
        <p:txBody>
          <a:bodyPr lIns="0" tIns="0" rIns="0" bIns="0">
            <a:noAutofit/>
          </a:bodyPr>
          <a:lstStyle/>
          <a:p>
            <a:endParaRPr lang="es-ES" sz="2400" b="0" strike="noStrike" spc="-1">
              <a:latin typeface="Times New Roman"/>
            </a:endParaRPr>
          </a:p>
        </p:txBody>
      </p:sp>
      <p:sp>
        <p:nvSpPr>
          <p:cNvPr id="145" name="PlaceHolder 9"/>
          <p:cNvSpPr>
            <a:spLocks noGrp="1"/>
          </p:cNvSpPr>
          <p:nvPr>
            <p:ph type="dt"/>
          </p:nvPr>
        </p:nvSpPr>
        <p:spPr>
          <a:xfrm>
            <a:off x="914400" y="9567000"/>
            <a:ext cx="4205880" cy="514080"/>
          </a:xfrm>
          <a:prstGeom prst="rect">
            <a:avLst/>
          </a:prstGeom>
        </p:spPr>
        <p:txBody>
          <a:bodyPr lIns="0" tIns="0" rIns="0" bIns="0">
            <a:noAutofit/>
          </a:bodyPr>
          <a:lstStyle/>
          <a:p>
            <a:pPr>
              <a:lnSpc>
                <a:spcPct val="100000"/>
              </a:lnSpc>
            </a:pPr>
            <a:fld id="{AFA8DB55-930F-44D1-A760-6CBEC0178A91}" type="datetime">
              <a:rPr lang="es-ES" sz="1800" b="0" strike="noStrike" spc="-1">
                <a:solidFill>
                  <a:srgbClr val="B2B2B2"/>
                </a:solidFill>
                <a:latin typeface="Calibri"/>
              </a:rPr>
              <a:t>25/01/2022</a:t>
            </a:fld>
            <a:endParaRPr lang="es-ES" sz="1800" b="0" strike="noStrike" spc="-1">
              <a:latin typeface="Times New Roman"/>
            </a:endParaRPr>
          </a:p>
        </p:txBody>
      </p:sp>
      <p:sp>
        <p:nvSpPr>
          <p:cNvPr id="146" name="PlaceHolder 10"/>
          <p:cNvSpPr>
            <a:spLocks noGrp="1"/>
          </p:cNvSpPr>
          <p:nvPr>
            <p:ph type="sldNum"/>
          </p:nvPr>
        </p:nvSpPr>
        <p:spPr>
          <a:xfrm>
            <a:off x="13167360" y="9567000"/>
            <a:ext cx="4205880" cy="514080"/>
          </a:xfrm>
          <a:prstGeom prst="rect">
            <a:avLst/>
          </a:prstGeom>
        </p:spPr>
        <p:txBody>
          <a:bodyPr lIns="0" tIns="0" rIns="0" bIns="0">
            <a:noAutofit/>
          </a:bodyPr>
          <a:lstStyle/>
          <a:p>
            <a:pPr algn="r">
              <a:lnSpc>
                <a:spcPct val="100000"/>
              </a:lnSpc>
            </a:pPr>
            <a:fld id="{3B74579D-F227-443A-9CF5-E70658181531}" type="slidenum">
              <a:rPr lang="es-ES" sz="1800" b="0" strike="noStrike" spc="-1">
                <a:solidFill>
                  <a:srgbClr val="B2B2B2"/>
                </a:solidFill>
                <a:latin typeface="Calibri"/>
              </a:rPr>
              <a:t>‹Nº›</a:t>
            </a:fld>
            <a:endParaRPr lang="es-ES" sz="1800" b="0" strike="noStrike" spc="-1">
              <a:latin typeface="Times New Roman"/>
            </a:endParaRPr>
          </a:p>
        </p:txBody>
      </p:sp>
      <p:sp>
        <p:nvSpPr>
          <p:cNvPr id="147" name="PlaceHolder 11"/>
          <p:cNvSpPr>
            <a:spLocks noGrp="1"/>
          </p:cNvSpPr>
          <p:nvPr>
            <p:ph type="body"/>
          </p:nvPr>
        </p:nvSpPr>
        <p:spPr>
          <a:xfrm>
            <a:off x="914400" y="2406960"/>
            <a:ext cx="16458840" cy="5965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18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ES" sz="18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18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18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13.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hyperlink" Target="https://doi.org/10.5465/AMBPP.2021.15112abstract" TargetMode="External"/><Relationship Id="rId3" Type="http://schemas.openxmlformats.org/officeDocument/2006/relationships/image" Target="../media/image6.jpeg"/><Relationship Id="rId7" Type="http://schemas.openxmlformats.org/officeDocument/2006/relationships/hyperlink" Target="https://doi.org/10.1038/456168a"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hyperlink" Target="file:///C:\Users\User\Desktop\ESSENCE\SEE%20Riga%20ES\ESP\10.1186\1471-2318-10-16" TargetMode="External"/><Relationship Id="rId5" Type="http://schemas.openxmlformats.org/officeDocument/2006/relationships/hyperlink" Target="file:///C:\Users\User\Desktop\ESSENCE\SEE%20Riga%20ES\ESP\10.1080\02699931.2010.491647" TargetMode="External"/><Relationship Id="rId4" Type="http://schemas.openxmlformats.org/officeDocument/2006/relationships/image" Target="../media/image7.png"/><Relationship Id="rId9" Type="http://schemas.openxmlformats.org/officeDocument/2006/relationships/hyperlink" Target="https://doi.org/10.1016/j.paid.2019.01.01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16.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hyperlink" Target="https://www.psytoolkit.org/survey-library/flexibility-cfs.html"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0.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12.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9563040" y="6058080"/>
            <a:ext cx="6019560" cy="885240"/>
          </a:xfrm>
          <a:prstGeom prst="rect">
            <a:avLst/>
          </a:prstGeom>
          <a:noFill/>
          <a:ln>
            <a:noFill/>
          </a:ln>
        </p:spPr>
        <p:style>
          <a:lnRef idx="0">
            <a:scrgbClr r="0" g="0" b="0"/>
          </a:lnRef>
          <a:fillRef idx="0">
            <a:scrgbClr r="0" g="0" b="0"/>
          </a:fillRef>
          <a:effectRef idx="0">
            <a:scrgbClr r="0" g="0" b="0"/>
          </a:effectRef>
          <a:fontRef idx="minor"/>
        </p:style>
        <p:txBody>
          <a:bodyPr lIns="0" tIns="68040" rIns="0" bIns="0">
            <a:spAutoFit/>
          </a:bodyPr>
          <a:lstStyle/>
          <a:p>
            <a:pPr marL="572760">
              <a:lnSpc>
                <a:spcPct val="100000"/>
              </a:lnSpc>
              <a:spcBef>
                <a:spcPts val="536"/>
              </a:spcBef>
            </a:pPr>
            <a:r>
              <a:rPr lang="es-ES" sz="2500" b="1" strike="noStrike" spc="-80">
                <a:solidFill>
                  <a:srgbClr val="152D54"/>
                </a:solidFill>
                <a:latin typeface="Tahoma"/>
                <a:ea typeface="Tahoma"/>
              </a:rPr>
              <a:t>E</a:t>
            </a:r>
            <a:r>
              <a:rPr lang="es-ES" sz="2500" b="1" strike="noStrike" spc="43">
                <a:solidFill>
                  <a:srgbClr val="152D54"/>
                </a:solidFill>
                <a:latin typeface="Tahoma"/>
                <a:ea typeface="Tahoma"/>
              </a:rPr>
              <a:t>nh</a:t>
            </a:r>
            <a:r>
              <a:rPr lang="es-ES" sz="2500" b="1" strike="noStrike" spc="182">
                <a:solidFill>
                  <a:srgbClr val="152D54"/>
                </a:solidFill>
                <a:latin typeface="Tahoma"/>
                <a:ea typeface="Tahoma"/>
              </a:rPr>
              <a:t>a</a:t>
            </a:r>
            <a:r>
              <a:rPr lang="es-ES" sz="2500" b="1" strike="noStrike" spc="43">
                <a:solidFill>
                  <a:srgbClr val="152D54"/>
                </a:solidFill>
                <a:latin typeface="Tahoma"/>
                <a:ea typeface="Tahoma"/>
              </a:rPr>
              <a:t>n</a:t>
            </a:r>
            <a:r>
              <a:rPr lang="es-ES" sz="2500" b="1" strike="noStrike" spc="-80">
                <a:solidFill>
                  <a:srgbClr val="152D54"/>
                </a:solidFill>
                <a:latin typeface="Tahoma"/>
                <a:ea typeface="Tahoma"/>
              </a:rPr>
              <a:t>c</a:t>
            </a:r>
            <a:r>
              <a:rPr lang="es-ES" sz="2500" b="1" strike="noStrike" spc="18">
                <a:solidFill>
                  <a:srgbClr val="152D54"/>
                </a:solidFill>
                <a:latin typeface="Tahoma"/>
                <a:ea typeface="Tahoma"/>
              </a:rPr>
              <a:t>e </a:t>
            </a:r>
            <a:r>
              <a:rPr lang="es-ES" sz="2500" b="1" strike="noStrike" spc="83">
                <a:solidFill>
                  <a:srgbClr val="152D54"/>
                </a:solidFill>
                <a:latin typeface="Tahoma"/>
                <a:ea typeface="Tahoma"/>
              </a:rPr>
              <a:t>S</a:t>
            </a:r>
            <a:r>
              <a:rPr lang="es-ES" sz="2500" b="1" strike="noStrike" spc="94">
                <a:solidFill>
                  <a:srgbClr val="152D54"/>
                </a:solidFill>
                <a:latin typeface="Tahoma"/>
                <a:ea typeface="Tahoma"/>
              </a:rPr>
              <a:t>o</a:t>
            </a:r>
            <a:r>
              <a:rPr lang="es-ES" sz="2500" b="1" strike="noStrike" spc="-21">
                <a:solidFill>
                  <a:srgbClr val="152D54"/>
                </a:solidFill>
                <a:latin typeface="Tahoma"/>
                <a:ea typeface="Tahoma"/>
              </a:rPr>
              <a:t>f</a:t>
            </a:r>
            <a:r>
              <a:rPr lang="es-ES" sz="2500" b="1" strike="noStrike" spc="-52">
                <a:solidFill>
                  <a:srgbClr val="152D54"/>
                </a:solidFill>
                <a:latin typeface="Tahoma"/>
                <a:ea typeface="Tahoma"/>
              </a:rPr>
              <a:t>t  </a:t>
            </a:r>
            <a:r>
              <a:rPr lang="es-ES" sz="2500" b="1" strike="noStrike" spc="83">
                <a:solidFill>
                  <a:srgbClr val="152D54"/>
                </a:solidFill>
                <a:latin typeface="Tahoma"/>
                <a:ea typeface="Tahoma"/>
              </a:rPr>
              <a:t>S</a:t>
            </a:r>
            <a:r>
              <a:rPr lang="es-ES" sz="2500" b="1" strike="noStrike" spc="94">
                <a:solidFill>
                  <a:srgbClr val="152D54"/>
                </a:solidFill>
                <a:latin typeface="Tahoma"/>
                <a:ea typeface="Tahoma"/>
              </a:rPr>
              <a:t>k</a:t>
            </a:r>
            <a:r>
              <a:rPr lang="es-ES" sz="2500" b="1" strike="noStrike" spc="-1">
                <a:solidFill>
                  <a:srgbClr val="152D54"/>
                </a:solidFill>
                <a:latin typeface="Tahoma"/>
                <a:ea typeface="Tahoma"/>
              </a:rPr>
              <a:t>i</a:t>
            </a:r>
            <a:r>
              <a:rPr lang="es-ES" sz="2500" b="1" strike="noStrike" spc="-15">
                <a:solidFill>
                  <a:srgbClr val="152D54"/>
                </a:solidFill>
                <a:latin typeface="Tahoma"/>
                <a:ea typeface="Tahoma"/>
              </a:rPr>
              <a:t>ll</a:t>
            </a:r>
            <a:r>
              <a:rPr lang="es-ES" sz="2500" b="1" strike="noStrike" spc="-52">
                <a:solidFill>
                  <a:srgbClr val="152D54"/>
                </a:solidFill>
                <a:latin typeface="Tahoma"/>
                <a:ea typeface="Tahoma"/>
              </a:rPr>
              <a:t>s t</a:t>
            </a:r>
            <a:r>
              <a:rPr lang="es-ES" sz="2500" b="1" strike="noStrike" spc="94">
                <a:solidFill>
                  <a:srgbClr val="152D54"/>
                </a:solidFill>
                <a:latin typeface="Tahoma"/>
                <a:ea typeface="Tahoma"/>
              </a:rPr>
              <a:t>o </a:t>
            </a:r>
            <a:r>
              <a:rPr lang="es-ES" sz="2500" b="1" strike="noStrike" spc="117">
                <a:solidFill>
                  <a:srgbClr val="152D54"/>
                </a:solidFill>
                <a:latin typeface="Tahoma"/>
                <a:ea typeface="Tahoma"/>
              </a:rPr>
              <a:t>N</a:t>
            </a:r>
            <a:r>
              <a:rPr lang="es-ES" sz="2500" b="1" strike="noStrike" spc="29">
                <a:solidFill>
                  <a:srgbClr val="152D54"/>
                </a:solidFill>
                <a:latin typeface="Tahoma"/>
                <a:ea typeface="Tahoma"/>
              </a:rPr>
              <a:t>u</a:t>
            </a:r>
            <a:r>
              <a:rPr lang="es-ES" sz="2500" b="1" strike="noStrike" spc="137">
                <a:solidFill>
                  <a:srgbClr val="152D54"/>
                </a:solidFill>
                <a:latin typeface="Tahoma"/>
                <a:ea typeface="Tahoma"/>
              </a:rPr>
              <a:t>r</a:t>
            </a:r>
            <a:r>
              <a:rPr lang="es-ES" sz="2500" b="1" strike="noStrike" spc="-52">
                <a:solidFill>
                  <a:srgbClr val="152D54"/>
                </a:solidFill>
                <a:latin typeface="Tahoma"/>
                <a:ea typeface="Tahoma"/>
              </a:rPr>
              <a:t>t</a:t>
            </a:r>
            <a:r>
              <a:rPr lang="es-ES" sz="2500" b="1" strike="noStrike" spc="29">
                <a:solidFill>
                  <a:srgbClr val="152D54"/>
                </a:solidFill>
                <a:latin typeface="Tahoma"/>
                <a:ea typeface="Tahoma"/>
              </a:rPr>
              <a:t>u</a:t>
            </a:r>
            <a:r>
              <a:rPr lang="es-ES" sz="2500" b="1" strike="noStrike" spc="137">
                <a:solidFill>
                  <a:srgbClr val="152D54"/>
                </a:solidFill>
                <a:latin typeface="Tahoma"/>
                <a:ea typeface="Tahoma"/>
              </a:rPr>
              <a:t>r</a:t>
            </a:r>
            <a:r>
              <a:rPr lang="es-ES" sz="2500" b="1" strike="noStrike" spc="18">
                <a:solidFill>
                  <a:srgbClr val="152D54"/>
                </a:solidFill>
                <a:latin typeface="Tahoma"/>
                <a:ea typeface="Tahoma"/>
              </a:rPr>
              <a:t>e</a:t>
            </a:r>
            <a:endParaRPr lang="es-ES" sz="2500" b="0" strike="noStrike" spc="-1">
              <a:latin typeface="Arial"/>
            </a:endParaRPr>
          </a:p>
          <a:p>
            <a:pPr>
              <a:lnSpc>
                <a:spcPct val="100000"/>
              </a:lnSpc>
              <a:spcBef>
                <a:spcPts val="434"/>
              </a:spcBef>
            </a:pPr>
            <a:r>
              <a:rPr lang="es-ES" sz="2500" b="1" strike="noStrike" spc="182">
                <a:solidFill>
                  <a:srgbClr val="152D54"/>
                </a:solidFill>
                <a:latin typeface="Tahoma"/>
                <a:ea typeface="Tahoma"/>
              </a:rPr>
              <a:t>C</a:t>
            </a:r>
            <a:r>
              <a:rPr lang="es-ES" sz="2500" b="1" strike="noStrike" spc="94">
                <a:solidFill>
                  <a:srgbClr val="152D54"/>
                </a:solidFill>
                <a:latin typeface="Tahoma"/>
                <a:ea typeface="Tahoma"/>
              </a:rPr>
              <a:t>o</a:t>
            </a:r>
            <a:r>
              <a:rPr lang="es-ES" sz="2500" b="1" strike="noStrike" spc="63">
                <a:solidFill>
                  <a:srgbClr val="152D54"/>
                </a:solidFill>
                <a:latin typeface="Tahoma"/>
                <a:ea typeface="Tahoma"/>
              </a:rPr>
              <a:t>m</a:t>
            </a:r>
            <a:r>
              <a:rPr lang="es-ES" sz="2500" b="1" strike="noStrike" spc="111">
                <a:solidFill>
                  <a:srgbClr val="152D54"/>
                </a:solidFill>
                <a:latin typeface="Tahoma"/>
                <a:ea typeface="Tahoma"/>
              </a:rPr>
              <a:t>p</a:t>
            </a:r>
            <a:r>
              <a:rPr lang="es-ES" sz="2500" b="1" strike="noStrike" spc="18">
                <a:solidFill>
                  <a:srgbClr val="152D54"/>
                </a:solidFill>
                <a:latin typeface="Tahoma"/>
                <a:ea typeface="Tahoma"/>
              </a:rPr>
              <a:t>e</a:t>
            </a:r>
            <a:r>
              <a:rPr lang="es-ES" sz="2500" b="1" strike="noStrike" spc="-52">
                <a:solidFill>
                  <a:srgbClr val="152D54"/>
                </a:solidFill>
                <a:latin typeface="Tahoma"/>
                <a:ea typeface="Tahoma"/>
              </a:rPr>
              <a:t>t</a:t>
            </a:r>
            <a:r>
              <a:rPr lang="es-ES" sz="2500" b="1" strike="noStrike" spc="-1">
                <a:solidFill>
                  <a:srgbClr val="152D54"/>
                </a:solidFill>
                <a:latin typeface="Tahoma"/>
                <a:ea typeface="Tahoma"/>
              </a:rPr>
              <a:t>i</a:t>
            </a:r>
            <a:r>
              <a:rPr lang="es-ES" sz="2500" b="1" strike="noStrike" spc="-52">
                <a:solidFill>
                  <a:srgbClr val="152D54"/>
                </a:solidFill>
                <a:latin typeface="Tahoma"/>
                <a:ea typeface="Tahoma"/>
              </a:rPr>
              <a:t>t</a:t>
            </a:r>
            <a:r>
              <a:rPr lang="es-ES" sz="2500" b="1" strike="noStrike" spc="-1">
                <a:solidFill>
                  <a:srgbClr val="152D54"/>
                </a:solidFill>
                <a:latin typeface="Tahoma"/>
                <a:ea typeface="Tahoma"/>
              </a:rPr>
              <a:t>i</a:t>
            </a:r>
            <a:r>
              <a:rPr lang="es-ES" sz="2500" b="1" strike="noStrike" spc="109">
                <a:solidFill>
                  <a:srgbClr val="152D54"/>
                </a:solidFill>
                <a:latin typeface="Tahoma"/>
                <a:ea typeface="Tahoma"/>
              </a:rPr>
              <a:t>v</a:t>
            </a:r>
            <a:r>
              <a:rPr lang="es-ES" sz="2500" b="1" strike="noStrike" spc="18">
                <a:solidFill>
                  <a:srgbClr val="152D54"/>
                </a:solidFill>
                <a:latin typeface="Tahoma"/>
                <a:ea typeface="Tahoma"/>
              </a:rPr>
              <a:t>e</a:t>
            </a:r>
            <a:r>
              <a:rPr lang="es-ES" sz="2500" b="1" strike="noStrike" spc="43">
                <a:solidFill>
                  <a:srgbClr val="152D54"/>
                </a:solidFill>
                <a:latin typeface="Tahoma"/>
                <a:ea typeface="Tahoma"/>
              </a:rPr>
              <a:t>n</a:t>
            </a:r>
            <a:r>
              <a:rPr lang="es-ES" sz="2500" b="1" strike="noStrike" spc="18">
                <a:solidFill>
                  <a:srgbClr val="152D54"/>
                </a:solidFill>
                <a:latin typeface="Tahoma"/>
                <a:ea typeface="Tahoma"/>
              </a:rPr>
              <a:t>e</a:t>
            </a:r>
            <a:r>
              <a:rPr lang="es-ES" sz="2500" b="1" strike="noStrike" spc="-52">
                <a:solidFill>
                  <a:srgbClr val="152D54"/>
                </a:solidFill>
                <a:latin typeface="Tahoma"/>
                <a:ea typeface="Tahoma"/>
              </a:rPr>
              <a:t>ss </a:t>
            </a:r>
            <a:r>
              <a:rPr lang="es-ES" sz="2500" b="1" strike="noStrike" spc="182">
                <a:solidFill>
                  <a:srgbClr val="152D54"/>
                </a:solidFill>
                <a:latin typeface="Tahoma"/>
                <a:ea typeface="Tahoma"/>
              </a:rPr>
              <a:t>a</a:t>
            </a:r>
            <a:r>
              <a:rPr lang="es-ES" sz="2500" b="1" strike="noStrike" spc="43">
                <a:solidFill>
                  <a:srgbClr val="152D54"/>
                </a:solidFill>
                <a:latin typeface="Tahoma"/>
                <a:ea typeface="Tahoma"/>
              </a:rPr>
              <a:t>n</a:t>
            </a:r>
            <a:r>
              <a:rPr lang="es-ES" sz="2500" b="1" strike="noStrike" spc="111">
                <a:solidFill>
                  <a:srgbClr val="152D54"/>
                </a:solidFill>
                <a:latin typeface="Tahoma"/>
                <a:ea typeface="Tahoma"/>
              </a:rPr>
              <a:t>d </a:t>
            </a:r>
            <a:r>
              <a:rPr lang="es-ES" sz="2500" b="1" strike="noStrike" spc="-80">
                <a:solidFill>
                  <a:srgbClr val="152D54"/>
                </a:solidFill>
                <a:latin typeface="Tahoma"/>
                <a:ea typeface="Tahoma"/>
              </a:rPr>
              <a:t>E</a:t>
            </a:r>
            <a:r>
              <a:rPr lang="es-ES" sz="2500" b="1" strike="noStrike" spc="63">
                <a:solidFill>
                  <a:srgbClr val="152D54"/>
                </a:solidFill>
                <a:latin typeface="Tahoma"/>
                <a:ea typeface="Tahoma"/>
              </a:rPr>
              <a:t>m</a:t>
            </a:r>
            <a:r>
              <a:rPr lang="es-ES" sz="2500" b="1" strike="noStrike" spc="111">
                <a:solidFill>
                  <a:srgbClr val="152D54"/>
                </a:solidFill>
                <a:latin typeface="Tahoma"/>
                <a:ea typeface="Tahoma"/>
              </a:rPr>
              <a:t>p</a:t>
            </a:r>
            <a:r>
              <a:rPr lang="es-ES" sz="2500" b="1" strike="noStrike" spc="-15">
                <a:solidFill>
                  <a:srgbClr val="152D54"/>
                </a:solidFill>
                <a:latin typeface="Tahoma"/>
                <a:ea typeface="Tahoma"/>
              </a:rPr>
              <a:t>l</a:t>
            </a:r>
            <a:r>
              <a:rPr lang="es-ES" sz="2500" b="1" strike="noStrike" spc="94">
                <a:solidFill>
                  <a:srgbClr val="152D54"/>
                </a:solidFill>
                <a:latin typeface="Tahoma"/>
                <a:ea typeface="Tahoma"/>
              </a:rPr>
              <a:t>o</a:t>
            </a:r>
            <a:r>
              <a:rPr lang="es-ES" sz="2500" b="1" strike="noStrike" spc="123">
                <a:solidFill>
                  <a:srgbClr val="152D54"/>
                </a:solidFill>
                <a:latin typeface="Tahoma"/>
                <a:ea typeface="Tahoma"/>
              </a:rPr>
              <a:t>y</a:t>
            </a:r>
            <a:r>
              <a:rPr lang="es-ES" sz="2500" b="1" strike="noStrike" spc="182">
                <a:solidFill>
                  <a:srgbClr val="152D54"/>
                </a:solidFill>
                <a:latin typeface="Tahoma"/>
                <a:ea typeface="Tahoma"/>
              </a:rPr>
              <a:t>a</a:t>
            </a:r>
            <a:r>
              <a:rPr lang="es-ES" sz="2500" b="1" strike="noStrike" spc="109">
                <a:solidFill>
                  <a:srgbClr val="152D54"/>
                </a:solidFill>
                <a:latin typeface="Tahoma"/>
                <a:ea typeface="Tahoma"/>
              </a:rPr>
              <a:t>b</a:t>
            </a:r>
            <a:r>
              <a:rPr lang="es-ES" sz="2500" b="1" strike="noStrike" spc="-1">
                <a:solidFill>
                  <a:srgbClr val="152D54"/>
                </a:solidFill>
                <a:latin typeface="Tahoma"/>
                <a:ea typeface="Tahoma"/>
              </a:rPr>
              <a:t>i</a:t>
            </a:r>
            <a:r>
              <a:rPr lang="es-ES" sz="2500" b="1" strike="noStrike" spc="-15">
                <a:solidFill>
                  <a:srgbClr val="152D54"/>
                </a:solidFill>
                <a:latin typeface="Tahoma"/>
                <a:ea typeface="Tahoma"/>
              </a:rPr>
              <a:t>l</a:t>
            </a:r>
            <a:r>
              <a:rPr lang="es-ES" sz="2500" b="1" strike="noStrike" spc="-1">
                <a:solidFill>
                  <a:srgbClr val="152D54"/>
                </a:solidFill>
                <a:latin typeface="Tahoma"/>
                <a:ea typeface="Tahoma"/>
              </a:rPr>
              <a:t>i</a:t>
            </a:r>
            <a:r>
              <a:rPr lang="es-ES" sz="2500" b="1" strike="noStrike" spc="-52">
                <a:solidFill>
                  <a:srgbClr val="152D54"/>
                </a:solidFill>
                <a:latin typeface="Tahoma"/>
                <a:ea typeface="Tahoma"/>
              </a:rPr>
              <a:t>t</a:t>
            </a:r>
            <a:r>
              <a:rPr lang="es-ES" sz="2500" b="1" strike="noStrike" spc="123">
                <a:solidFill>
                  <a:srgbClr val="152D54"/>
                </a:solidFill>
                <a:latin typeface="Tahoma"/>
                <a:ea typeface="Tahoma"/>
              </a:rPr>
              <a:t>y</a:t>
            </a:r>
            <a:endParaRPr lang="es-ES" sz="2500" b="0" strike="noStrike" spc="-1">
              <a:latin typeface="Arial"/>
            </a:endParaRPr>
          </a:p>
        </p:txBody>
      </p:sp>
      <p:sp>
        <p:nvSpPr>
          <p:cNvPr id="191" name="CustomShape 2"/>
          <p:cNvSpPr/>
          <p:nvPr/>
        </p:nvSpPr>
        <p:spPr>
          <a:xfrm>
            <a:off x="7734240" y="7201080"/>
            <a:ext cx="9677160" cy="4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6"/>
              </a:spcBef>
            </a:pPr>
            <a:r>
              <a:rPr lang="es-ES" sz="2500" b="1" strike="noStrike" spc="-1">
                <a:solidFill>
                  <a:srgbClr val="E12227"/>
                </a:solidFill>
                <a:latin typeface="Tahoma"/>
                <a:ea typeface="Tahoma"/>
              </a:rPr>
              <a:t>Flexibilidad Cognitiva</a:t>
            </a:r>
            <a:endParaRPr lang="es-ES" sz="2500" b="0" strike="noStrike" spc="-1">
              <a:latin typeface="Arial"/>
            </a:endParaRPr>
          </a:p>
        </p:txBody>
      </p:sp>
      <p:pic>
        <p:nvPicPr>
          <p:cNvPr id="192" name="Picture 9"/>
          <p:cNvPicPr/>
          <p:nvPr/>
        </p:nvPicPr>
        <p:blipFill>
          <a:blip r:embed="rId2"/>
          <a:stretch/>
        </p:blipFill>
        <p:spPr>
          <a:xfrm>
            <a:off x="8289360" y="9661680"/>
            <a:ext cx="10058040" cy="556200"/>
          </a:xfrm>
          <a:prstGeom prst="rect">
            <a:avLst/>
          </a:prstGeom>
          <a:ln>
            <a:noFill/>
          </a:ln>
        </p:spPr>
      </p:pic>
      <p:pic>
        <p:nvPicPr>
          <p:cNvPr id="193" name="Picture 3"/>
          <p:cNvPicPr/>
          <p:nvPr/>
        </p:nvPicPr>
        <p:blipFill>
          <a:blip r:embed="rId3"/>
          <a:stretch/>
        </p:blipFill>
        <p:spPr>
          <a:xfrm>
            <a:off x="6324480" y="9705240"/>
            <a:ext cx="1985040" cy="432360"/>
          </a:xfrm>
          <a:prstGeom prst="rect">
            <a:avLst/>
          </a:prstGeom>
          <a:ln>
            <a:noFill/>
          </a:ln>
        </p:spPr>
      </p:pic>
      <p:pic>
        <p:nvPicPr>
          <p:cNvPr id="194" name="Imagen 9"/>
          <p:cNvPicPr/>
          <p:nvPr/>
        </p:nvPicPr>
        <p:blipFill>
          <a:blip r:embed="rId4"/>
          <a:stretch/>
        </p:blipFill>
        <p:spPr>
          <a:xfrm>
            <a:off x="5257800" y="9715320"/>
            <a:ext cx="936000" cy="448920"/>
          </a:xfrm>
          <a:prstGeom prst="rect">
            <a:avLst/>
          </a:prstGeom>
          <a:ln>
            <a:noFill/>
          </a:ln>
        </p:spPr>
      </p:pic>
      <p:sp>
        <p:nvSpPr>
          <p:cNvPr id="195" name="CustomShape 3"/>
          <p:cNvSpPr/>
          <p:nvPr/>
        </p:nvSpPr>
        <p:spPr>
          <a:xfrm>
            <a:off x="11582280" y="7866000"/>
            <a:ext cx="281916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000" b="1" strike="noStrike" spc="-1">
                <a:solidFill>
                  <a:srgbClr val="243255"/>
                </a:solidFill>
                <a:latin typeface="Tahoma"/>
                <a:ea typeface="Tahoma"/>
              </a:rPr>
              <a:t>SSE Riga</a:t>
            </a:r>
            <a:endParaRPr lang="es-ES" sz="20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1000"/>
                                  </p:stCondLst>
                                  <p:childTnLst>
                                    <p:set>
                                      <p:cBhvr>
                                        <p:cTn id="6" dur="1" fill="hold">
                                          <p:stCondLst>
                                            <p:cond delay="0"/>
                                          </p:stCondLst>
                                        </p:cTn>
                                        <p:tgtEl>
                                          <p:spTgt spid="190"/>
                                        </p:tgtEl>
                                        <p:attrNameLst>
                                          <p:attrName>style.visibility</p:attrName>
                                        </p:attrNameLst>
                                      </p:cBhvr>
                                      <p:to>
                                        <p:strVal val="visible"/>
                                      </p:to>
                                    </p:set>
                                  </p:childTnLst>
                                </p:cTn>
                              </p:par>
                            </p:childTnLst>
                          </p:cTn>
                        </p:par>
                        <p:par>
                          <p:cTn id="7" fill="hold">
                            <p:stCondLst>
                              <p:cond delay="1000"/>
                            </p:stCondLst>
                            <p:childTnLst>
                              <p:par>
                                <p:cTn id="8" presetID="1" presetClass="entr" fill="hold" nodeType="afterEffect">
                                  <p:stCondLst>
                                    <p:cond delay="1000"/>
                                  </p:stCondLst>
                                  <p:childTnLst>
                                    <p:set>
                                      <p:cBhvr>
                                        <p:cTn id="9" dur="1" fill="hold">
                                          <p:stCondLst>
                                            <p:cond delay="0"/>
                                          </p:stCondLst>
                                        </p:cTn>
                                        <p:tgtEl>
                                          <p:spTgt spid="191"/>
                                        </p:tgtEl>
                                        <p:attrNameLst>
                                          <p:attrName>style.visibility</p:attrName>
                                        </p:attrNameLst>
                                      </p:cBhvr>
                                      <p:to>
                                        <p:strVal val="visible"/>
                                      </p:to>
                                    </p:set>
                                  </p:childTnLst>
                                </p:cTn>
                              </p:par>
                            </p:childTnLst>
                          </p:cTn>
                        </p:par>
                        <p:par>
                          <p:cTn id="10" fill="hold">
                            <p:stCondLst>
                              <p:cond delay="2000"/>
                            </p:stCondLst>
                            <p:childTnLst>
                              <p:par>
                                <p:cTn id="11" presetID="1" presetClass="entr" fill="hold" nodeType="afterEffect">
                                  <p:stCondLst>
                                    <p:cond delay="1000"/>
                                  </p:stCondLst>
                                  <p:childTnLst>
                                    <p:set>
                                      <p:cBhvr>
                                        <p:cTn id="12"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Unit 1</a:t>
            </a:r>
            <a:endParaRPr lang="es-ES" sz="4800" b="0" strike="noStrike" spc="-1">
              <a:latin typeface="Arial"/>
            </a:endParaRPr>
          </a:p>
        </p:txBody>
      </p:sp>
      <p:sp>
        <p:nvSpPr>
          <p:cNvPr id="265" name="CustomShape 2"/>
          <p:cNvSpPr/>
          <p:nvPr/>
        </p:nvSpPr>
        <p:spPr>
          <a:xfrm>
            <a:off x="938160" y="2019240"/>
            <a:ext cx="6529320" cy="124740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dirty="0">
                <a:solidFill>
                  <a:srgbClr val="243255"/>
                </a:solidFill>
                <a:latin typeface="Calibri"/>
              </a:rPr>
              <a:t>¿Qué estás viendo?: </a:t>
            </a:r>
            <a:endParaRPr lang="es-ES" sz="4000" b="0" strike="noStrike" spc="-1" dirty="0">
              <a:latin typeface="Arial"/>
            </a:endParaRPr>
          </a:p>
          <a:p>
            <a:pPr marL="12600">
              <a:lnSpc>
                <a:spcPct val="100000"/>
              </a:lnSpc>
              <a:spcBef>
                <a:spcPts val="111"/>
              </a:spcBef>
            </a:pPr>
            <a:r>
              <a:rPr lang="es-ES" sz="4000" b="1" strike="noStrike" spc="49" dirty="0">
                <a:solidFill>
                  <a:srgbClr val="243255"/>
                </a:solidFill>
                <a:latin typeface="Calibri"/>
              </a:rPr>
              <a:t>Las escaleras de Schroeder</a:t>
            </a:r>
            <a:endParaRPr lang="es-ES" sz="4000" b="0" strike="noStrike" spc="-1" dirty="0">
              <a:latin typeface="Arial"/>
            </a:endParaRPr>
          </a:p>
        </p:txBody>
      </p:sp>
      <p:sp>
        <p:nvSpPr>
          <p:cNvPr id="266"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67" name="Imagen 7"/>
          <p:cNvPicPr/>
          <p:nvPr/>
        </p:nvPicPr>
        <p:blipFill>
          <a:blip r:embed="rId3"/>
          <a:stretch/>
        </p:blipFill>
        <p:spPr>
          <a:xfrm>
            <a:off x="1370520" y="8943120"/>
            <a:ext cx="1684080" cy="480960"/>
          </a:xfrm>
          <a:prstGeom prst="rect">
            <a:avLst/>
          </a:prstGeom>
          <a:ln>
            <a:noFill/>
          </a:ln>
        </p:spPr>
      </p:pic>
      <p:pic>
        <p:nvPicPr>
          <p:cNvPr id="268" name="Imagen 18"/>
          <p:cNvPicPr/>
          <p:nvPr/>
        </p:nvPicPr>
        <p:blipFill>
          <a:blip r:embed="rId4"/>
          <a:stretch/>
        </p:blipFill>
        <p:spPr>
          <a:xfrm>
            <a:off x="228600" y="8912160"/>
            <a:ext cx="1066320" cy="511560"/>
          </a:xfrm>
          <a:prstGeom prst="rect">
            <a:avLst/>
          </a:prstGeom>
          <a:ln>
            <a:noFill/>
          </a:ln>
        </p:spPr>
      </p:pic>
      <p:sp>
        <p:nvSpPr>
          <p:cNvPr id="269" name="CustomShape 4"/>
          <p:cNvSpPr/>
          <p:nvPr/>
        </p:nvSpPr>
        <p:spPr>
          <a:xfrm>
            <a:off x="3351600" y="8083080"/>
            <a:ext cx="42490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800" b="0" strike="noStrike" spc="-1">
                <a:solidFill>
                  <a:srgbClr val="000000"/>
                </a:solidFill>
                <a:latin typeface="Calibri"/>
              </a:rPr>
              <a:t>Escher, M. C. "Relativity." Lithograph. 1953</a:t>
            </a:r>
            <a:endParaRPr lang="es-ES" sz="1800" b="0" strike="noStrike" spc="-1">
              <a:latin typeface="Arial"/>
            </a:endParaRPr>
          </a:p>
        </p:txBody>
      </p:sp>
      <p:pic>
        <p:nvPicPr>
          <p:cNvPr id="270" name="Picture 2"/>
          <p:cNvPicPr/>
          <p:nvPr/>
        </p:nvPicPr>
        <p:blipFill>
          <a:blip r:embed="rId5"/>
          <a:stretch/>
        </p:blipFill>
        <p:spPr>
          <a:xfrm>
            <a:off x="7601040" y="0"/>
            <a:ext cx="10686600" cy="10286640"/>
          </a:xfrm>
          <a:prstGeom prst="rect">
            <a:avLst/>
          </a:prstGeom>
          <a:ln>
            <a:noFill/>
          </a:ln>
        </p:spPr>
      </p:pic>
      <p:sp>
        <p:nvSpPr>
          <p:cNvPr id="271" name="CustomShape 5"/>
          <p:cNvSpPr/>
          <p:nvPr/>
        </p:nvSpPr>
        <p:spPr>
          <a:xfrm>
            <a:off x="941040" y="4701240"/>
            <a:ext cx="6224400" cy="206064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3200" b="0" strike="noStrike" spc="-1" dirty="0">
                <a:solidFill>
                  <a:srgbClr val="000000"/>
                </a:solidFill>
                <a:latin typeface="Calibri"/>
              </a:rPr>
              <a:t>Perspectivas cambiantes</a:t>
            </a:r>
            <a:endParaRPr lang="es-ES" sz="3200" b="0" strike="noStrike" spc="-1" dirty="0">
              <a:latin typeface="Arial"/>
            </a:endParaRPr>
          </a:p>
          <a:p>
            <a:pPr>
              <a:lnSpc>
                <a:spcPct val="100000"/>
              </a:lnSpc>
            </a:pPr>
            <a:endParaRPr lang="es-ES" sz="3200" b="0" strike="noStrike" spc="-1" dirty="0">
              <a:latin typeface="Arial"/>
            </a:endParaRPr>
          </a:p>
          <a:p>
            <a:pPr>
              <a:lnSpc>
                <a:spcPct val="100000"/>
              </a:lnSpc>
            </a:pPr>
            <a:r>
              <a:rPr lang="es-ES" sz="3200" b="0" strike="noStrike" spc="-1" dirty="0">
                <a:solidFill>
                  <a:srgbClr val="000000"/>
                </a:solidFill>
                <a:latin typeface="Calibri"/>
              </a:rPr>
              <a:t>¿Qué facilidad tenemos para cambiar la perspectiva?</a:t>
            </a:r>
            <a:endParaRPr lang="es-E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1000"/>
                                  </p:stCondLst>
                                  <p:childTnLst>
                                    <p:set>
                                      <p:cBhvr>
                                        <p:cTn id="6" dur="1" fill="hold">
                                          <p:stCondLst>
                                            <p:cond delay="0"/>
                                          </p:stCondLst>
                                        </p:cTn>
                                        <p:tgtEl>
                                          <p:spTgt spid="271">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fill="hold" nodeType="afterEffect">
                                  <p:stCondLst>
                                    <p:cond delay="1000"/>
                                  </p:stCondLst>
                                  <p:childTnLst>
                                    <p:set>
                                      <p:cBhvr>
                                        <p:cTn id="9" dur="1" fill="hold">
                                          <p:stCondLst>
                                            <p:cond delay="0"/>
                                          </p:stCondLst>
                                        </p:cTn>
                                        <p:tgtEl>
                                          <p:spTgt spid="271">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9" presetClass="entr" fill="hold" nodeType="afterEffect">
                                  <p:stCondLst>
                                    <p:cond delay="1000"/>
                                  </p:stCondLst>
                                  <p:childTnLst>
                                    <p:set>
                                      <p:cBhvr>
                                        <p:cTn id="12" dur="1" fill="hold">
                                          <p:stCondLst>
                                            <p:cond delay="0"/>
                                          </p:stCondLst>
                                        </p:cTn>
                                        <p:tgtEl>
                                          <p:spTgt spid="270"/>
                                        </p:tgtEl>
                                        <p:attrNameLst>
                                          <p:attrName>style.visibility</p:attrName>
                                        </p:attrNameLst>
                                      </p:cBhvr>
                                      <p:to>
                                        <p:strVal val="visible"/>
                                      </p:to>
                                    </p:set>
                                    <p:animEffect transition="in" filter="dissolve">
                                      <p:cBhvr additive="repl">
                                        <p:cTn id="13" dur="500"/>
                                        <p:tgtEl>
                                          <p:spTgt spid="270"/>
                                        </p:tgtEl>
                                      </p:cBhvr>
                                    </p:animEffect>
                                  </p:childTnLst>
                                </p:cTn>
                              </p:par>
                            </p:childTnLst>
                          </p:cTn>
                        </p:par>
                        <p:par>
                          <p:cTn id="14" fill="hold">
                            <p:stCondLst>
                              <p:cond delay="3500"/>
                            </p:stCondLst>
                            <p:childTnLst>
                              <p:par>
                                <p:cTn id="15" presetID="1" presetClass="entr" fill="hold" nodeType="afterEffect">
                                  <p:stCondLst>
                                    <p:cond delay="0"/>
                                  </p:stCondLst>
                                  <p:childTnLst>
                                    <p:set>
                                      <p:cBhvr>
                                        <p:cTn id="16"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73" name="CustomShape 2"/>
          <p:cNvSpPr/>
          <p:nvPr/>
        </p:nvSpPr>
        <p:spPr>
          <a:xfrm>
            <a:off x="938160" y="2019240"/>
            <a:ext cx="950112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dirty="0">
                <a:solidFill>
                  <a:srgbClr val="243255"/>
                </a:solidFill>
                <a:latin typeface="Calibri"/>
              </a:rPr>
              <a:t>¿Qué es el cambio mental?</a:t>
            </a:r>
            <a:endParaRPr lang="es-ES" sz="4000" b="0" strike="noStrike" spc="-1" dirty="0">
              <a:latin typeface="Arial"/>
            </a:endParaRPr>
          </a:p>
        </p:txBody>
      </p:sp>
      <p:sp>
        <p:nvSpPr>
          <p:cNvPr id="274"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75" name="Imagen 7"/>
          <p:cNvPicPr/>
          <p:nvPr/>
        </p:nvPicPr>
        <p:blipFill>
          <a:blip r:embed="rId3"/>
          <a:stretch/>
        </p:blipFill>
        <p:spPr>
          <a:xfrm>
            <a:off x="1370520" y="8943120"/>
            <a:ext cx="1684080" cy="480960"/>
          </a:xfrm>
          <a:prstGeom prst="rect">
            <a:avLst/>
          </a:prstGeom>
          <a:ln>
            <a:noFill/>
          </a:ln>
        </p:spPr>
      </p:pic>
      <p:pic>
        <p:nvPicPr>
          <p:cNvPr id="276" name="Imagen 18"/>
          <p:cNvPicPr/>
          <p:nvPr/>
        </p:nvPicPr>
        <p:blipFill>
          <a:blip r:embed="rId4"/>
          <a:stretch/>
        </p:blipFill>
        <p:spPr>
          <a:xfrm>
            <a:off x="228600" y="8912160"/>
            <a:ext cx="1066320" cy="511560"/>
          </a:xfrm>
          <a:prstGeom prst="rect">
            <a:avLst/>
          </a:prstGeom>
          <a:ln>
            <a:noFill/>
          </a:ln>
        </p:spPr>
      </p:pic>
      <p:sp>
        <p:nvSpPr>
          <p:cNvPr id="277" name="CustomShape 4"/>
          <p:cNvSpPr/>
          <p:nvPr/>
        </p:nvSpPr>
        <p:spPr>
          <a:xfrm>
            <a:off x="938160" y="3009960"/>
            <a:ext cx="16054200" cy="544619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600" b="0" strike="noStrike" spc="-1" dirty="0">
                <a:solidFill>
                  <a:srgbClr val="000000"/>
                </a:solidFill>
                <a:latin typeface="Calibri"/>
              </a:rPr>
              <a:t>La flexibilidad cognitiva se refiere a la capacidad de adaptarse a los cambios, mientras que el </a:t>
            </a:r>
            <a:r>
              <a:rPr lang="es-ES" sz="2600" b="1" strike="noStrike" spc="-1" dirty="0">
                <a:solidFill>
                  <a:srgbClr val="000000"/>
                </a:solidFill>
                <a:latin typeface="Calibri"/>
              </a:rPr>
              <a:t>cambio mental </a:t>
            </a:r>
            <a:r>
              <a:rPr lang="es-ES" sz="2600" b="0" strike="noStrike" spc="-1" dirty="0">
                <a:solidFill>
                  <a:srgbClr val="000000"/>
                </a:solidFill>
                <a:latin typeface="Calibri"/>
              </a:rPr>
              <a:t> es el proceso  que hace posible adaptarse al cambio. El cambio es el principal componente en la flexibilidad cognitiva (a menudo referido como el mismo concepto) </a:t>
            </a:r>
            <a:endParaRPr lang="es-ES" sz="2600" b="0" strike="noStrike" spc="-1" dirty="0">
              <a:latin typeface="Arial"/>
            </a:endParaRPr>
          </a:p>
          <a:p>
            <a:pPr>
              <a:lnSpc>
                <a:spcPct val="100000"/>
              </a:lnSpc>
            </a:pPr>
            <a:endParaRPr lang="es-ES" sz="2600" b="0" strike="noStrike" spc="-1" dirty="0">
              <a:latin typeface="Arial"/>
            </a:endParaRPr>
          </a:p>
          <a:p>
            <a:pPr>
              <a:lnSpc>
                <a:spcPct val="100000"/>
              </a:lnSpc>
              <a:spcAft>
                <a:spcPts val="1199"/>
              </a:spcAft>
            </a:pPr>
            <a:r>
              <a:rPr lang="es-ES" sz="2600" b="0" strike="noStrike" spc="-1" dirty="0">
                <a:solidFill>
                  <a:srgbClr val="000000"/>
                </a:solidFill>
                <a:latin typeface="Calibri"/>
              </a:rPr>
              <a:t>Características de las personas con </a:t>
            </a:r>
            <a:r>
              <a:rPr lang="es-ES" sz="2600" b="1" strike="noStrike" spc="-1" dirty="0">
                <a:solidFill>
                  <a:srgbClr val="000000"/>
                </a:solidFill>
                <a:latin typeface="Calibri"/>
              </a:rPr>
              <a:t>fortaleza de cambio mental</a:t>
            </a:r>
            <a:r>
              <a:rPr lang="es-ES" sz="2600" b="0" strike="noStrike" spc="-1" dirty="0">
                <a:solidFill>
                  <a:srgbClr val="000000"/>
                </a:solidFill>
                <a:latin typeface="Calibri"/>
              </a:rPr>
              <a:t>:</a:t>
            </a:r>
            <a:endParaRPr lang="es-ES" sz="2600" b="0" strike="noStrike" spc="-1" dirty="0">
              <a:latin typeface="Arial"/>
            </a:endParaRPr>
          </a:p>
          <a:p>
            <a:pPr marL="343080" indent="-342720">
              <a:lnSpc>
                <a:spcPct val="100000"/>
              </a:lnSpc>
              <a:buClr>
                <a:srgbClr val="000000"/>
              </a:buClr>
              <a:buFont typeface="Arial"/>
              <a:buChar char="•"/>
            </a:pPr>
            <a:r>
              <a:rPr lang="es-ES" sz="2600" b="0" strike="noStrike" spc="-1" dirty="0">
                <a:solidFill>
                  <a:srgbClr val="000000"/>
                </a:solidFill>
                <a:latin typeface="Calibri"/>
              </a:rPr>
              <a:t>Se adaptan rápidamente a los cambios y a las nuevas situaciones</a:t>
            </a:r>
            <a:endParaRPr lang="es-ES" sz="2600" b="0" strike="noStrike" spc="-1" dirty="0">
              <a:latin typeface="Arial"/>
            </a:endParaRPr>
          </a:p>
          <a:p>
            <a:pPr marL="343080" indent="-342720">
              <a:lnSpc>
                <a:spcPct val="100000"/>
              </a:lnSpc>
              <a:buClr>
                <a:srgbClr val="000000"/>
              </a:buClr>
              <a:buFont typeface="Arial"/>
              <a:buChar char="•"/>
            </a:pPr>
            <a:r>
              <a:rPr lang="es-ES" sz="2600" b="0" strike="noStrike" spc="-1" dirty="0">
                <a:solidFill>
                  <a:srgbClr val="000000"/>
                </a:solidFill>
                <a:latin typeface="Calibri"/>
              </a:rPr>
              <a:t>Toleran fácilmente los cambios que ocurren durante la resolución de problemas o la realización de una tarea </a:t>
            </a:r>
            <a:endParaRPr lang="es-ES" sz="2600" b="0" strike="noStrike" spc="-1" dirty="0">
              <a:latin typeface="Arial"/>
            </a:endParaRPr>
          </a:p>
          <a:p>
            <a:pPr marL="343080" indent="-342720">
              <a:lnSpc>
                <a:spcPct val="100000"/>
              </a:lnSpc>
              <a:buClr>
                <a:srgbClr val="000000"/>
              </a:buClr>
              <a:buFont typeface="Arial"/>
              <a:buChar char="•"/>
            </a:pPr>
            <a:r>
              <a:rPr lang="es-ES" sz="2600" b="0" strike="noStrike" spc="-1" dirty="0">
                <a:solidFill>
                  <a:srgbClr val="000000"/>
                </a:solidFill>
                <a:latin typeface="Calibri"/>
              </a:rPr>
              <a:t>Ofrecen soluciones alternativas a los problemas</a:t>
            </a:r>
            <a:endParaRPr lang="es-ES" sz="2600" b="0" strike="noStrike" spc="-1" dirty="0">
              <a:latin typeface="Arial"/>
            </a:endParaRPr>
          </a:p>
          <a:p>
            <a:pPr marL="343080" indent="-342720">
              <a:lnSpc>
                <a:spcPct val="100000"/>
              </a:lnSpc>
              <a:buClr>
                <a:srgbClr val="000000"/>
              </a:buClr>
              <a:buFont typeface="Arial"/>
              <a:buChar char="•"/>
            </a:pPr>
            <a:r>
              <a:rPr lang="es-ES" sz="2600" b="0" strike="noStrike" spc="-1" dirty="0">
                <a:solidFill>
                  <a:srgbClr val="000000"/>
                </a:solidFill>
                <a:latin typeface="Calibri"/>
              </a:rPr>
              <a:t>Transición fácil de una situación a otra y saber cómo comportarse adecuadamente en cada situación</a:t>
            </a:r>
            <a:endParaRPr lang="es-ES" sz="2600" b="0" strike="noStrike" spc="-1" dirty="0">
              <a:latin typeface="Arial"/>
            </a:endParaRPr>
          </a:p>
          <a:p>
            <a:pPr marL="343080" indent="-342720">
              <a:lnSpc>
                <a:spcPct val="100000"/>
              </a:lnSpc>
              <a:buClr>
                <a:srgbClr val="000000"/>
              </a:buClr>
              <a:buFont typeface="Arial"/>
              <a:buChar char="•"/>
            </a:pPr>
            <a:r>
              <a:rPr lang="es-ES" sz="2600" b="0" strike="noStrike" spc="-1" dirty="0">
                <a:solidFill>
                  <a:srgbClr val="000000"/>
                </a:solidFill>
                <a:latin typeface="Calibri"/>
              </a:rPr>
              <a:t>Capturan varias dimensiones de la realidad, las ven desde distintos puntos de vista, reconocen relaciones ocultas, y por lo tanto, encuentran fácilmente soluciones alternativas para el mismo problemas</a:t>
            </a:r>
            <a:endParaRPr lang="es-ES" sz="2600" b="0" strike="noStrike" spc="-1" dirty="0">
              <a:latin typeface="Arial"/>
            </a:endParaRPr>
          </a:p>
          <a:p>
            <a:pPr marL="343080" indent="-342720">
              <a:lnSpc>
                <a:spcPct val="100000"/>
              </a:lnSpc>
              <a:buClr>
                <a:srgbClr val="000000"/>
              </a:buClr>
              <a:buFont typeface="Arial"/>
              <a:buChar char="•"/>
            </a:pPr>
            <a:r>
              <a:rPr lang="es-ES" sz="2600" b="0" strike="noStrike" spc="-1" dirty="0">
                <a:solidFill>
                  <a:srgbClr val="000000"/>
                </a:solidFill>
                <a:latin typeface="Calibri"/>
              </a:rPr>
              <a:t>Toleran los errores y los cambios, son capaces de pensar en una situación desde el punto de vista de otra persona</a:t>
            </a:r>
            <a:endParaRPr lang="es-ES" sz="2600" b="0" strike="noStrike" spc="-1" dirty="0">
              <a:latin typeface="Arial"/>
            </a:endParaRPr>
          </a:p>
          <a:p>
            <a:pPr marL="343080" indent="-342720">
              <a:lnSpc>
                <a:spcPct val="100000"/>
              </a:lnSpc>
              <a:buClr>
                <a:srgbClr val="000000"/>
              </a:buClr>
              <a:buFont typeface="Arial"/>
              <a:buChar char="•"/>
            </a:pPr>
            <a:r>
              <a:rPr lang="es-ES" sz="2600" b="0" strike="noStrike" spc="-1" dirty="0">
                <a:solidFill>
                  <a:srgbClr val="000000"/>
                </a:solidFill>
                <a:latin typeface="Calibri"/>
              </a:rPr>
              <a:t>Llegan a compromisos con facilidad</a:t>
            </a:r>
            <a:endParaRPr lang="es-ES" sz="26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9" presetClass="entr" fill="hold" nodeType="afterEffect">
                                  <p:stCondLst>
                                    <p:cond delay="1000"/>
                                  </p:stCondLst>
                                  <p:childTnLst>
                                    <p:set>
                                      <p:cBhvr>
                                        <p:cTn id="6" dur="1" fill="hold">
                                          <p:stCondLst>
                                            <p:cond delay="0"/>
                                          </p:stCondLst>
                                        </p:cTn>
                                        <p:tgtEl>
                                          <p:spTgt spid="277">
                                            <p:txEl>
                                              <p:pRg st="0" end="0"/>
                                            </p:txEl>
                                          </p:spTgt>
                                        </p:tgtEl>
                                        <p:attrNameLst>
                                          <p:attrName>style.visibility</p:attrName>
                                        </p:attrNameLst>
                                      </p:cBhvr>
                                      <p:to>
                                        <p:strVal val="visible"/>
                                      </p:to>
                                    </p:set>
                                    <p:animEffect transition="in" filter="dissolve">
                                      <p:cBhvr additive="repl">
                                        <p:cTn id="7" dur="500"/>
                                        <p:tgtEl>
                                          <p:spTgt spid="277">
                                            <p:txEl>
                                              <p:pRg st="0" end="0"/>
                                            </p:txEl>
                                          </p:spTgt>
                                        </p:tgtEl>
                                      </p:cBhvr>
                                    </p:animEffect>
                                  </p:childTnLst>
                                </p:cTn>
                              </p:par>
                            </p:childTnLst>
                          </p:cTn>
                        </p:par>
                        <p:par>
                          <p:cTn id="8" fill="hold">
                            <p:stCondLst>
                              <p:cond delay="1500"/>
                            </p:stCondLst>
                            <p:childTnLst>
                              <p:par>
                                <p:cTn id="9" presetID="9" presetClass="entr" fill="hold" nodeType="afterEffect">
                                  <p:stCondLst>
                                    <p:cond delay="1000"/>
                                  </p:stCondLst>
                                  <p:childTnLst>
                                    <p:set>
                                      <p:cBhvr>
                                        <p:cTn id="10" dur="1" fill="hold">
                                          <p:stCondLst>
                                            <p:cond delay="0"/>
                                          </p:stCondLst>
                                        </p:cTn>
                                        <p:tgtEl>
                                          <p:spTgt spid="277">
                                            <p:txEl>
                                              <p:pRg st="2" end="2"/>
                                            </p:txEl>
                                          </p:spTgt>
                                        </p:tgtEl>
                                        <p:attrNameLst>
                                          <p:attrName>style.visibility</p:attrName>
                                        </p:attrNameLst>
                                      </p:cBhvr>
                                      <p:to>
                                        <p:strVal val="visible"/>
                                      </p:to>
                                    </p:set>
                                    <p:animEffect transition="in" filter="dissolve">
                                      <p:cBhvr additive="repl">
                                        <p:cTn id="11" dur="500"/>
                                        <p:tgtEl>
                                          <p:spTgt spid="277">
                                            <p:txEl>
                                              <p:pRg st="2" end="2"/>
                                            </p:txEl>
                                          </p:spTgt>
                                        </p:tgtEl>
                                      </p:cBhvr>
                                    </p:animEffect>
                                  </p:childTnLst>
                                </p:cTn>
                              </p:par>
                            </p:childTnLst>
                          </p:cTn>
                        </p:par>
                        <p:par>
                          <p:cTn id="12" fill="hold">
                            <p:stCondLst>
                              <p:cond delay="3000"/>
                            </p:stCondLst>
                            <p:childTnLst>
                              <p:par>
                                <p:cTn id="13" presetID="9" presetClass="entr" fill="hold" nodeType="afterEffect">
                                  <p:stCondLst>
                                    <p:cond delay="1000"/>
                                  </p:stCondLst>
                                  <p:childTnLst>
                                    <p:set>
                                      <p:cBhvr>
                                        <p:cTn id="14" dur="1" fill="hold">
                                          <p:stCondLst>
                                            <p:cond delay="0"/>
                                          </p:stCondLst>
                                        </p:cTn>
                                        <p:tgtEl>
                                          <p:spTgt spid="277">
                                            <p:txEl>
                                              <p:pRg st="3" end="3"/>
                                            </p:txEl>
                                          </p:spTgt>
                                        </p:tgtEl>
                                        <p:attrNameLst>
                                          <p:attrName>style.visibility</p:attrName>
                                        </p:attrNameLst>
                                      </p:cBhvr>
                                      <p:to>
                                        <p:strVal val="visible"/>
                                      </p:to>
                                    </p:set>
                                    <p:animEffect transition="in" filter="dissolve">
                                      <p:cBhvr additive="repl">
                                        <p:cTn id="15" dur="500"/>
                                        <p:tgtEl>
                                          <p:spTgt spid="277">
                                            <p:txEl>
                                              <p:pRg st="3" end="3"/>
                                            </p:txEl>
                                          </p:spTgt>
                                        </p:tgtEl>
                                      </p:cBhvr>
                                    </p:animEffect>
                                  </p:childTnLst>
                                </p:cTn>
                              </p:par>
                            </p:childTnLst>
                          </p:cTn>
                        </p:par>
                        <p:par>
                          <p:cTn id="16" fill="hold">
                            <p:stCondLst>
                              <p:cond delay="4500"/>
                            </p:stCondLst>
                            <p:childTnLst>
                              <p:par>
                                <p:cTn id="17" presetID="9" presetClass="entr" fill="hold" nodeType="afterEffect">
                                  <p:stCondLst>
                                    <p:cond delay="1000"/>
                                  </p:stCondLst>
                                  <p:childTnLst>
                                    <p:set>
                                      <p:cBhvr>
                                        <p:cTn id="18" dur="1" fill="hold">
                                          <p:stCondLst>
                                            <p:cond delay="0"/>
                                          </p:stCondLst>
                                        </p:cTn>
                                        <p:tgtEl>
                                          <p:spTgt spid="277">
                                            <p:txEl>
                                              <p:pRg st="4" end="4"/>
                                            </p:txEl>
                                          </p:spTgt>
                                        </p:tgtEl>
                                        <p:attrNameLst>
                                          <p:attrName>style.visibility</p:attrName>
                                        </p:attrNameLst>
                                      </p:cBhvr>
                                      <p:to>
                                        <p:strVal val="visible"/>
                                      </p:to>
                                    </p:set>
                                    <p:animEffect transition="in" filter="dissolve">
                                      <p:cBhvr additive="repl">
                                        <p:cTn id="19" dur="500"/>
                                        <p:tgtEl>
                                          <p:spTgt spid="277">
                                            <p:txEl>
                                              <p:pRg st="4" end="4"/>
                                            </p:txEl>
                                          </p:spTgt>
                                        </p:tgtEl>
                                      </p:cBhvr>
                                    </p:animEffect>
                                  </p:childTnLst>
                                </p:cTn>
                              </p:par>
                            </p:childTnLst>
                          </p:cTn>
                        </p:par>
                        <p:par>
                          <p:cTn id="20" fill="hold">
                            <p:stCondLst>
                              <p:cond delay="6000"/>
                            </p:stCondLst>
                            <p:childTnLst>
                              <p:par>
                                <p:cTn id="21" presetID="9" presetClass="entr" fill="hold" nodeType="afterEffect">
                                  <p:stCondLst>
                                    <p:cond delay="1000"/>
                                  </p:stCondLst>
                                  <p:childTnLst>
                                    <p:set>
                                      <p:cBhvr>
                                        <p:cTn id="22" dur="1" fill="hold">
                                          <p:stCondLst>
                                            <p:cond delay="0"/>
                                          </p:stCondLst>
                                        </p:cTn>
                                        <p:tgtEl>
                                          <p:spTgt spid="277">
                                            <p:txEl>
                                              <p:pRg st="5" end="5"/>
                                            </p:txEl>
                                          </p:spTgt>
                                        </p:tgtEl>
                                        <p:attrNameLst>
                                          <p:attrName>style.visibility</p:attrName>
                                        </p:attrNameLst>
                                      </p:cBhvr>
                                      <p:to>
                                        <p:strVal val="visible"/>
                                      </p:to>
                                    </p:set>
                                    <p:animEffect transition="in" filter="dissolve">
                                      <p:cBhvr additive="repl">
                                        <p:cTn id="23" dur="500"/>
                                        <p:tgtEl>
                                          <p:spTgt spid="277">
                                            <p:txEl>
                                              <p:pRg st="5" end="5"/>
                                            </p:txEl>
                                          </p:spTgt>
                                        </p:tgtEl>
                                      </p:cBhvr>
                                    </p:animEffect>
                                  </p:childTnLst>
                                </p:cTn>
                              </p:par>
                            </p:childTnLst>
                          </p:cTn>
                        </p:par>
                        <p:par>
                          <p:cTn id="24" fill="hold">
                            <p:stCondLst>
                              <p:cond delay="7500"/>
                            </p:stCondLst>
                            <p:childTnLst>
                              <p:par>
                                <p:cTn id="25" presetID="9" presetClass="entr" fill="hold" nodeType="afterEffect">
                                  <p:stCondLst>
                                    <p:cond delay="1000"/>
                                  </p:stCondLst>
                                  <p:childTnLst>
                                    <p:set>
                                      <p:cBhvr>
                                        <p:cTn id="26" dur="1" fill="hold">
                                          <p:stCondLst>
                                            <p:cond delay="0"/>
                                          </p:stCondLst>
                                        </p:cTn>
                                        <p:tgtEl>
                                          <p:spTgt spid="277">
                                            <p:txEl>
                                              <p:pRg st="6" end="6"/>
                                            </p:txEl>
                                          </p:spTgt>
                                        </p:tgtEl>
                                        <p:attrNameLst>
                                          <p:attrName>style.visibility</p:attrName>
                                        </p:attrNameLst>
                                      </p:cBhvr>
                                      <p:to>
                                        <p:strVal val="visible"/>
                                      </p:to>
                                    </p:set>
                                    <p:animEffect transition="in" filter="dissolve">
                                      <p:cBhvr additive="repl">
                                        <p:cTn id="27" dur="500"/>
                                        <p:tgtEl>
                                          <p:spTgt spid="277">
                                            <p:txEl>
                                              <p:pRg st="6" end="6"/>
                                            </p:txEl>
                                          </p:spTgt>
                                        </p:tgtEl>
                                      </p:cBhvr>
                                    </p:animEffect>
                                  </p:childTnLst>
                                </p:cTn>
                              </p:par>
                            </p:childTnLst>
                          </p:cTn>
                        </p:par>
                        <p:par>
                          <p:cTn id="28" fill="hold">
                            <p:stCondLst>
                              <p:cond delay="9000"/>
                            </p:stCondLst>
                            <p:childTnLst>
                              <p:par>
                                <p:cTn id="29" presetID="9" presetClass="entr" fill="hold" nodeType="afterEffect">
                                  <p:stCondLst>
                                    <p:cond delay="1000"/>
                                  </p:stCondLst>
                                  <p:childTnLst>
                                    <p:set>
                                      <p:cBhvr>
                                        <p:cTn id="30" dur="1" fill="hold">
                                          <p:stCondLst>
                                            <p:cond delay="0"/>
                                          </p:stCondLst>
                                        </p:cTn>
                                        <p:tgtEl>
                                          <p:spTgt spid="277">
                                            <p:txEl>
                                              <p:pRg st="7" end="7"/>
                                            </p:txEl>
                                          </p:spTgt>
                                        </p:tgtEl>
                                        <p:attrNameLst>
                                          <p:attrName>style.visibility</p:attrName>
                                        </p:attrNameLst>
                                      </p:cBhvr>
                                      <p:to>
                                        <p:strVal val="visible"/>
                                      </p:to>
                                    </p:set>
                                    <p:animEffect transition="in" filter="dissolve">
                                      <p:cBhvr additive="repl">
                                        <p:cTn id="31" dur="500"/>
                                        <p:tgtEl>
                                          <p:spTgt spid="277">
                                            <p:txEl>
                                              <p:pRg st="7" end="7"/>
                                            </p:txEl>
                                          </p:spTgt>
                                        </p:tgtEl>
                                      </p:cBhvr>
                                    </p:animEffect>
                                  </p:childTnLst>
                                </p:cTn>
                              </p:par>
                            </p:childTnLst>
                          </p:cTn>
                        </p:par>
                        <p:par>
                          <p:cTn id="32" fill="hold">
                            <p:stCondLst>
                              <p:cond delay="10500"/>
                            </p:stCondLst>
                            <p:childTnLst>
                              <p:par>
                                <p:cTn id="33" presetID="9" presetClass="entr" fill="hold" nodeType="afterEffect">
                                  <p:stCondLst>
                                    <p:cond delay="1000"/>
                                  </p:stCondLst>
                                  <p:childTnLst>
                                    <p:set>
                                      <p:cBhvr>
                                        <p:cTn id="34" dur="1" fill="hold">
                                          <p:stCondLst>
                                            <p:cond delay="0"/>
                                          </p:stCondLst>
                                        </p:cTn>
                                        <p:tgtEl>
                                          <p:spTgt spid="277">
                                            <p:txEl>
                                              <p:pRg st="8" end="8"/>
                                            </p:txEl>
                                          </p:spTgt>
                                        </p:tgtEl>
                                        <p:attrNameLst>
                                          <p:attrName>style.visibility</p:attrName>
                                        </p:attrNameLst>
                                      </p:cBhvr>
                                      <p:to>
                                        <p:strVal val="visible"/>
                                      </p:to>
                                    </p:set>
                                    <p:animEffect transition="in" filter="dissolve">
                                      <p:cBhvr additive="repl">
                                        <p:cTn id="35" dur="500"/>
                                        <p:tgtEl>
                                          <p:spTgt spid="277">
                                            <p:txEl>
                                              <p:pRg st="8" end="8"/>
                                            </p:txEl>
                                          </p:spTgt>
                                        </p:tgtEl>
                                      </p:cBhvr>
                                    </p:animEffect>
                                  </p:childTnLst>
                                </p:cTn>
                              </p:par>
                            </p:childTnLst>
                          </p:cTn>
                        </p:par>
                        <p:par>
                          <p:cTn id="36" fill="hold">
                            <p:stCondLst>
                              <p:cond delay="12000"/>
                            </p:stCondLst>
                            <p:childTnLst>
                              <p:par>
                                <p:cTn id="37" presetID="9" presetClass="entr" fill="hold" nodeType="afterEffect">
                                  <p:stCondLst>
                                    <p:cond delay="1000"/>
                                  </p:stCondLst>
                                  <p:childTnLst>
                                    <p:set>
                                      <p:cBhvr>
                                        <p:cTn id="38" dur="1" fill="hold">
                                          <p:stCondLst>
                                            <p:cond delay="0"/>
                                          </p:stCondLst>
                                        </p:cTn>
                                        <p:tgtEl>
                                          <p:spTgt spid="277">
                                            <p:txEl>
                                              <p:pRg st="9" end="9"/>
                                            </p:txEl>
                                          </p:spTgt>
                                        </p:tgtEl>
                                        <p:attrNameLst>
                                          <p:attrName>style.visibility</p:attrName>
                                        </p:attrNameLst>
                                      </p:cBhvr>
                                      <p:to>
                                        <p:strVal val="visible"/>
                                      </p:to>
                                    </p:set>
                                    <p:animEffect transition="in" filter="dissolve">
                                      <p:cBhvr additive="repl">
                                        <p:cTn id="39" dur="500"/>
                                        <p:tgtEl>
                                          <p:spTgt spid="27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79" name="CustomShape 2"/>
          <p:cNvSpPr/>
          <p:nvPr/>
        </p:nvSpPr>
        <p:spPr>
          <a:xfrm>
            <a:off x="938160" y="2019240"/>
            <a:ext cx="1605420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a:solidFill>
                  <a:srgbClr val="243255"/>
                </a:solidFill>
                <a:latin typeface="Calibri"/>
              </a:rPr>
              <a:t>Flexibilidad cognitiva y cambio mental: Ejemplos</a:t>
            </a:r>
            <a:endParaRPr lang="es-ES" sz="4000" b="0" strike="noStrike" spc="-1">
              <a:latin typeface="Arial"/>
            </a:endParaRPr>
          </a:p>
        </p:txBody>
      </p:sp>
      <p:sp>
        <p:nvSpPr>
          <p:cNvPr id="280"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81" name="Imagen 7"/>
          <p:cNvPicPr/>
          <p:nvPr/>
        </p:nvPicPr>
        <p:blipFill>
          <a:blip r:embed="rId3"/>
          <a:stretch/>
        </p:blipFill>
        <p:spPr>
          <a:xfrm>
            <a:off x="1370520" y="8943120"/>
            <a:ext cx="1684080" cy="480960"/>
          </a:xfrm>
          <a:prstGeom prst="rect">
            <a:avLst/>
          </a:prstGeom>
          <a:ln>
            <a:noFill/>
          </a:ln>
        </p:spPr>
      </p:pic>
      <p:pic>
        <p:nvPicPr>
          <p:cNvPr id="282" name="Imagen 18"/>
          <p:cNvPicPr/>
          <p:nvPr/>
        </p:nvPicPr>
        <p:blipFill>
          <a:blip r:embed="rId4"/>
          <a:stretch/>
        </p:blipFill>
        <p:spPr>
          <a:xfrm>
            <a:off x="228600" y="8912160"/>
            <a:ext cx="1066320" cy="511560"/>
          </a:xfrm>
          <a:prstGeom prst="rect">
            <a:avLst/>
          </a:prstGeom>
          <a:ln>
            <a:noFill/>
          </a:ln>
        </p:spPr>
      </p:pic>
      <p:sp>
        <p:nvSpPr>
          <p:cNvPr id="283" name="CustomShape 4"/>
          <p:cNvSpPr/>
          <p:nvPr/>
        </p:nvSpPr>
        <p:spPr>
          <a:xfrm>
            <a:off x="938160" y="2857680"/>
            <a:ext cx="16054200" cy="557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400" b="1" strike="noStrike" spc="-1" dirty="0">
                <a:solidFill>
                  <a:srgbClr val="000000"/>
                </a:solidFill>
                <a:latin typeface="Calibri"/>
              </a:rPr>
              <a:t>Estás preparándote para desayunar y de pronto te das cuenta de que no queda pan. </a:t>
            </a:r>
            <a:r>
              <a:rPr lang="es-ES" sz="2400" b="0" strike="noStrike" spc="-1" dirty="0">
                <a:solidFill>
                  <a:srgbClr val="000000"/>
                </a:solidFill>
                <a:latin typeface="Calibri"/>
              </a:rPr>
              <a:t>¿Qué haces? ¿Te enfadas y te vas a trabajar sin desayunar? ¿Vas a un bar y comes allí? ¿Tienes algo más para desayunar? </a:t>
            </a:r>
            <a:endParaRPr lang="es-ES" sz="2400" b="0" strike="noStrike" spc="-1" dirty="0">
              <a:latin typeface="Arial"/>
            </a:endParaRPr>
          </a:p>
          <a:p>
            <a:pPr marL="343080" indent="-342720">
              <a:lnSpc>
                <a:spcPct val="100000"/>
              </a:lnSpc>
              <a:buClr>
                <a:srgbClr val="000000"/>
              </a:buClr>
              <a:buFont typeface="Arial"/>
              <a:buChar char="•"/>
            </a:pPr>
            <a:r>
              <a:rPr lang="es-ES" sz="2400" b="0" strike="noStrike" spc="-1" dirty="0">
                <a:solidFill>
                  <a:srgbClr val="000000"/>
                </a:solidFill>
                <a:latin typeface="Calibri"/>
              </a:rPr>
              <a:t>El cambio cognitivo te permite pensar en otra opción cuando el plan original se ve alterado por un cambio inesperado</a:t>
            </a:r>
            <a:endParaRPr lang="es-ES" sz="2400" b="0" strike="noStrike" spc="-1" dirty="0">
              <a:latin typeface="Arial"/>
            </a:endParaRPr>
          </a:p>
          <a:p>
            <a:pPr>
              <a:lnSpc>
                <a:spcPct val="100000"/>
              </a:lnSpc>
            </a:pPr>
            <a:endParaRPr lang="es-ES" sz="2400" b="0" strike="noStrike" spc="-1" dirty="0">
              <a:latin typeface="Arial"/>
            </a:endParaRPr>
          </a:p>
          <a:p>
            <a:pPr>
              <a:lnSpc>
                <a:spcPct val="100000"/>
              </a:lnSpc>
            </a:pPr>
            <a:r>
              <a:rPr lang="es-ES" sz="2400" b="1" strike="noStrike" spc="-1" dirty="0">
                <a:solidFill>
                  <a:srgbClr val="000000"/>
                </a:solidFill>
                <a:latin typeface="Calibri"/>
              </a:rPr>
              <a:t>Un buen amigo deja de hablarte de pronto. </a:t>
            </a:r>
            <a:r>
              <a:rPr lang="es-ES" sz="2400" b="0" strike="noStrike" spc="-1" dirty="0">
                <a:solidFill>
                  <a:srgbClr val="000000"/>
                </a:solidFill>
                <a:latin typeface="Calibri"/>
              </a:rPr>
              <a:t>¿Por qué? ¿Está enfadado contigo?</a:t>
            </a:r>
            <a:endParaRPr lang="es-ES" sz="2400" b="0" strike="noStrike" spc="-1" dirty="0">
              <a:latin typeface="Arial"/>
            </a:endParaRPr>
          </a:p>
          <a:p>
            <a:pPr marL="343080" indent="-342720">
              <a:lnSpc>
                <a:spcPct val="100000"/>
              </a:lnSpc>
              <a:buClr>
                <a:srgbClr val="000000"/>
              </a:buClr>
              <a:buFont typeface="Arial"/>
              <a:buChar char="•"/>
            </a:pPr>
            <a:r>
              <a:rPr lang="es-ES" sz="2400" b="0" strike="noStrike" spc="-1" dirty="0">
                <a:solidFill>
                  <a:srgbClr val="000000"/>
                </a:solidFill>
                <a:latin typeface="Calibri"/>
              </a:rPr>
              <a:t>La flexibilidad mental nos permite pensar en que ha podido suceder, y pensar en una razón por la que es posible que hayan dejado de hablarnos. Si podemos pensar en las cosas desde el punto de vista de otras personas, te ayuda a ponerte en su situación y pensar en lo que puede haber pasado </a:t>
            </a:r>
            <a:endParaRPr lang="es-ES" sz="2400" b="0" strike="noStrike" spc="-1" dirty="0">
              <a:latin typeface="Arial"/>
            </a:endParaRPr>
          </a:p>
          <a:p>
            <a:pPr>
              <a:lnSpc>
                <a:spcPct val="100000"/>
              </a:lnSpc>
            </a:pPr>
            <a:endParaRPr lang="es-ES" sz="2400" b="0" strike="noStrike" spc="-1" dirty="0">
              <a:latin typeface="Arial"/>
            </a:endParaRPr>
          </a:p>
          <a:p>
            <a:pPr>
              <a:lnSpc>
                <a:spcPct val="100000"/>
              </a:lnSpc>
            </a:pPr>
            <a:r>
              <a:rPr lang="es-ES" sz="2400" b="1" strike="noStrike" spc="-1" dirty="0">
                <a:solidFill>
                  <a:srgbClr val="000000"/>
                </a:solidFill>
                <a:latin typeface="Calibri"/>
              </a:rPr>
              <a:t>Siempre tomamos el mismo camino para ir a trabajar. </a:t>
            </a:r>
            <a:r>
              <a:rPr lang="es-ES" sz="2400" b="0" strike="noStrike" spc="-1" dirty="0">
                <a:solidFill>
                  <a:srgbClr val="000000"/>
                </a:solidFill>
                <a:latin typeface="Calibri"/>
              </a:rPr>
              <a:t>Un día, está lloviendo a cántaros y sabes que habrá mucho tráfico. ¿Qué haces? Podrías coger el tren, podrías salir más temprano de casa y tratar de adelantarte al tráfico, o podrías coger otro transporte público con la esperanza de llegar antes al trabajo. </a:t>
            </a:r>
            <a:endParaRPr lang="es-ES" sz="2400" b="0" strike="noStrike" spc="-1" dirty="0">
              <a:latin typeface="Arial"/>
            </a:endParaRPr>
          </a:p>
          <a:p>
            <a:pPr marL="343080" indent="-342720">
              <a:lnSpc>
                <a:spcPct val="100000"/>
              </a:lnSpc>
              <a:buClr>
                <a:srgbClr val="000000"/>
              </a:buClr>
              <a:buFont typeface="Arial"/>
              <a:buChar char="•"/>
            </a:pPr>
            <a:r>
              <a:rPr lang="es-ES" sz="2400" b="0" strike="noStrike" spc="-1" dirty="0">
                <a:solidFill>
                  <a:srgbClr val="000000"/>
                </a:solidFill>
                <a:latin typeface="Calibri"/>
              </a:rPr>
              <a:t>Tus planes originales o rutinas pueden cambiar por una situación inesperada, pero la flexibilidad cognitiva y el cambio nos permite pensar en posibles soluciones alternativas que nos ayuden a llegar al trabajo a tiempo. Usaremos las mismas habilidades que usamos al tomar una decisión: experiencia, expectativas, motivación, conocimiento y emociones.</a:t>
            </a:r>
            <a:endParaRPr lang="es-ES" sz="2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1000"/>
                                  </p:stCondLst>
                                  <p:childTnLst>
                                    <p:set>
                                      <p:cBhvr>
                                        <p:cTn id="6" dur="1" fill="hold">
                                          <p:stCondLst>
                                            <p:cond delay="0"/>
                                          </p:stCondLst>
                                        </p:cTn>
                                        <p:tgtEl>
                                          <p:spTgt spid="28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fill="hold" nodeType="afterEffect">
                                  <p:stCondLst>
                                    <p:cond delay="1000"/>
                                  </p:stCondLst>
                                  <p:childTnLst>
                                    <p:set>
                                      <p:cBhvr>
                                        <p:cTn id="9" dur="1" fill="hold">
                                          <p:stCondLst>
                                            <p:cond delay="0"/>
                                          </p:stCondLst>
                                        </p:cTn>
                                        <p:tgtEl>
                                          <p:spTgt spid="28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fill="hold" nodeType="afterEffect">
                                  <p:stCondLst>
                                    <p:cond delay="1000"/>
                                  </p:stCondLst>
                                  <p:childTnLst>
                                    <p:set>
                                      <p:cBhvr>
                                        <p:cTn id="12" dur="1" fill="hold">
                                          <p:stCondLst>
                                            <p:cond delay="0"/>
                                          </p:stCondLst>
                                        </p:cTn>
                                        <p:tgtEl>
                                          <p:spTgt spid="283">
                                            <p:txEl>
                                              <p:pRg st="3" end="3"/>
                                            </p:txEl>
                                          </p:spTgt>
                                        </p:tgtEl>
                                        <p:attrNameLst>
                                          <p:attrName>style.visibility</p:attrName>
                                        </p:attrNameLst>
                                      </p:cBhvr>
                                      <p:to>
                                        <p:strVal val="visible"/>
                                      </p:to>
                                    </p:set>
                                  </p:childTnLst>
                                </p:cTn>
                              </p:par>
                            </p:childTnLst>
                          </p:cTn>
                        </p:par>
                        <p:par>
                          <p:cTn id="13" fill="hold">
                            <p:stCondLst>
                              <p:cond delay="3000"/>
                            </p:stCondLst>
                            <p:childTnLst>
                              <p:par>
                                <p:cTn id="14" presetID="1" presetClass="entr" fill="hold" nodeType="afterEffect">
                                  <p:stCondLst>
                                    <p:cond delay="1000"/>
                                  </p:stCondLst>
                                  <p:childTnLst>
                                    <p:set>
                                      <p:cBhvr>
                                        <p:cTn id="15" dur="1" fill="hold">
                                          <p:stCondLst>
                                            <p:cond delay="0"/>
                                          </p:stCondLst>
                                        </p:cTn>
                                        <p:tgtEl>
                                          <p:spTgt spid="283">
                                            <p:txEl>
                                              <p:pRg st="4" end="4"/>
                                            </p:txEl>
                                          </p:spTgt>
                                        </p:tgtEl>
                                        <p:attrNameLst>
                                          <p:attrName>style.visibility</p:attrName>
                                        </p:attrNameLst>
                                      </p:cBhvr>
                                      <p:to>
                                        <p:strVal val="visible"/>
                                      </p:to>
                                    </p:set>
                                  </p:childTnLst>
                                </p:cTn>
                              </p:par>
                            </p:childTnLst>
                          </p:cTn>
                        </p:par>
                        <p:par>
                          <p:cTn id="16" fill="hold">
                            <p:stCondLst>
                              <p:cond delay="4000"/>
                            </p:stCondLst>
                            <p:childTnLst>
                              <p:par>
                                <p:cTn id="17" presetID="1" presetClass="entr" fill="hold" nodeType="afterEffect">
                                  <p:stCondLst>
                                    <p:cond delay="1000"/>
                                  </p:stCondLst>
                                  <p:childTnLst>
                                    <p:set>
                                      <p:cBhvr>
                                        <p:cTn id="18" dur="1" fill="hold">
                                          <p:stCondLst>
                                            <p:cond delay="0"/>
                                          </p:stCondLst>
                                        </p:cTn>
                                        <p:tgtEl>
                                          <p:spTgt spid="283">
                                            <p:txEl>
                                              <p:pRg st="6" end="6"/>
                                            </p:txEl>
                                          </p:spTgt>
                                        </p:tgtEl>
                                        <p:attrNameLst>
                                          <p:attrName>style.visibility</p:attrName>
                                        </p:attrNameLst>
                                      </p:cBhvr>
                                      <p:to>
                                        <p:strVal val="visible"/>
                                      </p:to>
                                    </p:set>
                                  </p:childTnLst>
                                </p:cTn>
                              </p:par>
                            </p:childTnLst>
                          </p:cTn>
                        </p:par>
                        <p:par>
                          <p:cTn id="19" fill="hold">
                            <p:stCondLst>
                              <p:cond delay="5000"/>
                            </p:stCondLst>
                            <p:childTnLst>
                              <p:par>
                                <p:cTn id="20" presetID="1" presetClass="entr" fill="hold" nodeType="afterEffect">
                                  <p:stCondLst>
                                    <p:cond delay="1000"/>
                                  </p:stCondLst>
                                  <p:childTnLst>
                                    <p:set>
                                      <p:cBhvr>
                                        <p:cTn id="21" dur="1" fill="hold">
                                          <p:stCondLst>
                                            <p:cond delay="0"/>
                                          </p:stCondLst>
                                        </p:cTn>
                                        <p:tgtEl>
                                          <p:spTgt spid="2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85" name="CustomShape 2"/>
          <p:cNvSpPr/>
          <p:nvPr/>
        </p:nvSpPr>
        <p:spPr>
          <a:xfrm>
            <a:off x="938160" y="1790640"/>
            <a:ext cx="1691316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a:solidFill>
                  <a:srgbClr val="243255"/>
                </a:solidFill>
                <a:latin typeface="Calibri"/>
              </a:rPr>
              <a:t>Rigidez cognitiva</a:t>
            </a:r>
            <a:endParaRPr lang="es-ES" sz="4000" b="0" strike="noStrike" spc="-1">
              <a:latin typeface="Arial"/>
            </a:endParaRPr>
          </a:p>
        </p:txBody>
      </p:sp>
      <p:sp>
        <p:nvSpPr>
          <p:cNvPr id="286"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87" name="Imagen 7"/>
          <p:cNvPicPr/>
          <p:nvPr/>
        </p:nvPicPr>
        <p:blipFill>
          <a:blip r:embed="rId3"/>
          <a:stretch/>
        </p:blipFill>
        <p:spPr>
          <a:xfrm>
            <a:off x="1370520" y="8943120"/>
            <a:ext cx="1684080" cy="480960"/>
          </a:xfrm>
          <a:prstGeom prst="rect">
            <a:avLst/>
          </a:prstGeom>
          <a:ln>
            <a:noFill/>
          </a:ln>
        </p:spPr>
      </p:pic>
      <p:pic>
        <p:nvPicPr>
          <p:cNvPr id="288" name="Imagen 18"/>
          <p:cNvPicPr/>
          <p:nvPr/>
        </p:nvPicPr>
        <p:blipFill>
          <a:blip r:embed="rId4"/>
          <a:stretch/>
        </p:blipFill>
        <p:spPr>
          <a:xfrm>
            <a:off x="228600" y="8912160"/>
            <a:ext cx="1066320" cy="511560"/>
          </a:xfrm>
          <a:prstGeom prst="rect">
            <a:avLst/>
          </a:prstGeom>
          <a:ln>
            <a:noFill/>
          </a:ln>
        </p:spPr>
      </p:pic>
      <p:sp>
        <p:nvSpPr>
          <p:cNvPr id="289" name="CustomShape 4"/>
          <p:cNvSpPr/>
          <p:nvPr/>
        </p:nvSpPr>
        <p:spPr>
          <a:xfrm>
            <a:off x="938160" y="2781360"/>
            <a:ext cx="16054200" cy="5692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600" b="1" strike="noStrike" spc="-1" dirty="0">
                <a:solidFill>
                  <a:srgbClr val="000000"/>
                </a:solidFill>
                <a:latin typeface="Calibri"/>
              </a:rPr>
              <a:t>¿Qué es la rigidez cognitiva? </a:t>
            </a:r>
            <a:endParaRPr lang="es-ES" sz="2600" b="0" strike="noStrike" spc="-1" dirty="0">
              <a:latin typeface="Arial"/>
            </a:endParaRPr>
          </a:p>
          <a:p>
            <a:pPr marL="343080" indent="-342720">
              <a:lnSpc>
                <a:spcPct val="100000"/>
              </a:lnSpc>
              <a:buClr>
                <a:srgbClr val="000000"/>
              </a:buClr>
              <a:buFont typeface="Arial"/>
              <a:buChar char="•"/>
            </a:pPr>
            <a:r>
              <a:rPr lang="es-ES" sz="2600" b="0" strike="noStrike" spc="-1" dirty="0">
                <a:solidFill>
                  <a:srgbClr val="000000"/>
                </a:solidFill>
                <a:latin typeface="Calibri"/>
              </a:rPr>
              <a:t>Falta de flexibilidad cognitiva, contraria a la flexibilidad cognitiva</a:t>
            </a:r>
            <a:endParaRPr lang="es-ES" sz="2600" b="0" strike="noStrike" spc="-1" dirty="0">
              <a:latin typeface="Arial"/>
            </a:endParaRPr>
          </a:p>
          <a:p>
            <a:pPr marL="343080" indent="-342720">
              <a:lnSpc>
                <a:spcPct val="100000"/>
              </a:lnSpc>
              <a:buClr>
                <a:srgbClr val="000000"/>
              </a:buClr>
              <a:buFont typeface="Arial"/>
              <a:buChar char="•"/>
            </a:pPr>
            <a:r>
              <a:rPr lang="es-ES" sz="2600" b="0" strike="noStrike" spc="-1" dirty="0">
                <a:solidFill>
                  <a:srgbClr val="000000"/>
                </a:solidFill>
                <a:latin typeface="Calibri"/>
              </a:rPr>
              <a:t>Incapacidad para cambiar el comportamiento o las creencias cuando son ineficaces para alcanzar un objetivo </a:t>
            </a:r>
            <a:endParaRPr lang="es-ES" sz="2600" b="0" strike="noStrike" spc="-1" dirty="0">
              <a:latin typeface="Arial"/>
            </a:endParaRPr>
          </a:p>
          <a:p>
            <a:pPr>
              <a:lnSpc>
                <a:spcPct val="100000"/>
              </a:lnSpc>
            </a:pPr>
            <a:endParaRPr lang="es-ES" sz="2600" b="0" strike="noStrike" spc="-1" dirty="0">
              <a:latin typeface="Arial"/>
            </a:endParaRPr>
          </a:p>
          <a:p>
            <a:pPr>
              <a:lnSpc>
                <a:spcPct val="100000"/>
              </a:lnSpc>
            </a:pPr>
            <a:r>
              <a:rPr lang="es-ES" sz="2600" b="0" strike="noStrike" spc="-1" dirty="0">
                <a:solidFill>
                  <a:srgbClr val="000000"/>
                </a:solidFill>
                <a:latin typeface="Calibri"/>
              </a:rPr>
              <a:t>Ejemplo</a:t>
            </a:r>
            <a:endParaRPr lang="es-ES" sz="2600" b="0" strike="noStrike" spc="-1" dirty="0">
              <a:latin typeface="Arial"/>
            </a:endParaRPr>
          </a:p>
          <a:p>
            <a:pPr marL="343080" indent="-342720">
              <a:lnSpc>
                <a:spcPct val="100000"/>
              </a:lnSpc>
              <a:buClr>
                <a:srgbClr val="000000"/>
              </a:buClr>
              <a:buFont typeface="Arial"/>
              <a:buChar char="•"/>
            </a:pPr>
            <a:r>
              <a:rPr lang="es-ES" sz="2600" b="0" strike="noStrike" spc="-1" dirty="0">
                <a:solidFill>
                  <a:srgbClr val="000000"/>
                </a:solidFill>
                <a:latin typeface="Calibri"/>
              </a:rPr>
              <a:t>Si nos piden decir letras que empiecen por la letra "M", y en la única palabra que podemos pensar es  ”manzana", estaríamos experimentando rigidez cognitiva, ya que somos incapaces de crear alternativas a la palabra “manzana”</a:t>
            </a:r>
            <a:endParaRPr lang="es-ES" sz="2600" b="0" strike="noStrike" spc="-1" dirty="0">
              <a:latin typeface="Arial"/>
            </a:endParaRPr>
          </a:p>
          <a:p>
            <a:pPr>
              <a:lnSpc>
                <a:spcPct val="100000"/>
              </a:lnSpc>
            </a:pPr>
            <a:r>
              <a:rPr lang="es-ES" sz="2600" b="0" strike="noStrike" spc="-1" dirty="0">
                <a:solidFill>
                  <a:srgbClr val="000000"/>
                </a:solidFill>
                <a:latin typeface="Calibri"/>
              </a:rPr>
              <a:t> </a:t>
            </a:r>
            <a:endParaRPr lang="es-ES" sz="2600" b="0" strike="noStrike" spc="-1" dirty="0">
              <a:latin typeface="Arial"/>
            </a:endParaRPr>
          </a:p>
          <a:p>
            <a:pPr marL="343080" indent="-342720">
              <a:lnSpc>
                <a:spcPct val="100000"/>
              </a:lnSpc>
              <a:buClr>
                <a:srgbClr val="000000"/>
              </a:buClr>
              <a:buFont typeface="Arial"/>
              <a:buChar char="•"/>
            </a:pPr>
            <a:r>
              <a:rPr lang="es-ES" sz="2600" b="0" strike="noStrike" spc="-1" dirty="0">
                <a:solidFill>
                  <a:srgbClr val="000000"/>
                </a:solidFill>
                <a:latin typeface="Calibri"/>
              </a:rPr>
              <a:t>EL sentimiento que provoca este fenómeno es una sentimiento de “atasco”, sin ser capaces de encontrar una salida</a:t>
            </a:r>
            <a:endParaRPr lang="es-ES" sz="2600" b="0" strike="noStrike" spc="-1" dirty="0">
              <a:latin typeface="Arial"/>
            </a:endParaRPr>
          </a:p>
          <a:p>
            <a:pPr marL="800280" lvl="1" indent="-342720">
              <a:lnSpc>
                <a:spcPct val="100000"/>
              </a:lnSpc>
              <a:buClr>
                <a:srgbClr val="000000"/>
              </a:buClr>
              <a:buFont typeface="Arial"/>
              <a:buChar char="•"/>
            </a:pPr>
            <a:r>
              <a:rPr lang="es-ES" sz="2600" b="0" strike="noStrike" spc="-1" dirty="0">
                <a:solidFill>
                  <a:srgbClr val="000000"/>
                </a:solidFill>
                <a:latin typeface="Calibri"/>
              </a:rPr>
              <a:t>La rigidez cognitiva tiene consecuencias negativas en la vida diaria, en situaciones que requieren crear estrategias alternativas o soluciones</a:t>
            </a:r>
            <a:endParaRPr lang="es-ES" sz="2600" b="0" strike="noStrike" spc="-1" dirty="0">
              <a:latin typeface="Arial"/>
            </a:endParaRPr>
          </a:p>
          <a:p>
            <a:pPr>
              <a:lnSpc>
                <a:spcPct val="100000"/>
              </a:lnSpc>
            </a:pPr>
            <a:endParaRPr lang="es-ES" sz="2600" b="0" strike="noStrike" spc="-1" dirty="0">
              <a:latin typeface="Arial"/>
            </a:endParaRPr>
          </a:p>
          <a:p>
            <a:pPr>
              <a:lnSpc>
                <a:spcPct val="100000"/>
              </a:lnSpc>
            </a:pPr>
            <a:r>
              <a:rPr lang="es-ES" sz="2600" b="0" strike="noStrike" spc="-1" dirty="0">
                <a:solidFill>
                  <a:srgbClr val="000000"/>
                </a:solidFill>
                <a:latin typeface="Calibri"/>
              </a:rPr>
              <a:t>¿Por qué algunas personas tienen rigidez cognitiva? </a:t>
            </a:r>
            <a:endParaRPr lang="es-ES" sz="2600" b="0" strike="noStrike" spc="-1" dirty="0">
              <a:latin typeface="Arial"/>
            </a:endParaRPr>
          </a:p>
          <a:p>
            <a:pPr marL="343080" indent="-342720">
              <a:lnSpc>
                <a:spcPct val="100000"/>
              </a:lnSpc>
              <a:buClr>
                <a:srgbClr val="000000"/>
              </a:buClr>
              <a:buFont typeface="Arial"/>
              <a:buChar char="•"/>
            </a:pPr>
            <a:r>
              <a:rPr lang="es-ES" sz="2600" b="0" strike="noStrike" spc="-1" dirty="0">
                <a:solidFill>
                  <a:srgbClr val="000000"/>
                </a:solidFill>
                <a:latin typeface="Calibri"/>
              </a:rPr>
              <a:t>Al cerebro humano le gusta la estabilidad y trata de evitar la inestabilidad como sea posible.</a:t>
            </a:r>
            <a:endParaRPr lang="es-ES" sz="26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9" presetClass="entr" fill="hold" nodeType="afterEffect">
                                  <p:stCondLst>
                                    <p:cond delay="1000"/>
                                  </p:stCondLst>
                                  <p:childTnLst>
                                    <p:set>
                                      <p:cBhvr>
                                        <p:cTn id="6" dur="1" fill="hold">
                                          <p:stCondLst>
                                            <p:cond delay="0"/>
                                          </p:stCondLst>
                                        </p:cTn>
                                        <p:tgtEl>
                                          <p:spTgt spid="289">
                                            <p:txEl>
                                              <p:pRg st="0" end="0"/>
                                            </p:txEl>
                                          </p:spTgt>
                                        </p:tgtEl>
                                        <p:attrNameLst>
                                          <p:attrName>style.visibility</p:attrName>
                                        </p:attrNameLst>
                                      </p:cBhvr>
                                      <p:to>
                                        <p:strVal val="visible"/>
                                      </p:to>
                                    </p:set>
                                    <p:animEffect transition="in" filter="dissolve">
                                      <p:cBhvr additive="repl">
                                        <p:cTn id="7" dur="500"/>
                                        <p:tgtEl>
                                          <p:spTgt spid="289">
                                            <p:txEl>
                                              <p:pRg st="0" end="0"/>
                                            </p:txEl>
                                          </p:spTgt>
                                        </p:tgtEl>
                                      </p:cBhvr>
                                    </p:animEffect>
                                  </p:childTnLst>
                                </p:cTn>
                              </p:par>
                            </p:childTnLst>
                          </p:cTn>
                        </p:par>
                        <p:par>
                          <p:cTn id="8" fill="hold">
                            <p:stCondLst>
                              <p:cond delay="1500"/>
                            </p:stCondLst>
                            <p:childTnLst>
                              <p:par>
                                <p:cTn id="9" presetID="9" presetClass="entr" fill="hold" nodeType="afterEffect">
                                  <p:stCondLst>
                                    <p:cond delay="1000"/>
                                  </p:stCondLst>
                                  <p:childTnLst>
                                    <p:set>
                                      <p:cBhvr>
                                        <p:cTn id="10" dur="1" fill="hold">
                                          <p:stCondLst>
                                            <p:cond delay="0"/>
                                          </p:stCondLst>
                                        </p:cTn>
                                        <p:tgtEl>
                                          <p:spTgt spid="289">
                                            <p:txEl>
                                              <p:pRg st="1" end="1"/>
                                            </p:txEl>
                                          </p:spTgt>
                                        </p:tgtEl>
                                        <p:attrNameLst>
                                          <p:attrName>style.visibility</p:attrName>
                                        </p:attrNameLst>
                                      </p:cBhvr>
                                      <p:to>
                                        <p:strVal val="visible"/>
                                      </p:to>
                                    </p:set>
                                    <p:animEffect transition="in" filter="dissolve">
                                      <p:cBhvr additive="repl">
                                        <p:cTn id="11" dur="500"/>
                                        <p:tgtEl>
                                          <p:spTgt spid="289">
                                            <p:txEl>
                                              <p:pRg st="1" end="1"/>
                                            </p:txEl>
                                          </p:spTgt>
                                        </p:tgtEl>
                                      </p:cBhvr>
                                    </p:animEffect>
                                  </p:childTnLst>
                                </p:cTn>
                              </p:par>
                            </p:childTnLst>
                          </p:cTn>
                        </p:par>
                        <p:par>
                          <p:cTn id="12" fill="hold">
                            <p:stCondLst>
                              <p:cond delay="3000"/>
                            </p:stCondLst>
                            <p:childTnLst>
                              <p:par>
                                <p:cTn id="13" presetID="9" presetClass="entr" fill="hold" nodeType="afterEffect">
                                  <p:stCondLst>
                                    <p:cond delay="1000"/>
                                  </p:stCondLst>
                                  <p:childTnLst>
                                    <p:set>
                                      <p:cBhvr>
                                        <p:cTn id="14" dur="1" fill="hold">
                                          <p:stCondLst>
                                            <p:cond delay="0"/>
                                          </p:stCondLst>
                                        </p:cTn>
                                        <p:tgtEl>
                                          <p:spTgt spid="289">
                                            <p:txEl>
                                              <p:pRg st="2" end="2"/>
                                            </p:txEl>
                                          </p:spTgt>
                                        </p:tgtEl>
                                        <p:attrNameLst>
                                          <p:attrName>style.visibility</p:attrName>
                                        </p:attrNameLst>
                                      </p:cBhvr>
                                      <p:to>
                                        <p:strVal val="visible"/>
                                      </p:to>
                                    </p:set>
                                    <p:animEffect transition="in" filter="dissolve">
                                      <p:cBhvr additive="repl">
                                        <p:cTn id="15" dur="500"/>
                                        <p:tgtEl>
                                          <p:spTgt spid="289">
                                            <p:txEl>
                                              <p:pRg st="2" end="2"/>
                                            </p:txEl>
                                          </p:spTgt>
                                        </p:tgtEl>
                                      </p:cBhvr>
                                    </p:animEffect>
                                  </p:childTnLst>
                                </p:cTn>
                              </p:par>
                            </p:childTnLst>
                          </p:cTn>
                        </p:par>
                        <p:par>
                          <p:cTn id="16" fill="hold">
                            <p:stCondLst>
                              <p:cond delay="4500"/>
                            </p:stCondLst>
                            <p:childTnLst>
                              <p:par>
                                <p:cTn id="17" presetID="9" presetClass="entr" fill="hold" nodeType="afterEffect">
                                  <p:stCondLst>
                                    <p:cond delay="1000"/>
                                  </p:stCondLst>
                                  <p:childTnLst>
                                    <p:set>
                                      <p:cBhvr>
                                        <p:cTn id="18" dur="1" fill="hold">
                                          <p:stCondLst>
                                            <p:cond delay="0"/>
                                          </p:stCondLst>
                                        </p:cTn>
                                        <p:tgtEl>
                                          <p:spTgt spid="289">
                                            <p:txEl>
                                              <p:pRg st="4" end="4"/>
                                            </p:txEl>
                                          </p:spTgt>
                                        </p:tgtEl>
                                        <p:attrNameLst>
                                          <p:attrName>style.visibility</p:attrName>
                                        </p:attrNameLst>
                                      </p:cBhvr>
                                      <p:to>
                                        <p:strVal val="visible"/>
                                      </p:to>
                                    </p:set>
                                    <p:animEffect transition="in" filter="dissolve">
                                      <p:cBhvr additive="repl">
                                        <p:cTn id="19" dur="500"/>
                                        <p:tgtEl>
                                          <p:spTgt spid="289">
                                            <p:txEl>
                                              <p:pRg st="4" end="4"/>
                                            </p:txEl>
                                          </p:spTgt>
                                        </p:tgtEl>
                                      </p:cBhvr>
                                    </p:animEffect>
                                  </p:childTnLst>
                                </p:cTn>
                              </p:par>
                            </p:childTnLst>
                          </p:cTn>
                        </p:par>
                        <p:par>
                          <p:cTn id="20" fill="hold">
                            <p:stCondLst>
                              <p:cond delay="6000"/>
                            </p:stCondLst>
                            <p:childTnLst>
                              <p:par>
                                <p:cTn id="21" presetID="9" presetClass="entr" fill="hold" nodeType="afterEffect">
                                  <p:stCondLst>
                                    <p:cond delay="1000"/>
                                  </p:stCondLst>
                                  <p:childTnLst>
                                    <p:set>
                                      <p:cBhvr>
                                        <p:cTn id="22" dur="1" fill="hold">
                                          <p:stCondLst>
                                            <p:cond delay="0"/>
                                          </p:stCondLst>
                                        </p:cTn>
                                        <p:tgtEl>
                                          <p:spTgt spid="289">
                                            <p:txEl>
                                              <p:pRg st="5" end="5"/>
                                            </p:txEl>
                                          </p:spTgt>
                                        </p:tgtEl>
                                        <p:attrNameLst>
                                          <p:attrName>style.visibility</p:attrName>
                                        </p:attrNameLst>
                                      </p:cBhvr>
                                      <p:to>
                                        <p:strVal val="visible"/>
                                      </p:to>
                                    </p:set>
                                    <p:animEffect transition="in" filter="dissolve">
                                      <p:cBhvr additive="repl">
                                        <p:cTn id="23" dur="500"/>
                                        <p:tgtEl>
                                          <p:spTgt spid="289">
                                            <p:txEl>
                                              <p:pRg st="5" end="5"/>
                                            </p:txEl>
                                          </p:spTgt>
                                        </p:tgtEl>
                                      </p:cBhvr>
                                    </p:animEffect>
                                  </p:childTnLst>
                                </p:cTn>
                              </p:par>
                            </p:childTnLst>
                          </p:cTn>
                        </p:par>
                        <p:par>
                          <p:cTn id="24" fill="hold">
                            <p:stCondLst>
                              <p:cond delay="7500"/>
                            </p:stCondLst>
                            <p:childTnLst>
                              <p:par>
                                <p:cTn id="25" presetID="9" presetClass="entr" fill="hold" nodeType="afterEffect">
                                  <p:stCondLst>
                                    <p:cond delay="1000"/>
                                  </p:stCondLst>
                                  <p:childTnLst>
                                    <p:set>
                                      <p:cBhvr>
                                        <p:cTn id="26" dur="1" fill="hold">
                                          <p:stCondLst>
                                            <p:cond delay="0"/>
                                          </p:stCondLst>
                                        </p:cTn>
                                        <p:tgtEl>
                                          <p:spTgt spid="289">
                                            <p:txEl>
                                              <p:pRg st="7" end="7"/>
                                            </p:txEl>
                                          </p:spTgt>
                                        </p:tgtEl>
                                        <p:attrNameLst>
                                          <p:attrName>style.visibility</p:attrName>
                                        </p:attrNameLst>
                                      </p:cBhvr>
                                      <p:to>
                                        <p:strVal val="visible"/>
                                      </p:to>
                                    </p:set>
                                    <p:animEffect transition="in" filter="dissolve">
                                      <p:cBhvr additive="repl">
                                        <p:cTn id="27" dur="500"/>
                                        <p:tgtEl>
                                          <p:spTgt spid="289">
                                            <p:txEl>
                                              <p:pRg st="7" end="7"/>
                                            </p:txEl>
                                          </p:spTgt>
                                        </p:tgtEl>
                                      </p:cBhvr>
                                    </p:animEffect>
                                  </p:childTnLst>
                                </p:cTn>
                              </p:par>
                            </p:childTnLst>
                          </p:cTn>
                        </p:par>
                        <p:par>
                          <p:cTn id="28" fill="hold">
                            <p:stCondLst>
                              <p:cond delay="9000"/>
                            </p:stCondLst>
                            <p:childTnLst>
                              <p:par>
                                <p:cTn id="29" presetID="9" presetClass="entr" fill="hold" nodeType="afterEffect">
                                  <p:stCondLst>
                                    <p:cond delay="1000"/>
                                  </p:stCondLst>
                                  <p:childTnLst>
                                    <p:set>
                                      <p:cBhvr>
                                        <p:cTn id="30" dur="1" fill="hold">
                                          <p:stCondLst>
                                            <p:cond delay="0"/>
                                          </p:stCondLst>
                                        </p:cTn>
                                        <p:tgtEl>
                                          <p:spTgt spid="289">
                                            <p:txEl>
                                              <p:pRg st="8" end="8"/>
                                            </p:txEl>
                                          </p:spTgt>
                                        </p:tgtEl>
                                        <p:attrNameLst>
                                          <p:attrName>style.visibility</p:attrName>
                                        </p:attrNameLst>
                                      </p:cBhvr>
                                      <p:to>
                                        <p:strVal val="visible"/>
                                      </p:to>
                                    </p:set>
                                    <p:animEffect transition="in" filter="dissolve">
                                      <p:cBhvr additive="repl">
                                        <p:cTn id="31" dur="500"/>
                                        <p:tgtEl>
                                          <p:spTgt spid="289">
                                            <p:txEl>
                                              <p:pRg st="8" end="8"/>
                                            </p:txEl>
                                          </p:spTgt>
                                        </p:tgtEl>
                                      </p:cBhvr>
                                    </p:animEffect>
                                  </p:childTnLst>
                                </p:cTn>
                              </p:par>
                            </p:childTnLst>
                          </p:cTn>
                        </p:par>
                        <p:par>
                          <p:cTn id="32" fill="hold">
                            <p:stCondLst>
                              <p:cond delay="10500"/>
                            </p:stCondLst>
                            <p:childTnLst>
                              <p:par>
                                <p:cTn id="33" presetID="9" presetClass="entr" fill="hold" nodeType="afterEffect">
                                  <p:stCondLst>
                                    <p:cond delay="1000"/>
                                  </p:stCondLst>
                                  <p:childTnLst>
                                    <p:set>
                                      <p:cBhvr>
                                        <p:cTn id="34" dur="1" fill="hold">
                                          <p:stCondLst>
                                            <p:cond delay="0"/>
                                          </p:stCondLst>
                                        </p:cTn>
                                        <p:tgtEl>
                                          <p:spTgt spid="289">
                                            <p:txEl>
                                              <p:pRg st="10" end="10"/>
                                            </p:txEl>
                                          </p:spTgt>
                                        </p:tgtEl>
                                        <p:attrNameLst>
                                          <p:attrName>style.visibility</p:attrName>
                                        </p:attrNameLst>
                                      </p:cBhvr>
                                      <p:to>
                                        <p:strVal val="visible"/>
                                      </p:to>
                                    </p:set>
                                    <p:animEffect transition="in" filter="dissolve">
                                      <p:cBhvr additive="repl">
                                        <p:cTn id="35" dur="500"/>
                                        <p:tgtEl>
                                          <p:spTgt spid="289">
                                            <p:txEl>
                                              <p:pRg st="10" end="10"/>
                                            </p:txEl>
                                          </p:spTgt>
                                        </p:tgtEl>
                                      </p:cBhvr>
                                    </p:animEffect>
                                  </p:childTnLst>
                                </p:cTn>
                              </p:par>
                            </p:childTnLst>
                          </p:cTn>
                        </p:par>
                        <p:par>
                          <p:cTn id="36" fill="hold">
                            <p:stCondLst>
                              <p:cond delay="12000"/>
                            </p:stCondLst>
                            <p:childTnLst>
                              <p:par>
                                <p:cTn id="37" presetID="9" presetClass="entr" fill="hold" nodeType="afterEffect">
                                  <p:stCondLst>
                                    <p:cond delay="1000"/>
                                  </p:stCondLst>
                                  <p:childTnLst>
                                    <p:set>
                                      <p:cBhvr>
                                        <p:cTn id="38" dur="1" fill="hold">
                                          <p:stCondLst>
                                            <p:cond delay="0"/>
                                          </p:stCondLst>
                                        </p:cTn>
                                        <p:tgtEl>
                                          <p:spTgt spid="289">
                                            <p:txEl>
                                              <p:pRg st="11" end="11"/>
                                            </p:txEl>
                                          </p:spTgt>
                                        </p:tgtEl>
                                        <p:attrNameLst>
                                          <p:attrName>style.visibility</p:attrName>
                                        </p:attrNameLst>
                                      </p:cBhvr>
                                      <p:to>
                                        <p:strVal val="visible"/>
                                      </p:to>
                                    </p:set>
                                    <p:animEffect transition="in" filter="dissolve">
                                      <p:cBhvr additive="repl">
                                        <p:cTn id="39" dur="500"/>
                                        <p:tgtEl>
                                          <p:spTgt spid="28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91" name="CustomShape 2"/>
          <p:cNvSpPr/>
          <p:nvPr/>
        </p:nvSpPr>
        <p:spPr>
          <a:xfrm>
            <a:off x="987480" y="1512000"/>
            <a:ext cx="1384452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a:solidFill>
                  <a:srgbClr val="243255"/>
                </a:solidFill>
                <a:latin typeface="Calibri"/>
              </a:rPr>
              <a:t>Aspectos de la flexibilidad cognitiva</a:t>
            </a:r>
            <a:endParaRPr lang="es-ES" sz="4000" b="0" strike="noStrike" spc="-1">
              <a:latin typeface="Arial"/>
            </a:endParaRPr>
          </a:p>
        </p:txBody>
      </p:sp>
      <p:sp>
        <p:nvSpPr>
          <p:cNvPr id="292"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93" name="Imagen 7"/>
          <p:cNvPicPr/>
          <p:nvPr/>
        </p:nvPicPr>
        <p:blipFill>
          <a:blip r:embed="rId3"/>
          <a:stretch/>
        </p:blipFill>
        <p:spPr>
          <a:xfrm>
            <a:off x="1370520" y="8943120"/>
            <a:ext cx="1684080" cy="480960"/>
          </a:xfrm>
          <a:prstGeom prst="rect">
            <a:avLst/>
          </a:prstGeom>
          <a:ln>
            <a:noFill/>
          </a:ln>
        </p:spPr>
      </p:pic>
      <p:pic>
        <p:nvPicPr>
          <p:cNvPr id="294" name="Imagen 18"/>
          <p:cNvPicPr/>
          <p:nvPr/>
        </p:nvPicPr>
        <p:blipFill>
          <a:blip r:embed="rId4"/>
          <a:stretch/>
        </p:blipFill>
        <p:spPr>
          <a:xfrm>
            <a:off x="228600" y="8912160"/>
            <a:ext cx="1066320" cy="511560"/>
          </a:xfrm>
          <a:prstGeom prst="rect">
            <a:avLst/>
          </a:prstGeom>
          <a:ln>
            <a:noFill/>
          </a:ln>
        </p:spPr>
      </p:pic>
      <p:sp>
        <p:nvSpPr>
          <p:cNvPr id="295" name="CustomShape 4"/>
          <p:cNvSpPr/>
          <p:nvPr/>
        </p:nvSpPr>
        <p:spPr>
          <a:xfrm>
            <a:off x="938160" y="2304000"/>
            <a:ext cx="16054200" cy="61233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000000"/>
              </a:buClr>
              <a:buFont typeface="Arial"/>
              <a:buChar char="•"/>
            </a:pPr>
            <a:r>
              <a:rPr lang="es-ES" sz="2800" b="0" strike="noStrike" spc="-1" dirty="0">
                <a:solidFill>
                  <a:srgbClr val="000000"/>
                </a:solidFill>
                <a:latin typeface="Calibri"/>
              </a:rPr>
              <a:t>Transición “corriente de pensamientos” y atención</a:t>
            </a:r>
            <a:endParaRPr lang="es-ES" sz="2800" b="0" strike="noStrike" spc="-1" dirty="0">
              <a:latin typeface="Arial"/>
            </a:endParaRPr>
          </a:p>
          <a:p>
            <a:pPr marL="743040" lvl="1" indent="-285480">
              <a:lnSpc>
                <a:spcPct val="100000"/>
              </a:lnSpc>
              <a:buClr>
                <a:srgbClr val="000000"/>
              </a:buClr>
              <a:buFont typeface="Arial"/>
              <a:buChar char="•"/>
            </a:pPr>
            <a:r>
              <a:rPr lang="es-ES" sz="2800" b="0" strike="noStrike" spc="-1" dirty="0">
                <a:solidFill>
                  <a:srgbClr val="000000"/>
                </a:solidFill>
                <a:latin typeface="Calibri"/>
              </a:rPr>
              <a:t>La flexibilidad cognitiva a menudo se refiere a la capacidad de combinar pensamientos entre múltiples conceptos</a:t>
            </a:r>
            <a:endParaRPr lang="es-ES" sz="2800" b="0" strike="noStrike" spc="-1" dirty="0">
              <a:latin typeface="Arial"/>
            </a:endParaRPr>
          </a:p>
          <a:p>
            <a:pPr marL="285840" indent="-285480">
              <a:lnSpc>
                <a:spcPct val="100000"/>
              </a:lnSpc>
              <a:buClr>
                <a:srgbClr val="000000"/>
              </a:buClr>
              <a:buFont typeface="Arial"/>
              <a:buChar char="•"/>
            </a:pPr>
            <a:r>
              <a:rPr lang="es-ES" sz="2800" b="0" strike="noStrike" spc="-1" dirty="0">
                <a:solidFill>
                  <a:srgbClr val="000000"/>
                </a:solidFill>
                <a:latin typeface="Calibri"/>
              </a:rPr>
              <a:t>Actualización de creencias y cognición</a:t>
            </a:r>
            <a:endParaRPr lang="es-ES" sz="2800" b="0" strike="noStrike" spc="-1" dirty="0">
              <a:latin typeface="Arial"/>
            </a:endParaRPr>
          </a:p>
          <a:p>
            <a:pPr>
              <a:lnSpc>
                <a:spcPct val="100000"/>
              </a:lnSpc>
            </a:pPr>
            <a:r>
              <a:rPr lang="es-ES" sz="2800" b="0" strike="noStrike" spc="-1" dirty="0">
                <a:solidFill>
                  <a:srgbClr val="000000"/>
                </a:solidFill>
                <a:latin typeface="Calibri"/>
              </a:rPr>
              <a:t>	* La FC puede referirse a la actualización de la función cognitiva como una adaptación a nueva información o estímulos </a:t>
            </a:r>
            <a:endParaRPr lang="es-ES" sz="2800" b="0" strike="noStrike" spc="-1" dirty="0">
              <a:latin typeface="Arial"/>
            </a:endParaRPr>
          </a:p>
          <a:p>
            <a:pPr marL="285840" indent="-285480">
              <a:lnSpc>
                <a:spcPct val="100000"/>
              </a:lnSpc>
              <a:buClr>
                <a:srgbClr val="000000"/>
              </a:buClr>
              <a:buFont typeface="Arial"/>
              <a:buChar char="•"/>
            </a:pPr>
            <a:r>
              <a:rPr lang="es-ES" sz="2800" b="0" strike="noStrike" spc="-1" dirty="0">
                <a:solidFill>
                  <a:srgbClr val="000000"/>
                </a:solidFill>
                <a:latin typeface="Calibri"/>
              </a:rPr>
              <a:t>Observación multifacética</a:t>
            </a:r>
            <a:endParaRPr lang="es-ES" sz="2800" b="0" strike="noStrike" spc="-1" dirty="0">
              <a:latin typeface="Arial"/>
            </a:endParaRPr>
          </a:p>
          <a:p>
            <a:pPr marL="743040" lvl="1" indent="-285480">
              <a:lnSpc>
                <a:spcPct val="100000"/>
              </a:lnSpc>
              <a:buClr>
                <a:srgbClr val="000000"/>
              </a:buClr>
              <a:buFont typeface="Arial"/>
              <a:buChar char="•"/>
            </a:pPr>
            <a:r>
              <a:rPr lang="es-ES" sz="2800" b="0" strike="noStrike" spc="-1" dirty="0">
                <a:solidFill>
                  <a:srgbClr val="000000"/>
                </a:solidFill>
                <a:latin typeface="Calibri"/>
              </a:rPr>
              <a:t>La FC puede referirse a considerar múltiples elementos de observación simultáneamente</a:t>
            </a:r>
            <a:endParaRPr lang="es-ES" sz="2800" b="0" strike="noStrike" spc="-1" dirty="0">
              <a:latin typeface="Arial"/>
            </a:endParaRPr>
          </a:p>
          <a:p>
            <a:pPr marL="285840" indent="-285480">
              <a:lnSpc>
                <a:spcPct val="100000"/>
              </a:lnSpc>
              <a:buClr>
                <a:srgbClr val="000000"/>
              </a:buClr>
              <a:buFont typeface="Arial"/>
              <a:buChar char="•"/>
            </a:pPr>
            <a:r>
              <a:rPr lang="es-ES" sz="2800" b="0" strike="noStrike" spc="-1" dirty="0">
                <a:solidFill>
                  <a:srgbClr val="000000"/>
                </a:solidFill>
                <a:latin typeface="Calibri"/>
              </a:rPr>
              <a:t>Deconstruir los pensamientos</a:t>
            </a:r>
            <a:endParaRPr lang="es-ES" sz="2800" b="0" strike="noStrike" spc="-1" dirty="0">
              <a:latin typeface="Arial"/>
            </a:endParaRPr>
          </a:p>
          <a:p>
            <a:pPr>
              <a:lnSpc>
                <a:spcPct val="100000"/>
              </a:lnSpc>
            </a:pPr>
            <a:r>
              <a:rPr lang="es-ES" sz="2800" b="0" strike="noStrike" spc="-1" dirty="0">
                <a:solidFill>
                  <a:srgbClr val="000000"/>
                </a:solidFill>
                <a:latin typeface="Calibri"/>
              </a:rPr>
              <a:t>      * Cuando se nos plantea un pensamiento o problema complejo, CF ayuda a deconstruir la complejidad en            partes más pequeñas. La capacidad de cambiar entre elementos específicos de un problema mayor en un          esfuerzo por resolverlo es un ejemplo de flexibilidad cognitiva.</a:t>
            </a:r>
            <a:endParaRPr lang="es-ES" sz="2800" b="0" strike="noStrike" spc="-1" dirty="0">
              <a:latin typeface="Arial"/>
            </a:endParaRPr>
          </a:p>
          <a:p>
            <a:pPr marL="285840" indent="-285480">
              <a:lnSpc>
                <a:spcPct val="100000"/>
              </a:lnSpc>
              <a:buClr>
                <a:srgbClr val="000000"/>
              </a:buClr>
              <a:buFont typeface="Arial"/>
              <a:buChar char="•"/>
            </a:pPr>
            <a:r>
              <a:rPr lang="es-ES" sz="2800" b="0" strike="noStrike" spc="-1" dirty="0">
                <a:solidFill>
                  <a:srgbClr val="000000"/>
                </a:solidFill>
                <a:latin typeface="Calibri"/>
              </a:rPr>
              <a:t>Conciencia ampliada </a:t>
            </a:r>
            <a:endParaRPr lang="es-ES" sz="2800" b="0" strike="noStrike" spc="-1" dirty="0">
              <a:latin typeface="Arial"/>
            </a:endParaRPr>
          </a:p>
          <a:p>
            <a:pPr marL="743040" lvl="1" indent="-285480">
              <a:lnSpc>
                <a:spcPct val="100000"/>
              </a:lnSpc>
              <a:buClr>
                <a:srgbClr val="000000"/>
              </a:buClr>
              <a:buFont typeface="Arial"/>
              <a:buChar char="•"/>
            </a:pPr>
            <a:r>
              <a:rPr lang="es-ES" sz="2800" b="0" strike="noStrike" spc="-1" dirty="0">
                <a:solidFill>
                  <a:srgbClr val="000000"/>
                </a:solidFill>
                <a:latin typeface="Calibri"/>
              </a:rPr>
              <a:t>Capacidad de ser conscientes de todas las posibles elecciones y alternativas de un escenario concreto</a:t>
            </a:r>
            <a:endParaRPr lang="es-E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9" presetClass="entr" fill="hold" nodeType="afterEffect">
                                  <p:stCondLst>
                                    <p:cond delay="1000"/>
                                  </p:stCondLst>
                                  <p:childTnLst>
                                    <p:set>
                                      <p:cBhvr>
                                        <p:cTn id="6" dur="1" fill="hold">
                                          <p:stCondLst>
                                            <p:cond delay="0"/>
                                          </p:stCondLst>
                                        </p:cTn>
                                        <p:tgtEl>
                                          <p:spTgt spid="295">
                                            <p:txEl>
                                              <p:pRg st="0" end="0"/>
                                            </p:txEl>
                                          </p:spTgt>
                                        </p:tgtEl>
                                        <p:attrNameLst>
                                          <p:attrName>style.visibility</p:attrName>
                                        </p:attrNameLst>
                                      </p:cBhvr>
                                      <p:to>
                                        <p:strVal val="visible"/>
                                      </p:to>
                                    </p:set>
                                    <p:animEffect transition="in" filter="dissolve">
                                      <p:cBhvr additive="repl">
                                        <p:cTn id="7" dur="500"/>
                                        <p:tgtEl>
                                          <p:spTgt spid="295">
                                            <p:txEl>
                                              <p:pRg st="0" end="0"/>
                                            </p:txEl>
                                          </p:spTgt>
                                        </p:tgtEl>
                                      </p:cBhvr>
                                    </p:animEffect>
                                  </p:childTnLst>
                                </p:cTn>
                              </p:par>
                            </p:childTnLst>
                          </p:cTn>
                        </p:par>
                        <p:par>
                          <p:cTn id="8" fill="hold">
                            <p:stCondLst>
                              <p:cond delay="1500"/>
                            </p:stCondLst>
                            <p:childTnLst>
                              <p:par>
                                <p:cTn id="9" presetID="9" presetClass="entr" fill="hold" nodeType="afterEffect">
                                  <p:stCondLst>
                                    <p:cond delay="1000"/>
                                  </p:stCondLst>
                                  <p:childTnLst>
                                    <p:set>
                                      <p:cBhvr>
                                        <p:cTn id="10" dur="1" fill="hold">
                                          <p:stCondLst>
                                            <p:cond delay="0"/>
                                          </p:stCondLst>
                                        </p:cTn>
                                        <p:tgtEl>
                                          <p:spTgt spid="295">
                                            <p:txEl>
                                              <p:pRg st="1" end="1"/>
                                            </p:txEl>
                                          </p:spTgt>
                                        </p:tgtEl>
                                        <p:attrNameLst>
                                          <p:attrName>style.visibility</p:attrName>
                                        </p:attrNameLst>
                                      </p:cBhvr>
                                      <p:to>
                                        <p:strVal val="visible"/>
                                      </p:to>
                                    </p:set>
                                    <p:animEffect transition="in" filter="dissolve">
                                      <p:cBhvr additive="repl">
                                        <p:cTn id="11" dur="500"/>
                                        <p:tgtEl>
                                          <p:spTgt spid="295">
                                            <p:txEl>
                                              <p:pRg st="1" end="1"/>
                                            </p:txEl>
                                          </p:spTgt>
                                        </p:tgtEl>
                                      </p:cBhvr>
                                    </p:animEffect>
                                  </p:childTnLst>
                                </p:cTn>
                              </p:par>
                            </p:childTnLst>
                          </p:cTn>
                        </p:par>
                        <p:par>
                          <p:cTn id="12" fill="hold">
                            <p:stCondLst>
                              <p:cond delay="3000"/>
                            </p:stCondLst>
                            <p:childTnLst>
                              <p:par>
                                <p:cTn id="13" presetID="9" presetClass="entr" fill="hold" nodeType="afterEffect">
                                  <p:stCondLst>
                                    <p:cond delay="1000"/>
                                  </p:stCondLst>
                                  <p:childTnLst>
                                    <p:set>
                                      <p:cBhvr>
                                        <p:cTn id="14" dur="1" fill="hold">
                                          <p:stCondLst>
                                            <p:cond delay="0"/>
                                          </p:stCondLst>
                                        </p:cTn>
                                        <p:tgtEl>
                                          <p:spTgt spid="295">
                                            <p:txEl>
                                              <p:pRg st="2" end="2"/>
                                            </p:txEl>
                                          </p:spTgt>
                                        </p:tgtEl>
                                        <p:attrNameLst>
                                          <p:attrName>style.visibility</p:attrName>
                                        </p:attrNameLst>
                                      </p:cBhvr>
                                      <p:to>
                                        <p:strVal val="visible"/>
                                      </p:to>
                                    </p:set>
                                    <p:animEffect transition="in" filter="dissolve">
                                      <p:cBhvr additive="repl">
                                        <p:cTn id="15" dur="500"/>
                                        <p:tgtEl>
                                          <p:spTgt spid="295">
                                            <p:txEl>
                                              <p:pRg st="2" end="2"/>
                                            </p:txEl>
                                          </p:spTgt>
                                        </p:tgtEl>
                                      </p:cBhvr>
                                    </p:animEffect>
                                  </p:childTnLst>
                                </p:cTn>
                              </p:par>
                            </p:childTnLst>
                          </p:cTn>
                        </p:par>
                        <p:par>
                          <p:cTn id="16" fill="hold">
                            <p:stCondLst>
                              <p:cond delay="4500"/>
                            </p:stCondLst>
                            <p:childTnLst>
                              <p:par>
                                <p:cTn id="17" presetID="9" presetClass="entr" fill="hold" nodeType="afterEffect">
                                  <p:stCondLst>
                                    <p:cond delay="1000"/>
                                  </p:stCondLst>
                                  <p:childTnLst>
                                    <p:set>
                                      <p:cBhvr>
                                        <p:cTn id="18" dur="1" fill="hold">
                                          <p:stCondLst>
                                            <p:cond delay="0"/>
                                          </p:stCondLst>
                                        </p:cTn>
                                        <p:tgtEl>
                                          <p:spTgt spid="295">
                                            <p:txEl>
                                              <p:pRg st="3" end="3"/>
                                            </p:txEl>
                                          </p:spTgt>
                                        </p:tgtEl>
                                        <p:attrNameLst>
                                          <p:attrName>style.visibility</p:attrName>
                                        </p:attrNameLst>
                                      </p:cBhvr>
                                      <p:to>
                                        <p:strVal val="visible"/>
                                      </p:to>
                                    </p:set>
                                    <p:animEffect transition="in" filter="dissolve">
                                      <p:cBhvr additive="repl">
                                        <p:cTn id="19" dur="500"/>
                                        <p:tgtEl>
                                          <p:spTgt spid="295">
                                            <p:txEl>
                                              <p:pRg st="3" end="3"/>
                                            </p:txEl>
                                          </p:spTgt>
                                        </p:tgtEl>
                                      </p:cBhvr>
                                    </p:animEffect>
                                  </p:childTnLst>
                                </p:cTn>
                              </p:par>
                            </p:childTnLst>
                          </p:cTn>
                        </p:par>
                        <p:par>
                          <p:cTn id="20" fill="hold">
                            <p:stCondLst>
                              <p:cond delay="6000"/>
                            </p:stCondLst>
                            <p:childTnLst>
                              <p:par>
                                <p:cTn id="21" presetID="9" presetClass="entr" fill="hold" nodeType="afterEffect">
                                  <p:stCondLst>
                                    <p:cond delay="1000"/>
                                  </p:stCondLst>
                                  <p:childTnLst>
                                    <p:set>
                                      <p:cBhvr>
                                        <p:cTn id="22" dur="1" fill="hold">
                                          <p:stCondLst>
                                            <p:cond delay="0"/>
                                          </p:stCondLst>
                                        </p:cTn>
                                        <p:tgtEl>
                                          <p:spTgt spid="295">
                                            <p:txEl>
                                              <p:pRg st="4" end="4"/>
                                            </p:txEl>
                                          </p:spTgt>
                                        </p:tgtEl>
                                        <p:attrNameLst>
                                          <p:attrName>style.visibility</p:attrName>
                                        </p:attrNameLst>
                                      </p:cBhvr>
                                      <p:to>
                                        <p:strVal val="visible"/>
                                      </p:to>
                                    </p:set>
                                    <p:animEffect transition="in" filter="dissolve">
                                      <p:cBhvr additive="repl">
                                        <p:cTn id="23" dur="500"/>
                                        <p:tgtEl>
                                          <p:spTgt spid="295">
                                            <p:txEl>
                                              <p:pRg st="4" end="4"/>
                                            </p:txEl>
                                          </p:spTgt>
                                        </p:tgtEl>
                                      </p:cBhvr>
                                    </p:animEffect>
                                  </p:childTnLst>
                                </p:cTn>
                              </p:par>
                            </p:childTnLst>
                          </p:cTn>
                        </p:par>
                        <p:par>
                          <p:cTn id="24" fill="hold">
                            <p:stCondLst>
                              <p:cond delay="7500"/>
                            </p:stCondLst>
                            <p:childTnLst>
                              <p:par>
                                <p:cTn id="25" presetID="9" presetClass="entr" fill="hold" nodeType="afterEffect">
                                  <p:stCondLst>
                                    <p:cond delay="1000"/>
                                  </p:stCondLst>
                                  <p:childTnLst>
                                    <p:set>
                                      <p:cBhvr>
                                        <p:cTn id="26" dur="1" fill="hold">
                                          <p:stCondLst>
                                            <p:cond delay="0"/>
                                          </p:stCondLst>
                                        </p:cTn>
                                        <p:tgtEl>
                                          <p:spTgt spid="295">
                                            <p:txEl>
                                              <p:pRg st="5" end="5"/>
                                            </p:txEl>
                                          </p:spTgt>
                                        </p:tgtEl>
                                        <p:attrNameLst>
                                          <p:attrName>style.visibility</p:attrName>
                                        </p:attrNameLst>
                                      </p:cBhvr>
                                      <p:to>
                                        <p:strVal val="visible"/>
                                      </p:to>
                                    </p:set>
                                    <p:animEffect transition="in" filter="dissolve">
                                      <p:cBhvr additive="repl">
                                        <p:cTn id="27" dur="500"/>
                                        <p:tgtEl>
                                          <p:spTgt spid="295">
                                            <p:txEl>
                                              <p:pRg st="5" end="5"/>
                                            </p:txEl>
                                          </p:spTgt>
                                        </p:tgtEl>
                                      </p:cBhvr>
                                    </p:animEffect>
                                  </p:childTnLst>
                                </p:cTn>
                              </p:par>
                            </p:childTnLst>
                          </p:cTn>
                        </p:par>
                        <p:par>
                          <p:cTn id="28" fill="hold">
                            <p:stCondLst>
                              <p:cond delay="9000"/>
                            </p:stCondLst>
                            <p:childTnLst>
                              <p:par>
                                <p:cTn id="29" presetID="9" presetClass="entr" fill="hold" nodeType="afterEffect">
                                  <p:stCondLst>
                                    <p:cond delay="1000"/>
                                  </p:stCondLst>
                                  <p:childTnLst>
                                    <p:set>
                                      <p:cBhvr>
                                        <p:cTn id="30" dur="1" fill="hold">
                                          <p:stCondLst>
                                            <p:cond delay="0"/>
                                          </p:stCondLst>
                                        </p:cTn>
                                        <p:tgtEl>
                                          <p:spTgt spid="295">
                                            <p:txEl>
                                              <p:pRg st="6" end="6"/>
                                            </p:txEl>
                                          </p:spTgt>
                                        </p:tgtEl>
                                        <p:attrNameLst>
                                          <p:attrName>style.visibility</p:attrName>
                                        </p:attrNameLst>
                                      </p:cBhvr>
                                      <p:to>
                                        <p:strVal val="visible"/>
                                      </p:to>
                                    </p:set>
                                    <p:animEffect transition="in" filter="dissolve">
                                      <p:cBhvr additive="repl">
                                        <p:cTn id="31" dur="500"/>
                                        <p:tgtEl>
                                          <p:spTgt spid="2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97" name="CustomShape 2"/>
          <p:cNvSpPr/>
          <p:nvPr/>
        </p:nvSpPr>
        <p:spPr>
          <a:xfrm>
            <a:off x="762120" y="547920"/>
            <a:ext cx="1384452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dirty="0">
                <a:solidFill>
                  <a:srgbClr val="243255"/>
                </a:solidFill>
                <a:latin typeface="Calibri"/>
              </a:rPr>
              <a:t>Citas de “flexibilidad cognitiva” en webs científicas</a:t>
            </a:r>
            <a:endParaRPr lang="es-ES" sz="4000" b="0" strike="noStrike" spc="-1" dirty="0">
              <a:latin typeface="Arial"/>
            </a:endParaRPr>
          </a:p>
        </p:txBody>
      </p:sp>
      <p:sp>
        <p:nvSpPr>
          <p:cNvPr id="298"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99" name="Imagen 7"/>
          <p:cNvPicPr/>
          <p:nvPr/>
        </p:nvPicPr>
        <p:blipFill>
          <a:blip r:embed="rId3"/>
          <a:stretch/>
        </p:blipFill>
        <p:spPr>
          <a:xfrm>
            <a:off x="1370520" y="8943120"/>
            <a:ext cx="1684080" cy="480960"/>
          </a:xfrm>
          <a:prstGeom prst="rect">
            <a:avLst/>
          </a:prstGeom>
          <a:ln>
            <a:noFill/>
          </a:ln>
        </p:spPr>
      </p:pic>
      <p:pic>
        <p:nvPicPr>
          <p:cNvPr id="300" name="Imagen 18"/>
          <p:cNvPicPr/>
          <p:nvPr/>
        </p:nvPicPr>
        <p:blipFill>
          <a:blip r:embed="rId4"/>
          <a:stretch/>
        </p:blipFill>
        <p:spPr>
          <a:xfrm>
            <a:off x="228600" y="8912160"/>
            <a:ext cx="1066320" cy="511560"/>
          </a:xfrm>
          <a:prstGeom prst="rect">
            <a:avLst/>
          </a:prstGeom>
          <a:ln>
            <a:noFill/>
          </a:ln>
        </p:spPr>
      </p:pic>
      <p:sp>
        <p:nvSpPr>
          <p:cNvPr id="301" name="CustomShape 4"/>
          <p:cNvSpPr/>
          <p:nvPr/>
        </p:nvSpPr>
        <p:spPr>
          <a:xfrm>
            <a:off x="15329880" y="7993080"/>
            <a:ext cx="304776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000" b="0" strike="noStrike" spc="-1">
                <a:solidFill>
                  <a:srgbClr val="000000"/>
                </a:solidFill>
                <a:latin typeface="Calibri"/>
              </a:rPr>
              <a:t>Fuente: webofscience.com</a:t>
            </a:r>
            <a:endParaRPr lang="es-ES" sz="2000" b="0" strike="noStrike" spc="-1">
              <a:latin typeface="Arial"/>
            </a:endParaRPr>
          </a:p>
        </p:txBody>
      </p:sp>
      <p:pic>
        <p:nvPicPr>
          <p:cNvPr id="302" name="Picture 5"/>
          <p:cNvPicPr/>
          <p:nvPr/>
        </p:nvPicPr>
        <p:blipFill>
          <a:blip r:embed="rId5"/>
          <a:stretch/>
        </p:blipFill>
        <p:spPr>
          <a:xfrm>
            <a:off x="3352680" y="3366720"/>
            <a:ext cx="11745000" cy="6057000"/>
          </a:xfrm>
          <a:prstGeom prst="rect">
            <a:avLst/>
          </a:prstGeom>
          <a:ln>
            <a:noFill/>
          </a:ln>
        </p:spPr>
      </p:pic>
      <p:pic>
        <p:nvPicPr>
          <p:cNvPr id="303" name="Picture 8"/>
          <p:cNvPicPr/>
          <p:nvPr/>
        </p:nvPicPr>
        <p:blipFill>
          <a:blip r:embed="rId6"/>
          <a:stretch/>
        </p:blipFill>
        <p:spPr>
          <a:xfrm>
            <a:off x="914400" y="1602000"/>
            <a:ext cx="9651240" cy="169524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303"/>
                                        </p:tgtEl>
                                        <p:attrNameLst>
                                          <p:attrName>style.visibility</p:attrName>
                                        </p:attrNameLst>
                                      </p:cBhvr>
                                      <p:to>
                                        <p:strVal val="visible"/>
                                      </p:to>
                                    </p:set>
                                    <p:animEffect transition="in" filter="randombar(horizontal)">
                                      <p:cBhvr additive="repl">
                                        <p:cTn id="7" dur="500"/>
                                        <p:tgtEl>
                                          <p:spTgt spid="303"/>
                                        </p:tgtEl>
                                      </p:cBhvr>
                                    </p:animEffect>
                                  </p:childTnLst>
                                </p:cTn>
                              </p:par>
                            </p:childTnLst>
                          </p:cTn>
                        </p:par>
                        <p:par>
                          <p:cTn id="8" fill="hold">
                            <p:stCondLst>
                              <p:cond delay="1500"/>
                            </p:stCondLst>
                            <p:childTnLst>
                              <p:par>
                                <p:cTn id="9" presetID="14" presetClass="entr" presetSubtype="10" fill="hold" nodeType="afterEffect">
                                  <p:stCondLst>
                                    <p:cond delay="1000"/>
                                  </p:stCondLst>
                                  <p:childTnLst>
                                    <p:set>
                                      <p:cBhvr>
                                        <p:cTn id="10" dur="1" fill="hold">
                                          <p:stCondLst>
                                            <p:cond delay="0"/>
                                          </p:stCondLst>
                                        </p:cTn>
                                        <p:tgtEl>
                                          <p:spTgt spid="302"/>
                                        </p:tgtEl>
                                        <p:attrNameLst>
                                          <p:attrName>style.visibility</p:attrName>
                                        </p:attrNameLst>
                                      </p:cBhvr>
                                      <p:to>
                                        <p:strVal val="visible"/>
                                      </p:to>
                                    </p:set>
                                    <p:animEffect transition="in" filter="randombar(horizontal)">
                                      <p:cBhvr additive="repl">
                                        <p:cTn id="11" dur="500"/>
                                        <p:tgtEl>
                                          <p:spTgt spid="302"/>
                                        </p:tgtEl>
                                      </p:cBhvr>
                                    </p:animEffect>
                                  </p:childTnLst>
                                </p:cTn>
                              </p:par>
                            </p:childTnLst>
                          </p:cTn>
                        </p:par>
                        <p:par>
                          <p:cTn id="12" fill="hold">
                            <p:stCondLst>
                              <p:cond delay="3000"/>
                            </p:stCondLst>
                            <p:childTnLst>
                              <p:par>
                                <p:cTn id="13" presetID="14" presetClass="entr" presetSubtype="10" fill="hold" nodeType="afterEffect">
                                  <p:stCondLst>
                                    <p:cond delay="0"/>
                                  </p:stCondLst>
                                  <p:childTnLst>
                                    <p:set>
                                      <p:cBhvr>
                                        <p:cTn id="14" dur="1" fill="hold">
                                          <p:stCondLst>
                                            <p:cond delay="0"/>
                                          </p:stCondLst>
                                        </p:cTn>
                                        <p:tgtEl>
                                          <p:spTgt spid="301"/>
                                        </p:tgtEl>
                                        <p:attrNameLst>
                                          <p:attrName>style.visibility</p:attrName>
                                        </p:attrNameLst>
                                      </p:cBhvr>
                                      <p:to>
                                        <p:strVal val="visible"/>
                                      </p:to>
                                    </p:set>
                                    <p:animEffect transition="in" filter="randombar(horizontal)">
                                      <p:cBhvr additive="repl">
                                        <p:cTn id="15"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305" name="CustomShape 2"/>
          <p:cNvSpPr/>
          <p:nvPr/>
        </p:nvSpPr>
        <p:spPr>
          <a:xfrm>
            <a:off x="938160" y="1584000"/>
            <a:ext cx="950112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dirty="0">
                <a:solidFill>
                  <a:srgbClr val="243255"/>
                </a:solidFill>
                <a:latin typeface="Calibri"/>
              </a:rPr>
              <a:t>Orígenes y desarrollo: autores clásicos</a:t>
            </a:r>
            <a:endParaRPr lang="es-ES" sz="4000" b="0" strike="noStrike" spc="-1" dirty="0">
              <a:latin typeface="Arial"/>
            </a:endParaRPr>
          </a:p>
        </p:txBody>
      </p:sp>
      <p:sp>
        <p:nvSpPr>
          <p:cNvPr id="306"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07" name="Imagen 7"/>
          <p:cNvPicPr/>
          <p:nvPr/>
        </p:nvPicPr>
        <p:blipFill>
          <a:blip r:embed="rId3"/>
          <a:stretch/>
        </p:blipFill>
        <p:spPr>
          <a:xfrm>
            <a:off x="1370520" y="8943120"/>
            <a:ext cx="1684080" cy="480960"/>
          </a:xfrm>
          <a:prstGeom prst="rect">
            <a:avLst/>
          </a:prstGeom>
          <a:ln>
            <a:noFill/>
          </a:ln>
        </p:spPr>
      </p:pic>
      <p:pic>
        <p:nvPicPr>
          <p:cNvPr id="308" name="Imagen 18"/>
          <p:cNvPicPr/>
          <p:nvPr/>
        </p:nvPicPr>
        <p:blipFill>
          <a:blip r:embed="rId4"/>
          <a:stretch/>
        </p:blipFill>
        <p:spPr>
          <a:xfrm>
            <a:off x="228600" y="8912160"/>
            <a:ext cx="1066320" cy="511560"/>
          </a:xfrm>
          <a:prstGeom prst="rect">
            <a:avLst/>
          </a:prstGeom>
          <a:ln>
            <a:noFill/>
          </a:ln>
        </p:spPr>
      </p:pic>
      <p:sp>
        <p:nvSpPr>
          <p:cNvPr id="309" name="CustomShape 4"/>
          <p:cNvSpPr/>
          <p:nvPr/>
        </p:nvSpPr>
        <p:spPr>
          <a:xfrm>
            <a:off x="938160" y="2705040"/>
            <a:ext cx="16054200" cy="581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800" b="1" strike="noStrike" spc="-1" dirty="0">
                <a:solidFill>
                  <a:srgbClr val="000000"/>
                </a:solidFill>
                <a:latin typeface="Calibri"/>
              </a:rPr>
              <a:t>Formulación de la “Teoría de la Flexibilidad Cognitiva” (1988)  </a:t>
            </a:r>
            <a:endParaRPr lang="es-ES" sz="2800" b="0" strike="noStrike" spc="-1" dirty="0">
              <a:latin typeface="Arial"/>
            </a:endParaRPr>
          </a:p>
          <a:p>
            <a:pPr>
              <a:lnSpc>
                <a:spcPct val="100000"/>
              </a:lnSpc>
            </a:pPr>
            <a:r>
              <a:rPr lang="es-ES" sz="2800" b="0" strike="noStrike" spc="-1" dirty="0">
                <a:solidFill>
                  <a:srgbClr val="000000"/>
                </a:solidFill>
                <a:latin typeface="Calibri"/>
              </a:rPr>
              <a:t>por</a:t>
            </a:r>
            <a:endParaRPr lang="es-ES" sz="2800" b="0" strike="noStrike" spc="-1" dirty="0">
              <a:latin typeface="Arial"/>
            </a:endParaRPr>
          </a:p>
          <a:p>
            <a:pPr>
              <a:lnSpc>
                <a:spcPct val="100000"/>
              </a:lnSpc>
            </a:pPr>
            <a:r>
              <a:rPr lang="es-ES" sz="2800" b="0" strike="noStrike" spc="-1" dirty="0">
                <a:solidFill>
                  <a:srgbClr val="000000"/>
                </a:solidFill>
                <a:latin typeface="Calibri"/>
              </a:rPr>
              <a:t>Rand Spiro, Michigan </a:t>
            </a:r>
            <a:r>
              <a:rPr lang="es-ES" sz="2800" b="0" strike="noStrike" spc="-1" dirty="0" err="1">
                <a:solidFill>
                  <a:srgbClr val="000000"/>
                </a:solidFill>
                <a:latin typeface="Calibri"/>
              </a:rPr>
              <a:t>State</a:t>
            </a:r>
            <a:r>
              <a:rPr lang="es-ES" sz="2800" b="0" strike="noStrike" spc="-1" dirty="0">
                <a:solidFill>
                  <a:srgbClr val="000000"/>
                </a:solidFill>
                <a:latin typeface="Calibri"/>
              </a:rPr>
              <a:t> </a:t>
            </a:r>
            <a:r>
              <a:rPr lang="es-ES" sz="2800" b="0" strike="noStrike" spc="-1" dirty="0" err="1">
                <a:solidFill>
                  <a:srgbClr val="000000"/>
                </a:solidFill>
                <a:latin typeface="Calibri"/>
              </a:rPr>
              <a:t>University</a:t>
            </a:r>
            <a:endParaRPr lang="es-ES" sz="2800" b="0" strike="noStrike" spc="-1" dirty="0">
              <a:latin typeface="Arial"/>
            </a:endParaRPr>
          </a:p>
          <a:p>
            <a:pPr>
              <a:lnSpc>
                <a:spcPct val="100000"/>
              </a:lnSpc>
            </a:pPr>
            <a:r>
              <a:rPr lang="es-ES" sz="2800" b="0" strike="noStrike" spc="-1" dirty="0">
                <a:solidFill>
                  <a:srgbClr val="000000"/>
                </a:solidFill>
                <a:latin typeface="Calibri"/>
              </a:rPr>
              <a:t>Richard </a:t>
            </a:r>
            <a:r>
              <a:rPr lang="es-ES" sz="2800" b="0" strike="noStrike" spc="-1" dirty="0" err="1">
                <a:solidFill>
                  <a:srgbClr val="000000"/>
                </a:solidFill>
                <a:latin typeface="Calibri"/>
              </a:rPr>
              <a:t>Lorne</a:t>
            </a:r>
            <a:r>
              <a:rPr lang="es-ES" sz="2800" b="0" strike="noStrike" spc="-1" dirty="0">
                <a:solidFill>
                  <a:srgbClr val="000000"/>
                </a:solidFill>
                <a:latin typeface="Calibri"/>
              </a:rPr>
              <a:t> </a:t>
            </a:r>
            <a:r>
              <a:rPr lang="es-ES" sz="2800" b="0" strike="noStrike" spc="-1" dirty="0" err="1">
                <a:solidFill>
                  <a:srgbClr val="000000"/>
                </a:solidFill>
                <a:latin typeface="Calibri"/>
              </a:rPr>
              <a:t>Coulson</a:t>
            </a:r>
            <a:r>
              <a:rPr lang="es-ES" sz="2800" b="0" strike="noStrike" spc="-1" dirty="0">
                <a:solidFill>
                  <a:srgbClr val="000000"/>
                </a:solidFill>
                <a:latin typeface="Calibri"/>
              </a:rPr>
              <a:t>, Clayton </a:t>
            </a:r>
            <a:r>
              <a:rPr lang="es-ES" sz="2800" b="0" strike="noStrike" spc="-1" dirty="0" err="1">
                <a:solidFill>
                  <a:srgbClr val="000000"/>
                </a:solidFill>
                <a:latin typeface="Calibri"/>
              </a:rPr>
              <a:t>State</a:t>
            </a:r>
            <a:r>
              <a:rPr lang="es-ES" sz="2800" b="0" strike="noStrike" spc="-1" dirty="0">
                <a:solidFill>
                  <a:srgbClr val="000000"/>
                </a:solidFill>
                <a:latin typeface="Calibri"/>
              </a:rPr>
              <a:t> </a:t>
            </a:r>
            <a:r>
              <a:rPr lang="es-ES" sz="2800" b="0" strike="noStrike" spc="-1" dirty="0" err="1">
                <a:solidFill>
                  <a:srgbClr val="000000"/>
                </a:solidFill>
                <a:latin typeface="Calibri"/>
              </a:rPr>
              <a:t>University</a:t>
            </a:r>
            <a:endParaRPr lang="es-ES" sz="2800" b="0" strike="noStrike" spc="-1" dirty="0">
              <a:latin typeface="Arial"/>
            </a:endParaRPr>
          </a:p>
          <a:p>
            <a:pPr>
              <a:lnSpc>
                <a:spcPct val="100000"/>
              </a:lnSpc>
            </a:pPr>
            <a:r>
              <a:rPr lang="es-ES" sz="2800" b="0" strike="noStrike" spc="-1" dirty="0">
                <a:solidFill>
                  <a:srgbClr val="000000"/>
                </a:solidFill>
                <a:latin typeface="Calibri"/>
              </a:rPr>
              <a:t>Paul J. </a:t>
            </a:r>
            <a:r>
              <a:rPr lang="es-ES" sz="2800" b="0" strike="noStrike" spc="-1" dirty="0" err="1">
                <a:solidFill>
                  <a:srgbClr val="000000"/>
                </a:solidFill>
                <a:latin typeface="Calibri"/>
              </a:rPr>
              <a:t>Feltovich</a:t>
            </a:r>
            <a:r>
              <a:rPr lang="es-ES" sz="2800" b="0" strike="noStrike" spc="-1" dirty="0">
                <a:solidFill>
                  <a:srgbClr val="000000"/>
                </a:solidFill>
                <a:latin typeface="Calibri"/>
              </a:rPr>
              <a:t>, Florida </a:t>
            </a:r>
            <a:r>
              <a:rPr lang="es-ES" sz="2800" b="0" strike="noStrike" spc="-1" dirty="0" err="1">
                <a:solidFill>
                  <a:srgbClr val="000000"/>
                </a:solidFill>
                <a:latin typeface="Calibri"/>
              </a:rPr>
              <a:t>Institute</a:t>
            </a:r>
            <a:r>
              <a:rPr lang="es-ES" sz="2800" b="0" strike="noStrike" spc="-1" dirty="0">
                <a:solidFill>
                  <a:srgbClr val="000000"/>
                </a:solidFill>
                <a:latin typeface="Calibri"/>
              </a:rPr>
              <a:t> </a:t>
            </a:r>
            <a:r>
              <a:rPr lang="es-ES" sz="2800" b="0" strike="noStrike" spc="-1" dirty="0" err="1">
                <a:solidFill>
                  <a:srgbClr val="000000"/>
                </a:solidFill>
                <a:latin typeface="Calibri"/>
              </a:rPr>
              <a:t>for</a:t>
            </a:r>
            <a:r>
              <a:rPr lang="es-ES" sz="2800" b="0" strike="noStrike" spc="-1" dirty="0">
                <a:solidFill>
                  <a:srgbClr val="000000"/>
                </a:solidFill>
                <a:latin typeface="Calibri"/>
              </a:rPr>
              <a:t> Human and Machine </a:t>
            </a:r>
            <a:r>
              <a:rPr lang="es-ES" sz="2800" b="0" strike="noStrike" spc="-1" dirty="0" err="1">
                <a:solidFill>
                  <a:srgbClr val="000000"/>
                </a:solidFill>
                <a:latin typeface="Calibri"/>
              </a:rPr>
              <a:t>Cognition</a:t>
            </a:r>
            <a:endParaRPr lang="es-ES" sz="2800" b="0" strike="noStrike" spc="-1" dirty="0">
              <a:latin typeface="Arial"/>
            </a:endParaRPr>
          </a:p>
          <a:p>
            <a:pPr>
              <a:lnSpc>
                <a:spcPct val="100000"/>
              </a:lnSpc>
            </a:pPr>
            <a:endParaRPr lang="es-ES" sz="2800" b="0" strike="noStrike" spc="-1" dirty="0">
              <a:latin typeface="Arial"/>
            </a:endParaRPr>
          </a:p>
          <a:p>
            <a:pPr>
              <a:lnSpc>
                <a:spcPct val="100000"/>
              </a:lnSpc>
            </a:pPr>
            <a:r>
              <a:rPr lang="es-ES" sz="2800" b="0" strike="noStrike" spc="-1" dirty="0">
                <a:solidFill>
                  <a:srgbClr val="000000"/>
                </a:solidFill>
                <a:latin typeface="Calibri"/>
              </a:rPr>
              <a:t>Spiro, </a:t>
            </a:r>
            <a:r>
              <a:rPr lang="es-ES" sz="2800" b="0" strike="noStrike" spc="-1" dirty="0" err="1">
                <a:solidFill>
                  <a:srgbClr val="000000"/>
                </a:solidFill>
                <a:latin typeface="Calibri"/>
              </a:rPr>
              <a:t>Couldon</a:t>
            </a:r>
            <a:r>
              <a:rPr lang="es-ES" sz="2800" b="0" strike="noStrike" spc="-1" dirty="0">
                <a:solidFill>
                  <a:srgbClr val="000000"/>
                </a:solidFill>
                <a:latin typeface="Calibri"/>
              </a:rPr>
              <a:t> y </a:t>
            </a:r>
            <a:r>
              <a:rPr lang="es-ES" sz="2800" b="0" strike="noStrike" spc="-1" dirty="0" err="1">
                <a:solidFill>
                  <a:srgbClr val="000000"/>
                </a:solidFill>
                <a:latin typeface="Calibri"/>
              </a:rPr>
              <a:t>Feltovich</a:t>
            </a:r>
            <a:r>
              <a:rPr lang="es-ES" sz="2800" b="0" strike="noStrike" spc="-1" dirty="0">
                <a:solidFill>
                  <a:srgbClr val="000000"/>
                </a:solidFill>
                <a:latin typeface="Calibri"/>
              </a:rPr>
              <a:t> siguen siendo los autores más citados en este campo</a:t>
            </a:r>
            <a:endParaRPr lang="es-ES" sz="2800" b="0" strike="noStrike" spc="-1" dirty="0">
              <a:latin typeface="Arial"/>
            </a:endParaRPr>
          </a:p>
          <a:p>
            <a:pPr>
              <a:lnSpc>
                <a:spcPct val="100000"/>
              </a:lnSpc>
            </a:pPr>
            <a:endParaRPr lang="es-ES" sz="2800" b="0" strike="noStrike" spc="-1" dirty="0">
              <a:latin typeface="Arial"/>
            </a:endParaRPr>
          </a:p>
          <a:p>
            <a:pPr>
              <a:lnSpc>
                <a:spcPct val="100000"/>
              </a:lnSpc>
            </a:pPr>
            <a:r>
              <a:rPr lang="es-ES" sz="2800" b="0" strike="noStrike" spc="-1" dirty="0">
                <a:solidFill>
                  <a:srgbClr val="000000"/>
                </a:solidFill>
                <a:latin typeface="Wingdings"/>
              </a:rPr>
              <a:t></a:t>
            </a:r>
            <a:r>
              <a:rPr lang="es-ES" sz="2800" b="0" strike="noStrike" spc="-1" dirty="0">
                <a:solidFill>
                  <a:srgbClr val="000000"/>
                </a:solidFill>
                <a:latin typeface="Calibri"/>
              </a:rPr>
              <a:t> </a:t>
            </a:r>
            <a:endParaRPr lang="es-ES" sz="2800" b="0" strike="noStrike" spc="-1" dirty="0">
              <a:latin typeface="Arial"/>
            </a:endParaRPr>
          </a:p>
          <a:p>
            <a:pPr>
              <a:lnSpc>
                <a:spcPct val="100000"/>
              </a:lnSpc>
            </a:pPr>
            <a:r>
              <a:rPr lang="es-ES" sz="2800" b="0" strike="noStrike" spc="-1" dirty="0">
                <a:solidFill>
                  <a:srgbClr val="000000"/>
                </a:solidFill>
                <a:latin typeface="Calibri"/>
              </a:rPr>
              <a:t>Próximamente en 2022: número especial "Flexibilidad cognitiva: conceptos, problemas y evaluación" en </a:t>
            </a:r>
            <a:r>
              <a:rPr lang="es-ES" sz="2800" b="0" strike="noStrike" spc="-1" dirty="0" err="1">
                <a:solidFill>
                  <a:srgbClr val="000000"/>
                </a:solidFill>
                <a:latin typeface="Calibri"/>
              </a:rPr>
              <a:t>Journal</a:t>
            </a:r>
            <a:r>
              <a:rPr lang="es-ES" sz="2800" b="0" strike="noStrike" spc="-1" dirty="0">
                <a:solidFill>
                  <a:srgbClr val="000000"/>
                </a:solidFill>
                <a:latin typeface="Calibri"/>
              </a:rPr>
              <a:t> </a:t>
            </a:r>
            <a:r>
              <a:rPr lang="es-ES" sz="2800" b="0" strike="noStrike" spc="-1" dirty="0" err="1">
                <a:solidFill>
                  <a:srgbClr val="000000"/>
                </a:solidFill>
                <a:latin typeface="Calibri"/>
              </a:rPr>
              <a:t>of</a:t>
            </a:r>
            <a:r>
              <a:rPr lang="es-ES" sz="2800" b="0" strike="noStrike" spc="-1" dirty="0">
                <a:solidFill>
                  <a:srgbClr val="000000"/>
                </a:solidFill>
                <a:latin typeface="Calibri"/>
              </a:rPr>
              <a:t> </a:t>
            </a:r>
            <a:r>
              <a:rPr lang="es-ES" sz="2800" b="0" strike="noStrike" spc="-1" dirty="0" err="1">
                <a:solidFill>
                  <a:srgbClr val="000000"/>
                </a:solidFill>
                <a:latin typeface="Calibri"/>
              </a:rPr>
              <a:t>Intelligence</a:t>
            </a:r>
            <a:r>
              <a:rPr lang="es-ES" sz="2800" b="0" strike="noStrike" spc="-1" dirty="0">
                <a:solidFill>
                  <a:srgbClr val="000000"/>
                </a:solidFill>
                <a:latin typeface="Calibri"/>
              </a:rPr>
              <a:t> </a:t>
            </a:r>
            <a:endParaRPr lang="es-ES" sz="2800" b="0" strike="noStrike" spc="-1" dirty="0">
              <a:latin typeface="Arial"/>
            </a:endParaRPr>
          </a:p>
          <a:p>
            <a:pPr>
              <a:lnSpc>
                <a:spcPct val="100000"/>
              </a:lnSpc>
            </a:pPr>
            <a:endParaRPr lang="es-ES" sz="2800" b="0" strike="noStrike" spc="-1" dirty="0">
              <a:latin typeface="Arial"/>
            </a:endParaRPr>
          </a:p>
          <a:p>
            <a:pPr>
              <a:lnSpc>
                <a:spcPct val="100000"/>
              </a:lnSpc>
            </a:pPr>
            <a:r>
              <a:rPr lang="es-ES" sz="2000" b="0" strike="noStrike" spc="-1" dirty="0">
                <a:solidFill>
                  <a:srgbClr val="000000"/>
                </a:solidFill>
                <a:latin typeface="Calibri"/>
              </a:rPr>
              <a:t>* Spiro R., </a:t>
            </a:r>
            <a:r>
              <a:rPr lang="es-ES" sz="2000" b="0" strike="noStrike" spc="-1" dirty="0" err="1">
                <a:solidFill>
                  <a:srgbClr val="000000"/>
                </a:solidFill>
                <a:latin typeface="Calibri"/>
              </a:rPr>
              <a:t>Coulson</a:t>
            </a:r>
            <a:r>
              <a:rPr lang="es-ES" sz="2000" b="0" strike="noStrike" spc="-1" dirty="0">
                <a:solidFill>
                  <a:srgbClr val="000000"/>
                </a:solidFill>
                <a:latin typeface="Calibri"/>
              </a:rPr>
              <a:t> R., </a:t>
            </a:r>
            <a:r>
              <a:rPr lang="es-ES" sz="2000" b="0" strike="noStrike" spc="-1" dirty="0" err="1">
                <a:solidFill>
                  <a:srgbClr val="000000"/>
                </a:solidFill>
                <a:latin typeface="Calibri"/>
              </a:rPr>
              <a:t>Feltovich</a:t>
            </a:r>
            <a:r>
              <a:rPr lang="es-ES" sz="2000" b="0" strike="noStrike" spc="-1" dirty="0">
                <a:solidFill>
                  <a:srgbClr val="000000"/>
                </a:solidFill>
                <a:latin typeface="Calibri"/>
              </a:rPr>
              <a:t> P. (1988). Cognitive </a:t>
            </a:r>
            <a:r>
              <a:rPr lang="es-ES" sz="2000" b="0" strike="noStrike" spc="-1" dirty="0" err="1">
                <a:solidFill>
                  <a:srgbClr val="000000"/>
                </a:solidFill>
                <a:latin typeface="Calibri"/>
              </a:rPr>
              <a:t>Flexibility</a:t>
            </a:r>
            <a:r>
              <a:rPr lang="es-ES" sz="2000" b="0" strike="noStrike" spc="-1" dirty="0">
                <a:solidFill>
                  <a:srgbClr val="000000"/>
                </a:solidFill>
                <a:latin typeface="Calibri"/>
              </a:rPr>
              <a:t> </a:t>
            </a:r>
            <a:r>
              <a:rPr lang="es-ES" sz="2000" b="0" strike="noStrike" spc="-1" dirty="0" err="1">
                <a:solidFill>
                  <a:srgbClr val="000000"/>
                </a:solidFill>
                <a:latin typeface="Calibri"/>
              </a:rPr>
              <a:t>Theory</a:t>
            </a:r>
            <a:r>
              <a:rPr lang="es-ES" sz="2000" b="0" strike="noStrike" spc="-1" dirty="0">
                <a:solidFill>
                  <a:srgbClr val="000000"/>
                </a:solidFill>
                <a:latin typeface="Calibri"/>
              </a:rPr>
              <a:t>: </a:t>
            </a:r>
            <a:r>
              <a:rPr lang="es-ES" sz="2000" b="0" strike="noStrike" spc="-1" dirty="0" err="1">
                <a:solidFill>
                  <a:srgbClr val="000000"/>
                </a:solidFill>
                <a:latin typeface="Calibri"/>
              </a:rPr>
              <a:t>Advanced</a:t>
            </a:r>
            <a:r>
              <a:rPr lang="es-ES" sz="2000" b="0" strike="noStrike" spc="-1" dirty="0">
                <a:solidFill>
                  <a:srgbClr val="000000"/>
                </a:solidFill>
                <a:latin typeface="Calibri"/>
              </a:rPr>
              <a:t> </a:t>
            </a:r>
            <a:r>
              <a:rPr lang="es-ES" sz="2000" b="0" strike="noStrike" spc="-1" dirty="0" err="1">
                <a:solidFill>
                  <a:srgbClr val="000000"/>
                </a:solidFill>
                <a:latin typeface="Calibri"/>
              </a:rPr>
              <a:t>Knowledge</a:t>
            </a:r>
            <a:r>
              <a:rPr lang="es-ES" sz="2000" b="0" strike="noStrike" spc="-1" dirty="0">
                <a:solidFill>
                  <a:srgbClr val="000000"/>
                </a:solidFill>
                <a:latin typeface="Calibri"/>
              </a:rPr>
              <a:t> </a:t>
            </a:r>
            <a:r>
              <a:rPr lang="es-ES" sz="2000" b="0" strike="noStrike" spc="-1" dirty="0" err="1">
                <a:solidFill>
                  <a:srgbClr val="000000"/>
                </a:solidFill>
                <a:latin typeface="Calibri"/>
              </a:rPr>
              <a:t>Acquisition</a:t>
            </a:r>
            <a:r>
              <a:rPr lang="es-ES" sz="2000" b="0" strike="noStrike" spc="-1" dirty="0">
                <a:solidFill>
                  <a:srgbClr val="000000"/>
                </a:solidFill>
                <a:latin typeface="Calibri"/>
              </a:rPr>
              <a:t> in </a:t>
            </a:r>
            <a:r>
              <a:rPr lang="es-ES" sz="2000" b="0" strike="noStrike" spc="-1" dirty="0" err="1">
                <a:solidFill>
                  <a:srgbClr val="000000"/>
                </a:solidFill>
                <a:latin typeface="Calibri"/>
              </a:rPr>
              <a:t>Ill-Structured</a:t>
            </a:r>
            <a:r>
              <a:rPr lang="es-ES" sz="2000" b="0" strike="noStrike" spc="-1" dirty="0">
                <a:solidFill>
                  <a:srgbClr val="000000"/>
                </a:solidFill>
                <a:latin typeface="Calibri"/>
              </a:rPr>
              <a:t> </a:t>
            </a:r>
            <a:r>
              <a:rPr lang="es-ES" sz="2000" b="0" strike="noStrike" spc="-1" dirty="0" err="1">
                <a:solidFill>
                  <a:srgbClr val="000000"/>
                </a:solidFill>
                <a:latin typeface="Calibri"/>
              </a:rPr>
              <a:t>Domains</a:t>
            </a:r>
            <a:r>
              <a:rPr lang="es-ES" sz="2000" b="0" strike="noStrike" spc="-1" dirty="0">
                <a:solidFill>
                  <a:srgbClr val="000000"/>
                </a:solidFill>
                <a:latin typeface="Calibri"/>
              </a:rPr>
              <a:t>. </a:t>
            </a:r>
            <a:r>
              <a:rPr lang="es-ES" sz="2000" b="0" strike="noStrike" spc="-1" dirty="0" err="1">
                <a:solidFill>
                  <a:srgbClr val="000000"/>
                </a:solidFill>
                <a:latin typeface="Calibri"/>
              </a:rPr>
              <a:t>Proceedings</a:t>
            </a:r>
            <a:r>
              <a:rPr lang="es-ES" sz="2000" b="0" strike="noStrike" spc="-1" dirty="0">
                <a:solidFill>
                  <a:srgbClr val="000000"/>
                </a:solidFill>
                <a:latin typeface="Calibri"/>
              </a:rPr>
              <a:t> </a:t>
            </a:r>
            <a:r>
              <a:rPr lang="es-ES" sz="2000" b="0" strike="noStrike" spc="-1" dirty="0" err="1">
                <a:solidFill>
                  <a:srgbClr val="000000"/>
                </a:solidFill>
                <a:latin typeface="Calibri"/>
              </a:rPr>
              <a:t>of</a:t>
            </a:r>
            <a:r>
              <a:rPr lang="es-ES" sz="2000" b="0" strike="noStrike" spc="-1" dirty="0">
                <a:solidFill>
                  <a:srgbClr val="000000"/>
                </a:solidFill>
                <a:latin typeface="Calibri"/>
              </a:rPr>
              <a:t> </a:t>
            </a:r>
            <a:r>
              <a:rPr lang="es-ES" sz="2000" b="0" strike="noStrike" spc="-1" dirty="0" err="1">
                <a:solidFill>
                  <a:srgbClr val="000000"/>
                </a:solidFill>
                <a:latin typeface="Calibri"/>
              </a:rPr>
              <a:t>The</a:t>
            </a:r>
            <a:r>
              <a:rPr lang="es-ES" sz="2000" b="0" strike="noStrike" spc="-1" dirty="0">
                <a:solidFill>
                  <a:srgbClr val="000000"/>
                </a:solidFill>
                <a:latin typeface="Calibri"/>
              </a:rPr>
              <a:t> </a:t>
            </a:r>
            <a:r>
              <a:rPr lang="es-ES" sz="2000" b="0" strike="noStrike" spc="-1" dirty="0" err="1">
                <a:solidFill>
                  <a:srgbClr val="000000"/>
                </a:solidFill>
                <a:latin typeface="Calibri"/>
              </a:rPr>
              <a:t>Tenth</a:t>
            </a:r>
            <a:r>
              <a:rPr lang="es-ES" sz="2000" b="0" strike="noStrike" spc="-1" dirty="0">
                <a:solidFill>
                  <a:srgbClr val="000000"/>
                </a:solidFill>
                <a:latin typeface="Calibri"/>
              </a:rPr>
              <a:t> </a:t>
            </a:r>
            <a:r>
              <a:rPr lang="es-ES" sz="2000" b="0" strike="noStrike" spc="-1" dirty="0" err="1">
                <a:solidFill>
                  <a:srgbClr val="000000"/>
                </a:solidFill>
                <a:latin typeface="Calibri"/>
              </a:rPr>
              <a:t>Annual</a:t>
            </a:r>
            <a:r>
              <a:rPr lang="es-ES" sz="2000" b="0" strike="noStrike" spc="-1" dirty="0">
                <a:solidFill>
                  <a:srgbClr val="000000"/>
                </a:solidFill>
                <a:latin typeface="Calibri"/>
              </a:rPr>
              <a:t> </a:t>
            </a:r>
            <a:r>
              <a:rPr lang="es-ES" sz="2000" b="0" strike="noStrike" spc="-1" dirty="0" err="1">
                <a:solidFill>
                  <a:srgbClr val="000000"/>
                </a:solidFill>
                <a:latin typeface="Calibri"/>
              </a:rPr>
              <a:t>Conference</a:t>
            </a:r>
            <a:r>
              <a:rPr lang="es-ES" sz="2000" b="0" strike="noStrike" spc="-1" dirty="0">
                <a:solidFill>
                  <a:srgbClr val="000000"/>
                </a:solidFill>
                <a:latin typeface="Calibri"/>
              </a:rPr>
              <a:t> </a:t>
            </a:r>
            <a:r>
              <a:rPr lang="es-ES" sz="2000" b="0" strike="noStrike" spc="-1" dirty="0" err="1">
                <a:solidFill>
                  <a:srgbClr val="000000"/>
                </a:solidFill>
                <a:latin typeface="Calibri"/>
              </a:rPr>
              <a:t>of</a:t>
            </a:r>
            <a:r>
              <a:rPr lang="es-ES" sz="2000" b="0" strike="noStrike" spc="-1" dirty="0">
                <a:solidFill>
                  <a:srgbClr val="000000"/>
                </a:solidFill>
                <a:latin typeface="Calibri"/>
              </a:rPr>
              <a:t> </a:t>
            </a:r>
            <a:r>
              <a:rPr lang="es-ES" sz="2000" b="0" strike="noStrike" spc="-1" dirty="0" err="1">
                <a:solidFill>
                  <a:srgbClr val="000000"/>
                </a:solidFill>
                <a:latin typeface="Calibri"/>
              </a:rPr>
              <a:t>the</a:t>
            </a:r>
            <a:r>
              <a:rPr lang="es-ES" sz="2000" b="0" strike="noStrike" spc="-1" dirty="0">
                <a:solidFill>
                  <a:srgbClr val="000000"/>
                </a:solidFill>
                <a:latin typeface="Calibri"/>
              </a:rPr>
              <a:t> Cognitive </a:t>
            </a:r>
            <a:r>
              <a:rPr lang="es-ES" sz="2000" b="0" strike="noStrike" spc="-1" dirty="0" err="1">
                <a:solidFill>
                  <a:srgbClr val="000000"/>
                </a:solidFill>
                <a:latin typeface="Calibri"/>
              </a:rPr>
              <a:t>Science</a:t>
            </a:r>
            <a:r>
              <a:rPr lang="es-ES" sz="2000" b="0" strike="noStrike" spc="-1" dirty="0">
                <a:solidFill>
                  <a:srgbClr val="000000"/>
                </a:solidFill>
                <a:latin typeface="Calibri"/>
              </a:rPr>
              <a:t> </a:t>
            </a:r>
            <a:r>
              <a:rPr lang="es-ES" sz="2000" b="0" strike="noStrike" spc="-1" dirty="0" err="1">
                <a:solidFill>
                  <a:srgbClr val="000000"/>
                </a:solidFill>
                <a:latin typeface="Calibri"/>
              </a:rPr>
              <a:t>Society</a:t>
            </a:r>
            <a:r>
              <a:rPr lang="es-ES" sz="2000" b="0" strike="noStrike" spc="-1" dirty="0">
                <a:solidFill>
                  <a:srgbClr val="000000"/>
                </a:solidFill>
                <a:latin typeface="Calibri"/>
              </a:rPr>
              <a:t>, Montreal, August, 1988, Lawrence </a:t>
            </a:r>
            <a:r>
              <a:rPr lang="es-ES" sz="2000" b="0" strike="noStrike" spc="-1" dirty="0" err="1">
                <a:solidFill>
                  <a:srgbClr val="000000"/>
                </a:solidFill>
                <a:latin typeface="Calibri"/>
              </a:rPr>
              <a:t>Erlbaum</a:t>
            </a:r>
            <a:r>
              <a:rPr lang="es-ES" sz="2000" b="0" strike="noStrike" spc="-1" dirty="0">
                <a:solidFill>
                  <a:srgbClr val="000000"/>
                </a:solidFill>
                <a:latin typeface="Calibri"/>
              </a:rPr>
              <a:t> </a:t>
            </a:r>
            <a:r>
              <a:rPr lang="es-ES" sz="2000" b="0" strike="noStrike" spc="-1" dirty="0" err="1">
                <a:solidFill>
                  <a:srgbClr val="000000"/>
                </a:solidFill>
                <a:latin typeface="Calibri"/>
              </a:rPr>
              <a:t>Assoc</a:t>
            </a:r>
            <a:r>
              <a:rPr lang="es-ES" sz="2000" b="0" strike="noStrike" spc="-1" dirty="0">
                <a:solidFill>
                  <a:srgbClr val="000000"/>
                </a:solidFill>
                <a:latin typeface="Calibri"/>
              </a:rPr>
              <a:t>., Hillsdale, NJ, 1988.</a:t>
            </a:r>
            <a:endParaRPr lang="es-ES" sz="20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9" presetClass="entr" fill="hold" nodeType="afterEffect">
                                  <p:stCondLst>
                                    <p:cond delay="1000"/>
                                  </p:stCondLst>
                                  <p:childTnLst>
                                    <p:set>
                                      <p:cBhvr>
                                        <p:cTn id="6" dur="1" fill="hold">
                                          <p:stCondLst>
                                            <p:cond delay="0"/>
                                          </p:stCondLst>
                                        </p:cTn>
                                        <p:tgtEl>
                                          <p:spTgt spid="309">
                                            <p:txEl>
                                              <p:pRg st="0" end="0"/>
                                            </p:txEl>
                                          </p:spTgt>
                                        </p:tgtEl>
                                        <p:attrNameLst>
                                          <p:attrName>style.visibility</p:attrName>
                                        </p:attrNameLst>
                                      </p:cBhvr>
                                      <p:to>
                                        <p:strVal val="visible"/>
                                      </p:to>
                                    </p:set>
                                    <p:animEffect transition="in" filter="dissolve">
                                      <p:cBhvr additive="repl">
                                        <p:cTn id="7" dur="500"/>
                                        <p:tgtEl>
                                          <p:spTgt spid="309">
                                            <p:txEl>
                                              <p:pRg st="0" end="0"/>
                                            </p:txEl>
                                          </p:spTgt>
                                        </p:tgtEl>
                                      </p:cBhvr>
                                    </p:animEffect>
                                  </p:childTnLst>
                                </p:cTn>
                              </p:par>
                            </p:childTnLst>
                          </p:cTn>
                        </p:par>
                        <p:par>
                          <p:cTn id="8" fill="hold">
                            <p:stCondLst>
                              <p:cond delay="1500"/>
                            </p:stCondLst>
                            <p:childTnLst>
                              <p:par>
                                <p:cTn id="9" presetID="9" presetClass="entr" fill="hold" nodeType="afterEffect">
                                  <p:stCondLst>
                                    <p:cond delay="1000"/>
                                  </p:stCondLst>
                                  <p:childTnLst>
                                    <p:set>
                                      <p:cBhvr>
                                        <p:cTn id="10" dur="1" fill="hold">
                                          <p:stCondLst>
                                            <p:cond delay="0"/>
                                          </p:stCondLst>
                                        </p:cTn>
                                        <p:tgtEl>
                                          <p:spTgt spid="309">
                                            <p:txEl>
                                              <p:pRg st="1" end="1"/>
                                            </p:txEl>
                                          </p:spTgt>
                                        </p:tgtEl>
                                        <p:attrNameLst>
                                          <p:attrName>style.visibility</p:attrName>
                                        </p:attrNameLst>
                                      </p:cBhvr>
                                      <p:to>
                                        <p:strVal val="visible"/>
                                      </p:to>
                                    </p:set>
                                    <p:animEffect transition="in" filter="dissolve">
                                      <p:cBhvr additive="repl">
                                        <p:cTn id="11" dur="500"/>
                                        <p:tgtEl>
                                          <p:spTgt spid="309">
                                            <p:txEl>
                                              <p:pRg st="1" end="1"/>
                                            </p:txEl>
                                          </p:spTgt>
                                        </p:tgtEl>
                                      </p:cBhvr>
                                    </p:animEffect>
                                  </p:childTnLst>
                                </p:cTn>
                              </p:par>
                            </p:childTnLst>
                          </p:cTn>
                        </p:par>
                        <p:par>
                          <p:cTn id="12" fill="hold">
                            <p:stCondLst>
                              <p:cond delay="3000"/>
                            </p:stCondLst>
                            <p:childTnLst>
                              <p:par>
                                <p:cTn id="13" presetID="9" presetClass="entr" fill="hold" nodeType="afterEffect">
                                  <p:stCondLst>
                                    <p:cond delay="0"/>
                                  </p:stCondLst>
                                  <p:childTnLst>
                                    <p:set>
                                      <p:cBhvr>
                                        <p:cTn id="14" dur="1" fill="hold">
                                          <p:stCondLst>
                                            <p:cond delay="0"/>
                                          </p:stCondLst>
                                        </p:cTn>
                                        <p:tgtEl>
                                          <p:spTgt spid="309">
                                            <p:txEl>
                                              <p:pRg st="2" end="2"/>
                                            </p:txEl>
                                          </p:spTgt>
                                        </p:tgtEl>
                                        <p:attrNameLst>
                                          <p:attrName>style.visibility</p:attrName>
                                        </p:attrNameLst>
                                      </p:cBhvr>
                                      <p:to>
                                        <p:strVal val="visible"/>
                                      </p:to>
                                    </p:set>
                                    <p:animEffect transition="in" filter="dissolve">
                                      <p:cBhvr additive="repl">
                                        <p:cTn id="15" dur="500"/>
                                        <p:tgtEl>
                                          <p:spTgt spid="309">
                                            <p:txEl>
                                              <p:pRg st="2" end="2"/>
                                            </p:txEl>
                                          </p:spTgt>
                                        </p:tgtEl>
                                      </p:cBhvr>
                                    </p:animEffect>
                                  </p:childTnLst>
                                </p:cTn>
                              </p:par>
                            </p:childTnLst>
                          </p:cTn>
                        </p:par>
                        <p:par>
                          <p:cTn id="16" fill="hold">
                            <p:stCondLst>
                              <p:cond delay="3500"/>
                            </p:stCondLst>
                            <p:childTnLst>
                              <p:par>
                                <p:cTn id="17" presetID="9" presetClass="entr" fill="hold" nodeType="afterEffect">
                                  <p:stCondLst>
                                    <p:cond delay="1000"/>
                                  </p:stCondLst>
                                  <p:childTnLst>
                                    <p:set>
                                      <p:cBhvr>
                                        <p:cTn id="18" dur="1" fill="hold">
                                          <p:stCondLst>
                                            <p:cond delay="0"/>
                                          </p:stCondLst>
                                        </p:cTn>
                                        <p:tgtEl>
                                          <p:spTgt spid="309">
                                            <p:txEl>
                                              <p:pRg st="3" end="3"/>
                                            </p:txEl>
                                          </p:spTgt>
                                        </p:tgtEl>
                                        <p:attrNameLst>
                                          <p:attrName>style.visibility</p:attrName>
                                        </p:attrNameLst>
                                      </p:cBhvr>
                                      <p:to>
                                        <p:strVal val="visible"/>
                                      </p:to>
                                    </p:set>
                                    <p:animEffect transition="in" filter="dissolve">
                                      <p:cBhvr additive="repl">
                                        <p:cTn id="19" dur="500"/>
                                        <p:tgtEl>
                                          <p:spTgt spid="309">
                                            <p:txEl>
                                              <p:pRg st="3" end="3"/>
                                            </p:txEl>
                                          </p:spTgt>
                                        </p:tgtEl>
                                      </p:cBhvr>
                                    </p:animEffect>
                                  </p:childTnLst>
                                </p:cTn>
                              </p:par>
                            </p:childTnLst>
                          </p:cTn>
                        </p:par>
                        <p:par>
                          <p:cTn id="20" fill="hold">
                            <p:stCondLst>
                              <p:cond delay="5000"/>
                            </p:stCondLst>
                            <p:childTnLst>
                              <p:par>
                                <p:cTn id="21" presetID="9" presetClass="entr" fill="hold" nodeType="afterEffect">
                                  <p:stCondLst>
                                    <p:cond delay="0"/>
                                  </p:stCondLst>
                                  <p:childTnLst>
                                    <p:set>
                                      <p:cBhvr>
                                        <p:cTn id="22" dur="1" fill="hold">
                                          <p:stCondLst>
                                            <p:cond delay="0"/>
                                          </p:stCondLst>
                                        </p:cTn>
                                        <p:tgtEl>
                                          <p:spTgt spid="309">
                                            <p:txEl>
                                              <p:pRg st="4" end="4"/>
                                            </p:txEl>
                                          </p:spTgt>
                                        </p:tgtEl>
                                        <p:attrNameLst>
                                          <p:attrName>style.visibility</p:attrName>
                                        </p:attrNameLst>
                                      </p:cBhvr>
                                      <p:to>
                                        <p:strVal val="visible"/>
                                      </p:to>
                                    </p:set>
                                    <p:animEffect transition="in" filter="dissolve">
                                      <p:cBhvr additive="repl">
                                        <p:cTn id="23" dur="500"/>
                                        <p:tgtEl>
                                          <p:spTgt spid="309">
                                            <p:txEl>
                                              <p:pRg st="4" end="4"/>
                                            </p:txEl>
                                          </p:spTgt>
                                        </p:tgtEl>
                                      </p:cBhvr>
                                    </p:animEffect>
                                  </p:childTnLst>
                                </p:cTn>
                              </p:par>
                            </p:childTnLst>
                          </p:cTn>
                        </p:par>
                        <p:par>
                          <p:cTn id="24" fill="hold">
                            <p:stCondLst>
                              <p:cond delay="5500"/>
                            </p:stCondLst>
                            <p:childTnLst>
                              <p:par>
                                <p:cTn id="25" presetID="9" presetClass="entr" fill="hold" nodeType="afterEffect">
                                  <p:stCondLst>
                                    <p:cond delay="1000"/>
                                  </p:stCondLst>
                                  <p:childTnLst>
                                    <p:set>
                                      <p:cBhvr>
                                        <p:cTn id="26" dur="1" fill="hold">
                                          <p:stCondLst>
                                            <p:cond delay="0"/>
                                          </p:stCondLst>
                                        </p:cTn>
                                        <p:tgtEl>
                                          <p:spTgt spid="309">
                                            <p:txEl>
                                              <p:pRg st="6" end="6"/>
                                            </p:txEl>
                                          </p:spTgt>
                                        </p:tgtEl>
                                        <p:attrNameLst>
                                          <p:attrName>style.visibility</p:attrName>
                                        </p:attrNameLst>
                                      </p:cBhvr>
                                      <p:to>
                                        <p:strVal val="visible"/>
                                      </p:to>
                                    </p:set>
                                    <p:animEffect transition="in" filter="dissolve">
                                      <p:cBhvr additive="repl">
                                        <p:cTn id="27" dur="500"/>
                                        <p:tgtEl>
                                          <p:spTgt spid="309">
                                            <p:txEl>
                                              <p:pRg st="6" end="6"/>
                                            </p:txEl>
                                          </p:spTgt>
                                        </p:tgtEl>
                                      </p:cBhvr>
                                    </p:animEffect>
                                  </p:childTnLst>
                                </p:cTn>
                              </p:par>
                            </p:childTnLst>
                          </p:cTn>
                        </p:par>
                        <p:par>
                          <p:cTn id="28" fill="hold">
                            <p:stCondLst>
                              <p:cond delay="7000"/>
                            </p:stCondLst>
                            <p:childTnLst>
                              <p:par>
                                <p:cTn id="29" presetID="9" presetClass="entr" fill="hold" nodeType="afterEffect">
                                  <p:stCondLst>
                                    <p:cond delay="1000"/>
                                  </p:stCondLst>
                                  <p:childTnLst>
                                    <p:set>
                                      <p:cBhvr>
                                        <p:cTn id="30" dur="1" fill="hold">
                                          <p:stCondLst>
                                            <p:cond delay="0"/>
                                          </p:stCondLst>
                                        </p:cTn>
                                        <p:tgtEl>
                                          <p:spTgt spid="309">
                                            <p:txEl>
                                              <p:pRg st="8" end="8"/>
                                            </p:txEl>
                                          </p:spTgt>
                                        </p:tgtEl>
                                        <p:attrNameLst>
                                          <p:attrName>style.visibility</p:attrName>
                                        </p:attrNameLst>
                                      </p:cBhvr>
                                      <p:to>
                                        <p:strVal val="visible"/>
                                      </p:to>
                                    </p:set>
                                    <p:animEffect transition="in" filter="dissolve">
                                      <p:cBhvr additive="repl">
                                        <p:cTn id="31" dur="500"/>
                                        <p:tgtEl>
                                          <p:spTgt spid="309">
                                            <p:txEl>
                                              <p:pRg st="8" end="8"/>
                                            </p:txEl>
                                          </p:spTgt>
                                        </p:tgtEl>
                                      </p:cBhvr>
                                    </p:animEffect>
                                  </p:childTnLst>
                                </p:cTn>
                              </p:par>
                            </p:childTnLst>
                          </p:cTn>
                        </p:par>
                        <p:par>
                          <p:cTn id="32" fill="hold">
                            <p:stCondLst>
                              <p:cond delay="8500"/>
                            </p:stCondLst>
                            <p:childTnLst>
                              <p:par>
                                <p:cTn id="33" presetID="9" presetClass="entr" fill="hold" nodeType="afterEffect">
                                  <p:stCondLst>
                                    <p:cond delay="0"/>
                                  </p:stCondLst>
                                  <p:childTnLst>
                                    <p:set>
                                      <p:cBhvr>
                                        <p:cTn id="34" dur="1" fill="hold">
                                          <p:stCondLst>
                                            <p:cond delay="0"/>
                                          </p:stCondLst>
                                        </p:cTn>
                                        <p:tgtEl>
                                          <p:spTgt spid="309">
                                            <p:txEl>
                                              <p:pRg st="9" end="9"/>
                                            </p:txEl>
                                          </p:spTgt>
                                        </p:tgtEl>
                                        <p:attrNameLst>
                                          <p:attrName>style.visibility</p:attrName>
                                        </p:attrNameLst>
                                      </p:cBhvr>
                                      <p:to>
                                        <p:strVal val="visible"/>
                                      </p:to>
                                    </p:set>
                                    <p:animEffect transition="in" filter="dissolve">
                                      <p:cBhvr additive="repl">
                                        <p:cTn id="35" dur="500"/>
                                        <p:tgtEl>
                                          <p:spTgt spid="309">
                                            <p:txEl>
                                              <p:pRg st="9" end="9"/>
                                            </p:txEl>
                                          </p:spTgt>
                                        </p:tgtEl>
                                      </p:cBhvr>
                                    </p:animEffect>
                                  </p:childTnLst>
                                </p:cTn>
                              </p:par>
                            </p:childTnLst>
                          </p:cTn>
                        </p:par>
                        <p:par>
                          <p:cTn id="36" fill="hold">
                            <p:stCondLst>
                              <p:cond delay="9000"/>
                            </p:stCondLst>
                            <p:childTnLst>
                              <p:par>
                                <p:cTn id="37" presetID="9" presetClass="entr" fill="hold" nodeType="afterEffect">
                                  <p:stCondLst>
                                    <p:cond delay="1000"/>
                                  </p:stCondLst>
                                  <p:childTnLst>
                                    <p:set>
                                      <p:cBhvr>
                                        <p:cTn id="38" dur="1" fill="hold">
                                          <p:stCondLst>
                                            <p:cond delay="0"/>
                                          </p:stCondLst>
                                        </p:cTn>
                                        <p:tgtEl>
                                          <p:spTgt spid="309">
                                            <p:txEl>
                                              <p:pRg st="11" end="11"/>
                                            </p:txEl>
                                          </p:spTgt>
                                        </p:tgtEl>
                                        <p:attrNameLst>
                                          <p:attrName>style.visibility</p:attrName>
                                        </p:attrNameLst>
                                      </p:cBhvr>
                                      <p:to>
                                        <p:strVal val="visible"/>
                                      </p:to>
                                    </p:set>
                                    <p:animEffect transition="in" filter="dissolve">
                                      <p:cBhvr additive="repl">
                                        <p:cTn id="39" dur="500"/>
                                        <p:tgtEl>
                                          <p:spTgt spid="30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311" name="CustomShape 2"/>
          <p:cNvSpPr/>
          <p:nvPr/>
        </p:nvSpPr>
        <p:spPr>
          <a:xfrm>
            <a:off x="938160" y="1296000"/>
            <a:ext cx="1384452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a:solidFill>
                  <a:srgbClr val="243255"/>
                </a:solidFill>
                <a:latin typeface="Calibri"/>
              </a:rPr>
              <a:t>La importancia de la Flexibilidad Cognitiva</a:t>
            </a:r>
            <a:endParaRPr lang="es-ES" sz="4000" b="0" strike="noStrike" spc="-1">
              <a:latin typeface="Arial"/>
            </a:endParaRPr>
          </a:p>
        </p:txBody>
      </p:sp>
      <p:sp>
        <p:nvSpPr>
          <p:cNvPr id="312"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13" name="Imagen 7"/>
          <p:cNvPicPr/>
          <p:nvPr/>
        </p:nvPicPr>
        <p:blipFill>
          <a:blip r:embed="rId3"/>
          <a:stretch/>
        </p:blipFill>
        <p:spPr>
          <a:xfrm>
            <a:off x="1370520" y="8943120"/>
            <a:ext cx="1684080" cy="480960"/>
          </a:xfrm>
          <a:prstGeom prst="rect">
            <a:avLst/>
          </a:prstGeom>
          <a:ln>
            <a:noFill/>
          </a:ln>
        </p:spPr>
      </p:pic>
      <p:pic>
        <p:nvPicPr>
          <p:cNvPr id="314" name="Imagen 18"/>
          <p:cNvPicPr/>
          <p:nvPr/>
        </p:nvPicPr>
        <p:blipFill>
          <a:blip r:embed="rId4"/>
          <a:stretch/>
        </p:blipFill>
        <p:spPr>
          <a:xfrm>
            <a:off x="228600" y="8912160"/>
            <a:ext cx="1066320" cy="511560"/>
          </a:xfrm>
          <a:prstGeom prst="rect">
            <a:avLst/>
          </a:prstGeom>
          <a:ln>
            <a:noFill/>
          </a:ln>
        </p:spPr>
      </p:pic>
      <p:sp>
        <p:nvSpPr>
          <p:cNvPr id="315" name="CustomShape 4"/>
          <p:cNvSpPr/>
          <p:nvPr/>
        </p:nvSpPr>
        <p:spPr>
          <a:xfrm>
            <a:off x="938160" y="2088000"/>
            <a:ext cx="16054200" cy="65541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800" b="0" strike="noStrike" spc="-1" dirty="0">
                <a:solidFill>
                  <a:srgbClr val="000000"/>
                </a:solidFill>
                <a:latin typeface="Calibri"/>
              </a:rPr>
              <a:t>La flexibilidad cognitiva se ha asociado con: </a:t>
            </a:r>
            <a:endParaRPr lang="es-ES" sz="2800" b="0" strike="noStrike" spc="-1" dirty="0">
              <a:latin typeface="Arial"/>
            </a:endParaRPr>
          </a:p>
          <a:p>
            <a:pPr>
              <a:lnSpc>
                <a:spcPct val="100000"/>
              </a:lnSpc>
            </a:pPr>
            <a:endParaRPr lang="es-ES" sz="2800" b="0" strike="noStrike" spc="-1" dirty="0">
              <a:latin typeface="Arial"/>
            </a:endParaRPr>
          </a:p>
          <a:p>
            <a:pPr marL="457200" indent="-456840">
              <a:lnSpc>
                <a:spcPct val="100000"/>
              </a:lnSpc>
              <a:buClr>
                <a:srgbClr val="000000"/>
              </a:buClr>
              <a:buFont typeface="Arial"/>
              <a:buChar char="•"/>
            </a:pPr>
            <a:r>
              <a:rPr lang="es-ES" sz="2800" b="1" strike="noStrike" spc="-1" dirty="0">
                <a:solidFill>
                  <a:srgbClr val="000000"/>
                </a:solidFill>
                <a:latin typeface="Calibri"/>
              </a:rPr>
              <a:t>Mayor resiliencia </a:t>
            </a:r>
            <a:r>
              <a:rPr lang="es-ES" sz="2800" b="0" strike="noStrike" spc="-1" dirty="0">
                <a:solidFill>
                  <a:srgbClr val="000000"/>
                </a:solidFill>
                <a:latin typeface="Calibri"/>
              </a:rPr>
              <a:t>– mejor sustentación contra eventos negativos de la vida (ver </a:t>
            </a:r>
            <a:r>
              <a:rPr lang="es-ES" sz="2800" b="0" u="sng" strike="noStrike" spc="-1" dirty="0">
                <a:solidFill>
                  <a:srgbClr val="0000FF"/>
                </a:solidFill>
                <a:uFillTx/>
                <a:latin typeface="Calibri"/>
                <a:hlinkClick r:id="rId5"/>
              </a:rPr>
              <a:t>Genet and </a:t>
            </a:r>
            <a:r>
              <a:rPr lang="es-ES" sz="2800" b="0" u="sng" strike="noStrike" spc="-1" dirty="0" err="1">
                <a:solidFill>
                  <a:srgbClr val="0000FF"/>
                </a:solidFill>
                <a:uFillTx/>
                <a:latin typeface="Calibri"/>
                <a:hlinkClick r:id="rId5"/>
              </a:rPr>
              <a:t>Siemer</a:t>
            </a:r>
            <a:r>
              <a:rPr lang="es-ES" sz="2800" b="0" u="sng" strike="noStrike" spc="-1" dirty="0">
                <a:solidFill>
                  <a:srgbClr val="0000FF"/>
                </a:solidFill>
                <a:uFillTx/>
                <a:latin typeface="Calibri"/>
                <a:hlinkClick r:id="rId5"/>
              </a:rPr>
              <a:t>, 2011</a:t>
            </a:r>
            <a:r>
              <a:rPr lang="es-ES" sz="2800" b="0" strike="noStrike" spc="-1" dirty="0">
                <a:solidFill>
                  <a:srgbClr val="000000"/>
                </a:solidFill>
                <a:latin typeface="Calibri"/>
              </a:rPr>
              <a:t>)</a:t>
            </a:r>
            <a:endParaRPr lang="es-ES" sz="2800" b="0" strike="noStrike" spc="-1" dirty="0">
              <a:latin typeface="Arial"/>
            </a:endParaRPr>
          </a:p>
          <a:p>
            <a:pPr marL="457200" indent="-456840">
              <a:lnSpc>
                <a:spcPct val="100000"/>
              </a:lnSpc>
              <a:buClr>
                <a:srgbClr val="000000"/>
              </a:buClr>
              <a:buFont typeface="Arial"/>
              <a:buChar char="•"/>
            </a:pPr>
            <a:r>
              <a:rPr lang="es-ES" sz="2800" b="1" strike="noStrike" spc="-1" dirty="0">
                <a:solidFill>
                  <a:srgbClr val="000000"/>
                </a:solidFill>
                <a:latin typeface="Calibri"/>
              </a:rPr>
              <a:t>Mejor calidad de vida </a:t>
            </a:r>
            <a:r>
              <a:rPr lang="es-ES" sz="2800" b="0" strike="noStrike" spc="-1" dirty="0">
                <a:solidFill>
                  <a:srgbClr val="000000"/>
                </a:solidFill>
                <a:latin typeface="Calibri"/>
              </a:rPr>
              <a:t>y bienestar para las personas mayores (</a:t>
            </a:r>
            <a:r>
              <a:rPr lang="es-ES" sz="2800" b="0" u="sng" strike="noStrike" spc="-1" dirty="0">
                <a:solidFill>
                  <a:srgbClr val="0000FF"/>
                </a:solidFill>
                <a:uFillTx/>
                <a:latin typeface="Calibri"/>
                <a:hlinkClick r:id="rId6"/>
              </a:rPr>
              <a:t>Davis et al., 2010</a:t>
            </a:r>
            <a:r>
              <a:rPr lang="es-ES" sz="2800" b="0" strike="noStrike" spc="-1" dirty="0">
                <a:solidFill>
                  <a:srgbClr val="000000"/>
                </a:solidFill>
                <a:latin typeface="Calibri"/>
              </a:rPr>
              <a:t>)</a:t>
            </a:r>
            <a:endParaRPr lang="es-ES" sz="2800" b="0" strike="noStrike" spc="-1" dirty="0">
              <a:latin typeface="Arial"/>
            </a:endParaRPr>
          </a:p>
          <a:p>
            <a:pPr marL="457200" indent="-456840">
              <a:lnSpc>
                <a:spcPct val="100000"/>
              </a:lnSpc>
              <a:buClr>
                <a:srgbClr val="000000"/>
              </a:buClr>
              <a:buFont typeface="Arial"/>
              <a:buChar char="•"/>
            </a:pPr>
            <a:r>
              <a:rPr lang="es-ES" sz="2800" b="1" strike="noStrike" spc="-1" dirty="0">
                <a:solidFill>
                  <a:srgbClr val="000000"/>
                </a:solidFill>
                <a:latin typeface="Calibri"/>
              </a:rPr>
              <a:t>Creatividad</a:t>
            </a:r>
            <a:r>
              <a:rPr lang="es-ES" sz="2800" b="0" strike="noStrike" spc="-1" dirty="0">
                <a:solidFill>
                  <a:srgbClr val="000000"/>
                </a:solidFill>
                <a:latin typeface="Calibri"/>
              </a:rPr>
              <a:t> – capacidad de generar nuevas ideas, hacer nuevas conexiones entre ideas, nuevos inventos. También importante en ciencia e innovación. Por ejemplo, los empresarios que han creado varias empresas son más flexibles cognitivamente que los gerentes de edad y coeficiente intelectual similares (</a:t>
            </a:r>
            <a:r>
              <a:rPr lang="es-ES" sz="2800" b="0" u="sng" strike="noStrike" spc="-1" dirty="0">
                <a:solidFill>
                  <a:srgbClr val="0000FF"/>
                </a:solidFill>
                <a:uFillTx/>
                <a:latin typeface="Calibri"/>
                <a:hlinkClick r:id="rId7"/>
              </a:rPr>
              <a:t>Lawrence et al, 2008</a:t>
            </a:r>
            <a:r>
              <a:rPr lang="es-ES" sz="2800" b="0" strike="noStrike" spc="-1" dirty="0">
                <a:solidFill>
                  <a:srgbClr val="000000"/>
                </a:solidFill>
                <a:latin typeface="Calibri"/>
              </a:rPr>
              <a:t>)</a:t>
            </a:r>
            <a:endParaRPr lang="es-ES" sz="2800" b="0" strike="noStrike" spc="-1" dirty="0">
              <a:latin typeface="Arial"/>
            </a:endParaRPr>
          </a:p>
          <a:p>
            <a:pPr marL="457200" indent="-456840">
              <a:lnSpc>
                <a:spcPct val="100000"/>
              </a:lnSpc>
              <a:buClr>
                <a:srgbClr val="000000"/>
              </a:buClr>
              <a:buFont typeface="Arial"/>
              <a:buChar char="•"/>
            </a:pPr>
            <a:r>
              <a:rPr lang="es-ES" sz="2800" b="1" strike="noStrike" spc="-1" dirty="0">
                <a:solidFill>
                  <a:srgbClr val="000000"/>
                </a:solidFill>
                <a:latin typeface="Calibri"/>
              </a:rPr>
              <a:t>Ejecutivos de negocios con mejor desempeño</a:t>
            </a:r>
            <a:r>
              <a:rPr lang="es-ES" sz="2800" b="0" strike="noStrike" spc="-1" dirty="0">
                <a:solidFill>
                  <a:srgbClr val="000000"/>
                </a:solidFill>
                <a:latin typeface="Calibri"/>
              </a:rPr>
              <a:t> (</a:t>
            </a:r>
            <a:r>
              <a:rPr lang="es-ES" sz="2800" b="0" u="sng" strike="noStrike" spc="-1" dirty="0">
                <a:solidFill>
                  <a:srgbClr val="0000FF"/>
                </a:solidFill>
                <a:uFillTx/>
                <a:latin typeface="Calibri"/>
                <a:hlinkClick r:id="rId8"/>
              </a:rPr>
              <a:t>Becker and </a:t>
            </a:r>
            <a:r>
              <a:rPr lang="es-ES" sz="2800" b="0" u="sng" strike="noStrike" spc="-1" dirty="0" err="1">
                <a:solidFill>
                  <a:srgbClr val="0000FF"/>
                </a:solidFill>
                <a:uFillTx/>
                <a:latin typeface="Calibri"/>
                <a:hlinkClick r:id="rId8"/>
              </a:rPr>
              <a:t>Klaner</a:t>
            </a:r>
            <a:r>
              <a:rPr lang="es-ES" sz="2800" b="0" u="sng" strike="noStrike" spc="-1" dirty="0">
                <a:solidFill>
                  <a:srgbClr val="0000FF"/>
                </a:solidFill>
                <a:uFillTx/>
                <a:latin typeface="Calibri"/>
                <a:hlinkClick r:id="rId8"/>
              </a:rPr>
              <a:t>, 2021</a:t>
            </a:r>
            <a:r>
              <a:rPr lang="es-ES" sz="2800" b="0" strike="noStrike" spc="-1" dirty="0">
                <a:solidFill>
                  <a:srgbClr val="000000"/>
                </a:solidFill>
                <a:latin typeface="Calibri"/>
              </a:rPr>
              <a:t>)</a:t>
            </a:r>
            <a:endParaRPr lang="es-ES" sz="2800" b="0" strike="noStrike" spc="-1" dirty="0">
              <a:latin typeface="Arial"/>
            </a:endParaRPr>
          </a:p>
          <a:p>
            <a:pPr marL="457200" indent="-456840">
              <a:lnSpc>
                <a:spcPct val="100000"/>
              </a:lnSpc>
              <a:buClr>
                <a:srgbClr val="000000"/>
              </a:buClr>
              <a:buFont typeface="Arial"/>
              <a:buChar char="•"/>
            </a:pPr>
            <a:r>
              <a:rPr lang="es-ES" sz="2800" b="1" strike="noStrike" spc="-1" dirty="0">
                <a:solidFill>
                  <a:srgbClr val="000000"/>
                </a:solidFill>
                <a:latin typeface="Calibri"/>
              </a:rPr>
              <a:t>Protección contra los prejuicios</a:t>
            </a:r>
            <a:r>
              <a:rPr lang="es-ES" sz="2800" b="0" strike="noStrike" spc="-1" dirty="0">
                <a:solidFill>
                  <a:srgbClr val="000000"/>
                </a:solidFill>
                <a:latin typeface="Calibri"/>
              </a:rPr>
              <a:t>, como el de confirmación – gente que son flexibles cognitivamente son mejores en reconocer fallos potenciales propios y usar estrategias para superar estos fallos. (</a:t>
            </a:r>
            <a:r>
              <a:rPr lang="es-ES" sz="2800" b="0" u="sng" strike="noStrike" spc="-1" dirty="0" err="1">
                <a:solidFill>
                  <a:srgbClr val="0000FF"/>
                </a:solidFill>
                <a:uFillTx/>
                <a:latin typeface="Calibri"/>
                <a:hlinkClick r:id="rId9"/>
              </a:rPr>
              <a:t>Zmigrod</a:t>
            </a:r>
            <a:r>
              <a:rPr lang="es-ES" sz="2800" b="0" u="sng" strike="noStrike" spc="-1" dirty="0">
                <a:solidFill>
                  <a:srgbClr val="0000FF"/>
                </a:solidFill>
                <a:uFillTx/>
                <a:latin typeface="Calibri"/>
                <a:hlinkClick r:id="rId9"/>
              </a:rPr>
              <a:t> et al, 2016</a:t>
            </a:r>
            <a:r>
              <a:rPr lang="es-ES" sz="2800" b="0" strike="noStrike" spc="-1" dirty="0">
                <a:solidFill>
                  <a:srgbClr val="000000"/>
                </a:solidFill>
                <a:latin typeface="Calibri"/>
              </a:rPr>
              <a:t>) </a:t>
            </a:r>
            <a:endParaRPr lang="es-ES" sz="2800" b="0" strike="noStrike" spc="-1" dirty="0">
              <a:latin typeface="Arial"/>
            </a:endParaRPr>
          </a:p>
          <a:p>
            <a:pPr marL="457200" indent="-456840">
              <a:lnSpc>
                <a:spcPct val="100000"/>
              </a:lnSpc>
              <a:buClr>
                <a:srgbClr val="000000"/>
              </a:buClr>
              <a:buFont typeface="Arial"/>
              <a:buChar char="•"/>
            </a:pPr>
            <a:r>
              <a:rPr lang="es-ES" sz="2800" b="0" strike="noStrike" spc="-1" dirty="0">
                <a:solidFill>
                  <a:srgbClr val="000000"/>
                </a:solidFill>
                <a:latin typeface="Calibri"/>
              </a:rPr>
              <a:t>Afecta a </a:t>
            </a:r>
            <a:r>
              <a:rPr lang="es-ES" sz="2800" b="1" strike="noStrike" spc="-1" dirty="0">
                <a:solidFill>
                  <a:srgbClr val="000000"/>
                </a:solidFill>
                <a:latin typeface="Calibri"/>
              </a:rPr>
              <a:t>como la gente afronta el estrés, la incertidumbre y los nuevos desafíos </a:t>
            </a:r>
            <a:r>
              <a:rPr lang="es-ES" sz="2800" b="0" strike="noStrike" spc="-1" dirty="0">
                <a:solidFill>
                  <a:srgbClr val="000000"/>
                </a:solidFill>
                <a:latin typeface="Calibri"/>
              </a:rPr>
              <a:t>(incluida la adaptación a la pandemia del COVID-19)</a:t>
            </a:r>
            <a:endParaRPr lang="es-ES" sz="2800" b="0" strike="noStrike" spc="-1" dirty="0">
              <a:latin typeface="Arial"/>
            </a:endParaRPr>
          </a:p>
          <a:p>
            <a:pPr>
              <a:lnSpc>
                <a:spcPct val="100000"/>
              </a:lnSpc>
            </a:pPr>
            <a:endParaRPr lang="es-E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1000"/>
                                  </p:stCondLst>
                                  <p:childTnLst>
                                    <p:set>
                                      <p:cBhvr>
                                        <p:cTn id="6" dur="1" fill="hold">
                                          <p:stCondLst>
                                            <p:cond delay="0"/>
                                          </p:stCondLst>
                                        </p:cTn>
                                        <p:tgtEl>
                                          <p:spTgt spid="315">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fill="hold" nodeType="afterEffect">
                                  <p:stCondLst>
                                    <p:cond delay="1000"/>
                                  </p:stCondLst>
                                  <p:childTnLst>
                                    <p:set>
                                      <p:cBhvr>
                                        <p:cTn id="9" dur="1" fill="hold">
                                          <p:stCondLst>
                                            <p:cond delay="0"/>
                                          </p:stCondLst>
                                        </p:cTn>
                                        <p:tgtEl>
                                          <p:spTgt spid="315">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fill="hold" nodeType="afterEffect">
                                  <p:stCondLst>
                                    <p:cond delay="1000"/>
                                  </p:stCondLst>
                                  <p:childTnLst>
                                    <p:set>
                                      <p:cBhvr>
                                        <p:cTn id="12" dur="1" fill="hold">
                                          <p:stCondLst>
                                            <p:cond delay="0"/>
                                          </p:stCondLst>
                                        </p:cTn>
                                        <p:tgtEl>
                                          <p:spTgt spid="315">
                                            <p:txEl>
                                              <p:pRg st="3" end="3"/>
                                            </p:txEl>
                                          </p:spTgt>
                                        </p:tgtEl>
                                        <p:attrNameLst>
                                          <p:attrName>style.visibility</p:attrName>
                                        </p:attrNameLst>
                                      </p:cBhvr>
                                      <p:to>
                                        <p:strVal val="visible"/>
                                      </p:to>
                                    </p:set>
                                  </p:childTnLst>
                                </p:cTn>
                              </p:par>
                            </p:childTnLst>
                          </p:cTn>
                        </p:par>
                        <p:par>
                          <p:cTn id="13" fill="hold">
                            <p:stCondLst>
                              <p:cond delay="3000"/>
                            </p:stCondLst>
                            <p:childTnLst>
                              <p:par>
                                <p:cTn id="14" presetID="1" presetClass="entr" fill="hold" nodeType="afterEffect">
                                  <p:stCondLst>
                                    <p:cond delay="1000"/>
                                  </p:stCondLst>
                                  <p:childTnLst>
                                    <p:set>
                                      <p:cBhvr>
                                        <p:cTn id="15" dur="1" fill="hold">
                                          <p:stCondLst>
                                            <p:cond delay="0"/>
                                          </p:stCondLst>
                                        </p:cTn>
                                        <p:tgtEl>
                                          <p:spTgt spid="315">
                                            <p:txEl>
                                              <p:pRg st="4" end="4"/>
                                            </p:txEl>
                                          </p:spTgt>
                                        </p:tgtEl>
                                        <p:attrNameLst>
                                          <p:attrName>style.visibility</p:attrName>
                                        </p:attrNameLst>
                                      </p:cBhvr>
                                      <p:to>
                                        <p:strVal val="visible"/>
                                      </p:to>
                                    </p:set>
                                  </p:childTnLst>
                                </p:cTn>
                              </p:par>
                            </p:childTnLst>
                          </p:cTn>
                        </p:par>
                        <p:par>
                          <p:cTn id="16" fill="hold">
                            <p:stCondLst>
                              <p:cond delay="4000"/>
                            </p:stCondLst>
                            <p:childTnLst>
                              <p:par>
                                <p:cTn id="17" presetID="1" presetClass="entr" fill="hold" nodeType="afterEffect">
                                  <p:stCondLst>
                                    <p:cond delay="1000"/>
                                  </p:stCondLst>
                                  <p:childTnLst>
                                    <p:set>
                                      <p:cBhvr>
                                        <p:cTn id="18" dur="1" fill="hold">
                                          <p:stCondLst>
                                            <p:cond delay="0"/>
                                          </p:stCondLst>
                                        </p:cTn>
                                        <p:tgtEl>
                                          <p:spTgt spid="315">
                                            <p:txEl>
                                              <p:pRg st="5" end="5"/>
                                            </p:txEl>
                                          </p:spTgt>
                                        </p:tgtEl>
                                        <p:attrNameLst>
                                          <p:attrName>style.visibility</p:attrName>
                                        </p:attrNameLst>
                                      </p:cBhvr>
                                      <p:to>
                                        <p:strVal val="visible"/>
                                      </p:to>
                                    </p:set>
                                  </p:childTnLst>
                                </p:cTn>
                              </p:par>
                            </p:childTnLst>
                          </p:cTn>
                        </p:par>
                        <p:par>
                          <p:cTn id="19" fill="hold">
                            <p:stCondLst>
                              <p:cond delay="5000"/>
                            </p:stCondLst>
                            <p:childTnLst>
                              <p:par>
                                <p:cTn id="20" presetID="1" presetClass="entr" fill="hold" nodeType="afterEffect">
                                  <p:stCondLst>
                                    <p:cond delay="1000"/>
                                  </p:stCondLst>
                                  <p:childTnLst>
                                    <p:set>
                                      <p:cBhvr>
                                        <p:cTn id="21" dur="1" fill="hold">
                                          <p:stCondLst>
                                            <p:cond delay="0"/>
                                          </p:stCondLst>
                                        </p:cTn>
                                        <p:tgtEl>
                                          <p:spTgt spid="315">
                                            <p:txEl>
                                              <p:pRg st="6" end="6"/>
                                            </p:txEl>
                                          </p:spTgt>
                                        </p:tgtEl>
                                        <p:attrNameLst>
                                          <p:attrName>style.visibility</p:attrName>
                                        </p:attrNameLst>
                                      </p:cBhvr>
                                      <p:to>
                                        <p:strVal val="visible"/>
                                      </p:to>
                                    </p:set>
                                  </p:childTnLst>
                                </p:cTn>
                              </p:par>
                            </p:childTnLst>
                          </p:cTn>
                        </p:par>
                        <p:par>
                          <p:cTn id="22" fill="hold">
                            <p:stCondLst>
                              <p:cond delay="6000"/>
                            </p:stCondLst>
                            <p:childTnLst>
                              <p:par>
                                <p:cTn id="23" presetID="1" presetClass="entr" fill="hold" nodeType="afterEffect">
                                  <p:stCondLst>
                                    <p:cond delay="1000"/>
                                  </p:stCondLst>
                                  <p:childTnLst>
                                    <p:set>
                                      <p:cBhvr>
                                        <p:cTn id="24" dur="1" fill="hold">
                                          <p:stCondLst>
                                            <p:cond delay="0"/>
                                          </p:stCondLst>
                                        </p:cTn>
                                        <p:tgtEl>
                                          <p:spTgt spid="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17" name="CustomShape 2"/>
          <p:cNvSpPr/>
          <p:nvPr/>
        </p:nvSpPr>
        <p:spPr>
          <a:xfrm>
            <a:off x="959760" y="1462680"/>
            <a:ext cx="1384452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dirty="0">
                <a:solidFill>
                  <a:srgbClr val="243255"/>
                </a:solidFill>
                <a:latin typeface="Calibri"/>
              </a:rPr>
              <a:t>Medición de la Flexibilidad Cognitiva: Experimental</a:t>
            </a:r>
            <a:endParaRPr lang="es-ES" sz="4000" b="0" strike="noStrike" spc="-1" dirty="0">
              <a:latin typeface="Arial"/>
            </a:endParaRPr>
          </a:p>
        </p:txBody>
      </p:sp>
      <p:sp>
        <p:nvSpPr>
          <p:cNvPr id="318"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19" name="Imagen 7"/>
          <p:cNvPicPr/>
          <p:nvPr/>
        </p:nvPicPr>
        <p:blipFill>
          <a:blip r:embed="rId3"/>
          <a:stretch/>
        </p:blipFill>
        <p:spPr>
          <a:xfrm>
            <a:off x="1370520" y="8943120"/>
            <a:ext cx="1684080" cy="480960"/>
          </a:xfrm>
          <a:prstGeom prst="rect">
            <a:avLst/>
          </a:prstGeom>
          <a:ln>
            <a:noFill/>
          </a:ln>
        </p:spPr>
      </p:pic>
      <p:pic>
        <p:nvPicPr>
          <p:cNvPr id="320" name="Imagen 18"/>
          <p:cNvPicPr/>
          <p:nvPr/>
        </p:nvPicPr>
        <p:blipFill>
          <a:blip r:embed="rId4"/>
          <a:stretch/>
        </p:blipFill>
        <p:spPr>
          <a:xfrm>
            <a:off x="228600" y="8912160"/>
            <a:ext cx="1066320" cy="511560"/>
          </a:xfrm>
          <a:prstGeom prst="rect">
            <a:avLst/>
          </a:prstGeom>
          <a:ln>
            <a:noFill/>
          </a:ln>
        </p:spPr>
      </p:pic>
      <p:sp>
        <p:nvSpPr>
          <p:cNvPr id="321" name="CustomShape 4"/>
          <p:cNvSpPr/>
          <p:nvPr/>
        </p:nvSpPr>
        <p:spPr>
          <a:xfrm>
            <a:off x="1116900" y="2415240"/>
            <a:ext cx="16054200" cy="580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Aft>
                <a:spcPts val="601"/>
              </a:spcAft>
            </a:pPr>
            <a:r>
              <a:rPr lang="es-ES" sz="2600" b="0" strike="noStrike" spc="-1" dirty="0">
                <a:solidFill>
                  <a:srgbClr val="000000"/>
                </a:solidFill>
                <a:latin typeface="Calibri"/>
              </a:rPr>
              <a:t>Pruebas experimentales, típicamente específicas de la edad debido al hecho de que son demasiado simples o avanzadas para otros grupos de edad</a:t>
            </a:r>
            <a:endParaRPr lang="es-ES" sz="2600" b="0" strike="noStrike" spc="-1" dirty="0">
              <a:latin typeface="Arial"/>
            </a:endParaRPr>
          </a:p>
          <a:p>
            <a:pPr>
              <a:lnSpc>
                <a:spcPct val="100000"/>
              </a:lnSpc>
            </a:pPr>
            <a:r>
              <a:rPr lang="es-ES" sz="2600" b="0" strike="noStrike" spc="-1" dirty="0">
                <a:solidFill>
                  <a:srgbClr val="000000"/>
                </a:solidFill>
                <a:latin typeface="Calibri"/>
              </a:rPr>
              <a:t>Diversos grados de flexibilidad cognitiva, es decir, no 1 o 0 </a:t>
            </a:r>
            <a:endParaRPr lang="es-ES" sz="2600" b="0" strike="noStrike" spc="-1" dirty="0">
              <a:latin typeface="Arial"/>
            </a:endParaRPr>
          </a:p>
          <a:p>
            <a:pPr marL="343080" indent="-342720">
              <a:lnSpc>
                <a:spcPct val="100000"/>
              </a:lnSpc>
              <a:buClr>
                <a:srgbClr val="000000"/>
              </a:buClr>
              <a:buFont typeface="Arial"/>
              <a:buChar char="•"/>
            </a:pPr>
            <a:r>
              <a:rPr lang="es-ES" sz="2600" b="0" strike="noStrike" spc="-1" dirty="0">
                <a:solidFill>
                  <a:srgbClr val="000000"/>
                </a:solidFill>
                <a:latin typeface="Calibri"/>
              </a:rPr>
              <a:t>Distintas personas se pueden considerar cognitivamente flexibles – capaces de cambiar su forma de pensar para adaptarse a nuevos estímulos, pero uno puede ser capaz de conseguirlo a un ritmo más rápido</a:t>
            </a:r>
            <a:endParaRPr lang="es-ES" sz="2600" b="0" strike="noStrike" spc="-1" dirty="0">
              <a:latin typeface="Arial"/>
            </a:endParaRPr>
          </a:p>
          <a:p>
            <a:pPr>
              <a:lnSpc>
                <a:spcPct val="100000"/>
              </a:lnSpc>
            </a:pPr>
            <a:endParaRPr lang="es-ES" sz="2600" b="0" strike="noStrike" spc="-1" dirty="0">
              <a:latin typeface="Arial"/>
            </a:endParaRPr>
          </a:p>
          <a:p>
            <a:pPr>
              <a:lnSpc>
                <a:spcPct val="100000"/>
              </a:lnSpc>
            </a:pPr>
            <a:r>
              <a:rPr lang="es-ES" sz="2600" b="0" strike="noStrike" spc="-1" dirty="0">
                <a:solidFill>
                  <a:srgbClr val="000000"/>
                </a:solidFill>
                <a:latin typeface="Calibri"/>
              </a:rPr>
              <a:t>Ejemplo de tareas experimentales para medir la flexibilidad:</a:t>
            </a:r>
            <a:endParaRPr lang="es-ES" sz="2600" b="0" strike="noStrike" spc="-1" dirty="0">
              <a:latin typeface="Arial"/>
            </a:endParaRPr>
          </a:p>
          <a:p>
            <a:pPr marL="285840" indent="-285480">
              <a:lnSpc>
                <a:spcPct val="100000"/>
              </a:lnSpc>
              <a:buClr>
                <a:srgbClr val="000000"/>
              </a:buClr>
              <a:buFont typeface="Arial"/>
              <a:buChar char="•"/>
            </a:pPr>
            <a:r>
              <a:rPr lang="es-ES" sz="2600" b="0" strike="noStrike" spc="-1" dirty="0">
                <a:solidFill>
                  <a:srgbClr val="000000"/>
                </a:solidFill>
                <a:latin typeface="Calibri"/>
              </a:rPr>
              <a:t>Tarea A-No-B (niños)</a:t>
            </a:r>
            <a:endParaRPr lang="es-ES" sz="2600" b="0" strike="noStrike" spc="-1" dirty="0">
              <a:latin typeface="Arial"/>
            </a:endParaRPr>
          </a:p>
          <a:p>
            <a:pPr marL="285840" indent="-285480">
              <a:lnSpc>
                <a:spcPct val="100000"/>
              </a:lnSpc>
              <a:buClr>
                <a:srgbClr val="000000"/>
              </a:buClr>
              <a:buFont typeface="Arial"/>
              <a:buChar char="•"/>
            </a:pPr>
            <a:r>
              <a:rPr lang="es-ES" sz="2600" b="0" strike="noStrike" spc="-1" dirty="0">
                <a:solidFill>
                  <a:srgbClr val="000000"/>
                </a:solidFill>
                <a:latin typeface="Calibri"/>
              </a:rPr>
              <a:t>Tarea de clasificación de tarjetas de cambio dimensional (niños pequeños)</a:t>
            </a:r>
            <a:endParaRPr lang="es-ES" sz="2600" b="0" strike="noStrike" spc="-1" dirty="0">
              <a:latin typeface="Arial"/>
            </a:endParaRPr>
          </a:p>
          <a:p>
            <a:pPr marL="285840" indent="-285480">
              <a:lnSpc>
                <a:spcPct val="100000"/>
              </a:lnSpc>
              <a:buClr>
                <a:srgbClr val="000000"/>
              </a:buClr>
              <a:buFont typeface="Arial"/>
              <a:buChar char="•"/>
            </a:pPr>
            <a:r>
              <a:rPr lang="es-ES" sz="2600" b="0" strike="noStrike" spc="-1" dirty="0">
                <a:solidFill>
                  <a:srgbClr val="000000"/>
                </a:solidFill>
                <a:latin typeface="Calibri"/>
              </a:rPr>
              <a:t>Tarea de clasificación de tarjetas de clasificación múltiple (niños de 7 a 11 años)</a:t>
            </a:r>
            <a:endParaRPr lang="es-ES" sz="2600" b="0" strike="noStrike" spc="-1" dirty="0">
              <a:latin typeface="Arial"/>
            </a:endParaRPr>
          </a:p>
          <a:p>
            <a:pPr marL="285840" indent="-285480">
              <a:lnSpc>
                <a:spcPct val="100000"/>
              </a:lnSpc>
              <a:buClr>
                <a:srgbClr val="000000"/>
              </a:buClr>
              <a:buFont typeface="Arial"/>
              <a:buChar char="•"/>
            </a:pPr>
            <a:r>
              <a:rPr lang="es-ES" sz="2600" b="0" strike="noStrike" spc="-1" dirty="0">
                <a:solidFill>
                  <a:srgbClr val="000000"/>
                </a:solidFill>
                <a:latin typeface="Calibri"/>
              </a:rPr>
              <a:t>Prueba de clasificación de tarjetas de Wisconsin (niños de 9 a 11 años)</a:t>
            </a:r>
            <a:endParaRPr lang="es-ES" sz="2600" b="0" strike="noStrike" spc="-1" dirty="0">
              <a:latin typeface="Arial"/>
            </a:endParaRPr>
          </a:p>
          <a:p>
            <a:pPr marL="285840" indent="-285480">
              <a:lnSpc>
                <a:spcPct val="100000"/>
              </a:lnSpc>
              <a:buClr>
                <a:srgbClr val="000000"/>
              </a:buClr>
              <a:buFont typeface="Arial"/>
              <a:buChar char="•"/>
            </a:pPr>
            <a:r>
              <a:rPr lang="es-ES" sz="2600" b="0" i="1" strike="noStrike" spc="-1" dirty="0">
                <a:solidFill>
                  <a:srgbClr val="000000"/>
                </a:solidFill>
                <a:latin typeface="Calibri"/>
              </a:rPr>
              <a:t>Test de Stroop (prueba de nombrar palabras de colores coloreadas) (niños de más de 11 años y adultos) </a:t>
            </a:r>
            <a:r>
              <a:rPr lang="es-ES" sz="2600" b="0" i="1" strike="noStrike" spc="-1" dirty="0">
                <a:solidFill>
                  <a:srgbClr val="000000"/>
                </a:solidFill>
                <a:latin typeface="Wingdings"/>
              </a:rPr>
              <a:t></a:t>
            </a:r>
            <a:r>
              <a:rPr lang="es-ES" sz="2600" b="0" i="1" strike="noStrike" spc="-1" dirty="0">
                <a:solidFill>
                  <a:srgbClr val="000000"/>
                </a:solidFill>
                <a:latin typeface="Calibri"/>
              </a:rPr>
              <a:t> </a:t>
            </a:r>
            <a:endParaRPr lang="es-ES" sz="2600" b="0" strike="noStrike" spc="-1" dirty="0">
              <a:latin typeface="Arial"/>
            </a:endParaRPr>
          </a:p>
          <a:p>
            <a:pPr marL="285840" indent="-285480">
              <a:lnSpc>
                <a:spcPct val="100000"/>
              </a:lnSpc>
              <a:buClr>
                <a:srgbClr val="000000"/>
              </a:buClr>
              <a:buFont typeface="Arial"/>
              <a:buChar char="•"/>
            </a:pPr>
            <a:r>
              <a:rPr lang="es-ES" sz="2600" b="0" strike="noStrike" spc="-1" dirty="0">
                <a:solidFill>
                  <a:srgbClr val="000000"/>
                </a:solidFill>
                <a:latin typeface="Calibri"/>
              </a:rPr>
              <a:t>Para más información, ver: </a:t>
            </a:r>
            <a:r>
              <a:rPr lang="es-ES" sz="2600" b="0" strike="noStrike" spc="-1" dirty="0" err="1">
                <a:solidFill>
                  <a:srgbClr val="000000"/>
                </a:solidFill>
                <a:latin typeface="Calibri"/>
              </a:rPr>
              <a:t>Ionescu</a:t>
            </a:r>
            <a:r>
              <a:rPr lang="es-ES" sz="2600" b="0" strike="noStrike" spc="-1" dirty="0">
                <a:solidFill>
                  <a:srgbClr val="000000"/>
                </a:solidFill>
                <a:latin typeface="Calibri"/>
              </a:rPr>
              <a:t> (2012)* </a:t>
            </a:r>
            <a:endParaRPr lang="es-ES" sz="2600" b="0" strike="noStrike" spc="-1" dirty="0">
              <a:latin typeface="Arial"/>
            </a:endParaRPr>
          </a:p>
          <a:p>
            <a:pPr>
              <a:lnSpc>
                <a:spcPct val="100000"/>
              </a:lnSpc>
            </a:pPr>
            <a:endParaRPr lang="es-ES" sz="2600" b="0" strike="noStrike" spc="-1" dirty="0">
              <a:latin typeface="Arial"/>
            </a:endParaRPr>
          </a:p>
          <a:p>
            <a:pPr>
              <a:lnSpc>
                <a:spcPct val="100000"/>
              </a:lnSpc>
            </a:pPr>
            <a:r>
              <a:rPr lang="es-ES" sz="2000" b="0" strike="noStrike" spc="-1" dirty="0">
                <a:solidFill>
                  <a:srgbClr val="000000"/>
                </a:solidFill>
                <a:latin typeface="Calibri"/>
              </a:rPr>
              <a:t>* Explorando la naturaleza de la flexibilidad cognitiva. Nuevas ideas en psicología, 30(2), 190-200.)</a:t>
            </a:r>
            <a:endParaRPr lang="es-ES" sz="20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1000"/>
                                  </p:stCondLst>
                                  <p:childTnLst>
                                    <p:set>
                                      <p:cBhvr>
                                        <p:cTn id="6" dur="1" fill="hold">
                                          <p:stCondLst>
                                            <p:cond delay="0"/>
                                          </p:stCondLst>
                                        </p:cTn>
                                        <p:tgtEl>
                                          <p:spTgt spid="321">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fill="hold" nodeType="afterEffect">
                                  <p:stCondLst>
                                    <p:cond delay="1000"/>
                                  </p:stCondLst>
                                  <p:childTnLst>
                                    <p:set>
                                      <p:cBhvr>
                                        <p:cTn id="9" dur="1" fill="hold">
                                          <p:stCondLst>
                                            <p:cond delay="0"/>
                                          </p:stCondLst>
                                        </p:cTn>
                                        <p:tgtEl>
                                          <p:spTgt spid="321">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fill="hold" nodeType="afterEffect">
                                  <p:stCondLst>
                                    <p:cond delay="1000"/>
                                  </p:stCondLst>
                                  <p:childTnLst>
                                    <p:set>
                                      <p:cBhvr>
                                        <p:cTn id="12" dur="1" fill="hold">
                                          <p:stCondLst>
                                            <p:cond delay="0"/>
                                          </p:stCondLst>
                                        </p:cTn>
                                        <p:tgtEl>
                                          <p:spTgt spid="321">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fill="hold" nodeType="afterEffect">
                                  <p:stCondLst>
                                    <p:cond delay="1000"/>
                                  </p:stCondLst>
                                  <p:childTnLst>
                                    <p:set>
                                      <p:cBhvr>
                                        <p:cTn id="15" dur="1" fill="hold">
                                          <p:stCondLst>
                                            <p:cond delay="0"/>
                                          </p:stCondLst>
                                        </p:cTn>
                                        <p:tgtEl>
                                          <p:spTgt spid="321">
                                            <p:txEl>
                                              <p:pRg st="4" end="4"/>
                                            </p:txEl>
                                          </p:spTgt>
                                        </p:tgtEl>
                                        <p:attrNameLst>
                                          <p:attrName>style.visibility</p:attrName>
                                        </p:attrNameLst>
                                      </p:cBhvr>
                                      <p:to>
                                        <p:strVal val="visible"/>
                                      </p:to>
                                    </p:set>
                                  </p:childTnLst>
                                </p:cTn>
                              </p:par>
                            </p:childTnLst>
                          </p:cTn>
                        </p:par>
                        <p:par>
                          <p:cTn id="16" fill="hold">
                            <p:stCondLst>
                              <p:cond delay="4000"/>
                            </p:stCondLst>
                            <p:childTnLst>
                              <p:par>
                                <p:cTn id="17" presetID="1" presetClass="entr" fill="hold" nodeType="afterEffect">
                                  <p:stCondLst>
                                    <p:cond delay="1000"/>
                                  </p:stCondLst>
                                  <p:childTnLst>
                                    <p:set>
                                      <p:cBhvr>
                                        <p:cTn id="18" dur="1" fill="hold">
                                          <p:stCondLst>
                                            <p:cond delay="0"/>
                                          </p:stCondLst>
                                        </p:cTn>
                                        <p:tgtEl>
                                          <p:spTgt spid="321">
                                            <p:txEl>
                                              <p:pRg st="5" end="5"/>
                                            </p:txEl>
                                          </p:spTgt>
                                        </p:tgtEl>
                                        <p:attrNameLst>
                                          <p:attrName>style.visibility</p:attrName>
                                        </p:attrNameLst>
                                      </p:cBhvr>
                                      <p:to>
                                        <p:strVal val="visible"/>
                                      </p:to>
                                    </p:set>
                                  </p:childTnLst>
                                </p:cTn>
                              </p:par>
                            </p:childTnLst>
                          </p:cTn>
                        </p:par>
                        <p:par>
                          <p:cTn id="19" fill="hold">
                            <p:stCondLst>
                              <p:cond delay="5000"/>
                            </p:stCondLst>
                            <p:childTnLst>
                              <p:par>
                                <p:cTn id="20" presetID="1" presetClass="entr" fill="hold" nodeType="afterEffect">
                                  <p:stCondLst>
                                    <p:cond delay="1000"/>
                                  </p:stCondLst>
                                  <p:childTnLst>
                                    <p:set>
                                      <p:cBhvr>
                                        <p:cTn id="21" dur="1" fill="hold">
                                          <p:stCondLst>
                                            <p:cond delay="0"/>
                                          </p:stCondLst>
                                        </p:cTn>
                                        <p:tgtEl>
                                          <p:spTgt spid="321">
                                            <p:txEl>
                                              <p:pRg st="6" end="6"/>
                                            </p:txEl>
                                          </p:spTgt>
                                        </p:tgtEl>
                                        <p:attrNameLst>
                                          <p:attrName>style.visibility</p:attrName>
                                        </p:attrNameLst>
                                      </p:cBhvr>
                                      <p:to>
                                        <p:strVal val="visible"/>
                                      </p:to>
                                    </p:set>
                                  </p:childTnLst>
                                </p:cTn>
                              </p:par>
                            </p:childTnLst>
                          </p:cTn>
                        </p:par>
                        <p:par>
                          <p:cTn id="22" fill="hold">
                            <p:stCondLst>
                              <p:cond delay="6000"/>
                            </p:stCondLst>
                            <p:childTnLst>
                              <p:par>
                                <p:cTn id="23" presetID="1" presetClass="entr" fill="hold" nodeType="afterEffect">
                                  <p:stCondLst>
                                    <p:cond delay="1000"/>
                                  </p:stCondLst>
                                  <p:childTnLst>
                                    <p:set>
                                      <p:cBhvr>
                                        <p:cTn id="24" dur="1" fill="hold">
                                          <p:stCondLst>
                                            <p:cond delay="0"/>
                                          </p:stCondLst>
                                        </p:cTn>
                                        <p:tgtEl>
                                          <p:spTgt spid="321">
                                            <p:txEl>
                                              <p:pRg st="7" end="7"/>
                                            </p:txEl>
                                          </p:spTgt>
                                        </p:tgtEl>
                                        <p:attrNameLst>
                                          <p:attrName>style.visibility</p:attrName>
                                        </p:attrNameLst>
                                      </p:cBhvr>
                                      <p:to>
                                        <p:strVal val="visible"/>
                                      </p:to>
                                    </p:set>
                                  </p:childTnLst>
                                </p:cTn>
                              </p:par>
                            </p:childTnLst>
                          </p:cTn>
                        </p:par>
                        <p:par>
                          <p:cTn id="25" fill="hold">
                            <p:stCondLst>
                              <p:cond delay="7000"/>
                            </p:stCondLst>
                            <p:childTnLst>
                              <p:par>
                                <p:cTn id="26" presetID="1" presetClass="entr" fill="hold" nodeType="afterEffect">
                                  <p:stCondLst>
                                    <p:cond delay="1000"/>
                                  </p:stCondLst>
                                  <p:childTnLst>
                                    <p:set>
                                      <p:cBhvr>
                                        <p:cTn id="27" dur="1" fill="hold">
                                          <p:stCondLst>
                                            <p:cond delay="0"/>
                                          </p:stCondLst>
                                        </p:cTn>
                                        <p:tgtEl>
                                          <p:spTgt spid="321">
                                            <p:txEl>
                                              <p:pRg st="8" end="8"/>
                                            </p:txEl>
                                          </p:spTgt>
                                        </p:tgtEl>
                                        <p:attrNameLst>
                                          <p:attrName>style.visibility</p:attrName>
                                        </p:attrNameLst>
                                      </p:cBhvr>
                                      <p:to>
                                        <p:strVal val="visible"/>
                                      </p:to>
                                    </p:set>
                                  </p:childTnLst>
                                </p:cTn>
                              </p:par>
                            </p:childTnLst>
                          </p:cTn>
                        </p:par>
                        <p:par>
                          <p:cTn id="28" fill="hold">
                            <p:stCondLst>
                              <p:cond delay="8000"/>
                            </p:stCondLst>
                            <p:childTnLst>
                              <p:par>
                                <p:cTn id="29" presetID="1" presetClass="entr" fill="hold" nodeType="afterEffect">
                                  <p:stCondLst>
                                    <p:cond delay="1000"/>
                                  </p:stCondLst>
                                  <p:childTnLst>
                                    <p:set>
                                      <p:cBhvr>
                                        <p:cTn id="30" dur="1" fill="hold">
                                          <p:stCondLst>
                                            <p:cond delay="0"/>
                                          </p:stCondLst>
                                        </p:cTn>
                                        <p:tgtEl>
                                          <p:spTgt spid="321">
                                            <p:txEl>
                                              <p:pRg st="9" end="9"/>
                                            </p:txEl>
                                          </p:spTgt>
                                        </p:tgtEl>
                                        <p:attrNameLst>
                                          <p:attrName>style.visibility</p:attrName>
                                        </p:attrNameLst>
                                      </p:cBhvr>
                                      <p:to>
                                        <p:strVal val="visible"/>
                                      </p:to>
                                    </p:set>
                                  </p:childTnLst>
                                </p:cTn>
                              </p:par>
                            </p:childTnLst>
                          </p:cTn>
                        </p:par>
                        <p:par>
                          <p:cTn id="31" fill="hold">
                            <p:stCondLst>
                              <p:cond delay="9000"/>
                            </p:stCondLst>
                            <p:childTnLst>
                              <p:par>
                                <p:cTn id="32" presetID="1" presetClass="entr" fill="hold" nodeType="afterEffect">
                                  <p:stCondLst>
                                    <p:cond delay="1000"/>
                                  </p:stCondLst>
                                  <p:childTnLst>
                                    <p:set>
                                      <p:cBhvr>
                                        <p:cTn id="33" dur="1" fill="hold">
                                          <p:stCondLst>
                                            <p:cond delay="0"/>
                                          </p:stCondLst>
                                        </p:cTn>
                                        <p:tgtEl>
                                          <p:spTgt spid="321">
                                            <p:txEl>
                                              <p:pRg st="10" end="10"/>
                                            </p:txEl>
                                          </p:spTgt>
                                        </p:tgtEl>
                                        <p:attrNameLst>
                                          <p:attrName>style.visibility</p:attrName>
                                        </p:attrNameLst>
                                      </p:cBhvr>
                                      <p:to>
                                        <p:strVal val="visible"/>
                                      </p:to>
                                    </p:set>
                                  </p:childTnLst>
                                </p:cTn>
                              </p:par>
                            </p:childTnLst>
                          </p:cTn>
                        </p:par>
                        <p:par>
                          <p:cTn id="34" fill="hold">
                            <p:stCondLst>
                              <p:cond delay="10000"/>
                            </p:stCondLst>
                            <p:childTnLst>
                              <p:par>
                                <p:cTn id="35" presetID="1" presetClass="entr" fill="hold" nodeType="afterEffect">
                                  <p:stCondLst>
                                    <p:cond delay="1000"/>
                                  </p:stCondLst>
                                  <p:childTnLst>
                                    <p:set>
                                      <p:cBhvr>
                                        <p:cTn id="36" dur="1" fill="hold">
                                          <p:stCondLst>
                                            <p:cond delay="0"/>
                                          </p:stCondLst>
                                        </p:cTn>
                                        <p:tgtEl>
                                          <p:spTgt spid="32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23" name="CustomShape 2"/>
          <p:cNvSpPr/>
          <p:nvPr/>
        </p:nvSpPr>
        <p:spPr>
          <a:xfrm>
            <a:off x="938160" y="2019240"/>
            <a:ext cx="1384452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a:solidFill>
                  <a:srgbClr val="243255"/>
                </a:solidFill>
                <a:latin typeface="Calibri"/>
              </a:rPr>
              <a:t>Test de Stroop</a:t>
            </a:r>
            <a:endParaRPr lang="es-ES" sz="4000" b="0" strike="noStrike" spc="-1">
              <a:latin typeface="Arial"/>
            </a:endParaRPr>
          </a:p>
        </p:txBody>
      </p:sp>
      <p:sp>
        <p:nvSpPr>
          <p:cNvPr id="324"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25" name="Imagen 7"/>
          <p:cNvPicPr/>
          <p:nvPr/>
        </p:nvPicPr>
        <p:blipFill>
          <a:blip r:embed="rId3"/>
          <a:stretch/>
        </p:blipFill>
        <p:spPr>
          <a:xfrm>
            <a:off x="1370520" y="8943120"/>
            <a:ext cx="1684080" cy="480960"/>
          </a:xfrm>
          <a:prstGeom prst="rect">
            <a:avLst/>
          </a:prstGeom>
          <a:ln>
            <a:noFill/>
          </a:ln>
        </p:spPr>
      </p:pic>
      <p:pic>
        <p:nvPicPr>
          <p:cNvPr id="326" name="Imagen 18"/>
          <p:cNvPicPr/>
          <p:nvPr/>
        </p:nvPicPr>
        <p:blipFill>
          <a:blip r:embed="rId4"/>
          <a:stretch/>
        </p:blipFill>
        <p:spPr>
          <a:xfrm>
            <a:off x="228600" y="8912160"/>
            <a:ext cx="1066320" cy="511560"/>
          </a:xfrm>
          <a:prstGeom prst="rect">
            <a:avLst/>
          </a:prstGeom>
          <a:ln>
            <a:noFill/>
          </a:ln>
        </p:spPr>
      </p:pic>
      <p:sp>
        <p:nvSpPr>
          <p:cNvPr id="327" name="CustomShape 4"/>
          <p:cNvSpPr/>
          <p:nvPr/>
        </p:nvSpPr>
        <p:spPr>
          <a:xfrm>
            <a:off x="938160" y="2781360"/>
            <a:ext cx="16663680" cy="520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800" b="0" strike="noStrike" spc="-1" dirty="0">
                <a:solidFill>
                  <a:srgbClr val="000000"/>
                </a:solidFill>
                <a:latin typeface="Calibri"/>
              </a:rPr>
              <a:t>Test de Stroop (creado por J.R Stroop, 1935) </a:t>
            </a:r>
            <a:r>
              <a:rPr lang="es-ES" sz="2800" b="0" i="1" strike="noStrike" spc="-1" dirty="0">
                <a:solidFill>
                  <a:srgbClr val="000000"/>
                </a:solidFill>
                <a:latin typeface="Calibri"/>
              </a:rPr>
              <a:t>mide la flexibilidad cognitiva</a:t>
            </a:r>
            <a:endParaRPr lang="es-ES" sz="2800" b="0" strike="noStrike" spc="-1" dirty="0">
              <a:latin typeface="Arial"/>
            </a:endParaRPr>
          </a:p>
          <a:p>
            <a:pPr>
              <a:lnSpc>
                <a:spcPct val="100000"/>
              </a:lnSpc>
            </a:pPr>
            <a:endParaRPr lang="es-ES" sz="2800" b="0" strike="noStrike" spc="-1" dirty="0">
              <a:latin typeface="Arial"/>
            </a:endParaRPr>
          </a:p>
          <a:p>
            <a:pPr>
              <a:lnSpc>
                <a:spcPct val="100000"/>
              </a:lnSpc>
            </a:pPr>
            <a:r>
              <a:rPr lang="es-ES" sz="2800" b="0" strike="noStrike" spc="-1" dirty="0">
                <a:solidFill>
                  <a:srgbClr val="000000"/>
                </a:solidFill>
                <a:latin typeface="Calibri"/>
              </a:rPr>
              <a:t>Efecto Stroop: (en psicología) el retraso en el tiempo de reacción entre el procesamiento automático y controlado de la información, en el que los nombres de las palabras interfieren con la capacidad de nombrar el color utilizado para escribir las palabras.</a:t>
            </a:r>
            <a:endParaRPr lang="es-ES" sz="2800" b="0" strike="noStrike" spc="-1" dirty="0">
              <a:latin typeface="Arial"/>
            </a:endParaRPr>
          </a:p>
          <a:p>
            <a:pPr>
              <a:lnSpc>
                <a:spcPct val="100000"/>
              </a:lnSpc>
            </a:pPr>
            <a:endParaRPr lang="es-ES" sz="2800" b="0" strike="noStrike" spc="-1" dirty="0">
              <a:latin typeface="Arial"/>
            </a:endParaRPr>
          </a:p>
          <a:p>
            <a:pPr>
              <a:lnSpc>
                <a:spcPct val="100000"/>
              </a:lnSpc>
            </a:pPr>
            <a:r>
              <a:rPr lang="es-ES" sz="2800" b="0" u="sng" strike="noStrike" spc="-1" dirty="0">
                <a:solidFill>
                  <a:srgbClr val="000000"/>
                </a:solidFill>
                <a:uFillTx/>
                <a:latin typeface="Calibri"/>
              </a:rPr>
              <a:t>Proceso:</a:t>
            </a:r>
            <a:r>
              <a:rPr lang="es-ES" sz="2800" b="0" strike="noStrike" spc="-1" dirty="0">
                <a:solidFill>
                  <a:srgbClr val="000000"/>
                </a:solidFill>
                <a:latin typeface="Calibri"/>
              </a:rPr>
              <a:t> a una persona se le presentan 3 tipos distintos de cartas: una carta de color, una carta de palabra, y una carta combinada de “color-palabra”.  El objetivo es identificar los colores de la carta colores, las palabras en la carta palabra, y luego únicamente  los </a:t>
            </a:r>
            <a:endParaRPr lang="es-ES" sz="2800" b="0" strike="noStrike" spc="-1" dirty="0">
              <a:latin typeface="Arial"/>
            </a:endParaRPr>
          </a:p>
          <a:p>
            <a:pPr>
              <a:lnSpc>
                <a:spcPct val="100000"/>
              </a:lnSpc>
            </a:pPr>
            <a:r>
              <a:rPr lang="es-ES" sz="2800" b="0" strike="noStrike" spc="-1" dirty="0">
                <a:solidFill>
                  <a:srgbClr val="000000"/>
                </a:solidFill>
                <a:latin typeface="Calibri"/>
              </a:rPr>
              <a:t>colores en la Carta “color-palabra”. </a:t>
            </a:r>
            <a:endParaRPr lang="es-ES" sz="2800" b="0" strike="noStrike" spc="-1" dirty="0">
              <a:latin typeface="Arial"/>
            </a:endParaRPr>
          </a:p>
          <a:p>
            <a:pPr>
              <a:lnSpc>
                <a:spcPct val="100000"/>
              </a:lnSpc>
            </a:pPr>
            <a:endParaRPr lang="es-ES" sz="2800" b="0" strike="noStrike" spc="-1" dirty="0">
              <a:latin typeface="Arial"/>
            </a:endParaRPr>
          </a:p>
          <a:p>
            <a:pPr>
              <a:lnSpc>
                <a:spcPct val="100000"/>
              </a:lnSpc>
            </a:pPr>
            <a:r>
              <a:rPr lang="es-ES" sz="2800" b="0" strike="noStrike" spc="-1" dirty="0">
                <a:solidFill>
                  <a:srgbClr val="000000"/>
                </a:solidFill>
                <a:latin typeface="Calibri"/>
              </a:rPr>
              <a:t>Puedes probarlo online </a:t>
            </a:r>
            <a:r>
              <a:rPr lang="es-ES" sz="2800" b="0" u="sng" strike="noStrike" spc="-1" dirty="0">
                <a:solidFill>
                  <a:srgbClr val="0000FF"/>
                </a:solidFill>
                <a:uFillTx/>
                <a:latin typeface="Calibri"/>
              </a:rPr>
              <a:t>aquí</a:t>
            </a:r>
            <a:r>
              <a:rPr lang="es-ES" sz="2800" b="0" strike="noStrike" spc="-1" dirty="0">
                <a:solidFill>
                  <a:srgbClr val="000000"/>
                </a:solidFill>
                <a:latin typeface="Calibri"/>
              </a:rPr>
              <a:t> o </a:t>
            </a:r>
            <a:r>
              <a:rPr lang="es-ES" sz="2800" b="0" u="sng" strike="noStrike" spc="-1" dirty="0">
                <a:solidFill>
                  <a:srgbClr val="0000FF"/>
                </a:solidFill>
                <a:uFillTx/>
                <a:latin typeface="Calibri"/>
              </a:rPr>
              <a:t>aquí</a:t>
            </a:r>
            <a:r>
              <a:rPr lang="es-ES" sz="2800" b="0" strike="noStrike" spc="-1" dirty="0">
                <a:solidFill>
                  <a:srgbClr val="000000"/>
                </a:solidFill>
                <a:latin typeface="Calibri"/>
              </a:rPr>
              <a:t> </a:t>
            </a:r>
            <a:endParaRPr lang="es-ES" sz="2800" b="0" strike="noStrike" spc="-1" dirty="0">
              <a:latin typeface="Arial"/>
            </a:endParaRPr>
          </a:p>
        </p:txBody>
      </p:sp>
      <p:pic>
        <p:nvPicPr>
          <p:cNvPr id="328" name="Picture 4" descr="Stroop effect game printable - List of words and colors | Memozor"/>
          <p:cNvPicPr/>
          <p:nvPr/>
        </p:nvPicPr>
        <p:blipFill>
          <a:blip r:embed="rId5"/>
          <a:srcRect t="40321"/>
          <a:stretch/>
        </p:blipFill>
        <p:spPr>
          <a:xfrm>
            <a:off x="7111800" y="6381720"/>
            <a:ext cx="11175840" cy="314280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327">
                                            <p:txEl>
                                              <p:pRg st="0" end="0"/>
                                            </p:txEl>
                                          </p:spTgt>
                                        </p:tgtEl>
                                        <p:attrNameLst>
                                          <p:attrName>style.visibility</p:attrName>
                                        </p:attrNameLst>
                                      </p:cBhvr>
                                      <p:to>
                                        <p:strVal val="visible"/>
                                      </p:to>
                                    </p:set>
                                    <p:animEffect transition="in" filter="randombar(horizontal)">
                                      <p:cBhvr additive="repl">
                                        <p:cTn id="7" dur="500"/>
                                        <p:tgtEl>
                                          <p:spTgt spid="327">
                                            <p:txEl>
                                              <p:pRg st="0" end="0"/>
                                            </p:txEl>
                                          </p:spTgt>
                                        </p:tgtEl>
                                      </p:cBhvr>
                                    </p:animEffect>
                                  </p:childTnLst>
                                </p:cTn>
                              </p:par>
                            </p:childTnLst>
                          </p:cTn>
                        </p:par>
                        <p:par>
                          <p:cTn id="8" fill="hold">
                            <p:stCondLst>
                              <p:cond delay="1500"/>
                            </p:stCondLst>
                            <p:childTnLst>
                              <p:par>
                                <p:cTn id="9" presetID="14" presetClass="entr" presetSubtype="10" fill="hold" nodeType="afterEffect">
                                  <p:stCondLst>
                                    <p:cond delay="1000"/>
                                  </p:stCondLst>
                                  <p:childTnLst>
                                    <p:set>
                                      <p:cBhvr>
                                        <p:cTn id="10" dur="1" fill="hold">
                                          <p:stCondLst>
                                            <p:cond delay="0"/>
                                          </p:stCondLst>
                                        </p:cTn>
                                        <p:tgtEl>
                                          <p:spTgt spid="327">
                                            <p:txEl>
                                              <p:pRg st="2" end="2"/>
                                            </p:txEl>
                                          </p:spTgt>
                                        </p:tgtEl>
                                        <p:attrNameLst>
                                          <p:attrName>style.visibility</p:attrName>
                                        </p:attrNameLst>
                                      </p:cBhvr>
                                      <p:to>
                                        <p:strVal val="visible"/>
                                      </p:to>
                                    </p:set>
                                    <p:animEffect transition="in" filter="randombar(horizontal)">
                                      <p:cBhvr additive="repl">
                                        <p:cTn id="11" dur="500"/>
                                        <p:tgtEl>
                                          <p:spTgt spid="327">
                                            <p:txEl>
                                              <p:pRg st="2" end="2"/>
                                            </p:txEl>
                                          </p:spTgt>
                                        </p:tgtEl>
                                      </p:cBhvr>
                                    </p:animEffect>
                                  </p:childTnLst>
                                </p:cTn>
                              </p:par>
                            </p:childTnLst>
                          </p:cTn>
                        </p:par>
                        <p:par>
                          <p:cTn id="12" fill="hold">
                            <p:stCondLst>
                              <p:cond delay="3000"/>
                            </p:stCondLst>
                            <p:childTnLst>
                              <p:par>
                                <p:cTn id="13" presetID="14" presetClass="entr" presetSubtype="10" fill="hold" nodeType="afterEffect">
                                  <p:stCondLst>
                                    <p:cond delay="1000"/>
                                  </p:stCondLst>
                                  <p:childTnLst>
                                    <p:set>
                                      <p:cBhvr>
                                        <p:cTn id="14" dur="1" fill="hold">
                                          <p:stCondLst>
                                            <p:cond delay="0"/>
                                          </p:stCondLst>
                                        </p:cTn>
                                        <p:tgtEl>
                                          <p:spTgt spid="327">
                                            <p:txEl>
                                              <p:pRg st="4" end="4"/>
                                            </p:txEl>
                                          </p:spTgt>
                                        </p:tgtEl>
                                        <p:attrNameLst>
                                          <p:attrName>style.visibility</p:attrName>
                                        </p:attrNameLst>
                                      </p:cBhvr>
                                      <p:to>
                                        <p:strVal val="visible"/>
                                      </p:to>
                                    </p:set>
                                    <p:animEffect transition="in" filter="randombar(horizontal)">
                                      <p:cBhvr additive="repl">
                                        <p:cTn id="15" dur="500"/>
                                        <p:tgtEl>
                                          <p:spTgt spid="327">
                                            <p:txEl>
                                              <p:pRg st="4" end="4"/>
                                            </p:txEl>
                                          </p:spTgt>
                                        </p:tgtEl>
                                      </p:cBhvr>
                                    </p:animEffect>
                                  </p:childTnLst>
                                </p:cTn>
                              </p:par>
                            </p:childTnLst>
                          </p:cTn>
                        </p:par>
                        <p:par>
                          <p:cTn id="16" fill="hold">
                            <p:stCondLst>
                              <p:cond delay="4500"/>
                            </p:stCondLst>
                            <p:childTnLst>
                              <p:par>
                                <p:cTn id="17" presetID="3" presetClass="entr" presetSubtype="10" fill="hold" nodeType="afterEffect">
                                  <p:stCondLst>
                                    <p:cond delay="1000"/>
                                  </p:stCondLst>
                                  <p:childTnLst>
                                    <p:set>
                                      <p:cBhvr>
                                        <p:cTn id="18" dur="1" fill="hold">
                                          <p:stCondLst>
                                            <p:cond delay="0"/>
                                          </p:stCondLst>
                                        </p:cTn>
                                        <p:tgtEl>
                                          <p:spTgt spid="328"/>
                                        </p:tgtEl>
                                        <p:attrNameLst>
                                          <p:attrName>style.visibility</p:attrName>
                                        </p:attrNameLst>
                                      </p:cBhvr>
                                      <p:to>
                                        <p:strVal val="visible"/>
                                      </p:to>
                                    </p:set>
                                    <p:animEffect transition="in" filter="blinds(horizontal)">
                                      <p:cBhvr additive="repl">
                                        <p:cTn id="19" dur="5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rot="16200000">
            <a:off x="1078920" y="3759840"/>
            <a:ext cx="432360" cy="30456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197" name="TextShape 2"/>
          <p:cNvSpPr txBox="1"/>
          <p:nvPr/>
        </p:nvSpPr>
        <p:spPr>
          <a:xfrm>
            <a:off x="1050120" y="750960"/>
            <a:ext cx="12852000" cy="1730520"/>
          </a:xfrm>
          <a:prstGeom prst="rect">
            <a:avLst/>
          </a:prstGeom>
          <a:noFill/>
          <a:ln>
            <a:noFill/>
          </a:ln>
        </p:spPr>
        <p:txBody>
          <a:bodyPr lIns="0" tIns="12600" rIns="0" bIns="0">
            <a:noAutofit/>
          </a:bodyPr>
          <a:lstStyle/>
          <a:p>
            <a:pPr marL="12600">
              <a:lnSpc>
                <a:spcPct val="100000"/>
              </a:lnSpc>
              <a:spcBef>
                <a:spcPts val="99"/>
              </a:spcBef>
            </a:pPr>
            <a:r>
              <a:rPr lang="es-ES" sz="4800" b="1" strike="noStrike" spc="-1">
                <a:solidFill>
                  <a:srgbClr val="E12227"/>
                </a:solidFill>
                <a:latin typeface="Tahoma"/>
              </a:rPr>
              <a:t>OBJETIVOS Y METAS</a:t>
            </a:r>
            <a:endParaRPr lang="es-ES" sz="4800" b="0" strike="noStrike" spc="-1">
              <a:solidFill>
                <a:srgbClr val="000000"/>
              </a:solidFill>
              <a:latin typeface="Calibri"/>
            </a:endParaRPr>
          </a:p>
        </p:txBody>
      </p:sp>
      <p:sp>
        <p:nvSpPr>
          <p:cNvPr id="198" name="CustomShape 3"/>
          <p:cNvSpPr/>
          <p:nvPr/>
        </p:nvSpPr>
        <p:spPr>
          <a:xfrm>
            <a:off x="1105200" y="2629080"/>
            <a:ext cx="13080600" cy="44100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algn="just">
              <a:lnSpc>
                <a:spcPct val="100000"/>
              </a:lnSpc>
            </a:pPr>
            <a:r>
              <a:rPr lang="es-ES" sz="2800" b="1" strike="noStrike" spc="-1">
                <a:solidFill>
                  <a:srgbClr val="243255"/>
                </a:solidFill>
                <a:latin typeface="Calibri"/>
                <a:ea typeface="Tahoma"/>
              </a:rPr>
              <a:t>Al finalizar este módulo seremos capaces de:</a:t>
            </a:r>
            <a:endParaRPr lang="es-ES" sz="2800" b="0" strike="noStrike" spc="-1">
              <a:latin typeface="Arial"/>
            </a:endParaRPr>
          </a:p>
        </p:txBody>
      </p:sp>
      <p:sp>
        <p:nvSpPr>
          <p:cNvPr id="199" name="CustomShape 4"/>
          <p:cNvSpPr/>
          <p:nvPr/>
        </p:nvSpPr>
        <p:spPr>
          <a:xfrm>
            <a:off x="0" y="288720"/>
            <a:ext cx="16270200" cy="123480"/>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a:ln>
            <a:noFill/>
          </a:ln>
        </p:spPr>
        <p:style>
          <a:lnRef idx="0">
            <a:scrgbClr r="0" g="0" b="0"/>
          </a:lnRef>
          <a:fillRef idx="0">
            <a:scrgbClr r="0" g="0" b="0"/>
          </a:fillRef>
          <a:effectRef idx="0">
            <a:scrgbClr r="0" g="0" b="0"/>
          </a:effectRef>
          <a:fontRef idx="minor"/>
        </p:style>
      </p:sp>
      <p:pic>
        <p:nvPicPr>
          <p:cNvPr id="200" name="Picture 9"/>
          <p:cNvPicPr/>
          <p:nvPr/>
        </p:nvPicPr>
        <p:blipFill>
          <a:blip r:embed="rId3"/>
          <a:stretch/>
        </p:blipFill>
        <p:spPr>
          <a:xfrm>
            <a:off x="3200400" y="9692280"/>
            <a:ext cx="10058040" cy="556200"/>
          </a:xfrm>
          <a:prstGeom prst="rect">
            <a:avLst/>
          </a:prstGeom>
          <a:ln>
            <a:noFill/>
          </a:ln>
        </p:spPr>
      </p:pic>
      <p:pic>
        <p:nvPicPr>
          <p:cNvPr id="201" name="Picture 3"/>
          <p:cNvPicPr/>
          <p:nvPr/>
        </p:nvPicPr>
        <p:blipFill>
          <a:blip r:embed="rId4"/>
          <a:stretch/>
        </p:blipFill>
        <p:spPr>
          <a:xfrm>
            <a:off x="1235520" y="9735480"/>
            <a:ext cx="1985040" cy="432360"/>
          </a:xfrm>
          <a:prstGeom prst="rect">
            <a:avLst/>
          </a:prstGeom>
          <a:ln>
            <a:noFill/>
          </a:ln>
        </p:spPr>
      </p:pic>
      <p:pic>
        <p:nvPicPr>
          <p:cNvPr id="202" name="Imagen 31"/>
          <p:cNvPicPr/>
          <p:nvPr/>
        </p:nvPicPr>
        <p:blipFill>
          <a:blip r:embed="rId5"/>
          <a:stretch/>
        </p:blipFill>
        <p:spPr>
          <a:xfrm>
            <a:off x="168840" y="9745920"/>
            <a:ext cx="936000" cy="448920"/>
          </a:xfrm>
          <a:prstGeom prst="rect">
            <a:avLst/>
          </a:prstGeom>
          <a:ln>
            <a:noFill/>
          </a:ln>
        </p:spPr>
      </p:pic>
      <p:sp>
        <p:nvSpPr>
          <p:cNvPr id="203" name="CustomShape 5"/>
          <p:cNvSpPr/>
          <p:nvPr/>
        </p:nvSpPr>
        <p:spPr>
          <a:xfrm rot="16200000">
            <a:off x="1078920" y="4841280"/>
            <a:ext cx="432360" cy="30456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204" name="CustomShape 6"/>
          <p:cNvSpPr/>
          <p:nvPr/>
        </p:nvSpPr>
        <p:spPr>
          <a:xfrm rot="16200000">
            <a:off x="1078920" y="5922720"/>
            <a:ext cx="432360" cy="30456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205" name="CustomShape 7"/>
          <p:cNvSpPr/>
          <p:nvPr/>
        </p:nvSpPr>
        <p:spPr>
          <a:xfrm rot="16200000">
            <a:off x="1078920" y="7164720"/>
            <a:ext cx="432360" cy="30456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206" name="CustomShape 8"/>
          <p:cNvSpPr/>
          <p:nvPr/>
        </p:nvSpPr>
        <p:spPr>
          <a:xfrm>
            <a:off x="1636920" y="3614760"/>
            <a:ext cx="5124600" cy="456120"/>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es-ES" sz="2400" b="1" strike="noStrike" spc="-1">
                <a:solidFill>
                  <a:srgbClr val="243255"/>
                </a:solidFill>
                <a:latin typeface="Calibri"/>
              </a:rPr>
              <a:t>Identificar la flexibilidad cognitiva</a:t>
            </a:r>
            <a:endParaRPr lang="es-ES" sz="2400" b="0" strike="noStrike" spc="-1">
              <a:latin typeface="Arial"/>
            </a:endParaRPr>
          </a:p>
        </p:txBody>
      </p:sp>
      <p:sp>
        <p:nvSpPr>
          <p:cNvPr id="207" name="CustomShape 9"/>
          <p:cNvSpPr/>
          <p:nvPr/>
        </p:nvSpPr>
        <p:spPr>
          <a:xfrm>
            <a:off x="1639440" y="4731480"/>
            <a:ext cx="14057280" cy="456120"/>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es-ES" sz="2400" b="1" strike="noStrike" spc="-1">
                <a:solidFill>
                  <a:srgbClr val="243255"/>
                </a:solidFill>
                <a:latin typeface="Calibri"/>
              </a:rPr>
              <a:t>Reconocer el papel y la importancia de la flexibilidad cognitiva como una futura habilidad</a:t>
            </a:r>
            <a:endParaRPr lang="es-ES" sz="2400" b="0" strike="noStrike" spc="-1">
              <a:latin typeface="Arial"/>
            </a:endParaRPr>
          </a:p>
        </p:txBody>
      </p:sp>
      <p:sp>
        <p:nvSpPr>
          <p:cNvPr id="208" name="CustomShape 10"/>
          <p:cNvSpPr/>
          <p:nvPr/>
        </p:nvSpPr>
        <p:spPr>
          <a:xfrm>
            <a:off x="1676520" y="6975000"/>
            <a:ext cx="14057280" cy="456120"/>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es-ES" sz="2400" b="1" strike="noStrike" spc="-1">
                <a:solidFill>
                  <a:srgbClr val="243255"/>
                </a:solidFill>
                <a:latin typeface="Calibri"/>
              </a:rPr>
              <a:t>Conocer y aplicar técnicas para mejorar la flexibilidad cognitiva </a:t>
            </a:r>
            <a:endParaRPr lang="es-ES" sz="2400" b="0" strike="noStrike" spc="-1">
              <a:latin typeface="Arial"/>
            </a:endParaRPr>
          </a:p>
        </p:txBody>
      </p:sp>
      <p:sp>
        <p:nvSpPr>
          <p:cNvPr id="209" name="CustomShape 11"/>
          <p:cNvSpPr/>
          <p:nvPr/>
        </p:nvSpPr>
        <p:spPr>
          <a:xfrm>
            <a:off x="1639440" y="5812920"/>
            <a:ext cx="12076200" cy="456120"/>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es-ES" sz="2400" b="1" strike="noStrike" spc="-1">
                <a:solidFill>
                  <a:srgbClr val="243255"/>
                </a:solidFill>
                <a:latin typeface="Calibri"/>
              </a:rPr>
              <a:t>Reconocer y usar instrumentos para evaluar la flexibillidad cognitiva</a:t>
            </a:r>
            <a:endParaRPr lang="es-ES" sz="2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1000"/>
                                  </p:stCondLst>
                                  <p:childTnLst>
                                    <p:set>
                                      <p:cBhvr>
                                        <p:cTn id="6" dur="1" fill="hold">
                                          <p:stCondLst>
                                            <p:cond delay="0"/>
                                          </p:stCondLst>
                                        </p:cTn>
                                        <p:tgtEl>
                                          <p:spTgt spid="198"/>
                                        </p:tgtEl>
                                        <p:attrNameLst>
                                          <p:attrName>style.visibility</p:attrName>
                                        </p:attrNameLst>
                                      </p:cBhvr>
                                      <p:to>
                                        <p:strVal val="visible"/>
                                      </p:to>
                                    </p:set>
                                  </p:childTnLst>
                                </p:cTn>
                              </p:par>
                            </p:childTnLst>
                          </p:cTn>
                        </p:par>
                        <p:par>
                          <p:cTn id="7" fill="hold">
                            <p:stCondLst>
                              <p:cond delay="1000"/>
                            </p:stCondLst>
                            <p:childTnLst>
                              <p:par>
                                <p:cTn id="8" presetID="1" presetClass="entr" fill="hold" nodeType="afterEffect">
                                  <p:stCondLst>
                                    <p:cond delay="1000"/>
                                  </p:stCondLst>
                                  <p:childTnLst>
                                    <p:set>
                                      <p:cBhvr>
                                        <p:cTn id="9" dur="1" fill="hold">
                                          <p:stCondLst>
                                            <p:cond delay="0"/>
                                          </p:stCondLst>
                                        </p:cTn>
                                        <p:tgtEl>
                                          <p:spTgt spid="196"/>
                                        </p:tgtEl>
                                        <p:attrNameLst>
                                          <p:attrName>style.visibility</p:attrName>
                                        </p:attrNameLst>
                                      </p:cBhvr>
                                      <p:to>
                                        <p:strVal val="visible"/>
                                      </p:to>
                                    </p:set>
                                  </p:childTnLst>
                                </p:cTn>
                              </p:par>
                            </p:childTnLst>
                          </p:cTn>
                        </p:par>
                        <p:par>
                          <p:cTn id="10" fill="hold">
                            <p:stCondLst>
                              <p:cond delay="2000"/>
                            </p:stCondLst>
                            <p:childTnLst>
                              <p:par>
                                <p:cTn id="11" presetID="1" presetClass="entr" fill="hold" nodeType="afterEffect">
                                  <p:stCondLst>
                                    <p:cond delay="1000"/>
                                  </p:stCondLst>
                                  <p:childTnLst>
                                    <p:set>
                                      <p:cBhvr>
                                        <p:cTn id="12" dur="1" fill="hold">
                                          <p:stCondLst>
                                            <p:cond delay="0"/>
                                          </p:stCondLst>
                                        </p:cTn>
                                        <p:tgtEl>
                                          <p:spTgt spid="206"/>
                                        </p:tgtEl>
                                        <p:attrNameLst>
                                          <p:attrName>style.visibility</p:attrName>
                                        </p:attrNameLst>
                                      </p:cBhvr>
                                      <p:to>
                                        <p:strVal val="visible"/>
                                      </p:to>
                                    </p:set>
                                  </p:childTnLst>
                                </p:cTn>
                              </p:par>
                            </p:childTnLst>
                          </p:cTn>
                        </p:par>
                        <p:par>
                          <p:cTn id="13" fill="hold">
                            <p:stCondLst>
                              <p:cond delay="3000"/>
                            </p:stCondLst>
                            <p:childTnLst>
                              <p:par>
                                <p:cTn id="14" presetID="1" presetClass="entr" fill="hold" nodeType="afterEffect">
                                  <p:stCondLst>
                                    <p:cond delay="1000"/>
                                  </p:stCondLst>
                                  <p:childTnLst>
                                    <p:set>
                                      <p:cBhvr>
                                        <p:cTn id="15" dur="1" fill="hold">
                                          <p:stCondLst>
                                            <p:cond delay="0"/>
                                          </p:stCondLst>
                                        </p:cTn>
                                        <p:tgtEl>
                                          <p:spTgt spid="203"/>
                                        </p:tgtEl>
                                        <p:attrNameLst>
                                          <p:attrName>style.visibility</p:attrName>
                                        </p:attrNameLst>
                                      </p:cBhvr>
                                      <p:to>
                                        <p:strVal val="visible"/>
                                      </p:to>
                                    </p:set>
                                  </p:childTnLst>
                                </p:cTn>
                              </p:par>
                            </p:childTnLst>
                          </p:cTn>
                        </p:par>
                        <p:par>
                          <p:cTn id="16" fill="hold">
                            <p:stCondLst>
                              <p:cond delay="4000"/>
                            </p:stCondLst>
                            <p:childTnLst>
                              <p:par>
                                <p:cTn id="17" presetID="1" presetClass="entr" fill="hold" nodeType="afterEffect">
                                  <p:stCondLst>
                                    <p:cond delay="1000"/>
                                  </p:stCondLst>
                                  <p:childTnLst>
                                    <p:set>
                                      <p:cBhvr>
                                        <p:cTn id="18" dur="1" fill="hold">
                                          <p:stCondLst>
                                            <p:cond delay="0"/>
                                          </p:stCondLst>
                                        </p:cTn>
                                        <p:tgtEl>
                                          <p:spTgt spid="207"/>
                                        </p:tgtEl>
                                        <p:attrNameLst>
                                          <p:attrName>style.visibility</p:attrName>
                                        </p:attrNameLst>
                                      </p:cBhvr>
                                      <p:to>
                                        <p:strVal val="visible"/>
                                      </p:to>
                                    </p:set>
                                  </p:childTnLst>
                                </p:cTn>
                              </p:par>
                            </p:childTnLst>
                          </p:cTn>
                        </p:par>
                        <p:par>
                          <p:cTn id="19" fill="hold">
                            <p:stCondLst>
                              <p:cond delay="5000"/>
                            </p:stCondLst>
                            <p:childTnLst>
                              <p:par>
                                <p:cTn id="20" presetID="1" presetClass="entr" fill="hold" nodeType="afterEffect">
                                  <p:stCondLst>
                                    <p:cond delay="1000"/>
                                  </p:stCondLst>
                                  <p:childTnLst>
                                    <p:set>
                                      <p:cBhvr>
                                        <p:cTn id="21" dur="1" fill="hold">
                                          <p:stCondLst>
                                            <p:cond delay="0"/>
                                          </p:stCondLst>
                                        </p:cTn>
                                        <p:tgtEl>
                                          <p:spTgt spid="204"/>
                                        </p:tgtEl>
                                        <p:attrNameLst>
                                          <p:attrName>style.visibility</p:attrName>
                                        </p:attrNameLst>
                                      </p:cBhvr>
                                      <p:to>
                                        <p:strVal val="visible"/>
                                      </p:to>
                                    </p:set>
                                  </p:childTnLst>
                                </p:cTn>
                              </p:par>
                            </p:childTnLst>
                          </p:cTn>
                        </p:par>
                        <p:par>
                          <p:cTn id="22" fill="hold">
                            <p:stCondLst>
                              <p:cond delay="6000"/>
                            </p:stCondLst>
                            <p:childTnLst>
                              <p:par>
                                <p:cTn id="23" presetID="1" presetClass="entr" fill="hold" nodeType="afterEffect">
                                  <p:stCondLst>
                                    <p:cond delay="1000"/>
                                  </p:stCondLst>
                                  <p:childTnLst>
                                    <p:set>
                                      <p:cBhvr>
                                        <p:cTn id="24" dur="1" fill="hold">
                                          <p:stCondLst>
                                            <p:cond delay="0"/>
                                          </p:stCondLst>
                                        </p:cTn>
                                        <p:tgtEl>
                                          <p:spTgt spid="209"/>
                                        </p:tgtEl>
                                        <p:attrNameLst>
                                          <p:attrName>style.visibility</p:attrName>
                                        </p:attrNameLst>
                                      </p:cBhvr>
                                      <p:to>
                                        <p:strVal val="visible"/>
                                      </p:to>
                                    </p:set>
                                  </p:childTnLst>
                                </p:cTn>
                              </p:par>
                            </p:childTnLst>
                          </p:cTn>
                        </p:par>
                        <p:par>
                          <p:cTn id="25" fill="hold">
                            <p:stCondLst>
                              <p:cond delay="7000"/>
                            </p:stCondLst>
                            <p:childTnLst>
                              <p:par>
                                <p:cTn id="26" presetID="1" presetClass="entr" fill="hold" nodeType="afterEffect">
                                  <p:stCondLst>
                                    <p:cond delay="1000"/>
                                  </p:stCondLst>
                                  <p:childTnLst>
                                    <p:set>
                                      <p:cBhvr>
                                        <p:cTn id="27" dur="1" fill="hold">
                                          <p:stCondLst>
                                            <p:cond delay="0"/>
                                          </p:stCondLst>
                                        </p:cTn>
                                        <p:tgtEl>
                                          <p:spTgt spid="205"/>
                                        </p:tgtEl>
                                        <p:attrNameLst>
                                          <p:attrName>style.visibility</p:attrName>
                                        </p:attrNameLst>
                                      </p:cBhvr>
                                      <p:to>
                                        <p:strVal val="visible"/>
                                      </p:to>
                                    </p:set>
                                  </p:childTnLst>
                                </p:cTn>
                              </p:par>
                            </p:childTnLst>
                          </p:cTn>
                        </p:par>
                        <p:par>
                          <p:cTn id="28" fill="hold">
                            <p:stCondLst>
                              <p:cond delay="8000"/>
                            </p:stCondLst>
                            <p:childTnLst>
                              <p:par>
                                <p:cTn id="29" presetID="1" presetClass="entr" fill="hold" nodeType="afterEffect">
                                  <p:stCondLst>
                                    <p:cond delay="1000"/>
                                  </p:stCondLst>
                                  <p:childTnLst>
                                    <p:set>
                                      <p:cBhvr>
                                        <p:cTn id="30"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30" name="CustomShape 2"/>
          <p:cNvSpPr/>
          <p:nvPr/>
        </p:nvSpPr>
        <p:spPr>
          <a:xfrm>
            <a:off x="938160" y="1591433"/>
            <a:ext cx="1384452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dirty="0">
                <a:solidFill>
                  <a:srgbClr val="243255"/>
                </a:solidFill>
                <a:latin typeface="Calibri"/>
              </a:rPr>
              <a:t>Medición de la Flexibilidad Cognitiva: No experimental</a:t>
            </a:r>
            <a:endParaRPr lang="es-ES" sz="4000" b="0" strike="noStrike" spc="-1" dirty="0">
              <a:latin typeface="Arial"/>
            </a:endParaRPr>
          </a:p>
        </p:txBody>
      </p:sp>
      <p:sp>
        <p:nvSpPr>
          <p:cNvPr id="331"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32" name="Imagen 7"/>
          <p:cNvPicPr/>
          <p:nvPr/>
        </p:nvPicPr>
        <p:blipFill>
          <a:blip r:embed="rId3"/>
          <a:stretch/>
        </p:blipFill>
        <p:spPr>
          <a:xfrm>
            <a:off x="1370520" y="8943120"/>
            <a:ext cx="1684080" cy="480960"/>
          </a:xfrm>
          <a:prstGeom prst="rect">
            <a:avLst/>
          </a:prstGeom>
          <a:ln>
            <a:noFill/>
          </a:ln>
        </p:spPr>
      </p:pic>
      <p:pic>
        <p:nvPicPr>
          <p:cNvPr id="333" name="Imagen 18"/>
          <p:cNvPicPr/>
          <p:nvPr/>
        </p:nvPicPr>
        <p:blipFill>
          <a:blip r:embed="rId4"/>
          <a:stretch/>
        </p:blipFill>
        <p:spPr>
          <a:xfrm>
            <a:off x="228600" y="8912160"/>
            <a:ext cx="1066320" cy="511560"/>
          </a:xfrm>
          <a:prstGeom prst="rect">
            <a:avLst/>
          </a:prstGeom>
          <a:ln>
            <a:noFill/>
          </a:ln>
        </p:spPr>
      </p:pic>
      <p:sp>
        <p:nvSpPr>
          <p:cNvPr id="334" name="CustomShape 4"/>
          <p:cNvSpPr/>
          <p:nvPr/>
        </p:nvSpPr>
        <p:spPr>
          <a:xfrm>
            <a:off x="938160" y="2240410"/>
            <a:ext cx="16054200" cy="621563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Aft>
                <a:spcPts val="601"/>
              </a:spcAft>
            </a:pPr>
            <a:r>
              <a:rPr lang="es-ES" sz="2600" b="0" strike="noStrike" spc="-1" dirty="0">
                <a:solidFill>
                  <a:srgbClr val="000000"/>
                </a:solidFill>
                <a:latin typeface="Calibri"/>
              </a:rPr>
              <a:t>Pruebas no experimentales</a:t>
            </a:r>
            <a:endParaRPr lang="es-ES" sz="2600" b="0" strike="noStrike" spc="-1" dirty="0">
              <a:latin typeface="Arial"/>
            </a:endParaRPr>
          </a:p>
          <a:p>
            <a:pPr marL="457200" indent="-456840">
              <a:lnSpc>
                <a:spcPct val="100000"/>
              </a:lnSpc>
              <a:spcAft>
                <a:spcPts val="601"/>
              </a:spcAft>
              <a:buClr>
                <a:srgbClr val="000000"/>
              </a:buClr>
              <a:buFont typeface="Arial"/>
              <a:buChar char="•"/>
            </a:pPr>
            <a:r>
              <a:rPr lang="es-ES" sz="2600" b="0" strike="noStrike" spc="-1" dirty="0">
                <a:solidFill>
                  <a:srgbClr val="000000"/>
                </a:solidFill>
                <a:latin typeface="Calibri"/>
              </a:rPr>
              <a:t>El cuestionario de flexibilidad y control cognitivo (</a:t>
            </a:r>
            <a:r>
              <a:rPr lang="es-ES" sz="2600" b="0" strike="noStrike" spc="-1" dirty="0" err="1">
                <a:solidFill>
                  <a:srgbClr val="000000"/>
                </a:solidFill>
                <a:latin typeface="Calibri"/>
              </a:rPr>
              <a:t>Gabrys</a:t>
            </a:r>
            <a:r>
              <a:rPr lang="es-ES" sz="2600" b="0" strike="noStrike" spc="-1" dirty="0">
                <a:solidFill>
                  <a:srgbClr val="000000"/>
                </a:solidFill>
                <a:latin typeface="Calibri"/>
              </a:rPr>
              <a:t> et al., 2018)  </a:t>
            </a:r>
            <a:endParaRPr lang="es-ES" sz="2600" b="0" strike="noStrike" spc="-1" dirty="0">
              <a:latin typeface="Arial"/>
            </a:endParaRPr>
          </a:p>
          <a:p>
            <a:pPr marL="914400" lvl="1" indent="-456840">
              <a:lnSpc>
                <a:spcPct val="100000"/>
              </a:lnSpc>
              <a:spcAft>
                <a:spcPts val="601"/>
              </a:spcAft>
              <a:buClr>
                <a:srgbClr val="000000"/>
              </a:buClr>
              <a:buFont typeface="Arial"/>
              <a:buChar char="•"/>
            </a:pPr>
            <a:r>
              <a:rPr lang="es-ES" sz="2600" b="0" strike="noStrike" spc="-1" dirty="0">
                <a:solidFill>
                  <a:srgbClr val="000000"/>
                </a:solidFill>
                <a:latin typeface="Calibri"/>
              </a:rPr>
              <a:t>Basado en la autoevaluación de afirmaciones como “me distraigo fácilmente con pensamientos o sentimientos inquietantes”, “Sopeso mis opciones antes de elegir cómo actuar”, “Me resulta difícil desviar mi atención de pensamientos o sentimientos negativos” etc. </a:t>
            </a:r>
            <a:endParaRPr lang="es-ES" sz="2600" b="0" strike="noStrike" spc="-1" dirty="0">
              <a:latin typeface="Arial"/>
            </a:endParaRPr>
          </a:p>
          <a:p>
            <a:pPr marL="457200" indent="-456840">
              <a:lnSpc>
                <a:spcPct val="100000"/>
              </a:lnSpc>
              <a:spcAft>
                <a:spcPts val="601"/>
              </a:spcAft>
              <a:buClr>
                <a:srgbClr val="000000"/>
              </a:buClr>
              <a:buFont typeface="Arial"/>
              <a:buChar char="•"/>
            </a:pPr>
            <a:r>
              <a:rPr lang="es-ES" sz="2600" b="0" strike="noStrike" spc="-1" dirty="0">
                <a:solidFill>
                  <a:srgbClr val="000000"/>
                </a:solidFill>
                <a:latin typeface="Calibri"/>
              </a:rPr>
              <a:t>La escala de flexibilidad cognitiva (Chan et al., 2008)</a:t>
            </a:r>
            <a:endParaRPr lang="es-ES" sz="2600" b="0" strike="noStrike" spc="-1" dirty="0">
              <a:latin typeface="Arial"/>
            </a:endParaRPr>
          </a:p>
          <a:p>
            <a:pPr marL="914400" lvl="1" indent="-456840">
              <a:lnSpc>
                <a:spcPct val="100000"/>
              </a:lnSpc>
              <a:spcAft>
                <a:spcPts val="601"/>
              </a:spcAft>
              <a:buClr>
                <a:srgbClr val="000000"/>
              </a:buClr>
              <a:buFont typeface="Arial"/>
              <a:buChar char="•"/>
            </a:pPr>
            <a:r>
              <a:rPr lang="es-ES" sz="2600" b="0" strike="noStrike" spc="-1" dirty="0">
                <a:solidFill>
                  <a:srgbClr val="000000"/>
                </a:solidFill>
                <a:latin typeface="Calibri"/>
              </a:rPr>
              <a:t>Basado en la autoevaluación de afirmaciones como “evito situaciones nuevas e inusuales”, “tengo problemas para usar mis conocimientos sobre un tema determinado en situaciones de la vida real” etc. (alternativa a la anterior). </a:t>
            </a:r>
            <a:endParaRPr lang="es-ES" sz="2600" b="0" strike="noStrike" spc="-1" dirty="0">
              <a:latin typeface="Arial"/>
            </a:endParaRPr>
          </a:p>
          <a:p>
            <a:pPr marL="914400" lvl="1" indent="-456840">
              <a:lnSpc>
                <a:spcPct val="100000"/>
              </a:lnSpc>
              <a:spcAft>
                <a:spcPts val="601"/>
              </a:spcAft>
              <a:buClr>
                <a:srgbClr val="000000"/>
              </a:buClr>
              <a:buFont typeface="Arial"/>
              <a:buChar char="•"/>
            </a:pPr>
            <a:r>
              <a:rPr lang="es-ES" sz="2600" b="0" strike="noStrike" spc="-1" dirty="0">
                <a:solidFill>
                  <a:srgbClr val="000000"/>
                </a:solidFill>
                <a:latin typeface="Calibri"/>
              </a:rPr>
              <a:t>Hacer el test </a:t>
            </a:r>
            <a:r>
              <a:rPr lang="es-ES" sz="2600" b="0" u="sng" strike="noStrike" spc="-1" dirty="0">
                <a:solidFill>
                  <a:srgbClr val="0000FF"/>
                </a:solidFill>
                <a:uFillTx/>
                <a:latin typeface="Calibri"/>
                <a:hlinkClick r:id="rId5"/>
              </a:rPr>
              <a:t>online</a:t>
            </a:r>
            <a:endParaRPr lang="es-ES" sz="2600" b="0" strike="noStrike" spc="-1" dirty="0">
              <a:latin typeface="Arial"/>
            </a:endParaRPr>
          </a:p>
          <a:p>
            <a:pPr>
              <a:lnSpc>
                <a:spcPct val="100000"/>
              </a:lnSpc>
              <a:spcAft>
                <a:spcPts val="601"/>
              </a:spcAft>
            </a:pPr>
            <a:endParaRPr lang="es-ES" sz="2600" b="0" strike="noStrike" spc="-1" dirty="0">
              <a:latin typeface="Arial"/>
            </a:endParaRPr>
          </a:p>
          <a:p>
            <a:pPr>
              <a:lnSpc>
                <a:spcPct val="100000"/>
              </a:lnSpc>
              <a:spcAft>
                <a:spcPts val="601"/>
              </a:spcAft>
            </a:pPr>
            <a:r>
              <a:rPr lang="es-ES" sz="1800" b="0" strike="noStrike" spc="-1" dirty="0">
                <a:solidFill>
                  <a:srgbClr val="000000"/>
                </a:solidFill>
                <a:latin typeface="Calibri"/>
              </a:rPr>
              <a:t>* </a:t>
            </a:r>
            <a:r>
              <a:rPr lang="es-ES" sz="1800" b="0" strike="noStrike" spc="-1" dirty="0" err="1">
                <a:solidFill>
                  <a:srgbClr val="000000"/>
                </a:solidFill>
                <a:latin typeface="Calibri"/>
              </a:rPr>
              <a:t>Gabrys</a:t>
            </a:r>
            <a:r>
              <a:rPr lang="es-ES" sz="1800" b="0" strike="noStrike" spc="-1" dirty="0">
                <a:solidFill>
                  <a:srgbClr val="000000"/>
                </a:solidFill>
                <a:latin typeface="Calibri"/>
              </a:rPr>
              <a:t>, R. L., </a:t>
            </a:r>
            <a:r>
              <a:rPr lang="es-ES" sz="1800" b="0" strike="noStrike" spc="-1" dirty="0" err="1">
                <a:solidFill>
                  <a:srgbClr val="000000"/>
                </a:solidFill>
                <a:latin typeface="Calibri"/>
              </a:rPr>
              <a:t>Tabri</a:t>
            </a:r>
            <a:r>
              <a:rPr lang="es-ES" sz="1800" b="0" strike="noStrike" spc="-1" dirty="0">
                <a:solidFill>
                  <a:srgbClr val="000000"/>
                </a:solidFill>
                <a:latin typeface="Calibri"/>
              </a:rPr>
              <a:t>, N., </a:t>
            </a:r>
            <a:r>
              <a:rPr lang="es-ES" sz="1800" b="0" strike="noStrike" spc="-1" dirty="0" err="1">
                <a:solidFill>
                  <a:srgbClr val="000000"/>
                </a:solidFill>
                <a:latin typeface="Calibri"/>
              </a:rPr>
              <a:t>Anisman</a:t>
            </a:r>
            <a:r>
              <a:rPr lang="es-ES" sz="1800" b="0" strike="noStrike" spc="-1" dirty="0">
                <a:solidFill>
                  <a:srgbClr val="000000"/>
                </a:solidFill>
                <a:latin typeface="Calibri"/>
              </a:rPr>
              <a:t>, H., &amp; Matheson, K. (2018). Cognitive control and </a:t>
            </a:r>
            <a:r>
              <a:rPr lang="es-ES" sz="1800" b="0" strike="noStrike" spc="-1" dirty="0" err="1">
                <a:solidFill>
                  <a:srgbClr val="000000"/>
                </a:solidFill>
                <a:latin typeface="Calibri"/>
              </a:rPr>
              <a:t>flexibility</a:t>
            </a:r>
            <a:r>
              <a:rPr lang="es-ES" sz="1800" b="0" strike="noStrike" spc="-1" dirty="0">
                <a:solidFill>
                  <a:srgbClr val="000000"/>
                </a:solidFill>
                <a:latin typeface="Calibri"/>
              </a:rPr>
              <a:t> in </a:t>
            </a:r>
            <a:r>
              <a:rPr lang="es-ES" sz="1800" b="0" strike="noStrike" spc="-1" dirty="0" err="1">
                <a:solidFill>
                  <a:srgbClr val="000000"/>
                </a:solidFill>
                <a:latin typeface="Calibri"/>
              </a:rPr>
              <a:t>the</a:t>
            </a:r>
            <a:r>
              <a:rPr lang="es-ES" sz="1800" b="0" strike="noStrike" spc="-1" dirty="0">
                <a:solidFill>
                  <a:srgbClr val="000000"/>
                </a:solidFill>
                <a:latin typeface="Calibri"/>
              </a:rPr>
              <a:t> </a:t>
            </a:r>
            <a:r>
              <a:rPr lang="es-ES" sz="1800" b="0" strike="noStrike" spc="-1" dirty="0" err="1">
                <a:solidFill>
                  <a:srgbClr val="000000"/>
                </a:solidFill>
                <a:latin typeface="Calibri"/>
              </a:rPr>
              <a:t>context</a:t>
            </a:r>
            <a:r>
              <a:rPr lang="es-ES" sz="1800" b="0" strike="noStrike" spc="-1" dirty="0">
                <a:solidFill>
                  <a:srgbClr val="000000"/>
                </a:solidFill>
                <a:latin typeface="Calibri"/>
              </a:rPr>
              <a:t> </a:t>
            </a:r>
            <a:r>
              <a:rPr lang="es-ES" sz="1800" b="0" strike="noStrike" spc="-1" dirty="0" err="1">
                <a:solidFill>
                  <a:srgbClr val="000000"/>
                </a:solidFill>
                <a:latin typeface="Calibri"/>
              </a:rPr>
              <a:t>of</a:t>
            </a:r>
            <a:r>
              <a:rPr lang="es-ES" sz="1800" b="0" strike="noStrike" spc="-1" dirty="0">
                <a:solidFill>
                  <a:srgbClr val="000000"/>
                </a:solidFill>
                <a:latin typeface="Calibri"/>
              </a:rPr>
              <a:t> stress and </a:t>
            </a:r>
            <a:r>
              <a:rPr lang="es-ES" sz="1800" b="0" strike="noStrike" spc="-1" dirty="0" err="1">
                <a:solidFill>
                  <a:srgbClr val="000000"/>
                </a:solidFill>
                <a:latin typeface="Calibri"/>
              </a:rPr>
              <a:t>depressive</a:t>
            </a:r>
            <a:r>
              <a:rPr lang="es-ES" sz="1800" b="0" strike="noStrike" spc="-1" dirty="0">
                <a:solidFill>
                  <a:srgbClr val="000000"/>
                </a:solidFill>
                <a:latin typeface="Calibri"/>
              </a:rPr>
              <a:t> </a:t>
            </a:r>
            <a:r>
              <a:rPr lang="es-ES" sz="1800" b="0" strike="noStrike" spc="-1" dirty="0" err="1">
                <a:solidFill>
                  <a:srgbClr val="000000"/>
                </a:solidFill>
                <a:latin typeface="Calibri"/>
              </a:rPr>
              <a:t>symptoms</a:t>
            </a:r>
            <a:r>
              <a:rPr lang="es-ES" sz="1800" b="0" strike="noStrike" spc="-1" dirty="0">
                <a:solidFill>
                  <a:srgbClr val="000000"/>
                </a:solidFill>
                <a:latin typeface="Calibri"/>
              </a:rPr>
              <a:t>: </a:t>
            </a:r>
            <a:r>
              <a:rPr lang="es-ES" sz="1800" b="0" strike="noStrike" spc="-1" dirty="0" err="1">
                <a:solidFill>
                  <a:srgbClr val="000000"/>
                </a:solidFill>
                <a:latin typeface="Calibri"/>
              </a:rPr>
              <a:t>The</a:t>
            </a:r>
            <a:r>
              <a:rPr lang="es-ES" sz="1800" b="0" strike="noStrike" spc="-1" dirty="0">
                <a:solidFill>
                  <a:srgbClr val="000000"/>
                </a:solidFill>
                <a:latin typeface="Calibri"/>
              </a:rPr>
              <a:t> cognitive control and </a:t>
            </a:r>
            <a:r>
              <a:rPr lang="es-ES" sz="1800" b="0" strike="noStrike" spc="-1" dirty="0" err="1">
                <a:solidFill>
                  <a:srgbClr val="000000"/>
                </a:solidFill>
                <a:latin typeface="Calibri"/>
              </a:rPr>
              <a:t>flexibility</a:t>
            </a:r>
            <a:r>
              <a:rPr lang="es-ES" sz="1800" b="0" strike="noStrike" spc="-1" dirty="0">
                <a:solidFill>
                  <a:srgbClr val="000000"/>
                </a:solidFill>
                <a:latin typeface="Calibri"/>
              </a:rPr>
              <a:t> </a:t>
            </a:r>
            <a:r>
              <a:rPr lang="es-ES" sz="1800" b="0" strike="noStrike" spc="-1" dirty="0" err="1">
                <a:solidFill>
                  <a:srgbClr val="000000"/>
                </a:solidFill>
                <a:latin typeface="Calibri"/>
              </a:rPr>
              <a:t>questionnaire</a:t>
            </a:r>
            <a:r>
              <a:rPr lang="es-ES" sz="1800" b="0" strike="noStrike" spc="-1" dirty="0">
                <a:solidFill>
                  <a:srgbClr val="000000"/>
                </a:solidFill>
                <a:latin typeface="Calibri"/>
              </a:rPr>
              <a:t>. </a:t>
            </a:r>
            <a:r>
              <a:rPr lang="es-ES" sz="1800" b="0" strike="noStrike" spc="-1" dirty="0" err="1">
                <a:solidFill>
                  <a:srgbClr val="000000"/>
                </a:solidFill>
                <a:latin typeface="Calibri"/>
              </a:rPr>
              <a:t>Frontiers</a:t>
            </a:r>
            <a:r>
              <a:rPr lang="es-ES" sz="1800" b="0" strike="noStrike" spc="-1" dirty="0">
                <a:solidFill>
                  <a:srgbClr val="000000"/>
                </a:solidFill>
                <a:latin typeface="Calibri"/>
              </a:rPr>
              <a:t> in </a:t>
            </a:r>
            <a:r>
              <a:rPr lang="es-ES" sz="1800" b="0" strike="noStrike" spc="-1" dirty="0" err="1">
                <a:solidFill>
                  <a:srgbClr val="000000"/>
                </a:solidFill>
                <a:latin typeface="Calibri"/>
              </a:rPr>
              <a:t>Psychology</a:t>
            </a:r>
            <a:r>
              <a:rPr lang="es-ES" sz="1800" b="0" strike="noStrike" spc="-1" dirty="0">
                <a:solidFill>
                  <a:srgbClr val="000000"/>
                </a:solidFill>
                <a:latin typeface="Calibri"/>
              </a:rPr>
              <a:t>, 9, 2219.</a:t>
            </a:r>
            <a:endParaRPr lang="es-ES" sz="1800" b="0" strike="noStrike" spc="-1" dirty="0">
              <a:latin typeface="Arial"/>
            </a:endParaRPr>
          </a:p>
          <a:p>
            <a:pPr>
              <a:lnSpc>
                <a:spcPct val="100000"/>
              </a:lnSpc>
              <a:spcAft>
                <a:spcPts val="601"/>
              </a:spcAft>
            </a:pPr>
            <a:r>
              <a:rPr lang="es-ES" sz="1800" b="0" strike="noStrike" spc="-1" dirty="0">
                <a:solidFill>
                  <a:srgbClr val="000000"/>
                </a:solidFill>
                <a:latin typeface="Calibri"/>
              </a:rPr>
              <a:t>* Chan, R. C., </a:t>
            </a:r>
            <a:r>
              <a:rPr lang="es-ES" sz="1800" b="0" strike="noStrike" spc="-1" dirty="0" err="1">
                <a:solidFill>
                  <a:srgbClr val="000000"/>
                </a:solidFill>
                <a:latin typeface="Calibri"/>
              </a:rPr>
              <a:t>Shum</a:t>
            </a:r>
            <a:r>
              <a:rPr lang="es-ES" sz="1800" b="0" strike="noStrike" spc="-1" dirty="0">
                <a:solidFill>
                  <a:srgbClr val="000000"/>
                </a:solidFill>
                <a:latin typeface="Calibri"/>
              </a:rPr>
              <a:t>, D., </a:t>
            </a:r>
            <a:r>
              <a:rPr lang="es-ES" sz="1800" b="0" strike="noStrike" spc="-1" dirty="0" err="1">
                <a:solidFill>
                  <a:srgbClr val="000000"/>
                </a:solidFill>
                <a:latin typeface="Calibri"/>
              </a:rPr>
              <a:t>Toulopoulou</a:t>
            </a:r>
            <a:r>
              <a:rPr lang="es-ES" sz="1800" b="0" strike="noStrike" spc="-1" dirty="0">
                <a:solidFill>
                  <a:srgbClr val="000000"/>
                </a:solidFill>
                <a:latin typeface="Calibri"/>
              </a:rPr>
              <a:t>, T., &amp; Chen, E. Y. (2008). </a:t>
            </a:r>
            <a:r>
              <a:rPr lang="es-ES" sz="1800" b="0" strike="noStrike" spc="-1" dirty="0" err="1">
                <a:solidFill>
                  <a:srgbClr val="000000"/>
                </a:solidFill>
                <a:latin typeface="Calibri"/>
              </a:rPr>
              <a:t>Assessment</a:t>
            </a:r>
            <a:r>
              <a:rPr lang="es-ES" sz="1800" b="0" strike="noStrike" spc="-1" dirty="0">
                <a:solidFill>
                  <a:srgbClr val="000000"/>
                </a:solidFill>
                <a:latin typeface="Calibri"/>
              </a:rPr>
              <a:t> </a:t>
            </a:r>
            <a:r>
              <a:rPr lang="es-ES" sz="1800" b="0" strike="noStrike" spc="-1" dirty="0" err="1">
                <a:solidFill>
                  <a:srgbClr val="000000"/>
                </a:solidFill>
                <a:latin typeface="Calibri"/>
              </a:rPr>
              <a:t>of</a:t>
            </a:r>
            <a:r>
              <a:rPr lang="es-ES" sz="1800" b="0" strike="noStrike" spc="-1" dirty="0">
                <a:solidFill>
                  <a:srgbClr val="000000"/>
                </a:solidFill>
                <a:latin typeface="Calibri"/>
              </a:rPr>
              <a:t> executive </a:t>
            </a:r>
            <a:r>
              <a:rPr lang="es-ES" sz="1800" b="0" strike="noStrike" spc="-1" dirty="0" err="1">
                <a:solidFill>
                  <a:srgbClr val="000000"/>
                </a:solidFill>
                <a:latin typeface="Calibri"/>
              </a:rPr>
              <a:t>functions</a:t>
            </a:r>
            <a:r>
              <a:rPr lang="es-ES" sz="1800" b="0" strike="noStrike" spc="-1" dirty="0">
                <a:solidFill>
                  <a:srgbClr val="000000"/>
                </a:solidFill>
                <a:latin typeface="Calibri"/>
              </a:rPr>
              <a:t>: </a:t>
            </a:r>
            <a:r>
              <a:rPr lang="es-ES" sz="1800" b="0" strike="noStrike" spc="-1" dirty="0" err="1">
                <a:solidFill>
                  <a:srgbClr val="000000"/>
                </a:solidFill>
                <a:latin typeface="Calibri"/>
              </a:rPr>
              <a:t>Review</a:t>
            </a:r>
            <a:r>
              <a:rPr lang="es-ES" sz="1800" b="0" strike="noStrike" spc="-1" dirty="0">
                <a:solidFill>
                  <a:srgbClr val="000000"/>
                </a:solidFill>
                <a:latin typeface="Calibri"/>
              </a:rPr>
              <a:t> </a:t>
            </a:r>
            <a:r>
              <a:rPr lang="es-ES" sz="1800" b="0" strike="noStrike" spc="-1" dirty="0" err="1">
                <a:solidFill>
                  <a:srgbClr val="000000"/>
                </a:solidFill>
                <a:latin typeface="Calibri"/>
              </a:rPr>
              <a:t>of</a:t>
            </a:r>
            <a:r>
              <a:rPr lang="es-ES" sz="1800" b="0" strike="noStrike" spc="-1" dirty="0">
                <a:solidFill>
                  <a:srgbClr val="000000"/>
                </a:solidFill>
                <a:latin typeface="Calibri"/>
              </a:rPr>
              <a:t> </a:t>
            </a:r>
            <a:r>
              <a:rPr lang="es-ES" sz="1800" b="0" strike="noStrike" spc="-1" dirty="0" err="1">
                <a:solidFill>
                  <a:srgbClr val="000000"/>
                </a:solidFill>
                <a:latin typeface="Calibri"/>
              </a:rPr>
              <a:t>instruments</a:t>
            </a:r>
            <a:r>
              <a:rPr lang="es-ES" sz="1800" b="0" strike="noStrike" spc="-1" dirty="0">
                <a:solidFill>
                  <a:srgbClr val="000000"/>
                </a:solidFill>
                <a:latin typeface="Calibri"/>
              </a:rPr>
              <a:t> and </a:t>
            </a:r>
            <a:r>
              <a:rPr lang="es-ES" sz="1800" b="0" strike="noStrike" spc="-1" dirty="0" err="1">
                <a:solidFill>
                  <a:srgbClr val="000000"/>
                </a:solidFill>
                <a:latin typeface="Calibri"/>
              </a:rPr>
              <a:t>identification</a:t>
            </a:r>
            <a:r>
              <a:rPr lang="es-ES" sz="1800" b="0" strike="noStrike" spc="-1" dirty="0">
                <a:solidFill>
                  <a:srgbClr val="000000"/>
                </a:solidFill>
                <a:latin typeface="Calibri"/>
              </a:rPr>
              <a:t> </a:t>
            </a:r>
            <a:r>
              <a:rPr lang="es-ES" sz="1800" b="0" strike="noStrike" spc="-1" dirty="0" err="1">
                <a:solidFill>
                  <a:srgbClr val="000000"/>
                </a:solidFill>
                <a:latin typeface="Calibri"/>
              </a:rPr>
              <a:t>of</a:t>
            </a:r>
            <a:r>
              <a:rPr lang="es-ES" sz="1800" b="0" strike="noStrike" spc="-1" dirty="0">
                <a:solidFill>
                  <a:srgbClr val="000000"/>
                </a:solidFill>
                <a:latin typeface="Calibri"/>
              </a:rPr>
              <a:t> </a:t>
            </a:r>
            <a:r>
              <a:rPr lang="es-ES" sz="1800" b="0" strike="noStrike" spc="-1" dirty="0" err="1">
                <a:solidFill>
                  <a:srgbClr val="000000"/>
                </a:solidFill>
                <a:latin typeface="Calibri"/>
              </a:rPr>
              <a:t>critical</a:t>
            </a:r>
            <a:r>
              <a:rPr lang="es-ES" sz="1800" b="0" strike="noStrike" spc="-1" dirty="0">
                <a:solidFill>
                  <a:srgbClr val="000000"/>
                </a:solidFill>
                <a:latin typeface="Calibri"/>
              </a:rPr>
              <a:t> </a:t>
            </a:r>
            <a:r>
              <a:rPr lang="es-ES" sz="1800" b="0" strike="noStrike" spc="-1" dirty="0" err="1">
                <a:solidFill>
                  <a:srgbClr val="000000"/>
                </a:solidFill>
                <a:latin typeface="Calibri"/>
              </a:rPr>
              <a:t>issues</a:t>
            </a:r>
            <a:r>
              <a:rPr lang="es-ES" sz="1800" b="0" strike="noStrike" spc="-1" dirty="0">
                <a:solidFill>
                  <a:srgbClr val="000000"/>
                </a:solidFill>
                <a:latin typeface="Calibri"/>
              </a:rPr>
              <a:t>. Archives </a:t>
            </a:r>
            <a:r>
              <a:rPr lang="es-ES" sz="1800" b="0" strike="noStrike" spc="-1" dirty="0" err="1">
                <a:solidFill>
                  <a:srgbClr val="000000"/>
                </a:solidFill>
                <a:latin typeface="Calibri"/>
              </a:rPr>
              <a:t>of</a:t>
            </a:r>
            <a:r>
              <a:rPr lang="es-ES" sz="1800" b="0" strike="noStrike" spc="-1" dirty="0">
                <a:solidFill>
                  <a:srgbClr val="000000"/>
                </a:solidFill>
                <a:latin typeface="Calibri"/>
              </a:rPr>
              <a:t> </a:t>
            </a:r>
            <a:r>
              <a:rPr lang="es-ES" sz="1800" b="0" strike="noStrike" spc="-1" dirty="0" err="1">
                <a:solidFill>
                  <a:srgbClr val="000000"/>
                </a:solidFill>
                <a:latin typeface="Calibri"/>
              </a:rPr>
              <a:t>clinical</a:t>
            </a:r>
            <a:r>
              <a:rPr lang="es-ES" sz="1800" b="0" strike="noStrike" spc="-1" dirty="0">
                <a:solidFill>
                  <a:srgbClr val="000000"/>
                </a:solidFill>
                <a:latin typeface="Calibri"/>
              </a:rPr>
              <a:t> </a:t>
            </a:r>
            <a:r>
              <a:rPr lang="es-ES" sz="1800" b="0" strike="noStrike" spc="-1" dirty="0" err="1">
                <a:solidFill>
                  <a:srgbClr val="000000"/>
                </a:solidFill>
                <a:latin typeface="Calibri"/>
              </a:rPr>
              <a:t>neuropsychology</a:t>
            </a:r>
            <a:r>
              <a:rPr lang="es-ES" sz="1800" b="0" strike="noStrike" spc="-1" dirty="0">
                <a:solidFill>
                  <a:srgbClr val="000000"/>
                </a:solidFill>
                <a:latin typeface="Calibri"/>
              </a:rPr>
              <a:t>, 23(2), 201-216.</a:t>
            </a:r>
            <a:endParaRPr lang="es-ES" sz="1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1000"/>
                                  </p:stCondLst>
                                  <p:childTnLst>
                                    <p:set>
                                      <p:cBhvr>
                                        <p:cTn id="6" dur="1" fill="hold">
                                          <p:stCondLst>
                                            <p:cond delay="0"/>
                                          </p:stCondLst>
                                        </p:cTn>
                                        <p:tgtEl>
                                          <p:spTgt spid="334">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fill="hold" nodeType="afterEffect">
                                  <p:stCondLst>
                                    <p:cond delay="1000"/>
                                  </p:stCondLst>
                                  <p:childTnLst>
                                    <p:set>
                                      <p:cBhvr>
                                        <p:cTn id="9" dur="1" fill="hold">
                                          <p:stCondLst>
                                            <p:cond delay="0"/>
                                          </p:stCondLst>
                                        </p:cTn>
                                        <p:tgtEl>
                                          <p:spTgt spid="334">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fill="hold" nodeType="afterEffect">
                                  <p:stCondLst>
                                    <p:cond delay="1000"/>
                                  </p:stCondLst>
                                  <p:childTnLst>
                                    <p:set>
                                      <p:cBhvr>
                                        <p:cTn id="12" dur="1" fill="hold">
                                          <p:stCondLst>
                                            <p:cond delay="0"/>
                                          </p:stCondLst>
                                        </p:cTn>
                                        <p:tgtEl>
                                          <p:spTgt spid="334">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fill="hold" nodeType="afterEffect">
                                  <p:stCondLst>
                                    <p:cond delay="1000"/>
                                  </p:stCondLst>
                                  <p:childTnLst>
                                    <p:set>
                                      <p:cBhvr>
                                        <p:cTn id="15" dur="1" fill="hold">
                                          <p:stCondLst>
                                            <p:cond delay="0"/>
                                          </p:stCondLst>
                                        </p:cTn>
                                        <p:tgtEl>
                                          <p:spTgt spid="334">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fill="hold" nodeType="afterEffect">
                                  <p:stCondLst>
                                    <p:cond delay="1000"/>
                                  </p:stCondLst>
                                  <p:childTnLst>
                                    <p:set>
                                      <p:cBhvr>
                                        <p:cTn id="18" dur="1" fill="hold">
                                          <p:stCondLst>
                                            <p:cond delay="0"/>
                                          </p:stCondLst>
                                        </p:cTn>
                                        <p:tgtEl>
                                          <p:spTgt spid="334">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fill="hold" nodeType="afterEffect">
                                  <p:stCondLst>
                                    <p:cond delay="1000"/>
                                  </p:stCondLst>
                                  <p:childTnLst>
                                    <p:set>
                                      <p:cBhvr>
                                        <p:cTn id="21" dur="1" fill="hold">
                                          <p:stCondLst>
                                            <p:cond delay="0"/>
                                          </p:stCondLst>
                                        </p:cTn>
                                        <p:tgtEl>
                                          <p:spTgt spid="334">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fill="hold" nodeType="afterEffect">
                                  <p:stCondLst>
                                    <p:cond delay="1000"/>
                                  </p:stCondLst>
                                  <p:childTnLst>
                                    <p:set>
                                      <p:cBhvr>
                                        <p:cTn id="24" dur="1" fill="hold">
                                          <p:stCondLst>
                                            <p:cond delay="0"/>
                                          </p:stCondLst>
                                        </p:cTn>
                                        <p:tgtEl>
                                          <p:spTgt spid="334">
                                            <p:txEl>
                                              <p:pRg st="7" end="7"/>
                                            </p:txEl>
                                          </p:spTgt>
                                        </p:tgtEl>
                                        <p:attrNameLst>
                                          <p:attrName>style.visibility</p:attrName>
                                        </p:attrNameLst>
                                      </p:cBhvr>
                                      <p:to>
                                        <p:strVal val="visible"/>
                                      </p:to>
                                    </p:set>
                                  </p:childTnLst>
                                </p:cTn>
                              </p:par>
                            </p:childTnLst>
                          </p:cTn>
                        </p:par>
                        <p:par>
                          <p:cTn id="25" fill="hold">
                            <p:stCondLst>
                              <p:cond delay="7000"/>
                            </p:stCondLst>
                            <p:childTnLst>
                              <p:par>
                                <p:cTn id="26" presetID="1" presetClass="entr" fill="hold" nodeType="afterEffect">
                                  <p:stCondLst>
                                    <p:cond delay="1000"/>
                                  </p:stCondLst>
                                  <p:childTnLst>
                                    <p:set>
                                      <p:cBhvr>
                                        <p:cTn id="27" dur="1" fill="hold">
                                          <p:stCondLst>
                                            <p:cond delay="0"/>
                                          </p:stCondLst>
                                        </p:cTn>
                                        <p:tgtEl>
                                          <p:spTgt spid="33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2</a:t>
            </a:r>
            <a:endParaRPr lang="es-ES" sz="4800" b="0" strike="noStrike" spc="-1">
              <a:latin typeface="Arial"/>
            </a:endParaRPr>
          </a:p>
        </p:txBody>
      </p:sp>
      <p:sp>
        <p:nvSpPr>
          <p:cNvPr id="336" name="CustomShape 2"/>
          <p:cNvSpPr/>
          <p:nvPr/>
        </p:nvSpPr>
        <p:spPr>
          <a:xfrm>
            <a:off x="938160" y="2019240"/>
            <a:ext cx="1384452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a:solidFill>
                  <a:srgbClr val="243255"/>
                </a:solidFill>
                <a:latin typeface="Calibri"/>
              </a:rPr>
              <a:t>La edad y la Flexibilidad Cognitiva</a:t>
            </a:r>
            <a:endParaRPr lang="es-ES" sz="4000" b="0" strike="noStrike" spc="-1">
              <a:latin typeface="Arial"/>
            </a:endParaRPr>
          </a:p>
        </p:txBody>
      </p:sp>
      <p:sp>
        <p:nvSpPr>
          <p:cNvPr id="337"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38" name="Imagen 7"/>
          <p:cNvPicPr/>
          <p:nvPr/>
        </p:nvPicPr>
        <p:blipFill>
          <a:blip r:embed="rId3"/>
          <a:stretch/>
        </p:blipFill>
        <p:spPr>
          <a:xfrm>
            <a:off x="1370520" y="8943120"/>
            <a:ext cx="1684080" cy="480960"/>
          </a:xfrm>
          <a:prstGeom prst="rect">
            <a:avLst/>
          </a:prstGeom>
          <a:ln>
            <a:noFill/>
          </a:ln>
        </p:spPr>
      </p:pic>
      <p:pic>
        <p:nvPicPr>
          <p:cNvPr id="339" name="Imagen 18"/>
          <p:cNvPicPr/>
          <p:nvPr/>
        </p:nvPicPr>
        <p:blipFill>
          <a:blip r:embed="rId4"/>
          <a:stretch/>
        </p:blipFill>
        <p:spPr>
          <a:xfrm>
            <a:off x="228600" y="8912160"/>
            <a:ext cx="1066320" cy="511560"/>
          </a:xfrm>
          <a:prstGeom prst="rect">
            <a:avLst/>
          </a:prstGeom>
          <a:ln>
            <a:noFill/>
          </a:ln>
        </p:spPr>
      </p:pic>
      <p:sp>
        <p:nvSpPr>
          <p:cNvPr id="340" name="CustomShape 4"/>
          <p:cNvSpPr/>
          <p:nvPr/>
        </p:nvSpPr>
        <p:spPr>
          <a:xfrm>
            <a:off x="938160" y="3009960"/>
            <a:ext cx="1605420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800" b="0" strike="noStrike" spc="-1" dirty="0">
                <a:solidFill>
                  <a:srgbClr val="000000"/>
                </a:solidFill>
                <a:latin typeface="Calibri"/>
              </a:rPr>
              <a:t>Se cree que los adultos de 25 años en adelante muestran el mayor grado de flexibilidad cognitiva. </a:t>
            </a:r>
            <a:endParaRPr lang="es-ES" sz="2800" b="0" strike="noStrike" spc="-1" dirty="0">
              <a:latin typeface="Arial"/>
            </a:endParaRPr>
          </a:p>
          <a:p>
            <a:pPr marL="457200" indent="-456840">
              <a:lnSpc>
                <a:spcPct val="100000"/>
              </a:lnSpc>
              <a:buClr>
                <a:srgbClr val="000000"/>
              </a:buClr>
              <a:buFont typeface="Arial"/>
              <a:buChar char="•"/>
            </a:pPr>
            <a:r>
              <a:rPr lang="es-ES" sz="2800" b="0" strike="noStrike" spc="-1" dirty="0">
                <a:solidFill>
                  <a:srgbClr val="000000"/>
                </a:solidFill>
                <a:latin typeface="Calibri"/>
              </a:rPr>
              <a:t>El cerebro humano está completamente desarrollado a mediados de los 20, pero hasta mediados de los 20, los humanos no han alcanzado su capacidad cognitiva completa. Los niños pequeños muestran un grado significativo de rigidez cognitiva debido a la falta de desarrollo cortical. </a:t>
            </a:r>
            <a:endParaRPr lang="es-ES" sz="2800" b="0" strike="noStrike" spc="-1" dirty="0">
              <a:latin typeface="Arial"/>
            </a:endParaRPr>
          </a:p>
          <a:p>
            <a:pPr>
              <a:lnSpc>
                <a:spcPct val="100000"/>
              </a:lnSpc>
            </a:pPr>
            <a:endParaRPr lang="es-ES" sz="2800" b="0" strike="noStrike" spc="-1" dirty="0">
              <a:latin typeface="Arial"/>
            </a:endParaRPr>
          </a:p>
          <a:p>
            <a:pPr>
              <a:lnSpc>
                <a:spcPct val="100000"/>
              </a:lnSpc>
            </a:pPr>
            <a:r>
              <a:rPr lang="es-ES" sz="2800" b="0" strike="noStrike" spc="-1" dirty="0">
                <a:solidFill>
                  <a:srgbClr val="000000"/>
                </a:solidFill>
                <a:latin typeface="Calibri"/>
              </a:rPr>
              <a:t>Después del desarrollo máximo del cerebro a mediados de los 20, se cree que la flexibilidad cognitiva se puede mantener y/o mejorar durante un período prolongado</a:t>
            </a:r>
            <a:endParaRPr lang="es-ES" sz="2800" b="0" strike="noStrike" spc="-1" dirty="0">
              <a:latin typeface="Arial"/>
            </a:endParaRPr>
          </a:p>
          <a:p>
            <a:pPr>
              <a:lnSpc>
                <a:spcPct val="100000"/>
              </a:lnSpc>
            </a:pPr>
            <a:endParaRPr lang="es-ES" sz="2800" b="0" strike="noStrike" spc="-1" dirty="0">
              <a:latin typeface="Arial"/>
            </a:endParaRPr>
          </a:p>
          <a:p>
            <a:pPr>
              <a:lnSpc>
                <a:spcPct val="100000"/>
              </a:lnSpc>
            </a:pPr>
            <a:r>
              <a:rPr lang="es-ES" sz="2800" b="0" strike="noStrike" spc="-1" dirty="0">
                <a:solidFill>
                  <a:srgbClr val="000000"/>
                </a:solidFill>
                <a:latin typeface="Calibri"/>
              </a:rPr>
              <a:t>Los más mayores tienden a tener una flexibilidad cognitiva significativamente reducida comparándola con la de los adultos más jóvenes</a:t>
            </a:r>
            <a:endParaRPr lang="es-ES" sz="2800" b="0" strike="noStrike" spc="-1" dirty="0">
              <a:latin typeface="Arial"/>
            </a:endParaRPr>
          </a:p>
          <a:p>
            <a:pPr marL="457200" indent="-456840">
              <a:lnSpc>
                <a:spcPct val="100000"/>
              </a:lnSpc>
              <a:buClr>
                <a:srgbClr val="000000"/>
              </a:buClr>
              <a:buFont typeface="Arial"/>
              <a:buChar char="•"/>
            </a:pPr>
            <a:r>
              <a:rPr lang="es-ES" sz="2800" b="0" strike="noStrike" spc="-1" dirty="0">
                <a:solidFill>
                  <a:srgbClr val="000000"/>
                </a:solidFill>
                <a:latin typeface="Calibri"/>
              </a:rPr>
              <a:t>Hay una transición entre la edad adulta de mediana edad y la edad adulta mayor en la que la cognición disminuye y se establece la neurodegeneración.  </a:t>
            </a:r>
            <a:endParaRPr lang="es-E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9" presetClass="entr" fill="hold" nodeType="afterEffect">
                                  <p:stCondLst>
                                    <p:cond delay="1000"/>
                                  </p:stCondLst>
                                  <p:childTnLst>
                                    <p:set>
                                      <p:cBhvr>
                                        <p:cTn id="6" dur="1" fill="hold">
                                          <p:stCondLst>
                                            <p:cond delay="0"/>
                                          </p:stCondLst>
                                        </p:cTn>
                                        <p:tgtEl>
                                          <p:spTgt spid="340">
                                            <p:txEl>
                                              <p:pRg st="0" end="0"/>
                                            </p:txEl>
                                          </p:spTgt>
                                        </p:tgtEl>
                                        <p:attrNameLst>
                                          <p:attrName>style.visibility</p:attrName>
                                        </p:attrNameLst>
                                      </p:cBhvr>
                                      <p:to>
                                        <p:strVal val="visible"/>
                                      </p:to>
                                    </p:set>
                                    <p:animEffect transition="in" filter="dissolve">
                                      <p:cBhvr additive="repl">
                                        <p:cTn id="7" dur="500"/>
                                        <p:tgtEl>
                                          <p:spTgt spid="340">
                                            <p:txEl>
                                              <p:pRg st="0" end="0"/>
                                            </p:txEl>
                                          </p:spTgt>
                                        </p:tgtEl>
                                      </p:cBhvr>
                                    </p:animEffect>
                                  </p:childTnLst>
                                </p:cTn>
                              </p:par>
                            </p:childTnLst>
                          </p:cTn>
                        </p:par>
                        <p:par>
                          <p:cTn id="8" fill="hold">
                            <p:stCondLst>
                              <p:cond delay="1500"/>
                            </p:stCondLst>
                            <p:childTnLst>
                              <p:par>
                                <p:cTn id="9" presetID="9" presetClass="entr" fill="hold" nodeType="afterEffect">
                                  <p:stCondLst>
                                    <p:cond delay="1000"/>
                                  </p:stCondLst>
                                  <p:childTnLst>
                                    <p:set>
                                      <p:cBhvr>
                                        <p:cTn id="10" dur="1" fill="hold">
                                          <p:stCondLst>
                                            <p:cond delay="0"/>
                                          </p:stCondLst>
                                        </p:cTn>
                                        <p:tgtEl>
                                          <p:spTgt spid="340">
                                            <p:txEl>
                                              <p:pRg st="1" end="1"/>
                                            </p:txEl>
                                          </p:spTgt>
                                        </p:tgtEl>
                                        <p:attrNameLst>
                                          <p:attrName>style.visibility</p:attrName>
                                        </p:attrNameLst>
                                      </p:cBhvr>
                                      <p:to>
                                        <p:strVal val="visible"/>
                                      </p:to>
                                    </p:set>
                                    <p:animEffect transition="in" filter="dissolve">
                                      <p:cBhvr additive="repl">
                                        <p:cTn id="11" dur="500"/>
                                        <p:tgtEl>
                                          <p:spTgt spid="340">
                                            <p:txEl>
                                              <p:pRg st="1" end="1"/>
                                            </p:txEl>
                                          </p:spTgt>
                                        </p:tgtEl>
                                      </p:cBhvr>
                                    </p:animEffect>
                                  </p:childTnLst>
                                </p:cTn>
                              </p:par>
                            </p:childTnLst>
                          </p:cTn>
                        </p:par>
                        <p:par>
                          <p:cTn id="12" fill="hold">
                            <p:stCondLst>
                              <p:cond delay="3000"/>
                            </p:stCondLst>
                            <p:childTnLst>
                              <p:par>
                                <p:cTn id="13" presetID="9" presetClass="entr" fill="hold" nodeType="afterEffect">
                                  <p:stCondLst>
                                    <p:cond delay="1000"/>
                                  </p:stCondLst>
                                  <p:childTnLst>
                                    <p:set>
                                      <p:cBhvr>
                                        <p:cTn id="14" dur="1" fill="hold">
                                          <p:stCondLst>
                                            <p:cond delay="0"/>
                                          </p:stCondLst>
                                        </p:cTn>
                                        <p:tgtEl>
                                          <p:spTgt spid="340">
                                            <p:txEl>
                                              <p:pRg st="3" end="3"/>
                                            </p:txEl>
                                          </p:spTgt>
                                        </p:tgtEl>
                                        <p:attrNameLst>
                                          <p:attrName>style.visibility</p:attrName>
                                        </p:attrNameLst>
                                      </p:cBhvr>
                                      <p:to>
                                        <p:strVal val="visible"/>
                                      </p:to>
                                    </p:set>
                                    <p:animEffect transition="in" filter="dissolve">
                                      <p:cBhvr additive="repl">
                                        <p:cTn id="15" dur="500"/>
                                        <p:tgtEl>
                                          <p:spTgt spid="340">
                                            <p:txEl>
                                              <p:pRg st="3" end="3"/>
                                            </p:txEl>
                                          </p:spTgt>
                                        </p:tgtEl>
                                      </p:cBhvr>
                                    </p:animEffect>
                                  </p:childTnLst>
                                </p:cTn>
                              </p:par>
                            </p:childTnLst>
                          </p:cTn>
                        </p:par>
                        <p:par>
                          <p:cTn id="16" fill="hold">
                            <p:stCondLst>
                              <p:cond delay="4500"/>
                            </p:stCondLst>
                            <p:childTnLst>
                              <p:par>
                                <p:cTn id="17" presetID="9" presetClass="entr" fill="hold" nodeType="afterEffect">
                                  <p:stCondLst>
                                    <p:cond delay="1000"/>
                                  </p:stCondLst>
                                  <p:childTnLst>
                                    <p:set>
                                      <p:cBhvr>
                                        <p:cTn id="18" dur="1" fill="hold">
                                          <p:stCondLst>
                                            <p:cond delay="0"/>
                                          </p:stCondLst>
                                        </p:cTn>
                                        <p:tgtEl>
                                          <p:spTgt spid="340">
                                            <p:txEl>
                                              <p:pRg st="5" end="5"/>
                                            </p:txEl>
                                          </p:spTgt>
                                        </p:tgtEl>
                                        <p:attrNameLst>
                                          <p:attrName>style.visibility</p:attrName>
                                        </p:attrNameLst>
                                      </p:cBhvr>
                                      <p:to>
                                        <p:strVal val="visible"/>
                                      </p:to>
                                    </p:set>
                                    <p:animEffect transition="in" filter="dissolve">
                                      <p:cBhvr additive="repl">
                                        <p:cTn id="19" dur="500"/>
                                        <p:tgtEl>
                                          <p:spTgt spid="340">
                                            <p:txEl>
                                              <p:pRg st="5" end="5"/>
                                            </p:txEl>
                                          </p:spTgt>
                                        </p:tgtEl>
                                      </p:cBhvr>
                                    </p:animEffect>
                                  </p:childTnLst>
                                </p:cTn>
                              </p:par>
                            </p:childTnLst>
                          </p:cTn>
                        </p:par>
                        <p:par>
                          <p:cTn id="20" fill="hold">
                            <p:stCondLst>
                              <p:cond delay="6000"/>
                            </p:stCondLst>
                            <p:childTnLst>
                              <p:par>
                                <p:cTn id="21" presetID="9" presetClass="entr" fill="hold" nodeType="afterEffect">
                                  <p:stCondLst>
                                    <p:cond delay="1000"/>
                                  </p:stCondLst>
                                  <p:childTnLst>
                                    <p:set>
                                      <p:cBhvr>
                                        <p:cTn id="22" dur="1" fill="hold">
                                          <p:stCondLst>
                                            <p:cond delay="0"/>
                                          </p:stCondLst>
                                        </p:cTn>
                                        <p:tgtEl>
                                          <p:spTgt spid="340">
                                            <p:txEl>
                                              <p:pRg st="6" end="6"/>
                                            </p:txEl>
                                          </p:spTgt>
                                        </p:tgtEl>
                                        <p:attrNameLst>
                                          <p:attrName>style.visibility</p:attrName>
                                        </p:attrNameLst>
                                      </p:cBhvr>
                                      <p:to>
                                        <p:strVal val="visible"/>
                                      </p:to>
                                    </p:set>
                                    <p:animEffect transition="in" filter="dissolve">
                                      <p:cBhvr additive="repl">
                                        <p:cTn id="23" dur="500"/>
                                        <p:tgtEl>
                                          <p:spTgt spid="3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3</a:t>
            </a:r>
            <a:endParaRPr lang="es-ES" sz="4800" b="0" strike="noStrike" spc="-1">
              <a:latin typeface="Arial"/>
            </a:endParaRPr>
          </a:p>
        </p:txBody>
      </p:sp>
      <p:sp>
        <p:nvSpPr>
          <p:cNvPr id="342" name="CustomShape 2"/>
          <p:cNvSpPr/>
          <p:nvPr/>
        </p:nvSpPr>
        <p:spPr>
          <a:xfrm>
            <a:off x="938160" y="2019240"/>
            <a:ext cx="1384452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a:solidFill>
                  <a:srgbClr val="243255"/>
                </a:solidFill>
                <a:latin typeface="Calibri"/>
              </a:rPr>
              <a:t>Mejorando la Flexibilidad Cognitiva (para adultos)</a:t>
            </a:r>
            <a:endParaRPr lang="es-ES" sz="4000" b="0" strike="noStrike" spc="-1">
              <a:latin typeface="Arial"/>
            </a:endParaRPr>
          </a:p>
        </p:txBody>
      </p:sp>
      <p:sp>
        <p:nvSpPr>
          <p:cNvPr id="343"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44" name="Imagen 7"/>
          <p:cNvPicPr/>
          <p:nvPr/>
        </p:nvPicPr>
        <p:blipFill>
          <a:blip r:embed="rId3"/>
          <a:stretch/>
        </p:blipFill>
        <p:spPr>
          <a:xfrm>
            <a:off x="1370520" y="8943120"/>
            <a:ext cx="1684080" cy="480960"/>
          </a:xfrm>
          <a:prstGeom prst="rect">
            <a:avLst/>
          </a:prstGeom>
          <a:ln>
            <a:noFill/>
          </a:ln>
        </p:spPr>
      </p:pic>
      <p:pic>
        <p:nvPicPr>
          <p:cNvPr id="345" name="Imagen 18"/>
          <p:cNvPicPr/>
          <p:nvPr/>
        </p:nvPicPr>
        <p:blipFill>
          <a:blip r:embed="rId4"/>
          <a:stretch/>
        </p:blipFill>
        <p:spPr>
          <a:xfrm>
            <a:off x="228600" y="8912160"/>
            <a:ext cx="1066320" cy="511560"/>
          </a:xfrm>
          <a:prstGeom prst="rect">
            <a:avLst/>
          </a:prstGeom>
          <a:ln>
            <a:noFill/>
          </a:ln>
        </p:spPr>
      </p:pic>
      <p:sp>
        <p:nvSpPr>
          <p:cNvPr id="346" name="CustomShape 4"/>
          <p:cNvSpPr/>
          <p:nvPr/>
        </p:nvSpPr>
        <p:spPr>
          <a:xfrm>
            <a:off x="938160" y="3009960"/>
            <a:ext cx="16054200" cy="492297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spcAft>
                <a:spcPts val="1199"/>
              </a:spcAft>
              <a:buClr>
                <a:srgbClr val="000000"/>
              </a:buClr>
              <a:buFont typeface="Calibri"/>
              <a:buAutoNum type="arabicPeriod"/>
            </a:pPr>
            <a:r>
              <a:rPr lang="es-ES" sz="2400" b="0" strike="noStrike" spc="-1" dirty="0">
                <a:solidFill>
                  <a:srgbClr val="000000"/>
                </a:solidFill>
                <a:latin typeface="Calibri"/>
              </a:rPr>
              <a:t>Terapia de comportamiento cognitivo (TCC)</a:t>
            </a:r>
            <a:endParaRPr lang="es-ES" sz="2400" b="0" strike="noStrike" spc="-1" dirty="0">
              <a:latin typeface="Arial"/>
            </a:endParaRPr>
          </a:p>
          <a:p>
            <a:pPr marL="800280" lvl="1" indent="-342720">
              <a:lnSpc>
                <a:spcPct val="100000"/>
              </a:lnSpc>
              <a:spcAft>
                <a:spcPts val="1199"/>
              </a:spcAft>
              <a:buClr>
                <a:srgbClr val="000000"/>
              </a:buClr>
              <a:buFont typeface="Arial"/>
              <a:buChar char="•"/>
            </a:pPr>
            <a:r>
              <a:rPr lang="es-ES" sz="2400" b="0" strike="noStrike" spc="-1" dirty="0">
                <a:solidFill>
                  <a:srgbClr val="000000"/>
                </a:solidFill>
                <a:latin typeface="Calibri"/>
              </a:rPr>
              <a:t>Terapia psicológica basada en las evidencias que ayuda a las personas a cambiar sus patrones de pensamiento y comportamiento. En la TCC, el objetivo es reconstruir el pensamiento del individuo para considerar opciones más flexibles </a:t>
            </a:r>
            <a:endParaRPr lang="es-ES" sz="2400" b="0" strike="noStrike" spc="-1" dirty="0">
              <a:latin typeface="Arial"/>
            </a:endParaRPr>
          </a:p>
          <a:p>
            <a:pPr marL="457200" indent="-456840">
              <a:lnSpc>
                <a:spcPct val="100000"/>
              </a:lnSpc>
              <a:spcAft>
                <a:spcPts val="1199"/>
              </a:spcAft>
              <a:buClr>
                <a:srgbClr val="000000"/>
              </a:buClr>
              <a:buFont typeface="Calibri"/>
              <a:buAutoNum type="arabicPeriod"/>
            </a:pPr>
            <a:r>
              <a:rPr lang="es-ES" sz="2400" b="0" strike="noStrike" spc="-1" dirty="0">
                <a:solidFill>
                  <a:srgbClr val="000000"/>
                </a:solidFill>
                <a:latin typeface="Calibri"/>
              </a:rPr>
              <a:t>Aprendizaje estructurado</a:t>
            </a:r>
            <a:endParaRPr lang="es-ES" sz="2400" b="0" strike="noStrike" spc="-1" dirty="0">
              <a:latin typeface="Arial"/>
            </a:endParaRPr>
          </a:p>
          <a:p>
            <a:pPr marL="800280" lvl="1" indent="-342720">
              <a:lnSpc>
                <a:spcPct val="100000"/>
              </a:lnSpc>
              <a:spcAft>
                <a:spcPts val="1199"/>
              </a:spcAft>
              <a:buClr>
                <a:srgbClr val="000000"/>
              </a:buClr>
              <a:buFont typeface="Arial"/>
              <a:buChar char="•"/>
            </a:pPr>
            <a:r>
              <a:rPr lang="es-ES" sz="2400" b="0" strike="noStrike" spc="-1" dirty="0">
                <a:solidFill>
                  <a:srgbClr val="000000"/>
                </a:solidFill>
                <a:latin typeface="Calibri"/>
              </a:rPr>
              <a:t>La capacidad de extraer información  sobre la estructura de un entorno complejo y </a:t>
            </a:r>
            <a:r>
              <a:rPr lang="es-ES" sz="2400" b="0" strike="noStrike" spc="-1" dirty="0" err="1">
                <a:solidFill>
                  <a:srgbClr val="000000"/>
                </a:solidFill>
                <a:latin typeface="Calibri"/>
              </a:rPr>
              <a:t>y</a:t>
            </a:r>
            <a:r>
              <a:rPr lang="es-ES" sz="2400" b="0" strike="noStrike" spc="-1" dirty="0">
                <a:solidFill>
                  <a:srgbClr val="000000"/>
                </a:solidFill>
                <a:latin typeface="Calibri"/>
              </a:rPr>
              <a:t> descifrar flujos de información sensorial inicialmente incomprensibles. Este tipo de aprendizaje involucra regiones cerebrales frontales y estriados similares a las de la flexibilidad cognitiva.</a:t>
            </a:r>
            <a:endParaRPr lang="es-ES" sz="2400" b="0" strike="noStrike" spc="-1" dirty="0">
              <a:latin typeface="Arial"/>
            </a:endParaRPr>
          </a:p>
          <a:p>
            <a:pPr marL="457200" indent="-456840">
              <a:lnSpc>
                <a:spcPct val="100000"/>
              </a:lnSpc>
              <a:spcAft>
                <a:spcPts val="1199"/>
              </a:spcAft>
              <a:buClr>
                <a:srgbClr val="000000"/>
              </a:buClr>
              <a:buFont typeface="Calibri"/>
              <a:buAutoNum type="arabicPeriod"/>
            </a:pPr>
            <a:r>
              <a:rPr lang="es-ES" sz="2400" b="1" strike="noStrike" spc="-1" dirty="0">
                <a:solidFill>
                  <a:srgbClr val="000000"/>
                </a:solidFill>
                <a:latin typeface="Calibri"/>
              </a:rPr>
              <a:t>Formación</a:t>
            </a:r>
            <a:endParaRPr lang="es-ES" sz="2400" b="0" strike="noStrike" spc="-1" dirty="0">
              <a:latin typeface="Arial"/>
            </a:endParaRPr>
          </a:p>
          <a:p>
            <a:pPr marL="800280" lvl="1" indent="-342720">
              <a:lnSpc>
                <a:spcPct val="100000"/>
              </a:lnSpc>
              <a:spcAft>
                <a:spcPts val="1199"/>
              </a:spcAft>
              <a:buClr>
                <a:srgbClr val="000000"/>
              </a:buClr>
              <a:buFont typeface="Arial"/>
              <a:buChar char="•"/>
            </a:pPr>
            <a:r>
              <a:rPr lang="es-ES" sz="2400" b="1" strike="noStrike" spc="-1" dirty="0">
                <a:solidFill>
                  <a:srgbClr val="000000"/>
                </a:solidFill>
                <a:latin typeface="Calibri"/>
              </a:rPr>
              <a:t>Regularmente y con determinación, someterse uno mismo a nuevas situaciones inusuales y diferentes contextos para entrenar al cerebro para que sea más flexible. La flexibilidad cognitiva requiere práctica en los pequeños momentos de la vida cotidiana.</a:t>
            </a:r>
            <a:r>
              <a:rPr lang="es-ES" sz="2400" b="0" strike="noStrike" spc="-1" dirty="0">
                <a:solidFill>
                  <a:srgbClr val="000000"/>
                </a:solidFill>
                <a:latin typeface="Calibri"/>
              </a:rPr>
              <a:t> </a:t>
            </a:r>
            <a:endParaRPr lang="es-ES" sz="2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1000"/>
                                  </p:stCondLst>
                                  <p:childTnLst>
                                    <p:set>
                                      <p:cBhvr>
                                        <p:cTn id="6" dur="1" fill="hold">
                                          <p:stCondLst>
                                            <p:cond delay="0"/>
                                          </p:stCondLst>
                                        </p:cTn>
                                        <p:tgtEl>
                                          <p:spTgt spid="346">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fill="hold" nodeType="afterEffect">
                                  <p:stCondLst>
                                    <p:cond delay="1000"/>
                                  </p:stCondLst>
                                  <p:childTnLst>
                                    <p:set>
                                      <p:cBhvr>
                                        <p:cTn id="9" dur="1" fill="hold">
                                          <p:stCondLst>
                                            <p:cond delay="0"/>
                                          </p:stCondLst>
                                        </p:cTn>
                                        <p:tgtEl>
                                          <p:spTgt spid="346">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fill="hold" nodeType="afterEffect">
                                  <p:stCondLst>
                                    <p:cond delay="1000"/>
                                  </p:stCondLst>
                                  <p:childTnLst>
                                    <p:set>
                                      <p:cBhvr>
                                        <p:cTn id="12" dur="1" fill="hold">
                                          <p:stCondLst>
                                            <p:cond delay="0"/>
                                          </p:stCondLst>
                                        </p:cTn>
                                        <p:tgtEl>
                                          <p:spTgt spid="346">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fill="hold" nodeType="afterEffect">
                                  <p:stCondLst>
                                    <p:cond delay="1000"/>
                                  </p:stCondLst>
                                  <p:childTnLst>
                                    <p:set>
                                      <p:cBhvr>
                                        <p:cTn id="15" dur="1" fill="hold">
                                          <p:stCondLst>
                                            <p:cond delay="0"/>
                                          </p:stCondLst>
                                        </p:cTn>
                                        <p:tgtEl>
                                          <p:spTgt spid="346">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fill="hold" nodeType="afterEffect">
                                  <p:stCondLst>
                                    <p:cond delay="1000"/>
                                  </p:stCondLst>
                                  <p:childTnLst>
                                    <p:set>
                                      <p:cBhvr>
                                        <p:cTn id="18" dur="1" fill="hold">
                                          <p:stCondLst>
                                            <p:cond delay="0"/>
                                          </p:stCondLst>
                                        </p:cTn>
                                        <p:tgtEl>
                                          <p:spTgt spid="346">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fill="hold" nodeType="afterEffect">
                                  <p:stCondLst>
                                    <p:cond delay="1000"/>
                                  </p:stCondLst>
                                  <p:childTnLst>
                                    <p:set>
                                      <p:cBhvr>
                                        <p:cTn id="21" dur="1" fill="hold">
                                          <p:stCondLst>
                                            <p:cond delay="0"/>
                                          </p:stCondLst>
                                        </p:cTn>
                                        <p:tgtEl>
                                          <p:spTgt spid="3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3</a:t>
            </a:r>
            <a:endParaRPr lang="es-ES" sz="4800" b="0" strike="noStrike" spc="-1">
              <a:latin typeface="Arial"/>
            </a:endParaRPr>
          </a:p>
        </p:txBody>
      </p:sp>
      <p:sp>
        <p:nvSpPr>
          <p:cNvPr id="348" name="CustomShape 2"/>
          <p:cNvSpPr/>
          <p:nvPr/>
        </p:nvSpPr>
        <p:spPr>
          <a:xfrm>
            <a:off x="938160" y="2019240"/>
            <a:ext cx="1384452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a:solidFill>
                  <a:srgbClr val="243255"/>
                </a:solidFill>
                <a:latin typeface="Calibri"/>
              </a:rPr>
              <a:t>Formas no específicas para mejorar la flexibilidad cognitiva </a:t>
            </a:r>
            <a:endParaRPr lang="es-ES" sz="4000" b="0" strike="noStrike" spc="-1">
              <a:latin typeface="Arial"/>
            </a:endParaRPr>
          </a:p>
        </p:txBody>
      </p:sp>
      <p:sp>
        <p:nvSpPr>
          <p:cNvPr id="349"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350" name="Imagen 7"/>
          <p:cNvPicPr/>
          <p:nvPr/>
        </p:nvPicPr>
        <p:blipFill>
          <a:blip r:embed="rId3"/>
          <a:stretch/>
        </p:blipFill>
        <p:spPr>
          <a:xfrm>
            <a:off x="1370520" y="8943120"/>
            <a:ext cx="1684080" cy="480960"/>
          </a:xfrm>
          <a:prstGeom prst="rect">
            <a:avLst/>
          </a:prstGeom>
          <a:ln>
            <a:noFill/>
          </a:ln>
        </p:spPr>
      </p:pic>
      <p:pic>
        <p:nvPicPr>
          <p:cNvPr id="351" name="Imagen 18"/>
          <p:cNvPicPr/>
          <p:nvPr/>
        </p:nvPicPr>
        <p:blipFill>
          <a:blip r:embed="rId4"/>
          <a:stretch/>
        </p:blipFill>
        <p:spPr>
          <a:xfrm>
            <a:off x="228600" y="8912160"/>
            <a:ext cx="1066320" cy="511560"/>
          </a:xfrm>
          <a:prstGeom prst="rect">
            <a:avLst/>
          </a:prstGeom>
          <a:ln>
            <a:noFill/>
          </a:ln>
        </p:spPr>
      </p:pic>
      <p:sp>
        <p:nvSpPr>
          <p:cNvPr id="352" name="CustomShape 4"/>
          <p:cNvSpPr/>
          <p:nvPr/>
        </p:nvSpPr>
        <p:spPr>
          <a:xfrm>
            <a:off x="938160" y="2781360"/>
            <a:ext cx="16054200" cy="557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000" b="0" strike="noStrike" spc="-1" dirty="0">
                <a:solidFill>
                  <a:srgbClr val="000000"/>
                </a:solidFill>
                <a:latin typeface="Calibri"/>
              </a:rPr>
              <a:t>1. Lectura </a:t>
            </a:r>
            <a:endParaRPr lang="es-ES" sz="2000" b="0" strike="noStrike" spc="-1" dirty="0">
              <a:latin typeface="Arial"/>
            </a:endParaRPr>
          </a:p>
          <a:p>
            <a:pPr marL="800280" lvl="1" indent="-342720">
              <a:lnSpc>
                <a:spcPct val="100000"/>
              </a:lnSpc>
              <a:buClr>
                <a:srgbClr val="000000"/>
              </a:buClr>
              <a:buFont typeface="Arial"/>
              <a:buChar char="•"/>
            </a:pPr>
            <a:r>
              <a:rPr lang="es-ES" sz="2000" b="0" strike="noStrike" spc="-1" dirty="0">
                <a:solidFill>
                  <a:srgbClr val="000000"/>
                </a:solidFill>
                <a:latin typeface="Calibri"/>
              </a:rPr>
              <a:t>La lectura activa varias regiones del cerebro humano, trabajando juntas al mismo tiempo. Mantiene el cerebro estimulado, al igual que la construcción de un músculo en el gimnasio. Esto mejora la función cerebral en general y, por lo tanto, también la flexibilidad cognitiva. </a:t>
            </a:r>
            <a:endParaRPr lang="es-ES" sz="2000" b="0" strike="noStrike" spc="-1" dirty="0">
              <a:latin typeface="Arial"/>
            </a:endParaRPr>
          </a:p>
          <a:p>
            <a:pPr>
              <a:lnSpc>
                <a:spcPct val="100000"/>
              </a:lnSpc>
            </a:pPr>
            <a:r>
              <a:rPr lang="es-ES" sz="2000" b="0" strike="noStrike" spc="-1" dirty="0">
                <a:solidFill>
                  <a:srgbClr val="000000"/>
                </a:solidFill>
                <a:latin typeface="Calibri"/>
              </a:rPr>
              <a:t>2. Meditación </a:t>
            </a:r>
            <a:endParaRPr lang="es-ES" sz="2000" b="0" strike="noStrike" spc="-1" dirty="0">
              <a:latin typeface="Arial"/>
            </a:endParaRPr>
          </a:p>
          <a:p>
            <a:pPr marL="800280" lvl="1" indent="-342720">
              <a:lnSpc>
                <a:spcPct val="100000"/>
              </a:lnSpc>
              <a:buClr>
                <a:srgbClr val="000000"/>
              </a:buClr>
              <a:buFont typeface="Arial"/>
              <a:buChar char="•"/>
            </a:pPr>
            <a:r>
              <a:rPr lang="es-ES" sz="2000" b="0" strike="noStrike" spc="-1" dirty="0">
                <a:solidFill>
                  <a:srgbClr val="000000"/>
                </a:solidFill>
                <a:latin typeface="Calibri"/>
              </a:rPr>
              <a:t>Los estudios han demostrado que tanto la atención como la flexibilidad cognitiva pueden mejorar con la práctica de la meditación consciente. Cuanto más avanzada está una persona con su práctica, mayor parece ser la flexibilidad cognitiva</a:t>
            </a:r>
            <a:endParaRPr lang="es-ES" sz="2000" b="0" strike="noStrike" spc="-1" dirty="0">
              <a:latin typeface="Arial"/>
            </a:endParaRPr>
          </a:p>
          <a:p>
            <a:pPr>
              <a:lnSpc>
                <a:spcPct val="100000"/>
              </a:lnSpc>
            </a:pPr>
            <a:r>
              <a:rPr lang="es-ES" sz="2000" b="0" strike="noStrike" spc="-1" dirty="0">
                <a:solidFill>
                  <a:srgbClr val="000000"/>
                </a:solidFill>
                <a:latin typeface="Calibri"/>
              </a:rPr>
              <a:t>3. Ejercicio físico </a:t>
            </a:r>
            <a:endParaRPr lang="es-ES" sz="2000" b="0" strike="noStrike" spc="-1" dirty="0">
              <a:latin typeface="Arial"/>
            </a:endParaRPr>
          </a:p>
          <a:p>
            <a:pPr marL="800280" lvl="1" indent="-342720">
              <a:lnSpc>
                <a:spcPct val="100000"/>
              </a:lnSpc>
              <a:buClr>
                <a:srgbClr val="000000"/>
              </a:buClr>
              <a:buFont typeface="Arial"/>
              <a:buChar char="•"/>
            </a:pPr>
            <a:r>
              <a:rPr lang="es-ES" sz="2000" b="0" strike="noStrike" spc="-1" dirty="0">
                <a:solidFill>
                  <a:srgbClr val="000000"/>
                </a:solidFill>
                <a:latin typeface="Calibri"/>
              </a:rPr>
              <a:t>Los beneficios psicológicos del ejercicio: mejora el estado de ánimo, la energía y la mejora cognitiva. El ejercicio aeróbico regular está asociado con el crecimiento de nuevas células cerebrales y es una forma eficaz de aumentar la flexibilidad cognitiva</a:t>
            </a:r>
            <a:endParaRPr lang="es-ES" sz="2000" b="0" strike="noStrike" spc="-1" dirty="0">
              <a:latin typeface="Arial"/>
            </a:endParaRPr>
          </a:p>
          <a:p>
            <a:pPr>
              <a:lnSpc>
                <a:spcPct val="100000"/>
              </a:lnSpc>
            </a:pPr>
            <a:r>
              <a:rPr lang="es-ES" sz="2000" b="0" strike="noStrike" spc="-1" dirty="0">
                <a:solidFill>
                  <a:srgbClr val="000000"/>
                </a:solidFill>
                <a:latin typeface="Calibri"/>
              </a:rPr>
              <a:t>4. Dormir </a:t>
            </a:r>
            <a:endParaRPr lang="es-ES" sz="2000" b="0" strike="noStrike" spc="-1" dirty="0">
              <a:latin typeface="Arial"/>
            </a:endParaRPr>
          </a:p>
          <a:p>
            <a:pPr marL="800280" lvl="1" indent="-342720">
              <a:lnSpc>
                <a:spcPct val="100000"/>
              </a:lnSpc>
              <a:buClr>
                <a:srgbClr val="000000"/>
              </a:buClr>
              <a:buFont typeface="Arial"/>
              <a:buChar char="•"/>
            </a:pPr>
            <a:r>
              <a:rPr lang="es-ES" sz="2000" b="0" strike="noStrike" spc="-1" dirty="0">
                <a:solidFill>
                  <a:srgbClr val="000000"/>
                </a:solidFill>
                <a:latin typeface="Calibri"/>
              </a:rPr>
              <a:t>El sueño de movimientos oculares rápidos está asociado con el procesamiento de información a través de redes neuronales. El sueño REM está asociado con una mayor creatividad y habilidades de razonamiento. Dormir es bueno para el cerebro y para mejorar la flexibilidad cognitiva</a:t>
            </a:r>
            <a:endParaRPr lang="es-ES" sz="2000" b="0" strike="noStrike" spc="-1" dirty="0">
              <a:latin typeface="Arial"/>
            </a:endParaRPr>
          </a:p>
          <a:p>
            <a:pPr>
              <a:lnSpc>
                <a:spcPct val="100000"/>
              </a:lnSpc>
            </a:pPr>
            <a:r>
              <a:rPr lang="es-ES" sz="2000" b="0" strike="noStrike" spc="-1" dirty="0">
                <a:solidFill>
                  <a:srgbClr val="000000"/>
                </a:solidFill>
                <a:latin typeface="Calibri"/>
              </a:rPr>
              <a:t>5. Hacer dieta </a:t>
            </a:r>
            <a:endParaRPr lang="es-ES" sz="2000" b="0" strike="noStrike" spc="-1" dirty="0">
              <a:latin typeface="Arial"/>
            </a:endParaRPr>
          </a:p>
          <a:p>
            <a:pPr marL="800280" lvl="1" indent="-342720">
              <a:lnSpc>
                <a:spcPct val="100000"/>
              </a:lnSpc>
              <a:buClr>
                <a:srgbClr val="000000"/>
              </a:buClr>
              <a:buFont typeface="Arial"/>
              <a:buChar char="•"/>
            </a:pPr>
            <a:r>
              <a:rPr lang="es-ES" sz="2000" b="0" strike="noStrike" spc="-1" dirty="0">
                <a:solidFill>
                  <a:srgbClr val="000000"/>
                </a:solidFill>
                <a:latin typeface="Calibri"/>
              </a:rPr>
              <a:t>Los ácidos grasos ayudan a mejorar la neurotransmisión, la función cognitiva y reducen la inflamación cerebral. Una dieta llena de grasas saludables o suplementos específicos de omega-3 puede aumentar la flexibilidad cognitiva al reducir la inflamación</a:t>
            </a:r>
            <a:endParaRPr lang="es-ES" sz="2000" b="0" strike="noStrike" spc="-1" dirty="0">
              <a:latin typeface="Arial"/>
            </a:endParaRPr>
          </a:p>
          <a:p>
            <a:pPr>
              <a:lnSpc>
                <a:spcPct val="100000"/>
              </a:lnSpc>
            </a:pPr>
            <a:r>
              <a:rPr lang="es-ES" sz="2000" b="0" strike="noStrike" spc="-1" dirty="0">
                <a:solidFill>
                  <a:srgbClr val="000000"/>
                </a:solidFill>
                <a:latin typeface="Calibri"/>
              </a:rPr>
              <a:t>6. Juegos</a:t>
            </a:r>
            <a:endParaRPr lang="es-ES" sz="2000" b="0" strike="noStrike" spc="-1" dirty="0">
              <a:latin typeface="Arial"/>
            </a:endParaRPr>
          </a:p>
          <a:p>
            <a:pPr marL="800280" lvl="1" indent="-342720">
              <a:lnSpc>
                <a:spcPct val="100000"/>
              </a:lnSpc>
              <a:buClr>
                <a:srgbClr val="000000"/>
              </a:buClr>
              <a:buFont typeface="Arial"/>
              <a:buChar char="•"/>
            </a:pPr>
            <a:r>
              <a:rPr lang="es-ES" sz="2000" b="0" strike="noStrike" spc="-1" dirty="0">
                <a:solidFill>
                  <a:srgbClr val="000000"/>
                </a:solidFill>
                <a:latin typeface="Calibri"/>
              </a:rPr>
              <a:t>Cualquier tipo de juego que desafíe a nuestro cerebro, bien online, juegos de mesa o incluso puzles y juegos de improvisación, pueden ayudar a </a:t>
            </a:r>
            <a:r>
              <a:rPr lang="es-ES" sz="2000" b="0" strike="noStrike" spc="-1">
                <a:solidFill>
                  <a:srgbClr val="000000"/>
                </a:solidFill>
                <a:latin typeface="Calibri"/>
              </a:rPr>
              <a:t>crear vías </a:t>
            </a:r>
            <a:r>
              <a:rPr lang="es-ES" sz="2000" b="0" strike="noStrike" spc="-1" dirty="0">
                <a:solidFill>
                  <a:srgbClr val="000000"/>
                </a:solidFill>
                <a:latin typeface="Calibri"/>
              </a:rPr>
              <a:t>neuronales. Tener estas reservas mentales reforzadas puede ayudar a retrasar el deterioro cognitivo a medida que envejecemos</a:t>
            </a:r>
            <a:endParaRPr lang="es-ES" sz="20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9" presetClass="entr" fill="hold" nodeType="afterEffect">
                                  <p:stCondLst>
                                    <p:cond delay="1000"/>
                                  </p:stCondLst>
                                  <p:childTnLst>
                                    <p:set>
                                      <p:cBhvr>
                                        <p:cTn id="6" dur="1" fill="hold">
                                          <p:stCondLst>
                                            <p:cond delay="0"/>
                                          </p:stCondLst>
                                        </p:cTn>
                                        <p:tgtEl>
                                          <p:spTgt spid="352">
                                            <p:txEl>
                                              <p:pRg st="0" end="0"/>
                                            </p:txEl>
                                          </p:spTgt>
                                        </p:tgtEl>
                                        <p:attrNameLst>
                                          <p:attrName>style.visibility</p:attrName>
                                        </p:attrNameLst>
                                      </p:cBhvr>
                                      <p:to>
                                        <p:strVal val="visible"/>
                                      </p:to>
                                    </p:set>
                                    <p:animEffect transition="in" filter="dissolve">
                                      <p:cBhvr additive="repl">
                                        <p:cTn id="7" dur="500"/>
                                        <p:tgtEl>
                                          <p:spTgt spid="352">
                                            <p:txEl>
                                              <p:pRg st="0" end="0"/>
                                            </p:txEl>
                                          </p:spTgt>
                                        </p:tgtEl>
                                      </p:cBhvr>
                                    </p:animEffect>
                                  </p:childTnLst>
                                </p:cTn>
                              </p:par>
                            </p:childTnLst>
                          </p:cTn>
                        </p:par>
                        <p:par>
                          <p:cTn id="8" fill="hold">
                            <p:stCondLst>
                              <p:cond delay="1500"/>
                            </p:stCondLst>
                            <p:childTnLst>
                              <p:par>
                                <p:cTn id="9" presetID="9" presetClass="entr" fill="hold" nodeType="afterEffect">
                                  <p:stCondLst>
                                    <p:cond delay="1000"/>
                                  </p:stCondLst>
                                  <p:childTnLst>
                                    <p:set>
                                      <p:cBhvr>
                                        <p:cTn id="10" dur="1" fill="hold">
                                          <p:stCondLst>
                                            <p:cond delay="0"/>
                                          </p:stCondLst>
                                        </p:cTn>
                                        <p:tgtEl>
                                          <p:spTgt spid="352">
                                            <p:txEl>
                                              <p:pRg st="1" end="1"/>
                                            </p:txEl>
                                          </p:spTgt>
                                        </p:tgtEl>
                                        <p:attrNameLst>
                                          <p:attrName>style.visibility</p:attrName>
                                        </p:attrNameLst>
                                      </p:cBhvr>
                                      <p:to>
                                        <p:strVal val="visible"/>
                                      </p:to>
                                    </p:set>
                                    <p:animEffect transition="in" filter="dissolve">
                                      <p:cBhvr additive="repl">
                                        <p:cTn id="11" dur="500"/>
                                        <p:tgtEl>
                                          <p:spTgt spid="352">
                                            <p:txEl>
                                              <p:pRg st="1" end="1"/>
                                            </p:txEl>
                                          </p:spTgt>
                                        </p:tgtEl>
                                      </p:cBhvr>
                                    </p:animEffect>
                                  </p:childTnLst>
                                </p:cTn>
                              </p:par>
                            </p:childTnLst>
                          </p:cTn>
                        </p:par>
                        <p:par>
                          <p:cTn id="12" fill="hold">
                            <p:stCondLst>
                              <p:cond delay="3000"/>
                            </p:stCondLst>
                            <p:childTnLst>
                              <p:par>
                                <p:cTn id="13" presetID="9" presetClass="entr" fill="hold" nodeType="afterEffect">
                                  <p:stCondLst>
                                    <p:cond delay="1000"/>
                                  </p:stCondLst>
                                  <p:childTnLst>
                                    <p:set>
                                      <p:cBhvr>
                                        <p:cTn id="14" dur="1" fill="hold">
                                          <p:stCondLst>
                                            <p:cond delay="0"/>
                                          </p:stCondLst>
                                        </p:cTn>
                                        <p:tgtEl>
                                          <p:spTgt spid="352">
                                            <p:txEl>
                                              <p:pRg st="2" end="2"/>
                                            </p:txEl>
                                          </p:spTgt>
                                        </p:tgtEl>
                                        <p:attrNameLst>
                                          <p:attrName>style.visibility</p:attrName>
                                        </p:attrNameLst>
                                      </p:cBhvr>
                                      <p:to>
                                        <p:strVal val="visible"/>
                                      </p:to>
                                    </p:set>
                                    <p:animEffect transition="in" filter="dissolve">
                                      <p:cBhvr additive="repl">
                                        <p:cTn id="15" dur="500"/>
                                        <p:tgtEl>
                                          <p:spTgt spid="352">
                                            <p:txEl>
                                              <p:pRg st="2" end="2"/>
                                            </p:txEl>
                                          </p:spTgt>
                                        </p:tgtEl>
                                      </p:cBhvr>
                                    </p:animEffect>
                                  </p:childTnLst>
                                </p:cTn>
                              </p:par>
                            </p:childTnLst>
                          </p:cTn>
                        </p:par>
                        <p:par>
                          <p:cTn id="16" fill="hold">
                            <p:stCondLst>
                              <p:cond delay="4500"/>
                            </p:stCondLst>
                            <p:childTnLst>
                              <p:par>
                                <p:cTn id="17" presetID="9" presetClass="entr" fill="hold" nodeType="afterEffect">
                                  <p:stCondLst>
                                    <p:cond delay="1000"/>
                                  </p:stCondLst>
                                  <p:childTnLst>
                                    <p:set>
                                      <p:cBhvr>
                                        <p:cTn id="18" dur="1" fill="hold">
                                          <p:stCondLst>
                                            <p:cond delay="0"/>
                                          </p:stCondLst>
                                        </p:cTn>
                                        <p:tgtEl>
                                          <p:spTgt spid="352">
                                            <p:txEl>
                                              <p:pRg st="3" end="3"/>
                                            </p:txEl>
                                          </p:spTgt>
                                        </p:tgtEl>
                                        <p:attrNameLst>
                                          <p:attrName>style.visibility</p:attrName>
                                        </p:attrNameLst>
                                      </p:cBhvr>
                                      <p:to>
                                        <p:strVal val="visible"/>
                                      </p:to>
                                    </p:set>
                                    <p:animEffect transition="in" filter="dissolve">
                                      <p:cBhvr additive="repl">
                                        <p:cTn id="19" dur="500"/>
                                        <p:tgtEl>
                                          <p:spTgt spid="352">
                                            <p:txEl>
                                              <p:pRg st="3" end="3"/>
                                            </p:txEl>
                                          </p:spTgt>
                                        </p:tgtEl>
                                      </p:cBhvr>
                                    </p:animEffect>
                                  </p:childTnLst>
                                </p:cTn>
                              </p:par>
                            </p:childTnLst>
                          </p:cTn>
                        </p:par>
                        <p:par>
                          <p:cTn id="20" fill="hold">
                            <p:stCondLst>
                              <p:cond delay="6000"/>
                            </p:stCondLst>
                            <p:childTnLst>
                              <p:par>
                                <p:cTn id="21" presetID="9" presetClass="entr" fill="hold" nodeType="afterEffect">
                                  <p:stCondLst>
                                    <p:cond delay="1000"/>
                                  </p:stCondLst>
                                  <p:childTnLst>
                                    <p:set>
                                      <p:cBhvr>
                                        <p:cTn id="22" dur="1" fill="hold">
                                          <p:stCondLst>
                                            <p:cond delay="0"/>
                                          </p:stCondLst>
                                        </p:cTn>
                                        <p:tgtEl>
                                          <p:spTgt spid="352">
                                            <p:txEl>
                                              <p:pRg st="4" end="4"/>
                                            </p:txEl>
                                          </p:spTgt>
                                        </p:tgtEl>
                                        <p:attrNameLst>
                                          <p:attrName>style.visibility</p:attrName>
                                        </p:attrNameLst>
                                      </p:cBhvr>
                                      <p:to>
                                        <p:strVal val="visible"/>
                                      </p:to>
                                    </p:set>
                                    <p:animEffect transition="in" filter="dissolve">
                                      <p:cBhvr additive="repl">
                                        <p:cTn id="23" dur="500"/>
                                        <p:tgtEl>
                                          <p:spTgt spid="352">
                                            <p:txEl>
                                              <p:pRg st="4" end="4"/>
                                            </p:txEl>
                                          </p:spTgt>
                                        </p:tgtEl>
                                      </p:cBhvr>
                                    </p:animEffect>
                                  </p:childTnLst>
                                </p:cTn>
                              </p:par>
                            </p:childTnLst>
                          </p:cTn>
                        </p:par>
                        <p:par>
                          <p:cTn id="24" fill="hold">
                            <p:stCondLst>
                              <p:cond delay="7500"/>
                            </p:stCondLst>
                            <p:childTnLst>
                              <p:par>
                                <p:cTn id="25" presetID="9" presetClass="entr" fill="hold" nodeType="afterEffect">
                                  <p:stCondLst>
                                    <p:cond delay="1000"/>
                                  </p:stCondLst>
                                  <p:childTnLst>
                                    <p:set>
                                      <p:cBhvr>
                                        <p:cTn id="26" dur="1" fill="hold">
                                          <p:stCondLst>
                                            <p:cond delay="0"/>
                                          </p:stCondLst>
                                        </p:cTn>
                                        <p:tgtEl>
                                          <p:spTgt spid="352">
                                            <p:txEl>
                                              <p:pRg st="5" end="5"/>
                                            </p:txEl>
                                          </p:spTgt>
                                        </p:tgtEl>
                                        <p:attrNameLst>
                                          <p:attrName>style.visibility</p:attrName>
                                        </p:attrNameLst>
                                      </p:cBhvr>
                                      <p:to>
                                        <p:strVal val="visible"/>
                                      </p:to>
                                    </p:set>
                                    <p:animEffect transition="in" filter="dissolve">
                                      <p:cBhvr additive="repl">
                                        <p:cTn id="27" dur="500"/>
                                        <p:tgtEl>
                                          <p:spTgt spid="352">
                                            <p:txEl>
                                              <p:pRg st="5" end="5"/>
                                            </p:txEl>
                                          </p:spTgt>
                                        </p:tgtEl>
                                      </p:cBhvr>
                                    </p:animEffect>
                                  </p:childTnLst>
                                </p:cTn>
                              </p:par>
                            </p:childTnLst>
                          </p:cTn>
                        </p:par>
                        <p:par>
                          <p:cTn id="28" fill="hold">
                            <p:stCondLst>
                              <p:cond delay="9000"/>
                            </p:stCondLst>
                            <p:childTnLst>
                              <p:par>
                                <p:cTn id="29" presetID="9" presetClass="entr" fill="hold" nodeType="afterEffect">
                                  <p:stCondLst>
                                    <p:cond delay="1000"/>
                                  </p:stCondLst>
                                  <p:childTnLst>
                                    <p:set>
                                      <p:cBhvr>
                                        <p:cTn id="30" dur="1" fill="hold">
                                          <p:stCondLst>
                                            <p:cond delay="0"/>
                                          </p:stCondLst>
                                        </p:cTn>
                                        <p:tgtEl>
                                          <p:spTgt spid="352">
                                            <p:txEl>
                                              <p:pRg st="6" end="6"/>
                                            </p:txEl>
                                          </p:spTgt>
                                        </p:tgtEl>
                                        <p:attrNameLst>
                                          <p:attrName>style.visibility</p:attrName>
                                        </p:attrNameLst>
                                      </p:cBhvr>
                                      <p:to>
                                        <p:strVal val="visible"/>
                                      </p:to>
                                    </p:set>
                                    <p:animEffect transition="in" filter="dissolve">
                                      <p:cBhvr additive="repl">
                                        <p:cTn id="31" dur="500"/>
                                        <p:tgtEl>
                                          <p:spTgt spid="352">
                                            <p:txEl>
                                              <p:pRg st="6" end="6"/>
                                            </p:txEl>
                                          </p:spTgt>
                                        </p:tgtEl>
                                      </p:cBhvr>
                                    </p:animEffect>
                                  </p:childTnLst>
                                </p:cTn>
                              </p:par>
                            </p:childTnLst>
                          </p:cTn>
                        </p:par>
                        <p:par>
                          <p:cTn id="32" fill="hold">
                            <p:stCondLst>
                              <p:cond delay="10500"/>
                            </p:stCondLst>
                            <p:childTnLst>
                              <p:par>
                                <p:cTn id="33" presetID="9" presetClass="entr" fill="hold" nodeType="afterEffect">
                                  <p:stCondLst>
                                    <p:cond delay="1000"/>
                                  </p:stCondLst>
                                  <p:childTnLst>
                                    <p:set>
                                      <p:cBhvr>
                                        <p:cTn id="34" dur="1" fill="hold">
                                          <p:stCondLst>
                                            <p:cond delay="0"/>
                                          </p:stCondLst>
                                        </p:cTn>
                                        <p:tgtEl>
                                          <p:spTgt spid="352">
                                            <p:txEl>
                                              <p:pRg st="7" end="7"/>
                                            </p:txEl>
                                          </p:spTgt>
                                        </p:tgtEl>
                                        <p:attrNameLst>
                                          <p:attrName>style.visibility</p:attrName>
                                        </p:attrNameLst>
                                      </p:cBhvr>
                                      <p:to>
                                        <p:strVal val="visible"/>
                                      </p:to>
                                    </p:set>
                                    <p:animEffect transition="in" filter="dissolve">
                                      <p:cBhvr additive="repl">
                                        <p:cTn id="35" dur="500"/>
                                        <p:tgtEl>
                                          <p:spTgt spid="352">
                                            <p:txEl>
                                              <p:pRg st="7" end="7"/>
                                            </p:txEl>
                                          </p:spTgt>
                                        </p:tgtEl>
                                      </p:cBhvr>
                                    </p:animEffect>
                                  </p:childTnLst>
                                </p:cTn>
                              </p:par>
                            </p:childTnLst>
                          </p:cTn>
                        </p:par>
                        <p:par>
                          <p:cTn id="36" fill="hold">
                            <p:stCondLst>
                              <p:cond delay="12000"/>
                            </p:stCondLst>
                            <p:childTnLst>
                              <p:par>
                                <p:cTn id="37" presetID="9" presetClass="entr" fill="hold" nodeType="afterEffect">
                                  <p:stCondLst>
                                    <p:cond delay="1000"/>
                                  </p:stCondLst>
                                  <p:childTnLst>
                                    <p:set>
                                      <p:cBhvr>
                                        <p:cTn id="38" dur="1" fill="hold">
                                          <p:stCondLst>
                                            <p:cond delay="0"/>
                                          </p:stCondLst>
                                        </p:cTn>
                                        <p:tgtEl>
                                          <p:spTgt spid="352">
                                            <p:txEl>
                                              <p:pRg st="8" end="8"/>
                                            </p:txEl>
                                          </p:spTgt>
                                        </p:tgtEl>
                                        <p:attrNameLst>
                                          <p:attrName>style.visibility</p:attrName>
                                        </p:attrNameLst>
                                      </p:cBhvr>
                                      <p:to>
                                        <p:strVal val="visible"/>
                                      </p:to>
                                    </p:set>
                                    <p:animEffect transition="in" filter="dissolve">
                                      <p:cBhvr additive="repl">
                                        <p:cTn id="39" dur="500"/>
                                        <p:tgtEl>
                                          <p:spTgt spid="352">
                                            <p:txEl>
                                              <p:pRg st="8" end="8"/>
                                            </p:txEl>
                                          </p:spTgt>
                                        </p:tgtEl>
                                      </p:cBhvr>
                                    </p:animEffect>
                                  </p:childTnLst>
                                </p:cTn>
                              </p:par>
                            </p:childTnLst>
                          </p:cTn>
                        </p:par>
                        <p:par>
                          <p:cTn id="40" fill="hold">
                            <p:stCondLst>
                              <p:cond delay="13500"/>
                            </p:stCondLst>
                            <p:childTnLst>
                              <p:par>
                                <p:cTn id="41" presetID="9" presetClass="entr" fill="hold" nodeType="afterEffect">
                                  <p:stCondLst>
                                    <p:cond delay="1000"/>
                                  </p:stCondLst>
                                  <p:childTnLst>
                                    <p:set>
                                      <p:cBhvr>
                                        <p:cTn id="42" dur="1" fill="hold">
                                          <p:stCondLst>
                                            <p:cond delay="0"/>
                                          </p:stCondLst>
                                        </p:cTn>
                                        <p:tgtEl>
                                          <p:spTgt spid="352">
                                            <p:txEl>
                                              <p:pRg st="9" end="9"/>
                                            </p:txEl>
                                          </p:spTgt>
                                        </p:tgtEl>
                                        <p:attrNameLst>
                                          <p:attrName>style.visibility</p:attrName>
                                        </p:attrNameLst>
                                      </p:cBhvr>
                                      <p:to>
                                        <p:strVal val="visible"/>
                                      </p:to>
                                    </p:set>
                                    <p:animEffect transition="in" filter="dissolve">
                                      <p:cBhvr additive="repl">
                                        <p:cTn id="43" dur="500"/>
                                        <p:tgtEl>
                                          <p:spTgt spid="352">
                                            <p:txEl>
                                              <p:pRg st="9" end="9"/>
                                            </p:txEl>
                                          </p:spTgt>
                                        </p:tgtEl>
                                      </p:cBhvr>
                                    </p:animEffect>
                                  </p:childTnLst>
                                </p:cTn>
                              </p:par>
                            </p:childTnLst>
                          </p:cTn>
                        </p:par>
                        <p:par>
                          <p:cTn id="44" fill="hold">
                            <p:stCondLst>
                              <p:cond delay="15000"/>
                            </p:stCondLst>
                            <p:childTnLst>
                              <p:par>
                                <p:cTn id="45" presetID="9" presetClass="entr" fill="hold" nodeType="afterEffect">
                                  <p:stCondLst>
                                    <p:cond delay="1000"/>
                                  </p:stCondLst>
                                  <p:childTnLst>
                                    <p:set>
                                      <p:cBhvr>
                                        <p:cTn id="46" dur="1" fill="hold">
                                          <p:stCondLst>
                                            <p:cond delay="0"/>
                                          </p:stCondLst>
                                        </p:cTn>
                                        <p:tgtEl>
                                          <p:spTgt spid="352">
                                            <p:txEl>
                                              <p:pRg st="10" end="10"/>
                                            </p:txEl>
                                          </p:spTgt>
                                        </p:tgtEl>
                                        <p:attrNameLst>
                                          <p:attrName>style.visibility</p:attrName>
                                        </p:attrNameLst>
                                      </p:cBhvr>
                                      <p:to>
                                        <p:strVal val="visible"/>
                                      </p:to>
                                    </p:set>
                                    <p:animEffect transition="in" filter="dissolve">
                                      <p:cBhvr additive="repl">
                                        <p:cTn id="47" dur="500"/>
                                        <p:tgtEl>
                                          <p:spTgt spid="352">
                                            <p:txEl>
                                              <p:pRg st="10" end="10"/>
                                            </p:txEl>
                                          </p:spTgt>
                                        </p:tgtEl>
                                      </p:cBhvr>
                                    </p:animEffect>
                                  </p:childTnLst>
                                </p:cTn>
                              </p:par>
                            </p:childTnLst>
                          </p:cTn>
                        </p:par>
                        <p:par>
                          <p:cTn id="48" fill="hold">
                            <p:stCondLst>
                              <p:cond delay="16500"/>
                            </p:stCondLst>
                            <p:childTnLst>
                              <p:par>
                                <p:cTn id="49" presetID="9" presetClass="entr" fill="hold" nodeType="afterEffect">
                                  <p:stCondLst>
                                    <p:cond delay="1000"/>
                                  </p:stCondLst>
                                  <p:childTnLst>
                                    <p:set>
                                      <p:cBhvr>
                                        <p:cTn id="50" dur="1" fill="hold">
                                          <p:stCondLst>
                                            <p:cond delay="0"/>
                                          </p:stCondLst>
                                        </p:cTn>
                                        <p:tgtEl>
                                          <p:spTgt spid="352">
                                            <p:txEl>
                                              <p:pRg st="11" end="11"/>
                                            </p:txEl>
                                          </p:spTgt>
                                        </p:tgtEl>
                                        <p:attrNameLst>
                                          <p:attrName>style.visibility</p:attrName>
                                        </p:attrNameLst>
                                      </p:cBhvr>
                                      <p:to>
                                        <p:strVal val="visible"/>
                                      </p:to>
                                    </p:set>
                                    <p:animEffect transition="in" filter="dissolve">
                                      <p:cBhvr additive="repl">
                                        <p:cTn id="51" dur="500"/>
                                        <p:tgtEl>
                                          <p:spTgt spid="35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3" name="CustomShape 1"/>
          <p:cNvSpPr/>
          <p:nvPr/>
        </p:nvSpPr>
        <p:spPr>
          <a:xfrm>
            <a:off x="6172200" y="9185400"/>
            <a:ext cx="11963160" cy="95220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354" name="TextShape 2"/>
          <p:cNvSpPr txBox="1"/>
          <p:nvPr/>
        </p:nvSpPr>
        <p:spPr>
          <a:xfrm>
            <a:off x="7924680" y="3924360"/>
            <a:ext cx="6897240" cy="1730520"/>
          </a:xfrm>
          <a:prstGeom prst="rect">
            <a:avLst/>
          </a:prstGeom>
          <a:noFill/>
          <a:ln>
            <a:noFill/>
          </a:ln>
        </p:spPr>
        <p:txBody>
          <a:bodyPr lIns="0" tIns="12600" rIns="0" bIns="0">
            <a:noAutofit/>
          </a:bodyPr>
          <a:lstStyle/>
          <a:p>
            <a:pPr>
              <a:lnSpc>
                <a:spcPct val="100000"/>
              </a:lnSpc>
            </a:pPr>
            <a:r>
              <a:rPr lang="es-ES" sz="9000" b="1" strike="noStrike" spc="-1">
                <a:solidFill>
                  <a:srgbClr val="152D54"/>
                </a:solidFill>
                <a:latin typeface="Tahoma"/>
              </a:rPr>
              <a:t>¡Gracias!</a:t>
            </a:r>
            <a:endParaRPr lang="es-ES" sz="9000" b="0" strike="noStrike" spc="-1">
              <a:solidFill>
                <a:srgbClr val="000000"/>
              </a:solidFill>
              <a:latin typeface="Calibri"/>
            </a:endParaRPr>
          </a:p>
        </p:txBody>
      </p:sp>
      <p:pic>
        <p:nvPicPr>
          <p:cNvPr id="355" name="Picture 9"/>
          <p:cNvPicPr/>
          <p:nvPr/>
        </p:nvPicPr>
        <p:blipFill>
          <a:blip r:embed="rId3"/>
          <a:stretch/>
        </p:blipFill>
        <p:spPr>
          <a:xfrm>
            <a:off x="8289360" y="9661680"/>
            <a:ext cx="10058040" cy="556200"/>
          </a:xfrm>
          <a:prstGeom prst="rect">
            <a:avLst/>
          </a:prstGeom>
          <a:ln>
            <a:noFill/>
          </a:ln>
        </p:spPr>
      </p:pic>
      <p:pic>
        <p:nvPicPr>
          <p:cNvPr id="356" name="Picture 3"/>
          <p:cNvPicPr/>
          <p:nvPr/>
        </p:nvPicPr>
        <p:blipFill>
          <a:blip r:embed="rId4"/>
          <a:stretch/>
        </p:blipFill>
        <p:spPr>
          <a:xfrm>
            <a:off x="6324480" y="9705240"/>
            <a:ext cx="1985040" cy="432360"/>
          </a:xfrm>
          <a:prstGeom prst="rect">
            <a:avLst/>
          </a:prstGeom>
          <a:ln>
            <a:noFill/>
          </a:ln>
        </p:spPr>
      </p:pic>
      <p:pic>
        <p:nvPicPr>
          <p:cNvPr id="357" name="Imagen 10"/>
          <p:cNvPicPr/>
          <p:nvPr/>
        </p:nvPicPr>
        <p:blipFill>
          <a:blip r:embed="rId5"/>
          <a:stretch/>
        </p:blipFill>
        <p:spPr>
          <a:xfrm>
            <a:off x="5257800" y="9715320"/>
            <a:ext cx="936000" cy="4489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additive="repl">
                                        <p:cTn id="7" dur="30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1015920" y="728280"/>
            <a:ext cx="12852000" cy="1730520"/>
          </a:xfrm>
          <a:prstGeom prst="rect">
            <a:avLst/>
          </a:prstGeom>
          <a:noFill/>
          <a:ln>
            <a:noFill/>
          </a:ln>
        </p:spPr>
        <p:txBody>
          <a:bodyPr lIns="0" tIns="12600" rIns="0" bIns="0">
            <a:noAutofit/>
          </a:bodyPr>
          <a:lstStyle/>
          <a:p>
            <a:pPr marL="12600">
              <a:lnSpc>
                <a:spcPct val="100000"/>
              </a:lnSpc>
              <a:spcBef>
                <a:spcPts val="99"/>
              </a:spcBef>
            </a:pPr>
            <a:r>
              <a:rPr lang="es-ES" sz="4800" b="1" strike="noStrike" spc="-1">
                <a:solidFill>
                  <a:srgbClr val="E12227"/>
                </a:solidFill>
                <a:latin typeface="Tahoma"/>
              </a:rPr>
              <a:t>ÍNDICE</a:t>
            </a:r>
            <a:br/>
            <a:endParaRPr lang="es-ES" sz="4800" b="0" strike="noStrike" spc="-1">
              <a:solidFill>
                <a:srgbClr val="000000"/>
              </a:solidFill>
              <a:latin typeface="Calibri"/>
            </a:endParaRPr>
          </a:p>
        </p:txBody>
      </p:sp>
      <p:sp>
        <p:nvSpPr>
          <p:cNvPr id="211" name="CustomShape 2"/>
          <p:cNvSpPr/>
          <p:nvPr/>
        </p:nvSpPr>
        <p:spPr>
          <a:xfrm>
            <a:off x="0" y="288720"/>
            <a:ext cx="16270200" cy="123480"/>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a:ln>
            <a:noFill/>
          </a:ln>
        </p:spPr>
        <p:style>
          <a:lnRef idx="0">
            <a:scrgbClr r="0" g="0" b="0"/>
          </a:lnRef>
          <a:fillRef idx="0">
            <a:scrgbClr r="0" g="0" b="0"/>
          </a:fillRef>
          <a:effectRef idx="0">
            <a:scrgbClr r="0" g="0" b="0"/>
          </a:effectRef>
          <a:fontRef idx="minor"/>
        </p:style>
      </p:sp>
      <p:pic>
        <p:nvPicPr>
          <p:cNvPr id="212" name="Picture 9"/>
          <p:cNvPicPr/>
          <p:nvPr/>
        </p:nvPicPr>
        <p:blipFill>
          <a:blip r:embed="rId3"/>
          <a:stretch/>
        </p:blipFill>
        <p:spPr>
          <a:xfrm>
            <a:off x="3200400" y="9692280"/>
            <a:ext cx="10058040" cy="556200"/>
          </a:xfrm>
          <a:prstGeom prst="rect">
            <a:avLst/>
          </a:prstGeom>
          <a:ln>
            <a:noFill/>
          </a:ln>
        </p:spPr>
      </p:pic>
      <p:pic>
        <p:nvPicPr>
          <p:cNvPr id="213" name="Picture 3"/>
          <p:cNvPicPr/>
          <p:nvPr/>
        </p:nvPicPr>
        <p:blipFill>
          <a:blip r:embed="rId4"/>
          <a:stretch/>
        </p:blipFill>
        <p:spPr>
          <a:xfrm>
            <a:off x="1235520" y="9735480"/>
            <a:ext cx="1985040" cy="432360"/>
          </a:xfrm>
          <a:prstGeom prst="rect">
            <a:avLst/>
          </a:prstGeom>
          <a:ln>
            <a:noFill/>
          </a:ln>
        </p:spPr>
      </p:pic>
      <p:pic>
        <p:nvPicPr>
          <p:cNvPr id="214" name="Imagen 31"/>
          <p:cNvPicPr/>
          <p:nvPr/>
        </p:nvPicPr>
        <p:blipFill>
          <a:blip r:embed="rId5"/>
          <a:stretch/>
        </p:blipFill>
        <p:spPr>
          <a:xfrm>
            <a:off x="168840" y="9745920"/>
            <a:ext cx="936000" cy="448920"/>
          </a:xfrm>
          <a:prstGeom prst="rect">
            <a:avLst/>
          </a:prstGeom>
          <a:ln>
            <a:noFill/>
          </a:ln>
        </p:spPr>
      </p:pic>
      <p:sp>
        <p:nvSpPr>
          <p:cNvPr id="215" name="CustomShape 3"/>
          <p:cNvSpPr/>
          <p:nvPr/>
        </p:nvSpPr>
        <p:spPr>
          <a:xfrm>
            <a:off x="0" y="2801520"/>
            <a:ext cx="18287640" cy="972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16" name="CustomShape 4"/>
          <p:cNvSpPr/>
          <p:nvPr/>
        </p:nvSpPr>
        <p:spPr>
          <a:xfrm>
            <a:off x="13246560" y="2847240"/>
            <a:ext cx="516600" cy="2995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217" name="CustomShape 5"/>
          <p:cNvSpPr/>
          <p:nvPr/>
        </p:nvSpPr>
        <p:spPr>
          <a:xfrm>
            <a:off x="7473240" y="2860920"/>
            <a:ext cx="516600" cy="27216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218" name="CustomShape 6"/>
          <p:cNvSpPr/>
          <p:nvPr/>
        </p:nvSpPr>
        <p:spPr>
          <a:xfrm>
            <a:off x="1636920" y="2847240"/>
            <a:ext cx="516600" cy="2995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a:ln>
            <a:noFill/>
          </a:ln>
        </p:spPr>
        <p:style>
          <a:lnRef idx="0">
            <a:scrgbClr r="0" g="0" b="0"/>
          </a:lnRef>
          <a:fillRef idx="0">
            <a:scrgbClr r="0" g="0" b="0"/>
          </a:fillRef>
          <a:effectRef idx="0">
            <a:scrgbClr r="0" g="0" b="0"/>
          </a:effectRef>
          <a:fontRef idx="minor"/>
        </p:style>
      </p:sp>
      <p:sp>
        <p:nvSpPr>
          <p:cNvPr id="219" name="CustomShape 7"/>
          <p:cNvSpPr/>
          <p:nvPr/>
        </p:nvSpPr>
        <p:spPr>
          <a:xfrm>
            <a:off x="899640" y="3371400"/>
            <a:ext cx="5490360" cy="2060649"/>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es-ES" sz="3200" b="1" strike="noStrike" spc="-1" dirty="0">
                <a:solidFill>
                  <a:srgbClr val="243255"/>
                </a:solidFill>
                <a:latin typeface="Calibri"/>
              </a:rPr>
              <a:t>1 ¿Qué es la flexibilidad cognitiva y por qué es importante para la búsqueda de empleo?</a:t>
            </a:r>
            <a:endParaRPr lang="es-ES" sz="3200" b="0" strike="noStrike" spc="-1" dirty="0">
              <a:latin typeface="Arial"/>
            </a:endParaRPr>
          </a:p>
        </p:txBody>
      </p:sp>
      <p:sp>
        <p:nvSpPr>
          <p:cNvPr id="220" name="CustomShape 8"/>
          <p:cNvSpPr/>
          <p:nvPr/>
        </p:nvSpPr>
        <p:spPr>
          <a:xfrm>
            <a:off x="6781680" y="3371400"/>
            <a:ext cx="5996160" cy="1065240"/>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es-ES" sz="3200" b="1" strike="noStrike" spc="-1" dirty="0">
                <a:solidFill>
                  <a:srgbClr val="243255"/>
                </a:solidFill>
                <a:latin typeface="Calibri"/>
              </a:rPr>
              <a:t>2 Evaluar el nivel de flexibilidad cognitiva</a:t>
            </a:r>
            <a:endParaRPr lang="es-ES" sz="3200" b="0" strike="noStrike" spc="-1" dirty="0">
              <a:latin typeface="Arial"/>
            </a:endParaRPr>
          </a:p>
        </p:txBody>
      </p:sp>
      <p:sp>
        <p:nvSpPr>
          <p:cNvPr id="221" name="CustomShape 9"/>
          <p:cNvSpPr/>
          <p:nvPr/>
        </p:nvSpPr>
        <p:spPr>
          <a:xfrm>
            <a:off x="12543840" y="3325320"/>
            <a:ext cx="4677120" cy="577800"/>
          </a:xfrm>
          <a:prstGeom prst="rect">
            <a:avLst/>
          </a:prstGeom>
          <a:noFill/>
          <a:ln>
            <a:noFill/>
          </a:ln>
        </p:spPr>
        <p:style>
          <a:lnRef idx="0">
            <a:scrgbClr r="0" g="0" b="0"/>
          </a:lnRef>
          <a:fillRef idx="0">
            <a:scrgbClr r="0" g="0" b="0"/>
          </a:fillRef>
          <a:effectRef idx="0">
            <a:scrgbClr r="0" g="0" b="0"/>
          </a:effectRef>
          <a:fontRef idx="minor"/>
        </p:style>
        <p:txBody>
          <a:bodyPr lIns="108000" tIns="45000" rIns="108000" bIns="45000">
            <a:spAutoFit/>
          </a:bodyPr>
          <a:lstStyle/>
          <a:p>
            <a:pPr>
              <a:lnSpc>
                <a:spcPct val="100000"/>
              </a:lnSpc>
            </a:pPr>
            <a:r>
              <a:rPr lang="es-ES" sz="3200" b="1" strike="noStrike" spc="-1" dirty="0">
                <a:solidFill>
                  <a:srgbClr val="243255"/>
                </a:solidFill>
                <a:latin typeface="Calibri"/>
              </a:rPr>
              <a:t>3 Mejora y formación</a:t>
            </a:r>
            <a:endParaRPr lang="es-E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1000"/>
                                  </p:stCondLst>
                                  <p:childTnLst>
                                    <p:set>
                                      <p:cBhvr>
                                        <p:cTn id="6" dur="1" fill="hold">
                                          <p:stCondLst>
                                            <p:cond delay="0"/>
                                          </p:stCondLst>
                                        </p:cTn>
                                        <p:tgtEl>
                                          <p:spTgt spid="219"/>
                                        </p:tgtEl>
                                        <p:attrNameLst>
                                          <p:attrName>style.visibility</p:attrName>
                                        </p:attrNameLst>
                                      </p:cBhvr>
                                      <p:to>
                                        <p:strVal val="visible"/>
                                      </p:to>
                                    </p:set>
                                  </p:childTnLst>
                                </p:cTn>
                              </p:par>
                            </p:childTnLst>
                          </p:cTn>
                        </p:par>
                        <p:par>
                          <p:cTn id="7" fill="hold">
                            <p:stCondLst>
                              <p:cond delay="1000"/>
                            </p:stCondLst>
                            <p:childTnLst>
                              <p:par>
                                <p:cTn id="8" presetID="1" presetClass="entr" fill="hold" nodeType="afterEffect">
                                  <p:stCondLst>
                                    <p:cond delay="1000"/>
                                  </p:stCondLst>
                                  <p:childTnLst>
                                    <p:set>
                                      <p:cBhvr>
                                        <p:cTn id="9" dur="1" fill="hold">
                                          <p:stCondLst>
                                            <p:cond delay="0"/>
                                          </p:stCondLst>
                                        </p:cTn>
                                        <p:tgtEl>
                                          <p:spTgt spid="220"/>
                                        </p:tgtEl>
                                        <p:attrNameLst>
                                          <p:attrName>style.visibility</p:attrName>
                                        </p:attrNameLst>
                                      </p:cBhvr>
                                      <p:to>
                                        <p:strVal val="visible"/>
                                      </p:to>
                                    </p:set>
                                  </p:childTnLst>
                                </p:cTn>
                              </p:par>
                            </p:childTnLst>
                          </p:cTn>
                        </p:par>
                        <p:par>
                          <p:cTn id="10" fill="hold">
                            <p:stCondLst>
                              <p:cond delay="2000"/>
                            </p:stCondLst>
                            <p:childTnLst>
                              <p:par>
                                <p:cTn id="11" presetID="1" presetClass="entr" fill="hold" nodeType="afterEffect">
                                  <p:stCondLst>
                                    <p:cond delay="1000"/>
                                  </p:stCondLst>
                                  <p:childTnLst>
                                    <p:set>
                                      <p:cBhvr>
                                        <p:cTn id="12"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23" name="CustomShape 2"/>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24" name="Imagen 7"/>
          <p:cNvPicPr/>
          <p:nvPr/>
        </p:nvPicPr>
        <p:blipFill>
          <a:blip r:embed="rId3"/>
          <a:stretch/>
        </p:blipFill>
        <p:spPr>
          <a:xfrm>
            <a:off x="1370520" y="8943120"/>
            <a:ext cx="1684080" cy="480960"/>
          </a:xfrm>
          <a:prstGeom prst="rect">
            <a:avLst/>
          </a:prstGeom>
          <a:ln>
            <a:noFill/>
          </a:ln>
        </p:spPr>
      </p:pic>
      <p:pic>
        <p:nvPicPr>
          <p:cNvPr id="225" name="Imagen 18"/>
          <p:cNvPicPr/>
          <p:nvPr/>
        </p:nvPicPr>
        <p:blipFill>
          <a:blip r:embed="rId4"/>
          <a:stretch/>
        </p:blipFill>
        <p:spPr>
          <a:xfrm>
            <a:off x="228600" y="8912160"/>
            <a:ext cx="1066320" cy="511560"/>
          </a:xfrm>
          <a:prstGeom prst="rect">
            <a:avLst/>
          </a:prstGeom>
          <a:ln>
            <a:noFill/>
          </a:ln>
        </p:spPr>
      </p:pic>
      <p:sp>
        <p:nvSpPr>
          <p:cNvPr id="226" name="CustomShape 3"/>
          <p:cNvSpPr/>
          <p:nvPr/>
        </p:nvSpPr>
        <p:spPr>
          <a:xfrm>
            <a:off x="1389600" y="4402800"/>
            <a:ext cx="1552068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3600" b="0" strike="noStrike" spc="-1" dirty="0">
                <a:solidFill>
                  <a:srgbClr val="000000"/>
                </a:solidFill>
                <a:latin typeface="Calibri"/>
              </a:rPr>
              <a:t>La flexibilidad cognitiva es la capacidad del ser humano de adaptar las estrategias de proceso cognitivo para afrontar condiciones nuevas e inesperadas del entorno (Cañas et al. 2003).</a:t>
            </a:r>
            <a:endParaRPr lang="es-ES" sz="3600" b="0" strike="noStrike" spc="-1" dirty="0">
              <a:latin typeface="Arial"/>
            </a:endParaRPr>
          </a:p>
        </p:txBody>
      </p:sp>
      <p:sp>
        <p:nvSpPr>
          <p:cNvPr id="227" name="CustomShape 4"/>
          <p:cNvSpPr/>
          <p:nvPr/>
        </p:nvSpPr>
        <p:spPr>
          <a:xfrm>
            <a:off x="938160" y="2108520"/>
            <a:ext cx="15749280" cy="70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es-ES" sz="4000" b="1" strike="noStrike" spc="-1">
                <a:solidFill>
                  <a:srgbClr val="243255"/>
                </a:solidFill>
                <a:latin typeface="Calibri"/>
                <a:ea typeface="Tahoma"/>
              </a:rPr>
              <a:t>¿Qué es la flexibilidad cognitiva?</a:t>
            </a:r>
            <a:endParaRPr lang="es-ES" sz="40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dissolve">
                                      <p:cBhvr additive="repl">
                                        <p:cTn id="7"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29" name="CustomShape 2"/>
          <p:cNvSpPr/>
          <p:nvPr/>
        </p:nvSpPr>
        <p:spPr>
          <a:xfrm>
            <a:off x="938160" y="2019240"/>
            <a:ext cx="950112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a:solidFill>
                  <a:srgbClr val="243255"/>
                </a:solidFill>
                <a:latin typeface="Calibri"/>
              </a:rPr>
              <a:t>¿Qué es la flexibilidad cognitiva? </a:t>
            </a:r>
            <a:endParaRPr lang="es-ES" sz="4000" b="0" strike="noStrike" spc="-1">
              <a:latin typeface="Arial"/>
            </a:endParaRPr>
          </a:p>
        </p:txBody>
      </p:sp>
      <p:sp>
        <p:nvSpPr>
          <p:cNvPr id="230"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31" name="Imagen 7"/>
          <p:cNvPicPr/>
          <p:nvPr/>
        </p:nvPicPr>
        <p:blipFill>
          <a:blip r:embed="rId3"/>
          <a:stretch/>
        </p:blipFill>
        <p:spPr>
          <a:xfrm>
            <a:off x="1370520" y="8943120"/>
            <a:ext cx="1684080" cy="480960"/>
          </a:xfrm>
          <a:prstGeom prst="rect">
            <a:avLst/>
          </a:prstGeom>
          <a:ln>
            <a:noFill/>
          </a:ln>
        </p:spPr>
      </p:pic>
      <p:pic>
        <p:nvPicPr>
          <p:cNvPr id="232" name="Imagen 18"/>
          <p:cNvPicPr/>
          <p:nvPr/>
        </p:nvPicPr>
        <p:blipFill>
          <a:blip r:embed="rId4"/>
          <a:stretch/>
        </p:blipFill>
        <p:spPr>
          <a:xfrm>
            <a:off x="228600" y="8912160"/>
            <a:ext cx="1066320" cy="511560"/>
          </a:xfrm>
          <a:prstGeom prst="rect">
            <a:avLst/>
          </a:prstGeom>
          <a:ln>
            <a:noFill/>
          </a:ln>
        </p:spPr>
      </p:pic>
      <p:sp>
        <p:nvSpPr>
          <p:cNvPr id="233" name="CustomShape 4"/>
          <p:cNvSpPr/>
          <p:nvPr/>
        </p:nvSpPr>
        <p:spPr>
          <a:xfrm>
            <a:off x="938160" y="3009960"/>
            <a:ext cx="1605420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000" b="0" strike="noStrike" spc="-1">
                <a:solidFill>
                  <a:srgbClr val="000000"/>
                </a:solidFill>
                <a:latin typeface="Calibri"/>
              </a:rPr>
              <a:t> </a:t>
            </a:r>
            <a:endParaRPr lang="es-ES" sz="2000" b="0" strike="noStrike" spc="-1">
              <a:latin typeface="Arial"/>
            </a:endParaRPr>
          </a:p>
        </p:txBody>
      </p:sp>
      <p:sp>
        <p:nvSpPr>
          <p:cNvPr id="234" name="CustomShape 5"/>
          <p:cNvSpPr/>
          <p:nvPr/>
        </p:nvSpPr>
        <p:spPr>
          <a:xfrm>
            <a:off x="8001000" y="6494760"/>
            <a:ext cx="504540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400" b="0" strike="noStrike" spc="-1">
                <a:solidFill>
                  <a:srgbClr val="000000"/>
                </a:solidFill>
                <a:latin typeface="Calibri"/>
              </a:rPr>
              <a:t>Resolución de problemas</a:t>
            </a:r>
            <a:endParaRPr lang="es-ES" sz="2400" b="0" strike="noStrike" spc="-1">
              <a:latin typeface="Arial"/>
            </a:endParaRPr>
          </a:p>
          <a:p>
            <a:pPr>
              <a:lnSpc>
                <a:spcPct val="100000"/>
              </a:lnSpc>
            </a:pPr>
            <a:r>
              <a:rPr lang="es-ES" sz="2400" b="0" strike="noStrike" spc="-1">
                <a:solidFill>
                  <a:srgbClr val="000000"/>
                </a:solidFill>
                <a:latin typeface="Calibri"/>
              </a:rPr>
              <a:t>Pensamiento crítico</a:t>
            </a:r>
            <a:endParaRPr lang="es-ES" sz="2400" b="0" strike="noStrike" spc="-1">
              <a:latin typeface="Arial"/>
            </a:endParaRPr>
          </a:p>
          <a:p>
            <a:pPr>
              <a:lnSpc>
                <a:spcPct val="100000"/>
              </a:lnSpc>
            </a:pPr>
            <a:r>
              <a:rPr lang="es-ES" sz="2400" b="0" strike="noStrike" spc="-1">
                <a:solidFill>
                  <a:srgbClr val="000000"/>
                </a:solidFill>
                <a:latin typeface="Calibri"/>
              </a:rPr>
              <a:t>Conectar  ideas</a:t>
            </a:r>
            <a:endParaRPr lang="es-ES" sz="2400" b="0" strike="noStrike" spc="-1">
              <a:latin typeface="Arial"/>
            </a:endParaRPr>
          </a:p>
          <a:p>
            <a:pPr>
              <a:lnSpc>
                <a:spcPct val="100000"/>
              </a:lnSpc>
            </a:pPr>
            <a:r>
              <a:rPr lang="es-ES" sz="2400" b="0" strike="noStrike" spc="-1">
                <a:solidFill>
                  <a:srgbClr val="000000"/>
                </a:solidFill>
                <a:latin typeface="Calibri"/>
              </a:rPr>
              <a:t>Sintetizar la información</a:t>
            </a:r>
            <a:endParaRPr lang="es-ES" sz="2400" b="0" strike="noStrike" spc="-1">
              <a:latin typeface="Arial"/>
            </a:endParaRPr>
          </a:p>
        </p:txBody>
      </p:sp>
      <p:sp>
        <p:nvSpPr>
          <p:cNvPr id="235" name="CustomShape 6"/>
          <p:cNvSpPr/>
          <p:nvPr/>
        </p:nvSpPr>
        <p:spPr>
          <a:xfrm>
            <a:off x="13131360" y="6515280"/>
            <a:ext cx="504540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400" b="0" strike="noStrike" spc="-1">
                <a:solidFill>
                  <a:srgbClr val="000000"/>
                </a:solidFill>
                <a:latin typeface="Calibri"/>
              </a:rPr>
              <a:t>Flexionar</a:t>
            </a:r>
            <a:endParaRPr lang="es-ES" sz="2400" b="0" strike="noStrike" spc="-1">
              <a:latin typeface="Arial"/>
            </a:endParaRPr>
          </a:p>
          <a:p>
            <a:pPr>
              <a:lnSpc>
                <a:spcPct val="100000"/>
              </a:lnSpc>
            </a:pPr>
            <a:r>
              <a:rPr lang="es-ES" sz="2400" b="0" strike="noStrike" spc="-1">
                <a:solidFill>
                  <a:srgbClr val="000000"/>
                </a:solidFill>
                <a:latin typeface="Calibri"/>
              </a:rPr>
              <a:t>Torsionar</a:t>
            </a:r>
            <a:endParaRPr lang="es-ES" sz="2400" b="0" strike="noStrike" spc="-1">
              <a:latin typeface="Arial"/>
            </a:endParaRPr>
          </a:p>
          <a:p>
            <a:pPr>
              <a:lnSpc>
                <a:spcPct val="100000"/>
              </a:lnSpc>
            </a:pPr>
            <a:r>
              <a:rPr lang="es-ES" sz="2400" b="0" strike="noStrike" spc="-1">
                <a:solidFill>
                  <a:srgbClr val="000000"/>
                </a:solidFill>
                <a:latin typeface="Calibri"/>
              </a:rPr>
              <a:t>Pensar sobre las cosas de manera diferente</a:t>
            </a:r>
            <a:endParaRPr lang="es-ES" sz="2400" b="0" strike="noStrike" spc="-1">
              <a:latin typeface="Arial"/>
            </a:endParaRPr>
          </a:p>
          <a:p>
            <a:pPr>
              <a:lnSpc>
                <a:spcPct val="100000"/>
              </a:lnSpc>
            </a:pPr>
            <a:r>
              <a:rPr lang="es-ES" sz="2400" b="0" strike="noStrike" spc="-1">
                <a:solidFill>
                  <a:srgbClr val="000000"/>
                </a:solidFill>
                <a:latin typeface="Calibri"/>
              </a:rPr>
              <a:t>Cambiar los enfoques si es necesario</a:t>
            </a:r>
            <a:endParaRPr lang="es-ES" sz="2400" b="0" strike="noStrike" spc="-1">
              <a:latin typeface="Arial"/>
            </a:endParaRPr>
          </a:p>
        </p:txBody>
      </p:sp>
      <p:pic>
        <p:nvPicPr>
          <p:cNvPr id="236" name="Picture 4" descr="✓ yoga scorpion pose free vector eps, cdr, ai, svg vector illustration  graphic art"/>
          <p:cNvPicPr/>
          <p:nvPr/>
        </p:nvPicPr>
        <p:blipFill>
          <a:blip r:embed="rId5"/>
          <a:srcRect l="12920" t="13805"/>
          <a:stretch/>
        </p:blipFill>
        <p:spPr>
          <a:xfrm>
            <a:off x="13046760" y="1262880"/>
            <a:ext cx="5306400" cy="5252040"/>
          </a:xfrm>
          <a:prstGeom prst="rect">
            <a:avLst/>
          </a:prstGeom>
          <a:ln>
            <a:noFill/>
          </a:ln>
        </p:spPr>
      </p:pic>
      <p:pic>
        <p:nvPicPr>
          <p:cNvPr id="237" name="Picture 10" descr="Black and White Brain Clip Art Free PNG Image｜Illustoon"/>
          <p:cNvPicPr/>
          <p:nvPr/>
        </p:nvPicPr>
        <p:blipFill>
          <a:blip r:embed="rId6"/>
          <a:srcRect l="5555" t="6299" r="4815" b="7039"/>
          <a:stretch/>
        </p:blipFill>
        <p:spPr>
          <a:xfrm>
            <a:off x="8196840" y="2255040"/>
            <a:ext cx="3554640" cy="3437280"/>
          </a:xfrm>
          <a:prstGeom prst="rect">
            <a:avLst/>
          </a:prstGeom>
          <a:ln>
            <a:noFill/>
          </a:ln>
        </p:spPr>
      </p:pic>
      <p:sp>
        <p:nvSpPr>
          <p:cNvPr id="238" name="CustomShape 7"/>
          <p:cNvSpPr/>
          <p:nvPr/>
        </p:nvSpPr>
        <p:spPr>
          <a:xfrm>
            <a:off x="12356280" y="2592000"/>
            <a:ext cx="1185120" cy="219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3800" b="0" strike="noStrike" spc="-1">
                <a:solidFill>
                  <a:srgbClr val="000000"/>
                </a:solidFill>
                <a:latin typeface="Calibri"/>
              </a:rPr>
              <a:t>+</a:t>
            </a:r>
            <a:endParaRPr lang="es-ES" sz="13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3" presetClass="entr" presetSubtype="10" fill="hold" nodeType="afterEffect">
                                  <p:stCondLst>
                                    <p:cond delay="1000"/>
                                  </p:stCondLst>
                                  <p:childTnLst>
                                    <p:set>
                                      <p:cBhvr>
                                        <p:cTn id="6" dur="1" fill="hold">
                                          <p:stCondLst>
                                            <p:cond delay="0"/>
                                          </p:stCondLst>
                                        </p:cTn>
                                        <p:tgtEl>
                                          <p:spTgt spid="237"/>
                                        </p:tgtEl>
                                        <p:attrNameLst>
                                          <p:attrName>style.visibility</p:attrName>
                                        </p:attrNameLst>
                                      </p:cBhvr>
                                      <p:to>
                                        <p:strVal val="visible"/>
                                      </p:to>
                                    </p:set>
                                    <p:animEffect transition="in" filter="blinds(horizontal)">
                                      <p:cBhvr additive="repl">
                                        <p:cTn id="7" dur="500"/>
                                        <p:tgtEl>
                                          <p:spTgt spid="237"/>
                                        </p:tgtEl>
                                      </p:cBhvr>
                                    </p:animEffect>
                                  </p:childTnLst>
                                </p:cTn>
                              </p:par>
                            </p:childTnLst>
                          </p:cTn>
                        </p:par>
                        <p:par>
                          <p:cTn id="8" fill="hold">
                            <p:stCondLst>
                              <p:cond delay="1500"/>
                            </p:stCondLst>
                            <p:childTnLst>
                              <p:par>
                                <p:cTn id="9" presetID="3" presetClass="entr" presetSubtype="10" fill="hold" nodeType="afterEffect">
                                  <p:stCondLst>
                                    <p:cond delay="1000"/>
                                  </p:stCondLst>
                                  <p:childTnLst>
                                    <p:set>
                                      <p:cBhvr>
                                        <p:cTn id="10" dur="1" fill="hold">
                                          <p:stCondLst>
                                            <p:cond delay="0"/>
                                          </p:stCondLst>
                                        </p:cTn>
                                        <p:tgtEl>
                                          <p:spTgt spid="234"/>
                                        </p:tgtEl>
                                        <p:attrNameLst>
                                          <p:attrName>style.visibility</p:attrName>
                                        </p:attrNameLst>
                                      </p:cBhvr>
                                      <p:to>
                                        <p:strVal val="visible"/>
                                      </p:to>
                                    </p:set>
                                    <p:animEffect transition="in" filter="blinds(horizontal)">
                                      <p:cBhvr additive="repl">
                                        <p:cTn id="11" dur="500"/>
                                        <p:tgtEl>
                                          <p:spTgt spid="234"/>
                                        </p:tgtEl>
                                      </p:cBhvr>
                                    </p:animEffect>
                                  </p:childTnLst>
                                </p:cTn>
                              </p:par>
                            </p:childTnLst>
                          </p:cTn>
                        </p:par>
                        <p:par>
                          <p:cTn id="12" fill="hold">
                            <p:stCondLst>
                              <p:cond delay="3000"/>
                            </p:stCondLst>
                            <p:childTnLst>
                              <p:par>
                                <p:cTn id="13" presetID="3" presetClass="entr" presetSubtype="10" fill="hold" nodeType="afterEffect">
                                  <p:stCondLst>
                                    <p:cond delay="1000"/>
                                  </p:stCondLst>
                                  <p:childTnLst>
                                    <p:set>
                                      <p:cBhvr>
                                        <p:cTn id="14" dur="1" fill="hold">
                                          <p:stCondLst>
                                            <p:cond delay="0"/>
                                          </p:stCondLst>
                                        </p:cTn>
                                        <p:tgtEl>
                                          <p:spTgt spid="238"/>
                                        </p:tgtEl>
                                        <p:attrNameLst>
                                          <p:attrName>style.visibility</p:attrName>
                                        </p:attrNameLst>
                                      </p:cBhvr>
                                      <p:to>
                                        <p:strVal val="visible"/>
                                      </p:to>
                                    </p:set>
                                    <p:animEffect transition="in" filter="blinds(horizontal)">
                                      <p:cBhvr additive="repl">
                                        <p:cTn id="15" dur="500"/>
                                        <p:tgtEl>
                                          <p:spTgt spid="238"/>
                                        </p:tgtEl>
                                      </p:cBhvr>
                                    </p:animEffect>
                                  </p:childTnLst>
                                </p:cTn>
                              </p:par>
                            </p:childTnLst>
                          </p:cTn>
                        </p:par>
                        <p:par>
                          <p:cTn id="16" fill="hold">
                            <p:stCondLst>
                              <p:cond delay="4500"/>
                            </p:stCondLst>
                            <p:childTnLst>
                              <p:par>
                                <p:cTn id="17" presetID="3" presetClass="entr" presetSubtype="10" fill="hold" nodeType="afterEffect">
                                  <p:stCondLst>
                                    <p:cond delay="1000"/>
                                  </p:stCondLst>
                                  <p:childTnLst>
                                    <p:set>
                                      <p:cBhvr>
                                        <p:cTn id="18" dur="1" fill="hold">
                                          <p:stCondLst>
                                            <p:cond delay="0"/>
                                          </p:stCondLst>
                                        </p:cTn>
                                        <p:tgtEl>
                                          <p:spTgt spid="236"/>
                                        </p:tgtEl>
                                        <p:attrNameLst>
                                          <p:attrName>style.visibility</p:attrName>
                                        </p:attrNameLst>
                                      </p:cBhvr>
                                      <p:to>
                                        <p:strVal val="visible"/>
                                      </p:to>
                                    </p:set>
                                    <p:animEffect transition="in" filter="blinds(horizontal)">
                                      <p:cBhvr additive="repl">
                                        <p:cTn id="19" dur="500"/>
                                        <p:tgtEl>
                                          <p:spTgt spid="236"/>
                                        </p:tgtEl>
                                      </p:cBhvr>
                                    </p:animEffect>
                                  </p:childTnLst>
                                </p:cTn>
                              </p:par>
                            </p:childTnLst>
                          </p:cTn>
                        </p:par>
                        <p:par>
                          <p:cTn id="20" fill="hold">
                            <p:stCondLst>
                              <p:cond delay="6000"/>
                            </p:stCondLst>
                            <p:childTnLst>
                              <p:par>
                                <p:cTn id="21" presetID="3" presetClass="entr" presetSubtype="10" fill="hold" nodeType="afterEffect">
                                  <p:stCondLst>
                                    <p:cond delay="1000"/>
                                  </p:stCondLst>
                                  <p:childTnLst>
                                    <p:set>
                                      <p:cBhvr>
                                        <p:cTn id="22" dur="1" fill="hold">
                                          <p:stCondLst>
                                            <p:cond delay="0"/>
                                          </p:stCondLst>
                                        </p:cTn>
                                        <p:tgtEl>
                                          <p:spTgt spid="235"/>
                                        </p:tgtEl>
                                        <p:attrNameLst>
                                          <p:attrName>style.visibility</p:attrName>
                                        </p:attrNameLst>
                                      </p:cBhvr>
                                      <p:to>
                                        <p:strVal val="visible"/>
                                      </p:to>
                                    </p:set>
                                    <p:animEffect transition="in" filter="blinds(horizontal)">
                                      <p:cBhvr additive="repl">
                                        <p:cTn id="23"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40" name="CustomShape 2"/>
          <p:cNvSpPr/>
          <p:nvPr/>
        </p:nvSpPr>
        <p:spPr>
          <a:xfrm>
            <a:off x="938160" y="2019240"/>
            <a:ext cx="1392048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a:solidFill>
                  <a:srgbClr val="243255"/>
                </a:solidFill>
                <a:latin typeface="Calibri"/>
              </a:rPr>
              <a:t>¿Qué es la flexibilidad cognitiva? Definiciones alternativas</a:t>
            </a:r>
            <a:endParaRPr lang="es-ES" sz="4000" b="0" strike="noStrike" spc="-1">
              <a:latin typeface="Arial"/>
            </a:endParaRPr>
          </a:p>
        </p:txBody>
      </p:sp>
      <p:sp>
        <p:nvSpPr>
          <p:cNvPr id="241"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42" name="Imagen 7"/>
          <p:cNvPicPr/>
          <p:nvPr/>
        </p:nvPicPr>
        <p:blipFill>
          <a:blip r:embed="rId3"/>
          <a:stretch/>
        </p:blipFill>
        <p:spPr>
          <a:xfrm>
            <a:off x="1370520" y="8943120"/>
            <a:ext cx="1684080" cy="480960"/>
          </a:xfrm>
          <a:prstGeom prst="rect">
            <a:avLst/>
          </a:prstGeom>
          <a:ln>
            <a:noFill/>
          </a:ln>
        </p:spPr>
      </p:pic>
      <p:pic>
        <p:nvPicPr>
          <p:cNvPr id="243" name="Imagen 18"/>
          <p:cNvPicPr/>
          <p:nvPr/>
        </p:nvPicPr>
        <p:blipFill>
          <a:blip r:embed="rId4"/>
          <a:stretch/>
        </p:blipFill>
        <p:spPr>
          <a:xfrm>
            <a:off x="228600" y="8912160"/>
            <a:ext cx="1066320" cy="511560"/>
          </a:xfrm>
          <a:prstGeom prst="rect">
            <a:avLst/>
          </a:prstGeom>
          <a:ln>
            <a:noFill/>
          </a:ln>
        </p:spPr>
      </p:pic>
      <p:sp>
        <p:nvSpPr>
          <p:cNvPr id="244" name="CustomShape 4"/>
          <p:cNvSpPr/>
          <p:nvPr/>
        </p:nvSpPr>
        <p:spPr>
          <a:xfrm>
            <a:off x="938160" y="3009960"/>
            <a:ext cx="1605420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ct val="100000"/>
              </a:lnSpc>
              <a:spcAft>
                <a:spcPts val="1199"/>
              </a:spcAft>
              <a:buClr>
                <a:srgbClr val="000000"/>
              </a:buClr>
              <a:buFont typeface="Arial"/>
              <a:buChar char="•"/>
            </a:pPr>
            <a:r>
              <a:rPr lang="es-ES" sz="2400" b="0" strike="noStrike" spc="-1" dirty="0">
                <a:solidFill>
                  <a:srgbClr val="000000"/>
                </a:solidFill>
                <a:latin typeface="Calibri"/>
              </a:rPr>
              <a:t>La capacidad del cerebro para pasar de pensar en un concepto a otro. Cuanto más rápido pueda cambiar o "trasladar" su pensamiento de una dimensión a otra, mayor será su nivel de flexibilidad cognitiva.</a:t>
            </a:r>
            <a:endParaRPr lang="es-ES" sz="2400" b="0" strike="noStrike" spc="-1" dirty="0">
              <a:latin typeface="Arial"/>
            </a:endParaRPr>
          </a:p>
          <a:p>
            <a:pPr marL="343080" indent="-342720">
              <a:lnSpc>
                <a:spcPct val="100000"/>
              </a:lnSpc>
              <a:spcAft>
                <a:spcPts val="1199"/>
              </a:spcAft>
              <a:buClr>
                <a:srgbClr val="000000"/>
              </a:buClr>
              <a:buFont typeface="Arial"/>
              <a:buChar char="•"/>
            </a:pPr>
            <a:r>
              <a:rPr lang="es-ES" sz="2400" b="0" strike="noStrike" spc="-1" dirty="0">
                <a:solidFill>
                  <a:srgbClr val="000000"/>
                </a:solidFill>
                <a:latin typeface="Calibri"/>
              </a:rPr>
              <a:t>La capacidad de pensar con flexibilidad y cambiar de perspectivas y enfoques fácilmente </a:t>
            </a:r>
            <a:endParaRPr lang="es-ES" sz="2400" b="0" strike="noStrike" spc="-1" dirty="0">
              <a:latin typeface="Arial"/>
            </a:endParaRPr>
          </a:p>
          <a:p>
            <a:pPr marL="343080" indent="-342720">
              <a:lnSpc>
                <a:spcPct val="100000"/>
              </a:lnSpc>
              <a:spcAft>
                <a:spcPts val="1199"/>
              </a:spcAft>
              <a:buClr>
                <a:srgbClr val="000000"/>
              </a:buClr>
              <a:buFont typeface="Arial"/>
              <a:buChar char="•"/>
            </a:pPr>
            <a:r>
              <a:rPr lang="es-ES" sz="2400" b="0" strike="noStrike" spc="-1" dirty="0">
                <a:solidFill>
                  <a:srgbClr val="000000"/>
                </a:solidFill>
                <a:latin typeface="Calibri"/>
              </a:rPr>
              <a:t>La propiedad intrínseca de un sistema cognitivo, a menudo asociado con la capacidad mental de ajustar su actividad y contenidos, para cambiar entre diferentes tareas y sus correspondientes respuestas de comportamiento, manteniendo múltiples conceptos simultáneamente e intercambiar la atención interna entre ellos (William, 1962)</a:t>
            </a:r>
            <a:endParaRPr lang="es-ES" sz="2400" b="0" strike="noStrike" spc="-1" dirty="0">
              <a:latin typeface="Arial"/>
            </a:endParaRPr>
          </a:p>
          <a:p>
            <a:pPr marL="343080" indent="-342720">
              <a:lnSpc>
                <a:spcPct val="100000"/>
              </a:lnSpc>
              <a:spcAft>
                <a:spcPts val="1199"/>
              </a:spcAft>
              <a:buClr>
                <a:srgbClr val="000000"/>
              </a:buClr>
              <a:buFont typeface="Arial"/>
              <a:buChar char="•"/>
            </a:pPr>
            <a:r>
              <a:rPr lang="es-ES" sz="2400" b="0" strike="noStrike" spc="-1" dirty="0">
                <a:solidFill>
                  <a:srgbClr val="000000"/>
                </a:solidFill>
                <a:latin typeface="Calibri"/>
              </a:rPr>
              <a:t>Para conocer más definiciones académicas de la flexibilidad cognitiva  consultar </a:t>
            </a:r>
            <a:r>
              <a:rPr lang="es-ES" sz="2400" b="0" strike="noStrike" spc="-1" dirty="0" err="1">
                <a:solidFill>
                  <a:srgbClr val="000000"/>
                </a:solidFill>
                <a:latin typeface="Calibri"/>
              </a:rPr>
              <a:t>Ionescu</a:t>
            </a:r>
            <a:r>
              <a:rPr lang="es-ES" sz="2400" b="0" strike="noStrike" spc="-1" dirty="0">
                <a:solidFill>
                  <a:srgbClr val="000000"/>
                </a:solidFill>
                <a:latin typeface="Calibri"/>
              </a:rPr>
              <a:t> (2012)</a:t>
            </a:r>
            <a:endParaRPr lang="es-ES" sz="2400" b="0" strike="noStrike" spc="-1" dirty="0">
              <a:latin typeface="Arial"/>
            </a:endParaRPr>
          </a:p>
          <a:p>
            <a:pPr>
              <a:lnSpc>
                <a:spcPct val="100000"/>
              </a:lnSpc>
            </a:pPr>
            <a:endParaRPr lang="es-ES" sz="2400" b="0" strike="noStrike" spc="-1" dirty="0">
              <a:latin typeface="Arial"/>
            </a:endParaRPr>
          </a:p>
          <a:p>
            <a:pPr>
              <a:lnSpc>
                <a:spcPct val="100000"/>
              </a:lnSpc>
            </a:pPr>
            <a:r>
              <a:rPr lang="es-ES" sz="2400" b="0" u="sng" strike="noStrike" spc="-1" dirty="0">
                <a:solidFill>
                  <a:srgbClr val="000000"/>
                </a:solidFill>
                <a:uFillTx/>
                <a:latin typeface="Calibri"/>
              </a:rPr>
              <a:t>Terminología alternativa:</a:t>
            </a:r>
            <a:r>
              <a:rPr lang="es-ES" sz="2400" b="0" strike="noStrike" spc="-1" dirty="0">
                <a:solidFill>
                  <a:srgbClr val="000000"/>
                </a:solidFill>
                <a:latin typeface="Calibri"/>
              </a:rPr>
              <a:t> en neurociencia, cuando hablamos de flexibilidad cognitiva a veces nos referimos a “cambio de atención”, “cambio cognitivo”, “flexibilidad mental”, “cambio de configuración” y “cambio de tarea”</a:t>
            </a:r>
            <a:endParaRPr lang="es-ES" sz="2400" b="0" strike="noStrike" spc="-1" dirty="0">
              <a:latin typeface="Arial"/>
            </a:endParaRPr>
          </a:p>
          <a:p>
            <a:pPr>
              <a:lnSpc>
                <a:spcPct val="100000"/>
              </a:lnSpc>
            </a:pPr>
            <a:endParaRPr lang="es-ES" sz="2400" b="0" strike="noStrike" spc="-1" dirty="0">
              <a:latin typeface="Arial"/>
            </a:endParaRPr>
          </a:p>
          <a:p>
            <a:pPr>
              <a:lnSpc>
                <a:spcPct val="100000"/>
              </a:lnSpc>
            </a:pPr>
            <a:r>
              <a:rPr lang="es-ES" sz="1600" b="0" strike="noStrike" spc="-1" dirty="0">
                <a:solidFill>
                  <a:srgbClr val="000000"/>
                </a:solidFill>
                <a:latin typeface="Calibri"/>
              </a:rPr>
              <a:t>* Scott, William A. (</a:t>
            </a:r>
            <a:r>
              <a:rPr lang="es-ES" sz="1600" b="0" strike="noStrike" spc="-1" dirty="0" err="1">
                <a:solidFill>
                  <a:srgbClr val="000000"/>
                </a:solidFill>
                <a:latin typeface="Calibri"/>
              </a:rPr>
              <a:t>December</a:t>
            </a:r>
            <a:r>
              <a:rPr lang="es-ES" sz="1600" b="0" strike="noStrike" spc="-1" dirty="0">
                <a:solidFill>
                  <a:srgbClr val="000000"/>
                </a:solidFill>
                <a:latin typeface="Calibri"/>
              </a:rPr>
              <a:t> 1962). "Cognitive </a:t>
            </a:r>
            <a:r>
              <a:rPr lang="es-ES" sz="1600" b="0" strike="noStrike" spc="-1" dirty="0" err="1">
                <a:solidFill>
                  <a:srgbClr val="000000"/>
                </a:solidFill>
                <a:latin typeface="Calibri"/>
              </a:rPr>
              <a:t>complexity</a:t>
            </a:r>
            <a:r>
              <a:rPr lang="es-ES" sz="1600" b="0" strike="noStrike" spc="-1" dirty="0">
                <a:solidFill>
                  <a:srgbClr val="000000"/>
                </a:solidFill>
                <a:latin typeface="Calibri"/>
              </a:rPr>
              <a:t> and cognitive </a:t>
            </a:r>
            <a:r>
              <a:rPr lang="es-ES" sz="1600" b="0" strike="noStrike" spc="-1" dirty="0" err="1">
                <a:solidFill>
                  <a:srgbClr val="000000"/>
                </a:solidFill>
                <a:latin typeface="Calibri"/>
              </a:rPr>
              <a:t>flexibility</a:t>
            </a:r>
            <a:r>
              <a:rPr lang="es-ES" sz="1600" b="0" strike="noStrike" spc="-1" dirty="0">
                <a:solidFill>
                  <a:srgbClr val="000000"/>
                </a:solidFill>
                <a:latin typeface="Calibri"/>
              </a:rPr>
              <a:t>". </a:t>
            </a:r>
            <a:r>
              <a:rPr lang="es-ES" sz="1600" b="0" strike="noStrike" spc="-1" dirty="0" err="1">
                <a:solidFill>
                  <a:srgbClr val="000000"/>
                </a:solidFill>
                <a:latin typeface="Calibri"/>
              </a:rPr>
              <a:t>Sociometry</a:t>
            </a:r>
            <a:r>
              <a:rPr lang="es-ES" sz="1600" b="0" strike="noStrike" spc="-1" dirty="0">
                <a:solidFill>
                  <a:srgbClr val="000000"/>
                </a:solidFill>
                <a:latin typeface="Calibri"/>
              </a:rPr>
              <a:t>. 25 (4): 405–414. doi:10.2307/2785779. JSTOR 2785779.</a:t>
            </a:r>
            <a:endParaRPr lang="es-ES" sz="1600" b="0" strike="noStrike" spc="-1" dirty="0">
              <a:latin typeface="Arial"/>
            </a:endParaRPr>
          </a:p>
          <a:p>
            <a:pPr>
              <a:lnSpc>
                <a:spcPct val="100000"/>
              </a:lnSpc>
            </a:pPr>
            <a:r>
              <a:rPr lang="es-ES" sz="1600" b="0" strike="noStrike" spc="-1" dirty="0">
                <a:solidFill>
                  <a:srgbClr val="000000"/>
                </a:solidFill>
                <a:latin typeface="Calibri"/>
              </a:rPr>
              <a:t>** </a:t>
            </a:r>
            <a:r>
              <a:rPr lang="es-ES" sz="1600" b="0" strike="noStrike" spc="-1" dirty="0" err="1">
                <a:solidFill>
                  <a:srgbClr val="000000"/>
                </a:solidFill>
                <a:latin typeface="Calibri"/>
              </a:rPr>
              <a:t>Ionescu</a:t>
            </a:r>
            <a:r>
              <a:rPr lang="es-ES" sz="1600" b="0" strike="noStrike" spc="-1" dirty="0">
                <a:solidFill>
                  <a:srgbClr val="000000"/>
                </a:solidFill>
                <a:latin typeface="Calibri"/>
              </a:rPr>
              <a:t> (2012). </a:t>
            </a:r>
            <a:r>
              <a:rPr lang="es-ES" sz="1600" b="0" strike="noStrike" spc="-1" dirty="0" err="1">
                <a:solidFill>
                  <a:srgbClr val="000000"/>
                </a:solidFill>
                <a:latin typeface="Calibri"/>
              </a:rPr>
              <a:t>Exploring</a:t>
            </a:r>
            <a:r>
              <a:rPr lang="es-ES" sz="1600" b="0" strike="noStrike" spc="-1" dirty="0">
                <a:solidFill>
                  <a:srgbClr val="000000"/>
                </a:solidFill>
                <a:latin typeface="Calibri"/>
              </a:rPr>
              <a:t> </a:t>
            </a:r>
            <a:r>
              <a:rPr lang="es-ES" sz="1600" b="0" strike="noStrike" spc="-1" dirty="0" err="1">
                <a:solidFill>
                  <a:srgbClr val="000000"/>
                </a:solidFill>
                <a:latin typeface="Calibri"/>
              </a:rPr>
              <a:t>the</a:t>
            </a:r>
            <a:r>
              <a:rPr lang="es-ES" sz="1600" b="0" strike="noStrike" spc="-1" dirty="0">
                <a:solidFill>
                  <a:srgbClr val="000000"/>
                </a:solidFill>
                <a:latin typeface="Calibri"/>
              </a:rPr>
              <a:t> </a:t>
            </a:r>
            <a:r>
              <a:rPr lang="es-ES" sz="1600" b="0" strike="noStrike" spc="-1" dirty="0" err="1">
                <a:solidFill>
                  <a:srgbClr val="000000"/>
                </a:solidFill>
                <a:latin typeface="Calibri"/>
              </a:rPr>
              <a:t>nature</a:t>
            </a:r>
            <a:r>
              <a:rPr lang="es-ES" sz="1600" b="0" strike="noStrike" spc="-1" dirty="0">
                <a:solidFill>
                  <a:srgbClr val="000000"/>
                </a:solidFill>
                <a:latin typeface="Calibri"/>
              </a:rPr>
              <a:t> </a:t>
            </a:r>
            <a:r>
              <a:rPr lang="es-ES" sz="1600" b="0" strike="noStrike" spc="-1" dirty="0" err="1">
                <a:solidFill>
                  <a:srgbClr val="000000"/>
                </a:solidFill>
                <a:latin typeface="Calibri"/>
              </a:rPr>
              <a:t>of</a:t>
            </a:r>
            <a:r>
              <a:rPr lang="es-ES" sz="1600" b="0" strike="noStrike" spc="-1" dirty="0">
                <a:solidFill>
                  <a:srgbClr val="000000"/>
                </a:solidFill>
                <a:latin typeface="Calibri"/>
              </a:rPr>
              <a:t> cognitive </a:t>
            </a:r>
            <a:r>
              <a:rPr lang="es-ES" sz="1600" b="0" strike="noStrike" spc="-1" dirty="0" err="1">
                <a:solidFill>
                  <a:srgbClr val="000000"/>
                </a:solidFill>
                <a:latin typeface="Calibri"/>
              </a:rPr>
              <a:t>flexibility</a:t>
            </a:r>
            <a:r>
              <a:rPr lang="es-ES" sz="1600" b="0" strike="noStrike" spc="-1" dirty="0">
                <a:solidFill>
                  <a:srgbClr val="000000"/>
                </a:solidFill>
                <a:latin typeface="Calibri"/>
              </a:rPr>
              <a:t>. New ideas in </a:t>
            </a:r>
            <a:r>
              <a:rPr lang="es-ES" sz="1600" b="0" strike="noStrike" spc="-1" dirty="0" err="1">
                <a:solidFill>
                  <a:srgbClr val="000000"/>
                </a:solidFill>
                <a:latin typeface="Calibri"/>
              </a:rPr>
              <a:t>psychology</a:t>
            </a:r>
            <a:r>
              <a:rPr lang="es-ES" sz="1600" b="0" strike="noStrike" spc="-1" dirty="0">
                <a:solidFill>
                  <a:srgbClr val="000000"/>
                </a:solidFill>
                <a:latin typeface="Calibri"/>
              </a:rPr>
              <a:t>, 30(2), 190-200.)</a:t>
            </a:r>
            <a:endParaRPr lang="es-ES" sz="16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3" presetClass="entr" presetSubtype="10" fill="hold" nodeType="afterEffect">
                                  <p:stCondLst>
                                    <p:cond delay="1000"/>
                                  </p:stCondLst>
                                  <p:childTnLst>
                                    <p:set>
                                      <p:cBhvr>
                                        <p:cTn id="6" dur="1" fill="hold">
                                          <p:stCondLst>
                                            <p:cond delay="0"/>
                                          </p:stCondLst>
                                        </p:cTn>
                                        <p:tgtEl>
                                          <p:spTgt spid="244">
                                            <p:txEl>
                                              <p:pRg st="0" end="0"/>
                                            </p:txEl>
                                          </p:spTgt>
                                        </p:tgtEl>
                                        <p:attrNameLst>
                                          <p:attrName>style.visibility</p:attrName>
                                        </p:attrNameLst>
                                      </p:cBhvr>
                                      <p:to>
                                        <p:strVal val="visible"/>
                                      </p:to>
                                    </p:set>
                                    <p:animEffect transition="in" filter="blinds(horizontal)">
                                      <p:cBhvr additive="repl">
                                        <p:cTn id="7" dur="500"/>
                                        <p:tgtEl>
                                          <p:spTgt spid="244">
                                            <p:txEl>
                                              <p:pRg st="0" end="0"/>
                                            </p:txEl>
                                          </p:spTgt>
                                        </p:tgtEl>
                                      </p:cBhvr>
                                    </p:animEffect>
                                  </p:childTnLst>
                                </p:cTn>
                              </p:par>
                            </p:childTnLst>
                          </p:cTn>
                        </p:par>
                        <p:par>
                          <p:cTn id="8" fill="hold">
                            <p:stCondLst>
                              <p:cond delay="1500"/>
                            </p:stCondLst>
                            <p:childTnLst>
                              <p:par>
                                <p:cTn id="9" presetID="3" presetClass="entr" presetSubtype="10" fill="hold" nodeType="afterEffect">
                                  <p:stCondLst>
                                    <p:cond delay="1000"/>
                                  </p:stCondLst>
                                  <p:childTnLst>
                                    <p:set>
                                      <p:cBhvr>
                                        <p:cTn id="10" dur="1" fill="hold">
                                          <p:stCondLst>
                                            <p:cond delay="0"/>
                                          </p:stCondLst>
                                        </p:cTn>
                                        <p:tgtEl>
                                          <p:spTgt spid="244">
                                            <p:txEl>
                                              <p:pRg st="1" end="1"/>
                                            </p:txEl>
                                          </p:spTgt>
                                        </p:tgtEl>
                                        <p:attrNameLst>
                                          <p:attrName>style.visibility</p:attrName>
                                        </p:attrNameLst>
                                      </p:cBhvr>
                                      <p:to>
                                        <p:strVal val="visible"/>
                                      </p:to>
                                    </p:set>
                                    <p:animEffect transition="in" filter="blinds(horizontal)">
                                      <p:cBhvr additive="repl">
                                        <p:cTn id="11" dur="500"/>
                                        <p:tgtEl>
                                          <p:spTgt spid="244">
                                            <p:txEl>
                                              <p:pRg st="1" end="1"/>
                                            </p:txEl>
                                          </p:spTgt>
                                        </p:tgtEl>
                                      </p:cBhvr>
                                    </p:animEffect>
                                  </p:childTnLst>
                                </p:cTn>
                              </p:par>
                            </p:childTnLst>
                          </p:cTn>
                        </p:par>
                        <p:par>
                          <p:cTn id="12" fill="hold">
                            <p:stCondLst>
                              <p:cond delay="3000"/>
                            </p:stCondLst>
                            <p:childTnLst>
                              <p:par>
                                <p:cTn id="13" presetID="3" presetClass="entr" presetSubtype="10" fill="hold" nodeType="afterEffect">
                                  <p:stCondLst>
                                    <p:cond delay="1000"/>
                                  </p:stCondLst>
                                  <p:childTnLst>
                                    <p:set>
                                      <p:cBhvr>
                                        <p:cTn id="14" dur="1" fill="hold">
                                          <p:stCondLst>
                                            <p:cond delay="0"/>
                                          </p:stCondLst>
                                        </p:cTn>
                                        <p:tgtEl>
                                          <p:spTgt spid="244">
                                            <p:txEl>
                                              <p:pRg st="2" end="2"/>
                                            </p:txEl>
                                          </p:spTgt>
                                        </p:tgtEl>
                                        <p:attrNameLst>
                                          <p:attrName>style.visibility</p:attrName>
                                        </p:attrNameLst>
                                      </p:cBhvr>
                                      <p:to>
                                        <p:strVal val="visible"/>
                                      </p:to>
                                    </p:set>
                                    <p:animEffect transition="in" filter="blinds(horizontal)">
                                      <p:cBhvr additive="repl">
                                        <p:cTn id="15" dur="500"/>
                                        <p:tgtEl>
                                          <p:spTgt spid="244">
                                            <p:txEl>
                                              <p:pRg st="2" end="2"/>
                                            </p:txEl>
                                          </p:spTgt>
                                        </p:tgtEl>
                                      </p:cBhvr>
                                    </p:animEffect>
                                  </p:childTnLst>
                                </p:cTn>
                              </p:par>
                            </p:childTnLst>
                          </p:cTn>
                        </p:par>
                        <p:par>
                          <p:cTn id="16" fill="hold">
                            <p:stCondLst>
                              <p:cond delay="4500"/>
                            </p:stCondLst>
                            <p:childTnLst>
                              <p:par>
                                <p:cTn id="17" presetID="3" presetClass="entr" presetSubtype="10" fill="hold" nodeType="afterEffect">
                                  <p:stCondLst>
                                    <p:cond delay="1000"/>
                                  </p:stCondLst>
                                  <p:childTnLst>
                                    <p:set>
                                      <p:cBhvr>
                                        <p:cTn id="18" dur="1" fill="hold">
                                          <p:stCondLst>
                                            <p:cond delay="0"/>
                                          </p:stCondLst>
                                        </p:cTn>
                                        <p:tgtEl>
                                          <p:spTgt spid="244">
                                            <p:txEl>
                                              <p:pRg st="3" end="3"/>
                                            </p:txEl>
                                          </p:spTgt>
                                        </p:tgtEl>
                                        <p:attrNameLst>
                                          <p:attrName>style.visibility</p:attrName>
                                        </p:attrNameLst>
                                      </p:cBhvr>
                                      <p:to>
                                        <p:strVal val="visible"/>
                                      </p:to>
                                    </p:set>
                                    <p:animEffect transition="in" filter="blinds(horizontal)">
                                      <p:cBhvr additive="repl">
                                        <p:cTn id="19" dur="500"/>
                                        <p:tgtEl>
                                          <p:spTgt spid="244">
                                            <p:txEl>
                                              <p:pRg st="3" end="3"/>
                                            </p:txEl>
                                          </p:spTgt>
                                        </p:tgtEl>
                                      </p:cBhvr>
                                    </p:animEffect>
                                  </p:childTnLst>
                                </p:cTn>
                              </p:par>
                            </p:childTnLst>
                          </p:cTn>
                        </p:par>
                        <p:par>
                          <p:cTn id="20" fill="hold">
                            <p:stCondLst>
                              <p:cond delay="6000"/>
                            </p:stCondLst>
                            <p:childTnLst>
                              <p:par>
                                <p:cTn id="21" presetID="3" presetClass="entr" presetSubtype="10" fill="hold" nodeType="afterEffect">
                                  <p:stCondLst>
                                    <p:cond delay="1000"/>
                                  </p:stCondLst>
                                  <p:childTnLst>
                                    <p:set>
                                      <p:cBhvr>
                                        <p:cTn id="22" dur="1" fill="hold">
                                          <p:stCondLst>
                                            <p:cond delay="0"/>
                                          </p:stCondLst>
                                        </p:cTn>
                                        <p:tgtEl>
                                          <p:spTgt spid="244">
                                            <p:txEl>
                                              <p:pRg st="5" end="5"/>
                                            </p:txEl>
                                          </p:spTgt>
                                        </p:tgtEl>
                                        <p:attrNameLst>
                                          <p:attrName>style.visibility</p:attrName>
                                        </p:attrNameLst>
                                      </p:cBhvr>
                                      <p:to>
                                        <p:strVal val="visible"/>
                                      </p:to>
                                    </p:set>
                                    <p:animEffect transition="in" filter="blinds(horizontal)">
                                      <p:cBhvr additive="repl">
                                        <p:cTn id="23" dur="500"/>
                                        <p:tgtEl>
                                          <p:spTgt spid="244">
                                            <p:txEl>
                                              <p:pRg st="5" end="5"/>
                                            </p:txEl>
                                          </p:spTgt>
                                        </p:tgtEl>
                                      </p:cBhvr>
                                    </p:animEffect>
                                  </p:childTnLst>
                                </p:cTn>
                              </p:par>
                            </p:childTnLst>
                          </p:cTn>
                        </p:par>
                        <p:par>
                          <p:cTn id="24" fill="hold">
                            <p:stCondLst>
                              <p:cond delay="7500"/>
                            </p:stCondLst>
                            <p:childTnLst>
                              <p:par>
                                <p:cTn id="25" presetID="1" presetClass="entr" fill="hold" nodeType="afterEffect">
                                  <p:stCondLst>
                                    <p:cond delay="0"/>
                                  </p:stCondLst>
                                  <p:childTnLst>
                                    <p:set>
                                      <p:cBhvr>
                                        <p:cTn id="26" dur="1" fill="hold">
                                          <p:stCondLst>
                                            <p:cond delay="0"/>
                                          </p:stCondLst>
                                        </p:cTn>
                                        <p:tgtEl>
                                          <p:spTgt spid="244">
                                            <p:txEl>
                                              <p:pRg st="7" end="7"/>
                                            </p:txEl>
                                          </p:spTgt>
                                        </p:tgtEl>
                                        <p:attrNameLst>
                                          <p:attrName>style.visibility</p:attrName>
                                        </p:attrNameLst>
                                      </p:cBhvr>
                                      <p:to>
                                        <p:strVal val="visible"/>
                                      </p:to>
                                    </p:set>
                                  </p:childTnLst>
                                </p:cTn>
                              </p:par>
                            </p:childTnLst>
                          </p:cTn>
                        </p:par>
                        <p:par>
                          <p:cTn id="27" fill="hold">
                            <p:stCondLst>
                              <p:cond delay="7500"/>
                            </p:stCondLst>
                            <p:childTnLst>
                              <p:par>
                                <p:cTn id="28" presetID="1" presetClass="entr" fill="hold" nodeType="afterEffect">
                                  <p:stCondLst>
                                    <p:cond delay="0"/>
                                  </p:stCondLst>
                                  <p:childTnLst>
                                    <p:set>
                                      <p:cBhvr>
                                        <p:cTn id="29" dur="1" fill="hold">
                                          <p:stCondLst>
                                            <p:cond delay="0"/>
                                          </p:stCondLst>
                                        </p:cTn>
                                        <p:tgtEl>
                                          <p:spTgt spid="2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Unidad 1</a:t>
            </a:r>
            <a:endParaRPr lang="es-ES" sz="4800" b="0" strike="noStrike" spc="-1">
              <a:latin typeface="Arial"/>
            </a:endParaRPr>
          </a:p>
        </p:txBody>
      </p:sp>
      <p:sp>
        <p:nvSpPr>
          <p:cNvPr id="246" name="CustomShape 2"/>
          <p:cNvSpPr/>
          <p:nvPr/>
        </p:nvSpPr>
        <p:spPr>
          <a:xfrm>
            <a:off x="919080" y="1530360"/>
            <a:ext cx="9501120" cy="124740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a:solidFill>
                  <a:srgbClr val="243255"/>
                </a:solidFill>
                <a:latin typeface="Calibri"/>
              </a:rPr>
              <a:t>¿Qué es la flexibilidad cognitiva? </a:t>
            </a:r>
            <a:endParaRPr lang="es-ES" sz="4000" b="0" strike="noStrike" spc="-1">
              <a:latin typeface="Arial"/>
            </a:endParaRPr>
          </a:p>
          <a:p>
            <a:pPr marL="12600">
              <a:lnSpc>
                <a:spcPct val="100000"/>
              </a:lnSpc>
              <a:spcBef>
                <a:spcPts val="111"/>
              </a:spcBef>
            </a:pPr>
            <a:r>
              <a:rPr lang="es-ES" sz="4000" b="1" strike="noStrike" spc="49">
                <a:solidFill>
                  <a:srgbClr val="243255"/>
                </a:solidFill>
                <a:latin typeface="Calibri"/>
              </a:rPr>
              <a:t>Analogía </a:t>
            </a:r>
            <a:endParaRPr lang="es-ES" sz="4000" b="0" strike="noStrike" spc="-1">
              <a:latin typeface="Arial"/>
            </a:endParaRPr>
          </a:p>
        </p:txBody>
      </p:sp>
      <p:sp>
        <p:nvSpPr>
          <p:cNvPr id="247"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48" name="Imagen 7"/>
          <p:cNvPicPr/>
          <p:nvPr/>
        </p:nvPicPr>
        <p:blipFill>
          <a:blip r:embed="rId3"/>
          <a:stretch/>
        </p:blipFill>
        <p:spPr>
          <a:xfrm>
            <a:off x="1370520" y="8943120"/>
            <a:ext cx="1684080" cy="480960"/>
          </a:xfrm>
          <a:prstGeom prst="rect">
            <a:avLst/>
          </a:prstGeom>
          <a:ln>
            <a:noFill/>
          </a:ln>
        </p:spPr>
      </p:pic>
      <p:pic>
        <p:nvPicPr>
          <p:cNvPr id="249" name="Imagen 18"/>
          <p:cNvPicPr/>
          <p:nvPr/>
        </p:nvPicPr>
        <p:blipFill>
          <a:blip r:embed="rId4"/>
          <a:stretch/>
        </p:blipFill>
        <p:spPr>
          <a:xfrm>
            <a:off x="228600" y="8912160"/>
            <a:ext cx="1066320" cy="511560"/>
          </a:xfrm>
          <a:prstGeom prst="rect">
            <a:avLst/>
          </a:prstGeom>
          <a:ln>
            <a:noFill/>
          </a:ln>
        </p:spPr>
      </p:pic>
      <p:sp>
        <p:nvSpPr>
          <p:cNvPr id="250" name="CustomShape 4"/>
          <p:cNvSpPr/>
          <p:nvPr/>
        </p:nvSpPr>
        <p:spPr>
          <a:xfrm>
            <a:off x="938160" y="3009960"/>
            <a:ext cx="7291080" cy="520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2800" b="0" u="sng" strike="noStrike" spc="-1">
                <a:solidFill>
                  <a:srgbClr val="000000"/>
                </a:solidFill>
                <a:uFillTx/>
                <a:latin typeface="Calibri"/>
              </a:rPr>
              <a:t>Cambio de canales en una televisión: </a:t>
            </a:r>
            <a:endParaRPr lang="es-ES" sz="2800" b="0" strike="noStrike" spc="-1">
              <a:latin typeface="Arial"/>
            </a:endParaRPr>
          </a:p>
          <a:p>
            <a:pPr>
              <a:lnSpc>
                <a:spcPct val="100000"/>
              </a:lnSpc>
            </a:pPr>
            <a:endParaRPr lang="es-ES" sz="2800" b="0" strike="noStrike" spc="-1">
              <a:latin typeface="Arial"/>
            </a:endParaRPr>
          </a:p>
          <a:p>
            <a:pPr>
              <a:lnSpc>
                <a:spcPct val="100000"/>
              </a:lnSpc>
            </a:pPr>
            <a:r>
              <a:rPr lang="es-ES" sz="2800" b="0" strike="noStrike" spc="-1">
                <a:solidFill>
                  <a:srgbClr val="000000"/>
                </a:solidFill>
                <a:latin typeface="Calibri"/>
              </a:rPr>
              <a:t>Piense en los canales como “flujos de pensamiento” y la TV como su “cerebro”  </a:t>
            </a:r>
            <a:endParaRPr lang="es-ES" sz="2800" b="0" strike="noStrike" spc="-1">
              <a:latin typeface="Arial"/>
            </a:endParaRPr>
          </a:p>
          <a:p>
            <a:pPr>
              <a:lnSpc>
                <a:spcPct val="100000"/>
              </a:lnSpc>
            </a:pPr>
            <a:endParaRPr lang="es-ES" sz="2800" b="0" strike="noStrike" spc="-1">
              <a:latin typeface="Arial"/>
            </a:endParaRPr>
          </a:p>
          <a:p>
            <a:pPr marL="343080" indent="-342720">
              <a:lnSpc>
                <a:spcPct val="100000"/>
              </a:lnSpc>
              <a:buClr>
                <a:srgbClr val="000000"/>
              </a:buClr>
              <a:buFont typeface="Arial"/>
              <a:buChar char="•"/>
            </a:pPr>
            <a:r>
              <a:rPr lang="es-ES" sz="2800" b="0" strike="noStrike" spc="-1">
                <a:solidFill>
                  <a:srgbClr val="000000"/>
                </a:solidFill>
                <a:latin typeface="Calibri"/>
              </a:rPr>
              <a:t>Si está atrapado en un canal y no es capaz de cambiarlo, su cognición es inflexible; su corriente de pensamiento  y/o sus creencias no se pueden modificar ni alterar</a:t>
            </a:r>
            <a:endParaRPr lang="es-ES" sz="2800" b="0" strike="noStrike" spc="-1">
              <a:latin typeface="Arial"/>
            </a:endParaRPr>
          </a:p>
          <a:p>
            <a:pPr marL="343080" indent="-342720">
              <a:lnSpc>
                <a:spcPct val="100000"/>
              </a:lnSpc>
              <a:buClr>
                <a:srgbClr val="000000"/>
              </a:buClr>
              <a:buFont typeface="Arial"/>
              <a:buChar char="•"/>
            </a:pPr>
            <a:r>
              <a:rPr lang="es-ES" sz="2800" b="0" strike="noStrike" spc="-1">
                <a:solidFill>
                  <a:srgbClr val="000000"/>
                </a:solidFill>
                <a:latin typeface="Calibri"/>
              </a:rPr>
              <a:t>Si tenemos un mando y podemos cambiar rápidamente de canal, tneemos una buena flexibilidad cognitiva</a:t>
            </a:r>
            <a:endParaRPr lang="es-ES" sz="2800" b="0" strike="noStrike" spc="-1">
              <a:latin typeface="Arial"/>
            </a:endParaRPr>
          </a:p>
        </p:txBody>
      </p:sp>
      <p:pic>
        <p:nvPicPr>
          <p:cNvPr id="251" name="Picture 6" descr="Changing channels: what is the future of TV in the Middle East? - Arabian  Business"/>
          <p:cNvPicPr/>
          <p:nvPr/>
        </p:nvPicPr>
        <p:blipFill>
          <a:blip r:embed="rId5"/>
          <a:stretch/>
        </p:blipFill>
        <p:spPr>
          <a:xfrm>
            <a:off x="8763120" y="1716120"/>
            <a:ext cx="9295920" cy="60037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afterEffect">
                                  <p:stCondLst>
                                    <p:cond delay="1000"/>
                                  </p:stCondLst>
                                  <p:childTnLst>
                                    <p:set>
                                      <p:cBhvr>
                                        <p:cTn id="6" dur="1" fill="hold">
                                          <p:stCondLst>
                                            <p:cond delay="0"/>
                                          </p:stCondLst>
                                        </p:cTn>
                                        <p:tgtEl>
                                          <p:spTgt spid="25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fill="hold" nodeType="afterEffect">
                                  <p:stCondLst>
                                    <p:cond delay="1000"/>
                                  </p:stCondLst>
                                  <p:childTnLst>
                                    <p:set>
                                      <p:cBhvr>
                                        <p:cTn id="9" dur="1" fill="hold">
                                          <p:stCondLst>
                                            <p:cond delay="0"/>
                                          </p:stCondLst>
                                        </p:cTn>
                                        <p:tgtEl>
                                          <p:spTgt spid="250">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fill="hold" nodeType="afterEffect">
                                  <p:stCondLst>
                                    <p:cond delay="1000"/>
                                  </p:stCondLst>
                                  <p:childTnLst>
                                    <p:set>
                                      <p:cBhvr>
                                        <p:cTn id="12" dur="1" fill="hold">
                                          <p:stCondLst>
                                            <p:cond delay="0"/>
                                          </p:stCondLst>
                                        </p:cTn>
                                        <p:tgtEl>
                                          <p:spTgt spid="250">
                                            <p:txEl>
                                              <p:pRg st="4" end="4"/>
                                            </p:txEl>
                                          </p:spTgt>
                                        </p:tgtEl>
                                        <p:attrNameLst>
                                          <p:attrName>style.visibility</p:attrName>
                                        </p:attrNameLst>
                                      </p:cBhvr>
                                      <p:to>
                                        <p:strVal val="visible"/>
                                      </p:to>
                                    </p:set>
                                  </p:childTnLst>
                                </p:cTn>
                              </p:par>
                            </p:childTnLst>
                          </p:cTn>
                        </p:par>
                        <p:par>
                          <p:cTn id="13" fill="hold">
                            <p:stCondLst>
                              <p:cond delay="3000"/>
                            </p:stCondLst>
                            <p:childTnLst>
                              <p:par>
                                <p:cTn id="14" presetID="1" presetClass="entr" fill="hold" nodeType="afterEffect">
                                  <p:stCondLst>
                                    <p:cond delay="1000"/>
                                  </p:stCondLst>
                                  <p:childTnLst>
                                    <p:set>
                                      <p:cBhvr>
                                        <p:cTn id="15" dur="1" fill="hold">
                                          <p:stCondLst>
                                            <p:cond delay="0"/>
                                          </p:stCondLst>
                                        </p:cTn>
                                        <p:tgtEl>
                                          <p:spTgt spid="250">
                                            <p:txEl>
                                              <p:pRg st="5" end="5"/>
                                            </p:txEl>
                                          </p:spTgt>
                                        </p:tgtEl>
                                        <p:attrNameLst>
                                          <p:attrName>style.visibility</p:attrName>
                                        </p:attrNameLst>
                                      </p:cBhvr>
                                      <p:to>
                                        <p:strVal val="visible"/>
                                      </p:to>
                                    </p:set>
                                  </p:childTnLst>
                                </p:cTn>
                              </p:par>
                            </p:childTnLst>
                          </p:cTn>
                        </p:par>
                        <p:par>
                          <p:cTn id="16" fill="hold">
                            <p:stCondLst>
                              <p:cond delay="4000"/>
                            </p:stCondLst>
                            <p:childTnLst>
                              <p:par>
                                <p:cTn id="17" presetID="1" presetClass="entr" fill="hold" nodeType="afterEffect">
                                  <p:stCondLst>
                                    <p:cond delay="1000"/>
                                  </p:stCondLst>
                                  <p:childTnLst>
                                    <p:set>
                                      <p:cBhvr>
                                        <p:cTn id="18"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Unit 1</a:t>
            </a:r>
            <a:endParaRPr lang="es-ES" sz="4800" b="0" strike="noStrike" spc="-1">
              <a:latin typeface="Arial"/>
            </a:endParaRPr>
          </a:p>
        </p:txBody>
      </p:sp>
      <p:sp>
        <p:nvSpPr>
          <p:cNvPr id="253" name="CustomShape 2"/>
          <p:cNvSpPr/>
          <p:nvPr/>
        </p:nvSpPr>
        <p:spPr>
          <a:xfrm>
            <a:off x="938160" y="2019240"/>
            <a:ext cx="950112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a:solidFill>
                  <a:srgbClr val="243255"/>
                </a:solidFill>
                <a:latin typeface="Calibri"/>
              </a:rPr>
              <a:t>¿Qué estás viendo?</a:t>
            </a:r>
            <a:endParaRPr lang="es-ES" sz="4000" b="0" strike="noStrike" spc="-1">
              <a:latin typeface="Arial"/>
            </a:endParaRPr>
          </a:p>
        </p:txBody>
      </p:sp>
      <p:sp>
        <p:nvSpPr>
          <p:cNvPr id="254"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55" name="Imagen 7"/>
          <p:cNvPicPr/>
          <p:nvPr/>
        </p:nvPicPr>
        <p:blipFill>
          <a:blip r:embed="rId3"/>
          <a:stretch/>
        </p:blipFill>
        <p:spPr>
          <a:xfrm>
            <a:off x="1370520" y="8943120"/>
            <a:ext cx="1684080" cy="480960"/>
          </a:xfrm>
          <a:prstGeom prst="rect">
            <a:avLst/>
          </a:prstGeom>
          <a:ln>
            <a:noFill/>
          </a:ln>
        </p:spPr>
      </p:pic>
      <p:pic>
        <p:nvPicPr>
          <p:cNvPr id="256" name="Imagen 18"/>
          <p:cNvPicPr/>
          <p:nvPr/>
        </p:nvPicPr>
        <p:blipFill>
          <a:blip r:embed="rId4"/>
          <a:stretch/>
        </p:blipFill>
        <p:spPr>
          <a:xfrm>
            <a:off x="228600" y="8912160"/>
            <a:ext cx="1066320" cy="511560"/>
          </a:xfrm>
          <a:prstGeom prst="rect">
            <a:avLst/>
          </a:prstGeom>
          <a:ln>
            <a:noFill/>
          </a:ln>
        </p:spPr>
      </p:pic>
      <p:pic>
        <p:nvPicPr>
          <p:cNvPr id="257" name="Picture 2" descr="Duck or rabbit? 100-year-old optical illusion could tell you how creative  you are | The Independent"/>
          <p:cNvPicPr/>
          <p:nvPr/>
        </p:nvPicPr>
        <p:blipFill>
          <a:blip r:embed="rId5"/>
          <a:stretch/>
        </p:blipFill>
        <p:spPr>
          <a:xfrm>
            <a:off x="7336080" y="647640"/>
            <a:ext cx="10515240" cy="78865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9" presetClass="entr" fill="hold" nodeType="withEffect">
                                  <p:stCondLst>
                                    <p:cond delay="1000"/>
                                  </p:stCondLst>
                                  <p:childTnLst>
                                    <p:set>
                                      <p:cBhvr>
                                        <p:cTn id="6" dur="1" fill="hold">
                                          <p:stCondLst>
                                            <p:cond delay="0"/>
                                          </p:stCondLst>
                                        </p:cTn>
                                        <p:tgtEl>
                                          <p:spTgt spid="257"/>
                                        </p:tgtEl>
                                        <p:attrNameLst>
                                          <p:attrName>style.visibility</p:attrName>
                                        </p:attrNameLst>
                                      </p:cBhvr>
                                      <p:to>
                                        <p:strVal val="visible"/>
                                      </p:to>
                                    </p:set>
                                    <p:animEffect transition="in" filter="dissolve">
                                      <p:cBhvr additive="repl">
                                        <p:cTn id="7"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15087600" y="647640"/>
            <a:ext cx="276372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nSpc>
                <a:spcPct val="100000"/>
              </a:lnSpc>
            </a:pPr>
            <a:r>
              <a:rPr lang="es-ES" sz="4800" b="1" strike="noStrike" spc="-1">
                <a:solidFill>
                  <a:srgbClr val="E12227"/>
                </a:solidFill>
                <a:latin typeface="Tahoma"/>
                <a:ea typeface="Tahoma"/>
              </a:rPr>
              <a:t>Unit 1</a:t>
            </a:r>
            <a:endParaRPr lang="es-ES" sz="4800" b="0" strike="noStrike" spc="-1">
              <a:latin typeface="Arial"/>
            </a:endParaRPr>
          </a:p>
        </p:txBody>
      </p:sp>
      <p:sp>
        <p:nvSpPr>
          <p:cNvPr id="259" name="CustomShape 2"/>
          <p:cNvSpPr/>
          <p:nvPr/>
        </p:nvSpPr>
        <p:spPr>
          <a:xfrm>
            <a:off x="938160" y="2019240"/>
            <a:ext cx="9501120" cy="623880"/>
          </a:xfrm>
          <a:prstGeom prst="rect">
            <a:avLst/>
          </a:prstGeom>
          <a:noFill/>
          <a:ln>
            <a:noFill/>
          </a:ln>
        </p:spPr>
        <p:style>
          <a:lnRef idx="0">
            <a:scrgbClr r="0" g="0" b="0"/>
          </a:lnRef>
          <a:fillRef idx="0">
            <a:scrgbClr r="0" g="0" b="0"/>
          </a:fillRef>
          <a:effectRef idx="0">
            <a:scrgbClr r="0" g="0" b="0"/>
          </a:effectRef>
          <a:fontRef idx="minor"/>
        </p:style>
        <p:txBody>
          <a:bodyPr lIns="0" tIns="14040" rIns="0" bIns="0">
            <a:spAutoFit/>
          </a:bodyPr>
          <a:lstStyle/>
          <a:p>
            <a:pPr marL="12600">
              <a:lnSpc>
                <a:spcPct val="100000"/>
              </a:lnSpc>
              <a:spcBef>
                <a:spcPts val="111"/>
              </a:spcBef>
            </a:pPr>
            <a:r>
              <a:rPr lang="es-ES" sz="4000" b="1" strike="noStrike" spc="49" dirty="0">
                <a:solidFill>
                  <a:srgbClr val="243255"/>
                </a:solidFill>
                <a:latin typeface="Calibri"/>
              </a:rPr>
              <a:t>¿Qué estás viendo?</a:t>
            </a:r>
            <a:endParaRPr lang="es-ES" sz="4000" b="0" strike="noStrike" spc="-1" dirty="0">
              <a:latin typeface="Arial"/>
            </a:endParaRPr>
          </a:p>
        </p:txBody>
      </p:sp>
      <p:sp>
        <p:nvSpPr>
          <p:cNvPr id="260" name="CustomShape 3"/>
          <p:cNvSpPr/>
          <p:nvPr/>
        </p:nvSpPr>
        <p:spPr>
          <a:xfrm>
            <a:off x="228600" y="9563040"/>
            <a:ext cx="12572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FFFFFF"/>
                </a:solidFill>
                <a:latin typeface="YADLjI9qxTA 0"/>
              </a:rPr>
              <a:t>With the support of the Erasmus+ programme of the European Union. This document and its contents reflects the views only of the authors, and the Commission cannot be held responsible for any use which may be made of the information contained therein. </a:t>
            </a:r>
            <a:endParaRPr lang="es-ES" sz="1400" b="0" strike="noStrike" spc="-1">
              <a:latin typeface="Arial"/>
            </a:endParaRPr>
          </a:p>
        </p:txBody>
      </p:sp>
      <p:pic>
        <p:nvPicPr>
          <p:cNvPr id="261" name="Imagen 7"/>
          <p:cNvPicPr/>
          <p:nvPr/>
        </p:nvPicPr>
        <p:blipFill>
          <a:blip r:embed="rId3"/>
          <a:stretch/>
        </p:blipFill>
        <p:spPr>
          <a:xfrm>
            <a:off x="1370520" y="8943120"/>
            <a:ext cx="1684080" cy="480960"/>
          </a:xfrm>
          <a:prstGeom prst="rect">
            <a:avLst/>
          </a:prstGeom>
          <a:ln>
            <a:noFill/>
          </a:ln>
        </p:spPr>
      </p:pic>
      <p:pic>
        <p:nvPicPr>
          <p:cNvPr id="262" name="Imagen 18"/>
          <p:cNvPicPr/>
          <p:nvPr/>
        </p:nvPicPr>
        <p:blipFill>
          <a:blip r:embed="rId4"/>
          <a:stretch/>
        </p:blipFill>
        <p:spPr>
          <a:xfrm>
            <a:off x="228600" y="8912160"/>
            <a:ext cx="1066320" cy="511560"/>
          </a:xfrm>
          <a:prstGeom prst="rect">
            <a:avLst/>
          </a:prstGeom>
          <a:ln>
            <a:noFill/>
          </a:ln>
        </p:spPr>
      </p:pic>
      <p:pic>
        <p:nvPicPr>
          <p:cNvPr id="263" name="Picture 2" descr="Face &amp;amp; Vase Illusion - Pictures, Photos &amp;amp; Images of Illusions - Science for  Kids"/>
          <p:cNvPicPr/>
          <p:nvPr/>
        </p:nvPicPr>
        <p:blipFill>
          <a:blip r:embed="rId5"/>
          <a:stretch/>
        </p:blipFill>
        <p:spPr>
          <a:xfrm>
            <a:off x="10010160" y="681840"/>
            <a:ext cx="7695720" cy="74041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dissolve">
                                      <p:cBhvr additive="repl">
                                        <p:cTn id="7"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21825</TotalTime>
  <Words>3677</Words>
  <Application>Microsoft Office PowerPoint</Application>
  <PresentationFormat>Personalizado</PresentationFormat>
  <Paragraphs>250</Paragraphs>
  <Slides>24</Slides>
  <Notes>23</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24</vt:i4>
      </vt:variant>
    </vt:vector>
  </HeadingPairs>
  <TitlesOfParts>
    <vt:vector size="35" baseType="lpstr">
      <vt:lpstr>Arial</vt:lpstr>
      <vt:lpstr>Calibri</vt:lpstr>
      <vt:lpstr>Symbol</vt:lpstr>
      <vt:lpstr>Tahoma</vt:lpstr>
      <vt:lpstr>Times New Roman</vt:lpstr>
      <vt:lpstr>Wingdings</vt:lpstr>
      <vt:lpstr>YADLjI9qxTA 0</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subject/>
  <dc:creator>Monia Coppola</dc:creator>
  <cp:keywords>DAEZM6eZgec BAEXurJiHZU</cp:keywords>
  <dc:description/>
  <cp:lastModifiedBy>User IWS</cp:lastModifiedBy>
  <cp:revision>98</cp:revision>
  <dcterms:created xsi:type="dcterms:W3CDTF">2021-03-19T11:51:00Z</dcterms:created>
  <dcterms:modified xsi:type="dcterms:W3CDTF">2022-01-25T15:02:30Z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reated">
    <vt:filetime>2021-03-19T00:00:00Z</vt:filetime>
  </property>
  <property fmtid="{D5CDD505-2E9C-101B-9397-08002B2CF9AE}" pid="4" name="Creator">
    <vt:lpwstr>Canva</vt:lpwstr>
  </property>
  <property fmtid="{D5CDD505-2E9C-101B-9397-08002B2CF9AE}" pid="5" name="HiddenSlides">
    <vt:i4>0</vt:i4>
  </property>
  <property fmtid="{D5CDD505-2E9C-101B-9397-08002B2CF9AE}" pid="6" name="HyperlinksChanged">
    <vt:bool>false</vt:bool>
  </property>
  <property fmtid="{D5CDD505-2E9C-101B-9397-08002B2CF9AE}" pid="7" name="LastSaved">
    <vt:filetime>2021-03-19T00:00:00Z</vt:filetime>
  </property>
  <property fmtid="{D5CDD505-2E9C-101B-9397-08002B2CF9AE}" pid="8" name="LinksUpToDate">
    <vt:bool>false</vt:bool>
  </property>
  <property fmtid="{D5CDD505-2E9C-101B-9397-08002B2CF9AE}" pid="9" name="MMClips">
    <vt:i4>0</vt:i4>
  </property>
  <property fmtid="{D5CDD505-2E9C-101B-9397-08002B2CF9AE}" pid="10" name="Notes">
    <vt:i4>23</vt:i4>
  </property>
  <property fmtid="{D5CDD505-2E9C-101B-9397-08002B2CF9AE}" pid="11" name="PresentationFormat">
    <vt:lpwstr>Custom</vt:lpwstr>
  </property>
  <property fmtid="{D5CDD505-2E9C-101B-9397-08002B2CF9AE}" pid="12" name="ScaleCrop">
    <vt:bool>false</vt:bool>
  </property>
  <property fmtid="{D5CDD505-2E9C-101B-9397-08002B2CF9AE}" pid="13" name="ShareDoc">
    <vt:bool>false</vt:bool>
  </property>
  <property fmtid="{D5CDD505-2E9C-101B-9397-08002B2CF9AE}" pid="14" name="Slides">
    <vt:i4>24</vt:i4>
  </property>
</Properties>
</file>