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Calibri"/>
              </a:rPr>
              <a:t>Pulse para desplazar la página</a:t>
            </a:r>
          </a:p>
        </p:txBody>
      </p:sp>
      <p:sp>
        <p:nvSpPr>
          <p:cNvPr id="185" name="PlaceHolder 2"/>
          <p:cNvSpPr>
            <a:spLocks noGrp="1"/>
          </p:cNvSpPr>
          <p:nvPr>
            <p:ph type="body"/>
          </p:nvPr>
        </p:nvSpPr>
        <p:spPr>
          <a:xfrm>
            <a:off x="756000" y="5078520"/>
            <a:ext cx="6047640" cy="4811040"/>
          </a:xfrm>
          <a:prstGeom prst="rect">
            <a:avLst/>
          </a:prstGeom>
        </p:spPr>
        <p:txBody>
          <a:bodyPr lIns="0" tIns="0" rIns="0" bIns="0">
            <a:noAutofit/>
          </a:bodyPr>
          <a:lstStyle/>
          <a:p>
            <a:r>
              <a:rPr lang="es-ES" sz="2000" b="0" strike="noStrike" spc="-1">
                <a:latin typeface="Arial"/>
              </a:rPr>
              <a:t>Pulse para editar el formato de las notas</a:t>
            </a:r>
          </a:p>
        </p:txBody>
      </p:sp>
      <p:sp>
        <p:nvSpPr>
          <p:cNvPr id="186" name="PlaceHolder 3"/>
          <p:cNvSpPr>
            <a:spLocks noGrp="1"/>
          </p:cNvSpPr>
          <p:nvPr>
            <p:ph type="hdr"/>
          </p:nvPr>
        </p:nvSpPr>
        <p:spPr>
          <a:xfrm>
            <a:off x="0" y="0"/>
            <a:ext cx="3280680" cy="534240"/>
          </a:xfrm>
          <a:prstGeom prst="rect">
            <a:avLst/>
          </a:prstGeom>
        </p:spPr>
        <p:txBody>
          <a:bodyPr lIns="0" tIns="0" rIns="0" bIns="0">
            <a:noAutofit/>
          </a:bodyPr>
          <a:lstStyle/>
          <a:p>
            <a:r>
              <a:rPr lang="es-ES" sz="1400" b="0" strike="noStrike" spc="-1">
                <a:latin typeface="Times New Roman"/>
              </a:rPr>
              <a:t> </a:t>
            </a:r>
          </a:p>
        </p:txBody>
      </p:sp>
      <p:sp>
        <p:nvSpPr>
          <p:cNvPr id="18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s-ES" sz="1400" b="0" strike="noStrike" spc="-1">
                <a:latin typeface="Times New Roman"/>
              </a:rPr>
              <a:t> </a:t>
            </a:r>
          </a:p>
        </p:txBody>
      </p:sp>
      <p:sp>
        <p:nvSpPr>
          <p:cNvPr id="18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s-ES" sz="1400" b="0" strike="noStrike" spc="-1">
                <a:latin typeface="Times New Roman"/>
              </a:rPr>
              <a:t> </a:t>
            </a:r>
          </a:p>
        </p:txBody>
      </p:sp>
      <p:sp>
        <p:nvSpPr>
          <p:cNvPr id="18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120A8724-0EDA-45D1-9951-C6E4F285DD11}" type="slidenum">
              <a:rPr lang="es-ES" sz="1400" b="0" strike="noStrike" spc="-1">
                <a:latin typeface="Times New Roman"/>
              </a:rPr>
              <a:t>‹Nº›</a:t>
            </a:fld>
            <a:endParaRPr lang="es-E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noRot="1" noChangeAspect="1"/>
          </p:cNvSpPr>
          <p:nvPr>
            <p:ph type="sldImg"/>
          </p:nvPr>
        </p:nvSpPr>
        <p:spPr>
          <a:xfrm>
            <a:off x="6057900" y="1285875"/>
            <a:ext cx="6172200" cy="3471863"/>
          </a:xfrm>
          <a:prstGeom prst="rect">
            <a:avLst/>
          </a:prstGeom>
        </p:spPr>
      </p:sp>
      <p:sp>
        <p:nvSpPr>
          <p:cNvPr id="415"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16"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08D2604E-4375-441F-A0B1-7C63D0F8B802}" type="slidenum">
              <a:rPr lang="es-ES" sz="1200" b="0" strike="noStrike" spc="-1">
                <a:solidFill>
                  <a:srgbClr val="000000"/>
                </a:solidFill>
                <a:latin typeface="Calibri"/>
                <a:ea typeface="+mn-ea"/>
              </a:rPr>
              <a:t>4</a:t>
            </a:fld>
            <a:endParaRPr lang="es-E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noRot="1" noChangeAspect="1"/>
          </p:cNvSpPr>
          <p:nvPr>
            <p:ph type="sldImg"/>
          </p:nvPr>
        </p:nvSpPr>
        <p:spPr>
          <a:xfrm>
            <a:off x="6057900" y="1285875"/>
            <a:ext cx="6172200" cy="3471863"/>
          </a:xfrm>
          <a:prstGeom prst="rect">
            <a:avLst/>
          </a:prstGeom>
        </p:spPr>
      </p:sp>
      <p:sp>
        <p:nvSpPr>
          <p:cNvPr id="442"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43"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2A0E5899-F87A-4831-867C-DA5627E0161B}" type="slidenum">
              <a:rPr lang="es-ES" sz="1200" b="0" strike="noStrike" spc="-1">
                <a:solidFill>
                  <a:srgbClr val="000000"/>
                </a:solidFill>
                <a:latin typeface="Calibri"/>
                <a:ea typeface="+mn-ea"/>
              </a:rPr>
              <a:t>13</a:t>
            </a:fld>
            <a:endParaRPr lang="es-E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noRot="1" noChangeAspect="1"/>
          </p:cNvSpPr>
          <p:nvPr>
            <p:ph type="sldImg"/>
          </p:nvPr>
        </p:nvSpPr>
        <p:spPr>
          <a:xfrm>
            <a:off x="6057900" y="1285875"/>
            <a:ext cx="6172200" cy="3471863"/>
          </a:xfrm>
          <a:prstGeom prst="rect">
            <a:avLst/>
          </a:prstGeom>
        </p:spPr>
      </p:sp>
      <p:sp>
        <p:nvSpPr>
          <p:cNvPr id="445"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46"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7E27BA93-55E9-4918-BAC4-F9D41E389437}" type="slidenum">
              <a:rPr lang="es-ES" sz="1200" b="0" strike="noStrike" spc="-1">
                <a:solidFill>
                  <a:srgbClr val="000000"/>
                </a:solidFill>
                <a:latin typeface="Calibri"/>
                <a:ea typeface="+mn-ea"/>
              </a:rPr>
              <a:t>14</a:t>
            </a:fld>
            <a:endParaRPr lang="es-E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noRot="1" noChangeAspect="1"/>
          </p:cNvSpPr>
          <p:nvPr>
            <p:ph type="sldImg"/>
          </p:nvPr>
        </p:nvSpPr>
        <p:spPr>
          <a:xfrm>
            <a:off x="6057900" y="1285875"/>
            <a:ext cx="6172200" cy="3471863"/>
          </a:xfrm>
          <a:prstGeom prst="rect">
            <a:avLst/>
          </a:prstGeom>
        </p:spPr>
      </p:sp>
      <p:sp>
        <p:nvSpPr>
          <p:cNvPr id="448"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49"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D579FD47-B796-452E-9BD2-05DA385FF7CE}" type="slidenum">
              <a:rPr lang="es-ES" sz="1200" b="0" strike="noStrike" spc="-1">
                <a:solidFill>
                  <a:srgbClr val="000000"/>
                </a:solidFill>
                <a:latin typeface="Calibri"/>
                <a:ea typeface="+mn-ea"/>
              </a:rPr>
              <a:t>15</a:t>
            </a:fld>
            <a:endParaRPr lang="es-E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noRot="1" noChangeAspect="1"/>
          </p:cNvSpPr>
          <p:nvPr>
            <p:ph type="sldImg"/>
          </p:nvPr>
        </p:nvSpPr>
        <p:spPr>
          <a:xfrm>
            <a:off x="6057900" y="1285875"/>
            <a:ext cx="6172200" cy="3471863"/>
          </a:xfrm>
          <a:prstGeom prst="rect">
            <a:avLst/>
          </a:prstGeom>
        </p:spPr>
      </p:sp>
      <p:sp>
        <p:nvSpPr>
          <p:cNvPr id="451"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52"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23C99385-6076-4AC2-BDD5-576BDB10A665}" type="slidenum">
              <a:rPr lang="es-ES" sz="1200" b="0" strike="noStrike" spc="-1">
                <a:solidFill>
                  <a:srgbClr val="000000"/>
                </a:solidFill>
                <a:latin typeface="Calibri"/>
                <a:ea typeface="+mn-ea"/>
              </a:rPr>
              <a:t>16</a:t>
            </a:fld>
            <a:endParaRPr lang="es-E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noRot="1" noChangeAspect="1"/>
          </p:cNvSpPr>
          <p:nvPr>
            <p:ph type="sldImg"/>
          </p:nvPr>
        </p:nvSpPr>
        <p:spPr>
          <a:xfrm>
            <a:off x="6057900" y="1285875"/>
            <a:ext cx="6172200" cy="3471863"/>
          </a:xfrm>
          <a:prstGeom prst="rect">
            <a:avLst/>
          </a:prstGeom>
        </p:spPr>
      </p:sp>
      <p:sp>
        <p:nvSpPr>
          <p:cNvPr id="454"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55"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484020F4-819F-47E7-B034-9D6E9D76BCC2}" type="slidenum">
              <a:rPr lang="es-ES" sz="1200" b="0" strike="noStrike" spc="-1">
                <a:solidFill>
                  <a:srgbClr val="000000"/>
                </a:solidFill>
                <a:latin typeface="Calibri"/>
                <a:ea typeface="+mn-ea"/>
              </a:rPr>
              <a:t>17</a:t>
            </a:fld>
            <a:endParaRPr lang="es-E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laceHolder 1"/>
          <p:cNvSpPr>
            <a:spLocks noGrp="1" noRot="1" noChangeAspect="1"/>
          </p:cNvSpPr>
          <p:nvPr>
            <p:ph type="sldImg"/>
          </p:nvPr>
        </p:nvSpPr>
        <p:spPr>
          <a:xfrm>
            <a:off x="6057900" y="1285875"/>
            <a:ext cx="6172200" cy="3471863"/>
          </a:xfrm>
          <a:prstGeom prst="rect">
            <a:avLst/>
          </a:prstGeom>
        </p:spPr>
      </p:sp>
      <p:sp>
        <p:nvSpPr>
          <p:cNvPr id="457"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58"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60DE2D34-C910-49E2-867D-8DC6AF4B2D80}" type="slidenum">
              <a:rPr lang="es-ES" sz="1200" b="0" strike="noStrike" spc="-1">
                <a:solidFill>
                  <a:srgbClr val="000000"/>
                </a:solidFill>
                <a:latin typeface="Calibri"/>
                <a:ea typeface="+mn-ea"/>
              </a:rPr>
              <a:t>18</a:t>
            </a:fld>
            <a:endParaRPr lang="es-E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noRot="1" noChangeAspect="1"/>
          </p:cNvSpPr>
          <p:nvPr>
            <p:ph type="sldImg"/>
          </p:nvPr>
        </p:nvSpPr>
        <p:spPr>
          <a:xfrm>
            <a:off x="6058080" y="1285920"/>
            <a:ext cx="6171840" cy="3471480"/>
          </a:xfrm>
          <a:prstGeom prst="rect">
            <a:avLst/>
          </a:prstGeom>
        </p:spPr>
      </p:sp>
      <p:sp>
        <p:nvSpPr>
          <p:cNvPr id="460"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61"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76FE6659-3D77-4E30-B14C-EF557B6CED6D}" type="slidenum">
              <a:rPr lang="es-ES" sz="1200" b="0" strike="noStrike" spc="-1">
                <a:solidFill>
                  <a:srgbClr val="000000"/>
                </a:solidFill>
                <a:latin typeface="Calibri"/>
                <a:ea typeface="+mn-ea"/>
              </a:rPr>
              <a:t>19</a:t>
            </a:fld>
            <a:endParaRPr lang="es-E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PlaceHolder 1"/>
          <p:cNvSpPr>
            <a:spLocks noGrp="1" noRot="1" noChangeAspect="1"/>
          </p:cNvSpPr>
          <p:nvPr>
            <p:ph type="sldImg"/>
          </p:nvPr>
        </p:nvSpPr>
        <p:spPr>
          <a:xfrm>
            <a:off x="6057900" y="1285875"/>
            <a:ext cx="6172200" cy="3471863"/>
          </a:xfrm>
          <a:prstGeom prst="rect">
            <a:avLst/>
          </a:prstGeom>
        </p:spPr>
      </p:sp>
      <p:sp>
        <p:nvSpPr>
          <p:cNvPr id="463"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64"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900E9AEC-37D5-4787-8394-D0DAF91F2B8F}" type="slidenum">
              <a:rPr lang="es-ES" sz="1200" b="0" strike="noStrike" spc="-1">
                <a:solidFill>
                  <a:srgbClr val="000000"/>
                </a:solidFill>
                <a:latin typeface="Calibri"/>
                <a:ea typeface="+mn-ea"/>
              </a:rPr>
              <a:t>20</a:t>
            </a:fld>
            <a:endParaRPr lang="es-E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laceHolder 1"/>
          <p:cNvSpPr>
            <a:spLocks noGrp="1" noRot="1" noChangeAspect="1"/>
          </p:cNvSpPr>
          <p:nvPr>
            <p:ph type="sldImg"/>
          </p:nvPr>
        </p:nvSpPr>
        <p:spPr>
          <a:xfrm>
            <a:off x="6057900" y="1285875"/>
            <a:ext cx="6172200" cy="3471863"/>
          </a:xfrm>
          <a:prstGeom prst="rect">
            <a:avLst/>
          </a:prstGeom>
        </p:spPr>
      </p:sp>
      <p:sp>
        <p:nvSpPr>
          <p:cNvPr id="466"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67"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332CBAA8-C84E-44DA-8670-75B895C9FC6E}" type="slidenum">
              <a:rPr lang="es-ES" sz="1200" b="0" strike="noStrike" spc="-1">
                <a:solidFill>
                  <a:srgbClr val="000000"/>
                </a:solidFill>
                <a:latin typeface="Calibri"/>
                <a:ea typeface="+mn-ea"/>
              </a:rPr>
              <a:t>21</a:t>
            </a:fld>
            <a:endParaRPr lang="es-E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noRot="1" noChangeAspect="1"/>
          </p:cNvSpPr>
          <p:nvPr>
            <p:ph type="sldImg"/>
          </p:nvPr>
        </p:nvSpPr>
        <p:spPr>
          <a:xfrm>
            <a:off x="6057900" y="1285875"/>
            <a:ext cx="6172200" cy="3471863"/>
          </a:xfrm>
          <a:prstGeom prst="rect">
            <a:avLst/>
          </a:prstGeom>
        </p:spPr>
      </p:sp>
      <p:sp>
        <p:nvSpPr>
          <p:cNvPr id="469"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70"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F8B307B6-2721-491B-A009-CC081CB8AEA4}" type="slidenum">
              <a:rPr lang="es-ES" sz="1200" b="0" strike="noStrike" spc="-1">
                <a:solidFill>
                  <a:srgbClr val="000000"/>
                </a:solidFill>
                <a:latin typeface="Calibri"/>
                <a:ea typeface="+mn-ea"/>
              </a:rPr>
              <a:t>22</a:t>
            </a:fld>
            <a:endParaRPr lang="es-E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6057900" y="1285875"/>
            <a:ext cx="6172200" cy="3471863"/>
          </a:xfrm>
          <a:prstGeom prst="rect">
            <a:avLst/>
          </a:prstGeom>
        </p:spPr>
      </p:sp>
      <p:sp>
        <p:nvSpPr>
          <p:cNvPr id="418"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19"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0602643C-D065-4935-A33B-06AF2D59CE94}" type="slidenum">
              <a:rPr lang="es-ES" sz="1200" b="0" strike="noStrike" spc="-1">
                <a:solidFill>
                  <a:srgbClr val="000000"/>
                </a:solidFill>
                <a:latin typeface="Calibri"/>
                <a:ea typeface="+mn-ea"/>
              </a:rPr>
              <a:t>5</a:t>
            </a:fld>
            <a:endParaRPr lang="es-E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PlaceHolder 1"/>
          <p:cNvSpPr>
            <a:spLocks noGrp="1" noRot="1" noChangeAspect="1"/>
          </p:cNvSpPr>
          <p:nvPr>
            <p:ph type="sldImg"/>
          </p:nvPr>
        </p:nvSpPr>
        <p:spPr>
          <a:xfrm>
            <a:off x="6057900" y="1285875"/>
            <a:ext cx="6172200" cy="3471863"/>
          </a:xfrm>
          <a:prstGeom prst="rect">
            <a:avLst/>
          </a:prstGeom>
        </p:spPr>
      </p:sp>
      <p:sp>
        <p:nvSpPr>
          <p:cNvPr id="472"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73"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2F7C7C4D-F202-48BC-9BEA-A06663E91943}" type="slidenum">
              <a:rPr lang="es-ES" sz="1200" b="0" strike="noStrike" spc="-1">
                <a:solidFill>
                  <a:srgbClr val="000000"/>
                </a:solidFill>
                <a:latin typeface="Calibri"/>
                <a:ea typeface="+mn-ea"/>
              </a:rPr>
              <a:t>23</a:t>
            </a:fld>
            <a:endParaRPr lang="es-E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PlaceHolder 1"/>
          <p:cNvSpPr>
            <a:spLocks noGrp="1" noRot="1" noChangeAspect="1"/>
          </p:cNvSpPr>
          <p:nvPr>
            <p:ph type="sldImg"/>
          </p:nvPr>
        </p:nvSpPr>
        <p:spPr>
          <a:xfrm>
            <a:off x="6057900" y="1285875"/>
            <a:ext cx="6172200" cy="3471863"/>
          </a:xfrm>
          <a:prstGeom prst="rect">
            <a:avLst/>
          </a:prstGeom>
        </p:spPr>
      </p:sp>
      <p:sp>
        <p:nvSpPr>
          <p:cNvPr id="475"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76"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DCF7F331-BF71-4909-8BD0-130900A694F9}" type="slidenum">
              <a:rPr lang="es-ES" sz="1200" b="0" strike="noStrike" spc="-1">
                <a:solidFill>
                  <a:srgbClr val="000000"/>
                </a:solidFill>
                <a:latin typeface="Calibri"/>
                <a:ea typeface="+mn-ea"/>
              </a:rPr>
              <a:t>24</a:t>
            </a:fld>
            <a:endParaRPr lang="es-ES"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PlaceHolder 1"/>
          <p:cNvSpPr>
            <a:spLocks noGrp="1" noRot="1" noChangeAspect="1"/>
          </p:cNvSpPr>
          <p:nvPr>
            <p:ph type="sldImg"/>
          </p:nvPr>
        </p:nvSpPr>
        <p:spPr>
          <a:xfrm>
            <a:off x="6057900" y="1285875"/>
            <a:ext cx="6172200" cy="3471863"/>
          </a:xfrm>
          <a:prstGeom prst="rect">
            <a:avLst/>
          </a:prstGeom>
        </p:spPr>
      </p:sp>
      <p:sp>
        <p:nvSpPr>
          <p:cNvPr id="478"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79"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9B70E64A-2F7F-4071-BC1F-7FE1DA9605DD}" type="slidenum">
              <a:rPr lang="es-ES" sz="1200" b="0" strike="noStrike" spc="-1">
                <a:solidFill>
                  <a:srgbClr val="000000"/>
                </a:solidFill>
                <a:latin typeface="Calibri"/>
                <a:ea typeface="+mn-ea"/>
              </a:rPr>
              <a:t>25</a:t>
            </a:fld>
            <a:endParaRPr lang="es-ES"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PlaceHolder 1"/>
          <p:cNvSpPr>
            <a:spLocks noGrp="1" noRot="1" noChangeAspect="1"/>
          </p:cNvSpPr>
          <p:nvPr>
            <p:ph type="sldImg"/>
          </p:nvPr>
        </p:nvSpPr>
        <p:spPr>
          <a:xfrm>
            <a:off x="6057900" y="1285875"/>
            <a:ext cx="6172200" cy="3471863"/>
          </a:xfrm>
          <a:prstGeom prst="rect">
            <a:avLst/>
          </a:prstGeom>
        </p:spPr>
      </p:sp>
      <p:sp>
        <p:nvSpPr>
          <p:cNvPr id="481"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82"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200B6AEA-7356-456B-9B99-A42FA1CDC804}" type="slidenum">
              <a:rPr lang="es-ES" sz="1200" b="0" strike="noStrike" spc="-1">
                <a:solidFill>
                  <a:srgbClr val="000000"/>
                </a:solidFill>
                <a:latin typeface="Calibri"/>
                <a:ea typeface="+mn-ea"/>
              </a:rPr>
              <a:t>26</a:t>
            </a:fld>
            <a:endParaRPr lang="es-ES"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PlaceHolder 1"/>
          <p:cNvSpPr>
            <a:spLocks noGrp="1" noRot="1" noChangeAspect="1"/>
          </p:cNvSpPr>
          <p:nvPr>
            <p:ph type="sldImg"/>
          </p:nvPr>
        </p:nvSpPr>
        <p:spPr>
          <a:xfrm>
            <a:off x="6057900" y="1285875"/>
            <a:ext cx="6172200" cy="3471863"/>
          </a:xfrm>
          <a:prstGeom prst="rect">
            <a:avLst/>
          </a:prstGeom>
        </p:spPr>
      </p:sp>
      <p:sp>
        <p:nvSpPr>
          <p:cNvPr id="484"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85"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4A76C19E-2988-4620-886C-96384893BE0D}" type="slidenum">
              <a:rPr lang="es-ES" sz="1200" b="0" strike="noStrike" spc="-1">
                <a:solidFill>
                  <a:srgbClr val="000000"/>
                </a:solidFill>
                <a:latin typeface="Calibri"/>
                <a:ea typeface="+mn-ea"/>
              </a:rPr>
              <a:t>27</a:t>
            </a:fld>
            <a:endParaRPr lang="es-ES"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noRot="1" noChangeAspect="1"/>
          </p:cNvSpPr>
          <p:nvPr>
            <p:ph type="sldImg"/>
          </p:nvPr>
        </p:nvSpPr>
        <p:spPr>
          <a:xfrm>
            <a:off x="6057900" y="1285875"/>
            <a:ext cx="6172200" cy="3471863"/>
          </a:xfrm>
          <a:prstGeom prst="rect">
            <a:avLst/>
          </a:prstGeom>
        </p:spPr>
      </p:sp>
      <p:sp>
        <p:nvSpPr>
          <p:cNvPr id="487"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88"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6A7BD870-3944-47B8-A7D1-2F35D17D4663}" type="slidenum">
              <a:rPr lang="es-ES" sz="1200" b="0" strike="noStrike" spc="-1">
                <a:solidFill>
                  <a:srgbClr val="000000"/>
                </a:solidFill>
                <a:latin typeface="Calibri"/>
                <a:ea typeface="+mn-ea"/>
              </a:rPr>
              <a:t>28</a:t>
            </a:fld>
            <a:endParaRPr lang="es-ES" sz="1200" b="0" strike="noStrike" spc="-1">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PlaceHolder 1"/>
          <p:cNvSpPr>
            <a:spLocks noGrp="1" noRot="1" noChangeAspect="1"/>
          </p:cNvSpPr>
          <p:nvPr>
            <p:ph type="sldImg"/>
          </p:nvPr>
        </p:nvSpPr>
        <p:spPr>
          <a:xfrm>
            <a:off x="6057900" y="1285875"/>
            <a:ext cx="6172200" cy="3471863"/>
          </a:xfrm>
          <a:prstGeom prst="rect">
            <a:avLst/>
          </a:prstGeom>
        </p:spPr>
      </p:sp>
      <p:sp>
        <p:nvSpPr>
          <p:cNvPr id="490"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91"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45FCD275-4B38-4A9E-A0BF-E933C32AB7B8}" type="slidenum">
              <a:rPr lang="es-ES" sz="1200" b="0" strike="noStrike" spc="-1">
                <a:solidFill>
                  <a:srgbClr val="000000"/>
                </a:solidFill>
                <a:latin typeface="Calibri"/>
                <a:ea typeface="+mn-ea"/>
              </a:rPr>
              <a:t>29</a:t>
            </a:fld>
            <a:endParaRPr lang="es-ES" sz="1200" b="0" strike="noStrike" spc="-1">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PlaceHolder 1"/>
          <p:cNvSpPr>
            <a:spLocks noGrp="1" noRot="1" noChangeAspect="1"/>
          </p:cNvSpPr>
          <p:nvPr>
            <p:ph type="sldImg"/>
          </p:nvPr>
        </p:nvSpPr>
        <p:spPr>
          <a:xfrm>
            <a:off x="6057900" y="1285875"/>
            <a:ext cx="6172200" cy="3471863"/>
          </a:xfrm>
          <a:prstGeom prst="rect">
            <a:avLst/>
          </a:prstGeom>
        </p:spPr>
      </p:sp>
      <p:sp>
        <p:nvSpPr>
          <p:cNvPr id="493"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94"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CFBDB375-CACB-4693-B9BA-7C0FC2B562DC}" type="slidenum">
              <a:rPr lang="es-ES" sz="1200" b="0" strike="noStrike" spc="-1">
                <a:solidFill>
                  <a:srgbClr val="000000"/>
                </a:solidFill>
                <a:latin typeface="Calibri"/>
                <a:ea typeface="+mn-ea"/>
              </a:rPr>
              <a:t>30</a:t>
            </a:fld>
            <a:endParaRPr lang="es-ES" sz="1200" b="0" strike="noStrike" spc="-1">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PlaceHolder 1"/>
          <p:cNvSpPr>
            <a:spLocks noGrp="1" noRot="1" noChangeAspect="1"/>
          </p:cNvSpPr>
          <p:nvPr>
            <p:ph type="sldImg"/>
          </p:nvPr>
        </p:nvSpPr>
        <p:spPr>
          <a:xfrm>
            <a:off x="6057900" y="1285875"/>
            <a:ext cx="6172200" cy="3471863"/>
          </a:xfrm>
          <a:prstGeom prst="rect">
            <a:avLst/>
          </a:prstGeom>
        </p:spPr>
      </p:sp>
      <p:sp>
        <p:nvSpPr>
          <p:cNvPr id="496"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97"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E351DB25-1BDC-4C18-A718-B8DC824146F4}" type="slidenum">
              <a:rPr lang="es-ES" sz="1200" b="0" strike="noStrike" spc="-1">
                <a:solidFill>
                  <a:srgbClr val="000000"/>
                </a:solidFill>
                <a:latin typeface="Calibri"/>
                <a:ea typeface="+mn-ea"/>
              </a:rPr>
              <a:t>31</a:t>
            </a:fld>
            <a:endParaRPr lang="es-ES" sz="12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aceHolder 1"/>
          <p:cNvSpPr>
            <a:spLocks noGrp="1" noRot="1" noChangeAspect="1"/>
          </p:cNvSpPr>
          <p:nvPr>
            <p:ph type="sldImg"/>
          </p:nvPr>
        </p:nvSpPr>
        <p:spPr>
          <a:xfrm>
            <a:off x="6058080" y="1285920"/>
            <a:ext cx="6171840" cy="3471480"/>
          </a:xfrm>
          <a:prstGeom prst="rect">
            <a:avLst/>
          </a:prstGeom>
        </p:spPr>
      </p:sp>
      <p:sp>
        <p:nvSpPr>
          <p:cNvPr id="499"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500"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A362B5E2-662F-4AB5-95D8-2EF24D6E4962}" type="slidenum">
              <a:rPr lang="es-ES" sz="1200" b="0" strike="noStrike" spc="-1">
                <a:solidFill>
                  <a:srgbClr val="000000"/>
                </a:solidFill>
                <a:latin typeface="Calibri"/>
                <a:ea typeface="+mn-ea"/>
              </a:rPr>
              <a:t>33</a:t>
            </a:fld>
            <a:endParaRPr lang="es-E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noRot="1" noChangeAspect="1"/>
          </p:cNvSpPr>
          <p:nvPr>
            <p:ph type="sldImg"/>
          </p:nvPr>
        </p:nvSpPr>
        <p:spPr>
          <a:xfrm>
            <a:off x="6057900" y="1285875"/>
            <a:ext cx="6172200" cy="3471863"/>
          </a:xfrm>
          <a:prstGeom prst="rect">
            <a:avLst/>
          </a:prstGeom>
        </p:spPr>
      </p:sp>
      <p:sp>
        <p:nvSpPr>
          <p:cNvPr id="421"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22"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373766F0-B495-4623-9818-B8A9A876DC31}" type="slidenum">
              <a:rPr lang="es-ES" sz="1200" b="0" strike="noStrike" spc="-1">
                <a:solidFill>
                  <a:srgbClr val="000000"/>
                </a:solidFill>
                <a:latin typeface="Calibri"/>
                <a:ea typeface="+mn-ea"/>
              </a:rPr>
              <a:t>6</a:t>
            </a:fld>
            <a:endParaRPr lang="es-E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laceHolder 1"/>
          <p:cNvSpPr>
            <a:spLocks noGrp="1" noRot="1" noChangeAspect="1"/>
          </p:cNvSpPr>
          <p:nvPr>
            <p:ph type="sldImg"/>
          </p:nvPr>
        </p:nvSpPr>
        <p:spPr>
          <a:xfrm>
            <a:off x="6057900" y="1285875"/>
            <a:ext cx="6172200" cy="3471863"/>
          </a:xfrm>
          <a:prstGeom prst="rect">
            <a:avLst/>
          </a:prstGeom>
        </p:spPr>
      </p:sp>
      <p:sp>
        <p:nvSpPr>
          <p:cNvPr id="424"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25"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3135632A-D7CB-44D3-B38C-0C9196354D18}" type="slidenum">
              <a:rPr lang="es-ES" sz="1200" b="0" strike="noStrike" spc="-1">
                <a:solidFill>
                  <a:srgbClr val="000000"/>
                </a:solidFill>
                <a:latin typeface="Calibri"/>
                <a:ea typeface="+mn-ea"/>
              </a:rPr>
              <a:t>7</a:t>
            </a:fld>
            <a:endParaRPr lang="es-E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noRot="1" noChangeAspect="1"/>
          </p:cNvSpPr>
          <p:nvPr>
            <p:ph type="sldImg"/>
          </p:nvPr>
        </p:nvSpPr>
        <p:spPr>
          <a:xfrm>
            <a:off x="6057900" y="1285875"/>
            <a:ext cx="6172200" cy="3471863"/>
          </a:xfrm>
          <a:prstGeom prst="rect">
            <a:avLst/>
          </a:prstGeom>
        </p:spPr>
      </p:sp>
      <p:sp>
        <p:nvSpPr>
          <p:cNvPr id="427"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28"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15D842D0-5039-492C-B125-24717AF5C03E}" type="slidenum">
              <a:rPr lang="es-ES" sz="1200" b="0" strike="noStrike" spc="-1">
                <a:solidFill>
                  <a:srgbClr val="000000"/>
                </a:solidFill>
                <a:latin typeface="Calibri"/>
                <a:ea typeface="+mn-ea"/>
              </a:rPr>
              <a:t>8</a:t>
            </a:fld>
            <a:endParaRPr lang="es-E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noRot="1" noChangeAspect="1"/>
          </p:cNvSpPr>
          <p:nvPr>
            <p:ph type="sldImg"/>
          </p:nvPr>
        </p:nvSpPr>
        <p:spPr>
          <a:xfrm>
            <a:off x="6057900" y="1285875"/>
            <a:ext cx="6172200" cy="3471863"/>
          </a:xfrm>
          <a:prstGeom prst="rect">
            <a:avLst/>
          </a:prstGeom>
        </p:spPr>
      </p:sp>
      <p:sp>
        <p:nvSpPr>
          <p:cNvPr id="430"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31"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C7DC70C4-74A9-49BC-B664-06859722685B}" type="slidenum">
              <a:rPr lang="es-ES" sz="1200" b="0" strike="noStrike" spc="-1">
                <a:solidFill>
                  <a:srgbClr val="000000"/>
                </a:solidFill>
                <a:latin typeface="Calibri"/>
                <a:ea typeface="+mn-ea"/>
              </a:rPr>
              <a:t>9</a:t>
            </a:fld>
            <a:endParaRPr lang="es-E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noRot="1" noChangeAspect="1"/>
          </p:cNvSpPr>
          <p:nvPr>
            <p:ph type="sldImg"/>
          </p:nvPr>
        </p:nvSpPr>
        <p:spPr>
          <a:xfrm>
            <a:off x="6058080" y="1285920"/>
            <a:ext cx="6171840" cy="3471480"/>
          </a:xfrm>
          <a:prstGeom prst="rect">
            <a:avLst/>
          </a:prstGeom>
        </p:spPr>
      </p:sp>
      <p:sp>
        <p:nvSpPr>
          <p:cNvPr id="433"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34"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A01BAAC0-95C1-4B77-AEFC-BE33075847FB}" type="slidenum">
              <a:rPr lang="es-ES" sz="1200" b="0" strike="noStrike" spc="-1">
                <a:solidFill>
                  <a:srgbClr val="000000"/>
                </a:solidFill>
                <a:latin typeface="Calibri"/>
                <a:ea typeface="+mn-ea"/>
              </a:rPr>
              <a:t>10</a:t>
            </a:fld>
            <a:endParaRPr lang="es-E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noRot="1" noChangeAspect="1"/>
          </p:cNvSpPr>
          <p:nvPr>
            <p:ph type="sldImg"/>
          </p:nvPr>
        </p:nvSpPr>
        <p:spPr>
          <a:xfrm>
            <a:off x="6057900" y="1285875"/>
            <a:ext cx="6172200" cy="3471863"/>
          </a:xfrm>
          <a:prstGeom prst="rect">
            <a:avLst/>
          </a:prstGeom>
        </p:spPr>
      </p:sp>
      <p:sp>
        <p:nvSpPr>
          <p:cNvPr id="436"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37"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6ACABD62-F274-473D-804A-84D392D1CCE8}" type="slidenum">
              <a:rPr lang="es-ES" sz="1200" b="0" strike="noStrike" spc="-1">
                <a:solidFill>
                  <a:srgbClr val="000000"/>
                </a:solidFill>
                <a:latin typeface="Calibri"/>
                <a:ea typeface="+mn-ea"/>
              </a:rPr>
              <a:t>11</a:t>
            </a:fld>
            <a:endParaRPr lang="es-E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noRot="1" noChangeAspect="1"/>
          </p:cNvSpPr>
          <p:nvPr>
            <p:ph type="sldImg"/>
          </p:nvPr>
        </p:nvSpPr>
        <p:spPr>
          <a:xfrm>
            <a:off x="6057900" y="1285875"/>
            <a:ext cx="6172200" cy="3471863"/>
          </a:xfrm>
          <a:prstGeom prst="rect">
            <a:avLst/>
          </a:prstGeom>
        </p:spPr>
      </p:sp>
      <p:sp>
        <p:nvSpPr>
          <p:cNvPr id="439"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40"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AF322B12-0AAC-4A5A-8A05-2BC8D4567F2E}" type="slidenum">
              <a:rPr lang="es-ES" sz="1200" b="0" strike="noStrike" spc="-1">
                <a:solidFill>
                  <a:srgbClr val="000000"/>
                </a:solidFill>
                <a:latin typeface="Calibri"/>
                <a:ea typeface="+mn-ea"/>
              </a:rPr>
              <a:t>12</a:t>
            </a:fld>
            <a:endParaRPr lang="es-E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4"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5"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7"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8"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9"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0"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42"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3"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4"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5"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6"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7"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57"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59"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1"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62"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3769920" y="3861000"/>
            <a:ext cx="10747440" cy="64760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6"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67"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68"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3"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0"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71"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72"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4"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75"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76"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8"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79"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81"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2"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3"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4"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86"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7"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8"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9"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90"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91"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1"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3"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5"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06"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5"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3769920" y="3861000"/>
            <a:ext cx="10747440" cy="64760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10"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11"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12"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14"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15"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16"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18"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19"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20"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22"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23"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25"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26"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27"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28"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30"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1"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2"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3"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4"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5"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8"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49"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51"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7"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8"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53"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54"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5"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6" name="PlaceHolder 1"/>
          <p:cNvSpPr>
            <a:spLocks noGrp="1"/>
          </p:cNvSpPr>
          <p:nvPr>
            <p:ph type="subTitle"/>
          </p:nvPr>
        </p:nvSpPr>
        <p:spPr>
          <a:xfrm>
            <a:off x="3769920" y="3861000"/>
            <a:ext cx="10747440" cy="64760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58"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59"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60"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62"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63"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64"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66"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67"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68"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70"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71"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73"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74"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75"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76"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78"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79"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80"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81"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82"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83"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3769920" y="3861000"/>
            <a:ext cx="10747440" cy="64760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2"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3"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4"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6"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7"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8"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0"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1"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2"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CustomShape 1" hidden="1"/>
          <p:cNvSpPr/>
          <p:nvPr/>
        </p:nvSpPr>
        <p:spPr>
          <a:xfrm>
            <a:off x="0" y="8512560"/>
            <a:ext cx="18287640" cy="177120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3" name="CustomShape 2" hidden="1"/>
          <p:cNvSpPr/>
          <p:nvPr/>
        </p:nvSpPr>
        <p:spPr>
          <a:xfrm>
            <a:off x="1209600" y="8521560"/>
            <a:ext cx="7934040" cy="1765440"/>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2" name="CustomShape 3" hidden="1"/>
          <p:cNvSpPr/>
          <p:nvPr/>
        </p:nvSpPr>
        <p:spPr>
          <a:xfrm>
            <a:off x="12620160" y="8482320"/>
            <a:ext cx="2223360" cy="179676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 name="CustomShape 4"/>
          <p:cNvSpPr/>
          <p:nvPr/>
        </p:nvSpPr>
        <p:spPr>
          <a:xfrm>
            <a:off x="0" y="7337880"/>
            <a:ext cx="2320560" cy="2949120"/>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a:ln>
            <a:noFill/>
          </a:ln>
        </p:spPr>
        <p:style>
          <a:lnRef idx="0">
            <a:scrgbClr r="0" g="0" b="0"/>
          </a:lnRef>
          <a:fillRef idx="0">
            <a:scrgbClr r="0" g="0" b="0"/>
          </a:fillRef>
          <a:effectRef idx="0">
            <a:scrgbClr r="0" g="0" b="0"/>
          </a:effectRef>
          <a:fontRef idx="minor"/>
        </p:style>
      </p:sp>
      <p:pic>
        <p:nvPicPr>
          <p:cNvPr id="4" name="bg object 17"/>
          <p:cNvPicPr/>
          <p:nvPr/>
        </p:nvPicPr>
        <p:blipFill>
          <a:blip r:embed="rId14"/>
          <a:stretch/>
        </p:blipFill>
        <p:spPr>
          <a:xfrm>
            <a:off x="9144000" y="2377440"/>
            <a:ext cx="6762240" cy="3247560"/>
          </a:xfrm>
          <a:prstGeom prst="rect">
            <a:avLst/>
          </a:prstGeom>
          <a:ln>
            <a:noFill/>
          </a:ln>
        </p:spPr>
      </p:pic>
      <p:sp>
        <p:nvSpPr>
          <p:cNvPr id="5" name="CustomShape 5"/>
          <p:cNvSpPr/>
          <p:nvPr/>
        </p:nvSpPr>
        <p:spPr>
          <a:xfrm>
            <a:off x="1919520" y="0"/>
            <a:ext cx="1333080" cy="1028664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6" name="CustomShape 6"/>
          <p:cNvSpPr/>
          <p:nvPr/>
        </p:nvSpPr>
        <p:spPr>
          <a:xfrm>
            <a:off x="0" y="1779480"/>
            <a:ext cx="5175000" cy="8507520"/>
          </a:xfrm>
          <a:custGeom>
            <a:avLst/>
            <a:gdLst/>
            <a:ahLst/>
            <a:cxnLst/>
            <a:rect l="l" t="t" r="r" b="b"/>
            <a:pathLst>
              <a:path w="5175250" h="8507730">
                <a:moveTo>
                  <a:pt x="2320747" y="2320061"/>
                </a:moveTo>
                <a:lnTo>
                  <a:pt x="0" y="0"/>
                </a:lnTo>
                <a:lnTo>
                  <a:pt x="0" y="5162562"/>
                </a:lnTo>
                <a:lnTo>
                  <a:pt x="2320747" y="7482611"/>
                </a:lnTo>
                <a:lnTo>
                  <a:pt x="2320747" y="2320061"/>
                </a:lnTo>
                <a:close/>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7" name="PlaceHolder 7"/>
          <p:cNvSpPr>
            <a:spLocks noGrp="1"/>
          </p:cNvSpPr>
          <p:nvPr>
            <p:ph type="ftr"/>
          </p:nvPr>
        </p:nvSpPr>
        <p:spPr>
          <a:xfrm>
            <a:off x="6217920" y="9567000"/>
            <a:ext cx="5851800" cy="514080"/>
          </a:xfrm>
          <a:prstGeom prst="rect">
            <a:avLst/>
          </a:prstGeom>
        </p:spPr>
        <p:txBody>
          <a:bodyPr lIns="0" tIns="0" rIns="0" bIns="0">
            <a:noAutofit/>
          </a:bodyPr>
          <a:lstStyle/>
          <a:p>
            <a:endParaRPr lang="es-ES" sz="2400" b="0" strike="noStrike" spc="-1">
              <a:latin typeface="Times New Roman"/>
            </a:endParaRPr>
          </a:p>
        </p:txBody>
      </p:sp>
      <p:sp>
        <p:nvSpPr>
          <p:cNvPr id="8" name="PlaceHolder 8"/>
          <p:cNvSpPr>
            <a:spLocks noGrp="1"/>
          </p:cNvSpPr>
          <p:nvPr>
            <p:ph type="dt"/>
          </p:nvPr>
        </p:nvSpPr>
        <p:spPr>
          <a:xfrm>
            <a:off x="914400" y="9567000"/>
            <a:ext cx="4205880" cy="514080"/>
          </a:xfrm>
          <a:prstGeom prst="rect">
            <a:avLst/>
          </a:prstGeom>
        </p:spPr>
        <p:txBody>
          <a:bodyPr lIns="0" tIns="0" rIns="0" bIns="0">
            <a:noAutofit/>
          </a:bodyPr>
          <a:lstStyle/>
          <a:p>
            <a:pPr>
              <a:lnSpc>
                <a:spcPct val="100000"/>
              </a:lnSpc>
            </a:pPr>
            <a:fld id="{E6D55B61-35C2-4B97-98DC-F897C84975F0}" type="datetime">
              <a:rPr lang="es-ES" sz="1800" b="0" strike="noStrike" spc="-1">
                <a:solidFill>
                  <a:srgbClr val="B2B2B2"/>
                </a:solidFill>
                <a:latin typeface="Calibri"/>
              </a:rPr>
              <a:t>25/01/2022</a:t>
            </a:fld>
            <a:endParaRPr lang="es-ES" sz="1800" b="0" strike="noStrike" spc="-1">
              <a:latin typeface="Times New Roman"/>
            </a:endParaRPr>
          </a:p>
        </p:txBody>
      </p:sp>
      <p:sp>
        <p:nvSpPr>
          <p:cNvPr id="9" name="PlaceHolder 9"/>
          <p:cNvSpPr>
            <a:spLocks noGrp="1"/>
          </p:cNvSpPr>
          <p:nvPr>
            <p:ph type="sldNum"/>
          </p:nvPr>
        </p:nvSpPr>
        <p:spPr>
          <a:xfrm>
            <a:off x="13167360" y="9567000"/>
            <a:ext cx="4205880" cy="514080"/>
          </a:xfrm>
          <a:prstGeom prst="rect">
            <a:avLst/>
          </a:prstGeom>
        </p:spPr>
        <p:txBody>
          <a:bodyPr lIns="0" tIns="0" rIns="0" bIns="0">
            <a:noAutofit/>
          </a:bodyPr>
          <a:lstStyle/>
          <a:p>
            <a:pPr algn="r">
              <a:lnSpc>
                <a:spcPct val="100000"/>
              </a:lnSpc>
            </a:pPr>
            <a:fld id="{808231DD-EFF1-4305-B9AF-52581F6BC665}" type="slidenum">
              <a:rPr lang="es-ES" sz="1800" b="0" strike="noStrike" spc="-1">
                <a:solidFill>
                  <a:srgbClr val="B2B2B2"/>
                </a:solidFill>
                <a:latin typeface="Calibri"/>
              </a:rPr>
              <a:t>‹Nº›</a:t>
            </a:fld>
            <a:endParaRPr lang="es-ES" sz="1800" b="0" strike="noStrike" spc="-1">
              <a:latin typeface="Times New Roman"/>
            </a:endParaRPr>
          </a:p>
        </p:txBody>
      </p:sp>
      <p:sp>
        <p:nvSpPr>
          <p:cNvPr id="10" name="PlaceHolder 10"/>
          <p:cNvSpPr>
            <a:spLocks noGrp="1"/>
          </p:cNvSpPr>
          <p:nvPr>
            <p:ph type="title"/>
          </p:nvPr>
        </p:nvSpPr>
        <p:spPr>
          <a:xfrm>
            <a:off x="914400" y="410400"/>
            <a:ext cx="16458840" cy="1717560"/>
          </a:xfrm>
          <a:prstGeom prst="rect">
            <a:avLst/>
          </a:prstGeom>
        </p:spPr>
        <p:txBody>
          <a:bodyPr lIns="0" tIns="0" rIns="0" bIns="0" anchor="ctr">
            <a:noAutofit/>
          </a:bodyPr>
          <a:lstStyle/>
          <a:p>
            <a:r>
              <a:rPr lang="es-ES" sz="1800" b="0" strike="noStrike" spc="-1">
                <a:solidFill>
                  <a:srgbClr val="000000"/>
                </a:solidFill>
                <a:latin typeface="Calibri"/>
              </a:rPr>
              <a:t>Pulse para editar el formato del texto de título</a:t>
            </a:r>
          </a:p>
        </p:txBody>
      </p:sp>
      <p:sp>
        <p:nvSpPr>
          <p:cNvPr id="11" name="PlaceHolder 11"/>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CustomShape 1"/>
          <p:cNvSpPr/>
          <p:nvPr/>
        </p:nvSpPr>
        <p:spPr>
          <a:xfrm>
            <a:off x="0" y="8512560"/>
            <a:ext cx="18287640" cy="177120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49" name="CustomShape 2"/>
          <p:cNvSpPr/>
          <p:nvPr/>
        </p:nvSpPr>
        <p:spPr>
          <a:xfrm>
            <a:off x="1209600" y="8521560"/>
            <a:ext cx="7934040" cy="1765440"/>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50" name="CustomShape 3"/>
          <p:cNvSpPr/>
          <p:nvPr/>
        </p:nvSpPr>
        <p:spPr>
          <a:xfrm>
            <a:off x="12620160" y="8482320"/>
            <a:ext cx="2223360" cy="179676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1" name="PlaceHolder 4"/>
          <p:cNvSpPr>
            <a:spLocks noGrp="1"/>
          </p:cNvSpPr>
          <p:nvPr>
            <p:ph type="title"/>
          </p:nvPr>
        </p:nvSpPr>
        <p:spPr>
          <a:xfrm>
            <a:off x="3769920" y="3861000"/>
            <a:ext cx="10747440" cy="1396800"/>
          </a:xfrm>
          <a:prstGeom prst="rect">
            <a:avLst/>
          </a:prstGeom>
        </p:spPr>
        <p:txBody>
          <a:bodyPr lIns="0" tIns="0" rIns="0" bIns="0">
            <a:noAutofit/>
          </a:bodyPr>
          <a:lstStyle/>
          <a:p>
            <a:r>
              <a:rPr lang="es-ES" sz="9000" b="0" strike="noStrike" spc="-1">
                <a:solidFill>
                  <a:srgbClr val="000000"/>
                </a:solidFill>
                <a:latin typeface="Calibri"/>
              </a:rPr>
              <a:t>Pulse para editar el formato del texto de título</a:t>
            </a:r>
          </a:p>
        </p:txBody>
      </p:sp>
      <p:sp>
        <p:nvSpPr>
          <p:cNvPr id="52" name="PlaceHolder 5"/>
          <p:cNvSpPr>
            <a:spLocks noGrp="1"/>
          </p:cNvSpPr>
          <p:nvPr>
            <p:ph type="body"/>
          </p:nvPr>
        </p:nvSpPr>
        <p:spPr>
          <a:xfrm>
            <a:off x="914400" y="2365920"/>
            <a:ext cx="16458840" cy="678924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s-ES" sz="1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18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18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1800" b="0" strike="noStrike" spc="-1">
                <a:solidFill>
                  <a:srgbClr val="000000"/>
                </a:solidFill>
                <a:latin typeface="Calibri"/>
              </a:rPr>
              <a:t>Séptimo nivel del esquema</a:t>
            </a:r>
          </a:p>
        </p:txBody>
      </p:sp>
      <p:sp>
        <p:nvSpPr>
          <p:cNvPr id="53" name="PlaceHolder 6"/>
          <p:cNvSpPr>
            <a:spLocks noGrp="1"/>
          </p:cNvSpPr>
          <p:nvPr>
            <p:ph type="ftr"/>
          </p:nvPr>
        </p:nvSpPr>
        <p:spPr>
          <a:xfrm>
            <a:off x="6217920" y="9567000"/>
            <a:ext cx="5851800" cy="514080"/>
          </a:xfrm>
          <a:prstGeom prst="rect">
            <a:avLst/>
          </a:prstGeom>
        </p:spPr>
        <p:txBody>
          <a:bodyPr lIns="0" tIns="0" rIns="0" bIns="0">
            <a:noAutofit/>
          </a:bodyPr>
          <a:lstStyle/>
          <a:p>
            <a:endParaRPr lang="es-ES" sz="2400" b="0" strike="noStrike" spc="-1">
              <a:latin typeface="Times New Roman"/>
            </a:endParaRPr>
          </a:p>
        </p:txBody>
      </p:sp>
      <p:sp>
        <p:nvSpPr>
          <p:cNvPr id="54" name="PlaceHolder 7"/>
          <p:cNvSpPr>
            <a:spLocks noGrp="1"/>
          </p:cNvSpPr>
          <p:nvPr>
            <p:ph type="dt"/>
          </p:nvPr>
        </p:nvSpPr>
        <p:spPr>
          <a:xfrm>
            <a:off x="914400" y="9567000"/>
            <a:ext cx="4205880" cy="514080"/>
          </a:xfrm>
          <a:prstGeom prst="rect">
            <a:avLst/>
          </a:prstGeom>
        </p:spPr>
        <p:txBody>
          <a:bodyPr lIns="0" tIns="0" rIns="0" bIns="0">
            <a:noAutofit/>
          </a:bodyPr>
          <a:lstStyle/>
          <a:p>
            <a:pPr>
              <a:lnSpc>
                <a:spcPct val="100000"/>
              </a:lnSpc>
            </a:pPr>
            <a:fld id="{8877EE21-0933-4604-B585-F4FF23AF8BC1}" type="datetime">
              <a:rPr lang="es-ES" sz="1800" b="0" strike="noStrike" spc="-1">
                <a:solidFill>
                  <a:srgbClr val="B2B2B2"/>
                </a:solidFill>
                <a:latin typeface="Calibri"/>
              </a:rPr>
              <a:t>25/01/2022</a:t>
            </a:fld>
            <a:endParaRPr lang="es-ES" sz="1800" b="0" strike="noStrike" spc="-1">
              <a:latin typeface="Times New Roman"/>
            </a:endParaRPr>
          </a:p>
        </p:txBody>
      </p:sp>
      <p:sp>
        <p:nvSpPr>
          <p:cNvPr id="55" name="PlaceHolder 8"/>
          <p:cNvSpPr>
            <a:spLocks noGrp="1"/>
          </p:cNvSpPr>
          <p:nvPr>
            <p:ph type="sldNum"/>
          </p:nvPr>
        </p:nvSpPr>
        <p:spPr>
          <a:xfrm>
            <a:off x="13167360" y="9567000"/>
            <a:ext cx="4205880" cy="514080"/>
          </a:xfrm>
          <a:prstGeom prst="rect">
            <a:avLst/>
          </a:prstGeom>
        </p:spPr>
        <p:txBody>
          <a:bodyPr lIns="0" tIns="0" rIns="0" bIns="0">
            <a:noAutofit/>
          </a:bodyPr>
          <a:lstStyle/>
          <a:p>
            <a:pPr algn="r">
              <a:lnSpc>
                <a:spcPct val="100000"/>
              </a:lnSpc>
            </a:pPr>
            <a:fld id="{C8746DDD-52C6-4A10-B03E-DEC313FB63E2}" type="slidenum">
              <a:rPr lang="es-ES" sz="1800" b="0" strike="noStrike" spc="-1">
                <a:solidFill>
                  <a:srgbClr val="B2B2B2"/>
                </a:solidFill>
                <a:latin typeface="Calibri"/>
              </a:rPr>
              <a:t>‹Nº›</a:t>
            </a:fld>
            <a:endParaRPr lang="es-ES"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 name="CustomShape 1"/>
          <p:cNvSpPr/>
          <p:nvPr/>
        </p:nvSpPr>
        <p:spPr>
          <a:xfrm>
            <a:off x="0" y="8512560"/>
            <a:ext cx="18287640" cy="177120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93" name="CustomShape 2"/>
          <p:cNvSpPr/>
          <p:nvPr/>
        </p:nvSpPr>
        <p:spPr>
          <a:xfrm>
            <a:off x="12620160" y="8482320"/>
            <a:ext cx="2223360" cy="179676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94" name="CustomShape 3"/>
          <p:cNvSpPr/>
          <p:nvPr/>
        </p:nvSpPr>
        <p:spPr>
          <a:xfrm>
            <a:off x="2322720" y="8517240"/>
            <a:ext cx="6816960" cy="1769400"/>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95" name="PlaceHolder 4"/>
          <p:cNvSpPr>
            <a:spLocks noGrp="1"/>
          </p:cNvSpPr>
          <p:nvPr>
            <p:ph type="title"/>
          </p:nvPr>
        </p:nvSpPr>
        <p:spPr>
          <a:xfrm>
            <a:off x="3769920" y="3861000"/>
            <a:ext cx="10747440" cy="1396800"/>
          </a:xfrm>
          <a:prstGeom prst="rect">
            <a:avLst/>
          </a:prstGeom>
        </p:spPr>
        <p:txBody>
          <a:bodyPr lIns="0" tIns="0" rIns="0" bIns="0">
            <a:noAutofit/>
          </a:bodyPr>
          <a:lstStyle/>
          <a:p>
            <a:r>
              <a:rPr lang="es-ES" sz="9000" b="0" strike="noStrike" spc="-1">
                <a:solidFill>
                  <a:srgbClr val="000000"/>
                </a:solidFill>
                <a:latin typeface="Calibri"/>
              </a:rPr>
              <a:t>Pulse para editar el formato del texto de título</a:t>
            </a:r>
          </a:p>
        </p:txBody>
      </p:sp>
      <p:sp>
        <p:nvSpPr>
          <p:cNvPr id="96" name="PlaceHolder 5"/>
          <p:cNvSpPr>
            <a:spLocks noGrp="1"/>
          </p:cNvSpPr>
          <p:nvPr>
            <p:ph type="body"/>
          </p:nvPr>
        </p:nvSpPr>
        <p:spPr>
          <a:xfrm>
            <a:off x="914400" y="2365920"/>
            <a:ext cx="16458840" cy="678924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s-ES" sz="1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18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18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1800" b="0" strike="noStrike" spc="-1">
                <a:solidFill>
                  <a:srgbClr val="000000"/>
                </a:solidFill>
                <a:latin typeface="Calibri"/>
              </a:rPr>
              <a:t>Séptimo nivel del esquema</a:t>
            </a:r>
          </a:p>
        </p:txBody>
      </p:sp>
      <p:sp>
        <p:nvSpPr>
          <p:cNvPr id="97" name="PlaceHolder 6"/>
          <p:cNvSpPr>
            <a:spLocks noGrp="1"/>
          </p:cNvSpPr>
          <p:nvPr>
            <p:ph type="ftr"/>
          </p:nvPr>
        </p:nvSpPr>
        <p:spPr>
          <a:xfrm>
            <a:off x="6217920" y="9567000"/>
            <a:ext cx="5851800" cy="514080"/>
          </a:xfrm>
          <a:prstGeom prst="rect">
            <a:avLst/>
          </a:prstGeom>
        </p:spPr>
        <p:txBody>
          <a:bodyPr lIns="0" tIns="0" rIns="0" bIns="0">
            <a:noAutofit/>
          </a:bodyPr>
          <a:lstStyle/>
          <a:p>
            <a:endParaRPr lang="es-ES" sz="2400" b="0" strike="noStrike" spc="-1">
              <a:latin typeface="Times New Roman"/>
            </a:endParaRPr>
          </a:p>
        </p:txBody>
      </p:sp>
      <p:sp>
        <p:nvSpPr>
          <p:cNvPr id="98" name="PlaceHolder 7"/>
          <p:cNvSpPr>
            <a:spLocks noGrp="1"/>
          </p:cNvSpPr>
          <p:nvPr>
            <p:ph type="dt"/>
          </p:nvPr>
        </p:nvSpPr>
        <p:spPr>
          <a:xfrm>
            <a:off x="914400" y="9567000"/>
            <a:ext cx="4205880" cy="514080"/>
          </a:xfrm>
          <a:prstGeom prst="rect">
            <a:avLst/>
          </a:prstGeom>
        </p:spPr>
        <p:txBody>
          <a:bodyPr lIns="0" tIns="0" rIns="0" bIns="0">
            <a:noAutofit/>
          </a:bodyPr>
          <a:lstStyle/>
          <a:p>
            <a:pPr>
              <a:lnSpc>
                <a:spcPct val="100000"/>
              </a:lnSpc>
            </a:pPr>
            <a:fld id="{EC314491-8C51-47F4-80C4-091023175F4F}" type="datetime">
              <a:rPr lang="es-ES" sz="1800" b="0" strike="noStrike" spc="-1">
                <a:solidFill>
                  <a:srgbClr val="B2B2B2"/>
                </a:solidFill>
                <a:latin typeface="Calibri"/>
              </a:rPr>
              <a:t>25/01/2022</a:t>
            </a:fld>
            <a:endParaRPr lang="es-ES" sz="1800" b="0" strike="noStrike" spc="-1">
              <a:latin typeface="Times New Roman"/>
            </a:endParaRPr>
          </a:p>
        </p:txBody>
      </p:sp>
      <p:sp>
        <p:nvSpPr>
          <p:cNvPr id="99" name="PlaceHolder 8"/>
          <p:cNvSpPr>
            <a:spLocks noGrp="1"/>
          </p:cNvSpPr>
          <p:nvPr>
            <p:ph type="sldNum"/>
          </p:nvPr>
        </p:nvSpPr>
        <p:spPr>
          <a:xfrm>
            <a:off x="13167360" y="9567000"/>
            <a:ext cx="4205880" cy="514080"/>
          </a:xfrm>
          <a:prstGeom prst="rect">
            <a:avLst/>
          </a:prstGeom>
        </p:spPr>
        <p:txBody>
          <a:bodyPr lIns="0" tIns="0" rIns="0" bIns="0">
            <a:noAutofit/>
          </a:bodyPr>
          <a:lstStyle/>
          <a:p>
            <a:pPr algn="r">
              <a:lnSpc>
                <a:spcPct val="100000"/>
              </a:lnSpc>
            </a:pPr>
            <a:fld id="{EC52FE25-4992-4E17-BC28-767E060DD917}" type="slidenum">
              <a:rPr lang="es-ES" sz="1800" b="0" strike="noStrike" spc="-1">
                <a:solidFill>
                  <a:srgbClr val="B2B2B2"/>
                </a:solidFill>
                <a:latin typeface="Calibri"/>
              </a:rPr>
              <a:t>‹Nº›</a:t>
            </a:fld>
            <a:endParaRPr lang="es-ES"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 name="CustomShape 1" hidden="1"/>
          <p:cNvSpPr/>
          <p:nvPr/>
        </p:nvSpPr>
        <p:spPr>
          <a:xfrm>
            <a:off x="0" y="8512560"/>
            <a:ext cx="18287640" cy="177120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37" name="CustomShape 2" hidden="1"/>
          <p:cNvSpPr/>
          <p:nvPr/>
        </p:nvSpPr>
        <p:spPr>
          <a:xfrm>
            <a:off x="1209600" y="8521560"/>
            <a:ext cx="7934040" cy="1765440"/>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138" name="CustomShape 3" hidden="1"/>
          <p:cNvSpPr/>
          <p:nvPr/>
        </p:nvSpPr>
        <p:spPr>
          <a:xfrm>
            <a:off x="12620160" y="8482320"/>
            <a:ext cx="2223360" cy="179676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39" name="CustomShape 4"/>
          <p:cNvSpPr/>
          <p:nvPr/>
        </p:nvSpPr>
        <p:spPr>
          <a:xfrm>
            <a:off x="0" y="7337880"/>
            <a:ext cx="2320560" cy="2949120"/>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140" name="CustomShape 5"/>
          <p:cNvSpPr/>
          <p:nvPr/>
        </p:nvSpPr>
        <p:spPr>
          <a:xfrm>
            <a:off x="1919520" y="0"/>
            <a:ext cx="1333080" cy="1028664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41" name="CustomShape 6"/>
          <p:cNvSpPr/>
          <p:nvPr/>
        </p:nvSpPr>
        <p:spPr>
          <a:xfrm>
            <a:off x="0" y="1779480"/>
            <a:ext cx="5175000" cy="8507520"/>
          </a:xfrm>
          <a:custGeom>
            <a:avLst/>
            <a:gdLst/>
            <a:ahLst/>
            <a:cxnLst/>
            <a:rect l="l" t="t" r="r" b="b"/>
            <a:pathLst>
              <a:path w="5175250" h="8507730">
                <a:moveTo>
                  <a:pt x="2320747" y="2320061"/>
                </a:moveTo>
                <a:lnTo>
                  <a:pt x="0" y="0"/>
                </a:lnTo>
                <a:lnTo>
                  <a:pt x="0" y="5162550"/>
                </a:lnTo>
                <a:lnTo>
                  <a:pt x="2320747" y="7482611"/>
                </a:lnTo>
                <a:lnTo>
                  <a:pt x="2320747" y="2320061"/>
                </a:lnTo>
                <a:close/>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style>
          <a:lnRef idx="0">
            <a:scrgbClr r="0" g="0" b="0"/>
          </a:lnRef>
          <a:fillRef idx="0">
            <a:scrgbClr r="0" g="0" b="0"/>
          </a:fillRef>
          <a:effectRef idx="0">
            <a:scrgbClr r="0" g="0" b="0"/>
          </a:effectRef>
          <a:fontRef idx="minor"/>
        </p:style>
      </p:sp>
      <p:pic>
        <p:nvPicPr>
          <p:cNvPr id="142" name="bg object 19"/>
          <p:cNvPicPr/>
          <p:nvPr/>
        </p:nvPicPr>
        <p:blipFill>
          <a:blip r:embed="rId14"/>
          <a:stretch/>
        </p:blipFill>
        <p:spPr>
          <a:xfrm>
            <a:off x="6370560" y="9572760"/>
            <a:ext cx="11739960" cy="529560"/>
          </a:xfrm>
          <a:prstGeom prst="rect">
            <a:avLst/>
          </a:prstGeom>
          <a:ln>
            <a:noFill/>
          </a:ln>
        </p:spPr>
      </p:pic>
      <p:sp>
        <p:nvSpPr>
          <p:cNvPr id="143" name="PlaceHolder 7"/>
          <p:cNvSpPr>
            <a:spLocks noGrp="1"/>
          </p:cNvSpPr>
          <p:nvPr>
            <p:ph type="title"/>
          </p:nvPr>
        </p:nvSpPr>
        <p:spPr>
          <a:xfrm>
            <a:off x="3769920" y="3861000"/>
            <a:ext cx="10747440" cy="1396800"/>
          </a:xfrm>
          <a:prstGeom prst="rect">
            <a:avLst/>
          </a:prstGeom>
        </p:spPr>
        <p:txBody>
          <a:bodyPr lIns="0" tIns="0" rIns="0" bIns="0">
            <a:noAutofit/>
          </a:bodyPr>
          <a:lstStyle/>
          <a:p>
            <a:r>
              <a:rPr lang="es-ES" sz="9000" b="0" strike="noStrike" spc="-1">
                <a:solidFill>
                  <a:srgbClr val="000000"/>
                </a:solidFill>
                <a:latin typeface="Calibri"/>
              </a:rPr>
              <a:t>Pulse para editar el formato del texto de título</a:t>
            </a:r>
          </a:p>
        </p:txBody>
      </p:sp>
      <p:sp>
        <p:nvSpPr>
          <p:cNvPr id="144" name="PlaceHolder 8"/>
          <p:cNvSpPr>
            <a:spLocks noGrp="1"/>
          </p:cNvSpPr>
          <p:nvPr>
            <p:ph type="ftr"/>
          </p:nvPr>
        </p:nvSpPr>
        <p:spPr>
          <a:xfrm>
            <a:off x="6217920" y="9567000"/>
            <a:ext cx="5851800" cy="514080"/>
          </a:xfrm>
          <a:prstGeom prst="rect">
            <a:avLst/>
          </a:prstGeom>
        </p:spPr>
        <p:txBody>
          <a:bodyPr lIns="0" tIns="0" rIns="0" bIns="0">
            <a:noAutofit/>
          </a:bodyPr>
          <a:lstStyle/>
          <a:p>
            <a:endParaRPr lang="es-ES" sz="2400" b="0" strike="noStrike" spc="-1">
              <a:latin typeface="Times New Roman"/>
            </a:endParaRPr>
          </a:p>
        </p:txBody>
      </p:sp>
      <p:sp>
        <p:nvSpPr>
          <p:cNvPr id="145" name="PlaceHolder 9"/>
          <p:cNvSpPr>
            <a:spLocks noGrp="1"/>
          </p:cNvSpPr>
          <p:nvPr>
            <p:ph type="dt"/>
          </p:nvPr>
        </p:nvSpPr>
        <p:spPr>
          <a:xfrm>
            <a:off x="914400" y="9567000"/>
            <a:ext cx="4205880" cy="514080"/>
          </a:xfrm>
          <a:prstGeom prst="rect">
            <a:avLst/>
          </a:prstGeom>
        </p:spPr>
        <p:txBody>
          <a:bodyPr lIns="0" tIns="0" rIns="0" bIns="0">
            <a:noAutofit/>
          </a:bodyPr>
          <a:lstStyle/>
          <a:p>
            <a:pPr>
              <a:lnSpc>
                <a:spcPct val="100000"/>
              </a:lnSpc>
            </a:pPr>
            <a:fld id="{305BD312-AA45-4C83-A6A0-83AEA320E50D}" type="datetime">
              <a:rPr lang="es-ES" sz="1800" b="0" strike="noStrike" spc="-1">
                <a:solidFill>
                  <a:srgbClr val="B2B2B2"/>
                </a:solidFill>
                <a:latin typeface="Calibri"/>
              </a:rPr>
              <a:t>25/01/2022</a:t>
            </a:fld>
            <a:endParaRPr lang="es-ES" sz="1800" b="0" strike="noStrike" spc="-1">
              <a:latin typeface="Times New Roman"/>
            </a:endParaRPr>
          </a:p>
        </p:txBody>
      </p:sp>
      <p:sp>
        <p:nvSpPr>
          <p:cNvPr id="146" name="PlaceHolder 10"/>
          <p:cNvSpPr>
            <a:spLocks noGrp="1"/>
          </p:cNvSpPr>
          <p:nvPr>
            <p:ph type="sldNum"/>
          </p:nvPr>
        </p:nvSpPr>
        <p:spPr>
          <a:xfrm>
            <a:off x="13167360" y="9567000"/>
            <a:ext cx="4205880" cy="514080"/>
          </a:xfrm>
          <a:prstGeom prst="rect">
            <a:avLst/>
          </a:prstGeom>
        </p:spPr>
        <p:txBody>
          <a:bodyPr lIns="0" tIns="0" rIns="0" bIns="0">
            <a:noAutofit/>
          </a:bodyPr>
          <a:lstStyle/>
          <a:p>
            <a:pPr algn="r">
              <a:lnSpc>
                <a:spcPct val="100000"/>
              </a:lnSpc>
            </a:pPr>
            <a:fld id="{EED85C86-06D0-4DFA-B7F7-F3207F68D11D}" type="slidenum">
              <a:rPr lang="es-ES" sz="1800" b="0" strike="noStrike" spc="-1">
                <a:solidFill>
                  <a:srgbClr val="B2B2B2"/>
                </a:solidFill>
                <a:latin typeface="Calibri"/>
              </a:rPr>
              <a:t>‹Nº›</a:t>
            </a:fld>
            <a:endParaRPr lang="es-ES" sz="1800" b="0" strike="noStrike" spc="-1">
              <a:latin typeface="Times New Roman"/>
            </a:endParaRPr>
          </a:p>
        </p:txBody>
      </p:sp>
      <p:sp>
        <p:nvSpPr>
          <p:cNvPr id="147" name="PlaceHolder 11"/>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hyperlink" Target="https://eur-lex.europa.eu/legal-content/EN/TXT/PDF/?uri=CELEX:32006H0962&amp;from=EN"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9563040" y="6058080"/>
            <a:ext cx="6019560" cy="885240"/>
          </a:xfrm>
          <a:prstGeom prst="rect">
            <a:avLst/>
          </a:prstGeom>
          <a:noFill/>
          <a:ln>
            <a:noFill/>
          </a:ln>
        </p:spPr>
        <p:style>
          <a:lnRef idx="0">
            <a:scrgbClr r="0" g="0" b="0"/>
          </a:lnRef>
          <a:fillRef idx="0">
            <a:scrgbClr r="0" g="0" b="0"/>
          </a:fillRef>
          <a:effectRef idx="0">
            <a:scrgbClr r="0" g="0" b="0"/>
          </a:effectRef>
          <a:fontRef idx="minor"/>
        </p:style>
        <p:txBody>
          <a:bodyPr lIns="0" tIns="68040" rIns="0" bIns="0">
            <a:spAutoFit/>
          </a:bodyPr>
          <a:lstStyle/>
          <a:p>
            <a:pPr marL="572760">
              <a:lnSpc>
                <a:spcPct val="100000"/>
              </a:lnSpc>
              <a:spcBef>
                <a:spcPts val="536"/>
              </a:spcBef>
            </a:pPr>
            <a:r>
              <a:rPr lang="es-ES" sz="2500" b="1" strike="noStrike" spc="-80">
                <a:solidFill>
                  <a:srgbClr val="152D54"/>
                </a:solidFill>
                <a:latin typeface="Tahoma"/>
                <a:ea typeface="Tahoma"/>
              </a:rPr>
              <a:t>E</a:t>
            </a:r>
            <a:r>
              <a:rPr lang="es-ES" sz="2500" b="1" strike="noStrike" spc="43">
                <a:solidFill>
                  <a:srgbClr val="152D54"/>
                </a:solidFill>
                <a:latin typeface="Tahoma"/>
                <a:ea typeface="Tahoma"/>
              </a:rPr>
              <a:t>nh</a:t>
            </a:r>
            <a:r>
              <a:rPr lang="es-ES" sz="2500" b="1" strike="noStrike" spc="182">
                <a:solidFill>
                  <a:srgbClr val="152D54"/>
                </a:solidFill>
                <a:latin typeface="Tahoma"/>
                <a:ea typeface="Tahoma"/>
              </a:rPr>
              <a:t>a</a:t>
            </a:r>
            <a:r>
              <a:rPr lang="es-ES" sz="2500" b="1" strike="noStrike" spc="43">
                <a:solidFill>
                  <a:srgbClr val="152D54"/>
                </a:solidFill>
                <a:latin typeface="Tahoma"/>
                <a:ea typeface="Tahoma"/>
              </a:rPr>
              <a:t>n</a:t>
            </a:r>
            <a:r>
              <a:rPr lang="es-ES" sz="2500" b="1" strike="noStrike" spc="-80">
                <a:solidFill>
                  <a:srgbClr val="152D54"/>
                </a:solidFill>
                <a:latin typeface="Tahoma"/>
                <a:ea typeface="Tahoma"/>
              </a:rPr>
              <a:t>c</a:t>
            </a:r>
            <a:r>
              <a:rPr lang="es-ES" sz="2500" b="1" strike="noStrike" spc="18">
                <a:solidFill>
                  <a:srgbClr val="152D54"/>
                </a:solidFill>
                <a:latin typeface="Tahoma"/>
                <a:ea typeface="Tahoma"/>
              </a:rPr>
              <a:t>e </a:t>
            </a:r>
            <a:r>
              <a:rPr lang="es-ES" sz="2500" b="1" strike="noStrike" spc="83">
                <a:solidFill>
                  <a:srgbClr val="152D54"/>
                </a:solidFill>
                <a:latin typeface="Tahoma"/>
                <a:ea typeface="Tahoma"/>
              </a:rPr>
              <a:t>S</a:t>
            </a:r>
            <a:r>
              <a:rPr lang="es-ES" sz="2500" b="1" strike="noStrike" spc="94">
                <a:solidFill>
                  <a:srgbClr val="152D54"/>
                </a:solidFill>
                <a:latin typeface="Tahoma"/>
                <a:ea typeface="Tahoma"/>
              </a:rPr>
              <a:t>o</a:t>
            </a:r>
            <a:r>
              <a:rPr lang="es-ES" sz="2500" b="1" strike="noStrike" spc="-21">
                <a:solidFill>
                  <a:srgbClr val="152D54"/>
                </a:solidFill>
                <a:latin typeface="Tahoma"/>
                <a:ea typeface="Tahoma"/>
              </a:rPr>
              <a:t>f</a:t>
            </a:r>
            <a:r>
              <a:rPr lang="es-ES" sz="2500" b="1" strike="noStrike" spc="-52">
                <a:solidFill>
                  <a:srgbClr val="152D54"/>
                </a:solidFill>
                <a:latin typeface="Tahoma"/>
                <a:ea typeface="Tahoma"/>
              </a:rPr>
              <a:t>t  </a:t>
            </a:r>
            <a:r>
              <a:rPr lang="es-ES" sz="2500" b="1" strike="noStrike" spc="83">
                <a:solidFill>
                  <a:srgbClr val="152D54"/>
                </a:solidFill>
                <a:latin typeface="Tahoma"/>
                <a:ea typeface="Tahoma"/>
              </a:rPr>
              <a:t>S</a:t>
            </a:r>
            <a:r>
              <a:rPr lang="es-ES" sz="2500" b="1" strike="noStrike" spc="94">
                <a:solidFill>
                  <a:srgbClr val="152D54"/>
                </a:solidFill>
                <a:latin typeface="Tahoma"/>
                <a:ea typeface="Tahoma"/>
              </a:rPr>
              <a:t>k</a:t>
            </a:r>
            <a:r>
              <a:rPr lang="es-ES" sz="2500" b="1" strike="noStrike" spc="-1">
                <a:solidFill>
                  <a:srgbClr val="152D54"/>
                </a:solidFill>
                <a:latin typeface="Tahoma"/>
                <a:ea typeface="Tahoma"/>
              </a:rPr>
              <a:t>i</a:t>
            </a:r>
            <a:r>
              <a:rPr lang="es-ES" sz="2500" b="1" strike="noStrike" spc="-15">
                <a:solidFill>
                  <a:srgbClr val="152D54"/>
                </a:solidFill>
                <a:latin typeface="Tahoma"/>
                <a:ea typeface="Tahoma"/>
              </a:rPr>
              <a:t>ll</a:t>
            </a:r>
            <a:r>
              <a:rPr lang="es-ES" sz="2500" b="1" strike="noStrike" spc="-52">
                <a:solidFill>
                  <a:srgbClr val="152D54"/>
                </a:solidFill>
                <a:latin typeface="Tahoma"/>
                <a:ea typeface="Tahoma"/>
              </a:rPr>
              <a:t>s t</a:t>
            </a:r>
            <a:r>
              <a:rPr lang="es-ES" sz="2500" b="1" strike="noStrike" spc="94">
                <a:solidFill>
                  <a:srgbClr val="152D54"/>
                </a:solidFill>
                <a:latin typeface="Tahoma"/>
                <a:ea typeface="Tahoma"/>
              </a:rPr>
              <a:t>o </a:t>
            </a:r>
            <a:r>
              <a:rPr lang="es-ES" sz="2500" b="1" strike="noStrike" spc="117">
                <a:solidFill>
                  <a:srgbClr val="152D54"/>
                </a:solidFill>
                <a:latin typeface="Tahoma"/>
                <a:ea typeface="Tahoma"/>
              </a:rPr>
              <a:t>N</a:t>
            </a:r>
            <a:r>
              <a:rPr lang="es-ES" sz="2500" b="1" strike="noStrike" spc="29">
                <a:solidFill>
                  <a:srgbClr val="152D54"/>
                </a:solidFill>
                <a:latin typeface="Tahoma"/>
                <a:ea typeface="Tahoma"/>
              </a:rPr>
              <a:t>u</a:t>
            </a:r>
            <a:r>
              <a:rPr lang="es-ES" sz="2500" b="1" strike="noStrike" spc="137">
                <a:solidFill>
                  <a:srgbClr val="152D54"/>
                </a:solidFill>
                <a:latin typeface="Tahoma"/>
                <a:ea typeface="Tahoma"/>
              </a:rPr>
              <a:t>r</a:t>
            </a:r>
            <a:r>
              <a:rPr lang="es-ES" sz="2500" b="1" strike="noStrike" spc="-52">
                <a:solidFill>
                  <a:srgbClr val="152D54"/>
                </a:solidFill>
                <a:latin typeface="Tahoma"/>
                <a:ea typeface="Tahoma"/>
              </a:rPr>
              <a:t>t</a:t>
            </a:r>
            <a:r>
              <a:rPr lang="es-ES" sz="2500" b="1" strike="noStrike" spc="29">
                <a:solidFill>
                  <a:srgbClr val="152D54"/>
                </a:solidFill>
                <a:latin typeface="Tahoma"/>
                <a:ea typeface="Tahoma"/>
              </a:rPr>
              <a:t>u</a:t>
            </a:r>
            <a:r>
              <a:rPr lang="es-ES" sz="2500" b="1" strike="noStrike" spc="137">
                <a:solidFill>
                  <a:srgbClr val="152D54"/>
                </a:solidFill>
                <a:latin typeface="Tahoma"/>
                <a:ea typeface="Tahoma"/>
              </a:rPr>
              <a:t>r</a:t>
            </a:r>
            <a:r>
              <a:rPr lang="es-ES" sz="2500" b="1" strike="noStrike" spc="18">
                <a:solidFill>
                  <a:srgbClr val="152D54"/>
                </a:solidFill>
                <a:latin typeface="Tahoma"/>
                <a:ea typeface="Tahoma"/>
              </a:rPr>
              <a:t>e</a:t>
            </a:r>
            <a:endParaRPr lang="es-ES" sz="2500" b="0" strike="noStrike" spc="-1">
              <a:latin typeface="Arial"/>
            </a:endParaRPr>
          </a:p>
          <a:p>
            <a:pPr>
              <a:lnSpc>
                <a:spcPct val="100000"/>
              </a:lnSpc>
              <a:spcBef>
                <a:spcPts val="434"/>
              </a:spcBef>
            </a:pPr>
            <a:r>
              <a:rPr lang="es-ES" sz="2500" b="1" strike="noStrike" spc="182">
                <a:solidFill>
                  <a:srgbClr val="152D54"/>
                </a:solidFill>
                <a:latin typeface="Tahoma"/>
                <a:ea typeface="Tahoma"/>
              </a:rPr>
              <a:t>C</a:t>
            </a:r>
            <a:r>
              <a:rPr lang="es-ES" sz="2500" b="1" strike="noStrike" spc="94">
                <a:solidFill>
                  <a:srgbClr val="152D54"/>
                </a:solidFill>
                <a:latin typeface="Tahoma"/>
                <a:ea typeface="Tahoma"/>
              </a:rPr>
              <a:t>o</a:t>
            </a:r>
            <a:r>
              <a:rPr lang="es-ES" sz="2500" b="1" strike="noStrike" spc="63">
                <a:solidFill>
                  <a:srgbClr val="152D54"/>
                </a:solidFill>
                <a:latin typeface="Tahoma"/>
                <a:ea typeface="Tahoma"/>
              </a:rPr>
              <a:t>m</a:t>
            </a:r>
            <a:r>
              <a:rPr lang="es-ES" sz="2500" b="1" strike="noStrike" spc="111">
                <a:solidFill>
                  <a:srgbClr val="152D54"/>
                </a:solidFill>
                <a:latin typeface="Tahoma"/>
                <a:ea typeface="Tahoma"/>
              </a:rPr>
              <a:t>p</a:t>
            </a:r>
            <a:r>
              <a:rPr lang="es-ES" sz="2500" b="1" strike="noStrike" spc="18">
                <a:solidFill>
                  <a:srgbClr val="152D54"/>
                </a:solidFill>
                <a:latin typeface="Tahoma"/>
                <a:ea typeface="Tahoma"/>
              </a:rPr>
              <a:t>e</a:t>
            </a:r>
            <a:r>
              <a:rPr lang="es-ES" sz="2500" b="1" strike="noStrike" spc="-52">
                <a:solidFill>
                  <a:srgbClr val="152D54"/>
                </a:solidFill>
                <a:latin typeface="Tahoma"/>
                <a:ea typeface="Tahoma"/>
              </a:rPr>
              <a:t>t</a:t>
            </a:r>
            <a:r>
              <a:rPr lang="es-ES" sz="2500" b="1" strike="noStrike" spc="-1">
                <a:solidFill>
                  <a:srgbClr val="152D54"/>
                </a:solidFill>
                <a:latin typeface="Tahoma"/>
                <a:ea typeface="Tahoma"/>
              </a:rPr>
              <a:t>i</a:t>
            </a:r>
            <a:r>
              <a:rPr lang="es-ES" sz="2500" b="1" strike="noStrike" spc="-52">
                <a:solidFill>
                  <a:srgbClr val="152D54"/>
                </a:solidFill>
                <a:latin typeface="Tahoma"/>
                <a:ea typeface="Tahoma"/>
              </a:rPr>
              <a:t>t</a:t>
            </a:r>
            <a:r>
              <a:rPr lang="es-ES" sz="2500" b="1" strike="noStrike" spc="-1">
                <a:solidFill>
                  <a:srgbClr val="152D54"/>
                </a:solidFill>
                <a:latin typeface="Tahoma"/>
                <a:ea typeface="Tahoma"/>
              </a:rPr>
              <a:t>i</a:t>
            </a:r>
            <a:r>
              <a:rPr lang="es-ES" sz="2500" b="1" strike="noStrike" spc="109">
                <a:solidFill>
                  <a:srgbClr val="152D54"/>
                </a:solidFill>
                <a:latin typeface="Tahoma"/>
                <a:ea typeface="Tahoma"/>
              </a:rPr>
              <a:t>v</a:t>
            </a:r>
            <a:r>
              <a:rPr lang="es-ES" sz="2500" b="1" strike="noStrike" spc="18">
                <a:solidFill>
                  <a:srgbClr val="152D54"/>
                </a:solidFill>
                <a:latin typeface="Tahoma"/>
                <a:ea typeface="Tahoma"/>
              </a:rPr>
              <a:t>e</a:t>
            </a:r>
            <a:r>
              <a:rPr lang="es-ES" sz="2500" b="1" strike="noStrike" spc="43">
                <a:solidFill>
                  <a:srgbClr val="152D54"/>
                </a:solidFill>
                <a:latin typeface="Tahoma"/>
                <a:ea typeface="Tahoma"/>
              </a:rPr>
              <a:t>n</a:t>
            </a:r>
            <a:r>
              <a:rPr lang="es-ES" sz="2500" b="1" strike="noStrike" spc="18">
                <a:solidFill>
                  <a:srgbClr val="152D54"/>
                </a:solidFill>
                <a:latin typeface="Tahoma"/>
                <a:ea typeface="Tahoma"/>
              </a:rPr>
              <a:t>e</a:t>
            </a:r>
            <a:r>
              <a:rPr lang="es-ES" sz="2500" b="1" strike="noStrike" spc="-52">
                <a:solidFill>
                  <a:srgbClr val="152D54"/>
                </a:solidFill>
                <a:latin typeface="Tahoma"/>
                <a:ea typeface="Tahoma"/>
              </a:rPr>
              <a:t>ss </a:t>
            </a:r>
            <a:r>
              <a:rPr lang="es-ES" sz="2500" b="1" strike="noStrike" spc="182">
                <a:solidFill>
                  <a:srgbClr val="152D54"/>
                </a:solidFill>
                <a:latin typeface="Tahoma"/>
                <a:ea typeface="Tahoma"/>
              </a:rPr>
              <a:t>a</a:t>
            </a:r>
            <a:r>
              <a:rPr lang="es-ES" sz="2500" b="1" strike="noStrike" spc="43">
                <a:solidFill>
                  <a:srgbClr val="152D54"/>
                </a:solidFill>
                <a:latin typeface="Tahoma"/>
                <a:ea typeface="Tahoma"/>
              </a:rPr>
              <a:t>n</a:t>
            </a:r>
            <a:r>
              <a:rPr lang="es-ES" sz="2500" b="1" strike="noStrike" spc="111">
                <a:solidFill>
                  <a:srgbClr val="152D54"/>
                </a:solidFill>
                <a:latin typeface="Tahoma"/>
                <a:ea typeface="Tahoma"/>
              </a:rPr>
              <a:t>d </a:t>
            </a:r>
            <a:r>
              <a:rPr lang="es-ES" sz="2500" b="1" strike="noStrike" spc="-80">
                <a:solidFill>
                  <a:srgbClr val="152D54"/>
                </a:solidFill>
                <a:latin typeface="Tahoma"/>
                <a:ea typeface="Tahoma"/>
              </a:rPr>
              <a:t>E</a:t>
            </a:r>
            <a:r>
              <a:rPr lang="es-ES" sz="2500" b="1" strike="noStrike" spc="63">
                <a:solidFill>
                  <a:srgbClr val="152D54"/>
                </a:solidFill>
                <a:latin typeface="Tahoma"/>
                <a:ea typeface="Tahoma"/>
              </a:rPr>
              <a:t>m</a:t>
            </a:r>
            <a:r>
              <a:rPr lang="es-ES" sz="2500" b="1" strike="noStrike" spc="111">
                <a:solidFill>
                  <a:srgbClr val="152D54"/>
                </a:solidFill>
                <a:latin typeface="Tahoma"/>
                <a:ea typeface="Tahoma"/>
              </a:rPr>
              <a:t>p</a:t>
            </a:r>
            <a:r>
              <a:rPr lang="es-ES" sz="2500" b="1" strike="noStrike" spc="-15">
                <a:solidFill>
                  <a:srgbClr val="152D54"/>
                </a:solidFill>
                <a:latin typeface="Tahoma"/>
                <a:ea typeface="Tahoma"/>
              </a:rPr>
              <a:t>l</a:t>
            </a:r>
            <a:r>
              <a:rPr lang="es-ES" sz="2500" b="1" strike="noStrike" spc="94">
                <a:solidFill>
                  <a:srgbClr val="152D54"/>
                </a:solidFill>
                <a:latin typeface="Tahoma"/>
                <a:ea typeface="Tahoma"/>
              </a:rPr>
              <a:t>o</a:t>
            </a:r>
            <a:r>
              <a:rPr lang="es-ES" sz="2500" b="1" strike="noStrike" spc="123">
                <a:solidFill>
                  <a:srgbClr val="152D54"/>
                </a:solidFill>
                <a:latin typeface="Tahoma"/>
                <a:ea typeface="Tahoma"/>
              </a:rPr>
              <a:t>y</a:t>
            </a:r>
            <a:r>
              <a:rPr lang="es-ES" sz="2500" b="1" strike="noStrike" spc="182">
                <a:solidFill>
                  <a:srgbClr val="152D54"/>
                </a:solidFill>
                <a:latin typeface="Tahoma"/>
                <a:ea typeface="Tahoma"/>
              </a:rPr>
              <a:t>a</a:t>
            </a:r>
            <a:r>
              <a:rPr lang="es-ES" sz="2500" b="1" strike="noStrike" spc="109">
                <a:solidFill>
                  <a:srgbClr val="152D54"/>
                </a:solidFill>
                <a:latin typeface="Tahoma"/>
                <a:ea typeface="Tahoma"/>
              </a:rPr>
              <a:t>b</a:t>
            </a:r>
            <a:r>
              <a:rPr lang="es-ES" sz="2500" b="1" strike="noStrike" spc="-1">
                <a:solidFill>
                  <a:srgbClr val="152D54"/>
                </a:solidFill>
                <a:latin typeface="Tahoma"/>
                <a:ea typeface="Tahoma"/>
              </a:rPr>
              <a:t>i</a:t>
            </a:r>
            <a:r>
              <a:rPr lang="es-ES" sz="2500" b="1" strike="noStrike" spc="-15">
                <a:solidFill>
                  <a:srgbClr val="152D54"/>
                </a:solidFill>
                <a:latin typeface="Tahoma"/>
                <a:ea typeface="Tahoma"/>
              </a:rPr>
              <a:t>l</a:t>
            </a:r>
            <a:r>
              <a:rPr lang="es-ES" sz="2500" b="1" strike="noStrike" spc="-1">
                <a:solidFill>
                  <a:srgbClr val="152D54"/>
                </a:solidFill>
                <a:latin typeface="Tahoma"/>
                <a:ea typeface="Tahoma"/>
              </a:rPr>
              <a:t>i</a:t>
            </a:r>
            <a:r>
              <a:rPr lang="es-ES" sz="2500" b="1" strike="noStrike" spc="-52">
                <a:solidFill>
                  <a:srgbClr val="152D54"/>
                </a:solidFill>
                <a:latin typeface="Tahoma"/>
                <a:ea typeface="Tahoma"/>
              </a:rPr>
              <a:t>t</a:t>
            </a:r>
            <a:r>
              <a:rPr lang="es-ES" sz="2500" b="1" strike="noStrike" spc="123">
                <a:solidFill>
                  <a:srgbClr val="152D54"/>
                </a:solidFill>
                <a:latin typeface="Tahoma"/>
                <a:ea typeface="Tahoma"/>
              </a:rPr>
              <a:t>y</a:t>
            </a:r>
            <a:endParaRPr lang="es-ES" sz="2500" b="0" strike="noStrike" spc="-1">
              <a:latin typeface="Arial"/>
            </a:endParaRPr>
          </a:p>
        </p:txBody>
      </p:sp>
      <p:sp>
        <p:nvSpPr>
          <p:cNvPr id="191" name="CustomShape 2"/>
          <p:cNvSpPr/>
          <p:nvPr/>
        </p:nvSpPr>
        <p:spPr>
          <a:xfrm>
            <a:off x="6994080" y="7048800"/>
            <a:ext cx="11353320" cy="85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6"/>
              </a:spcBef>
            </a:pPr>
            <a:r>
              <a:rPr lang="es-ES" sz="2500" b="1" strike="noStrike" spc="-1">
                <a:solidFill>
                  <a:srgbClr val="E12227"/>
                </a:solidFill>
                <a:latin typeface="Tahoma"/>
                <a:ea typeface="Tahoma"/>
              </a:rPr>
              <a:t>Pensamiento Crítico para el desarrollo profesional: </a:t>
            </a:r>
            <a:endParaRPr lang="es-ES" sz="2500" b="0" strike="noStrike" spc="-1">
              <a:latin typeface="Arial"/>
            </a:endParaRPr>
          </a:p>
          <a:p>
            <a:pPr algn="ctr">
              <a:lnSpc>
                <a:spcPct val="100000"/>
              </a:lnSpc>
              <a:spcBef>
                <a:spcPts val="6"/>
              </a:spcBef>
            </a:pPr>
            <a:r>
              <a:rPr lang="es-ES" sz="2500" b="1" strike="noStrike" spc="-1">
                <a:solidFill>
                  <a:srgbClr val="E12227"/>
                </a:solidFill>
                <a:latin typeface="Tahoma"/>
                <a:ea typeface="Tahoma"/>
              </a:rPr>
              <a:t>Ideas y oportunidades de EntreComp</a:t>
            </a:r>
            <a:endParaRPr lang="es-ES" sz="2500" b="0" strike="noStrike" spc="-1">
              <a:latin typeface="Arial"/>
            </a:endParaRPr>
          </a:p>
        </p:txBody>
      </p:sp>
      <p:pic>
        <p:nvPicPr>
          <p:cNvPr id="192" name="Picture 9"/>
          <p:cNvPicPr/>
          <p:nvPr/>
        </p:nvPicPr>
        <p:blipFill>
          <a:blip r:embed="rId2"/>
          <a:stretch/>
        </p:blipFill>
        <p:spPr>
          <a:xfrm>
            <a:off x="8289360" y="9661680"/>
            <a:ext cx="10058040" cy="556200"/>
          </a:xfrm>
          <a:prstGeom prst="rect">
            <a:avLst/>
          </a:prstGeom>
          <a:ln>
            <a:noFill/>
          </a:ln>
        </p:spPr>
      </p:pic>
      <p:pic>
        <p:nvPicPr>
          <p:cNvPr id="193" name="Picture 3"/>
          <p:cNvPicPr/>
          <p:nvPr/>
        </p:nvPicPr>
        <p:blipFill>
          <a:blip r:embed="rId3"/>
          <a:stretch/>
        </p:blipFill>
        <p:spPr>
          <a:xfrm>
            <a:off x="6324480" y="9705240"/>
            <a:ext cx="1985040" cy="432360"/>
          </a:xfrm>
          <a:prstGeom prst="rect">
            <a:avLst/>
          </a:prstGeom>
          <a:ln>
            <a:noFill/>
          </a:ln>
        </p:spPr>
      </p:pic>
      <p:pic>
        <p:nvPicPr>
          <p:cNvPr id="194" name="Imagen 9"/>
          <p:cNvPicPr/>
          <p:nvPr/>
        </p:nvPicPr>
        <p:blipFill>
          <a:blip r:embed="rId4"/>
          <a:stretch/>
        </p:blipFill>
        <p:spPr>
          <a:xfrm>
            <a:off x="5257800" y="9715320"/>
            <a:ext cx="936000" cy="448920"/>
          </a:xfrm>
          <a:prstGeom prst="rect">
            <a:avLst/>
          </a:prstGeom>
          <a:ln>
            <a:noFill/>
          </a:ln>
        </p:spPr>
      </p:pic>
      <p:sp>
        <p:nvSpPr>
          <p:cNvPr id="195" name="CustomShape 3"/>
          <p:cNvSpPr/>
          <p:nvPr/>
        </p:nvSpPr>
        <p:spPr>
          <a:xfrm>
            <a:off x="10972800" y="8011800"/>
            <a:ext cx="28573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000" b="1" strike="noStrike" spc="-1">
                <a:solidFill>
                  <a:srgbClr val="243255"/>
                </a:solidFill>
                <a:latin typeface="Tahoma"/>
                <a:ea typeface="Tahoma"/>
              </a:rPr>
              <a:t>IHF asbl</a:t>
            </a:r>
            <a:endParaRPr lang="es-ES" sz="20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61" name="Imagen 7"/>
          <p:cNvPicPr/>
          <p:nvPr/>
        </p:nvPicPr>
        <p:blipFill>
          <a:blip r:embed="rId3"/>
          <a:stretch/>
        </p:blipFill>
        <p:spPr>
          <a:xfrm>
            <a:off x="1370520" y="8943120"/>
            <a:ext cx="1684080" cy="480960"/>
          </a:xfrm>
          <a:prstGeom prst="rect">
            <a:avLst/>
          </a:prstGeom>
          <a:ln>
            <a:noFill/>
          </a:ln>
        </p:spPr>
      </p:pic>
      <p:pic>
        <p:nvPicPr>
          <p:cNvPr id="262" name="Imagen 18"/>
          <p:cNvPicPr/>
          <p:nvPr/>
        </p:nvPicPr>
        <p:blipFill>
          <a:blip r:embed="rId4"/>
          <a:stretch/>
        </p:blipFill>
        <p:spPr>
          <a:xfrm>
            <a:off x="228600" y="8912160"/>
            <a:ext cx="1066320" cy="511560"/>
          </a:xfrm>
          <a:prstGeom prst="rect">
            <a:avLst/>
          </a:prstGeom>
          <a:ln>
            <a:noFill/>
          </a:ln>
        </p:spPr>
      </p:pic>
      <p:sp>
        <p:nvSpPr>
          <p:cNvPr id="263" name="CustomShape 2"/>
          <p:cNvSpPr/>
          <p:nvPr/>
        </p:nvSpPr>
        <p:spPr>
          <a:xfrm>
            <a:off x="0" y="8191440"/>
            <a:ext cx="18287640" cy="209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64" name="Picture 2"/>
          <p:cNvPicPr/>
          <p:nvPr/>
        </p:nvPicPr>
        <p:blipFill>
          <a:blip r:embed="rId5"/>
          <a:stretch/>
        </p:blipFill>
        <p:spPr>
          <a:xfrm>
            <a:off x="2395080" y="0"/>
            <a:ext cx="12991680" cy="10286640"/>
          </a:xfrm>
          <a:prstGeom prst="rect">
            <a:avLst/>
          </a:prstGeom>
          <a:ln>
            <a:noFill/>
          </a:ln>
        </p:spPr>
      </p:pic>
      <p:sp>
        <p:nvSpPr>
          <p:cNvPr id="265" name="CustomShape 3"/>
          <p:cNvSpPr/>
          <p:nvPr/>
        </p:nvSpPr>
        <p:spPr>
          <a:xfrm>
            <a:off x="4343400" y="9208800"/>
            <a:ext cx="96008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400" b="1" strike="noStrike" spc="-1">
                <a:solidFill>
                  <a:srgbClr val="000000"/>
                </a:solidFill>
                <a:latin typeface="Calibri"/>
              </a:rPr>
              <a:t>El marco de EntreComp, una representación visual</a:t>
            </a:r>
            <a:endParaRPr lang="es-ES" sz="24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67"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Áreas formativas y competencias: una mirada profunda a EntreComp </a:t>
            </a:r>
            <a:endParaRPr lang="es-ES" sz="4000" b="0" strike="noStrike" spc="-1">
              <a:latin typeface="Arial"/>
            </a:endParaRPr>
          </a:p>
        </p:txBody>
      </p:sp>
      <p:sp>
        <p:nvSpPr>
          <p:cNvPr id="268"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69" name="Imagen 7"/>
          <p:cNvPicPr/>
          <p:nvPr/>
        </p:nvPicPr>
        <p:blipFill>
          <a:blip r:embed="rId3"/>
          <a:stretch/>
        </p:blipFill>
        <p:spPr>
          <a:xfrm>
            <a:off x="1370520" y="8943120"/>
            <a:ext cx="1684080" cy="480960"/>
          </a:xfrm>
          <a:prstGeom prst="rect">
            <a:avLst/>
          </a:prstGeom>
          <a:ln>
            <a:noFill/>
          </a:ln>
        </p:spPr>
      </p:pic>
      <p:pic>
        <p:nvPicPr>
          <p:cNvPr id="270" name="Imagen 18"/>
          <p:cNvPicPr/>
          <p:nvPr/>
        </p:nvPicPr>
        <p:blipFill>
          <a:blip r:embed="rId4"/>
          <a:stretch/>
        </p:blipFill>
        <p:spPr>
          <a:xfrm>
            <a:off x="228600" y="8912160"/>
            <a:ext cx="1066320" cy="511560"/>
          </a:xfrm>
          <a:prstGeom prst="rect">
            <a:avLst/>
          </a:prstGeom>
          <a:ln>
            <a:noFill/>
          </a:ln>
        </p:spPr>
      </p:pic>
      <p:sp>
        <p:nvSpPr>
          <p:cNvPr id="271" name="CustomShape 4"/>
          <p:cNvSpPr/>
          <p:nvPr/>
        </p:nvSpPr>
        <p:spPr>
          <a:xfrm>
            <a:off x="938160" y="3009960"/>
            <a:ext cx="1691316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Como ya mencionamos, el marco de EntreComp incluye 15 competencias divididas a partes iguales en tres áreas de formación que están estrechamente relacionadas entre sí:</a:t>
            </a:r>
            <a:endParaRPr lang="es-ES" sz="2800" b="0" strike="noStrike" spc="-1" dirty="0">
              <a:latin typeface="Arial"/>
            </a:endParaRPr>
          </a:p>
          <a:p>
            <a:pPr algn="just">
              <a:lnSpc>
                <a:spcPct val="100000"/>
              </a:lnSpc>
            </a:pPr>
            <a:endParaRPr lang="es-ES" sz="2800" b="0" strike="noStrike" spc="-1" dirty="0">
              <a:latin typeface="Arial"/>
            </a:endParaRPr>
          </a:p>
          <a:p>
            <a:pPr marL="514440" indent="-514080" algn="just">
              <a:lnSpc>
                <a:spcPct val="100000"/>
              </a:lnSpc>
              <a:buClr>
                <a:srgbClr val="0070C0"/>
              </a:buClr>
              <a:buFont typeface="Calibri"/>
              <a:buAutoNum type="arabicPeriod"/>
            </a:pPr>
            <a:r>
              <a:rPr lang="es-ES" sz="2800" b="1" strike="noStrike" spc="-1" dirty="0">
                <a:solidFill>
                  <a:srgbClr val="0070C0"/>
                </a:solidFill>
                <a:latin typeface="Calibri"/>
              </a:rPr>
              <a:t>IDEAS Y OPORTUNIDADES </a:t>
            </a:r>
            <a:endParaRPr lang="es-ES" sz="2800" b="0" strike="noStrike" spc="-1" dirty="0">
              <a:latin typeface="Arial"/>
            </a:endParaRPr>
          </a:p>
          <a:p>
            <a:pPr marL="514440" indent="-514080" algn="just">
              <a:lnSpc>
                <a:spcPct val="100000"/>
              </a:lnSpc>
              <a:buClr>
                <a:srgbClr val="E46C0A"/>
              </a:buClr>
              <a:buFont typeface="Calibri"/>
              <a:buAutoNum type="arabicPeriod"/>
            </a:pPr>
            <a:r>
              <a:rPr lang="es-ES" sz="2800" b="1" strike="noStrike" spc="-1" dirty="0">
                <a:solidFill>
                  <a:srgbClr val="E46C0A"/>
                </a:solidFill>
                <a:latin typeface="Calibri"/>
              </a:rPr>
              <a:t>RECURSOS </a:t>
            </a:r>
            <a:endParaRPr lang="es-ES" sz="2800" b="0" strike="noStrike" spc="-1" dirty="0">
              <a:latin typeface="Arial"/>
            </a:endParaRPr>
          </a:p>
          <a:p>
            <a:pPr marL="514440" indent="-514080" algn="just">
              <a:lnSpc>
                <a:spcPct val="100000"/>
              </a:lnSpc>
              <a:buClr>
                <a:srgbClr val="77933C"/>
              </a:buClr>
              <a:buFont typeface="Calibri"/>
              <a:buAutoNum type="arabicPeriod"/>
            </a:pPr>
            <a:r>
              <a:rPr lang="es-ES" sz="2800" b="1" strike="noStrike" spc="-1" dirty="0">
                <a:solidFill>
                  <a:srgbClr val="77933C"/>
                </a:solidFill>
                <a:latin typeface="Calibri"/>
              </a:rPr>
              <a:t>PUESTA EN PRÁCTICA</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Una vez más, es importante reiterar que el diseño de EntreComp concibió el Emprendimiento no como una profesión, sino como una competencia:</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	    Las competencias empresariales se aplican a todos los dominios de la vida social y profesional, incluida la empleabilidad, el empoderamiento profesional e incluso la ciudadanía activa.</a:t>
            </a:r>
            <a:endParaRPr lang="es-ES" sz="2800" b="0" strike="noStrike" spc="-1" dirty="0">
              <a:latin typeface="Arial"/>
            </a:endParaRPr>
          </a:p>
        </p:txBody>
      </p:sp>
      <p:sp>
        <p:nvSpPr>
          <p:cNvPr id="272" name="CustomShape 5"/>
          <p:cNvSpPr/>
          <p:nvPr/>
        </p:nvSpPr>
        <p:spPr>
          <a:xfrm>
            <a:off x="938160" y="7353360"/>
            <a:ext cx="890280" cy="30456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1">
                                            <p:txEl>
                                              <p:pRg st="1" end="1"/>
                                            </p:txEl>
                                          </p:spTgt>
                                        </p:tgtEl>
                                        <p:attrNameLst>
                                          <p:attrName>style.visibility</p:attrName>
                                        </p:attrNameLst>
                                      </p:cBhvr>
                                      <p:to>
                                        <p:strVal val="visible"/>
                                      </p:to>
                                    </p:set>
                                    <p:animEffect transition="in" filter="barn(inVertical)">
                                      <p:cBhvr additive="repl">
                                        <p:cTn id="7" dur="500"/>
                                        <p:tgtEl>
                                          <p:spTgt spid="2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1">
                                            <p:txEl>
                                              <p:pRg st="2" end="2"/>
                                            </p:txEl>
                                          </p:spTgt>
                                        </p:tgtEl>
                                        <p:attrNameLst>
                                          <p:attrName>style.visibility</p:attrName>
                                        </p:attrNameLst>
                                      </p:cBhvr>
                                      <p:to>
                                        <p:strVal val="visible"/>
                                      </p:to>
                                    </p:set>
                                    <p:animEffect transition="in" filter="barn(inVertical)">
                                      <p:cBhvr additive="repl">
                                        <p:cTn id="12" dur="500"/>
                                        <p:tgtEl>
                                          <p:spTgt spid="2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1">
                                            <p:txEl>
                                              <p:pRg st="3" end="3"/>
                                            </p:txEl>
                                          </p:spTgt>
                                        </p:tgtEl>
                                        <p:attrNameLst>
                                          <p:attrName>style.visibility</p:attrName>
                                        </p:attrNameLst>
                                      </p:cBhvr>
                                      <p:to>
                                        <p:strVal val="visible"/>
                                      </p:to>
                                    </p:set>
                                    <p:animEffect transition="in" filter="barn(inVertical)">
                                      <p:cBhvr additive="repl">
                                        <p:cTn id="17" dur="500"/>
                                        <p:tgtEl>
                                          <p:spTgt spid="2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74"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1">
                <a:solidFill>
                  <a:srgbClr val="0070C0"/>
                </a:solidFill>
                <a:latin typeface="Calibri"/>
              </a:rPr>
              <a:t>IDEAS Y OPORTUNIDADES</a:t>
            </a:r>
            <a:endParaRPr lang="es-ES" sz="4000" b="0" strike="noStrike" spc="-1">
              <a:latin typeface="Arial"/>
            </a:endParaRPr>
          </a:p>
        </p:txBody>
      </p:sp>
      <p:sp>
        <p:nvSpPr>
          <p:cNvPr id="275"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76" name="Imagen 7"/>
          <p:cNvPicPr/>
          <p:nvPr/>
        </p:nvPicPr>
        <p:blipFill>
          <a:blip r:embed="rId3"/>
          <a:stretch/>
        </p:blipFill>
        <p:spPr>
          <a:xfrm>
            <a:off x="1370520" y="8943120"/>
            <a:ext cx="1684080" cy="480960"/>
          </a:xfrm>
          <a:prstGeom prst="rect">
            <a:avLst/>
          </a:prstGeom>
          <a:ln>
            <a:noFill/>
          </a:ln>
        </p:spPr>
      </p:pic>
      <p:pic>
        <p:nvPicPr>
          <p:cNvPr id="277" name="Imagen 18"/>
          <p:cNvPicPr/>
          <p:nvPr/>
        </p:nvPicPr>
        <p:blipFill>
          <a:blip r:embed="rId4"/>
          <a:stretch/>
        </p:blipFill>
        <p:spPr>
          <a:xfrm>
            <a:off x="228600" y="8912160"/>
            <a:ext cx="1066320" cy="511560"/>
          </a:xfrm>
          <a:prstGeom prst="rect">
            <a:avLst/>
          </a:prstGeom>
          <a:ln>
            <a:noFill/>
          </a:ln>
        </p:spPr>
      </p:pic>
      <p:graphicFrame>
        <p:nvGraphicFramePr>
          <p:cNvPr id="278" name="Table 4"/>
          <p:cNvGraphicFramePr/>
          <p:nvPr>
            <p:extLst>
              <p:ext uri="{D42A27DB-BD31-4B8C-83A1-F6EECF244321}">
                <p14:modId xmlns:p14="http://schemas.microsoft.com/office/powerpoint/2010/main" val="1072582576"/>
              </p:ext>
            </p:extLst>
          </p:nvPr>
        </p:nvGraphicFramePr>
        <p:xfrm>
          <a:off x="228600" y="2787841"/>
          <a:ext cx="17830440" cy="6154099"/>
        </p:xfrm>
        <a:graphic>
          <a:graphicData uri="http://schemas.openxmlformats.org/drawingml/2006/table">
            <a:tbl>
              <a:tblPr/>
              <a:tblGrid>
                <a:gridCol w="4377240">
                  <a:extLst>
                    <a:ext uri="{9D8B030D-6E8A-4147-A177-3AD203B41FA5}">
                      <a16:colId xmlns:a16="http://schemas.microsoft.com/office/drawing/2014/main" val="20000"/>
                    </a:ext>
                  </a:extLst>
                </a:gridCol>
                <a:gridCol w="4239720">
                  <a:extLst>
                    <a:ext uri="{9D8B030D-6E8A-4147-A177-3AD203B41FA5}">
                      <a16:colId xmlns:a16="http://schemas.microsoft.com/office/drawing/2014/main" val="20001"/>
                    </a:ext>
                  </a:extLst>
                </a:gridCol>
                <a:gridCol w="9213480">
                  <a:extLst>
                    <a:ext uri="{9D8B030D-6E8A-4147-A177-3AD203B41FA5}">
                      <a16:colId xmlns:a16="http://schemas.microsoft.com/office/drawing/2014/main" val="20002"/>
                    </a:ext>
                  </a:extLst>
                </a:gridCol>
              </a:tblGrid>
              <a:tr h="595828">
                <a:tc>
                  <a:txBody>
                    <a:bodyPr/>
                    <a:lstStyle/>
                    <a:p>
                      <a:pPr>
                        <a:lnSpc>
                          <a:spcPct val="100000"/>
                        </a:lnSpc>
                      </a:pPr>
                      <a:r>
                        <a:rPr lang="es-ES" sz="2800" b="1" strike="noStrike" spc="-1">
                          <a:solidFill>
                            <a:srgbClr val="000000"/>
                          </a:solidFill>
                          <a:latin typeface="Calibri"/>
                        </a:rPr>
                        <a:t>Competencia</a:t>
                      </a:r>
                      <a:endParaRPr lang="es-ES" sz="2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B9CDE5"/>
                    </a:solidFill>
                  </a:tcPr>
                </a:tc>
                <a:tc>
                  <a:txBody>
                    <a:bodyPr/>
                    <a:lstStyle/>
                    <a:p>
                      <a:pPr>
                        <a:lnSpc>
                          <a:spcPct val="100000"/>
                        </a:lnSpc>
                      </a:pPr>
                      <a:r>
                        <a:rPr lang="es-ES" sz="2800" b="1" strike="noStrike" spc="-1">
                          <a:solidFill>
                            <a:srgbClr val="000000"/>
                          </a:solidFill>
                          <a:latin typeface="Calibri"/>
                        </a:rPr>
                        <a:t>Consejo</a:t>
                      </a:r>
                      <a:endParaRPr lang="es-ES" sz="2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B9CDE5"/>
                    </a:solidFill>
                  </a:tcPr>
                </a:tc>
                <a:tc>
                  <a:txBody>
                    <a:bodyPr/>
                    <a:lstStyle/>
                    <a:p>
                      <a:pPr>
                        <a:lnSpc>
                          <a:spcPct val="100000"/>
                        </a:lnSpc>
                      </a:pPr>
                      <a:r>
                        <a:rPr lang="es-ES" sz="2800" b="1" strike="noStrike" spc="-1">
                          <a:solidFill>
                            <a:srgbClr val="000000"/>
                          </a:solidFill>
                          <a:latin typeface="Calibri"/>
                        </a:rPr>
                        <a:t>Descripción</a:t>
                      </a:r>
                      <a:endParaRPr lang="es-ES" sz="2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B9CDE5"/>
                    </a:solidFill>
                  </a:tcPr>
                </a:tc>
                <a:extLst>
                  <a:ext uri="{0D108BD9-81ED-4DB2-BD59-A6C34878D82A}">
                    <a16:rowId xmlns:a16="http://schemas.microsoft.com/office/drawing/2014/main" val="10000"/>
                  </a:ext>
                </a:extLst>
              </a:tr>
              <a:tr h="1309285">
                <a:tc>
                  <a:txBody>
                    <a:bodyPr/>
                    <a:lstStyle/>
                    <a:p>
                      <a:pPr algn="just">
                        <a:lnSpc>
                          <a:spcPct val="100000"/>
                        </a:lnSpc>
                      </a:pPr>
                      <a:r>
                        <a:rPr lang="es-ES" sz="2400" b="1" strike="noStrike" spc="-1" dirty="0">
                          <a:solidFill>
                            <a:srgbClr val="000000"/>
                          </a:solidFill>
                          <a:latin typeface="Calibri"/>
                        </a:rPr>
                        <a:t>1.1 Detectando oportunidades</a:t>
                      </a:r>
                      <a:endParaRPr lang="es-ES" sz="24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95B3D7"/>
                    </a:solidFill>
                  </a:tcPr>
                </a:tc>
                <a:tc>
                  <a:txBody>
                    <a:bodyPr/>
                    <a:lstStyle/>
                    <a:p>
                      <a:pPr algn="just">
                        <a:lnSpc>
                          <a:spcPct val="100000"/>
                        </a:lnSpc>
                      </a:pPr>
                      <a:r>
                        <a:rPr lang="es-ES" sz="1800" b="0" i="1" strike="noStrike" spc="-1" dirty="0">
                          <a:solidFill>
                            <a:srgbClr val="000000"/>
                          </a:solidFill>
                          <a:latin typeface="Calibri"/>
                        </a:rPr>
                        <a:t>Usa tu imaginación y habilidades para identificar oportunidades para crear valor</a:t>
                      </a:r>
                      <a:endParaRPr lang="es-E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600" b="0" strike="noStrike" spc="-1">
                          <a:solidFill>
                            <a:srgbClr val="000000"/>
                          </a:solidFill>
                          <a:latin typeface="Calibri"/>
                        </a:rPr>
                        <a:t>Identificar y aprovechar oportunidades para crear valor mediante la exploración del panorama social, cultural y económico.</a:t>
                      </a:r>
                      <a:endParaRPr lang="es-ES" sz="1600" b="0" strike="noStrike" spc="-1">
                        <a:latin typeface="Arial"/>
                      </a:endParaRPr>
                    </a:p>
                    <a:p>
                      <a:pPr marL="285840" indent="-285480" algn="just">
                        <a:lnSpc>
                          <a:spcPct val="100000"/>
                        </a:lnSpc>
                        <a:buClr>
                          <a:srgbClr val="000000"/>
                        </a:buClr>
                        <a:buFont typeface="Arial"/>
                        <a:buChar char="•"/>
                      </a:pPr>
                      <a:r>
                        <a:rPr lang="es-ES" sz="1600" b="0" strike="noStrike" spc="-1">
                          <a:solidFill>
                            <a:srgbClr val="000000"/>
                          </a:solidFill>
                          <a:latin typeface="Calibri"/>
                        </a:rPr>
                        <a:t>Identificar las necesidades y los desafíos a cumplir.</a:t>
                      </a:r>
                      <a:endParaRPr lang="es-ES" sz="1600" b="0" strike="noStrike" spc="-1">
                        <a:latin typeface="Arial"/>
                      </a:endParaRPr>
                    </a:p>
                    <a:p>
                      <a:pPr marL="285840" indent="-285480" algn="just">
                        <a:lnSpc>
                          <a:spcPct val="100000"/>
                        </a:lnSpc>
                        <a:buClr>
                          <a:srgbClr val="000000"/>
                        </a:buClr>
                        <a:buFont typeface="Arial"/>
                        <a:buChar char="•"/>
                      </a:pPr>
                      <a:r>
                        <a:rPr lang="es-ES" sz="1600" b="0" strike="noStrike" spc="-1">
                          <a:solidFill>
                            <a:srgbClr val="000000"/>
                          </a:solidFill>
                          <a:latin typeface="Calibri"/>
                        </a:rPr>
                        <a:t>Establecer nuevas conexiones y reúna elementos dispersos del paisaje para crear oportunidades para crear valor</a:t>
                      </a:r>
                      <a:endParaRPr lang="es-E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095313">
                <a:tc>
                  <a:txBody>
                    <a:bodyPr/>
                    <a:lstStyle/>
                    <a:p>
                      <a:pPr algn="just">
                        <a:lnSpc>
                          <a:spcPct val="100000"/>
                        </a:lnSpc>
                      </a:pPr>
                      <a:r>
                        <a:rPr lang="es-ES" sz="2400" b="1" strike="noStrike" spc="-1">
                          <a:solidFill>
                            <a:srgbClr val="000000"/>
                          </a:solidFill>
                          <a:latin typeface="Calibri"/>
                        </a:rPr>
                        <a:t>1.2 Creatividad</a:t>
                      </a:r>
                      <a:endParaRPr lang="es-ES"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95B3D7"/>
                    </a:solidFill>
                  </a:tcPr>
                </a:tc>
                <a:tc>
                  <a:txBody>
                    <a:bodyPr/>
                    <a:lstStyle/>
                    <a:p>
                      <a:pPr algn="just">
                        <a:lnSpc>
                          <a:spcPct val="100000"/>
                        </a:lnSpc>
                      </a:pPr>
                      <a:r>
                        <a:rPr lang="es-ES" sz="1800" b="0" i="1" strike="noStrike" spc="-1" dirty="0">
                          <a:solidFill>
                            <a:srgbClr val="000000"/>
                          </a:solidFill>
                          <a:latin typeface="Calibri"/>
                        </a:rPr>
                        <a:t>Desarrollar ides creativas y útiles</a:t>
                      </a:r>
                      <a:endParaRPr lang="es-E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600" b="0" strike="noStrike" spc="-1" dirty="0">
                          <a:solidFill>
                            <a:srgbClr val="000000"/>
                          </a:solidFill>
                          <a:latin typeface="Calibri"/>
                        </a:rPr>
                        <a:t>Desarrollar varias ideas y oportunidades de crear valor, incluyendo mejores soluciones para los nuevos desafíos y los ya existentes</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Explorar y experimentar con enfoques innovadores</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Combinar conocimiento y recursos para lograr efectos valioso</a:t>
                      </a:r>
                      <a:endParaRPr lang="es-E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802380">
                <a:tc>
                  <a:txBody>
                    <a:bodyPr/>
                    <a:lstStyle/>
                    <a:p>
                      <a:pPr algn="just">
                        <a:lnSpc>
                          <a:spcPct val="100000"/>
                        </a:lnSpc>
                      </a:pPr>
                      <a:r>
                        <a:rPr lang="es-ES" sz="2400" b="1" strike="noStrike" spc="-1">
                          <a:solidFill>
                            <a:srgbClr val="000000"/>
                          </a:solidFill>
                          <a:latin typeface="Calibri"/>
                        </a:rPr>
                        <a:t>1.3 Visión</a:t>
                      </a:r>
                      <a:endParaRPr lang="es-ES"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95B3D7"/>
                    </a:solidFill>
                  </a:tcPr>
                </a:tc>
                <a:tc>
                  <a:txBody>
                    <a:bodyPr/>
                    <a:lstStyle/>
                    <a:p>
                      <a:pPr algn="just">
                        <a:lnSpc>
                          <a:spcPct val="100000"/>
                        </a:lnSpc>
                      </a:pPr>
                      <a:r>
                        <a:rPr lang="es-ES" sz="1800" b="0" i="1" strike="noStrike" spc="-1">
                          <a:solidFill>
                            <a:srgbClr val="000000"/>
                          </a:solidFill>
                          <a:latin typeface="Calibri"/>
                        </a:rPr>
                        <a:t>Trabajar hacia nuestra visión del futuro</a:t>
                      </a:r>
                      <a:endParaRPr lang="es-E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600" b="0" strike="noStrike" spc="-1" dirty="0">
                          <a:solidFill>
                            <a:srgbClr val="000000"/>
                          </a:solidFill>
                          <a:latin typeface="Calibri"/>
                        </a:rPr>
                        <a:t>Imaginar el futuro</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Desarrollar una visión para convertir ideas en realidad</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Visualizar futuros escenarios para ayudar a guiar al esfuerzo y la acción</a:t>
                      </a:r>
                      <a:endParaRPr lang="es-E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815116">
                <a:tc>
                  <a:txBody>
                    <a:bodyPr/>
                    <a:lstStyle/>
                    <a:p>
                      <a:pPr algn="just">
                        <a:lnSpc>
                          <a:spcPct val="100000"/>
                        </a:lnSpc>
                      </a:pPr>
                      <a:r>
                        <a:rPr lang="es-ES" sz="2400" b="1" strike="noStrike" spc="-1">
                          <a:solidFill>
                            <a:srgbClr val="000000"/>
                          </a:solidFill>
                          <a:latin typeface="Calibri"/>
                        </a:rPr>
                        <a:t>1.4 Valoración de ideas</a:t>
                      </a:r>
                      <a:endParaRPr lang="es-ES"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95B3D7"/>
                    </a:solidFill>
                  </a:tcPr>
                </a:tc>
                <a:tc>
                  <a:txBody>
                    <a:bodyPr/>
                    <a:lstStyle/>
                    <a:p>
                      <a:pPr algn="just">
                        <a:lnSpc>
                          <a:spcPct val="100000"/>
                        </a:lnSpc>
                      </a:pPr>
                      <a:r>
                        <a:rPr lang="es-ES" sz="1800" b="0" i="1" strike="noStrike" spc="-1">
                          <a:solidFill>
                            <a:srgbClr val="000000"/>
                          </a:solidFill>
                          <a:latin typeface="Calibri"/>
                        </a:rPr>
                        <a:t>Aprovechar al máximo las ideas y oportunidades</a:t>
                      </a:r>
                      <a:endParaRPr lang="es-E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600" b="0" strike="noStrike" spc="-1" dirty="0">
                          <a:solidFill>
                            <a:srgbClr val="000000"/>
                          </a:solidFill>
                          <a:latin typeface="Calibri"/>
                        </a:rPr>
                        <a:t>Juzgar qué valor tiene en términos sociales, culturales y económicos.</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Reconocer el potencial que tiene una idea para crear valor e identificar formas adecuadas de aprovecharla al máximo</a:t>
                      </a:r>
                      <a:endParaRPr lang="es-E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1506398">
                <a:tc>
                  <a:txBody>
                    <a:bodyPr/>
                    <a:lstStyle/>
                    <a:p>
                      <a:pPr algn="just">
                        <a:lnSpc>
                          <a:spcPct val="100000"/>
                        </a:lnSpc>
                      </a:pPr>
                      <a:r>
                        <a:rPr lang="es-ES" sz="2400" b="1" strike="noStrike" spc="-1">
                          <a:solidFill>
                            <a:srgbClr val="000000"/>
                          </a:solidFill>
                          <a:latin typeface="Calibri"/>
                        </a:rPr>
                        <a:t>1.5 Pensamiento ético y sostenible</a:t>
                      </a:r>
                      <a:endParaRPr lang="es-ES"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95B3D7"/>
                    </a:solidFill>
                  </a:tcPr>
                </a:tc>
                <a:tc>
                  <a:txBody>
                    <a:bodyPr/>
                    <a:lstStyle/>
                    <a:p>
                      <a:pPr algn="just">
                        <a:lnSpc>
                          <a:spcPct val="100000"/>
                        </a:lnSpc>
                      </a:pPr>
                      <a:r>
                        <a:rPr lang="es-ES" sz="1800" b="0" i="1" strike="noStrike" spc="-1">
                          <a:solidFill>
                            <a:srgbClr val="000000"/>
                          </a:solidFill>
                          <a:latin typeface="Calibri"/>
                        </a:rPr>
                        <a:t>Evaluar las consecuencias y el impacto de las ideas, oportunidades y acciones</a:t>
                      </a:r>
                      <a:endParaRPr lang="es-E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600" b="0" strike="noStrike" spc="-1" dirty="0">
                          <a:solidFill>
                            <a:srgbClr val="000000"/>
                          </a:solidFill>
                          <a:latin typeface="Calibri"/>
                        </a:rPr>
                        <a:t>Evaluar las consecuencias de las ideas que aportan valor y el efecto de la acción empresarial en la comunidad objetivo, el mercado, la sociedad y el medio ambiente.</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Reflexionar sobre cuán sostenibles son los objetivos sociales, culturales y económicos a largo plazo, y el curso de acción elegido</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err="1">
                          <a:solidFill>
                            <a:srgbClr val="000000"/>
                          </a:solidFill>
                          <a:latin typeface="Calibri"/>
                        </a:rPr>
                        <a:t>Actúar</a:t>
                      </a:r>
                      <a:r>
                        <a:rPr lang="es-ES" sz="1600" b="0" strike="noStrike" spc="-1" dirty="0">
                          <a:solidFill>
                            <a:srgbClr val="000000"/>
                          </a:solidFill>
                          <a:latin typeface="Calibri"/>
                        </a:rPr>
                        <a:t> responsablemente</a:t>
                      </a:r>
                      <a:endParaRPr lang="es-E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bl>
          </a:graphicData>
        </a:graphic>
      </p:graphicFrame>
      <p:sp>
        <p:nvSpPr>
          <p:cNvPr id="279" name="CustomShape 5"/>
          <p:cNvSpPr/>
          <p:nvPr/>
        </p:nvSpPr>
        <p:spPr>
          <a:xfrm>
            <a:off x="0" y="8435520"/>
            <a:ext cx="18287640" cy="185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81"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1">
                <a:solidFill>
                  <a:srgbClr val="E46C0A"/>
                </a:solidFill>
                <a:latin typeface="Calibri"/>
              </a:rPr>
              <a:t>RECURSOS </a:t>
            </a:r>
            <a:endParaRPr lang="es-ES" sz="4000" b="0" strike="noStrike" spc="-1">
              <a:latin typeface="Arial"/>
            </a:endParaRPr>
          </a:p>
        </p:txBody>
      </p:sp>
      <p:sp>
        <p:nvSpPr>
          <p:cNvPr id="282"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83" name="Imagen 7"/>
          <p:cNvPicPr/>
          <p:nvPr/>
        </p:nvPicPr>
        <p:blipFill>
          <a:blip r:embed="rId3"/>
          <a:stretch/>
        </p:blipFill>
        <p:spPr>
          <a:xfrm>
            <a:off x="1370520" y="8943120"/>
            <a:ext cx="1684080" cy="480960"/>
          </a:xfrm>
          <a:prstGeom prst="rect">
            <a:avLst/>
          </a:prstGeom>
          <a:ln>
            <a:noFill/>
          </a:ln>
        </p:spPr>
      </p:pic>
      <p:pic>
        <p:nvPicPr>
          <p:cNvPr id="284" name="Imagen 18"/>
          <p:cNvPicPr/>
          <p:nvPr/>
        </p:nvPicPr>
        <p:blipFill>
          <a:blip r:embed="rId4"/>
          <a:stretch/>
        </p:blipFill>
        <p:spPr>
          <a:xfrm>
            <a:off x="228600" y="8912160"/>
            <a:ext cx="1066320" cy="511560"/>
          </a:xfrm>
          <a:prstGeom prst="rect">
            <a:avLst/>
          </a:prstGeom>
          <a:ln>
            <a:noFill/>
          </a:ln>
        </p:spPr>
      </p:pic>
      <p:sp>
        <p:nvSpPr>
          <p:cNvPr id="285" name="CustomShape 4"/>
          <p:cNvSpPr/>
          <p:nvPr/>
        </p:nvSpPr>
        <p:spPr>
          <a:xfrm>
            <a:off x="0" y="8435520"/>
            <a:ext cx="18287640" cy="185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aphicFrame>
        <p:nvGraphicFramePr>
          <p:cNvPr id="286" name="Table 5"/>
          <p:cNvGraphicFramePr/>
          <p:nvPr>
            <p:extLst>
              <p:ext uri="{D42A27DB-BD31-4B8C-83A1-F6EECF244321}">
                <p14:modId xmlns:p14="http://schemas.microsoft.com/office/powerpoint/2010/main" val="16691830"/>
              </p:ext>
            </p:extLst>
          </p:nvPr>
        </p:nvGraphicFramePr>
        <p:xfrm>
          <a:off x="228600" y="2787840"/>
          <a:ext cx="17830440" cy="6096240"/>
        </p:xfrm>
        <a:graphic>
          <a:graphicData uri="http://schemas.openxmlformats.org/drawingml/2006/table">
            <a:tbl>
              <a:tblPr/>
              <a:tblGrid>
                <a:gridCol w="4377240">
                  <a:extLst>
                    <a:ext uri="{9D8B030D-6E8A-4147-A177-3AD203B41FA5}">
                      <a16:colId xmlns:a16="http://schemas.microsoft.com/office/drawing/2014/main" val="20000"/>
                    </a:ext>
                  </a:extLst>
                </a:gridCol>
                <a:gridCol w="4239720">
                  <a:extLst>
                    <a:ext uri="{9D8B030D-6E8A-4147-A177-3AD203B41FA5}">
                      <a16:colId xmlns:a16="http://schemas.microsoft.com/office/drawing/2014/main" val="20001"/>
                    </a:ext>
                  </a:extLst>
                </a:gridCol>
                <a:gridCol w="9213480">
                  <a:extLst>
                    <a:ext uri="{9D8B030D-6E8A-4147-A177-3AD203B41FA5}">
                      <a16:colId xmlns:a16="http://schemas.microsoft.com/office/drawing/2014/main" val="20002"/>
                    </a:ext>
                  </a:extLst>
                </a:gridCol>
              </a:tblGrid>
              <a:tr h="518400">
                <a:tc>
                  <a:txBody>
                    <a:bodyPr/>
                    <a:lstStyle/>
                    <a:p>
                      <a:pPr>
                        <a:lnSpc>
                          <a:spcPct val="100000"/>
                        </a:lnSpc>
                      </a:pPr>
                      <a:r>
                        <a:rPr lang="es-ES" sz="2800" b="1" strike="noStrike" spc="-1">
                          <a:solidFill>
                            <a:srgbClr val="000000"/>
                          </a:solidFill>
                          <a:latin typeface="Calibri"/>
                        </a:rPr>
                        <a:t>Competencia</a:t>
                      </a:r>
                      <a:endParaRPr lang="es-ES" sz="2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CD5B5"/>
                    </a:solidFill>
                  </a:tcPr>
                </a:tc>
                <a:tc>
                  <a:txBody>
                    <a:bodyPr/>
                    <a:lstStyle/>
                    <a:p>
                      <a:pPr>
                        <a:lnSpc>
                          <a:spcPct val="100000"/>
                        </a:lnSpc>
                      </a:pPr>
                      <a:r>
                        <a:rPr lang="es-ES" sz="2800" b="1" strike="noStrike" spc="-1">
                          <a:solidFill>
                            <a:srgbClr val="000000"/>
                          </a:solidFill>
                          <a:latin typeface="Calibri"/>
                        </a:rPr>
                        <a:t>Consejo</a:t>
                      </a:r>
                      <a:endParaRPr lang="es-ES" sz="2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CD5B5"/>
                    </a:solidFill>
                  </a:tcPr>
                </a:tc>
                <a:tc>
                  <a:txBody>
                    <a:bodyPr/>
                    <a:lstStyle/>
                    <a:p>
                      <a:pPr>
                        <a:lnSpc>
                          <a:spcPct val="100000"/>
                        </a:lnSpc>
                      </a:pPr>
                      <a:r>
                        <a:rPr lang="es-ES" sz="2800" b="1" strike="noStrike" spc="-1">
                          <a:solidFill>
                            <a:srgbClr val="000000"/>
                          </a:solidFill>
                          <a:latin typeface="Calibri"/>
                        </a:rPr>
                        <a:t>Descripción</a:t>
                      </a:r>
                      <a:endParaRPr lang="es-ES" sz="2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CD5B5"/>
                    </a:solidFill>
                  </a:tcPr>
                </a:tc>
                <a:extLst>
                  <a:ext uri="{0D108BD9-81ED-4DB2-BD59-A6C34878D82A}">
                    <a16:rowId xmlns:a16="http://schemas.microsoft.com/office/drawing/2014/main" val="10000"/>
                  </a:ext>
                </a:extLst>
              </a:tr>
              <a:tr h="1065240">
                <a:tc>
                  <a:txBody>
                    <a:bodyPr/>
                    <a:lstStyle/>
                    <a:p>
                      <a:pPr algn="just">
                        <a:lnSpc>
                          <a:spcPct val="100000"/>
                        </a:lnSpc>
                      </a:pPr>
                      <a:r>
                        <a:rPr lang="es-ES" sz="2400" b="1" strike="noStrike" spc="-1" dirty="0">
                          <a:solidFill>
                            <a:srgbClr val="000000"/>
                          </a:solidFill>
                          <a:latin typeface="Calibri"/>
                        </a:rPr>
                        <a:t>2.1 Autoconciencia y autoeficacia</a:t>
                      </a:r>
                      <a:endParaRPr lang="es-ES" sz="24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AC090"/>
                    </a:solidFill>
                  </a:tcPr>
                </a:tc>
                <a:tc>
                  <a:txBody>
                    <a:bodyPr/>
                    <a:lstStyle/>
                    <a:p>
                      <a:pPr algn="just">
                        <a:lnSpc>
                          <a:spcPct val="100000"/>
                        </a:lnSpc>
                      </a:pPr>
                      <a:r>
                        <a:rPr lang="es-ES" sz="1800" b="0" i="1" strike="noStrike" spc="-1" dirty="0">
                          <a:solidFill>
                            <a:srgbClr val="000000"/>
                          </a:solidFill>
                          <a:latin typeface="Calibri"/>
                        </a:rPr>
                        <a:t>Creer en uno mismo y seguir desarrollándose</a:t>
                      </a:r>
                      <a:endParaRPr lang="es-E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600" b="0" strike="noStrike" spc="-1">
                          <a:solidFill>
                            <a:srgbClr val="000000"/>
                          </a:solidFill>
                          <a:latin typeface="Calibri"/>
                        </a:rPr>
                        <a:t>Reflexionar sobre nuestras necesidades, aspiraciones y deseos a corto, mediano y largo plazo.</a:t>
                      </a:r>
                      <a:endParaRPr lang="es-ES" sz="1600" b="0" strike="noStrike" spc="-1">
                        <a:latin typeface="Arial"/>
                      </a:endParaRPr>
                    </a:p>
                    <a:p>
                      <a:pPr marL="285840" indent="-285480" algn="just">
                        <a:lnSpc>
                          <a:spcPct val="100000"/>
                        </a:lnSpc>
                        <a:buClr>
                          <a:srgbClr val="000000"/>
                        </a:buClr>
                        <a:buFont typeface="Arial"/>
                        <a:buChar char="•"/>
                      </a:pPr>
                      <a:r>
                        <a:rPr lang="es-ES" sz="1600" b="0" strike="noStrike" spc="-1">
                          <a:solidFill>
                            <a:srgbClr val="000000"/>
                          </a:solidFill>
                          <a:latin typeface="Calibri"/>
                        </a:rPr>
                        <a:t>Identificar y evaluar las fortalezas y debilidades individuales y de grupo.</a:t>
                      </a:r>
                      <a:endParaRPr lang="es-ES" sz="1600" b="0" strike="noStrike" spc="-1">
                        <a:latin typeface="Arial"/>
                      </a:endParaRPr>
                    </a:p>
                    <a:p>
                      <a:pPr marL="285840" indent="-285480" algn="just">
                        <a:lnSpc>
                          <a:spcPct val="100000"/>
                        </a:lnSpc>
                        <a:buClr>
                          <a:srgbClr val="000000"/>
                        </a:buClr>
                        <a:buFont typeface="Arial"/>
                        <a:buChar char="•"/>
                      </a:pPr>
                      <a:r>
                        <a:rPr lang="es-ES" sz="1600" b="0" strike="noStrike" spc="-1">
                          <a:solidFill>
                            <a:srgbClr val="000000"/>
                          </a:solidFill>
                          <a:latin typeface="Calibri"/>
                        </a:rPr>
                        <a:t>Creer en la capacidad para influir en el curso de los acontecimientos, a pesar de la incertidumbre, los contratiempos y los fracasos temporales.</a:t>
                      </a:r>
                      <a:endParaRPr lang="es-E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821880">
                <a:tc>
                  <a:txBody>
                    <a:bodyPr/>
                    <a:lstStyle/>
                    <a:p>
                      <a:pPr algn="just">
                        <a:lnSpc>
                          <a:spcPct val="100000"/>
                        </a:lnSpc>
                      </a:pPr>
                      <a:r>
                        <a:rPr lang="es-ES" sz="2400" b="1" strike="noStrike" spc="-1">
                          <a:solidFill>
                            <a:srgbClr val="000000"/>
                          </a:solidFill>
                          <a:latin typeface="Calibri"/>
                        </a:rPr>
                        <a:t>2.2 Motivación y perseverancia</a:t>
                      </a:r>
                      <a:endParaRPr lang="es-ES"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AC090"/>
                    </a:solidFill>
                  </a:tcPr>
                </a:tc>
                <a:tc>
                  <a:txBody>
                    <a:bodyPr/>
                    <a:lstStyle/>
                    <a:p>
                      <a:pPr algn="just">
                        <a:lnSpc>
                          <a:spcPct val="100000"/>
                        </a:lnSpc>
                      </a:pPr>
                      <a:r>
                        <a:rPr lang="es-ES" sz="1800" b="0" i="1" strike="noStrike" spc="-1" dirty="0">
                          <a:solidFill>
                            <a:srgbClr val="000000"/>
                          </a:solidFill>
                          <a:latin typeface="Calibri"/>
                        </a:rPr>
                        <a:t>Mantenerse concentrado y no rendirse</a:t>
                      </a:r>
                      <a:endParaRPr lang="es-E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600" b="0" strike="noStrike" spc="-1" dirty="0">
                          <a:solidFill>
                            <a:srgbClr val="000000"/>
                          </a:solidFill>
                          <a:latin typeface="Calibri"/>
                        </a:rPr>
                        <a:t>Estar determinado a llevar las ideas a acciones y satisfacer nuestra necesidad de conseguir nuestros objetivos</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Estar preparado para ser pacientes y seguir intentando lograr nuestros objetivos individuales o de grupo a largo plazo</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Ser resiliente bajo presión, adversidad, y errores temporales</a:t>
                      </a:r>
                      <a:endParaRPr lang="es-E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1065240">
                <a:tc>
                  <a:txBody>
                    <a:bodyPr/>
                    <a:lstStyle/>
                    <a:p>
                      <a:pPr algn="just">
                        <a:lnSpc>
                          <a:spcPct val="100000"/>
                        </a:lnSpc>
                      </a:pPr>
                      <a:r>
                        <a:rPr lang="es-ES" sz="2400" b="1" strike="noStrike" spc="-1">
                          <a:solidFill>
                            <a:srgbClr val="000000"/>
                          </a:solidFill>
                          <a:latin typeface="Calibri"/>
                        </a:rPr>
                        <a:t>2.3 Movilizando recursos</a:t>
                      </a:r>
                      <a:endParaRPr lang="es-ES"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AC090"/>
                    </a:solidFill>
                  </a:tcPr>
                </a:tc>
                <a:tc>
                  <a:txBody>
                    <a:bodyPr/>
                    <a:lstStyle/>
                    <a:p>
                      <a:pPr algn="just">
                        <a:lnSpc>
                          <a:spcPct val="100000"/>
                        </a:lnSpc>
                      </a:pPr>
                      <a:r>
                        <a:rPr lang="es-ES" sz="1800" b="0" i="1" strike="noStrike" spc="-1">
                          <a:solidFill>
                            <a:srgbClr val="000000"/>
                          </a:solidFill>
                          <a:latin typeface="Calibri"/>
                        </a:rPr>
                        <a:t>Reunir y gestionar los recursos que necestiemos</a:t>
                      </a:r>
                      <a:endParaRPr lang="es-E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600" b="0" strike="noStrike" spc="-1" dirty="0">
                          <a:solidFill>
                            <a:srgbClr val="000000"/>
                          </a:solidFill>
                          <a:latin typeface="Calibri"/>
                        </a:rPr>
                        <a:t>Obtener y administrar los recursos materiales, no materiales y digitales necesarios para convertir las ideas en acción</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Aprovechar al máximo los recursos limitados</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Obtener y gestionar las competencias necesarias en cualquier etapa, incluidas las competencias técnicas, legales, fiscales y digitales</a:t>
                      </a:r>
                      <a:endParaRPr lang="es-E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823320">
                <a:tc>
                  <a:txBody>
                    <a:bodyPr/>
                    <a:lstStyle/>
                    <a:p>
                      <a:pPr algn="just">
                        <a:lnSpc>
                          <a:spcPct val="100000"/>
                        </a:lnSpc>
                      </a:pPr>
                      <a:r>
                        <a:rPr lang="es-ES" sz="2400" b="1" strike="noStrike" spc="-1">
                          <a:solidFill>
                            <a:srgbClr val="000000"/>
                          </a:solidFill>
                          <a:latin typeface="Calibri"/>
                        </a:rPr>
                        <a:t>2.4 Educación financiera y económica</a:t>
                      </a:r>
                      <a:endParaRPr lang="es-ES"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AC090"/>
                    </a:solidFill>
                  </a:tcPr>
                </a:tc>
                <a:tc>
                  <a:txBody>
                    <a:bodyPr/>
                    <a:lstStyle/>
                    <a:p>
                      <a:pPr algn="just">
                        <a:lnSpc>
                          <a:spcPct val="100000"/>
                        </a:lnSpc>
                      </a:pPr>
                      <a:r>
                        <a:rPr lang="es-ES" sz="1800" b="0" i="1" strike="noStrike" spc="-1">
                          <a:solidFill>
                            <a:srgbClr val="000000"/>
                          </a:solidFill>
                          <a:latin typeface="Calibri"/>
                        </a:rPr>
                        <a:t>Desarrollar conocimientos financieros y económicos</a:t>
                      </a:r>
                      <a:endParaRPr lang="es-E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600" b="0" strike="noStrike" spc="-1" dirty="0">
                          <a:solidFill>
                            <a:srgbClr val="000000"/>
                          </a:solidFill>
                          <a:latin typeface="Calibri"/>
                        </a:rPr>
                        <a:t>Estimar el coste de convertir una idea en una actividad de creación de valor</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Planificar, implementar y evaluar decisiones financieras a lo largo del tiempo</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Gestionar la financiación para asegurarse de que nuestra actividad de creación de valor pueda durar a largo plazo</a:t>
                      </a:r>
                      <a:endParaRPr lang="es-E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821880">
                <a:tc>
                  <a:txBody>
                    <a:bodyPr/>
                    <a:lstStyle/>
                    <a:p>
                      <a:pPr algn="just">
                        <a:lnSpc>
                          <a:spcPct val="100000"/>
                        </a:lnSpc>
                      </a:pPr>
                      <a:r>
                        <a:rPr lang="es-ES" sz="2400" b="1" strike="noStrike" spc="-1">
                          <a:solidFill>
                            <a:srgbClr val="000000"/>
                          </a:solidFill>
                          <a:latin typeface="Calibri"/>
                        </a:rPr>
                        <a:t>2.5 Movilización de terceros</a:t>
                      </a:r>
                      <a:endParaRPr lang="es-ES"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AC090"/>
                    </a:solidFill>
                  </a:tcPr>
                </a:tc>
                <a:tc>
                  <a:txBody>
                    <a:bodyPr/>
                    <a:lstStyle/>
                    <a:p>
                      <a:pPr algn="just">
                        <a:lnSpc>
                          <a:spcPct val="100000"/>
                        </a:lnSpc>
                      </a:pPr>
                      <a:r>
                        <a:rPr lang="es-ES" sz="1800" b="0" i="1" strike="noStrike" spc="-1">
                          <a:solidFill>
                            <a:srgbClr val="000000"/>
                          </a:solidFill>
                          <a:latin typeface="Calibri"/>
                        </a:rPr>
                        <a:t>Inspirar, entusiasmar y hacer que los demás  participen</a:t>
                      </a:r>
                      <a:endParaRPr lang="es-E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600" b="0" strike="noStrike" spc="-1" dirty="0">
                          <a:solidFill>
                            <a:srgbClr val="000000"/>
                          </a:solidFill>
                          <a:latin typeface="Calibri"/>
                        </a:rPr>
                        <a:t>Inspirar y entusiasmar a las partes interesadas relevantes</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Obtener el apoyo necesario para lograr resultados valiosos</a:t>
                      </a:r>
                      <a:endParaRPr lang="es-ES" sz="1600" b="0" strike="noStrike" spc="-1" dirty="0">
                        <a:latin typeface="Arial"/>
                      </a:endParaRPr>
                    </a:p>
                    <a:p>
                      <a:pPr marL="285840" indent="-285480" algn="just">
                        <a:lnSpc>
                          <a:spcPct val="100000"/>
                        </a:lnSpc>
                        <a:buClr>
                          <a:srgbClr val="000000"/>
                        </a:buClr>
                        <a:buFont typeface="Arial"/>
                        <a:buChar char="•"/>
                      </a:pPr>
                      <a:r>
                        <a:rPr lang="es-ES" sz="1600" b="0" strike="noStrike" spc="-1" dirty="0">
                          <a:solidFill>
                            <a:srgbClr val="000000"/>
                          </a:solidFill>
                          <a:latin typeface="Calibri"/>
                        </a:rPr>
                        <a:t>Demostrar comunicación efectiva, persuasión, negociación y liderazgo.</a:t>
                      </a:r>
                      <a:endParaRPr lang="es-E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88"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1">
                <a:solidFill>
                  <a:srgbClr val="77933C"/>
                </a:solidFill>
                <a:latin typeface="Calibri"/>
              </a:rPr>
              <a:t>PUESTA EN ACCIÓN</a:t>
            </a:r>
            <a:endParaRPr lang="es-ES" sz="4000" b="0" strike="noStrike" spc="-1">
              <a:latin typeface="Arial"/>
            </a:endParaRPr>
          </a:p>
        </p:txBody>
      </p:sp>
      <p:sp>
        <p:nvSpPr>
          <p:cNvPr id="289"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90" name="Imagen 7"/>
          <p:cNvPicPr/>
          <p:nvPr/>
        </p:nvPicPr>
        <p:blipFill>
          <a:blip r:embed="rId3"/>
          <a:stretch/>
        </p:blipFill>
        <p:spPr>
          <a:xfrm>
            <a:off x="1370520" y="8943120"/>
            <a:ext cx="1684080" cy="480960"/>
          </a:xfrm>
          <a:prstGeom prst="rect">
            <a:avLst/>
          </a:prstGeom>
          <a:ln>
            <a:noFill/>
          </a:ln>
        </p:spPr>
      </p:pic>
      <p:pic>
        <p:nvPicPr>
          <p:cNvPr id="291" name="Imagen 18"/>
          <p:cNvPicPr/>
          <p:nvPr/>
        </p:nvPicPr>
        <p:blipFill>
          <a:blip r:embed="rId4"/>
          <a:stretch/>
        </p:blipFill>
        <p:spPr>
          <a:xfrm>
            <a:off x="228600" y="8912160"/>
            <a:ext cx="1066320" cy="511560"/>
          </a:xfrm>
          <a:prstGeom prst="rect">
            <a:avLst/>
          </a:prstGeom>
          <a:ln>
            <a:noFill/>
          </a:ln>
        </p:spPr>
      </p:pic>
      <p:graphicFrame>
        <p:nvGraphicFramePr>
          <p:cNvPr id="292" name="Table 4"/>
          <p:cNvGraphicFramePr/>
          <p:nvPr>
            <p:extLst>
              <p:ext uri="{D42A27DB-BD31-4B8C-83A1-F6EECF244321}">
                <p14:modId xmlns:p14="http://schemas.microsoft.com/office/powerpoint/2010/main" val="3932227538"/>
              </p:ext>
            </p:extLst>
          </p:nvPr>
        </p:nvGraphicFramePr>
        <p:xfrm>
          <a:off x="228600" y="2787840"/>
          <a:ext cx="17830440" cy="5642160"/>
        </p:xfrm>
        <a:graphic>
          <a:graphicData uri="http://schemas.openxmlformats.org/drawingml/2006/table">
            <a:tbl>
              <a:tblPr/>
              <a:tblGrid>
                <a:gridCol w="4377240">
                  <a:extLst>
                    <a:ext uri="{9D8B030D-6E8A-4147-A177-3AD203B41FA5}">
                      <a16:colId xmlns:a16="http://schemas.microsoft.com/office/drawing/2014/main" val="20000"/>
                    </a:ext>
                  </a:extLst>
                </a:gridCol>
                <a:gridCol w="4239720">
                  <a:extLst>
                    <a:ext uri="{9D8B030D-6E8A-4147-A177-3AD203B41FA5}">
                      <a16:colId xmlns:a16="http://schemas.microsoft.com/office/drawing/2014/main" val="20001"/>
                    </a:ext>
                  </a:extLst>
                </a:gridCol>
                <a:gridCol w="9213480">
                  <a:extLst>
                    <a:ext uri="{9D8B030D-6E8A-4147-A177-3AD203B41FA5}">
                      <a16:colId xmlns:a16="http://schemas.microsoft.com/office/drawing/2014/main" val="20002"/>
                    </a:ext>
                  </a:extLst>
                </a:gridCol>
              </a:tblGrid>
              <a:tr h="518400">
                <a:tc>
                  <a:txBody>
                    <a:bodyPr/>
                    <a:lstStyle/>
                    <a:p>
                      <a:pPr>
                        <a:lnSpc>
                          <a:spcPct val="100000"/>
                        </a:lnSpc>
                      </a:pPr>
                      <a:r>
                        <a:rPr lang="es-ES" sz="2800" b="1" strike="noStrike" spc="-1">
                          <a:solidFill>
                            <a:srgbClr val="000000"/>
                          </a:solidFill>
                          <a:latin typeface="Calibri"/>
                        </a:rPr>
                        <a:t>Competencia</a:t>
                      </a:r>
                      <a:endParaRPr lang="es-ES" sz="2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7E4BD"/>
                    </a:solidFill>
                  </a:tcPr>
                </a:tc>
                <a:tc>
                  <a:txBody>
                    <a:bodyPr/>
                    <a:lstStyle/>
                    <a:p>
                      <a:pPr>
                        <a:lnSpc>
                          <a:spcPct val="100000"/>
                        </a:lnSpc>
                      </a:pPr>
                      <a:r>
                        <a:rPr lang="es-ES" sz="2800" b="1" strike="noStrike" spc="-1">
                          <a:solidFill>
                            <a:srgbClr val="000000"/>
                          </a:solidFill>
                          <a:latin typeface="Calibri"/>
                        </a:rPr>
                        <a:t>Consejo</a:t>
                      </a:r>
                      <a:endParaRPr lang="es-ES" sz="2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7E4BD"/>
                    </a:solidFill>
                  </a:tcPr>
                </a:tc>
                <a:tc>
                  <a:txBody>
                    <a:bodyPr/>
                    <a:lstStyle/>
                    <a:p>
                      <a:pPr>
                        <a:lnSpc>
                          <a:spcPct val="100000"/>
                        </a:lnSpc>
                      </a:pPr>
                      <a:r>
                        <a:rPr lang="es-ES" sz="2800" b="1" strike="noStrike" spc="-1">
                          <a:solidFill>
                            <a:srgbClr val="000000"/>
                          </a:solidFill>
                          <a:latin typeface="Calibri"/>
                        </a:rPr>
                        <a:t>Descripción</a:t>
                      </a:r>
                      <a:endParaRPr lang="es-ES" sz="2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7E4BD"/>
                    </a:solidFill>
                  </a:tcPr>
                </a:tc>
                <a:extLst>
                  <a:ext uri="{0D108BD9-81ED-4DB2-BD59-A6C34878D82A}">
                    <a16:rowId xmlns:a16="http://schemas.microsoft.com/office/drawing/2014/main" val="10000"/>
                  </a:ext>
                </a:extLst>
              </a:tr>
              <a:tr h="869400">
                <a:tc>
                  <a:txBody>
                    <a:bodyPr/>
                    <a:lstStyle/>
                    <a:p>
                      <a:pPr algn="just">
                        <a:lnSpc>
                          <a:spcPct val="100000"/>
                        </a:lnSpc>
                      </a:pPr>
                      <a:r>
                        <a:rPr lang="es-ES" sz="2400" b="1" strike="noStrike" spc="-1" dirty="0">
                          <a:solidFill>
                            <a:srgbClr val="000000"/>
                          </a:solidFill>
                          <a:latin typeface="Calibri"/>
                        </a:rPr>
                        <a:t>3.1 Tomar la iniciativa</a:t>
                      </a:r>
                      <a:endParaRPr lang="es-ES" sz="24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3D69B"/>
                    </a:solidFill>
                  </a:tcPr>
                </a:tc>
                <a:tc>
                  <a:txBody>
                    <a:bodyPr/>
                    <a:lstStyle/>
                    <a:p>
                      <a:pPr algn="just">
                        <a:lnSpc>
                          <a:spcPct val="100000"/>
                        </a:lnSpc>
                      </a:pPr>
                      <a:r>
                        <a:rPr lang="es-ES" sz="1800" b="0" i="1" strike="noStrike" spc="-1" dirty="0">
                          <a:solidFill>
                            <a:srgbClr val="000000"/>
                          </a:solidFill>
                          <a:latin typeface="Calibri"/>
                        </a:rPr>
                        <a:t>A por ello</a:t>
                      </a:r>
                      <a:endParaRPr lang="es-E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700" b="0" strike="noStrike" spc="-1">
                          <a:solidFill>
                            <a:srgbClr val="000000"/>
                          </a:solidFill>
                          <a:latin typeface="Calibri"/>
                        </a:rPr>
                        <a:t>Iniciar procesos que creen valor</a:t>
                      </a:r>
                      <a:endParaRPr lang="es-ES" sz="1700" b="0" strike="noStrike" spc="-1">
                        <a:latin typeface="Arial"/>
                      </a:endParaRPr>
                    </a:p>
                    <a:p>
                      <a:pPr marL="285840" indent="-285480" algn="just">
                        <a:lnSpc>
                          <a:spcPct val="100000"/>
                        </a:lnSpc>
                        <a:buClr>
                          <a:srgbClr val="000000"/>
                        </a:buClr>
                        <a:buFont typeface="Arial"/>
                        <a:buChar char="•"/>
                      </a:pPr>
                      <a:r>
                        <a:rPr lang="es-ES" sz="1700" b="0" strike="noStrike" spc="-1">
                          <a:solidFill>
                            <a:srgbClr val="000000"/>
                          </a:solidFill>
                          <a:latin typeface="Calibri"/>
                        </a:rPr>
                        <a:t>Aceptar desafíos</a:t>
                      </a:r>
                      <a:endParaRPr lang="es-ES" sz="1700" b="0" strike="noStrike" spc="-1">
                        <a:latin typeface="Arial"/>
                      </a:endParaRPr>
                    </a:p>
                    <a:p>
                      <a:pPr marL="285840" indent="-285480" algn="just">
                        <a:lnSpc>
                          <a:spcPct val="100000"/>
                        </a:lnSpc>
                        <a:buClr>
                          <a:srgbClr val="000000"/>
                        </a:buClr>
                        <a:buFont typeface="Arial"/>
                        <a:buChar char="•"/>
                      </a:pPr>
                      <a:r>
                        <a:rPr lang="es-ES" sz="1700" b="0" strike="noStrike" spc="-1">
                          <a:solidFill>
                            <a:srgbClr val="000000"/>
                          </a:solidFill>
                          <a:latin typeface="Calibri"/>
                        </a:rPr>
                        <a:t>Actuar y trabajar de forma independiente para lograr objetivos, avanzar con nuestras intenciones y llevar a cabo las tareas planificadas.</a:t>
                      </a:r>
                      <a:endParaRPr lang="es-ES" sz="17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869400">
                <a:tc>
                  <a:txBody>
                    <a:bodyPr/>
                    <a:lstStyle/>
                    <a:p>
                      <a:pPr algn="just">
                        <a:lnSpc>
                          <a:spcPct val="100000"/>
                        </a:lnSpc>
                      </a:pPr>
                      <a:r>
                        <a:rPr lang="es-ES" sz="2400" b="1" strike="noStrike" spc="-1">
                          <a:solidFill>
                            <a:srgbClr val="000000"/>
                          </a:solidFill>
                          <a:latin typeface="Calibri"/>
                        </a:rPr>
                        <a:t>3.2 Planificación y Gestión</a:t>
                      </a:r>
                      <a:endParaRPr lang="es-ES"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3D69B"/>
                    </a:solidFill>
                  </a:tcPr>
                </a:tc>
                <a:tc>
                  <a:txBody>
                    <a:bodyPr/>
                    <a:lstStyle/>
                    <a:p>
                      <a:pPr algn="just">
                        <a:lnSpc>
                          <a:spcPct val="100000"/>
                        </a:lnSpc>
                      </a:pPr>
                      <a:r>
                        <a:rPr lang="es-ES" sz="1800" b="0" i="1" strike="noStrike" spc="-1" dirty="0">
                          <a:solidFill>
                            <a:srgbClr val="000000"/>
                          </a:solidFill>
                          <a:latin typeface="Calibri"/>
                        </a:rPr>
                        <a:t>Prioridades, organización y seguimiento</a:t>
                      </a:r>
                      <a:endParaRPr lang="es-E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700" b="0" strike="noStrike" spc="-1" dirty="0">
                          <a:solidFill>
                            <a:srgbClr val="000000"/>
                          </a:solidFill>
                          <a:latin typeface="Calibri"/>
                        </a:rPr>
                        <a:t>Establecer metas a largo, mediano y corto plazo</a:t>
                      </a:r>
                      <a:endParaRPr lang="es-ES" sz="1700" b="0" strike="noStrike" spc="-1" dirty="0">
                        <a:latin typeface="Arial"/>
                      </a:endParaRPr>
                    </a:p>
                    <a:p>
                      <a:pPr marL="285840" indent="-285480" algn="just">
                        <a:lnSpc>
                          <a:spcPct val="100000"/>
                        </a:lnSpc>
                        <a:buClr>
                          <a:srgbClr val="000000"/>
                        </a:buClr>
                        <a:buFont typeface="Arial"/>
                        <a:buChar char="•"/>
                      </a:pPr>
                      <a:r>
                        <a:rPr lang="es-ES" sz="1700" b="0" strike="noStrike" spc="-1" dirty="0">
                          <a:solidFill>
                            <a:srgbClr val="000000"/>
                          </a:solidFill>
                          <a:latin typeface="Calibri"/>
                        </a:rPr>
                        <a:t>Definir prioridades y planes de acción</a:t>
                      </a:r>
                      <a:endParaRPr lang="es-ES" sz="1700" b="0" strike="noStrike" spc="-1" dirty="0">
                        <a:latin typeface="Arial"/>
                      </a:endParaRPr>
                    </a:p>
                    <a:p>
                      <a:pPr marL="285840" indent="-285480" algn="just">
                        <a:lnSpc>
                          <a:spcPct val="100000"/>
                        </a:lnSpc>
                        <a:buClr>
                          <a:srgbClr val="000000"/>
                        </a:buClr>
                        <a:buFont typeface="Arial"/>
                        <a:buChar char="•"/>
                      </a:pPr>
                      <a:r>
                        <a:rPr lang="es-ES" sz="1700" b="0" strike="noStrike" spc="-1" dirty="0">
                          <a:solidFill>
                            <a:srgbClr val="000000"/>
                          </a:solidFill>
                          <a:latin typeface="Calibri"/>
                        </a:rPr>
                        <a:t>Adaptarse a los cambios imprevistos</a:t>
                      </a:r>
                      <a:endParaRPr lang="es-ES" sz="17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1387800">
                <a:tc>
                  <a:txBody>
                    <a:bodyPr/>
                    <a:lstStyle/>
                    <a:p>
                      <a:pPr algn="just">
                        <a:lnSpc>
                          <a:spcPct val="100000"/>
                        </a:lnSpc>
                      </a:pPr>
                      <a:r>
                        <a:rPr lang="es-ES" sz="2400" b="1" strike="noStrike" spc="-1">
                          <a:solidFill>
                            <a:srgbClr val="000000"/>
                          </a:solidFill>
                          <a:latin typeface="Calibri"/>
                        </a:rPr>
                        <a:t>3.3 Hacer frente a la incertidumbre, ambigüedad y riesgo</a:t>
                      </a:r>
                      <a:endParaRPr lang="es-ES"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3D69B"/>
                    </a:solidFill>
                  </a:tcPr>
                </a:tc>
                <a:tc>
                  <a:txBody>
                    <a:bodyPr/>
                    <a:lstStyle/>
                    <a:p>
                      <a:pPr algn="just">
                        <a:lnSpc>
                          <a:spcPct val="100000"/>
                        </a:lnSpc>
                      </a:pPr>
                      <a:r>
                        <a:rPr lang="es-ES" sz="1800" b="0" i="1" strike="noStrike" spc="-1">
                          <a:solidFill>
                            <a:srgbClr val="000000"/>
                          </a:solidFill>
                          <a:latin typeface="Calibri"/>
                        </a:rPr>
                        <a:t>Tomar decisiones lidiando con la incertidumbre, la ambigüedad y el riesgo</a:t>
                      </a:r>
                      <a:endParaRPr lang="es-E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700" b="0" strike="noStrike" spc="-1" dirty="0">
                          <a:solidFill>
                            <a:srgbClr val="000000"/>
                          </a:solidFill>
                          <a:latin typeface="Calibri"/>
                        </a:rPr>
                        <a:t>Tomar decisiones cuando el resultado de esa decisión es incierto, cuando la información disponible no es completa o es ambigua, o cuando existe el riesgo de tener resultados no deseados.</a:t>
                      </a:r>
                      <a:endParaRPr lang="es-ES" sz="1700" b="0" strike="noStrike" spc="-1" dirty="0">
                        <a:latin typeface="Arial"/>
                      </a:endParaRPr>
                    </a:p>
                    <a:p>
                      <a:pPr marL="285840" indent="-285480" algn="just">
                        <a:lnSpc>
                          <a:spcPct val="100000"/>
                        </a:lnSpc>
                        <a:buClr>
                          <a:srgbClr val="000000"/>
                        </a:buClr>
                        <a:buFont typeface="Arial"/>
                        <a:buChar char="•"/>
                      </a:pPr>
                      <a:r>
                        <a:rPr lang="es-ES" sz="1700" b="0" strike="noStrike" spc="-1" dirty="0">
                          <a:solidFill>
                            <a:srgbClr val="000000"/>
                          </a:solidFill>
                          <a:latin typeface="Calibri"/>
                        </a:rPr>
                        <a:t>Dentro del proceso de creación de valor, incluir formas estructuradas para probar ideas y prototipos desde sus primeras etapas, para reducir los riesgos de errores.</a:t>
                      </a:r>
                      <a:endParaRPr lang="es-ES" sz="1700" b="0" strike="noStrike" spc="-1" dirty="0">
                        <a:latin typeface="Arial"/>
                      </a:endParaRPr>
                    </a:p>
                    <a:p>
                      <a:pPr marL="285840" indent="-285480" algn="just">
                        <a:lnSpc>
                          <a:spcPct val="100000"/>
                        </a:lnSpc>
                        <a:buClr>
                          <a:srgbClr val="000000"/>
                        </a:buClr>
                        <a:buFont typeface="Arial"/>
                        <a:buChar char="•"/>
                      </a:pPr>
                      <a:r>
                        <a:rPr lang="es-ES" sz="1700" b="0" strike="noStrike" spc="-1" dirty="0">
                          <a:solidFill>
                            <a:srgbClr val="000000"/>
                          </a:solidFill>
                          <a:latin typeface="Calibri"/>
                        </a:rPr>
                        <a:t>Manejar situaciones cambiantes con prontitud y flexibilidad.</a:t>
                      </a:r>
                      <a:endParaRPr lang="es-ES" sz="17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869400">
                <a:tc>
                  <a:txBody>
                    <a:bodyPr/>
                    <a:lstStyle/>
                    <a:p>
                      <a:pPr algn="just">
                        <a:lnSpc>
                          <a:spcPct val="100000"/>
                        </a:lnSpc>
                      </a:pPr>
                      <a:r>
                        <a:rPr lang="es-ES" sz="2400" b="1" strike="noStrike" spc="-1">
                          <a:solidFill>
                            <a:srgbClr val="000000"/>
                          </a:solidFill>
                          <a:latin typeface="Calibri"/>
                        </a:rPr>
                        <a:t>3.4 Trabajar con los demás</a:t>
                      </a:r>
                      <a:endParaRPr lang="es-ES"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3D69B"/>
                    </a:solidFill>
                  </a:tcPr>
                </a:tc>
                <a:tc>
                  <a:txBody>
                    <a:bodyPr/>
                    <a:lstStyle/>
                    <a:p>
                      <a:pPr algn="just">
                        <a:lnSpc>
                          <a:spcPct val="100000"/>
                        </a:lnSpc>
                      </a:pPr>
                      <a:r>
                        <a:rPr lang="es-ES" sz="1800" b="0" i="1" strike="noStrike" spc="-1">
                          <a:solidFill>
                            <a:srgbClr val="000000"/>
                          </a:solidFill>
                          <a:latin typeface="Calibri"/>
                        </a:rPr>
                        <a:t>Crear equipos, colaborar y crear redes</a:t>
                      </a:r>
                      <a:endParaRPr lang="es-E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700" b="0" strike="noStrike" spc="-1" dirty="0">
                          <a:solidFill>
                            <a:srgbClr val="000000"/>
                          </a:solidFill>
                          <a:latin typeface="Calibri"/>
                        </a:rPr>
                        <a:t>Trabajar conjuntamente y cooperar con los demás para crear ideas y llevarlas a la práctica</a:t>
                      </a:r>
                      <a:endParaRPr lang="es-ES" sz="1700" b="0" strike="noStrike" spc="-1" dirty="0">
                        <a:latin typeface="Arial"/>
                      </a:endParaRPr>
                    </a:p>
                    <a:p>
                      <a:pPr marL="285840" indent="-285480" algn="just">
                        <a:lnSpc>
                          <a:spcPct val="100000"/>
                        </a:lnSpc>
                        <a:buClr>
                          <a:srgbClr val="000000"/>
                        </a:buClr>
                        <a:buFont typeface="Arial"/>
                        <a:buChar char="•"/>
                      </a:pPr>
                      <a:r>
                        <a:rPr lang="es-ES" sz="1700" b="0" strike="noStrike" spc="-1" dirty="0">
                          <a:solidFill>
                            <a:srgbClr val="000000"/>
                          </a:solidFill>
                          <a:latin typeface="Calibri"/>
                        </a:rPr>
                        <a:t>Crear redes </a:t>
                      </a:r>
                      <a:endParaRPr lang="es-ES" sz="1700" b="0" strike="noStrike" spc="-1" dirty="0">
                        <a:latin typeface="Arial"/>
                      </a:endParaRPr>
                    </a:p>
                    <a:p>
                      <a:pPr marL="285840" indent="-285480" algn="just">
                        <a:lnSpc>
                          <a:spcPct val="100000"/>
                        </a:lnSpc>
                        <a:buClr>
                          <a:srgbClr val="000000"/>
                        </a:buClr>
                        <a:buFont typeface="Arial"/>
                        <a:buChar char="•"/>
                      </a:pPr>
                      <a:r>
                        <a:rPr lang="es-ES" sz="1700" b="0" strike="noStrike" spc="-1" dirty="0">
                          <a:solidFill>
                            <a:srgbClr val="000000"/>
                          </a:solidFill>
                          <a:latin typeface="Calibri"/>
                        </a:rPr>
                        <a:t>Resolver conflictos y enfrentarse a la competencia de forma positiva cuando sea necesario</a:t>
                      </a:r>
                      <a:endParaRPr lang="es-ES" sz="17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869400">
                <a:tc>
                  <a:txBody>
                    <a:bodyPr/>
                    <a:lstStyle/>
                    <a:p>
                      <a:pPr algn="just">
                        <a:lnSpc>
                          <a:spcPct val="100000"/>
                        </a:lnSpc>
                      </a:pPr>
                      <a:r>
                        <a:rPr lang="es-ES" sz="2400" b="1" strike="noStrike" spc="-1">
                          <a:solidFill>
                            <a:srgbClr val="000000"/>
                          </a:solidFill>
                          <a:latin typeface="Calibri"/>
                        </a:rPr>
                        <a:t>3.5 Aprender a través de la experiencia</a:t>
                      </a:r>
                      <a:endParaRPr lang="es-ES"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3D69B"/>
                    </a:solidFill>
                  </a:tcPr>
                </a:tc>
                <a:tc>
                  <a:txBody>
                    <a:bodyPr/>
                    <a:lstStyle/>
                    <a:p>
                      <a:pPr algn="just">
                        <a:lnSpc>
                          <a:spcPct val="100000"/>
                        </a:lnSpc>
                      </a:pPr>
                      <a:r>
                        <a:rPr lang="es-ES" sz="1800" b="0" i="1" strike="noStrike" spc="-1">
                          <a:solidFill>
                            <a:srgbClr val="000000"/>
                          </a:solidFill>
                          <a:latin typeface="Calibri"/>
                        </a:rPr>
                        <a:t>Aprender haciendo</a:t>
                      </a:r>
                      <a:endParaRPr lang="es-E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00000"/>
                        </a:lnSpc>
                        <a:buClr>
                          <a:srgbClr val="000000"/>
                        </a:buClr>
                        <a:buFont typeface="Arial"/>
                        <a:buChar char="•"/>
                      </a:pPr>
                      <a:r>
                        <a:rPr lang="es-ES" sz="1700" b="0" strike="noStrike" spc="-1" dirty="0">
                          <a:solidFill>
                            <a:srgbClr val="000000"/>
                          </a:solidFill>
                          <a:latin typeface="Calibri"/>
                        </a:rPr>
                        <a:t>Usar cualquier iniciativa para crear valor como una oportunidad de aprendizaje </a:t>
                      </a:r>
                      <a:endParaRPr lang="es-ES" sz="1700" b="0" strike="noStrike" spc="-1" dirty="0">
                        <a:latin typeface="Arial"/>
                      </a:endParaRPr>
                    </a:p>
                    <a:p>
                      <a:pPr marL="285840" indent="-285480" algn="just">
                        <a:lnSpc>
                          <a:spcPct val="100000"/>
                        </a:lnSpc>
                        <a:buClr>
                          <a:srgbClr val="000000"/>
                        </a:buClr>
                        <a:buFont typeface="Arial"/>
                        <a:buChar char="•"/>
                      </a:pPr>
                      <a:r>
                        <a:rPr lang="es-ES" sz="1700" b="0" strike="noStrike" spc="-1" dirty="0">
                          <a:solidFill>
                            <a:srgbClr val="000000"/>
                          </a:solidFill>
                          <a:latin typeface="Calibri"/>
                        </a:rPr>
                        <a:t>Aprender de los demás, incluyendo compañeros y tutores </a:t>
                      </a:r>
                      <a:endParaRPr lang="es-ES" sz="1700" b="0" strike="noStrike" spc="-1" dirty="0">
                        <a:latin typeface="Arial"/>
                      </a:endParaRPr>
                    </a:p>
                    <a:p>
                      <a:pPr marL="285840" indent="-285480" algn="just">
                        <a:lnSpc>
                          <a:spcPct val="100000"/>
                        </a:lnSpc>
                        <a:buClr>
                          <a:srgbClr val="000000"/>
                        </a:buClr>
                        <a:buFont typeface="Arial"/>
                        <a:buChar char="•"/>
                      </a:pPr>
                      <a:r>
                        <a:rPr lang="es-ES" sz="1700" b="0" strike="noStrike" spc="-1" dirty="0">
                          <a:solidFill>
                            <a:srgbClr val="000000"/>
                          </a:solidFill>
                          <a:latin typeface="Calibri"/>
                        </a:rPr>
                        <a:t>Reflexionar y aprender tanto del éxito como del fracaso (el propio y el de otras personas)</a:t>
                      </a:r>
                      <a:endParaRPr lang="es-ES" sz="17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bl>
          </a:graphicData>
        </a:graphic>
      </p:graphicFrame>
      <p:sp>
        <p:nvSpPr>
          <p:cNvPr id="293" name="CustomShape 5"/>
          <p:cNvSpPr/>
          <p:nvPr/>
        </p:nvSpPr>
        <p:spPr>
          <a:xfrm>
            <a:off x="0" y="8435520"/>
            <a:ext cx="18287640" cy="185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95"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A continuación… </a:t>
            </a:r>
            <a:endParaRPr lang="es-ES" sz="4000" b="0" strike="noStrike" spc="-1">
              <a:latin typeface="Arial"/>
            </a:endParaRPr>
          </a:p>
        </p:txBody>
      </p:sp>
      <p:sp>
        <p:nvSpPr>
          <p:cNvPr id="296"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97" name="Imagen 7"/>
          <p:cNvPicPr/>
          <p:nvPr/>
        </p:nvPicPr>
        <p:blipFill>
          <a:blip r:embed="rId3"/>
          <a:stretch/>
        </p:blipFill>
        <p:spPr>
          <a:xfrm>
            <a:off x="1370520" y="8943120"/>
            <a:ext cx="1684080" cy="480960"/>
          </a:xfrm>
          <a:prstGeom prst="rect">
            <a:avLst/>
          </a:prstGeom>
          <a:ln>
            <a:noFill/>
          </a:ln>
        </p:spPr>
      </p:pic>
      <p:pic>
        <p:nvPicPr>
          <p:cNvPr id="298" name="Imagen 18"/>
          <p:cNvPicPr/>
          <p:nvPr/>
        </p:nvPicPr>
        <p:blipFill>
          <a:blip r:embed="rId4"/>
          <a:stretch/>
        </p:blipFill>
        <p:spPr>
          <a:xfrm>
            <a:off x="228600" y="8912160"/>
            <a:ext cx="1066320" cy="511560"/>
          </a:xfrm>
          <a:prstGeom prst="rect">
            <a:avLst/>
          </a:prstGeom>
          <a:ln>
            <a:noFill/>
          </a:ln>
        </p:spPr>
      </p:pic>
      <p:sp>
        <p:nvSpPr>
          <p:cNvPr id="299" name="CustomShape 4"/>
          <p:cNvSpPr/>
          <p:nvPr/>
        </p:nvSpPr>
        <p:spPr>
          <a:xfrm>
            <a:off x="938160" y="3009960"/>
            <a:ext cx="1691316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En el contexto de este módulo de formación, y teniendo en cuenta también las competencias subyacentes que estamos tratando, centraremos la atención hacia el primer pilar, el relacionado con IDEAS Y OPORTUNIDADES.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Tengamos en cuenta que EntreComp no hace referencia concreta al pensamiento crítico, pero todo el marco aborda la dimensión relacionada con el pensamiento crítico desde muchos ángulos diferentes.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La referencia cruzada más tangible parece ser con las competencias pertenecientes a IDEAS Y OPORTUNIDADES. En la próxima unidad entraremos en más detalles sobre cada uno de ellos para trazar conexiones tangibles con el Pensamiento Crítico y, lo que es más importante, el Pensamiento Crítico en el uso de la empleabilidad.</a:t>
            </a:r>
            <a:endParaRPr lang="es-ES" sz="280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01" name="CustomShape 2"/>
          <p:cNvSpPr/>
          <p:nvPr/>
        </p:nvSpPr>
        <p:spPr>
          <a:xfrm>
            <a:off x="938160" y="1368000"/>
            <a:ext cx="16913160" cy="2550769"/>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dirty="0">
                <a:solidFill>
                  <a:srgbClr val="243255"/>
                </a:solidFill>
                <a:latin typeface="Calibri"/>
              </a:rPr>
              <a:t>El Pensamiento Crítico entre las competencias más deseadas a la hora de buscar empleo</a:t>
            </a:r>
            <a:endParaRPr lang="es-ES" sz="4000" b="0" strike="noStrike" spc="-1" dirty="0">
              <a:latin typeface="Arial"/>
            </a:endParaRPr>
          </a:p>
          <a:p>
            <a:pPr marL="12600" algn="just">
              <a:lnSpc>
                <a:spcPct val="100000"/>
              </a:lnSpc>
              <a:spcBef>
                <a:spcPts val="111"/>
              </a:spcBef>
            </a:pPr>
            <a:r>
              <a:rPr lang="es-ES" sz="2800" b="0" strike="noStrike" spc="-1" dirty="0">
                <a:solidFill>
                  <a:srgbClr val="000000"/>
                </a:solidFill>
                <a:latin typeface="Calibri"/>
              </a:rPr>
              <a:t>Hoy en día, a medida que la automatización de tareas y funciones está reemplazando lentamente tanto al trabajo “manual” como al “intelectual”, las  oportunidades para acceder al mercado laboral dependen cada vez más de las competencias sociales y las relacionales.</a:t>
            </a:r>
            <a:endParaRPr lang="es-ES" sz="2800" b="0" strike="noStrike" spc="-1" dirty="0">
              <a:latin typeface="Arial"/>
            </a:endParaRPr>
          </a:p>
        </p:txBody>
      </p:sp>
      <p:sp>
        <p:nvSpPr>
          <p:cNvPr id="302"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03" name="Imagen 7"/>
          <p:cNvPicPr/>
          <p:nvPr/>
        </p:nvPicPr>
        <p:blipFill>
          <a:blip r:embed="rId3"/>
          <a:stretch/>
        </p:blipFill>
        <p:spPr>
          <a:xfrm>
            <a:off x="1370520" y="8943120"/>
            <a:ext cx="1684080" cy="480960"/>
          </a:xfrm>
          <a:prstGeom prst="rect">
            <a:avLst/>
          </a:prstGeom>
          <a:ln>
            <a:noFill/>
          </a:ln>
        </p:spPr>
      </p:pic>
      <p:pic>
        <p:nvPicPr>
          <p:cNvPr id="304" name="Imagen 18"/>
          <p:cNvPicPr/>
          <p:nvPr/>
        </p:nvPicPr>
        <p:blipFill>
          <a:blip r:embed="rId4"/>
          <a:stretch/>
        </p:blipFill>
        <p:spPr>
          <a:xfrm>
            <a:off x="228600" y="8912160"/>
            <a:ext cx="1066320" cy="511560"/>
          </a:xfrm>
          <a:prstGeom prst="rect">
            <a:avLst/>
          </a:prstGeom>
          <a:ln>
            <a:noFill/>
          </a:ln>
        </p:spPr>
      </p:pic>
      <p:sp>
        <p:nvSpPr>
          <p:cNvPr id="305" name="CustomShape 4"/>
          <p:cNvSpPr/>
          <p:nvPr/>
        </p:nvSpPr>
        <p:spPr>
          <a:xfrm>
            <a:off x="938160" y="4920840"/>
            <a:ext cx="1691316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La competencia técnica y la eficacia laboral provienen, sobre todo, de las prácticas, el entrenamiento y las experiencias/lecciones aprendidas basadas en un enfoque de prueba y error. Durante las entrevistas, los empleadores no tienen suficiente información para evaluar el perfil del candidato y su posible rendimiento.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Además, la mayoría de las veces los trabajos requieren conocimientos específicos que quizás no hayamos adquirido durante la educación formal (simplemente porque no están incluidos en los planes de estudio).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Entonces, ¿cómo enfocan los empleadores la evaluación de un perfil concreto?...</a:t>
            </a:r>
            <a:endParaRPr lang="es-ES" sz="2800" b="0" strike="noStrike" spc="-1" dirty="0">
              <a:latin typeface="Arial"/>
            </a:endParaRPr>
          </a:p>
        </p:txBody>
      </p:sp>
      <p:sp>
        <p:nvSpPr>
          <p:cNvPr id="306" name="CustomShape 5"/>
          <p:cNvSpPr/>
          <p:nvPr/>
        </p:nvSpPr>
        <p:spPr>
          <a:xfrm>
            <a:off x="938160" y="4317840"/>
            <a:ext cx="13965840" cy="57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s-ES" sz="3200" b="1" strike="noStrike" spc="-1">
                <a:solidFill>
                  <a:srgbClr val="243255"/>
                </a:solidFill>
                <a:latin typeface="Calibri"/>
                <a:ea typeface="Tahoma"/>
              </a:rPr>
              <a:t>Notas a tener en cuenta: De las competencias sociales a las de empleabilidad</a:t>
            </a:r>
            <a:endParaRPr lang="es-ES" sz="3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animEffect transition="in" filter="barn(inVertical)">
                                      <p:cBhvr additive="repl">
                                        <p:cTn id="7" dur="500"/>
                                        <p:tgtEl>
                                          <p:spTgt spid="3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08"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Una mirada al futuro</a:t>
            </a:r>
            <a:endParaRPr lang="es-ES" sz="4000" b="0" strike="noStrike" spc="-1">
              <a:latin typeface="Arial"/>
            </a:endParaRPr>
          </a:p>
        </p:txBody>
      </p:sp>
      <p:sp>
        <p:nvSpPr>
          <p:cNvPr id="309"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10" name="Imagen 7"/>
          <p:cNvPicPr/>
          <p:nvPr/>
        </p:nvPicPr>
        <p:blipFill>
          <a:blip r:embed="rId3"/>
          <a:stretch/>
        </p:blipFill>
        <p:spPr>
          <a:xfrm>
            <a:off x="1370520" y="8943120"/>
            <a:ext cx="1684080" cy="480960"/>
          </a:xfrm>
          <a:prstGeom prst="rect">
            <a:avLst/>
          </a:prstGeom>
          <a:ln>
            <a:noFill/>
          </a:ln>
        </p:spPr>
      </p:pic>
      <p:pic>
        <p:nvPicPr>
          <p:cNvPr id="311" name="Imagen 18"/>
          <p:cNvPicPr/>
          <p:nvPr/>
        </p:nvPicPr>
        <p:blipFill>
          <a:blip r:embed="rId4"/>
          <a:stretch/>
        </p:blipFill>
        <p:spPr>
          <a:xfrm>
            <a:off x="228600" y="8912160"/>
            <a:ext cx="1066320" cy="511560"/>
          </a:xfrm>
          <a:prstGeom prst="rect">
            <a:avLst/>
          </a:prstGeom>
          <a:ln>
            <a:noFill/>
          </a:ln>
        </p:spPr>
      </p:pic>
      <p:sp>
        <p:nvSpPr>
          <p:cNvPr id="312" name="CustomShape 4"/>
          <p:cNvSpPr/>
          <p:nvPr/>
        </p:nvSpPr>
        <p:spPr>
          <a:xfrm>
            <a:off x="938160" y="3009960"/>
            <a:ext cx="1691316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Los empleadores son perfectamente conscientes de que los nuevos empleados, especialmente si son recién graduados, precisan de una educación y formación profundas centrada en sus futuros roles y responsabilidades antes de ser completamente autónomos e independientes.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Durante la primera entrevista, en lugar de lo que puedas hacer, buscarán otro tipo de información que podría no estar relacionada en absoluto con tu educación.</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Este tipo de información representa el origen mismo del proyecto ESSENCE y los supuestos en los que se basa.</a:t>
            </a:r>
            <a:endParaRPr lang="es-ES" sz="2800" b="0" strike="noStrike" spc="-1" dirty="0">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14"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El futuro del empleo</a:t>
            </a:r>
            <a:endParaRPr lang="es-ES" sz="4000" b="0" strike="noStrike" spc="-1">
              <a:latin typeface="Arial"/>
            </a:endParaRPr>
          </a:p>
        </p:txBody>
      </p:sp>
      <p:sp>
        <p:nvSpPr>
          <p:cNvPr id="315"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16" name="Imagen 7"/>
          <p:cNvPicPr/>
          <p:nvPr/>
        </p:nvPicPr>
        <p:blipFill>
          <a:blip r:embed="rId3"/>
          <a:stretch/>
        </p:blipFill>
        <p:spPr>
          <a:xfrm>
            <a:off x="1370520" y="8943120"/>
            <a:ext cx="1684080" cy="480960"/>
          </a:xfrm>
          <a:prstGeom prst="rect">
            <a:avLst/>
          </a:prstGeom>
          <a:ln>
            <a:noFill/>
          </a:ln>
        </p:spPr>
      </p:pic>
      <p:pic>
        <p:nvPicPr>
          <p:cNvPr id="317" name="Imagen 18"/>
          <p:cNvPicPr/>
          <p:nvPr/>
        </p:nvPicPr>
        <p:blipFill>
          <a:blip r:embed="rId4"/>
          <a:stretch/>
        </p:blipFill>
        <p:spPr>
          <a:xfrm>
            <a:off x="228600" y="8912160"/>
            <a:ext cx="1066320" cy="511560"/>
          </a:xfrm>
          <a:prstGeom prst="rect">
            <a:avLst/>
          </a:prstGeom>
          <a:ln>
            <a:noFill/>
          </a:ln>
        </p:spPr>
      </p:pic>
      <p:sp>
        <p:nvSpPr>
          <p:cNvPr id="318" name="CustomShape 4"/>
          <p:cNvSpPr/>
          <p:nvPr/>
        </p:nvSpPr>
        <p:spPr>
          <a:xfrm>
            <a:off x="8686800" y="3009960"/>
            <a:ext cx="916452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En 2016, el Foro Económico Mundial predijo un cambio importante para 2020 en las "10 habilidades principales" para la empleabilidad, la contratación, el desarrollo profesional y la competitividad empresarial.</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Según el informe, las competencias sociales y relacionales son esenciales para que los recién graduados y los estudiantes de educación superior ingresen al mercado laboral a medida que los reclutadores y empleadores desarrollan nuevos modelos sofisticados para evaluar el perfil "humano" de los candidatos (es decir, capacidad para trabajar con otros, sentido de iniciativa, seriedad y honradez, etc.).</a:t>
            </a:r>
            <a:endParaRPr lang="es-ES" sz="2800" b="0" strike="noStrike" spc="-1" dirty="0">
              <a:latin typeface="Arial"/>
            </a:endParaRPr>
          </a:p>
        </p:txBody>
      </p:sp>
      <p:pic>
        <p:nvPicPr>
          <p:cNvPr id="319" name="Segnaposto contenuto 4"/>
          <p:cNvPicPr/>
          <p:nvPr/>
        </p:nvPicPr>
        <p:blipFill>
          <a:blip r:embed="rId5"/>
          <a:stretch/>
        </p:blipFill>
        <p:spPr>
          <a:xfrm>
            <a:off x="905400" y="2784960"/>
            <a:ext cx="7318080" cy="5339880"/>
          </a:xfrm>
          <a:prstGeom prst="rect">
            <a:avLst/>
          </a:prstGeom>
          <a:ln w="38160">
            <a:solidFill>
              <a:srgbClr val="0070C0"/>
            </a:solidFill>
            <a:round/>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barn(inVertical)">
                                      <p:cBhvr additive="repl">
                                        <p:cTn id="7" dur="5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21" name="CustomShape 2"/>
          <p:cNvSpPr/>
          <p:nvPr/>
        </p:nvSpPr>
        <p:spPr>
          <a:xfrm>
            <a:off x="938160" y="2019240"/>
            <a:ext cx="1691316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Las 10 habilidades principales necesarias para encontrar trabajo</a:t>
            </a:r>
            <a:endParaRPr lang="es-ES" sz="4000" b="0" strike="noStrike" spc="-1">
              <a:latin typeface="Arial"/>
            </a:endParaRPr>
          </a:p>
        </p:txBody>
      </p:sp>
      <p:sp>
        <p:nvSpPr>
          <p:cNvPr id="322"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23" name="Imagen 7"/>
          <p:cNvPicPr/>
          <p:nvPr/>
        </p:nvPicPr>
        <p:blipFill>
          <a:blip r:embed="rId3"/>
          <a:stretch/>
        </p:blipFill>
        <p:spPr>
          <a:xfrm>
            <a:off x="1370520" y="8943120"/>
            <a:ext cx="1684080" cy="480960"/>
          </a:xfrm>
          <a:prstGeom prst="rect">
            <a:avLst/>
          </a:prstGeom>
          <a:ln>
            <a:noFill/>
          </a:ln>
        </p:spPr>
      </p:pic>
      <p:pic>
        <p:nvPicPr>
          <p:cNvPr id="324" name="Imagen 18"/>
          <p:cNvPicPr/>
          <p:nvPr/>
        </p:nvPicPr>
        <p:blipFill>
          <a:blip r:embed="rId4"/>
          <a:stretch/>
        </p:blipFill>
        <p:spPr>
          <a:xfrm>
            <a:off x="228600" y="8912160"/>
            <a:ext cx="1066320" cy="511560"/>
          </a:xfrm>
          <a:prstGeom prst="rect">
            <a:avLst/>
          </a:prstGeom>
          <a:ln>
            <a:noFill/>
          </a:ln>
        </p:spPr>
      </p:pic>
      <p:pic>
        <p:nvPicPr>
          <p:cNvPr id="325" name="Immagine 8"/>
          <p:cNvPicPr/>
          <p:nvPr/>
        </p:nvPicPr>
        <p:blipFill>
          <a:blip r:embed="rId5"/>
          <a:stretch/>
        </p:blipFill>
        <p:spPr>
          <a:xfrm>
            <a:off x="3482640" y="2648880"/>
            <a:ext cx="11322360" cy="4988880"/>
          </a:xfrm>
          <a:prstGeom prst="rect">
            <a:avLst/>
          </a:prstGeom>
          <a:ln w="38160">
            <a:solidFill>
              <a:srgbClr val="0070C0"/>
            </a:solidFill>
            <a:round/>
          </a:ln>
        </p:spPr>
      </p:pic>
      <p:sp>
        <p:nvSpPr>
          <p:cNvPr id="326" name="CustomShape 4"/>
          <p:cNvSpPr/>
          <p:nvPr/>
        </p:nvSpPr>
        <p:spPr>
          <a:xfrm>
            <a:off x="5202000" y="7608240"/>
            <a:ext cx="7883280" cy="42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200" b="0" strike="noStrike" spc="-1">
                <a:solidFill>
                  <a:srgbClr val="000000"/>
                </a:solidFill>
                <a:latin typeface="Calibri"/>
              </a:rPr>
              <a:t>Fuente: Informe de futuros trabajos, Foro Económico Mundial</a:t>
            </a:r>
            <a:endParaRPr lang="es-ES" sz="2200" b="0" strike="noStrike" spc="-1">
              <a:latin typeface="Arial"/>
            </a:endParaRPr>
          </a:p>
        </p:txBody>
      </p:sp>
      <p:sp>
        <p:nvSpPr>
          <p:cNvPr id="327" name="CustomShape 5"/>
          <p:cNvSpPr/>
          <p:nvPr/>
        </p:nvSpPr>
        <p:spPr>
          <a:xfrm>
            <a:off x="4419720" y="4026960"/>
            <a:ext cx="2209320" cy="43056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328" name="CustomShape 6"/>
          <p:cNvSpPr/>
          <p:nvPr/>
        </p:nvSpPr>
        <p:spPr>
          <a:xfrm>
            <a:off x="10363320" y="4712760"/>
            <a:ext cx="2209320" cy="43056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barn(inVertical)">
                                      <p:cBhvr additive="repl">
                                        <p:cTn id="7" dur="5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8"/>
                                        </p:tgtEl>
                                        <p:attrNameLst>
                                          <p:attrName>style.visibility</p:attrName>
                                        </p:attrNameLst>
                                      </p:cBhvr>
                                      <p:to>
                                        <p:strVal val="visible"/>
                                      </p:to>
                                    </p:set>
                                    <p:animEffect transition="in" filter="barn(inVertical)">
                                      <p:cBhvr additive="repl">
                                        <p:cTn id="12"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rot="16200000">
            <a:off x="1078920" y="3759840"/>
            <a:ext cx="432360" cy="30456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97" name="TextShape 2"/>
          <p:cNvSpPr txBox="1"/>
          <p:nvPr/>
        </p:nvSpPr>
        <p:spPr>
          <a:xfrm>
            <a:off x="1050120" y="750960"/>
            <a:ext cx="12852000" cy="1730520"/>
          </a:xfrm>
          <a:prstGeom prst="rect">
            <a:avLst/>
          </a:prstGeom>
          <a:noFill/>
          <a:ln>
            <a:noFill/>
          </a:ln>
        </p:spPr>
        <p:txBody>
          <a:bodyPr lIns="0" tIns="12600" rIns="0" bIns="0">
            <a:noAutofit/>
          </a:bodyPr>
          <a:lstStyle/>
          <a:p>
            <a:pPr marL="12600">
              <a:lnSpc>
                <a:spcPct val="100000"/>
              </a:lnSpc>
              <a:spcBef>
                <a:spcPts val="99"/>
              </a:spcBef>
            </a:pPr>
            <a:r>
              <a:rPr lang="es-ES" sz="4800" b="1" strike="noStrike" spc="-1">
                <a:solidFill>
                  <a:srgbClr val="E12227"/>
                </a:solidFill>
                <a:latin typeface="Tahoma"/>
              </a:rPr>
              <a:t>OBJETIVOS Y METAS</a:t>
            </a:r>
            <a:br/>
            <a:endParaRPr lang="es-ES" sz="4800" b="0" strike="noStrike" spc="-1">
              <a:solidFill>
                <a:srgbClr val="000000"/>
              </a:solidFill>
              <a:latin typeface="Calibri"/>
            </a:endParaRPr>
          </a:p>
        </p:txBody>
      </p:sp>
      <p:sp>
        <p:nvSpPr>
          <p:cNvPr id="198" name="CustomShape 3"/>
          <p:cNvSpPr/>
          <p:nvPr/>
        </p:nvSpPr>
        <p:spPr>
          <a:xfrm>
            <a:off x="1105200" y="2629080"/>
            <a:ext cx="13080600" cy="44100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algn="just">
              <a:lnSpc>
                <a:spcPct val="100000"/>
              </a:lnSpc>
            </a:pPr>
            <a:r>
              <a:rPr lang="es-ES" sz="2800" b="1" strike="noStrike" spc="-1">
                <a:solidFill>
                  <a:srgbClr val="243255"/>
                </a:solidFill>
                <a:latin typeface="Calibri"/>
                <a:ea typeface="Tahoma"/>
              </a:rPr>
              <a:t>Al finalizar este módulo seremos capaces de:</a:t>
            </a:r>
            <a:endParaRPr lang="es-ES" sz="2800" b="0" strike="noStrike" spc="-1">
              <a:latin typeface="Arial"/>
            </a:endParaRPr>
          </a:p>
        </p:txBody>
      </p:sp>
      <p:sp>
        <p:nvSpPr>
          <p:cNvPr id="199" name="CustomShape 4"/>
          <p:cNvSpPr/>
          <p:nvPr/>
        </p:nvSpPr>
        <p:spPr>
          <a:xfrm>
            <a:off x="0" y="288720"/>
            <a:ext cx="16270200" cy="123480"/>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a:ln>
            <a:noFill/>
          </a:ln>
        </p:spPr>
        <p:style>
          <a:lnRef idx="0">
            <a:scrgbClr r="0" g="0" b="0"/>
          </a:lnRef>
          <a:fillRef idx="0">
            <a:scrgbClr r="0" g="0" b="0"/>
          </a:fillRef>
          <a:effectRef idx="0">
            <a:scrgbClr r="0" g="0" b="0"/>
          </a:effectRef>
          <a:fontRef idx="minor"/>
        </p:style>
      </p:sp>
      <p:pic>
        <p:nvPicPr>
          <p:cNvPr id="200" name="Picture 9"/>
          <p:cNvPicPr/>
          <p:nvPr/>
        </p:nvPicPr>
        <p:blipFill>
          <a:blip r:embed="rId2"/>
          <a:stretch/>
        </p:blipFill>
        <p:spPr>
          <a:xfrm>
            <a:off x="3200400" y="9692280"/>
            <a:ext cx="10058040" cy="556200"/>
          </a:xfrm>
          <a:prstGeom prst="rect">
            <a:avLst/>
          </a:prstGeom>
          <a:ln>
            <a:noFill/>
          </a:ln>
        </p:spPr>
      </p:pic>
      <p:pic>
        <p:nvPicPr>
          <p:cNvPr id="201" name="Picture 3"/>
          <p:cNvPicPr/>
          <p:nvPr/>
        </p:nvPicPr>
        <p:blipFill>
          <a:blip r:embed="rId3"/>
          <a:stretch/>
        </p:blipFill>
        <p:spPr>
          <a:xfrm>
            <a:off x="1235520" y="9735480"/>
            <a:ext cx="1985040" cy="432360"/>
          </a:xfrm>
          <a:prstGeom prst="rect">
            <a:avLst/>
          </a:prstGeom>
          <a:ln>
            <a:noFill/>
          </a:ln>
        </p:spPr>
      </p:pic>
      <p:pic>
        <p:nvPicPr>
          <p:cNvPr id="202" name="Imagen 31"/>
          <p:cNvPicPr/>
          <p:nvPr/>
        </p:nvPicPr>
        <p:blipFill>
          <a:blip r:embed="rId4"/>
          <a:stretch/>
        </p:blipFill>
        <p:spPr>
          <a:xfrm>
            <a:off x="168840" y="9745920"/>
            <a:ext cx="936000" cy="448920"/>
          </a:xfrm>
          <a:prstGeom prst="rect">
            <a:avLst/>
          </a:prstGeom>
          <a:ln>
            <a:noFill/>
          </a:ln>
        </p:spPr>
      </p:pic>
      <p:sp>
        <p:nvSpPr>
          <p:cNvPr id="203" name="CustomShape 5"/>
          <p:cNvSpPr/>
          <p:nvPr/>
        </p:nvSpPr>
        <p:spPr>
          <a:xfrm rot="16200000">
            <a:off x="1078920" y="4841280"/>
            <a:ext cx="432360" cy="30456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04" name="CustomShape 6"/>
          <p:cNvSpPr/>
          <p:nvPr/>
        </p:nvSpPr>
        <p:spPr>
          <a:xfrm rot="16200000">
            <a:off x="1078920" y="5922720"/>
            <a:ext cx="432360" cy="30456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05" name="CustomShape 7"/>
          <p:cNvSpPr/>
          <p:nvPr/>
        </p:nvSpPr>
        <p:spPr>
          <a:xfrm rot="16200000">
            <a:off x="1078920" y="7164720"/>
            <a:ext cx="432360" cy="30456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06" name="CustomShape 8"/>
          <p:cNvSpPr/>
          <p:nvPr/>
        </p:nvSpPr>
        <p:spPr>
          <a:xfrm>
            <a:off x="1636920" y="3614760"/>
            <a:ext cx="14821920" cy="118764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2400" b="1" strike="noStrike" spc="-1" dirty="0">
                <a:solidFill>
                  <a:srgbClr val="243255"/>
                </a:solidFill>
                <a:latin typeface="Calibri"/>
              </a:rPr>
              <a:t>Estar más familiarizados con el marco EntreComp…</a:t>
            </a:r>
            <a:endParaRPr lang="es-ES" sz="2400" b="0" strike="noStrike" spc="-1" dirty="0">
              <a:latin typeface="Arial"/>
            </a:endParaRPr>
          </a:p>
          <a:p>
            <a:pPr>
              <a:lnSpc>
                <a:spcPct val="100000"/>
              </a:lnSpc>
            </a:pPr>
            <a:r>
              <a:rPr lang="es-ES" sz="2400" b="0" strike="noStrike" spc="-1" dirty="0">
                <a:solidFill>
                  <a:srgbClr val="000000"/>
                </a:solidFill>
                <a:latin typeface="Calibri"/>
              </a:rPr>
              <a:t>…el marco oficial de la UE para la educación y la formación sobre el sentido de la iniciativa y las competencias empresariales </a:t>
            </a:r>
            <a:endParaRPr lang="es-ES" sz="2400" b="0" strike="noStrike" spc="-1" dirty="0">
              <a:latin typeface="Arial"/>
            </a:endParaRPr>
          </a:p>
        </p:txBody>
      </p:sp>
      <p:sp>
        <p:nvSpPr>
          <p:cNvPr id="207" name="CustomShape 9"/>
          <p:cNvSpPr/>
          <p:nvPr/>
        </p:nvSpPr>
        <p:spPr>
          <a:xfrm>
            <a:off x="1639440" y="4731480"/>
            <a:ext cx="11009160" cy="82188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2400" b="1" strike="noStrike" spc="-1">
                <a:solidFill>
                  <a:srgbClr val="243255"/>
                </a:solidFill>
                <a:latin typeface="Calibri"/>
              </a:rPr>
              <a:t>Tener una perspectiva más profunda sobre EntreComp</a:t>
            </a:r>
            <a:endParaRPr lang="es-ES" sz="2400" b="0" strike="noStrike" spc="-1">
              <a:latin typeface="Arial"/>
            </a:endParaRPr>
          </a:p>
          <a:p>
            <a:pPr>
              <a:lnSpc>
                <a:spcPct val="100000"/>
              </a:lnSpc>
            </a:pPr>
            <a:r>
              <a:rPr lang="es-ES" sz="2400" b="0" strike="noStrike" spc="-1">
                <a:solidFill>
                  <a:srgbClr val="000000"/>
                </a:solidFill>
                <a:latin typeface="Calibri"/>
              </a:rPr>
              <a:t>Tres áreas formativas: IDEAS Y OPORTUNIDADES, RECURSOS, PUESTA EN ACCIÓN</a:t>
            </a:r>
            <a:endParaRPr lang="es-ES" sz="2400" b="0" strike="noStrike" spc="-1">
              <a:latin typeface="Arial"/>
            </a:endParaRPr>
          </a:p>
        </p:txBody>
      </p:sp>
      <p:sp>
        <p:nvSpPr>
          <p:cNvPr id="208" name="CustomShape 10"/>
          <p:cNvSpPr/>
          <p:nvPr/>
        </p:nvSpPr>
        <p:spPr>
          <a:xfrm>
            <a:off x="1676520" y="6975000"/>
            <a:ext cx="10591560" cy="82188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2400" b="1" strike="noStrike" spc="-1">
                <a:solidFill>
                  <a:srgbClr val="243255"/>
                </a:solidFill>
                <a:latin typeface="Calibri"/>
              </a:rPr>
              <a:t>Experimentar con el marco operativo del Pensamiento Crítico</a:t>
            </a:r>
            <a:endParaRPr lang="es-ES" sz="2400" b="0" strike="noStrike" spc="-1">
              <a:latin typeface="Arial"/>
            </a:endParaRPr>
          </a:p>
          <a:p>
            <a:pPr>
              <a:lnSpc>
                <a:spcPct val="100000"/>
              </a:lnSpc>
            </a:pPr>
            <a:r>
              <a:rPr lang="es-ES" sz="2400" b="0" strike="noStrike" spc="-1">
                <a:solidFill>
                  <a:srgbClr val="000000"/>
                </a:solidFill>
                <a:latin typeface="Calibri"/>
              </a:rPr>
              <a:t>Análisis → Inferencia → Evaluación </a:t>
            </a:r>
            <a:endParaRPr lang="es-ES" sz="2400" b="0" strike="noStrike" spc="-1">
              <a:latin typeface="Arial"/>
            </a:endParaRPr>
          </a:p>
        </p:txBody>
      </p:sp>
      <p:sp>
        <p:nvSpPr>
          <p:cNvPr id="209" name="CustomShape 11"/>
          <p:cNvSpPr/>
          <p:nvPr/>
        </p:nvSpPr>
        <p:spPr>
          <a:xfrm>
            <a:off x="1639440" y="5812920"/>
            <a:ext cx="9561600" cy="82188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2400" b="1" strike="noStrike" spc="-1">
                <a:solidFill>
                  <a:srgbClr val="243255"/>
                </a:solidFill>
                <a:latin typeface="Calibri"/>
              </a:rPr>
              <a:t>Entender como se enmarca el Pensamiento Crítico en EntreComp </a:t>
            </a:r>
            <a:endParaRPr lang="es-ES" sz="2400" b="0" strike="noStrike" spc="-1">
              <a:latin typeface="Arial"/>
            </a:endParaRPr>
          </a:p>
          <a:p>
            <a:pPr>
              <a:lnSpc>
                <a:spcPct val="100000"/>
              </a:lnSpc>
            </a:pPr>
            <a:r>
              <a:rPr lang="es-ES" sz="2400" b="0" strike="noStrike" spc="-1">
                <a:solidFill>
                  <a:srgbClr val="000000"/>
                </a:solidFill>
                <a:latin typeface="Calibri"/>
              </a:rPr>
              <a:t>El pilar de las IDEAS Y OPPORTUNIDADES en el Pensamiento Crítico</a:t>
            </a:r>
            <a:endParaRPr lang="es-ES" sz="24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30"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Enfoque de EntreComp al Pensamiento Crítico </a:t>
            </a:r>
            <a:endParaRPr lang="es-ES" sz="4000" b="0" strike="noStrike" spc="-1">
              <a:latin typeface="Arial"/>
            </a:endParaRPr>
          </a:p>
        </p:txBody>
      </p:sp>
      <p:sp>
        <p:nvSpPr>
          <p:cNvPr id="331"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32" name="Imagen 7"/>
          <p:cNvPicPr/>
          <p:nvPr/>
        </p:nvPicPr>
        <p:blipFill>
          <a:blip r:embed="rId3"/>
          <a:stretch/>
        </p:blipFill>
        <p:spPr>
          <a:xfrm>
            <a:off x="1370520" y="8943120"/>
            <a:ext cx="1684080" cy="480960"/>
          </a:xfrm>
          <a:prstGeom prst="rect">
            <a:avLst/>
          </a:prstGeom>
          <a:ln>
            <a:noFill/>
          </a:ln>
        </p:spPr>
      </p:pic>
      <p:pic>
        <p:nvPicPr>
          <p:cNvPr id="333" name="Imagen 18"/>
          <p:cNvPicPr/>
          <p:nvPr/>
        </p:nvPicPr>
        <p:blipFill>
          <a:blip r:embed="rId4"/>
          <a:stretch/>
        </p:blipFill>
        <p:spPr>
          <a:xfrm>
            <a:off x="228600" y="8912160"/>
            <a:ext cx="1066320" cy="511560"/>
          </a:xfrm>
          <a:prstGeom prst="rect">
            <a:avLst/>
          </a:prstGeom>
          <a:ln>
            <a:noFill/>
          </a:ln>
        </p:spPr>
      </p:pic>
      <p:sp>
        <p:nvSpPr>
          <p:cNvPr id="334" name="CustomShape 4"/>
          <p:cNvSpPr/>
          <p:nvPr/>
        </p:nvSpPr>
        <p:spPr>
          <a:xfrm>
            <a:off x="938160" y="3009960"/>
            <a:ext cx="1691316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Cuando pensamos en él, encontrar un trabajo, o la oportunidad de hacer una entrevista con una empresa donde nos gustaría trabajar, es un proceso que se parece al diseño de EntreComp:</a:t>
            </a:r>
            <a:endParaRPr lang="es-ES" sz="2800" b="0" strike="noStrike" spc="-1" dirty="0">
              <a:latin typeface="Arial"/>
            </a:endParaRPr>
          </a:p>
          <a:p>
            <a:pPr algn="just">
              <a:lnSpc>
                <a:spcPct val="100000"/>
              </a:lnSpc>
            </a:pP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Identificar </a:t>
            </a:r>
            <a:r>
              <a:rPr lang="es-ES" sz="2800" b="1" strike="noStrike" spc="-1" dirty="0">
                <a:solidFill>
                  <a:srgbClr val="0070C0"/>
                </a:solidFill>
                <a:latin typeface="Calibri"/>
              </a:rPr>
              <a:t>IDEAS Y OPORTUNIDADES </a:t>
            </a:r>
            <a:r>
              <a:rPr lang="es-ES" sz="2800" b="0" strike="noStrike" spc="-1" dirty="0">
                <a:solidFill>
                  <a:srgbClr val="000000"/>
                </a:solidFill>
                <a:latin typeface="Calibri"/>
              </a:rPr>
              <a:t> para lograr ese objetivo</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Movilizar nuestros </a:t>
            </a:r>
            <a:r>
              <a:rPr lang="es-ES" sz="2800" b="1" strike="noStrike" spc="-1" dirty="0">
                <a:solidFill>
                  <a:srgbClr val="E46C0A"/>
                </a:solidFill>
                <a:latin typeface="Calibri"/>
              </a:rPr>
              <a:t>RECURSOS</a:t>
            </a:r>
            <a:r>
              <a:rPr lang="es-ES" sz="2800" b="0" strike="noStrike" spc="-1" dirty="0">
                <a:solidFill>
                  <a:srgbClr val="000000"/>
                </a:solidFill>
                <a:latin typeface="Calibri"/>
              </a:rPr>
              <a:t> para alimentar nuestro sentido de la iniciativa</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Y finalmente, llevándolo todo </a:t>
            </a:r>
            <a:r>
              <a:rPr lang="es-ES" sz="2800" b="1" strike="noStrike" spc="-1" dirty="0">
                <a:solidFill>
                  <a:srgbClr val="77933C"/>
                </a:solidFill>
                <a:latin typeface="Calibri"/>
              </a:rPr>
              <a:t> A LA PRÁCTICA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Entonces, al principio, necesitamos </a:t>
            </a:r>
            <a:r>
              <a:rPr lang="es-ES" sz="2800" b="1" strike="noStrike" spc="-1" dirty="0">
                <a:solidFill>
                  <a:srgbClr val="000000"/>
                </a:solidFill>
                <a:latin typeface="Calibri"/>
              </a:rPr>
              <a:t>pensar de forma crítica </a:t>
            </a:r>
            <a:r>
              <a:rPr lang="es-ES" sz="2800" b="0" strike="noStrike" spc="-1" dirty="0">
                <a:solidFill>
                  <a:srgbClr val="000000"/>
                </a:solidFill>
                <a:latin typeface="Calibri"/>
              </a:rPr>
              <a:t>en como planificar, elaborar estrategias y seguir adelante con nuestra búsqueda de trabajo…no es casualidad, según muchos, que buscar un trabajo es un trabajo por sí mismo. </a:t>
            </a:r>
            <a:r>
              <a:rPr lang="es-ES" sz="2800" b="1" strike="noStrike" spc="-1" dirty="0">
                <a:solidFill>
                  <a:srgbClr val="000000"/>
                </a:solidFill>
                <a:latin typeface="Calibri"/>
              </a:rPr>
              <a:t> </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4">
                                            <p:txEl>
                                              <p:pRg st="2" end="2"/>
                                            </p:txEl>
                                          </p:spTgt>
                                        </p:tgtEl>
                                        <p:attrNameLst>
                                          <p:attrName>style.visibility</p:attrName>
                                        </p:attrNameLst>
                                      </p:cBhvr>
                                      <p:to>
                                        <p:strVal val="visible"/>
                                      </p:to>
                                    </p:set>
                                    <p:animEffect transition="in" filter="barn(inVertical)">
                                      <p:cBhvr additive="repl">
                                        <p:cTn id="7" dur="500"/>
                                        <p:tgtEl>
                                          <p:spTgt spid="3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4">
                                            <p:txEl>
                                              <p:pRg st="3" end="3"/>
                                            </p:txEl>
                                          </p:spTgt>
                                        </p:tgtEl>
                                        <p:attrNameLst>
                                          <p:attrName>style.visibility</p:attrName>
                                        </p:attrNameLst>
                                      </p:cBhvr>
                                      <p:to>
                                        <p:strVal val="visible"/>
                                      </p:to>
                                    </p:set>
                                    <p:animEffect transition="in" filter="barn(inVertical)">
                                      <p:cBhvr additive="repl">
                                        <p:cTn id="12" dur="500"/>
                                        <p:tgtEl>
                                          <p:spTgt spid="33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4">
                                            <p:txEl>
                                              <p:pRg st="4" end="4"/>
                                            </p:txEl>
                                          </p:spTgt>
                                        </p:tgtEl>
                                        <p:attrNameLst>
                                          <p:attrName>style.visibility</p:attrName>
                                        </p:attrNameLst>
                                      </p:cBhvr>
                                      <p:to>
                                        <p:strVal val="visible"/>
                                      </p:to>
                                    </p:set>
                                    <p:animEffect transition="in" filter="barn(inVertical)">
                                      <p:cBhvr additive="repl">
                                        <p:cTn id="17" dur="500"/>
                                        <p:tgtEl>
                                          <p:spTgt spid="3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36"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1. Detectando oportunidades</a:t>
            </a:r>
            <a:endParaRPr lang="es-ES" sz="4000" b="0" strike="noStrike" spc="-1">
              <a:latin typeface="Arial"/>
            </a:endParaRPr>
          </a:p>
        </p:txBody>
      </p:sp>
      <p:sp>
        <p:nvSpPr>
          <p:cNvPr id="337"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38" name="Imagen 7"/>
          <p:cNvPicPr/>
          <p:nvPr/>
        </p:nvPicPr>
        <p:blipFill>
          <a:blip r:embed="rId3"/>
          <a:stretch/>
        </p:blipFill>
        <p:spPr>
          <a:xfrm>
            <a:off x="1370520" y="8943120"/>
            <a:ext cx="1684080" cy="480960"/>
          </a:xfrm>
          <a:prstGeom prst="rect">
            <a:avLst/>
          </a:prstGeom>
          <a:ln>
            <a:noFill/>
          </a:ln>
        </p:spPr>
      </p:pic>
      <p:pic>
        <p:nvPicPr>
          <p:cNvPr id="339" name="Imagen 18"/>
          <p:cNvPicPr/>
          <p:nvPr/>
        </p:nvPicPr>
        <p:blipFill>
          <a:blip r:embed="rId4"/>
          <a:stretch/>
        </p:blipFill>
        <p:spPr>
          <a:xfrm>
            <a:off x="228600" y="8912160"/>
            <a:ext cx="1066320" cy="511560"/>
          </a:xfrm>
          <a:prstGeom prst="rect">
            <a:avLst/>
          </a:prstGeom>
          <a:ln>
            <a:noFill/>
          </a:ln>
        </p:spPr>
      </p:pic>
      <p:sp>
        <p:nvSpPr>
          <p:cNvPr id="340" name="CustomShape 4"/>
          <p:cNvSpPr/>
          <p:nvPr/>
        </p:nvSpPr>
        <p:spPr>
          <a:xfrm>
            <a:off x="938160" y="3009960"/>
            <a:ext cx="16913160" cy="4830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Detectar oportunidades de empleabilidad es la primera tarea que debemos cumplir para maximizar nuestras  posibilidades de conseguir un empleo.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Aplicar el Pensamiento Crítico para detectar oportunidades para la búsqueda de empleo significa </a:t>
            </a:r>
            <a:r>
              <a:rPr lang="es-ES" sz="2800" b="1" strike="noStrike" spc="-1" dirty="0">
                <a:solidFill>
                  <a:srgbClr val="000000"/>
                </a:solidFill>
                <a:latin typeface="Calibri"/>
              </a:rPr>
              <a:t>analizar</a:t>
            </a:r>
            <a:r>
              <a:rPr lang="es-ES" sz="2800" b="0" strike="noStrike" spc="-1" dirty="0">
                <a:solidFill>
                  <a:srgbClr val="000000"/>
                </a:solidFill>
                <a:latin typeface="Calibri"/>
              </a:rPr>
              <a:t>, </a:t>
            </a:r>
            <a:r>
              <a:rPr lang="es-ES" sz="2800" b="1" strike="noStrike" spc="-1" dirty="0">
                <a:solidFill>
                  <a:srgbClr val="000000"/>
                </a:solidFill>
                <a:latin typeface="Calibri"/>
              </a:rPr>
              <a:t>inferir </a:t>
            </a:r>
            <a:r>
              <a:rPr lang="es-ES" sz="2800" b="0" strike="noStrike" spc="-1" dirty="0">
                <a:solidFill>
                  <a:srgbClr val="000000"/>
                </a:solidFill>
                <a:latin typeface="Calibri"/>
              </a:rPr>
              <a:t>y </a:t>
            </a:r>
            <a:r>
              <a:rPr lang="es-ES" sz="2800" b="1" strike="noStrike" spc="-1" dirty="0">
                <a:solidFill>
                  <a:srgbClr val="000000"/>
                </a:solidFill>
                <a:latin typeface="Calibri"/>
              </a:rPr>
              <a:t>evaluar</a:t>
            </a:r>
            <a:r>
              <a:rPr lang="es-ES" sz="2800" b="0" strike="noStrike" spc="-1" dirty="0">
                <a:solidFill>
                  <a:srgbClr val="000000"/>
                </a:solidFill>
                <a:latin typeface="Calibri"/>
              </a:rPr>
              <a:t> información relevante (datos, estadísticas, etc.) que surge del mercado laboral: ¿cuál es la industria con el mayor potencial de crecimiento? ¿Dónde están ubicados sus actores clave? Etc. Este fenómeno cualitativo y cuantitativo debe cruzarse con sus aspiraciones, motivaciones y logros personales. Las amenazas y oportunidades del mercado siguen siendo subjetivas para cada persona.</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Tómese un tiempo para reflexionar sobre lo que impulsa sus intereses, lo que estimula su curiosidad, lo que podría ser un talento personal suyo por aprovechar...</a:t>
            </a:r>
            <a:endParaRPr lang="es-ES" sz="2800" b="0" strike="noStrike" spc="-1" dirty="0">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42" name="CustomShape 2"/>
          <p:cNvSpPr/>
          <p:nvPr/>
        </p:nvSpPr>
        <p:spPr>
          <a:xfrm>
            <a:off x="938160" y="182412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2. Creatividad </a:t>
            </a:r>
            <a:endParaRPr lang="es-ES" sz="4000" b="0" strike="noStrike" spc="-1">
              <a:latin typeface="Arial"/>
            </a:endParaRPr>
          </a:p>
        </p:txBody>
      </p:sp>
      <p:sp>
        <p:nvSpPr>
          <p:cNvPr id="343"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44" name="Imagen 7"/>
          <p:cNvPicPr/>
          <p:nvPr/>
        </p:nvPicPr>
        <p:blipFill>
          <a:blip r:embed="rId3"/>
          <a:stretch/>
        </p:blipFill>
        <p:spPr>
          <a:xfrm>
            <a:off x="1370520" y="8943120"/>
            <a:ext cx="1684080" cy="480960"/>
          </a:xfrm>
          <a:prstGeom prst="rect">
            <a:avLst/>
          </a:prstGeom>
          <a:ln>
            <a:noFill/>
          </a:ln>
        </p:spPr>
      </p:pic>
      <p:pic>
        <p:nvPicPr>
          <p:cNvPr id="345" name="Imagen 18"/>
          <p:cNvPicPr/>
          <p:nvPr/>
        </p:nvPicPr>
        <p:blipFill>
          <a:blip r:embed="rId4"/>
          <a:stretch/>
        </p:blipFill>
        <p:spPr>
          <a:xfrm>
            <a:off x="228600" y="8912160"/>
            <a:ext cx="1066320" cy="511560"/>
          </a:xfrm>
          <a:prstGeom prst="rect">
            <a:avLst/>
          </a:prstGeom>
          <a:ln>
            <a:noFill/>
          </a:ln>
        </p:spPr>
      </p:pic>
      <p:sp>
        <p:nvSpPr>
          <p:cNvPr id="346" name="CustomShape 4"/>
          <p:cNvSpPr/>
          <p:nvPr/>
        </p:nvSpPr>
        <p:spPr>
          <a:xfrm>
            <a:off x="938160" y="2592000"/>
            <a:ext cx="1691316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Muy a menudo, cuando se trata de buscar empleo, el enfoque de una solución válida para todos puede conducir muy fácilmente a efectos negativos.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Desafortunadamente, a veces, el mercado laboral se convierte en un escenario extremadamente competitivo. Diariamente, cientos de currículums inundan la bandeja de entrada de "trabaje con nosotros" de empresas y organizaciones. Para realmente sobresalir entre la multitud, debemos ser muy creativos en nuestro enfoque.</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Por suerte para nosotros, LinkedIn ofrece numerosas y emocionantes oportunidades para establecer contactos con personas que pueden sernos de gran ayuda. Sin embargo, esto no implica que la tarea sea más fácil…</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Hay que buscar ayuda y comentarios, investigue y aprenda de los expertos consejos y sugerencias clave sobre cómo "relacionarse" con los empleadores, basándose también en el proceso de contratación de las empresas. En otras palabras, no dejar de asimilar estímulos externos.</a:t>
            </a:r>
            <a:endParaRPr lang="es-ES" sz="2800" b="0" strike="noStrike" spc="-1" dirty="0">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48"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3. Visión </a:t>
            </a:r>
            <a:endParaRPr lang="es-ES" sz="4000" b="0" strike="noStrike" spc="-1">
              <a:latin typeface="Arial"/>
            </a:endParaRPr>
          </a:p>
        </p:txBody>
      </p:sp>
      <p:sp>
        <p:nvSpPr>
          <p:cNvPr id="349"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50" name="Imagen 7"/>
          <p:cNvPicPr/>
          <p:nvPr/>
        </p:nvPicPr>
        <p:blipFill>
          <a:blip r:embed="rId3"/>
          <a:stretch/>
        </p:blipFill>
        <p:spPr>
          <a:xfrm>
            <a:off x="1370520" y="8943120"/>
            <a:ext cx="1684080" cy="480960"/>
          </a:xfrm>
          <a:prstGeom prst="rect">
            <a:avLst/>
          </a:prstGeom>
          <a:ln>
            <a:noFill/>
          </a:ln>
        </p:spPr>
      </p:pic>
      <p:pic>
        <p:nvPicPr>
          <p:cNvPr id="351" name="Imagen 18"/>
          <p:cNvPicPr/>
          <p:nvPr/>
        </p:nvPicPr>
        <p:blipFill>
          <a:blip r:embed="rId4"/>
          <a:stretch/>
        </p:blipFill>
        <p:spPr>
          <a:xfrm>
            <a:off x="228600" y="8912160"/>
            <a:ext cx="1066320" cy="511560"/>
          </a:xfrm>
          <a:prstGeom prst="rect">
            <a:avLst/>
          </a:prstGeom>
          <a:ln>
            <a:noFill/>
          </a:ln>
        </p:spPr>
      </p:pic>
      <p:sp>
        <p:nvSpPr>
          <p:cNvPr id="352" name="CustomShape 4"/>
          <p:cNvSpPr/>
          <p:nvPr/>
        </p:nvSpPr>
        <p:spPr>
          <a:xfrm>
            <a:off x="938160" y="3009960"/>
            <a:ext cx="16913160" cy="4830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Una vez que se detectan nuevas oportunidades y tenemos un plan para destacar y poner en valor nuestras fortalezas, regresemos a nuestro yo “interior” para identificar aquellos elementos clave que influirán e impactarán en las decisiones futuras.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Se trata realmente de poner en la balanza, por un lado, tus pasiones, aspiraciones, deseos y expectativas, por otro, las oportunidades concretas que te rodean.</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Debe tener en cuenta que es posible que no pueda acceder a su opción de "primera opción" (aquella con la que realmente estaba soñando) recién graduado de la universidad. La búsqueda de empleo puede ponernos en situaciones de compromiso con o sin nuestra voluntad… sé sincero contigo mismo y pregúntate cómo lo afrontarías, cuántos pasos necesitarías para aproximarte a lo que realmente estabas persiguiendo.</a:t>
            </a:r>
            <a:endParaRPr lang="es-ES" sz="2800" b="0" strike="noStrike" spc="-1" dirty="0">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54"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4. Valoración de ideas </a:t>
            </a:r>
            <a:endParaRPr lang="es-ES" sz="4000" b="0" strike="noStrike" spc="-1">
              <a:latin typeface="Arial"/>
            </a:endParaRPr>
          </a:p>
        </p:txBody>
      </p:sp>
      <p:sp>
        <p:nvSpPr>
          <p:cNvPr id="355"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56" name="Imagen 7"/>
          <p:cNvPicPr/>
          <p:nvPr/>
        </p:nvPicPr>
        <p:blipFill>
          <a:blip r:embed="rId3"/>
          <a:stretch/>
        </p:blipFill>
        <p:spPr>
          <a:xfrm>
            <a:off x="1370520" y="8943120"/>
            <a:ext cx="1684080" cy="480960"/>
          </a:xfrm>
          <a:prstGeom prst="rect">
            <a:avLst/>
          </a:prstGeom>
          <a:ln>
            <a:noFill/>
          </a:ln>
        </p:spPr>
      </p:pic>
      <p:pic>
        <p:nvPicPr>
          <p:cNvPr id="357" name="Imagen 18"/>
          <p:cNvPicPr/>
          <p:nvPr/>
        </p:nvPicPr>
        <p:blipFill>
          <a:blip r:embed="rId4"/>
          <a:stretch/>
        </p:blipFill>
        <p:spPr>
          <a:xfrm>
            <a:off x="228600" y="8912160"/>
            <a:ext cx="1066320" cy="511560"/>
          </a:xfrm>
          <a:prstGeom prst="rect">
            <a:avLst/>
          </a:prstGeom>
          <a:ln>
            <a:noFill/>
          </a:ln>
        </p:spPr>
      </p:pic>
      <p:sp>
        <p:nvSpPr>
          <p:cNvPr id="358" name="CustomShape 4"/>
          <p:cNvSpPr/>
          <p:nvPr/>
        </p:nvSpPr>
        <p:spPr>
          <a:xfrm>
            <a:off x="938160" y="3009960"/>
            <a:ext cx="1691316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Ahora que tenemos una hoja de ruta semidefinida con coordenadas nuevas y consolidadas que orientan nuestro enfoque, podemos comenzar a estrechar aún más los objetivos de referencia: aquellos que parecen compatibles y coherentes con nuestras expectativas personales, oportunidades de empoderamiento y desarrollo profesional, etc.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Teniendo en cuenta todas las alternativas que podría tener, intentemos resaltar y procesar las posibilidades observando lo máximo que puede sacar de cada una de ellas.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A cada ítem (es decir, salario) se le asignará un valor que se mide en una escala numérica (por ejemplo, 1 = muy poco ventajoso; 5 = muy ventajoso), al final del proceso cada opción presentará un puntaje determinado. Por supuesto, cuanto mayor sea la puntuación, mayor será el atractivo de la solución.</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Las matemáticas no deberían dictar su decisión final, pero ciertamente servirán de apoyo...</a:t>
            </a:r>
            <a:endParaRPr lang="es-ES" sz="2800" b="0" strike="noStrike" spc="-1" dirty="0">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60"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5. Pensamiento ético y sostenible</a:t>
            </a:r>
            <a:endParaRPr lang="es-ES" sz="4000" b="0" strike="noStrike" spc="-1">
              <a:latin typeface="Arial"/>
            </a:endParaRPr>
          </a:p>
        </p:txBody>
      </p:sp>
      <p:sp>
        <p:nvSpPr>
          <p:cNvPr id="361"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62" name="Imagen 7"/>
          <p:cNvPicPr/>
          <p:nvPr/>
        </p:nvPicPr>
        <p:blipFill>
          <a:blip r:embed="rId3"/>
          <a:stretch/>
        </p:blipFill>
        <p:spPr>
          <a:xfrm>
            <a:off x="1370520" y="8943120"/>
            <a:ext cx="1684080" cy="480960"/>
          </a:xfrm>
          <a:prstGeom prst="rect">
            <a:avLst/>
          </a:prstGeom>
          <a:ln>
            <a:noFill/>
          </a:ln>
        </p:spPr>
      </p:pic>
      <p:pic>
        <p:nvPicPr>
          <p:cNvPr id="363" name="Imagen 18"/>
          <p:cNvPicPr/>
          <p:nvPr/>
        </p:nvPicPr>
        <p:blipFill>
          <a:blip r:embed="rId4"/>
          <a:stretch/>
        </p:blipFill>
        <p:spPr>
          <a:xfrm>
            <a:off x="228600" y="8912160"/>
            <a:ext cx="1066320" cy="511560"/>
          </a:xfrm>
          <a:prstGeom prst="rect">
            <a:avLst/>
          </a:prstGeom>
          <a:ln>
            <a:noFill/>
          </a:ln>
        </p:spPr>
      </p:pic>
      <p:sp>
        <p:nvSpPr>
          <p:cNvPr id="364" name="CustomShape 4"/>
          <p:cNvSpPr/>
          <p:nvPr/>
        </p:nvSpPr>
        <p:spPr>
          <a:xfrm>
            <a:off x="938160" y="3009960"/>
            <a:ext cx="1691316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Cuando hablamos de búsqueda de empleo, trabajo y desarrollo profesional, no olvidemos que una vez que el ecosistema lo acoja, sus acciones afectarán a alguien cerca de usted.</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Tras adquirir la suficiente responsabilidad y experiencia, llegará un momento en el que tu voto podrá decidir el resultado de una decisión delicada. Este escenario puede marcar una gran diferencia si trabaja en el sector de la salud, defensa, finanzas y, en general, industrias que impactan a las sociedades y economías en general.</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Mientras valora las diferentes alternativas de empleabilidad, tenga en cuenta su responsabilidad y la posible exposición a situaciones desagradables... ¿estará listo y preparado mentalmente para hacer frente a las consecuencias?</a:t>
            </a:r>
            <a:endParaRPr lang="es-ES" sz="2800" b="0" strike="noStrike" spc="-1" dirty="0">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366" name="CustomShape 2"/>
          <p:cNvSpPr/>
          <p:nvPr/>
        </p:nvSpPr>
        <p:spPr>
          <a:xfrm>
            <a:off x="938160" y="1298880"/>
            <a:ext cx="16913160" cy="315000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dirty="0">
                <a:solidFill>
                  <a:srgbClr val="243255"/>
                </a:solidFill>
                <a:latin typeface="Calibri"/>
              </a:rPr>
              <a:t>Pensamiento Crítico en pocas palabras: fusionando nuevas conclusiones y recomendaciones</a:t>
            </a:r>
            <a:endParaRPr lang="es-ES" sz="4000" b="0" strike="noStrike" spc="-1" dirty="0">
              <a:latin typeface="Arial"/>
            </a:endParaRPr>
          </a:p>
          <a:p>
            <a:pPr marL="12600" algn="just">
              <a:lnSpc>
                <a:spcPct val="100000"/>
              </a:lnSpc>
              <a:spcBef>
                <a:spcPts val="111"/>
              </a:spcBef>
            </a:pPr>
            <a:endParaRPr lang="es-ES" sz="4000" b="0" strike="noStrike" spc="-1" dirty="0">
              <a:latin typeface="Arial"/>
            </a:endParaRPr>
          </a:p>
          <a:p>
            <a:pPr marL="12600" algn="just">
              <a:lnSpc>
                <a:spcPct val="100000"/>
              </a:lnSpc>
              <a:spcBef>
                <a:spcPts val="111"/>
              </a:spcBef>
            </a:pPr>
            <a:r>
              <a:rPr lang="es-ES" sz="2800" b="0" strike="noStrike" spc="-1" dirty="0">
                <a:solidFill>
                  <a:srgbClr val="000000"/>
                </a:solidFill>
                <a:latin typeface="Calibri"/>
              </a:rPr>
              <a:t>En esta última unidad, veremos características interesantes y definitorias del pensamiento crítico para ayudarnos a familiarizarnos mejor con la noción y comenzar a experimentar con nuevos enfoques "críticos" aplicados a escenarios de la vida real.</a:t>
            </a:r>
            <a:endParaRPr lang="es-ES" sz="2800" b="0" strike="noStrike" spc="-1" dirty="0">
              <a:latin typeface="Arial"/>
            </a:endParaRPr>
          </a:p>
        </p:txBody>
      </p:sp>
      <p:sp>
        <p:nvSpPr>
          <p:cNvPr id="367"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68" name="Imagen 7"/>
          <p:cNvPicPr/>
          <p:nvPr/>
        </p:nvPicPr>
        <p:blipFill>
          <a:blip r:embed="rId3"/>
          <a:stretch/>
        </p:blipFill>
        <p:spPr>
          <a:xfrm>
            <a:off x="1370520" y="8943120"/>
            <a:ext cx="1684080" cy="480960"/>
          </a:xfrm>
          <a:prstGeom prst="rect">
            <a:avLst/>
          </a:prstGeom>
          <a:ln>
            <a:noFill/>
          </a:ln>
        </p:spPr>
      </p:pic>
      <p:pic>
        <p:nvPicPr>
          <p:cNvPr id="369" name="Imagen 18"/>
          <p:cNvPicPr/>
          <p:nvPr/>
        </p:nvPicPr>
        <p:blipFill>
          <a:blip r:embed="rId4"/>
          <a:stretch/>
        </p:blipFill>
        <p:spPr>
          <a:xfrm>
            <a:off x="228600" y="8912160"/>
            <a:ext cx="1066320" cy="511560"/>
          </a:xfrm>
          <a:prstGeom prst="rect">
            <a:avLst/>
          </a:prstGeom>
          <a:ln>
            <a:noFill/>
          </a:ln>
        </p:spPr>
      </p:pic>
      <p:sp>
        <p:nvSpPr>
          <p:cNvPr id="370" name="CustomShape 4"/>
          <p:cNvSpPr/>
          <p:nvPr/>
        </p:nvSpPr>
        <p:spPr>
          <a:xfrm>
            <a:off x="938160" y="5198040"/>
            <a:ext cx="16913160" cy="26762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De vuelta a la unidad previa, mencionemos el hecho de que una aplicación del Pensamiento Crítico en sus elementos esenciales sigue un enfoque de tres etapas de la siguiente manera: </a:t>
            </a:r>
            <a:endParaRPr lang="es-ES" sz="2800" b="0" strike="noStrike" spc="-1" dirty="0">
              <a:latin typeface="Arial"/>
            </a:endParaRPr>
          </a:p>
          <a:p>
            <a:pPr algn="just">
              <a:lnSpc>
                <a:spcPct val="100000"/>
              </a:lnSpc>
            </a:pP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1" strike="noStrike" spc="-1" dirty="0">
                <a:solidFill>
                  <a:srgbClr val="000000"/>
                </a:solidFill>
                <a:latin typeface="Calibri"/>
              </a:rPr>
              <a:t>Análisis</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1" strike="noStrike" spc="-1" dirty="0">
                <a:solidFill>
                  <a:srgbClr val="000000"/>
                </a:solidFill>
                <a:latin typeface="Calibri"/>
              </a:rPr>
              <a:t>Inferencia</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1" strike="noStrike" spc="-1" dirty="0">
                <a:solidFill>
                  <a:srgbClr val="000000"/>
                </a:solidFill>
                <a:latin typeface="Calibri"/>
              </a:rPr>
              <a:t>Evaluación</a:t>
            </a:r>
            <a:endParaRPr lang="es-ES" sz="2800" b="0" strike="noStrike" spc="-1" dirty="0">
              <a:latin typeface="Arial"/>
            </a:endParaRPr>
          </a:p>
        </p:txBody>
      </p:sp>
      <p:sp>
        <p:nvSpPr>
          <p:cNvPr id="371" name="CustomShape 5"/>
          <p:cNvSpPr/>
          <p:nvPr/>
        </p:nvSpPr>
        <p:spPr>
          <a:xfrm>
            <a:off x="938160" y="4533840"/>
            <a:ext cx="11177280" cy="57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s-ES" sz="3200" b="1" strike="noStrike" spc="-1" dirty="0">
                <a:solidFill>
                  <a:srgbClr val="243255"/>
                </a:solidFill>
                <a:latin typeface="Calibri"/>
                <a:ea typeface="Tahoma"/>
              </a:rPr>
              <a:t>Una fórmula para el Pensamiento Crítico</a:t>
            </a:r>
            <a:endParaRPr lang="es-E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0">
                                            <p:txEl>
                                              <p:pRg st="2" end="2"/>
                                            </p:txEl>
                                          </p:spTgt>
                                        </p:tgtEl>
                                        <p:attrNameLst>
                                          <p:attrName>style.visibility</p:attrName>
                                        </p:attrNameLst>
                                      </p:cBhvr>
                                      <p:to>
                                        <p:strVal val="visible"/>
                                      </p:to>
                                    </p:set>
                                    <p:animEffect transition="in" filter="barn(inVertical)">
                                      <p:cBhvr additive="repl">
                                        <p:cTn id="7" dur="500"/>
                                        <p:tgtEl>
                                          <p:spTgt spid="3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0">
                                            <p:txEl>
                                              <p:pRg st="3" end="3"/>
                                            </p:txEl>
                                          </p:spTgt>
                                        </p:tgtEl>
                                        <p:attrNameLst>
                                          <p:attrName>style.visibility</p:attrName>
                                        </p:attrNameLst>
                                      </p:cBhvr>
                                      <p:to>
                                        <p:strVal val="visible"/>
                                      </p:to>
                                    </p:set>
                                    <p:animEffect transition="in" filter="barn(inVertical)">
                                      <p:cBhvr additive="repl">
                                        <p:cTn id="12" dur="500"/>
                                        <p:tgtEl>
                                          <p:spTgt spid="37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70">
                                            <p:txEl>
                                              <p:pRg st="4" end="4"/>
                                            </p:txEl>
                                          </p:spTgt>
                                        </p:tgtEl>
                                        <p:attrNameLst>
                                          <p:attrName>style.visibility</p:attrName>
                                        </p:attrNameLst>
                                      </p:cBhvr>
                                      <p:to>
                                        <p:strVal val="visible"/>
                                      </p:to>
                                    </p:set>
                                    <p:animEffect transition="in" filter="barn(inVertical)">
                                      <p:cBhvr additive="repl">
                                        <p:cTn id="17" dur="500"/>
                                        <p:tgtEl>
                                          <p:spTgt spid="3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373"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Análisis → Inferencia → Evaluación  </a:t>
            </a:r>
            <a:endParaRPr lang="es-ES" sz="4000" b="0" strike="noStrike" spc="-1">
              <a:latin typeface="Arial"/>
            </a:endParaRPr>
          </a:p>
        </p:txBody>
      </p:sp>
      <p:sp>
        <p:nvSpPr>
          <p:cNvPr id="374"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75" name="Imagen 7"/>
          <p:cNvPicPr/>
          <p:nvPr/>
        </p:nvPicPr>
        <p:blipFill>
          <a:blip r:embed="rId3"/>
          <a:stretch/>
        </p:blipFill>
        <p:spPr>
          <a:xfrm>
            <a:off x="1370520" y="8943120"/>
            <a:ext cx="1684080" cy="480960"/>
          </a:xfrm>
          <a:prstGeom prst="rect">
            <a:avLst/>
          </a:prstGeom>
          <a:ln>
            <a:noFill/>
          </a:ln>
        </p:spPr>
      </p:pic>
      <p:pic>
        <p:nvPicPr>
          <p:cNvPr id="376" name="Imagen 18"/>
          <p:cNvPicPr/>
          <p:nvPr/>
        </p:nvPicPr>
        <p:blipFill>
          <a:blip r:embed="rId4"/>
          <a:stretch/>
        </p:blipFill>
        <p:spPr>
          <a:xfrm>
            <a:off x="228600" y="8912160"/>
            <a:ext cx="1066320" cy="511560"/>
          </a:xfrm>
          <a:prstGeom prst="rect">
            <a:avLst/>
          </a:prstGeom>
          <a:ln>
            <a:noFill/>
          </a:ln>
        </p:spPr>
      </p:pic>
      <p:sp>
        <p:nvSpPr>
          <p:cNvPr id="377" name="CustomShape 4"/>
          <p:cNvSpPr/>
          <p:nvPr/>
        </p:nvSpPr>
        <p:spPr>
          <a:xfrm>
            <a:off x="938160" y="3009960"/>
            <a:ext cx="1691316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De todos los modelos conceptuales en los que se basa para enmarcar el Pensamiento Crítico como una función cognitiva, el que aquí se propone es también el más común y confiable.</a:t>
            </a:r>
            <a:endParaRPr lang="es-ES" sz="2800" b="0" strike="noStrike" spc="-1" dirty="0">
              <a:latin typeface="Arial"/>
            </a:endParaRPr>
          </a:p>
          <a:p>
            <a:pPr algn="just">
              <a:lnSpc>
                <a:spcPct val="100000"/>
              </a:lnSpc>
            </a:pPr>
            <a:endParaRPr lang="es-ES" sz="2800" b="0" strike="noStrike" spc="-1" dirty="0">
              <a:latin typeface="Arial"/>
            </a:endParaRPr>
          </a:p>
          <a:p>
            <a:pPr marL="457200" indent="-456840" algn="just">
              <a:lnSpc>
                <a:spcPct val="100000"/>
              </a:lnSpc>
              <a:buClr>
                <a:srgbClr val="000000"/>
              </a:buClr>
              <a:buFont typeface="Arial"/>
              <a:buChar char="•"/>
            </a:pPr>
            <a:r>
              <a:rPr lang="es-ES" sz="2800" b="0" i="1" strike="noStrike" spc="-1" dirty="0">
                <a:solidFill>
                  <a:srgbClr val="000000"/>
                </a:solidFill>
                <a:latin typeface="Calibri"/>
              </a:rPr>
              <a:t>- Análisis</a:t>
            </a:r>
            <a:r>
              <a:rPr lang="es-ES" sz="2800" b="0" strike="noStrike" spc="-1" dirty="0">
                <a:solidFill>
                  <a:srgbClr val="000000"/>
                </a:solidFill>
                <a:latin typeface="Calibri"/>
              </a:rPr>
              <a:t> se refiere al proceso de absorción del entorno externo de conocimientos, entradas e información que son relevantes para decodificar e interpretar "lo que está sucediendo" en un momento dado.</a:t>
            </a:r>
            <a:endParaRPr lang="es-ES" sz="2800" b="0" strike="noStrike" spc="-1" dirty="0">
              <a:latin typeface="Arial"/>
            </a:endParaRPr>
          </a:p>
          <a:p>
            <a:pPr algn="just">
              <a:lnSpc>
                <a:spcPct val="100000"/>
              </a:lnSpc>
            </a:pPr>
            <a:r>
              <a:rPr lang="es-ES" sz="2800" b="0" i="1" strike="noStrike" spc="-1" dirty="0">
                <a:solidFill>
                  <a:srgbClr val="000000"/>
                </a:solidFill>
                <a:latin typeface="Calibri"/>
              </a:rPr>
              <a:t>	- Inferencia </a:t>
            </a:r>
            <a:r>
              <a:rPr lang="es-ES" sz="2800" b="0" strike="noStrike" spc="-1" dirty="0">
                <a:solidFill>
                  <a:srgbClr val="000000"/>
                </a:solidFill>
                <a:latin typeface="Calibri"/>
              </a:rPr>
              <a:t>se refiere a establecer correlaciones de causa-efecto sobre lo que estamos experimentando en base 		a suposiciones y deducciones posteriores.</a:t>
            </a:r>
            <a:endParaRPr lang="es-ES" sz="2800" b="0" strike="noStrike" spc="-1" dirty="0">
              <a:latin typeface="Arial"/>
            </a:endParaRPr>
          </a:p>
          <a:p>
            <a:pPr marL="457200" indent="-456840" algn="just">
              <a:lnSpc>
                <a:spcPct val="100000"/>
              </a:lnSpc>
              <a:buClr>
                <a:srgbClr val="000000"/>
              </a:buClr>
              <a:buFont typeface="Arial"/>
              <a:buChar char="•"/>
            </a:pPr>
            <a:r>
              <a:rPr lang="es-ES" sz="2800" b="0" i="1" strike="noStrike" spc="-1" dirty="0">
                <a:solidFill>
                  <a:srgbClr val="000000"/>
                </a:solidFill>
                <a:latin typeface="Calibri"/>
              </a:rPr>
              <a:t>- Evaluación </a:t>
            </a:r>
            <a:r>
              <a:rPr lang="es-ES" sz="2800" b="0" strike="noStrike" spc="-1" dirty="0">
                <a:solidFill>
                  <a:srgbClr val="000000"/>
                </a:solidFill>
                <a:latin typeface="Calibri"/>
              </a:rPr>
              <a:t>se refiere a asignar significados y patrones reconocibles de pensamiento y acciones por lo predecibles que pueden ser.</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7">
                                            <p:txEl>
                                              <p:pRg st="2" end="2"/>
                                            </p:txEl>
                                          </p:spTgt>
                                        </p:tgtEl>
                                        <p:attrNameLst>
                                          <p:attrName>style.visibility</p:attrName>
                                        </p:attrNameLst>
                                      </p:cBhvr>
                                      <p:to>
                                        <p:strVal val="visible"/>
                                      </p:to>
                                    </p:set>
                                    <p:animEffect transition="in" filter="barn(inVertical)">
                                      <p:cBhvr additive="repl">
                                        <p:cTn id="7" dur="500"/>
                                        <p:tgtEl>
                                          <p:spTgt spid="37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7">
                                            <p:txEl>
                                              <p:pRg st="3" end="3"/>
                                            </p:txEl>
                                          </p:spTgt>
                                        </p:tgtEl>
                                        <p:attrNameLst>
                                          <p:attrName>style.visibility</p:attrName>
                                        </p:attrNameLst>
                                      </p:cBhvr>
                                      <p:to>
                                        <p:strVal val="visible"/>
                                      </p:to>
                                    </p:set>
                                    <p:animEffect transition="in" filter="barn(inVertical)">
                                      <p:cBhvr additive="repl">
                                        <p:cTn id="12" dur="500"/>
                                        <p:tgtEl>
                                          <p:spTgt spid="37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77">
                                            <p:txEl>
                                              <p:pRg st="4" end="4"/>
                                            </p:txEl>
                                          </p:spTgt>
                                        </p:tgtEl>
                                        <p:attrNameLst>
                                          <p:attrName>style.visibility</p:attrName>
                                        </p:attrNameLst>
                                      </p:cBhvr>
                                      <p:to>
                                        <p:strVal val="visible"/>
                                      </p:to>
                                    </p:set>
                                    <p:animEffect transition="in" filter="barn(inVertical)">
                                      <p:cBhvr additive="repl">
                                        <p:cTn id="17" dur="500"/>
                                        <p:tgtEl>
                                          <p:spTgt spid="3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379" name="CustomShape 2"/>
          <p:cNvSpPr/>
          <p:nvPr/>
        </p:nvSpPr>
        <p:spPr>
          <a:xfrm>
            <a:off x="938160" y="2019240"/>
            <a:ext cx="16913160" cy="123264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dirty="0">
                <a:solidFill>
                  <a:srgbClr val="243255"/>
                </a:solidFill>
                <a:latin typeface="Calibri"/>
              </a:rPr>
              <a:t>IPO (</a:t>
            </a:r>
            <a:r>
              <a:rPr lang="es-ES" sz="4000" b="1" strike="noStrike" spc="49" dirty="0" err="1">
                <a:solidFill>
                  <a:srgbClr val="243255"/>
                </a:solidFill>
                <a:latin typeface="Calibri"/>
              </a:rPr>
              <a:t>initial</a:t>
            </a:r>
            <a:r>
              <a:rPr lang="es-ES" sz="4000" b="1" strike="noStrike" spc="49" dirty="0">
                <a:solidFill>
                  <a:srgbClr val="243255"/>
                </a:solidFill>
                <a:latin typeface="Calibri"/>
              </a:rPr>
              <a:t> </a:t>
            </a:r>
            <a:r>
              <a:rPr lang="es-ES" sz="4000" b="1" strike="noStrike" spc="49" dirty="0" err="1">
                <a:solidFill>
                  <a:srgbClr val="243255"/>
                </a:solidFill>
                <a:latin typeface="Calibri"/>
              </a:rPr>
              <a:t>public</a:t>
            </a:r>
            <a:r>
              <a:rPr lang="es-ES" sz="4000" b="1" strike="noStrike" spc="49" dirty="0">
                <a:solidFill>
                  <a:srgbClr val="243255"/>
                </a:solidFill>
                <a:latin typeface="Calibri"/>
              </a:rPr>
              <a:t> </a:t>
            </a:r>
            <a:r>
              <a:rPr lang="es-ES" sz="4000" b="1" strike="noStrike" spc="49" dirty="0" err="1">
                <a:solidFill>
                  <a:srgbClr val="243255"/>
                </a:solidFill>
                <a:latin typeface="Calibri"/>
              </a:rPr>
              <a:t>offering</a:t>
            </a:r>
            <a:r>
              <a:rPr lang="es-ES" sz="4000" b="1" strike="noStrike" spc="49" dirty="0">
                <a:solidFill>
                  <a:srgbClr val="243255"/>
                </a:solidFill>
                <a:latin typeface="Calibri"/>
              </a:rPr>
              <a:t>)(oferta pública inicial): Entrada → Proceso → Salida  </a:t>
            </a:r>
            <a:endParaRPr lang="es-ES" sz="4000" b="0" strike="noStrike" spc="-1" dirty="0">
              <a:latin typeface="Arial"/>
            </a:endParaRPr>
          </a:p>
        </p:txBody>
      </p:sp>
      <p:sp>
        <p:nvSpPr>
          <p:cNvPr id="380"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81" name="Imagen 7"/>
          <p:cNvPicPr/>
          <p:nvPr/>
        </p:nvPicPr>
        <p:blipFill>
          <a:blip r:embed="rId3"/>
          <a:stretch/>
        </p:blipFill>
        <p:spPr>
          <a:xfrm>
            <a:off x="1370520" y="8943120"/>
            <a:ext cx="1684080" cy="480960"/>
          </a:xfrm>
          <a:prstGeom prst="rect">
            <a:avLst/>
          </a:prstGeom>
          <a:ln>
            <a:noFill/>
          </a:ln>
        </p:spPr>
      </p:pic>
      <p:pic>
        <p:nvPicPr>
          <p:cNvPr id="382" name="Imagen 18"/>
          <p:cNvPicPr/>
          <p:nvPr/>
        </p:nvPicPr>
        <p:blipFill>
          <a:blip r:embed="rId4"/>
          <a:stretch/>
        </p:blipFill>
        <p:spPr>
          <a:xfrm>
            <a:off x="228600" y="8912160"/>
            <a:ext cx="1066320" cy="511560"/>
          </a:xfrm>
          <a:prstGeom prst="rect">
            <a:avLst/>
          </a:prstGeom>
          <a:ln>
            <a:noFill/>
          </a:ln>
        </p:spPr>
      </p:pic>
      <p:sp>
        <p:nvSpPr>
          <p:cNvPr id="383" name="CustomShape 4"/>
          <p:cNvSpPr/>
          <p:nvPr/>
        </p:nvSpPr>
        <p:spPr>
          <a:xfrm>
            <a:off x="938160" y="3009960"/>
            <a:ext cx="1691316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Lo que acabamos de ver no difiere significativamente de un modelo muy conocido aplicado tanto en ingeniería de software como en psicología.</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El modelo IPO ha sido, de hecho, y sigue siendo, el marco teórico central de la psicología cognitiva (también conocida como Cognitivismo), una rama de la disciplina involucrada en el campo de investigación de la memoria y el aprendizaje. Al interactuar con los sistemas sociales, las personas confían en el modelo IPO para orientar sus acciones/reacciones de manera constante, sin siquiera ser conscientes de ello...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1" strike="noStrike" spc="-1" dirty="0">
                <a:solidFill>
                  <a:srgbClr val="000000"/>
                </a:solidFill>
                <a:latin typeface="Calibri"/>
              </a:rPr>
              <a:t>ENTRADA</a:t>
            </a:r>
            <a:r>
              <a:rPr lang="es-ES" sz="2800" b="0" strike="noStrike" spc="-1" dirty="0">
                <a:solidFill>
                  <a:srgbClr val="000000"/>
                </a:solidFill>
                <a:latin typeface="Calibri"/>
              </a:rPr>
              <a:t>	→	Desencadenante de la acción/reacción</a:t>
            </a:r>
            <a:endParaRPr lang="es-ES" sz="2800" b="0" strike="noStrike" spc="-1" dirty="0">
              <a:latin typeface="Arial"/>
            </a:endParaRPr>
          </a:p>
          <a:p>
            <a:pPr algn="just">
              <a:lnSpc>
                <a:spcPct val="100000"/>
              </a:lnSpc>
            </a:pPr>
            <a:r>
              <a:rPr lang="es-ES" sz="2800" b="1" strike="noStrike" spc="-1" dirty="0">
                <a:solidFill>
                  <a:srgbClr val="000000"/>
                </a:solidFill>
                <a:latin typeface="Calibri"/>
              </a:rPr>
              <a:t>PROCESO</a:t>
            </a:r>
            <a:r>
              <a:rPr lang="es-ES" sz="2800" b="0" strike="noStrike" spc="-1" dirty="0">
                <a:solidFill>
                  <a:srgbClr val="000000"/>
                </a:solidFill>
                <a:latin typeface="Calibri"/>
              </a:rPr>
              <a:t>	→	Computación de la acción (basado en factores externos, antecedentes culturales, experiencia, etc.)</a:t>
            </a:r>
            <a:endParaRPr lang="es-ES" sz="2800" b="0" strike="noStrike" spc="-1" dirty="0">
              <a:latin typeface="Arial"/>
            </a:endParaRPr>
          </a:p>
          <a:p>
            <a:pPr algn="just">
              <a:lnSpc>
                <a:spcPct val="100000"/>
              </a:lnSpc>
            </a:pPr>
            <a:r>
              <a:rPr lang="es-ES" sz="2800" b="1" strike="noStrike" spc="-1" dirty="0">
                <a:solidFill>
                  <a:srgbClr val="000000"/>
                </a:solidFill>
                <a:latin typeface="Calibri"/>
              </a:rPr>
              <a:t>SALIDA</a:t>
            </a:r>
            <a:r>
              <a:rPr lang="es-ES" sz="2800" b="0" strike="noStrike" spc="-1" dirty="0">
                <a:solidFill>
                  <a:srgbClr val="000000"/>
                </a:solidFill>
                <a:latin typeface="Calibri"/>
              </a:rPr>
              <a:t>	→	Respuesta a la acción (tan adecuada, coherente y consistente como sea posible)			</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3">
                                            <p:txEl>
                                              <p:pRg st="4" end="4"/>
                                            </p:txEl>
                                          </p:spTgt>
                                        </p:tgtEl>
                                        <p:attrNameLst>
                                          <p:attrName>style.visibility</p:attrName>
                                        </p:attrNameLst>
                                      </p:cBhvr>
                                      <p:to>
                                        <p:strVal val="visible"/>
                                      </p:to>
                                    </p:set>
                                    <p:animEffect transition="in" filter="barn(inVertical)">
                                      <p:cBhvr additive="repl">
                                        <p:cTn id="7" dur="500"/>
                                        <p:tgtEl>
                                          <p:spTgt spid="38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3">
                                            <p:txEl>
                                              <p:pRg st="5" end="5"/>
                                            </p:txEl>
                                          </p:spTgt>
                                        </p:tgtEl>
                                        <p:attrNameLst>
                                          <p:attrName>style.visibility</p:attrName>
                                        </p:attrNameLst>
                                      </p:cBhvr>
                                      <p:to>
                                        <p:strVal val="visible"/>
                                      </p:to>
                                    </p:set>
                                    <p:animEffect transition="in" filter="barn(inVertical)">
                                      <p:cBhvr additive="repl">
                                        <p:cTn id="12" dur="500"/>
                                        <p:tgtEl>
                                          <p:spTgt spid="38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3">
                                            <p:txEl>
                                              <p:pRg st="6" end="6"/>
                                            </p:txEl>
                                          </p:spTgt>
                                        </p:tgtEl>
                                        <p:attrNameLst>
                                          <p:attrName>style.visibility</p:attrName>
                                        </p:attrNameLst>
                                      </p:cBhvr>
                                      <p:to>
                                        <p:strVal val="visible"/>
                                      </p:to>
                                    </p:set>
                                    <p:animEffect transition="in" filter="barn(inVertical)">
                                      <p:cBhvr additive="repl">
                                        <p:cTn id="17" dur="500"/>
                                        <p:tgtEl>
                                          <p:spTgt spid="3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385"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El elemento “critico” en IPO  </a:t>
            </a:r>
            <a:endParaRPr lang="es-ES" sz="4000" b="0" strike="noStrike" spc="-1">
              <a:latin typeface="Arial"/>
            </a:endParaRPr>
          </a:p>
        </p:txBody>
      </p:sp>
      <p:sp>
        <p:nvSpPr>
          <p:cNvPr id="386"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87" name="Imagen 7"/>
          <p:cNvPicPr/>
          <p:nvPr/>
        </p:nvPicPr>
        <p:blipFill>
          <a:blip r:embed="rId3"/>
          <a:stretch/>
        </p:blipFill>
        <p:spPr>
          <a:xfrm>
            <a:off x="1370520" y="8943120"/>
            <a:ext cx="1684080" cy="480960"/>
          </a:xfrm>
          <a:prstGeom prst="rect">
            <a:avLst/>
          </a:prstGeom>
          <a:ln>
            <a:noFill/>
          </a:ln>
        </p:spPr>
      </p:pic>
      <p:pic>
        <p:nvPicPr>
          <p:cNvPr id="388" name="Imagen 18"/>
          <p:cNvPicPr/>
          <p:nvPr/>
        </p:nvPicPr>
        <p:blipFill>
          <a:blip r:embed="rId4"/>
          <a:stretch/>
        </p:blipFill>
        <p:spPr>
          <a:xfrm>
            <a:off x="228600" y="8912160"/>
            <a:ext cx="1066320" cy="511560"/>
          </a:xfrm>
          <a:prstGeom prst="rect">
            <a:avLst/>
          </a:prstGeom>
          <a:ln>
            <a:noFill/>
          </a:ln>
        </p:spPr>
      </p:pic>
      <p:sp>
        <p:nvSpPr>
          <p:cNvPr id="389" name="CustomShape 4"/>
          <p:cNvSpPr/>
          <p:nvPr/>
        </p:nvSpPr>
        <p:spPr>
          <a:xfrm>
            <a:off x="938160" y="3009960"/>
            <a:ext cx="1691316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Algunos podrían argumentar que el Pensamiento Crítico es un elemento intrínseco de la P ya que aquí, más que en otros ciclos, interviene una profunda evaluación y valoración del entorno.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Sin embargo, el Pensamiento Crítico impregna todo el proceso ya que las personas pueden “discernir críticamente” las entradas que son de mayor relevancia para ellas, así como el contenido, la estructura y la variabilidad del resultado.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Ya experimentamos esta fluidez del Pensamiento Crítico a través de las etapas de un proceso cuando reconstruimos el flujo de IDEAS Y OPORTUNIDADES. Desde la detección de oportunidades hasta la sostenibilidad, el pensamiento crítico tomó diferentes formas mientras se movía por toda el área de formación.</a:t>
            </a:r>
            <a:endParaRPr lang="es-ES" sz="28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1015920" y="728280"/>
            <a:ext cx="12852000" cy="1730520"/>
          </a:xfrm>
          <a:prstGeom prst="rect">
            <a:avLst/>
          </a:prstGeom>
          <a:noFill/>
          <a:ln>
            <a:noFill/>
          </a:ln>
        </p:spPr>
        <p:txBody>
          <a:bodyPr lIns="0" tIns="12600" rIns="0" bIns="0">
            <a:noAutofit/>
          </a:bodyPr>
          <a:lstStyle/>
          <a:p>
            <a:pPr marL="12600">
              <a:lnSpc>
                <a:spcPct val="100000"/>
              </a:lnSpc>
              <a:spcBef>
                <a:spcPts val="99"/>
              </a:spcBef>
            </a:pPr>
            <a:r>
              <a:rPr lang="es-ES" sz="4800" b="1" strike="noStrike" spc="-1">
                <a:solidFill>
                  <a:srgbClr val="E12227"/>
                </a:solidFill>
                <a:latin typeface="Tahoma"/>
              </a:rPr>
              <a:t>ÍNDICE</a:t>
            </a:r>
            <a:br/>
            <a:endParaRPr lang="es-ES" sz="4800" b="0" strike="noStrike" spc="-1">
              <a:solidFill>
                <a:srgbClr val="000000"/>
              </a:solidFill>
              <a:latin typeface="Calibri"/>
            </a:endParaRPr>
          </a:p>
        </p:txBody>
      </p:sp>
      <p:sp>
        <p:nvSpPr>
          <p:cNvPr id="211" name="CustomShape 2"/>
          <p:cNvSpPr/>
          <p:nvPr/>
        </p:nvSpPr>
        <p:spPr>
          <a:xfrm>
            <a:off x="0" y="288720"/>
            <a:ext cx="16270200" cy="123480"/>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a:ln>
            <a:noFill/>
          </a:ln>
        </p:spPr>
        <p:style>
          <a:lnRef idx="0">
            <a:scrgbClr r="0" g="0" b="0"/>
          </a:lnRef>
          <a:fillRef idx="0">
            <a:scrgbClr r="0" g="0" b="0"/>
          </a:fillRef>
          <a:effectRef idx="0">
            <a:scrgbClr r="0" g="0" b="0"/>
          </a:effectRef>
          <a:fontRef idx="minor"/>
        </p:style>
      </p:sp>
      <p:pic>
        <p:nvPicPr>
          <p:cNvPr id="212" name="Picture 9"/>
          <p:cNvPicPr/>
          <p:nvPr/>
        </p:nvPicPr>
        <p:blipFill>
          <a:blip r:embed="rId2"/>
          <a:stretch/>
        </p:blipFill>
        <p:spPr>
          <a:xfrm>
            <a:off x="3200400" y="9692280"/>
            <a:ext cx="10058040" cy="556200"/>
          </a:xfrm>
          <a:prstGeom prst="rect">
            <a:avLst/>
          </a:prstGeom>
          <a:ln>
            <a:noFill/>
          </a:ln>
        </p:spPr>
      </p:pic>
      <p:pic>
        <p:nvPicPr>
          <p:cNvPr id="213" name="Picture 3"/>
          <p:cNvPicPr/>
          <p:nvPr/>
        </p:nvPicPr>
        <p:blipFill>
          <a:blip r:embed="rId3"/>
          <a:stretch/>
        </p:blipFill>
        <p:spPr>
          <a:xfrm>
            <a:off x="1235520" y="9735480"/>
            <a:ext cx="1985040" cy="432360"/>
          </a:xfrm>
          <a:prstGeom prst="rect">
            <a:avLst/>
          </a:prstGeom>
          <a:ln>
            <a:noFill/>
          </a:ln>
        </p:spPr>
      </p:pic>
      <p:pic>
        <p:nvPicPr>
          <p:cNvPr id="214" name="Imagen 31"/>
          <p:cNvPicPr/>
          <p:nvPr/>
        </p:nvPicPr>
        <p:blipFill>
          <a:blip r:embed="rId4"/>
          <a:stretch/>
        </p:blipFill>
        <p:spPr>
          <a:xfrm>
            <a:off x="168840" y="9745920"/>
            <a:ext cx="936000" cy="448920"/>
          </a:xfrm>
          <a:prstGeom prst="rect">
            <a:avLst/>
          </a:prstGeom>
          <a:ln>
            <a:noFill/>
          </a:ln>
        </p:spPr>
      </p:pic>
      <p:sp>
        <p:nvSpPr>
          <p:cNvPr id="215" name="CustomShape 3"/>
          <p:cNvSpPr/>
          <p:nvPr/>
        </p:nvSpPr>
        <p:spPr>
          <a:xfrm>
            <a:off x="0" y="2801520"/>
            <a:ext cx="18287640" cy="972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16" name="CustomShape 4"/>
          <p:cNvSpPr/>
          <p:nvPr/>
        </p:nvSpPr>
        <p:spPr>
          <a:xfrm>
            <a:off x="14249520" y="2847240"/>
            <a:ext cx="516600" cy="2995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17" name="CustomShape 5"/>
          <p:cNvSpPr/>
          <p:nvPr/>
        </p:nvSpPr>
        <p:spPr>
          <a:xfrm>
            <a:off x="8488080" y="2847240"/>
            <a:ext cx="516600" cy="2995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18" name="CustomShape 6"/>
          <p:cNvSpPr/>
          <p:nvPr/>
        </p:nvSpPr>
        <p:spPr>
          <a:xfrm>
            <a:off x="2438280" y="2847240"/>
            <a:ext cx="516600" cy="2995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19" name="CustomShape 7"/>
          <p:cNvSpPr/>
          <p:nvPr/>
        </p:nvSpPr>
        <p:spPr>
          <a:xfrm>
            <a:off x="457200" y="3371400"/>
            <a:ext cx="5774400" cy="338148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gn="just">
              <a:lnSpc>
                <a:spcPct val="100000"/>
              </a:lnSpc>
            </a:pPr>
            <a:r>
              <a:rPr lang="es-ES" sz="2400" b="1" strike="noStrike" spc="-1">
                <a:solidFill>
                  <a:srgbClr val="243255"/>
                </a:solidFill>
                <a:latin typeface="Calibri"/>
              </a:rPr>
              <a:t>Unidad 1: Introducción a EntreComp</a:t>
            </a:r>
            <a:endParaRPr lang="es-ES" sz="2400" b="0" strike="noStrike" spc="-1">
              <a:latin typeface="Arial"/>
            </a:endParaRPr>
          </a:p>
          <a:p>
            <a:pPr algn="just">
              <a:lnSpc>
                <a:spcPct val="100000"/>
              </a:lnSpc>
            </a:pPr>
            <a:endParaRPr lang="es-ES" sz="2400" b="0" strike="noStrike" spc="-1">
              <a:latin typeface="Arial"/>
            </a:endParaRPr>
          </a:p>
          <a:p>
            <a:pPr marL="343080" indent="-342720" algn="just">
              <a:lnSpc>
                <a:spcPct val="100000"/>
              </a:lnSpc>
              <a:buClr>
                <a:srgbClr val="000000"/>
              </a:buClr>
              <a:buFont typeface="Arial"/>
              <a:buChar char="•"/>
            </a:pPr>
            <a:r>
              <a:rPr lang="es-ES" sz="2400" b="0" strike="noStrike" spc="-1">
                <a:solidFill>
                  <a:srgbClr val="000000"/>
                </a:solidFill>
                <a:latin typeface="Calibri"/>
              </a:rPr>
              <a:t>Oportunidades para el desarrollo de capacidades</a:t>
            </a:r>
            <a:endParaRPr lang="es-ES" sz="2400" b="0" strike="noStrike" spc="-1">
              <a:latin typeface="Arial"/>
            </a:endParaRPr>
          </a:p>
          <a:p>
            <a:pPr marL="343080" indent="-342720" algn="just">
              <a:lnSpc>
                <a:spcPct val="100000"/>
              </a:lnSpc>
              <a:buClr>
                <a:srgbClr val="000000"/>
              </a:buClr>
              <a:buFont typeface="Arial"/>
              <a:buChar char="•"/>
            </a:pPr>
            <a:r>
              <a:rPr lang="es-ES" sz="2400" b="0" strike="noStrike" spc="-1">
                <a:solidFill>
                  <a:srgbClr val="000000"/>
                </a:solidFill>
                <a:latin typeface="Calibri"/>
              </a:rPr>
              <a:t>Una breve cronología del marco</a:t>
            </a:r>
            <a:endParaRPr lang="es-ES" sz="2400" b="0" strike="noStrike" spc="-1">
              <a:latin typeface="Arial"/>
            </a:endParaRPr>
          </a:p>
          <a:p>
            <a:pPr marL="343080" indent="-342720" algn="just">
              <a:lnSpc>
                <a:spcPct val="100000"/>
              </a:lnSpc>
              <a:buClr>
                <a:srgbClr val="000000"/>
              </a:buClr>
              <a:buFont typeface="Arial"/>
              <a:buChar char="•"/>
            </a:pPr>
            <a:r>
              <a:rPr lang="es-ES" sz="2400" b="0" strike="noStrike" spc="-1">
                <a:solidFill>
                  <a:srgbClr val="000000"/>
                </a:solidFill>
                <a:latin typeface="Calibri"/>
              </a:rPr>
              <a:t>Ocho competencias para el aprendizaje permanente</a:t>
            </a:r>
            <a:endParaRPr lang="es-ES" sz="2400" b="0" strike="noStrike" spc="-1">
              <a:latin typeface="Arial"/>
            </a:endParaRPr>
          </a:p>
          <a:p>
            <a:pPr marL="343080" indent="-342720" algn="just">
              <a:lnSpc>
                <a:spcPct val="100000"/>
              </a:lnSpc>
              <a:buClr>
                <a:srgbClr val="000000"/>
              </a:buClr>
              <a:buFont typeface="Arial"/>
              <a:buChar char="•"/>
            </a:pPr>
            <a:r>
              <a:rPr lang="es-ES" sz="2400" b="0" strike="noStrike" spc="-1">
                <a:solidFill>
                  <a:srgbClr val="000000"/>
                </a:solidFill>
                <a:latin typeface="Calibri"/>
              </a:rPr>
              <a:t>Una mirada profunda a EntreComp</a:t>
            </a:r>
            <a:endParaRPr lang="es-ES" sz="2400" b="0" strike="noStrike" spc="-1">
              <a:latin typeface="Arial"/>
            </a:endParaRPr>
          </a:p>
          <a:p>
            <a:pPr algn="just">
              <a:lnSpc>
                <a:spcPct val="100000"/>
              </a:lnSpc>
            </a:pPr>
            <a:endParaRPr lang="es-ES" sz="2400" b="0" strike="noStrike" spc="-1">
              <a:latin typeface="Arial"/>
            </a:endParaRPr>
          </a:p>
        </p:txBody>
      </p:sp>
      <p:sp>
        <p:nvSpPr>
          <p:cNvPr id="220" name="CustomShape 8"/>
          <p:cNvSpPr/>
          <p:nvPr/>
        </p:nvSpPr>
        <p:spPr>
          <a:xfrm>
            <a:off x="6231960" y="3378240"/>
            <a:ext cx="5774400" cy="447876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gn="just">
              <a:lnSpc>
                <a:spcPct val="100000"/>
              </a:lnSpc>
            </a:pPr>
            <a:r>
              <a:rPr lang="es-ES" sz="2400" b="1" strike="noStrike" spc="-1">
                <a:solidFill>
                  <a:srgbClr val="243255"/>
                </a:solidFill>
                <a:latin typeface="Calibri"/>
              </a:rPr>
              <a:t>Unidad 2: De las competencias sociales a las de empleabilidad</a:t>
            </a:r>
            <a:endParaRPr lang="es-ES" sz="2400" b="0" strike="noStrike" spc="-1">
              <a:latin typeface="Arial"/>
            </a:endParaRPr>
          </a:p>
          <a:p>
            <a:pPr algn="just">
              <a:lnSpc>
                <a:spcPct val="100000"/>
              </a:lnSpc>
            </a:pPr>
            <a:endParaRPr lang="es-ES" sz="2400" b="0" strike="noStrike" spc="-1">
              <a:latin typeface="Arial"/>
            </a:endParaRPr>
          </a:p>
          <a:p>
            <a:pPr marL="343080" indent="-342720" algn="just">
              <a:lnSpc>
                <a:spcPct val="100000"/>
              </a:lnSpc>
              <a:buClr>
                <a:srgbClr val="000000"/>
              </a:buClr>
              <a:buFont typeface="Arial"/>
              <a:buChar char="•"/>
            </a:pPr>
            <a:r>
              <a:rPr lang="es-ES" sz="2400" b="0" strike="noStrike" spc="-1">
                <a:solidFill>
                  <a:srgbClr val="000000"/>
                </a:solidFill>
                <a:latin typeface="Calibri"/>
              </a:rPr>
              <a:t>Una mirada al futuro</a:t>
            </a:r>
            <a:endParaRPr lang="es-ES" sz="2400" b="0" strike="noStrike" spc="-1">
              <a:latin typeface="Arial"/>
            </a:endParaRPr>
          </a:p>
          <a:p>
            <a:pPr marL="343080" indent="-342720" algn="just">
              <a:lnSpc>
                <a:spcPct val="100000"/>
              </a:lnSpc>
              <a:buClr>
                <a:srgbClr val="000000"/>
              </a:buClr>
              <a:buFont typeface="Arial"/>
              <a:buChar char="•"/>
            </a:pPr>
            <a:r>
              <a:rPr lang="es-ES" sz="2400" b="0" strike="noStrike" spc="-1">
                <a:solidFill>
                  <a:srgbClr val="000000"/>
                </a:solidFill>
                <a:latin typeface="Calibri"/>
              </a:rPr>
              <a:t>El futuro del empleo</a:t>
            </a:r>
            <a:endParaRPr lang="es-ES" sz="2400" b="0" strike="noStrike" spc="-1">
              <a:latin typeface="Arial"/>
            </a:endParaRPr>
          </a:p>
          <a:p>
            <a:pPr marL="343080" indent="-342720" algn="just">
              <a:lnSpc>
                <a:spcPct val="100000"/>
              </a:lnSpc>
              <a:buClr>
                <a:srgbClr val="000000"/>
              </a:buClr>
              <a:buFont typeface="Arial"/>
              <a:buChar char="•"/>
            </a:pPr>
            <a:r>
              <a:rPr lang="es-ES" sz="2400" b="0" strike="noStrike" spc="-1">
                <a:solidFill>
                  <a:srgbClr val="000000"/>
                </a:solidFill>
                <a:latin typeface="Calibri"/>
              </a:rPr>
              <a:t>Las 10 habilidades principales necesarias para encontrar trabajo</a:t>
            </a:r>
            <a:endParaRPr lang="es-ES" sz="2400" b="0" strike="noStrike" spc="-1">
              <a:latin typeface="Arial"/>
            </a:endParaRPr>
          </a:p>
          <a:p>
            <a:pPr marL="343080" indent="-342720" algn="just">
              <a:lnSpc>
                <a:spcPct val="100000"/>
              </a:lnSpc>
              <a:buClr>
                <a:srgbClr val="000000"/>
              </a:buClr>
              <a:buFont typeface="Arial"/>
              <a:buChar char="•"/>
            </a:pPr>
            <a:r>
              <a:rPr lang="es-ES" sz="2400" b="0" strike="noStrike" spc="-1">
                <a:solidFill>
                  <a:srgbClr val="000000"/>
                </a:solidFill>
                <a:latin typeface="Calibri"/>
              </a:rPr>
              <a:t>Enfoque de EntreComp al Pensamiento Crítico </a:t>
            </a:r>
            <a:endParaRPr lang="es-ES" sz="2400" b="0" strike="noStrike" spc="-1">
              <a:latin typeface="Arial"/>
            </a:endParaRPr>
          </a:p>
          <a:p>
            <a:pPr algn="just">
              <a:lnSpc>
                <a:spcPct val="100000"/>
              </a:lnSpc>
            </a:pPr>
            <a:endParaRPr lang="es-ES" sz="2400" b="0" strike="noStrike" spc="-1">
              <a:latin typeface="Arial"/>
            </a:endParaRPr>
          </a:p>
          <a:p>
            <a:pPr algn="just">
              <a:lnSpc>
                <a:spcPct val="100000"/>
              </a:lnSpc>
            </a:pPr>
            <a:endParaRPr lang="es-ES" sz="2400" b="0" strike="noStrike" spc="-1">
              <a:latin typeface="Arial"/>
            </a:endParaRPr>
          </a:p>
          <a:p>
            <a:pPr algn="just">
              <a:lnSpc>
                <a:spcPct val="100000"/>
              </a:lnSpc>
            </a:pPr>
            <a:endParaRPr lang="es-ES" sz="2400" b="0" strike="noStrike" spc="-1">
              <a:latin typeface="Arial"/>
            </a:endParaRPr>
          </a:p>
        </p:txBody>
      </p:sp>
      <p:sp>
        <p:nvSpPr>
          <p:cNvPr id="221" name="CustomShape 9"/>
          <p:cNvSpPr/>
          <p:nvPr/>
        </p:nvSpPr>
        <p:spPr>
          <a:xfrm>
            <a:off x="12537360" y="3350520"/>
            <a:ext cx="5774400" cy="3414866"/>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gn="just">
              <a:lnSpc>
                <a:spcPct val="100000"/>
              </a:lnSpc>
            </a:pPr>
            <a:r>
              <a:rPr lang="es-ES" sz="2400" b="1" strike="noStrike" spc="-1" dirty="0">
                <a:solidFill>
                  <a:srgbClr val="243255"/>
                </a:solidFill>
                <a:latin typeface="Calibri"/>
              </a:rPr>
              <a:t>Unidad 3: Pensamiento Crítico en pocas palabras</a:t>
            </a:r>
            <a:endParaRPr lang="es-ES" sz="2400" b="0" strike="noStrike" spc="-1" dirty="0">
              <a:latin typeface="Arial"/>
            </a:endParaRPr>
          </a:p>
          <a:p>
            <a:pPr algn="just">
              <a:lnSpc>
                <a:spcPct val="100000"/>
              </a:lnSpc>
            </a:pPr>
            <a:endParaRPr lang="es-ES" sz="2400" b="0" strike="noStrike" spc="-1" dirty="0">
              <a:latin typeface="Arial"/>
            </a:endParaRPr>
          </a:p>
          <a:p>
            <a:pPr marL="343080" indent="-342720" algn="just">
              <a:lnSpc>
                <a:spcPct val="100000"/>
              </a:lnSpc>
              <a:buClr>
                <a:srgbClr val="000000"/>
              </a:buClr>
              <a:buFont typeface="Arial"/>
              <a:buChar char="•"/>
            </a:pPr>
            <a:r>
              <a:rPr lang="es-ES" sz="2400" b="0" strike="noStrike" spc="-1" dirty="0">
                <a:solidFill>
                  <a:srgbClr val="000000"/>
                </a:solidFill>
                <a:latin typeface="Calibri"/>
              </a:rPr>
              <a:t>IPO (</a:t>
            </a:r>
            <a:r>
              <a:rPr lang="es-ES" sz="2400" b="0" strike="noStrike" spc="-1" dirty="0" err="1">
                <a:solidFill>
                  <a:srgbClr val="000000"/>
                </a:solidFill>
                <a:latin typeface="Calibri"/>
              </a:rPr>
              <a:t>initial</a:t>
            </a:r>
            <a:r>
              <a:rPr lang="es-ES" sz="2400" b="0" strike="noStrike" spc="-1" dirty="0">
                <a:solidFill>
                  <a:srgbClr val="000000"/>
                </a:solidFill>
                <a:latin typeface="Calibri"/>
              </a:rPr>
              <a:t> </a:t>
            </a:r>
            <a:r>
              <a:rPr lang="es-ES" sz="2400" b="0" strike="noStrike" spc="-1" dirty="0" err="1">
                <a:solidFill>
                  <a:srgbClr val="000000"/>
                </a:solidFill>
                <a:latin typeface="Calibri"/>
              </a:rPr>
              <a:t>public</a:t>
            </a:r>
            <a:r>
              <a:rPr lang="es-ES" sz="2400" b="0" strike="noStrike" spc="-1" dirty="0">
                <a:solidFill>
                  <a:srgbClr val="000000"/>
                </a:solidFill>
                <a:latin typeface="Calibri"/>
              </a:rPr>
              <a:t> </a:t>
            </a:r>
            <a:r>
              <a:rPr lang="es-ES" sz="2400" b="0" strike="noStrike" spc="-1" dirty="0" err="1">
                <a:solidFill>
                  <a:srgbClr val="000000"/>
                </a:solidFill>
                <a:latin typeface="Calibri"/>
              </a:rPr>
              <a:t>offering</a:t>
            </a:r>
            <a:r>
              <a:rPr lang="es-ES" sz="2400" b="0" strike="noStrike" spc="-1" dirty="0">
                <a:solidFill>
                  <a:srgbClr val="000000"/>
                </a:solidFill>
                <a:latin typeface="Calibri"/>
              </a:rPr>
              <a:t>) (oferta pública inicial): Entrada → Proceso → Salida</a:t>
            </a:r>
            <a:endParaRPr lang="es-ES" sz="2400" b="0" strike="noStrike" spc="-1" dirty="0">
              <a:latin typeface="Arial"/>
            </a:endParaRPr>
          </a:p>
          <a:p>
            <a:pPr marL="343080" indent="-342720" algn="just">
              <a:lnSpc>
                <a:spcPct val="100000"/>
              </a:lnSpc>
              <a:buClr>
                <a:srgbClr val="000000"/>
              </a:buClr>
              <a:buFont typeface="Arial"/>
              <a:buChar char="•"/>
            </a:pPr>
            <a:r>
              <a:rPr lang="es-ES" sz="2400" b="0" strike="noStrike" spc="-1" dirty="0">
                <a:solidFill>
                  <a:srgbClr val="000000"/>
                </a:solidFill>
                <a:latin typeface="Calibri"/>
              </a:rPr>
              <a:t>El elemento “critico” en IPO</a:t>
            </a:r>
            <a:endParaRPr lang="es-ES" sz="2400" b="0" strike="noStrike" spc="-1" dirty="0">
              <a:latin typeface="Arial"/>
            </a:endParaRPr>
          </a:p>
          <a:p>
            <a:pPr marL="343080" indent="-342720" algn="just">
              <a:lnSpc>
                <a:spcPct val="100000"/>
              </a:lnSpc>
              <a:buClr>
                <a:srgbClr val="000000"/>
              </a:buClr>
              <a:buFont typeface="Arial"/>
              <a:buChar char="•"/>
            </a:pPr>
            <a:r>
              <a:rPr lang="es-ES" sz="2400" b="0" strike="noStrike" spc="-1" dirty="0">
                <a:solidFill>
                  <a:srgbClr val="000000"/>
                </a:solidFill>
                <a:latin typeface="Calibri"/>
              </a:rPr>
              <a:t>Dinámicas de equipo en IPO</a:t>
            </a:r>
            <a:endParaRPr lang="es-ES" sz="2400" b="0" strike="noStrike" spc="-1" dirty="0">
              <a:latin typeface="Arial"/>
            </a:endParaRPr>
          </a:p>
          <a:p>
            <a:pPr algn="just">
              <a:lnSpc>
                <a:spcPct val="100000"/>
              </a:lnSpc>
            </a:pPr>
            <a:endParaRPr lang="es-ES" sz="2400" b="0" strike="noStrike" spc="-1" dirty="0">
              <a:latin typeface="Arial"/>
            </a:endParaRPr>
          </a:p>
          <a:p>
            <a:pPr algn="just">
              <a:lnSpc>
                <a:spcPct val="100000"/>
              </a:lnSpc>
            </a:pPr>
            <a:endParaRPr lang="es-ES" sz="2400" b="0" strike="noStrike" spc="-1" dirty="0">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391"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Dinámicas de equipo en IPO</a:t>
            </a:r>
            <a:endParaRPr lang="es-ES" sz="4000" b="0" strike="noStrike" spc="-1">
              <a:latin typeface="Arial"/>
            </a:endParaRPr>
          </a:p>
        </p:txBody>
      </p:sp>
      <p:sp>
        <p:nvSpPr>
          <p:cNvPr id="392"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93" name="Imagen 7"/>
          <p:cNvPicPr/>
          <p:nvPr/>
        </p:nvPicPr>
        <p:blipFill>
          <a:blip r:embed="rId3"/>
          <a:stretch/>
        </p:blipFill>
        <p:spPr>
          <a:xfrm>
            <a:off x="1370520" y="8943120"/>
            <a:ext cx="1684080" cy="480960"/>
          </a:xfrm>
          <a:prstGeom prst="rect">
            <a:avLst/>
          </a:prstGeom>
          <a:ln>
            <a:noFill/>
          </a:ln>
        </p:spPr>
      </p:pic>
      <p:pic>
        <p:nvPicPr>
          <p:cNvPr id="394" name="Imagen 18"/>
          <p:cNvPicPr/>
          <p:nvPr/>
        </p:nvPicPr>
        <p:blipFill>
          <a:blip r:embed="rId4"/>
          <a:stretch/>
        </p:blipFill>
        <p:spPr>
          <a:xfrm>
            <a:off x="228600" y="8912160"/>
            <a:ext cx="1066320" cy="511560"/>
          </a:xfrm>
          <a:prstGeom prst="rect">
            <a:avLst/>
          </a:prstGeom>
          <a:ln>
            <a:noFill/>
          </a:ln>
        </p:spPr>
      </p:pic>
      <p:sp>
        <p:nvSpPr>
          <p:cNvPr id="395" name="CustomShape 4"/>
          <p:cNvSpPr/>
          <p:nvPr/>
        </p:nvSpPr>
        <p:spPr>
          <a:xfrm>
            <a:off x="938160" y="3009960"/>
            <a:ext cx="1691316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Cuando se aplica a la organización formal, el modelo IPO analiza principalmente:</a:t>
            </a:r>
            <a:endParaRPr lang="es-ES" sz="2800" b="0" strike="noStrike" spc="-1" dirty="0">
              <a:latin typeface="Arial"/>
            </a:endParaRPr>
          </a:p>
          <a:p>
            <a:pPr algn="just">
              <a:lnSpc>
                <a:spcPct val="100000"/>
              </a:lnSpc>
            </a:pP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Planificación Estratégica (por ejemplo, elaboración de presupuestos)</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Monitorización y Evaluación</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Revisión de cuentas</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Gestión de riesgos</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Comunicación y RRPP</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Redes y Gestión de partes interesadas</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Gestión de personal (por ejemplo, creación de confianza, resolución de conflictos)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Es correcto decir que lo que constituye una entrada en situaciones concretas, puede resultar una salida si se contextualiza en otra. </a:t>
            </a:r>
            <a:endParaRPr lang="es-ES" sz="2800" b="0" strike="noStrike" spc="-1" dirty="0">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397"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El Pensamiento Crítico también como…  </a:t>
            </a:r>
            <a:endParaRPr lang="es-ES" sz="4000" b="0" strike="noStrike" spc="-1">
              <a:latin typeface="Arial"/>
            </a:endParaRPr>
          </a:p>
        </p:txBody>
      </p:sp>
      <p:sp>
        <p:nvSpPr>
          <p:cNvPr id="398"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99" name="Imagen 7"/>
          <p:cNvPicPr/>
          <p:nvPr/>
        </p:nvPicPr>
        <p:blipFill>
          <a:blip r:embed="rId3"/>
          <a:stretch/>
        </p:blipFill>
        <p:spPr>
          <a:xfrm>
            <a:off x="1370520" y="8943120"/>
            <a:ext cx="1684080" cy="480960"/>
          </a:xfrm>
          <a:prstGeom prst="rect">
            <a:avLst/>
          </a:prstGeom>
          <a:ln>
            <a:noFill/>
          </a:ln>
        </p:spPr>
      </p:pic>
      <p:pic>
        <p:nvPicPr>
          <p:cNvPr id="400" name="Imagen 18"/>
          <p:cNvPicPr/>
          <p:nvPr/>
        </p:nvPicPr>
        <p:blipFill>
          <a:blip r:embed="rId4"/>
          <a:stretch/>
        </p:blipFill>
        <p:spPr>
          <a:xfrm>
            <a:off x="228600" y="8912160"/>
            <a:ext cx="1066320" cy="511560"/>
          </a:xfrm>
          <a:prstGeom prst="rect">
            <a:avLst/>
          </a:prstGeom>
          <a:ln>
            <a:noFill/>
          </a:ln>
        </p:spPr>
      </p:pic>
      <p:sp>
        <p:nvSpPr>
          <p:cNvPr id="401" name="CustomShape 4"/>
          <p:cNvSpPr/>
          <p:nvPr/>
        </p:nvSpPr>
        <p:spPr>
          <a:xfrm>
            <a:off x="1966680" y="4038840"/>
            <a:ext cx="5386320" cy="28608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3600" b="0" strike="noStrike" spc="-1" dirty="0">
                <a:solidFill>
                  <a:srgbClr val="000000"/>
                </a:solidFill>
                <a:latin typeface="Calibri"/>
              </a:rPr>
              <a:t>Conocimientos, saber hacer y creencias internas que contribuyen a la generación y procesamiento de (nuevas) habilidades</a:t>
            </a:r>
            <a:endParaRPr lang="es-ES" sz="3600" b="0" strike="noStrike" spc="-1" dirty="0">
              <a:latin typeface="Arial"/>
            </a:endParaRPr>
          </a:p>
        </p:txBody>
      </p:sp>
      <p:sp>
        <p:nvSpPr>
          <p:cNvPr id="402" name="CustomShape 5"/>
          <p:cNvSpPr/>
          <p:nvPr/>
        </p:nvSpPr>
        <p:spPr>
          <a:xfrm>
            <a:off x="9944280" y="3830400"/>
            <a:ext cx="5600520" cy="34148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3600" b="0" strike="noStrike" spc="-1" dirty="0">
                <a:solidFill>
                  <a:srgbClr val="000000"/>
                </a:solidFill>
                <a:latin typeface="Calibri"/>
              </a:rPr>
              <a:t>El compromiso personal de cada uno para replicar y ajustar comportamientos exitosos y adecuados para movernos por el ecosistema social/relacional</a:t>
            </a:r>
            <a:endParaRPr lang="es-ES" sz="3600" b="0" strike="noStrike" spc="-1" dirty="0">
              <a:latin typeface="Arial"/>
            </a:endParaRPr>
          </a:p>
        </p:txBody>
      </p:sp>
      <p:sp>
        <p:nvSpPr>
          <p:cNvPr id="403" name="CustomShape 6"/>
          <p:cNvSpPr/>
          <p:nvPr/>
        </p:nvSpPr>
        <p:spPr>
          <a:xfrm>
            <a:off x="7620120" y="4631760"/>
            <a:ext cx="2057040" cy="629280"/>
          </a:xfrm>
          <a:prstGeom prst="lef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CustomShape 1"/>
          <p:cNvSpPr/>
          <p:nvPr/>
        </p:nvSpPr>
        <p:spPr>
          <a:xfrm>
            <a:off x="938160" y="800280"/>
            <a:ext cx="4014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gn="ctr">
              <a:lnSpc>
                <a:spcPct val="100000"/>
              </a:lnSpc>
            </a:pPr>
            <a:r>
              <a:rPr lang="es-ES" sz="4800" b="1" strike="noStrike" spc="-1" dirty="0">
                <a:solidFill>
                  <a:srgbClr val="E12227"/>
                </a:solidFill>
                <a:latin typeface="Tahoma"/>
                <a:ea typeface="Tahoma"/>
              </a:rPr>
              <a:t>Resumen</a:t>
            </a:r>
            <a:endParaRPr lang="es-ES" sz="4800" b="0" strike="noStrike" spc="-1" dirty="0">
              <a:latin typeface="Arial"/>
            </a:endParaRPr>
          </a:p>
        </p:txBody>
      </p:sp>
      <p:sp>
        <p:nvSpPr>
          <p:cNvPr id="405" name="CustomShape 2"/>
          <p:cNvSpPr/>
          <p:nvPr/>
        </p:nvSpPr>
        <p:spPr>
          <a:xfrm>
            <a:off x="432000" y="2019240"/>
            <a:ext cx="17635320" cy="56113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584280" indent="-571320" algn="just">
              <a:lnSpc>
                <a:spcPct val="100000"/>
              </a:lnSpc>
              <a:spcBef>
                <a:spcPts val="111"/>
              </a:spcBef>
              <a:buClr>
                <a:srgbClr val="243255"/>
              </a:buClr>
              <a:buFont typeface="Arial"/>
              <a:buChar char="•"/>
            </a:pPr>
            <a:r>
              <a:rPr lang="es-ES" sz="4000" b="1" strike="noStrike" spc="49">
                <a:solidFill>
                  <a:srgbClr val="243255"/>
                </a:solidFill>
                <a:latin typeface="Calibri"/>
              </a:rPr>
              <a:t>El marco de EntreComp para alimentar nuestras actitudes empresariales</a:t>
            </a:r>
            <a:endParaRPr lang="es-ES" sz="4000" b="0" strike="noStrike" spc="-1">
              <a:latin typeface="Arial"/>
            </a:endParaRPr>
          </a:p>
          <a:p>
            <a:pPr marL="584280" indent="-571320" algn="just">
              <a:lnSpc>
                <a:spcPct val="100000"/>
              </a:lnSpc>
              <a:spcBef>
                <a:spcPts val="111"/>
              </a:spcBef>
              <a:buClr>
                <a:srgbClr val="243255"/>
              </a:buClr>
              <a:buFont typeface="Arial"/>
              <a:buChar char="•"/>
            </a:pPr>
            <a:endParaRPr lang="es-ES" sz="4000" b="0" strike="noStrike" spc="-1">
              <a:latin typeface="Arial"/>
            </a:endParaRPr>
          </a:p>
          <a:p>
            <a:pPr marL="584280" indent="-571320" algn="just">
              <a:lnSpc>
                <a:spcPct val="100000"/>
              </a:lnSpc>
              <a:spcBef>
                <a:spcPts val="111"/>
              </a:spcBef>
              <a:buClr>
                <a:srgbClr val="243255"/>
              </a:buClr>
              <a:buFont typeface="Arial"/>
              <a:buChar char="•"/>
            </a:pPr>
            <a:r>
              <a:rPr lang="es-ES" sz="4000" b="1" strike="noStrike" spc="49">
                <a:solidFill>
                  <a:srgbClr val="243255"/>
                </a:solidFill>
                <a:latin typeface="Calibri"/>
              </a:rPr>
              <a:t>Pensamiento Crítico en EntreComp: el pilar de las IDEAS Y OPORTUNIDADES</a:t>
            </a:r>
            <a:endParaRPr lang="es-ES" sz="4000" b="0" strike="noStrike" spc="-1">
              <a:latin typeface="Arial"/>
            </a:endParaRPr>
          </a:p>
          <a:p>
            <a:pPr algn="just">
              <a:lnSpc>
                <a:spcPct val="100000"/>
              </a:lnSpc>
              <a:spcBef>
                <a:spcPts val="111"/>
              </a:spcBef>
            </a:pPr>
            <a:endParaRPr lang="es-ES" sz="4000" b="0" strike="noStrike" spc="-1">
              <a:latin typeface="Arial"/>
            </a:endParaRPr>
          </a:p>
          <a:p>
            <a:pPr marL="584280" indent="-571320" algn="just">
              <a:lnSpc>
                <a:spcPct val="100000"/>
              </a:lnSpc>
              <a:spcBef>
                <a:spcPts val="111"/>
              </a:spcBef>
              <a:buClr>
                <a:srgbClr val="243255"/>
              </a:buClr>
              <a:buFont typeface="Arial"/>
              <a:buChar char="•"/>
            </a:pPr>
            <a:r>
              <a:rPr lang="es-ES" sz="4000" b="1" strike="noStrike" spc="49">
                <a:solidFill>
                  <a:srgbClr val="243255"/>
                </a:solidFill>
                <a:latin typeface="Calibri"/>
              </a:rPr>
              <a:t>Pensamiento Crítico desde las habilidades “simples” a las de “empleabilidad”</a:t>
            </a:r>
            <a:endParaRPr lang="es-ES" sz="4000" b="0" strike="noStrike" spc="-1">
              <a:latin typeface="Arial"/>
            </a:endParaRPr>
          </a:p>
          <a:p>
            <a:pPr algn="just">
              <a:lnSpc>
                <a:spcPct val="100000"/>
              </a:lnSpc>
              <a:spcBef>
                <a:spcPts val="111"/>
              </a:spcBef>
            </a:pPr>
            <a:endParaRPr lang="es-ES" sz="4000" b="0" strike="noStrike" spc="-1">
              <a:latin typeface="Arial"/>
            </a:endParaRPr>
          </a:p>
          <a:p>
            <a:pPr marL="584280" indent="-571320" algn="just">
              <a:lnSpc>
                <a:spcPct val="100000"/>
              </a:lnSpc>
              <a:spcBef>
                <a:spcPts val="111"/>
              </a:spcBef>
              <a:buClr>
                <a:srgbClr val="243255"/>
              </a:buClr>
              <a:buFont typeface="Arial"/>
              <a:buChar char="•"/>
            </a:pPr>
            <a:r>
              <a:rPr lang="es-ES" sz="4000" b="1" strike="noStrike" spc="49">
                <a:solidFill>
                  <a:srgbClr val="243255"/>
                </a:solidFill>
                <a:latin typeface="Calibri"/>
              </a:rPr>
              <a:t>Analisis → Inferencia → Evaluación</a:t>
            </a:r>
            <a:endParaRPr lang="es-ES" sz="4000" b="0" strike="noStrike" spc="-1">
              <a:latin typeface="Arial"/>
            </a:endParaRPr>
          </a:p>
          <a:p>
            <a:pPr algn="just">
              <a:lnSpc>
                <a:spcPct val="100000"/>
              </a:lnSpc>
              <a:spcBef>
                <a:spcPts val="111"/>
              </a:spcBef>
            </a:pPr>
            <a:endParaRPr lang="es-ES" sz="4000" b="0" strike="noStrike" spc="-1">
              <a:latin typeface="Arial"/>
            </a:endParaRPr>
          </a:p>
          <a:p>
            <a:pPr marL="584280" indent="-571320" algn="just">
              <a:lnSpc>
                <a:spcPct val="100000"/>
              </a:lnSpc>
              <a:spcBef>
                <a:spcPts val="111"/>
              </a:spcBef>
              <a:buClr>
                <a:srgbClr val="243255"/>
              </a:buClr>
              <a:buFont typeface="Arial"/>
              <a:buChar char="•"/>
            </a:pPr>
            <a:r>
              <a:rPr lang="es-ES" sz="4000" b="1" strike="noStrike" spc="49">
                <a:solidFill>
                  <a:srgbClr val="243255"/>
                </a:solidFill>
                <a:latin typeface="Calibri"/>
              </a:rPr>
              <a:t>IPO: Entrada → Proceso → Salida </a:t>
            </a:r>
            <a:endParaRPr lang="es-ES" sz="4000" b="0" strike="noStrike" spc="-1">
              <a:latin typeface="Arial"/>
            </a:endParaRPr>
          </a:p>
        </p:txBody>
      </p:sp>
      <p:sp>
        <p:nvSpPr>
          <p:cNvPr id="406"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407" name="Imagen 7"/>
          <p:cNvPicPr/>
          <p:nvPr/>
        </p:nvPicPr>
        <p:blipFill>
          <a:blip r:embed="rId2"/>
          <a:stretch/>
        </p:blipFill>
        <p:spPr>
          <a:xfrm>
            <a:off x="1370520" y="8943120"/>
            <a:ext cx="1684080" cy="480960"/>
          </a:xfrm>
          <a:prstGeom prst="rect">
            <a:avLst/>
          </a:prstGeom>
          <a:ln>
            <a:noFill/>
          </a:ln>
        </p:spPr>
      </p:pic>
      <p:pic>
        <p:nvPicPr>
          <p:cNvPr id="408" name="Imagen 18"/>
          <p:cNvPicPr/>
          <p:nvPr/>
        </p:nvPicPr>
        <p:blipFill>
          <a:blip r:embed="rId3"/>
          <a:stretch/>
        </p:blipFill>
        <p:spPr>
          <a:xfrm>
            <a:off x="228600" y="8912160"/>
            <a:ext cx="1066320" cy="511560"/>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 name="CustomShape 1"/>
          <p:cNvSpPr/>
          <p:nvPr/>
        </p:nvSpPr>
        <p:spPr>
          <a:xfrm>
            <a:off x="6172200" y="9185400"/>
            <a:ext cx="11963160" cy="95220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410" name="TextShape 2"/>
          <p:cNvSpPr txBox="1"/>
          <p:nvPr/>
        </p:nvSpPr>
        <p:spPr>
          <a:xfrm>
            <a:off x="7924680" y="3924360"/>
            <a:ext cx="6897240" cy="1730520"/>
          </a:xfrm>
          <a:prstGeom prst="rect">
            <a:avLst/>
          </a:prstGeom>
          <a:noFill/>
          <a:ln>
            <a:noFill/>
          </a:ln>
        </p:spPr>
        <p:txBody>
          <a:bodyPr lIns="0" tIns="12600" rIns="0" bIns="0">
            <a:noAutofit/>
          </a:bodyPr>
          <a:lstStyle/>
          <a:p>
            <a:pPr>
              <a:lnSpc>
                <a:spcPct val="100000"/>
              </a:lnSpc>
            </a:pPr>
            <a:r>
              <a:rPr lang="es-ES" sz="9000" b="1" strike="noStrike" spc="-1">
                <a:solidFill>
                  <a:srgbClr val="152D54"/>
                </a:solidFill>
                <a:latin typeface="Tahoma"/>
              </a:rPr>
              <a:t>¡Gracias!</a:t>
            </a:r>
            <a:endParaRPr lang="es-ES" sz="9000" b="0" strike="noStrike" spc="-1">
              <a:solidFill>
                <a:srgbClr val="000000"/>
              </a:solidFill>
              <a:latin typeface="Calibri"/>
            </a:endParaRPr>
          </a:p>
        </p:txBody>
      </p:sp>
      <p:pic>
        <p:nvPicPr>
          <p:cNvPr id="411" name="Picture 9"/>
          <p:cNvPicPr/>
          <p:nvPr/>
        </p:nvPicPr>
        <p:blipFill>
          <a:blip r:embed="rId3"/>
          <a:stretch/>
        </p:blipFill>
        <p:spPr>
          <a:xfrm>
            <a:off x="8289360" y="9661680"/>
            <a:ext cx="10058040" cy="556200"/>
          </a:xfrm>
          <a:prstGeom prst="rect">
            <a:avLst/>
          </a:prstGeom>
          <a:ln>
            <a:noFill/>
          </a:ln>
        </p:spPr>
      </p:pic>
      <p:pic>
        <p:nvPicPr>
          <p:cNvPr id="412" name="Picture 3"/>
          <p:cNvPicPr/>
          <p:nvPr/>
        </p:nvPicPr>
        <p:blipFill>
          <a:blip r:embed="rId4"/>
          <a:stretch/>
        </p:blipFill>
        <p:spPr>
          <a:xfrm>
            <a:off x="6324480" y="9705240"/>
            <a:ext cx="1985040" cy="432360"/>
          </a:xfrm>
          <a:prstGeom prst="rect">
            <a:avLst/>
          </a:prstGeom>
          <a:ln>
            <a:noFill/>
          </a:ln>
        </p:spPr>
      </p:pic>
      <p:pic>
        <p:nvPicPr>
          <p:cNvPr id="413" name="Imagen 10"/>
          <p:cNvPicPr/>
          <p:nvPr/>
        </p:nvPicPr>
        <p:blipFill>
          <a:blip r:embed="rId5"/>
          <a:stretch/>
        </p:blipFill>
        <p:spPr>
          <a:xfrm>
            <a:off x="5257800" y="9715320"/>
            <a:ext cx="936000" cy="44892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23" name="CustomShape 2"/>
          <p:cNvSpPr/>
          <p:nvPr/>
        </p:nvSpPr>
        <p:spPr>
          <a:xfrm>
            <a:off x="938160" y="2019240"/>
            <a:ext cx="16913160" cy="2132706"/>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dirty="0">
                <a:solidFill>
                  <a:srgbClr val="243255"/>
                </a:solidFill>
                <a:latin typeface="Calibri"/>
              </a:rPr>
              <a:t>Una introducción al marco de competencias empresariales (EntreComp)</a:t>
            </a:r>
            <a:endParaRPr lang="es-ES" sz="4000" b="0" strike="noStrike" spc="-1" dirty="0">
              <a:latin typeface="Arial"/>
            </a:endParaRPr>
          </a:p>
          <a:p>
            <a:pPr marL="12600" algn="just">
              <a:lnSpc>
                <a:spcPct val="100000"/>
              </a:lnSpc>
              <a:spcBef>
                <a:spcPts val="111"/>
              </a:spcBef>
            </a:pPr>
            <a:endParaRPr lang="es-ES" sz="4000" b="0" strike="noStrike" spc="-1" dirty="0">
              <a:latin typeface="Arial"/>
            </a:endParaRPr>
          </a:p>
          <a:p>
            <a:pPr marL="12600" algn="just">
              <a:lnSpc>
                <a:spcPct val="100000"/>
              </a:lnSpc>
              <a:spcBef>
                <a:spcPts val="111"/>
              </a:spcBef>
            </a:pPr>
            <a:r>
              <a:rPr lang="es-ES" sz="2800" b="0" strike="noStrike" spc="-1" dirty="0">
                <a:solidFill>
                  <a:srgbClr val="000000"/>
                </a:solidFill>
                <a:latin typeface="Calibri"/>
              </a:rPr>
              <a:t>En le contexto de este módulo, presentaremos el Marco de Competencias Europeo oficial para la </a:t>
            </a:r>
            <a:r>
              <a:rPr lang="es-ES" sz="2800" b="0" strike="noStrike" spc="-1" dirty="0" err="1">
                <a:solidFill>
                  <a:srgbClr val="000000"/>
                </a:solidFill>
                <a:latin typeface="Calibri"/>
              </a:rPr>
              <a:t>edudación</a:t>
            </a:r>
            <a:r>
              <a:rPr lang="es-ES" sz="2800" b="0" strike="noStrike" spc="-1" dirty="0">
                <a:solidFill>
                  <a:srgbClr val="000000"/>
                </a:solidFill>
                <a:latin typeface="Calibri"/>
              </a:rPr>
              <a:t> y la formación en competencias empresariales y el uso que podemos darle hablando de Pensamiento Crítico.</a:t>
            </a:r>
            <a:endParaRPr lang="es-ES" sz="2800" b="0" strike="noStrike" spc="-1" dirty="0">
              <a:latin typeface="Arial"/>
            </a:endParaRPr>
          </a:p>
        </p:txBody>
      </p:sp>
      <p:sp>
        <p:nvSpPr>
          <p:cNvPr id="224"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25" name="Imagen 7"/>
          <p:cNvPicPr/>
          <p:nvPr/>
        </p:nvPicPr>
        <p:blipFill>
          <a:blip r:embed="rId3"/>
          <a:stretch/>
        </p:blipFill>
        <p:spPr>
          <a:xfrm>
            <a:off x="1370520" y="8943120"/>
            <a:ext cx="1684080" cy="480960"/>
          </a:xfrm>
          <a:prstGeom prst="rect">
            <a:avLst/>
          </a:prstGeom>
          <a:ln>
            <a:noFill/>
          </a:ln>
        </p:spPr>
      </p:pic>
      <p:pic>
        <p:nvPicPr>
          <p:cNvPr id="226" name="Imagen 18"/>
          <p:cNvPicPr/>
          <p:nvPr/>
        </p:nvPicPr>
        <p:blipFill>
          <a:blip r:embed="rId4"/>
          <a:stretch/>
        </p:blipFill>
        <p:spPr>
          <a:xfrm>
            <a:off x="228600" y="8912160"/>
            <a:ext cx="1066320" cy="511560"/>
          </a:xfrm>
          <a:prstGeom prst="rect">
            <a:avLst/>
          </a:prstGeom>
          <a:ln>
            <a:noFill/>
          </a:ln>
        </p:spPr>
      </p:pic>
      <p:sp>
        <p:nvSpPr>
          <p:cNvPr id="227" name="CustomShape 4"/>
          <p:cNvSpPr/>
          <p:nvPr/>
        </p:nvSpPr>
        <p:spPr>
          <a:xfrm>
            <a:off x="938160" y="4773960"/>
            <a:ext cx="1691316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Aunque se concibió formalmente para mejorar, fomentar y mantener el espíritu emprendedor de los ciudadanos de la UE, el Marco EntreComp responde a un panorama mucho más amplio de necesidades y oportunidades para la empleabilidad y la mejora de las cualificaciones, es decir, oportunidades de aprendizaje permanente (LLL).</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En otras palabras, EntreComp se puede referir estratégicamente a todos los dominios de la educación y la formación, ya que muchas de las competencias enumeradas en el marco son igualmente relevantes y significativas para el desarrollo de la carrera profesional, el sentido de la iniciativa y la autoconfianza, el desarrollo de habilidades interpersonales. incluyendo el Pensamiento Crítico.</a:t>
            </a:r>
            <a:endParaRPr lang="es-ES" sz="2800" b="0" strike="noStrike" spc="-1" dirty="0">
              <a:latin typeface="Arial"/>
            </a:endParaRPr>
          </a:p>
        </p:txBody>
      </p:sp>
      <p:sp>
        <p:nvSpPr>
          <p:cNvPr id="228" name="CustomShape 5"/>
          <p:cNvSpPr/>
          <p:nvPr/>
        </p:nvSpPr>
        <p:spPr>
          <a:xfrm>
            <a:off x="938160" y="4060080"/>
            <a:ext cx="9729720" cy="57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s-ES" sz="3200" b="1" strike="noStrike" spc="-1" dirty="0">
                <a:solidFill>
                  <a:srgbClr val="243255"/>
                </a:solidFill>
                <a:latin typeface="Calibri"/>
                <a:ea typeface="Tahoma"/>
              </a:rPr>
              <a:t>Oportunidades de mejora y desarrollo de capacidades</a:t>
            </a:r>
            <a:endParaRPr lang="es-ES" sz="32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30" name="CustomShape 2"/>
          <p:cNvSpPr/>
          <p:nvPr/>
        </p:nvSpPr>
        <p:spPr>
          <a:xfrm>
            <a:off x="938160" y="2019240"/>
            <a:ext cx="16913160" cy="101880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Una breve cronología del marco</a:t>
            </a:r>
            <a:endParaRPr lang="es-ES" sz="4000" b="0" strike="noStrike" spc="-1">
              <a:latin typeface="Arial"/>
            </a:endParaRPr>
          </a:p>
          <a:p>
            <a:pPr marL="12600" algn="just">
              <a:lnSpc>
                <a:spcPct val="100000"/>
              </a:lnSpc>
              <a:spcBef>
                <a:spcPts val="111"/>
              </a:spcBef>
            </a:pPr>
            <a:endParaRPr lang="es-ES" sz="4000" b="0" strike="noStrike" spc="-1">
              <a:latin typeface="Arial"/>
            </a:endParaRPr>
          </a:p>
        </p:txBody>
      </p:sp>
      <p:sp>
        <p:nvSpPr>
          <p:cNvPr id="231"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32" name="Imagen 7"/>
          <p:cNvPicPr/>
          <p:nvPr/>
        </p:nvPicPr>
        <p:blipFill>
          <a:blip r:embed="rId3"/>
          <a:stretch/>
        </p:blipFill>
        <p:spPr>
          <a:xfrm>
            <a:off x="1370520" y="8943120"/>
            <a:ext cx="1684080" cy="480960"/>
          </a:xfrm>
          <a:prstGeom prst="rect">
            <a:avLst/>
          </a:prstGeom>
          <a:ln>
            <a:noFill/>
          </a:ln>
        </p:spPr>
      </p:pic>
      <p:pic>
        <p:nvPicPr>
          <p:cNvPr id="233" name="Imagen 18"/>
          <p:cNvPicPr/>
          <p:nvPr/>
        </p:nvPicPr>
        <p:blipFill>
          <a:blip r:embed="rId4"/>
          <a:stretch/>
        </p:blipFill>
        <p:spPr>
          <a:xfrm>
            <a:off x="228600" y="8912160"/>
            <a:ext cx="1066320" cy="511560"/>
          </a:xfrm>
          <a:prstGeom prst="rect">
            <a:avLst/>
          </a:prstGeom>
          <a:ln>
            <a:noFill/>
          </a:ln>
        </p:spPr>
      </p:pic>
      <p:sp>
        <p:nvSpPr>
          <p:cNvPr id="234" name="CustomShape 4"/>
          <p:cNvSpPr/>
          <p:nvPr/>
        </p:nvSpPr>
        <p:spPr>
          <a:xfrm>
            <a:off x="938160" y="3046680"/>
            <a:ext cx="16913160" cy="555391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Para rastrear los orígenes del marco EntreComp, tenemos que volver a Diciembre de 2006: </a:t>
            </a:r>
            <a:endParaRPr lang="es-ES" sz="2800" b="0" strike="noStrike" spc="-1" dirty="0">
              <a:latin typeface="Arial"/>
            </a:endParaRPr>
          </a:p>
          <a:p>
            <a:pPr algn="just">
              <a:lnSpc>
                <a:spcPct val="100000"/>
              </a:lnSpc>
            </a:pPr>
            <a:r>
              <a:rPr lang="es-ES" sz="2500" b="0" i="1" u="sng" strike="noStrike" spc="-1" dirty="0">
                <a:solidFill>
                  <a:srgbClr val="0000FF"/>
                </a:solidFill>
                <a:uFillTx/>
                <a:latin typeface="Calibri"/>
                <a:hlinkClick r:id="rId5"/>
              </a:rPr>
              <a:t>Recomendación del Parlamento Europeo y del Consejo del 18 de Diciembre de 2006 sobre las competencias claves para el aprendizaje permanente</a:t>
            </a:r>
            <a:endParaRPr lang="es-ES" sz="2500" b="0" strike="noStrike" spc="-1" dirty="0">
              <a:latin typeface="Arial"/>
            </a:endParaRPr>
          </a:p>
          <a:p>
            <a:pPr algn="just">
              <a:lnSpc>
                <a:spcPct val="100000"/>
              </a:lnSpc>
            </a:pPr>
            <a:endParaRPr lang="es-ES" sz="2500" b="0" strike="noStrike" spc="-1" dirty="0">
              <a:latin typeface="Arial"/>
            </a:endParaRPr>
          </a:p>
          <a:p>
            <a:pPr algn="just">
              <a:lnSpc>
                <a:spcPct val="100000"/>
              </a:lnSpc>
            </a:pPr>
            <a:r>
              <a:rPr lang="es-ES" sz="2800" b="0" strike="noStrike" spc="-1" dirty="0">
                <a:solidFill>
                  <a:srgbClr val="000000"/>
                </a:solidFill>
                <a:latin typeface="Calibri"/>
              </a:rPr>
              <a:t>Este documento identifica ocho competencias clave de interés para impulsar la excelencia de los programas de LLL implementados a nivel de la UE, y su capacidad de respuesta general a los desafíos emergentes sociales y económicos de este período histórico.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Hablando de competencias, el Parlamento Europeo se refiere a: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i="1" strike="noStrike" spc="-1" dirty="0">
                <a:solidFill>
                  <a:srgbClr val="000000"/>
                </a:solidFill>
                <a:latin typeface="Calibri"/>
              </a:rPr>
              <a:t>“…una mezcla de conocimiento, habilidades y actitudes apropiadas al contexto. Las competencias claves son esas que todas las personas necesitan para su realización y desarrollo personal, ciudadanía activa, inclusión social y empleo”.</a:t>
            </a:r>
            <a:endParaRPr lang="es-ES" sz="28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36" name="CustomShape 2"/>
          <p:cNvSpPr/>
          <p:nvPr/>
        </p:nvSpPr>
        <p:spPr>
          <a:xfrm>
            <a:off x="938160" y="1656000"/>
            <a:ext cx="16913160" cy="16275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Ocho competencias claves para el Aprendizaje permanente (LongLife Learning) (LLL)</a:t>
            </a:r>
            <a:endParaRPr lang="es-ES" sz="4000" b="0" strike="noStrike" spc="-1">
              <a:latin typeface="Arial"/>
            </a:endParaRPr>
          </a:p>
          <a:p>
            <a:pPr marL="12600" algn="just">
              <a:lnSpc>
                <a:spcPct val="100000"/>
              </a:lnSpc>
              <a:spcBef>
                <a:spcPts val="111"/>
              </a:spcBef>
            </a:pPr>
            <a:endParaRPr lang="es-ES" sz="4000" b="0" strike="noStrike" spc="-1">
              <a:latin typeface="Arial"/>
            </a:endParaRPr>
          </a:p>
        </p:txBody>
      </p:sp>
      <p:sp>
        <p:nvSpPr>
          <p:cNvPr id="237"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38" name="Imagen 7"/>
          <p:cNvPicPr/>
          <p:nvPr/>
        </p:nvPicPr>
        <p:blipFill>
          <a:blip r:embed="rId3"/>
          <a:stretch/>
        </p:blipFill>
        <p:spPr>
          <a:xfrm>
            <a:off x="1370520" y="8943120"/>
            <a:ext cx="1684080" cy="480960"/>
          </a:xfrm>
          <a:prstGeom prst="rect">
            <a:avLst/>
          </a:prstGeom>
          <a:ln>
            <a:noFill/>
          </a:ln>
        </p:spPr>
      </p:pic>
      <p:pic>
        <p:nvPicPr>
          <p:cNvPr id="239" name="Imagen 18"/>
          <p:cNvPicPr/>
          <p:nvPr/>
        </p:nvPicPr>
        <p:blipFill>
          <a:blip r:embed="rId4"/>
          <a:stretch/>
        </p:blipFill>
        <p:spPr>
          <a:xfrm>
            <a:off x="228600" y="8912160"/>
            <a:ext cx="1066320" cy="511560"/>
          </a:xfrm>
          <a:prstGeom prst="rect">
            <a:avLst/>
          </a:prstGeom>
          <a:ln>
            <a:noFill/>
          </a:ln>
        </p:spPr>
      </p:pic>
      <p:sp>
        <p:nvSpPr>
          <p:cNvPr id="240" name="CustomShape 4"/>
          <p:cNvSpPr/>
          <p:nvPr/>
        </p:nvSpPr>
        <p:spPr>
          <a:xfrm>
            <a:off x="938160" y="3046680"/>
            <a:ext cx="16913160" cy="4830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Las citadas competencias son las siguientes:</a:t>
            </a:r>
            <a:endParaRPr lang="es-ES" sz="2800" b="0" strike="noStrike" spc="-1" dirty="0">
              <a:latin typeface="Arial"/>
            </a:endParaRPr>
          </a:p>
          <a:p>
            <a:pPr algn="just">
              <a:lnSpc>
                <a:spcPct val="100000"/>
              </a:lnSpc>
            </a:pP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Comunicación en la lengua nativa </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Comunicación en idiomas extranjeros</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Fundamentos de las disciplinas STEM (</a:t>
            </a:r>
            <a:r>
              <a:rPr lang="es-ES" sz="2800" b="0" strike="noStrike" spc="-1" dirty="0" err="1">
                <a:solidFill>
                  <a:srgbClr val="000000"/>
                </a:solidFill>
                <a:latin typeface="Calibri"/>
              </a:rPr>
              <a:t>Science</a:t>
            </a:r>
            <a:r>
              <a:rPr lang="es-ES" sz="2800" b="0" strike="noStrike" spc="-1" dirty="0">
                <a:solidFill>
                  <a:srgbClr val="000000"/>
                </a:solidFill>
                <a:latin typeface="Calibri"/>
              </a:rPr>
              <a:t>, </a:t>
            </a:r>
            <a:r>
              <a:rPr lang="es-ES" sz="2800" b="0" strike="noStrike" spc="-1" dirty="0" err="1">
                <a:solidFill>
                  <a:srgbClr val="000000"/>
                </a:solidFill>
                <a:latin typeface="Calibri"/>
              </a:rPr>
              <a:t>Technology</a:t>
            </a:r>
            <a:r>
              <a:rPr lang="es-ES" sz="2800" b="0" strike="noStrike" spc="-1" dirty="0">
                <a:solidFill>
                  <a:srgbClr val="000000"/>
                </a:solidFill>
                <a:latin typeface="Calibri"/>
              </a:rPr>
              <a:t>, </a:t>
            </a:r>
            <a:r>
              <a:rPr lang="es-ES" sz="2800" b="0" strike="noStrike" spc="-1" dirty="0" err="1">
                <a:solidFill>
                  <a:srgbClr val="000000"/>
                </a:solidFill>
                <a:latin typeface="Calibri"/>
              </a:rPr>
              <a:t>Engineering</a:t>
            </a:r>
            <a:r>
              <a:rPr lang="es-ES" sz="2800" b="0" strike="noStrike" spc="-1" dirty="0">
                <a:solidFill>
                  <a:srgbClr val="000000"/>
                </a:solidFill>
                <a:latin typeface="Calibri"/>
              </a:rPr>
              <a:t> and </a:t>
            </a:r>
            <a:r>
              <a:rPr lang="es-ES" sz="2800" b="0" strike="noStrike" spc="-1" dirty="0" err="1">
                <a:solidFill>
                  <a:srgbClr val="000000"/>
                </a:solidFill>
                <a:latin typeface="Calibri"/>
              </a:rPr>
              <a:t>Mathematics</a:t>
            </a:r>
            <a:r>
              <a:rPr lang="es-ES" sz="2800" b="0" strike="noStrike" spc="-1" dirty="0">
                <a:solidFill>
                  <a:srgbClr val="000000"/>
                </a:solidFill>
                <a:latin typeface="Calibri"/>
              </a:rPr>
              <a:t>) (ciencia, tecnología, ingeniería y matemáticas) </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Competencias Digitales</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Aprendiendo a aprender</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Competencias sociales y cívicas</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1" strike="noStrike" spc="-1" dirty="0">
                <a:solidFill>
                  <a:srgbClr val="000000"/>
                </a:solidFill>
                <a:latin typeface="Calibri"/>
              </a:rPr>
              <a:t>Sentido de la iniciativa y espíritu empresarial</a:t>
            </a:r>
            <a:endParaRPr lang="es-ES" sz="2800" b="0" strike="noStrike" spc="-1" dirty="0">
              <a:latin typeface="Arial"/>
            </a:endParaRPr>
          </a:p>
          <a:p>
            <a:pPr marL="514440" indent="-514080" algn="just">
              <a:lnSpc>
                <a:spcPct val="100000"/>
              </a:lnSpc>
              <a:buClr>
                <a:srgbClr val="000000"/>
              </a:buClr>
              <a:buFont typeface="Calibri"/>
              <a:buAutoNum type="arabicPeriod"/>
            </a:pPr>
            <a:r>
              <a:rPr lang="es-ES" sz="2800" b="0" strike="noStrike" spc="-1" dirty="0">
                <a:solidFill>
                  <a:srgbClr val="000000"/>
                </a:solidFill>
                <a:latin typeface="Calibri"/>
              </a:rPr>
              <a:t>Conciencia y expresión cultural </a:t>
            </a:r>
            <a:endParaRPr lang="es-ES" sz="28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42" name="CustomShape 2"/>
          <p:cNvSpPr/>
          <p:nvPr/>
        </p:nvSpPr>
        <p:spPr>
          <a:xfrm>
            <a:off x="938160" y="2019240"/>
            <a:ext cx="16913160" cy="101880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7. Sentido de la iniciativa y espíritu empresarial</a:t>
            </a:r>
            <a:endParaRPr lang="es-ES" sz="4000" b="0" strike="noStrike" spc="-1">
              <a:latin typeface="Arial"/>
            </a:endParaRPr>
          </a:p>
          <a:p>
            <a:pPr marL="12600" algn="just">
              <a:lnSpc>
                <a:spcPct val="100000"/>
              </a:lnSpc>
              <a:spcBef>
                <a:spcPts val="111"/>
              </a:spcBef>
            </a:pPr>
            <a:endParaRPr lang="es-ES" sz="4000" b="0" strike="noStrike" spc="-1">
              <a:latin typeface="Arial"/>
            </a:endParaRPr>
          </a:p>
        </p:txBody>
      </p:sp>
      <p:sp>
        <p:nvSpPr>
          <p:cNvPr id="243"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44" name="Imagen 7"/>
          <p:cNvPicPr/>
          <p:nvPr/>
        </p:nvPicPr>
        <p:blipFill>
          <a:blip r:embed="rId3"/>
          <a:stretch/>
        </p:blipFill>
        <p:spPr>
          <a:xfrm>
            <a:off x="1370520" y="8943120"/>
            <a:ext cx="1684080" cy="480960"/>
          </a:xfrm>
          <a:prstGeom prst="rect">
            <a:avLst/>
          </a:prstGeom>
          <a:ln>
            <a:noFill/>
          </a:ln>
        </p:spPr>
      </p:pic>
      <p:pic>
        <p:nvPicPr>
          <p:cNvPr id="245" name="Imagen 18"/>
          <p:cNvPicPr/>
          <p:nvPr/>
        </p:nvPicPr>
        <p:blipFill>
          <a:blip r:embed="rId4"/>
          <a:stretch/>
        </p:blipFill>
        <p:spPr>
          <a:xfrm>
            <a:off x="228600" y="8912160"/>
            <a:ext cx="1066320" cy="511560"/>
          </a:xfrm>
          <a:prstGeom prst="rect">
            <a:avLst/>
          </a:prstGeom>
          <a:ln>
            <a:noFill/>
          </a:ln>
        </p:spPr>
      </p:pic>
      <p:sp>
        <p:nvSpPr>
          <p:cNvPr id="246" name="CustomShape 4"/>
          <p:cNvSpPr/>
          <p:nvPr/>
        </p:nvSpPr>
        <p:spPr>
          <a:xfrm>
            <a:off x="938160" y="3046680"/>
            <a:ext cx="1691316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El sentido de la iniciativa y el espíritu empresarial (competencia LLL n.º 7) se describe como la capacidad de la persona para:</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i="1" strike="noStrike" spc="-1" dirty="0">
                <a:solidFill>
                  <a:srgbClr val="000000"/>
                </a:solidFill>
                <a:latin typeface="Calibri"/>
              </a:rPr>
              <a:t>“…llevar las ideas a la práctica ayudando a las personas en el lugar de trabajo, siendo conscientes del contexto y las oportunidades del entorno”.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Además, esta misma competencia se refiere a: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i="1" strike="noStrike" spc="-1" dirty="0">
                <a:solidFill>
                  <a:srgbClr val="000000"/>
                </a:solidFill>
                <a:latin typeface="Calibri"/>
              </a:rPr>
              <a:t>“…la capacidad de identificar las oportunidades disponibles para actividades personales, profesionales y/o comerciales, incluidas las cuestiones de 'panorama general' que brindan el contexto en el que las personas viven y trabajan, como una comprensión amplia del funcionamiento de la economía y las oportunidades y desafíos a los que se enfrenta un empresario  u organización”.</a:t>
            </a:r>
            <a:endParaRPr lang="es-ES" sz="2800"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48"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Enlazando el Pensamiento Crítico con la competencia número 7 </a:t>
            </a:r>
            <a:endParaRPr lang="es-ES" sz="4000" b="0" strike="noStrike" spc="-1">
              <a:latin typeface="Arial"/>
            </a:endParaRPr>
          </a:p>
        </p:txBody>
      </p:sp>
      <p:sp>
        <p:nvSpPr>
          <p:cNvPr id="249"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50" name="Imagen 7"/>
          <p:cNvPicPr/>
          <p:nvPr/>
        </p:nvPicPr>
        <p:blipFill>
          <a:blip r:embed="rId3"/>
          <a:stretch/>
        </p:blipFill>
        <p:spPr>
          <a:xfrm>
            <a:off x="1370520" y="8943120"/>
            <a:ext cx="1684080" cy="480960"/>
          </a:xfrm>
          <a:prstGeom prst="rect">
            <a:avLst/>
          </a:prstGeom>
          <a:ln>
            <a:noFill/>
          </a:ln>
        </p:spPr>
      </p:pic>
      <p:pic>
        <p:nvPicPr>
          <p:cNvPr id="251" name="Imagen 18"/>
          <p:cNvPicPr/>
          <p:nvPr/>
        </p:nvPicPr>
        <p:blipFill>
          <a:blip r:embed="rId4"/>
          <a:stretch/>
        </p:blipFill>
        <p:spPr>
          <a:xfrm>
            <a:off x="228600" y="8912160"/>
            <a:ext cx="1066320" cy="511560"/>
          </a:xfrm>
          <a:prstGeom prst="rect">
            <a:avLst/>
          </a:prstGeom>
          <a:ln>
            <a:noFill/>
          </a:ln>
        </p:spPr>
      </p:pic>
      <p:sp>
        <p:nvSpPr>
          <p:cNvPr id="252" name="CustomShape 4"/>
          <p:cNvSpPr/>
          <p:nvPr/>
        </p:nvSpPr>
        <p:spPr>
          <a:xfrm>
            <a:off x="938160" y="3009960"/>
            <a:ext cx="16913160" cy="46459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A partir de aquí, podemos empezar a ver algunos vínculos claros con lo que comúnmente se entiende como “Pensamiento Crítico”, es decir:</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i="1" strike="noStrike" spc="-1" dirty="0">
                <a:solidFill>
                  <a:srgbClr val="000000"/>
                </a:solidFill>
                <a:latin typeface="Calibri"/>
              </a:rPr>
              <a:t>“… el proceso intelectualmente disciplinado de conceptualizar, aplicar, analizar, sintetizar y/o evaluar activamente la información recopilada, o generada por la observación, la experiencia, la reflexión, el razonamiento o la comunicación, como una guía para la creencia y la acción”.</a:t>
            </a:r>
            <a:endParaRPr lang="es-ES" sz="2800" b="0" strike="noStrike" spc="-1" dirty="0">
              <a:latin typeface="Arial"/>
            </a:endParaRPr>
          </a:p>
          <a:p>
            <a:pPr algn="just">
              <a:lnSpc>
                <a:spcPct val="100000"/>
              </a:lnSpc>
            </a:pPr>
            <a:r>
              <a:rPr lang="es-ES" sz="2200" b="0" strike="noStrike" spc="-1" dirty="0">
                <a:solidFill>
                  <a:srgbClr val="000000"/>
                </a:solidFill>
                <a:latin typeface="Calibri"/>
              </a:rPr>
              <a:t>Fuente: Michael Scriven &amp; Richard Paul, 8th </a:t>
            </a:r>
            <a:r>
              <a:rPr lang="es-ES" sz="2200" b="0" strike="noStrike" spc="-1" dirty="0" err="1">
                <a:solidFill>
                  <a:srgbClr val="000000"/>
                </a:solidFill>
                <a:latin typeface="Calibri"/>
              </a:rPr>
              <a:t>Annual</a:t>
            </a:r>
            <a:r>
              <a:rPr lang="es-ES" sz="2200" b="0" strike="noStrike" spc="-1" dirty="0">
                <a:solidFill>
                  <a:srgbClr val="000000"/>
                </a:solidFill>
                <a:latin typeface="Calibri"/>
              </a:rPr>
              <a:t> International </a:t>
            </a:r>
            <a:r>
              <a:rPr lang="es-ES" sz="2200" b="0" strike="noStrike" spc="-1" dirty="0" err="1">
                <a:solidFill>
                  <a:srgbClr val="000000"/>
                </a:solidFill>
                <a:latin typeface="Calibri"/>
              </a:rPr>
              <a:t>Conference</a:t>
            </a:r>
            <a:r>
              <a:rPr lang="es-ES" sz="2200" b="0" strike="noStrike" spc="-1" dirty="0">
                <a:solidFill>
                  <a:srgbClr val="000000"/>
                </a:solidFill>
                <a:latin typeface="Calibri"/>
              </a:rPr>
              <a:t> </a:t>
            </a:r>
            <a:r>
              <a:rPr lang="es-ES" sz="2200" b="0" strike="noStrike" spc="-1" dirty="0" err="1">
                <a:solidFill>
                  <a:srgbClr val="000000"/>
                </a:solidFill>
                <a:latin typeface="Calibri"/>
              </a:rPr>
              <a:t>on</a:t>
            </a:r>
            <a:r>
              <a:rPr lang="es-ES" sz="2200" b="0" strike="noStrike" spc="-1" dirty="0">
                <a:solidFill>
                  <a:srgbClr val="000000"/>
                </a:solidFill>
                <a:latin typeface="Calibri"/>
              </a:rPr>
              <a:t> </a:t>
            </a:r>
            <a:r>
              <a:rPr lang="es-ES" sz="2200" b="0" strike="noStrike" spc="-1" dirty="0" err="1">
                <a:solidFill>
                  <a:srgbClr val="000000"/>
                </a:solidFill>
                <a:latin typeface="Calibri"/>
              </a:rPr>
              <a:t>Critical</a:t>
            </a:r>
            <a:r>
              <a:rPr lang="es-ES" sz="2200" b="0" strike="noStrike" spc="-1" dirty="0">
                <a:solidFill>
                  <a:srgbClr val="000000"/>
                </a:solidFill>
                <a:latin typeface="Calibri"/>
              </a:rPr>
              <a:t> Thinking and </a:t>
            </a:r>
            <a:r>
              <a:rPr lang="es-ES" sz="2200" b="0" strike="noStrike" spc="-1" dirty="0" err="1">
                <a:solidFill>
                  <a:srgbClr val="000000"/>
                </a:solidFill>
                <a:latin typeface="Calibri"/>
              </a:rPr>
              <a:t>Education</a:t>
            </a:r>
            <a:r>
              <a:rPr lang="es-ES" sz="2200" b="0" strike="noStrike" spc="-1" dirty="0">
                <a:solidFill>
                  <a:srgbClr val="000000"/>
                </a:solidFill>
                <a:latin typeface="Calibri"/>
              </a:rPr>
              <a:t> </a:t>
            </a:r>
            <a:r>
              <a:rPr lang="es-ES" sz="2200" b="0" strike="noStrike" spc="-1" dirty="0" err="1">
                <a:solidFill>
                  <a:srgbClr val="000000"/>
                </a:solidFill>
                <a:latin typeface="Calibri"/>
              </a:rPr>
              <a:t>Reform</a:t>
            </a:r>
            <a:r>
              <a:rPr lang="es-ES" sz="2200" b="0" strike="noStrike" spc="-1" dirty="0">
                <a:solidFill>
                  <a:srgbClr val="000000"/>
                </a:solidFill>
                <a:latin typeface="Calibri"/>
              </a:rPr>
              <a:t>, 1987.</a:t>
            </a:r>
            <a:endParaRPr lang="es-ES" sz="2200" b="0" strike="noStrike" spc="-1" dirty="0">
              <a:latin typeface="Arial"/>
            </a:endParaRPr>
          </a:p>
          <a:p>
            <a:pPr algn="just">
              <a:lnSpc>
                <a:spcPct val="100000"/>
              </a:lnSpc>
            </a:pPr>
            <a:endParaRPr lang="es-ES" sz="2200" b="0" strike="noStrike" spc="-1" dirty="0">
              <a:latin typeface="Arial"/>
            </a:endParaRPr>
          </a:p>
          <a:p>
            <a:pPr algn="just">
              <a:lnSpc>
                <a:spcPct val="100000"/>
              </a:lnSpc>
            </a:pPr>
            <a:r>
              <a:rPr lang="es-ES" sz="2800" b="0" strike="noStrike" spc="-1" dirty="0">
                <a:solidFill>
                  <a:srgbClr val="000000"/>
                </a:solidFill>
                <a:latin typeface="Calibri"/>
              </a:rPr>
              <a:t>En ambos contextos, nos referimos a una habilidad/proceso en el que, con base en algunos inputs, las personas reaccionan asignando significados a lo que experimentan y afinan sus pensamientos/acciones en consecuencia.</a:t>
            </a:r>
            <a:endParaRPr lang="es-ES" sz="2800" b="0" strike="noStrike" spc="-1" dirty="0">
              <a:latin typeface="Arial"/>
            </a:endParaRPr>
          </a:p>
          <a:p>
            <a:pPr algn="just">
              <a:lnSpc>
                <a:spcPct val="100000"/>
              </a:lnSpc>
            </a:pPr>
            <a:endParaRPr lang="es-ES" sz="28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54" name="CustomShape 2"/>
          <p:cNvSpPr/>
          <p:nvPr/>
        </p:nvSpPr>
        <p:spPr>
          <a:xfrm>
            <a:off x="938160" y="20192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9">
                <a:solidFill>
                  <a:srgbClr val="243255"/>
                </a:solidFill>
                <a:latin typeface="Calibri"/>
              </a:rPr>
              <a:t>La publicación del marco EntreComp </a:t>
            </a:r>
            <a:endParaRPr lang="es-ES" sz="4000" b="0" strike="noStrike" spc="-1">
              <a:latin typeface="Arial"/>
            </a:endParaRPr>
          </a:p>
        </p:txBody>
      </p:sp>
      <p:sp>
        <p:nvSpPr>
          <p:cNvPr id="255"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56" name="Imagen 7"/>
          <p:cNvPicPr/>
          <p:nvPr/>
        </p:nvPicPr>
        <p:blipFill>
          <a:blip r:embed="rId3"/>
          <a:stretch/>
        </p:blipFill>
        <p:spPr>
          <a:xfrm>
            <a:off x="1370520" y="8943120"/>
            <a:ext cx="1684080" cy="480960"/>
          </a:xfrm>
          <a:prstGeom prst="rect">
            <a:avLst/>
          </a:prstGeom>
          <a:ln>
            <a:noFill/>
          </a:ln>
        </p:spPr>
      </p:pic>
      <p:pic>
        <p:nvPicPr>
          <p:cNvPr id="257" name="Imagen 18"/>
          <p:cNvPicPr/>
          <p:nvPr/>
        </p:nvPicPr>
        <p:blipFill>
          <a:blip r:embed="rId4"/>
          <a:stretch/>
        </p:blipFill>
        <p:spPr>
          <a:xfrm>
            <a:off x="228600" y="8912160"/>
            <a:ext cx="1066320" cy="511560"/>
          </a:xfrm>
          <a:prstGeom prst="rect">
            <a:avLst/>
          </a:prstGeom>
          <a:ln>
            <a:noFill/>
          </a:ln>
        </p:spPr>
      </p:pic>
      <p:sp>
        <p:nvSpPr>
          <p:cNvPr id="258" name="CustomShape 4"/>
          <p:cNvSpPr/>
          <p:nvPr/>
        </p:nvSpPr>
        <p:spPr>
          <a:xfrm>
            <a:off x="938160" y="3009960"/>
            <a:ext cx="1186308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rPr>
              <a:t>El </a:t>
            </a:r>
            <a:r>
              <a:rPr lang="es-ES" sz="2800" b="0" u="sng" strike="noStrike" spc="-1" dirty="0">
                <a:solidFill>
                  <a:srgbClr val="0000FF"/>
                </a:solidFill>
                <a:uFillTx/>
                <a:latin typeface="Calibri"/>
              </a:rPr>
              <a:t>marco EntreComp</a:t>
            </a:r>
            <a:r>
              <a:rPr lang="es-ES" sz="2800" b="0" strike="noStrike" spc="-1" dirty="0">
                <a:solidFill>
                  <a:srgbClr val="000000"/>
                </a:solidFill>
                <a:latin typeface="Calibri"/>
              </a:rPr>
              <a:t> llego exactamente diez año después de las recomendaciones del Parlamento de la UE.</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La competencia n.º 7, tal como la conocemos, se ha "dividido" en áreas formativas de tres dimensiones que incluyen 15 competencias, cinco para cada área.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rPr>
              <a:t>A día de hoy, el marco EntreComp sigue siendo, junto con DigComp y </a:t>
            </a:r>
            <a:r>
              <a:rPr lang="es-ES" sz="2800" b="0" strike="noStrike" spc="-1" dirty="0" err="1">
                <a:solidFill>
                  <a:srgbClr val="000000"/>
                </a:solidFill>
                <a:latin typeface="Calibri"/>
              </a:rPr>
              <a:t>LifeComp</a:t>
            </a:r>
            <a:r>
              <a:rPr lang="es-ES" sz="2800" b="0" strike="noStrike" spc="-1" dirty="0">
                <a:solidFill>
                  <a:srgbClr val="000000"/>
                </a:solidFill>
                <a:latin typeface="Calibri"/>
              </a:rPr>
              <a:t>, el modelo de referencia más fiable y sólido para la educación y la formación a nivel de la UE.</a:t>
            </a:r>
            <a:endParaRPr lang="es-ES" sz="2800" b="0" strike="noStrike" spc="-1" dirty="0">
              <a:latin typeface="Arial"/>
            </a:endParaRPr>
          </a:p>
        </p:txBody>
      </p:sp>
      <p:pic>
        <p:nvPicPr>
          <p:cNvPr id="259" name="Immagine 1"/>
          <p:cNvPicPr/>
          <p:nvPr/>
        </p:nvPicPr>
        <p:blipFill>
          <a:blip r:embed="rId5"/>
          <a:stretch/>
        </p:blipFill>
        <p:spPr>
          <a:xfrm>
            <a:off x="13087440" y="2171880"/>
            <a:ext cx="4300200" cy="6095520"/>
          </a:xfrm>
          <a:prstGeom prst="rect">
            <a:avLst/>
          </a:prstGeom>
          <a:ln w="28440">
            <a:solidFill>
              <a:srgbClr val="002060"/>
            </a:solidFill>
            <a:round/>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wipe(down)">
                                      <p:cBhvr additive="repl">
                                        <p:cTn id="7" dur="5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4537</TotalTime>
  <Words>5316</Words>
  <Application>Microsoft Office PowerPoint</Application>
  <PresentationFormat>Personalizado</PresentationFormat>
  <Paragraphs>387</Paragraphs>
  <Slides>33</Slides>
  <Notes>29</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33</vt:i4>
      </vt:variant>
    </vt:vector>
  </HeadingPairs>
  <TitlesOfParts>
    <vt:vector size="44" baseType="lpstr">
      <vt:lpstr>Arial</vt:lpstr>
      <vt:lpstr>Calibri</vt:lpstr>
      <vt:lpstr>Symbol</vt:lpstr>
      <vt:lpstr>Tahoma</vt:lpstr>
      <vt:lpstr>Times New Roman</vt:lpstr>
      <vt:lpstr>Wingdings</vt:lpstr>
      <vt:lpstr>YADLjI9qxTA 0</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subject/>
  <dc:creator>Monia Coppola</dc:creator>
  <cp:keywords>DAEZM6eZgec BAEXurJiHZU</cp:keywords>
  <dc:description/>
  <cp:lastModifiedBy>User IWS</cp:lastModifiedBy>
  <cp:revision>92</cp:revision>
  <dcterms:created xsi:type="dcterms:W3CDTF">2021-03-19T11:51:00Z</dcterms:created>
  <dcterms:modified xsi:type="dcterms:W3CDTF">2022-01-25T14:36:08Z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reated">
    <vt:filetime>2021-03-19T00:00:00Z</vt:filetime>
  </property>
  <property fmtid="{D5CDD505-2E9C-101B-9397-08002B2CF9AE}" pid="4" name="Creator">
    <vt:lpwstr>Canva</vt:lpwstr>
  </property>
  <property fmtid="{D5CDD505-2E9C-101B-9397-08002B2CF9AE}" pid="5" name="HiddenSlides">
    <vt:i4>0</vt:i4>
  </property>
  <property fmtid="{D5CDD505-2E9C-101B-9397-08002B2CF9AE}" pid="6" name="HyperlinksChanged">
    <vt:bool>false</vt:bool>
  </property>
  <property fmtid="{D5CDD505-2E9C-101B-9397-08002B2CF9AE}" pid="7" name="LastSaved">
    <vt:filetime>2021-03-19T00:00:00Z</vt:filetime>
  </property>
  <property fmtid="{D5CDD505-2E9C-101B-9397-08002B2CF9AE}" pid="8" name="LinksUpToDate">
    <vt:bool>false</vt:bool>
  </property>
  <property fmtid="{D5CDD505-2E9C-101B-9397-08002B2CF9AE}" pid="9" name="MMClips">
    <vt:i4>0</vt:i4>
  </property>
  <property fmtid="{D5CDD505-2E9C-101B-9397-08002B2CF9AE}" pid="10" name="Notes">
    <vt:i4>29</vt:i4>
  </property>
  <property fmtid="{D5CDD505-2E9C-101B-9397-08002B2CF9AE}" pid="11" name="PresentationFormat">
    <vt:lpwstr>Personalizzato</vt:lpwstr>
  </property>
  <property fmtid="{D5CDD505-2E9C-101B-9397-08002B2CF9AE}" pid="12" name="ScaleCrop">
    <vt:bool>false</vt:bool>
  </property>
  <property fmtid="{D5CDD505-2E9C-101B-9397-08002B2CF9AE}" pid="13" name="ShareDoc">
    <vt:bool>false</vt:bool>
  </property>
  <property fmtid="{D5CDD505-2E9C-101B-9397-08002B2CF9AE}" pid="14" name="Slides">
    <vt:i4>33</vt:i4>
  </property>
</Properties>
</file>