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8"/>
  </p:notesMasterIdLst>
  <p:sldIdLst>
    <p:sldId id="269" r:id="rId3"/>
    <p:sldId id="257" r:id="rId4"/>
    <p:sldId id="273" r:id="rId5"/>
    <p:sldId id="264" r:id="rId6"/>
    <p:sldId id="284" r:id="rId7"/>
    <p:sldId id="276" r:id="rId8"/>
    <p:sldId id="277" r:id="rId9"/>
    <p:sldId id="278" r:id="rId10"/>
    <p:sldId id="285" r:id="rId11"/>
    <p:sldId id="294" r:id="rId12"/>
    <p:sldId id="295" r:id="rId13"/>
    <p:sldId id="288" r:id="rId14"/>
    <p:sldId id="279" r:id="rId15"/>
    <p:sldId id="291" r:id="rId16"/>
    <p:sldId id="286" r:id="rId17"/>
    <p:sldId id="280" r:id="rId18"/>
    <p:sldId id="287" r:id="rId19"/>
    <p:sldId id="292" r:id="rId20"/>
    <p:sldId id="281" r:id="rId21"/>
    <p:sldId id="282" r:id="rId22"/>
    <p:sldId id="290" r:id="rId23"/>
    <p:sldId id="289" r:id="rId24"/>
    <p:sldId id="283" r:id="rId25"/>
    <p:sldId id="293" r:id="rId26"/>
    <p:sldId id="270" r:id="rId2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61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11/02/2022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04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58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0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8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94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1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8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83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8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31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36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5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8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4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1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82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4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2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72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Trabajo en equipo a través de herramientas TIC</a:t>
            </a:r>
            <a:endParaRPr lang="es-ES" sz="2500" b="1" dirty="0">
              <a:solidFill>
                <a:srgbClr val="E12227"/>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0287000" y="7931608"/>
            <a:ext cx="4572000" cy="400110"/>
          </a:xfrm>
          <a:prstGeom prst="rect">
            <a:avLst/>
          </a:prstGeom>
          <a:noFill/>
        </p:spPr>
        <p:txBody>
          <a:bodyPr wrap="square">
            <a:spAutoFit/>
          </a:bodyPr>
          <a:lstStyle/>
          <a:p>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Internet Web Solutions</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82638" y="3008157"/>
            <a:ext cx="11708278" cy="3257174"/>
          </a:xfrm>
          <a:prstGeom prst="rect">
            <a:avLst/>
          </a:prstGeom>
          <a:noFill/>
        </p:spPr>
        <p:txBody>
          <a:bodyPr wrap="square" rtlCol="0">
            <a:spAutoFit/>
          </a:bodyPr>
          <a:lstStyle/>
          <a:p>
            <a:pPr marL="34290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Project.co: </a:t>
            </a:r>
            <a:r>
              <a:rPr lang="es-ES" sz="2800" dirty="0">
                <a:solidFill>
                  <a:srgbClr val="243255"/>
                </a:solidFill>
                <a:ea typeface="Times New Roman" panose="02020603050405020304" pitchFamily="18" charset="0"/>
              </a:rPr>
              <a:t>Esta plataforma de gestión de proyectos permite a los usuarios trabajar en más de una tarea a la vez. Puedes compartir archivos, crear listas, calendarios y horarios, tableros Kanban, facturas… Así, el seguimiento de las tareas es sencillo y dinámico.</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lvl="0" algn="just" fontAlgn="base">
              <a:lnSpc>
                <a:spcPct val="150000"/>
              </a:lnSpc>
            </a:pPr>
            <a:endParaRPr lang="es-ES" sz="2800" dirty="0">
              <a:effectLst/>
              <a:ea typeface="Times New Roman" panose="02020603050405020304" pitchFamily="18" charset="0"/>
            </a:endParaRP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8194" name="Picture 2" descr="Data Processing Agreement | Project.co">
            <a:extLst>
              <a:ext uri="{FF2B5EF4-FFF2-40B4-BE49-F238E27FC236}">
                <a16:creationId xmlns:a16="http://schemas.microsoft.com/office/drawing/2014/main" id="{BFD169AF-1604-4AE6-9746-8B05425286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420" y="1915810"/>
            <a:ext cx="4278180" cy="949964"/>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57334957-434F-4224-9E1B-5B7F1866D3A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49254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3285146"/>
            <a:ext cx="10872944" cy="2610843"/>
          </a:xfrm>
          <a:prstGeom prst="rect">
            <a:avLst/>
          </a:prstGeom>
          <a:noFill/>
        </p:spPr>
        <p:txBody>
          <a:bodyPr wrap="square" rtlCol="0">
            <a:spAutoFit/>
          </a:bodyPr>
          <a:lstStyle/>
          <a:p>
            <a:pPr marL="342900" lvl="0" indent="-342900" algn="just" fontAlgn="base">
              <a:lnSpc>
                <a:spcPct val="150000"/>
              </a:lnSpc>
              <a:buFont typeface="Arial" panose="020B0604020202020204" pitchFamily="34" charset="0"/>
              <a:buChar char="•"/>
            </a:pPr>
            <a:r>
              <a:rPr lang="en-GB" sz="2800" b="1" dirty="0">
                <a:solidFill>
                  <a:srgbClr val="243255"/>
                </a:solidFill>
                <a:effectLst/>
                <a:ea typeface="Times New Roman" panose="02020603050405020304" pitchFamily="18" charset="0"/>
              </a:rPr>
              <a:t>nTask:</a:t>
            </a:r>
            <a:r>
              <a:rPr lang="en-GB" sz="2800" dirty="0">
                <a:solidFill>
                  <a:srgbClr val="243255"/>
                </a:solidFill>
                <a:effectLst/>
                <a:ea typeface="Times New Roman" panose="02020603050405020304" pitchFamily="18" charset="0"/>
              </a:rPr>
              <a:t> </a:t>
            </a:r>
            <a:r>
              <a:rPr lang="es-ES" sz="2800" dirty="0">
                <a:solidFill>
                  <a:srgbClr val="243255"/>
                </a:solidFill>
                <a:ea typeface="Times New Roman" panose="02020603050405020304" pitchFamily="18" charset="0"/>
              </a:rPr>
              <a:t>Esta plataforma inteligente gratuita está diseñada para equipos, permitiendo programar reuniones, intercambiar archivos, planificar proyectos y muchas más opciones. Su software de administración de proyectos proporciona todas las herramientas necesarias.</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9218" name="Picture 2" descr="nTask - Free Online Task &amp;amp; Project Management Software for Teams - nTask">
            <a:extLst>
              <a:ext uri="{FF2B5EF4-FFF2-40B4-BE49-F238E27FC236}">
                <a16:creationId xmlns:a16="http://schemas.microsoft.com/office/drawing/2014/main" id="{DCF13FCD-1ED9-40E2-BD4B-A15EF20E05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866900"/>
            <a:ext cx="3744780" cy="1216578"/>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EA0EB7DE-AFD2-43E1-B5D8-7775CB461A3C}"/>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11450155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62301" y="2777835"/>
            <a:ext cx="10872944" cy="2610843"/>
          </a:xfrm>
          <a:prstGeom prst="rect">
            <a:avLst/>
          </a:prstGeom>
          <a:noFill/>
        </p:spPr>
        <p:txBody>
          <a:bodyPr wrap="square" rtlCol="0">
            <a:spAutoFit/>
          </a:bodyPr>
          <a:lstStyle/>
          <a:p>
            <a:pPr marL="342900" lvl="0" indent="-342900" algn="just" fontAlgn="base">
              <a:lnSpc>
                <a:spcPct val="150000"/>
              </a:lnSpc>
              <a:buFont typeface="Arial" panose="020B0604020202020204" pitchFamily="34" charset="0"/>
              <a:buChar char="•"/>
            </a:pPr>
            <a:r>
              <a:rPr lang="en-GB" sz="2800" b="1" dirty="0">
                <a:solidFill>
                  <a:srgbClr val="243255"/>
                </a:solidFill>
                <a:effectLst/>
                <a:ea typeface="Times New Roman" panose="02020603050405020304" pitchFamily="18" charset="0"/>
              </a:rPr>
              <a:t>Teamwork:</a:t>
            </a:r>
            <a:r>
              <a:rPr lang="en-GB" sz="2800" dirty="0">
                <a:solidFill>
                  <a:srgbClr val="243255"/>
                </a:solidFill>
                <a:effectLst/>
                <a:ea typeface="Times New Roman" panose="02020603050405020304" pitchFamily="18" charset="0"/>
              </a:rPr>
              <a:t> </a:t>
            </a:r>
            <a:r>
              <a:rPr lang="es-ES" sz="2800" dirty="0">
                <a:solidFill>
                  <a:srgbClr val="243255"/>
                </a:solidFill>
                <a:ea typeface="Times New Roman" panose="02020603050405020304" pitchFamily="18" charset="0"/>
              </a:rPr>
              <a:t>Esta solución online en La Nube proporciona funcionalidades para gestionar diversos aspectos de un negocio. Entre sus servicios, se encuentran las listas de tareas, gestión de tiempo y deadlines, compartir archivos o mensajes, entre otros.</a:t>
            </a:r>
            <a:endParaRPr lang="es-ES" sz="2800" dirty="0">
              <a:effectLst/>
              <a:ea typeface="Times New Roman" panose="02020603050405020304" pitchFamily="18" charset="0"/>
            </a:endParaRP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10246" name="Picture 6" descr="Teamwork&amp;#39;s New Brand: The highlights and the bloopers">
            <a:extLst>
              <a:ext uri="{FF2B5EF4-FFF2-40B4-BE49-F238E27FC236}">
                <a16:creationId xmlns:a16="http://schemas.microsoft.com/office/drawing/2014/main" id="{57A211FA-1514-4450-9109-3B1DE1866C8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59870" y="1711036"/>
            <a:ext cx="4390114" cy="1066799"/>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F2222DB3-B7A4-4F83-8EC8-49E7A9420E0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359989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1000" fill="hold"/>
                                        <p:tgtEl>
                                          <p:spTgt spid="10246"/>
                                        </p:tgtEl>
                                        <p:attrNameLst>
                                          <p:attrName>ppt_w</p:attrName>
                                        </p:attrNameLst>
                                      </p:cBhvr>
                                      <p:tavLst>
                                        <p:tav tm="0">
                                          <p:val>
                                            <p:fltVal val="0"/>
                                          </p:val>
                                        </p:tav>
                                        <p:tav tm="100000">
                                          <p:val>
                                            <p:strVal val="#ppt_w"/>
                                          </p:val>
                                        </p:tav>
                                      </p:tavLst>
                                    </p:anim>
                                    <p:anim calcmode="lin" valueType="num">
                                      <p:cBhvr>
                                        <p:cTn id="13" dur="1000" fill="hold"/>
                                        <p:tgtEl>
                                          <p:spTgt spid="10246"/>
                                        </p:tgtEl>
                                        <p:attrNameLst>
                                          <p:attrName>ppt_h</p:attrName>
                                        </p:attrNameLst>
                                      </p:cBhvr>
                                      <p:tavLst>
                                        <p:tav tm="0">
                                          <p:val>
                                            <p:fltVal val="0"/>
                                          </p:val>
                                        </p:tav>
                                        <p:tav tm="100000">
                                          <p:val>
                                            <p:strVal val="#ppt_h"/>
                                          </p:val>
                                        </p:tav>
                                      </p:tavLst>
                                    </p:anim>
                                    <p:anim calcmode="lin" valueType="num">
                                      <p:cBhvr>
                                        <p:cTn id="14" dur="1000" fill="hold"/>
                                        <p:tgtEl>
                                          <p:spTgt spid="10246"/>
                                        </p:tgtEl>
                                        <p:attrNameLst>
                                          <p:attrName>style.rotation</p:attrName>
                                        </p:attrNameLst>
                                      </p:cBhvr>
                                      <p:tavLst>
                                        <p:tav tm="0">
                                          <p:val>
                                            <p:fltVal val="90"/>
                                          </p:val>
                                        </p:tav>
                                        <p:tav tm="100000">
                                          <p:val>
                                            <p:fltVal val="0"/>
                                          </p:val>
                                        </p:tav>
                                      </p:tavLst>
                                    </p:anim>
                                    <p:animEffect transition="in" filter="fade">
                                      <p:cBhvr>
                                        <p:cTn id="15" dur="1000"/>
                                        <p:tgtEl>
                                          <p:spTgt spid="102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0EBDA3-7FCD-4B88-8705-1665E4BB50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5200" y="4339126"/>
            <a:ext cx="7391400" cy="4157662"/>
          </a:xfrm>
          <a:prstGeom prst="rect">
            <a:avLst/>
          </a:prstGeom>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91592" y="1729203"/>
            <a:ext cx="11247016" cy="5196166"/>
          </a:xfrm>
          <a:prstGeom prst="rect">
            <a:avLst/>
          </a:prstGeom>
          <a:noFill/>
        </p:spPr>
        <p:txBody>
          <a:bodyPr wrap="square" rtlCol="0">
            <a:spAutoFit/>
          </a:bodyPr>
          <a:lstStyle/>
          <a:p>
            <a:pPr algn="just" fontAlgn="base">
              <a:lnSpc>
                <a:spcPct val="150000"/>
              </a:lnSpc>
            </a:pPr>
            <a:r>
              <a:rPr lang="en-GB" sz="2800" b="1" dirty="0">
                <a:solidFill>
                  <a:srgbClr val="243255"/>
                </a:solidFill>
                <a:effectLst/>
                <a:ea typeface="Times New Roman" panose="02020603050405020304" pitchFamily="18" charset="0"/>
              </a:rPr>
              <a:t>- </a:t>
            </a:r>
            <a:r>
              <a:rPr lang="es-ES" sz="2800" b="1" dirty="0">
                <a:solidFill>
                  <a:srgbClr val="243255"/>
                </a:solidFill>
                <a:ea typeface="Times New Roman" panose="02020603050405020304" pitchFamily="18" charset="0"/>
              </a:rPr>
              <a:t>Herramientas de comunicación y colaboración:</a:t>
            </a: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algn="just" fontAlgn="base">
              <a:lnSpc>
                <a:spcPct val="150000"/>
              </a:lnSpc>
            </a:pPr>
            <a:r>
              <a:rPr lang="es-ES" sz="2800" dirty="0">
                <a:solidFill>
                  <a:srgbClr val="243255"/>
                </a:solidFill>
                <a:ea typeface="Times New Roman" panose="02020603050405020304" pitchFamily="18" charset="0"/>
              </a:rPr>
              <a:t>La comunicación es clave en cualquier ámbito laboral. Con la situación de Covid-19 actual, muchas empresas se han visto obligadas a recurrir al teletrabajo, de modo que la comunicación se ha vuelto complicada y artificial. Para ello, disponemos de plataformas para mejorar el intercambio de información, como son:</a:t>
            </a:r>
            <a:r>
              <a:rPr lang="en-GB" sz="2800" dirty="0">
                <a:solidFill>
                  <a:srgbClr val="243255"/>
                </a:solidFill>
                <a:effectLst/>
                <a:ea typeface="Times New Roman" panose="02020603050405020304" pitchFamily="18" charset="0"/>
              </a:rPr>
              <a:t> </a:t>
            </a:r>
          </a:p>
          <a:p>
            <a:pPr algn="just" fontAlgn="base">
              <a:lnSpc>
                <a:spcPct val="150000"/>
              </a:lnSpc>
            </a:pPr>
            <a:endParaRPr lang="en-GB" sz="2800" dirty="0">
              <a:solidFill>
                <a:srgbClr val="243255"/>
              </a:solidFill>
              <a:ea typeface="Times New Roman" panose="02020603050405020304" pitchFamily="18" charset="0"/>
            </a:endParaRPr>
          </a:p>
          <a:p>
            <a:pPr algn="just" fontAlgn="base">
              <a:lnSpc>
                <a:spcPct val="150000"/>
              </a:lnSpc>
            </a:pPr>
            <a:endParaRPr lang="es-ES" sz="2800" dirty="0">
              <a:effectLst/>
              <a:ea typeface="Times New Roman" panose="02020603050405020304" pitchFamily="18" charset="0"/>
            </a:endParaRPr>
          </a:p>
        </p:txBody>
      </p:sp>
      <p:sp>
        <p:nvSpPr>
          <p:cNvPr id="9" name="object 3">
            <a:extLst>
              <a:ext uri="{FF2B5EF4-FFF2-40B4-BE49-F238E27FC236}">
                <a16:creationId xmlns:a16="http://schemas.microsoft.com/office/drawing/2014/main" id="{49821401-458D-49ED-820D-B55EAA402F1B}"/>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
        <p:nvSpPr>
          <p:cNvPr id="11" name="object 2">
            <a:extLst>
              <a:ext uri="{FF2B5EF4-FFF2-40B4-BE49-F238E27FC236}">
                <a16:creationId xmlns:a16="http://schemas.microsoft.com/office/drawing/2014/main" id="{444756DA-A770-482D-8BB9-7EFFE7E6AD26}"/>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1922961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kype - Aplicaciones en Google Play">
            <a:extLst>
              <a:ext uri="{FF2B5EF4-FFF2-40B4-BE49-F238E27FC236}">
                <a16:creationId xmlns:a16="http://schemas.microsoft.com/office/drawing/2014/main" id="{86A4C8E3-9C23-4D92-9AD0-F09A35F4B6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6974" y="1866900"/>
            <a:ext cx="1997900" cy="19979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341801" y="1985036"/>
            <a:ext cx="11898180" cy="1964512"/>
          </a:xfrm>
          <a:prstGeom prst="rect">
            <a:avLst/>
          </a:prstGeom>
          <a:noFill/>
        </p:spPr>
        <p:txBody>
          <a:bodyPr wrap="square" rtlCol="0">
            <a:spAutoFit/>
          </a:bodyPr>
          <a:lstStyle/>
          <a:p>
            <a:pPr marL="34290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Skype:</a:t>
            </a:r>
            <a:r>
              <a:rPr lang="en-GB" sz="2800" dirty="0">
                <a:solidFill>
                  <a:srgbClr val="243255"/>
                </a:solidFill>
                <a:effectLst/>
                <a:ea typeface="Times New Roman" panose="02020603050405020304" pitchFamily="18" charset="0"/>
              </a:rPr>
              <a:t> </a:t>
            </a:r>
            <a:r>
              <a:rPr lang="es-ES" sz="2800" dirty="0">
                <a:solidFill>
                  <a:srgbClr val="243255"/>
                </a:solidFill>
                <a:ea typeface="Times New Roman" panose="02020603050405020304" pitchFamily="18" charset="0"/>
              </a:rPr>
              <a:t>La plataforma de videoconferencias por excelencia. Entre sus servicios se incluyen las llamadas (de audio o video) online, chats, conferencias de hasta 50 personas, programar reuniones, entre otras tareas</a:t>
            </a:r>
            <a:endParaRPr lang="es-ES" sz="2800" dirty="0">
              <a:effectLst/>
              <a:ea typeface="Times New Roman" panose="02020603050405020304" pitchFamily="18" charset="0"/>
            </a:endParaRP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11268" name="Picture 4" descr="ZOOM Cloud Meetings:Amazon.es:Appstore for Android">
            <a:extLst>
              <a:ext uri="{FF2B5EF4-FFF2-40B4-BE49-F238E27FC236}">
                <a16:creationId xmlns:a16="http://schemas.microsoft.com/office/drawing/2014/main" id="{02E02372-14B3-469D-B9B3-BD4097C153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6921" y="4259954"/>
            <a:ext cx="1438006" cy="14380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a:extLst>
              <a:ext uri="{FF2B5EF4-FFF2-40B4-BE49-F238E27FC236}">
                <a16:creationId xmlns:a16="http://schemas.microsoft.com/office/drawing/2014/main" id="{6A9F3D1F-8486-495D-9D9A-F03A3145F2B5}"/>
              </a:ext>
            </a:extLst>
          </p:cNvPr>
          <p:cNvSpPr txBox="1"/>
          <p:nvPr/>
        </p:nvSpPr>
        <p:spPr>
          <a:xfrm>
            <a:off x="3341801" y="4142972"/>
            <a:ext cx="11898180" cy="2610843"/>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Zoom:</a:t>
            </a:r>
            <a:r>
              <a:rPr lang="en-GB" sz="2800" dirty="0">
                <a:solidFill>
                  <a:srgbClr val="243255"/>
                </a:solidFill>
                <a:effectLst/>
                <a:ea typeface="Times New Roman" panose="02020603050405020304" pitchFamily="18" charset="0"/>
              </a:rPr>
              <a:t> </a:t>
            </a:r>
            <a:r>
              <a:rPr lang="es-ES" sz="2800" dirty="0">
                <a:solidFill>
                  <a:srgbClr val="243255"/>
                </a:solidFill>
                <a:ea typeface="Times New Roman" panose="02020603050405020304" pitchFamily="18" charset="0"/>
              </a:rPr>
              <a:t>Este servicio de videoconferencias se ha convertido en una de las plataformas líderes en el ámbito. Ideal para equipos de todas las naturalezas. Interactúa en un espacio virtual de trabajo, realiza llamadas de video o audio, con chats en vivo y graba sesiones para no perderte nada.</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3" name="object 2">
            <a:extLst>
              <a:ext uri="{FF2B5EF4-FFF2-40B4-BE49-F238E27FC236}">
                <a16:creationId xmlns:a16="http://schemas.microsoft.com/office/drawing/2014/main" id="{B18E11FE-3432-4F3D-B229-01753F1DF670}"/>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1472219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fade">
                                      <p:cBhvr>
                                        <p:cTn id="22" dur="1000"/>
                                        <p:tgtEl>
                                          <p:spTgt spid="11268"/>
                                        </p:tgtEl>
                                      </p:cBhvr>
                                    </p:animEffect>
                                    <p:anim calcmode="lin" valueType="num">
                                      <p:cBhvr>
                                        <p:cTn id="23" dur="1000" fill="hold"/>
                                        <p:tgtEl>
                                          <p:spTgt spid="11268"/>
                                        </p:tgtEl>
                                        <p:attrNameLst>
                                          <p:attrName>ppt_x</p:attrName>
                                        </p:attrNameLst>
                                      </p:cBhvr>
                                      <p:tavLst>
                                        <p:tav tm="0">
                                          <p:val>
                                            <p:strVal val="#ppt_x"/>
                                          </p:val>
                                        </p:tav>
                                        <p:tav tm="100000">
                                          <p:val>
                                            <p:strVal val="#ppt_x"/>
                                          </p:val>
                                        </p:tav>
                                      </p:tavLst>
                                    </p:anim>
                                    <p:anim calcmode="lin" valueType="num">
                                      <p:cBhvr>
                                        <p:cTn id="24" dur="1000" fill="hold"/>
                                        <p:tgtEl>
                                          <p:spTgt spid="11268"/>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657600" y="2019300"/>
            <a:ext cx="10515600" cy="3257174"/>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Microsoft Teams: </a:t>
            </a:r>
            <a:r>
              <a:rPr lang="es-ES" sz="2800" dirty="0">
                <a:solidFill>
                  <a:srgbClr val="243255"/>
                </a:solidFill>
                <a:ea typeface="Times New Roman" panose="02020603050405020304" pitchFamily="18" charset="0"/>
              </a:rPr>
              <a:t>Este espacio de trabajo dispone de opciones de reuniones mediante chat, video o llamadas. También permite almacenar documentos, fotos, vídeos e historial de conversaciones. Personaliza y configura tu espacio con aplicaciones para organizar el trabajo.</a:t>
            </a: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12292" name="Picture 4">
            <a:extLst>
              <a:ext uri="{FF2B5EF4-FFF2-40B4-BE49-F238E27FC236}">
                <a16:creationId xmlns:a16="http://schemas.microsoft.com/office/drawing/2014/main" id="{84FA5FB6-549C-4CF3-8D32-EA00D7CF7C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6194" y="2019300"/>
            <a:ext cx="2312952" cy="215127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88122FC2-35F9-4A81-A0FB-2D595799A2A4}"/>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150329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inVertical)">
                                      <p:cBhvr>
                                        <p:cTn id="12" dur="500"/>
                                        <p:tgtEl>
                                          <p:spTgt spid="1229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p 10 Free and Open Source Document Management Systems | by Sharad  Bhardwaj | Medium">
            <a:extLst>
              <a:ext uri="{FF2B5EF4-FFF2-40B4-BE49-F238E27FC236}">
                <a16:creationId xmlns:a16="http://schemas.microsoft.com/office/drawing/2014/main" id="{852A01A1-D00D-4F0A-8B7B-EEC27693CB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75472" y="5143500"/>
            <a:ext cx="8212527" cy="328029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703086"/>
            <a:ext cx="12244544" cy="5196166"/>
          </a:xfrm>
          <a:prstGeom prst="rect">
            <a:avLst/>
          </a:prstGeom>
          <a:noFill/>
        </p:spPr>
        <p:txBody>
          <a:bodyPr wrap="square" rtlCol="0">
            <a:spAutoFit/>
          </a:bodyPr>
          <a:lstStyle/>
          <a:p>
            <a:pPr algn="just" fontAlgn="base">
              <a:lnSpc>
                <a:spcPct val="150000"/>
              </a:lnSpc>
            </a:pPr>
            <a:r>
              <a:rPr lang="en-GB" sz="2800" b="1" dirty="0">
                <a:solidFill>
                  <a:srgbClr val="243255"/>
                </a:solidFill>
                <a:effectLst/>
                <a:ea typeface="Times New Roman" panose="02020603050405020304" pitchFamily="18" charset="0"/>
              </a:rPr>
              <a:t>-</a:t>
            </a:r>
            <a:r>
              <a:rPr lang="en-GB" sz="2800" dirty="0">
                <a:effectLst/>
                <a:ea typeface="Times New Roman" panose="02020603050405020304" pitchFamily="18" charset="0"/>
              </a:rPr>
              <a:t> </a:t>
            </a:r>
            <a:r>
              <a:rPr lang="en-GB" sz="2800" b="1" dirty="0">
                <a:solidFill>
                  <a:srgbClr val="243255"/>
                </a:solidFill>
                <a:ea typeface="Times New Roman" panose="02020603050405020304" pitchFamily="18" charset="0"/>
              </a:rPr>
              <a:t>Herramientas de gestión documental: </a:t>
            </a:r>
            <a:endParaRPr lang="es-ES" sz="2800" dirty="0">
              <a:effectLst/>
              <a:ea typeface="Times New Roman" panose="02020603050405020304" pitchFamily="18" charset="0"/>
            </a:endParaRPr>
          </a:p>
          <a:p>
            <a:pPr algn="just" fontAlgn="base">
              <a:lnSpc>
                <a:spcPct val="150000"/>
              </a:lnSpc>
            </a:pPr>
            <a:r>
              <a:rPr lang="es-ES" sz="2800" dirty="0">
                <a:solidFill>
                  <a:srgbClr val="243255"/>
                </a:solidFill>
                <a:ea typeface="Times New Roman" panose="02020603050405020304" pitchFamily="18" charset="0"/>
              </a:rPr>
              <a:t>Un repositorio de documentos es un espacio donde se almacenan, gestionan y organizan documentos, de forma que los miembros de todo el equipo pueden acceder a ellos cuando es necesario. Es gestionado por los miembros con derechos de administración. De esta forma, podemos agilizar y unificar todo el proceso de consulta y gestión de documentos. De nuevo, encontramos diversas herramientas TIC que nos pueden ayudar:</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algn="just" fontAlgn="base">
              <a:lnSpc>
                <a:spcPct val="150000"/>
              </a:lnSpc>
            </a:pP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9" name="object 3">
            <a:extLst>
              <a:ext uri="{FF2B5EF4-FFF2-40B4-BE49-F238E27FC236}">
                <a16:creationId xmlns:a16="http://schemas.microsoft.com/office/drawing/2014/main" id="{F9757EFD-EE72-465E-8C0C-F72365AE2E3E}"/>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
        <p:nvSpPr>
          <p:cNvPr id="11" name="object 2">
            <a:extLst>
              <a:ext uri="{FF2B5EF4-FFF2-40B4-BE49-F238E27FC236}">
                <a16:creationId xmlns:a16="http://schemas.microsoft.com/office/drawing/2014/main" id="{9460BB14-DCBD-445F-B43B-7F55A4A3AC0C}"/>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31694126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randombar(horizontal)">
                                      <p:cBhvr>
                                        <p:cTn id="16" dur="500"/>
                                        <p:tgtEl>
                                          <p:spTgt spid="133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410834"/>
            <a:ext cx="13269780" cy="1964512"/>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DocuWare:</a:t>
            </a:r>
            <a:r>
              <a:rPr lang="en-GB" sz="2800" dirty="0">
                <a:solidFill>
                  <a:srgbClr val="243255"/>
                </a:solidFill>
                <a:effectLst/>
                <a:ea typeface="Times New Roman" panose="02020603050405020304" pitchFamily="18" charset="0"/>
              </a:rPr>
              <a:t> </a:t>
            </a:r>
            <a:r>
              <a:rPr lang="es-ES" sz="2800" dirty="0">
                <a:solidFill>
                  <a:srgbClr val="243255"/>
                </a:solidFill>
                <a:ea typeface="Times New Roman" panose="02020603050405020304" pitchFamily="18" charset="0"/>
              </a:rPr>
              <a:t>Esta plataforma permite capturar, procesar y emplear la información de una empresa. Su software permite automatizar gran parte de la consulta y organización de documentos mediante un sistema centralizado y seguro.</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14338" name="Picture 2" descr="Ricoh completa la adquisición de DocuWare | Ricoh España">
            <a:extLst>
              <a:ext uri="{FF2B5EF4-FFF2-40B4-BE49-F238E27FC236}">
                <a16:creationId xmlns:a16="http://schemas.microsoft.com/office/drawing/2014/main" id="{4AE5FB23-FC59-42B4-AB29-A0584307AE6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4325600" y="2977942"/>
            <a:ext cx="3581573" cy="8645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ntelligent Information Management | M-Files">
            <a:extLst>
              <a:ext uri="{FF2B5EF4-FFF2-40B4-BE49-F238E27FC236}">
                <a16:creationId xmlns:a16="http://schemas.microsoft.com/office/drawing/2014/main" id="{A4E70628-5ACD-463A-B0BF-0C9AD818177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084" t="25383" r="7969" b="19527"/>
          <a:stretch/>
        </p:blipFill>
        <p:spPr bwMode="auto">
          <a:xfrm>
            <a:off x="14509345" y="4935857"/>
            <a:ext cx="3214081" cy="9706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
            <a:extLst>
              <a:ext uri="{FF2B5EF4-FFF2-40B4-BE49-F238E27FC236}">
                <a16:creationId xmlns:a16="http://schemas.microsoft.com/office/drawing/2014/main" id="{313AD010-3FA1-4C9B-BA58-9DFC1A5477EA}"/>
              </a:ext>
            </a:extLst>
          </p:cNvPr>
          <p:cNvSpPr txBox="1"/>
          <p:nvPr/>
        </p:nvSpPr>
        <p:spPr>
          <a:xfrm>
            <a:off x="903420" y="4399591"/>
            <a:ext cx="13269780" cy="2610843"/>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M-Files:</a:t>
            </a:r>
            <a:r>
              <a:rPr lang="en-GB" sz="2800" dirty="0">
                <a:solidFill>
                  <a:srgbClr val="243255"/>
                </a:solidFill>
                <a:effectLst/>
                <a:ea typeface="Times New Roman" panose="02020603050405020304" pitchFamily="18" charset="0"/>
              </a:rPr>
              <a:t> </a:t>
            </a:r>
            <a:r>
              <a:rPr lang="es-ES" sz="2800" dirty="0">
                <a:solidFill>
                  <a:srgbClr val="243255"/>
                </a:solidFill>
                <a:ea typeface="Times New Roman" panose="02020603050405020304" pitchFamily="18" charset="0"/>
              </a:rPr>
              <a:t>Esta opción de administración de información presenta una facilidad de uso, versatilidad y funcionalidad apta para una amplia variedad de sectores. Puedes acceder al contenido desde múltiples repositorios de datos sin necesidad de migración. Puedes implementarla en la Nube, </a:t>
            </a:r>
            <a:r>
              <a:rPr lang="es-ES" sz="2800" dirty="0" err="1">
                <a:solidFill>
                  <a:srgbClr val="243255"/>
                </a:solidFill>
                <a:ea typeface="Times New Roman" panose="02020603050405020304" pitchFamily="18" charset="0"/>
              </a:rPr>
              <a:t>on</a:t>
            </a:r>
            <a:r>
              <a:rPr lang="es-ES" sz="2800" dirty="0">
                <a:solidFill>
                  <a:srgbClr val="243255"/>
                </a:solidFill>
                <a:ea typeface="Times New Roman" panose="02020603050405020304" pitchFamily="18" charset="0"/>
              </a:rPr>
              <a:t>-premises, o de forma híbrida.</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1" name="object 2">
            <a:extLst>
              <a:ext uri="{FF2B5EF4-FFF2-40B4-BE49-F238E27FC236}">
                <a16:creationId xmlns:a16="http://schemas.microsoft.com/office/drawing/2014/main" id="{07414948-66F5-41FC-AA8A-7827D04E5607}"/>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200274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42"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fade">
                                      <p:cBhvr>
                                        <p:cTn id="15" dur="1000"/>
                                        <p:tgtEl>
                                          <p:spTgt spid="14338"/>
                                        </p:tgtEl>
                                      </p:cBhvr>
                                    </p:animEffect>
                                    <p:anim calcmode="lin" valueType="num">
                                      <p:cBhvr>
                                        <p:cTn id="16" dur="1000" fill="hold"/>
                                        <p:tgtEl>
                                          <p:spTgt spid="14338"/>
                                        </p:tgtEl>
                                        <p:attrNameLst>
                                          <p:attrName>ppt_x</p:attrName>
                                        </p:attrNameLst>
                                      </p:cBhvr>
                                      <p:tavLst>
                                        <p:tav tm="0">
                                          <p:val>
                                            <p:strVal val="#ppt_x"/>
                                          </p:val>
                                        </p:tav>
                                        <p:tav tm="100000">
                                          <p:val>
                                            <p:strVal val="#ppt_x"/>
                                          </p:val>
                                        </p:tav>
                                      </p:tavLst>
                                    </p:anim>
                                    <p:anim calcmode="lin" valueType="num">
                                      <p:cBhvr>
                                        <p:cTn id="17"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42" presetClass="entr" presetSubtype="0" fill="hold" nodeType="with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fade">
                                      <p:cBhvr>
                                        <p:cTn id="25" dur="1000"/>
                                        <p:tgtEl>
                                          <p:spTgt spid="14340"/>
                                        </p:tgtEl>
                                      </p:cBhvr>
                                    </p:animEffect>
                                    <p:anim calcmode="lin" valueType="num">
                                      <p:cBhvr>
                                        <p:cTn id="26" dur="1000" fill="hold"/>
                                        <p:tgtEl>
                                          <p:spTgt spid="14340"/>
                                        </p:tgtEl>
                                        <p:attrNameLst>
                                          <p:attrName>ppt_x</p:attrName>
                                        </p:attrNameLst>
                                      </p:cBhvr>
                                      <p:tavLst>
                                        <p:tav tm="0">
                                          <p:val>
                                            <p:strVal val="#ppt_x"/>
                                          </p:val>
                                        </p:tav>
                                        <p:tav tm="100000">
                                          <p:val>
                                            <p:strVal val="#ppt_x"/>
                                          </p:val>
                                        </p:tav>
                                      </p:tavLst>
                                    </p:anim>
                                    <p:anim calcmode="lin" valueType="num">
                                      <p:cBhvr>
                                        <p:cTn id="27" dur="1000" fill="hold"/>
                                        <p:tgtEl>
                                          <p:spTgt spid="14340"/>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4419600" y="2317879"/>
            <a:ext cx="11898180" cy="2610843"/>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LogicalDOC:</a:t>
            </a:r>
            <a:r>
              <a:rPr lang="en-GB" sz="2800" dirty="0">
                <a:solidFill>
                  <a:srgbClr val="243255"/>
                </a:solidFill>
                <a:effectLst/>
                <a:ea typeface="Times New Roman" panose="02020603050405020304" pitchFamily="18" charset="0"/>
              </a:rPr>
              <a:t> </a:t>
            </a:r>
            <a:r>
              <a:rPr lang="es-ES" sz="2800" dirty="0">
                <a:solidFill>
                  <a:srgbClr val="243255"/>
                </a:solidFill>
                <a:ea typeface="Times New Roman" panose="02020603050405020304" pitchFamily="18" charset="0"/>
              </a:rPr>
              <a:t>Controla la gestión de documentos. Crea, coproduce y coordina cualquier cantidad de documento, fomentando la colaboración y productividad. Su versátil software le permite adaptarse a diversos modelos de negocio.</a:t>
            </a:r>
            <a:endParaRPr lang="es-ES" sz="2800" dirty="0">
              <a:effectLst/>
              <a:ea typeface="Times New Roman" panose="02020603050405020304" pitchFamily="18" charset="0"/>
            </a:endParaRP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15364" name="Picture 4" descr="Gestión de documentos de construcción - LogicalDOC">
            <a:extLst>
              <a:ext uri="{FF2B5EF4-FFF2-40B4-BE49-F238E27FC236}">
                <a16:creationId xmlns:a16="http://schemas.microsoft.com/office/drawing/2014/main" id="{ED7F32C5-A69F-468E-8236-A6BC7EA9891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96543" y="2394704"/>
            <a:ext cx="2982780" cy="1810863"/>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AFE3C8D9-41A4-47D7-B9A6-42BDC6394C7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2044522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down)">
                                      <p:cBhvr>
                                        <p:cTn id="12" dur="580">
                                          <p:stCondLst>
                                            <p:cond delay="0"/>
                                          </p:stCondLst>
                                        </p:cTn>
                                        <p:tgtEl>
                                          <p:spTgt spid="15364"/>
                                        </p:tgtEl>
                                      </p:cBhvr>
                                    </p:animEffect>
                                    <p:anim calcmode="lin" valueType="num">
                                      <p:cBhvr>
                                        <p:cTn id="13" dur="1822"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36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36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36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364"/>
                                        </p:tgtEl>
                                        <p:attrNameLst>
                                          <p:attrName>ppt_y</p:attrName>
                                        </p:attrNameLst>
                                      </p:cBhvr>
                                      <p:tavLst>
                                        <p:tav tm="0" fmla="#ppt_y-sin(pi*$)/81">
                                          <p:val>
                                            <p:fltVal val="0"/>
                                          </p:val>
                                        </p:tav>
                                        <p:tav tm="100000">
                                          <p:val>
                                            <p:fltVal val="1"/>
                                          </p:val>
                                        </p:tav>
                                      </p:tavLst>
                                    </p:anim>
                                    <p:animScale>
                                      <p:cBhvr>
                                        <p:cTn id="18" dur="26">
                                          <p:stCondLst>
                                            <p:cond delay="650"/>
                                          </p:stCondLst>
                                        </p:cTn>
                                        <p:tgtEl>
                                          <p:spTgt spid="15364"/>
                                        </p:tgtEl>
                                      </p:cBhvr>
                                      <p:to x="100000" y="60000"/>
                                    </p:animScale>
                                    <p:animScale>
                                      <p:cBhvr>
                                        <p:cTn id="19" dur="166" decel="50000">
                                          <p:stCondLst>
                                            <p:cond delay="676"/>
                                          </p:stCondLst>
                                        </p:cTn>
                                        <p:tgtEl>
                                          <p:spTgt spid="15364"/>
                                        </p:tgtEl>
                                      </p:cBhvr>
                                      <p:to x="100000" y="100000"/>
                                    </p:animScale>
                                    <p:animScale>
                                      <p:cBhvr>
                                        <p:cTn id="20" dur="26">
                                          <p:stCondLst>
                                            <p:cond delay="1312"/>
                                          </p:stCondLst>
                                        </p:cTn>
                                        <p:tgtEl>
                                          <p:spTgt spid="15364"/>
                                        </p:tgtEl>
                                      </p:cBhvr>
                                      <p:to x="100000" y="80000"/>
                                    </p:animScale>
                                    <p:animScale>
                                      <p:cBhvr>
                                        <p:cTn id="21" dur="166" decel="50000">
                                          <p:stCondLst>
                                            <p:cond delay="1338"/>
                                          </p:stCondLst>
                                        </p:cTn>
                                        <p:tgtEl>
                                          <p:spTgt spid="15364"/>
                                        </p:tgtEl>
                                      </p:cBhvr>
                                      <p:to x="100000" y="100000"/>
                                    </p:animScale>
                                    <p:animScale>
                                      <p:cBhvr>
                                        <p:cTn id="22" dur="26">
                                          <p:stCondLst>
                                            <p:cond delay="1642"/>
                                          </p:stCondLst>
                                        </p:cTn>
                                        <p:tgtEl>
                                          <p:spTgt spid="15364"/>
                                        </p:tgtEl>
                                      </p:cBhvr>
                                      <p:to x="100000" y="90000"/>
                                    </p:animScale>
                                    <p:animScale>
                                      <p:cBhvr>
                                        <p:cTn id="23" dur="166" decel="50000">
                                          <p:stCondLst>
                                            <p:cond delay="1668"/>
                                          </p:stCondLst>
                                        </p:cTn>
                                        <p:tgtEl>
                                          <p:spTgt spid="15364"/>
                                        </p:tgtEl>
                                      </p:cBhvr>
                                      <p:to x="100000" y="100000"/>
                                    </p:animScale>
                                    <p:animScale>
                                      <p:cBhvr>
                                        <p:cTn id="24" dur="26">
                                          <p:stCondLst>
                                            <p:cond delay="1808"/>
                                          </p:stCondLst>
                                        </p:cTn>
                                        <p:tgtEl>
                                          <p:spTgt spid="15364"/>
                                        </p:tgtEl>
                                      </p:cBhvr>
                                      <p:to x="100000" y="95000"/>
                                    </p:animScale>
                                    <p:animScale>
                                      <p:cBhvr>
                                        <p:cTn id="25" dur="166" decel="50000">
                                          <p:stCondLst>
                                            <p:cond delay="1834"/>
                                          </p:stCondLst>
                                        </p:cTn>
                                        <p:tgtEl>
                                          <p:spTgt spid="15364"/>
                                        </p:tgtEl>
                                      </p:cBhvr>
                                      <p:to x="100000" y="100000"/>
                                    </p:animScale>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97544" cy="998991"/>
          </a:xfrm>
          <a:prstGeom prst="rect">
            <a:avLst/>
          </a:prstGeom>
        </p:spPr>
        <p:txBody>
          <a:bodyPr vert="horz" wrap="square" lIns="0" tIns="13970" rIns="0" bIns="0" rtlCol="0">
            <a:spAutoFit/>
          </a:bodyPr>
          <a:lstStyle/>
          <a:p>
            <a:pPr fontAlgn="base"/>
            <a:r>
              <a:rPr lang="en-GB" sz="3200" b="1" dirty="0">
                <a:solidFill>
                  <a:srgbClr val="243255"/>
                </a:solidFill>
                <a:effectLst/>
                <a:latin typeface="Calibri" panose="020F0502020204030204" pitchFamily="34" charset="0"/>
                <a:ea typeface="Times New Roman" panose="02020603050405020304" pitchFamily="18" charset="0"/>
              </a:rPr>
              <a:t>Unidad 2: </a:t>
            </a:r>
            <a:r>
              <a:rPr lang="es-ES" sz="3200" b="1" dirty="0">
                <a:solidFill>
                  <a:srgbClr val="243255"/>
                </a:solidFill>
                <a:latin typeface="Calibri" panose="020F0502020204030204" pitchFamily="34" charset="0"/>
                <a:ea typeface="Times New Roman" panose="02020603050405020304" pitchFamily="18" charset="0"/>
              </a:rPr>
              <a:t>Cuestiones de trabajo en equipo y coordinación usando herramientas TIC y consejos para mejorarla de forma creativa.</a:t>
            </a:r>
            <a:r>
              <a:rPr lang="en-GB" sz="3200" b="1" dirty="0">
                <a:solidFill>
                  <a:srgbClr val="243255"/>
                </a:solidFill>
                <a:effectLst/>
                <a:latin typeface="Calibri" panose="020F0502020204030204" pitchFamily="34" charset="0"/>
                <a:ea typeface="Times New Roman" panose="02020603050405020304" pitchFamily="18" charset="0"/>
              </a:rPr>
              <a:t> </a:t>
            </a:r>
            <a:endParaRPr lang="es-ES" sz="3200" b="1" dirty="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3771900"/>
            <a:ext cx="10297980" cy="3901196"/>
          </a:xfrm>
          <a:prstGeom prst="rect">
            <a:avLst/>
          </a:prstGeom>
          <a:noFill/>
        </p:spPr>
        <p:txBody>
          <a:bodyPr wrap="square" rtlCol="0">
            <a:spAutoFit/>
          </a:bodyPr>
          <a:lstStyle/>
          <a:p>
            <a:pPr algn="just" fontAlgn="base">
              <a:lnSpc>
                <a:spcPct val="150000"/>
              </a:lnSpc>
            </a:pPr>
            <a:r>
              <a:rPr lang="es-ES" sz="2800" dirty="0">
                <a:solidFill>
                  <a:srgbClr val="243255"/>
                </a:solidFill>
                <a:latin typeface="Calibri" panose="020F0502020204030204" pitchFamily="34" charset="0"/>
                <a:ea typeface="Times New Roman" panose="02020603050405020304" pitchFamily="18" charset="0"/>
              </a:rPr>
              <a:t>La coordinación y comunicación entre equipos es un tema complejo y difícil de gestionar. Todos los miembros deben poner de su parte para garantizar el éxito laboral.  Es por ello que hay que tener una serie de aspectos en cuenta para conseguir una buena efectividad y buen ambiente. A continuación, se adjuntan una serie de consejos para lograrlo:</a:t>
            </a:r>
            <a:r>
              <a:rPr lang="en-GB" sz="2800" dirty="0">
                <a:solidFill>
                  <a:srgbClr val="243255"/>
                </a:solidFill>
                <a:effectLst/>
                <a:latin typeface="Calibri" panose="020F0502020204030204" pitchFamily="34" charset="0"/>
                <a:ea typeface="Times New Roman" panose="02020603050405020304" pitchFamily="18" charset="0"/>
              </a:rPr>
              <a:t> </a:t>
            </a:r>
            <a:endParaRPr lang="es-ES" sz="2800" dirty="0">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6DB2408F-C8E3-481B-BEFD-24DB75CA61AF}"/>
              </a:ext>
            </a:extLst>
          </p:cNvPr>
          <p:cNvSpPr txBox="1"/>
          <p:nvPr/>
        </p:nvSpPr>
        <p:spPr>
          <a:xfrm>
            <a:off x="889565" y="3053141"/>
            <a:ext cx="11558744" cy="584775"/>
          </a:xfrm>
          <a:prstGeom prst="rect">
            <a:avLst/>
          </a:prstGeom>
          <a:noFill/>
        </p:spPr>
        <p:txBody>
          <a:bodyPr wrap="square" rtlCol="0" anchor="ctr">
            <a:spAutoFit/>
          </a:bodyPr>
          <a:lstStyle/>
          <a:p>
            <a:pPr fontAlgn="base"/>
            <a:r>
              <a:rPr lang="en-GB" sz="3200" b="1" dirty="0">
                <a:solidFill>
                  <a:srgbClr val="243255"/>
                </a:solidFill>
                <a:effectLst/>
                <a:latin typeface="Calibri" panose="020F0502020204030204" pitchFamily="34" charset="0"/>
                <a:ea typeface="Times New Roman" panose="02020603050405020304" pitchFamily="18" charset="0"/>
              </a:rPr>
              <a:t>2.1. </a:t>
            </a:r>
            <a:r>
              <a:rPr lang="es-ES" sz="3200" b="1" dirty="0">
                <a:solidFill>
                  <a:srgbClr val="243255"/>
                </a:solidFill>
                <a:latin typeface="Calibri" panose="020F0502020204030204" pitchFamily="34" charset="0"/>
                <a:ea typeface="Times New Roman" panose="02020603050405020304" pitchFamily="18" charset="0"/>
              </a:rPr>
              <a:t>Consejos para una buena coordinación y comunicación</a:t>
            </a:r>
            <a:endParaRPr lang="es-ES" sz="3200" b="1"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F0AA9AD3-898F-4B0C-913F-A2963EC7305B}"/>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13" name="Imagen 12">
            <a:extLst>
              <a:ext uri="{FF2B5EF4-FFF2-40B4-BE49-F238E27FC236}">
                <a16:creationId xmlns:a16="http://schemas.microsoft.com/office/drawing/2014/main" id="{F18DB16B-386C-4739-B8DC-AF0072AACF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58600" y="2692632"/>
            <a:ext cx="5525647" cy="5525647"/>
          </a:xfrm>
          <a:prstGeom prst="rect">
            <a:avLst/>
          </a:prstGeom>
        </p:spPr>
      </p:pic>
    </p:spTree>
    <p:extLst>
      <p:ext uri="{BB962C8B-B14F-4D97-AF65-F5344CB8AC3E}">
        <p14:creationId xmlns:p14="http://schemas.microsoft.com/office/powerpoint/2010/main" val="3502535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Our Goals And Objectives Operation Of Solution Ppt Powerpoint Presentation  Icon Influencers | PowerPoint Slide Template | Presentation Templates PPT  Layout | Presentation Deck">
            <a:extLst>
              <a:ext uri="{FF2B5EF4-FFF2-40B4-BE49-F238E27FC236}">
                <a16:creationId xmlns:a16="http://schemas.microsoft.com/office/drawing/2014/main" id="{66AABCC2-B562-48E1-924A-D08035C221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407" y="593745"/>
            <a:ext cx="1800180" cy="2035155"/>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p:nvPr/>
        </p:nvSpPr>
        <p:spPr>
          <a:xfrm rot="16200000">
            <a:off x="1078978" y="396077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2228158" y="859834"/>
            <a:ext cx="12852400" cy="751488"/>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OBJETIVOS Y METAS</a:t>
            </a:r>
            <a:endParaRPr sz="4800" dirty="0">
              <a:solidFill>
                <a:srgbClr val="E12227"/>
              </a:solidFill>
            </a:endParaRPr>
          </a:p>
        </p:txBody>
      </p:sp>
      <p:sp>
        <p:nvSpPr>
          <p:cNvPr id="17" name="object 17"/>
          <p:cNvSpPr txBox="1"/>
          <p:nvPr/>
        </p:nvSpPr>
        <p:spPr>
          <a:xfrm>
            <a:off x="1105032" y="2829950"/>
            <a:ext cx="13081000" cy="444994"/>
          </a:xfrm>
          <a:prstGeom prst="rect">
            <a:avLst/>
          </a:prstGeom>
        </p:spPr>
        <p:txBody>
          <a:bodyPr vert="horz" wrap="square" lIns="0" tIns="13970" rIns="0" bIns="0" rtlCol="0">
            <a:spAutoFit/>
          </a:bodyPr>
          <a:lstStyle/>
          <a:p>
            <a:pPr algn="just"/>
            <a:r>
              <a:rPr lang="es-E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 través de este módulo podrás:</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504214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12351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3654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701932" y="3834157"/>
            <a:ext cx="11556867" cy="954107"/>
          </a:xfrm>
          <a:prstGeom prst="rect">
            <a:avLst/>
          </a:prstGeom>
          <a:noFill/>
        </p:spPr>
        <p:txBody>
          <a:bodyPr wrap="square" lIns="108000" rIns="108000" rtlCol="0">
            <a:spAutoFit/>
          </a:bodyPr>
          <a:lstStyle/>
          <a:p>
            <a:pPr lvl="0" algn="just"/>
            <a:r>
              <a:rPr lang="es-ES" sz="2800" dirty="0">
                <a:solidFill>
                  <a:srgbClr val="244061"/>
                </a:solidFill>
                <a:ea typeface="Times New Roman" panose="02020603050405020304" pitchFamily="18" charset="0"/>
              </a:rPr>
              <a:t>Aprender algunas de las herramientas TIC más importantes en el mundo empresarial, así como sus beneficios y características.</a:t>
            </a:r>
            <a:r>
              <a:rPr lang="en-GB" sz="2800" dirty="0">
                <a:solidFill>
                  <a:srgbClr val="244061"/>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701933" y="4978121"/>
            <a:ext cx="10979267" cy="954107"/>
          </a:xfrm>
          <a:prstGeom prst="rect">
            <a:avLst/>
          </a:prstGeom>
          <a:noFill/>
        </p:spPr>
        <p:txBody>
          <a:bodyPr wrap="square" lIns="108000" rIns="108000" rtlCol="0">
            <a:spAutoFit/>
          </a:bodyPr>
          <a:lstStyle/>
          <a:p>
            <a:r>
              <a:rPr lang="es-ES" sz="2800" dirty="0">
                <a:solidFill>
                  <a:srgbClr val="244061"/>
                </a:solidFill>
                <a:ea typeface="Times New Roman" panose="02020603050405020304" pitchFamily="18" charset="0"/>
              </a:rPr>
              <a:t>Fomentar la colaboración y trabajo en equipo a través de las herramientas TIC</a:t>
            </a:r>
            <a:endParaRPr lang="es-ES" sz="2800" dirty="0">
              <a:effectLst/>
              <a:ea typeface="Times New Roman" panose="02020603050405020304" pitchFamily="18"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48749" y="7102379"/>
            <a:ext cx="14158328" cy="523220"/>
          </a:xfrm>
          <a:prstGeom prst="rect">
            <a:avLst/>
          </a:prstGeom>
          <a:noFill/>
        </p:spPr>
        <p:txBody>
          <a:bodyPr wrap="square" lIns="108000" rIns="108000" rtlCol="0">
            <a:spAutoFit/>
          </a:bodyPr>
          <a:lstStyle/>
          <a:p>
            <a:pPr lvl="0"/>
            <a:r>
              <a:rPr lang="es-ES" sz="2800" dirty="0">
                <a:solidFill>
                  <a:srgbClr val="244061"/>
                </a:solidFill>
                <a:ea typeface="Times New Roman" panose="02020603050405020304" pitchFamily="18" charset="0"/>
              </a:rPr>
              <a:t>Garantizar un buen ambiente en el equipo empresarial mediante una comunicación efectiva.</a:t>
            </a:r>
            <a:endParaRPr lang="es-ES" sz="2800" dirty="0">
              <a:effectLst/>
              <a:ea typeface="Times New Roman" panose="02020603050405020304" pitchFamily="18"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014053"/>
            <a:ext cx="11982613" cy="523220"/>
          </a:xfrm>
          <a:prstGeom prst="rect">
            <a:avLst/>
          </a:prstGeom>
          <a:noFill/>
        </p:spPr>
        <p:txBody>
          <a:bodyPr wrap="square" lIns="108000" rIns="108000" rtlCol="0">
            <a:spAutoFit/>
          </a:bodyPr>
          <a:lstStyle/>
          <a:p>
            <a:pPr lvl="0"/>
            <a:r>
              <a:rPr lang="es-ES" sz="2800" dirty="0">
                <a:solidFill>
                  <a:srgbClr val="244061"/>
                </a:solidFill>
                <a:ea typeface="Times New Roman" panose="02020603050405020304" pitchFamily="18" charset="0"/>
              </a:rPr>
              <a:t>Solventar dificultades relacionadas con la comunicación debido al teletrabajo.</a:t>
            </a:r>
            <a:endParaRPr lang="es-ES" sz="2800" dirty="0">
              <a:effectLst/>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animBg="1"/>
      <p:bldP spid="28" grpId="0" animBg="1"/>
      <p:bldP spid="29" grpId="0" animBg="1"/>
      <p:bldP spid="33" grpId="0" animBg="1"/>
      <p:bldP spid="35" grpId="0"/>
      <p:bldP spid="37"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81000" y="1790700"/>
            <a:ext cx="10820400" cy="5842497"/>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s-ES" sz="2800" dirty="0">
                <a:solidFill>
                  <a:srgbClr val="243255"/>
                </a:solidFill>
                <a:ea typeface="Times New Roman" panose="02020603050405020304" pitchFamily="18" charset="0"/>
              </a:rPr>
              <a:t>Garantiza una correcta distribución del trabajo. Las plataformas previamente expuestas sirven para asignar las diversas tareas entre todo el equipo. Algunas de ellas emplean el método Kanban, que es una herramienta para visualizar el flujo de trabajo. Consiste en tableros divididos en filas y columnas: las primeras para el proyecto o actividad y las segundas para su grado de desarrollo (por hacer, pendiente de revisión, bloqueado…). Estas herramientas de Kanban digitales permiten una organización de trabajo fácil de visualizar y distribuir, convirtiéndolas en una potencial aliada para una mayor efectividad.</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3" name="Imagen 2">
            <a:extLst>
              <a:ext uri="{FF2B5EF4-FFF2-40B4-BE49-F238E27FC236}">
                <a16:creationId xmlns:a16="http://schemas.microsoft.com/office/drawing/2014/main" id="{94173FFD-0016-4454-B175-A14BDB0D3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00" y="1790700"/>
            <a:ext cx="6705600" cy="670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Email Marketing Campaign: The Ultimate Guide | Sender">
            <a:extLst>
              <a:ext uri="{FF2B5EF4-FFF2-40B4-BE49-F238E27FC236}">
                <a16:creationId xmlns:a16="http://schemas.microsoft.com/office/drawing/2014/main" id="{A9F4EEA2-DE95-4B75-999A-48980EB4E0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961" t="10000" r="19974" b="9111"/>
          <a:stretch/>
        </p:blipFill>
        <p:spPr bwMode="auto">
          <a:xfrm>
            <a:off x="12202980" y="2417707"/>
            <a:ext cx="5181600" cy="427247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943100"/>
            <a:ext cx="11127816" cy="2610843"/>
          </a:xfrm>
          <a:prstGeom prst="rect">
            <a:avLst/>
          </a:prstGeom>
          <a:noFill/>
        </p:spPr>
        <p:txBody>
          <a:bodyPr wrap="square" rtlCol="0">
            <a:spAutoFit/>
          </a:bodyPr>
          <a:lstStyle/>
          <a:p>
            <a:pPr marL="457200" algn="just" fontAlgn="base">
              <a:lnSpc>
                <a:spcPct val="150000"/>
              </a:lnSpc>
            </a:pP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marL="342900" lvl="0" indent="-342900" algn="just" fontAlgn="base">
              <a:lnSpc>
                <a:spcPct val="150000"/>
              </a:lnSpc>
              <a:buFont typeface="Symbol" panose="05050102010706020507" pitchFamily="18" charset="2"/>
              <a:buChar char=""/>
            </a:pPr>
            <a:r>
              <a:rPr lang="es-ES" sz="2800" dirty="0">
                <a:solidFill>
                  <a:srgbClr val="243255"/>
                </a:solidFill>
                <a:ea typeface="Times New Roman" panose="02020603050405020304" pitchFamily="18" charset="0"/>
              </a:rPr>
              <a:t>A la hora de redactar emails, sé claro y conciso. Recuerda saludar, identificarte y despedirte adecuadamente. Además, emplear un título de asunto adecuado permitirá la mejor clasificación de estos mensajes.</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854150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440"/>
                                        </p:tgtEl>
                                        <p:attrNameLst>
                                          <p:attrName>style.visibility</p:attrName>
                                        </p:attrNameLst>
                                      </p:cBhvr>
                                      <p:to>
                                        <p:strVal val="visible"/>
                                      </p:to>
                                    </p:set>
                                    <p:animEffect transition="in" filter="fade">
                                      <p:cBhvr>
                                        <p:cTn id="20"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6 Best Meeting Management Software - Weekdone">
            <a:extLst>
              <a:ext uri="{FF2B5EF4-FFF2-40B4-BE49-F238E27FC236}">
                <a16:creationId xmlns:a16="http://schemas.microsoft.com/office/drawing/2014/main" id="{1D78CFB1-8165-4F37-9DED-DCD757B82F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39600" y="4331557"/>
            <a:ext cx="6248400" cy="416474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609600" y="1200074"/>
            <a:ext cx="11676507" cy="3257174"/>
          </a:xfrm>
          <a:prstGeom prst="rect">
            <a:avLst/>
          </a:prstGeom>
          <a:noFill/>
        </p:spPr>
        <p:txBody>
          <a:bodyPr wrap="square" rtlCol="0">
            <a:spAutoFit/>
          </a:bodyPr>
          <a:lstStyle/>
          <a:p>
            <a:pPr lvl="0" algn="just" fontAlgn="base">
              <a:lnSpc>
                <a:spcPct val="150000"/>
              </a:lnSpc>
            </a:pPr>
            <a:endParaRPr lang="en-GB" sz="2800" dirty="0">
              <a:solidFill>
                <a:srgbClr val="243255"/>
              </a:solidFill>
              <a:effectLst/>
              <a:ea typeface="Times New Roman" panose="02020603050405020304" pitchFamily="18" charset="0"/>
            </a:endParaRPr>
          </a:p>
          <a:p>
            <a:pPr marL="342900" indent="-342900" algn="just" fontAlgn="base">
              <a:lnSpc>
                <a:spcPct val="150000"/>
              </a:lnSpc>
              <a:buFont typeface="Symbol" panose="05050102010706020507" pitchFamily="18" charset="2"/>
              <a:buChar char=""/>
            </a:pPr>
            <a:r>
              <a:rPr lang="es-ES" sz="2800" dirty="0">
                <a:solidFill>
                  <a:srgbClr val="243255"/>
                </a:solidFill>
                <a:ea typeface="Times New Roman" panose="02020603050405020304" pitchFamily="18" charset="0"/>
              </a:rPr>
              <a:t>Mantén reuniones periódicas. Así lograremos estar al tanto de la situación general de la empresa y de cada compañero, permitiendo mejorar la distribución de tareas y una comunicación fluida y dinámica.</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marL="342900" indent="-342900" algn="just" fontAlgn="base">
              <a:lnSpc>
                <a:spcPct val="150000"/>
              </a:lnSpc>
              <a:buFont typeface="Symbol" panose="05050102010706020507" pitchFamily="18" charset="2"/>
              <a:buChar char=""/>
            </a:pP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
        <p:nvSpPr>
          <p:cNvPr id="11" name="CuadroTexto 10">
            <a:extLst>
              <a:ext uri="{FF2B5EF4-FFF2-40B4-BE49-F238E27FC236}">
                <a16:creationId xmlns:a16="http://schemas.microsoft.com/office/drawing/2014/main" id="{D67C5376-F9D1-46FC-8714-70A1879F2BE4}"/>
              </a:ext>
            </a:extLst>
          </p:cNvPr>
          <p:cNvSpPr txBox="1"/>
          <p:nvPr/>
        </p:nvSpPr>
        <p:spPr>
          <a:xfrm>
            <a:off x="762000" y="4163878"/>
            <a:ext cx="11676506" cy="2610843"/>
          </a:xfrm>
          <a:prstGeom prst="rect">
            <a:avLst/>
          </a:prstGeom>
          <a:noFill/>
        </p:spPr>
        <p:txBody>
          <a:bodyPr wrap="square">
            <a:spAutoFit/>
          </a:bodyPr>
          <a:lstStyle/>
          <a:p>
            <a:pPr algn="just">
              <a:lnSpc>
                <a:spcPct val="150000"/>
              </a:lnSpc>
            </a:pPr>
            <a:r>
              <a:rPr lang="es-ES" sz="2800" dirty="0">
                <a:solidFill>
                  <a:srgbClr val="243255"/>
                </a:solidFill>
                <a:ea typeface="Times New Roman" panose="02020603050405020304" pitchFamily="18" charset="0"/>
              </a:rPr>
              <a:t>• No dudes en pedir y ofrecer ayuda si es necesario. Tal y como hemos expuesto anteriormente, cada compañero tiene fortalezas y debilidades, que pueden ser aprovechadas y mejoradas respectivamente mediante el trabajo en equipo. Recuerda: la unión hace la fuerza.</a:t>
            </a:r>
            <a:endParaRPr lang="es-ES" sz="2800" dirty="0"/>
          </a:p>
        </p:txBody>
      </p:sp>
    </p:spTree>
    <p:extLst>
      <p:ext uri="{BB962C8B-B14F-4D97-AF65-F5344CB8AC3E}">
        <p14:creationId xmlns:p14="http://schemas.microsoft.com/office/powerpoint/2010/main" val="4178968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9458"/>
                                        </p:tgtEl>
                                        <p:attrNameLst>
                                          <p:attrName>style.visibility</p:attrName>
                                        </p:attrNameLst>
                                      </p:cBhvr>
                                      <p:to>
                                        <p:strVal val="visible"/>
                                      </p:to>
                                    </p:set>
                                    <p:animEffect transition="in" filter="fade">
                                      <p:cBhvr>
                                        <p:cTn id="24" dur="1000"/>
                                        <p:tgtEl>
                                          <p:spTgt spid="19458"/>
                                        </p:tgtEl>
                                      </p:cBhvr>
                                    </p:animEffect>
                                    <p:anim calcmode="lin" valueType="num">
                                      <p:cBhvr>
                                        <p:cTn id="25" dur="1000" fill="hold"/>
                                        <p:tgtEl>
                                          <p:spTgt spid="19458"/>
                                        </p:tgtEl>
                                        <p:attrNameLst>
                                          <p:attrName>ppt_x</p:attrName>
                                        </p:attrNameLst>
                                      </p:cBhvr>
                                      <p:tavLst>
                                        <p:tav tm="0">
                                          <p:val>
                                            <p:strVal val="#ppt_x"/>
                                          </p:val>
                                        </p:tav>
                                        <p:tav tm="100000">
                                          <p:val>
                                            <p:strVal val="#ppt_x"/>
                                          </p:val>
                                        </p:tav>
                                      </p:tavLst>
                                    </p:anim>
                                    <p:anim calcmode="lin" valueType="num">
                                      <p:cBhvr>
                                        <p:cTn id="26"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715379"/>
            <a:ext cx="11113961" cy="3257174"/>
          </a:xfrm>
          <a:prstGeom prst="rect">
            <a:avLst/>
          </a:prstGeom>
          <a:noFill/>
        </p:spPr>
        <p:txBody>
          <a:bodyPr wrap="square" rtlCol="0">
            <a:spAutoFit/>
          </a:bodyPr>
          <a:lstStyle/>
          <a:p>
            <a:pPr algn="just" fontAlgn="base">
              <a:lnSpc>
                <a:spcPct val="150000"/>
              </a:lnSpc>
            </a:pPr>
            <a:r>
              <a:rPr lang="es-ES" sz="2800" dirty="0">
                <a:solidFill>
                  <a:srgbClr val="243255"/>
                </a:solidFill>
                <a:ea typeface="Times New Roman" panose="02020603050405020304" pitchFamily="18" charset="0"/>
              </a:rPr>
              <a:t>• La motivación es clave. Felicita a los compañeros que hayan tenido éxito en su trabajo; u ofrece ayuda si, por el contrario, está teniendo dificultades o problemas y sabes cómo ayudar, no dudes en ofrecerle tu mano. Solucionar problemas de forma conjunta puede fomentar la unión del equipo y la efectividad.</a:t>
            </a:r>
            <a:r>
              <a:rPr lang="en-GB" sz="2800" dirty="0">
                <a:solidFill>
                  <a:srgbClr val="243255"/>
                </a:solidFill>
                <a:effectLst/>
                <a:ea typeface="Times New Roman" panose="02020603050405020304" pitchFamily="18" charset="0"/>
              </a:rPr>
              <a:t>  </a:t>
            </a: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3" name="Imagen 2">
            <a:extLst>
              <a:ext uri="{FF2B5EF4-FFF2-40B4-BE49-F238E27FC236}">
                <a16:creationId xmlns:a16="http://schemas.microsoft.com/office/drawing/2014/main" id="{83FDB372-970C-4ADF-83CA-A8A68D6DC4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72600" y="3535382"/>
            <a:ext cx="8647619" cy="4850793"/>
          </a:xfrm>
          <a:prstGeom prst="rect">
            <a:avLst/>
          </a:prstGeom>
        </p:spPr>
      </p:pic>
    </p:spTree>
    <p:extLst>
      <p:ext uri="{BB962C8B-B14F-4D97-AF65-F5344CB8AC3E}">
        <p14:creationId xmlns:p14="http://schemas.microsoft.com/office/powerpoint/2010/main" val="141034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ee Vector | Vector of people outdoors activity holiday at the park">
            <a:extLst>
              <a:ext uri="{FF2B5EF4-FFF2-40B4-BE49-F238E27FC236}">
                <a16:creationId xmlns:a16="http://schemas.microsoft.com/office/drawing/2014/main" id="{C19E1F20-BA26-4DCE-8AAB-D37AAAD958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2200" y="4000500"/>
            <a:ext cx="7869555" cy="436219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89709" y="1573427"/>
            <a:ext cx="11113961" cy="3257174"/>
          </a:xfrm>
          <a:prstGeom prst="rect">
            <a:avLst/>
          </a:prstGeom>
          <a:noFill/>
        </p:spPr>
        <p:txBody>
          <a:bodyPr wrap="square" rtlCol="0">
            <a:spAutoFit/>
          </a:bodyPr>
          <a:lstStyle/>
          <a:p>
            <a:pPr algn="just">
              <a:lnSpc>
                <a:spcPct val="150000"/>
              </a:lnSpc>
            </a:pPr>
            <a:r>
              <a:rPr lang="es-ES" sz="2800" dirty="0">
                <a:solidFill>
                  <a:srgbClr val="243255"/>
                </a:solidFill>
                <a:ea typeface="Times New Roman" panose="02020603050405020304" pitchFamily="18" charset="0"/>
              </a:rPr>
              <a:t>• Son muy recomendables las actividades en equipo fuera de la empresa. Así, no solo lograremos crear un ambiente más cómodo y ameno, sino que además estrecharemos los lazos y crearemos un equipo más unido. Por ejemplo, una vez al mes podemos realizar actividades recreativas, como realizar un deporte, visitar un lugar o comer juntos.</a:t>
            </a:r>
            <a:endParaRPr lang="en-US" altLang="ko-KR" sz="2800" dirty="0"/>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1513056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randombar(horizontal)">
                                      <p:cBhvr>
                                        <p:cTn id="2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a:t>Gracias!</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Ventajas y desventajas de usar check list en auditoría | iAuditoria">
            <a:extLst>
              <a:ext uri="{FF2B5EF4-FFF2-40B4-BE49-F238E27FC236}">
                <a16:creationId xmlns:a16="http://schemas.microsoft.com/office/drawing/2014/main" id="{0681E3F3-D55E-4E30-BAB2-22B8996B9D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23292" y="6115458"/>
            <a:ext cx="6192290" cy="3253371"/>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1" name="object 6">
            <a:extLst>
              <a:ext uri="{FF2B5EF4-FFF2-40B4-BE49-F238E27FC236}">
                <a16:creationId xmlns:a16="http://schemas.microsoft.com/office/drawing/2014/main" id="{363075C9-9554-40E8-8D98-C687898DA96D}"/>
              </a:ext>
            </a:extLst>
          </p:cNvPr>
          <p:cNvSpPr/>
          <p:nvPr/>
        </p:nvSpPr>
        <p:spPr>
          <a:xfrm>
            <a:off x="15751629"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182329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0293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7522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9" name="Group 85">
            <a:extLst>
              <a:ext uri="{FF2B5EF4-FFF2-40B4-BE49-F238E27FC236}">
                <a16:creationId xmlns:a16="http://schemas.microsoft.com/office/drawing/2014/main" id="{AED96A6A-A82E-4DE9-BE65-0BFED9971E65}"/>
              </a:ext>
            </a:extLst>
          </p:cNvPr>
          <p:cNvGrpSpPr/>
          <p:nvPr/>
        </p:nvGrpSpPr>
        <p:grpSpPr>
          <a:xfrm>
            <a:off x="4385888" y="3371501"/>
            <a:ext cx="3017404" cy="2512226"/>
            <a:chOff x="1599983" y="1766707"/>
            <a:chExt cx="1128347" cy="2512226"/>
          </a:xfrm>
        </p:grpSpPr>
        <p:sp>
          <p:nvSpPr>
            <p:cNvPr id="50" name="TextBox 37">
              <a:extLst>
                <a:ext uri="{FF2B5EF4-FFF2-40B4-BE49-F238E27FC236}">
                  <a16:creationId xmlns:a16="http://schemas.microsoft.com/office/drawing/2014/main" id="{260397A8-85F6-4ABA-95FC-3C9E9A075CB3}"/>
                </a:ext>
              </a:extLst>
            </p:cNvPr>
            <p:cNvSpPr txBox="1"/>
            <p:nvPr/>
          </p:nvSpPr>
          <p:spPr>
            <a:xfrm>
              <a:off x="1599983" y="1970609"/>
              <a:ext cx="1018432" cy="2308324"/>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es-ES" sz="2400" b="1" dirty="0">
                  <a:solidFill>
                    <a:srgbClr val="243255"/>
                  </a:solidFill>
                  <a:effectLst/>
                  <a:latin typeface="Calibri" panose="020F0502020204030204" pitchFamily="34" charset="0"/>
                  <a:ea typeface="Times New Roman" panose="02020603050405020304" pitchFamily="18" charset="0"/>
                </a:rPr>
                <a:t>Las herramientas TIC y el trabajo en equipo</a:t>
              </a:r>
              <a:endParaRPr lang="en-US" altLang="ko-KR" sz="2800" b="1" dirty="0">
                <a:cs typeface="Arial" pitchFamily="34" charset="0"/>
              </a:endParaRP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4" y="1766707"/>
              <a:ext cx="1023846"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Unidad 1</a:t>
              </a:r>
              <a:endParaRPr lang="ko-KR" altLang="en-US" sz="2800" b="1" dirty="0">
                <a:solidFill>
                  <a:srgbClr val="243255"/>
                </a:solidFill>
                <a:cs typeface="Arial" pitchFamily="34" charset="0"/>
              </a:endParaRP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6759025" y="3371501"/>
            <a:ext cx="2941149" cy="2939266"/>
            <a:chOff x="985870" y="1766707"/>
            <a:chExt cx="1900125" cy="2939266"/>
          </a:xfrm>
        </p:grpSpPr>
        <p:sp>
          <p:nvSpPr>
            <p:cNvPr id="53" name="TextBox 41">
              <a:extLst>
                <a:ext uri="{FF2B5EF4-FFF2-40B4-BE49-F238E27FC236}">
                  <a16:creationId xmlns:a16="http://schemas.microsoft.com/office/drawing/2014/main" id="{8BD68FBC-44FC-4EFC-A09F-16946911D992}"/>
                </a:ext>
              </a:extLst>
            </p:cNvPr>
            <p:cNvSpPr txBox="1"/>
            <p:nvPr/>
          </p:nvSpPr>
          <p:spPr>
            <a:xfrm>
              <a:off x="985870" y="2028317"/>
              <a:ext cx="1900125" cy="2677656"/>
            </a:xfrm>
            <a:prstGeom prst="rect">
              <a:avLst/>
            </a:prstGeom>
            <a:noFill/>
          </p:spPr>
          <p:txBody>
            <a:bodyPr wrap="square" rtlCol="0">
              <a:spAutoFit/>
            </a:bodyPr>
            <a:lstStyle/>
            <a:p>
              <a:endParaRPr lang="en-US" altLang="ko-KR" sz="2400" b="1" dirty="0">
                <a:solidFill>
                  <a:srgbClr val="243255"/>
                </a:solidFill>
                <a:cs typeface="Arial" pitchFamily="34" charset="0"/>
              </a:endParaRPr>
            </a:p>
            <a:p>
              <a:pPr marL="228600" algn="ctr" fontAlgn="base"/>
              <a:r>
                <a:rPr lang="es-ES" sz="2400" b="1" dirty="0">
                  <a:solidFill>
                    <a:srgbClr val="243255"/>
                  </a:solidFill>
                  <a:effectLst/>
                  <a:latin typeface="Calibri" panose="020F0502020204030204" pitchFamily="34" charset="0"/>
                  <a:ea typeface="Times New Roman" panose="02020603050405020304" pitchFamily="18" charset="0"/>
                </a:rPr>
                <a:t>Herramientas TIC para el trabajo en equipo, colaboración y coordinación con los compañeros</a:t>
              </a:r>
              <a:endParaRPr lang="es-ES" sz="2400" b="1" dirty="0">
                <a:effectLst/>
                <a:latin typeface="Times New Roman" panose="02020603050405020304" pitchFamily="18" charset="0"/>
                <a:ea typeface="Times New Roman" panose="02020603050405020304" pitchFamily="18"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360517" y="1766707"/>
              <a:ext cx="1300197"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Unidad 1.1</a:t>
              </a:r>
              <a:endParaRPr lang="ko-KR" altLang="en-US" sz="2800" b="1" dirty="0">
                <a:solidFill>
                  <a:srgbClr val="243255"/>
                </a:solidFill>
                <a:cs typeface="Arial" pitchFamily="34" charset="0"/>
              </a:endParaRP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0959583" y="3325334"/>
            <a:ext cx="2628278" cy="3637233"/>
            <a:chOff x="1331776" y="1766707"/>
            <a:chExt cx="1697995" cy="3637233"/>
          </a:xfrm>
        </p:grpSpPr>
        <p:sp>
          <p:nvSpPr>
            <p:cNvPr id="56" name="TextBox 45">
              <a:extLst>
                <a:ext uri="{FF2B5EF4-FFF2-40B4-BE49-F238E27FC236}">
                  <a16:creationId xmlns:a16="http://schemas.microsoft.com/office/drawing/2014/main" id="{0BC45CAB-3677-49A3-AB97-94FFF0DA3D8F}"/>
                </a:ext>
              </a:extLst>
            </p:cNvPr>
            <p:cNvSpPr txBox="1"/>
            <p:nvPr/>
          </p:nvSpPr>
          <p:spPr>
            <a:xfrm>
              <a:off x="1331776" y="1987620"/>
              <a:ext cx="1697995" cy="3416320"/>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es-ES" sz="2400" b="1" dirty="0">
                  <a:solidFill>
                    <a:srgbClr val="243255"/>
                  </a:solidFill>
                  <a:effectLst/>
                  <a:latin typeface="Calibri" panose="020F0502020204030204" pitchFamily="34" charset="0"/>
                  <a:ea typeface="Times New Roman" panose="02020603050405020304" pitchFamily="18" charset="0"/>
                </a:rPr>
                <a:t>Cuestiones de trabajo en equipo y coordinación usando herramientas TIC y consejos para mejorarla de forma creativa</a:t>
              </a:r>
              <a:r>
                <a:rPr lang="en-GB" sz="2400" b="1" dirty="0">
                  <a:solidFill>
                    <a:srgbClr val="243255"/>
                  </a:solidFill>
                  <a:effectLst/>
                  <a:latin typeface="Calibri" panose="020F0502020204030204" pitchFamily="34" charset="0"/>
                  <a:ea typeface="Times New Roman" panose="02020603050405020304" pitchFamily="18" charset="0"/>
                </a:rPr>
                <a:t> </a:t>
              </a:r>
              <a:endParaRPr lang="en-US" altLang="ko-KR" sz="2800" b="1" dirty="0">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4" y="1766707"/>
              <a:ext cx="1023846"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Unidad 2</a:t>
              </a:r>
              <a:endParaRPr lang="ko-KR" altLang="en-US" sz="2800" b="1" dirty="0">
                <a:solidFill>
                  <a:srgbClr val="243255"/>
                </a:solidFill>
                <a:cs typeface="Arial" pitchFamily="34" charset="0"/>
              </a:endParaRPr>
            </a:p>
          </p:txBody>
        </p:sp>
      </p:grpSp>
      <p:grpSp>
        <p:nvGrpSpPr>
          <p:cNvPr id="59" name="Group 100">
            <a:extLst>
              <a:ext uri="{FF2B5EF4-FFF2-40B4-BE49-F238E27FC236}">
                <a16:creationId xmlns:a16="http://schemas.microsoft.com/office/drawing/2014/main" id="{7F9B183F-5C67-40DB-AAD0-B2FCE2D37940}"/>
              </a:ext>
            </a:extLst>
          </p:cNvPr>
          <p:cNvGrpSpPr/>
          <p:nvPr/>
        </p:nvGrpSpPr>
        <p:grpSpPr>
          <a:xfrm>
            <a:off x="14828086" y="3313793"/>
            <a:ext cx="2363977" cy="2171446"/>
            <a:chOff x="1241452" y="1765085"/>
            <a:chExt cx="1527244" cy="2171446"/>
          </a:xfrm>
        </p:grpSpPr>
        <p:sp>
          <p:nvSpPr>
            <p:cNvPr id="60" name="TextBox 49">
              <a:extLst>
                <a:ext uri="{FF2B5EF4-FFF2-40B4-BE49-F238E27FC236}">
                  <a16:creationId xmlns:a16="http://schemas.microsoft.com/office/drawing/2014/main" id="{0DDE4045-17C9-47CF-B419-FB19A8527C6E}"/>
                </a:ext>
              </a:extLst>
            </p:cNvPr>
            <p:cNvSpPr txBox="1"/>
            <p:nvPr/>
          </p:nvSpPr>
          <p:spPr>
            <a:xfrm>
              <a:off x="1241452" y="1997539"/>
              <a:ext cx="1527244" cy="1938992"/>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es-ES" sz="2400" b="1" dirty="0">
                  <a:solidFill>
                    <a:srgbClr val="243255"/>
                  </a:solidFill>
                  <a:effectLst/>
                  <a:latin typeface="Calibri" panose="020F0502020204030204" pitchFamily="34" charset="0"/>
                  <a:ea typeface="Times New Roman" panose="02020603050405020304" pitchFamily="18" charset="0"/>
                </a:rPr>
                <a:t>Consejos para una buena coordinación y comunicación</a:t>
              </a:r>
              <a:endParaRPr lang="en-US" altLang="ko-KR" sz="2800" b="1" dirty="0">
                <a:cs typeface="Arial" pitchFamily="34" charset="0"/>
              </a:endParaRPr>
            </a:p>
          </p:txBody>
        </p:sp>
        <p:sp>
          <p:nvSpPr>
            <p:cNvPr id="61" name="TextBox 50">
              <a:extLst>
                <a:ext uri="{FF2B5EF4-FFF2-40B4-BE49-F238E27FC236}">
                  <a16:creationId xmlns:a16="http://schemas.microsoft.com/office/drawing/2014/main" id="{6CE690BD-AF17-46EA-9F9B-92E04E9C3EA0}"/>
                </a:ext>
              </a:extLst>
            </p:cNvPr>
            <p:cNvSpPr txBox="1"/>
            <p:nvPr/>
          </p:nvSpPr>
          <p:spPr>
            <a:xfrm>
              <a:off x="1380095" y="1765085"/>
              <a:ext cx="1249958"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Unidad 2.1</a:t>
              </a:r>
              <a:endParaRPr lang="ko-KR" altLang="en-US" sz="2800" b="1" dirty="0">
                <a:solidFill>
                  <a:srgbClr val="243255"/>
                </a:solidFill>
                <a:cs typeface="Arial" pitchFamily="34" charset="0"/>
              </a:endParaRPr>
            </a:p>
          </p:txBody>
        </p:sp>
      </p:grpSp>
      <p:grpSp>
        <p:nvGrpSpPr>
          <p:cNvPr id="29" name="Group 85">
            <a:extLst>
              <a:ext uri="{FF2B5EF4-FFF2-40B4-BE49-F238E27FC236}">
                <a16:creationId xmlns:a16="http://schemas.microsoft.com/office/drawing/2014/main" id="{F58E6574-C670-4C5F-8A0F-C318F96EC4D5}"/>
              </a:ext>
            </a:extLst>
          </p:cNvPr>
          <p:cNvGrpSpPr/>
          <p:nvPr/>
        </p:nvGrpSpPr>
        <p:grpSpPr>
          <a:xfrm>
            <a:off x="808426" y="3325334"/>
            <a:ext cx="3272623" cy="2529237"/>
            <a:chOff x="1306494" y="1766707"/>
            <a:chExt cx="1421836" cy="2529237"/>
          </a:xfrm>
        </p:grpSpPr>
        <p:sp>
          <p:nvSpPr>
            <p:cNvPr id="33" name="TextBox 37">
              <a:extLst>
                <a:ext uri="{FF2B5EF4-FFF2-40B4-BE49-F238E27FC236}">
                  <a16:creationId xmlns:a16="http://schemas.microsoft.com/office/drawing/2014/main" id="{2407937F-66CF-409C-A209-EC24F699CF3F}"/>
                </a:ext>
              </a:extLst>
            </p:cNvPr>
            <p:cNvSpPr txBox="1"/>
            <p:nvPr/>
          </p:nvSpPr>
          <p:spPr>
            <a:xfrm>
              <a:off x="1306494" y="1987620"/>
              <a:ext cx="1310953" cy="2308324"/>
            </a:xfrm>
            <a:prstGeom prst="rect">
              <a:avLst/>
            </a:prstGeom>
            <a:noFill/>
          </p:spPr>
          <p:txBody>
            <a:bodyPr wrap="square" rtlCol="0">
              <a:spAutoFit/>
            </a:bodyPr>
            <a:lstStyle/>
            <a:p>
              <a:endParaRPr lang="en-US" altLang="ko-KR" sz="2400" b="1" dirty="0">
                <a:solidFill>
                  <a:srgbClr val="243255"/>
                </a:solidFill>
                <a:cs typeface="Arial" pitchFamily="34" charset="0"/>
              </a:endParaRPr>
            </a:p>
            <a:p>
              <a:pPr marL="228600" algn="ctr" fontAlgn="base"/>
              <a:r>
                <a:rPr lang="es-ES" sz="2400" b="1" dirty="0">
                  <a:solidFill>
                    <a:srgbClr val="243255"/>
                  </a:solidFill>
                  <a:effectLst/>
                  <a:latin typeface="Calibri" panose="020F0502020204030204" pitchFamily="34" charset="0"/>
                  <a:ea typeface="Times New Roman" panose="02020603050405020304" pitchFamily="18" charset="0"/>
                </a:rPr>
                <a:t>Trabajo en equipo a través de herramientas TIC</a:t>
              </a:r>
              <a:endParaRPr lang="es-ES" sz="2400" b="1" dirty="0">
                <a:effectLst/>
                <a:latin typeface="Times New Roman" panose="02020603050405020304" pitchFamily="18" charset="0"/>
                <a:ea typeface="Times New Roman" panose="02020603050405020304" pitchFamily="18" charset="0"/>
              </a:endParaRPr>
            </a:p>
          </p:txBody>
        </p:sp>
        <p:sp>
          <p:nvSpPr>
            <p:cNvPr id="34" name="TextBox 38">
              <a:extLst>
                <a:ext uri="{FF2B5EF4-FFF2-40B4-BE49-F238E27FC236}">
                  <a16:creationId xmlns:a16="http://schemas.microsoft.com/office/drawing/2014/main" id="{083E8DA7-9D9F-42A3-B4B6-811C6F412770}"/>
                </a:ext>
              </a:extLst>
            </p:cNvPr>
            <p:cNvSpPr txBox="1"/>
            <p:nvPr/>
          </p:nvSpPr>
          <p:spPr>
            <a:xfrm>
              <a:off x="1704484" y="1766707"/>
              <a:ext cx="1023846"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Curso 2</a:t>
              </a:r>
              <a:endParaRPr lang="ko-KR" altLang="en-US" sz="2800" b="1" dirty="0">
                <a:solidFill>
                  <a:srgbClr val="243255"/>
                </a:solidFill>
                <a:cs typeface="Arial" pitchFamily="34" charset="0"/>
              </a:endParaRPr>
            </a:p>
          </p:txBody>
        </p:sp>
      </p:grpSp>
    </p:spTree>
    <p:extLst>
      <p:ext uri="{BB962C8B-B14F-4D97-AF65-F5344CB8AC3E}">
        <p14:creationId xmlns:p14="http://schemas.microsoft.com/office/powerpoint/2010/main" val="291498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par>
                          <p:cTn id="56" fill="hold">
                            <p:stCondLst>
                              <p:cond delay="500"/>
                            </p:stCondLst>
                            <p:childTnLst>
                              <p:par>
                                <p:cTn id="57" presetID="42" presetClass="entr" presetSubtype="0" fill="hold" nodeType="afterEffect">
                                  <p:stCondLst>
                                    <p:cond delay="0"/>
                                  </p:stCondLst>
                                  <p:childTnLst>
                                    <p:set>
                                      <p:cBhvr>
                                        <p:cTn id="58" dur="1" fill="hold">
                                          <p:stCondLst>
                                            <p:cond delay="0"/>
                                          </p:stCondLst>
                                        </p:cTn>
                                        <p:tgtEl>
                                          <p:spTgt spid="2050"/>
                                        </p:tgtEl>
                                        <p:attrNameLst>
                                          <p:attrName>style.visibility</p:attrName>
                                        </p:attrNameLst>
                                      </p:cBhvr>
                                      <p:to>
                                        <p:strVal val="visible"/>
                                      </p:to>
                                    </p:set>
                                    <p:animEffect transition="in" filter="fade">
                                      <p:cBhvr>
                                        <p:cTn id="59" dur="1000"/>
                                        <p:tgtEl>
                                          <p:spTgt spid="2050"/>
                                        </p:tgtEl>
                                      </p:cBhvr>
                                    </p:animEffect>
                                    <p:anim calcmode="lin" valueType="num">
                                      <p:cBhvr>
                                        <p:cTn id="60" dur="1000" fill="hold"/>
                                        <p:tgtEl>
                                          <p:spTgt spid="2050"/>
                                        </p:tgtEl>
                                        <p:attrNameLst>
                                          <p:attrName>ppt_x</p:attrName>
                                        </p:attrNameLst>
                                      </p:cBhvr>
                                      <p:tavLst>
                                        <p:tav tm="0">
                                          <p:val>
                                            <p:strVal val="#ppt_x"/>
                                          </p:val>
                                        </p:tav>
                                        <p:tav tm="100000">
                                          <p:val>
                                            <p:strVal val="#ppt_x"/>
                                          </p:val>
                                        </p:tav>
                                      </p:tavLst>
                                    </p:anim>
                                    <p:anim calcmode="lin" valueType="num">
                                      <p:cBhvr>
                                        <p:cTn id="6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1" grpId="0" animBg="1"/>
      <p:bldP spid="22" grpId="0" animBg="1"/>
      <p:bldP spid="23" grpId="0" animBg="1"/>
      <p:bldP spid="24"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help students work more effectively in teams (opinion)">
            <a:extLst>
              <a:ext uri="{FF2B5EF4-FFF2-40B4-BE49-F238E27FC236}">
                <a16:creationId xmlns:a16="http://schemas.microsoft.com/office/drawing/2014/main" id="{A6637DC3-2B3B-42C7-9702-6AE3B1D1CA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66444" y="3695700"/>
            <a:ext cx="6669155"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400300"/>
            <a:ext cx="11059980" cy="5142305"/>
          </a:xfrm>
          <a:prstGeom prst="rect">
            <a:avLst/>
          </a:prstGeom>
          <a:noFill/>
        </p:spPr>
        <p:txBody>
          <a:bodyPr wrap="square" rtlCol="0">
            <a:spAutoFit/>
          </a:bodyPr>
          <a:lstStyle/>
          <a:p>
            <a:pPr algn="just" fontAlgn="base">
              <a:lnSpc>
                <a:spcPct val="150000"/>
              </a:lnSpc>
            </a:pPr>
            <a:r>
              <a:rPr lang="es-ES" sz="2800" dirty="0">
                <a:solidFill>
                  <a:srgbClr val="243255"/>
                </a:solidFill>
                <a:ea typeface="Times New Roman" panose="02020603050405020304" pitchFamily="18" charset="0"/>
              </a:rPr>
              <a:t>Las herramientas TIC han probado ser una eficiente aliada en múltiples sectores: desde la gestión de negocios hasta la comunicación internacional o la vida diaria personal. De esta forma, recurrir a ellas para potenciar el trabajo en equipo y la comunicación es un buen recurso.</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algn="just" fontAlgn="base">
              <a:lnSpc>
                <a:spcPct val="200000"/>
              </a:lnSpc>
            </a:pPr>
            <a:r>
              <a:rPr lang="es-ES" sz="2800" dirty="0">
                <a:solidFill>
                  <a:srgbClr val="243255"/>
                </a:solidFill>
                <a:ea typeface="Times New Roman" panose="02020603050405020304" pitchFamily="18" charset="0"/>
              </a:rPr>
              <a:t>La mayoría de empresas actuales han recurrido al trabajo en equipo y colaboración como método laboral. Esto trae innumerables ventajas, entre ellas:</a:t>
            </a:r>
            <a:r>
              <a:rPr lang="en-GB" sz="2800" dirty="0">
                <a:solidFill>
                  <a:srgbClr val="243255"/>
                </a:solidFill>
                <a:effectLst/>
                <a:ea typeface="Times New Roman" panose="02020603050405020304" pitchFamily="18" charset="0"/>
              </a:rPr>
              <a:t> </a:t>
            </a:r>
          </a:p>
        </p:txBody>
      </p:sp>
      <p:sp>
        <p:nvSpPr>
          <p:cNvPr id="11" name="TextBox 5">
            <a:extLst>
              <a:ext uri="{FF2B5EF4-FFF2-40B4-BE49-F238E27FC236}">
                <a16:creationId xmlns:a16="http://schemas.microsoft.com/office/drawing/2014/main" id="{6DB2408F-C8E3-481B-BEFD-24DB75CA61AF}"/>
              </a:ext>
            </a:extLst>
          </p:cNvPr>
          <p:cNvSpPr txBox="1"/>
          <p:nvPr/>
        </p:nvSpPr>
        <p:spPr>
          <a:xfrm>
            <a:off x="903420" y="1669106"/>
            <a:ext cx="10221780" cy="584775"/>
          </a:xfrm>
          <a:prstGeom prst="rect">
            <a:avLst/>
          </a:prstGeom>
          <a:noFill/>
        </p:spPr>
        <p:txBody>
          <a:bodyPr wrap="square" rtlCol="0" anchor="ctr">
            <a:spAutoFit/>
          </a:bodyPr>
          <a:lstStyle/>
          <a:p>
            <a:pPr fontAlgn="base"/>
            <a:r>
              <a:rPr lang="en-GB" sz="3200" b="1" dirty="0">
                <a:solidFill>
                  <a:srgbClr val="243255"/>
                </a:solidFill>
                <a:effectLst/>
                <a:latin typeface="Calibri" panose="020F0502020204030204" pitchFamily="34" charset="0"/>
                <a:ea typeface="Times New Roman" panose="02020603050405020304" pitchFamily="18" charset="0"/>
              </a:rPr>
              <a:t>Unidad 1: </a:t>
            </a:r>
            <a:r>
              <a:rPr lang="es-ES" sz="3200" b="1" dirty="0">
                <a:solidFill>
                  <a:srgbClr val="243255"/>
                </a:solidFill>
                <a:latin typeface="Calibri" panose="020F0502020204030204" pitchFamily="34" charset="0"/>
                <a:ea typeface="Times New Roman" panose="02020603050405020304" pitchFamily="18" charset="0"/>
              </a:rPr>
              <a:t>Las herramientas TIC y el trabajo en equipo</a:t>
            </a:r>
            <a:endParaRPr lang="es-ES" sz="3200" b="1"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C6213089-FC4E-48A0-A927-5C21B045C166}"/>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26"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down)">
                                      <p:cBhvr>
                                        <p:cTn id="24" dur="580">
                                          <p:stCondLst>
                                            <p:cond delay="0"/>
                                          </p:stCondLst>
                                        </p:cTn>
                                        <p:tgtEl>
                                          <p:spTgt spid="3074"/>
                                        </p:tgtEl>
                                      </p:cBhvr>
                                    </p:animEffect>
                                    <p:anim calcmode="lin" valueType="num">
                                      <p:cBhvr>
                                        <p:cTn id="2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0" dur="26">
                                          <p:stCondLst>
                                            <p:cond delay="650"/>
                                          </p:stCondLst>
                                        </p:cTn>
                                        <p:tgtEl>
                                          <p:spTgt spid="3074"/>
                                        </p:tgtEl>
                                      </p:cBhvr>
                                      <p:to x="100000" y="60000"/>
                                    </p:animScale>
                                    <p:animScale>
                                      <p:cBhvr>
                                        <p:cTn id="31" dur="166" decel="50000">
                                          <p:stCondLst>
                                            <p:cond delay="676"/>
                                          </p:stCondLst>
                                        </p:cTn>
                                        <p:tgtEl>
                                          <p:spTgt spid="3074"/>
                                        </p:tgtEl>
                                      </p:cBhvr>
                                      <p:to x="100000" y="100000"/>
                                    </p:animScale>
                                    <p:animScale>
                                      <p:cBhvr>
                                        <p:cTn id="32" dur="26">
                                          <p:stCondLst>
                                            <p:cond delay="1312"/>
                                          </p:stCondLst>
                                        </p:cTn>
                                        <p:tgtEl>
                                          <p:spTgt spid="3074"/>
                                        </p:tgtEl>
                                      </p:cBhvr>
                                      <p:to x="100000" y="80000"/>
                                    </p:animScale>
                                    <p:animScale>
                                      <p:cBhvr>
                                        <p:cTn id="33" dur="166" decel="50000">
                                          <p:stCondLst>
                                            <p:cond delay="1338"/>
                                          </p:stCondLst>
                                        </p:cTn>
                                        <p:tgtEl>
                                          <p:spTgt spid="3074"/>
                                        </p:tgtEl>
                                      </p:cBhvr>
                                      <p:to x="100000" y="100000"/>
                                    </p:animScale>
                                    <p:animScale>
                                      <p:cBhvr>
                                        <p:cTn id="34" dur="26">
                                          <p:stCondLst>
                                            <p:cond delay="1642"/>
                                          </p:stCondLst>
                                        </p:cTn>
                                        <p:tgtEl>
                                          <p:spTgt spid="3074"/>
                                        </p:tgtEl>
                                      </p:cBhvr>
                                      <p:to x="100000" y="90000"/>
                                    </p:animScale>
                                    <p:animScale>
                                      <p:cBhvr>
                                        <p:cTn id="35" dur="166" decel="50000">
                                          <p:stCondLst>
                                            <p:cond delay="1668"/>
                                          </p:stCondLst>
                                        </p:cTn>
                                        <p:tgtEl>
                                          <p:spTgt spid="3074"/>
                                        </p:tgtEl>
                                      </p:cBhvr>
                                      <p:to x="100000" y="100000"/>
                                    </p:animScale>
                                    <p:animScale>
                                      <p:cBhvr>
                                        <p:cTn id="36" dur="26">
                                          <p:stCondLst>
                                            <p:cond delay="1808"/>
                                          </p:stCondLst>
                                        </p:cTn>
                                        <p:tgtEl>
                                          <p:spTgt spid="3074"/>
                                        </p:tgtEl>
                                      </p:cBhvr>
                                      <p:to x="100000" y="95000"/>
                                    </p:animScale>
                                    <p:animScale>
                                      <p:cBhvr>
                                        <p:cTn id="37"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deas de creación de dibujos animados de generación plana de negocios. |  Vector Premium">
            <a:extLst>
              <a:ext uri="{FF2B5EF4-FFF2-40B4-BE49-F238E27FC236}">
                <a16:creationId xmlns:a16="http://schemas.microsoft.com/office/drawing/2014/main" id="{242375D8-B5B8-4340-A84A-BEBD5A358D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82169" y="2975259"/>
            <a:ext cx="6848804" cy="503266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2095500"/>
            <a:ext cx="10287000" cy="4549835"/>
          </a:xfrm>
          <a:prstGeom prst="rect">
            <a:avLst/>
          </a:prstGeom>
          <a:noFill/>
        </p:spPr>
        <p:txBody>
          <a:bodyPr wrap="square" rtlCol="0">
            <a:spAutoFit/>
          </a:bodyPr>
          <a:lstStyle/>
          <a:p>
            <a:pPr marL="342900" lvl="0" indent="-342900" fontAlgn="base">
              <a:lnSpc>
                <a:spcPct val="150000"/>
              </a:lnSpc>
              <a:buFont typeface="Symbol" panose="05050102010706020507" pitchFamily="18" charset="2"/>
              <a:buChar char=""/>
            </a:pPr>
            <a:r>
              <a:rPr lang="es-ES" sz="2800" dirty="0">
                <a:solidFill>
                  <a:srgbClr val="243255"/>
                </a:solidFill>
                <a:ea typeface="Times New Roman" panose="02020603050405020304" pitchFamily="18" charset="0"/>
              </a:rPr>
              <a:t>El talento y las habilidades de cada trabajador son utilizada y potenciadas.</a:t>
            </a:r>
            <a:endParaRPr lang="es-ES" sz="2800" dirty="0">
              <a:effectLst/>
              <a:ea typeface="Times New Roman" panose="02020603050405020304" pitchFamily="18" charset="0"/>
            </a:endParaRPr>
          </a:p>
          <a:p>
            <a:pPr marL="342900" lvl="0" indent="-342900" fontAlgn="base">
              <a:lnSpc>
                <a:spcPct val="150000"/>
              </a:lnSpc>
              <a:buFont typeface="Symbol" panose="05050102010706020507" pitchFamily="18" charset="2"/>
              <a:buChar char=""/>
            </a:pPr>
            <a:r>
              <a:rPr lang="es-ES" sz="2800" dirty="0">
                <a:solidFill>
                  <a:srgbClr val="243255"/>
                </a:solidFill>
                <a:ea typeface="Times New Roman" panose="02020603050405020304" pitchFamily="18" charset="0"/>
              </a:rPr>
              <a:t>Un mayor número y diversidad de ideas propuestas, lo que se traduce en más oportunidades.</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marL="342900" lvl="0" indent="-342900" algn="just" fontAlgn="base">
              <a:lnSpc>
                <a:spcPct val="150000"/>
              </a:lnSpc>
              <a:buFont typeface="Symbol" panose="05050102010706020507" pitchFamily="18" charset="2"/>
              <a:buChar char=""/>
            </a:pPr>
            <a:r>
              <a:rPr lang="es-ES" sz="2800" dirty="0">
                <a:solidFill>
                  <a:srgbClr val="243255"/>
                </a:solidFill>
                <a:ea typeface="Times New Roman" panose="02020603050405020304" pitchFamily="18" charset="0"/>
              </a:rPr>
              <a:t>El nivel de unión y complicidad del equipo incrementa, de modo que se fomenta el buen ambiente laboral, la confianza y la efectividad.</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120463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1000"/>
                                        <p:tgtEl>
                                          <p:spTgt spid="4098"/>
                                        </p:tgtEl>
                                      </p:cBhvr>
                                    </p:animEffect>
                                    <p:anim calcmode="lin" valueType="num">
                                      <p:cBhvr>
                                        <p:cTn id="21" dur="1000" fill="hold"/>
                                        <p:tgtEl>
                                          <p:spTgt spid="4098"/>
                                        </p:tgtEl>
                                        <p:attrNameLst>
                                          <p:attrName>ppt_x</p:attrName>
                                        </p:attrNameLst>
                                      </p:cBhvr>
                                      <p:tavLst>
                                        <p:tav tm="0">
                                          <p:val>
                                            <p:strVal val="#ppt_x"/>
                                          </p:val>
                                        </p:tav>
                                        <p:tav tm="100000">
                                          <p:val>
                                            <p:strVal val="#ppt_x"/>
                                          </p:val>
                                        </p:tav>
                                      </p:tavLst>
                                    </p:anim>
                                    <p:anim calcmode="lin" valueType="num">
                                      <p:cBhvr>
                                        <p:cTn id="2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lustración de Personas Trabajadores De Oficina Personajes Generación De  Buenas Ideas Concepto De Trabajo En Equipo Vector Plano Dibujos Animados  Diseño Gráfico Aislado Ilustración y más Vectores Libres de Derechos de  Comunidad -">
            <a:extLst>
              <a:ext uri="{FF2B5EF4-FFF2-40B4-BE49-F238E27FC236}">
                <a16:creationId xmlns:a16="http://schemas.microsoft.com/office/drawing/2014/main" id="{0F970B0F-F122-4C95-989B-CEA97E0F14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17901" y="2324100"/>
            <a:ext cx="5317699" cy="4636556"/>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953286"/>
            <a:ext cx="12126780" cy="3903504"/>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s-ES" sz="2800" dirty="0">
                <a:solidFill>
                  <a:srgbClr val="243255"/>
                </a:solidFill>
                <a:ea typeface="Times New Roman" panose="02020603050405020304" pitchFamily="18" charset="0"/>
              </a:rPr>
              <a:t>El carácter colaborativo implica que todos los miembros trabajen unidos, de forma que las debilidades individuales de cada trabajador pueden mejorarse de forma dinámica.</a:t>
            </a:r>
            <a:endParaRPr lang="es-ES" sz="2800" dirty="0">
              <a:effectLst/>
              <a:ea typeface="Times New Roman" panose="02020603050405020304" pitchFamily="18" charset="0"/>
            </a:endParaRPr>
          </a:p>
          <a:p>
            <a:pPr marL="342900" lvl="0" indent="-342900" algn="just" fontAlgn="base">
              <a:lnSpc>
                <a:spcPct val="150000"/>
              </a:lnSpc>
              <a:buFont typeface="Symbol" panose="05050102010706020507" pitchFamily="18" charset="2"/>
              <a:buChar char=""/>
            </a:pPr>
            <a:r>
              <a:rPr lang="es-ES" sz="2800" dirty="0">
                <a:solidFill>
                  <a:srgbClr val="243255"/>
                </a:solidFill>
                <a:ea typeface="Times New Roman" panose="02020603050405020304" pitchFamily="18" charset="0"/>
              </a:rPr>
              <a:t>La unión hace la fuerza: Uniendo todas las fortalezas, habilidades y conocimientos de cada persona, lograremos un equipo con un mayor potencial que todas estas partes por separado.</a:t>
            </a:r>
            <a:r>
              <a:rPr lang="en-GB" sz="2800" dirty="0">
                <a:solidFill>
                  <a:srgbClr val="243255"/>
                </a:solidFill>
                <a:effectLst/>
                <a:ea typeface="Times New Roman" panose="02020603050405020304" pitchFamily="18" charset="0"/>
              </a:rPr>
              <a:t> </a:t>
            </a:r>
          </a:p>
        </p:txBody>
      </p:sp>
      <p:sp>
        <p:nvSpPr>
          <p:cNvPr id="9" name="object 3">
            <a:extLst>
              <a:ext uri="{FF2B5EF4-FFF2-40B4-BE49-F238E27FC236}">
                <a16:creationId xmlns:a16="http://schemas.microsoft.com/office/drawing/2014/main" id="{451CCC1C-6F05-48FA-938B-EBB2F8811915}"/>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
        <p:nvSpPr>
          <p:cNvPr id="12" name="CuadroTexto 11">
            <a:extLst>
              <a:ext uri="{FF2B5EF4-FFF2-40B4-BE49-F238E27FC236}">
                <a16:creationId xmlns:a16="http://schemas.microsoft.com/office/drawing/2014/main" id="{5E2A6D15-00FF-4BC4-810F-919D68123BEA}"/>
              </a:ext>
            </a:extLst>
          </p:cNvPr>
          <p:cNvSpPr txBox="1"/>
          <p:nvPr/>
        </p:nvSpPr>
        <p:spPr>
          <a:xfrm>
            <a:off x="762000" y="5856790"/>
            <a:ext cx="11919801" cy="1318181"/>
          </a:xfrm>
          <a:prstGeom prst="rect">
            <a:avLst/>
          </a:prstGeom>
          <a:noFill/>
        </p:spPr>
        <p:txBody>
          <a:bodyPr wrap="square">
            <a:spAutoFit/>
          </a:bodyPr>
          <a:lstStyle/>
          <a:p>
            <a:pPr algn="just" fontAlgn="base">
              <a:lnSpc>
                <a:spcPct val="150000"/>
              </a:lnSpc>
            </a:pPr>
            <a:r>
              <a:rPr lang="es-ES" sz="2800" dirty="0">
                <a:solidFill>
                  <a:srgbClr val="243255"/>
                </a:solidFill>
                <a:ea typeface="Times New Roman" panose="02020603050405020304" pitchFamily="18" charset="0"/>
              </a:rPr>
              <a:t>Es por esto y más que el trabajo colaborativo es una de las mejores opciones para incrementar la efectividad y buen ambiente en el equipo.</a:t>
            </a:r>
            <a:endParaRPr lang="es-ES" sz="2800" dirty="0">
              <a:effectLst/>
              <a:ea typeface="Times New Roman" panose="02020603050405020304" pitchFamily="18" charset="0"/>
            </a:endParaRPr>
          </a:p>
        </p:txBody>
      </p:sp>
    </p:spTree>
    <p:extLst>
      <p:ext uri="{BB962C8B-B14F-4D97-AF65-F5344CB8AC3E}">
        <p14:creationId xmlns:p14="http://schemas.microsoft.com/office/powerpoint/2010/main" val="3076924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down)">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456797D-E33D-4314-BF47-42732288B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8242" y="1934165"/>
            <a:ext cx="5163558" cy="4405766"/>
          </a:xfrm>
          <a:prstGeom prst="rect">
            <a:avLst/>
          </a:prstGeom>
        </p:spPr>
      </p:pic>
      <p:sp>
        <p:nvSpPr>
          <p:cNvPr id="5" name="object 3">
            <a:extLst>
              <a:ext uri="{FF2B5EF4-FFF2-40B4-BE49-F238E27FC236}">
                <a16:creationId xmlns:a16="http://schemas.microsoft.com/office/drawing/2014/main" id="{0409B19A-6693-43E7-B35B-C85E49857B17}"/>
              </a:ext>
            </a:extLst>
          </p:cNvPr>
          <p:cNvSpPr txBox="1"/>
          <p:nvPr/>
        </p:nvSpPr>
        <p:spPr>
          <a:xfrm>
            <a:off x="903420" y="1873251"/>
            <a:ext cx="15902144" cy="998991"/>
          </a:xfrm>
          <a:prstGeom prst="rect">
            <a:avLst/>
          </a:prstGeom>
        </p:spPr>
        <p:txBody>
          <a:bodyPr vert="horz" wrap="square" lIns="0" tIns="13970" rIns="0" bIns="0" rtlCol="0">
            <a:spAutoFit/>
          </a:bodyPr>
          <a:lstStyle/>
          <a:p>
            <a:pPr marL="12700">
              <a:spcBef>
                <a:spcPts val="110"/>
              </a:spcBef>
            </a:pPr>
            <a:r>
              <a:rPr lang="en-GB" sz="3200" b="1" dirty="0">
                <a:solidFill>
                  <a:srgbClr val="243255"/>
                </a:solidFill>
                <a:effectLst/>
                <a:latin typeface="Calibri" panose="020F0502020204030204" pitchFamily="34" charset="0"/>
                <a:ea typeface="Times New Roman" panose="02020603050405020304" pitchFamily="18" charset="0"/>
              </a:rPr>
              <a:t>1.1 </a:t>
            </a:r>
            <a:r>
              <a:rPr lang="es-ES" sz="3200" b="1" dirty="0">
                <a:solidFill>
                  <a:srgbClr val="243255"/>
                </a:solidFill>
                <a:latin typeface="Calibri" panose="020F0502020204030204" pitchFamily="34" charset="0"/>
                <a:ea typeface="Times New Roman" panose="02020603050405020304" pitchFamily="18" charset="0"/>
              </a:rPr>
              <a:t>Herramientas TIC para el trabajo en equipo, colaboración y coordinación con los compañeros</a:t>
            </a:r>
            <a:endParaRPr lang="en-GB" altLang="es-ES" sz="16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781300"/>
            <a:ext cx="12244544" cy="5193858"/>
          </a:xfrm>
          <a:prstGeom prst="rect">
            <a:avLst/>
          </a:prstGeom>
          <a:noFill/>
        </p:spPr>
        <p:txBody>
          <a:bodyPr wrap="square" rtlCol="0">
            <a:spAutoFit/>
          </a:bodyPr>
          <a:lstStyle/>
          <a:p>
            <a:pPr algn="just" fontAlgn="base">
              <a:lnSpc>
                <a:spcPct val="150000"/>
              </a:lnSpc>
            </a:pPr>
            <a:r>
              <a:rPr lang="es-ES" sz="2800" dirty="0">
                <a:solidFill>
                  <a:srgbClr val="243255"/>
                </a:solidFill>
                <a:latin typeface="Calibri" panose="020F0502020204030204" pitchFamily="34" charset="0"/>
                <a:ea typeface="Times New Roman" panose="02020603050405020304" pitchFamily="18" charset="0"/>
              </a:rPr>
              <a:t>El desarrollo tecnológico en los últimos años ha sido tan importante que, actualmente, es difícil concebir una empresa y su actividad sin recursos como plataformas, sistemas y aplicaciones para garantizar sus servicios. Ya sean PYMEs o grandes empresas, los recursos TIC son muy útiles en lo que a la distribución de trabajo y colaboración se refiere.</a:t>
            </a:r>
            <a:r>
              <a:rPr lang="en-GB" sz="2800" dirty="0">
                <a:solidFill>
                  <a:srgbClr val="243255"/>
                </a:solidFill>
                <a:effectLst/>
                <a:latin typeface="Calibri" panose="020F0502020204030204" pitchFamily="34" charset="0"/>
                <a:ea typeface="Times New Roman" panose="02020603050405020304" pitchFamily="18" charset="0"/>
              </a:rPr>
              <a:t> </a:t>
            </a:r>
            <a:endParaRPr lang="es-ES" sz="2800" dirty="0">
              <a:effectLst/>
              <a:latin typeface="Times New Roman" panose="02020603050405020304" pitchFamily="18" charset="0"/>
              <a:ea typeface="Times New Roman" panose="02020603050405020304" pitchFamily="18" charset="0"/>
            </a:endParaRPr>
          </a:p>
          <a:p>
            <a:pPr algn="just" fontAlgn="base">
              <a:lnSpc>
                <a:spcPct val="150000"/>
              </a:lnSpc>
            </a:pPr>
            <a:r>
              <a:rPr lang="es-ES" sz="2800" dirty="0">
                <a:solidFill>
                  <a:srgbClr val="243255"/>
                </a:solidFill>
                <a:latin typeface="Calibri" panose="020F0502020204030204" pitchFamily="34" charset="0"/>
                <a:ea typeface="Times New Roman" panose="02020603050405020304" pitchFamily="18" charset="0"/>
              </a:rPr>
              <a:t>El mundo de las TIC es muy grande y diverso, siendo imposible clasificarlas todas en una sola lista, pero aquí enumeraremos algunas para ayudar a fomentar el trabajo en equipo.</a:t>
            </a:r>
            <a:endParaRPr lang="es-ES" sz="2800"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739E09BB-178D-463D-A7AE-553FDDD07383}"/>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
        <p:nvSpPr>
          <p:cNvPr id="12" name="object 2">
            <a:extLst>
              <a:ext uri="{FF2B5EF4-FFF2-40B4-BE49-F238E27FC236}">
                <a16:creationId xmlns:a16="http://schemas.microsoft.com/office/drawing/2014/main" id="{41D25E33-DBB5-4298-9A4E-A4F50D7D0512}"/>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4701760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ail Marketing | More">
            <a:extLst>
              <a:ext uri="{FF2B5EF4-FFF2-40B4-BE49-F238E27FC236}">
                <a16:creationId xmlns:a16="http://schemas.microsoft.com/office/drawing/2014/main" id="{54D421D8-AC83-4F10-85B4-EE29BC2262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25200" y="3467100"/>
            <a:ext cx="6899564" cy="465633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75711" y="1866900"/>
            <a:ext cx="11240089" cy="5196166"/>
          </a:xfrm>
          <a:prstGeom prst="rect">
            <a:avLst/>
          </a:prstGeom>
          <a:noFill/>
        </p:spPr>
        <p:txBody>
          <a:bodyPr wrap="square" rtlCol="0">
            <a:spAutoFit/>
          </a:bodyPr>
          <a:lstStyle/>
          <a:p>
            <a:pPr marL="285750" indent="-285750" algn="just" fontAlgn="base">
              <a:lnSpc>
                <a:spcPct val="150000"/>
              </a:lnSpc>
              <a:buFontTx/>
              <a:buChar char="-"/>
            </a:pPr>
            <a:r>
              <a:rPr lang="es-ES" sz="2800" b="1" dirty="0">
                <a:solidFill>
                  <a:srgbClr val="243255"/>
                </a:solidFill>
                <a:ea typeface="Times New Roman" panose="02020603050405020304" pitchFamily="18" charset="0"/>
              </a:rPr>
              <a:t>Herramientas para gestión de proyectos:</a:t>
            </a:r>
            <a:r>
              <a:rPr lang="en-GB" sz="2800" b="1" dirty="0">
                <a:solidFill>
                  <a:srgbClr val="243255"/>
                </a:solidFill>
                <a:effectLst/>
                <a:ea typeface="Times New Roman" panose="02020603050405020304" pitchFamily="18" charset="0"/>
              </a:rPr>
              <a:t> </a:t>
            </a:r>
          </a:p>
          <a:p>
            <a:pPr algn="just" fontAlgn="base">
              <a:lnSpc>
                <a:spcPct val="150000"/>
              </a:lnSpc>
            </a:pPr>
            <a:r>
              <a:rPr lang="es-ES" sz="2800" dirty="0">
                <a:solidFill>
                  <a:srgbClr val="243255"/>
                </a:solidFill>
                <a:ea typeface="Times New Roman" panose="02020603050405020304" pitchFamily="18" charset="0"/>
              </a:rPr>
              <a:t>Las herramientas de distribución de proyectos son imprescindibles en el proceso de gestión de un equipo. Gracias a ellas, podemos garantizar la buena distribución y asignación de tareas entre los compañeros. Entre las TIC de gestión de proyectos más conocidas podemos encontrar:</a:t>
            </a:r>
            <a:endParaRPr lang="en-GB" sz="2800" dirty="0">
              <a:solidFill>
                <a:srgbClr val="243255"/>
              </a:solidFill>
              <a:effectLst/>
              <a:ea typeface="Times New Roman" panose="02020603050405020304" pitchFamily="18" charset="0"/>
            </a:endParaRPr>
          </a:p>
          <a:p>
            <a:pPr algn="just" fontAlgn="base">
              <a:lnSpc>
                <a:spcPct val="150000"/>
              </a:lnSpc>
            </a:pPr>
            <a:endParaRPr lang="en-GB" sz="2800" dirty="0">
              <a:solidFill>
                <a:srgbClr val="243255"/>
              </a:solidFill>
              <a:effectLst/>
              <a:ea typeface="Times New Roman" panose="02020603050405020304" pitchFamily="18" charset="0"/>
            </a:endParaRPr>
          </a:p>
          <a:p>
            <a:pPr algn="just" fontAlgn="base">
              <a:lnSpc>
                <a:spcPct val="150000"/>
              </a:lnSpc>
            </a:pPr>
            <a:endParaRPr lang="es-ES" sz="2800" dirty="0">
              <a:effectLst/>
              <a:ea typeface="Times New Roman" panose="02020603050405020304" pitchFamily="18" charset="0"/>
            </a:endParaRPr>
          </a:p>
          <a:p>
            <a:pPr algn="just" fontAlgn="base">
              <a:lnSpc>
                <a:spcPct val="150000"/>
              </a:lnSpc>
            </a:pPr>
            <a:endParaRPr lang="en-GB" sz="2800" b="1" dirty="0">
              <a:solidFill>
                <a:srgbClr val="243255"/>
              </a:solidFill>
              <a:effectLst/>
              <a:ea typeface="Times New Roman" panose="02020603050405020304" pitchFamily="18" charset="0"/>
            </a:endParaRPr>
          </a:p>
        </p:txBody>
      </p:sp>
      <p:sp>
        <p:nvSpPr>
          <p:cNvPr id="9" name="object 3">
            <a:extLst>
              <a:ext uri="{FF2B5EF4-FFF2-40B4-BE49-F238E27FC236}">
                <a16:creationId xmlns:a16="http://schemas.microsoft.com/office/drawing/2014/main" id="{D72726A8-2AA1-4F3D-944D-0F5F3834CB7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sp>
        <p:nvSpPr>
          <p:cNvPr id="11" name="object 2">
            <a:extLst>
              <a:ext uri="{FF2B5EF4-FFF2-40B4-BE49-F238E27FC236}">
                <a16:creationId xmlns:a16="http://schemas.microsoft.com/office/drawing/2014/main" id="{F8270DDA-F887-4DBA-AFC2-4E7E3D3B3B43}"/>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1766993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1000"/>
                                        <p:tgtEl>
                                          <p:spTgt spid="6146"/>
                                        </p:tgtEl>
                                      </p:cBhvr>
                                    </p:animEffect>
                                    <p:anim calcmode="lin" valueType="num">
                                      <p:cBhvr>
                                        <p:cTn id="17" dur="1000" fill="hold"/>
                                        <p:tgtEl>
                                          <p:spTgt spid="6146"/>
                                        </p:tgtEl>
                                        <p:attrNameLst>
                                          <p:attrName>ppt_x</p:attrName>
                                        </p:attrNameLst>
                                      </p:cBhvr>
                                      <p:tavLst>
                                        <p:tav tm="0">
                                          <p:val>
                                            <p:strVal val="#ppt_x"/>
                                          </p:val>
                                        </p:tav>
                                        <p:tav tm="100000">
                                          <p:val>
                                            <p:strVal val="#ppt_x"/>
                                          </p:val>
                                        </p:tav>
                                      </p:tavLst>
                                    </p:anim>
                                    <p:anim calcmode="lin" valueType="num">
                                      <p:cBhvr>
                                        <p:cTn id="18" dur="1000" fill="hold"/>
                                        <p:tgtEl>
                                          <p:spTgt spid="614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3675657"/>
            <a:ext cx="11708278" cy="3257174"/>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Asana: </a:t>
            </a:r>
            <a:r>
              <a:rPr lang="es-ES" sz="2800" dirty="0">
                <a:solidFill>
                  <a:srgbClr val="243255"/>
                </a:solidFill>
                <a:ea typeface="Times New Roman" panose="02020603050405020304" pitchFamily="18" charset="0"/>
              </a:rPr>
              <a:t>Asana es una plataforma web que puede ayudar a planificar y organizar todo lo que se refiere al trabajo en equipo. Además, también puede actuar como herramienta de colaboración. Coordina tareas, comparte, planifica, organiza, y sigue el progreso del proyecto en el que cada miembro está trabajando</a:t>
            </a:r>
            <a:endParaRPr lang="es-ES" sz="2800" dirty="0">
              <a:effectLst/>
              <a:ea typeface="Times New Roman" panose="02020603050405020304" pitchFamily="18" charset="0"/>
            </a:endParaRP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s-ES" sz="4000" b="1" dirty="0">
                <a:solidFill>
                  <a:srgbClr val="E12227"/>
                </a:solidFill>
                <a:ea typeface="Times New Roman" panose="02020603050405020304" pitchFamily="18" charset="0"/>
              </a:rPr>
              <a:t>Trabajo en equipo a través de herramientas TIC</a:t>
            </a:r>
            <a:endParaRPr lang="es-ES" sz="4000" b="1" dirty="0">
              <a:solidFill>
                <a:srgbClr val="E12227"/>
              </a:solidFill>
              <a:effectLst/>
              <a:ea typeface="Times New Roman" panose="02020603050405020304" pitchFamily="18" charset="0"/>
            </a:endParaRPr>
          </a:p>
        </p:txBody>
      </p:sp>
      <p:pic>
        <p:nvPicPr>
          <p:cNvPr id="7170" name="Picture 2" descr="Asana (programari) - Viquipèdia, l&amp;#39;enciclopèdia lliure">
            <a:extLst>
              <a:ext uri="{FF2B5EF4-FFF2-40B4-BE49-F238E27FC236}">
                <a16:creationId xmlns:a16="http://schemas.microsoft.com/office/drawing/2014/main" id="{90F94FC9-5971-4CAC-B4D9-C5D2CCD9B5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420" y="1634325"/>
            <a:ext cx="2845710" cy="1878168"/>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403BBEF5-14B1-449D-A273-5729EC7655F6}"/>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Tree>
    <p:extLst>
      <p:ext uri="{BB962C8B-B14F-4D97-AF65-F5344CB8AC3E}">
        <p14:creationId xmlns:p14="http://schemas.microsoft.com/office/powerpoint/2010/main" val="29727193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randombar(horizontal)">
                                      <p:cBhvr>
                                        <p:cTn id="12" dur="500"/>
                                        <p:tgtEl>
                                          <p:spTgt spid="71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2765</Words>
  <Application>Microsoft Office PowerPoint</Application>
  <PresentationFormat>Personalizado</PresentationFormat>
  <Paragraphs>153</Paragraphs>
  <Slides>25</Slides>
  <Notes>22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Arial</vt:lpstr>
      <vt:lpstr>Calibri</vt:lpstr>
      <vt:lpstr>Symbol</vt:lpstr>
      <vt:lpstr>Tahoma</vt:lpstr>
      <vt:lpstr>Times New Roman</vt:lpstr>
      <vt:lpstr>YADLjI9qxTA 0</vt:lpstr>
      <vt:lpstr>Office Theme</vt:lpstr>
      <vt:lpstr>1_Office Theme</vt:lpstr>
      <vt:lpstr>Presentación de PowerPoint</vt:lpstr>
      <vt:lpstr>OBJETIVOS Y METAS</vt:lpstr>
      <vt:lpstr>INDEX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Miriam Internet Web Solutions</cp:lastModifiedBy>
  <cp:revision>79</cp:revision>
  <dcterms:created xsi:type="dcterms:W3CDTF">2021-03-19T11:51:00Z</dcterms:created>
  <dcterms:modified xsi:type="dcterms:W3CDTF">2022-02-11T08:17:37Z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