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29"/>
  </p:notesMasterIdLst>
  <p:sldIdLst>
    <p:sldId id="269" r:id="rId3"/>
    <p:sldId id="257" r:id="rId4"/>
    <p:sldId id="273" r:id="rId5"/>
    <p:sldId id="264"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70" r:id="rId28"/>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255"/>
    <a:srgbClr val="E122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60"/>
  </p:normalViewPr>
  <p:slideViewPr>
    <p:cSldViewPr>
      <p:cViewPr varScale="1">
        <p:scale>
          <a:sx n="56" d="100"/>
          <a:sy n="56" d="100"/>
        </p:scale>
        <p:origin x="614" y="5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B702A52E-833F-4334-B297-B92B7C1F3471}">
      <dgm:prSet custT="1"/>
      <dgm:spPr>
        <a:solidFill>
          <a:schemeClr val="tx2"/>
        </a:solidFill>
      </dgm:spPr>
      <dgm:t>
        <a:bodyPr/>
        <a:lstStyle/>
        <a:p>
          <a:r>
            <a:rPr lang="en-US" sz="2400" dirty="0"/>
            <a:t>•	</a:t>
          </a:r>
          <a:r>
            <a:rPr lang="es-ES" sz="2400" noProof="0" dirty="0"/>
            <a:t>Escucha activa, y fomento de la participación de forma bidireccional </a:t>
          </a:r>
        </a:p>
      </dgm:t>
    </dgm:pt>
    <dgm:pt modelId="{0D8FBD61-8BD7-49A8-965B-259A4A3F8A37}" type="parTrans" cxnId="{B1D4EC8F-7EFD-4449-B88D-597B715109F6}">
      <dgm:prSet/>
      <dgm:spPr/>
      <dgm:t>
        <a:bodyPr/>
        <a:lstStyle/>
        <a:p>
          <a:endParaRPr lang="es-ES" sz="2400"/>
        </a:p>
      </dgm:t>
    </dgm:pt>
    <dgm:pt modelId="{C5E187B9-DC5E-47F1-A29A-8CE2C99868C2}" type="sibTrans" cxnId="{B1D4EC8F-7EFD-4449-B88D-597B715109F6}">
      <dgm:prSet/>
      <dgm:spPr/>
      <dgm:t>
        <a:bodyPr/>
        <a:lstStyle/>
        <a:p>
          <a:endParaRPr lang="es-ES" sz="2400"/>
        </a:p>
      </dgm:t>
    </dgm:pt>
    <dgm:pt modelId="{BE213737-2D93-4204-83E7-F9E6AB38385D}">
      <dgm:prSet custT="1"/>
      <dgm:spPr>
        <a:solidFill>
          <a:schemeClr val="tx2"/>
        </a:solidFill>
      </dgm:spPr>
      <dgm:t>
        <a:bodyPr/>
        <a:lstStyle/>
        <a:p>
          <a:r>
            <a:rPr lang="es-ES" sz="2400" noProof="0" dirty="0"/>
            <a:t>•	Identificar las barreras que obstaculicen la comunicación tanto individual como en el equipo de trabajo</a:t>
          </a:r>
        </a:p>
      </dgm:t>
    </dgm:pt>
    <dgm:pt modelId="{290FD70C-4985-425B-95AF-4507DC47AD20}" type="parTrans" cxnId="{DB9B8B71-3332-4C5E-AD6A-C7A66978F43F}">
      <dgm:prSet/>
      <dgm:spPr/>
      <dgm:t>
        <a:bodyPr/>
        <a:lstStyle/>
        <a:p>
          <a:endParaRPr lang="es-ES" sz="2400"/>
        </a:p>
      </dgm:t>
    </dgm:pt>
    <dgm:pt modelId="{F03DF944-D6C8-4132-96D0-22081A1EA678}" type="sibTrans" cxnId="{DB9B8B71-3332-4C5E-AD6A-C7A66978F43F}">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4DAED387-93E0-42C9-A859-6D90EB7B5BC1}" type="pres">
      <dgm:prSet presAssocID="{B702A52E-833F-4334-B297-B92B7C1F3471}" presName="parentLin" presStyleCnt="0"/>
      <dgm:spPr/>
    </dgm:pt>
    <dgm:pt modelId="{FB7AB800-8BE7-4981-B847-FDB65FD83792}" type="pres">
      <dgm:prSet presAssocID="{B702A52E-833F-4334-B297-B92B7C1F3471}" presName="parentLeftMargin" presStyleLbl="node1" presStyleIdx="0" presStyleCnt="2"/>
      <dgm:spPr/>
    </dgm:pt>
    <dgm:pt modelId="{BC9CC3AD-029C-4071-8F9B-63F400834DBE}" type="pres">
      <dgm:prSet presAssocID="{B702A52E-833F-4334-B297-B92B7C1F3471}" presName="parentText" presStyleLbl="node1" presStyleIdx="0" presStyleCnt="2" custScaleY="269116">
        <dgm:presLayoutVars>
          <dgm:chMax val="0"/>
          <dgm:bulletEnabled val="1"/>
        </dgm:presLayoutVars>
      </dgm:prSet>
      <dgm:spPr/>
    </dgm:pt>
    <dgm:pt modelId="{54B41E27-333A-4363-9DF5-D0BD7F726504}" type="pres">
      <dgm:prSet presAssocID="{B702A52E-833F-4334-B297-B92B7C1F3471}" presName="negativeSpace" presStyleCnt="0"/>
      <dgm:spPr/>
    </dgm:pt>
    <dgm:pt modelId="{99A8C107-E8CB-4023-818E-FA722D7426E2}" type="pres">
      <dgm:prSet presAssocID="{B702A52E-833F-4334-B297-B92B7C1F3471}" presName="childText" presStyleLbl="conFgAcc1" presStyleIdx="0" presStyleCnt="2" custScaleX="72078" custScaleY="67297">
        <dgm:presLayoutVars>
          <dgm:bulletEnabled val="1"/>
        </dgm:presLayoutVars>
      </dgm:prSet>
      <dgm:spPr/>
    </dgm:pt>
    <dgm:pt modelId="{674C4431-39C6-4A59-AE1E-4D4CDCC58D79}" type="pres">
      <dgm:prSet presAssocID="{C5E187B9-DC5E-47F1-A29A-8CE2C99868C2}" presName="spaceBetweenRectangles" presStyleCnt="0"/>
      <dgm:spPr/>
    </dgm:pt>
    <dgm:pt modelId="{35759391-2F25-49AA-B5B0-27634FFB5E4D}" type="pres">
      <dgm:prSet presAssocID="{BE213737-2D93-4204-83E7-F9E6AB38385D}" presName="parentLin" presStyleCnt="0"/>
      <dgm:spPr/>
    </dgm:pt>
    <dgm:pt modelId="{2A064FDA-1A15-40E4-B416-76AE86A6C504}" type="pres">
      <dgm:prSet presAssocID="{BE213737-2D93-4204-83E7-F9E6AB38385D}" presName="parentLeftMargin" presStyleLbl="node1" presStyleIdx="0" presStyleCnt="2"/>
      <dgm:spPr/>
    </dgm:pt>
    <dgm:pt modelId="{14F557BF-B191-4472-B312-F217AF56AFD8}" type="pres">
      <dgm:prSet presAssocID="{BE213737-2D93-4204-83E7-F9E6AB38385D}" presName="parentText" presStyleLbl="node1" presStyleIdx="1" presStyleCnt="2" custScaleY="269116">
        <dgm:presLayoutVars>
          <dgm:chMax val="0"/>
          <dgm:bulletEnabled val="1"/>
        </dgm:presLayoutVars>
      </dgm:prSet>
      <dgm:spPr/>
    </dgm:pt>
    <dgm:pt modelId="{313D84FF-9DF1-47DA-85A9-F7BB143EEB85}" type="pres">
      <dgm:prSet presAssocID="{BE213737-2D93-4204-83E7-F9E6AB38385D}" presName="negativeSpace" presStyleCnt="0"/>
      <dgm:spPr/>
    </dgm:pt>
    <dgm:pt modelId="{9E219CD8-8E91-49AF-B7A7-626449466CDD}" type="pres">
      <dgm:prSet presAssocID="{BE213737-2D93-4204-83E7-F9E6AB38385D}" presName="childText" presStyleLbl="conFgAcc1" presStyleIdx="1" presStyleCnt="2" custScaleX="72078" custScaleY="67297">
        <dgm:presLayoutVars>
          <dgm:bulletEnabled val="1"/>
        </dgm:presLayoutVars>
      </dgm:prSet>
      <dgm:spPr/>
    </dgm:pt>
  </dgm:ptLst>
  <dgm:cxnLst>
    <dgm:cxn modelId="{0D473B1B-0EC4-4659-8426-CF3835238085}" type="presOf" srcId="{BE213737-2D93-4204-83E7-F9E6AB38385D}" destId="{14F557BF-B191-4472-B312-F217AF56AFD8}" srcOrd="1" destOrd="0" presId="urn:microsoft.com/office/officeart/2005/8/layout/list1"/>
    <dgm:cxn modelId="{27DF8F1E-10F6-4274-A417-D42A9DD672DE}" type="presOf" srcId="{B702A52E-833F-4334-B297-B92B7C1F3471}" destId="{FB7AB800-8BE7-4981-B847-FDB65FD83792}" srcOrd="0" destOrd="0" presId="urn:microsoft.com/office/officeart/2005/8/layout/list1"/>
    <dgm:cxn modelId="{F3007625-65ED-490A-9297-FD91B8B88124}" type="presOf" srcId="{3426D8E9-B6D5-48B9-9DFB-FB10548DFDC3}" destId="{67BC2869-857A-491F-AA1E-DCCF1A04181C}" srcOrd="0" destOrd="0" presId="urn:microsoft.com/office/officeart/2005/8/layout/list1"/>
    <dgm:cxn modelId="{0E051B2A-30B2-429D-8B94-EBDEFCA167D7}" type="presOf" srcId="{B702A52E-833F-4334-B297-B92B7C1F3471}" destId="{BC9CC3AD-029C-4071-8F9B-63F400834DBE}" srcOrd="1" destOrd="0" presId="urn:microsoft.com/office/officeart/2005/8/layout/list1"/>
    <dgm:cxn modelId="{DB9B8B71-3332-4C5E-AD6A-C7A66978F43F}" srcId="{3426D8E9-B6D5-48B9-9DFB-FB10548DFDC3}" destId="{BE213737-2D93-4204-83E7-F9E6AB38385D}" srcOrd="1" destOrd="0" parTransId="{290FD70C-4985-425B-95AF-4507DC47AD20}" sibTransId="{F03DF944-D6C8-4132-96D0-22081A1EA678}"/>
    <dgm:cxn modelId="{B1D4EC8F-7EFD-4449-B88D-597B715109F6}" srcId="{3426D8E9-B6D5-48B9-9DFB-FB10548DFDC3}" destId="{B702A52E-833F-4334-B297-B92B7C1F3471}" srcOrd="0" destOrd="0" parTransId="{0D8FBD61-8BD7-49A8-965B-259A4A3F8A37}" sibTransId="{C5E187B9-DC5E-47F1-A29A-8CE2C99868C2}"/>
    <dgm:cxn modelId="{161473D5-2A74-49D9-B371-C207E0D64A54}" type="presOf" srcId="{BE213737-2D93-4204-83E7-F9E6AB38385D}" destId="{2A064FDA-1A15-40E4-B416-76AE86A6C504}" srcOrd="0" destOrd="0" presId="urn:microsoft.com/office/officeart/2005/8/layout/list1"/>
    <dgm:cxn modelId="{81E49931-B0EF-4A90-8A52-7B433191CFB2}" type="presParOf" srcId="{67BC2869-857A-491F-AA1E-DCCF1A04181C}" destId="{4DAED387-93E0-42C9-A859-6D90EB7B5BC1}" srcOrd="0" destOrd="0" presId="urn:microsoft.com/office/officeart/2005/8/layout/list1"/>
    <dgm:cxn modelId="{F6A327DD-731C-49F8-890C-B265FA55AD85}" type="presParOf" srcId="{4DAED387-93E0-42C9-A859-6D90EB7B5BC1}" destId="{FB7AB800-8BE7-4981-B847-FDB65FD83792}" srcOrd="0" destOrd="0" presId="urn:microsoft.com/office/officeart/2005/8/layout/list1"/>
    <dgm:cxn modelId="{D7841723-9786-49AB-BC51-4CCD2B869177}" type="presParOf" srcId="{4DAED387-93E0-42C9-A859-6D90EB7B5BC1}" destId="{BC9CC3AD-029C-4071-8F9B-63F400834DBE}" srcOrd="1" destOrd="0" presId="urn:microsoft.com/office/officeart/2005/8/layout/list1"/>
    <dgm:cxn modelId="{DA155D77-4462-47FD-9EFF-56110840E289}" type="presParOf" srcId="{67BC2869-857A-491F-AA1E-DCCF1A04181C}" destId="{54B41E27-333A-4363-9DF5-D0BD7F726504}" srcOrd="1" destOrd="0" presId="urn:microsoft.com/office/officeart/2005/8/layout/list1"/>
    <dgm:cxn modelId="{FF4DFBB5-7C04-4184-8F99-71C982482B6C}" type="presParOf" srcId="{67BC2869-857A-491F-AA1E-DCCF1A04181C}" destId="{99A8C107-E8CB-4023-818E-FA722D7426E2}" srcOrd="2" destOrd="0" presId="urn:microsoft.com/office/officeart/2005/8/layout/list1"/>
    <dgm:cxn modelId="{EDC79DBC-5834-4380-96D2-ADD5DCE00464}" type="presParOf" srcId="{67BC2869-857A-491F-AA1E-DCCF1A04181C}" destId="{674C4431-39C6-4A59-AE1E-4D4CDCC58D79}" srcOrd="3" destOrd="0" presId="urn:microsoft.com/office/officeart/2005/8/layout/list1"/>
    <dgm:cxn modelId="{045144CE-F8A5-425C-8DA8-49966003FC6A}" type="presParOf" srcId="{67BC2869-857A-491F-AA1E-DCCF1A04181C}" destId="{35759391-2F25-49AA-B5B0-27634FFB5E4D}" srcOrd="4" destOrd="0" presId="urn:microsoft.com/office/officeart/2005/8/layout/list1"/>
    <dgm:cxn modelId="{B443839A-B564-4789-9033-743C9D67000C}" type="presParOf" srcId="{35759391-2F25-49AA-B5B0-27634FFB5E4D}" destId="{2A064FDA-1A15-40E4-B416-76AE86A6C504}" srcOrd="0" destOrd="0" presId="urn:microsoft.com/office/officeart/2005/8/layout/list1"/>
    <dgm:cxn modelId="{A553557C-1512-4657-972E-E0FA6DC67D13}" type="presParOf" srcId="{35759391-2F25-49AA-B5B0-27634FFB5E4D}" destId="{14F557BF-B191-4472-B312-F217AF56AFD8}" srcOrd="1" destOrd="0" presId="urn:microsoft.com/office/officeart/2005/8/layout/list1"/>
    <dgm:cxn modelId="{5A6FF404-F363-4CB5-95C3-34E2A7D15DB8}" type="presParOf" srcId="{67BC2869-857A-491F-AA1E-DCCF1A04181C}" destId="{313D84FF-9DF1-47DA-85A9-F7BB143EEB85}" srcOrd="5" destOrd="0" presId="urn:microsoft.com/office/officeart/2005/8/layout/list1"/>
    <dgm:cxn modelId="{9FF323A9-5EE3-40DB-9BDB-47E51C447E19}" type="presParOf" srcId="{67BC2869-857A-491F-AA1E-DCCF1A04181C}" destId="{9E219CD8-8E91-49AF-B7A7-626449466CDD}" srcOrd="6"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C570373A-6BF3-45F1-94BA-C74919C6BEFA}">
      <dgm:prSet custT="1"/>
      <dgm:spPr>
        <a:solidFill>
          <a:schemeClr val="tx2"/>
        </a:solidFill>
      </dgm:spPr>
      <dgm:t>
        <a:bodyPr/>
        <a:lstStyle/>
        <a:p>
          <a:r>
            <a:rPr lang="es-ES" sz="2400" noProof="0" dirty="0"/>
            <a:t>•	Derribar las barreras identificadas para mejorar la comunicación</a:t>
          </a:r>
        </a:p>
      </dgm:t>
    </dgm:pt>
    <dgm:pt modelId="{1D1A347A-7EE9-47A9-9CD2-8AAF4C11D3ED}" type="parTrans" cxnId="{3E05FA4B-D478-46FF-827C-C3CF847A6366}">
      <dgm:prSet/>
      <dgm:spPr/>
      <dgm:t>
        <a:bodyPr/>
        <a:lstStyle/>
        <a:p>
          <a:endParaRPr lang="es-ES" sz="2400"/>
        </a:p>
      </dgm:t>
    </dgm:pt>
    <dgm:pt modelId="{0FD511DF-A2F6-445C-96A3-9DDCA58C8E80}" type="sibTrans" cxnId="{3E05FA4B-D478-46FF-827C-C3CF847A6366}">
      <dgm:prSet/>
      <dgm:spPr/>
      <dgm:t>
        <a:bodyPr/>
        <a:lstStyle/>
        <a:p>
          <a:endParaRPr lang="es-ES" sz="2400"/>
        </a:p>
      </dgm:t>
    </dgm:pt>
    <dgm:pt modelId="{44B52977-C28D-4CCB-9B84-21D0E4031A59}">
      <dgm:prSet custT="1"/>
      <dgm:spPr>
        <a:solidFill>
          <a:schemeClr val="tx2"/>
        </a:solidFill>
      </dgm:spPr>
      <dgm:t>
        <a:bodyPr/>
        <a:lstStyle/>
        <a:p>
          <a:r>
            <a:rPr lang="es-ES" sz="2400" noProof="0" dirty="0"/>
            <a:t>•	Crear estrategias tanto individuales como grupales para prevenir los problemas de comunicación identificados</a:t>
          </a:r>
        </a:p>
      </dgm:t>
    </dgm:pt>
    <dgm:pt modelId="{68113EED-4EA3-43C1-BDD8-DD60C0101300}" type="parTrans" cxnId="{3A010A81-A7FF-4FDA-961E-0DB6F19D9AC4}">
      <dgm:prSet/>
      <dgm:spPr/>
      <dgm:t>
        <a:bodyPr/>
        <a:lstStyle/>
        <a:p>
          <a:endParaRPr lang="es-ES" sz="2400"/>
        </a:p>
      </dgm:t>
    </dgm:pt>
    <dgm:pt modelId="{4A1FDEC1-852C-4E97-8C06-AAD7C5C7F605}" type="sibTrans" cxnId="{3A010A81-A7FF-4FDA-961E-0DB6F19D9AC4}">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06984106-7EDE-4FE5-AF6A-E198CCCF5235}" type="pres">
      <dgm:prSet presAssocID="{C570373A-6BF3-45F1-94BA-C74919C6BEFA}" presName="parentLin" presStyleCnt="0"/>
      <dgm:spPr/>
    </dgm:pt>
    <dgm:pt modelId="{767DC0CF-8B0F-4498-A51C-2644C863C195}" type="pres">
      <dgm:prSet presAssocID="{C570373A-6BF3-45F1-94BA-C74919C6BEFA}" presName="parentLeftMargin" presStyleLbl="node1" presStyleIdx="0" presStyleCnt="2"/>
      <dgm:spPr/>
    </dgm:pt>
    <dgm:pt modelId="{885300D4-8F6D-4E6C-AEC1-3070C9DB2825}" type="pres">
      <dgm:prSet presAssocID="{C570373A-6BF3-45F1-94BA-C74919C6BEFA}" presName="parentText" presStyleLbl="node1" presStyleIdx="0" presStyleCnt="2" custScaleY="269116">
        <dgm:presLayoutVars>
          <dgm:chMax val="0"/>
          <dgm:bulletEnabled val="1"/>
        </dgm:presLayoutVars>
      </dgm:prSet>
      <dgm:spPr/>
    </dgm:pt>
    <dgm:pt modelId="{F97D53F7-2970-4E34-9DFB-51ED28C1C61F}" type="pres">
      <dgm:prSet presAssocID="{C570373A-6BF3-45F1-94BA-C74919C6BEFA}" presName="negativeSpace" presStyleCnt="0"/>
      <dgm:spPr/>
    </dgm:pt>
    <dgm:pt modelId="{B6063C51-9284-44BF-B75F-8BCCDDD2DE63}" type="pres">
      <dgm:prSet presAssocID="{C570373A-6BF3-45F1-94BA-C74919C6BEFA}" presName="childText" presStyleLbl="conFgAcc1" presStyleIdx="0" presStyleCnt="2" custScaleX="72078" custScaleY="67297">
        <dgm:presLayoutVars>
          <dgm:bulletEnabled val="1"/>
        </dgm:presLayoutVars>
      </dgm:prSet>
      <dgm:spPr/>
    </dgm:pt>
    <dgm:pt modelId="{6A1A275E-1665-4AC0-84EA-E22A2AEC3FC3}" type="pres">
      <dgm:prSet presAssocID="{0FD511DF-A2F6-445C-96A3-9DDCA58C8E80}" presName="spaceBetweenRectangles" presStyleCnt="0"/>
      <dgm:spPr/>
    </dgm:pt>
    <dgm:pt modelId="{C220C551-D4BA-43D6-8C2C-1CA63F459772}" type="pres">
      <dgm:prSet presAssocID="{44B52977-C28D-4CCB-9B84-21D0E4031A59}" presName="parentLin" presStyleCnt="0"/>
      <dgm:spPr/>
    </dgm:pt>
    <dgm:pt modelId="{FE0CD673-9F44-4B1E-A718-B094495427F9}" type="pres">
      <dgm:prSet presAssocID="{44B52977-C28D-4CCB-9B84-21D0E4031A59}" presName="parentLeftMargin" presStyleLbl="node1" presStyleIdx="0" presStyleCnt="2"/>
      <dgm:spPr/>
    </dgm:pt>
    <dgm:pt modelId="{3A8048BC-A50F-4EF1-B41B-25611D23F1D4}" type="pres">
      <dgm:prSet presAssocID="{44B52977-C28D-4CCB-9B84-21D0E4031A59}" presName="parentText" presStyleLbl="node1" presStyleIdx="1" presStyleCnt="2" custScaleY="269116">
        <dgm:presLayoutVars>
          <dgm:chMax val="0"/>
          <dgm:bulletEnabled val="1"/>
        </dgm:presLayoutVars>
      </dgm:prSet>
      <dgm:spPr/>
    </dgm:pt>
    <dgm:pt modelId="{C763417D-79C0-4546-8C1F-7355B0B4CB56}" type="pres">
      <dgm:prSet presAssocID="{44B52977-C28D-4CCB-9B84-21D0E4031A59}" presName="negativeSpace" presStyleCnt="0"/>
      <dgm:spPr/>
    </dgm:pt>
    <dgm:pt modelId="{B5EFBC64-E654-4C7B-9100-43B6C33BC419}" type="pres">
      <dgm:prSet presAssocID="{44B52977-C28D-4CCB-9B84-21D0E4031A59}" presName="childText" presStyleLbl="conFgAcc1" presStyleIdx="1" presStyleCnt="2" custScaleX="72078" custScaleY="67297">
        <dgm:presLayoutVars>
          <dgm:bulletEnabled val="1"/>
        </dgm:presLayoutVars>
      </dgm:prSet>
      <dgm:spPr/>
    </dgm:pt>
  </dgm:ptLst>
  <dgm:cxnLst>
    <dgm:cxn modelId="{F3007625-65ED-490A-9297-FD91B8B88124}" type="presOf" srcId="{3426D8E9-B6D5-48B9-9DFB-FB10548DFDC3}" destId="{67BC2869-857A-491F-AA1E-DCCF1A04181C}" srcOrd="0" destOrd="0" presId="urn:microsoft.com/office/officeart/2005/8/layout/list1"/>
    <dgm:cxn modelId="{9613273B-FC32-4895-85AC-C0B29431D5DA}" type="presOf" srcId="{C570373A-6BF3-45F1-94BA-C74919C6BEFA}" destId="{885300D4-8F6D-4E6C-AEC1-3070C9DB2825}" srcOrd="1" destOrd="0" presId="urn:microsoft.com/office/officeart/2005/8/layout/list1"/>
    <dgm:cxn modelId="{3E05FA4B-D478-46FF-827C-C3CF847A6366}" srcId="{3426D8E9-B6D5-48B9-9DFB-FB10548DFDC3}" destId="{C570373A-6BF3-45F1-94BA-C74919C6BEFA}" srcOrd="0" destOrd="0" parTransId="{1D1A347A-7EE9-47A9-9CD2-8AAF4C11D3ED}" sibTransId="{0FD511DF-A2F6-445C-96A3-9DDCA58C8E80}"/>
    <dgm:cxn modelId="{3D156757-028D-404F-A0A6-C35CF494C134}" type="presOf" srcId="{44B52977-C28D-4CCB-9B84-21D0E4031A59}" destId="{3A8048BC-A50F-4EF1-B41B-25611D23F1D4}" srcOrd="1" destOrd="0" presId="urn:microsoft.com/office/officeart/2005/8/layout/list1"/>
    <dgm:cxn modelId="{3A010A81-A7FF-4FDA-961E-0DB6F19D9AC4}" srcId="{3426D8E9-B6D5-48B9-9DFB-FB10548DFDC3}" destId="{44B52977-C28D-4CCB-9B84-21D0E4031A59}" srcOrd="1" destOrd="0" parTransId="{68113EED-4EA3-43C1-BDD8-DD60C0101300}" sibTransId="{4A1FDEC1-852C-4E97-8C06-AAD7C5C7F605}"/>
    <dgm:cxn modelId="{E206F4D3-E89A-45C0-B15E-6C70DCFE5B51}" type="presOf" srcId="{C570373A-6BF3-45F1-94BA-C74919C6BEFA}" destId="{767DC0CF-8B0F-4498-A51C-2644C863C195}" srcOrd="0" destOrd="0" presId="urn:microsoft.com/office/officeart/2005/8/layout/list1"/>
    <dgm:cxn modelId="{DC6BAAFB-225A-479D-A2F1-5B81F92718A8}" type="presOf" srcId="{44B52977-C28D-4CCB-9B84-21D0E4031A59}" destId="{FE0CD673-9F44-4B1E-A718-B094495427F9}" srcOrd="0" destOrd="0" presId="urn:microsoft.com/office/officeart/2005/8/layout/list1"/>
    <dgm:cxn modelId="{C0CC2F63-522F-45F7-A076-C8446FBDE86C}" type="presParOf" srcId="{67BC2869-857A-491F-AA1E-DCCF1A04181C}" destId="{06984106-7EDE-4FE5-AF6A-E198CCCF5235}" srcOrd="0" destOrd="0" presId="urn:microsoft.com/office/officeart/2005/8/layout/list1"/>
    <dgm:cxn modelId="{A2F0738F-87A8-4104-8769-66568A549B8D}" type="presParOf" srcId="{06984106-7EDE-4FE5-AF6A-E198CCCF5235}" destId="{767DC0CF-8B0F-4498-A51C-2644C863C195}" srcOrd="0" destOrd="0" presId="urn:microsoft.com/office/officeart/2005/8/layout/list1"/>
    <dgm:cxn modelId="{4AA748AA-9C96-4A30-8507-40ECC39D64F7}" type="presParOf" srcId="{06984106-7EDE-4FE5-AF6A-E198CCCF5235}" destId="{885300D4-8F6D-4E6C-AEC1-3070C9DB2825}" srcOrd="1" destOrd="0" presId="urn:microsoft.com/office/officeart/2005/8/layout/list1"/>
    <dgm:cxn modelId="{D2A3F3E6-645E-4380-BF12-827C083AF1D3}" type="presParOf" srcId="{67BC2869-857A-491F-AA1E-DCCF1A04181C}" destId="{F97D53F7-2970-4E34-9DFB-51ED28C1C61F}" srcOrd="1" destOrd="0" presId="urn:microsoft.com/office/officeart/2005/8/layout/list1"/>
    <dgm:cxn modelId="{6DF5A564-02D4-448D-9F34-07F517778969}" type="presParOf" srcId="{67BC2869-857A-491F-AA1E-DCCF1A04181C}" destId="{B6063C51-9284-44BF-B75F-8BCCDDD2DE63}" srcOrd="2" destOrd="0" presId="urn:microsoft.com/office/officeart/2005/8/layout/list1"/>
    <dgm:cxn modelId="{711404AB-3109-4808-A9BC-8224C09568EE}" type="presParOf" srcId="{67BC2869-857A-491F-AA1E-DCCF1A04181C}" destId="{6A1A275E-1665-4AC0-84EA-E22A2AEC3FC3}" srcOrd="3" destOrd="0" presId="urn:microsoft.com/office/officeart/2005/8/layout/list1"/>
    <dgm:cxn modelId="{FD08968B-0F97-49AE-B413-FB8482A9C6FD}" type="presParOf" srcId="{67BC2869-857A-491F-AA1E-DCCF1A04181C}" destId="{C220C551-D4BA-43D6-8C2C-1CA63F459772}" srcOrd="4" destOrd="0" presId="urn:microsoft.com/office/officeart/2005/8/layout/list1"/>
    <dgm:cxn modelId="{5F866F5F-B275-4548-BF22-A5623A03197B}" type="presParOf" srcId="{C220C551-D4BA-43D6-8C2C-1CA63F459772}" destId="{FE0CD673-9F44-4B1E-A718-B094495427F9}" srcOrd="0" destOrd="0" presId="urn:microsoft.com/office/officeart/2005/8/layout/list1"/>
    <dgm:cxn modelId="{1DDF54EF-3291-4CB8-BA9D-FCC17A35EF2B}" type="presParOf" srcId="{C220C551-D4BA-43D6-8C2C-1CA63F459772}" destId="{3A8048BC-A50F-4EF1-B41B-25611D23F1D4}" srcOrd="1" destOrd="0" presId="urn:microsoft.com/office/officeart/2005/8/layout/list1"/>
    <dgm:cxn modelId="{C8F61ABA-056E-4511-8449-4D8F0D7FFD0E}" type="presParOf" srcId="{67BC2869-857A-491F-AA1E-DCCF1A04181C}" destId="{C763417D-79C0-4546-8C1F-7355B0B4CB56}" srcOrd="5" destOrd="0" presId="urn:microsoft.com/office/officeart/2005/8/layout/list1"/>
    <dgm:cxn modelId="{EA648846-E294-43E9-B25B-0D4C59DCEFB2}" type="presParOf" srcId="{67BC2869-857A-491F-AA1E-DCCF1A04181C}" destId="{B5EFBC64-E654-4C7B-9100-43B6C33BC419}" srcOrd="6"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F98842-E26A-4AF5-A4BD-D79736C28F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C437BDAF-D9AF-4D78-8F52-2ADC2B5EC7DF}">
      <dgm:prSet custT="1"/>
      <dgm:spPr>
        <a:solidFill>
          <a:schemeClr val="tx2"/>
        </a:solidFill>
      </dgm:spPr>
      <dgm:t>
        <a:bodyPr/>
        <a:lstStyle/>
        <a:p>
          <a:r>
            <a:rPr lang="es-ES" sz="2400" noProof="0" dirty="0"/>
            <a:t>• Cuenta las con las herramientas digitales eficaces y más adecuadas para la comunicación en tu entorno laboral.</a:t>
          </a:r>
        </a:p>
      </dgm:t>
    </dgm:pt>
    <dgm:pt modelId="{F93F214A-8DD6-4244-9621-BE20084B39F8}" type="parTrans" cxnId="{65ED0B74-53FC-4B8C-9059-EFDEDDA6184B}">
      <dgm:prSet/>
      <dgm:spPr/>
      <dgm:t>
        <a:bodyPr/>
        <a:lstStyle/>
        <a:p>
          <a:endParaRPr lang="es-ES"/>
        </a:p>
      </dgm:t>
    </dgm:pt>
    <dgm:pt modelId="{3DFE0D7C-E185-4051-AC48-58D87FD41473}" type="sibTrans" cxnId="{65ED0B74-53FC-4B8C-9059-EFDEDDA6184B}">
      <dgm:prSet/>
      <dgm:spPr/>
      <dgm:t>
        <a:bodyPr/>
        <a:lstStyle/>
        <a:p>
          <a:endParaRPr lang="es-ES"/>
        </a:p>
      </dgm:t>
    </dgm:pt>
    <dgm:pt modelId="{4BD03DFE-E598-4D00-B0B1-38A9F6D3A243}">
      <dgm:prSet custT="1"/>
      <dgm:spPr/>
      <dgm:t>
        <a:bodyPr/>
        <a:lstStyle/>
        <a:p>
          <a:pPr>
            <a:buFont typeface="Courier New" panose="02070309020205020404" pitchFamily="49" charset="0"/>
            <a:buChar char="o"/>
          </a:pPr>
          <a:r>
            <a:rPr lang="es-ES" sz="2400" noProof="0" dirty="0">
              <a:solidFill>
                <a:srgbClr val="243255"/>
              </a:solidFill>
            </a:rPr>
            <a:t>Se curioso, averigua y fórmate en las herramientas que no sepas utilizar.</a:t>
          </a:r>
        </a:p>
      </dgm:t>
    </dgm:pt>
    <dgm:pt modelId="{99B72D33-E289-46FF-952E-890B3A689359}" type="parTrans" cxnId="{F290ED89-A32A-41C0-A42E-A379FE59FCF1}">
      <dgm:prSet/>
      <dgm:spPr/>
      <dgm:t>
        <a:bodyPr/>
        <a:lstStyle/>
        <a:p>
          <a:endParaRPr lang="es-ES"/>
        </a:p>
      </dgm:t>
    </dgm:pt>
    <dgm:pt modelId="{914A7F32-836E-43E5-9DB7-B2A7C66A695A}" type="sibTrans" cxnId="{F290ED89-A32A-41C0-A42E-A379FE59FCF1}">
      <dgm:prSet/>
      <dgm:spPr/>
      <dgm:t>
        <a:bodyPr/>
        <a:lstStyle/>
        <a:p>
          <a:endParaRPr lang="es-ES"/>
        </a:p>
      </dgm:t>
    </dgm:pt>
    <dgm:pt modelId="{CB2FC95F-F37D-4EF0-8BD8-4460C8E4D44D}" type="pres">
      <dgm:prSet presAssocID="{62F98842-E26A-4AF5-A4BD-D79736C28F36}" presName="linear" presStyleCnt="0">
        <dgm:presLayoutVars>
          <dgm:animLvl val="lvl"/>
          <dgm:resizeHandles val="exact"/>
        </dgm:presLayoutVars>
      </dgm:prSet>
      <dgm:spPr/>
    </dgm:pt>
    <dgm:pt modelId="{1C4212DD-168D-432B-B930-3F63861EB592}" type="pres">
      <dgm:prSet presAssocID="{C437BDAF-D9AF-4D78-8F52-2ADC2B5EC7DF}" presName="parentText" presStyleLbl="node1" presStyleIdx="0" presStyleCnt="1">
        <dgm:presLayoutVars>
          <dgm:chMax val="0"/>
          <dgm:bulletEnabled val="1"/>
        </dgm:presLayoutVars>
      </dgm:prSet>
      <dgm:spPr/>
    </dgm:pt>
    <dgm:pt modelId="{33A0D15F-D82B-43C8-83C3-495E3E159104}" type="pres">
      <dgm:prSet presAssocID="{C437BDAF-D9AF-4D78-8F52-2ADC2B5EC7DF}" presName="childText" presStyleLbl="revTx" presStyleIdx="0" presStyleCnt="1" custLinFactNeighborY="10078">
        <dgm:presLayoutVars>
          <dgm:bulletEnabled val="1"/>
        </dgm:presLayoutVars>
      </dgm:prSet>
      <dgm:spPr/>
    </dgm:pt>
  </dgm:ptLst>
  <dgm:cxnLst>
    <dgm:cxn modelId="{65ED0B74-53FC-4B8C-9059-EFDEDDA6184B}" srcId="{62F98842-E26A-4AF5-A4BD-D79736C28F36}" destId="{C437BDAF-D9AF-4D78-8F52-2ADC2B5EC7DF}" srcOrd="0" destOrd="0" parTransId="{F93F214A-8DD6-4244-9621-BE20084B39F8}" sibTransId="{3DFE0D7C-E185-4051-AC48-58D87FD41473}"/>
    <dgm:cxn modelId="{942BE474-9033-44D4-8DDF-60D2D8B36CC2}" type="presOf" srcId="{4BD03DFE-E598-4D00-B0B1-38A9F6D3A243}" destId="{33A0D15F-D82B-43C8-83C3-495E3E159104}" srcOrd="0" destOrd="0" presId="urn:microsoft.com/office/officeart/2005/8/layout/vList2"/>
    <dgm:cxn modelId="{F290ED89-A32A-41C0-A42E-A379FE59FCF1}" srcId="{C437BDAF-D9AF-4D78-8F52-2ADC2B5EC7DF}" destId="{4BD03DFE-E598-4D00-B0B1-38A9F6D3A243}" srcOrd="0" destOrd="0" parTransId="{99B72D33-E289-46FF-952E-890B3A689359}" sibTransId="{914A7F32-836E-43E5-9DB7-B2A7C66A695A}"/>
    <dgm:cxn modelId="{89C3E5C0-04F9-4731-8B08-FB3D7AC20978}" type="presOf" srcId="{62F98842-E26A-4AF5-A4BD-D79736C28F36}" destId="{CB2FC95F-F37D-4EF0-8BD8-4460C8E4D44D}" srcOrd="0" destOrd="0" presId="urn:microsoft.com/office/officeart/2005/8/layout/vList2"/>
    <dgm:cxn modelId="{3BBFADF2-F369-4534-91B6-B105609EC603}" type="presOf" srcId="{C437BDAF-D9AF-4D78-8F52-2ADC2B5EC7DF}" destId="{1C4212DD-168D-432B-B930-3F63861EB592}" srcOrd="0" destOrd="0" presId="urn:microsoft.com/office/officeart/2005/8/layout/vList2"/>
    <dgm:cxn modelId="{383760F1-C892-42D1-B048-E8E95537243F}" type="presParOf" srcId="{CB2FC95F-F37D-4EF0-8BD8-4460C8E4D44D}" destId="{1C4212DD-168D-432B-B930-3F63861EB592}" srcOrd="0" destOrd="0" presId="urn:microsoft.com/office/officeart/2005/8/layout/vList2"/>
    <dgm:cxn modelId="{3C4342E9-6AC2-45B9-A372-32CD9EFC7301}" type="presParOf" srcId="{CB2FC95F-F37D-4EF0-8BD8-4460C8E4D44D}" destId="{33A0D15F-D82B-43C8-83C3-495E3E159104}" srcOrd="1"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307D7F-0BE2-4960-BD22-145C3E13A0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F36710B5-177D-4992-A865-B783F9484A32}">
      <dgm:prSet custT="1"/>
      <dgm:spPr>
        <a:solidFill>
          <a:schemeClr val="tx2"/>
        </a:solidFill>
      </dgm:spPr>
      <dgm:t>
        <a:bodyPr/>
        <a:lstStyle/>
        <a:p>
          <a:r>
            <a:rPr lang="es-ES" sz="2400" noProof="0" dirty="0"/>
            <a:t>• Elige el canal adecuado según cada ocasión. Así mejorarás las interacciones digitales. </a:t>
          </a:r>
        </a:p>
      </dgm:t>
    </dgm:pt>
    <dgm:pt modelId="{A60EE7CE-ED51-4EFC-80FB-AACD62277D9A}" type="parTrans" cxnId="{FE953D4E-95BE-4CFC-851F-A6FD58470EAB}">
      <dgm:prSet/>
      <dgm:spPr/>
      <dgm:t>
        <a:bodyPr/>
        <a:lstStyle/>
        <a:p>
          <a:endParaRPr lang="es-ES"/>
        </a:p>
      </dgm:t>
    </dgm:pt>
    <dgm:pt modelId="{F9E67F19-DAC3-44CA-9768-C7A6CD6206D1}" type="sibTrans" cxnId="{FE953D4E-95BE-4CFC-851F-A6FD58470EAB}">
      <dgm:prSet/>
      <dgm:spPr/>
      <dgm:t>
        <a:bodyPr/>
        <a:lstStyle/>
        <a:p>
          <a:endParaRPr lang="es-ES"/>
        </a:p>
      </dgm:t>
    </dgm:pt>
    <dgm:pt modelId="{C80DA441-9E69-401B-9AB2-B70E8F2BCA82}" type="pres">
      <dgm:prSet presAssocID="{F4307D7F-0BE2-4960-BD22-145C3E13A0A7}" presName="linear" presStyleCnt="0">
        <dgm:presLayoutVars>
          <dgm:animLvl val="lvl"/>
          <dgm:resizeHandles val="exact"/>
        </dgm:presLayoutVars>
      </dgm:prSet>
      <dgm:spPr/>
    </dgm:pt>
    <dgm:pt modelId="{2BF97F96-DD72-4F55-821F-4657993E036F}" type="pres">
      <dgm:prSet presAssocID="{F36710B5-177D-4992-A865-B783F9484A32}" presName="parentText" presStyleLbl="node1" presStyleIdx="0" presStyleCnt="1" custLinFactY="-100000" custLinFactNeighborX="-27132" custLinFactNeighborY="-141948">
        <dgm:presLayoutVars>
          <dgm:chMax val="0"/>
          <dgm:bulletEnabled val="1"/>
        </dgm:presLayoutVars>
      </dgm:prSet>
      <dgm:spPr/>
    </dgm:pt>
  </dgm:ptLst>
  <dgm:cxnLst>
    <dgm:cxn modelId="{FE953D4E-95BE-4CFC-851F-A6FD58470EAB}" srcId="{F4307D7F-0BE2-4960-BD22-145C3E13A0A7}" destId="{F36710B5-177D-4992-A865-B783F9484A32}" srcOrd="0" destOrd="0" parTransId="{A60EE7CE-ED51-4EFC-80FB-AACD62277D9A}" sibTransId="{F9E67F19-DAC3-44CA-9768-C7A6CD6206D1}"/>
    <dgm:cxn modelId="{73C4094F-32E6-471F-B631-E796E2C5CF2F}" type="presOf" srcId="{F4307D7F-0BE2-4960-BD22-145C3E13A0A7}" destId="{C80DA441-9E69-401B-9AB2-B70E8F2BCA82}" srcOrd="0" destOrd="0" presId="urn:microsoft.com/office/officeart/2005/8/layout/vList2"/>
    <dgm:cxn modelId="{01EA31C6-B030-4CB7-8350-2DF7F483D36C}" type="presOf" srcId="{F36710B5-177D-4992-A865-B783F9484A32}" destId="{2BF97F96-DD72-4F55-821F-4657993E036F}" srcOrd="0" destOrd="0" presId="urn:microsoft.com/office/officeart/2005/8/layout/vList2"/>
    <dgm:cxn modelId="{8001B4B8-7F4E-44E8-B1AA-049CE22A549D}" type="presParOf" srcId="{C80DA441-9E69-401B-9AB2-B70E8F2BCA82}" destId="{2BF97F96-DD72-4F55-821F-4657993E036F}"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584576-1D4D-4B4F-A356-464B495E6B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9256D40E-8799-4B7E-B0AC-78FCB017E737}">
      <dgm:prSet custT="1"/>
      <dgm:spPr>
        <a:solidFill>
          <a:schemeClr val="tx2"/>
        </a:solidFill>
      </dgm:spPr>
      <dgm:t>
        <a:bodyPr/>
        <a:lstStyle/>
        <a:p>
          <a:r>
            <a:rPr lang="es-ES" sz="2400" noProof="0" dirty="0"/>
            <a:t>• Construye tu mensaje de manera clara y concisa, no des por hecho nada. </a:t>
          </a:r>
        </a:p>
      </dgm:t>
    </dgm:pt>
    <dgm:pt modelId="{0ED9C50F-95C4-4A41-8473-8711FBD75D70}" type="parTrans" cxnId="{1FAC3ECC-FA04-447B-A957-1EAF5BD84ED3}">
      <dgm:prSet/>
      <dgm:spPr/>
      <dgm:t>
        <a:bodyPr/>
        <a:lstStyle/>
        <a:p>
          <a:endParaRPr lang="es-ES" sz="2400"/>
        </a:p>
      </dgm:t>
    </dgm:pt>
    <dgm:pt modelId="{7073E3A0-733E-4E0F-90F2-CD988460F5D4}" type="sibTrans" cxnId="{1FAC3ECC-FA04-447B-A957-1EAF5BD84ED3}">
      <dgm:prSet/>
      <dgm:spPr/>
      <dgm:t>
        <a:bodyPr/>
        <a:lstStyle/>
        <a:p>
          <a:endParaRPr lang="es-ES" sz="2400"/>
        </a:p>
      </dgm:t>
    </dgm:pt>
    <dgm:pt modelId="{28D4B019-5419-4A99-8E45-61784C3BFEBE}" type="pres">
      <dgm:prSet presAssocID="{2C584576-1D4D-4B4F-A356-464B495E6BE6}" presName="linear" presStyleCnt="0">
        <dgm:presLayoutVars>
          <dgm:animLvl val="lvl"/>
          <dgm:resizeHandles val="exact"/>
        </dgm:presLayoutVars>
      </dgm:prSet>
      <dgm:spPr/>
    </dgm:pt>
    <dgm:pt modelId="{E8998910-F0F5-41B8-B941-BDE9461CA623}" type="pres">
      <dgm:prSet presAssocID="{9256D40E-8799-4B7E-B0AC-78FCB017E737}" presName="parentText" presStyleLbl="node1" presStyleIdx="0" presStyleCnt="1" custLinFactNeighborX="25287" custLinFactNeighborY="-54642">
        <dgm:presLayoutVars>
          <dgm:chMax val="0"/>
          <dgm:bulletEnabled val="1"/>
        </dgm:presLayoutVars>
      </dgm:prSet>
      <dgm:spPr/>
    </dgm:pt>
  </dgm:ptLst>
  <dgm:cxnLst>
    <dgm:cxn modelId="{37101B10-152E-4FCD-9BF6-5DD49A1B30D6}" type="presOf" srcId="{2C584576-1D4D-4B4F-A356-464B495E6BE6}" destId="{28D4B019-5419-4A99-8E45-61784C3BFEBE}" srcOrd="0" destOrd="0" presId="urn:microsoft.com/office/officeart/2005/8/layout/vList2"/>
    <dgm:cxn modelId="{B760A14E-92B8-4501-9581-2423A0DF2D6C}" type="presOf" srcId="{9256D40E-8799-4B7E-B0AC-78FCB017E737}" destId="{E8998910-F0F5-41B8-B941-BDE9461CA623}" srcOrd="0" destOrd="0" presId="urn:microsoft.com/office/officeart/2005/8/layout/vList2"/>
    <dgm:cxn modelId="{1FAC3ECC-FA04-447B-A957-1EAF5BD84ED3}" srcId="{2C584576-1D4D-4B4F-A356-464B495E6BE6}" destId="{9256D40E-8799-4B7E-B0AC-78FCB017E737}" srcOrd="0" destOrd="0" parTransId="{0ED9C50F-95C4-4A41-8473-8711FBD75D70}" sibTransId="{7073E3A0-733E-4E0F-90F2-CD988460F5D4}"/>
    <dgm:cxn modelId="{DCF9ABD5-1826-4C51-A8BA-71EC265BEBBD}" type="presParOf" srcId="{28D4B019-5419-4A99-8E45-61784C3BFEBE}" destId="{E8998910-F0F5-41B8-B941-BDE9461CA623}"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E4AFAEC-0D4A-46CC-BB91-78231B8A0C9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8ACB18B5-EEA4-4338-9159-5BF2248D4DA5}">
      <dgm:prSet custT="1"/>
      <dgm:spPr>
        <a:solidFill>
          <a:schemeClr val="tx2"/>
        </a:solidFill>
      </dgm:spPr>
      <dgm:t>
        <a:bodyPr/>
        <a:lstStyle/>
        <a:p>
          <a:r>
            <a:rPr lang="es-ES" sz="2400" noProof="0" dirty="0"/>
            <a:t>• "Los mejores comunicadores son casi siempre los mejores oyentes". Por eso es muy importante poner en práctica la escucha activa si queremos transmitir un mensaje. </a:t>
          </a:r>
        </a:p>
      </dgm:t>
    </dgm:pt>
    <dgm:pt modelId="{A9C86B38-0D16-412A-A3C1-F13BF41D118A}" type="parTrans" cxnId="{791F639F-E98F-4CF0-92C2-7DE84EEC9EE6}">
      <dgm:prSet/>
      <dgm:spPr/>
      <dgm:t>
        <a:bodyPr/>
        <a:lstStyle/>
        <a:p>
          <a:endParaRPr lang="es-ES"/>
        </a:p>
      </dgm:t>
    </dgm:pt>
    <dgm:pt modelId="{E5CCDB7D-1FE6-4277-9549-FCDDD3D9949C}" type="sibTrans" cxnId="{791F639F-E98F-4CF0-92C2-7DE84EEC9EE6}">
      <dgm:prSet/>
      <dgm:spPr/>
      <dgm:t>
        <a:bodyPr/>
        <a:lstStyle/>
        <a:p>
          <a:endParaRPr lang="es-ES"/>
        </a:p>
      </dgm:t>
    </dgm:pt>
    <dgm:pt modelId="{F00B2B20-974B-4025-AB29-7CCBBA12BA23}" type="pres">
      <dgm:prSet presAssocID="{4E4AFAEC-0D4A-46CC-BB91-78231B8A0C9A}" presName="linear" presStyleCnt="0">
        <dgm:presLayoutVars>
          <dgm:animLvl val="lvl"/>
          <dgm:resizeHandles val="exact"/>
        </dgm:presLayoutVars>
      </dgm:prSet>
      <dgm:spPr/>
    </dgm:pt>
    <dgm:pt modelId="{1F04F417-9FF7-4F1E-A0F4-215EF87CD2DA}" type="pres">
      <dgm:prSet presAssocID="{8ACB18B5-EEA4-4338-9159-5BF2248D4DA5}" presName="parentText" presStyleLbl="node1" presStyleIdx="0" presStyleCnt="1" custLinFactNeighborY="8678">
        <dgm:presLayoutVars>
          <dgm:chMax val="0"/>
          <dgm:bulletEnabled val="1"/>
        </dgm:presLayoutVars>
      </dgm:prSet>
      <dgm:spPr/>
    </dgm:pt>
  </dgm:ptLst>
  <dgm:cxnLst>
    <dgm:cxn modelId="{8481112A-EE0D-47DA-ADF4-3F496D80ADE9}" type="presOf" srcId="{4E4AFAEC-0D4A-46CC-BB91-78231B8A0C9A}" destId="{F00B2B20-974B-4025-AB29-7CCBBA12BA23}" srcOrd="0" destOrd="0" presId="urn:microsoft.com/office/officeart/2005/8/layout/vList2"/>
    <dgm:cxn modelId="{791F639F-E98F-4CF0-92C2-7DE84EEC9EE6}" srcId="{4E4AFAEC-0D4A-46CC-BB91-78231B8A0C9A}" destId="{8ACB18B5-EEA4-4338-9159-5BF2248D4DA5}" srcOrd="0" destOrd="0" parTransId="{A9C86B38-0D16-412A-A3C1-F13BF41D118A}" sibTransId="{E5CCDB7D-1FE6-4277-9549-FCDDD3D9949C}"/>
    <dgm:cxn modelId="{12B22AC0-350E-41BB-B0E0-666E8FB89B17}" type="presOf" srcId="{8ACB18B5-EEA4-4338-9159-5BF2248D4DA5}" destId="{1F04F417-9FF7-4F1E-A0F4-215EF87CD2DA}" srcOrd="0" destOrd="0" presId="urn:microsoft.com/office/officeart/2005/8/layout/vList2"/>
    <dgm:cxn modelId="{A5B0A862-EFBE-4619-B777-C01B86F41F62}" type="presParOf" srcId="{F00B2B20-974B-4025-AB29-7CCBBA12BA23}" destId="{1F04F417-9FF7-4F1E-A0F4-215EF87CD2DA}" srcOrd="0" destOrd="0" presId="urn:microsoft.com/office/officeart/2005/8/layout/vList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8C107-E8CB-4023-818E-FA722D7426E2}">
      <dsp:nvSpPr>
        <dsp:cNvPr id="0" name=""/>
        <dsp:cNvSpPr/>
      </dsp:nvSpPr>
      <dsp:spPr>
        <a:xfrm>
          <a:off x="0" y="992607"/>
          <a:ext cx="9894132"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9CC3AD-029C-4071-8F9B-63F400834DBE}">
      <dsp:nvSpPr>
        <dsp:cNvPr id="0" name=""/>
        <dsp:cNvSpPr/>
      </dsp:nvSpPr>
      <dsp:spPr>
        <a:xfrm>
          <a:off x="685678" y="22362"/>
          <a:ext cx="9599502"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US" sz="2400" kern="1200" dirty="0"/>
            <a:t>•	</a:t>
          </a:r>
          <a:r>
            <a:rPr lang="es-ES" sz="2400" kern="1200" noProof="0" dirty="0"/>
            <a:t>Escucha activa, y fomento de la participación de forma bidireccional </a:t>
          </a:r>
        </a:p>
      </dsp:txBody>
      <dsp:txXfrm>
        <a:off x="743849" y="80533"/>
        <a:ext cx="9483160" cy="1075303"/>
      </dsp:txXfrm>
    </dsp:sp>
    <dsp:sp modelId="{9E219CD8-8E91-49AF-B7A7-626449466CDD}">
      <dsp:nvSpPr>
        <dsp:cNvPr id="0" name=""/>
        <dsp:cNvSpPr/>
      </dsp:nvSpPr>
      <dsp:spPr>
        <a:xfrm>
          <a:off x="0" y="2298236"/>
          <a:ext cx="9894132"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F557BF-B191-4472-B312-F217AF56AFD8}">
      <dsp:nvSpPr>
        <dsp:cNvPr id="0" name=""/>
        <dsp:cNvSpPr/>
      </dsp:nvSpPr>
      <dsp:spPr>
        <a:xfrm>
          <a:off x="685678" y="1327990"/>
          <a:ext cx="9599502"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s-ES" sz="2400" kern="1200" noProof="0" dirty="0"/>
            <a:t>•	Identificar las barreras que obstaculicen la comunicación tanto individual como en el equipo de trabajo</a:t>
          </a:r>
        </a:p>
      </dsp:txBody>
      <dsp:txXfrm>
        <a:off x="743849" y="1386161"/>
        <a:ext cx="9483160" cy="1075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63C51-9284-44BF-B75F-8BCCDDD2DE63}">
      <dsp:nvSpPr>
        <dsp:cNvPr id="0" name=""/>
        <dsp:cNvSpPr/>
      </dsp:nvSpPr>
      <dsp:spPr>
        <a:xfrm>
          <a:off x="0" y="857772"/>
          <a:ext cx="9894132"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5300D4-8F6D-4E6C-AEC1-3070C9DB2825}">
      <dsp:nvSpPr>
        <dsp:cNvPr id="0" name=""/>
        <dsp:cNvSpPr/>
      </dsp:nvSpPr>
      <dsp:spPr>
        <a:xfrm>
          <a:off x="685678" y="16892"/>
          <a:ext cx="9599502"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s-ES" sz="2400" kern="1200" noProof="0" dirty="0"/>
            <a:t>•	Derribar las barreras identificadas para mejorar la comunicación</a:t>
          </a:r>
        </a:p>
      </dsp:txBody>
      <dsp:txXfrm>
        <a:off x="736093" y="67307"/>
        <a:ext cx="9498672" cy="931929"/>
      </dsp:txXfrm>
    </dsp:sp>
    <dsp:sp modelId="{B5EFBC64-E654-4C7B-9100-43B6C33BC419}">
      <dsp:nvSpPr>
        <dsp:cNvPr id="0" name=""/>
        <dsp:cNvSpPr/>
      </dsp:nvSpPr>
      <dsp:spPr>
        <a:xfrm>
          <a:off x="0" y="1989317"/>
          <a:ext cx="9894132"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8048BC-A50F-4EF1-B41B-25611D23F1D4}">
      <dsp:nvSpPr>
        <dsp:cNvPr id="0" name=""/>
        <dsp:cNvSpPr/>
      </dsp:nvSpPr>
      <dsp:spPr>
        <a:xfrm>
          <a:off x="685678" y="1148437"/>
          <a:ext cx="9599502"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s-ES" sz="2400" kern="1200" noProof="0" dirty="0"/>
            <a:t>•	Crear estrategias tanto individuales como grupales para prevenir los problemas de comunicación identificados</a:t>
          </a:r>
        </a:p>
      </dsp:txBody>
      <dsp:txXfrm>
        <a:off x="736093" y="1198852"/>
        <a:ext cx="9498672" cy="9319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212DD-168D-432B-B930-3F63861EB592}">
      <dsp:nvSpPr>
        <dsp:cNvPr id="0" name=""/>
        <dsp:cNvSpPr/>
      </dsp:nvSpPr>
      <dsp:spPr>
        <a:xfrm>
          <a:off x="0" y="2084"/>
          <a:ext cx="11049000" cy="94770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kern="1200" noProof="0" dirty="0"/>
            <a:t>• Cuenta las con las herramientas digitales eficaces y más adecuadas para la comunicación en tu entorno laboral.</a:t>
          </a:r>
        </a:p>
      </dsp:txBody>
      <dsp:txXfrm>
        <a:off x="46263" y="48347"/>
        <a:ext cx="10956474" cy="855174"/>
      </dsp:txXfrm>
    </dsp:sp>
    <dsp:sp modelId="{33A0D15F-D82B-43C8-83C3-495E3E159104}">
      <dsp:nvSpPr>
        <dsp:cNvPr id="0" name=""/>
        <dsp:cNvSpPr/>
      </dsp:nvSpPr>
      <dsp:spPr>
        <a:xfrm>
          <a:off x="0" y="951868"/>
          <a:ext cx="11049000"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806" tIns="30480" rIns="170688" bIns="30480" numCol="1" spcCol="1270" anchor="t" anchorCtr="0">
          <a:noAutofit/>
        </a:bodyPr>
        <a:lstStyle/>
        <a:p>
          <a:pPr marL="228600" lvl="1" indent="-228600" algn="l" defTabSz="1066800">
            <a:lnSpc>
              <a:spcPct val="90000"/>
            </a:lnSpc>
            <a:spcBef>
              <a:spcPct val="0"/>
            </a:spcBef>
            <a:spcAft>
              <a:spcPct val="20000"/>
            </a:spcAft>
            <a:buFont typeface="Courier New" panose="02070309020205020404" pitchFamily="49" charset="0"/>
            <a:buChar char="o"/>
          </a:pPr>
          <a:r>
            <a:rPr lang="es-ES" sz="2400" kern="1200" noProof="0" dirty="0">
              <a:solidFill>
                <a:srgbClr val="243255"/>
              </a:solidFill>
            </a:rPr>
            <a:t>Se curioso, averigua y fórmate en las herramientas que no sepas utilizar.</a:t>
          </a:r>
        </a:p>
      </dsp:txBody>
      <dsp:txXfrm>
        <a:off x="0" y="951868"/>
        <a:ext cx="11049000" cy="7452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97F96-DD72-4F55-821F-4657993E036F}">
      <dsp:nvSpPr>
        <dsp:cNvPr id="0" name=""/>
        <dsp:cNvSpPr/>
      </dsp:nvSpPr>
      <dsp:spPr>
        <a:xfrm>
          <a:off x="0" y="0"/>
          <a:ext cx="11330144" cy="78624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kern="1200" noProof="0" dirty="0"/>
            <a:t>• Elige el canal adecuado según cada ocasión. Así mejorarás las interacciones digitales. </a:t>
          </a:r>
        </a:p>
      </dsp:txBody>
      <dsp:txXfrm>
        <a:off x="38381" y="38381"/>
        <a:ext cx="11253382" cy="7094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98910-F0F5-41B8-B941-BDE9461CA623}">
      <dsp:nvSpPr>
        <dsp:cNvPr id="0" name=""/>
        <dsp:cNvSpPr/>
      </dsp:nvSpPr>
      <dsp:spPr>
        <a:xfrm>
          <a:off x="0" y="0"/>
          <a:ext cx="10972800" cy="9921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kern="1200" noProof="0" dirty="0"/>
            <a:t>• Construye tu mensaje de manera clara y concisa, no des por hecho nada. </a:t>
          </a:r>
        </a:p>
      </dsp:txBody>
      <dsp:txXfrm>
        <a:off x="48433" y="48433"/>
        <a:ext cx="10875934" cy="8952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4F417-9FF7-4F1E-A0F4-215EF87CD2DA}">
      <dsp:nvSpPr>
        <dsp:cNvPr id="0" name=""/>
        <dsp:cNvSpPr/>
      </dsp:nvSpPr>
      <dsp:spPr>
        <a:xfrm>
          <a:off x="0" y="69"/>
          <a:ext cx="11136179" cy="87882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kern="1200" noProof="0" dirty="0"/>
            <a:t>• "Los mejores comunicadores son casi siempre los mejores oyentes". Por eso es muy importante poner en práctica la escucha activa si queremos transmitir un mensaje. </a:t>
          </a:r>
        </a:p>
      </dsp:txBody>
      <dsp:txXfrm>
        <a:off x="42901" y="42970"/>
        <a:ext cx="11050377" cy="79302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10/02/2022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‹Nº›</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403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3721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2190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1741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0851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9386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4856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2423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3204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12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94267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13456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4310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9622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089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522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1676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9139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3281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38061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6" presetClass="entr" presetSubtype="0" fill="hold" nodeType="after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down)">
                                      <p:cBhvr>
                                        <p:cTn id="21" dur="580">
                                          <p:stCondLst>
                                            <p:cond delay="0"/>
                                          </p:stCondLst>
                                        </p:cTn>
                                        <p:tgtEl>
                                          <p:spTgt spid="17"/>
                                        </p:tgtEl>
                                      </p:cBhvr>
                                    </p:animEffect>
                                    <p:anim calcmode="lin" valueType="num">
                                      <p:cBhvr>
                                        <p:cTn id="2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7" dur="26">
                                          <p:stCondLst>
                                            <p:cond delay="650"/>
                                          </p:stCondLst>
                                        </p:cTn>
                                        <p:tgtEl>
                                          <p:spTgt spid="17"/>
                                        </p:tgtEl>
                                      </p:cBhvr>
                                      <p:to x="100000" y="60000"/>
                                    </p:animScale>
                                    <p:animScale>
                                      <p:cBhvr>
                                        <p:cTn id="28" dur="166" decel="50000">
                                          <p:stCondLst>
                                            <p:cond delay="676"/>
                                          </p:stCondLst>
                                        </p:cTn>
                                        <p:tgtEl>
                                          <p:spTgt spid="17"/>
                                        </p:tgtEl>
                                      </p:cBhvr>
                                      <p:to x="100000" y="100000"/>
                                    </p:animScale>
                                    <p:animScale>
                                      <p:cBhvr>
                                        <p:cTn id="29" dur="26">
                                          <p:stCondLst>
                                            <p:cond delay="1312"/>
                                          </p:stCondLst>
                                        </p:cTn>
                                        <p:tgtEl>
                                          <p:spTgt spid="17"/>
                                        </p:tgtEl>
                                      </p:cBhvr>
                                      <p:to x="100000" y="80000"/>
                                    </p:animScale>
                                    <p:animScale>
                                      <p:cBhvr>
                                        <p:cTn id="30" dur="166" decel="50000">
                                          <p:stCondLst>
                                            <p:cond delay="1338"/>
                                          </p:stCondLst>
                                        </p:cTn>
                                        <p:tgtEl>
                                          <p:spTgt spid="17"/>
                                        </p:tgtEl>
                                      </p:cBhvr>
                                      <p:to x="100000" y="100000"/>
                                    </p:animScale>
                                    <p:animScale>
                                      <p:cBhvr>
                                        <p:cTn id="31" dur="26">
                                          <p:stCondLst>
                                            <p:cond delay="1642"/>
                                          </p:stCondLst>
                                        </p:cTn>
                                        <p:tgtEl>
                                          <p:spTgt spid="17"/>
                                        </p:tgtEl>
                                      </p:cBhvr>
                                      <p:to x="100000" y="90000"/>
                                    </p:animScale>
                                    <p:animScale>
                                      <p:cBhvr>
                                        <p:cTn id="32" dur="166" decel="50000">
                                          <p:stCondLst>
                                            <p:cond delay="1668"/>
                                          </p:stCondLst>
                                        </p:cTn>
                                        <p:tgtEl>
                                          <p:spTgt spid="17"/>
                                        </p:tgtEl>
                                      </p:cBhvr>
                                      <p:to x="100000" y="100000"/>
                                    </p:animScale>
                                    <p:animScale>
                                      <p:cBhvr>
                                        <p:cTn id="33" dur="26">
                                          <p:stCondLst>
                                            <p:cond delay="1808"/>
                                          </p:stCondLst>
                                        </p:cTn>
                                        <p:tgtEl>
                                          <p:spTgt spid="17"/>
                                        </p:tgtEl>
                                      </p:cBhvr>
                                      <p:to x="100000" y="95000"/>
                                    </p:animScale>
                                    <p:animScale>
                                      <p:cBhvr>
                                        <p:cTn id="34"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8511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8.jpe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image" Target="../media/image9.png"/><Relationship Id="rId9" Type="http://schemas.microsoft.com/office/2007/relationships/diagramDrawing" Target="../diagrams/drawing1.xml"/><Relationship Id="rId14" Type="http://schemas.microsoft.com/office/2007/relationships/diagramDrawing" Target="../diagrams/drawing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8.jpeg"/><Relationship Id="rId7" Type="http://schemas.openxmlformats.org/officeDocument/2006/relationships/diagramQuickStyle" Target="../diagrams/quickStyle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9.png"/><Relationship Id="rId9" Type="http://schemas.microsoft.com/office/2007/relationships/diagramDrawing" Target="../diagrams/drawing3.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8.jpeg"/><Relationship Id="rId7" Type="http://schemas.openxmlformats.org/officeDocument/2006/relationships/diagramQuickStyle" Target="../diagrams/quickStyle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9.png"/><Relationship Id="rId9" Type="http://schemas.microsoft.com/office/2007/relationships/diagramDrawing" Target="../diagrams/drawing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5.xml"/><Relationship Id="rId13" Type="http://schemas.openxmlformats.org/officeDocument/2006/relationships/diagramColors" Target="../diagrams/colors6.xml"/><Relationship Id="rId3" Type="http://schemas.openxmlformats.org/officeDocument/2006/relationships/image" Target="../media/image8.jpeg"/><Relationship Id="rId7" Type="http://schemas.openxmlformats.org/officeDocument/2006/relationships/diagramQuickStyle" Target="../diagrams/quickStyle5.xml"/><Relationship Id="rId12" Type="http://schemas.openxmlformats.org/officeDocument/2006/relationships/diagramQuickStyle" Target="../diagrams/quickStyle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Layout" Target="../diagrams/layout5.xml"/><Relationship Id="rId11" Type="http://schemas.openxmlformats.org/officeDocument/2006/relationships/diagramLayout" Target="../diagrams/layout6.xml"/><Relationship Id="rId5" Type="http://schemas.openxmlformats.org/officeDocument/2006/relationships/diagramData" Target="../diagrams/data5.xml"/><Relationship Id="rId10" Type="http://schemas.openxmlformats.org/officeDocument/2006/relationships/diagramData" Target="../diagrams/data6.xml"/><Relationship Id="rId4" Type="http://schemas.openxmlformats.org/officeDocument/2006/relationships/image" Target="../media/image9.png"/><Relationship Id="rId9" Type="http://schemas.microsoft.com/office/2007/relationships/diagramDrawing" Target="../diagrams/drawing5.xml"/><Relationship Id="rId14" Type="http://schemas.microsoft.com/office/2007/relationships/diagramDrawing" Target="../diagrams/drawing6.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id="{C7FEDA95-0A56-4050-BF37-D149971C5E0B}"/>
              </a:ext>
            </a:extLst>
          </p:cNvPr>
          <p:cNvSpPr txBox="1"/>
          <p:nvPr/>
        </p:nvSpPr>
        <p:spPr>
          <a:xfrm>
            <a:off x="7734300" y="7200900"/>
            <a:ext cx="9677400" cy="477054"/>
          </a:xfrm>
          <a:prstGeom prst="rect">
            <a:avLst/>
          </a:prstGeom>
          <a:noFill/>
        </p:spPr>
        <p:txBody>
          <a:bodyPr wrap="square">
            <a:spAutoFit/>
          </a:bodyPr>
          <a:lstStyle/>
          <a:p>
            <a:pPr lvl="0" algn="ctr">
              <a:spcBef>
                <a:spcPts val="5"/>
              </a:spcBef>
              <a:tabLst>
                <a:tab pos="1205230" algn="l"/>
                <a:tab pos="1926589" algn="l"/>
                <a:tab pos="2915920" algn="l"/>
                <a:tab pos="3444875" algn="l"/>
                <a:tab pos="4383405" algn="l"/>
                <a:tab pos="6796405" algn="l"/>
              </a:tabLst>
              <a:defRPr/>
            </a:pPr>
            <a:r>
              <a:rPr lang="es-ES" sz="2500" b="1" dirty="0">
                <a:solidFill>
                  <a:srgbClr val="E12227"/>
                </a:solidFill>
                <a:latin typeface="Tahoma" panose="020B0604030504040204" pitchFamily="34" charset="0"/>
                <a:ea typeface="Tahoma" panose="020B0604030504040204" pitchFamily="34" charset="0"/>
                <a:cs typeface="Tahoma" panose="020B0604030504040204" pitchFamily="34" charset="0"/>
              </a:rPr>
              <a:t>Comunicación efectiva en el entorno digital</a:t>
            </a:r>
            <a:endParaRPr kumimoji="0" lang="pt-BR" sz="2500" b="0" i="0" u="none" strike="noStrike" kern="1200" cap="none" spc="0" normalizeH="0" baseline="0" noProof="0" dirty="0">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id="{2BDD780B-BA5B-4AEE-B637-7A9940B2B8E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id="{8020D37D-7110-4D40-ACA1-FA70F807005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id="{9EBA414C-4770-4267-896F-E9209710F16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id="{8D6FD40E-974E-4899-B2AE-AFC9BA64F374}"/>
              </a:ext>
            </a:extLst>
          </p:cNvPr>
          <p:cNvSpPr txBox="1"/>
          <p:nvPr/>
        </p:nvSpPr>
        <p:spPr>
          <a:xfrm>
            <a:off x="10248900" y="7931608"/>
            <a:ext cx="4648200" cy="400110"/>
          </a:xfrm>
          <a:prstGeom prst="rect">
            <a:avLst/>
          </a:prstGeom>
          <a:noFill/>
        </p:spPr>
        <p:txBody>
          <a:bodyPr wrap="square">
            <a:spAutoFit/>
          </a:bodyPr>
          <a:lstStyle/>
          <a:p>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PARTNER: Internet Web Solutions</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370F055F-C75D-42C4-BF42-E6136C7176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72887" y="0"/>
            <a:ext cx="9708573" cy="6036200"/>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2819400" y="3162300"/>
            <a:ext cx="11887200" cy="1200329"/>
          </a:xfrm>
          <a:prstGeom prst="rect">
            <a:avLst/>
          </a:prstGeom>
          <a:noFill/>
        </p:spPr>
        <p:txBody>
          <a:bodyPr wrap="square" rtlCol="0">
            <a:spAutoFit/>
          </a:bodyPr>
          <a:lstStyle/>
          <a:p>
            <a:pPr marL="342900" indent="-342900" algn="just" fontAlgn="base">
              <a:buFont typeface="Arial" panose="020B0604020202020204" pitchFamily="34" charset="0"/>
              <a:buChar char="•"/>
            </a:pPr>
            <a:r>
              <a:rPr lang="es-ES" sz="2400" b="1" dirty="0">
                <a:solidFill>
                  <a:srgbClr val="E12227"/>
                </a:solidFill>
                <a:latin typeface="Calibri" panose="020F0502020204030204" pitchFamily="34" charset="0"/>
                <a:ea typeface="Times New Roman" panose="02020603050405020304" pitchFamily="18" charset="0"/>
              </a:rPr>
              <a:t>Poca claridad en las instrucciones y objetivos:</a:t>
            </a:r>
            <a:r>
              <a:rPr lang="en-GB" sz="2400" dirty="0">
                <a:solidFill>
                  <a:srgbClr val="E12227"/>
                </a:solidFill>
                <a:effectLst/>
                <a:latin typeface="Calibri" panose="020F0502020204030204" pitchFamily="34" charset="0"/>
                <a:ea typeface="Times New Roman" panose="02020603050405020304" pitchFamily="18" charset="0"/>
              </a:rPr>
              <a:t> </a:t>
            </a:r>
            <a:r>
              <a:rPr lang="es-ES" sz="2400" dirty="0">
                <a:solidFill>
                  <a:srgbClr val="243255"/>
                </a:solidFill>
                <a:latin typeface="Calibri" panose="020F0502020204030204" pitchFamily="34" charset="0"/>
                <a:ea typeface="Times New Roman" panose="02020603050405020304" pitchFamily="18" charset="0"/>
              </a:rPr>
              <a:t>La claridad en la información y las directrices en el entorno digital son de suma importancia. Es lo que hará al equipo poder seguirlas de manera adecuada y conseguir los objetivos propuestos.</a:t>
            </a:r>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B269729B-373A-4BEB-BC78-DE3F1CAF2125}"/>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72A6646E-2551-4BFE-9358-C6959E94D999}"/>
              </a:ext>
            </a:extLst>
          </p:cNvPr>
          <p:cNvSpPr txBox="1"/>
          <p:nvPr/>
        </p:nvSpPr>
        <p:spPr>
          <a:xfrm>
            <a:off x="2837543" y="4389071"/>
            <a:ext cx="11887200" cy="1569660"/>
          </a:xfrm>
          <a:prstGeom prst="rect">
            <a:avLst/>
          </a:prstGeom>
          <a:noFill/>
        </p:spPr>
        <p:txBody>
          <a:bodyPr wrap="square">
            <a:spAutoFit/>
          </a:bodyPr>
          <a:lstStyle/>
          <a:p>
            <a:pPr marL="342900" indent="-342900" algn="just" fontAlgn="base">
              <a:buFont typeface="Arial" panose="020B0604020202020204" pitchFamily="34" charset="0"/>
              <a:buChar char="•"/>
            </a:pPr>
            <a:r>
              <a:rPr lang="es-ES" sz="2400" b="1" dirty="0">
                <a:solidFill>
                  <a:srgbClr val="E12227"/>
                </a:solidFill>
                <a:latin typeface="Calibri" panose="020F0502020204030204" pitchFamily="34" charset="0"/>
                <a:ea typeface="Times New Roman" panose="02020603050405020304" pitchFamily="18" charset="0"/>
              </a:rPr>
              <a:t>No se tiene conocimiento del trabajo que realizan los demás:</a:t>
            </a:r>
            <a:r>
              <a:rPr lang="en-GB" sz="2400" dirty="0">
                <a:solidFill>
                  <a:srgbClr val="E12227"/>
                </a:solidFill>
                <a:effectLst/>
                <a:latin typeface="Calibri" panose="020F0502020204030204" pitchFamily="34" charset="0"/>
                <a:ea typeface="Times New Roman" panose="02020603050405020304" pitchFamily="18" charset="0"/>
              </a:rPr>
              <a:t> </a:t>
            </a:r>
            <a:r>
              <a:rPr lang="es-ES" sz="2400" dirty="0">
                <a:solidFill>
                  <a:srgbClr val="243255"/>
                </a:solidFill>
                <a:latin typeface="Calibri" panose="020F0502020204030204" pitchFamily="34" charset="0"/>
                <a:ea typeface="Times New Roman" panose="02020603050405020304" pitchFamily="18" charset="0"/>
              </a:rPr>
              <a:t>Muchas veces no se cuenta con las herramientas adecuadas para tal propósito. Esta sensación también puede venir dada por la falta de presencialidad física a la que tanto estamos acostumbrados, y la convivencia en un nuevo entorno en el que la presencia es virtual.</a:t>
            </a:r>
            <a:endParaRPr lang="en-GB" sz="2400" dirty="0">
              <a:solidFill>
                <a:srgbClr val="243255"/>
              </a:solidFill>
              <a:effectLst/>
              <a:latin typeface="Calibri" panose="020F0502020204030204" pitchFamily="34" charset="0"/>
              <a:ea typeface="Times New Roman" panose="02020603050405020304" pitchFamily="18" charset="0"/>
            </a:endParaRPr>
          </a:p>
        </p:txBody>
      </p:sp>
      <p:sp>
        <p:nvSpPr>
          <p:cNvPr id="12" name="CuadroTexto 11">
            <a:extLst>
              <a:ext uri="{FF2B5EF4-FFF2-40B4-BE49-F238E27FC236}">
                <a16:creationId xmlns:a16="http://schemas.microsoft.com/office/drawing/2014/main" id="{DF74A892-9B4C-4BBA-B20D-53FE9BF59CE0}"/>
              </a:ext>
            </a:extLst>
          </p:cNvPr>
          <p:cNvSpPr txBox="1"/>
          <p:nvPr/>
        </p:nvSpPr>
        <p:spPr>
          <a:xfrm>
            <a:off x="2837543" y="6062642"/>
            <a:ext cx="11887200" cy="1200329"/>
          </a:xfrm>
          <a:prstGeom prst="rect">
            <a:avLst/>
          </a:prstGeom>
          <a:noFill/>
        </p:spPr>
        <p:txBody>
          <a:bodyPr wrap="square">
            <a:spAutoFit/>
          </a:bodyPr>
          <a:lstStyle/>
          <a:p>
            <a:pPr marL="342900" indent="-342900" algn="just" fontAlgn="base">
              <a:buFont typeface="Arial" panose="020B0604020202020204" pitchFamily="34" charset="0"/>
              <a:buChar char="•"/>
            </a:pPr>
            <a:r>
              <a:rPr lang="es-ES" sz="2400" b="1" dirty="0">
                <a:solidFill>
                  <a:srgbClr val="E12227"/>
                </a:solidFill>
                <a:latin typeface="Calibri" panose="020F0502020204030204" pitchFamily="34" charset="0"/>
                <a:ea typeface="Times New Roman" panose="02020603050405020304" pitchFamily="18" charset="0"/>
              </a:rPr>
              <a:t>Falta de responsabilidad y de autonomía:</a:t>
            </a:r>
            <a:r>
              <a:rPr lang="en-GB" sz="2400" dirty="0">
                <a:solidFill>
                  <a:srgbClr val="E12227"/>
                </a:solidFill>
                <a:effectLst/>
                <a:latin typeface="Calibri" panose="020F0502020204030204" pitchFamily="34" charset="0"/>
                <a:ea typeface="Times New Roman" panose="02020603050405020304" pitchFamily="18" charset="0"/>
              </a:rPr>
              <a:t> </a:t>
            </a:r>
            <a:r>
              <a:rPr lang="es-ES" sz="2400" dirty="0">
                <a:solidFill>
                  <a:srgbClr val="243255"/>
                </a:solidFill>
                <a:latin typeface="Calibri" panose="020F0502020204030204" pitchFamily="34" charset="0"/>
                <a:ea typeface="Times New Roman" panose="02020603050405020304" pitchFamily="18" charset="0"/>
              </a:rPr>
              <a:t>El manejo del tiempo autónomo y la autosuficiencia son esenciales para el desempeño en los entornos laborales digitales actuales, factor que influye a su vez en la coordinación con el resto del equipo.</a:t>
            </a:r>
            <a:r>
              <a:rPr lang="en-GB" sz="2400" dirty="0">
                <a:solidFill>
                  <a:srgbClr val="243255"/>
                </a:solidFill>
                <a:effectLst/>
                <a:latin typeface="Calibri" panose="020F0502020204030204" pitchFamily="34" charset="0"/>
                <a:ea typeface="Times New Roman" panose="02020603050405020304" pitchFamily="18" charset="0"/>
              </a:rPr>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31"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omunicación digitalizada: formas de generar presencia - Entercomm">
            <a:extLst>
              <a:ext uri="{FF2B5EF4-FFF2-40B4-BE49-F238E27FC236}">
                <a16:creationId xmlns:a16="http://schemas.microsoft.com/office/drawing/2014/main" id="{95ACEAC8-B240-498B-B079-FB7C1DBC693A}"/>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039600" y="2500369"/>
            <a:ext cx="6248400" cy="4598670"/>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983549"/>
            <a:ext cx="11430000" cy="1569660"/>
          </a:xfrm>
          <a:prstGeom prst="rect">
            <a:avLst/>
          </a:prstGeom>
          <a:noFill/>
        </p:spPr>
        <p:txBody>
          <a:bodyPr wrap="square" rtlCol="0">
            <a:spAutoFit/>
          </a:bodyPr>
          <a:lstStyle/>
          <a:p>
            <a:pPr marL="342900" indent="-342900" algn="just" fontAlgn="base">
              <a:buFont typeface="Arial" panose="020B0604020202020204" pitchFamily="34" charset="0"/>
              <a:buChar char="•"/>
            </a:pPr>
            <a:r>
              <a:rPr lang="es-ES" sz="2400" b="1" dirty="0">
                <a:solidFill>
                  <a:srgbClr val="E12227"/>
                </a:solidFill>
                <a:ea typeface="Times New Roman" panose="02020603050405020304" pitchFamily="18" charset="0"/>
              </a:rPr>
              <a:t>Malentendidos dentro de equipos multiculturales:</a:t>
            </a:r>
            <a:r>
              <a:rPr lang="es-ES" sz="2400" dirty="0">
                <a:solidFill>
                  <a:srgbClr val="E12227"/>
                </a:solidFill>
                <a:effectLst/>
                <a:ea typeface="Times New Roman" panose="02020603050405020304" pitchFamily="18" charset="0"/>
              </a:rPr>
              <a:t> </a:t>
            </a:r>
            <a:r>
              <a:rPr lang="es-ES" sz="2400" dirty="0">
                <a:solidFill>
                  <a:srgbClr val="243255"/>
                </a:solidFill>
                <a:ea typeface="Times New Roman" panose="02020603050405020304" pitchFamily="18" charset="0"/>
              </a:rPr>
              <a:t>Un factor a tener en cuenta, es el mensaje en los entornos digitales multiculturales, en los cuales no todos tenemos los mismos códigos interpretativos o de conducta comunicativa. He ahí la necesidad de trabajar en el mensaje digital efectivo, asertivo, y adaptado al medio y al entorno.</a:t>
            </a:r>
            <a:r>
              <a:rPr lang="es-ES"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169FE28C-C76C-47B4-8321-70D52035A3CB}"/>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9E045F18-8F05-48C2-B4BF-3B87B6C95FD7}"/>
              </a:ext>
            </a:extLst>
          </p:cNvPr>
          <p:cNvSpPr txBox="1"/>
          <p:nvPr/>
        </p:nvSpPr>
        <p:spPr>
          <a:xfrm>
            <a:off x="903420" y="3647339"/>
            <a:ext cx="11430000" cy="1569660"/>
          </a:xfrm>
          <a:prstGeom prst="rect">
            <a:avLst/>
          </a:prstGeom>
          <a:noFill/>
        </p:spPr>
        <p:txBody>
          <a:bodyPr wrap="square">
            <a:spAutoFit/>
          </a:bodyPr>
          <a:lstStyle/>
          <a:p>
            <a:pPr marL="342900" indent="-342900" algn="just" fontAlgn="base">
              <a:buFont typeface="Arial" panose="020B0604020202020204" pitchFamily="34" charset="0"/>
              <a:buChar char="•"/>
            </a:pPr>
            <a:r>
              <a:rPr lang="en-GB" sz="2400" b="1" dirty="0">
                <a:solidFill>
                  <a:srgbClr val="E12227"/>
                </a:solidFill>
                <a:ea typeface="Times New Roman" panose="02020603050405020304" pitchFamily="18" charset="0"/>
              </a:rPr>
              <a:t>Falta de feedback: </a:t>
            </a:r>
            <a:r>
              <a:rPr lang="en-GB" sz="2400" dirty="0">
                <a:solidFill>
                  <a:srgbClr val="E12227"/>
                </a:solidFill>
                <a:effectLst/>
                <a:ea typeface="Times New Roman" panose="02020603050405020304" pitchFamily="18" charset="0"/>
              </a:rPr>
              <a:t> </a:t>
            </a:r>
            <a:r>
              <a:rPr lang="es-ES" sz="2400" dirty="0">
                <a:solidFill>
                  <a:srgbClr val="243255"/>
                </a:solidFill>
                <a:ea typeface="Times New Roman" panose="02020603050405020304" pitchFamily="18" charset="0"/>
              </a:rPr>
              <a:t>El feedback en el entorno laboral digital, ayuda a la fluidez y la sinergia de la comunicación, en este medio es esencial mantener un intercambio de información que nos mantenga siempre al tanto, y en el que se sepa que nuestra información está siendo recibida, leída y entendida.</a:t>
            </a:r>
            <a:r>
              <a:rPr lang="en-GB"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p:txBody>
      </p:sp>
      <p:sp>
        <p:nvSpPr>
          <p:cNvPr id="12" name="CuadroTexto 11">
            <a:extLst>
              <a:ext uri="{FF2B5EF4-FFF2-40B4-BE49-F238E27FC236}">
                <a16:creationId xmlns:a16="http://schemas.microsoft.com/office/drawing/2014/main" id="{658F60D1-F461-436C-90CF-BE644A25A13D}"/>
              </a:ext>
            </a:extLst>
          </p:cNvPr>
          <p:cNvSpPr txBox="1"/>
          <p:nvPr/>
        </p:nvSpPr>
        <p:spPr>
          <a:xfrm>
            <a:off x="903420" y="5398336"/>
            <a:ext cx="11430000" cy="1938992"/>
          </a:xfrm>
          <a:prstGeom prst="rect">
            <a:avLst/>
          </a:prstGeom>
          <a:noFill/>
        </p:spPr>
        <p:txBody>
          <a:bodyPr wrap="square">
            <a:spAutoFit/>
          </a:bodyPr>
          <a:lstStyle/>
          <a:p>
            <a:pPr marL="342900" indent="-342900" algn="just" fontAlgn="base">
              <a:buFont typeface="Arial" panose="020B0604020202020204" pitchFamily="34" charset="0"/>
              <a:buChar char="•"/>
            </a:pPr>
            <a:r>
              <a:rPr lang="es-ES" sz="2400" b="1" dirty="0">
                <a:solidFill>
                  <a:srgbClr val="E12227"/>
                </a:solidFill>
                <a:ea typeface="Times New Roman" panose="02020603050405020304" pitchFamily="18" charset="0"/>
              </a:rPr>
              <a:t>Falta de un lenguaje digital generalizado instaurado:</a:t>
            </a:r>
            <a:r>
              <a:rPr lang="en-GB" sz="2400" dirty="0">
                <a:solidFill>
                  <a:srgbClr val="E12227"/>
                </a:solidFill>
                <a:effectLst/>
                <a:ea typeface="Times New Roman" panose="02020603050405020304" pitchFamily="18" charset="0"/>
              </a:rPr>
              <a:t> </a:t>
            </a:r>
            <a:r>
              <a:rPr lang="es-ES" sz="2400" dirty="0">
                <a:solidFill>
                  <a:srgbClr val="243255"/>
                </a:solidFill>
                <a:ea typeface="Times New Roman" panose="02020603050405020304" pitchFamily="18" charset="0"/>
              </a:rPr>
              <a:t>El lenguaje digital es muy reciente comparado con la historia del lenguaje tradicional que todos conocemos y hemos aprendido. Para este nuevo lenguaje digital, aún no hay unas bases formales comunes establecidas que todos podamos seguir e interpretar de acuerdo a una norma común, lo cual puede dar lugar a distintas interpretaciones.</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1312093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par>
                          <p:cTn id="26" fill="hold">
                            <p:stCondLst>
                              <p:cond delay="500"/>
                            </p:stCondLst>
                            <p:childTnLst>
                              <p:par>
                                <p:cTn id="27" presetID="53" presetClass="entr" presetSubtype="16" fill="hold" nodeType="afterEffect">
                                  <p:stCondLst>
                                    <p:cond delay="0"/>
                                  </p:stCondLst>
                                  <p:childTnLst>
                                    <p:set>
                                      <p:cBhvr>
                                        <p:cTn id="28" dur="1" fill="hold">
                                          <p:stCondLst>
                                            <p:cond delay="0"/>
                                          </p:stCondLst>
                                        </p:cTn>
                                        <p:tgtEl>
                                          <p:spTgt spid="4098"/>
                                        </p:tgtEl>
                                        <p:attrNameLst>
                                          <p:attrName>style.visibility</p:attrName>
                                        </p:attrNameLst>
                                      </p:cBhvr>
                                      <p:to>
                                        <p:strVal val="visible"/>
                                      </p:to>
                                    </p:set>
                                    <p:anim calcmode="lin" valueType="num">
                                      <p:cBhvr>
                                        <p:cTn id="29" dur="500" fill="hold"/>
                                        <p:tgtEl>
                                          <p:spTgt spid="4098"/>
                                        </p:tgtEl>
                                        <p:attrNameLst>
                                          <p:attrName>ppt_w</p:attrName>
                                        </p:attrNameLst>
                                      </p:cBhvr>
                                      <p:tavLst>
                                        <p:tav tm="0">
                                          <p:val>
                                            <p:fltVal val="0"/>
                                          </p:val>
                                        </p:tav>
                                        <p:tav tm="100000">
                                          <p:val>
                                            <p:strVal val="#ppt_w"/>
                                          </p:val>
                                        </p:tav>
                                      </p:tavLst>
                                    </p:anim>
                                    <p:anim calcmode="lin" valueType="num">
                                      <p:cBhvr>
                                        <p:cTn id="30" dur="500" fill="hold"/>
                                        <p:tgtEl>
                                          <p:spTgt spid="4098"/>
                                        </p:tgtEl>
                                        <p:attrNameLst>
                                          <p:attrName>ppt_h</p:attrName>
                                        </p:attrNameLst>
                                      </p:cBhvr>
                                      <p:tavLst>
                                        <p:tav tm="0">
                                          <p:val>
                                            <p:fltVal val="0"/>
                                          </p:val>
                                        </p:tav>
                                        <p:tav tm="100000">
                                          <p:val>
                                            <p:strVal val="#ppt_h"/>
                                          </p:val>
                                        </p:tav>
                                      </p:tavLst>
                                    </p:anim>
                                    <p:animEffect transition="in" filter="fade">
                                      <p:cBhvr>
                                        <p:cTn id="31"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94AB2880-5ADF-4BBC-912D-8A0F0AEDF3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2836684" y="2658419"/>
            <a:ext cx="5094647" cy="4970161"/>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5" name="object 3">
            <a:extLst>
              <a:ext uri="{FF2B5EF4-FFF2-40B4-BE49-F238E27FC236}">
                <a16:creationId xmlns:a16="http://schemas.microsoft.com/office/drawing/2014/main" id="{0409B19A-6693-43E7-B35B-C85E49857B17}"/>
              </a:ext>
            </a:extLst>
          </p:cNvPr>
          <p:cNvSpPr txBox="1"/>
          <p:nvPr/>
        </p:nvSpPr>
        <p:spPr>
          <a:xfrm>
            <a:off x="633256" y="1728776"/>
            <a:ext cx="14454344" cy="1245213"/>
          </a:xfrm>
          <a:prstGeom prst="rect">
            <a:avLst/>
          </a:prstGeom>
        </p:spPr>
        <p:txBody>
          <a:bodyPr vert="horz" wrap="square" lIns="0" tIns="13970" rIns="0" bIns="0" rtlCol="0">
            <a:spAutoFit/>
          </a:bodyPr>
          <a:lstStyle/>
          <a:p>
            <a:pPr marL="228600" fontAlgn="base"/>
            <a:r>
              <a:rPr lang="es-ES" sz="4000" b="1" dirty="0">
                <a:solidFill>
                  <a:srgbClr val="243255"/>
                </a:solidFill>
                <a:latin typeface="Calibri" panose="020F0502020204030204" pitchFamily="34" charset="0"/>
                <a:ea typeface="Times New Roman" panose="02020603050405020304" pitchFamily="18" charset="0"/>
              </a:rPr>
              <a:t>Potenciar las habilidades de comunicación en el entorno digital. Una guía práctica.</a:t>
            </a:r>
            <a:r>
              <a:rPr lang="en-GB" sz="4000" b="1" dirty="0">
                <a:solidFill>
                  <a:srgbClr val="243255"/>
                </a:solidFill>
                <a:effectLst/>
                <a:latin typeface="Calibri" panose="020F0502020204030204" pitchFamily="34" charset="0"/>
                <a:ea typeface="Times New Roman" panose="02020603050405020304" pitchFamily="18" charset="0"/>
              </a:rPr>
              <a:t> </a:t>
            </a:r>
            <a:endParaRPr lang="es-ES" sz="4000" dirty="0">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3334750"/>
            <a:ext cx="11811000" cy="3785652"/>
          </a:xfrm>
          <a:prstGeom prst="rect">
            <a:avLst/>
          </a:prstGeom>
          <a:noFill/>
        </p:spPr>
        <p:txBody>
          <a:bodyPr wrap="square" rtlCol="0">
            <a:spAutoFit/>
          </a:bodyPr>
          <a:lstStyle/>
          <a:p>
            <a:pPr algn="just" fontAlgn="base"/>
            <a:r>
              <a:rPr lang="es-ES" sz="2400" dirty="0">
                <a:solidFill>
                  <a:srgbClr val="243255"/>
                </a:solidFill>
                <a:ea typeface="Times New Roman" panose="02020603050405020304" pitchFamily="18" charset="0"/>
              </a:rPr>
              <a:t>Como hemos visto anteriormente, los equipos de trabajo virtuales están expuestos a una serie de dificultades que a menudo ralentizan el trabajo y evitan que se progrese adecuadamente. Para evitar que estos inconvenientes afecten al equipo de trabajo, sus proyectos y objetivos, es importante diseñar estrategias con el fin de saber cómo superarlos.</a:t>
            </a:r>
            <a:endParaRPr lang="en-GB" sz="2400" dirty="0">
              <a:solidFill>
                <a:srgbClr val="243255"/>
              </a:solidFill>
              <a:effectLst/>
              <a:ea typeface="Times New Roman" panose="02020603050405020304" pitchFamily="18" charset="0"/>
            </a:endParaRPr>
          </a:p>
          <a:p>
            <a:pPr algn="just" fontAlgn="base"/>
            <a:endParaRPr lang="en-GB" sz="2400" dirty="0">
              <a:solidFill>
                <a:srgbClr val="243255"/>
              </a:solidFill>
              <a:ea typeface="Times New Roman" panose="02020603050405020304" pitchFamily="18" charset="0"/>
            </a:endParaRPr>
          </a:p>
          <a:p>
            <a:pPr algn="just" fontAlgn="base"/>
            <a:r>
              <a:rPr lang="es-ES" sz="2400" dirty="0">
                <a:solidFill>
                  <a:srgbClr val="243255"/>
                </a:solidFill>
                <a:ea typeface="Times New Roman" panose="02020603050405020304" pitchFamily="18" charset="0"/>
              </a:rPr>
              <a:t>La comunicación asertiva en el ámbito digital laboral es de vital importancia para la consecución de los objetivos profesionales tanto de manera individual, como de manera grupal, y en todas las direcciones de comunicación empresarial, desde el </a:t>
            </a:r>
            <a:r>
              <a:rPr lang="es-ES" sz="2400" dirty="0" err="1">
                <a:solidFill>
                  <a:srgbClr val="243255"/>
                </a:solidFill>
                <a:ea typeface="Times New Roman" panose="02020603050405020304" pitchFamily="18" charset="0"/>
              </a:rPr>
              <a:t>management</a:t>
            </a:r>
            <a:r>
              <a:rPr lang="es-ES" sz="2400" dirty="0">
                <a:solidFill>
                  <a:srgbClr val="243255"/>
                </a:solidFill>
                <a:ea typeface="Times New Roman" panose="02020603050405020304" pitchFamily="18" charset="0"/>
              </a:rPr>
              <a:t> o gestión, hasta la comunicación entre los empleados, o con sus clientes.</a:t>
            </a:r>
            <a:endParaRPr lang="es-ES" sz="2400" dirty="0">
              <a:effectLst/>
              <a:ea typeface="Times New Roman" panose="02020603050405020304" pitchFamily="18" charset="0"/>
            </a:endParaRPr>
          </a:p>
          <a:p>
            <a:pPr algn="just" fontAlgn="base"/>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C5FB142-B5E1-40EA-B0C1-8D26859F61C4}"/>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Tree>
    <p:extLst>
      <p:ext uri="{BB962C8B-B14F-4D97-AF65-F5344CB8AC3E}">
        <p14:creationId xmlns:p14="http://schemas.microsoft.com/office/powerpoint/2010/main" val="8675744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42" presetClass="entr" presetSubtype="0"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866900"/>
            <a:ext cx="8763000" cy="2677656"/>
          </a:xfrm>
          <a:prstGeom prst="rect">
            <a:avLst/>
          </a:prstGeom>
          <a:noFill/>
        </p:spPr>
        <p:txBody>
          <a:bodyPr wrap="square" rtlCol="0">
            <a:spAutoFit/>
          </a:bodyPr>
          <a:lstStyle/>
          <a:p>
            <a:pPr algn="just" fontAlgn="base"/>
            <a:r>
              <a:rPr lang="es-ES" sz="2400" dirty="0">
                <a:solidFill>
                  <a:srgbClr val="243255"/>
                </a:solidFill>
                <a:latin typeface="Calibri" panose="020F0502020204030204" pitchFamily="34" charset="0"/>
                <a:ea typeface="Times New Roman" panose="02020603050405020304" pitchFamily="18" charset="0"/>
              </a:rPr>
              <a:t>La comunicación asertiva es la comunicación efectiva, que, a través de la coherencia, el respeto a uno mismo y a los demás, la comprensión, la escucha activa, la honestidad, y la claridad, hace llegar el mensaje que queremos transmitir de la manera más eficaz y práctica posible. Este tipo de habilidad, indispensable en el entorno laboral, repercute en una mejora del desempeño profesional, tanto como en el bienestar personal del individuo.</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B1FFFB1-7953-46D8-94DF-0CDAC3E546A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pic>
        <p:nvPicPr>
          <p:cNvPr id="3" name="Imagen 2">
            <a:extLst>
              <a:ext uri="{FF2B5EF4-FFF2-40B4-BE49-F238E27FC236}">
                <a16:creationId xmlns:a16="http://schemas.microsoft.com/office/drawing/2014/main" id="{00D9B6F9-4690-4F9B-BBE3-8580006BE27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762582" y="2482323"/>
            <a:ext cx="10770764" cy="6058555"/>
          </a:xfrm>
          <a:prstGeom prst="rect">
            <a:avLst/>
          </a:prstGeom>
        </p:spPr>
      </p:pic>
    </p:spTree>
    <p:extLst>
      <p:ext uri="{BB962C8B-B14F-4D97-AF65-F5344CB8AC3E}">
        <p14:creationId xmlns:p14="http://schemas.microsoft.com/office/powerpoint/2010/main" val="123564638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26" presetClass="entr" presetSubtype="0"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80">
                                          <p:stCondLst>
                                            <p:cond delay="0"/>
                                          </p:stCondLst>
                                        </p:cTn>
                                        <p:tgtEl>
                                          <p:spTgt spid="3"/>
                                        </p:tgtEl>
                                      </p:cBhvr>
                                    </p:animEffect>
                                    <p:anim calcmode="lin" valueType="num">
                                      <p:cBhvr>
                                        <p:cTn id="21"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6" dur="26">
                                          <p:stCondLst>
                                            <p:cond delay="650"/>
                                          </p:stCondLst>
                                        </p:cTn>
                                        <p:tgtEl>
                                          <p:spTgt spid="3"/>
                                        </p:tgtEl>
                                      </p:cBhvr>
                                      <p:to x="100000" y="60000"/>
                                    </p:animScale>
                                    <p:animScale>
                                      <p:cBhvr>
                                        <p:cTn id="27" dur="166" decel="50000">
                                          <p:stCondLst>
                                            <p:cond delay="676"/>
                                          </p:stCondLst>
                                        </p:cTn>
                                        <p:tgtEl>
                                          <p:spTgt spid="3"/>
                                        </p:tgtEl>
                                      </p:cBhvr>
                                      <p:to x="100000" y="100000"/>
                                    </p:animScale>
                                    <p:animScale>
                                      <p:cBhvr>
                                        <p:cTn id="28" dur="26">
                                          <p:stCondLst>
                                            <p:cond delay="1312"/>
                                          </p:stCondLst>
                                        </p:cTn>
                                        <p:tgtEl>
                                          <p:spTgt spid="3"/>
                                        </p:tgtEl>
                                      </p:cBhvr>
                                      <p:to x="100000" y="80000"/>
                                    </p:animScale>
                                    <p:animScale>
                                      <p:cBhvr>
                                        <p:cTn id="29" dur="166" decel="50000">
                                          <p:stCondLst>
                                            <p:cond delay="1338"/>
                                          </p:stCondLst>
                                        </p:cTn>
                                        <p:tgtEl>
                                          <p:spTgt spid="3"/>
                                        </p:tgtEl>
                                      </p:cBhvr>
                                      <p:to x="100000" y="100000"/>
                                    </p:animScale>
                                    <p:animScale>
                                      <p:cBhvr>
                                        <p:cTn id="30" dur="26">
                                          <p:stCondLst>
                                            <p:cond delay="1642"/>
                                          </p:stCondLst>
                                        </p:cTn>
                                        <p:tgtEl>
                                          <p:spTgt spid="3"/>
                                        </p:tgtEl>
                                      </p:cBhvr>
                                      <p:to x="100000" y="90000"/>
                                    </p:animScale>
                                    <p:animScale>
                                      <p:cBhvr>
                                        <p:cTn id="31" dur="166" decel="50000">
                                          <p:stCondLst>
                                            <p:cond delay="1668"/>
                                          </p:stCondLst>
                                        </p:cTn>
                                        <p:tgtEl>
                                          <p:spTgt spid="3"/>
                                        </p:tgtEl>
                                      </p:cBhvr>
                                      <p:to x="100000" y="100000"/>
                                    </p:animScale>
                                    <p:animScale>
                                      <p:cBhvr>
                                        <p:cTn id="32" dur="26">
                                          <p:stCondLst>
                                            <p:cond delay="1808"/>
                                          </p:stCondLst>
                                        </p:cTn>
                                        <p:tgtEl>
                                          <p:spTgt spid="3"/>
                                        </p:tgtEl>
                                      </p:cBhvr>
                                      <p:to x="100000" y="95000"/>
                                    </p:animScale>
                                    <p:animScale>
                                      <p:cBhvr>
                                        <p:cTn id="33"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2" name="Diagrama 1">
            <a:extLst>
              <a:ext uri="{FF2B5EF4-FFF2-40B4-BE49-F238E27FC236}">
                <a16:creationId xmlns:a16="http://schemas.microsoft.com/office/drawing/2014/main" id="{DE4295D2-6F9D-4361-B885-F4746A6A0A7C}"/>
              </a:ext>
            </a:extLst>
          </p:cNvPr>
          <p:cNvGraphicFramePr/>
          <p:nvPr>
            <p:extLst>
              <p:ext uri="{D42A27DB-BD31-4B8C-83A1-F6EECF244321}">
                <p14:modId xmlns:p14="http://schemas.microsoft.com/office/powerpoint/2010/main" val="1208076013"/>
              </p:ext>
            </p:extLst>
          </p:nvPr>
        </p:nvGraphicFramePr>
        <p:xfrm>
          <a:off x="903420" y="2946125"/>
          <a:ext cx="13726980" cy="257498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object 3">
            <a:extLst>
              <a:ext uri="{FF2B5EF4-FFF2-40B4-BE49-F238E27FC236}">
                <a16:creationId xmlns:a16="http://schemas.microsoft.com/office/drawing/2014/main" id="{AAD1C0B2-B191-442C-A266-4D75D383AF9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3" name="CuadroTexto 2">
            <a:extLst>
              <a:ext uri="{FF2B5EF4-FFF2-40B4-BE49-F238E27FC236}">
                <a16:creationId xmlns:a16="http://schemas.microsoft.com/office/drawing/2014/main" id="{037858B4-DBBB-4F72-B332-253FF7AD1EF0}"/>
              </a:ext>
            </a:extLst>
          </p:cNvPr>
          <p:cNvSpPr txBox="1"/>
          <p:nvPr/>
        </p:nvSpPr>
        <p:spPr>
          <a:xfrm>
            <a:off x="903420" y="1943100"/>
            <a:ext cx="8545380" cy="738664"/>
          </a:xfrm>
          <a:prstGeom prst="rect">
            <a:avLst/>
          </a:prstGeom>
          <a:noFill/>
        </p:spPr>
        <p:txBody>
          <a:bodyPr wrap="square" rtlCol="0">
            <a:spAutoFit/>
          </a:bodyPr>
          <a:lstStyle/>
          <a:p>
            <a:r>
              <a:rPr lang="es-ES" sz="2400" b="1" dirty="0">
                <a:solidFill>
                  <a:srgbClr val="243255"/>
                </a:solidFill>
              </a:rPr>
              <a:t>Veamos los pasos básicos para una comunicación asertiva:</a:t>
            </a:r>
            <a:endParaRPr lang="es-ES" sz="2400" dirty="0">
              <a:solidFill>
                <a:srgbClr val="243255"/>
              </a:solidFill>
            </a:endParaRPr>
          </a:p>
          <a:p>
            <a:endParaRPr lang="es-ES" dirty="0"/>
          </a:p>
        </p:txBody>
      </p:sp>
      <p:graphicFrame>
        <p:nvGraphicFramePr>
          <p:cNvPr id="10" name="Diagrama 9">
            <a:extLst>
              <a:ext uri="{FF2B5EF4-FFF2-40B4-BE49-F238E27FC236}">
                <a16:creationId xmlns:a16="http://schemas.microsoft.com/office/drawing/2014/main" id="{EF325EA8-72C0-4DBA-B986-43B4C2F03FF2}"/>
              </a:ext>
            </a:extLst>
          </p:cNvPr>
          <p:cNvGraphicFramePr/>
          <p:nvPr>
            <p:extLst>
              <p:ext uri="{D42A27DB-BD31-4B8C-83A1-F6EECF244321}">
                <p14:modId xmlns:p14="http://schemas.microsoft.com/office/powerpoint/2010/main" val="4111982509"/>
              </p:ext>
            </p:extLst>
          </p:nvPr>
        </p:nvGraphicFramePr>
        <p:xfrm>
          <a:off x="903420" y="5660025"/>
          <a:ext cx="13726980" cy="2226675"/>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292874365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2" grpId="0">
        <p:bldAsOne/>
      </p:bldGraphic>
      <p:bldP spid="9" grpId="0"/>
      <p:bldP spid="3" grpId="0"/>
      <p:bldGraphic spid="10"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588680"/>
            <a:ext cx="14173200" cy="1938992"/>
          </a:xfrm>
          <a:prstGeom prst="rect">
            <a:avLst/>
          </a:prstGeom>
          <a:noFill/>
        </p:spPr>
        <p:txBody>
          <a:bodyPr wrap="square" rtlCol="0">
            <a:spAutoFit/>
          </a:bodyPr>
          <a:lstStyle/>
          <a:p>
            <a:pPr algn="just" fontAlgn="base"/>
            <a:r>
              <a:rPr lang="es-ES" sz="2400" dirty="0">
                <a:solidFill>
                  <a:srgbClr val="243255"/>
                </a:solidFill>
                <a:latin typeface="Calibri" panose="020F0502020204030204" pitchFamily="34" charset="0"/>
                <a:ea typeface="Times New Roman" panose="02020603050405020304" pitchFamily="18" charset="0"/>
              </a:rPr>
              <a:t>Sabiendo las bases de la comunicación asertiva, veamos ahora algunos consejos para mejorar nuestras habilidades, en la </a:t>
            </a:r>
            <a:r>
              <a:rPr lang="es-ES" sz="2400" b="1" dirty="0">
                <a:solidFill>
                  <a:srgbClr val="243255"/>
                </a:solidFill>
                <a:latin typeface="Calibri" panose="020F0502020204030204" pitchFamily="34" charset="0"/>
                <a:ea typeface="Times New Roman" panose="02020603050405020304" pitchFamily="18" charset="0"/>
              </a:rPr>
              <a:t>Guía práctica para mejorar la comunicación en el entorno digital:</a:t>
            </a:r>
            <a:endParaRPr lang="en-GB" sz="2400" b="1" dirty="0">
              <a:solidFill>
                <a:srgbClr val="243255"/>
              </a:solidFill>
              <a:effectLst/>
              <a:latin typeface="Calibri" panose="020F0502020204030204" pitchFamily="34" charset="0"/>
              <a:ea typeface="Times New Roman" panose="02020603050405020304" pitchFamily="18" charset="0"/>
            </a:endParaRPr>
          </a:p>
          <a:p>
            <a:pPr algn="just" fontAlgn="base"/>
            <a:endParaRPr lang="en-GB" sz="2400" b="1" dirty="0">
              <a:solidFill>
                <a:srgbClr val="243255"/>
              </a:solidFill>
              <a:ea typeface="Times New Roman" panose="02020603050405020304" pitchFamily="18" charset="0"/>
            </a:endParaRPr>
          </a:p>
          <a:p>
            <a:pPr fontAlgn="base"/>
            <a:r>
              <a:rPr lang="es-ES" sz="2400" b="1" dirty="0">
                <a:solidFill>
                  <a:srgbClr val="243255"/>
                </a:solidFill>
                <a:effectLst/>
                <a:ea typeface="Times New Roman" panose="02020603050405020304" pitchFamily="18" charset="0"/>
              </a:rPr>
              <a:t>- </a:t>
            </a:r>
            <a:r>
              <a:rPr lang="es-ES" sz="2400" b="1" dirty="0">
                <a:solidFill>
                  <a:srgbClr val="E12227"/>
                </a:solidFill>
                <a:ea typeface="Times New Roman" panose="02020603050405020304" pitchFamily="18" charset="0"/>
              </a:rPr>
              <a:t>Perspectiva de gestión: </a:t>
            </a:r>
            <a:endParaRPr lang="es-ES" sz="2400" dirty="0">
              <a:solidFill>
                <a:srgbClr val="E12227"/>
              </a:solidFill>
              <a:effectLst/>
              <a:ea typeface="Times New Roman" panose="02020603050405020304" pitchFamily="18" charset="0"/>
            </a:endParaRPr>
          </a:p>
          <a:p>
            <a:pPr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AF44A37-F552-4E8F-B846-68F7B791F854}"/>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34" name="Grupo 33">
            <a:extLst>
              <a:ext uri="{FF2B5EF4-FFF2-40B4-BE49-F238E27FC236}">
                <a16:creationId xmlns:a16="http://schemas.microsoft.com/office/drawing/2014/main" id="{ECF6FA4F-F88B-4637-B630-BF910901E50F}"/>
              </a:ext>
            </a:extLst>
          </p:cNvPr>
          <p:cNvGrpSpPr/>
          <p:nvPr/>
        </p:nvGrpSpPr>
        <p:grpSpPr>
          <a:xfrm>
            <a:off x="903420" y="3467100"/>
            <a:ext cx="11091212" cy="2751759"/>
            <a:chOff x="4225636" y="2788094"/>
            <a:chExt cx="10852599" cy="3068708"/>
          </a:xfrm>
        </p:grpSpPr>
        <p:sp>
          <p:nvSpPr>
            <p:cNvPr id="25" name="Rectángulo 24">
              <a:extLst>
                <a:ext uri="{FF2B5EF4-FFF2-40B4-BE49-F238E27FC236}">
                  <a16:creationId xmlns:a16="http://schemas.microsoft.com/office/drawing/2014/main" id="{2F73AE60-66F9-4CD8-9E5D-98B61A588EAE}"/>
                </a:ext>
              </a:extLst>
            </p:cNvPr>
            <p:cNvSpPr/>
            <p:nvPr/>
          </p:nvSpPr>
          <p:spPr>
            <a:xfrm>
              <a:off x="4225636" y="3564290"/>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2BC02FE-CF17-4B40-B50C-5E2BC10EC5C5}"/>
                </a:ext>
              </a:extLst>
            </p:cNvPr>
            <p:cNvSpPr/>
            <p:nvPr/>
          </p:nvSpPr>
          <p:spPr>
            <a:xfrm>
              <a:off x="4949143" y="2788094"/>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a:lnSpc>
                  <a:spcPct val="90000"/>
                </a:lnSpc>
                <a:spcBef>
                  <a:spcPct val="0"/>
                </a:spcBef>
                <a:spcAft>
                  <a:spcPct val="35000"/>
                </a:spcAft>
                <a:buNone/>
              </a:pPr>
              <a:r>
                <a:rPr lang="en-GB" sz="2400" kern="1200" dirty="0"/>
                <a:t>•	Humaniza el medio virtual.</a:t>
              </a:r>
              <a:endParaRPr lang="es-ES" sz="2400" kern="1200" dirty="0"/>
            </a:p>
          </p:txBody>
        </p:sp>
        <p:sp>
          <p:nvSpPr>
            <p:cNvPr id="27" name="Rectángulo 26">
              <a:extLst>
                <a:ext uri="{FF2B5EF4-FFF2-40B4-BE49-F238E27FC236}">
                  <a16:creationId xmlns:a16="http://schemas.microsoft.com/office/drawing/2014/main" id="{1DADA73E-A970-4662-BB12-80D3858485F7}"/>
                </a:ext>
              </a:extLst>
            </p:cNvPr>
            <p:cNvSpPr/>
            <p:nvPr/>
          </p:nvSpPr>
          <p:spPr>
            <a:xfrm>
              <a:off x="4225636" y="4608793"/>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4B66F63C-7165-4C35-9F61-8AC73F74553F}"/>
                </a:ext>
              </a:extLst>
            </p:cNvPr>
            <p:cNvSpPr/>
            <p:nvPr/>
          </p:nvSpPr>
          <p:spPr>
            <a:xfrm>
              <a:off x="4949143" y="3832596"/>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just" defTabSz="1066800">
                <a:lnSpc>
                  <a:spcPct val="90000"/>
                </a:lnSpc>
                <a:spcBef>
                  <a:spcPct val="0"/>
                </a:spcBef>
                <a:spcAft>
                  <a:spcPct val="35000"/>
                </a:spcAft>
                <a:buNone/>
              </a:pPr>
              <a:r>
                <a:rPr lang="en-GB" sz="2400" kern="1200" dirty="0"/>
                <a:t>•	</a:t>
              </a:r>
              <a:r>
                <a:rPr lang="es-ES" sz="2400" kern="1200" dirty="0"/>
                <a:t>Abre canales de comunicación confiables en el medio virtual y enseña a tu equipo cómo utilizar estos canales en su propio beneficio.</a:t>
              </a:r>
            </a:p>
          </p:txBody>
        </p:sp>
        <p:sp>
          <p:nvSpPr>
            <p:cNvPr id="29" name="Rectángulo 28">
              <a:extLst>
                <a:ext uri="{FF2B5EF4-FFF2-40B4-BE49-F238E27FC236}">
                  <a16:creationId xmlns:a16="http://schemas.microsoft.com/office/drawing/2014/main" id="{ADC8308B-8206-4190-8529-5C74187D32CC}"/>
                </a:ext>
              </a:extLst>
            </p:cNvPr>
            <p:cNvSpPr/>
            <p:nvPr/>
          </p:nvSpPr>
          <p:spPr>
            <a:xfrm>
              <a:off x="4225636" y="5653296"/>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B3C91BEB-4C47-4A98-A417-D2A3942A1D60}"/>
                </a:ext>
              </a:extLst>
            </p:cNvPr>
            <p:cNvSpPr/>
            <p:nvPr/>
          </p:nvSpPr>
          <p:spPr>
            <a:xfrm>
              <a:off x="4949143" y="4877099"/>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a:lnSpc>
                  <a:spcPct val="90000"/>
                </a:lnSpc>
                <a:spcBef>
                  <a:spcPct val="0"/>
                </a:spcBef>
                <a:spcAft>
                  <a:spcPct val="35000"/>
                </a:spcAft>
                <a:buNone/>
              </a:pPr>
              <a:r>
                <a:rPr lang="en-GB" sz="2400" kern="1200" dirty="0"/>
                <a:t>•	</a:t>
              </a:r>
              <a:r>
                <a:rPr lang="es-ES" sz="2400" kern="1200" dirty="0"/>
                <a:t>Fortalece la motivación y la confianza en el equipo de trabajo.</a:t>
              </a:r>
            </a:p>
          </p:txBody>
        </p:sp>
      </p:grpSp>
      <p:grpSp>
        <p:nvGrpSpPr>
          <p:cNvPr id="22" name="Grupo 21">
            <a:extLst>
              <a:ext uri="{FF2B5EF4-FFF2-40B4-BE49-F238E27FC236}">
                <a16:creationId xmlns:a16="http://schemas.microsoft.com/office/drawing/2014/main" id="{749978B0-7332-4713-A479-8056B5DE75F1}"/>
              </a:ext>
            </a:extLst>
          </p:cNvPr>
          <p:cNvGrpSpPr/>
          <p:nvPr/>
        </p:nvGrpSpPr>
        <p:grpSpPr>
          <a:xfrm>
            <a:off x="903420" y="6438987"/>
            <a:ext cx="11136180" cy="1671716"/>
            <a:chOff x="4225636" y="6022434"/>
            <a:chExt cx="10896600" cy="1864266"/>
          </a:xfrm>
        </p:grpSpPr>
        <p:sp>
          <p:nvSpPr>
            <p:cNvPr id="23" name="Rectángulo 22">
              <a:extLst>
                <a:ext uri="{FF2B5EF4-FFF2-40B4-BE49-F238E27FC236}">
                  <a16:creationId xmlns:a16="http://schemas.microsoft.com/office/drawing/2014/main" id="{785C6D77-AC5D-4F87-9694-56BD87C2B303}"/>
                </a:ext>
              </a:extLst>
            </p:cNvPr>
            <p:cNvSpPr/>
            <p:nvPr/>
          </p:nvSpPr>
          <p:spPr>
            <a:xfrm>
              <a:off x="4225636" y="7643503"/>
              <a:ext cx="10471179" cy="243197"/>
            </a:xfrm>
            <a:prstGeom prst="rect">
              <a:avLst/>
            </a:prstGeom>
            <a:no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Forma libre: forma 23">
              <a:extLst>
                <a:ext uri="{FF2B5EF4-FFF2-40B4-BE49-F238E27FC236}">
                  <a16:creationId xmlns:a16="http://schemas.microsoft.com/office/drawing/2014/main" id="{56EDA747-9574-473F-975D-5F8D77D496EA}"/>
                </a:ext>
              </a:extLst>
            </p:cNvPr>
            <p:cNvSpPr/>
            <p:nvPr/>
          </p:nvSpPr>
          <p:spPr>
            <a:xfrm>
              <a:off x="4912154" y="7040697"/>
              <a:ext cx="10210082" cy="797467"/>
            </a:xfrm>
            <a:custGeom>
              <a:avLst/>
              <a:gdLst>
                <a:gd name="connsiteX0" fmla="*/ 0 w 5339679"/>
                <a:gd name="connsiteY0" fmla="*/ 29521 h 177120"/>
                <a:gd name="connsiteX1" fmla="*/ 29521 w 5339679"/>
                <a:gd name="connsiteY1" fmla="*/ 0 h 177120"/>
                <a:gd name="connsiteX2" fmla="*/ 5310158 w 5339679"/>
                <a:gd name="connsiteY2" fmla="*/ 0 h 177120"/>
                <a:gd name="connsiteX3" fmla="*/ 5339679 w 5339679"/>
                <a:gd name="connsiteY3" fmla="*/ 29521 h 177120"/>
                <a:gd name="connsiteX4" fmla="*/ 5339679 w 5339679"/>
                <a:gd name="connsiteY4" fmla="*/ 147599 h 177120"/>
                <a:gd name="connsiteX5" fmla="*/ 5310158 w 5339679"/>
                <a:gd name="connsiteY5" fmla="*/ 177120 h 177120"/>
                <a:gd name="connsiteX6" fmla="*/ 29521 w 5339679"/>
                <a:gd name="connsiteY6" fmla="*/ 177120 h 177120"/>
                <a:gd name="connsiteX7" fmla="*/ 0 w 5339679"/>
                <a:gd name="connsiteY7" fmla="*/ 147599 h 177120"/>
                <a:gd name="connsiteX8" fmla="*/ 0 w 5339679"/>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9679" h="177120">
                  <a:moveTo>
                    <a:pt x="0" y="29521"/>
                  </a:moveTo>
                  <a:cubicBezTo>
                    <a:pt x="0" y="13217"/>
                    <a:pt x="13217" y="0"/>
                    <a:pt x="29521" y="0"/>
                  </a:cubicBezTo>
                  <a:lnTo>
                    <a:pt x="5310158" y="0"/>
                  </a:lnTo>
                  <a:cubicBezTo>
                    <a:pt x="5326462" y="0"/>
                    <a:pt x="5339679" y="13217"/>
                    <a:pt x="5339679" y="29521"/>
                  </a:cubicBezTo>
                  <a:lnTo>
                    <a:pt x="5339679" y="147599"/>
                  </a:lnTo>
                  <a:cubicBezTo>
                    <a:pt x="5339679" y="163903"/>
                    <a:pt x="5326462" y="177120"/>
                    <a:pt x="5310158"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0473" tIns="8646" rIns="210473" bIns="8646" numCol="1" spcCol="1270" anchor="ctr" anchorCtr="0">
              <a:noAutofit/>
            </a:bodyPr>
            <a:lstStyle/>
            <a:p>
              <a:pPr marL="0" lvl="0" indent="0" algn="l" defTabSz="266700">
                <a:lnSpc>
                  <a:spcPct val="90000"/>
                </a:lnSpc>
                <a:spcBef>
                  <a:spcPct val="0"/>
                </a:spcBef>
                <a:spcAft>
                  <a:spcPct val="35000"/>
                </a:spcAft>
                <a:buNone/>
              </a:pPr>
              <a:r>
                <a:rPr lang="en-GB" sz="2400" kern="1200" dirty="0"/>
                <a:t>•					</a:t>
              </a:r>
              <a:r>
                <a:rPr lang="es-ES" sz="2400" kern="1200" dirty="0"/>
                <a:t>Fortalece la autonomía y el empoderamiento en el equipo.</a:t>
              </a:r>
            </a:p>
          </p:txBody>
        </p:sp>
        <p:sp>
          <p:nvSpPr>
            <p:cNvPr id="40" name="Rectángulo 39">
              <a:extLst>
                <a:ext uri="{FF2B5EF4-FFF2-40B4-BE49-F238E27FC236}">
                  <a16:creationId xmlns:a16="http://schemas.microsoft.com/office/drawing/2014/main" id="{13218002-303C-4C17-AA17-E73EA86A2146}"/>
                </a:ext>
              </a:extLst>
            </p:cNvPr>
            <p:cNvSpPr/>
            <p:nvPr/>
          </p:nvSpPr>
          <p:spPr>
            <a:xfrm>
              <a:off x="4225636" y="6697798"/>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1" name="Forma libre: forma 40">
              <a:extLst>
                <a:ext uri="{FF2B5EF4-FFF2-40B4-BE49-F238E27FC236}">
                  <a16:creationId xmlns:a16="http://schemas.microsoft.com/office/drawing/2014/main" id="{7FE68C88-D71B-4120-911E-ADFCF72CC4E5}"/>
                </a:ext>
              </a:extLst>
            </p:cNvPr>
            <p:cNvSpPr/>
            <p:nvPr/>
          </p:nvSpPr>
          <p:spPr>
            <a:xfrm>
              <a:off x="4949143" y="6022434"/>
              <a:ext cx="10129092" cy="79746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a:lnSpc>
                  <a:spcPct val="90000"/>
                </a:lnSpc>
                <a:spcBef>
                  <a:spcPct val="0"/>
                </a:spcBef>
                <a:spcAft>
                  <a:spcPct val="35000"/>
                </a:spcAft>
                <a:buNone/>
              </a:pPr>
              <a:r>
                <a:rPr lang="en-GB" sz="2400" kern="1200" dirty="0"/>
                <a:t>•	</a:t>
              </a:r>
              <a:r>
                <a:rPr lang="es-ES" sz="2400" kern="1200" dirty="0"/>
                <a:t>Activa la sinergia entre los miembros del equipo de trabajo.</a:t>
              </a:r>
            </a:p>
          </p:txBody>
        </p:sp>
      </p:grpSp>
    </p:spTree>
    <p:extLst>
      <p:ext uri="{BB962C8B-B14F-4D97-AF65-F5344CB8AC3E}">
        <p14:creationId xmlns:p14="http://schemas.microsoft.com/office/powerpoint/2010/main" val="1179746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barn(inVertical)">
                                      <p:cBhvr>
                                        <p:cTn id="20" dur="500"/>
                                        <p:tgtEl>
                                          <p:spTgt spid="3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barn(inVertical)">
                                      <p:cBhvr>
                                        <p:cTn id="2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7CA12E3E-977C-46D4-B374-D3F8440DB720}"/>
              </a:ext>
            </a:extLst>
          </p:cNvPr>
          <p:cNvGrpSpPr/>
          <p:nvPr/>
        </p:nvGrpSpPr>
        <p:grpSpPr>
          <a:xfrm>
            <a:off x="762000" y="2208758"/>
            <a:ext cx="10820399" cy="2160363"/>
            <a:chOff x="762001" y="4359920"/>
            <a:chExt cx="10820399" cy="610260"/>
          </a:xfrm>
        </p:grpSpPr>
        <p:sp>
          <p:nvSpPr>
            <p:cNvPr id="5" name="Rectángulo 4">
              <a:extLst>
                <a:ext uri="{FF2B5EF4-FFF2-40B4-BE49-F238E27FC236}">
                  <a16:creationId xmlns:a16="http://schemas.microsoft.com/office/drawing/2014/main" id="{1148870E-CC46-4EA5-8CC1-67D599337ED8}"/>
                </a:ext>
              </a:extLst>
            </p:cNvPr>
            <p:cNvSpPr/>
            <p:nvPr/>
          </p:nvSpPr>
          <p:spPr>
            <a:xfrm>
              <a:off x="762001" y="4575170"/>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A40AD922-A06B-4C70-A577-256D6CE23E06}"/>
                </a:ext>
              </a:extLst>
            </p:cNvPr>
            <p:cNvSpPr/>
            <p:nvPr/>
          </p:nvSpPr>
          <p:spPr>
            <a:xfrm>
              <a:off x="1343544" y="435992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Forma y capacita al equipo virtual para que todos conozcan sus deberes y responsabilidades, de manera que puedan mejorar la calidad de su trabajo.</a:t>
              </a:r>
            </a:p>
          </p:txBody>
        </p:sp>
        <p:sp>
          <p:nvSpPr>
            <p:cNvPr id="11" name="Rectángulo 10">
              <a:extLst>
                <a:ext uri="{FF2B5EF4-FFF2-40B4-BE49-F238E27FC236}">
                  <a16:creationId xmlns:a16="http://schemas.microsoft.com/office/drawing/2014/main" id="{451ACDC3-0EB9-4567-AE92-43A90D1EEE15}"/>
                </a:ext>
              </a:extLst>
            </p:cNvPr>
            <p:cNvSpPr/>
            <p:nvPr/>
          </p:nvSpPr>
          <p:spPr>
            <a:xfrm>
              <a:off x="762001" y="489268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C094E04A-4712-4065-898B-12984662A01A}"/>
                </a:ext>
              </a:extLst>
            </p:cNvPr>
            <p:cNvSpPr/>
            <p:nvPr/>
          </p:nvSpPr>
          <p:spPr>
            <a:xfrm>
              <a:off x="1343544" y="467744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Utiliza herramientas fiables y adecuadas para tu entorno laboral y tu equipo. Esto ayudara a mantener un mayor sentido de comunidad, y a realizar procesos cada vez más eficientes.</a:t>
              </a:r>
              <a:r>
                <a:rPr lang="en-GB" sz="2400" kern="1200" dirty="0"/>
                <a:t> </a:t>
              </a:r>
              <a:endParaRPr lang="es-ES" sz="2400" kern="1200" dirty="0"/>
            </a:p>
          </p:txBody>
        </p:sp>
      </p:grpSp>
      <p:sp>
        <p:nvSpPr>
          <p:cNvPr id="9" name="object 3">
            <a:extLst>
              <a:ext uri="{FF2B5EF4-FFF2-40B4-BE49-F238E27FC236}">
                <a16:creationId xmlns:a16="http://schemas.microsoft.com/office/drawing/2014/main" id="{C51785D9-E540-4715-98D3-603A2BA9AECC}"/>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20" name="Grupo 19">
            <a:extLst>
              <a:ext uri="{FF2B5EF4-FFF2-40B4-BE49-F238E27FC236}">
                <a16:creationId xmlns:a16="http://schemas.microsoft.com/office/drawing/2014/main" id="{D84381BF-9ED8-4486-B926-4B0F44DED9F8}"/>
              </a:ext>
            </a:extLst>
          </p:cNvPr>
          <p:cNvGrpSpPr/>
          <p:nvPr/>
        </p:nvGrpSpPr>
        <p:grpSpPr>
          <a:xfrm>
            <a:off x="762000" y="4534565"/>
            <a:ext cx="10820399" cy="3284406"/>
            <a:chOff x="762001" y="4994960"/>
            <a:chExt cx="10820399" cy="927780"/>
          </a:xfrm>
        </p:grpSpPr>
        <p:sp>
          <p:nvSpPr>
            <p:cNvPr id="25" name="Rectángulo 24">
              <a:extLst>
                <a:ext uri="{FF2B5EF4-FFF2-40B4-BE49-F238E27FC236}">
                  <a16:creationId xmlns:a16="http://schemas.microsoft.com/office/drawing/2014/main" id="{A6E692D2-1A35-4BF2-98D9-DE864D32CD90}"/>
                </a:ext>
              </a:extLst>
            </p:cNvPr>
            <p:cNvSpPr/>
            <p:nvPr/>
          </p:nvSpPr>
          <p:spPr>
            <a:xfrm>
              <a:off x="762001" y="521020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1B5DE9D-E994-4CA5-8F93-4EBE874E3333}"/>
                </a:ext>
              </a:extLst>
            </p:cNvPr>
            <p:cNvSpPr/>
            <p:nvPr/>
          </p:nvSpPr>
          <p:spPr>
            <a:xfrm>
              <a:off x="1343544" y="499496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Realiza un proceso de retroalimentación para acompañar y enriquecer el trabajo de todos.</a:t>
              </a:r>
              <a:r>
                <a:rPr lang="en-GB" sz="2400" kern="1200" dirty="0"/>
                <a:t> </a:t>
              </a:r>
              <a:endParaRPr lang="es-ES" sz="2400" kern="1200" dirty="0"/>
            </a:p>
          </p:txBody>
        </p:sp>
        <p:sp>
          <p:nvSpPr>
            <p:cNvPr id="27" name="Rectángulo 26">
              <a:extLst>
                <a:ext uri="{FF2B5EF4-FFF2-40B4-BE49-F238E27FC236}">
                  <a16:creationId xmlns:a16="http://schemas.microsoft.com/office/drawing/2014/main" id="{81CE3D49-EE2A-4895-A414-3B76641FDCF3}"/>
                </a:ext>
              </a:extLst>
            </p:cNvPr>
            <p:cNvSpPr/>
            <p:nvPr/>
          </p:nvSpPr>
          <p:spPr>
            <a:xfrm>
              <a:off x="762001" y="552772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05943AD-3626-4B2B-8041-A19A95B8BAE5}"/>
                </a:ext>
              </a:extLst>
            </p:cNvPr>
            <p:cNvSpPr/>
            <p:nvPr/>
          </p:nvSpPr>
          <p:spPr>
            <a:xfrm>
              <a:off x="1343544" y="531248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Establece y fija con antelación los horarios de reuniones y su duración, para que no haya contratiempos de comunicación entre el equipo y todos estén preparados y disponibles para tal fin.</a:t>
              </a:r>
            </a:p>
          </p:txBody>
        </p:sp>
        <p:sp>
          <p:nvSpPr>
            <p:cNvPr id="29" name="Rectángulo 28">
              <a:extLst>
                <a:ext uri="{FF2B5EF4-FFF2-40B4-BE49-F238E27FC236}">
                  <a16:creationId xmlns:a16="http://schemas.microsoft.com/office/drawing/2014/main" id="{9002997A-109B-474F-AD3E-5D9381A80965}"/>
                </a:ext>
              </a:extLst>
            </p:cNvPr>
            <p:cNvSpPr/>
            <p:nvPr/>
          </p:nvSpPr>
          <p:spPr>
            <a:xfrm>
              <a:off x="762001" y="584524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DF007F0D-5410-4B1A-BC08-E9292E7B6212}"/>
                </a:ext>
              </a:extLst>
            </p:cNvPr>
            <p:cNvSpPr/>
            <p:nvPr/>
          </p:nvSpPr>
          <p:spPr>
            <a:xfrm>
              <a:off x="1343544" y="563000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Implementa condiciones claras de trabajo y modificaciones diseñadas únicamente para tu equipo virtual.</a:t>
              </a:r>
            </a:p>
          </p:txBody>
        </p:sp>
      </p:grpSp>
    </p:spTree>
    <p:extLst>
      <p:ext uri="{BB962C8B-B14F-4D97-AF65-F5344CB8AC3E}">
        <p14:creationId xmlns:p14="http://schemas.microsoft.com/office/powerpoint/2010/main" val="379493740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arn(inVertic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ADA4BD4A-368C-43DC-BC36-26D832CE5321}"/>
              </a:ext>
            </a:extLst>
          </p:cNvPr>
          <p:cNvGrpSpPr/>
          <p:nvPr/>
        </p:nvGrpSpPr>
        <p:grpSpPr>
          <a:xfrm>
            <a:off x="914400" y="2000466"/>
            <a:ext cx="11506200" cy="3146007"/>
            <a:chOff x="772250" y="3392843"/>
            <a:chExt cx="10740773" cy="905300"/>
          </a:xfrm>
        </p:grpSpPr>
        <p:sp>
          <p:nvSpPr>
            <p:cNvPr id="5" name="Rectángulo 4">
              <a:extLst>
                <a:ext uri="{FF2B5EF4-FFF2-40B4-BE49-F238E27FC236}">
                  <a16:creationId xmlns:a16="http://schemas.microsoft.com/office/drawing/2014/main" id="{9C9F367B-2DDE-4A9B-9B4A-406B2DB0D49E}"/>
                </a:ext>
              </a:extLst>
            </p:cNvPr>
            <p:cNvSpPr/>
            <p:nvPr/>
          </p:nvSpPr>
          <p:spPr>
            <a:xfrm>
              <a:off x="772250" y="3582677"/>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8E24D01-3F0D-4971-93AE-C11ED4AC35A3}"/>
                </a:ext>
              </a:extLst>
            </p:cNvPr>
            <p:cNvSpPr/>
            <p:nvPr/>
          </p:nvSpPr>
          <p:spPr>
            <a:xfrm>
              <a:off x="1333500" y="3392843"/>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Incentiva el trabajo mediante eventos y encuentros virtuales.</a:t>
              </a:r>
            </a:p>
          </p:txBody>
        </p:sp>
        <p:sp>
          <p:nvSpPr>
            <p:cNvPr id="11" name="Rectángulo 10">
              <a:extLst>
                <a:ext uri="{FF2B5EF4-FFF2-40B4-BE49-F238E27FC236}">
                  <a16:creationId xmlns:a16="http://schemas.microsoft.com/office/drawing/2014/main" id="{1B2542F0-5D8D-4F88-9C4C-A0D04DD9578A}"/>
                </a:ext>
              </a:extLst>
            </p:cNvPr>
            <p:cNvSpPr/>
            <p:nvPr/>
          </p:nvSpPr>
          <p:spPr>
            <a:xfrm>
              <a:off x="772250" y="390019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48AECECE-5A45-40A6-AC86-476AFA868DD3}"/>
                </a:ext>
              </a:extLst>
            </p:cNvPr>
            <p:cNvSpPr/>
            <p:nvPr/>
          </p:nvSpPr>
          <p:spPr>
            <a:xfrm>
              <a:off x="1333500" y="371036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Organizar actividades basadas en intereses comunes, para impulsar la motivación y la comunicación dentro del equipo.</a:t>
              </a:r>
              <a:r>
                <a:rPr lang="en-GB" sz="2400" kern="1200" dirty="0"/>
                <a:t> </a:t>
              </a:r>
              <a:endParaRPr lang="es-ES" sz="2400" kern="1200" dirty="0"/>
            </a:p>
          </p:txBody>
        </p:sp>
        <p:sp>
          <p:nvSpPr>
            <p:cNvPr id="13" name="Rectángulo 12">
              <a:extLst>
                <a:ext uri="{FF2B5EF4-FFF2-40B4-BE49-F238E27FC236}">
                  <a16:creationId xmlns:a16="http://schemas.microsoft.com/office/drawing/2014/main" id="{BC3CF48F-A220-4F74-B162-F68D321832F0}"/>
                </a:ext>
              </a:extLst>
            </p:cNvPr>
            <p:cNvSpPr/>
            <p:nvPr/>
          </p:nvSpPr>
          <p:spPr>
            <a:xfrm>
              <a:off x="772250" y="421771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FD02E68C-EE93-4D05-B51A-9298BD68415A}"/>
                </a:ext>
              </a:extLst>
            </p:cNvPr>
            <p:cNvSpPr/>
            <p:nvPr/>
          </p:nvSpPr>
          <p:spPr>
            <a:xfrm>
              <a:off x="1333500" y="402788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Ten en cuenta los períodos de atención. La capacidad de atención en la comunicación es limitada, y más en el entorno digital. Por eso en este entorno, ser conciso es clave.</a:t>
              </a:r>
            </a:p>
          </p:txBody>
        </p:sp>
      </p:grpSp>
      <p:sp>
        <p:nvSpPr>
          <p:cNvPr id="9" name="object 3">
            <a:extLst>
              <a:ext uri="{FF2B5EF4-FFF2-40B4-BE49-F238E27FC236}">
                <a16:creationId xmlns:a16="http://schemas.microsoft.com/office/drawing/2014/main" id="{4BFF15DE-8347-432F-B5D8-1931CCEF00F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20" name="Grupo 19">
            <a:extLst>
              <a:ext uri="{FF2B5EF4-FFF2-40B4-BE49-F238E27FC236}">
                <a16:creationId xmlns:a16="http://schemas.microsoft.com/office/drawing/2014/main" id="{409C1FA7-708C-49CE-A428-73649AE9921A}"/>
              </a:ext>
            </a:extLst>
          </p:cNvPr>
          <p:cNvGrpSpPr/>
          <p:nvPr/>
        </p:nvGrpSpPr>
        <p:grpSpPr>
          <a:xfrm>
            <a:off x="903420" y="5427344"/>
            <a:ext cx="11506200" cy="2042591"/>
            <a:chOff x="772250" y="4345404"/>
            <a:chExt cx="10740773" cy="587779"/>
          </a:xfrm>
        </p:grpSpPr>
        <p:sp>
          <p:nvSpPr>
            <p:cNvPr id="27" name="Rectángulo 26">
              <a:extLst>
                <a:ext uri="{FF2B5EF4-FFF2-40B4-BE49-F238E27FC236}">
                  <a16:creationId xmlns:a16="http://schemas.microsoft.com/office/drawing/2014/main" id="{96B8CC50-D742-4791-9876-B715B952254F}"/>
                </a:ext>
              </a:extLst>
            </p:cNvPr>
            <p:cNvSpPr/>
            <p:nvPr/>
          </p:nvSpPr>
          <p:spPr>
            <a:xfrm>
              <a:off x="772250" y="453523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9BCF23B-7E41-40C8-BD09-43EF45BBC0AB}"/>
                </a:ext>
              </a:extLst>
            </p:cNvPr>
            <p:cNvSpPr/>
            <p:nvPr/>
          </p:nvSpPr>
          <p:spPr>
            <a:xfrm>
              <a:off x="1333500" y="434540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Las reuniones virtuales, igual que las físicas, han de ser rápidas, eficaces, escuetas y operativas.</a:t>
              </a:r>
            </a:p>
          </p:txBody>
        </p:sp>
        <p:sp>
          <p:nvSpPr>
            <p:cNvPr id="29" name="Rectángulo 28">
              <a:extLst>
                <a:ext uri="{FF2B5EF4-FFF2-40B4-BE49-F238E27FC236}">
                  <a16:creationId xmlns:a16="http://schemas.microsoft.com/office/drawing/2014/main" id="{162B75B3-6966-40AF-999D-DFD4857CECE4}"/>
                </a:ext>
              </a:extLst>
            </p:cNvPr>
            <p:cNvSpPr/>
            <p:nvPr/>
          </p:nvSpPr>
          <p:spPr>
            <a:xfrm>
              <a:off x="772250" y="485275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9107263E-922B-41A2-9A78-ADC53ACE6EEB}"/>
                </a:ext>
              </a:extLst>
            </p:cNvPr>
            <p:cNvSpPr/>
            <p:nvPr/>
          </p:nvSpPr>
          <p:spPr>
            <a:xfrm>
              <a:off x="1333500" y="466292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dirty="0"/>
                <a:t>•	</a:t>
              </a:r>
              <a:r>
                <a:rPr lang="es-ES" sz="2400" kern="1200" dirty="0"/>
                <a:t>Si eres el líder de una reunión, debes asegurarte de ser buen mediador, y dar la palabra a todos los miembros del equipo, y que nadie se sienta excluido.</a:t>
              </a:r>
            </a:p>
          </p:txBody>
        </p:sp>
      </p:grpSp>
    </p:spTree>
    <p:extLst>
      <p:ext uri="{BB962C8B-B14F-4D97-AF65-F5344CB8AC3E}">
        <p14:creationId xmlns:p14="http://schemas.microsoft.com/office/powerpoint/2010/main" val="21159048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arn(inVertic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14400" y="1714500"/>
            <a:ext cx="11430000" cy="830997"/>
          </a:xfrm>
          <a:prstGeom prst="rect">
            <a:avLst/>
          </a:prstGeom>
          <a:noFill/>
        </p:spPr>
        <p:txBody>
          <a:bodyPr wrap="square" rtlCol="0">
            <a:spAutoFit/>
          </a:bodyPr>
          <a:lstStyle/>
          <a:p>
            <a:pPr algn="just" fontAlgn="base"/>
            <a:r>
              <a:rPr lang="en-GB" sz="2400" b="1" dirty="0">
                <a:solidFill>
                  <a:srgbClr val="E12227"/>
                </a:solidFill>
                <a:effectLst/>
                <a:ea typeface="Times New Roman" panose="02020603050405020304" pitchFamily="18" charset="0"/>
              </a:rPr>
              <a:t>- </a:t>
            </a:r>
            <a:r>
              <a:rPr lang="es-ES" sz="2400" b="1" dirty="0">
                <a:solidFill>
                  <a:srgbClr val="E12227"/>
                </a:solidFill>
                <a:ea typeface="Times New Roman" panose="02020603050405020304" pitchFamily="18" charset="0"/>
              </a:rPr>
              <a:t>Perspectiva del empleado/ equipo de trabajo:</a:t>
            </a:r>
            <a:endParaRPr lang="es-ES" sz="2400" dirty="0">
              <a:solidFill>
                <a:srgbClr val="E12227"/>
              </a:solidFill>
              <a:effectLst/>
              <a:ea typeface="Times New Roman" panose="02020603050405020304" pitchFamily="18" charset="0"/>
            </a:endParaRPr>
          </a:p>
          <a:p>
            <a:pPr algn="just" fontAlgn="base"/>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C82700AF-11A5-4133-9E2B-C9A225D446BD}"/>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C5BA8CA7-FBD2-4C05-AFFF-E88AF93A9C9B}"/>
              </a:ext>
            </a:extLst>
          </p:cNvPr>
          <p:cNvGrpSpPr/>
          <p:nvPr/>
        </p:nvGrpSpPr>
        <p:grpSpPr>
          <a:xfrm>
            <a:off x="533400" y="2542033"/>
            <a:ext cx="11582400" cy="1697068"/>
            <a:chOff x="533400" y="2542033"/>
            <a:chExt cx="11582400" cy="1697068"/>
          </a:xfrm>
        </p:grpSpPr>
        <p:sp>
          <p:nvSpPr>
            <p:cNvPr id="12" name="Rectángulo 11">
              <a:extLst>
                <a:ext uri="{FF2B5EF4-FFF2-40B4-BE49-F238E27FC236}">
                  <a16:creationId xmlns:a16="http://schemas.microsoft.com/office/drawing/2014/main" id="{581EDCD9-0052-4836-8D3F-E7461BE93445}"/>
                </a:ext>
              </a:extLst>
            </p:cNvPr>
            <p:cNvSpPr/>
            <p:nvPr/>
          </p:nvSpPr>
          <p:spPr>
            <a:xfrm>
              <a:off x="533400" y="3218251"/>
              <a:ext cx="11430000" cy="24885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5" name="Diagrama 4">
              <a:extLst>
                <a:ext uri="{FF2B5EF4-FFF2-40B4-BE49-F238E27FC236}">
                  <a16:creationId xmlns:a16="http://schemas.microsoft.com/office/drawing/2014/main" id="{58FA6A8C-1D2A-4934-8347-82EAE11F82F1}"/>
                </a:ext>
              </a:extLst>
            </p:cNvPr>
            <p:cNvGraphicFramePr/>
            <p:nvPr>
              <p:extLst>
                <p:ext uri="{D42A27DB-BD31-4B8C-83A1-F6EECF244321}">
                  <p14:modId xmlns:p14="http://schemas.microsoft.com/office/powerpoint/2010/main" val="233418249"/>
                </p:ext>
              </p:extLst>
            </p:nvPr>
          </p:nvGraphicFramePr>
          <p:xfrm>
            <a:off x="1066800" y="2542033"/>
            <a:ext cx="11049000" cy="169706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Tree>
    <p:extLst>
      <p:ext uri="{BB962C8B-B14F-4D97-AF65-F5344CB8AC3E}">
        <p14:creationId xmlns:p14="http://schemas.microsoft.com/office/powerpoint/2010/main" val="365519838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2723206"/>
            <a:ext cx="11166764" cy="4467057"/>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A veces considerarás utilizar un canal como el chat para mensajes más instantáneos, el email para comunicados más formales, y a veces un soporte de video online para mantener una conversación más detallada, que este apoyada por las expresiones faciales y leguaje corporal que brinda la imagen.</a:t>
            </a:r>
            <a:r>
              <a:rPr lang="en-GB"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Evita usar el utilizar el correo electrónico o el chat en situaciones de conflicto, y opta por medios como el teléfono o la videoconferencia que transmiten cercanía. Además, procura no poner en copia a personas de manera innecesaria, ni utilizar letras en mayúsculas si no es para dar una connotación positiva al mensaje.</a:t>
            </a:r>
            <a:r>
              <a:rPr lang="en-GB"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91BCF794-FCB6-44BD-A415-771FF5B891D6}"/>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51EF3EF8-58C6-41E5-9CF5-5524DF87D7DD}"/>
              </a:ext>
            </a:extLst>
          </p:cNvPr>
          <p:cNvGrpSpPr/>
          <p:nvPr/>
        </p:nvGrpSpPr>
        <p:grpSpPr>
          <a:xfrm>
            <a:off x="498764" y="1790700"/>
            <a:ext cx="11769436" cy="793587"/>
            <a:chOff x="498764" y="1790700"/>
            <a:chExt cx="11769436" cy="793587"/>
          </a:xfrm>
        </p:grpSpPr>
        <p:sp>
          <p:nvSpPr>
            <p:cNvPr id="12" name="Rectángulo 11">
              <a:extLst>
                <a:ext uri="{FF2B5EF4-FFF2-40B4-BE49-F238E27FC236}">
                  <a16:creationId xmlns:a16="http://schemas.microsoft.com/office/drawing/2014/main" id="{855B9DB6-9E20-43D8-B39B-A64EC7E551CD}"/>
                </a:ext>
              </a:extLst>
            </p:cNvPr>
            <p:cNvSpPr/>
            <p:nvPr/>
          </p:nvSpPr>
          <p:spPr>
            <a:xfrm>
              <a:off x="498764" y="2278541"/>
              <a:ext cx="11430000" cy="197959"/>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AF926B88-10DA-4FBF-996C-F0697AA422C3}"/>
                </a:ext>
              </a:extLst>
            </p:cNvPr>
            <p:cNvGraphicFramePr/>
            <p:nvPr>
              <p:extLst>
                <p:ext uri="{D42A27DB-BD31-4B8C-83A1-F6EECF244321}">
                  <p14:modId xmlns:p14="http://schemas.microsoft.com/office/powerpoint/2010/main" val="371099348"/>
                </p:ext>
              </p:extLst>
            </p:nvPr>
          </p:nvGraphicFramePr>
          <p:xfrm>
            <a:off x="938056" y="1790700"/>
            <a:ext cx="11330144" cy="793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Tree>
    <p:extLst>
      <p:ext uri="{BB962C8B-B14F-4D97-AF65-F5344CB8AC3E}">
        <p14:creationId xmlns:p14="http://schemas.microsoft.com/office/powerpoint/2010/main" val="1765005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Vertical)">
                                      <p:cBhvr>
                                        <p:cTn id="16" dur="5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2" descr="Goals and objectives concept Royalty Free Vector Image">
            <a:extLst>
              <a:ext uri="{FF2B5EF4-FFF2-40B4-BE49-F238E27FC236}">
                <a16:creationId xmlns:a16="http://schemas.microsoft.com/office/drawing/2014/main" id="{6C391508-C447-4BDC-81CD-4244DD6751CB}"/>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1697929" y="646021"/>
            <a:ext cx="6576215" cy="4563893"/>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OBJETIVOS Y METAS </a:t>
            </a:r>
            <a:br>
              <a:rPr lang="es-ES" sz="4800" b="1" dirty="0">
                <a:solidFill>
                  <a:srgbClr val="E12227"/>
                </a:solidFill>
              </a:rPr>
            </a:b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es-ES"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A través de este módulo podrás:</a:t>
            </a:r>
            <a:endPar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3614817"/>
            <a:ext cx="11621729" cy="1143070"/>
          </a:xfrm>
          <a:prstGeom prst="rect">
            <a:avLst/>
          </a:prstGeom>
          <a:noFill/>
        </p:spPr>
        <p:txBody>
          <a:bodyPr wrap="square" lIns="108000" rIns="108000" rtlCol="0">
            <a:spAutoFit/>
          </a:bodyPr>
          <a:lstStyle/>
          <a:p>
            <a:pPr lvl="0">
              <a:lnSpc>
                <a:spcPct val="150000"/>
              </a:lnSpc>
            </a:pPr>
            <a:r>
              <a:rPr lang="es-ES" sz="2400" b="1" dirty="0">
                <a:solidFill>
                  <a:srgbClr val="244061"/>
                </a:solidFill>
                <a:ea typeface="Times New Roman" panose="02020603050405020304" pitchFamily="18" charset="0"/>
              </a:rPr>
              <a:t>Adquirir unos conocimientos básicos acerca de la comunicación digital y su contexto actual.</a:t>
            </a:r>
            <a:endParaRPr lang="es-ES" sz="2400" dirty="0">
              <a:effectLst/>
              <a:ea typeface="Times New Roman" panose="02020603050405020304" pitchFamily="18" charset="0"/>
            </a:endParaRPr>
          </a:p>
        </p:txBody>
      </p:sp>
      <p:sp>
        <p:nvSpPr>
          <p:cNvPr id="37" name="TextBox 8">
            <a:extLst>
              <a:ext uri="{FF2B5EF4-FFF2-40B4-BE49-F238E27FC236}">
                <a16:creationId xmlns:a16="http://schemas.microsoft.com/office/drawing/2014/main" id="{CAAA617F-02D8-4BEB-B5A9-29F73C53E850}"/>
              </a:ext>
            </a:extLst>
          </p:cNvPr>
          <p:cNvSpPr txBox="1"/>
          <p:nvPr/>
        </p:nvSpPr>
        <p:spPr>
          <a:xfrm>
            <a:off x="1639529" y="4731318"/>
            <a:ext cx="10058400" cy="589072"/>
          </a:xfrm>
          <a:prstGeom prst="rect">
            <a:avLst/>
          </a:prstGeom>
          <a:noFill/>
        </p:spPr>
        <p:txBody>
          <a:bodyPr wrap="square" lIns="108000" rIns="108000" rtlCol="0">
            <a:spAutoFit/>
          </a:bodyPr>
          <a:lstStyle/>
          <a:p>
            <a:pPr lvl="0">
              <a:lnSpc>
                <a:spcPct val="150000"/>
              </a:lnSpc>
            </a:pPr>
            <a:r>
              <a:rPr lang="es-ES" sz="2400" b="1" dirty="0">
                <a:solidFill>
                  <a:srgbClr val="243255"/>
                </a:solidFill>
                <a:ea typeface="Times New Roman" panose="02020603050405020304" pitchFamily="18" charset="0"/>
              </a:rPr>
              <a:t>Identificar los principales problemas de comunicación en la era digital</a:t>
            </a:r>
            <a:r>
              <a:rPr lang="en-GB" sz="2400" b="1" dirty="0">
                <a:solidFill>
                  <a:srgbClr val="243255"/>
                </a:solidFill>
                <a:effectLst/>
                <a:ea typeface="Times New Roman" panose="02020603050405020304" pitchFamily="18" charset="0"/>
              </a:rPr>
              <a:t>.</a:t>
            </a:r>
            <a:endParaRPr lang="es-ES" sz="2400" dirty="0">
              <a:effectLst/>
              <a:ea typeface="Times New Roman" panose="02020603050405020304" pitchFamily="18"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7072" y="5775167"/>
            <a:ext cx="12764728" cy="1697068"/>
          </a:xfrm>
          <a:prstGeom prst="rect">
            <a:avLst/>
          </a:prstGeom>
          <a:noFill/>
        </p:spPr>
        <p:txBody>
          <a:bodyPr wrap="square" lIns="108000" rIns="108000" rtlCol="0">
            <a:spAutoFit/>
          </a:bodyPr>
          <a:lstStyle/>
          <a:p>
            <a:pPr lvl="0" algn="just">
              <a:lnSpc>
                <a:spcPct val="150000"/>
              </a:lnSpc>
            </a:pPr>
            <a:r>
              <a:rPr lang="es-ES" sz="2400" b="1" dirty="0">
                <a:solidFill>
                  <a:srgbClr val="243255"/>
                </a:solidFill>
                <a:ea typeface="Times New Roman" panose="02020603050405020304" pitchFamily="18" charset="0"/>
              </a:rPr>
              <a:t>Potenciar las habilidades de comunicación en el entorno digital. Desde una perspectiva de gestión, hacia una perspectiva de empleado/ equipo de trabajo. Una guía práctica para impulsar una comunicación efectiva en el entorno laboral.</a:t>
            </a:r>
            <a:endParaRPr lang="es-ES" sz="2400" dirty="0">
              <a:effectLst/>
              <a:ea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fade">
                                      <p:cBhvr>
                                        <p:cTn id="23" dur="500"/>
                                        <p:tgtEl>
                                          <p:spTgt spid="3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500"/>
                                        <p:tgtEl>
                                          <p:spTgt spid="3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500"/>
                                        <p:tgtEl>
                                          <p:spTgt spid="43"/>
                                        </p:tgtEl>
                                      </p:cBhvr>
                                    </p:animEffect>
                                  </p:childTnLst>
                                </p:cTn>
                              </p:par>
                            </p:childTnLst>
                          </p:cTn>
                        </p:par>
                        <p:par>
                          <p:cTn id="40" fill="hold">
                            <p:stCondLst>
                              <p:cond delay="500"/>
                            </p:stCondLst>
                            <p:childTnLst>
                              <p:par>
                                <p:cTn id="41" presetID="42" presetClass="entr" presetSubtype="0" fill="hold" nodeType="afterEffect">
                                  <p:stCondLst>
                                    <p:cond delay="0"/>
                                  </p:stCondLst>
                                  <p:childTnLst>
                                    <p:set>
                                      <p:cBhvr>
                                        <p:cTn id="42" dur="1" fill="hold">
                                          <p:stCondLst>
                                            <p:cond delay="0"/>
                                          </p:stCondLst>
                                        </p:cTn>
                                        <p:tgtEl>
                                          <p:spTgt spid="5122"/>
                                        </p:tgtEl>
                                        <p:attrNameLst>
                                          <p:attrName>style.visibility</p:attrName>
                                        </p:attrNameLst>
                                      </p:cBhvr>
                                      <p:to>
                                        <p:strVal val="visible"/>
                                      </p:to>
                                    </p:set>
                                    <p:animEffect transition="in" filter="fade">
                                      <p:cBhvr>
                                        <p:cTn id="43" dur="1000"/>
                                        <p:tgtEl>
                                          <p:spTgt spid="5122"/>
                                        </p:tgtEl>
                                      </p:cBhvr>
                                    </p:animEffect>
                                    <p:anim calcmode="lin" valueType="num">
                                      <p:cBhvr>
                                        <p:cTn id="44" dur="1000" fill="hold"/>
                                        <p:tgtEl>
                                          <p:spTgt spid="5122"/>
                                        </p:tgtEl>
                                        <p:attrNameLst>
                                          <p:attrName>ppt_x</p:attrName>
                                        </p:attrNameLst>
                                      </p:cBhvr>
                                      <p:tavLst>
                                        <p:tav tm="0">
                                          <p:val>
                                            <p:strVal val="#ppt_x"/>
                                          </p:val>
                                        </p:tav>
                                        <p:tav tm="100000">
                                          <p:val>
                                            <p:strVal val="#ppt_x"/>
                                          </p:val>
                                        </p:tav>
                                      </p:tavLst>
                                    </p:anim>
                                    <p:anim calcmode="lin" valueType="num">
                                      <p:cBhvr>
                                        <p:cTn id="45"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p:bldP spid="17" grpId="0"/>
      <p:bldP spid="18" grpId="0" animBg="1"/>
      <p:bldP spid="28" grpId="0" animBg="1"/>
      <p:bldP spid="29" grpId="0" animBg="1"/>
      <p:bldP spid="35" grpId="0"/>
      <p:bldP spid="37" grpId="0"/>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6191" y="2983233"/>
            <a:ext cx="11315700" cy="2123658"/>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Evita expresiones ambiguas, y ponte en el lugar del receptor, adecuándote a su vez al canal de comunicación que estas utilizando.</a:t>
            </a:r>
            <a:endParaRPr lang="en-GB" sz="2400" dirty="0">
              <a:solidFill>
                <a:srgbClr val="243255"/>
              </a:solidFill>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endParaRPr lang="en-GB" sz="2400" dirty="0">
              <a:solidFill>
                <a:srgbClr val="243255"/>
              </a:solidFill>
              <a:ea typeface="Times New Roman" panose="02020603050405020304" pitchFamily="18" charset="0"/>
            </a:endParaRPr>
          </a:p>
          <a:p>
            <a:pPr lvl="1" algn="just" fontAlgn="base"/>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F86E88FB-11BA-4866-AD4E-BF8CF2AEF023}"/>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6D33B229-4EC4-4107-8D47-196BD1A145F9}"/>
              </a:ext>
            </a:extLst>
          </p:cNvPr>
          <p:cNvGrpSpPr/>
          <p:nvPr/>
        </p:nvGrpSpPr>
        <p:grpSpPr>
          <a:xfrm>
            <a:off x="533400" y="1977341"/>
            <a:ext cx="11506200" cy="1008924"/>
            <a:chOff x="533400" y="1977341"/>
            <a:chExt cx="11506200" cy="1008924"/>
          </a:xfrm>
        </p:grpSpPr>
        <p:sp>
          <p:nvSpPr>
            <p:cNvPr id="16" name="Rectángulo 15">
              <a:extLst>
                <a:ext uri="{FF2B5EF4-FFF2-40B4-BE49-F238E27FC236}">
                  <a16:creationId xmlns:a16="http://schemas.microsoft.com/office/drawing/2014/main" id="{751DEEF2-2FAB-40C4-B195-515BA8BA06EA}"/>
                </a:ext>
              </a:extLst>
            </p:cNvPr>
            <p:cNvSpPr/>
            <p:nvPr/>
          </p:nvSpPr>
          <p:spPr>
            <a:xfrm>
              <a:off x="533400" y="2561839"/>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617715B1-4A57-40FF-B4BD-85A76F98163F}"/>
                </a:ext>
              </a:extLst>
            </p:cNvPr>
            <p:cNvGraphicFramePr/>
            <p:nvPr>
              <p:extLst>
                <p:ext uri="{D42A27DB-BD31-4B8C-83A1-F6EECF244321}">
                  <p14:modId xmlns:p14="http://schemas.microsoft.com/office/powerpoint/2010/main" val="1584971573"/>
                </p:ext>
              </p:extLst>
            </p:nvPr>
          </p:nvGraphicFramePr>
          <p:xfrm>
            <a:off x="1066800" y="1977341"/>
            <a:ext cx="10972800" cy="100892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grpSp>
        <p:nvGrpSpPr>
          <p:cNvPr id="5" name="Grupo 4">
            <a:extLst>
              <a:ext uri="{FF2B5EF4-FFF2-40B4-BE49-F238E27FC236}">
                <a16:creationId xmlns:a16="http://schemas.microsoft.com/office/drawing/2014/main" id="{077F6B3C-438B-414F-B967-F9C580F8D506}"/>
              </a:ext>
            </a:extLst>
          </p:cNvPr>
          <p:cNvGrpSpPr/>
          <p:nvPr/>
        </p:nvGrpSpPr>
        <p:grpSpPr>
          <a:xfrm>
            <a:off x="616525" y="4775701"/>
            <a:ext cx="11586455" cy="878895"/>
            <a:chOff x="616525" y="4775701"/>
            <a:chExt cx="11586455" cy="878895"/>
          </a:xfrm>
        </p:grpSpPr>
        <p:sp>
          <p:nvSpPr>
            <p:cNvPr id="17" name="Rectángulo 16">
              <a:extLst>
                <a:ext uri="{FF2B5EF4-FFF2-40B4-BE49-F238E27FC236}">
                  <a16:creationId xmlns:a16="http://schemas.microsoft.com/office/drawing/2014/main" id="{3951DFD1-F693-420F-A268-D59FBDB6F2DB}"/>
                </a:ext>
              </a:extLst>
            </p:cNvPr>
            <p:cNvSpPr/>
            <p:nvPr/>
          </p:nvSpPr>
          <p:spPr>
            <a:xfrm>
              <a:off x="616525" y="5266607"/>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6" name="Diagrama 5">
              <a:extLst>
                <a:ext uri="{FF2B5EF4-FFF2-40B4-BE49-F238E27FC236}">
                  <a16:creationId xmlns:a16="http://schemas.microsoft.com/office/drawing/2014/main" id="{02702760-6DDA-40C1-A68F-CA6E641ECDD0}"/>
                </a:ext>
              </a:extLst>
            </p:cNvPr>
            <p:cNvGraphicFramePr/>
            <p:nvPr>
              <p:extLst>
                <p:ext uri="{D42A27DB-BD31-4B8C-83A1-F6EECF244321}">
                  <p14:modId xmlns:p14="http://schemas.microsoft.com/office/powerpoint/2010/main" val="1189694650"/>
                </p:ext>
              </p:extLst>
            </p:nvPr>
          </p:nvGraphicFramePr>
          <p:xfrm>
            <a:off x="1066800" y="4775701"/>
            <a:ext cx="11136180" cy="878895"/>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pSp>
      <p:sp>
        <p:nvSpPr>
          <p:cNvPr id="15" name="CuadroTexto 14">
            <a:extLst>
              <a:ext uri="{FF2B5EF4-FFF2-40B4-BE49-F238E27FC236}">
                <a16:creationId xmlns:a16="http://schemas.microsoft.com/office/drawing/2014/main" id="{E086665E-4FAD-4CCC-A337-FE871995CEB1}"/>
              </a:ext>
            </a:extLst>
          </p:cNvPr>
          <p:cNvSpPr txBox="1"/>
          <p:nvPr/>
        </p:nvSpPr>
        <p:spPr>
          <a:xfrm>
            <a:off x="696190" y="5793515"/>
            <a:ext cx="11315699" cy="1141146"/>
          </a:xfrm>
          <a:prstGeom prst="rect">
            <a:avLst/>
          </a:prstGeom>
          <a:noFill/>
        </p:spPr>
        <p:txBody>
          <a:bodyPr wrap="square">
            <a:spAutoFit/>
          </a:bodyPr>
          <a:lstStyle/>
          <a:p>
            <a:pPr marL="800100" lvl="1" indent="-342900" algn="just" fontAlgn="base">
              <a:lnSpc>
                <a:spcPct val="150000"/>
              </a:lnSpc>
              <a:buFont typeface="Courier New" panose="02070309020205020404" pitchFamily="49" charset="0"/>
              <a:buChar char="o"/>
            </a:pPr>
            <a:r>
              <a:rPr lang="es-ES" sz="2400" dirty="0">
                <a:solidFill>
                  <a:srgbClr val="243255"/>
                </a:solidFill>
                <a:latin typeface="Calibri" panose="020F0502020204030204" pitchFamily="34" charset="0"/>
                <a:ea typeface="Times New Roman" panose="02020603050405020304" pitchFamily="18" charset="0"/>
              </a:rPr>
              <a:t>Si este no se entiende, la responsabilidad debe caer sobre el emisor, no sobre el receptor.</a:t>
            </a:r>
            <a:endParaRPr lang="es-E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484365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Vertical)">
                                      <p:cBhvr>
                                        <p:cTn id="16" dur="5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46E04124-2296-4744-9812-45692B884E67}"/>
              </a:ext>
            </a:extLst>
          </p:cNvPr>
          <p:cNvGrpSpPr/>
          <p:nvPr/>
        </p:nvGrpSpPr>
        <p:grpSpPr>
          <a:xfrm>
            <a:off x="903420" y="2095500"/>
            <a:ext cx="11430000" cy="2154786"/>
            <a:chOff x="914400" y="3006024"/>
            <a:chExt cx="12430125" cy="1337229"/>
          </a:xfrm>
        </p:grpSpPr>
        <p:sp>
          <p:nvSpPr>
            <p:cNvPr id="5" name="Rectángulo 4">
              <a:extLst>
                <a:ext uri="{FF2B5EF4-FFF2-40B4-BE49-F238E27FC236}">
                  <a16:creationId xmlns:a16="http://schemas.microsoft.com/office/drawing/2014/main" id="{2E7BC3E1-3541-431B-88A1-A5AAA510695B}"/>
                </a:ext>
              </a:extLst>
            </p:cNvPr>
            <p:cNvSpPr/>
            <p:nvPr/>
          </p:nvSpPr>
          <p:spPr>
            <a:xfrm>
              <a:off x="914400" y="336790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4A72DB3-8A06-46D7-B5B2-8658A261F1B1}"/>
                </a:ext>
              </a:extLst>
            </p:cNvPr>
            <p:cNvSpPr/>
            <p:nvPr/>
          </p:nvSpPr>
          <p:spPr>
            <a:xfrm>
              <a:off x="1577340" y="3006024"/>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dirty="0"/>
                <a:t>• </a:t>
              </a:r>
              <a:r>
                <a:rPr lang="es-ES" sz="2400" kern="1200" dirty="0"/>
                <a:t>Interpreta los mensajes/ información siempre desde un punto de vista profesional.</a:t>
              </a:r>
            </a:p>
          </p:txBody>
        </p:sp>
        <p:sp>
          <p:nvSpPr>
            <p:cNvPr id="13" name="Rectángulo 12">
              <a:extLst>
                <a:ext uri="{FF2B5EF4-FFF2-40B4-BE49-F238E27FC236}">
                  <a16:creationId xmlns:a16="http://schemas.microsoft.com/office/drawing/2014/main" id="{16FE5E90-41FA-418E-B0E2-735ABF167F21}"/>
                </a:ext>
              </a:extLst>
            </p:cNvPr>
            <p:cNvSpPr/>
            <p:nvPr/>
          </p:nvSpPr>
          <p:spPr>
            <a:xfrm>
              <a:off x="914400" y="409366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17CD0410-9093-48A3-8B07-81E5E6D9E066}"/>
                </a:ext>
              </a:extLst>
            </p:cNvPr>
            <p:cNvSpPr/>
            <p:nvPr/>
          </p:nvSpPr>
          <p:spPr>
            <a:xfrm>
              <a:off x="1577340" y="3727696"/>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dirty="0"/>
                <a:t>• </a:t>
              </a:r>
              <a:r>
                <a:rPr lang="es-ES" sz="2400" kern="1200" dirty="0"/>
                <a:t>Cuida tu reputación online, lo que quiere decir tu comportamiento en las redes sociales y plataformas online.</a:t>
              </a:r>
            </a:p>
          </p:txBody>
        </p:sp>
      </p:grpSp>
      <p:sp>
        <p:nvSpPr>
          <p:cNvPr id="9" name="object 3">
            <a:extLst>
              <a:ext uri="{FF2B5EF4-FFF2-40B4-BE49-F238E27FC236}">
                <a16:creationId xmlns:a16="http://schemas.microsoft.com/office/drawing/2014/main" id="{ABF94518-3F61-4877-B525-C3289187D730}"/>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16" name="Grupo 15">
            <a:extLst>
              <a:ext uri="{FF2B5EF4-FFF2-40B4-BE49-F238E27FC236}">
                <a16:creationId xmlns:a16="http://schemas.microsoft.com/office/drawing/2014/main" id="{5F59BCE8-1EDC-412C-AD54-06D45CC12F58}"/>
              </a:ext>
            </a:extLst>
          </p:cNvPr>
          <p:cNvGrpSpPr/>
          <p:nvPr/>
        </p:nvGrpSpPr>
        <p:grpSpPr>
          <a:xfrm>
            <a:off x="899367" y="4534008"/>
            <a:ext cx="11430000" cy="2342309"/>
            <a:chOff x="914400" y="4471970"/>
            <a:chExt cx="12430125" cy="1453603"/>
          </a:xfrm>
        </p:grpSpPr>
        <p:sp>
          <p:nvSpPr>
            <p:cNvPr id="26" name="Rectángulo 25">
              <a:extLst>
                <a:ext uri="{FF2B5EF4-FFF2-40B4-BE49-F238E27FC236}">
                  <a16:creationId xmlns:a16="http://schemas.microsoft.com/office/drawing/2014/main" id="{A137BEF8-C474-4053-8D84-2B911BABE669}"/>
                </a:ext>
              </a:extLst>
            </p:cNvPr>
            <p:cNvSpPr/>
            <p:nvPr/>
          </p:nvSpPr>
          <p:spPr>
            <a:xfrm>
              <a:off x="914400" y="481942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Forma libre: forma 26">
              <a:extLst>
                <a:ext uri="{FF2B5EF4-FFF2-40B4-BE49-F238E27FC236}">
                  <a16:creationId xmlns:a16="http://schemas.microsoft.com/office/drawing/2014/main" id="{1C50DE44-061F-4FF8-AF8D-77E2AE777FF9}"/>
                </a:ext>
              </a:extLst>
            </p:cNvPr>
            <p:cNvSpPr/>
            <p:nvPr/>
          </p:nvSpPr>
          <p:spPr>
            <a:xfrm>
              <a:off x="1577340" y="4471970"/>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dirty="0"/>
                <a:t>• </a:t>
              </a:r>
              <a:r>
                <a:rPr lang="es-ES" sz="2400" kern="1200" dirty="0"/>
                <a:t>Da siempre feedback y mantente abierto a recibirlo. Esto ayudará a una retroalimentación fluida, eficaz y segura entre el equipo, en el que todos trabajamos en base a nuestras fortalezas y debilidades.</a:t>
              </a:r>
            </a:p>
          </p:txBody>
        </p:sp>
        <p:sp>
          <p:nvSpPr>
            <p:cNvPr id="28" name="Rectángulo 27">
              <a:extLst>
                <a:ext uri="{FF2B5EF4-FFF2-40B4-BE49-F238E27FC236}">
                  <a16:creationId xmlns:a16="http://schemas.microsoft.com/office/drawing/2014/main" id="{F297F020-1221-477C-9ACD-E019B0CC9FF8}"/>
                </a:ext>
              </a:extLst>
            </p:cNvPr>
            <p:cNvSpPr/>
            <p:nvPr/>
          </p:nvSpPr>
          <p:spPr>
            <a:xfrm>
              <a:off x="914400" y="554518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9" name="Forma libre: forma 28">
              <a:extLst>
                <a:ext uri="{FF2B5EF4-FFF2-40B4-BE49-F238E27FC236}">
                  <a16:creationId xmlns:a16="http://schemas.microsoft.com/office/drawing/2014/main" id="{5B810359-807E-49A0-8DEC-1E7164B8093D}"/>
                </a:ext>
              </a:extLst>
            </p:cNvPr>
            <p:cNvSpPr/>
            <p:nvPr/>
          </p:nvSpPr>
          <p:spPr>
            <a:xfrm>
              <a:off x="1577340" y="5228587"/>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dirty="0"/>
                <a:t>• </a:t>
              </a:r>
              <a:r>
                <a:rPr lang="es-ES" sz="2400" kern="1200" dirty="0"/>
                <a:t>En los entornos de trabajo multiculturales recuerda que no todos tenemos los mismos códigos. Adecúa tu mensaje de manera profesional y adáptalo al entorno y al público objetivo.</a:t>
              </a:r>
              <a:r>
                <a:rPr lang="en-GB" sz="2400" kern="1200" dirty="0"/>
                <a:t> </a:t>
              </a:r>
              <a:endParaRPr lang="es-ES" sz="2400" kern="1200" dirty="0"/>
            </a:p>
          </p:txBody>
        </p:sp>
      </p:grpSp>
    </p:spTree>
    <p:extLst>
      <p:ext uri="{BB962C8B-B14F-4D97-AF65-F5344CB8AC3E}">
        <p14:creationId xmlns:p14="http://schemas.microsoft.com/office/powerpoint/2010/main" val="410189224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arn(inVertical)">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32FB096A-C5F0-49EE-BF9D-BE73EFD7327F}"/>
              </a:ext>
            </a:extLst>
          </p:cNvPr>
          <p:cNvGrpSpPr/>
          <p:nvPr/>
        </p:nvGrpSpPr>
        <p:grpSpPr>
          <a:xfrm>
            <a:off x="1066800" y="2095499"/>
            <a:ext cx="11430000" cy="2286006"/>
            <a:chOff x="1143000" y="3673364"/>
            <a:chExt cx="10638135" cy="563330"/>
          </a:xfrm>
        </p:grpSpPr>
        <p:sp>
          <p:nvSpPr>
            <p:cNvPr id="5" name="Rectángulo 4">
              <a:extLst>
                <a:ext uri="{FF2B5EF4-FFF2-40B4-BE49-F238E27FC236}">
                  <a16:creationId xmlns:a16="http://schemas.microsoft.com/office/drawing/2014/main" id="{041C5B34-BBD4-4FB0-9566-4CA4FE18B541}"/>
                </a:ext>
              </a:extLst>
            </p:cNvPr>
            <p:cNvSpPr/>
            <p:nvPr/>
          </p:nvSpPr>
          <p:spPr>
            <a:xfrm>
              <a:off x="1143000" y="3866555"/>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E31FAAF8-36AD-414E-942A-0EAF5B5A91E8}"/>
                </a:ext>
              </a:extLst>
            </p:cNvPr>
            <p:cNvSpPr/>
            <p:nvPr/>
          </p:nvSpPr>
          <p:spPr>
            <a:xfrm>
              <a:off x="1852209" y="3673364"/>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a:t>
              </a:r>
              <a:r>
                <a:rPr lang="es-ES" sz="2400" kern="1200" dirty="0"/>
                <a:t>Súmate a la cultura empresarial de tu entorno laboral. Se colaborativo y agradecido con tu equipo para propiciar un entorno laboral agradable y fomentar el apoyo entre compañeros.</a:t>
              </a:r>
            </a:p>
          </p:txBody>
        </p:sp>
        <p:sp>
          <p:nvSpPr>
            <p:cNvPr id="11" name="Rectángulo 10">
              <a:extLst>
                <a:ext uri="{FF2B5EF4-FFF2-40B4-BE49-F238E27FC236}">
                  <a16:creationId xmlns:a16="http://schemas.microsoft.com/office/drawing/2014/main" id="{948DC9C7-D860-40A6-B968-3DCD798A994B}"/>
                </a:ext>
              </a:extLst>
            </p:cNvPr>
            <p:cNvSpPr/>
            <p:nvPr/>
          </p:nvSpPr>
          <p:spPr>
            <a:xfrm>
              <a:off x="1143000" y="4166996"/>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99CFF61-BAD2-47C1-8DDB-C5F007C0C57E}"/>
                </a:ext>
              </a:extLst>
            </p:cNvPr>
            <p:cNvSpPr/>
            <p:nvPr/>
          </p:nvSpPr>
          <p:spPr>
            <a:xfrm>
              <a:off x="1852209" y="3973806"/>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a:t>
              </a:r>
              <a:r>
                <a:rPr lang="es-ES" sz="2400" kern="1200" dirty="0"/>
                <a:t>Pide aclaraciones cuando no entiendas algo. Esto ayudará a una comunicación fluida con tu equipo y establecerá la misma sinergia dentro de la comunidad de tu empresa.</a:t>
              </a:r>
            </a:p>
          </p:txBody>
        </p:sp>
      </p:grpSp>
      <p:sp>
        <p:nvSpPr>
          <p:cNvPr id="9" name="object 3">
            <a:extLst>
              <a:ext uri="{FF2B5EF4-FFF2-40B4-BE49-F238E27FC236}">
                <a16:creationId xmlns:a16="http://schemas.microsoft.com/office/drawing/2014/main" id="{C734EC3C-8F1D-44A2-AB7E-E4E179F8EEAC}"/>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E606B712-0EF1-4B92-AD75-7CB61C4DD344}"/>
              </a:ext>
            </a:extLst>
          </p:cNvPr>
          <p:cNvGrpSpPr/>
          <p:nvPr/>
        </p:nvGrpSpPr>
        <p:grpSpPr>
          <a:xfrm>
            <a:off x="1052945" y="4725885"/>
            <a:ext cx="11430000" cy="2286010"/>
            <a:chOff x="5092732" y="5695466"/>
            <a:chExt cx="11430000" cy="2286010"/>
          </a:xfrm>
        </p:grpSpPr>
        <p:sp>
          <p:nvSpPr>
            <p:cNvPr id="27" name="Rectángulo 26">
              <a:extLst>
                <a:ext uri="{FF2B5EF4-FFF2-40B4-BE49-F238E27FC236}">
                  <a16:creationId xmlns:a16="http://schemas.microsoft.com/office/drawing/2014/main" id="{6478F1CE-99A0-446A-8E82-8B5D8E95C446}"/>
                </a:ext>
              </a:extLst>
            </p:cNvPr>
            <p:cNvSpPr/>
            <p:nvPr/>
          </p:nvSpPr>
          <p:spPr>
            <a:xfrm>
              <a:off x="5092732" y="6479431"/>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9143EF22-1BB7-4A61-8019-4171377DF343}"/>
                </a:ext>
              </a:extLst>
            </p:cNvPr>
            <p:cNvSpPr/>
            <p:nvPr/>
          </p:nvSpPr>
          <p:spPr>
            <a:xfrm>
              <a:off x="5854732" y="5695466"/>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a:t>
              </a:r>
              <a:r>
                <a:rPr lang="es-ES" sz="2400" kern="1200" dirty="0"/>
                <a:t>Conoce a tus compañeros. En el trabajo en remoto, o Smartworking que brinda el entorno digital, es imprescindible que los empleados puedan conocerse entre sí, para sentirse integrados en la comunidad y valorados.</a:t>
              </a:r>
              <a:r>
                <a:rPr lang="en-GB" sz="2400" kern="1200" dirty="0"/>
                <a:t> </a:t>
              </a:r>
              <a:endParaRPr lang="es-ES" sz="2400" kern="1200" dirty="0"/>
            </a:p>
          </p:txBody>
        </p:sp>
        <p:sp>
          <p:nvSpPr>
            <p:cNvPr id="29" name="Rectángulo 28">
              <a:extLst>
                <a:ext uri="{FF2B5EF4-FFF2-40B4-BE49-F238E27FC236}">
                  <a16:creationId xmlns:a16="http://schemas.microsoft.com/office/drawing/2014/main" id="{32B2141E-73DD-4088-AD6B-61098910D505}"/>
                </a:ext>
              </a:extLst>
            </p:cNvPr>
            <p:cNvSpPr/>
            <p:nvPr/>
          </p:nvSpPr>
          <p:spPr>
            <a:xfrm>
              <a:off x="5092732" y="7676666"/>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68E70117-EB63-497B-8640-1FDC47012DF9}"/>
                </a:ext>
              </a:extLst>
            </p:cNvPr>
            <p:cNvSpPr/>
            <p:nvPr/>
          </p:nvSpPr>
          <p:spPr>
            <a:xfrm>
              <a:off x="5854732" y="6914670"/>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a:t>
              </a:r>
              <a:r>
                <a:rPr lang="es-ES" sz="2400" kern="1200" dirty="0"/>
                <a:t>Realiza encuentros con tus compañeros de manera presencial, podéis realizar alguna actividad o reunión en la que pasar un rato agradable juntos.</a:t>
              </a:r>
            </a:p>
          </p:txBody>
        </p:sp>
      </p:grpSp>
    </p:spTree>
    <p:extLst>
      <p:ext uri="{BB962C8B-B14F-4D97-AF65-F5344CB8AC3E}">
        <p14:creationId xmlns:p14="http://schemas.microsoft.com/office/powerpoint/2010/main" val="30046634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1267691" y="2976644"/>
            <a:ext cx="10314709" cy="1143070"/>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Cuida el uso de la escritura en los mensajes escritos, y la dicción, el tono de tu voz, y tu lenguaje corporal, en las interacciones por video, o audio.</a:t>
            </a:r>
            <a:r>
              <a:rPr lang="en-GB"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FFDD6F01-B79D-4F9E-B661-BFD352530F25}"/>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5" name="Grupo 4">
            <a:extLst>
              <a:ext uri="{FF2B5EF4-FFF2-40B4-BE49-F238E27FC236}">
                <a16:creationId xmlns:a16="http://schemas.microsoft.com/office/drawing/2014/main" id="{4A635414-5BD5-4A49-9383-236EA714B2A9}"/>
              </a:ext>
            </a:extLst>
          </p:cNvPr>
          <p:cNvGrpSpPr/>
          <p:nvPr/>
        </p:nvGrpSpPr>
        <p:grpSpPr>
          <a:xfrm>
            <a:off x="1151531" y="1943100"/>
            <a:ext cx="10126070" cy="1020861"/>
            <a:chOff x="3664527" y="6896819"/>
            <a:chExt cx="8222672" cy="403991"/>
          </a:xfrm>
        </p:grpSpPr>
        <p:sp>
          <p:nvSpPr>
            <p:cNvPr id="6" name="Rectángulo 5">
              <a:extLst>
                <a:ext uri="{FF2B5EF4-FFF2-40B4-BE49-F238E27FC236}">
                  <a16:creationId xmlns:a16="http://schemas.microsoft.com/office/drawing/2014/main" id="{87DB5FF2-3D6B-4E9C-9405-184B00F771C1}"/>
                </a:ext>
              </a:extLst>
            </p:cNvPr>
            <p:cNvSpPr/>
            <p:nvPr/>
          </p:nvSpPr>
          <p:spPr>
            <a:xfrm>
              <a:off x="3664527" y="7138059"/>
              <a:ext cx="8222672" cy="98641"/>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0BDC7DB6-4C79-4AB8-B249-D2DD089C9DBB}"/>
                </a:ext>
              </a:extLst>
            </p:cNvPr>
            <p:cNvSpPr/>
            <p:nvPr/>
          </p:nvSpPr>
          <p:spPr>
            <a:xfrm>
              <a:off x="4121726" y="6896819"/>
              <a:ext cx="7765473" cy="403991"/>
            </a:xfrm>
            <a:custGeom>
              <a:avLst/>
              <a:gdLst>
                <a:gd name="connsiteX0" fmla="*/ 0 w 6400800"/>
                <a:gd name="connsiteY0" fmla="*/ 49201 h 295200"/>
                <a:gd name="connsiteX1" fmla="*/ 49201 w 6400800"/>
                <a:gd name="connsiteY1" fmla="*/ 0 h 295200"/>
                <a:gd name="connsiteX2" fmla="*/ 6351599 w 6400800"/>
                <a:gd name="connsiteY2" fmla="*/ 0 h 295200"/>
                <a:gd name="connsiteX3" fmla="*/ 6400800 w 6400800"/>
                <a:gd name="connsiteY3" fmla="*/ 49201 h 295200"/>
                <a:gd name="connsiteX4" fmla="*/ 6400800 w 6400800"/>
                <a:gd name="connsiteY4" fmla="*/ 245999 h 295200"/>
                <a:gd name="connsiteX5" fmla="*/ 6351599 w 6400800"/>
                <a:gd name="connsiteY5" fmla="*/ 295200 h 295200"/>
                <a:gd name="connsiteX6" fmla="*/ 49201 w 6400800"/>
                <a:gd name="connsiteY6" fmla="*/ 295200 h 295200"/>
                <a:gd name="connsiteX7" fmla="*/ 0 w 6400800"/>
                <a:gd name="connsiteY7" fmla="*/ 245999 h 295200"/>
                <a:gd name="connsiteX8" fmla="*/ 0 w 6400800"/>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295200">
                  <a:moveTo>
                    <a:pt x="0" y="49201"/>
                  </a:moveTo>
                  <a:cubicBezTo>
                    <a:pt x="0" y="22028"/>
                    <a:pt x="22028" y="0"/>
                    <a:pt x="49201" y="0"/>
                  </a:cubicBezTo>
                  <a:lnTo>
                    <a:pt x="6351599" y="0"/>
                  </a:lnTo>
                  <a:cubicBezTo>
                    <a:pt x="6378772" y="0"/>
                    <a:pt x="6400800" y="22028"/>
                    <a:pt x="6400800" y="49201"/>
                  </a:cubicBezTo>
                  <a:lnTo>
                    <a:pt x="6400800" y="245999"/>
                  </a:lnTo>
                  <a:cubicBezTo>
                    <a:pt x="6400800" y="273172"/>
                    <a:pt x="6378772" y="295200"/>
                    <a:pt x="6351599" y="295200"/>
                  </a:cubicBezTo>
                  <a:lnTo>
                    <a:pt x="49201" y="295200"/>
                  </a:lnTo>
                  <a:cubicBezTo>
                    <a:pt x="22028" y="295200"/>
                    <a:pt x="0" y="273172"/>
                    <a:pt x="0" y="245999"/>
                  </a:cubicBezTo>
                  <a:lnTo>
                    <a:pt x="0" y="4920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6345" tIns="14410" rIns="256345" bIns="14410" numCol="1" spcCol="1270" anchor="ctr" anchorCtr="0">
              <a:noAutofit/>
            </a:bodyPr>
            <a:lstStyle/>
            <a:p>
              <a:pPr marL="0" lvl="0" indent="0" algn="l" defTabSz="444500">
                <a:lnSpc>
                  <a:spcPct val="90000"/>
                </a:lnSpc>
                <a:spcBef>
                  <a:spcPct val="0"/>
                </a:spcBef>
                <a:spcAft>
                  <a:spcPct val="35000"/>
                </a:spcAft>
                <a:buNone/>
              </a:pPr>
              <a:r>
                <a:rPr lang="en-GB" sz="2400" kern="1200" dirty="0"/>
                <a:t>• </a:t>
              </a:r>
              <a:r>
                <a:rPr lang="es-ES" sz="2400" kern="1200" dirty="0"/>
                <a:t>Cuida tu manera de comunicar el mensaje o la información en sí misma y adáptalo al entorno.</a:t>
              </a:r>
              <a:r>
                <a:rPr lang="en-GB" sz="2400" kern="1200" dirty="0"/>
                <a:t> </a:t>
              </a:r>
              <a:endParaRPr lang="es-ES" sz="2400" kern="1200" dirty="0"/>
            </a:p>
          </p:txBody>
        </p:sp>
      </p:grpSp>
      <p:grpSp>
        <p:nvGrpSpPr>
          <p:cNvPr id="16" name="Grupo 15">
            <a:extLst>
              <a:ext uri="{FF2B5EF4-FFF2-40B4-BE49-F238E27FC236}">
                <a16:creationId xmlns:a16="http://schemas.microsoft.com/office/drawing/2014/main" id="{D1B85F99-E996-4A68-B0F7-84F8E77E062E}"/>
              </a:ext>
            </a:extLst>
          </p:cNvPr>
          <p:cNvGrpSpPr/>
          <p:nvPr/>
        </p:nvGrpSpPr>
        <p:grpSpPr>
          <a:xfrm>
            <a:off x="1151531" y="4553213"/>
            <a:ext cx="10126070" cy="1071113"/>
            <a:chOff x="4572000" y="5024668"/>
            <a:chExt cx="11046622" cy="177120"/>
          </a:xfrm>
        </p:grpSpPr>
        <p:sp>
          <p:nvSpPr>
            <p:cNvPr id="17" name="Rectángulo 16">
              <a:extLst>
                <a:ext uri="{FF2B5EF4-FFF2-40B4-BE49-F238E27FC236}">
                  <a16:creationId xmlns:a16="http://schemas.microsoft.com/office/drawing/2014/main" id="{8D145000-FFDD-4EBF-8A7E-C9A55B31328E}"/>
                </a:ext>
              </a:extLst>
            </p:cNvPr>
            <p:cNvSpPr/>
            <p:nvPr/>
          </p:nvSpPr>
          <p:spPr>
            <a:xfrm>
              <a:off x="4572000" y="5144063"/>
              <a:ext cx="9144000" cy="412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Forma libre: forma 17">
              <a:extLst>
                <a:ext uri="{FF2B5EF4-FFF2-40B4-BE49-F238E27FC236}">
                  <a16:creationId xmlns:a16="http://schemas.microsoft.com/office/drawing/2014/main" id="{3D83F882-AC33-437D-ADCE-3A36C340E965}"/>
                </a:ext>
              </a:extLst>
            </p:cNvPr>
            <p:cNvSpPr/>
            <p:nvPr/>
          </p:nvSpPr>
          <p:spPr>
            <a:xfrm>
              <a:off x="5186217" y="5024668"/>
              <a:ext cx="10432405" cy="177120"/>
            </a:xfrm>
            <a:custGeom>
              <a:avLst/>
              <a:gdLst>
                <a:gd name="connsiteX0" fmla="*/ 0 w 6400800"/>
                <a:gd name="connsiteY0" fmla="*/ 29521 h 177120"/>
                <a:gd name="connsiteX1" fmla="*/ 29521 w 6400800"/>
                <a:gd name="connsiteY1" fmla="*/ 0 h 177120"/>
                <a:gd name="connsiteX2" fmla="*/ 6371279 w 6400800"/>
                <a:gd name="connsiteY2" fmla="*/ 0 h 177120"/>
                <a:gd name="connsiteX3" fmla="*/ 6400800 w 6400800"/>
                <a:gd name="connsiteY3" fmla="*/ 29521 h 177120"/>
                <a:gd name="connsiteX4" fmla="*/ 6400800 w 6400800"/>
                <a:gd name="connsiteY4" fmla="*/ 147599 h 177120"/>
                <a:gd name="connsiteX5" fmla="*/ 6371279 w 6400800"/>
                <a:gd name="connsiteY5" fmla="*/ 177120 h 177120"/>
                <a:gd name="connsiteX6" fmla="*/ 29521 w 6400800"/>
                <a:gd name="connsiteY6" fmla="*/ 177120 h 177120"/>
                <a:gd name="connsiteX7" fmla="*/ 0 w 6400800"/>
                <a:gd name="connsiteY7" fmla="*/ 147599 h 177120"/>
                <a:gd name="connsiteX8" fmla="*/ 0 w 6400800"/>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177120">
                  <a:moveTo>
                    <a:pt x="0" y="29521"/>
                  </a:moveTo>
                  <a:cubicBezTo>
                    <a:pt x="0" y="13217"/>
                    <a:pt x="13217" y="0"/>
                    <a:pt x="29521" y="0"/>
                  </a:cubicBezTo>
                  <a:lnTo>
                    <a:pt x="6371279" y="0"/>
                  </a:lnTo>
                  <a:cubicBezTo>
                    <a:pt x="6387583" y="0"/>
                    <a:pt x="6400800" y="13217"/>
                    <a:pt x="6400800" y="29521"/>
                  </a:cubicBezTo>
                  <a:lnTo>
                    <a:pt x="6400800" y="147599"/>
                  </a:lnTo>
                  <a:cubicBezTo>
                    <a:pt x="6400800" y="163903"/>
                    <a:pt x="6387583" y="177120"/>
                    <a:pt x="6371279"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581" tIns="8646" rIns="250581" bIns="8646" numCol="1" spcCol="1270" anchor="ctr" anchorCtr="0">
              <a:noAutofit/>
            </a:bodyPr>
            <a:lstStyle/>
            <a:p>
              <a:pPr marL="0" lvl="0" indent="0" algn="just" defTabSz="266700">
                <a:lnSpc>
                  <a:spcPct val="90000"/>
                </a:lnSpc>
                <a:spcBef>
                  <a:spcPct val="0"/>
                </a:spcBef>
                <a:spcAft>
                  <a:spcPct val="35000"/>
                </a:spcAft>
                <a:buNone/>
              </a:pPr>
              <a:r>
                <a:rPr lang="en-GB" sz="2400" kern="1200" dirty="0"/>
                <a:t>• </a:t>
              </a:r>
              <a:r>
                <a:rPr lang="es-ES" sz="2400" kern="1200" dirty="0"/>
                <a:t>Intenta disminuir el ruido en la comunicación. Esto puede ser ruido ambiental en una videollamada, interrupciones varias constantes, interferencias, problemas técnicos, entre otros.</a:t>
              </a:r>
              <a:r>
                <a:rPr lang="en-GB" sz="2400" kern="1200" dirty="0"/>
                <a:t> </a:t>
              </a:r>
              <a:endParaRPr lang="es-ES" sz="2400" kern="1200" dirty="0"/>
            </a:p>
          </p:txBody>
        </p:sp>
      </p:grpSp>
      <p:sp>
        <p:nvSpPr>
          <p:cNvPr id="15" name="CuadroTexto 14">
            <a:extLst>
              <a:ext uri="{FF2B5EF4-FFF2-40B4-BE49-F238E27FC236}">
                <a16:creationId xmlns:a16="http://schemas.microsoft.com/office/drawing/2014/main" id="{410232D8-14DB-42CC-874A-34F4F4D0CEB3}"/>
              </a:ext>
            </a:extLst>
          </p:cNvPr>
          <p:cNvSpPr txBox="1"/>
          <p:nvPr/>
        </p:nvSpPr>
        <p:spPr>
          <a:xfrm>
            <a:off x="1267691" y="5747693"/>
            <a:ext cx="10009910" cy="1697068"/>
          </a:xfrm>
          <a:prstGeom prst="rect">
            <a:avLst/>
          </a:prstGeom>
          <a:noFill/>
        </p:spPr>
        <p:txBody>
          <a:bodyPr wrap="square">
            <a:spAutoFit/>
          </a:bodyPr>
          <a:lstStyle/>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Haz un buen uso del micrófono en las videoconferencias. Si no vas a intervenir en ella, silencia el micrófono para disminuir el ruido. De esta manera, cuando lo enciendas, se entenderá que quieres aportar algo.</a:t>
            </a:r>
            <a:r>
              <a:rPr lang="en-GB"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355260354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barn(inVertical)">
                                      <p:cBhvr>
                                        <p:cTn id="24" dur="500"/>
                                        <p:tgtEl>
                                          <p:spTgt spid="1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53492" y="2789445"/>
            <a:ext cx="11365032" cy="5021055"/>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Que nuestra mirada se dirija hacia la cámara para poder atraer mejor la atención de los receptores.</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Cuida el lenguaje corporal, como hemos mencionado, es clave para transmitir el mensaje que queremos. Se recomienda elegir un plano medio, en el que sea vea la cara y los brazos.</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Elige adecuadamente un espacio o background que no distraiga la atención de los receptores, y que transmita profesionalidad.</a:t>
            </a:r>
            <a:r>
              <a:rPr lang="en-GB" sz="2400" dirty="0">
                <a:solidFill>
                  <a:srgbClr val="243255"/>
                </a:solidFill>
                <a:effectLst/>
                <a:ea typeface="Times New Roman" panose="02020603050405020304" pitchFamily="18" charset="0"/>
              </a:rPr>
              <a:t> </a:t>
            </a:r>
          </a:p>
          <a:p>
            <a:pPr lvl="1" algn="just" fontAlgn="base">
              <a:lnSpc>
                <a:spcPct val="150000"/>
              </a:lnSpc>
            </a:pPr>
            <a:endParaRPr lang="en-GB" sz="2400" dirty="0">
              <a:solidFill>
                <a:srgbClr val="243255"/>
              </a:solidFill>
              <a:effectLst/>
              <a:ea typeface="Times New Roman" panose="02020603050405020304" pitchFamily="18" charset="0"/>
            </a:endParaRPr>
          </a:p>
          <a:p>
            <a:pPr lvl="0" algn="just" fontAlgn="base">
              <a:lnSpc>
                <a:spcPct val="150000"/>
              </a:lnSpc>
            </a:pP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B864F426-1A0E-41A0-9669-5D9F35C8B76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grpSp>
        <p:nvGrpSpPr>
          <p:cNvPr id="5" name="Grupo 4">
            <a:extLst>
              <a:ext uri="{FF2B5EF4-FFF2-40B4-BE49-F238E27FC236}">
                <a16:creationId xmlns:a16="http://schemas.microsoft.com/office/drawing/2014/main" id="{875A56F5-47A5-4F1F-803F-8316987105CF}"/>
              </a:ext>
            </a:extLst>
          </p:cNvPr>
          <p:cNvGrpSpPr/>
          <p:nvPr/>
        </p:nvGrpSpPr>
        <p:grpSpPr>
          <a:xfrm>
            <a:off x="1405050" y="2009212"/>
            <a:ext cx="10813474" cy="710773"/>
            <a:chOff x="2995179" y="6105357"/>
            <a:chExt cx="6758421" cy="710773"/>
          </a:xfrm>
        </p:grpSpPr>
        <p:sp>
          <p:nvSpPr>
            <p:cNvPr id="6" name="Rectángulo 5">
              <a:extLst>
                <a:ext uri="{FF2B5EF4-FFF2-40B4-BE49-F238E27FC236}">
                  <a16:creationId xmlns:a16="http://schemas.microsoft.com/office/drawing/2014/main" id="{47E68CCB-5CF7-44C0-8B11-B932D93353DA}"/>
                </a:ext>
              </a:extLst>
            </p:cNvPr>
            <p:cNvSpPr/>
            <p:nvPr/>
          </p:nvSpPr>
          <p:spPr>
            <a:xfrm>
              <a:off x="2995179" y="6496445"/>
              <a:ext cx="6706467" cy="30103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46F6E55-6986-413D-9B91-4E44A747C183}"/>
                </a:ext>
              </a:extLst>
            </p:cNvPr>
            <p:cNvSpPr/>
            <p:nvPr/>
          </p:nvSpPr>
          <p:spPr>
            <a:xfrm>
              <a:off x="3352800" y="6105357"/>
              <a:ext cx="6400800" cy="710773"/>
            </a:xfrm>
            <a:custGeom>
              <a:avLst/>
              <a:gdLst>
                <a:gd name="connsiteX0" fmla="*/ 0 w 6400800"/>
                <a:gd name="connsiteY0" fmla="*/ 68881 h 413280"/>
                <a:gd name="connsiteX1" fmla="*/ 68881 w 6400800"/>
                <a:gd name="connsiteY1" fmla="*/ 0 h 413280"/>
                <a:gd name="connsiteX2" fmla="*/ 6331919 w 6400800"/>
                <a:gd name="connsiteY2" fmla="*/ 0 h 413280"/>
                <a:gd name="connsiteX3" fmla="*/ 6400800 w 6400800"/>
                <a:gd name="connsiteY3" fmla="*/ 68881 h 413280"/>
                <a:gd name="connsiteX4" fmla="*/ 6400800 w 6400800"/>
                <a:gd name="connsiteY4" fmla="*/ 344399 h 413280"/>
                <a:gd name="connsiteX5" fmla="*/ 6331919 w 6400800"/>
                <a:gd name="connsiteY5" fmla="*/ 413280 h 413280"/>
                <a:gd name="connsiteX6" fmla="*/ 68881 w 6400800"/>
                <a:gd name="connsiteY6" fmla="*/ 413280 h 413280"/>
                <a:gd name="connsiteX7" fmla="*/ 0 w 6400800"/>
                <a:gd name="connsiteY7" fmla="*/ 344399 h 413280"/>
                <a:gd name="connsiteX8" fmla="*/ 0 w 6400800"/>
                <a:gd name="connsiteY8" fmla="*/ 68881 h 4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413280">
                  <a:moveTo>
                    <a:pt x="0" y="68881"/>
                  </a:moveTo>
                  <a:cubicBezTo>
                    <a:pt x="0" y="30839"/>
                    <a:pt x="30839" y="0"/>
                    <a:pt x="68881" y="0"/>
                  </a:cubicBezTo>
                  <a:lnTo>
                    <a:pt x="6331919" y="0"/>
                  </a:lnTo>
                  <a:cubicBezTo>
                    <a:pt x="6369961" y="0"/>
                    <a:pt x="6400800" y="30839"/>
                    <a:pt x="6400800" y="68881"/>
                  </a:cubicBezTo>
                  <a:lnTo>
                    <a:pt x="6400800" y="344399"/>
                  </a:lnTo>
                  <a:cubicBezTo>
                    <a:pt x="6400800" y="382441"/>
                    <a:pt x="6369961" y="413280"/>
                    <a:pt x="6331919" y="413280"/>
                  </a:cubicBezTo>
                  <a:lnTo>
                    <a:pt x="68881" y="413280"/>
                  </a:lnTo>
                  <a:cubicBezTo>
                    <a:pt x="30839" y="413280"/>
                    <a:pt x="0" y="382441"/>
                    <a:pt x="0" y="344399"/>
                  </a:cubicBezTo>
                  <a:lnTo>
                    <a:pt x="0" y="6888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2110" tIns="20175" rIns="262110" bIns="20175" numCol="1" spcCol="1270" anchor="ctr" anchorCtr="0">
              <a:noAutofit/>
            </a:bodyPr>
            <a:lstStyle/>
            <a:p>
              <a:pPr marL="0" lvl="0" indent="0" algn="l" defTabSz="622300">
                <a:lnSpc>
                  <a:spcPct val="90000"/>
                </a:lnSpc>
                <a:spcBef>
                  <a:spcPct val="0"/>
                </a:spcBef>
                <a:spcAft>
                  <a:spcPct val="35000"/>
                </a:spcAft>
                <a:buNone/>
              </a:pPr>
              <a:r>
                <a:rPr lang="en-GB" sz="2400" kern="1200" dirty="0"/>
                <a:t>• </a:t>
              </a:r>
              <a:r>
                <a:rPr lang="es-ES" sz="2400" kern="1200" dirty="0"/>
                <a:t>A la hora de realizar estas videoconferencias, también es importante considerar:</a:t>
              </a:r>
            </a:p>
          </p:txBody>
        </p:sp>
      </p:grpSp>
    </p:spTree>
    <p:extLst>
      <p:ext uri="{BB962C8B-B14F-4D97-AF65-F5344CB8AC3E}">
        <p14:creationId xmlns:p14="http://schemas.microsoft.com/office/powerpoint/2010/main" val="360269705"/>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03564" y="1714500"/>
            <a:ext cx="12344400" cy="3359061"/>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Disponer de una buena iluminación también es clave para no perder la atención de los receptores.</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s-ES" sz="2400" dirty="0">
                <a:solidFill>
                  <a:srgbClr val="243255"/>
                </a:solidFill>
                <a:ea typeface="Times New Roman" panose="02020603050405020304" pitchFamily="18" charset="0"/>
              </a:rPr>
              <a:t>Cuida tu imagen digital. La presencia digital ha alcanzado tanta importancia como la presencial. Se recomienda por ejemplo que la vestimenta en las videollamadas sea cómoda y profesional. Considera que tu imagen sea acorde a la performance profesional que desempeñes, tus objetivos, y la impresión que quieras causar.</a:t>
            </a:r>
            <a:endParaRPr lang="en-GB" sz="2400" dirty="0">
              <a:solidFill>
                <a:srgbClr val="243255"/>
              </a:solidFill>
              <a:effectLst/>
              <a:ea typeface="Times New Roman" panose="02020603050405020304" pitchFamily="18" charset="0"/>
            </a:endParaRPr>
          </a:p>
        </p:txBody>
      </p:sp>
      <p:sp>
        <p:nvSpPr>
          <p:cNvPr id="9" name="object 3">
            <a:extLst>
              <a:ext uri="{FF2B5EF4-FFF2-40B4-BE49-F238E27FC236}">
                <a16:creationId xmlns:a16="http://schemas.microsoft.com/office/drawing/2014/main" id="{94DFA8CE-50AB-4C7A-B9A6-02B833271F98}"/>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54EB6493-7AD9-4B10-9353-0371CD3FAD3B}"/>
              </a:ext>
            </a:extLst>
          </p:cNvPr>
          <p:cNvSpPr txBox="1"/>
          <p:nvPr/>
        </p:nvSpPr>
        <p:spPr>
          <a:xfrm>
            <a:off x="903420" y="5269163"/>
            <a:ext cx="12244544" cy="1200329"/>
          </a:xfrm>
          <a:prstGeom prst="rect">
            <a:avLst/>
          </a:prstGeom>
          <a:noFill/>
        </p:spPr>
        <p:txBody>
          <a:bodyPr wrap="square">
            <a:spAutoFit/>
          </a:bodyPr>
          <a:lstStyle/>
          <a:p>
            <a:pPr algn="just" fontAlgn="base"/>
            <a:r>
              <a:rPr lang="es-ES" sz="2400" dirty="0">
                <a:solidFill>
                  <a:srgbClr val="243255"/>
                </a:solidFill>
                <a:ea typeface="Times New Roman" panose="02020603050405020304" pitchFamily="18" charset="0"/>
              </a:rPr>
              <a:t>Las herramientas digitales están diseñadas para también ayudarte a estos propósitos. Trabaja diariamente en tus habilidades de comunicación, y podrás ver mejoras en el trabajo en equipo, y la coordinación y el entendimiento con las personas de tu entorno.</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29314189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7924800" y="3924300"/>
            <a:ext cx="6897687" cy="1397000"/>
          </a:xfrm>
        </p:spPr>
        <p:txBody>
          <a:bodyPr vert="horz" wrap="square" lIns="0" tIns="12700" rIns="0" bIns="0" rtlCol="0">
            <a:spAutoFit/>
          </a:bodyPr>
          <a:lstStyle/>
          <a:p>
            <a:r>
              <a:rPr lang="es-ES" dirty="0"/>
              <a:t>Gracias!</a:t>
            </a:r>
          </a:p>
        </p:txBody>
      </p:sp>
      <p:pic>
        <p:nvPicPr>
          <p:cNvPr id="6" name="Picture 9">
            <a:extLst>
              <a:ext uri="{FF2B5EF4-FFF2-40B4-BE49-F238E27FC236}">
                <a16:creationId xmlns:a16="http://schemas.microsoft.com/office/drawing/2014/main" id="{2B20B7A5-9C0B-4641-90FC-FB2B04D88371}"/>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id="{7C56120C-8292-4C9F-8F58-CC30B96DC16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id="{665C6894-7800-4680-B841-3509763410C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1016000" y="728346"/>
            <a:ext cx="12852400" cy="1490152"/>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INDEX</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3" name="object 6">
            <a:extLst>
              <a:ext uri="{FF2B5EF4-FFF2-40B4-BE49-F238E27FC236}">
                <a16:creationId xmlns:a16="http://schemas.microsoft.com/office/drawing/2014/main" id="{E3AE9101-FC9B-450C-BE24-88DF5DB061BC}"/>
              </a:ext>
            </a:extLst>
          </p:cNvPr>
          <p:cNvSpPr/>
          <p:nvPr/>
        </p:nvSpPr>
        <p:spPr>
          <a:xfrm>
            <a:off x="1467368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id="{25912CAA-5A11-4529-A60A-EF64FAACD856}"/>
              </a:ext>
            </a:extLst>
          </p:cNvPr>
          <p:cNvSpPr/>
          <p:nvPr/>
        </p:nvSpPr>
        <p:spPr>
          <a:xfrm>
            <a:off x="9861077"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id="{337302F4-37D0-435B-AD5A-183E921251BF}"/>
              </a:ext>
            </a:extLst>
          </p:cNvPr>
          <p:cNvSpPr/>
          <p:nvPr/>
        </p:nvSpPr>
        <p:spPr>
          <a:xfrm>
            <a:off x="5602459"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id="{97B47471-06E6-4973-A14B-B861768C308A}"/>
              </a:ext>
            </a:extLst>
          </p:cNvPr>
          <p:cNvSpPr/>
          <p:nvPr/>
        </p:nvSpPr>
        <p:spPr>
          <a:xfrm>
            <a:off x="1637071"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6" name="Group 56">
            <a:extLst>
              <a:ext uri="{FF2B5EF4-FFF2-40B4-BE49-F238E27FC236}">
                <a16:creationId xmlns:a16="http://schemas.microsoft.com/office/drawing/2014/main" id="{FC0B86D3-10E4-4A4E-B970-B4043839F4DF}"/>
              </a:ext>
            </a:extLst>
          </p:cNvPr>
          <p:cNvGrpSpPr/>
          <p:nvPr/>
        </p:nvGrpSpPr>
        <p:grpSpPr>
          <a:xfrm>
            <a:off x="1388220" y="3371501"/>
            <a:ext cx="2300260" cy="1833554"/>
            <a:chOff x="1704484" y="1766707"/>
            <a:chExt cx="1486080" cy="1833554"/>
          </a:xfrm>
        </p:grpSpPr>
        <p:sp>
          <p:nvSpPr>
            <p:cNvPr id="47" name="TextBox 33">
              <a:extLst>
                <a:ext uri="{FF2B5EF4-FFF2-40B4-BE49-F238E27FC236}">
                  <a16:creationId xmlns:a16="http://schemas.microsoft.com/office/drawing/2014/main" id="{611F3A84-94C4-48B0-AA6E-E346E1BF6A5A}"/>
                </a:ext>
              </a:extLst>
            </p:cNvPr>
            <p:cNvSpPr txBox="1"/>
            <p:nvPr/>
          </p:nvSpPr>
          <p:spPr>
            <a:xfrm>
              <a:off x="1713697" y="2030601"/>
              <a:ext cx="1476867" cy="1569660"/>
            </a:xfrm>
            <a:prstGeom prst="rect">
              <a:avLst/>
            </a:prstGeom>
            <a:noFill/>
          </p:spPr>
          <p:txBody>
            <a:bodyPr wrap="square" rtlCol="0">
              <a:spAutoFit/>
            </a:bodyPr>
            <a:lstStyle/>
            <a:p>
              <a:pPr lvl="0" fontAlgn="base"/>
              <a:endParaRPr lang="en-US" sz="2400" dirty="0">
                <a:solidFill>
                  <a:srgbClr val="243255"/>
                </a:solidFill>
                <a:cs typeface="Arial" pitchFamily="34" charset="0"/>
              </a:endParaRPr>
            </a:p>
            <a:p>
              <a:pPr lvl="0" fontAlgn="base"/>
              <a:r>
                <a:rPr lang="es-ES" sz="2400" b="1" dirty="0">
                  <a:solidFill>
                    <a:srgbClr val="243255"/>
                  </a:solidFill>
                  <a:effectLst/>
                  <a:latin typeface="Calibri" panose="020F0502020204030204" pitchFamily="34" charset="0"/>
                  <a:ea typeface="Times New Roman" panose="02020603050405020304" pitchFamily="18" charset="0"/>
                </a:rPr>
                <a:t>Comunicación efectiva en el entorno digital</a:t>
              </a:r>
              <a:endParaRPr lang="es-ES" sz="2400" dirty="0">
                <a:effectLst/>
                <a:latin typeface="Times New Roman" panose="02020603050405020304" pitchFamily="18" charset="0"/>
                <a:ea typeface="Times New Roman" panose="02020603050405020304" pitchFamily="18" charset="0"/>
              </a:endParaRPr>
            </a:p>
          </p:txBody>
        </p:sp>
        <p:sp>
          <p:nvSpPr>
            <p:cNvPr id="48" name="TextBox 34">
              <a:extLst>
                <a:ext uri="{FF2B5EF4-FFF2-40B4-BE49-F238E27FC236}">
                  <a16:creationId xmlns:a16="http://schemas.microsoft.com/office/drawing/2014/main" id="{9A4BBE72-BFEB-4C72-9760-B722279C9CA7}"/>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Curso 1</a:t>
              </a:r>
              <a:endParaRPr lang="ko-KR" altLang="en-US" sz="2800" b="1" dirty="0">
                <a:solidFill>
                  <a:srgbClr val="243255"/>
                </a:solidFill>
                <a:cs typeface="Arial" pitchFamily="34" charset="0"/>
              </a:endParaRPr>
            </a:p>
          </p:txBody>
        </p:sp>
      </p:grpSp>
      <p:grpSp>
        <p:nvGrpSpPr>
          <p:cNvPr id="49" name="Group 85">
            <a:extLst>
              <a:ext uri="{FF2B5EF4-FFF2-40B4-BE49-F238E27FC236}">
                <a16:creationId xmlns:a16="http://schemas.microsoft.com/office/drawing/2014/main" id="{AED96A6A-A82E-4DE9-BE65-0BFED9971E65}"/>
              </a:ext>
            </a:extLst>
          </p:cNvPr>
          <p:cNvGrpSpPr/>
          <p:nvPr/>
        </p:nvGrpSpPr>
        <p:grpSpPr>
          <a:xfrm>
            <a:off x="4952998" y="3371501"/>
            <a:ext cx="2819403" cy="2274310"/>
            <a:chOff x="1417108" y="1766707"/>
            <a:chExt cx="1821471" cy="2274310"/>
          </a:xfrm>
        </p:grpSpPr>
        <p:sp>
          <p:nvSpPr>
            <p:cNvPr id="50" name="TextBox 37">
              <a:extLst>
                <a:ext uri="{FF2B5EF4-FFF2-40B4-BE49-F238E27FC236}">
                  <a16:creationId xmlns:a16="http://schemas.microsoft.com/office/drawing/2014/main" id="{260397A8-85F6-4ABA-95FC-3C9E9A075CB3}"/>
                </a:ext>
              </a:extLst>
            </p:cNvPr>
            <p:cNvSpPr txBox="1"/>
            <p:nvPr/>
          </p:nvSpPr>
          <p:spPr>
            <a:xfrm>
              <a:off x="1417108" y="2102025"/>
              <a:ext cx="1821471" cy="1938992"/>
            </a:xfrm>
            <a:prstGeom prst="rect">
              <a:avLst/>
            </a:prstGeom>
            <a:noFill/>
          </p:spPr>
          <p:txBody>
            <a:bodyPr wrap="square" rtlCol="0">
              <a:spAutoFit/>
            </a:bodyPr>
            <a:lstStyle/>
            <a:p>
              <a:endParaRPr lang="en-US" altLang="ko-KR" sz="2400" dirty="0">
                <a:solidFill>
                  <a:srgbClr val="243255"/>
                </a:solidFill>
                <a:cs typeface="Arial" pitchFamily="34" charset="0"/>
              </a:endParaRPr>
            </a:p>
            <a:p>
              <a:pPr lvl="1" fontAlgn="base"/>
              <a:r>
                <a:rPr lang="es-ES" sz="2400" b="1" dirty="0">
                  <a:solidFill>
                    <a:srgbClr val="243255"/>
                  </a:solidFill>
                  <a:effectLst/>
                  <a:latin typeface="Calibri" panose="020F0502020204030204" pitchFamily="34" charset="0"/>
                  <a:ea typeface="Times New Roman" panose="02020603050405020304" pitchFamily="18" charset="0"/>
                </a:rPr>
                <a:t>La comunicación en el entorno digital. La nueva comunicación.</a:t>
              </a:r>
              <a:endParaRPr lang="es-ES" sz="2400" dirty="0">
                <a:effectLst/>
                <a:latin typeface="Times New Roman" panose="02020603050405020304" pitchFamily="18" charset="0"/>
                <a:ea typeface="Times New Roman" panose="02020603050405020304" pitchFamily="18" charset="0"/>
              </a:endParaRPr>
            </a:p>
          </p:txBody>
        </p:sp>
        <p:sp>
          <p:nvSpPr>
            <p:cNvPr id="51" name="TextBox 38">
              <a:extLst>
                <a:ext uri="{FF2B5EF4-FFF2-40B4-BE49-F238E27FC236}">
                  <a16:creationId xmlns:a16="http://schemas.microsoft.com/office/drawing/2014/main" id="{9456F793-01BD-4953-A99E-8176A0EDB3AA}"/>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Unidad 1</a:t>
              </a:r>
              <a:endParaRPr lang="ko-KR" altLang="en-US" sz="2800" b="1" dirty="0">
                <a:solidFill>
                  <a:srgbClr val="243255"/>
                </a:solidFill>
                <a:cs typeface="Arial" pitchFamily="34" charset="0"/>
              </a:endParaRPr>
            </a:p>
          </p:txBody>
        </p:sp>
      </p:grpSp>
      <p:grpSp>
        <p:nvGrpSpPr>
          <p:cNvPr id="52" name="Group 90">
            <a:extLst>
              <a:ext uri="{FF2B5EF4-FFF2-40B4-BE49-F238E27FC236}">
                <a16:creationId xmlns:a16="http://schemas.microsoft.com/office/drawing/2014/main" id="{96A9D34C-2DFC-4ABF-9A58-E2D5DAE4839B}"/>
              </a:ext>
            </a:extLst>
          </p:cNvPr>
          <p:cNvGrpSpPr/>
          <p:nvPr/>
        </p:nvGrpSpPr>
        <p:grpSpPr>
          <a:xfrm>
            <a:off x="9273935" y="3371501"/>
            <a:ext cx="2689465" cy="2274310"/>
            <a:chOff x="1427234" y="1766707"/>
            <a:chExt cx="1737525" cy="2274310"/>
          </a:xfrm>
        </p:grpSpPr>
        <p:sp>
          <p:nvSpPr>
            <p:cNvPr id="53" name="TextBox 41">
              <a:extLst>
                <a:ext uri="{FF2B5EF4-FFF2-40B4-BE49-F238E27FC236}">
                  <a16:creationId xmlns:a16="http://schemas.microsoft.com/office/drawing/2014/main" id="{8BD68FBC-44FC-4EFC-A09F-16946911D992}"/>
                </a:ext>
              </a:extLst>
            </p:cNvPr>
            <p:cNvSpPr txBox="1"/>
            <p:nvPr/>
          </p:nvSpPr>
          <p:spPr>
            <a:xfrm>
              <a:off x="1427234" y="2102025"/>
              <a:ext cx="1737525" cy="1938992"/>
            </a:xfrm>
            <a:prstGeom prst="rect">
              <a:avLst/>
            </a:prstGeom>
            <a:noFill/>
          </p:spPr>
          <p:txBody>
            <a:bodyPr wrap="square" rtlCol="0">
              <a:spAutoFit/>
            </a:bodyPr>
            <a:lstStyle/>
            <a:p>
              <a:endParaRPr lang="en-US" altLang="ko-KR" sz="2400" dirty="0">
                <a:solidFill>
                  <a:srgbClr val="243255"/>
                </a:solidFill>
                <a:cs typeface="Arial" pitchFamily="34" charset="0"/>
              </a:endParaRPr>
            </a:p>
            <a:p>
              <a:pPr lvl="1" fontAlgn="base"/>
              <a:r>
                <a:rPr lang="es-ES" sz="2400" b="1" dirty="0">
                  <a:solidFill>
                    <a:srgbClr val="243255"/>
                  </a:solidFill>
                  <a:effectLst/>
                  <a:latin typeface="Calibri" panose="020F0502020204030204" pitchFamily="34" charset="0"/>
                  <a:ea typeface="Times New Roman" panose="02020603050405020304" pitchFamily="18" charset="0"/>
                </a:rPr>
                <a:t>Principales problemas de comunicación en la era digital.</a:t>
              </a:r>
              <a:endParaRPr lang="es-ES" sz="2400" dirty="0">
                <a:effectLst/>
                <a:latin typeface="Times New Roman" panose="02020603050405020304" pitchFamily="18" charset="0"/>
                <a:ea typeface="Times New Roman" panose="02020603050405020304" pitchFamily="18" charset="0"/>
              </a:endParaRPr>
            </a:p>
          </p:txBody>
        </p:sp>
        <p:sp>
          <p:nvSpPr>
            <p:cNvPr id="54" name="TextBox 42">
              <a:extLst>
                <a:ext uri="{FF2B5EF4-FFF2-40B4-BE49-F238E27FC236}">
                  <a16:creationId xmlns:a16="http://schemas.microsoft.com/office/drawing/2014/main" id="{B9C5B90D-278A-4F7F-B76A-E666BB41EBA3}"/>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Unidad 2</a:t>
              </a:r>
              <a:endParaRPr lang="ko-KR" altLang="en-US" sz="2800" b="1" dirty="0">
                <a:solidFill>
                  <a:srgbClr val="243255"/>
                </a:solidFill>
                <a:cs typeface="Arial" pitchFamily="34" charset="0"/>
              </a:endParaRPr>
            </a:p>
          </p:txBody>
        </p:sp>
      </p:grpSp>
      <p:grpSp>
        <p:nvGrpSpPr>
          <p:cNvPr id="55" name="Group 95">
            <a:extLst>
              <a:ext uri="{FF2B5EF4-FFF2-40B4-BE49-F238E27FC236}">
                <a16:creationId xmlns:a16="http://schemas.microsoft.com/office/drawing/2014/main" id="{6E2133CD-0FE1-41E7-A5BB-E832142F813B}"/>
              </a:ext>
            </a:extLst>
          </p:cNvPr>
          <p:cNvGrpSpPr/>
          <p:nvPr/>
        </p:nvGrpSpPr>
        <p:grpSpPr>
          <a:xfrm>
            <a:off x="14386875" y="3325334"/>
            <a:ext cx="2689465" cy="2643642"/>
            <a:chOff x="1704484" y="1766707"/>
            <a:chExt cx="1737525" cy="2643642"/>
          </a:xfrm>
        </p:grpSpPr>
        <p:sp>
          <p:nvSpPr>
            <p:cNvPr id="56" name="TextBox 45">
              <a:extLst>
                <a:ext uri="{FF2B5EF4-FFF2-40B4-BE49-F238E27FC236}">
                  <a16:creationId xmlns:a16="http://schemas.microsoft.com/office/drawing/2014/main" id="{0BC45CAB-3677-49A3-AB97-94FFF0DA3D8F}"/>
                </a:ext>
              </a:extLst>
            </p:cNvPr>
            <p:cNvSpPr txBox="1"/>
            <p:nvPr/>
          </p:nvSpPr>
          <p:spPr>
            <a:xfrm>
              <a:off x="1704484" y="2102025"/>
              <a:ext cx="1737525" cy="2308324"/>
            </a:xfrm>
            <a:prstGeom prst="rect">
              <a:avLst/>
            </a:prstGeom>
            <a:noFill/>
          </p:spPr>
          <p:txBody>
            <a:bodyPr wrap="square" rtlCol="0">
              <a:spAutoFit/>
            </a:bodyPr>
            <a:lstStyle/>
            <a:p>
              <a:endParaRPr lang="en-US" altLang="ko-KR" sz="2400" dirty="0">
                <a:solidFill>
                  <a:srgbClr val="243255"/>
                </a:solidFill>
                <a:cs typeface="Arial" pitchFamily="34" charset="0"/>
              </a:endParaRPr>
            </a:p>
            <a:p>
              <a:r>
                <a:rPr lang="es-ES" sz="2400" b="1" dirty="0">
                  <a:solidFill>
                    <a:srgbClr val="243255"/>
                  </a:solidFill>
                  <a:effectLst/>
                  <a:latin typeface="Calibri" panose="020F0502020204030204" pitchFamily="34" charset="0"/>
                  <a:ea typeface="Times New Roman" panose="02020603050405020304" pitchFamily="18" charset="0"/>
                </a:rPr>
                <a:t>Potenciar las habilidades de comunicación en el entorno digital. Una guía práctica.</a:t>
              </a:r>
              <a:endParaRPr lang="en-US" altLang="ko-KR" sz="2800" dirty="0">
                <a:cs typeface="Arial" pitchFamily="34" charset="0"/>
              </a:endParaRPr>
            </a:p>
          </p:txBody>
        </p:sp>
        <p:sp>
          <p:nvSpPr>
            <p:cNvPr id="57" name="TextBox 46">
              <a:extLst>
                <a:ext uri="{FF2B5EF4-FFF2-40B4-BE49-F238E27FC236}">
                  <a16:creationId xmlns:a16="http://schemas.microsoft.com/office/drawing/2014/main" id="{6DB4FEBA-34E0-4265-AA78-301F92167A2F}"/>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Unidad 3</a:t>
              </a:r>
              <a:endParaRPr lang="ko-KR" altLang="en-US" sz="2800" b="1" dirty="0">
                <a:solidFill>
                  <a:srgbClr val="243255"/>
                </a:solidFill>
                <a:cs typeface="Arial" pitchFamily="34" charset="0"/>
              </a:endParaRPr>
            </a:p>
          </p:txBody>
        </p:sp>
      </p:grpSp>
    </p:spTree>
    <p:extLst>
      <p:ext uri="{BB962C8B-B14F-4D97-AF65-F5344CB8AC3E}">
        <p14:creationId xmlns:p14="http://schemas.microsoft.com/office/powerpoint/2010/main" val="29149885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7"/>
                                        </p:tgtEl>
                                        <p:attrNameLst>
                                          <p:attrName>style.visibility</p:attrName>
                                        </p:attrNameLst>
                                      </p:cBhvr>
                                      <p:to>
                                        <p:strVal val="visible"/>
                                      </p:to>
                                    </p:set>
                                    <p:anim calcmode="lin" valueType="num">
                                      <p:cBhvr additive="base">
                                        <p:cTn id="20" dur="500" fill="hold"/>
                                        <p:tgtEl>
                                          <p:spTgt spid="27"/>
                                        </p:tgtEl>
                                        <p:attrNameLst>
                                          <p:attrName>ppt_x</p:attrName>
                                        </p:attrNameLst>
                                      </p:cBhvr>
                                      <p:tavLst>
                                        <p:tav tm="0">
                                          <p:val>
                                            <p:strVal val="#ppt_x"/>
                                          </p:val>
                                        </p:tav>
                                        <p:tav tm="100000">
                                          <p:val>
                                            <p:strVal val="#ppt_x"/>
                                          </p:val>
                                        </p:tav>
                                      </p:tavLst>
                                    </p:anim>
                                    <p:anim calcmode="lin" valueType="num">
                                      <p:cBhvr additive="base">
                                        <p:cTn id="21" dur="500" fill="hold"/>
                                        <p:tgtEl>
                                          <p:spTgt spid="27"/>
                                        </p:tgtEl>
                                        <p:attrNameLst>
                                          <p:attrName>ppt_y</p:attrName>
                                        </p:attrNameLst>
                                      </p:cBhvr>
                                      <p:tavLst>
                                        <p:tav tm="0">
                                          <p:val>
                                            <p:strVal val="1+#ppt_h/2"/>
                                          </p:val>
                                        </p:tav>
                                        <p:tav tm="100000">
                                          <p:val>
                                            <p:strVal val="#ppt_y"/>
                                          </p:val>
                                        </p:tav>
                                      </p:tavLst>
                                    </p:anim>
                                  </p:childTnLst>
                                </p:cTn>
                              </p:par>
                              <p:par>
                                <p:cTn id="22" presetID="10" presetClass="entr" presetSubtype="0" fill="hold" nodeType="withEffect">
                                  <p:stCondLst>
                                    <p:cond delay="0"/>
                                  </p:stCondLst>
                                  <p:childTnLst>
                                    <p:set>
                                      <p:cBhvr>
                                        <p:cTn id="23" dur="1" fill="hold">
                                          <p:stCondLst>
                                            <p:cond delay="0"/>
                                          </p:stCondLst>
                                        </p:cTn>
                                        <p:tgtEl>
                                          <p:spTgt spid="46"/>
                                        </p:tgtEl>
                                        <p:attrNameLst>
                                          <p:attrName>style.visibility</p:attrName>
                                        </p:attrNameLst>
                                      </p:cBhvr>
                                      <p:to>
                                        <p:strVal val="visible"/>
                                      </p:to>
                                    </p:set>
                                    <p:animEffect transition="in" filter="fade">
                                      <p:cBhvr>
                                        <p:cTn id="24" dur="500"/>
                                        <p:tgtEl>
                                          <p:spTgt spid="4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additive="base">
                                        <p:cTn id="29" dur="500" fill="hold"/>
                                        <p:tgtEl>
                                          <p:spTgt spid="25"/>
                                        </p:tgtEl>
                                        <p:attrNameLst>
                                          <p:attrName>ppt_x</p:attrName>
                                        </p:attrNameLst>
                                      </p:cBhvr>
                                      <p:tavLst>
                                        <p:tav tm="0">
                                          <p:val>
                                            <p:strVal val="#ppt_x"/>
                                          </p:val>
                                        </p:tav>
                                        <p:tav tm="100000">
                                          <p:val>
                                            <p:strVal val="#ppt_x"/>
                                          </p:val>
                                        </p:tav>
                                      </p:tavLst>
                                    </p:anim>
                                    <p:anim calcmode="lin" valueType="num">
                                      <p:cBhvr additive="base">
                                        <p:cTn id="30" dur="500" fill="hold"/>
                                        <p:tgtEl>
                                          <p:spTgt spid="25"/>
                                        </p:tgtEl>
                                        <p:attrNameLst>
                                          <p:attrName>ppt_y</p:attrName>
                                        </p:attrNameLst>
                                      </p:cBhvr>
                                      <p:tavLst>
                                        <p:tav tm="0">
                                          <p:val>
                                            <p:strVal val="1+#ppt_h/2"/>
                                          </p:val>
                                        </p:tav>
                                        <p:tav tm="100000">
                                          <p:val>
                                            <p:strVal val="#ppt_y"/>
                                          </p:val>
                                        </p:tav>
                                      </p:tavLst>
                                    </p:anim>
                                  </p:childTnLst>
                                </p:cTn>
                              </p:par>
                              <p:par>
                                <p:cTn id="31" presetID="10" presetClass="entr" presetSubtype="0" fill="hold"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fade">
                                      <p:cBhvr>
                                        <p:cTn id="33" dur="500"/>
                                        <p:tgtEl>
                                          <p:spTgt spid="49"/>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 calcmode="lin" valueType="num">
                                      <p:cBhvr additive="base">
                                        <p:cTn id="36" dur="500" fill="hold"/>
                                        <p:tgtEl>
                                          <p:spTgt spid="24"/>
                                        </p:tgtEl>
                                        <p:attrNameLst>
                                          <p:attrName>ppt_x</p:attrName>
                                        </p:attrNameLst>
                                      </p:cBhvr>
                                      <p:tavLst>
                                        <p:tav tm="0">
                                          <p:val>
                                            <p:strVal val="#ppt_x"/>
                                          </p:val>
                                        </p:tav>
                                        <p:tav tm="100000">
                                          <p:val>
                                            <p:strVal val="#ppt_x"/>
                                          </p:val>
                                        </p:tav>
                                      </p:tavLst>
                                    </p:anim>
                                    <p:anim calcmode="lin" valueType="num">
                                      <p:cBhvr additive="base">
                                        <p:cTn id="37" dur="500" fill="hold"/>
                                        <p:tgtEl>
                                          <p:spTgt spid="24"/>
                                        </p:tgtEl>
                                        <p:attrNameLst>
                                          <p:attrName>ppt_y</p:attrName>
                                        </p:attrNameLst>
                                      </p:cBhvr>
                                      <p:tavLst>
                                        <p:tav tm="0">
                                          <p:val>
                                            <p:strVal val="1+#ppt_h/2"/>
                                          </p:val>
                                        </p:tav>
                                        <p:tav tm="100000">
                                          <p:val>
                                            <p:strVal val="#ppt_y"/>
                                          </p:val>
                                        </p:tav>
                                      </p:tavLst>
                                    </p:anim>
                                  </p:childTnLst>
                                </p:cTn>
                              </p:par>
                              <p:par>
                                <p:cTn id="38" presetID="10" presetClass="entr" presetSubtype="0" fill="hold" nodeType="with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fade">
                                      <p:cBhvr>
                                        <p:cTn id="40" dur="500"/>
                                        <p:tgtEl>
                                          <p:spTgt spid="52"/>
                                        </p:tgtEl>
                                      </p:cBhvr>
                                    </p:animEffect>
                                  </p:childTnLst>
                                </p:cTn>
                              </p:par>
                              <p:par>
                                <p:cTn id="41" presetID="2" presetClass="entr" presetSubtype="4"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par>
                                <p:cTn id="45" presetID="10" presetClass="entr" presetSubtype="0" fill="hold" nodeType="with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fade">
                                      <p:cBhvr>
                                        <p:cTn id="4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animBg="1"/>
      <p:bldP spid="22" grpId="0" animBg="1"/>
      <p:bldP spid="23" grpId="0" animBg="1"/>
      <p:bldP spid="24" grpId="0" animBg="1"/>
      <p:bldP spid="25"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B9F19B6-9BAF-4C74-9674-6BB296FB1DA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91200" y="5104186"/>
            <a:ext cx="6095101" cy="3485290"/>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1</a:t>
            </a:r>
          </a:p>
        </p:txBody>
      </p:sp>
      <p:sp>
        <p:nvSpPr>
          <p:cNvPr id="5" name="object 3">
            <a:extLst>
              <a:ext uri="{FF2B5EF4-FFF2-40B4-BE49-F238E27FC236}">
                <a16:creationId xmlns:a16="http://schemas.microsoft.com/office/drawing/2014/main" id="{0409B19A-6693-43E7-B35B-C85E49857B17}"/>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4" y="2408778"/>
            <a:ext cx="16511745" cy="3416320"/>
          </a:xfrm>
          <a:prstGeom prst="rect">
            <a:avLst/>
          </a:prstGeom>
          <a:noFill/>
        </p:spPr>
        <p:txBody>
          <a:bodyPr wrap="square" rtlCol="0">
            <a:spAutoFit/>
          </a:bodyPr>
          <a:lstStyle/>
          <a:p>
            <a:pPr algn="just" fontAlgn="base"/>
            <a:r>
              <a:rPr lang="es-ES" sz="2400" dirty="0">
                <a:solidFill>
                  <a:srgbClr val="243255"/>
                </a:solidFill>
                <a:ea typeface="Times New Roman" panose="02020603050405020304" pitchFamily="18" charset="0"/>
              </a:rPr>
              <a:t>La difusión en el uso de Internet durante las últimas décadas ha generado profundos cambios en la manera en la que nos comunicamos.</a:t>
            </a:r>
            <a:endParaRPr lang="en-GB" sz="2400" dirty="0">
              <a:solidFill>
                <a:srgbClr val="243255"/>
              </a:solidFill>
              <a:effectLst/>
              <a:ea typeface="Times New Roman" panose="02020603050405020304" pitchFamily="18" charset="0"/>
            </a:endParaRPr>
          </a:p>
          <a:p>
            <a:pPr algn="just" fontAlgn="base"/>
            <a:endParaRPr lang="en-GB" sz="2400" dirty="0">
              <a:solidFill>
                <a:srgbClr val="243255"/>
              </a:solidFill>
              <a:ea typeface="Times New Roman" panose="02020603050405020304" pitchFamily="18" charset="0"/>
            </a:endParaRPr>
          </a:p>
          <a:p>
            <a:pPr algn="just" fontAlgn="base"/>
            <a:r>
              <a:rPr lang="es-ES" sz="2400" dirty="0">
                <a:solidFill>
                  <a:srgbClr val="243255"/>
                </a:solidFill>
                <a:ea typeface="Times New Roman" panose="02020603050405020304" pitchFamily="18" charset="0"/>
              </a:rPr>
              <a:t>Puede que la mayoría de nosotros sepamos a esta altura que la comunicación digital es cualquier tipo de comunicación que se basa en el uso de la tecnología. Hay muchos canales y formas de comunicación digital, en el ámbito laboral, que es en el que nos centraremos en este módulo, puede ir desde enviar un correo electrónico, tener una conversación profesional por chat con tu equipo de trabajo, o tener una reunión online mediante alguna plataforma, entre otras.</a:t>
            </a:r>
            <a:endParaRPr lang="en-GB" sz="2400" dirty="0">
              <a:solidFill>
                <a:srgbClr val="243255"/>
              </a:solidFill>
              <a:effectLst/>
              <a:ea typeface="Times New Roman" panose="02020603050405020304" pitchFamily="18" charset="0"/>
            </a:endParaRPr>
          </a:p>
          <a:p>
            <a:pPr algn="just" fontAlgn="base"/>
            <a:endParaRPr lang="en-GB" sz="2400" dirty="0">
              <a:solidFill>
                <a:srgbClr val="243255"/>
              </a:solidFill>
              <a:effectLst/>
              <a:ea typeface="Times New Roman" panose="02020603050405020304" pitchFamily="18" charset="0"/>
            </a:endParaRPr>
          </a:p>
          <a:p>
            <a:pPr fontAlgn="base"/>
            <a:r>
              <a:rPr lang="es-ES" sz="2400" b="1" dirty="0">
                <a:solidFill>
                  <a:srgbClr val="243255"/>
                </a:solidFill>
                <a:ea typeface="Times New Roman" panose="02020603050405020304" pitchFamily="18" charset="0"/>
              </a:rPr>
              <a:t>Pero, ¿sabemos cómo tener una comunicación digital efectiva en el ámbito laboral y como sacarle el máximo partido?</a:t>
            </a:r>
            <a:endParaRPr lang="es-ES" sz="2400" b="1" dirty="0">
              <a:effectLst/>
              <a:ea typeface="Times New Roman" panose="02020603050405020304" pitchFamily="18" charset="0"/>
            </a:endParaRPr>
          </a:p>
        </p:txBody>
      </p:sp>
      <p:sp>
        <p:nvSpPr>
          <p:cNvPr id="11" name="TextBox 5">
            <a:extLst>
              <a:ext uri="{FF2B5EF4-FFF2-40B4-BE49-F238E27FC236}">
                <a16:creationId xmlns:a16="http://schemas.microsoft.com/office/drawing/2014/main" id="{6DB2408F-C8E3-481B-BEFD-24DB75CA61AF}"/>
              </a:ext>
            </a:extLst>
          </p:cNvPr>
          <p:cNvSpPr txBox="1"/>
          <p:nvPr/>
        </p:nvSpPr>
        <p:spPr>
          <a:xfrm>
            <a:off x="903420" y="1697524"/>
            <a:ext cx="17902214" cy="584775"/>
          </a:xfrm>
          <a:prstGeom prst="rect">
            <a:avLst/>
          </a:prstGeom>
          <a:noFill/>
        </p:spPr>
        <p:txBody>
          <a:bodyPr wrap="square" rtlCol="0" anchor="ctr">
            <a:spAutoFit/>
          </a:bodyPr>
          <a:lstStyle/>
          <a:p>
            <a:pPr fontAlgn="base"/>
            <a:r>
              <a:rPr lang="es-ES" sz="3200" b="1" dirty="0">
                <a:solidFill>
                  <a:srgbClr val="243255"/>
                </a:solidFill>
                <a:latin typeface="Calibri" panose="020F0502020204030204" pitchFamily="34" charset="0"/>
                <a:ea typeface="Times New Roman" panose="02020603050405020304" pitchFamily="18" charset="0"/>
              </a:rPr>
              <a:t>La comunicación en el entorno digital. La nueva comunicación.</a:t>
            </a:r>
            <a:endParaRPr lang="es-ES" sz="3200" dirty="0">
              <a:effectLst/>
              <a:latin typeface="Times New Roman" panose="02020603050405020304" pitchFamily="18" charset="0"/>
              <a:ea typeface="Times New Roman" panose="02020603050405020304" pitchFamily="18" charset="0"/>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1</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96493" y="2204257"/>
            <a:ext cx="10494818" cy="3046988"/>
          </a:xfrm>
          <a:prstGeom prst="rect">
            <a:avLst/>
          </a:prstGeom>
          <a:noFill/>
        </p:spPr>
        <p:txBody>
          <a:bodyPr wrap="square" rtlCol="0">
            <a:spAutoFit/>
          </a:bodyPr>
          <a:lstStyle/>
          <a:p>
            <a:pPr algn="just" fontAlgn="base"/>
            <a:r>
              <a:rPr lang="es-ES" sz="2400" dirty="0">
                <a:solidFill>
                  <a:srgbClr val="243255"/>
                </a:solidFill>
                <a:ea typeface="Times New Roman" panose="02020603050405020304" pitchFamily="18" charset="0"/>
              </a:rPr>
              <a:t>En este módulo nos centraremos en cómo mejorar la comunicación digital y así la coordinación con los demás, mediante el desarrollo de las habilidades necesarias que ayudarán a impulsar una comunicación digital efectiva en el entorno laboral.</a:t>
            </a:r>
            <a:endParaRPr lang="es-ES" sz="2400" dirty="0">
              <a:effectLst/>
              <a:ea typeface="Times New Roman" panose="02020603050405020304" pitchFamily="18" charset="0"/>
            </a:endParaRPr>
          </a:p>
          <a:p>
            <a:pPr algn="just" fontAlgn="base"/>
            <a:endParaRPr lang="en-GB" sz="2400" dirty="0">
              <a:solidFill>
                <a:srgbClr val="243255"/>
              </a:solidFill>
              <a:effectLst/>
              <a:ea typeface="Times New Roman" panose="02020603050405020304" pitchFamily="18" charset="0"/>
            </a:endParaRPr>
          </a:p>
          <a:p>
            <a:pPr algn="just" fontAlgn="base"/>
            <a:r>
              <a:rPr lang="es-ES" sz="2400" dirty="0">
                <a:solidFill>
                  <a:srgbClr val="243255"/>
                </a:solidFill>
                <a:ea typeface="Times New Roman" panose="02020603050405020304" pitchFamily="18" charset="0"/>
              </a:rPr>
              <a:t>En la actualidad, tras la crisis de COVID-19, se han acelerado los procesos de digitalización de las empresas, lo que ha propiciado el establecimiento de nuevas metodologías de trabajo a distancia, englobadas en el nuevo término llamado Smartworking, en la que los equipos de trabajo se tornan virtuales.</a:t>
            </a:r>
            <a:endParaRPr lang="en-GB" sz="2400" dirty="0">
              <a:solidFill>
                <a:srgbClr val="243255"/>
              </a:solidFill>
              <a:effectLst/>
              <a:ea typeface="Times New Roman" panose="02020603050405020304" pitchFamily="18" charset="0"/>
            </a:endParaRPr>
          </a:p>
        </p:txBody>
      </p:sp>
      <p:sp>
        <p:nvSpPr>
          <p:cNvPr id="12" name="object 3">
            <a:extLst>
              <a:ext uri="{FF2B5EF4-FFF2-40B4-BE49-F238E27FC236}">
                <a16:creationId xmlns:a16="http://schemas.microsoft.com/office/drawing/2014/main" id="{446120C7-B0A5-4FB5-B748-C44D2DF196B2}"/>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pic>
        <p:nvPicPr>
          <p:cNvPr id="5" name="Imagen 4">
            <a:extLst>
              <a:ext uri="{FF2B5EF4-FFF2-40B4-BE49-F238E27FC236}">
                <a16:creationId xmlns:a16="http://schemas.microsoft.com/office/drawing/2014/main" id="{C8ABF2C6-31FF-45EF-9233-FC170EB08F3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536555" y="4197940"/>
            <a:ext cx="7315200" cy="383857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fltVal val="0"/>
                                          </p:val>
                                        </p:tav>
                                        <p:tav tm="100000">
                                          <p:val>
                                            <p:strVal val="#ppt_w"/>
                                          </p:val>
                                        </p:tav>
                                      </p:tavLst>
                                    </p:anim>
                                    <p:anim calcmode="lin" valueType="num">
                                      <p:cBhvr>
                                        <p:cTn id="21" dur="500" fill="hold"/>
                                        <p:tgtEl>
                                          <p:spTgt spid="5"/>
                                        </p:tgtEl>
                                        <p:attrNameLst>
                                          <p:attrName>ppt_h</p:attrName>
                                        </p:attrNameLst>
                                      </p:cBhvr>
                                      <p:tavLst>
                                        <p:tav tm="0">
                                          <p:val>
                                            <p:fltVal val="0"/>
                                          </p:val>
                                        </p:tav>
                                        <p:tav tm="100000">
                                          <p:val>
                                            <p:strVal val="#ppt_h"/>
                                          </p:val>
                                        </p:tav>
                                      </p:tavLst>
                                    </p:anim>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1</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2" name="CuadroTexto 11">
            <a:extLst>
              <a:ext uri="{FF2B5EF4-FFF2-40B4-BE49-F238E27FC236}">
                <a16:creationId xmlns:a16="http://schemas.microsoft.com/office/drawing/2014/main" id="{1E76EB74-3D8C-4BCB-92B5-E802F2557140}"/>
              </a:ext>
            </a:extLst>
          </p:cNvPr>
          <p:cNvSpPr txBox="1"/>
          <p:nvPr/>
        </p:nvSpPr>
        <p:spPr>
          <a:xfrm>
            <a:off x="990600" y="1790700"/>
            <a:ext cx="13847618" cy="2677656"/>
          </a:xfrm>
          <a:prstGeom prst="rect">
            <a:avLst/>
          </a:prstGeom>
          <a:noFill/>
        </p:spPr>
        <p:txBody>
          <a:bodyPr wrap="square">
            <a:spAutoFit/>
          </a:bodyPr>
          <a:lstStyle/>
          <a:p>
            <a:pPr algn="just" fontAlgn="base"/>
            <a:r>
              <a:rPr lang="es-ES" sz="2400" dirty="0">
                <a:solidFill>
                  <a:srgbClr val="243255"/>
                </a:solidFill>
                <a:ea typeface="Times New Roman" panose="02020603050405020304" pitchFamily="18" charset="0"/>
              </a:rPr>
              <a:t>Por lo tanto, cabe destacar que este tipo de comunicación digital es hoy en día la nueva norma, en la que además del conocimiento de ciertas habilidades y herramientas digitales, debemos aprender los códigos de conducta de la comunicación en el entorno digital actual, y trabajar en nuestras habilidades blandas de comunicación, para conseguir una comunicación efectiva, la cual es básica para el trabajo en equipo y la coordinación con los demás, el desarrollo profesional del individuo, así como para tener una experiencia de trabajo atractiva, productiva y agradable, y a su vez adaptarse a las nuevas circunstancias y desafíos laborales en los que vivimos.</a:t>
            </a:r>
            <a:endParaRPr lang="en-GB" sz="2400" dirty="0">
              <a:solidFill>
                <a:srgbClr val="243255"/>
              </a:solidFill>
              <a:effectLst/>
              <a:ea typeface="Times New Roman" panose="02020603050405020304" pitchFamily="18" charset="0"/>
            </a:endParaRPr>
          </a:p>
        </p:txBody>
      </p:sp>
      <p:sp>
        <p:nvSpPr>
          <p:cNvPr id="13" name="object 3">
            <a:extLst>
              <a:ext uri="{FF2B5EF4-FFF2-40B4-BE49-F238E27FC236}">
                <a16:creationId xmlns:a16="http://schemas.microsoft.com/office/drawing/2014/main" id="{BB9878E8-DAD3-4120-993B-71D4CDEA5A84}"/>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9" name="CuadroTexto 8">
            <a:extLst>
              <a:ext uri="{FF2B5EF4-FFF2-40B4-BE49-F238E27FC236}">
                <a16:creationId xmlns:a16="http://schemas.microsoft.com/office/drawing/2014/main" id="{D3856C49-43B7-4D7B-8361-33703AC396FA}"/>
              </a:ext>
            </a:extLst>
          </p:cNvPr>
          <p:cNvSpPr txBox="1"/>
          <p:nvPr/>
        </p:nvSpPr>
        <p:spPr>
          <a:xfrm>
            <a:off x="990600" y="4443207"/>
            <a:ext cx="13847618" cy="3785652"/>
          </a:xfrm>
          <a:prstGeom prst="rect">
            <a:avLst/>
          </a:prstGeom>
          <a:noFill/>
        </p:spPr>
        <p:txBody>
          <a:bodyPr wrap="square">
            <a:spAutoFit/>
          </a:bodyPr>
          <a:lstStyle/>
          <a:p>
            <a:pPr algn="just" fontAlgn="base"/>
            <a:r>
              <a:rPr lang="es-ES" sz="2400" dirty="0">
                <a:solidFill>
                  <a:srgbClr val="243255"/>
                </a:solidFill>
                <a:ea typeface="Times New Roman" panose="02020603050405020304" pitchFamily="18" charset="0"/>
              </a:rPr>
              <a:t>Para lograr los objetivos mencionados, es valioso saber que la comunicación digital tiene características inherentes, ventajas y desventajas en comparación con la comunicación presencial a la que estamos hace mucho tiempo estamos acostumbrados. La comunicación digital, es más rápida, interactiva, descentralizada, más participativa, menos jerárquica. Sobre todo, nos permite interactuar de manera inmediata, eliminando las barreras físicas que antes podían condicionarnos. Una de sus características particulares, es que no suele estar acompañada por el lenguaje no verbal que acompaña la comunicación tradicional, lo que plantea nuevos paradigmas.</a:t>
            </a:r>
            <a:endParaRPr lang="es-ES" sz="2400" dirty="0">
              <a:effectLst/>
              <a:ea typeface="Times New Roman" panose="02020603050405020304" pitchFamily="18" charset="0"/>
            </a:endParaRPr>
          </a:p>
          <a:p>
            <a:pPr algn="just" fontAlgn="base"/>
            <a:endParaRPr lang="es-ES" sz="2400" dirty="0">
              <a:effectLst/>
              <a:ea typeface="Times New Roman" panose="02020603050405020304" pitchFamily="18" charset="0"/>
            </a:endParaRPr>
          </a:p>
          <a:p>
            <a:pPr algn="just" fontAlgn="base"/>
            <a:r>
              <a:rPr lang="es-ES" sz="2400" dirty="0">
                <a:solidFill>
                  <a:srgbClr val="243255"/>
                </a:solidFill>
                <a:ea typeface="Times New Roman" panose="02020603050405020304" pitchFamily="18" charset="0"/>
              </a:rPr>
              <a:t>Según estas características, veamos en la siguiente unidad, cuáles son los problemas más comunes que pueden surgir a través de la comunicación digital en el área de trabajo.</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62257216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2</a:t>
            </a:r>
          </a:p>
        </p:txBody>
      </p:sp>
      <p:sp>
        <p:nvSpPr>
          <p:cNvPr id="5" name="object 3">
            <a:extLst>
              <a:ext uri="{FF2B5EF4-FFF2-40B4-BE49-F238E27FC236}">
                <a16:creationId xmlns:a16="http://schemas.microsoft.com/office/drawing/2014/main" id="{0409B19A-6693-43E7-B35B-C85E49857B17}"/>
              </a:ext>
            </a:extLst>
          </p:cNvPr>
          <p:cNvSpPr txBox="1"/>
          <p:nvPr/>
        </p:nvSpPr>
        <p:spPr>
          <a:xfrm>
            <a:off x="990600" y="1635350"/>
            <a:ext cx="14782800" cy="629660"/>
          </a:xfrm>
          <a:prstGeom prst="rect">
            <a:avLst/>
          </a:prstGeom>
        </p:spPr>
        <p:txBody>
          <a:bodyPr vert="horz" wrap="square" lIns="0" tIns="13970" rIns="0" bIns="0" rtlCol="0">
            <a:spAutoFit/>
          </a:bodyPr>
          <a:lstStyle/>
          <a:p>
            <a:pPr marL="12700">
              <a:lnSpc>
                <a:spcPct val="100000"/>
              </a:lnSpc>
              <a:spcBef>
                <a:spcPts val="110"/>
              </a:spcBef>
            </a:pPr>
            <a:r>
              <a:rPr lang="es-ES" sz="4000" b="1" dirty="0">
                <a:solidFill>
                  <a:srgbClr val="243255"/>
                </a:solidFill>
                <a:ea typeface="Times New Roman" panose="02020603050405020304" pitchFamily="18" charset="0"/>
              </a:rPr>
              <a:t>Principales problemas de comunicación en la era digital</a:t>
            </a:r>
            <a:endParaRPr sz="4000" dirty="0">
              <a:solidFill>
                <a:srgbClr val="002060"/>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90600" y="2403929"/>
            <a:ext cx="12573000" cy="1200329"/>
          </a:xfrm>
          <a:prstGeom prst="rect">
            <a:avLst/>
          </a:prstGeom>
          <a:noFill/>
        </p:spPr>
        <p:txBody>
          <a:bodyPr wrap="square" rtlCol="0">
            <a:spAutoFit/>
          </a:bodyPr>
          <a:lstStyle/>
          <a:p>
            <a:pPr algn="just" fontAlgn="base"/>
            <a:r>
              <a:rPr lang="es-ES" sz="2400" dirty="0">
                <a:solidFill>
                  <a:srgbClr val="243255"/>
                </a:solidFill>
                <a:ea typeface="Times New Roman" panose="02020603050405020304" pitchFamily="18" charset="0"/>
              </a:rPr>
              <a:t>Las barreras de la Comunicación, son las que impiden una transmisión libre, clara y eficaz de la información o el mensaje. Veamos en el entorno digital laboral, cuáles son los problemas más comunes con los que nos podemos encontrar en nuestro equipo.</a:t>
            </a:r>
            <a:endParaRPr lang="en-GB" sz="2400" dirty="0">
              <a:solidFill>
                <a:srgbClr val="243255"/>
              </a:solidFill>
              <a:effectLst/>
              <a:ea typeface="Times New Roman" panose="02020603050405020304" pitchFamily="18" charset="0"/>
            </a:endParaRPr>
          </a:p>
        </p:txBody>
      </p:sp>
      <p:sp>
        <p:nvSpPr>
          <p:cNvPr id="13" name="object 3">
            <a:extLst>
              <a:ext uri="{FF2B5EF4-FFF2-40B4-BE49-F238E27FC236}">
                <a16:creationId xmlns:a16="http://schemas.microsoft.com/office/drawing/2014/main" id="{E0B4FA4B-C511-49AE-8403-A2483173A359}"/>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pic>
        <p:nvPicPr>
          <p:cNvPr id="6" name="Imagen 5">
            <a:extLst>
              <a:ext uri="{FF2B5EF4-FFF2-40B4-BE49-F238E27FC236}">
                <a16:creationId xmlns:a16="http://schemas.microsoft.com/office/drawing/2014/main" id="{6EFC6DA8-57E8-4314-AF1F-7FB607E81E3D}"/>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3376564" y="3924300"/>
            <a:ext cx="4911436" cy="3040930"/>
          </a:xfrm>
          <a:prstGeom prst="rect">
            <a:avLst/>
          </a:prstGeom>
        </p:spPr>
      </p:pic>
      <p:sp>
        <p:nvSpPr>
          <p:cNvPr id="11" name="CuadroTexto 10">
            <a:extLst>
              <a:ext uri="{FF2B5EF4-FFF2-40B4-BE49-F238E27FC236}">
                <a16:creationId xmlns:a16="http://schemas.microsoft.com/office/drawing/2014/main" id="{DDE53740-7ADB-4099-A5B1-CBA835D016E5}"/>
              </a:ext>
            </a:extLst>
          </p:cNvPr>
          <p:cNvSpPr txBox="1"/>
          <p:nvPr/>
        </p:nvSpPr>
        <p:spPr>
          <a:xfrm>
            <a:off x="990600" y="3585508"/>
            <a:ext cx="12573000" cy="1938992"/>
          </a:xfrm>
          <a:prstGeom prst="rect">
            <a:avLst/>
          </a:prstGeom>
          <a:noFill/>
        </p:spPr>
        <p:txBody>
          <a:bodyPr wrap="square">
            <a:spAutoFit/>
          </a:bodyPr>
          <a:lstStyle/>
          <a:p>
            <a:pPr marL="342900" lvl="0" indent="-342900" algn="just">
              <a:buFont typeface="Arial" panose="020B0604020202020204" pitchFamily="34" charset="0"/>
              <a:buChar char="•"/>
            </a:pPr>
            <a:r>
              <a:rPr lang="es-ES" sz="2400" b="1" dirty="0">
                <a:solidFill>
                  <a:srgbClr val="E12227"/>
                </a:solidFill>
              </a:rPr>
              <a:t>Enfriamiento de las relaciones interpersonales en el equipo de trabajo virtual:</a:t>
            </a:r>
            <a:r>
              <a:rPr lang="en-GB" sz="2400" dirty="0">
                <a:solidFill>
                  <a:srgbClr val="243255"/>
                </a:solidFill>
              </a:rPr>
              <a:t> </a:t>
            </a:r>
            <a:r>
              <a:rPr lang="es-ES" sz="2400" dirty="0">
                <a:solidFill>
                  <a:srgbClr val="243255"/>
                </a:solidFill>
              </a:rPr>
              <a:t>la falta de contacto en el trabajo virtual o la comunicación digital, puede dar lugar a sensaciones de aislamiento, soledad, y enfriamiento de las relaciones del equipo, que pueden repercutir en el individuo de una manera negativa, afectando su bienestar, su productividad y el ambiente laboral en sí mismo.</a:t>
            </a:r>
            <a:endParaRPr lang="en-GB" sz="2400" dirty="0">
              <a:solidFill>
                <a:srgbClr val="243255"/>
              </a:solidFill>
            </a:endParaRPr>
          </a:p>
        </p:txBody>
      </p:sp>
      <p:sp>
        <p:nvSpPr>
          <p:cNvPr id="14" name="CuadroTexto 13">
            <a:extLst>
              <a:ext uri="{FF2B5EF4-FFF2-40B4-BE49-F238E27FC236}">
                <a16:creationId xmlns:a16="http://schemas.microsoft.com/office/drawing/2014/main" id="{A63FA888-C356-49C2-A887-E662F092BED5}"/>
              </a:ext>
            </a:extLst>
          </p:cNvPr>
          <p:cNvSpPr txBox="1"/>
          <p:nvPr/>
        </p:nvSpPr>
        <p:spPr>
          <a:xfrm>
            <a:off x="990600" y="5464714"/>
            <a:ext cx="12573000" cy="2677656"/>
          </a:xfrm>
          <a:prstGeom prst="rect">
            <a:avLst/>
          </a:prstGeom>
          <a:noFill/>
        </p:spPr>
        <p:txBody>
          <a:bodyPr wrap="square">
            <a:spAutoFit/>
          </a:bodyPr>
          <a:lstStyle/>
          <a:p>
            <a:pPr marL="342900" lvl="0" indent="-342900" algn="just">
              <a:buFont typeface="Arial" panose="020B0604020202020204" pitchFamily="34" charset="0"/>
              <a:buChar char="•"/>
            </a:pPr>
            <a:r>
              <a:rPr lang="es-ES" sz="2400" b="1" dirty="0">
                <a:solidFill>
                  <a:srgbClr val="E12227"/>
                </a:solidFill>
              </a:rPr>
              <a:t>Problemas en la interpretación del mensaje:</a:t>
            </a:r>
            <a:r>
              <a:rPr lang="en-GB" sz="2400" b="1" dirty="0">
                <a:solidFill>
                  <a:srgbClr val="E12227"/>
                </a:solidFill>
              </a:rPr>
              <a:t> </a:t>
            </a:r>
            <a:r>
              <a:rPr lang="es-ES" sz="2400" dirty="0">
                <a:solidFill>
                  <a:srgbClr val="243255"/>
                </a:solidFill>
              </a:rPr>
              <a:t>El mensaje digital es fácil de malinterpretar. A través de este medio no se ven las señales no verbales de la comunicación, como son el tono de la voz, el énfasis, los gestos de las manos el tono facial, la posición del cuerpo, etc., que suelen acompañar la interpretación de la información. Esto puede llevar a una malinterpretación de los mensajes o información, en la que se termina dando una interpretación subjetiva o personal del receptor (en base a su estado emocional, se escucha y se ve lo que emocionalmente sintonizamos), perdiendo la eficacia inicial u objetividad del mensaje.</a:t>
            </a:r>
          </a:p>
        </p:txBody>
      </p:sp>
    </p:spTree>
    <p:extLst>
      <p:ext uri="{BB962C8B-B14F-4D97-AF65-F5344CB8AC3E}">
        <p14:creationId xmlns:p14="http://schemas.microsoft.com/office/powerpoint/2010/main" val="74363915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par>
                          <p:cTn id="30" fill="hold">
                            <p:stCondLst>
                              <p:cond delay="500"/>
                            </p:stCondLst>
                            <p:childTnLst>
                              <p:par>
                                <p:cTn id="31" presetID="42" presetClass="entr" presetSubtype="0" fill="hold"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3" grpId="0"/>
      <p:bldP spid="11"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CAB1E4F-53A0-4D43-8217-96EC0D2C29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3778345" y="1714500"/>
            <a:ext cx="4495800" cy="5637778"/>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714500"/>
            <a:ext cx="13258800" cy="2677656"/>
          </a:xfrm>
          <a:prstGeom prst="rect">
            <a:avLst/>
          </a:prstGeom>
          <a:noFill/>
        </p:spPr>
        <p:txBody>
          <a:bodyPr wrap="square" rtlCol="0">
            <a:spAutoFit/>
          </a:bodyPr>
          <a:lstStyle/>
          <a:p>
            <a:pPr marL="285750" indent="-285750" algn="just" fontAlgn="base">
              <a:buFont typeface="Arial" panose="020B0604020202020204" pitchFamily="34" charset="0"/>
              <a:buChar char="•"/>
            </a:pPr>
            <a:r>
              <a:rPr lang="es-ES" sz="2400" b="1" dirty="0">
                <a:solidFill>
                  <a:srgbClr val="E12227"/>
                </a:solidFill>
                <a:ea typeface="Times New Roman" panose="02020603050405020304" pitchFamily="18" charset="0"/>
              </a:rPr>
              <a:t>Crea una falsa seguridad/ frialdad:</a:t>
            </a:r>
            <a:r>
              <a:rPr lang="en-GB" sz="2400" dirty="0">
                <a:solidFill>
                  <a:srgbClr val="E12227"/>
                </a:solidFill>
                <a:effectLst/>
                <a:ea typeface="Times New Roman" panose="02020603050405020304" pitchFamily="18" charset="0"/>
              </a:rPr>
              <a:t> </a:t>
            </a:r>
            <a:r>
              <a:rPr lang="es-ES" sz="2400" dirty="0">
                <a:solidFill>
                  <a:srgbClr val="243255"/>
                </a:solidFill>
                <a:ea typeface="Times New Roman" panose="02020603050405020304" pitchFamily="18" charset="0"/>
              </a:rPr>
              <a:t>Para muchas personas, la distancia física de la comunicación digital crea una sensación de “falsa seguridad", que no les proporciona la comunicación cara a cara, y les hace sentir más seguros, como si la comunicación digital no fuera “real”, pudiendo manifestar un comportamiento más "agresivo" o con cierta falta de cautela en la comunicación, escudado por el medio y la distancia. Resultándoles más fácil este tipo de medio para expresarse, que cuando tenemos que mirar a alguien a los ojos y compartir nuestros sentimientos u opiniones.</a:t>
            </a:r>
            <a:endParaRPr lang="es-ES" sz="2400" dirty="0">
              <a:effectLst/>
              <a:ea typeface="Times New Roman" panose="02020603050405020304" pitchFamily="18" charset="0"/>
            </a:endParaRPr>
          </a:p>
          <a:p>
            <a:pPr algn="just" fontAlgn="base"/>
            <a:endParaRPr lang="es-ES" sz="2400" dirty="0">
              <a:solidFill>
                <a:srgbClr val="E12227"/>
              </a:solidFill>
              <a:effectLst/>
              <a:ea typeface="Times New Roman" panose="02020603050405020304" pitchFamily="18" charset="0"/>
            </a:endParaRPr>
          </a:p>
        </p:txBody>
      </p:sp>
      <p:sp>
        <p:nvSpPr>
          <p:cNvPr id="9" name="object 3">
            <a:extLst>
              <a:ext uri="{FF2B5EF4-FFF2-40B4-BE49-F238E27FC236}">
                <a16:creationId xmlns:a16="http://schemas.microsoft.com/office/drawing/2014/main" id="{E4A5EBC7-F1A6-45F8-982A-3F09E1ADAAC9}"/>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A25EFC9D-F2F6-4FA7-B585-514D3AA9129E}"/>
              </a:ext>
            </a:extLst>
          </p:cNvPr>
          <p:cNvSpPr txBox="1"/>
          <p:nvPr/>
        </p:nvSpPr>
        <p:spPr>
          <a:xfrm>
            <a:off x="762000" y="4380907"/>
            <a:ext cx="13258800" cy="1938992"/>
          </a:xfrm>
          <a:prstGeom prst="rect">
            <a:avLst/>
          </a:prstGeom>
          <a:noFill/>
        </p:spPr>
        <p:txBody>
          <a:bodyPr wrap="square">
            <a:spAutoFit/>
          </a:bodyPr>
          <a:lstStyle/>
          <a:p>
            <a:pPr marL="285750" indent="-285750" algn="just" fontAlgn="base">
              <a:buFont typeface="Arial" panose="020B0604020202020204" pitchFamily="34" charset="0"/>
              <a:buChar char="•"/>
            </a:pPr>
            <a:r>
              <a:rPr lang="es-ES" sz="2400" b="1" dirty="0">
                <a:solidFill>
                  <a:srgbClr val="E12227"/>
                </a:solidFill>
                <a:ea typeface="Times New Roman" panose="02020603050405020304" pitchFamily="18" charset="0"/>
              </a:rPr>
              <a:t>La inmediatez/ instantaneidad del mensaje</a:t>
            </a:r>
            <a:r>
              <a:rPr lang="en-GB" sz="2400" b="1" dirty="0">
                <a:solidFill>
                  <a:srgbClr val="E12227"/>
                </a:solidFill>
                <a:effectLst/>
                <a:ea typeface="Times New Roman" panose="02020603050405020304" pitchFamily="18" charset="0"/>
              </a:rPr>
              <a:t>:</a:t>
            </a:r>
            <a:r>
              <a:rPr lang="en-GB" sz="2400" dirty="0">
                <a:solidFill>
                  <a:srgbClr val="E12227"/>
                </a:solidFill>
                <a:effectLst/>
                <a:ea typeface="Times New Roman" panose="02020603050405020304" pitchFamily="18" charset="0"/>
              </a:rPr>
              <a:t> </a:t>
            </a:r>
            <a:r>
              <a:rPr lang="es-ES" sz="2400" dirty="0">
                <a:solidFill>
                  <a:srgbClr val="243255"/>
                </a:solidFill>
                <a:ea typeface="Times New Roman" panose="02020603050405020304" pitchFamily="18" charset="0"/>
              </a:rPr>
              <a:t>La perspectiva de la comunicación instantánea, crea una presión adicional para suplir la presencialidad, que puede llevar muchas veces a escribir rápidamente, contestar rápidamente; lo cual puede transformar lo que debería ser una respuesta meditada, en una reacción, lo que puede llevar a su vez a la imprudencia, más difícil de remediar por las características intrínsecas del medio digital.</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181961043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par>
                          <p:cTn id="22" fill="hold">
                            <p:stCondLst>
                              <p:cond delay="500"/>
                            </p:stCondLst>
                            <p:childTnLst>
                              <p:par>
                                <p:cTn id="23" presetID="42" presetClass="entr" presetSubtype="0"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La importancia del lenguaje inclusivo en marketing">
            <a:extLst>
              <a:ext uri="{FF2B5EF4-FFF2-40B4-BE49-F238E27FC236}">
                <a16:creationId xmlns:a16="http://schemas.microsoft.com/office/drawing/2014/main" id="{D10B3579-68A2-48C1-832B-62A7BDB9492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420600" y="4772725"/>
            <a:ext cx="5867400" cy="3677898"/>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Unidad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2727" y="1662648"/>
            <a:ext cx="12108873" cy="2308324"/>
          </a:xfrm>
          <a:prstGeom prst="rect">
            <a:avLst/>
          </a:prstGeom>
          <a:noFill/>
        </p:spPr>
        <p:txBody>
          <a:bodyPr wrap="square" rtlCol="0">
            <a:spAutoFit/>
          </a:bodyPr>
          <a:lstStyle/>
          <a:p>
            <a:pPr marL="342900" indent="-342900" algn="just" fontAlgn="base">
              <a:buFont typeface="Arial" panose="020B0604020202020204" pitchFamily="34" charset="0"/>
              <a:buChar char="•"/>
            </a:pPr>
            <a:r>
              <a:rPr lang="es-ES" sz="2400" b="1" dirty="0">
                <a:solidFill>
                  <a:srgbClr val="E12227"/>
                </a:solidFill>
                <a:latin typeface="Calibri" panose="020F0502020204030204" pitchFamily="34" charset="0"/>
                <a:ea typeface="Times New Roman" panose="02020603050405020304" pitchFamily="18" charset="0"/>
              </a:rPr>
              <a:t>La persistencia del mensaje o huella digital:</a:t>
            </a:r>
            <a:r>
              <a:rPr lang="en-GB" sz="2400" dirty="0">
                <a:solidFill>
                  <a:srgbClr val="E12227"/>
                </a:solidFill>
                <a:effectLst/>
                <a:latin typeface="Calibri" panose="020F0502020204030204" pitchFamily="34" charset="0"/>
                <a:ea typeface="Times New Roman" panose="02020603050405020304" pitchFamily="18" charset="0"/>
              </a:rPr>
              <a:t> </a:t>
            </a:r>
            <a:r>
              <a:rPr lang="es-ES" sz="2400" dirty="0">
                <a:solidFill>
                  <a:srgbClr val="243255"/>
                </a:solidFill>
                <a:latin typeface="Calibri" panose="020F0502020204030204" pitchFamily="34" charset="0"/>
                <a:ea typeface="Times New Roman" panose="02020603050405020304" pitchFamily="18" charset="0"/>
              </a:rPr>
              <a:t>El medio digital, además de tener múltiples ventajas, cuenta con la particularidad de permanecer en el medio electrónico, esto quiere decir que los mensajes que enviamos, o las conversaciones que tenemos, etc., permanecen reflejados en el medio y permanecerán en el soporte digital, a diferencia de la comunicación tradicional, que podríamos decir que es más “efímera”.</a:t>
            </a:r>
            <a:endParaRPr lang="es-ES" sz="2400" dirty="0">
              <a:effectLst/>
              <a:latin typeface="Times New Roman" panose="02020603050405020304" pitchFamily="18" charset="0"/>
              <a:ea typeface="Times New Roman" panose="02020603050405020304" pitchFamily="18" charset="0"/>
            </a:endParaRPr>
          </a:p>
          <a:p>
            <a:pPr algn="just"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83B00672-19CA-474C-AF5D-77826262A984}"/>
              </a:ext>
            </a:extLst>
          </p:cNvPr>
          <p:cNvSpPr txBox="1"/>
          <p:nvPr/>
        </p:nvSpPr>
        <p:spPr>
          <a:xfrm>
            <a:off x="903420" y="723900"/>
            <a:ext cx="12244544" cy="629660"/>
          </a:xfrm>
          <a:prstGeom prst="rect">
            <a:avLst/>
          </a:prstGeom>
        </p:spPr>
        <p:txBody>
          <a:bodyPr vert="horz" wrap="square" lIns="0" tIns="13970" rIns="0" bIns="0" rtlCol="0">
            <a:spAutoFit/>
          </a:bodyPr>
          <a:lstStyle/>
          <a:p>
            <a:pPr lvl="0" fontAlgn="base"/>
            <a:r>
              <a:rPr lang="es-ES" sz="4000" b="1" dirty="0">
                <a:solidFill>
                  <a:srgbClr val="E12227"/>
                </a:solidFill>
                <a:ea typeface="Times New Roman" panose="02020603050405020304" pitchFamily="18" charset="0"/>
              </a:rPr>
              <a:t>Comunicación efectiva en el entorno digital</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5255B718-8920-488C-9D5C-0995E1A8B04D}"/>
              </a:ext>
            </a:extLst>
          </p:cNvPr>
          <p:cNvSpPr txBox="1"/>
          <p:nvPr/>
        </p:nvSpPr>
        <p:spPr>
          <a:xfrm>
            <a:off x="692726" y="3683490"/>
            <a:ext cx="12032673" cy="2308324"/>
          </a:xfrm>
          <a:prstGeom prst="rect">
            <a:avLst/>
          </a:prstGeom>
          <a:noFill/>
        </p:spPr>
        <p:txBody>
          <a:bodyPr wrap="square">
            <a:spAutoFit/>
          </a:bodyPr>
          <a:lstStyle/>
          <a:p>
            <a:pPr algn="just" fontAlgn="base"/>
            <a:endParaRPr lang="es-ES" sz="2400" dirty="0">
              <a:effectLst/>
              <a:latin typeface="Times New Roman" panose="02020603050405020304" pitchFamily="18" charset="0"/>
              <a:ea typeface="Times New Roman" panose="02020603050405020304" pitchFamily="18" charset="0"/>
            </a:endParaRPr>
          </a:p>
          <a:p>
            <a:pPr marL="342900" indent="-342900" algn="just" fontAlgn="base">
              <a:buFont typeface="Arial" panose="020B0604020202020204" pitchFamily="34" charset="0"/>
              <a:buChar char="•"/>
            </a:pPr>
            <a:r>
              <a:rPr lang="es-ES" sz="2400" b="1" dirty="0">
                <a:solidFill>
                  <a:srgbClr val="E12227"/>
                </a:solidFill>
                <a:latin typeface="Calibri" panose="020F0502020204030204" pitchFamily="34" charset="0"/>
                <a:ea typeface="Times New Roman" panose="02020603050405020304" pitchFamily="18" charset="0"/>
              </a:rPr>
              <a:t>Empleo de vocabulario con determinados significados:</a:t>
            </a:r>
            <a:r>
              <a:rPr lang="es-ES" sz="2400" dirty="0">
                <a:solidFill>
                  <a:srgbClr val="E12227"/>
                </a:solidFill>
                <a:effectLst/>
                <a:latin typeface="Calibri" panose="020F0502020204030204" pitchFamily="34" charset="0"/>
                <a:ea typeface="Times New Roman" panose="02020603050405020304" pitchFamily="18" charset="0"/>
              </a:rPr>
              <a:t> </a:t>
            </a:r>
            <a:r>
              <a:rPr lang="es-ES" sz="2400" dirty="0">
                <a:solidFill>
                  <a:srgbClr val="243255"/>
                </a:solidFill>
                <a:latin typeface="Calibri" panose="020F0502020204030204" pitchFamily="34" charset="0"/>
                <a:ea typeface="Times New Roman" panose="02020603050405020304" pitchFamily="18" charset="0"/>
              </a:rPr>
              <a:t>Idiomas, tecnicismos, anglicismos, lenguaje coloquial, símbolos con más de un significado, expresión deficiente, etc., que el receptor, por diferentes causas, puede interpretarlas de manera distinta o directamente no entenderlas, lo cual influye en una deformación del mensaje que recibimos o que pretendíamos hacer llegar.</a:t>
            </a:r>
            <a:endParaRPr lang="es-E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91693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par>
                          <p:cTn id="22" fill="hold">
                            <p:stCondLst>
                              <p:cond delay="500"/>
                            </p:stCondLst>
                            <p:childTnLst>
                              <p:par>
                                <p:cTn id="23" presetID="21" presetClass="entr" presetSubtype="1" fill="hold" nodeType="after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wheel(1)">
                                      <p:cBhvr>
                                        <p:cTn id="25"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4172</Words>
  <Application>Microsoft Office PowerPoint</Application>
  <PresentationFormat>Personalizado</PresentationFormat>
  <Paragraphs>199</Paragraphs>
  <Slides>26</Slides>
  <Notes>23</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26</vt:i4>
      </vt:variant>
    </vt:vector>
  </HeadingPairs>
  <TitlesOfParts>
    <vt:vector size="34" baseType="lpstr">
      <vt:lpstr>Arial</vt:lpstr>
      <vt:lpstr>Calibri</vt:lpstr>
      <vt:lpstr>Courier New</vt:lpstr>
      <vt:lpstr>Tahoma</vt:lpstr>
      <vt:lpstr>Times New Roman</vt:lpstr>
      <vt:lpstr>YADLjI9qxTA 0</vt:lpstr>
      <vt:lpstr>Office Theme</vt:lpstr>
      <vt:lpstr>1_Office Theme</vt:lpstr>
      <vt:lpstr>Presentación de PowerPoint</vt:lpstr>
      <vt:lpstr>OBJETIVOS Y METAS  </vt:lpstr>
      <vt:lpstr>INDEX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Miriam Internet Web Solutions</cp:lastModifiedBy>
  <cp:revision>128</cp:revision>
  <dcterms:created xsi:type="dcterms:W3CDTF">2021-03-19T11:51:00Z</dcterms:created>
  <dcterms:modified xsi:type="dcterms:W3CDTF">2022-02-10T15:54:20Z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