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69" r:id="rId3"/>
    <p:sldId id="257" r:id="rId4"/>
    <p:sldId id="273" r:id="rId5"/>
    <p:sldId id="26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0"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20/02/2022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24365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7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0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4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31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5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8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9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21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0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9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054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3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90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826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3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50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98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181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0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5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52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38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47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9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5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0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5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1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lbertbandura.com/"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www.unh.edu/unhtoday/expert/mayer-john-0" TargetMode="External"/><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iteseerx.ist.psu.edu/viewdoc/download?doi=10.1.1.385.4383&amp;rep=rep1&amp;type=pdf" TargetMode="External"/><Relationship Id="rId4" Type="http://schemas.openxmlformats.org/officeDocument/2006/relationships/image" Target="../media/image7.png"/><Relationship Id="rId9" Type="http://schemas.openxmlformats.org/officeDocument/2006/relationships/hyperlink" Target="https://som.yale.edu/faculty/peter-salove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danielgoleman.info/"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6994103" y="7048623"/>
            <a:ext cx="11353800" cy="86177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ru-RU" sz="2500" b="1">
                <a:solidFill>
                  <a:srgbClr val="E12227"/>
                </a:solidFill>
                <a:latin typeface="Tahoma" panose="020B0604030504040204" pitchFamily="34" charset="0"/>
                <a:ea typeface="Tahoma" panose="020B0604030504040204" pitchFamily="34" charset="0"/>
                <a:cs typeface="Tahoma" panose="020B0604030504040204" pitchFamily="34" charset="0"/>
              </a:rPr>
              <a:t>Развитие на емоционалната интелигентност за по-добри възможности за работа</a:t>
            </a:r>
            <a:endParaRPr kumimoji="0" lang="pt-BR"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48900" y="8080036"/>
            <a:ext cx="5334000" cy="400110"/>
          </a:xfrm>
          <a:prstGeom prst="rect">
            <a:avLst/>
          </a:prstGeom>
          <a:noFill/>
        </p:spPr>
        <p:txBody>
          <a:bodyPr wrap="square">
            <a:spAutoFit/>
          </a:bodyPr>
          <a:lstStyle/>
          <a:p>
            <a:r>
              <a:rPr lang="bg-BG"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         </a:t>
            </a:r>
            <a:r>
              <a:rPr lang="en-US"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IDP </a:t>
            </a: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European Consultants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838201" y="1399188"/>
            <a:ext cx="17013554"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Съвременни изследвания на ЕИ</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38199" y="2150676"/>
            <a:ext cx="17013554" cy="7417415"/>
          </a:xfrm>
          <a:prstGeom prst="rect">
            <a:avLst/>
          </a:prstGeom>
          <a:noFill/>
        </p:spPr>
        <p:txBody>
          <a:bodyPr wrap="square" rtlCol="0">
            <a:spAutoFit/>
          </a:bodyPr>
          <a:lstStyle/>
          <a:p>
            <a:pPr algn="just"/>
            <a:r>
              <a:rPr lang="ru-RU" altLang="ko-KR" sz="2800"/>
              <a:t>Към днешна дата съществуват многобройни изследвания на емоционалната интелигентност, както в най-общ план, така и конкретно за ЕИ за бизнеса. </a:t>
            </a:r>
          </a:p>
          <a:p>
            <a:pPr algn="just"/>
            <a:r>
              <a:rPr lang="ru-RU" altLang="ko-KR" sz="2800"/>
              <a:t> </a:t>
            </a:r>
          </a:p>
          <a:p>
            <a:pPr algn="just"/>
            <a:r>
              <a:rPr lang="ru-RU" altLang="ko-KR" sz="2800"/>
              <a:t>През годините понятието е формулирано по много различни начини. Основните елементи на ЕИ (т.е. рамката на емоционалната интелигентност) обаче си остават същите:</a:t>
            </a:r>
            <a:endParaRPr lang="en-US" altLang="ko-KR" sz="2800"/>
          </a:p>
          <a:p>
            <a:pPr algn="just"/>
            <a:endParaRPr lang="ru-RU" altLang="ko-KR" sz="2800"/>
          </a:p>
          <a:p>
            <a:pPr algn="just"/>
            <a:r>
              <a:rPr lang="ru-RU" altLang="ko-KR" sz="2800"/>
              <a:t>1.	Самопознание → способността за разпознаване на собствените емоции и тези на околните</a:t>
            </a:r>
          </a:p>
          <a:p>
            <a:pPr algn="just"/>
            <a:r>
              <a:rPr lang="ru-RU" altLang="ko-KR" sz="2800"/>
              <a:t>2.	Саморегулиране → способността да се разпознава как собствените емоции и тези на околните въздействат на заобикалящата среда</a:t>
            </a:r>
          </a:p>
          <a:p>
            <a:pPr algn="just"/>
            <a:r>
              <a:rPr lang="ru-RU" altLang="ko-KR" sz="2800"/>
              <a:t>3.	Мотивация → способността да разпознаваме кои са движещите сили на нашите действия и да се възползваме от това познание</a:t>
            </a:r>
          </a:p>
          <a:p>
            <a:pPr algn="just"/>
            <a:r>
              <a:rPr lang="ru-RU" altLang="ko-KR" sz="2800"/>
              <a:t>4.	Емпатия → способността за установяване на смислена връзка с другите чрез разбиране на техните чувства/емоции</a:t>
            </a:r>
          </a:p>
          <a:p>
            <a:pPr algn="just"/>
            <a:r>
              <a:rPr lang="ru-RU" altLang="ko-KR" sz="2800"/>
              <a:t>5.	Социални умения → способността да се тълкува динамиката на отношенията около нечия екосистема</a:t>
            </a:r>
          </a:p>
          <a:p>
            <a:pPr algn="just"/>
            <a:endParaRPr lang="ru-RU" altLang="ko-KR" sz="2800"/>
          </a:p>
          <a:p>
            <a:pPr algn="just"/>
            <a:endParaRPr lang="en-US" altLang="ko-KR" sz="2800" dirty="0"/>
          </a:p>
          <a:p>
            <a:pPr algn="just"/>
            <a:endParaRPr lang="en-US" altLang="ko-KR" sz="2800" dirty="0"/>
          </a:p>
        </p:txBody>
      </p:sp>
    </p:spTree>
    <p:extLst>
      <p:ext uri="{BB962C8B-B14F-4D97-AF65-F5344CB8AC3E}">
        <p14:creationId xmlns:p14="http://schemas.microsoft.com/office/powerpoint/2010/main" val="377383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Сравнение между двете рамки (ЕИ и EntreComp)</a:t>
            </a:r>
            <a:r>
              <a:rPr lang="en-GB" sz="4000" b="1" spc="50">
                <a:solidFill>
                  <a:srgbClr val="243255"/>
                </a:solidFill>
                <a:cs typeface="Tahoma"/>
              </a:rPr>
              <a:t> </a:t>
            </a:r>
            <a:r>
              <a:rPr lang="en-GB" sz="4000" b="1" spc="50" dirty="0">
                <a:solidFill>
                  <a:srgbClr val="243255"/>
                </a:solidFill>
                <a:cs typeface="Tahoma"/>
              </a:rPr>
              <a:t>(1)</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9" name="Tabella 2">
            <a:extLst>
              <a:ext uri="{FF2B5EF4-FFF2-40B4-BE49-F238E27FC236}">
                <a16:creationId xmlns:a16="http://schemas.microsoft.com/office/drawing/2014/main" id="{37A83D08-3341-4F0F-8155-7DCCB7C4A65F}"/>
              </a:ext>
            </a:extLst>
          </p:cNvPr>
          <p:cNvGraphicFramePr>
            <a:graphicFrameLocks noGrp="1"/>
          </p:cNvGraphicFramePr>
          <p:nvPr>
            <p:extLst>
              <p:ext uri="{D42A27DB-BD31-4B8C-83A1-F6EECF244321}">
                <p14:modId xmlns:p14="http://schemas.microsoft.com/office/powerpoint/2010/main" val="624205297"/>
              </p:ext>
            </p:extLst>
          </p:nvPr>
        </p:nvGraphicFramePr>
        <p:xfrm>
          <a:off x="1828800" y="3009900"/>
          <a:ext cx="14782800" cy="749808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3136993467"/>
                    </a:ext>
                  </a:extLst>
                </a:gridCol>
                <a:gridCol w="7391400">
                  <a:extLst>
                    <a:ext uri="{9D8B030D-6E8A-4147-A177-3AD203B41FA5}">
                      <a16:colId xmlns:a16="http://schemas.microsoft.com/office/drawing/2014/main" val="577786731"/>
                    </a:ext>
                  </a:extLst>
                </a:gridCol>
              </a:tblGrid>
              <a:tr h="429322">
                <a:tc>
                  <a:txBody>
                    <a:bodyPr/>
                    <a:lstStyle/>
                    <a:p>
                      <a:pPr algn="ctr"/>
                      <a:r>
                        <a:rPr lang="bg-BG" sz="3800">
                          <a:solidFill>
                            <a:sysClr val="windowText" lastClr="000000"/>
                          </a:solidFill>
                        </a:rPr>
                        <a:t>Рамката на </a:t>
                      </a:r>
                      <a:r>
                        <a:rPr lang="en-US" sz="3800">
                          <a:solidFill>
                            <a:sysClr val="windowText" lastClr="000000"/>
                          </a:solidFill>
                        </a:rPr>
                        <a:t>EntreComp </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3800">
                          <a:solidFill>
                            <a:sysClr val="windowText" lastClr="000000"/>
                          </a:solidFill>
                        </a:rPr>
                        <a:t>  </a:t>
                      </a:r>
                      <a:r>
                        <a:rPr lang="bg-BG" sz="3800">
                          <a:solidFill>
                            <a:sysClr val="windowText" lastClr="000000"/>
                          </a:solidFill>
                        </a:rPr>
                        <a:t>Рамката на ЕИ</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2283212">
                <a:tc>
                  <a:txBody>
                    <a:bodyPr/>
                    <a:lstStyle/>
                    <a:p>
                      <a:pPr algn="ctr"/>
                      <a:r>
                        <a:rPr lang="bg-BG" sz="3800">
                          <a:solidFill>
                            <a:sysClr val="windowText" lastClr="000000"/>
                          </a:solidFill>
                        </a:rPr>
                        <a:t>Самопознание и саморегулиране</a:t>
                      </a:r>
                    </a:p>
                    <a:p>
                      <a:pPr algn="ctr"/>
                      <a:r>
                        <a:rPr lang="bg-BG" sz="3800">
                          <a:solidFill>
                            <a:sysClr val="windowText" lastClr="000000"/>
                          </a:solidFill>
                        </a:rPr>
                        <a:t>Мотивация и постоянство                           Мобилизиране на ресурсите</a:t>
                      </a:r>
                    </a:p>
                    <a:p>
                      <a:pPr algn="ctr"/>
                      <a:r>
                        <a:rPr lang="bg-BG" sz="3800">
                          <a:solidFill>
                            <a:sysClr val="windowText" lastClr="000000"/>
                          </a:solidFill>
                        </a:rPr>
                        <a:t>Финансова и икономическа грамотност</a:t>
                      </a:r>
                    </a:p>
                    <a:p>
                      <a:pPr algn="ctr"/>
                      <a:r>
                        <a:rPr lang="bg-BG" sz="3800">
                          <a:solidFill>
                            <a:sysClr val="windowText" lastClr="000000"/>
                          </a:solidFill>
                        </a:rPr>
                        <a:t>Мобилизиране на околните </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3800">
                          <a:solidFill>
                            <a:sysClr val="windowText" lastClr="000000"/>
                          </a:solidFill>
                        </a:rPr>
                        <a:t>Самопознание </a:t>
                      </a:r>
                    </a:p>
                    <a:p>
                      <a:pPr algn="ctr"/>
                      <a:r>
                        <a:rPr lang="bg-BG" sz="3800">
                          <a:solidFill>
                            <a:sysClr val="windowText" lastClr="000000"/>
                          </a:solidFill>
                        </a:rPr>
                        <a:t>Саморегулиране </a:t>
                      </a:r>
                    </a:p>
                    <a:p>
                      <a:pPr algn="ctr"/>
                      <a:r>
                        <a:rPr lang="bg-BG" sz="3800">
                          <a:solidFill>
                            <a:sysClr val="windowText" lastClr="000000"/>
                          </a:solidFill>
                        </a:rPr>
                        <a:t>Мотивация </a:t>
                      </a:r>
                    </a:p>
                    <a:p>
                      <a:pPr algn="ctr"/>
                      <a:r>
                        <a:rPr lang="bg-BG" sz="3800">
                          <a:solidFill>
                            <a:sysClr val="windowText" lastClr="000000"/>
                          </a:solidFill>
                        </a:rPr>
                        <a:t>Емпатия </a:t>
                      </a:r>
                    </a:p>
                    <a:p>
                      <a:pPr algn="ctr"/>
                      <a:r>
                        <a:rPr lang="bg-BG" sz="3800">
                          <a:solidFill>
                            <a:sysClr val="windowText" lastClr="000000"/>
                          </a:solidFill>
                        </a:rPr>
                        <a:t>Социални умения</a:t>
                      </a: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429322">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429322">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429322">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800100">
                <a:tc>
                  <a:txBody>
                    <a:bodyPr/>
                    <a:lstStyle/>
                    <a:p>
                      <a:pPr algn="ctr"/>
                      <a:endParaRPr lang="ru-RU" sz="3800">
                        <a:solidFill>
                          <a:sysClr val="windowText" lastClr="000000"/>
                        </a:solidFill>
                      </a:endParaRPr>
                    </a:p>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3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164430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bg-BG" sz="4000" b="1" spc="50">
                <a:solidFill>
                  <a:srgbClr val="243255"/>
                </a:solidFill>
                <a:cs typeface="Tahoma"/>
              </a:rPr>
              <a:t>Сравнение между двете рамки </a:t>
            </a:r>
            <a:r>
              <a:rPr lang="en-GB" sz="4000" b="1" spc="50">
                <a:solidFill>
                  <a:srgbClr val="243255"/>
                </a:solidFill>
                <a:cs typeface="Tahoma"/>
              </a:rPr>
              <a:t>(</a:t>
            </a:r>
            <a:r>
              <a:rPr lang="en-GB" sz="4000" b="1" spc="50" dirty="0">
                <a:solidFill>
                  <a:srgbClr val="243255"/>
                </a:solidFill>
                <a:cs typeface="Tahoma"/>
              </a:rPr>
              <a:t>2)</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954107"/>
          </a:xfrm>
          <a:prstGeom prst="rect">
            <a:avLst/>
          </a:prstGeom>
          <a:noFill/>
        </p:spPr>
        <p:txBody>
          <a:bodyPr wrap="square" rtlCol="0">
            <a:spAutoFit/>
          </a:bodyPr>
          <a:lstStyle/>
          <a:p>
            <a:pPr algn="just"/>
            <a:r>
              <a:rPr lang="bg-BG" altLang="ko-KR" sz="2800"/>
              <a:t>Очевидни са начините, по които двете рамки са свързани и се припокриват. </a:t>
            </a:r>
            <a:endParaRPr lang="en-US" altLang="ko-KR" sz="2800" dirty="0"/>
          </a:p>
          <a:p>
            <a:pPr algn="just"/>
            <a:r>
              <a:rPr lang="bg-BG" altLang="ko-KR" sz="2800"/>
              <a:t>Най-очебийните припокривания са</a:t>
            </a:r>
            <a:r>
              <a:rPr lang="en-US" altLang="ko-KR" sz="2800"/>
              <a:t>:  </a:t>
            </a:r>
            <a:endParaRPr lang="en-US" altLang="ko-KR" sz="2800" dirty="0"/>
          </a:p>
        </p:txBody>
      </p:sp>
      <p:graphicFrame>
        <p:nvGraphicFramePr>
          <p:cNvPr id="9" name="Tabella 2">
            <a:extLst>
              <a:ext uri="{FF2B5EF4-FFF2-40B4-BE49-F238E27FC236}">
                <a16:creationId xmlns:a16="http://schemas.microsoft.com/office/drawing/2014/main" id="{DD26092D-FFAC-4529-8E7A-4BC6DE9C3C03}"/>
              </a:ext>
            </a:extLst>
          </p:cNvPr>
          <p:cNvGraphicFramePr>
            <a:graphicFrameLocks noGrp="1"/>
          </p:cNvGraphicFramePr>
          <p:nvPr>
            <p:extLst>
              <p:ext uri="{D42A27DB-BD31-4B8C-83A1-F6EECF244321}">
                <p14:modId xmlns:p14="http://schemas.microsoft.com/office/powerpoint/2010/main" val="4091816536"/>
              </p:ext>
            </p:extLst>
          </p:nvPr>
        </p:nvGraphicFramePr>
        <p:xfrm>
          <a:off x="1860059" y="4853963"/>
          <a:ext cx="14630400" cy="289560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364490">
                <a:tc>
                  <a:txBody>
                    <a:bodyPr/>
                    <a:lstStyle/>
                    <a:p>
                      <a:pPr algn="ctr"/>
                      <a:r>
                        <a:rPr lang="en-US" sz="2200" dirty="0">
                          <a:solidFill>
                            <a:sysClr val="windowText" lastClr="000000"/>
                          </a:solidFill>
                        </a:rPr>
                        <a:t>EntreComp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algn="ctr"/>
                      <a:r>
                        <a:rPr lang="en-US" sz="2200" dirty="0">
                          <a:solidFill>
                            <a:sysClr val="windowText" lastClr="000000"/>
                          </a:solidFill>
                        </a:rPr>
                        <a:t>Emotional Intelligence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364490">
                <a:tc>
                  <a:txBody>
                    <a:bodyPr/>
                    <a:lstStyle/>
                    <a:p>
                      <a:pPr algn="ctr"/>
                      <a:r>
                        <a:rPr lang="bg-BG" sz="2200">
                          <a:solidFill>
                            <a:sysClr val="windowText" lastClr="000000"/>
                          </a:solidFill>
                        </a:rPr>
                        <a:t>Самопознание и саморегулиране</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2200">
                          <a:solidFill>
                            <a:sysClr val="windowText" lastClr="000000"/>
                          </a:solidFill>
                        </a:rPr>
                        <a:t>Самопознание</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364490">
                <a:tc>
                  <a:txBody>
                    <a:bodyPr/>
                    <a:lstStyle/>
                    <a:p>
                      <a:pPr algn="ctr"/>
                      <a:r>
                        <a:rPr lang="bg-BG" sz="2200">
                          <a:solidFill>
                            <a:sysClr val="windowText" lastClr="000000"/>
                          </a:solidFill>
                        </a:rPr>
                        <a:t>Мотивация и постоянство </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2200">
                          <a:solidFill>
                            <a:sysClr val="windowText" lastClr="000000"/>
                          </a:solidFill>
                        </a:rPr>
                        <a:t>Саморегулиране</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364490">
                <a:tc>
                  <a:txBody>
                    <a:bodyPr/>
                    <a:lstStyle/>
                    <a:p>
                      <a:pPr algn="ctr"/>
                      <a:r>
                        <a:rPr lang="bg-BG" sz="2200">
                          <a:solidFill>
                            <a:sysClr val="windowText" lastClr="000000"/>
                          </a:solidFill>
                        </a:rPr>
                        <a:t>Мобилизиране на ресурсите</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2200">
                          <a:solidFill>
                            <a:sysClr val="windowText" lastClr="000000"/>
                          </a:solidFill>
                        </a:rPr>
                        <a:t>Мотивация</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364490">
                <a:tc>
                  <a:txBody>
                    <a:bodyPr/>
                    <a:lstStyle/>
                    <a:p>
                      <a:pPr algn="ctr"/>
                      <a:r>
                        <a:rPr lang="bg-BG" sz="2200">
                          <a:solidFill>
                            <a:sysClr val="windowText" lastClr="000000"/>
                          </a:solidFill>
                        </a:rPr>
                        <a:t>Финансова и икономическа грамотност</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2200">
                          <a:solidFill>
                            <a:sysClr val="windowText" lastClr="000000"/>
                          </a:solidFill>
                        </a:rPr>
                        <a:t>Емпатия</a:t>
                      </a:r>
                      <a:r>
                        <a:rPr lang="en-US" sz="2200">
                          <a:solidFill>
                            <a:sysClr val="windowText" lastClr="000000"/>
                          </a:solidFill>
                        </a:rPr>
                        <a:t> </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364490">
                <a:tc>
                  <a:txBody>
                    <a:bodyPr/>
                    <a:lstStyle/>
                    <a:p>
                      <a:pPr algn="ctr"/>
                      <a:r>
                        <a:rPr lang="bg-BG" sz="2200">
                          <a:solidFill>
                            <a:sysClr val="windowText" lastClr="000000"/>
                          </a:solidFill>
                        </a:rPr>
                        <a:t>Мобилизиране на околните </a:t>
                      </a:r>
                    </a:p>
                    <a:p>
                      <a:pPr algn="ct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bg-BG" sz="2200">
                          <a:solidFill>
                            <a:sysClr val="windowText" lastClr="000000"/>
                          </a:solidFill>
                        </a:rPr>
                        <a:t>Социални умения</a:t>
                      </a:r>
                      <a:endParaRPr lang="en-US" sz="22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cxnSp>
        <p:nvCxnSpPr>
          <p:cNvPr id="3" name="Connettore 2 2">
            <a:extLst>
              <a:ext uri="{FF2B5EF4-FFF2-40B4-BE49-F238E27FC236}">
                <a16:creationId xmlns:a16="http://schemas.microsoft.com/office/drawing/2014/main" id="{C9167974-2EB4-4BC7-8055-104102627F97}"/>
              </a:ext>
            </a:extLst>
          </p:cNvPr>
          <p:cNvCxnSpPr>
            <a:cxnSpLocks/>
          </p:cNvCxnSpPr>
          <p:nvPr/>
        </p:nvCxnSpPr>
        <p:spPr>
          <a:xfrm flipV="1">
            <a:off x="7467600" y="5479816"/>
            <a:ext cx="4343400" cy="63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5B51091D-257C-4FED-93F0-42927516B58D}"/>
              </a:ext>
            </a:extLst>
          </p:cNvPr>
          <p:cNvCxnSpPr>
            <a:cxnSpLocks/>
          </p:cNvCxnSpPr>
          <p:nvPr/>
        </p:nvCxnSpPr>
        <p:spPr>
          <a:xfrm>
            <a:off x="7467600" y="5543454"/>
            <a:ext cx="4343400" cy="3891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89EB78D-EDED-4D62-914D-AD53D967CDBB}"/>
              </a:ext>
            </a:extLst>
          </p:cNvPr>
          <p:cNvCxnSpPr/>
          <p:nvPr/>
        </p:nvCxnSpPr>
        <p:spPr>
          <a:xfrm>
            <a:off x="7467600" y="5932583"/>
            <a:ext cx="4343400" cy="43011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6C3FC8B7-F2EF-45B9-B0BD-E89B7E4D643F}"/>
              </a:ext>
            </a:extLst>
          </p:cNvPr>
          <p:cNvCxnSpPr>
            <a:cxnSpLocks/>
          </p:cNvCxnSpPr>
          <p:nvPr/>
        </p:nvCxnSpPr>
        <p:spPr>
          <a:xfrm>
            <a:off x="7467600" y="5543454"/>
            <a:ext cx="4343400" cy="1581246"/>
          </a:xfrm>
          <a:prstGeom prst="straightConnector1">
            <a:avLst/>
          </a:prstGeom>
          <a:ln>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D4B2022-D0EA-45E1-B584-63A478072A12}"/>
              </a:ext>
            </a:extLst>
          </p:cNvPr>
          <p:cNvCxnSpPr>
            <a:cxnSpLocks/>
          </p:cNvCxnSpPr>
          <p:nvPr/>
        </p:nvCxnSpPr>
        <p:spPr>
          <a:xfrm flipV="1">
            <a:off x="7467600" y="5479816"/>
            <a:ext cx="4343400" cy="164488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618C52A-E863-4E2D-82F4-79C84AAABE54}"/>
              </a:ext>
            </a:extLst>
          </p:cNvPr>
          <p:cNvCxnSpPr>
            <a:cxnSpLocks/>
          </p:cNvCxnSpPr>
          <p:nvPr/>
        </p:nvCxnSpPr>
        <p:spPr>
          <a:xfrm flipV="1">
            <a:off x="7467600" y="5932583"/>
            <a:ext cx="4343400" cy="119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294E5507-A460-4FEA-A178-1749C77A7410}"/>
              </a:ext>
            </a:extLst>
          </p:cNvPr>
          <p:cNvCxnSpPr/>
          <p:nvPr/>
        </p:nvCxnSpPr>
        <p:spPr>
          <a:xfrm flipH="1">
            <a:off x="7467600" y="6743700"/>
            <a:ext cx="4343400" cy="381000"/>
          </a:xfrm>
          <a:prstGeom prst="straightConnector1">
            <a:avLst/>
          </a:prstGeom>
          <a:ln>
            <a:solidFill>
              <a:schemeClr val="bg2">
                <a:lumMod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E7784475-13AF-433B-A5D6-4633DDFAF1A2}"/>
              </a:ext>
            </a:extLst>
          </p:cNvPr>
          <p:cNvCxnSpPr/>
          <p:nvPr/>
        </p:nvCxnSpPr>
        <p:spPr>
          <a:xfrm>
            <a:off x="7467600" y="5543454"/>
            <a:ext cx="4343400" cy="120024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E2A35C56-5615-4904-A55C-5ADF46A4DDA9}"/>
              </a:ext>
            </a:extLst>
          </p:cNvPr>
          <p:cNvCxnSpPr/>
          <p:nvPr/>
        </p:nvCxnSpPr>
        <p:spPr>
          <a:xfrm>
            <a:off x="7467600" y="5543454"/>
            <a:ext cx="4343400" cy="819246"/>
          </a:xfrm>
          <a:prstGeom prst="straightConnector1">
            <a:avLst/>
          </a:prstGeom>
          <a:ln>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6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Сравнение между двете рамки</a:t>
            </a:r>
            <a:r>
              <a:rPr lang="en-GB" sz="4000" b="1" spc="50">
                <a:solidFill>
                  <a:srgbClr val="243255"/>
                </a:solidFill>
                <a:cs typeface="Tahoma"/>
              </a:rPr>
              <a:t> </a:t>
            </a:r>
            <a:r>
              <a:rPr lang="en-GB" sz="4000" b="1" spc="50" dirty="0">
                <a:solidFill>
                  <a:srgbClr val="243255"/>
                </a:solidFill>
                <a:cs typeface="Tahoma"/>
              </a:rPr>
              <a:t>(3)</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832092"/>
          </a:xfrm>
          <a:prstGeom prst="rect">
            <a:avLst/>
          </a:prstGeom>
          <a:noFill/>
        </p:spPr>
        <p:txBody>
          <a:bodyPr wrap="square" rtlCol="0">
            <a:spAutoFit/>
          </a:bodyPr>
          <a:lstStyle/>
          <a:p>
            <a:pPr algn="just"/>
            <a:r>
              <a:rPr lang="ru-RU" altLang="ko-KR" sz="2800"/>
              <a:t>От петте компетенции, част от Ресурсите, самопознанието и саморегулирането в най-голяма степен съответстват на  „първоначалната“ рамка на емоционална интелигентност. </a:t>
            </a:r>
          </a:p>
          <a:p>
            <a:pPr algn="just"/>
            <a:endParaRPr lang="ru-RU" altLang="ko-KR" sz="2800"/>
          </a:p>
          <a:p>
            <a:pPr algn="just"/>
            <a:r>
              <a:rPr lang="ru-RU" altLang="ko-KR" sz="2800"/>
              <a:t>Самопознанието и саморегулирането като вид „интелигентност“ позволяват на хората да се самоусъвършенстват и да си поставят по-високи цели за изпълнение. На хората с развито самопознание и саморегулиране може да се разчита повече, те са по-уверени в своите действия, постигат целите си и въздействат позитивно на себе си и околните. </a:t>
            </a:r>
          </a:p>
          <a:p>
            <a:pPr algn="just"/>
            <a:endParaRPr lang="ru-RU" altLang="ko-KR" sz="2800"/>
          </a:p>
          <a:p>
            <a:pPr algn="just"/>
            <a:r>
              <a:rPr lang="ru-RU" altLang="ko-KR" sz="2800">
                <a:solidFill>
                  <a:srgbClr val="002060"/>
                </a:solidFill>
              </a:rPr>
              <a:t>Самопознанието и саморегулирането са двете движещи сили на човешката упоритост и мисъл, които помагат за постигане на целите. </a:t>
            </a:r>
          </a:p>
          <a:p>
            <a:pPr algn="just"/>
            <a:endParaRPr lang="en-US" altLang="ko-KR" sz="2800" b="1" dirty="0">
              <a:solidFill>
                <a:srgbClr val="0070C0"/>
              </a:solidFill>
            </a:endParaRPr>
          </a:p>
        </p:txBody>
      </p:sp>
    </p:spTree>
    <p:extLst>
      <p:ext uri="{BB962C8B-B14F-4D97-AF65-F5344CB8AC3E}">
        <p14:creationId xmlns:p14="http://schemas.microsoft.com/office/powerpoint/2010/main" val="319256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За самопознанието</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108543"/>
          </a:xfrm>
          <a:prstGeom prst="rect">
            <a:avLst/>
          </a:prstGeom>
          <a:noFill/>
        </p:spPr>
        <p:txBody>
          <a:bodyPr wrap="square" rtlCol="0">
            <a:spAutoFit/>
          </a:bodyPr>
          <a:lstStyle/>
          <a:p>
            <a:pPr algn="just"/>
            <a:r>
              <a:rPr lang="ru-RU" altLang="ko-KR" sz="2800"/>
              <a:t>Самопознанието е вечно обсъждана тема и във философията, и в неврологията, теологията, философията, а напоследък и във физиката. </a:t>
            </a:r>
          </a:p>
          <a:p>
            <a:pPr algn="just"/>
            <a:endParaRPr lang="ru-RU" altLang="ko-KR" sz="2800"/>
          </a:p>
          <a:p>
            <a:pPr algn="just"/>
            <a:r>
              <a:rPr lang="ru-RU" altLang="ko-KR" sz="2800"/>
              <a:t>Понятията „познание“ и „съзнание“ пораждат много размисли още от времето на древногръцките философи.</a:t>
            </a:r>
          </a:p>
          <a:p>
            <a:pPr algn="just"/>
            <a:endParaRPr lang="ru-RU" altLang="ko-KR" sz="2800"/>
          </a:p>
          <a:p>
            <a:pPr algn="just"/>
            <a:r>
              <a:rPr lang="ru-RU" altLang="ko-KR" sz="2800"/>
              <a:t>С течение на времето понятията придобиват различни значения, тъй като учени от различни области разглеждат явленията от гледна точка на своята дисциплина.</a:t>
            </a:r>
          </a:p>
        </p:txBody>
      </p:sp>
    </p:spTree>
    <p:extLst>
      <p:ext uri="{BB962C8B-B14F-4D97-AF65-F5344CB8AC3E}">
        <p14:creationId xmlns:p14="http://schemas.microsoft.com/office/powerpoint/2010/main" val="270352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Общото разбиране за самопознанието</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От многото възможни интерпретации, в контекста на този модул, ние изхождаме от теорията на социалната психология, предложена от двама автори през 1972 г.</a:t>
            </a:r>
          </a:p>
          <a:p>
            <a:pPr algn="just"/>
            <a:endParaRPr lang="ru-RU" altLang="ko-KR" sz="2800"/>
          </a:p>
          <a:p>
            <a:pPr algn="just"/>
            <a:r>
              <a:rPr lang="ru-RU" altLang="ko-KR" sz="2800"/>
              <a:t>Самопознанието е психологически процес на саморегулиране, който позволява на хората да ориентират поведението си към благоприятни и желани мисли и чувства.</a:t>
            </a:r>
          </a:p>
          <a:p>
            <a:pPr algn="just"/>
            <a:r>
              <a:rPr lang="ru-RU" altLang="ko-KR" sz="2000"/>
              <a:t>Източници: Duval, Shelley; Wicklund, Robert A. (1972). A Theory of Objective Self Awareness</a:t>
            </a:r>
          </a:p>
          <a:p>
            <a:pPr algn="just"/>
            <a:endParaRPr lang="bg-BG" altLang="ko-KR" sz="2800"/>
          </a:p>
          <a:p>
            <a:pPr algn="just"/>
            <a:r>
              <a:rPr lang="ru-RU" altLang="ko-KR" sz="2800"/>
              <a:t>Познавателният процес протича във всички житейски сфери и представлява важен механизъм, който помага на хората да поддържат (и затвърждават) дейности и да прилагат подходи, които водят до положително въздействие. </a:t>
            </a:r>
            <a:endParaRPr lang="en-US" altLang="ko-KR" sz="2800" dirty="0"/>
          </a:p>
        </p:txBody>
      </p:sp>
    </p:spTree>
    <p:extLst>
      <p:ext uri="{BB962C8B-B14F-4D97-AF65-F5344CB8AC3E}">
        <p14:creationId xmlns:p14="http://schemas.microsoft.com/office/powerpoint/2010/main" val="11890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2501967"/>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Развитие на самопознанието и по-добрите възможности за кариерно израстване</a:t>
            </a:r>
          </a:p>
          <a:p>
            <a:pPr marL="12700" algn="just">
              <a:lnSpc>
                <a:spcPct val="100000"/>
              </a:lnSpc>
              <a:spcBef>
                <a:spcPts val="110"/>
              </a:spcBef>
            </a:pPr>
            <a:endParaRPr lang="ru-RU" sz="4000" b="1" spc="50">
              <a:solidFill>
                <a:srgbClr val="243255"/>
              </a:solidFill>
              <a:cs typeface="Tahoma"/>
            </a:endParaRPr>
          </a:p>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ru-RU" altLang="ko-KR" sz="2800"/>
              <a:t>Ако си честен и откровен със себе си, отчиташ своя механизъм за самопознание, ти развиваш ума си, за да:</a:t>
            </a:r>
          </a:p>
          <a:p>
            <a:pPr algn="just"/>
            <a:endParaRPr lang="ru-RU" altLang="ko-KR" sz="2800"/>
          </a:p>
          <a:p>
            <a:pPr marL="457200" indent="-457200" algn="just">
              <a:buFont typeface="Arial" panose="020B0604020202020204" pitchFamily="34" charset="0"/>
              <a:buChar char="•"/>
            </a:pPr>
            <a:r>
              <a:rPr lang="ru-RU" altLang="ko-KR" sz="2800"/>
              <a:t>реагираш на външната среда, </a:t>
            </a:r>
          </a:p>
          <a:p>
            <a:pPr marL="457200" indent="-457200" algn="just">
              <a:buFont typeface="Arial" panose="020B0604020202020204" pitchFamily="34" charset="0"/>
              <a:buChar char="•"/>
            </a:pPr>
            <a:r>
              <a:rPr lang="ru-RU" altLang="ko-KR" sz="2800"/>
              <a:t>бъдеш по-наясно със своите нужди, въжделения и дългосрочна визия,</a:t>
            </a:r>
          </a:p>
          <a:p>
            <a:pPr marL="457200" indent="-457200" algn="just">
              <a:buFont typeface="Arial" panose="020B0604020202020204" pitchFamily="34" charset="0"/>
              <a:buChar char="•"/>
            </a:pPr>
            <a:r>
              <a:rPr lang="ru-RU" altLang="ko-KR" sz="2800"/>
              <a:t>успяваш да оцениш силните си страни и външните възможности, </a:t>
            </a:r>
          </a:p>
          <a:p>
            <a:pPr marL="457200" indent="-457200" algn="just">
              <a:buFont typeface="Arial" panose="020B0604020202020204" pitchFamily="34" charset="0"/>
              <a:buChar char="•"/>
            </a:pPr>
            <a:r>
              <a:rPr lang="ru-RU" altLang="ko-KR" sz="2800"/>
              <a:t>се чувстваш комфортно със своите слабости и несигурности,</a:t>
            </a:r>
          </a:p>
          <a:p>
            <a:pPr marL="457200" indent="-457200" algn="just">
              <a:buFont typeface="Arial" panose="020B0604020202020204" pitchFamily="34" charset="0"/>
              <a:buChar char="•"/>
            </a:pPr>
            <a:r>
              <a:rPr lang="ru-RU" altLang="ko-KR" sz="2800"/>
              <a:t>се справяш във враждебна външна среда, </a:t>
            </a:r>
          </a:p>
          <a:p>
            <a:pPr marL="457200" indent="-457200" algn="just">
              <a:buFont typeface="Arial" panose="020B0604020202020204" pitchFamily="34" charset="0"/>
              <a:buChar char="•"/>
            </a:pPr>
            <a:r>
              <a:rPr lang="ru-RU" altLang="ko-KR" sz="2800"/>
              <a:t>си сигурен в потенциала си.</a:t>
            </a:r>
          </a:p>
          <a:p>
            <a:pPr algn="just"/>
            <a:endParaRPr lang="ru-RU" altLang="ko-KR" sz="2800"/>
          </a:p>
          <a:p>
            <a:pPr algn="just"/>
            <a:r>
              <a:rPr lang="ru-RU" altLang="ko-KR" sz="2800"/>
              <a:t>Посоченото до момента се отнася не само до професионалния ти живот, но може да ти е от полза и в твоите взаимоотношения със семейството и връстниците.  </a:t>
            </a:r>
          </a:p>
          <a:p>
            <a:pPr algn="just"/>
            <a:endParaRPr lang="ru-RU" altLang="ko-KR" sz="2800" dirty="0"/>
          </a:p>
        </p:txBody>
      </p:sp>
    </p:spTree>
    <p:extLst>
      <p:ext uri="{BB962C8B-B14F-4D97-AF65-F5344CB8AC3E}">
        <p14:creationId xmlns:p14="http://schemas.microsoft.com/office/powerpoint/2010/main" val="2403147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За саморегулирането</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2573000" cy="4278094"/>
          </a:xfrm>
          <a:prstGeom prst="rect">
            <a:avLst/>
          </a:prstGeom>
          <a:noFill/>
        </p:spPr>
        <p:txBody>
          <a:bodyPr wrap="square" rtlCol="0">
            <a:spAutoFit/>
          </a:bodyPr>
          <a:lstStyle/>
          <a:p>
            <a:pPr algn="just"/>
            <a:r>
              <a:rPr lang="bg-BG" altLang="ko-KR" sz="2800"/>
              <a:t>Саморегулирането е отражение на вътрешните ни убеждения, движещи сили и мотивация, които ни водят към   „извършването на действия, необходими за справяне с бъдещи ситуации“.</a:t>
            </a:r>
          </a:p>
          <a:p>
            <a:pPr algn="just"/>
            <a:r>
              <a:rPr lang="bg-BG" altLang="ko-KR" sz="2400"/>
              <a:t>Източници: </a:t>
            </a:r>
            <a:r>
              <a:rPr lang="en-GB" altLang="ko-KR" sz="2400"/>
              <a:t>Bandura, Albert (1982). “Self-efficacy mechanism in human agency”. American Psychologist. 37 (2): 122–147</a:t>
            </a:r>
          </a:p>
          <a:p>
            <a:pPr algn="just"/>
            <a:endParaRPr lang="en-GB" altLang="ko-KR" sz="2800" dirty="0"/>
          </a:p>
          <a:p>
            <a:pPr algn="just"/>
            <a:r>
              <a:rPr lang="ru-RU" altLang="ko-KR" sz="2800"/>
              <a:t>Понятието „саморегулиране“ първо се въвежда от канадския психолог Албърт Бандура и се отнася до способността ни да регулираме социалните ни, познавателни и поведенчески компетенции, така че да постигнем конкретна цел възможно най-бързо, с най-добри резултати и с най-малко усилия.</a:t>
            </a:r>
            <a:endParaRPr lang="en-US" altLang="ko-KR" sz="2800" dirty="0"/>
          </a:p>
        </p:txBody>
      </p:sp>
      <p:pic>
        <p:nvPicPr>
          <p:cNvPr id="2" name="Immagine 1">
            <a:extLst>
              <a:ext uri="{FF2B5EF4-FFF2-40B4-BE49-F238E27FC236}">
                <a16:creationId xmlns:a16="http://schemas.microsoft.com/office/drawing/2014/main" id="{6905547A-0A9D-4410-9512-757C19EA4EA1}"/>
              </a:ext>
            </a:extLst>
          </p:cNvPr>
          <p:cNvPicPr>
            <a:picLocks noChangeAspect="1"/>
          </p:cNvPicPr>
          <p:nvPr/>
        </p:nvPicPr>
        <p:blipFill rotWithShape="1">
          <a:blip r:embed="rId5"/>
          <a:srcRect r="1215" b="8837"/>
          <a:stretch/>
        </p:blipFill>
        <p:spPr>
          <a:xfrm>
            <a:off x="13702134" y="2332322"/>
            <a:ext cx="4130570" cy="5552570"/>
          </a:xfrm>
          <a:prstGeom prst="rect">
            <a:avLst/>
          </a:prstGeom>
        </p:spPr>
      </p:pic>
      <p:sp>
        <p:nvSpPr>
          <p:cNvPr id="3" name="CasellaDiTesto 2">
            <a:extLst>
              <a:ext uri="{FF2B5EF4-FFF2-40B4-BE49-F238E27FC236}">
                <a16:creationId xmlns:a16="http://schemas.microsoft.com/office/drawing/2014/main" id="{E4291A65-FC05-4FEB-A518-86F8FA63E694}"/>
              </a:ext>
            </a:extLst>
          </p:cNvPr>
          <p:cNvSpPr txBox="1"/>
          <p:nvPr/>
        </p:nvSpPr>
        <p:spPr>
          <a:xfrm>
            <a:off x="14117954" y="7638041"/>
            <a:ext cx="3733800" cy="369332"/>
          </a:xfrm>
          <a:prstGeom prst="rect">
            <a:avLst/>
          </a:prstGeom>
          <a:noFill/>
        </p:spPr>
        <p:txBody>
          <a:bodyPr wrap="square" rtlCol="0">
            <a:spAutoFit/>
          </a:bodyPr>
          <a:lstStyle/>
          <a:p>
            <a:r>
              <a:rPr lang="bg-BG"/>
              <a:t>Източник</a:t>
            </a:r>
            <a:r>
              <a:rPr lang="en-US"/>
              <a:t>: </a:t>
            </a:r>
            <a:r>
              <a:rPr lang="en-US" dirty="0">
                <a:hlinkClick r:id="rId6"/>
              </a:rPr>
              <a:t>www.albertbandura.com</a:t>
            </a:r>
            <a:r>
              <a:rPr lang="en-US" dirty="0"/>
              <a:t> </a:t>
            </a:r>
          </a:p>
        </p:txBody>
      </p:sp>
    </p:spTree>
    <p:extLst>
      <p:ext uri="{BB962C8B-B14F-4D97-AF65-F5344CB8AC3E}">
        <p14:creationId xmlns:p14="http://schemas.microsoft.com/office/powerpoint/2010/main" val="289581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Основните съставни части на саморегулирането</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6124754"/>
          </a:xfrm>
          <a:prstGeom prst="rect">
            <a:avLst/>
          </a:prstGeom>
          <a:noFill/>
        </p:spPr>
        <p:txBody>
          <a:bodyPr wrap="square" rtlCol="0">
            <a:spAutoFit/>
          </a:bodyPr>
          <a:lstStyle/>
          <a:p>
            <a:pPr algn="just"/>
            <a:r>
              <a:rPr lang="ru-RU" altLang="ko-KR" sz="2800"/>
              <a:t>Според Бандура саморегулирането при извършване на конкретна дейност е свързано с три типа убеждения:</a:t>
            </a:r>
          </a:p>
          <a:p>
            <a:pPr algn="just"/>
            <a:endParaRPr lang="ru-RU" altLang="ko-KR" sz="2800"/>
          </a:p>
          <a:p>
            <a:pPr marL="457200" indent="-457200" algn="just">
              <a:buFont typeface="Arial" panose="020B0604020202020204" pitchFamily="34" charset="0"/>
              <a:buChar char="•"/>
            </a:pPr>
            <a:r>
              <a:rPr lang="ru-RU" altLang="ko-KR" sz="2800"/>
              <a:t>трябва да сме убедени какво е нужно да се направи, за да постигнем нещо,</a:t>
            </a:r>
          </a:p>
          <a:p>
            <a:pPr marL="457200" indent="-457200" algn="just">
              <a:buFont typeface="Arial" panose="020B0604020202020204" pitchFamily="34" charset="0"/>
              <a:buChar char="•"/>
            </a:pPr>
            <a:r>
              <a:rPr lang="ru-RU" altLang="ko-KR" sz="2800"/>
              <a:t>трябва да имаме вяра в собствените ни компетенции, </a:t>
            </a:r>
          </a:p>
          <a:p>
            <a:pPr marL="457200" indent="-457200" algn="just">
              <a:buFont typeface="Arial" panose="020B0604020202020204" pitchFamily="34" charset="0"/>
              <a:buChar char="•"/>
            </a:pPr>
            <a:r>
              <a:rPr lang="ru-RU" altLang="ko-KR" sz="2800"/>
              <a:t>трябва са сме убедени, че планираната задача ще доведе до желания резултат.</a:t>
            </a:r>
          </a:p>
          <a:p>
            <a:pPr marL="457200" indent="-457200" algn="just">
              <a:buFont typeface="Arial" panose="020B0604020202020204" pitchFamily="34" charset="0"/>
              <a:buChar char="•"/>
            </a:pPr>
            <a:endParaRPr lang="en-GB" altLang="ko-KR" sz="2800" dirty="0"/>
          </a:p>
          <a:p>
            <a:pPr algn="just"/>
            <a:r>
              <a:rPr lang="ru-RU" altLang="ko-KR" sz="2800"/>
              <a:t>От друга страна, тези убеждения произчитат от четири източника: </a:t>
            </a:r>
          </a:p>
          <a:p>
            <a:pPr marL="457200" indent="-457200" algn="just">
              <a:buFont typeface="Arial" panose="020B0604020202020204" pitchFamily="34" charset="0"/>
              <a:buChar char="•"/>
            </a:pPr>
            <a:r>
              <a:rPr lang="ru-RU" altLang="ko-KR" sz="2800"/>
              <a:t>непосредствен опит, </a:t>
            </a:r>
          </a:p>
          <a:p>
            <a:pPr marL="457200" indent="-457200" algn="just">
              <a:buFont typeface="Arial" panose="020B0604020202020204" pitchFamily="34" charset="0"/>
              <a:buChar char="•"/>
            </a:pPr>
            <a:r>
              <a:rPr lang="ru-RU" altLang="ko-KR" sz="2800"/>
              <a:t>опосредствен опит (напр., сравнения с постиженията на околните и с техните действия в подобни ситуации),</a:t>
            </a:r>
          </a:p>
          <a:p>
            <a:pPr marL="457200" indent="-457200" algn="just">
              <a:buFont typeface="Arial" panose="020B0604020202020204" pitchFamily="34" charset="0"/>
              <a:buChar char="•"/>
            </a:pPr>
            <a:r>
              <a:rPr lang="ru-RU" altLang="ko-KR" sz="2800"/>
              <a:t>натиск от страна на околните,</a:t>
            </a:r>
          </a:p>
          <a:p>
            <a:pPr marL="457200" indent="-457200" algn="just">
              <a:buFont typeface="Arial" panose="020B0604020202020204" pitchFamily="34" charset="0"/>
              <a:buChar char="•"/>
            </a:pPr>
            <a:r>
              <a:rPr lang="ru-RU" altLang="ko-KR" sz="2800"/>
              <a:t>физиологични и емоционални състояния. </a:t>
            </a:r>
          </a:p>
          <a:p>
            <a:pPr algn="just"/>
            <a:endParaRPr lang="ru-RU" altLang="ko-KR" sz="2800"/>
          </a:p>
          <a:p>
            <a:pPr marL="457200" indent="-457200" algn="just">
              <a:buFont typeface="Arial" panose="020B0604020202020204" pitchFamily="34" charset="0"/>
              <a:buChar char="•"/>
            </a:pPr>
            <a:endParaRPr lang="en-US" altLang="ko-KR" sz="2800" dirty="0"/>
          </a:p>
        </p:txBody>
      </p:sp>
    </p:spTree>
    <p:extLst>
      <p:ext uri="{BB962C8B-B14F-4D97-AF65-F5344CB8AC3E}">
        <p14:creationId xmlns:p14="http://schemas.microsoft.com/office/powerpoint/2010/main" val="25339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barn(inVertical)">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barn(inVertical)">
                                      <p:cBhvr>
                                        <p:cTn id="12" dur="500"/>
                                        <p:tgtEl>
                                          <p:spTgt spid="10">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barn(inVertical)">
                                      <p:cBhvr>
                                        <p:cTn id="17" dur="500"/>
                                        <p:tgtEl>
                                          <p:spTgt spid="1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barn(inVertical)">
                                      <p:cBhvr>
                                        <p:cTn id="22" dur="500"/>
                                        <p:tgtEl>
                                          <p:spTgt spid="10">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barn(inVertical)">
                                      <p:cBhvr>
                                        <p:cTn id="2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Саморегулирането като процес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832092"/>
          </a:xfrm>
          <a:prstGeom prst="rect">
            <a:avLst/>
          </a:prstGeom>
          <a:noFill/>
        </p:spPr>
        <p:txBody>
          <a:bodyPr wrap="square" rtlCol="0">
            <a:spAutoFit/>
          </a:bodyPr>
          <a:lstStyle/>
          <a:p>
            <a:pPr algn="just"/>
            <a:r>
              <a:rPr lang="ru-RU" altLang="ko-KR" sz="2800"/>
              <a:t>Обичайно саморегулирането е резултат от следния процес, който се състои от три етапа:</a:t>
            </a:r>
          </a:p>
          <a:p>
            <a:pPr algn="just"/>
            <a:endParaRPr lang="ru-RU" altLang="ko-KR" sz="2800"/>
          </a:p>
          <a:p>
            <a:pPr algn="just"/>
            <a:r>
              <a:rPr lang="ru-RU" altLang="ko-KR" sz="2800"/>
              <a:t>1. Образование и обучение за развиване на необходимите умения/компетенции чрез придобиване на непосредствен и опосредствен опит.</a:t>
            </a:r>
          </a:p>
          <a:p>
            <a:pPr algn="just"/>
            <a:r>
              <a:rPr lang="ru-RU" altLang="ko-KR" sz="2800"/>
              <a:t>2. Тестване на предходното в „безопасна среда“ (т.е. в семейството и с връстниците).</a:t>
            </a:r>
          </a:p>
          <a:p>
            <a:pPr algn="just"/>
            <a:r>
              <a:rPr lang="ru-RU" altLang="ko-KR" sz="2800"/>
              <a:t>3. Тестване на новопридобити умения/компетенции във „враждебна среда“ (и на работното място, и в личния живот).</a:t>
            </a:r>
          </a:p>
          <a:p>
            <a:pPr algn="just"/>
            <a:endParaRPr lang="en-US" altLang="ko-KR" sz="2800" dirty="0"/>
          </a:p>
          <a:p>
            <a:pPr algn="just"/>
            <a:r>
              <a:rPr lang="ru-RU" altLang="ko-KR" sz="2800"/>
              <a:t>Изграждането на това саморегулиране предполага и одобрението на околните. Търсенето на това одобрение би могло и да нарани нечие самочувствие, ако лицето прекомерно разчита на преценката на околните. Това ще попречи на достигането до полезни прозрения и индикатори за самоусъвършенстване.</a:t>
            </a:r>
            <a:endParaRPr lang="en-US" altLang="ko-KR" sz="2800" dirty="0"/>
          </a:p>
        </p:txBody>
      </p:sp>
    </p:spTree>
    <p:extLst>
      <p:ext uri="{BB962C8B-B14F-4D97-AF65-F5344CB8AC3E}">
        <p14:creationId xmlns:p14="http://schemas.microsoft.com/office/powerpoint/2010/main" val="87306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bg-BG" sz="4800" b="1">
                <a:solidFill>
                  <a:srgbClr val="E12227"/>
                </a:solidFill>
              </a:rPr>
              <a:t>ЦЕЛИ</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bg-BG" sz="2800" b="1">
                <a:solidFill>
                  <a:srgbClr val="243255"/>
                </a:solidFill>
                <a:latin typeface="Calibri" panose="020F0502020204030204" pitchFamily="34" charset="0"/>
                <a:ea typeface="Tahoma" panose="020B0604030504040204" pitchFamily="34" charset="0"/>
                <a:cs typeface="Times New Roman" panose="02020603050405020304" pitchFamily="18" charset="0"/>
              </a:rPr>
              <a:t>След завършване на модула обучаемите: </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364929" cy="830997"/>
          </a:xfrm>
          <a:prstGeom prst="rect">
            <a:avLst/>
          </a:prstGeom>
          <a:noFill/>
        </p:spPr>
        <p:txBody>
          <a:bodyPr wrap="square" lIns="108000" rIns="108000" rtlCol="0">
            <a:spAutoFit/>
          </a:bodyPr>
          <a:lstStyle/>
          <a:p>
            <a:r>
              <a:rPr lang="ru-RU" altLang="ko-KR" sz="2400" b="1">
                <a:solidFill>
                  <a:srgbClr val="243255"/>
                </a:solidFill>
                <a:cs typeface="Arial" pitchFamily="34" charset="0"/>
              </a:rPr>
              <a:t>Ще разбират</a:t>
            </a:r>
            <a:r>
              <a:rPr lang="bg-BG" altLang="ko-KR" sz="2400" b="1">
                <a:solidFill>
                  <a:srgbClr val="243255"/>
                </a:solidFill>
                <a:cs typeface="Arial" pitchFamily="34" charset="0"/>
              </a:rPr>
              <a:t> по-добре </a:t>
            </a:r>
            <a:r>
              <a:rPr lang="ru-RU" altLang="ko-KR" sz="2400" b="1">
                <a:solidFill>
                  <a:srgbClr val="243255"/>
                </a:solidFill>
                <a:cs typeface="Arial" pitchFamily="34" charset="0"/>
              </a:rPr>
              <a:t>понятието за емоционална интелигентност</a:t>
            </a:r>
            <a:endParaRPr lang="en-US" altLang="ko-KR" sz="2400" b="1" dirty="0">
              <a:solidFill>
                <a:srgbClr val="243255"/>
              </a:solidFill>
              <a:cs typeface="Arial" pitchFamily="34" charset="0"/>
            </a:endParaRPr>
          </a:p>
          <a:p>
            <a:r>
              <a:rPr lang="en-US" altLang="ko-KR" sz="2400">
                <a:solidFill>
                  <a:srgbClr val="000000"/>
                </a:solidFill>
                <a:cs typeface="Arial" pitchFamily="34" charset="0"/>
              </a:rPr>
              <a:t>…   </a:t>
            </a:r>
            <a:r>
              <a:rPr lang="ru-RU" altLang="ko-KR" sz="2400">
                <a:solidFill>
                  <a:srgbClr val="000000"/>
                </a:solidFill>
                <a:cs typeface="Arial" pitchFamily="34" charset="0"/>
              </a:rPr>
              <a:t>за да имат по-добра теоретична подготовка</a:t>
            </a:r>
            <a:endParaRPr lang="ko-KR" altLang="en-US" sz="2400" dirty="0">
              <a:solidFill>
                <a:srgbClr val="000000"/>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7071" y="4751481"/>
            <a:ext cx="15812729" cy="1200329"/>
          </a:xfrm>
          <a:prstGeom prst="rect">
            <a:avLst/>
          </a:prstGeom>
          <a:noFill/>
        </p:spPr>
        <p:txBody>
          <a:bodyPr wrap="square" lIns="108000" rIns="108000" rtlCol="0">
            <a:spAutoFit/>
          </a:bodyPr>
          <a:lstStyle/>
          <a:p>
            <a:r>
              <a:rPr lang="bg-BG" altLang="ko-KR" sz="2400" b="1">
                <a:solidFill>
                  <a:srgbClr val="243255"/>
                </a:solidFill>
                <a:cs typeface="Arial" pitchFamily="34" charset="0"/>
              </a:rPr>
              <a:t>Ще могат да </a:t>
            </a:r>
            <a:r>
              <a:rPr lang="ru-RU" altLang="ko-KR" sz="2400" b="1">
                <a:solidFill>
                  <a:srgbClr val="243255"/>
                </a:solidFill>
                <a:cs typeface="Arial" pitchFamily="34" charset="0"/>
              </a:rPr>
              <a:t>тестват своята ЕИ </a:t>
            </a:r>
            <a:endParaRPr lang="en-US" altLang="ko-KR" sz="2400" b="1" dirty="0">
              <a:solidFill>
                <a:srgbClr val="243255"/>
              </a:solidFill>
              <a:cs typeface="Arial" pitchFamily="34" charset="0"/>
            </a:endParaRPr>
          </a:p>
          <a:p>
            <a:r>
              <a:rPr lang="ru-RU" altLang="ko-KR" sz="2400">
                <a:solidFill>
                  <a:srgbClr val="000000"/>
                </a:solidFill>
                <a:cs typeface="Arial" pitchFamily="34" charset="0"/>
              </a:rPr>
              <a:t>Обучаемите ще се запознаят с основните характеристики на емоционалната интелигентност, които ще им помогнат да се справят в различни ситуации в социалния живот</a:t>
            </a:r>
            <a:endParaRPr lang="ko-KR" altLang="en-US" sz="2400" dirty="0">
              <a:solidFill>
                <a:srgbClr val="000000"/>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594205" cy="1569660"/>
          </a:xfrm>
          <a:prstGeom prst="rect">
            <a:avLst/>
          </a:prstGeom>
          <a:noFill/>
        </p:spPr>
        <p:txBody>
          <a:bodyPr wrap="square" lIns="108000" rIns="108000" rtlCol="0">
            <a:spAutoFit/>
          </a:bodyPr>
          <a:lstStyle/>
          <a:p>
            <a:r>
              <a:rPr lang="ru-RU" altLang="ko-KR" sz="2400" b="1">
                <a:solidFill>
                  <a:srgbClr val="243255"/>
                </a:solidFill>
                <a:cs typeface="Arial" pitchFamily="34" charset="0"/>
              </a:rPr>
              <a:t>Ще приемат ЕИ като част от социалната  интелигентност</a:t>
            </a:r>
            <a:endParaRPr lang="en-US" altLang="ko-KR" sz="2400" b="1" dirty="0">
              <a:solidFill>
                <a:srgbClr val="243255"/>
              </a:solidFill>
              <a:cs typeface="Arial" pitchFamily="34" charset="0"/>
            </a:endParaRPr>
          </a:p>
          <a:p>
            <a:r>
              <a:rPr lang="ru-RU" altLang="ko-KR" sz="2400">
                <a:cs typeface="Arial" pitchFamily="34" charset="0"/>
              </a:rPr>
              <a:t>Под социална интелигентност разбираме способността да се изграждат и поддържат положителни и стимулиращи междуличностни взаимоотношения</a:t>
            </a:r>
            <a:endParaRPr lang="en-US" altLang="ko-KR" sz="2400" dirty="0">
              <a:cs typeface="Arial" pitchFamily="34" charset="0"/>
            </a:endParaRPr>
          </a:p>
          <a:p>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53363" y="5861161"/>
            <a:ext cx="15505471" cy="1200329"/>
          </a:xfrm>
          <a:prstGeom prst="rect">
            <a:avLst/>
          </a:prstGeom>
          <a:noFill/>
        </p:spPr>
        <p:txBody>
          <a:bodyPr wrap="square" lIns="108000" rIns="108000" rtlCol="0">
            <a:spAutoFit/>
          </a:bodyPr>
          <a:lstStyle/>
          <a:p>
            <a:r>
              <a:rPr lang="bg-BG" altLang="ko-KR" sz="2400" b="1">
                <a:solidFill>
                  <a:srgbClr val="243255"/>
                </a:solidFill>
                <a:cs typeface="Arial" pitchFamily="34" charset="0"/>
              </a:rPr>
              <a:t>Ще п</a:t>
            </a:r>
            <a:r>
              <a:rPr lang="ru-RU" altLang="ko-KR" sz="2400" b="1">
                <a:solidFill>
                  <a:srgbClr val="243255"/>
                </a:solidFill>
                <a:cs typeface="Arial" pitchFamily="34" charset="0"/>
              </a:rPr>
              <a:t>ридобият  повече самопознание чрез разглеждане на връзката между ЕИ и EntreComp</a:t>
            </a:r>
          </a:p>
          <a:p>
            <a:r>
              <a:rPr lang="ru-RU" altLang="ko-KR" sz="2400">
                <a:cs typeface="Arial" pitchFamily="34" charset="0"/>
              </a:rPr>
              <a:t>... за по-добро разбиране и управление на емоциите и постигане на положителна умствена нагласа</a:t>
            </a:r>
          </a:p>
          <a:p>
            <a:endParaRPr lang="ko-KR" altLang="en-US" sz="24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Самопознание и саморегулиране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Саморегулирането на Бандура е практическото измерение на самопознанието.  Двете концепции са взаимосвързани, тъй като саморегулирането се основава на самопознанието и обратно и тази свързаност се изразява чрез непрекъсни цикли от подобрения.</a:t>
            </a:r>
          </a:p>
          <a:p>
            <a:pPr algn="just"/>
            <a:endParaRPr lang="ru-RU" altLang="ko-KR" sz="2800"/>
          </a:p>
          <a:p>
            <a:pPr algn="just"/>
            <a:r>
              <a:rPr lang="ru-RU" altLang="ko-KR" sz="2800"/>
              <a:t>→ </a:t>
            </a:r>
            <a:r>
              <a:rPr lang="ru-RU" altLang="ko-KR" sz="2800">
                <a:solidFill>
                  <a:srgbClr val="002060"/>
                </a:solidFill>
              </a:rPr>
              <a:t>Самопознанието</a:t>
            </a:r>
            <a:r>
              <a:rPr lang="ru-RU" altLang="ko-KR" sz="2800"/>
              <a:t> служи за пълна диагностика и води до окончателно определяне на най-критичните области за интервенция.</a:t>
            </a:r>
          </a:p>
          <a:p>
            <a:pPr algn="just"/>
            <a:endParaRPr lang="ru-RU" altLang="ko-KR" sz="2800"/>
          </a:p>
          <a:p>
            <a:pPr algn="just"/>
            <a:r>
              <a:rPr lang="ru-RU" altLang="ko-KR" sz="2800"/>
              <a:t>→ </a:t>
            </a:r>
            <a:r>
              <a:rPr lang="ru-RU" altLang="ko-KR" sz="2800">
                <a:solidFill>
                  <a:srgbClr val="002060"/>
                </a:solidFill>
              </a:rPr>
              <a:t>Саморегулирането</a:t>
            </a:r>
            <a:r>
              <a:rPr lang="ru-RU" altLang="ko-KR" sz="2800"/>
              <a:t> е нелесен процес на възстановяне, тъй като преминава през грешки, корекции, стратегии за фина настройка и дълъг цикъл на тестване и валидиране.</a:t>
            </a:r>
          </a:p>
          <a:p>
            <a:pPr algn="just"/>
            <a:endParaRPr lang="en-US" altLang="ko-KR" sz="2800" dirty="0"/>
          </a:p>
        </p:txBody>
      </p:sp>
    </p:spTree>
    <p:extLst>
      <p:ext uri="{BB962C8B-B14F-4D97-AF65-F5344CB8AC3E}">
        <p14:creationId xmlns:p14="http://schemas.microsoft.com/office/powerpoint/2010/main" val="8661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Самопознание и саморегулиране в EntreComp</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2628900"/>
            <a:ext cx="16913698" cy="954107"/>
          </a:xfrm>
          <a:prstGeom prst="rect">
            <a:avLst/>
          </a:prstGeom>
          <a:noFill/>
        </p:spPr>
        <p:txBody>
          <a:bodyPr wrap="square" rtlCol="0">
            <a:spAutoFit/>
          </a:bodyPr>
          <a:lstStyle/>
          <a:p>
            <a:pPr algn="just"/>
            <a:r>
              <a:rPr lang="ru-RU" altLang="ko-KR" sz="2800" dirty="0"/>
              <a:t>С всяка от 15 компетенции </a:t>
            </a:r>
            <a:r>
              <a:rPr lang="en-US" altLang="ko-KR" sz="2800" dirty="0" err="1"/>
              <a:t>EntreComp</a:t>
            </a:r>
            <a:r>
              <a:rPr lang="en-US" altLang="ko-KR" sz="2800" dirty="0"/>
              <a:t> </a:t>
            </a:r>
            <a:r>
              <a:rPr lang="bg-BG" altLang="ko-KR" sz="2800" dirty="0"/>
              <a:t>ти предлага надежден модел за самооценка, състоящ се от 8 нива на умения, които можеш да следиш и оценяваш. </a:t>
            </a:r>
            <a:endParaRPr lang="en-US" altLang="ko-KR" sz="2800" dirty="0"/>
          </a:p>
        </p:txBody>
      </p:sp>
      <p:graphicFrame>
        <p:nvGraphicFramePr>
          <p:cNvPr id="9" name="Tabella 5">
            <a:extLst>
              <a:ext uri="{FF2B5EF4-FFF2-40B4-BE49-F238E27FC236}">
                <a16:creationId xmlns:a16="http://schemas.microsoft.com/office/drawing/2014/main" id="{10BD7992-EA38-4DA9-9F04-13E06F07AE36}"/>
              </a:ext>
            </a:extLst>
          </p:cNvPr>
          <p:cNvGraphicFramePr>
            <a:graphicFrameLocks noGrp="1"/>
          </p:cNvGraphicFramePr>
          <p:nvPr>
            <p:extLst>
              <p:ext uri="{D42A27DB-BD31-4B8C-83A1-F6EECF244321}">
                <p14:modId xmlns:p14="http://schemas.microsoft.com/office/powerpoint/2010/main" val="207298705"/>
              </p:ext>
            </p:extLst>
          </p:nvPr>
        </p:nvGraphicFramePr>
        <p:xfrm>
          <a:off x="1014176" y="3605046"/>
          <a:ext cx="16259648" cy="4688063"/>
        </p:xfrm>
        <a:graphic>
          <a:graphicData uri="http://schemas.openxmlformats.org/drawingml/2006/table">
            <a:tbl>
              <a:tblPr firstRow="1" bandRow="1">
                <a:tableStyleId>{5C22544A-7EE6-4342-B048-85BDC9FD1C3A}</a:tableStyleId>
              </a:tblPr>
              <a:tblGrid>
                <a:gridCol w="2032456">
                  <a:extLst>
                    <a:ext uri="{9D8B030D-6E8A-4147-A177-3AD203B41FA5}">
                      <a16:colId xmlns:a16="http://schemas.microsoft.com/office/drawing/2014/main" val="414805210"/>
                    </a:ext>
                  </a:extLst>
                </a:gridCol>
                <a:gridCol w="2032456">
                  <a:extLst>
                    <a:ext uri="{9D8B030D-6E8A-4147-A177-3AD203B41FA5}">
                      <a16:colId xmlns:a16="http://schemas.microsoft.com/office/drawing/2014/main" val="2583722988"/>
                    </a:ext>
                  </a:extLst>
                </a:gridCol>
                <a:gridCol w="2032456">
                  <a:extLst>
                    <a:ext uri="{9D8B030D-6E8A-4147-A177-3AD203B41FA5}">
                      <a16:colId xmlns:a16="http://schemas.microsoft.com/office/drawing/2014/main" val="3442029451"/>
                    </a:ext>
                  </a:extLst>
                </a:gridCol>
                <a:gridCol w="2032456">
                  <a:extLst>
                    <a:ext uri="{9D8B030D-6E8A-4147-A177-3AD203B41FA5}">
                      <a16:colId xmlns:a16="http://schemas.microsoft.com/office/drawing/2014/main" val="3599296151"/>
                    </a:ext>
                  </a:extLst>
                </a:gridCol>
                <a:gridCol w="2032456">
                  <a:extLst>
                    <a:ext uri="{9D8B030D-6E8A-4147-A177-3AD203B41FA5}">
                      <a16:colId xmlns:a16="http://schemas.microsoft.com/office/drawing/2014/main" val="3549105305"/>
                    </a:ext>
                  </a:extLst>
                </a:gridCol>
                <a:gridCol w="2032456">
                  <a:extLst>
                    <a:ext uri="{9D8B030D-6E8A-4147-A177-3AD203B41FA5}">
                      <a16:colId xmlns:a16="http://schemas.microsoft.com/office/drawing/2014/main" val="2973949631"/>
                    </a:ext>
                  </a:extLst>
                </a:gridCol>
                <a:gridCol w="2032456">
                  <a:extLst>
                    <a:ext uri="{9D8B030D-6E8A-4147-A177-3AD203B41FA5}">
                      <a16:colId xmlns:a16="http://schemas.microsoft.com/office/drawing/2014/main" val="1436346978"/>
                    </a:ext>
                  </a:extLst>
                </a:gridCol>
                <a:gridCol w="2032456">
                  <a:extLst>
                    <a:ext uri="{9D8B030D-6E8A-4147-A177-3AD203B41FA5}">
                      <a16:colId xmlns:a16="http://schemas.microsoft.com/office/drawing/2014/main" val="1937824920"/>
                    </a:ext>
                  </a:extLst>
                </a:gridCol>
              </a:tblGrid>
              <a:tr h="531744">
                <a:tc gridSpan="2">
                  <a:txBody>
                    <a:bodyPr/>
                    <a:lstStyle/>
                    <a:p>
                      <a:pPr algn="ctr"/>
                      <a:r>
                        <a:rPr lang="bg-BG" sz="1800" i="1">
                          <a:solidFill>
                            <a:schemeClr val="tx1"/>
                          </a:solidFill>
                        </a:rPr>
                        <a:t>Базисно ниво</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bg-BG" sz="1800" i="1">
                          <a:solidFill>
                            <a:schemeClr val="tx1"/>
                          </a:solidFill>
                        </a:rPr>
                        <a:t>Средно ниво</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pPr algn="ctr"/>
                      <a:r>
                        <a:rPr lang="bg-BG" sz="1800" i="1">
                          <a:solidFill>
                            <a:schemeClr val="tx1"/>
                          </a:solidFill>
                        </a:rPr>
                        <a:t>Ниво напреднали</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pPr algn="ctr"/>
                      <a:r>
                        <a:rPr lang="bg-BG" sz="1800" i="1">
                          <a:solidFill>
                            <a:schemeClr val="tx1"/>
                          </a:solidFill>
                        </a:rPr>
                        <a:t>Ниво експерти</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2573470390"/>
                  </a:ext>
                </a:extLst>
              </a:tr>
              <a:tr h="542595">
                <a:tc gridSpan="2">
                  <a:txBody>
                    <a:bodyPr/>
                    <a:lstStyle/>
                    <a:p>
                      <a:r>
                        <a:rPr lang="bg-BG" sz="1800">
                          <a:solidFill>
                            <a:schemeClr val="tx1"/>
                          </a:solidFill>
                        </a:rPr>
                        <a:t>Разчиташ на подкрепата на околните</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r>
                        <a:rPr lang="bg-BG" sz="1800">
                          <a:solidFill>
                            <a:schemeClr val="tx1"/>
                          </a:solidFill>
                        </a:rPr>
                        <a:t>Изграждаш самостоятелност</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gridSpan="2">
                  <a:txBody>
                    <a:bodyPr/>
                    <a:lstStyle/>
                    <a:p>
                      <a:r>
                        <a:rPr lang="bg-BG" sz="1800">
                          <a:solidFill>
                            <a:schemeClr val="tx1"/>
                          </a:solidFill>
                        </a:rPr>
                        <a:t>Поемаш отговорност</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gridSpan="2">
                  <a:txBody>
                    <a:bodyPr/>
                    <a:lstStyle/>
                    <a:p>
                      <a:r>
                        <a:rPr lang="bg-BG" sz="1800">
                          <a:solidFill>
                            <a:schemeClr val="tx1"/>
                          </a:solidFill>
                        </a:rPr>
                        <a:t>Постигане на промяна, иновации и растеж</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3878563662"/>
                  </a:ext>
                </a:extLst>
              </a:tr>
              <a:tr h="1108319">
                <a:tc>
                  <a:txBody>
                    <a:bodyPr/>
                    <a:lstStyle/>
                    <a:p>
                      <a:r>
                        <a:rPr lang="bg-BG" sz="1500">
                          <a:solidFill>
                            <a:schemeClr val="tx1"/>
                          </a:solidFill>
                        </a:rPr>
                        <a:t>Под пряко наблюдение</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bg-BG" sz="1500"/>
                        <a:t>С малко чужда помощ, известна автономност, заедно с колегите.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bg-BG" sz="1500"/>
                        <a:t>Без чужда помощ и заедно с колегите.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bg-BG" sz="1500"/>
                        <a:t>Поемам и споделям известни отговорности</a:t>
                      </a:r>
                      <a:r>
                        <a:rPr lang="en-GB" sz="1500"/>
                        <a:t>.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bg-BG" sz="1500">
                          <a:solidFill>
                            <a:schemeClr val="tx1"/>
                          </a:solidFill>
                        </a:rPr>
                        <a:t>С известно насочване и в работа с останалите.</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bg-BG" sz="1500"/>
                        <a:t>Поемаш отговорност за решения и работиш с останалите.</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bg-BG" sz="1500"/>
                        <a:t>Поемане на отговорност за принос към сложно развитие в определена област.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bg-BG" sz="1500"/>
                        <a:t>Съществен принос към развитието на определена област.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77691182"/>
                  </a:ext>
                </a:extLst>
              </a:tr>
              <a:tr h="310054">
                <a:tc>
                  <a:txBody>
                    <a:bodyPr/>
                    <a:lstStyle/>
                    <a:p>
                      <a:pPr algn="ctr"/>
                      <a:r>
                        <a:rPr lang="bg-BG" sz="1800" b="1">
                          <a:solidFill>
                            <a:srgbClr val="002060"/>
                          </a:solidFill>
                        </a:rPr>
                        <a:t>Откривай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bg-BG" sz="1800" b="1">
                          <a:solidFill>
                            <a:srgbClr val="002060"/>
                          </a:solidFill>
                        </a:rPr>
                        <a:t>Изследвай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bg-BG" sz="1800" b="1">
                          <a:solidFill>
                            <a:srgbClr val="002060"/>
                          </a:solidFill>
                        </a:rPr>
                        <a:t>Експериментирай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bg-BG" sz="1800" b="1">
                          <a:solidFill>
                            <a:srgbClr val="002060"/>
                          </a:solidFill>
                        </a:rPr>
                        <a:t>Дерзай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bg-BG" sz="1800" b="1">
                          <a:solidFill>
                            <a:srgbClr val="002060"/>
                          </a:solidFill>
                        </a:rPr>
                        <a:t>Подобрявай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Reinforce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GB" sz="1800" b="1" dirty="0">
                          <a:solidFill>
                            <a:srgbClr val="002060"/>
                          </a:solidFill>
                        </a:rPr>
                        <a:t>Expand</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800" b="1" dirty="0">
                          <a:solidFill>
                            <a:srgbClr val="002060"/>
                          </a:solidFill>
                        </a:rPr>
                        <a:t>Transform</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36400073"/>
                  </a:ext>
                </a:extLst>
              </a:tr>
              <a:tr h="1731135">
                <a:tc>
                  <a:txBody>
                    <a:bodyPr/>
                    <a:lstStyle/>
                    <a:p>
                      <a:pPr algn="l"/>
                      <a:r>
                        <a:rPr lang="bg-BG" sz="1600"/>
                        <a:t>Мога да определя желанията, интересите си и целите си. </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ru-RU" sz="1600"/>
                        <a:t>Мога да определя желанията, интересите си и целите си.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bg-BG" sz="1600" b="0">
                          <a:solidFill>
                            <a:schemeClr val="tx1"/>
                          </a:solidFill>
                        </a:rPr>
                        <a:t>Мога да се ангажирам да постигам желанията си и да преследвам нуждите и целите си. </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bg-BG" sz="1600"/>
                        <a:t>Мога да обмислям индивидуалните и груповите си желания, интереси и цели във връзка с бъдещи възможности и перспективи. </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lang="bg-BG" sz="1600"/>
                        <a:t>Мога да превърна желанията и интересите си в цели.</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bg-BG" sz="1600"/>
                        <a:t>Мога да помогна на другите да обмислят желанията и интересите си и да ги превърнат в цели. </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a:r>
                        <a:rPr lang="en-US" sz="1600" b="1"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8679812"/>
                  </a:ext>
                </a:extLst>
              </a:tr>
            </a:tbl>
          </a:graphicData>
        </a:graphic>
      </p:graphicFrame>
    </p:spTree>
    <p:extLst>
      <p:ext uri="{BB962C8B-B14F-4D97-AF65-F5344CB8AC3E}">
        <p14:creationId xmlns:p14="http://schemas.microsoft.com/office/powerpoint/2010/main" val="287732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2378856"/>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Връзката между емоционалната и социалната интелигентност</a:t>
            </a:r>
            <a:endParaRPr lang="es-ES" sz="4000" b="1" spc="50" dirty="0">
              <a:solidFill>
                <a:srgbClr val="243255"/>
              </a:solidFill>
              <a:cs typeface="Tahoma"/>
            </a:endParaRPr>
          </a:p>
          <a:p>
            <a:pPr marL="12700" algn="just">
              <a:spcBef>
                <a:spcPts val="110"/>
              </a:spcBef>
            </a:pPr>
            <a:r>
              <a:rPr lang="ru-RU" altLang="es-ES" sz="2800">
                <a:latin typeface="Calibri" panose="020F0502020204030204" pitchFamily="34" charset="0"/>
                <a:cs typeface="Calibri" panose="020F0502020204030204" pitchFamily="34" charset="0"/>
              </a:rPr>
              <a:t>След успеха на бестселъра си от 1995 година, Голман продължава изследванията си върху петото измерение от рамката на емоционалната интелигентност, а именно това, свързано със социалните умения и взаимоотношенията. </a:t>
            </a:r>
          </a:p>
          <a:p>
            <a:pPr marL="12700" algn="just">
              <a:spcBef>
                <a:spcPts val="110"/>
              </a:spcBef>
            </a:pPr>
            <a:r>
              <a:rPr lang="en-GB" altLang="es-ES" sz="2800">
                <a:latin typeface="Calibri" panose="020F0502020204030204" pitchFamily="34" charset="0"/>
                <a:cs typeface="Calibri" panose="020F0502020204030204" pitchFamily="34" charset="0"/>
              </a:rPr>
              <a:t>  </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3539430"/>
          </a:xfrm>
          <a:prstGeom prst="rect">
            <a:avLst/>
          </a:prstGeom>
          <a:noFill/>
        </p:spPr>
        <p:txBody>
          <a:bodyPr wrap="square" rtlCol="0">
            <a:spAutoFit/>
          </a:bodyPr>
          <a:lstStyle/>
          <a:p>
            <a:pPr algn="just"/>
            <a:r>
              <a:rPr lang="ru-RU" altLang="ko-KR" sz="2800"/>
              <a:t>След поредица от успешни публикации в областта на емоционалната интелигентност, през 2006-та година новата книга на Даниел Голман отново предизвиква голям отзвук. Тя е озаглавена „Социалната интелигентност. Новата наука за човешките взаимоотношения“.</a:t>
            </a:r>
            <a:endParaRPr lang="en-GB" altLang="ko-KR" sz="2800" dirty="0"/>
          </a:p>
          <a:p>
            <a:pPr algn="just"/>
            <a:endParaRPr lang="en-GB" altLang="ko-KR" sz="2800" b="1" i="1" dirty="0"/>
          </a:p>
          <a:p>
            <a:pPr algn="just"/>
            <a:r>
              <a:rPr lang="ru-RU" altLang="ko-KR" sz="2800"/>
              <a:t>Книгата разглежда в дълбочина социалните умения и човешките взаимоотношения, първоначално включени като част от петото измерение на рамката за емоционална интелигентност. Успехът на книгата отговаря на очакванията на читателите и от изводите ѝ се възползват различни видове организации, бизнеси и широката аудитория.</a:t>
            </a: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6681944" cy="584775"/>
          </a:xfrm>
          <a:prstGeom prst="rect">
            <a:avLst/>
          </a:prstGeom>
          <a:noFill/>
        </p:spPr>
        <p:txBody>
          <a:bodyPr wrap="square" rtlCol="0" anchor="ctr">
            <a:spAutoFit/>
          </a:bodyPr>
          <a:lstStyle/>
          <a:p>
            <a:r>
              <a:rPr lang="bg-BG" altLang="ko-KR" sz="3200" b="1">
                <a:solidFill>
                  <a:srgbClr val="243255"/>
                </a:solidFill>
                <a:ea typeface="Tahoma" panose="020B0604030504040204" pitchFamily="34" charset="0"/>
                <a:cs typeface="Tahoma" panose="020B0604030504040204" pitchFamily="34" charset="0"/>
              </a:rPr>
              <a:t>Социална интелигентност </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12508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Начало и развитие на понятието за социална интелигентност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5693866"/>
          </a:xfrm>
          <a:prstGeom prst="rect">
            <a:avLst/>
          </a:prstGeom>
          <a:noFill/>
        </p:spPr>
        <p:txBody>
          <a:bodyPr wrap="square" rtlCol="0">
            <a:spAutoFit/>
          </a:bodyPr>
          <a:lstStyle/>
          <a:p>
            <a:pPr algn="just"/>
            <a:r>
              <a:rPr lang="ru-RU" altLang="ko-KR" sz="2800"/>
              <a:t>И все пак понятието за социална интелигентност е по-малко популярно в сравнение с понятието за емоционална интелигентност, главно защото се свързва с други явления. </a:t>
            </a:r>
          </a:p>
          <a:p>
            <a:pPr algn="just"/>
            <a:endParaRPr lang="ru-RU" altLang="ko-KR" sz="2800"/>
          </a:p>
          <a:p>
            <a:pPr algn="just"/>
            <a:r>
              <a:rPr lang="ru-RU" altLang="ko-KR" sz="2800"/>
              <a:t>Голман за пореден път има принос за популяризирането на понятието, но всъщност за социална интелигентност първи говори американския психолог Едуард Лий Торндайк в началото на 20 век.</a:t>
            </a:r>
          </a:p>
          <a:p>
            <a:pPr algn="just"/>
            <a:endParaRPr lang="en-US" altLang="ko-KR" sz="2800" dirty="0"/>
          </a:p>
          <a:p>
            <a:pPr algn="just"/>
            <a:r>
              <a:rPr lang="ru-RU" altLang="ko-KR" sz="2800"/>
              <a:t>Социалната интелигентност се разглежда като специфично измерение от модел за интелектуално развитие, който се състои от три области:</a:t>
            </a:r>
          </a:p>
          <a:p>
            <a:pPr marL="514350" indent="-514350" algn="just">
              <a:buFont typeface="+mj-lt"/>
              <a:buAutoNum type="arabicPeriod"/>
            </a:pPr>
            <a:endParaRPr lang="ru-RU" altLang="ko-KR" sz="2800"/>
          </a:p>
          <a:p>
            <a:pPr marL="514350" indent="-514350" algn="just">
              <a:buFont typeface="+mj-lt"/>
              <a:buAutoNum type="arabicPeriod"/>
            </a:pPr>
            <a:r>
              <a:rPr lang="ru-RU" altLang="ko-KR" sz="2800"/>
              <a:t>абстрактна интелигентност </a:t>
            </a:r>
          </a:p>
          <a:p>
            <a:pPr marL="514350" indent="-514350" algn="just">
              <a:buFont typeface="+mj-lt"/>
              <a:buAutoNum type="arabicPeriod"/>
            </a:pPr>
            <a:r>
              <a:rPr lang="ru-RU" altLang="ko-KR" sz="2800"/>
              <a:t>механична интелигентност </a:t>
            </a:r>
          </a:p>
          <a:p>
            <a:pPr marL="514350" indent="-514350" algn="just">
              <a:buFont typeface="+mj-lt"/>
              <a:buAutoNum type="arabicPeriod"/>
            </a:pPr>
            <a:r>
              <a:rPr lang="ru-RU" altLang="ko-KR" sz="2800"/>
              <a:t>социална интелигентност</a:t>
            </a:r>
          </a:p>
          <a:p>
            <a:pPr marL="514350" indent="-514350" algn="just">
              <a:buFont typeface="+mj-lt"/>
              <a:buAutoNum type="arabicPeriod"/>
            </a:pPr>
            <a:endParaRPr lang="en-US" altLang="ko-KR" sz="2800" dirty="0"/>
          </a:p>
        </p:txBody>
      </p:sp>
    </p:spTree>
    <p:extLst>
      <p:ext uri="{BB962C8B-B14F-4D97-AF65-F5344CB8AC3E}">
        <p14:creationId xmlns:p14="http://schemas.microsoft.com/office/powerpoint/2010/main" val="69716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Социалната интелигентност днес</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Социалната интелигентност може да се определи по различен начин в зависимост от областите, в които концепцията намира приложение. Затова и можем да определим социална интелигентност като:</a:t>
            </a:r>
          </a:p>
          <a:p>
            <a:pPr algn="just"/>
            <a:endParaRPr lang="ru-RU" altLang="ko-KR" sz="2800"/>
          </a:p>
          <a:p>
            <a:pPr algn="just"/>
            <a:r>
              <a:rPr lang="ru-RU" altLang="ko-KR" sz="2800"/>
              <a:t>•	Социални влияния, засягащи (за добро или лошо) човешката интелигентност</a:t>
            </a:r>
          </a:p>
          <a:p>
            <a:pPr algn="just"/>
            <a:r>
              <a:rPr lang="ru-RU" altLang="ko-KR" sz="2800"/>
              <a:t>•	Групова интелигентност</a:t>
            </a:r>
          </a:p>
          <a:p>
            <a:pPr algn="just"/>
            <a:r>
              <a:rPr lang="ru-RU" altLang="ko-KR" sz="2800"/>
              <a:t>•	Способност за разбиране на начина на изграждане и поддържане на положителни и стимулиращи междуличностни взаимоотношения</a:t>
            </a:r>
          </a:p>
          <a:p>
            <a:pPr algn="just"/>
            <a:endParaRPr lang="ru-RU" altLang="ko-KR" sz="2800"/>
          </a:p>
          <a:p>
            <a:pPr algn="just"/>
            <a:r>
              <a:rPr lang="ru-RU" altLang="ko-KR" sz="2800"/>
              <a:t>В контекста на този модул за обучение ще ползваме последното определение. </a:t>
            </a:r>
          </a:p>
          <a:p>
            <a:pPr algn="just"/>
            <a:endParaRPr lang="en-US" altLang="ko-KR" sz="2800" dirty="0"/>
          </a:p>
        </p:txBody>
      </p:sp>
    </p:spTree>
    <p:extLst>
      <p:ext uri="{BB962C8B-B14F-4D97-AF65-F5344CB8AC3E}">
        <p14:creationId xmlns:p14="http://schemas.microsoft.com/office/powerpoint/2010/main" val="236162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Петте измерения на социалната интелигентност</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6555641"/>
          </a:xfrm>
          <a:prstGeom prst="rect">
            <a:avLst/>
          </a:prstGeom>
          <a:noFill/>
        </p:spPr>
        <p:txBody>
          <a:bodyPr wrap="square" rtlCol="0">
            <a:spAutoFit/>
          </a:bodyPr>
          <a:lstStyle/>
          <a:p>
            <a:pPr algn="just"/>
            <a:r>
              <a:rPr lang="ru-RU" altLang="ko-KR" sz="2800"/>
              <a:t>С оглед на връзката си с емоционалната интелигентност, социалната интелигентност обичайно се разглежда като част от модел с пет измерения, а именно:</a:t>
            </a:r>
            <a:endParaRPr lang="en-US" altLang="ko-KR" sz="2800"/>
          </a:p>
          <a:p>
            <a:pPr algn="just"/>
            <a:endParaRPr lang="ru-RU" altLang="ko-KR" sz="2800"/>
          </a:p>
          <a:p>
            <a:pPr algn="just"/>
            <a:r>
              <a:rPr lang="ru-RU" altLang="ko-KR" sz="2800"/>
              <a:t>1.   Познание за ситуацията – средата, която споделяме с други хора и тяхното желание да взаимодействат и участват с нас в „социални“ дейности</a:t>
            </a:r>
          </a:p>
          <a:p>
            <a:pPr algn="just"/>
            <a:r>
              <a:rPr lang="ru-RU" altLang="ko-KR" sz="2800"/>
              <a:t>2. Присъствие – прозрения и сигнали, които показват емоционалните състояния (тон на гласа, поза на тялото и др.)</a:t>
            </a:r>
          </a:p>
          <a:p>
            <a:pPr algn="just"/>
            <a:r>
              <a:rPr lang="ru-RU" altLang="ko-KR" sz="2800"/>
              <a:t>3.   Автентичност – това, което другите хора възприемат от нас</a:t>
            </a:r>
          </a:p>
          <a:p>
            <a:pPr algn="just"/>
            <a:r>
              <a:rPr lang="ru-RU" altLang="ko-KR" sz="2800"/>
              <a:t>4. Разбираемост – способността ни да споделяме ясно и подробно идеи, информация и мнения, с което да спечелим доверието на околните</a:t>
            </a:r>
          </a:p>
          <a:p>
            <a:pPr algn="just"/>
            <a:r>
              <a:rPr lang="ru-RU" altLang="ko-KR" sz="2800"/>
              <a:t>5. Емпатия – процес на определяне на емоционалните състояния и чувства на другите</a:t>
            </a:r>
          </a:p>
          <a:p>
            <a:pPr algn="just"/>
            <a:endParaRPr lang="en-US" altLang="ko-KR" sz="2800"/>
          </a:p>
          <a:p>
            <a:pPr algn="just"/>
            <a:endParaRPr lang="en-US" altLang="ko-KR" sz="2800"/>
          </a:p>
          <a:p>
            <a:pPr algn="just"/>
            <a:endParaRPr lang="en-US" altLang="ko-KR" sz="2800"/>
          </a:p>
          <a:p>
            <a:pPr algn="just"/>
            <a:endParaRPr lang="en-US" altLang="ko-KR" sz="2800" dirty="0"/>
          </a:p>
        </p:txBody>
      </p:sp>
    </p:spTree>
    <p:extLst>
      <p:ext uri="{BB962C8B-B14F-4D97-AF65-F5344CB8AC3E}">
        <p14:creationId xmlns:p14="http://schemas.microsoft.com/office/powerpoint/2010/main" val="408024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Относно емпатията</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Емпатията представлява най-сложното измерение на рамката, тъй като предполага голямо познание и владеене на самата рамка.</a:t>
            </a:r>
          </a:p>
          <a:p>
            <a:pPr algn="just"/>
            <a:endParaRPr lang="ru-RU" altLang="ko-KR" sz="2800"/>
          </a:p>
          <a:p>
            <a:pPr algn="just"/>
            <a:r>
              <a:rPr lang="ru-RU" altLang="ko-KR" sz="2800"/>
              <a:t>Създаването на връзка, основана на емпатия, изисква усилия в две посоки:</a:t>
            </a:r>
          </a:p>
          <a:p>
            <a:pPr algn="just"/>
            <a:endParaRPr lang="ru-RU" altLang="ko-KR" sz="2800"/>
          </a:p>
          <a:p>
            <a:pPr marL="457200" indent="-457200" algn="just">
              <a:buFont typeface="Arial" panose="020B0604020202020204" pitchFamily="34" charset="0"/>
              <a:buChar char="•"/>
            </a:pPr>
            <a:r>
              <a:rPr lang="ru-RU" altLang="ko-KR" sz="2800"/>
              <a:t>Добро самопознание и саморегулиране </a:t>
            </a:r>
          </a:p>
          <a:p>
            <a:pPr marL="457200" indent="-457200" algn="just">
              <a:buFont typeface="Arial" panose="020B0604020202020204" pitchFamily="34" charset="0"/>
              <a:buChar char="•"/>
            </a:pPr>
            <a:r>
              <a:rPr lang="ru-RU" altLang="ko-KR" sz="2800"/>
              <a:t>Добра автентичност и ясни намерения</a:t>
            </a:r>
          </a:p>
          <a:p>
            <a:pPr algn="just"/>
            <a:endParaRPr lang="ru-RU" altLang="ko-KR" sz="2800"/>
          </a:p>
          <a:p>
            <a:pPr algn="just"/>
            <a:r>
              <a:rPr lang="ru-RU" altLang="ko-KR" sz="2800"/>
              <a:t>Всяко несъответствие или погрешно тълкуване може да предизвика противоположния ефект и да навреди както на взаимоотношенията, така и на репутацията и идентичността ни.</a:t>
            </a:r>
            <a:endParaRPr lang="ru-RU" altLang="ko-KR" sz="2800" dirty="0"/>
          </a:p>
        </p:txBody>
      </p:sp>
    </p:spTree>
    <p:extLst>
      <p:ext uri="{BB962C8B-B14F-4D97-AF65-F5344CB8AC3E}">
        <p14:creationId xmlns:p14="http://schemas.microsoft.com/office/powerpoint/2010/main" val="43258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2514791"/>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Взаимоотношения на основата на емпатията</a:t>
            </a:r>
          </a:p>
          <a:p>
            <a:pPr marL="12700" algn="just">
              <a:lnSpc>
                <a:spcPct val="100000"/>
              </a:lnSpc>
              <a:spcBef>
                <a:spcPts val="110"/>
              </a:spcBef>
            </a:pPr>
            <a:endParaRPr lang="ru-RU" sz="4000" b="1" spc="50">
              <a:solidFill>
                <a:srgbClr val="243255"/>
              </a:solidFill>
              <a:cs typeface="Tahoma"/>
            </a:endParaRPr>
          </a:p>
          <a:p>
            <a:pPr marL="12700" algn="just">
              <a:lnSpc>
                <a:spcPct val="100000"/>
              </a:lnSpc>
              <a:spcBef>
                <a:spcPts val="110"/>
              </a:spcBef>
            </a:pPr>
            <a:endParaRPr lang="ru-RU" sz="4000" b="1" spc="50">
              <a:solidFill>
                <a:srgbClr val="243255"/>
              </a:solidFill>
              <a:cs typeface="Tahoma"/>
            </a:endParaRPr>
          </a:p>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ru-RU" altLang="ko-KR" sz="2800"/>
              <a:t>Има три ключови елемента, които помагат за установяване на отношения на основа емпатия:</a:t>
            </a:r>
          </a:p>
          <a:p>
            <a:pPr algn="just"/>
            <a:endParaRPr lang="ru-RU" altLang="ko-KR" sz="2800"/>
          </a:p>
          <a:p>
            <a:pPr marL="457200" indent="-457200" algn="just">
              <a:buFont typeface="Arial" panose="020B0604020202020204" pitchFamily="34" charset="0"/>
              <a:buChar char="•"/>
            </a:pPr>
            <a:r>
              <a:rPr lang="ru-RU" altLang="ko-KR" sz="2800"/>
              <a:t>Грижа – полагаме истински грижи за психическото и физическото благополучие на околните,</a:t>
            </a:r>
          </a:p>
          <a:p>
            <a:pPr marL="457200" indent="-457200" algn="just">
              <a:buFont typeface="Arial" panose="020B0604020202020204" pitchFamily="34" charset="0"/>
              <a:buChar char="•"/>
            </a:pPr>
            <a:endParaRPr lang="ru-RU" altLang="ko-KR" sz="2800"/>
          </a:p>
          <a:p>
            <a:pPr marL="457200" indent="-457200" algn="just">
              <a:buFont typeface="Arial" panose="020B0604020202020204" pitchFamily="34" charset="0"/>
              <a:buChar char="•"/>
            </a:pPr>
            <a:r>
              <a:rPr lang="ru-RU" altLang="ko-KR" sz="2800"/>
              <a:t>Признание – оценяваме и признаваме мненията на другите, като същевременно изразяваме нашето несъгласие (ако има такова) по спокоен и приемлив начин,</a:t>
            </a:r>
          </a:p>
          <a:p>
            <a:pPr marL="457200" indent="-457200" algn="just">
              <a:buFont typeface="Arial" panose="020B0604020202020204" pitchFamily="34" charset="0"/>
              <a:buChar char="•"/>
            </a:pPr>
            <a:endParaRPr lang="ru-RU" altLang="ko-KR" sz="2800"/>
          </a:p>
          <a:p>
            <a:pPr marL="457200" indent="-457200" algn="just">
              <a:buFont typeface="Arial" panose="020B0604020202020204" pitchFamily="34" charset="0"/>
              <a:buChar char="•"/>
            </a:pPr>
            <a:r>
              <a:rPr lang="ru-RU" altLang="ko-KR" sz="2800"/>
              <a:t>Приемане – подкрепяме хората около вас, упражняваме активно слушане и поддържаме диалогичност.</a:t>
            </a:r>
            <a:endParaRPr lang="ru-RU" altLang="ko-KR" sz="2800" dirty="0"/>
          </a:p>
        </p:txBody>
      </p:sp>
    </p:spTree>
    <p:extLst>
      <p:ext uri="{BB962C8B-B14F-4D97-AF65-F5344CB8AC3E}">
        <p14:creationId xmlns:p14="http://schemas.microsoft.com/office/powerpoint/2010/main" val="36155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2550698"/>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Модел на способностите: оценяване, регулиране и управление на емоциите </a:t>
            </a:r>
          </a:p>
          <a:p>
            <a:pPr marL="12700" algn="just">
              <a:lnSpc>
                <a:spcPct val="100000"/>
              </a:lnSpc>
              <a:spcBef>
                <a:spcPts val="110"/>
              </a:spcBef>
            </a:pPr>
            <a:r>
              <a:rPr lang="ru-RU" altLang="es-ES" sz="2800">
                <a:latin typeface="Calibri" panose="020F0502020204030204" pitchFamily="34" charset="0"/>
                <a:cs typeface="Calibri" panose="020F0502020204030204" pitchFamily="34" charset="0"/>
              </a:rPr>
              <a:t>Преди рамката на емоционалната интелигентност на Голман, своя референтна рамка за емоционална интелигентност предлагат Саловей и Майер. Тя представлява така наречения модел на способностите, който предполага наличие на способност да се обработват емоциите. </a:t>
            </a:r>
            <a:r>
              <a:rPr lang="en-GB" altLang="es-ES" sz="2800">
                <a:latin typeface="Calibri" panose="020F0502020204030204" pitchFamily="34" charset="0"/>
                <a:cs typeface="Calibri" panose="020F0502020204030204" pitchFamily="34" charset="0"/>
              </a:rPr>
              <a:t> </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4708917"/>
            <a:ext cx="16913700" cy="3323987"/>
          </a:xfrm>
          <a:prstGeom prst="rect">
            <a:avLst/>
          </a:prstGeom>
          <a:noFill/>
        </p:spPr>
        <p:txBody>
          <a:bodyPr wrap="square" rtlCol="0">
            <a:spAutoFit/>
          </a:bodyPr>
          <a:lstStyle/>
          <a:p>
            <a:pPr algn="just"/>
            <a:r>
              <a:rPr lang="ru-RU" altLang="ko-KR" sz="2800"/>
              <a:t>В публикация от 2004 г. двамата автори определят емоционалната интелигентност като:</a:t>
            </a:r>
          </a:p>
          <a:p>
            <a:pPr algn="just"/>
            <a:endParaRPr lang="ru-RU" altLang="ko-KR" sz="2800"/>
          </a:p>
          <a:p>
            <a:pPr algn="just"/>
            <a:r>
              <a:rPr lang="ru-RU" altLang="ko-KR" sz="2800"/>
              <a:t>…способността да се разсъждава за емоциите с цел подобряване на мисловния процес. ЕИ включва способностите за точно възприемане на емоциите, достигане до емоциите, създаване на емоции, с цел подпомагане на мисловния процес, разбиране на емоциите и емоционалното познание,  рефлективното регулиране на емоциите, за да се насърчи  емоционалното и интелектуално израстване.</a:t>
            </a:r>
          </a:p>
          <a:p>
            <a:pPr algn="just"/>
            <a:r>
              <a:rPr lang="ru-RU" altLang="ko-KR" sz="2100"/>
              <a:t>Източници: Mayer JD, Salovey P, Caruso DR (юли 2004). „Емоционална интелигентност: теория, констатации и изводи“. Психологическо проучване. 15 (3): 197–215.</a:t>
            </a:r>
            <a:endParaRPr lang="ru-RU" altLang="ko-KR" sz="2100" dirty="0"/>
          </a:p>
        </p:txBody>
      </p:sp>
    </p:spTree>
    <p:extLst>
      <p:ext uri="{BB962C8B-B14F-4D97-AF65-F5344CB8AC3E}">
        <p14:creationId xmlns:p14="http://schemas.microsoft.com/office/powerpoint/2010/main" val="347214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Справяне в социална среда чрез ЕИ</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5262979"/>
          </a:xfrm>
          <a:prstGeom prst="rect">
            <a:avLst/>
          </a:prstGeom>
          <a:noFill/>
        </p:spPr>
        <p:txBody>
          <a:bodyPr wrap="square" rtlCol="0">
            <a:spAutoFit/>
          </a:bodyPr>
          <a:lstStyle/>
          <a:p>
            <a:pPr algn="just"/>
            <a:r>
              <a:rPr lang="ru-RU" altLang="ko-KR" sz="2800"/>
              <a:t>Емоционалната интелигентност е социалният „компас“, който дава на хората насока за тяхното поведение, действия и реакции към външни и вътрешни стимули.</a:t>
            </a:r>
          </a:p>
          <a:p>
            <a:pPr algn="just"/>
            <a:endParaRPr lang="ru-RU" altLang="ko-KR" sz="2800"/>
          </a:p>
          <a:p>
            <a:pPr algn="just"/>
            <a:r>
              <a:rPr lang="ru-RU" altLang="ko-KR" sz="2800"/>
              <a:t>Тази способност за „ориентиране“ се изявява подобно на процеса на саморегулиране, който видяхме в действие, когато обсъждахме понятията самопознание и саморегулиране. Моделът на способностите се основава на четири различни способности:</a:t>
            </a:r>
          </a:p>
          <a:p>
            <a:pPr marL="457200" indent="-457200" algn="just">
              <a:buFont typeface="Arial" panose="020B0604020202020204" pitchFamily="34" charset="0"/>
              <a:buChar char="•"/>
            </a:pPr>
            <a:endParaRPr lang="ru-RU" altLang="ko-KR" sz="2800"/>
          </a:p>
          <a:p>
            <a:pPr marL="457200" indent="-457200" algn="just">
              <a:buFont typeface="Arial" panose="020B0604020202020204" pitchFamily="34" charset="0"/>
              <a:buChar char="•"/>
            </a:pPr>
            <a:r>
              <a:rPr lang="ru-RU" altLang="ko-KR" sz="2800"/>
              <a:t>Възприемане на емоции</a:t>
            </a:r>
          </a:p>
          <a:p>
            <a:pPr marL="457200" indent="-457200" algn="just">
              <a:buFont typeface="Arial" panose="020B0604020202020204" pitchFamily="34" charset="0"/>
              <a:buChar char="•"/>
            </a:pPr>
            <a:r>
              <a:rPr lang="ru-RU" altLang="ko-KR" sz="2800"/>
              <a:t>Използване на емоции</a:t>
            </a:r>
          </a:p>
          <a:p>
            <a:pPr marL="457200" indent="-457200" algn="just">
              <a:buFont typeface="Arial" panose="020B0604020202020204" pitchFamily="34" charset="0"/>
              <a:buChar char="•"/>
            </a:pPr>
            <a:r>
              <a:rPr lang="ru-RU" altLang="ko-KR" sz="2800"/>
              <a:t>Разбиране на емоциите</a:t>
            </a:r>
          </a:p>
          <a:p>
            <a:pPr marL="457200" indent="-457200" algn="just">
              <a:buFont typeface="Arial" panose="020B0604020202020204" pitchFamily="34" charset="0"/>
              <a:buChar char="•"/>
            </a:pPr>
            <a:r>
              <a:rPr lang="ru-RU" altLang="ko-KR" sz="2800"/>
              <a:t>Управление на емоциите</a:t>
            </a:r>
          </a:p>
          <a:p>
            <a:pPr algn="just"/>
            <a:endParaRPr lang="en-US" altLang="ko-KR" sz="2800" dirty="0"/>
          </a:p>
        </p:txBody>
      </p:sp>
    </p:spTree>
    <p:extLst>
      <p:ext uri="{BB962C8B-B14F-4D97-AF65-F5344CB8AC3E}">
        <p14:creationId xmlns:p14="http://schemas.microsoft.com/office/powerpoint/2010/main" val="16628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4249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848804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43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457200" y="3371499"/>
            <a:ext cx="5774580" cy="8586966"/>
          </a:xfrm>
          <a:prstGeom prst="rect">
            <a:avLst/>
          </a:prstGeom>
          <a:noFill/>
        </p:spPr>
        <p:txBody>
          <a:bodyPr wrap="square" lIns="108000" rIns="108000" rtlCol="0">
            <a:spAutoFit/>
          </a:bodyPr>
          <a:lstStyle/>
          <a:p>
            <a:pPr algn="just"/>
            <a:r>
              <a:rPr lang="bg-BG" altLang="ko-KR" sz="2400" b="1">
                <a:solidFill>
                  <a:srgbClr val="243255"/>
                </a:solidFill>
                <a:cs typeface="Arial" pitchFamily="34" charset="0"/>
              </a:rPr>
              <a:t>1. Моделът </a:t>
            </a:r>
            <a:r>
              <a:rPr lang="en-US" altLang="ko-KR" sz="2400" b="1">
                <a:solidFill>
                  <a:srgbClr val="243255"/>
                </a:solidFill>
                <a:cs typeface="Arial" pitchFamily="34" charset="0"/>
              </a:rPr>
              <a:t>EntreComp </a:t>
            </a:r>
            <a:r>
              <a:rPr lang="bg-BG" altLang="ko-KR" sz="2400" b="1">
                <a:solidFill>
                  <a:srgbClr val="243255"/>
                </a:solidFill>
                <a:cs typeface="Arial" pitchFamily="34" charset="0"/>
              </a:rPr>
              <a:t>и ЕИ</a:t>
            </a:r>
          </a:p>
          <a:p>
            <a:pPr algn="just"/>
            <a:endParaRPr lang="en-US" altLang="ko-KR" sz="2400" b="1">
              <a:solidFill>
                <a:srgbClr val="243255"/>
              </a:solidFill>
              <a:cs typeface="Arial" pitchFamily="34" charset="0"/>
            </a:endParaRPr>
          </a:p>
          <a:p>
            <a:pPr marL="342900" indent="-342900" algn="just">
              <a:buFont typeface="Arial" panose="020B0604020202020204" pitchFamily="34" charset="0"/>
              <a:buChar char="•"/>
            </a:pPr>
            <a:r>
              <a:rPr lang="en-US" altLang="ko-KR" sz="2400">
                <a:solidFill>
                  <a:srgbClr val="000000"/>
                </a:solidFill>
                <a:cs typeface="Arial" pitchFamily="34" charset="0"/>
              </a:rPr>
              <a:t>EntreComp: </a:t>
            </a:r>
            <a:r>
              <a:rPr lang="bg-BG" altLang="ko-KR" sz="2400">
                <a:solidFill>
                  <a:srgbClr val="000000"/>
                </a:solidFill>
                <a:cs typeface="Arial" pitchFamily="34" charset="0"/>
              </a:rPr>
              <a:t>ресурси</a:t>
            </a:r>
            <a:endParaRPr lang="en-US" altLang="ko-KR" sz="2400">
              <a:solidFill>
                <a:srgbClr val="000000"/>
              </a:solidFill>
              <a:cs typeface="Arial" pitchFamily="34" charset="0"/>
            </a:endParaRPr>
          </a:p>
          <a:p>
            <a:pPr marL="342900" indent="-342900" algn="just">
              <a:buFont typeface="Arial" panose="020B0604020202020204" pitchFamily="34" charset="0"/>
              <a:buChar char="•"/>
            </a:pPr>
            <a:r>
              <a:rPr lang="ru-RU" altLang="ko-KR" sz="2400">
                <a:solidFill>
                  <a:srgbClr val="000000"/>
                </a:solidFill>
                <a:cs typeface="Arial" pitchFamily="34" charset="0"/>
              </a:rPr>
              <a:t> Какво представлява емоционалната интелигентност? </a:t>
            </a:r>
          </a:p>
          <a:p>
            <a:pPr marL="342900" indent="-342900" algn="just">
              <a:buFont typeface="Arial" panose="020B0604020202020204" pitchFamily="34" charset="0"/>
              <a:buChar char="•"/>
            </a:pPr>
            <a:r>
              <a:rPr lang="ru-RU" altLang="ko-KR" sz="2400">
                <a:solidFill>
                  <a:srgbClr val="000000"/>
                </a:solidFill>
                <a:cs typeface="Arial" pitchFamily="34" charset="0"/>
              </a:rPr>
              <a:t>Сравнение между двете рамки (ЕИ и EntreComp)</a:t>
            </a:r>
          </a:p>
          <a:p>
            <a:pPr marL="342900" indent="-342900" algn="just">
              <a:buFont typeface="Arial" panose="020B0604020202020204" pitchFamily="34" charset="0"/>
              <a:buChar char="•"/>
            </a:pPr>
            <a:r>
              <a:rPr lang="ru-RU" altLang="ko-KR" sz="2400">
                <a:solidFill>
                  <a:srgbClr val="000000"/>
                </a:solidFill>
                <a:cs typeface="Arial" pitchFamily="34" charset="0"/>
              </a:rPr>
              <a:t>Основните съставни части на саморегулирането </a:t>
            </a:r>
            <a:endParaRPr lang="en-US" altLang="ko-KR" sz="2400">
              <a:solidFill>
                <a:srgbClr val="000000"/>
              </a:solidFill>
              <a:cs typeface="Arial" pitchFamily="34" charset="0"/>
            </a:endParaRPr>
          </a:p>
          <a:p>
            <a:pPr marL="342900" indent="-342900" algn="just">
              <a:buFont typeface="Arial" panose="020B0604020202020204" pitchFamily="34" charset="0"/>
              <a:buChar char="•"/>
            </a:pPr>
            <a:r>
              <a:rPr lang="bg-BG" altLang="ko-KR" sz="2400">
                <a:solidFill>
                  <a:srgbClr val="000000"/>
                </a:solidFill>
                <a:cs typeface="Arial" pitchFamily="34" charset="0"/>
              </a:rPr>
              <a:t>Самопознанието в дълбочина</a:t>
            </a:r>
            <a:endParaRPr lang="ru-RU" altLang="ko-KR" sz="2400">
              <a:solidFill>
                <a:srgbClr val="000000"/>
              </a:solidFill>
              <a:cs typeface="Arial" pitchFamily="34" charset="0"/>
            </a:endParaRPr>
          </a:p>
          <a:p>
            <a:pPr marL="342900" indent="-342900" algn="just">
              <a:buFont typeface="Arial" panose="020B0604020202020204" pitchFamily="34" charset="0"/>
              <a:buChar char="•"/>
            </a:pPr>
            <a:r>
              <a:rPr lang="ru-RU" altLang="ko-KR" sz="2400">
                <a:solidFill>
                  <a:srgbClr val="000000"/>
                </a:solidFill>
                <a:cs typeface="Arial" pitchFamily="34" charset="0"/>
              </a:rPr>
              <a:t>Самопознаване и саморегулиране в EntreComp</a:t>
            </a: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bg-BG"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29" name="TextBox 34">
            <a:extLst>
              <a:ext uri="{FF2B5EF4-FFF2-40B4-BE49-F238E27FC236}">
                <a16:creationId xmlns:a16="http://schemas.microsoft.com/office/drawing/2014/main" id="{9A4BBE72-BFEB-4C72-9760-B722279C9CA7}"/>
              </a:ext>
            </a:extLst>
          </p:cNvPr>
          <p:cNvSpPr txBox="1"/>
          <p:nvPr/>
        </p:nvSpPr>
        <p:spPr>
          <a:xfrm>
            <a:off x="6231780" y="3378237"/>
            <a:ext cx="6188820" cy="2308324"/>
          </a:xfrm>
          <a:prstGeom prst="rect">
            <a:avLst/>
          </a:prstGeom>
          <a:noFill/>
        </p:spPr>
        <p:txBody>
          <a:bodyPr wrap="square" lIns="108000" rIns="108000" rtlCol="0">
            <a:spAutoFit/>
          </a:bodyPr>
          <a:lstStyle/>
          <a:p>
            <a:r>
              <a:rPr lang="bg-BG" altLang="ko-KR" sz="2400" b="1">
                <a:solidFill>
                  <a:srgbClr val="243255"/>
                </a:solidFill>
                <a:cs typeface="Arial" pitchFamily="34" charset="0"/>
              </a:rPr>
              <a:t>2. Емоционална и социална интелигентност </a:t>
            </a:r>
          </a:p>
          <a:p>
            <a:endParaRPr lang="en-US" altLang="ko-KR" sz="2400" b="1" dirty="0">
              <a:solidFill>
                <a:srgbClr val="243255"/>
              </a:solidFill>
              <a:cs typeface="Arial" pitchFamily="34" charset="0"/>
            </a:endParaRPr>
          </a:p>
          <a:p>
            <a:pPr marL="342900" indent="-342900">
              <a:buFont typeface="Arial" panose="020B0604020202020204" pitchFamily="34" charset="0"/>
              <a:buChar char="•"/>
            </a:pPr>
            <a:r>
              <a:rPr lang="bg-BG" altLang="ko-KR" sz="2400">
                <a:solidFill>
                  <a:srgbClr val="000000"/>
                </a:solidFill>
                <a:cs typeface="Arial" pitchFamily="34" charset="0"/>
              </a:rPr>
              <a:t>Емпатията и взаимоотношения, основаващи се на емпатията</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bg-BG" altLang="ko-KR" sz="2400">
                <a:solidFill>
                  <a:srgbClr val="000000"/>
                </a:solidFill>
                <a:cs typeface="Arial" pitchFamily="34" charset="0"/>
              </a:rPr>
              <a:t>Приемането на околните </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33" name="TextBox 34">
            <a:extLst>
              <a:ext uri="{FF2B5EF4-FFF2-40B4-BE49-F238E27FC236}">
                <a16:creationId xmlns:a16="http://schemas.microsoft.com/office/drawing/2014/main" id="{9A4BBE72-BFEB-4C72-9760-B722279C9CA7}"/>
              </a:ext>
            </a:extLst>
          </p:cNvPr>
          <p:cNvSpPr txBox="1"/>
          <p:nvPr/>
        </p:nvSpPr>
        <p:spPr>
          <a:xfrm>
            <a:off x="12537304" y="3350439"/>
            <a:ext cx="5774580" cy="3046988"/>
          </a:xfrm>
          <a:prstGeom prst="rect">
            <a:avLst/>
          </a:prstGeom>
          <a:noFill/>
        </p:spPr>
        <p:txBody>
          <a:bodyPr wrap="square" lIns="108000" rIns="108000" rtlCol="0">
            <a:spAutoFit/>
          </a:bodyPr>
          <a:lstStyle/>
          <a:p>
            <a:pPr algn="just"/>
            <a:r>
              <a:rPr lang="ru-RU" altLang="ko-KR" sz="2400" b="1" dirty="0">
                <a:solidFill>
                  <a:srgbClr val="243255"/>
                </a:solidFill>
                <a:cs typeface="Arial" pitchFamily="34" charset="0"/>
              </a:rPr>
              <a:t>3. </a:t>
            </a:r>
            <a:r>
              <a:rPr lang="ru-RU" altLang="ko-KR" sz="2400" b="1" dirty="0" err="1">
                <a:solidFill>
                  <a:srgbClr val="243255"/>
                </a:solidFill>
                <a:cs typeface="Arial" pitchFamily="34" charset="0"/>
              </a:rPr>
              <a:t>Модел</a:t>
            </a:r>
            <a:r>
              <a:rPr lang="ru-RU" altLang="ko-KR" sz="2400" b="1" dirty="0">
                <a:solidFill>
                  <a:srgbClr val="243255"/>
                </a:solidFill>
                <a:cs typeface="Arial" pitchFamily="34" charset="0"/>
              </a:rPr>
              <a:t> на </a:t>
            </a:r>
            <a:r>
              <a:rPr lang="ru-RU" altLang="ko-KR" sz="2400" b="1" dirty="0" err="1">
                <a:solidFill>
                  <a:srgbClr val="243255"/>
                </a:solidFill>
                <a:cs typeface="Arial" pitchFamily="34" charset="0"/>
              </a:rPr>
              <a:t>способностите</a:t>
            </a:r>
            <a:r>
              <a:rPr lang="ru-RU" altLang="ko-KR" sz="2400" b="1" dirty="0">
                <a:solidFill>
                  <a:srgbClr val="243255"/>
                </a:solidFill>
                <a:cs typeface="Arial" pitchFamily="34" charset="0"/>
              </a:rPr>
              <a:t> </a:t>
            </a:r>
          </a:p>
          <a:p>
            <a:pPr algn="just"/>
            <a:endParaRPr lang="ru-RU" altLang="ko-KR" sz="2400" b="1" dirty="0">
              <a:solidFill>
                <a:srgbClr val="243255"/>
              </a:solidFill>
              <a:cs typeface="Arial" pitchFamily="34" charset="0"/>
            </a:endParaRPr>
          </a:p>
          <a:p>
            <a:pPr marL="342900" indent="-342900" algn="just">
              <a:buFont typeface="Arial" panose="020B0604020202020204" pitchFamily="34" charset="0"/>
              <a:buChar char="•"/>
            </a:pPr>
            <a:r>
              <a:rPr lang="ru-RU" altLang="ko-KR" sz="2400" dirty="0" err="1">
                <a:solidFill>
                  <a:srgbClr val="243255"/>
                </a:solidFill>
                <a:cs typeface="Arial" pitchFamily="34" charset="0"/>
              </a:rPr>
              <a:t>Възприемане</a:t>
            </a:r>
            <a:r>
              <a:rPr lang="ru-RU" altLang="ko-KR" sz="2400" dirty="0">
                <a:solidFill>
                  <a:srgbClr val="243255"/>
                </a:solidFill>
                <a:cs typeface="Arial" pitchFamily="34" charset="0"/>
              </a:rPr>
              <a:t> на </a:t>
            </a:r>
            <a:r>
              <a:rPr lang="ru-RU" altLang="ko-KR" sz="2400" dirty="0" err="1">
                <a:solidFill>
                  <a:srgbClr val="243255"/>
                </a:solidFill>
                <a:cs typeface="Arial" pitchFamily="34" charset="0"/>
              </a:rPr>
              <a:t>емоциите</a:t>
            </a:r>
            <a:r>
              <a:rPr lang="ru-RU" altLang="ko-KR" sz="2400" dirty="0">
                <a:solidFill>
                  <a:srgbClr val="243255"/>
                </a:solidFill>
                <a:cs typeface="Arial" pitchFamily="34" charset="0"/>
              </a:rPr>
              <a:t>  </a:t>
            </a:r>
          </a:p>
          <a:p>
            <a:pPr marL="342900" indent="-342900" algn="just">
              <a:buFont typeface="Arial" panose="020B0604020202020204" pitchFamily="34" charset="0"/>
              <a:buChar char="•"/>
            </a:pPr>
            <a:r>
              <a:rPr lang="ru-RU" altLang="ko-KR" sz="2400" dirty="0" err="1">
                <a:solidFill>
                  <a:srgbClr val="243255"/>
                </a:solidFill>
                <a:cs typeface="Arial" pitchFamily="34" charset="0"/>
              </a:rPr>
              <a:t>Използване</a:t>
            </a:r>
            <a:r>
              <a:rPr lang="ru-RU" altLang="ko-KR" sz="2400" dirty="0">
                <a:solidFill>
                  <a:srgbClr val="243255"/>
                </a:solidFill>
                <a:cs typeface="Arial" pitchFamily="34" charset="0"/>
              </a:rPr>
              <a:t> на </a:t>
            </a:r>
            <a:r>
              <a:rPr lang="ru-RU" altLang="ko-KR" sz="2400" dirty="0" err="1">
                <a:solidFill>
                  <a:srgbClr val="243255"/>
                </a:solidFill>
                <a:cs typeface="Arial" pitchFamily="34" charset="0"/>
              </a:rPr>
              <a:t>емоциите</a:t>
            </a:r>
            <a:r>
              <a:rPr lang="ru-RU" altLang="ko-KR" sz="2400" dirty="0">
                <a:solidFill>
                  <a:srgbClr val="243255"/>
                </a:solidFill>
                <a:cs typeface="Arial" pitchFamily="34" charset="0"/>
              </a:rPr>
              <a:t> </a:t>
            </a:r>
          </a:p>
          <a:p>
            <a:pPr marL="342900" indent="-342900" algn="just">
              <a:buFont typeface="Arial" panose="020B0604020202020204" pitchFamily="34" charset="0"/>
              <a:buChar char="•"/>
            </a:pPr>
            <a:r>
              <a:rPr lang="ru-RU" altLang="ko-KR" sz="2400" dirty="0" err="1">
                <a:solidFill>
                  <a:srgbClr val="243255"/>
                </a:solidFill>
                <a:cs typeface="Arial" pitchFamily="34" charset="0"/>
              </a:rPr>
              <a:t>Разбиране</a:t>
            </a:r>
            <a:r>
              <a:rPr lang="ru-RU" altLang="ko-KR" sz="2400" dirty="0">
                <a:solidFill>
                  <a:srgbClr val="243255"/>
                </a:solidFill>
                <a:cs typeface="Arial" pitchFamily="34" charset="0"/>
              </a:rPr>
              <a:t> на </a:t>
            </a:r>
            <a:r>
              <a:rPr lang="ru-RU" altLang="ko-KR" sz="2400" dirty="0" err="1">
                <a:solidFill>
                  <a:srgbClr val="243255"/>
                </a:solidFill>
                <a:cs typeface="Arial" pitchFamily="34" charset="0"/>
              </a:rPr>
              <a:t>емоциите</a:t>
            </a:r>
            <a:r>
              <a:rPr lang="ru-RU" altLang="ko-KR" sz="2400" dirty="0">
                <a:solidFill>
                  <a:srgbClr val="243255"/>
                </a:solidFill>
                <a:cs typeface="Arial" pitchFamily="34" charset="0"/>
              </a:rPr>
              <a:t> </a:t>
            </a:r>
          </a:p>
          <a:p>
            <a:pPr marL="342900" indent="-342900" algn="just">
              <a:buFont typeface="Arial" panose="020B0604020202020204" pitchFamily="34" charset="0"/>
              <a:buChar char="•"/>
            </a:pPr>
            <a:r>
              <a:rPr lang="ru-RU" altLang="ko-KR" sz="2400" dirty="0">
                <a:solidFill>
                  <a:srgbClr val="243255"/>
                </a:solidFill>
                <a:cs typeface="Arial" pitchFamily="34" charset="0"/>
              </a:rPr>
              <a:t>Управление на </a:t>
            </a:r>
            <a:r>
              <a:rPr lang="ru-RU" altLang="ko-KR" sz="2400" dirty="0" err="1">
                <a:solidFill>
                  <a:srgbClr val="243255"/>
                </a:solidFill>
                <a:cs typeface="Arial" pitchFamily="34" charset="0"/>
              </a:rPr>
              <a:t>емоциите</a:t>
            </a:r>
            <a:r>
              <a:rPr lang="ru-RU" altLang="ko-KR" sz="2400" dirty="0">
                <a:solidFill>
                  <a:srgbClr val="243255"/>
                </a:solidFill>
                <a:cs typeface="Arial" pitchFamily="34" charset="0"/>
              </a:rPr>
              <a:t> </a:t>
            </a:r>
          </a:p>
          <a:p>
            <a:pPr marL="342900" indent="-342900" algn="just">
              <a:buFont typeface="Arial" panose="020B0604020202020204" pitchFamily="34" charset="0"/>
              <a:buChar char="•"/>
            </a:pPr>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1</a:t>
            </a:r>
            <a:r>
              <a:rPr lang="en-GB" sz="4000" b="1" spc="50">
                <a:solidFill>
                  <a:srgbClr val="243255"/>
                </a:solidFill>
                <a:cs typeface="Tahoma"/>
              </a:rPr>
              <a:t>. </a:t>
            </a:r>
            <a:r>
              <a:rPr lang="bg-BG" sz="4000" b="1" spc="50">
                <a:solidFill>
                  <a:srgbClr val="243255"/>
                </a:solidFill>
                <a:cs typeface="Tahoma"/>
              </a:rPr>
              <a:t>Възприемане на емоциите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ru-RU" altLang="ko-KR" sz="2800"/>
              <a:t>Способността за възприемане на емоции предполага разкриване и разпознаване на чертите, в които се проявяват емоциите.</a:t>
            </a:r>
          </a:p>
          <a:p>
            <a:pPr algn="just"/>
            <a:endParaRPr lang="ru-RU" altLang="ko-KR" sz="2800"/>
          </a:p>
          <a:p>
            <a:pPr algn="just"/>
            <a:r>
              <a:rPr lang="ru-RU" altLang="ko-KR" sz="2800"/>
              <a:t>Възприемането на емоциите е първият градивен елемент на емоционалното познание, тъй като е ключово за  функционирането на всички други познавателни процеси, които се основават на емоции. </a:t>
            </a:r>
          </a:p>
          <a:p>
            <a:pPr algn="just"/>
            <a:endParaRPr lang="ru-RU" altLang="ko-KR" sz="2800"/>
          </a:p>
          <a:p>
            <a:pPr algn="just"/>
            <a:r>
              <a:rPr lang="ru-RU" altLang="ko-KR" sz="2800"/>
              <a:t>По-висшите състояния на осъзнаване на възприятието включват и културни фактори, които могат да послужат като допълнителни носители на значения и социални артефакти с големи последици за развитието на взаимоотношенията.</a:t>
            </a:r>
          </a:p>
        </p:txBody>
      </p:sp>
    </p:spTree>
    <p:extLst>
      <p:ext uri="{BB962C8B-B14F-4D97-AF65-F5344CB8AC3E}">
        <p14:creationId xmlns:p14="http://schemas.microsoft.com/office/powerpoint/2010/main" val="277336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88641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2</a:t>
            </a:r>
            <a:r>
              <a:rPr lang="en-GB" sz="4000" b="1" spc="50">
                <a:solidFill>
                  <a:srgbClr val="243255"/>
                </a:solidFill>
                <a:cs typeface="Tahoma"/>
              </a:rPr>
              <a:t>. </a:t>
            </a:r>
            <a:r>
              <a:rPr lang="bg-BG" sz="4000" b="1" spc="50">
                <a:solidFill>
                  <a:srgbClr val="243255"/>
                </a:solidFill>
                <a:cs typeface="Tahoma"/>
              </a:rPr>
              <a:t>Използване на емоциите </a:t>
            </a:r>
          </a:p>
          <a:p>
            <a:pPr marL="12700" algn="just">
              <a:lnSpc>
                <a:spcPct val="100000"/>
              </a:lnSpc>
              <a:spcBef>
                <a:spcPts val="110"/>
              </a:spcBef>
            </a:pPr>
            <a:endParaRPr lang="bg-BG" sz="4000" b="1" spc="50">
              <a:solidFill>
                <a:srgbClr val="243255"/>
              </a:solidFill>
              <a:cs typeface="Tahoma"/>
            </a:endParaRPr>
          </a:p>
          <a:p>
            <a:pPr marL="12700" algn="just">
              <a:lnSpc>
                <a:spcPct val="100000"/>
              </a:lnSpc>
              <a:spcBef>
                <a:spcPts val="110"/>
              </a:spcBef>
            </a:pP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„Използването“ на емоциите предполага способността те да се свързват в мрежа и да се декодира тяхното значение, за да се поддържат други познавателни способности – като креативност, странично и критично мислене.</a:t>
            </a:r>
          </a:p>
          <a:p>
            <a:pPr algn="just"/>
            <a:endParaRPr lang="ru-RU" altLang="ko-KR" sz="2800"/>
          </a:p>
          <a:p>
            <a:pPr algn="just"/>
            <a:r>
              <a:rPr lang="ru-RU" altLang="ko-KR" sz="2800"/>
              <a:t>С други думи, използването на емоции означава използване на пълния им потенциал за генериране на смислени идеи, мисли и решения.</a:t>
            </a:r>
          </a:p>
          <a:p>
            <a:pPr algn="just"/>
            <a:endParaRPr lang="ru-RU" altLang="ko-KR" sz="2800"/>
          </a:p>
          <a:p>
            <a:pPr algn="just"/>
            <a:r>
              <a:rPr lang="ru-RU" altLang="ko-KR" sz="2800"/>
              <a:t>От друга страна, за да се справят с разрушителни чувства (т.е. гняв, ревност и т.н.), хората трябва да използват емоциите като механизъм за справяне, за да „прекъснат цикъла“ и да възстановят отново спокойствието си.</a:t>
            </a:r>
          </a:p>
          <a:p>
            <a:pPr algn="just"/>
            <a:endParaRPr lang="ru-RU" altLang="ko-KR" sz="2800" dirty="0"/>
          </a:p>
        </p:txBody>
      </p:sp>
    </p:spTree>
    <p:extLst>
      <p:ext uri="{BB962C8B-B14F-4D97-AF65-F5344CB8AC3E}">
        <p14:creationId xmlns:p14="http://schemas.microsoft.com/office/powerpoint/2010/main" val="367852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3</a:t>
            </a:r>
            <a:r>
              <a:rPr lang="en-GB" sz="4000" b="1" spc="50">
                <a:solidFill>
                  <a:srgbClr val="243255"/>
                </a:solidFill>
                <a:cs typeface="Tahoma"/>
              </a:rPr>
              <a:t>. </a:t>
            </a:r>
            <a:r>
              <a:rPr lang="bg-BG" sz="4000" b="1" spc="50">
                <a:solidFill>
                  <a:srgbClr val="243255"/>
                </a:solidFill>
                <a:cs typeface="Tahoma"/>
              </a:rPr>
              <a:t>Разбиране на емоциите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539430"/>
          </a:xfrm>
          <a:prstGeom prst="rect">
            <a:avLst/>
          </a:prstGeom>
          <a:noFill/>
        </p:spPr>
        <p:txBody>
          <a:bodyPr wrap="square" rtlCol="0">
            <a:spAutoFit/>
          </a:bodyPr>
          <a:lstStyle/>
          <a:p>
            <a:pPr algn="just"/>
            <a:r>
              <a:rPr lang="ru-RU" altLang="ko-KR" sz="2800"/>
              <a:t>Докато възприемането на емоциите се отнася до способността да се „откриват“ емоции, разбирането на емоциите се отнася до способността да се улавя откъде идват те, да се разчита и декодира връзката между тях, да се разбират нюансите и как те се развиват във времето.</a:t>
            </a:r>
          </a:p>
          <a:p>
            <a:pPr algn="just"/>
            <a:endParaRPr lang="ru-RU" altLang="ko-KR" sz="2800"/>
          </a:p>
          <a:p>
            <a:pPr algn="just"/>
            <a:r>
              <a:rPr lang="ru-RU" altLang="ko-KR" sz="2800"/>
              <a:t>Разбирането на емоциите изисква голяма чувствителност и бърза реакция към външната среда, тъй като лесно бихме пропуснали прозренията, чрез които осмисляме ситуациите.</a:t>
            </a:r>
          </a:p>
          <a:p>
            <a:pPr algn="just"/>
            <a:endParaRPr lang="ru-RU" altLang="ko-KR" sz="2800"/>
          </a:p>
          <a:p>
            <a:pPr algn="just"/>
            <a:r>
              <a:rPr lang="ru-RU" altLang="ko-KR" sz="2800"/>
              <a:t>Например, невербалната комуникация дава много повече информация отколкото думите могат да изразят ...</a:t>
            </a:r>
            <a:endParaRPr lang="ru-RU" altLang="ko-KR" sz="2800" dirty="0"/>
          </a:p>
        </p:txBody>
      </p:sp>
    </p:spTree>
    <p:extLst>
      <p:ext uri="{BB962C8B-B14F-4D97-AF65-F5344CB8AC3E}">
        <p14:creationId xmlns:p14="http://schemas.microsoft.com/office/powerpoint/2010/main" val="257066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a:solidFill>
                  <a:srgbClr val="243255"/>
                </a:solidFill>
                <a:cs typeface="Tahoma"/>
              </a:rPr>
              <a:t>4.</a:t>
            </a:r>
            <a:r>
              <a:rPr lang="bg-BG" sz="4000" b="1" spc="50">
                <a:solidFill>
                  <a:srgbClr val="243255"/>
                </a:solidFill>
                <a:cs typeface="Tahoma"/>
              </a:rPr>
              <a:t> Управление на емоциите</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3970318"/>
          </a:xfrm>
          <a:prstGeom prst="rect">
            <a:avLst/>
          </a:prstGeom>
          <a:noFill/>
        </p:spPr>
        <p:txBody>
          <a:bodyPr wrap="square" rtlCol="0">
            <a:spAutoFit/>
          </a:bodyPr>
          <a:lstStyle/>
          <a:p>
            <a:pPr algn="just"/>
            <a:r>
              <a:rPr lang="ru-RU" altLang="ko-KR" sz="2800"/>
              <a:t>Управлението на емоциите представлява крайната фаза в модела на способностите.</a:t>
            </a:r>
          </a:p>
          <a:p>
            <a:pPr algn="just"/>
            <a:endParaRPr lang="ru-RU" altLang="ko-KR" sz="2800"/>
          </a:p>
          <a:p>
            <a:pPr algn="just"/>
            <a:r>
              <a:rPr lang="ru-RU" altLang="ko-KR" sz="2800"/>
              <a:t>Хората, които успяват да усъвършенстват своята емоционална интелигентност, се отнасят към заобикалящата среда по начин, който им позволява да се справят изключително успешно (както в професионалното си развитие, така и в личностните си отношения и т.н.).</a:t>
            </a:r>
          </a:p>
          <a:p>
            <a:pPr algn="just"/>
            <a:endParaRPr lang="ru-RU" altLang="ko-KR" sz="2800"/>
          </a:p>
          <a:p>
            <a:pPr algn="just"/>
            <a:r>
              <a:rPr lang="ru-RU" altLang="ko-KR" sz="2800"/>
              <a:t>Тук не става дума за манипулация и в този процес няма нищо злонамерено, „емоционално осъзнатите“ хора разпознават и оценяват чувствата на другите, като същевременно ги подкрепят в техните нужди и път на развитие.</a:t>
            </a:r>
            <a:endParaRPr lang="ru-RU" altLang="ko-KR" sz="2800" dirty="0"/>
          </a:p>
        </p:txBody>
      </p:sp>
    </p:spTree>
    <p:extLst>
      <p:ext uri="{BB962C8B-B14F-4D97-AF65-F5344CB8AC3E}">
        <p14:creationId xmlns:p14="http://schemas.microsoft.com/office/powerpoint/2010/main" val="136633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40149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bg-BG" sz="4800">
                <a:solidFill>
                  <a:srgbClr val="E12227"/>
                </a:solidFill>
                <a:latin typeface="Tahoma" panose="020B0604030504040204" pitchFamily="34" charset="0"/>
                <a:ea typeface="Tahoma" panose="020B0604030504040204" pitchFamily="34" charset="0"/>
                <a:cs typeface="Tahoma" panose="020B0604030504040204" pitchFamily="34" charset="0"/>
              </a:rPr>
              <a:t>Заключение </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72230"/>
          </a:xfrm>
          <a:prstGeom prst="rect">
            <a:avLst/>
          </a:prstGeom>
        </p:spPr>
        <p:txBody>
          <a:bodyPr vert="horz" wrap="square" lIns="0" tIns="13970" rIns="0" bIns="0" rtlCol="0">
            <a:spAutoFit/>
          </a:bodyPr>
          <a:lstStyle/>
          <a:p>
            <a:pPr marL="584200" indent="-571500" algn="just">
              <a:lnSpc>
                <a:spcPct val="100000"/>
              </a:lnSpc>
              <a:spcBef>
                <a:spcPts val="110"/>
              </a:spcBef>
              <a:buFont typeface="Arial" panose="020B0604020202020204" pitchFamily="34" charset="0"/>
              <a:buChar char="•"/>
            </a:pPr>
            <a:r>
              <a:rPr lang="bg-BG" sz="4000" b="1" spc="50">
                <a:solidFill>
                  <a:srgbClr val="243255"/>
                </a:solidFill>
                <a:cs typeface="Tahoma"/>
              </a:rPr>
              <a:t>ЕИ като част от </a:t>
            </a:r>
            <a:r>
              <a:rPr lang="en-GB" sz="4000" b="1" spc="50">
                <a:solidFill>
                  <a:srgbClr val="243255"/>
                </a:solidFill>
                <a:cs typeface="Tahoma"/>
              </a:rPr>
              <a:t>EntreComp: </a:t>
            </a:r>
            <a:r>
              <a:rPr lang="bg-BG" sz="4000" b="1" spc="50">
                <a:solidFill>
                  <a:srgbClr val="243255"/>
                </a:solidFill>
                <a:cs typeface="Tahoma"/>
              </a:rPr>
              <a:t>ресурси</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bg-BG" sz="4000" b="1" spc="50">
                <a:solidFill>
                  <a:srgbClr val="243255"/>
                </a:solidFill>
                <a:cs typeface="Tahoma"/>
              </a:rPr>
              <a:t>Самопознание и саморегулиране в </a:t>
            </a:r>
            <a:r>
              <a:rPr lang="en-GB" sz="4000" b="1" spc="50">
                <a:solidFill>
                  <a:srgbClr val="243255"/>
                </a:solidFill>
                <a:cs typeface="Tahoma"/>
              </a:rPr>
              <a:t>EntreComp</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bg-BG" sz="4000" b="1" spc="50">
                <a:solidFill>
                  <a:srgbClr val="243255"/>
                </a:solidFill>
                <a:cs typeface="Tahoma"/>
              </a:rPr>
              <a:t>Рамката на ЕИ</a:t>
            </a:r>
            <a:r>
              <a:rPr lang="en-GB" sz="4000" b="1" spc="50">
                <a:solidFill>
                  <a:srgbClr val="243255"/>
                </a:solidFill>
                <a:cs typeface="Tahoma"/>
              </a:rPr>
              <a:t>: </a:t>
            </a:r>
            <a:r>
              <a:rPr lang="bg-BG" sz="4000" b="1" spc="50">
                <a:solidFill>
                  <a:srgbClr val="243255"/>
                </a:solidFill>
                <a:cs typeface="Tahoma"/>
              </a:rPr>
              <a:t>мотивация, емпатия и социални умения</a:t>
            </a:r>
            <a:r>
              <a:rPr lang="en-GB" sz="4000" b="1" spc="50">
                <a:solidFill>
                  <a:srgbClr val="243255"/>
                </a:solidFill>
                <a:cs typeface="Tahoma"/>
              </a:rPr>
              <a:t> </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bg-BG" sz="4000" b="1" spc="50">
                <a:solidFill>
                  <a:srgbClr val="243255"/>
                </a:solidFill>
                <a:cs typeface="Tahoma"/>
              </a:rPr>
              <a:t>Социалната интелигентност и взаимоотношенията </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bg-BG" sz="4000" b="1" spc="50">
                <a:solidFill>
                  <a:srgbClr val="243255"/>
                </a:solidFill>
                <a:cs typeface="Tahoma"/>
              </a:rPr>
              <a:t>Модел на способностите за разбиране, използване и управление на емоциите </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9" name="Imagen 18">
            <a:extLst>
              <a:ext uri="{FF2B5EF4-FFF2-40B4-BE49-F238E27FC236}">
                <a16:creationId xmlns:a16="http://schemas.microsoft.com/office/drawing/2014/main" id="{48E3DFE5-3AAA-4AA5-A90F-48CBCBE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extLst>
      <p:ext uri="{BB962C8B-B14F-4D97-AF65-F5344CB8AC3E}">
        <p14:creationId xmlns:p14="http://schemas.microsoft.com/office/powerpoint/2010/main" val="48174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543800" y="3924300"/>
            <a:ext cx="7278687" cy="1397819"/>
          </a:xfrm>
        </p:spPr>
        <p:txBody>
          <a:bodyPr vert="horz" wrap="square" lIns="0" tIns="12700" rIns="0" bIns="0" rtlCol="0">
            <a:spAutoFit/>
          </a:bodyPr>
          <a:lstStyle/>
          <a:p>
            <a:r>
              <a:rPr lang="bg-BG"/>
              <a:t>Благодаря </a:t>
            </a:r>
            <a:r>
              <a:rPr lang="es-ES"/>
              <a:t>!</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4782800" y="647700"/>
            <a:ext cx="30689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935145"/>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Самопознание и саморегулиране</a:t>
            </a:r>
            <a:r>
              <a:rPr lang="en-GB" sz="4000" b="1" spc="50">
                <a:solidFill>
                  <a:srgbClr val="243255"/>
                </a:solidFill>
                <a:cs typeface="Tahoma"/>
              </a:rPr>
              <a:t>: </a:t>
            </a:r>
            <a:r>
              <a:rPr lang="bg-BG" sz="4000" b="1" spc="50">
                <a:solidFill>
                  <a:srgbClr val="243255"/>
                </a:solidFill>
                <a:cs typeface="Tahoma"/>
              </a:rPr>
              <a:t>моделът </a:t>
            </a:r>
            <a:r>
              <a:rPr lang="en-GB" sz="4000" b="1" spc="50">
                <a:solidFill>
                  <a:srgbClr val="243255"/>
                </a:solidFill>
                <a:cs typeface="Tahoma"/>
              </a:rPr>
              <a:t>EntreComp </a:t>
            </a:r>
            <a:r>
              <a:rPr lang="bg-BG" sz="4000" b="1" spc="50">
                <a:solidFill>
                  <a:srgbClr val="243255"/>
                </a:solidFill>
                <a:cs typeface="Tahoma"/>
              </a:rPr>
              <a:t>и ЕИ</a:t>
            </a:r>
            <a:endParaRPr lang="es-ES" sz="4000" b="1" spc="50" dirty="0">
              <a:solidFill>
                <a:srgbClr val="243255"/>
              </a:solidFill>
              <a:cs typeface="Tahoma"/>
            </a:endParaRPr>
          </a:p>
          <a:p>
            <a:pPr marL="12700" algn="just">
              <a:lnSpc>
                <a:spcPct val="100000"/>
              </a:lnSpc>
              <a:spcBef>
                <a:spcPts val="110"/>
              </a:spcBef>
            </a:pPr>
            <a:r>
              <a:rPr lang="ru-RU" altLang="es-ES" sz="2800">
                <a:latin typeface="Calibri" panose="020F0502020204030204" pitchFamily="34" charset="0"/>
                <a:cs typeface="Calibri" panose="020F0502020204030204" pitchFamily="34" charset="0"/>
              </a:rPr>
              <a:t>В модула за критично мислене имаше възможност да се запознаеш с образователната и обучителна рамка на ЕС за развитие на предприемачески компетенции (EntreComp) и как тя  се ползва като стратегически ресурс от заетите на трудовия пазар. </a:t>
            </a: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2246769"/>
          </a:xfrm>
          <a:prstGeom prst="rect">
            <a:avLst/>
          </a:prstGeom>
          <a:noFill/>
        </p:spPr>
        <p:txBody>
          <a:bodyPr wrap="square" rtlCol="0">
            <a:spAutoFit/>
          </a:bodyPr>
          <a:lstStyle/>
          <a:p>
            <a:pPr algn="just"/>
            <a:r>
              <a:rPr lang="ru-RU" altLang="ko-KR" sz="2800"/>
              <a:t>Под ресурси разбираме компетенциите, чрез които придобиваме ключови личностни, материални и нематериални ресурси, които са основополагащи за професионалната ни реализация. </a:t>
            </a:r>
          </a:p>
          <a:p>
            <a:pPr algn="just"/>
            <a:endParaRPr lang="en-US" altLang="ko-KR" sz="2800" dirty="0"/>
          </a:p>
          <a:p>
            <a:pPr algn="just"/>
            <a:r>
              <a:rPr lang="ru-RU" altLang="ko-KR" sz="2800"/>
              <a:t>Посочените по-долу пет компетенции ще подобрят и увеличат твоята конкурентност на трудовия пазар при търсенето на работа. </a:t>
            </a: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5" y="3987229"/>
            <a:ext cx="4167344" cy="584775"/>
          </a:xfrm>
          <a:prstGeom prst="rect">
            <a:avLst/>
          </a:prstGeom>
          <a:noFill/>
        </p:spPr>
        <p:txBody>
          <a:bodyPr wrap="square" rtlCol="0" anchor="ctr">
            <a:spAutoFit/>
          </a:bodyPr>
          <a:lstStyle/>
          <a:p>
            <a:r>
              <a:rPr lang="bg-BG" altLang="ko-KR" sz="3200" b="1" dirty="0">
                <a:solidFill>
                  <a:srgbClr val="243255"/>
                </a:solidFill>
                <a:ea typeface="Tahoma" panose="020B0604030504040204" pitchFamily="34" charset="0"/>
                <a:cs typeface="Tahoma" panose="020B0604030504040204" pitchFamily="34" charset="0"/>
              </a:rPr>
              <a:t>Ресурси</a:t>
            </a:r>
            <a:endParaRPr lang="ko-KR" altLang="en-US" sz="3200" b="1" dirty="0">
              <a:solidFill>
                <a:srgbClr val="243255"/>
              </a:solidFill>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Ресурсни компетенции</a:t>
            </a:r>
            <a:endParaRPr lang="en-GB" sz="4000" b="1" spc="50" dirty="0">
              <a:solidFill>
                <a:srgbClr val="243255"/>
              </a:solidFill>
              <a:cs typeface="Tahoma"/>
            </a:endParaRP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pPr algn="just"/>
            <a:r>
              <a:rPr lang="ru-RU" altLang="ko-KR" sz="2800"/>
              <a:t>Всяка от тях ще ти е полезна, тъй като те осигуряват най-ценните умения за успешен професионален живот и бизнес кариера. </a:t>
            </a:r>
            <a:endParaRPr lang="en-US" altLang="ko-KR" sz="2800"/>
          </a:p>
          <a:p>
            <a:pPr algn="just"/>
            <a:endParaRPr lang="en-US" altLang="ko-KR" sz="2800" dirty="0"/>
          </a:p>
          <a:p>
            <a:pPr algn="just"/>
            <a:endParaRPr lang="ru-RU" altLang="ko-KR" sz="2800"/>
          </a:p>
          <a:p>
            <a:pPr algn="just"/>
            <a:r>
              <a:rPr lang="ru-RU" altLang="ko-KR" sz="2800"/>
              <a:t>1 Самопознание и саморегулиране</a:t>
            </a:r>
          </a:p>
          <a:p>
            <a:pPr algn="just"/>
            <a:r>
              <a:rPr lang="ru-RU" altLang="ko-KR" sz="2800"/>
              <a:t>2 Мотивация и постоянство </a:t>
            </a:r>
          </a:p>
          <a:p>
            <a:pPr algn="just"/>
            <a:r>
              <a:rPr lang="ru-RU" altLang="ko-KR" sz="2800"/>
              <a:t>3 Мобилизиране на ресурсите </a:t>
            </a:r>
          </a:p>
          <a:p>
            <a:pPr algn="just"/>
            <a:r>
              <a:rPr lang="ru-RU" altLang="ko-KR" sz="2800"/>
              <a:t>4 Финансова и икономическа грамотност</a:t>
            </a:r>
          </a:p>
          <a:p>
            <a:pPr algn="just"/>
            <a:r>
              <a:rPr lang="ru-RU" altLang="ko-KR" sz="2800"/>
              <a:t>5 Мобилизиране на околните </a:t>
            </a:r>
          </a:p>
          <a:p>
            <a:pPr algn="just"/>
            <a:endParaRPr lang="en-US" altLang="ko-KR" sz="2800" dirty="0"/>
          </a:p>
        </p:txBody>
      </p:sp>
    </p:spTree>
    <p:extLst>
      <p:ext uri="{BB962C8B-B14F-4D97-AF65-F5344CB8AC3E}">
        <p14:creationId xmlns:p14="http://schemas.microsoft.com/office/powerpoint/2010/main" val="127423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The Resources’ Competences </a:t>
            </a:r>
            <a:r>
              <a:rPr lang="en-GB" sz="4000" b="1" spc="50">
                <a:solidFill>
                  <a:srgbClr val="243255"/>
                </a:solidFill>
                <a:cs typeface="Tahoma"/>
              </a:rPr>
              <a:t>and opport</a:t>
            </a:r>
            <a:r>
              <a:rPr lang="bg-BG" sz="4000" b="1" spc="50">
                <a:solidFill>
                  <a:srgbClr val="243255"/>
                </a:solidFill>
                <a:cs typeface="Tahoma"/>
              </a:rPr>
              <a:t>Част</a:t>
            </a:r>
            <a:r>
              <a:rPr lang="en-GB" sz="4000" b="1" spc="50">
                <a:solidFill>
                  <a:srgbClr val="243255"/>
                </a:solidFill>
                <a:cs typeface="Tahoma"/>
              </a:rPr>
              <a:t>ies </a:t>
            </a:r>
            <a:r>
              <a:rPr lang="en-GB" sz="4000" b="1" spc="50" dirty="0">
                <a:solidFill>
                  <a:srgbClr val="243255"/>
                </a:solidFill>
                <a:cs typeface="Tahoma"/>
              </a:rPr>
              <a:t>for employability</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ella 2">
            <a:extLst>
              <a:ext uri="{FF2B5EF4-FFF2-40B4-BE49-F238E27FC236}">
                <a16:creationId xmlns:a16="http://schemas.microsoft.com/office/drawing/2014/main" id="{78EF0F77-F54B-4180-9DBF-8A7552B0783D}"/>
              </a:ext>
            </a:extLst>
          </p:cNvPr>
          <p:cNvGraphicFramePr>
            <a:graphicFrameLocks noGrp="1"/>
          </p:cNvGraphicFramePr>
          <p:nvPr>
            <p:extLst>
              <p:ext uri="{D42A27DB-BD31-4B8C-83A1-F6EECF244321}">
                <p14:modId xmlns:p14="http://schemas.microsoft.com/office/powerpoint/2010/main" val="1122654901"/>
              </p:ext>
            </p:extLst>
          </p:nvPr>
        </p:nvGraphicFramePr>
        <p:xfrm>
          <a:off x="609600" y="1196872"/>
          <a:ext cx="14630400" cy="580644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136993467"/>
                    </a:ext>
                  </a:extLst>
                </a:gridCol>
                <a:gridCol w="7315200">
                  <a:extLst>
                    <a:ext uri="{9D8B030D-6E8A-4147-A177-3AD203B41FA5}">
                      <a16:colId xmlns:a16="http://schemas.microsoft.com/office/drawing/2014/main" val="577786731"/>
                    </a:ext>
                  </a:extLst>
                </a:gridCol>
              </a:tblGrid>
              <a:tr h="408359">
                <a:tc>
                  <a:txBody>
                    <a:bodyPr/>
                    <a:lstStyle/>
                    <a:p>
                      <a:pPr algn="ctr"/>
                      <a:r>
                        <a:rPr lang="bg-BG" sz="2500">
                          <a:solidFill>
                            <a:sysClr val="windowText" lastClr="000000"/>
                          </a:solidFill>
                        </a:rPr>
                        <a:t>Компетенция</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bg-BG" sz="2500">
                          <a:solidFill>
                            <a:sysClr val="windowText" lastClr="000000"/>
                          </a:solidFill>
                        </a:rPr>
                        <a:t>Как да си намерим по-добра работа</a:t>
                      </a:r>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372071"/>
                  </a:ext>
                </a:extLst>
              </a:tr>
              <a:tr h="869411">
                <a:tc>
                  <a:txBody>
                    <a:bodyPr/>
                    <a:lstStyle/>
                    <a:p>
                      <a:pPr algn="just"/>
                      <a:r>
                        <a:rPr lang="ru-RU" sz="2500">
                          <a:solidFill>
                            <a:sysClr val="windowText" lastClr="000000"/>
                          </a:solidFill>
                        </a:rPr>
                        <a:t>Самопознание и саморегулиране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ru-RU" sz="2000">
                          <a:solidFill>
                            <a:sysClr val="windowText" lastClr="000000"/>
                          </a:solidFill>
                        </a:rPr>
                        <a:t>Образовай се, използвай възможностите за обучение, поемай инициативата, разбери кои са ограниченията ти и работи върху слабите си страни</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1547845"/>
                  </a:ext>
                </a:extLst>
              </a:tr>
              <a:tr h="737682">
                <a:tc>
                  <a:txBody>
                    <a:bodyPr/>
                    <a:lstStyle/>
                    <a:p>
                      <a:pPr algn="just"/>
                      <a:r>
                        <a:rPr lang="ru-RU" sz="2500">
                          <a:solidFill>
                            <a:sysClr val="windowText" lastClr="000000"/>
                          </a:solidFill>
                        </a:rPr>
                        <a:t>Мотивация и постоянство </a:t>
                      </a:r>
                    </a:p>
                    <a:p>
                      <a:pPr algn="just"/>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ru-RU" sz="2000">
                          <a:solidFill>
                            <a:sysClr val="windowText" lastClr="000000"/>
                          </a:solidFill>
                        </a:rPr>
                        <a:t>Остани фокусиран, прави нещата, които развиват твоята увереност, превърни негативните мисли във възможности за нещо по-добро.</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5607309"/>
                  </a:ext>
                </a:extLst>
              </a:tr>
              <a:tr h="1132868">
                <a:tc>
                  <a:txBody>
                    <a:bodyPr/>
                    <a:lstStyle/>
                    <a:p>
                      <a:pPr algn="just"/>
                      <a:r>
                        <a:rPr lang="ru-RU" sz="2500">
                          <a:solidFill>
                            <a:sysClr val="windowText" lastClr="000000"/>
                          </a:solidFill>
                        </a:rPr>
                        <a:t>Мобилизиране на ресурсите </a:t>
                      </a:r>
                    </a:p>
                    <a:p>
                      <a:pPr algn="just"/>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ru-RU" sz="2000">
                          <a:solidFill>
                            <a:sysClr val="windowText" lastClr="000000"/>
                          </a:solidFill>
                        </a:rPr>
                        <a:t>Събери информация за индустрията/сектора, които представляват интерес за теб, потърси онлайн съответната информация за потенциалните работодатели/организация, в която искаш да работиш.</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4815954"/>
                  </a:ext>
                </a:extLst>
              </a:tr>
              <a:tr h="869411">
                <a:tc>
                  <a:txBody>
                    <a:bodyPr/>
                    <a:lstStyle/>
                    <a:p>
                      <a:pPr algn="just"/>
                      <a:r>
                        <a:rPr lang="ru-RU" sz="2500">
                          <a:solidFill>
                            <a:sysClr val="windowText" lastClr="000000"/>
                          </a:solidFill>
                        </a:rPr>
                        <a:t>Финансова и икономическа грам</a:t>
                      </a:r>
                      <a:r>
                        <a:rPr lang="bg-BG" sz="2500">
                          <a:solidFill>
                            <a:sysClr val="windowText" lastClr="000000"/>
                          </a:solidFill>
                        </a:rPr>
                        <a:t>отност</a:t>
                      </a:r>
                      <a:endParaRPr lang="ru-RU" sz="25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ru-RU" sz="2000">
                          <a:solidFill>
                            <a:sysClr val="windowText" lastClr="000000"/>
                          </a:solidFill>
                        </a:rPr>
                        <a:t>Научи повече за същината на бизнеса, използвай термините на мениджмънта, научи предварително спецификите на работата, която ти предстои.</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415349"/>
                  </a:ext>
                </a:extLst>
              </a:tr>
              <a:tr h="737682">
                <a:tc>
                  <a:txBody>
                    <a:bodyPr/>
                    <a:lstStyle/>
                    <a:p>
                      <a:pPr algn="just"/>
                      <a:r>
                        <a:rPr lang="ru-RU" sz="2500">
                          <a:solidFill>
                            <a:sysClr val="windowText" lastClr="000000"/>
                          </a:solidFill>
                        </a:rPr>
                        <a:t>Мобилизиране на околните </a:t>
                      </a:r>
                    </a:p>
                    <a:p>
                      <a:pPr algn="just"/>
                      <a:endParaRPr lang="en-US" sz="25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ru-RU" sz="2000">
                          <a:solidFill>
                            <a:sysClr val="windowText" lastClr="000000"/>
                          </a:solidFill>
                        </a:rPr>
                        <a:t>Обучавай се да бъдеш по-добър комуникатор, научи се как да споделяш ентусиазъма си, как да показваш, че на теб може да се разчита, потърси подкрепа и насока.</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3769746"/>
                  </a:ext>
                </a:extLst>
              </a:tr>
            </a:tbl>
          </a:graphicData>
        </a:graphic>
      </p:graphicFrame>
    </p:spTree>
    <p:extLst>
      <p:ext uri="{BB962C8B-B14F-4D97-AF65-F5344CB8AC3E}">
        <p14:creationId xmlns:p14="http://schemas.microsoft.com/office/powerpoint/2010/main" val="33959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 </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1</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a:solidFill>
                  <a:srgbClr val="243255"/>
                </a:solidFill>
                <a:cs typeface="Tahoma"/>
              </a:rPr>
              <a:t>… </a:t>
            </a:r>
            <a:r>
              <a:rPr lang="bg-BG" sz="4000" b="1" spc="50">
                <a:solidFill>
                  <a:srgbClr val="243255"/>
                </a:solidFill>
                <a:cs typeface="Tahoma"/>
              </a:rPr>
              <a:t>Какво представлява емоционалната интелигентност? </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708981"/>
          </a:xfrm>
          <a:prstGeom prst="rect">
            <a:avLst/>
          </a:prstGeom>
          <a:noFill/>
        </p:spPr>
        <p:txBody>
          <a:bodyPr wrap="square" rtlCol="0">
            <a:spAutoFit/>
          </a:bodyPr>
          <a:lstStyle/>
          <a:p>
            <a:pPr algn="just"/>
            <a:r>
              <a:rPr lang="ru-RU" altLang="ko-KR" sz="2800"/>
              <a:t>Емоционалната интелигентност (ЕИ) е вид социална интелигентност, която включва способността за управление на собствените и чуждите емоции, тяхното разграничаване и използването на информацията за насочване на мисленето и действията.</a:t>
            </a:r>
          </a:p>
          <a:p>
            <a:pPr algn="just"/>
            <a:r>
              <a:rPr lang="ru-RU" altLang="ko-KR" sz="2000"/>
              <a:t>Източници:  P. Salovey, John D. Mayer, 1990, Emotional Intelligence </a:t>
            </a:r>
          </a:p>
          <a:p>
            <a:pPr algn="just"/>
            <a:endParaRPr lang="ru-RU" altLang="ko-KR" sz="2800"/>
          </a:p>
          <a:p>
            <a:pPr algn="just"/>
            <a:r>
              <a:rPr lang="ru-RU" altLang="ko-KR" sz="2800"/>
              <a:t>Емоционалната интелигентност е предмет на много изследвания в областта на поведенческата психология, провеждани в организации и бизнеси и отнасящи се до управление, лидерство и човешки ресурси. От дълги години понятието е актуална тема за обсъждания в академическата и професионалната общност.</a:t>
            </a:r>
          </a:p>
          <a:p>
            <a:pPr algn="just"/>
            <a:endParaRPr lang="ru-RU" altLang="ko-KR" sz="2800"/>
          </a:p>
          <a:p>
            <a:pPr algn="just"/>
            <a:r>
              <a:rPr lang="ru-RU" altLang="ko-KR" sz="2800"/>
              <a:t>Рамката на EntreComp не препраща директно към емоционалната интелигентност, но много от областите на EntreCom имат връзка с нея.</a:t>
            </a:r>
            <a:endParaRPr lang="en-US" altLang="ko-KR" sz="2800" dirty="0"/>
          </a:p>
        </p:txBody>
      </p:sp>
    </p:spTree>
    <p:extLst>
      <p:ext uri="{BB962C8B-B14F-4D97-AF65-F5344CB8AC3E}">
        <p14:creationId xmlns:p14="http://schemas.microsoft.com/office/powerpoint/2010/main" val="27938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bg-BG" sz="4000" b="1" spc="50">
                <a:solidFill>
                  <a:srgbClr val="243255"/>
                </a:solidFill>
                <a:cs typeface="Tahoma"/>
              </a:rPr>
              <a:t>Развитие на понятието за ЕИ </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38201" y="2648960"/>
            <a:ext cx="9525000" cy="5693866"/>
          </a:xfrm>
          <a:prstGeom prst="rect">
            <a:avLst/>
          </a:prstGeom>
          <a:noFill/>
        </p:spPr>
        <p:txBody>
          <a:bodyPr wrap="square" rtlCol="0">
            <a:spAutoFit/>
          </a:bodyPr>
          <a:lstStyle/>
          <a:p>
            <a:pPr algn="just"/>
            <a:r>
              <a:rPr lang="ru-RU" altLang="ko-KR" sz="2800"/>
              <a:t>Първите емпирични изследвания за ролята на „емоцията“ в ежедневието ни се провеждат през 20-те години на миналия век (Averile &amp; Nunley, 1922), като предмет на проучване е как хората разбират и анализират емоциите.</a:t>
            </a:r>
            <a:endParaRPr lang="en-US" altLang="ko-KR" sz="2800" dirty="0"/>
          </a:p>
          <a:p>
            <a:pPr algn="just"/>
            <a:endParaRPr lang="en-US" altLang="ko-KR" sz="2800" dirty="0"/>
          </a:p>
          <a:p>
            <a:pPr algn="just"/>
            <a:r>
              <a:rPr lang="ru-RU" altLang="ko-KR" sz="2800"/>
              <a:t>През следващите 70 години няма съществен развой в изследванията на емоционалната интелигентност и „емоциите“. Промяната настъпва през 1990 г., когато двама автори (Джон Д. Майер и Питър Саловей) публикуват революционна статия, озаглавена простичко „Емоционалната интелигентност“</a:t>
            </a:r>
            <a:r>
              <a:rPr lang="en-US" altLang="ko-KR" sz="2800"/>
              <a:t>*</a:t>
            </a:r>
            <a:r>
              <a:rPr lang="ru-RU" altLang="ko-KR" sz="2800"/>
              <a:t>, която има огромен отзвук в съвременните социални науки.</a:t>
            </a:r>
            <a:endParaRPr lang="en-US" altLang="ko-KR" sz="2800"/>
          </a:p>
          <a:p>
            <a:pPr algn="just"/>
            <a:r>
              <a:rPr lang="en-US" altLang="ko-KR" sz="2800"/>
              <a:t> *</a:t>
            </a:r>
            <a:r>
              <a:rPr lang="en-US" altLang="ko-KR" sz="2800" i="1">
                <a:hlinkClick r:id="rId5"/>
              </a:rPr>
              <a:t>Emotional Intelligence</a:t>
            </a:r>
            <a:r>
              <a:rPr lang="en-US" altLang="ko-KR" sz="2800"/>
              <a:t> </a:t>
            </a:r>
            <a:endParaRPr lang="en-US" altLang="ko-KR" sz="2800" i="1" dirty="0"/>
          </a:p>
        </p:txBody>
      </p:sp>
      <p:pic>
        <p:nvPicPr>
          <p:cNvPr id="2" name="Immagine 1">
            <a:extLst>
              <a:ext uri="{FF2B5EF4-FFF2-40B4-BE49-F238E27FC236}">
                <a16:creationId xmlns:a16="http://schemas.microsoft.com/office/drawing/2014/main" id="{65DE9EF4-8F4E-4960-B9AE-2572BFD48EE9}"/>
              </a:ext>
            </a:extLst>
          </p:cNvPr>
          <p:cNvPicPr>
            <a:picLocks noChangeAspect="1"/>
          </p:cNvPicPr>
          <p:nvPr/>
        </p:nvPicPr>
        <p:blipFill>
          <a:blip r:embed="rId6"/>
          <a:stretch>
            <a:fillRect/>
          </a:stretch>
        </p:blipFill>
        <p:spPr>
          <a:xfrm>
            <a:off x="10591800" y="2617224"/>
            <a:ext cx="3215538" cy="4832092"/>
          </a:xfrm>
          <a:prstGeom prst="rect">
            <a:avLst/>
          </a:prstGeom>
        </p:spPr>
      </p:pic>
      <p:pic>
        <p:nvPicPr>
          <p:cNvPr id="6" name="Immagine 5">
            <a:extLst>
              <a:ext uri="{FF2B5EF4-FFF2-40B4-BE49-F238E27FC236}">
                <a16:creationId xmlns:a16="http://schemas.microsoft.com/office/drawing/2014/main" id="{707CEB50-5C65-48C9-8D47-24869ACE0BEB}"/>
              </a:ext>
            </a:extLst>
          </p:cNvPr>
          <p:cNvPicPr>
            <a:picLocks noChangeAspect="1"/>
          </p:cNvPicPr>
          <p:nvPr/>
        </p:nvPicPr>
        <p:blipFill>
          <a:blip r:embed="rId7"/>
          <a:stretch>
            <a:fillRect/>
          </a:stretch>
        </p:blipFill>
        <p:spPr>
          <a:xfrm>
            <a:off x="13800411" y="2606833"/>
            <a:ext cx="4022717" cy="4832092"/>
          </a:xfrm>
          <a:prstGeom prst="rect">
            <a:avLst/>
          </a:prstGeom>
        </p:spPr>
      </p:pic>
      <p:sp>
        <p:nvSpPr>
          <p:cNvPr id="9" name="CasellaDiTesto 8">
            <a:extLst>
              <a:ext uri="{FF2B5EF4-FFF2-40B4-BE49-F238E27FC236}">
                <a16:creationId xmlns:a16="http://schemas.microsoft.com/office/drawing/2014/main" id="{5AF19A72-E488-475C-9EB4-5D092AE16C29}"/>
              </a:ext>
            </a:extLst>
          </p:cNvPr>
          <p:cNvSpPr txBox="1"/>
          <p:nvPr/>
        </p:nvSpPr>
        <p:spPr>
          <a:xfrm>
            <a:off x="10591800" y="7658100"/>
            <a:ext cx="7696200" cy="646331"/>
          </a:xfrm>
          <a:prstGeom prst="rect">
            <a:avLst/>
          </a:prstGeom>
          <a:noFill/>
        </p:spPr>
        <p:txBody>
          <a:bodyPr wrap="square" rtlCol="0">
            <a:spAutoFit/>
          </a:bodyPr>
          <a:lstStyle/>
          <a:p>
            <a:r>
              <a:rPr lang="en-US"/>
              <a:t> </a:t>
            </a:r>
            <a:r>
              <a:rPr lang="en-US" dirty="0"/>
              <a:t>John D. Mayer</a:t>
            </a:r>
            <a:r>
              <a:rPr lang="en-US"/>
              <a:t>;  </a:t>
            </a:r>
            <a:r>
              <a:rPr lang="en-US" dirty="0"/>
              <a:t>Peter Salovey.</a:t>
            </a:r>
          </a:p>
          <a:p>
            <a:r>
              <a:rPr lang="bg-BG"/>
              <a:t>Източник</a:t>
            </a:r>
            <a:r>
              <a:rPr lang="en-US"/>
              <a:t>: </a:t>
            </a:r>
            <a:r>
              <a:rPr lang="en-US" dirty="0">
                <a:hlinkClick r:id="rId8"/>
              </a:rPr>
              <a:t>University of New </a:t>
            </a:r>
            <a:r>
              <a:rPr lang="en-US">
                <a:hlinkClick r:id="rId8"/>
              </a:rPr>
              <a:t>Hampshire </a:t>
            </a:r>
            <a:r>
              <a:rPr lang="bg-BG"/>
              <a:t>и</a:t>
            </a:r>
            <a:r>
              <a:rPr lang="en-US"/>
              <a:t> </a:t>
            </a:r>
            <a:r>
              <a:rPr lang="en-US" dirty="0">
                <a:hlinkClick r:id="rId9"/>
              </a:rPr>
              <a:t>Yale School of Management</a:t>
            </a:r>
            <a:endParaRPr lang="en-US" dirty="0"/>
          </a:p>
        </p:txBody>
      </p:sp>
    </p:spTree>
    <p:extLst>
      <p:ext uri="{BB962C8B-B14F-4D97-AF65-F5344CB8AC3E}">
        <p14:creationId xmlns:p14="http://schemas.microsoft.com/office/powerpoint/2010/main" val="14157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ru-RU" sz="4000" b="1" spc="50">
                <a:solidFill>
                  <a:srgbClr val="243255"/>
                </a:solidFill>
                <a:cs typeface="Tahoma"/>
              </a:rPr>
              <a:t>Даниел Голман и популяризирането на понятието </a:t>
            </a: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1406345" cy="5262979"/>
          </a:xfrm>
          <a:prstGeom prst="rect">
            <a:avLst/>
          </a:prstGeom>
          <a:noFill/>
        </p:spPr>
        <p:txBody>
          <a:bodyPr wrap="square" rtlCol="0">
            <a:spAutoFit/>
          </a:bodyPr>
          <a:lstStyle/>
          <a:p>
            <a:pPr algn="just"/>
            <a:r>
              <a:rPr lang="ru-RU" altLang="ko-KR" sz="2800"/>
              <a:t>През 1995 г. понятието „емоционалната интелигентност“ става изключително популярно след като американският психолог и есеист, Даниел Голман, издава едноименния си бестселър. </a:t>
            </a:r>
            <a:endParaRPr lang="en-GB" altLang="ko-KR" sz="2800" dirty="0"/>
          </a:p>
          <a:p>
            <a:pPr algn="just"/>
            <a:endParaRPr lang="en-GB" altLang="ko-KR" sz="2800" i="1" dirty="0"/>
          </a:p>
          <a:p>
            <a:pPr algn="just"/>
            <a:endParaRPr lang="en-GB" altLang="ko-KR" sz="2800" dirty="0"/>
          </a:p>
          <a:p>
            <a:pPr algn="just"/>
            <a:r>
              <a:rPr lang="ru-RU" altLang="ko-KR" sz="2800"/>
              <a:t>Международният успех на тази книга за самопомощ позволява на понятието да се популяризира извънредно много, да излезе извън рамките на академичната общност и да достигне до широката аудитория.</a:t>
            </a:r>
          </a:p>
          <a:p>
            <a:pPr algn="just"/>
            <a:endParaRPr lang="ru-RU" altLang="ko-KR" sz="2800"/>
          </a:p>
          <a:p>
            <a:pPr algn="just"/>
            <a:r>
              <a:rPr lang="ru-RU" altLang="ko-KR" sz="2800"/>
              <a:t>Безброй автори, лектори и изследователи допълват и обогатяват идеите на Майер, Саловей и Голман.</a:t>
            </a:r>
          </a:p>
          <a:p>
            <a:pPr algn="just"/>
            <a:endParaRPr lang="en-US" altLang="ko-KR" sz="2800" dirty="0"/>
          </a:p>
        </p:txBody>
      </p:sp>
      <p:pic>
        <p:nvPicPr>
          <p:cNvPr id="3" name="Immagine 2">
            <a:extLst>
              <a:ext uri="{FF2B5EF4-FFF2-40B4-BE49-F238E27FC236}">
                <a16:creationId xmlns:a16="http://schemas.microsoft.com/office/drawing/2014/main" id="{BEEA0923-A763-4CB4-8EF8-6AB4C918F2C7}"/>
              </a:ext>
            </a:extLst>
          </p:cNvPr>
          <p:cNvPicPr>
            <a:picLocks noChangeAspect="1"/>
          </p:cNvPicPr>
          <p:nvPr/>
        </p:nvPicPr>
        <p:blipFill rotWithShape="1">
          <a:blip r:embed="rId5"/>
          <a:srcRect l="32000" t="-1324" r="3601" b="1324"/>
          <a:stretch/>
        </p:blipFill>
        <p:spPr>
          <a:xfrm>
            <a:off x="13233173" y="2648960"/>
            <a:ext cx="4618581" cy="4034143"/>
          </a:xfrm>
          <a:prstGeom prst="rect">
            <a:avLst/>
          </a:prstGeom>
        </p:spPr>
      </p:pic>
      <p:sp>
        <p:nvSpPr>
          <p:cNvPr id="6" name="CasellaDiTesto 5">
            <a:extLst>
              <a:ext uri="{FF2B5EF4-FFF2-40B4-BE49-F238E27FC236}">
                <a16:creationId xmlns:a16="http://schemas.microsoft.com/office/drawing/2014/main" id="{4F800CA4-0289-4EFD-BFD0-52338CB433AF}"/>
              </a:ext>
            </a:extLst>
          </p:cNvPr>
          <p:cNvSpPr txBox="1"/>
          <p:nvPr/>
        </p:nvSpPr>
        <p:spPr>
          <a:xfrm>
            <a:off x="14020800" y="6819900"/>
            <a:ext cx="3378427" cy="646331"/>
          </a:xfrm>
          <a:prstGeom prst="rect">
            <a:avLst/>
          </a:prstGeom>
          <a:noFill/>
        </p:spPr>
        <p:txBody>
          <a:bodyPr wrap="square" rtlCol="0">
            <a:spAutoFit/>
          </a:bodyPr>
          <a:lstStyle/>
          <a:p>
            <a:r>
              <a:rPr lang="bg-BG"/>
              <a:t>Източник</a:t>
            </a:r>
            <a:r>
              <a:rPr lang="en-US"/>
              <a:t>: </a:t>
            </a:r>
            <a:r>
              <a:rPr lang="en-US" dirty="0">
                <a:hlinkClick r:id="rId6"/>
              </a:rPr>
              <a:t>www.danielgoleman.info</a:t>
            </a:r>
            <a:r>
              <a:rPr lang="en-US" dirty="0"/>
              <a:t> </a:t>
            </a:r>
          </a:p>
        </p:txBody>
      </p:sp>
    </p:spTree>
    <p:extLst>
      <p:ext uri="{BB962C8B-B14F-4D97-AF65-F5344CB8AC3E}">
        <p14:creationId xmlns:p14="http://schemas.microsoft.com/office/powerpoint/2010/main" val="34242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barn(inVertical)">
                                      <p:cBhvr>
                                        <p:cTn id="1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3278</TotalTime>
  <Words>4829</Words>
  <Application>Microsoft Office PowerPoint</Application>
  <PresentationFormat>Custom</PresentationFormat>
  <Paragraphs>423</Paragraphs>
  <Slides>35</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Tahoma</vt:lpstr>
      <vt:lpstr>YADLjI9qxTA 0</vt:lpstr>
      <vt:lpstr>Office Theme</vt:lpstr>
      <vt:lpstr>1_Office Theme</vt:lpstr>
      <vt:lpstr>PowerPoint Presentation</vt:lpstr>
      <vt:lpstr>ЦЕЛИ </vt:lpstr>
      <vt:lpstr>INDEX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Благодаря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Petar Petrov</cp:lastModifiedBy>
  <cp:revision>126</cp:revision>
  <dcterms:created xsi:type="dcterms:W3CDTF">2021-03-19T11:51:00Z</dcterms:created>
  <dcterms:modified xsi:type="dcterms:W3CDTF">2022-02-20T21:22:07Z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