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1.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4.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5.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6.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17.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18.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9.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0.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21.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22.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23.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24.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25.xml" ContentType="application/vnd.openxmlformats-officedocument.presentationml.notesSlide+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notesSlides/notesSlide26.xml" ContentType="application/vnd.openxmlformats-officedocument.presentationml.notesSlide+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notesSlides/notesSlide27.xml" ContentType="application/vnd.openxmlformats-officedocument.presentationml.notesSlide+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media/image11.jpg" ContentType="image/jpeg"/>
  <Override PartName="/ppt/notesSlides/notesSlide28.xml" ContentType="application/vnd.openxmlformats-officedocument.presentationml.notesSlide+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notesSlides/notesSlide29.xml" ContentType="application/vnd.openxmlformats-officedocument.presentationml.notesSlide+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40"/>
  </p:notesMasterIdLst>
  <p:sldIdLst>
    <p:sldId id="269" r:id="rId3"/>
    <p:sldId id="257" r:id="rId4"/>
    <p:sldId id="273" r:id="rId5"/>
    <p:sldId id="332" r:id="rId6"/>
    <p:sldId id="264" r:id="rId7"/>
    <p:sldId id="275" r:id="rId8"/>
    <p:sldId id="329" r:id="rId9"/>
    <p:sldId id="324" r:id="rId10"/>
    <p:sldId id="304" r:id="rId11"/>
    <p:sldId id="305" r:id="rId12"/>
    <p:sldId id="328" r:id="rId13"/>
    <p:sldId id="306" r:id="rId14"/>
    <p:sldId id="310" r:id="rId15"/>
    <p:sldId id="327" r:id="rId16"/>
    <p:sldId id="345" r:id="rId17"/>
    <p:sldId id="346" r:id="rId18"/>
    <p:sldId id="347" r:id="rId19"/>
    <p:sldId id="348" r:id="rId20"/>
    <p:sldId id="349" r:id="rId21"/>
    <p:sldId id="350" r:id="rId22"/>
    <p:sldId id="351" r:id="rId23"/>
    <p:sldId id="352" r:id="rId24"/>
    <p:sldId id="353" r:id="rId25"/>
    <p:sldId id="354" r:id="rId26"/>
    <p:sldId id="341" r:id="rId27"/>
    <p:sldId id="337" r:id="rId28"/>
    <p:sldId id="338" r:id="rId29"/>
    <p:sldId id="339" r:id="rId30"/>
    <p:sldId id="344" r:id="rId31"/>
    <p:sldId id="340" r:id="rId32"/>
    <p:sldId id="343" r:id="rId33"/>
    <p:sldId id="356" r:id="rId34"/>
    <p:sldId id="355" r:id="rId35"/>
    <p:sldId id="333" r:id="rId36"/>
    <p:sldId id="330" r:id="rId37"/>
    <p:sldId id="331" r:id="rId38"/>
    <p:sldId id="270" r:id="rId39"/>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3255"/>
    <a:srgbClr val="E122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50" autoAdjust="0"/>
    <p:restoredTop sz="94660"/>
  </p:normalViewPr>
  <p:slideViewPr>
    <p:cSldViewPr>
      <p:cViewPr varScale="1">
        <p:scale>
          <a:sx n="70" d="100"/>
          <a:sy n="70" d="100"/>
        </p:scale>
        <p:origin x="882"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91988C-082D-44AA-9722-D6ABD8961682}"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63CA0011-42EE-4CDE-8AFF-4F0DF062C41A}">
      <dgm:prSet/>
      <dgm:spPr>
        <a:solidFill>
          <a:srgbClr val="243255"/>
        </a:solidFill>
      </dgm:spPr>
      <dgm:t>
        <a:bodyPr/>
        <a:lstStyle/>
        <a:p>
          <a:pPr rtl="0"/>
          <a:r>
            <a:rPr lang="bg-BG" b="1"/>
            <a:t>ТВОРЧЕСКО МИСЛЕНЕ, КРЕАТИВНОСТ</a:t>
          </a:r>
          <a:endParaRPr lang="hr-HR" dirty="0"/>
        </a:p>
      </dgm:t>
    </dgm:pt>
    <dgm:pt modelId="{5EDF9AFA-1868-4858-9D7B-E392149AF97B}" type="parTrans" cxnId="{65BB2472-CE7C-4EA0-8E0C-247F61C08BCB}">
      <dgm:prSet/>
      <dgm:spPr/>
      <dgm:t>
        <a:bodyPr/>
        <a:lstStyle/>
        <a:p>
          <a:endParaRPr lang="en-US"/>
        </a:p>
      </dgm:t>
    </dgm:pt>
    <dgm:pt modelId="{61F3453B-0629-4A52-8F6D-EDBF3D9890CA}" type="sibTrans" cxnId="{65BB2472-CE7C-4EA0-8E0C-247F61C08BCB}">
      <dgm:prSet/>
      <dgm:spPr/>
      <dgm:t>
        <a:bodyPr/>
        <a:lstStyle/>
        <a:p>
          <a:endParaRPr lang="en-US"/>
        </a:p>
      </dgm:t>
    </dgm:pt>
    <dgm:pt modelId="{29CA8948-0A80-4B53-93C4-71C7570D42F7}" type="pres">
      <dgm:prSet presAssocID="{2791988C-082D-44AA-9722-D6ABD8961682}" presName="linear" presStyleCnt="0">
        <dgm:presLayoutVars>
          <dgm:animLvl val="lvl"/>
          <dgm:resizeHandles val="exact"/>
        </dgm:presLayoutVars>
      </dgm:prSet>
      <dgm:spPr/>
    </dgm:pt>
    <dgm:pt modelId="{2C81B13C-AA17-44E9-8569-B75BA188C82C}" type="pres">
      <dgm:prSet presAssocID="{63CA0011-42EE-4CDE-8AFF-4F0DF062C41A}" presName="parentText" presStyleLbl="node1" presStyleIdx="0" presStyleCnt="1" custScaleY="100970" custLinFactNeighborY="-14185">
        <dgm:presLayoutVars>
          <dgm:chMax val="0"/>
          <dgm:bulletEnabled val="1"/>
        </dgm:presLayoutVars>
      </dgm:prSet>
      <dgm:spPr/>
    </dgm:pt>
  </dgm:ptLst>
  <dgm:cxnLst>
    <dgm:cxn modelId="{06531968-C578-4859-A447-722B76AB7686}" type="presOf" srcId="{2791988C-082D-44AA-9722-D6ABD8961682}" destId="{29CA8948-0A80-4B53-93C4-71C7570D42F7}" srcOrd="0" destOrd="0" presId="urn:microsoft.com/office/officeart/2005/8/layout/vList2"/>
    <dgm:cxn modelId="{65BB2472-CE7C-4EA0-8E0C-247F61C08BCB}" srcId="{2791988C-082D-44AA-9722-D6ABD8961682}" destId="{63CA0011-42EE-4CDE-8AFF-4F0DF062C41A}" srcOrd="0" destOrd="0" parTransId="{5EDF9AFA-1868-4858-9D7B-E392149AF97B}" sibTransId="{61F3453B-0629-4A52-8F6D-EDBF3D9890CA}"/>
    <dgm:cxn modelId="{04FCB0DD-CD37-45F2-9AED-E126C5D9B4A9}" type="presOf" srcId="{63CA0011-42EE-4CDE-8AFF-4F0DF062C41A}" destId="{2C81B13C-AA17-44E9-8569-B75BA188C82C}" srcOrd="0" destOrd="0" presId="urn:microsoft.com/office/officeart/2005/8/layout/vList2"/>
    <dgm:cxn modelId="{5BA9E450-DFC6-4669-B1BE-4D06DC425DDD}" type="presParOf" srcId="{29CA8948-0A80-4B53-93C4-71C7570D42F7}" destId="{2C81B13C-AA17-44E9-8569-B75BA188C82C}"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71994EE-4A5E-499C-BE50-8A6B96AF0D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42A6928-2C55-4325-8450-26A41F9AE8DD}">
      <dgm:prSet/>
      <dgm:spPr>
        <a:solidFill>
          <a:srgbClr val="243255"/>
        </a:solidFill>
      </dgm:spPr>
      <dgm:t>
        <a:bodyPr/>
        <a:lstStyle/>
        <a:p>
          <a:pPr rtl="0"/>
          <a:r>
            <a:rPr lang="bg-BG" b="1"/>
            <a:t>Характеристики на </a:t>
          </a:r>
          <a:r>
            <a:rPr lang="ru-RU" b="1"/>
            <a:t>творческите личности</a:t>
          </a:r>
          <a:r>
            <a:rPr lang="hr-HR" b="1"/>
            <a:t>: </a:t>
          </a:r>
          <a:r>
            <a:rPr lang="bg-BG" b="1"/>
            <a:t>адаптирано от </a:t>
          </a:r>
          <a:r>
            <a:rPr lang="en-GB" b="1"/>
            <a:t>Cloninger </a:t>
          </a:r>
          <a:r>
            <a:rPr lang="bg-BG" b="1"/>
            <a:t>и</a:t>
          </a:r>
          <a:r>
            <a:rPr lang="en-GB" b="1"/>
            <a:t> </a:t>
          </a:r>
          <a:r>
            <a:rPr lang="en-GB" b="1" dirty="0" err="1"/>
            <a:t>Mengert</a:t>
          </a:r>
          <a:r>
            <a:rPr lang="en-GB" b="1" dirty="0"/>
            <a:t> (2010) </a:t>
          </a:r>
          <a:endParaRPr lang="hr-HR" dirty="0"/>
        </a:p>
      </dgm:t>
    </dgm:pt>
    <dgm:pt modelId="{F2E97347-6364-4E7B-9ECC-A0649AB12CA8}" type="parTrans" cxnId="{54012798-B3AF-44C0-B99C-090B2384166E}">
      <dgm:prSet/>
      <dgm:spPr/>
      <dgm:t>
        <a:bodyPr/>
        <a:lstStyle/>
        <a:p>
          <a:endParaRPr lang="en-US"/>
        </a:p>
      </dgm:t>
    </dgm:pt>
    <dgm:pt modelId="{2725159C-BD82-4CF6-A0FC-BB005689E0EA}" type="sibTrans" cxnId="{54012798-B3AF-44C0-B99C-090B2384166E}">
      <dgm:prSet/>
      <dgm:spPr/>
      <dgm:t>
        <a:bodyPr/>
        <a:lstStyle/>
        <a:p>
          <a:endParaRPr lang="en-US"/>
        </a:p>
      </dgm:t>
    </dgm:pt>
    <dgm:pt modelId="{A4143D79-2BD4-424D-A169-34985FD98385}" type="pres">
      <dgm:prSet presAssocID="{271994EE-4A5E-499C-BE50-8A6B96AF0D85}" presName="linear" presStyleCnt="0">
        <dgm:presLayoutVars>
          <dgm:animLvl val="lvl"/>
          <dgm:resizeHandles val="exact"/>
        </dgm:presLayoutVars>
      </dgm:prSet>
      <dgm:spPr/>
    </dgm:pt>
    <dgm:pt modelId="{CED07ECB-5C7B-4661-BF9D-6574C90267C0}" type="pres">
      <dgm:prSet presAssocID="{C42A6928-2C55-4325-8450-26A41F9AE8DD}" presName="parentText" presStyleLbl="node1" presStyleIdx="0" presStyleCnt="1">
        <dgm:presLayoutVars>
          <dgm:chMax val="0"/>
          <dgm:bulletEnabled val="1"/>
        </dgm:presLayoutVars>
      </dgm:prSet>
      <dgm:spPr/>
    </dgm:pt>
  </dgm:ptLst>
  <dgm:cxnLst>
    <dgm:cxn modelId="{54012798-B3AF-44C0-B99C-090B2384166E}" srcId="{271994EE-4A5E-499C-BE50-8A6B96AF0D85}" destId="{C42A6928-2C55-4325-8450-26A41F9AE8DD}" srcOrd="0" destOrd="0" parTransId="{F2E97347-6364-4E7B-9ECC-A0649AB12CA8}" sibTransId="{2725159C-BD82-4CF6-A0FC-BB005689E0EA}"/>
    <dgm:cxn modelId="{1B7D229B-A801-465D-A486-EC8763FA421B}" type="presOf" srcId="{C42A6928-2C55-4325-8450-26A41F9AE8DD}" destId="{CED07ECB-5C7B-4661-BF9D-6574C90267C0}" srcOrd="0" destOrd="0" presId="urn:microsoft.com/office/officeart/2005/8/layout/vList2"/>
    <dgm:cxn modelId="{7B7563C8-A8F0-4FAB-BD18-A51DAF725D8F}" type="presOf" srcId="{271994EE-4A5E-499C-BE50-8A6B96AF0D85}" destId="{A4143D79-2BD4-424D-A169-34985FD98385}" srcOrd="0" destOrd="0" presId="urn:microsoft.com/office/officeart/2005/8/layout/vList2"/>
    <dgm:cxn modelId="{C69EE7FC-AF5D-4121-B056-060E6CCDC3D6}" type="presParOf" srcId="{A4143D79-2BD4-424D-A169-34985FD98385}" destId="{CED07ECB-5C7B-4661-BF9D-6574C90267C0}"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0FEEDDE-F6C4-4EF0-B1AF-227CF2F801D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6646D04-DEF2-46F5-A2DC-F47A3A604992}">
      <dgm:prSet/>
      <dgm:spPr>
        <a:solidFill>
          <a:srgbClr val="243255"/>
        </a:solidFill>
      </dgm:spPr>
      <dgm:t>
        <a:bodyPr/>
        <a:lstStyle/>
        <a:p>
          <a:pPr rtl="0"/>
          <a:r>
            <a:rPr lang="bg-BG" b="1"/>
            <a:t>Модел на креативност 4</a:t>
          </a:r>
          <a:r>
            <a:rPr lang="en-US" b="1"/>
            <a:t>P </a:t>
          </a:r>
          <a:endParaRPr lang="hr-HR"/>
        </a:p>
      </dgm:t>
    </dgm:pt>
    <dgm:pt modelId="{1C2768C5-1474-40FA-A22C-8AA4AABC33EF}" type="parTrans" cxnId="{C7FD3C7D-262A-40D0-9F35-95C2D8715321}">
      <dgm:prSet/>
      <dgm:spPr/>
      <dgm:t>
        <a:bodyPr/>
        <a:lstStyle/>
        <a:p>
          <a:endParaRPr lang="en-US"/>
        </a:p>
      </dgm:t>
    </dgm:pt>
    <dgm:pt modelId="{EEE71EF8-35B3-450C-828F-4D09FAF17F9B}" type="sibTrans" cxnId="{C7FD3C7D-262A-40D0-9F35-95C2D8715321}">
      <dgm:prSet/>
      <dgm:spPr/>
      <dgm:t>
        <a:bodyPr/>
        <a:lstStyle/>
        <a:p>
          <a:endParaRPr lang="en-US"/>
        </a:p>
      </dgm:t>
    </dgm:pt>
    <dgm:pt modelId="{4A77C4B7-4FAB-4105-9072-D4E630FDC4A7}" type="pres">
      <dgm:prSet presAssocID="{70FEEDDE-F6C4-4EF0-B1AF-227CF2F801D9}" presName="linear" presStyleCnt="0">
        <dgm:presLayoutVars>
          <dgm:animLvl val="lvl"/>
          <dgm:resizeHandles val="exact"/>
        </dgm:presLayoutVars>
      </dgm:prSet>
      <dgm:spPr/>
    </dgm:pt>
    <dgm:pt modelId="{CE33C942-163B-44B1-8071-F21D6C0F06F4}" type="pres">
      <dgm:prSet presAssocID="{B6646D04-DEF2-46F5-A2DC-F47A3A604992}" presName="parentText" presStyleLbl="node1" presStyleIdx="0" presStyleCnt="1" custScaleX="95780" custScaleY="100970">
        <dgm:presLayoutVars>
          <dgm:chMax val="0"/>
          <dgm:bulletEnabled val="1"/>
        </dgm:presLayoutVars>
      </dgm:prSet>
      <dgm:spPr/>
    </dgm:pt>
  </dgm:ptLst>
  <dgm:cxnLst>
    <dgm:cxn modelId="{C7FD3C7D-262A-40D0-9F35-95C2D8715321}" srcId="{70FEEDDE-F6C4-4EF0-B1AF-227CF2F801D9}" destId="{B6646D04-DEF2-46F5-A2DC-F47A3A604992}" srcOrd="0" destOrd="0" parTransId="{1C2768C5-1474-40FA-A22C-8AA4AABC33EF}" sibTransId="{EEE71EF8-35B3-450C-828F-4D09FAF17F9B}"/>
    <dgm:cxn modelId="{6C89DEAD-D1BA-4345-9572-AD560D20861C}" type="presOf" srcId="{B6646D04-DEF2-46F5-A2DC-F47A3A604992}" destId="{CE33C942-163B-44B1-8071-F21D6C0F06F4}" srcOrd="0" destOrd="0" presId="urn:microsoft.com/office/officeart/2005/8/layout/vList2"/>
    <dgm:cxn modelId="{297F6EB0-DE89-47A7-85C2-BD4F82AFB2DE}" type="presOf" srcId="{70FEEDDE-F6C4-4EF0-B1AF-227CF2F801D9}" destId="{4A77C4B7-4FAB-4105-9072-D4E630FDC4A7}" srcOrd="0" destOrd="0" presId="urn:microsoft.com/office/officeart/2005/8/layout/vList2"/>
    <dgm:cxn modelId="{E76144D6-2B75-4228-98CF-4431FC1BB5EC}" type="presParOf" srcId="{4A77C4B7-4FAB-4105-9072-D4E630FDC4A7}" destId="{CE33C942-163B-44B1-8071-F21D6C0F06F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3EB1126-4CD4-4221-976A-30288C6FFB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B5B0993-29A2-4C03-AB5B-B891A4658306}">
      <dgm:prSet/>
      <dgm:spPr>
        <a:solidFill>
          <a:srgbClr val="243255"/>
        </a:solidFill>
      </dgm:spPr>
      <dgm:t>
        <a:bodyPr/>
        <a:lstStyle/>
        <a:p>
          <a:pPr rtl="0"/>
          <a:r>
            <a:rPr lang="bg-BG" b="1"/>
            <a:t>Видове креативност</a:t>
          </a:r>
          <a:r>
            <a:rPr lang="en-GB" b="1"/>
            <a:t> </a:t>
          </a:r>
          <a:endParaRPr lang="hr-HR"/>
        </a:p>
      </dgm:t>
    </dgm:pt>
    <dgm:pt modelId="{FAC4BC9E-87C9-4769-954E-E8A361675593}" type="parTrans" cxnId="{614C3699-5788-49CC-A092-7A10AF5BD404}">
      <dgm:prSet/>
      <dgm:spPr/>
      <dgm:t>
        <a:bodyPr/>
        <a:lstStyle/>
        <a:p>
          <a:endParaRPr lang="en-US"/>
        </a:p>
      </dgm:t>
    </dgm:pt>
    <dgm:pt modelId="{9F3DEB96-83AF-4200-B548-3D09F51CCD07}" type="sibTrans" cxnId="{614C3699-5788-49CC-A092-7A10AF5BD404}">
      <dgm:prSet/>
      <dgm:spPr/>
      <dgm:t>
        <a:bodyPr/>
        <a:lstStyle/>
        <a:p>
          <a:endParaRPr lang="en-US"/>
        </a:p>
      </dgm:t>
    </dgm:pt>
    <dgm:pt modelId="{CD9DC7A0-5944-453F-8D70-21275C73E49C}" type="pres">
      <dgm:prSet presAssocID="{63EB1126-4CD4-4221-976A-30288C6FFB14}" presName="linear" presStyleCnt="0">
        <dgm:presLayoutVars>
          <dgm:animLvl val="lvl"/>
          <dgm:resizeHandles val="exact"/>
        </dgm:presLayoutVars>
      </dgm:prSet>
      <dgm:spPr/>
    </dgm:pt>
    <dgm:pt modelId="{3BC45FE5-4AD4-472A-9115-592D8C132F50}" type="pres">
      <dgm:prSet presAssocID="{1B5B0993-29A2-4C03-AB5B-B891A4658306}" presName="parentText" presStyleLbl="node1" presStyleIdx="0" presStyleCnt="1">
        <dgm:presLayoutVars>
          <dgm:chMax val="0"/>
          <dgm:bulletEnabled val="1"/>
        </dgm:presLayoutVars>
      </dgm:prSet>
      <dgm:spPr/>
    </dgm:pt>
  </dgm:ptLst>
  <dgm:cxnLst>
    <dgm:cxn modelId="{4DCDD762-7D72-4909-9245-A2E10333F77A}" type="presOf" srcId="{63EB1126-4CD4-4221-976A-30288C6FFB14}" destId="{CD9DC7A0-5944-453F-8D70-21275C73E49C}" srcOrd="0" destOrd="0" presId="urn:microsoft.com/office/officeart/2005/8/layout/vList2"/>
    <dgm:cxn modelId="{614C3699-5788-49CC-A092-7A10AF5BD404}" srcId="{63EB1126-4CD4-4221-976A-30288C6FFB14}" destId="{1B5B0993-29A2-4C03-AB5B-B891A4658306}" srcOrd="0" destOrd="0" parTransId="{FAC4BC9E-87C9-4769-954E-E8A361675593}" sibTransId="{9F3DEB96-83AF-4200-B548-3D09F51CCD07}"/>
    <dgm:cxn modelId="{495FF0DB-27E5-4354-B529-4B1A575CB286}" type="presOf" srcId="{1B5B0993-29A2-4C03-AB5B-B891A4658306}" destId="{3BC45FE5-4AD4-472A-9115-592D8C132F50}" srcOrd="0" destOrd="0" presId="urn:microsoft.com/office/officeart/2005/8/layout/vList2"/>
    <dgm:cxn modelId="{4810E47D-A2D1-477E-9810-642F67C744E5}" type="presParOf" srcId="{CD9DC7A0-5944-453F-8D70-21275C73E49C}" destId="{3BC45FE5-4AD4-472A-9115-592D8C132F50}"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B29303B-E217-4364-A797-B4521C9851E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F4440FA-B432-4E90-88D9-DEC7DF2BBE2A}">
      <dgm:prSet/>
      <dgm:spPr>
        <a:solidFill>
          <a:srgbClr val="243255"/>
        </a:solidFill>
      </dgm:spPr>
      <dgm:t>
        <a:bodyPr/>
        <a:lstStyle/>
        <a:p>
          <a:pPr rtl="0"/>
          <a:r>
            <a:rPr lang="bg-BG" b="1"/>
            <a:t>Примери за различни видове креативност</a:t>
          </a:r>
          <a:endParaRPr lang="hr-HR" dirty="0"/>
        </a:p>
      </dgm:t>
    </dgm:pt>
    <dgm:pt modelId="{4C30E77B-B6DB-458F-84F5-BBBA49D938C3}" type="parTrans" cxnId="{BA5F59D3-68BB-4172-B114-1BC455D8ADCC}">
      <dgm:prSet/>
      <dgm:spPr/>
      <dgm:t>
        <a:bodyPr/>
        <a:lstStyle/>
        <a:p>
          <a:endParaRPr lang="en-US"/>
        </a:p>
      </dgm:t>
    </dgm:pt>
    <dgm:pt modelId="{FA63FD39-F1F8-4439-B20B-867D2513BA30}" type="sibTrans" cxnId="{BA5F59D3-68BB-4172-B114-1BC455D8ADCC}">
      <dgm:prSet/>
      <dgm:spPr/>
      <dgm:t>
        <a:bodyPr/>
        <a:lstStyle/>
        <a:p>
          <a:endParaRPr lang="en-US"/>
        </a:p>
      </dgm:t>
    </dgm:pt>
    <dgm:pt modelId="{AE225C48-1DB7-4D2F-BB3F-468A054EDE39}" type="pres">
      <dgm:prSet presAssocID="{2B29303B-E217-4364-A797-B4521C9851E0}" presName="linear" presStyleCnt="0">
        <dgm:presLayoutVars>
          <dgm:animLvl val="lvl"/>
          <dgm:resizeHandles val="exact"/>
        </dgm:presLayoutVars>
      </dgm:prSet>
      <dgm:spPr/>
    </dgm:pt>
    <dgm:pt modelId="{37B4327F-475B-441E-816E-0A81FA37DB40}" type="pres">
      <dgm:prSet presAssocID="{2F4440FA-B432-4E90-88D9-DEC7DF2BBE2A}" presName="parentText" presStyleLbl="node1" presStyleIdx="0" presStyleCnt="1" custScaleY="100970">
        <dgm:presLayoutVars>
          <dgm:chMax val="0"/>
          <dgm:bulletEnabled val="1"/>
        </dgm:presLayoutVars>
      </dgm:prSet>
      <dgm:spPr/>
    </dgm:pt>
  </dgm:ptLst>
  <dgm:cxnLst>
    <dgm:cxn modelId="{98BC622F-04FD-444A-B55D-2DED3F882237}" type="presOf" srcId="{2F4440FA-B432-4E90-88D9-DEC7DF2BBE2A}" destId="{37B4327F-475B-441E-816E-0A81FA37DB40}" srcOrd="0" destOrd="0" presId="urn:microsoft.com/office/officeart/2005/8/layout/vList2"/>
    <dgm:cxn modelId="{515827CB-8587-471A-A59B-E9D3BA5DD628}" type="presOf" srcId="{2B29303B-E217-4364-A797-B4521C9851E0}" destId="{AE225C48-1DB7-4D2F-BB3F-468A054EDE39}" srcOrd="0" destOrd="0" presId="urn:microsoft.com/office/officeart/2005/8/layout/vList2"/>
    <dgm:cxn modelId="{BA5F59D3-68BB-4172-B114-1BC455D8ADCC}" srcId="{2B29303B-E217-4364-A797-B4521C9851E0}" destId="{2F4440FA-B432-4E90-88D9-DEC7DF2BBE2A}" srcOrd="0" destOrd="0" parTransId="{4C30E77B-B6DB-458F-84F5-BBBA49D938C3}" sibTransId="{FA63FD39-F1F8-4439-B20B-867D2513BA30}"/>
    <dgm:cxn modelId="{12976019-BC2B-4594-932B-3815AB665AB2}" type="presParOf" srcId="{AE225C48-1DB7-4D2F-BB3F-468A054EDE39}" destId="{37B4327F-475B-441E-816E-0A81FA37DB40}"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ru-RU" b="1"/>
            <a:t>Преодоляване на личностните бариери пред креативността</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1F79CA4A-03DC-4100-A945-09E3A3E5B587}" type="presOf" srcId="{7E36A696-6849-4171-ABB0-B03BE07DAD48}" destId="{042FCD17-01C9-426B-8124-15CB5B8B4CE9}" srcOrd="0" destOrd="0" presId="urn:microsoft.com/office/officeart/2005/8/layout/vList2"/>
    <dgm:cxn modelId="{FA714E7C-10B1-4987-B9C1-CF7896E667AC}"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3F5F6F4-D320-45AE-96FB-A3349E5A2E62}"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custT="1"/>
      <dgm:spPr>
        <a:solidFill>
          <a:srgbClr val="243255"/>
        </a:solidFill>
      </dgm:spPr>
      <dgm:t>
        <a:bodyPr/>
        <a:lstStyle/>
        <a:p>
          <a:pPr rtl="0"/>
          <a:r>
            <a:rPr lang="bg-BG" sz="2000" b="1"/>
            <a:t> Преодоляване на личностните бариери пред креативността</a:t>
          </a:r>
          <a:endParaRPr lang="hr-HR" sz="2000"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custLinFactNeighborX="110" custLinFactNeighborY="-896">
        <dgm:presLayoutVars>
          <dgm:chMax val="0"/>
          <dgm:bulletEnabled val="1"/>
        </dgm:presLayoutVars>
      </dgm:prSet>
      <dgm:spPr/>
    </dgm:pt>
  </dgm:ptLst>
  <dgm:cxnLst>
    <dgm:cxn modelId="{789C1E84-1820-48CD-87E2-6DAAA064A3EF}" type="presOf" srcId="{D89105CF-35D9-40E3-B34C-EF08538E4860}" destId="{0345C861-32A9-44B6-B9F1-A78F93DC1CC7}" srcOrd="0" destOrd="0" presId="urn:microsoft.com/office/officeart/2005/8/layout/vList2"/>
    <dgm:cxn modelId="{BD2460B1-4CDE-408D-A318-FF9C7EEE6611}"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B6AC7694-56B7-4426-8C51-D96DEDB16FA6}"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ru-RU" b="1"/>
            <a:t>Преодоляване на личностните бариери пред креативността</a:t>
          </a:r>
          <a:endParaRPr lang="en-US" b="1"/>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pt>
  </dgm:ptLst>
  <dgm:cxnLst>
    <dgm:cxn modelId="{FA821D28-CC61-471E-A32E-800123997EE6}" type="presOf" srcId="{7E36A696-6849-4171-ABB0-B03BE07DAD48}" destId="{042FCD17-01C9-426B-8124-15CB5B8B4CE9}" srcOrd="0" destOrd="0" presId="urn:microsoft.com/office/officeart/2005/8/layout/vList2"/>
    <dgm:cxn modelId="{7289697A-6BC4-4F19-9A9F-6736424B864E}"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D7096968-4025-49AF-993F-3CB17186FA75}"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hr-HR" b="1"/>
            <a:t> </a:t>
          </a:r>
          <a:r>
            <a:rPr lang="bg-BG" b="1"/>
            <a:t>Преодоляване на личностните бариери пред креативността</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pt>
  </dgm:ptLst>
  <dgm:cxnLst>
    <dgm:cxn modelId="{FB5AE55E-72F8-4471-95E8-2654DC7107BB}" type="presOf" srcId="{7E36A696-6849-4171-ABB0-B03BE07DAD48}" destId="{042FCD17-01C9-426B-8124-15CB5B8B4CE9}" srcOrd="0" destOrd="0" presId="urn:microsoft.com/office/officeart/2005/8/layout/vList2"/>
    <dgm:cxn modelId="{D33DE579-2F22-4446-A861-497BF035B70C}"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6B695027-3E99-44DA-BBDD-71C8D180C5E7}"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bg-BG" b="1"/>
            <a:t>Преодоляване на личностните бариери пред креативността </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pt>
  </dgm:ptLst>
  <dgm:cxnLst>
    <dgm:cxn modelId="{514F7757-7EAC-44BE-973E-296EFA1C8947}" type="presOf" srcId="{7E36A696-6849-4171-ABB0-B03BE07DAD48}" destId="{042FCD17-01C9-426B-8124-15CB5B8B4CE9}" srcOrd="0" destOrd="0" presId="urn:microsoft.com/office/officeart/2005/8/layout/vList2"/>
    <dgm:cxn modelId="{0B0A34C3-206F-44A2-BFD7-997F41EACDE7}"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EFA7CCE8-12E6-419F-9DF6-253FC06FD53F}"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bg-BG" b="1"/>
            <a:t>Преодоляване на личностните бариери пред креативността</a:t>
          </a:r>
          <a:r>
            <a:rPr lang="hr-HR" b="1"/>
            <a:t> </a:t>
          </a:r>
          <a:endParaRPr lang="hr-HR" b="1"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custLinFactNeighborX="-134" custLinFactNeighborY="-1846">
        <dgm:presLayoutVars>
          <dgm:chMax val="0"/>
          <dgm:bulletEnabled val="1"/>
        </dgm:presLayoutVars>
      </dgm:prSet>
      <dgm:spPr/>
    </dgm:pt>
  </dgm:ptLst>
  <dgm:cxnLst>
    <dgm:cxn modelId="{BD303750-EC97-45A9-9756-89ED3978A0F9}" type="presOf" srcId="{7E36A696-6849-4171-ABB0-B03BE07DAD48}" destId="{042FCD17-01C9-426B-8124-15CB5B8B4CE9}" srcOrd="0" destOrd="0" presId="urn:microsoft.com/office/officeart/2005/8/layout/vList2"/>
    <dgm:cxn modelId="{50EF5E79-2944-4CE6-BB6B-188DCD271E09}"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D7458C18-E7EB-4419-8B29-A518204940FF}"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BDAC6E-51FF-4EC8-8B36-491D3A13810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99136B9-8495-48E7-902E-63BA085792DB}">
      <dgm:prSet/>
      <dgm:spPr>
        <a:solidFill>
          <a:srgbClr val="243255"/>
        </a:solidFill>
      </dgm:spPr>
      <dgm:t>
        <a:bodyPr/>
        <a:lstStyle/>
        <a:p>
          <a:pPr rtl="0"/>
          <a:r>
            <a:rPr lang="bg-BG"/>
            <a:t>Какво представлява творческото мислене?</a:t>
          </a:r>
          <a:endParaRPr lang="hr-HR" dirty="0"/>
        </a:p>
      </dgm:t>
    </dgm:pt>
    <dgm:pt modelId="{AED08C29-E06F-4B93-9C76-0E4F78AB7487}" type="parTrans" cxnId="{E307FBFC-56D5-4802-B81F-3E4C3AD8EC09}">
      <dgm:prSet/>
      <dgm:spPr/>
      <dgm:t>
        <a:bodyPr/>
        <a:lstStyle/>
        <a:p>
          <a:endParaRPr lang="en-US"/>
        </a:p>
      </dgm:t>
    </dgm:pt>
    <dgm:pt modelId="{A71255A4-0093-49FC-8956-0C97E8EB8259}" type="sibTrans" cxnId="{E307FBFC-56D5-4802-B81F-3E4C3AD8EC09}">
      <dgm:prSet/>
      <dgm:spPr/>
      <dgm:t>
        <a:bodyPr/>
        <a:lstStyle/>
        <a:p>
          <a:endParaRPr lang="en-US"/>
        </a:p>
      </dgm:t>
    </dgm:pt>
    <dgm:pt modelId="{53FF482D-15EC-4C91-A927-00E8F4AB2F5D}">
      <dgm:prSet/>
      <dgm:spPr>
        <a:ln>
          <a:solidFill>
            <a:srgbClr val="E12227"/>
          </a:solidFill>
        </a:ln>
      </dgm:spPr>
      <dgm:t>
        <a:bodyPr/>
        <a:lstStyle/>
        <a:p>
          <a:pPr rtl="0"/>
          <a:r>
            <a:rPr lang="ru-RU">
              <a:solidFill>
                <a:srgbClr val="002060"/>
              </a:solidFill>
            </a:rPr>
            <a:t>В днешния бързо променящ се, изпълнен с много предизвикателства свят да развиваш творческата си същност се е превърнало в необходимост</a:t>
          </a:r>
          <a:endParaRPr lang="hr-HR">
            <a:solidFill>
              <a:srgbClr val="002060"/>
            </a:solidFill>
          </a:endParaRPr>
        </a:p>
      </dgm:t>
    </dgm:pt>
    <dgm:pt modelId="{0EC1BE8A-F4A6-4E34-B1F3-B0A0E3234F1A}" type="parTrans" cxnId="{751A9701-5FFE-43F7-B315-CFBE9CBACC86}">
      <dgm:prSet/>
      <dgm:spPr/>
      <dgm:t>
        <a:bodyPr/>
        <a:lstStyle/>
        <a:p>
          <a:endParaRPr lang="en-US"/>
        </a:p>
      </dgm:t>
    </dgm:pt>
    <dgm:pt modelId="{7F048A0E-7911-4F3E-996C-714ADC7FCE5E}" type="sibTrans" cxnId="{751A9701-5FFE-43F7-B315-CFBE9CBACC86}">
      <dgm:prSet/>
      <dgm:spPr/>
      <dgm:t>
        <a:bodyPr/>
        <a:lstStyle/>
        <a:p>
          <a:endParaRPr lang="en-US"/>
        </a:p>
      </dgm:t>
    </dgm:pt>
    <dgm:pt modelId="{8238450C-52E1-484C-A32A-3C2C43E59A5A}">
      <dgm:prSet/>
      <dgm:spPr>
        <a:ln>
          <a:solidFill>
            <a:srgbClr val="E12227"/>
          </a:solidFill>
        </a:ln>
      </dgm:spPr>
      <dgm:t>
        <a:bodyPr/>
        <a:lstStyle/>
        <a:p>
          <a:pPr rtl="0"/>
          <a:r>
            <a:rPr lang="ru-RU">
              <a:solidFill>
                <a:srgbClr val="002060"/>
              </a:solidFill>
            </a:rPr>
            <a:t>Творческият подход е ключов за успех в почти всички житейски ситуации, както лични, така и професионални</a:t>
          </a:r>
          <a:endParaRPr lang="hr-HR" dirty="0">
            <a:solidFill>
              <a:srgbClr val="002060"/>
            </a:solidFill>
          </a:endParaRPr>
        </a:p>
      </dgm:t>
    </dgm:pt>
    <dgm:pt modelId="{8916A1D1-6546-4F38-9EB1-DFCDA57CD463}" type="parTrans" cxnId="{BE2AAEDD-A4E0-44A3-9682-98DA7A2E719E}">
      <dgm:prSet/>
      <dgm:spPr/>
      <dgm:t>
        <a:bodyPr/>
        <a:lstStyle/>
        <a:p>
          <a:endParaRPr lang="en-US"/>
        </a:p>
      </dgm:t>
    </dgm:pt>
    <dgm:pt modelId="{8BA1ED72-8302-4344-8F3A-74D42D9A3742}" type="sibTrans" cxnId="{BE2AAEDD-A4E0-44A3-9682-98DA7A2E719E}">
      <dgm:prSet/>
      <dgm:spPr/>
      <dgm:t>
        <a:bodyPr/>
        <a:lstStyle/>
        <a:p>
          <a:endParaRPr lang="en-US"/>
        </a:p>
      </dgm:t>
    </dgm:pt>
    <dgm:pt modelId="{13C5E79B-8884-4534-837C-AD318CCC79E6}">
      <dgm:prSet/>
      <dgm:spPr>
        <a:ln>
          <a:solidFill>
            <a:srgbClr val="E12227"/>
          </a:solidFill>
        </a:ln>
      </dgm:spPr>
      <dgm:t>
        <a:bodyPr/>
        <a:lstStyle/>
        <a:p>
          <a:pPr rtl="0"/>
          <a:r>
            <a:rPr lang="ru-RU">
              <a:solidFill>
                <a:srgbClr val="002060"/>
              </a:solidFill>
            </a:rPr>
            <a:t>Креативността е от ключово значение за обществото и тя оказва мощно въздействие върху всички обществени сфери</a:t>
          </a:r>
          <a:endParaRPr lang="hr-HR">
            <a:solidFill>
              <a:srgbClr val="002060"/>
            </a:solidFill>
          </a:endParaRPr>
        </a:p>
      </dgm:t>
    </dgm:pt>
    <dgm:pt modelId="{72156156-CEAA-4905-8CFD-EB4B31F85998}" type="parTrans" cxnId="{853CDFB2-F9AD-4845-AB91-9C175B240F21}">
      <dgm:prSet/>
      <dgm:spPr/>
      <dgm:t>
        <a:bodyPr/>
        <a:lstStyle/>
        <a:p>
          <a:endParaRPr lang="en-US"/>
        </a:p>
      </dgm:t>
    </dgm:pt>
    <dgm:pt modelId="{67D8E8BA-932A-4011-88DA-62F106FC5D25}" type="sibTrans" cxnId="{853CDFB2-F9AD-4845-AB91-9C175B240F21}">
      <dgm:prSet/>
      <dgm:spPr/>
      <dgm:t>
        <a:bodyPr/>
        <a:lstStyle/>
        <a:p>
          <a:endParaRPr lang="en-US"/>
        </a:p>
      </dgm:t>
    </dgm:pt>
    <dgm:pt modelId="{797A2E8F-E958-4C57-9BF9-6004F236548E}">
      <dgm:prSet/>
      <dgm:spPr>
        <a:ln>
          <a:solidFill>
            <a:srgbClr val="E12227"/>
          </a:solidFill>
        </a:ln>
      </dgm:spPr>
      <dgm:t>
        <a:bodyPr/>
        <a:lstStyle/>
        <a:p>
          <a:pPr rtl="0"/>
          <a:r>
            <a:rPr lang="bg-BG">
              <a:solidFill>
                <a:srgbClr val="002060"/>
              </a:solidFill>
            </a:rPr>
            <a:t>Накратко казано, креативността е с</a:t>
          </a:r>
          <a:r>
            <a:rPr lang="ru-RU">
              <a:solidFill>
                <a:srgbClr val="002060"/>
              </a:solidFill>
            </a:rPr>
            <a:t>бор от два основни елемента:</a:t>
          </a:r>
          <a:endParaRPr lang="hr-HR">
            <a:solidFill>
              <a:srgbClr val="002060"/>
            </a:solidFill>
          </a:endParaRPr>
        </a:p>
      </dgm:t>
    </dgm:pt>
    <dgm:pt modelId="{E838526B-490B-4E40-B282-735661F11B50}" type="parTrans" cxnId="{1109152F-0B84-4E23-BB9B-E0DACDD034E7}">
      <dgm:prSet/>
      <dgm:spPr/>
      <dgm:t>
        <a:bodyPr/>
        <a:lstStyle/>
        <a:p>
          <a:endParaRPr lang="en-US"/>
        </a:p>
      </dgm:t>
    </dgm:pt>
    <dgm:pt modelId="{5BC233D8-75AF-48E5-955B-5C3F6D398B22}" type="sibTrans" cxnId="{1109152F-0B84-4E23-BB9B-E0DACDD034E7}">
      <dgm:prSet/>
      <dgm:spPr/>
      <dgm:t>
        <a:bodyPr/>
        <a:lstStyle/>
        <a:p>
          <a:endParaRPr lang="en-US"/>
        </a:p>
      </dgm:t>
    </dgm:pt>
    <dgm:pt modelId="{9ECDB467-57C7-479D-AC6C-4F3B05D8375A}">
      <dgm:prSet/>
      <dgm:spPr>
        <a:ln>
          <a:solidFill>
            <a:srgbClr val="E12227"/>
          </a:solidFill>
        </a:ln>
      </dgm:spPr>
      <dgm:t>
        <a:bodyPr/>
        <a:lstStyle/>
        <a:p>
          <a:pPr rtl="0"/>
          <a:r>
            <a:rPr lang="bg-BG" i="1">
              <a:solidFill>
                <a:srgbClr val="002060"/>
              </a:solidFill>
            </a:rPr>
            <a:t>(1) новаторство, оригиналност и </a:t>
          </a:r>
          <a:endParaRPr lang="en-US" i="1">
            <a:solidFill>
              <a:srgbClr val="002060"/>
            </a:solidFill>
          </a:endParaRPr>
        </a:p>
      </dgm:t>
    </dgm:pt>
    <dgm:pt modelId="{9BFE697A-1E20-4AFC-95B0-48556076DB10}" type="parTrans" cxnId="{B2D85A44-8B05-4CD7-AC4A-91655147D414}">
      <dgm:prSet/>
      <dgm:spPr/>
      <dgm:t>
        <a:bodyPr/>
        <a:lstStyle/>
        <a:p>
          <a:endParaRPr lang="en-US"/>
        </a:p>
      </dgm:t>
    </dgm:pt>
    <dgm:pt modelId="{3A244EB1-9A31-45A8-84A2-B256F4F112CC}" type="sibTrans" cxnId="{B2D85A44-8B05-4CD7-AC4A-91655147D414}">
      <dgm:prSet/>
      <dgm:spPr/>
      <dgm:t>
        <a:bodyPr/>
        <a:lstStyle/>
        <a:p>
          <a:endParaRPr lang="en-US"/>
        </a:p>
      </dgm:t>
    </dgm:pt>
    <dgm:pt modelId="{4240F130-78E0-4DCA-A874-7FBB4848DB27}">
      <dgm:prSet/>
      <dgm:spPr>
        <a:ln>
          <a:solidFill>
            <a:srgbClr val="E12227"/>
          </a:solidFill>
        </a:ln>
      </dgm:spPr>
      <dgm:t>
        <a:bodyPr/>
        <a:lstStyle/>
        <a:p>
          <a:pPr rtl="0"/>
          <a:r>
            <a:rPr lang="ru-RU" i="1">
              <a:solidFill>
                <a:srgbClr val="002060"/>
              </a:solidFill>
            </a:rPr>
            <a:t>(2) уместност, полезност или смисленост</a:t>
          </a:r>
          <a:endParaRPr lang="en-US">
            <a:solidFill>
              <a:srgbClr val="002060"/>
            </a:solidFill>
          </a:endParaRPr>
        </a:p>
      </dgm:t>
    </dgm:pt>
    <dgm:pt modelId="{683A887D-54A8-4AD2-BFF0-8D6AC09E979B}" type="parTrans" cxnId="{C1055D80-AC96-42B9-9018-FC91FB81F2AE}">
      <dgm:prSet/>
      <dgm:spPr/>
      <dgm:t>
        <a:bodyPr/>
        <a:lstStyle/>
        <a:p>
          <a:endParaRPr lang="en-US"/>
        </a:p>
      </dgm:t>
    </dgm:pt>
    <dgm:pt modelId="{66BB1471-5173-4B3C-8226-C46425E4F187}" type="sibTrans" cxnId="{C1055D80-AC96-42B9-9018-FC91FB81F2AE}">
      <dgm:prSet/>
      <dgm:spPr/>
      <dgm:t>
        <a:bodyPr/>
        <a:lstStyle/>
        <a:p>
          <a:endParaRPr lang="en-US"/>
        </a:p>
      </dgm:t>
    </dgm:pt>
    <dgm:pt modelId="{97117638-3580-4C75-97A5-5DBD7767C3CA}" type="pres">
      <dgm:prSet presAssocID="{5FBDAC6E-51FF-4EC8-8B36-491D3A13810E}" presName="linear" presStyleCnt="0">
        <dgm:presLayoutVars>
          <dgm:dir/>
          <dgm:animLvl val="lvl"/>
          <dgm:resizeHandles val="exact"/>
        </dgm:presLayoutVars>
      </dgm:prSet>
      <dgm:spPr/>
    </dgm:pt>
    <dgm:pt modelId="{74DD6A11-2BC7-4596-8C36-96E61FE77301}" type="pres">
      <dgm:prSet presAssocID="{499136B9-8495-48E7-902E-63BA085792DB}" presName="parentLin" presStyleCnt="0"/>
      <dgm:spPr/>
    </dgm:pt>
    <dgm:pt modelId="{BA41C789-FC40-450C-8E01-FBE9D28D9EC7}" type="pres">
      <dgm:prSet presAssocID="{499136B9-8495-48E7-902E-63BA085792DB}" presName="parentLeftMargin" presStyleLbl="node1" presStyleIdx="0" presStyleCnt="1"/>
      <dgm:spPr/>
    </dgm:pt>
    <dgm:pt modelId="{335CCE47-B0A7-4E31-BA0F-4591AE467EA7}" type="pres">
      <dgm:prSet presAssocID="{499136B9-8495-48E7-902E-63BA085792DB}" presName="parentText" presStyleLbl="node1" presStyleIdx="0" presStyleCnt="1">
        <dgm:presLayoutVars>
          <dgm:chMax val="0"/>
          <dgm:bulletEnabled val="1"/>
        </dgm:presLayoutVars>
      </dgm:prSet>
      <dgm:spPr/>
    </dgm:pt>
    <dgm:pt modelId="{C523A454-BE1C-4299-8EEA-FF1DBB88ACA2}" type="pres">
      <dgm:prSet presAssocID="{499136B9-8495-48E7-902E-63BA085792DB}" presName="negativeSpace" presStyleCnt="0"/>
      <dgm:spPr/>
    </dgm:pt>
    <dgm:pt modelId="{F84B42E7-1FED-4B36-ABBC-6C5A43F75138}" type="pres">
      <dgm:prSet presAssocID="{499136B9-8495-48E7-902E-63BA085792DB}" presName="childText" presStyleLbl="conFgAcc1" presStyleIdx="0" presStyleCnt="1" custScaleX="96198">
        <dgm:presLayoutVars>
          <dgm:bulletEnabled val="1"/>
        </dgm:presLayoutVars>
      </dgm:prSet>
      <dgm:spPr/>
    </dgm:pt>
  </dgm:ptLst>
  <dgm:cxnLst>
    <dgm:cxn modelId="{751A9701-5FFE-43F7-B315-CFBE9CBACC86}" srcId="{499136B9-8495-48E7-902E-63BA085792DB}" destId="{53FF482D-15EC-4C91-A927-00E8F4AB2F5D}" srcOrd="0" destOrd="0" parTransId="{0EC1BE8A-F4A6-4E34-B1F3-B0A0E3234F1A}" sibTransId="{7F048A0E-7911-4F3E-996C-714ADC7FCE5E}"/>
    <dgm:cxn modelId="{7CF0E61B-244E-49C8-8CAD-922CC70502DC}" type="presOf" srcId="{4240F130-78E0-4DCA-A874-7FBB4848DB27}" destId="{F84B42E7-1FED-4B36-ABBC-6C5A43F75138}" srcOrd="0" destOrd="5" presId="urn:microsoft.com/office/officeart/2005/8/layout/list1"/>
    <dgm:cxn modelId="{1109152F-0B84-4E23-BB9B-E0DACDD034E7}" srcId="{499136B9-8495-48E7-902E-63BA085792DB}" destId="{797A2E8F-E958-4C57-9BF9-6004F236548E}" srcOrd="3" destOrd="0" parTransId="{E838526B-490B-4E40-B282-735661F11B50}" sibTransId="{5BC233D8-75AF-48E5-955B-5C3F6D398B22}"/>
    <dgm:cxn modelId="{3E59CF31-6DDD-42DA-BE1A-206FF6EA4EE7}" type="presOf" srcId="{8238450C-52E1-484C-A32A-3C2C43E59A5A}" destId="{F84B42E7-1FED-4B36-ABBC-6C5A43F75138}" srcOrd="0" destOrd="1" presId="urn:microsoft.com/office/officeart/2005/8/layout/list1"/>
    <dgm:cxn modelId="{56CD3D3D-81DA-4CE7-B78B-E4F7F2E2B116}" type="presOf" srcId="{499136B9-8495-48E7-902E-63BA085792DB}" destId="{BA41C789-FC40-450C-8E01-FBE9D28D9EC7}" srcOrd="0" destOrd="0" presId="urn:microsoft.com/office/officeart/2005/8/layout/list1"/>
    <dgm:cxn modelId="{B2D85A44-8B05-4CD7-AC4A-91655147D414}" srcId="{499136B9-8495-48E7-902E-63BA085792DB}" destId="{9ECDB467-57C7-479D-AC6C-4F3B05D8375A}" srcOrd="4" destOrd="0" parTransId="{9BFE697A-1E20-4AFC-95B0-48556076DB10}" sibTransId="{3A244EB1-9A31-45A8-84A2-B256F4F112CC}"/>
    <dgm:cxn modelId="{BFBFD366-1CB6-4D87-9865-620FC5786A88}" type="presOf" srcId="{797A2E8F-E958-4C57-9BF9-6004F236548E}" destId="{F84B42E7-1FED-4B36-ABBC-6C5A43F75138}" srcOrd="0" destOrd="3" presId="urn:microsoft.com/office/officeart/2005/8/layout/list1"/>
    <dgm:cxn modelId="{7FC0D948-FBDA-4002-B287-245DF384A259}" type="presOf" srcId="{9ECDB467-57C7-479D-AC6C-4F3B05D8375A}" destId="{F84B42E7-1FED-4B36-ABBC-6C5A43F75138}" srcOrd="0" destOrd="4" presId="urn:microsoft.com/office/officeart/2005/8/layout/list1"/>
    <dgm:cxn modelId="{669A974D-C1B6-4B99-AE54-5DDCC94ED513}" type="presOf" srcId="{5FBDAC6E-51FF-4EC8-8B36-491D3A13810E}" destId="{97117638-3580-4C75-97A5-5DBD7767C3CA}" srcOrd="0" destOrd="0" presId="urn:microsoft.com/office/officeart/2005/8/layout/list1"/>
    <dgm:cxn modelId="{82B5B04D-3435-4E5A-A143-BF56DC6CD9B5}" type="presOf" srcId="{499136B9-8495-48E7-902E-63BA085792DB}" destId="{335CCE47-B0A7-4E31-BA0F-4591AE467EA7}" srcOrd="1" destOrd="0" presId="urn:microsoft.com/office/officeart/2005/8/layout/list1"/>
    <dgm:cxn modelId="{C1055D80-AC96-42B9-9018-FC91FB81F2AE}" srcId="{499136B9-8495-48E7-902E-63BA085792DB}" destId="{4240F130-78E0-4DCA-A874-7FBB4848DB27}" srcOrd="5" destOrd="0" parTransId="{683A887D-54A8-4AD2-BFF0-8D6AC09E979B}" sibTransId="{66BB1471-5173-4B3C-8226-C46425E4F187}"/>
    <dgm:cxn modelId="{9E40C095-7409-496A-B1A7-6F08A5A58F56}" type="presOf" srcId="{13C5E79B-8884-4534-837C-AD318CCC79E6}" destId="{F84B42E7-1FED-4B36-ABBC-6C5A43F75138}" srcOrd="0" destOrd="2" presId="urn:microsoft.com/office/officeart/2005/8/layout/list1"/>
    <dgm:cxn modelId="{9E63D9AF-731E-49C0-8EB7-3C80CF59B652}" type="presOf" srcId="{53FF482D-15EC-4C91-A927-00E8F4AB2F5D}" destId="{F84B42E7-1FED-4B36-ABBC-6C5A43F75138}" srcOrd="0" destOrd="0" presId="urn:microsoft.com/office/officeart/2005/8/layout/list1"/>
    <dgm:cxn modelId="{853CDFB2-F9AD-4845-AB91-9C175B240F21}" srcId="{499136B9-8495-48E7-902E-63BA085792DB}" destId="{13C5E79B-8884-4534-837C-AD318CCC79E6}" srcOrd="2" destOrd="0" parTransId="{72156156-CEAA-4905-8CFD-EB4B31F85998}" sibTransId="{67D8E8BA-932A-4011-88DA-62F106FC5D25}"/>
    <dgm:cxn modelId="{BE2AAEDD-A4E0-44A3-9682-98DA7A2E719E}" srcId="{499136B9-8495-48E7-902E-63BA085792DB}" destId="{8238450C-52E1-484C-A32A-3C2C43E59A5A}" srcOrd="1" destOrd="0" parTransId="{8916A1D1-6546-4F38-9EB1-DFCDA57CD463}" sibTransId="{8BA1ED72-8302-4344-8F3A-74D42D9A3742}"/>
    <dgm:cxn modelId="{E307FBFC-56D5-4802-B81F-3E4C3AD8EC09}" srcId="{5FBDAC6E-51FF-4EC8-8B36-491D3A13810E}" destId="{499136B9-8495-48E7-902E-63BA085792DB}" srcOrd="0" destOrd="0" parTransId="{AED08C29-E06F-4B93-9C76-0E4F78AB7487}" sibTransId="{A71255A4-0093-49FC-8956-0C97E8EB8259}"/>
    <dgm:cxn modelId="{B5637F94-4AC0-46FB-A91A-5E16CC63477A}" type="presParOf" srcId="{97117638-3580-4C75-97A5-5DBD7767C3CA}" destId="{74DD6A11-2BC7-4596-8C36-96E61FE77301}" srcOrd="0" destOrd="0" presId="urn:microsoft.com/office/officeart/2005/8/layout/list1"/>
    <dgm:cxn modelId="{65F2102F-125F-4D8C-8A6E-65F59094CF9F}" type="presParOf" srcId="{74DD6A11-2BC7-4596-8C36-96E61FE77301}" destId="{BA41C789-FC40-450C-8E01-FBE9D28D9EC7}" srcOrd="0" destOrd="0" presId="urn:microsoft.com/office/officeart/2005/8/layout/list1"/>
    <dgm:cxn modelId="{1F1CE684-764C-4BBF-8CD2-5C2F5CC60691}" type="presParOf" srcId="{74DD6A11-2BC7-4596-8C36-96E61FE77301}" destId="{335CCE47-B0A7-4E31-BA0F-4591AE467EA7}" srcOrd="1" destOrd="0" presId="urn:microsoft.com/office/officeart/2005/8/layout/list1"/>
    <dgm:cxn modelId="{F40C6A54-A579-4D65-A4F4-7D2A2F3D11FB}" type="presParOf" srcId="{97117638-3580-4C75-97A5-5DBD7767C3CA}" destId="{C523A454-BE1C-4299-8EEA-FF1DBB88ACA2}" srcOrd="1" destOrd="0" presId="urn:microsoft.com/office/officeart/2005/8/layout/list1"/>
    <dgm:cxn modelId="{4F4C957D-B807-4AB0-9D0D-182E8380AAA5}" type="presParOf" srcId="{97117638-3580-4C75-97A5-5DBD7767C3CA}" destId="{F84B42E7-1FED-4B36-ABBC-6C5A43F75138}"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ru-RU" b="1" noProof="0"/>
            <a:t>Творческото мислене в екипа</a:t>
          </a:r>
          <a:endParaRPr lang="en-GB" b="1" noProof="0"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9B2D813A-21CF-49CD-861E-19FBDBEAB24E}" type="presOf" srcId="{7E36A696-6849-4171-ABB0-B03BE07DAD48}" destId="{042FCD17-01C9-426B-8124-15CB5B8B4CE9}" srcOrd="0" destOrd="0" presId="urn:microsoft.com/office/officeart/2005/8/layout/vList2"/>
    <dgm:cxn modelId="{66A640C6-5AB9-481C-905B-E3FE8BDC725D}"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A9275B26-3B44-4B1D-B3D6-EBA4E1F4CDA3}"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ru-RU" b="1" noProof="0"/>
            <a:t>Креативност на работното място</a:t>
          </a:r>
          <a:endParaRPr lang="en-GB" b="1" noProof="0"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655EBF93-8090-4C98-A0E6-1987F941A288}" type="presOf" srcId="{7E36A696-6849-4171-ABB0-B03BE07DAD48}" destId="{042FCD17-01C9-426B-8124-15CB5B8B4CE9}" srcOrd="0" destOrd="0" presId="urn:microsoft.com/office/officeart/2005/8/layout/vList2"/>
    <dgm:cxn modelId="{7E604C9B-1C77-454B-BEC4-58F4FD032291}"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824B073-A515-4838-96D8-72F6C0ABC4B5}"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ru-RU" b="1" noProof="0"/>
            <a:t>Креативност на работното място</a:t>
          </a:r>
          <a:endParaRPr lang="en-GB" b="1" noProof="0"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C2F386DA-B6A6-4F14-BB97-A2C8F96217D4}"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13814DF2-C509-46B9-A11B-75631BC2E501}" type="presOf" srcId="{7E36A696-6849-4171-ABB0-B03BE07DAD48}" destId="{042FCD17-01C9-426B-8124-15CB5B8B4CE9}" srcOrd="0" destOrd="0" presId="urn:microsoft.com/office/officeart/2005/8/layout/vList2"/>
    <dgm:cxn modelId="{5FA0FA11-6B13-4C78-9107-C7F656D88676}"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D20A394A-FDF2-4E24-836B-4FBD3BE200A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hr-HR"/>
        </a:p>
      </dgm:t>
    </dgm:pt>
    <dgm:pt modelId="{A9E0B61E-9DFF-4006-BAA8-B2199B919D4A}">
      <dgm:prSet/>
      <dgm:spPr>
        <a:solidFill>
          <a:srgbClr val="243255"/>
        </a:solidFill>
      </dgm:spPr>
      <dgm:t>
        <a:bodyPr/>
        <a:lstStyle/>
        <a:p>
          <a:pPr rtl="0"/>
          <a:r>
            <a:rPr lang="ru-RU" i="1"/>
            <a:t>Основите на творческото мислене са</a:t>
          </a:r>
          <a:r>
            <a:rPr lang="en-US" i="1"/>
            <a:t>:</a:t>
          </a:r>
          <a:endParaRPr lang="hr-HR" dirty="0"/>
        </a:p>
      </dgm:t>
    </dgm:pt>
    <dgm:pt modelId="{E212FD41-C095-4F25-B5BD-4BB3D04967B6}" type="parTrans" cxnId="{582E799B-562F-467E-9FA6-28298A904B4F}">
      <dgm:prSet/>
      <dgm:spPr/>
      <dgm:t>
        <a:bodyPr/>
        <a:lstStyle/>
        <a:p>
          <a:endParaRPr lang="hr-HR"/>
        </a:p>
      </dgm:t>
    </dgm:pt>
    <dgm:pt modelId="{84541B4C-8E45-4769-965E-D3F0D24B952C}" type="sibTrans" cxnId="{582E799B-562F-467E-9FA6-28298A904B4F}">
      <dgm:prSet/>
      <dgm:spPr/>
      <dgm:t>
        <a:bodyPr/>
        <a:lstStyle/>
        <a:p>
          <a:endParaRPr lang="hr-HR"/>
        </a:p>
      </dgm:t>
    </dgm:pt>
    <dgm:pt modelId="{B4B47F5C-D03D-4E5C-BCFF-2D1FF81E9779}">
      <dgm:prSet/>
      <dgm:spPr>
        <a:ln>
          <a:solidFill>
            <a:srgbClr val="FF0000"/>
          </a:solidFill>
        </a:ln>
      </dgm:spPr>
      <dgm:t>
        <a:bodyPr/>
        <a:lstStyle/>
        <a:p>
          <a:pPr rtl="0"/>
          <a:endParaRPr lang="hr-HR" sz="1900" dirty="0"/>
        </a:p>
      </dgm:t>
    </dgm:pt>
    <dgm:pt modelId="{0EC6F8A3-46F6-4E38-BFF1-A62D1B950792}" type="parTrans" cxnId="{C141B838-4114-4CC0-B744-F1ED9BD2A8A5}">
      <dgm:prSet/>
      <dgm:spPr/>
      <dgm:t>
        <a:bodyPr/>
        <a:lstStyle/>
        <a:p>
          <a:endParaRPr lang="hr-HR"/>
        </a:p>
      </dgm:t>
    </dgm:pt>
    <dgm:pt modelId="{2362C6FF-946B-4C2F-9A81-CE7475C47253}" type="sibTrans" cxnId="{C141B838-4114-4CC0-B744-F1ED9BD2A8A5}">
      <dgm:prSet/>
      <dgm:spPr/>
      <dgm:t>
        <a:bodyPr/>
        <a:lstStyle/>
        <a:p>
          <a:endParaRPr lang="hr-HR"/>
        </a:p>
      </dgm:t>
    </dgm:pt>
    <dgm:pt modelId="{0EC57408-47FB-4AB5-A8B8-BCDFB8A3EA19}">
      <dgm:prSet custT="1"/>
      <dgm:spPr>
        <a:ln>
          <a:solidFill>
            <a:srgbClr val="FF0000"/>
          </a:solidFill>
        </a:ln>
      </dgm:spPr>
      <dgm:t>
        <a:bodyPr/>
        <a:lstStyle/>
        <a:p>
          <a:pPr rtl="0"/>
          <a:r>
            <a:rPr lang="ru-RU" sz="2400" i="1">
              <a:solidFill>
                <a:srgbClr val="002060"/>
              </a:solidFill>
            </a:rPr>
            <a:t>Анализ – изследването на текущото състояние на нещата е в основата на творческо мислене.</a:t>
          </a:r>
          <a:endParaRPr lang="hr-HR" sz="2400" dirty="0">
            <a:solidFill>
              <a:srgbClr val="002060"/>
            </a:solidFill>
          </a:endParaRPr>
        </a:p>
      </dgm:t>
    </dgm:pt>
    <dgm:pt modelId="{C3E15286-06C8-4522-A9A7-52B1D3521BC4}" type="parTrans" cxnId="{1D40F29B-5548-4754-846C-880B5F7D787C}">
      <dgm:prSet/>
      <dgm:spPr/>
      <dgm:t>
        <a:bodyPr/>
        <a:lstStyle/>
        <a:p>
          <a:endParaRPr lang="hr-HR"/>
        </a:p>
      </dgm:t>
    </dgm:pt>
    <dgm:pt modelId="{28C5C194-E15F-4F8E-99DA-F5438996820B}" type="sibTrans" cxnId="{1D40F29B-5548-4754-846C-880B5F7D787C}">
      <dgm:prSet/>
      <dgm:spPr/>
      <dgm:t>
        <a:bodyPr/>
        <a:lstStyle/>
        <a:p>
          <a:endParaRPr lang="hr-HR"/>
        </a:p>
      </dgm:t>
    </dgm:pt>
    <dgm:pt modelId="{8BF6273B-3948-4181-92EE-D4E0D3793B9D}">
      <dgm:prSet custT="1"/>
      <dgm:spPr/>
      <dgm:t>
        <a:bodyPr/>
        <a:lstStyle/>
        <a:p>
          <a:pPr rtl="0"/>
          <a:r>
            <a:rPr lang="ru-RU" sz="2400" i="1">
              <a:solidFill>
                <a:srgbClr val="002060"/>
              </a:solidFill>
            </a:rPr>
            <a:t>Непредубеденост </a:t>
          </a:r>
          <a:r>
            <a:rPr lang="ru-RU" sz="2400" i="1" dirty="0">
              <a:solidFill>
                <a:srgbClr val="002060"/>
              </a:solidFill>
            </a:rPr>
            <a:t>– бъди готов/а първо да допускаш грешки и да влизаш в задънена улица, преди да осъществиш пробив.</a:t>
          </a:r>
          <a:endParaRPr lang="en-US" sz="2400" i="1" dirty="0">
            <a:solidFill>
              <a:srgbClr val="002060"/>
            </a:solidFill>
          </a:endParaRPr>
        </a:p>
      </dgm:t>
    </dgm:pt>
    <dgm:pt modelId="{33BCFE9C-DA89-4B92-9000-AC6DCA9F958A}" type="parTrans" cxnId="{1E470529-C7E2-4AAA-9E42-98F7A9CE24B9}">
      <dgm:prSet/>
      <dgm:spPr/>
      <dgm:t>
        <a:bodyPr/>
        <a:lstStyle/>
        <a:p>
          <a:endParaRPr lang="en-US"/>
        </a:p>
      </dgm:t>
    </dgm:pt>
    <dgm:pt modelId="{6EBE67C9-ABD5-4707-A404-A2DBBA945746}" type="sibTrans" cxnId="{1E470529-C7E2-4AAA-9E42-98F7A9CE24B9}">
      <dgm:prSet/>
      <dgm:spPr/>
      <dgm:t>
        <a:bodyPr/>
        <a:lstStyle/>
        <a:p>
          <a:endParaRPr lang="en-US"/>
        </a:p>
      </dgm:t>
    </dgm:pt>
    <dgm:pt modelId="{9EA566A8-841A-4DBE-A6D9-6883620918C5}">
      <dgm:prSet custT="1"/>
      <dgm:spPr/>
      <dgm:t>
        <a:bodyPr/>
        <a:lstStyle/>
        <a:p>
          <a:pPr rtl="0"/>
          <a:r>
            <a:rPr lang="ru-RU" sz="2400" i="1">
              <a:solidFill>
                <a:srgbClr val="002060"/>
              </a:solidFill>
            </a:rPr>
            <a:t>Организация </a:t>
          </a:r>
          <a:r>
            <a:rPr lang="ru-RU" sz="2400" i="1" dirty="0">
              <a:solidFill>
                <a:srgbClr val="002060"/>
              </a:solidFill>
            </a:rPr>
            <a:t>– от съществено значение е способността да структурираш мисъл, да я залагаш в план с процес, цел и краен срок.</a:t>
          </a:r>
          <a:endParaRPr lang="en-US" sz="2400" i="1" dirty="0">
            <a:solidFill>
              <a:srgbClr val="002060"/>
            </a:solidFill>
          </a:endParaRPr>
        </a:p>
      </dgm:t>
    </dgm:pt>
    <dgm:pt modelId="{5BC676ED-43FC-4307-A98E-AB7D1464C6AE}" type="parTrans" cxnId="{8C29E0FF-FAF3-424C-8AC7-8DA4CB28CE93}">
      <dgm:prSet/>
      <dgm:spPr/>
      <dgm:t>
        <a:bodyPr/>
        <a:lstStyle/>
        <a:p>
          <a:endParaRPr lang="en-US"/>
        </a:p>
      </dgm:t>
    </dgm:pt>
    <dgm:pt modelId="{70F4325A-8F7E-46AF-9974-5FFA2A5229B9}" type="sibTrans" cxnId="{8C29E0FF-FAF3-424C-8AC7-8DA4CB28CE93}">
      <dgm:prSet/>
      <dgm:spPr/>
      <dgm:t>
        <a:bodyPr/>
        <a:lstStyle/>
        <a:p>
          <a:endParaRPr lang="en-US"/>
        </a:p>
      </dgm:t>
    </dgm:pt>
    <dgm:pt modelId="{891C1B0C-6C9C-4F3F-8104-F662ED1A370D}">
      <dgm:prSet custT="1"/>
      <dgm:spPr/>
      <dgm:t>
        <a:bodyPr/>
        <a:lstStyle/>
        <a:p>
          <a:pPr rtl="0"/>
          <a:r>
            <a:rPr lang="ru-RU" sz="2400" i="1">
              <a:solidFill>
                <a:srgbClr val="002060"/>
              </a:solidFill>
            </a:rPr>
            <a:t>Комуникация </a:t>
          </a:r>
          <a:r>
            <a:rPr lang="ru-RU" sz="2400" i="1" dirty="0">
              <a:solidFill>
                <a:srgbClr val="002060"/>
              </a:solidFill>
            </a:rPr>
            <a:t>– страхотните идеи вършат работа, само ако стигат до околните (трябва да развиваш писмените си и речеви умения, както и уменията си за слушане).</a:t>
          </a:r>
          <a:endParaRPr lang="en-US" sz="2400" i="1" dirty="0">
            <a:solidFill>
              <a:srgbClr val="002060"/>
            </a:solidFill>
          </a:endParaRPr>
        </a:p>
      </dgm:t>
    </dgm:pt>
    <dgm:pt modelId="{D3701341-EAAF-42E0-A678-DBFF9958F6A4}" type="parTrans" cxnId="{8435D5D6-DBE6-4283-A834-31FB2D5D5BEC}">
      <dgm:prSet/>
      <dgm:spPr/>
      <dgm:t>
        <a:bodyPr/>
        <a:lstStyle/>
        <a:p>
          <a:endParaRPr lang="en-US"/>
        </a:p>
      </dgm:t>
    </dgm:pt>
    <dgm:pt modelId="{44DE4D10-4DEB-4844-84D8-F21F8A21782D}" type="sibTrans" cxnId="{8435D5D6-DBE6-4283-A834-31FB2D5D5BEC}">
      <dgm:prSet/>
      <dgm:spPr/>
      <dgm:t>
        <a:bodyPr/>
        <a:lstStyle/>
        <a:p>
          <a:endParaRPr lang="en-US"/>
        </a:p>
      </dgm:t>
    </dgm:pt>
    <dgm:pt modelId="{2742740E-0ECF-4850-A6BA-6B3890C52FE7}">
      <dgm:prSet custT="1"/>
      <dgm:spPr/>
      <dgm:t>
        <a:bodyPr/>
        <a:lstStyle/>
        <a:p>
          <a:pPr rtl="0"/>
          <a:r>
            <a:rPr lang="ru-RU" sz="2400" i="1">
              <a:solidFill>
                <a:srgbClr val="002060"/>
              </a:solidFill>
            </a:rPr>
            <a:t>Обучение </a:t>
          </a:r>
          <a:r>
            <a:rPr lang="ru-RU" sz="2400" i="1" dirty="0">
              <a:solidFill>
                <a:srgbClr val="002060"/>
              </a:solidFill>
            </a:rPr>
            <a:t>– насърчава и развива творческото мислене и уменията за разрешаване на проблеми.</a:t>
          </a:r>
          <a:endParaRPr lang="en-US" sz="2400" i="1" dirty="0">
            <a:solidFill>
              <a:srgbClr val="002060"/>
            </a:solidFill>
          </a:endParaRPr>
        </a:p>
      </dgm:t>
    </dgm:pt>
    <dgm:pt modelId="{EC789FCC-04C7-4F6E-A978-1F9F100D7986}" type="parTrans" cxnId="{9AE00E2A-77DB-41C0-94A0-76C975497EBA}">
      <dgm:prSet/>
      <dgm:spPr/>
      <dgm:t>
        <a:bodyPr/>
        <a:lstStyle/>
        <a:p>
          <a:endParaRPr lang="en-US"/>
        </a:p>
      </dgm:t>
    </dgm:pt>
    <dgm:pt modelId="{330401EA-040F-4176-AA72-82B2BF76D7BF}" type="sibTrans" cxnId="{9AE00E2A-77DB-41C0-94A0-76C975497EBA}">
      <dgm:prSet/>
      <dgm:spPr/>
      <dgm:t>
        <a:bodyPr/>
        <a:lstStyle/>
        <a:p>
          <a:endParaRPr lang="en-US"/>
        </a:p>
      </dgm:t>
    </dgm:pt>
    <dgm:pt modelId="{5F67CB50-1FF5-40A6-A006-17797CB5010C}">
      <dgm:prSet/>
      <dgm:spPr/>
      <dgm:t>
        <a:bodyPr/>
        <a:lstStyle/>
        <a:p>
          <a:pPr rtl="0"/>
          <a:endParaRPr lang="en-US" sz="1900" i="1" dirty="0"/>
        </a:p>
      </dgm:t>
    </dgm:pt>
    <dgm:pt modelId="{09666E96-C07D-460B-9F19-A24BF4788747}" type="parTrans" cxnId="{C6E717F4-5954-42AE-9416-15E067DF6433}">
      <dgm:prSet/>
      <dgm:spPr/>
      <dgm:t>
        <a:bodyPr/>
        <a:lstStyle/>
        <a:p>
          <a:endParaRPr lang="en-US"/>
        </a:p>
      </dgm:t>
    </dgm:pt>
    <dgm:pt modelId="{81430374-CBAB-4E8A-9A94-07830A064DBC}" type="sibTrans" cxnId="{C6E717F4-5954-42AE-9416-15E067DF6433}">
      <dgm:prSet/>
      <dgm:spPr/>
      <dgm:t>
        <a:bodyPr/>
        <a:lstStyle/>
        <a:p>
          <a:endParaRPr lang="en-US"/>
        </a:p>
      </dgm:t>
    </dgm:pt>
    <dgm:pt modelId="{7B4F6743-A4AB-43E0-9683-F4061100E1AA}" type="pres">
      <dgm:prSet presAssocID="{D20A394A-FDF2-4E24-836B-4FBD3BE200A6}" presName="linear" presStyleCnt="0">
        <dgm:presLayoutVars>
          <dgm:dir/>
          <dgm:animLvl val="lvl"/>
          <dgm:resizeHandles val="exact"/>
        </dgm:presLayoutVars>
      </dgm:prSet>
      <dgm:spPr/>
    </dgm:pt>
    <dgm:pt modelId="{1A66EF29-490A-452F-90BB-1C6027C4F49F}" type="pres">
      <dgm:prSet presAssocID="{A9E0B61E-9DFF-4006-BAA8-B2199B919D4A}" presName="parentLin" presStyleCnt="0"/>
      <dgm:spPr/>
    </dgm:pt>
    <dgm:pt modelId="{0C26ADA0-4D84-467E-AA2E-75630A5CE375}" type="pres">
      <dgm:prSet presAssocID="{A9E0B61E-9DFF-4006-BAA8-B2199B919D4A}" presName="parentLeftMargin" presStyleLbl="node1" presStyleIdx="0" presStyleCnt="1"/>
      <dgm:spPr/>
    </dgm:pt>
    <dgm:pt modelId="{F4B0C805-FCC3-42D0-AAD3-D26F94D3268B}" type="pres">
      <dgm:prSet presAssocID="{A9E0B61E-9DFF-4006-BAA8-B2199B919D4A}" presName="parentText" presStyleLbl="node1" presStyleIdx="0" presStyleCnt="1">
        <dgm:presLayoutVars>
          <dgm:chMax val="0"/>
          <dgm:bulletEnabled val="1"/>
        </dgm:presLayoutVars>
      </dgm:prSet>
      <dgm:spPr/>
    </dgm:pt>
    <dgm:pt modelId="{93BECC78-2339-487C-BB18-7717FBAA2E48}" type="pres">
      <dgm:prSet presAssocID="{A9E0B61E-9DFF-4006-BAA8-B2199B919D4A}" presName="negativeSpace" presStyleCnt="0"/>
      <dgm:spPr/>
    </dgm:pt>
    <dgm:pt modelId="{419D64A1-74BF-43E0-951D-1129A581E1F1}" type="pres">
      <dgm:prSet presAssocID="{A9E0B61E-9DFF-4006-BAA8-B2199B919D4A}" presName="childText" presStyleLbl="conFgAcc1" presStyleIdx="0" presStyleCnt="1">
        <dgm:presLayoutVars>
          <dgm:bulletEnabled val="1"/>
        </dgm:presLayoutVars>
      </dgm:prSet>
      <dgm:spPr/>
    </dgm:pt>
  </dgm:ptLst>
  <dgm:cxnLst>
    <dgm:cxn modelId="{5271E210-13BE-4245-B5D7-A0C3B32D183A}" type="presOf" srcId="{2742740E-0ECF-4850-A6BA-6B3890C52FE7}" destId="{419D64A1-74BF-43E0-951D-1129A581E1F1}" srcOrd="0" destOrd="5" presId="urn:microsoft.com/office/officeart/2005/8/layout/list1"/>
    <dgm:cxn modelId="{4FFC1415-500A-4BE2-810F-96D455729336}" type="presOf" srcId="{0EC57408-47FB-4AB5-A8B8-BCDFB8A3EA19}" destId="{419D64A1-74BF-43E0-951D-1129A581E1F1}" srcOrd="0" destOrd="1" presId="urn:microsoft.com/office/officeart/2005/8/layout/list1"/>
    <dgm:cxn modelId="{1E470529-C7E2-4AAA-9E42-98F7A9CE24B9}" srcId="{A9E0B61E-9DFF-4006-BAA8-B2199B919D4A}" destId="{8BF6273B-3948-4181-92EE-D4E0D3793B9D}" srcOrd="2" destOrd="0" parTransId="{33BCFE9C-DA89-4B92-9000-AC6DCA9F958A}" sibTransId="{6EBE67C9-ABD5-4707-A404-A2DBBA945746}"/>
    <dgm:cxn modelId="{9AE00E2A-77DB-41C0-94A0-76C975497EBA}" srcId="{A9E0B61E-9DFF-4006-BAA8-B2199B919D4A}" destId="{2742740E-0ECF-4850-A6BA-6B3890C52FE7}" srcOrd="5" destOrd="0" parTransId="{EC789FCC-04C7-4F6E-A978-1F9F100D7986}" sibTransId="{330401EA-040F-4176-AA72-82B2BF76D7BF}"/>
    <dgm:cxn modelId="{C141B838-4114-4CC0-B744-F1ED9BD2A8A5}" srcId="{A9E0B61E-9DFF-4006-BAA8-B2199B919D4A}" destId="{B4B47F5C-D03D-4E5C-BCFF-2D1FF81E9779}" srcOrd="0" destOrd="0" parTransId="{0EC6F8A3-46F6-4E38-BFF1-A62D1B950792}" sibTransId="{2362C6FF-946B-4C2F-9A81-CE7475C47253}"/>
    <dgm:cxn modelId="{FB0E6C45-BC72-4C42-943D-243B75E82D78}" type="presOf" srcId="{A9E0B61E-9DFF-4006-BAA8-B2199B919D4A}" destId="{0C26ADA0-4D84-467E-AA2E-75630A5CE375}" srcOrd="0" destOrd="0" presId="urn:microsoft.com/office/officeart/2005/8/layout/list1"/>
    <dgm:cxn modelId="{9F5EEE45-44D2-46BE-A3E0-DDA779DF30F9}" type="presOf" srcId="{891C1B0C-6C9C-4F3F-8104-F662ED1A370D}" destId="{419D64A1-74BF-43E0-951D-1129A581E1F1}" srcOrd="0" destOrd="4" presId="urn:microsoft.com/office/officeart/2005/8/layout/list1"/>
    <dgm:cxn modelId="{7B9FB448-40B4-477B-90C5-77DE99CE81D9}" type="presOf" srcId="{D20A394A-FDF2-4E24-836B-4FBD3BE200A6}" destId="{7B4F6743-A4AB-43E0-9683-F4061100E1AA}" srcOrd="0" destOrd="0" presId="urn:microsoft.com/office/officeart/2005/8/layout/list1"/>
    <dgm:cxn modelId="{582E799B-562F-467E-9FA6-28298A904B4F}" srcId="{D20A394A-FDF2-4E24-836B-4FBD3BE200A6}" destId="{A9E0B61E-9DFF-4006-BAA8-B2199B919D4A}" srcOrd="0" destOrd="0" parTransId="{E212FD41-C095-4F25-B5BD-4BB3D04967B6}" sibTransId="{84541B4C-8E45-4769-965E-D3F0D24B952C}"/>
    <dgm:cxn modelId="{1D40F29B-5548-4754-846C-880B5F7D787C}" srcId="{A9E0B61E-9DFF-4006-BAA8-B2199B919D4A}" destId="{0EC57408-47FB-4AB5-A8B8-BCDFB8A3EA19}" srcOrd="1" destOrd="0" parTransId="{C3E15286-06C8-4522-A9A7-52B1D3521BC4}" sibTransId="{28C5C194-E15F-4F8E-99DA-F5438996820B}"/>
    <dgm:cxn modelId="{748475B0-70B4-42C7-BAC1-F4A7354C43A0}" type="presOf" srcId="{8BF6273B-3948-4181-92EE-D4E0D3793B9D}" destId="{419D64A1-74BF-43E0-951D-1129A581E1F1}" srcOrd="0" destOrd="2" presId="urn:microsoft.com/office/officeart/2005/8/layout/list1"/>
    <dgm:cxn modelId="{25B0D1BD-5E21-4795-9466-B2E87637685B}" type="presOf" srcId="{A9E0B61E-9DFF-4006-BAA8-B2199B919D4A}" destId="{F4B0C805-FCC3-42D0-AAD3-D26F94D3268B}" srcOrd="1" destOrd="0" presId="urn:microsoft.com/office/officeart/2005/8/layout/list1"/>
    <dgm:cxn modelId="{8435D5D6-DBE6-4283-A834-31FB2D5D5BEC}" srcId="{A9E0B61E-9DFF-4006-BAA8-B2199B919D4A}" destId="{891C1B0C-6C9C-4F3F-8104-F662ED1A370D}" srcOrd="4" destOrd="0" parTransId="{D3701341-EAAF-42E0-A678-DBFF9958F6A4}" sibTransId="{44DE4D10-4DEB-4844-84D8-F21F8A21782D}"/>
    <dgm:cxn modelId="{905920DB-AF76-432B-BFAC-96C0D87C5A23}" type="presOf" srcId="{B4B47F5C-D03D-4E5C-BCFF-2D1FF81E9779}" destId="{419D64A1-74BF-43E0-951D-1129A581E1F1}" srcOrd="0" destOrd="0" presId="urn:microsoft.com/office/officeart/2005/8/layout/list1"/>
    <dgm:cxn modelId="{49230BEA-45B1-4044-A5DE-B6728BFD37E2}" type="presOf" srcId="{9EA566A8-841A-4DBE-A6D9-6883620918C5}" destId="{419D64A1-74BF-43E0-951D-1129A581E1F1}" srcOrd="0" destOrd="3" presId="urn:microsoft.com/office/officeart/2005/8/layout/list1"/>
    <dgm:cxn modelId="{C6E717F4-5954-42AE-9416-15E067DF6433}" srcId="{A9E0B61E-9DFF-4006-BAA8-B2199B919D4A}" destId="{5F67CB50-1FF5-40A6-A006-17797CB5010C}" srcOrd="6" destOrd="0" parTransId="{09666E96-C07D-460B-9F19-A24BF4788747}" sibTransId="{81430374-CBAB-4E8A-9A94-07830A064DBC}"/>
    <dgm:cxn modelId="{4044B6FA-2638-4B2F-962A-D40DED57CCAD}" type="presOf" srcId="{5F67CB50-1FF5-40A6-A006-17797CB5010C}" destId="{419D64A1-74BF-43E0-951D-1129A581E1F1}" srcOrd="0" destOrd="6" presId="urn:microsoft.com/office/officeart/2005/8/layout/list1"/>
    <dgm:cxn modelId="{8C29E0FF-FAF3-424C-8AC7-8DA4CB28CE93}" srcId="{A9E0B61E-9DFF-4006-BAA8-B2199B919D4A}" destId="{9EA566A8-841A-4DBE-A6D9-6883620918C5}" srcOrd="3" destOrd="0" parTransId="{5BC676ED-43FC-4307-A98E-AB7D1464C6AE}" sibTransId="{70F4325A-8F7E-46AF-9974-5FFA2A5229B9}"/>
    <dgm:cxn modelId="{39C53DE4-40F0-4477-BE18-059CC5F26A62}" type="presParOf" srcId="{7B4F6743-A4AB-43E0-9683-F4061100E1AA}" destId="{1A66EF29-490A-452F-90BB-1C6027C4F49F}" srcOrd="0" destOrd="0" presId="urn:microsoft.com/office/officeart/2005/8/layout/list1"/>
    <dgm:cxn modelId="{7E32B14D-4261-4BE0-A5E6-655F9F4F347A}" type="presParOf" srcId="{1A66EF29-490A-452F-90BB-1C6027C4F49F}" destId="{0C26ADA0-4D84-467E-AA2E-75630A5CE375}" srcOrd="0" destOrd="0" presId="urn:microsoft.com/office/officeart/2005/8/layout/list1"/>
    <dgm:cxn modelId="{90EB7C4F-7949-40BB-82E3-CCFD8E77A22C}" type="presParOf" srcId="{1A66EF29-490A-452F-90BB-1C6027C4F49F}" destId="{F4B0C805-FCC3-42D0-AAD3-D26F94D3268B}" srcOrd="1" destOrd="0" presId="urn:microsoft.com/office/officeart/2005/8/layout/list1"/>
    <dgm:cxn modelId="{8E0217B2-F0D5-4E6E-A3E7-74867CCF33B8}" type="presParOf" srcId="{7B4F6743-A4AB-43E0-9683-F4061100E1AA}" destId="{93BECC78-2339-487C-BB18-7717FBAA2E48}" srcOrd="1" destOrd="0" presId="urn:microsoft.com/office/officeart/2005/8/layout/list1"/>
    <dgm:cxn modelId="{1121E1D3-8461-4964-986A-9DE8053C9B39}" type="presParOf" srcId="{7B4F6743-A4AB-43E0-9683-F4061100E1AA}" destId="{419D64A1-74BF-43E0-951D-1129A581E1F1}" srcOrd="2"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ru-RU" b="1" noProof="0"/>
            <a:t>Креативност на работното място</a:t>
          </a:r>
          <a:endParaRPr lang="en-GB" b="1" noProof="0"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F3ADB611-E99D-48BA-A1E0-DA447F9D9702}" type="presOf" srcId="{7E36A696-6849-4171-ABB0-B03BE07DAD48}" destId="{042FCD17-01C9-426B-8124-15CB5B8B4CE9}" srcOrd="0" destOrd="0" presId="urn:microsoft.com/office/officeart/2005/8/layout/vList2"/>
    <dgm:cxn modelId="{06FA076E-D8BD-4F65-834E-8615864A9733}" type="presOf" srcId="{D89105CF-35D9-40E3-B34C-EF08538E4860}" destId="{0345C861-32A9-44B6-B9F1-A78F93DC1CC7}"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E97D8BA0-1134-4D9C-937D-70E78CBA135E}"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ru-RU" b="1"/>
            <a:t>Техники на творческото мислене</a:t>
          </a:r>
          <a:endParaRPr lang="hr-HR" dirty="0"/>
        </a:p>
      </dgm:t>
    </dgm:pt>
    <dgm:pt modelId="{1A4EC86F-D7CE-4E7D-8C42-7BAE5B0DDBD6}" type="sibTrans" cxnId="{832D49E6-2840-44A5-86FB-93F303BA82D3}">
      <dgm:prSet/>
      <dgm:spPr/>
      <dgm:t>
        <a:bodyPr/>
        <a:lstStyle/>
        <a:p>
          <a:endParaRPr lang="en-US"/>
        </a:p>
      </dgm:t>
    </dgm:pt>
    <dgm:pt modelId="{46E05A99-5E05-4746-A278-AF862EDEDACF}" type="par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E94E3831-9665-4AC7-8EF9-B7763E73A233}" type="presOf" srcId="{D89105CF-35D9-40E3-B34C-EF08538E4860}" destId="{0345C861-32A9-44B6-B9F1-A78F93DC1CC7}" srcOrd="0" destOrd="0" presId="urn:microsoft.com/office/officeart/2005/8/layout/vList2"/>
    <dgm:cxn modelId="{71150342-8526-47B9-BA49-A8AABE68617F}"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bg-BG" b="1"/>
            <a:t>Техники на творческото мислене </a:t>
          </a:r>
          <a:r>
            <a:rPr lang="hr-HR" b="0"/>
            <a:t>(</a:t>
          </a:r>
          <a:r>
            <a:rPr lang="hr-HR" b="0" dirty="0" err="1"/>
            <a:t>Geschka</a:t>
          </a:r>
          <a:r>
            <a:rPr lang="hr-HR" b="0" dirty="0"/>
            <a:t>, 1983 and </a:t>
          </a:r>
          <a:r>
            <a:rPr lang="de-DE" b="0" i="0" dirty="0"/>
            <a:t>Wöhler, J., &amp; Reinhardt, R.</a:t>
          </a:r>
          <a:r>
            <a:rPr lang="hr-HR" b="0" i="0" dirty="0"/>
            <a:t>, </a:t>
          </a:r>
          <a:r>
            <a:rPr lang="de-DE" b="0" i="0" dirty="0"/>
            <a:t>2021</a:t>
          </a:r>
          <a:r>
            <a:rPr lang="hr-HR" b="0" dirty="0"/>
            <a:t>)</a:t>
          </a:r>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E94E3831-9665-4AC7-8EF9-B7763E73A233}" type="presOf" srcId="{D89105CF-35D9-40E3-B34C-EF08538E4860}" destId="{0345C861-32A9-44B6-B9F1-A78F93DC1CC7}" srcOrd="0" destOrd="0" presId="urn:microsoft.com/office/officeart/2005/8/layout/vList2"/>
    <dgm:cxn modelId="{71150342-8526-47B9-BA49-A8AABE68617F}"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bg-BG" b="1"/>
            <a:t>Техники на креативност </a:t>
          </a:r>
          <a:r>
            <a:rPr lang="hr-HR" b="1"/>
            <a:t>(</a:t>
          </a:r>
          <a:r>
            <a:rPr lang="de-DE" b="0" i="0" dirty="0"/>
            <a:t>Wöhler, J., &amp; Reinhardt, R.</a:t>
          </a:r>
          <a:r>
            <a:rPr lang="hr-HR" b="0" i="0" dirty="0"/>
            <a:t>, </a:t>
          </a:r>
          <a:r>
            <a:rPr lang="de-DE" b="0" i="0" dirty="0"/>
            <a:t>2021</a:t>
          </a:r>
          <a:r>
            <a:rPr lang="hr-HR" b="0" i="0"/>
            <a:t>, </a:t>
          </a:r>
          <a:r>
            <a:rPr lang="bg-BG" b="0" i="0"/>
            <a:t>стр.</a:t>
          </a:r>
          <a:r>
            <a:rPr lang="hr-HR" b="0" i="0"/>
            <a:t> 146</a:t>
          </a:r>
          <a:r>
            <a:rPr lang="de-DE" b="0" i="0"/>
            <a:t>)</a:t>
          </a:r>
          <a:endParaRPr lang="hr-HR"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E94E3831-9665-4AC7-8EF9-B7763E73A233}" type="presOf" srcId="{D89105CF-35D9-40E3-B34C-EF08538E4860}" destId="{0345C861-32A9-44B6-B9F1-A78F93DC1CC7}" srcOrd="0" destOrd="0" presId="urn:microsoft.com/office/officeart/2005/8/layout/vList2"/>
    <dgm:cxn modelId="{71150342-8526-47B9-BA49-A8AABE68617F}"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bg-BG" b="1"/>
            <a:t>Техники на творческото мислене</a:t>
          </a:r>
          <a:r>
            <a:rPr lang="hr-HR" b="1"/>
            <a:t>: </a:t>
          </a:r>
          <a:r>
            <a:rPr lang="bg-BG" b="1"/>
            <a:t>брейнсторминг и брейнрайтинг</a:t>
          </a:r>
          <a:endParaRPr lang="en-GB" noProof="0"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E94E3831-9665-4AC7-8EF9-B7763E73A233}" type="presOf" srcId="{D89105CF-35D9-40E3-B34C-EF08538E4860}" destId="{0345C861-32A9-44B6-B9F1-A78F93DC1CC7}" srcOrd="0" destOrd="0" presId="urn:microsoft.com/office/officeart/2005/8/layout/vList2"/>
    <dgm:cxn modelId="{71150342-8526-47B9-BA49-A8AABE68617F}"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81F17DD3-09A1-4574-A79B-4BC337BA251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4775FE0-9034-48F9-9286-D10D3FFAEB4D}">
      <dgm:prSet/>
      <dgm:spPr>
        <a:solidFill>
          <a:srgbClr val="E12227"/>
        </a:solidFill>
      </dgm:spPr>
      <dgm:t>
        <a:bodyPr/>
        <a:lstStyle/>
        <a:p>
          <a:pPr rtl="0"/>
          <a:r>
            <a:rPr lang="bg-BG"/>
            <a:t>Брейнсторминг</a:t>
          </a:r>
          <a:r>
            <a:rPr lang="en-GB"/>
            <a:t>  </a:t>
          </a:r>
          <a:endParaRPr lang="hr-HR"/>
        </a:p>
      </dgm:t>
    </dgm:pt>
    <dgm:pt modelId="{74F8A72E-9487-41F8-82FC-078297F16919}" type="parTrans" cxnId="{4A28DF03-03C9-4E69-9D04-03749BB229E9}">
      <dgm:prSet/>
      <dgm:spPr/>
      <dgm:t>
        <a:bodyPr/>
        <a:lstStyle/>
        <a:p>
          <a:endParaRPr lang="en-US"/>
        </a:p>
      </dgm:t>
    </dgm:pt>
    <dgm:pt modelId="{FC9F3957-D6A3-4F7D-B4B5-B79B7BCB48CD}" type="sibTrans" cxnId="{4A28DF03-03C9-4E69-9D04-03749BB229E9}">
      <dgm:prSet/>
      <dgm:spPr/>
      <dgm:t>
        <a:bodyPr/>
        <a:lstStyle/>
        <a:p>
          <a:endParaRPr lang="en-US"/>
        </a:p>
      </dgm:t>
    </dgm:pt>
    <dgm:pt modelId="{BC743906-CD19-4A1C-B306-4CE41A26C8E6}">
      <dgm:prSet/>
      <dgm:spPr>
        <a:ln>
          <a:solidFill>
            <a:srgbClr val="E12227"/>
          </a:solidFill>
        </a:ln>
      </dgm:spPr>
      <dgm:t>
        <a:bodyPr/>
        <a:lstStyle/>
        <a:p>
          <a:pPr rtl="0"/>
          <a:r>
            <a:rPr lang="ru-RU">
              <a:solidFill>
                <a:srgbClr val="002060"/>
              </a:solidFill>
            </a:rPr>
            <a:t>всички групови сесии, насочени към събиране на идеи за разрешаване на конкретен проблем</a:t>
          </a:r>
          <a:endParaRPr lang="hr-HR">
            <a:solidFill>
              <a:srgbClr val="002060"/>
            </a:solidFill>
          </a:endParaRPr>
        </a:p>
      </dgm:t>
    </dgm:pt>
    <dgm:pt modelId="{69EF85D8-B3C7-4809-B5DE-D85F8F56D6F5}" type="parTrans" cxnId="{4501169C-9625-4AB2-B7D2-376806410799}">
      <dgm:prSet/>
      <dgm:spPr/>
      <dgm:t>
        <a:bodyPr/>
        <a:lstStyle/>
        <a:p>
          <a:endParaRPr lang="en-US"/>
        </a:p>
      </dgm:t>
    </dgm:pt>
    <dgm:pt modelId="{0AD76140-4C8F-4E49-A83F-4A8C2B4E1CEA}" type="sibTrans" cxnId="{4501169C-9625-4AB2-B7D2-376806410799}">
      <dgm:prSet/>
      <dgm:spPr/>
      <dgm:t>
        <a:bodyPr/>
        <a:lstStyle/>
        <a:p>
          <a:endParaRPr lang="en-US"/>
        </a:p>
      </dgm:t>
    </dgm:pt>
    <dgm:pt modelId="{B61BA34C-08F0-4571-923A-44476904304C}">
      <dgm:prSet/>
      <dgm:spPr>
        <a:ln>
          <a:solidFill>
            <a:srgbClr val="E12227"/>
          </a:solidFill>
        </a:ln>
      </dgm:spPr>
      <dgm:t>
        <a:bodyPr/>
        <a:lstStyle/>
        <a:p>
          <a:pPr rtl="0"/>
          <a:r>
            <a:rPr lang="ru-RU">
              <a:solidFill>
                <a:srgbClr val="002060"/>
              </a:solidFill>
            </a:rPr>
            <a:t>брейнстормингът е едновременно метод за изучаване и научаване и метод за научно изследване и креативност</a:t>
          </a:r>
          <a:r>
            <a:rPr lang="en-GB">
              <a:solidFill>
                <a:srgbClr val="002060"/>
              </a:solidFill>
            </a:rPr>
            <a:t> </a:t>
          </a:r>
          <a:r>
            <a:rPr lang="hr-HR">
              <a:solidFill>
                <a:srgbClr val="002060"/>
              </a:solidFill>
            </a:rPr>
            <a:t>(</a:t>
          </a:r>
          <a:r>
            <a:rPr lang="da-DK">
              <a:solidFill>
                <a:srgbClr val="002060"/>
              </a:solidFill>
            </a:rPr>
            <a:t>Litcanu et al. (2015, </a:t>
          </a:r>
          <a:r>
            <a:rPr lang="bg-BG">
              <a:solidFill>
                <a:srgbClr val="002060"/>
              </a:solidFill>
            </a:rPr>
            <a:t>стр</a:t>
          </a:r>
          <a:r>
            <a:rPr lang="da-DK">
              <a:solidFill>
                <a:srgbClr val="002060"/>
              </a:solidFill>
            </a:rPr>
            <a:t>. 388)) </a:t>
          </a:r>
          <a:r>
            <a:rPr lang="en-GB">
              <a:solidFill>
                <a:srgbClr val="002060"/>
              </a:solidFill>
            </a:rPr>
            <a:t> </a:t>
          </a:r>
          <a:endParaRPr lang="hr-HR">
            <a:solidFill>
              <a:srgbClr val="002060"/>
            </a:solidFill>
          </a:endParaRPr>
        </a:p>
      </dgm:t>
    </dgm:pt>
    <dgm:pt modelId="{EB0C7DA9-675D-4E18-8A61-00EE4D5FF1F9}" type="parTrans" cxnId="{59E70D7F-08D5-4C79-B0C3-EF41219670E7}">
      <dgm:prSet/>
      <dgm:spPr/>
      <dgm:t>
        <a:bodyPr/>
        <a:lstStyle/>
        <a:p>
          <a:endParaRPr lang="en-US"/>
        </a:p>
      </dgm:t>
    </dgm:pt>
    <dgm:pt modelId="{80E7E000-02C8-4D1B-BFC5-8B77EA4085B9}" type="sibTrans" cxnId="{59E70D7F-08D5-4C79-B0C3-EF41219670E7}">
      <dgm:prSet/>
      <dgm:spPr/>
      <dgm:t>
        <a:bodyPr/>
        <a:lstStyle/>
        <a:p>
          <a:endParaRPr lang="en-US"/>
        </a:p>
      </dgm:t>
    </dgm:pt>
    <dgm:pt modelId="{B3D707BD-FB28-4038-95EA-8CFC5723FEAA}">
      <dgm:prSet/>
      <dgm:spPr>
        <a:ln>
          <a:solidFill>
            <a:srgbClr val="E12227"/>
          </a:solidFill>
        </a:ln>
      </dgm:spPr>
      <dgm:t>
        <a:bodyPr/>
        <a:lstStyle/>
        <a:p>
          <a:pPr rtl="0"/>
          <a:r>
            <a:rPr lang="ru-RU">
              <a:solidFill>
                <a:srgbClr val="002060"/>
              </a:solidFill>
            </a:rPr>
            <a:t>среда, в която хората работят заедно, и цялата група, а не отделен човек, взема решения</a:t>
          </a:r>
          <a:endParaRPr lang="hr-HR">
            <a:solidFill>
              <a:srgbClr val="002060"/>
            </a:solidFill>
          </a:endParaRPr>
        </a:p>
      </dgm:t>
    </dgm:pt>
    <dgm:pt modelId="{D8B60914-1B9B-4541-8D6A-24B646E6E5DA}" type="parTrans" cxnId="{F2505F14-BCC6-4647-B589-4D9777C7962D}">
      <dgm:prSet/>
      <dgm:spPr/>
      <dgm:t>
        <a:bodyPr/>
        <a:lstStyle/>
        <a:p>
          <a:endParaRPr lang="en-US"/>
        </a:p>
      </dgm:t>
    </dgm:pt>
    <dgm:pt modelId="{F31B7685-040D-4FBA-98A6-C20D1FE72169}" type="sibTrans" cxnId="{F2505F14-BCC6-4647-B589-4D9777C7962D}">
      <dgm:prSet/>
      <dgm:spPr/>
      <dgm:t>
        <a:bodyPr/>
        <a:lstStyle/>
        <a:p>
          <a:endParaRPr lang="en-US"/>
        </a:p>
      </dgm:t>
    </dgm:pt>
    <dgm:pt modelId="{F3E9B39D-26F2-4ECC-A748-979A7C4FFAE0}">
      <dgm:prSet/>
      <dgm:spPr>
        <a:ln>
          <a:solidFill>
            <a:srgbClr val="E12227"/>
          </a:solidFill>
        </a:ln>
      </dgm:spPr>
      <dgm:t>
        <a:bodyPr/>
        <a:lstStyle/>
        <a:p>
          <a:pPr rtl="0"/>
          <a:r>
            <a:rPr lang="ru-RU">
              <a:solidFill>
                <a:srgbClr val="002060"/>
              </a:solidFill>
            </a:rPr>
            <a:t>при брейнсторминга няма ограничения за креативността на предложенията</a:t>
          </a:r>
          <a:endParaRPr lang="hr-HR">
            <a:solidFill>
              <a:srgbClr val="002060"/>
            </a:solidFill>
          </a:endParaRPr>
        </a:p>
      </dgm:t>
    </dgm:pt>
    <dgm:pt modelId="{D27EBC34-8186-4EFB-8B05-C9DFF39A4C13}" type="parTrans" cxnId="{BAEA52AE-6054-4811-AB6F-983300306A6B}">
      <dgm:prSet/>
      <dgm:spPr/>
      <dgm:t>
        <a:bodyPr/>
        <a:lstStyle/>
        <a:p>
          <a:endParaRPr lang="en-US"/>
        </a:p>
      </dgm:t>
    </dgm:pt>
    <dgm:pt modelId="{89A07F08-C368-484F-AB2E-8624D638DED2}" type="sibTrans" cxnId="{BAEA52AE-6054-4811-AB6F-983300306A6B}">
      <dgm:prSet/>
      <dgm:spPr/>
      <dgm:t>
        <a:bodyPr/>
        <a:lstStyle/>
        <a:p>
          <a:endParaRPr lang="en-US"/>
        </a:p>
      </dgm:t>
    </dgm:pt>
    <dgm:pt modelId="{93A64EF8-9D47-4A48-A05D-04CB35A431CA}">
      <dgm:prSet/>
      <dgm:spPr>
        <a:ln>
          <a:solidFill>
            <a:srgbClr val="E12227"/>
          </a:solidFill>
        </a:ln>
      </dgm:spPr>
      <dgm:t>
        <a:bodyPr/>
        <a:lstStyle/>
        <a:p>
          <a:pPr rtl="0"/>
          <a:r>
            <a:rPr lang="ru-RU">
              <a:solidFill>
                <a:srgbClr val="002060"/>
              </a:solidFill>
            </a:rPr>
            <a:t>резултат: списък с идеи, които всички членове на групата са предоставили свободно</a:t>
          </a:r>
          <a:endParaRPr lang="hr-HR">
            <a:solidFill>
              <a:srgbClr val="002060"/>
            </a:solidFill>
          </a:endParaRPr>
        </a:p>
      </dgm:t>
    </dgm:pt>
    <dgm:pt modelId="{2F7C1B5D-A08C-41A7-B117-2D9DD42A3861}" type="parTrans" cxnId="{BC6B8443-B646-47B2-BFE7-B64982DB2F4B}">
      <dgm:prSet/>
      <dgm:spPr/>
      <dgm:t>
        <a:bodyPr/>
        <a:lstStyle/>
        <a:p>
          <a:endParaRPr lang="en-US"/>
        </a:p>
      </dgm:t>
    </dgm:pt>
    <dgm:pt modelId="{0A24B917-9134-4CC2-B821-B08A1156536B}" type="sibTrans" cxnId="{BC6B8443-B646-47B2-BFE7-B64982DB2F4B}">
      <dgm:prSet/>
      <dgm:spPr/>
      <dgm:t>
        <a:bodyPr/>
        <a:lstStyle/>
        <a:p>
          <a:endParaRPr lang="en-US"/>
        </a:p>
      </dgm:t>
    </dgm:pt>
    <dgm:pt modelId="{CDA32646-CB55-4CEA-8621-6410113DE625}" type="pres">
      <dgm:prSet presAssocID="{81F17DD3-09A1-4574-A79B-4BC337BA2516}" presName="linear" presStyleCnt="0">
        <dgm:presLayoutVars>
          <dgm:dir/>
          <dgm:animLvl val="lvl"/>
          <dgm:resizeHandles val="exact"/>
        </dgm:presLayoutVars>
      </dgm:prSet>
      <dgm:spPr/>
    </dgm:pt>
    <dgm:pt modelId="{91B8ECDE-A43B-4704-9C18-DEF816BF00FD}" type="pres">
      <dgm:prSet presAssocID="{94775FE0-9034-48F9-9286-D10D3FFAEB4D}" presName="parentLin" presStyleCnt="0"/>
      <dgm:spPr/>
    </dgm:pt>
    <dgm:pt modelId="{28A506E0-2CDF-4799-AA01-4EE046034F41}" type="pres">
      <dgm:prSet presAssocID="{94775FE0-9034-48F9-9286-D10D3FFAEB4D}" presName="parentLeftMargin" presStyleLbl="node1" presStyleIdx="0" presStyleCnt="1"/>
      <dgm:spPr/>
    </dgm:pt>
    <dgm:pt modelId="{4355EC47-71E5-4844-9960-FCEAF2DA7741}" type="pres">
      <dgm:prSet presAssocID="{94775FE0-9034-48F9-9286-D10D3FFAEB4D}" presName="parentText" presStyleLbl="node1" presStyleIdx="0" presStyleCnt="1">
        <dgm:presLayoutVars>
          <dgm:chMax val="0"/>
          <dgm:bulletEnabled val="1"/>
        </dgm:presLayoutVars>
      </dgm:prSet>
      <dgm:spPr/>
    </dgm:pt>
    <dgm:pt modelId="{B63CB889-4476-402F-97E4-0E5A22301B89}" type="pres">
      <dgm:prSet presAssocID="{94775FE0-9034-48F9-9286-D10D3FFAEB4D}" presName="negativeSpace" presStyleCnt="0"/>
      <dgm:spPr/>
    </dgm:pt>
    <dgm:pt modelId="{D502F44F-265A-4440-8BB0-BD6B266B6EE1}" type="pres">
      <dgm:prSet presAssocID="{94775FE0-9034-48F9-9286-D10D3FFAEB4D}" presName="childText" presStyleLbl="conFgAcc1" presStyleIdx="0" presStyleCnt="1" custLinFactNeighborX="-102" custLinFactNeighborY="7304">
        <dgm:presLayoutVars>
          <dgm:bulletEnabled val="1"/>
        </dgm:presLayoutVars>
      </dgm:prSet>
      <dgm:spPr/>
    </dgm:pt>
  </dgm:ptLst>
  <dgm:cxnLst>
    <dgm:cxn modelId="{71A25501-B0D2-40FE-B335-63A34F9D818C}" type="presOf" srcId="{B61BA34C-08F0-4571-923A-44476904304C}" destId="{D502F44F-265A-4440-8BB0-BD6B266B6EE1}" srcOrd="0" destOrd="4" presId="urn:microsoft.com/office/officeart/2005/8/layout/list1"/>
    <dgm:cxn modelId="{4A28DF03-03C9-4E69-9D04-03749BB229E9}" srcId="{81F17DD3-09A1-4574-A79B-4BC337BA2516}" destId="{94775FE0-9034-48F9-9286-D10D3FFAEB4D}" srcOrd="0" destOrd="0" parTransId="{74F8A72E-9487-41F8-82FC-078297F16919}" sibTransId="{FC9F3957-D6A3-4F7D-B4B5-B79B7BCB48CD}"/>
    <dgm:cxn modelId="{F2505F14-BCC6-4647-B589-4D9777C7962D}" srcId="{94775FE0-9034-48F9-9286-D10D3FFAEB4D}" destId="{B3D707BD-FB28-4038-95EA-8CFC5723FEAA}" srcOrd="1" destOrd="0" parTransId="{D8B60914-1B9B-4541-8D6A-24B646E6E5DA}" sibTransId="{F31B7685-040D-4FBA-98A6-C20D1FE72169}"/>
    <dgm:cxn modelId="{A539211C-F4BC-4163-A080-0ECE64165E98}" type="presOf" srcId="{81F17DD3-09A1-4574-A79B-4BC337BA2516}" destId="{CDA32646-CB55-4CEA-8621-6410113DE625}" srcOrd="0" destOrd="0" presId="urn:microsoft.com/office/officeart/2005/8/layout/list1"/>
    <dgm:cxn modelId="{BC6B8443-B646-47B2-BFE7-B64982DB2F4B}" srcId="{94775FE0-9034-48F9-9286-D10D3FFAEB4D}" destId="{93A64EF8-9D47-4A48-A05D-04CB35A431CA}" srcOrd="3" destOrd="0" parTransId="{2F7C1B5D-A08C-41A7-B117-2D9DD42A3861}" sibTransId="{0A24B917-9134-4CC2-B821-B08A1156536B}"/>
    <dgm:cxn modelId="{E5D2BA4B-2F88-4367-82D8-DD4029ED09CF}" type="presOf" srcId="{93A64EF8-9D47-4A48-A05D-04CB35A431CA}" destId="{D502F44F-265A-4440-8BB0-BD6B266B6EE1}" srcOrd="0" destOrd="3" presId="urn:microsoft.com/office/officeart/2005/8/layout/list1"/>
    <dgm:cxn modelId="{B1232A70-7640-41C9-8611-861D31760A83}" type="presOf" srcId="{94775FE0-9034-48F9-9286-D10D3FFAEB4D}" destId="{4355EC47-71E5-4844-9960-FCEAF2DA7741}" srcOrd="1" destOrd="0" presId="urn:microsoft.com/office/officeart/2005/8/layout/list1"/>
    <dgm:cxn modelId="{59E70D7F-08D5-4C79-B0C3-EF41219670E7}" srcId="{94775FE0-9034-48F9-9286-D10D3FFAEB4D}" destId="{B61BA34C-08F0-4571-923A-44476904304C}" srcOrd="4" destOrd="0" parTransId="{EB0C7DA9-675D-4E18-8A61-00EE4D5FF1F9}" sibTransId="{80E7E000-02C8-4D1B-BFC5-8B77EA4085B9}"/>
    <dgm:cxn modelId="{1CF6D68F-2876-4A30-AE01-B374D4B608F2}" type="presOf" srcId="{F3E9B39D-26F2-4ECC-A748-979A7C4FFAE0}" destId="{D502F44F-265A-4440-8BB0-BD6B266B6EE1}" srcOrd="0" destOrd="2" presId="urn:microsoft.com/office/officeart/2005/8/layout/list1"/>
    <dgm:cxn modelId="{4501169C-9625-4AB2-B7D2-376806410799}" srcId="{94775FE0-9034-48F9-9286-D10D3FFAEB4D}" destId="{BC743906-CD19-4A1C-B306-4CE41A26C8E6}" srcOrd="0" destOrd="0" parTransId="{69EF85D8-B3C7-4809-B5DE-D85F8F56D6F5}" sibTransId="{0AD76140-4C8F-4E49-A83F-4A8C2B4E1CEA}"/>
    <dgm:cxn modelId="{BAEA52AE-6054-4811-AB6F-983300306A6B}" srcId="{94775FE0-9034-48F9-9286-D10D3FFAEB4D}" destId="{F3E9B39D-26F2-4ECC-A748-979A7C4FFAE0}" srcOrd="2" destOrd="0" parTransId="{D27EBC34-8186-4EFB-8B05-C9DFF39A4C13}" sibTransId="{89A07F08-C368-484F-AB2E-8624D638DED2}"/>
    <dgm:cxn modelId="{0E6B8ABB-6354-4412-B988-8A4E5D016AA0}" type="presOf" srcId="{94775FE0-9034-48F9-9286-D10D3FFAEB4D}" destId="{28A506E0-2CDF-4799-AA01-4EE046034F41}" srcOrd="0" destOrd="0" presId="urn:microsoft.com/office/officeart/2005/8/layout/list1"/>
    <dgm:cxn modelId="{BBD1B5D9-CD54-4936-9495-49909C4ABB6A}" type="presOf" srcId="{B3D707BD-FB28-4038-95EA-8CFC5723FEAA}" destId="{D502F44F-265A-4440-8BB0-BD6B266B6EE1}" srcOrd="0" destOrd="1" presId="urn:microsoft.com/office/officeart/2005/8/layout/list1"/>
    <dgm:cxn modelId="{2A0D9BEE-6FE1-4DBE-A765-237C2FE6264D}" type="presOf" srcId="{BC743906-CD19-4A1C-B306-4CE41A26C8E6}" destId="{D502F44F-265A-4440-8BB0-BD6B266B6EE1}" srcOrd="0" destOrd="0" presId="urn:microsoft.com/office/officeart/2005/8/layout/list1"/>
    <dgm:cxn modelId="{34ABF427-D5A2-40BC-98EF-E7638D9BB1D2}" type="presParOf" srcId="{CDA32646-CB55-4CEA-8621-6410113DE625}" destId="{91B8ECDE-A43B-4704-9C18-DEF816BF00FD}" srcOrd="0" destOrd="0" presId="urn:microsoft.com/office/officeart/2005/8/layout/list1"/>
    <dgm:cxn modelId="{227675DE-D070-4E25-9F23-B761A0BC7E18}" type="presParOf" srcId="{91B8ECDE-A43B-4704-9C18-DEF816BF00FD}" destId="{28A506E0-2CDF-4799-AA01-4EE046034F41}" srcOrd="0" destOrd="0" presId="urn:microsoft.com/office/officeart/2005/8/layout/list1"/>
    <dgm:cxn modelId="{99483275-D450-45AA-9607-A985F6514EDC}" type="presParOf" srcId="{91B8ECDE-A43B-4704-9C18-DEF816BF00FD}" destId="{4355EC47-71E5-4844-9960-FCEAF2DA7741}" srcOrd="1" destOrd="0" presId="urn:microsoft.com/office/officeart/2005/8/layout/list1"/>
    <dgm:cxn modelId="{C977D312-326D-4682-8C1D-CACCAA56225F}" type="presParOf" srcId="{CDA32646-CB55-4CEA-8621-6410113DE625}" destId="{B63CB889-4476-402F-97E4-0E5A22301B89}" srcOrd="1" destOrd="0" presId="urn:microsoft.com/office/officeart/2005/8/layout/list1"/>
    <dgm:cxn modelId="{99C1D412-DBB2-4DD7-BFEA-72E0F8DD755B}" type="presParOf" srcId="{CDA32646-CB55-4CEA-8621-6410113DE625}" destId="{D502F44F-265A-4440-8BB0-BD6B266B6EE1}" srcOrd="2" destOrd="0" presId="urn:microsoft.com/office/officeart/2005/8/layout/list1"/>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E6FBC8-E2C8-4B60-9008-5AC207FD0F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6D660D5-9C6D-47DE-B0B4-4251E17F01C0}">
      <dgm:prSet/>
      <dgm:spPr>
        <a:solidFill>
          <a:srgbClr val="243255"/>
        </a:solidFill>
      </dgm:spPr>
      <dgm:t>
        <a:bodyPr/>
        <a:lstStyle/>
        <a:p>
          <a:pPr rtl="0"/>
          <a:r>
            <a:rPr lang="bg-BG" b="1"/>
            <a:t>Определения за креативност, творческо мислене</a:t>
          </a:r>
          <a:endParaRPr lang="hr-HR" dirty="0"/>
        </a:p>
      </dgm:t>
    </dgm:pt>
    <dgm:pt modelId="{CFA440E1-2A7B-416E-92E8-0548D880A7B6}" type="parTrans" cxnId="{D2D013DF-C8E4-4ADE-B340-D71028F30DA6}">
      <dgm:prSet/>
      <dgm:spPr/>
      <dgm:t>
        <a:bodyPr/>
        <a:lstStyle/>
        <a:p>
          <a:endParaRPr lang="en-US"/>
        </a:p>
      </dgm:t>
    </dgm:pt>
    <dgm:pt modelId="{30633B8B-A627-4939-91AE-5CB52433AD0E}" type="sibTrans" cxnId="{D2D013DF-C8E4-4ADE-B340-D71028F30DA6}">
      <dgm:prSet/>
      <dgm:spPr/>
      <dgm:t>
        <a:bodyPr/>
        <a:lstStyle/>
        <a:p>
          <a:endParaRPr lang="en-US"/>
        </a:p>
      </dgm:t>
    </dgm:pt>
    <dgm:pt modelId="{2C062849-BA5D-4C35-AD30-C1873733924D}" type="pres">
      <dgm:prSet presAssocID="{35E6FBC8-E2C8-4B60-9008-5AC207FD0F85}" presName="linear" presStyleCnt="0">
        <dgm:presLayoutVars>
          <dgm:animLvl val="lvl"/>
          <dgm:resizeHandles val="exact"/>
        </dgm:presLayoutVars>
      </dgm:prSet>
      <dgm:spPr/>
    </dgm:pt>
    <dgm:pt modelId="{9894C6E4-A431-4D4C-829C-8A4D90B7C45D}" type="pres">
      <dgm:prSet presAssocID="{16D660D5-9C6D-47DE-B0B4-4251E17F01C0}" presName="parentText" presStyleLbl="node1" presStyleIdx="0" presStyleCnt="1" custScaleX="94794" custLinFactNeighborY="-15869">
        <dgm:presLayoutVars>
          <dgm:chMax val="0"/>
          <dgm:bulletEnabled val="1"/>
        </dgm:presLayoutVars>
      </dgm:prSet>
      <dgm:spPr/>
    </dgm:pt>
  </dgm:ptLst>
  <dgm:cxnLst>
    <dgm:cxn modelId="{7C0A1F04-8B26-4E75-9848-2ACBF77250EA}" type="presOf" srcId="{35E6FBC8-E2C8-4B60-9008-5AC207FD0F85}" destId="{2C062849-BA5D-4C35-AD30-C1873733924D}" srcOrd="0" destOrd="0" presId="urn:microsoft.com/office/officeart/2005/8/layout/vList2"/>
    <dgm:cxn modelId="{D2D013DF-C8E4-4ADE-B340-D71028F30DA6}" srcId="{35E6FBC8-E2C8-4B60-9008-5AC207FD0F85}" destId="{16D660D5-9C6D-47DE-B0B4-4251E17F01C0}" srcOrd="0" destOrd="0" parTransId="{CFA440E1-2A7B-416E-92E8-0548D880A7B6}" sibTransId="{30633B8B-A627-4939-91AE-5CB52433AD0E}"/>
    <dgm:cxn modelId="{2878DCF1-0664-4320-BA09-E89B2911BC07}" type="presOf" srcId="{16D660D5-9C6D-47DE-B0B4-4251E17F01C0}" destId="{9894C6E4-A431-4D4C-829C-8A4D90B7C45D}" srcOrd="0" destOrd="0" presId="urn:microsoft.com/office/officeart/2005/8/layout/vList2"/>
    <dgm:cxn modelId="{B2BBD1DA-BD61-4E3D-8E91-29033B3A62E4}" type="presParOf" srcId="{2C062849-BA5D-4C35-AD30-C1873733924D}" destId="{9894C6E4-A431-4D4C-829C-8A4D90B7C45D}"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custT="1"/>
      <dgm:spPr>
        <a:solidFill>
          <a:srgbClr val="243255"/>
        </a:solidFill>
      </dgm:spPr>
      <dgm:t>
        <a:bodyPr/>
        <a:lstStyle/>
        <a:p>
          <a:pPr rtl="0"/>
          <a:endParaRPr lang="ru-RU" sz="3600" b="1"/>
        </a:p>
        <a:p>
          <a:pPr rtl="0"/>
          <a:r>
            <a:rPr lang="ru-RU" sz="3800" b="1"/>
            <a:t>Техники на креативност: брейнсторминг и брейнрайтинг</a:t>
          </a:r>
          <a:endParaRPr lang="en-US" sz="3800" b="1"/>
        </a:p>
        <a:p>
          <a:pPr rtl="0"/>
          <a:endParaRPr lang="en-GB" sz="3600" noProof="0"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56548" custLinFactNeighborY="-14329">
        <dgm:presLayoutVars>
          <dgm:chMax val="0"/>
          <dgm:bulletEnabled val="1"/>
        </dgm:presLayoutVars>
      </dgm:prSet>
      <dgm:spPr/>
    </dgm:pt>
  </dgm:ptLst>
  <dgm:cxnLst>
    <dgm:cxn modelId="{E94E3831-9665-4AC7-8EF9-B7763E73A233}" type="presOf" srcId="{D89105CF-35D9-40E3-B34C-EF08538E4860}" destId="{0345C861-32A9-44B6-B9F1-A78F93DC1CC7}" srcOrd="0" destOrd="0" presId="urn:microsoft.com/office/officeart/2005/8/layout/vList2"/>
    <dgm:cxn modelId="{71150342-8526-47B9-BA49-A8AABE68617F}"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81F17DD3-09A1-4574-A79B-4BC337BA251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0B29131-4F90-493D-9C02-3A7002889F6A}">
      <dgm:prSet/>
      <dgm:spPr>
        <a:solidFill>
          <a:srgbClr val="E12227"/>
        </a:solidFill>
        <a:ln>
          <a:solidFill>
            <a:srgbClr val="E12227"/>
          </a:solidFill>
        </a:ln>
      </dgm:spPr>
      <dgm:t>
        <a:bodyPr/>
        <a:lstStyle/>
        <a:p>
          <a:pPr rtl="0"/>
          <a:r>
            <a:rPr lang="bg-BG"/>
            <a:t>Брейнрайтинг</a:t>
          </a:r>
          <a:endParaRPr lang="hr-HR"/>
        </a:p>
      </dgm:t>
    </dgm:pt>
    <dgm:pt modelId="{E24BE875-D215-4EC9-9BAF-0B4285191407}" type="parTrans" cxnId="{213C0A98-A0C3-4990-9F25-1B4327FDA2B7}">
      <dgm:prSet/>
      <dgm:spPr/>
      <dgm:t>
        <a:bodyPr/>
        <a:lstStyle/>
        <a:p>
          <a:endParaRPr lang="en-US"/>
        </a:p>
      </dgm:t>
    </dgm:pt>
    <dgm:pt modelId="{E2E61B77-78F8-485C-B40C-6D50F3AD5174}" type="sibTrans" cxnId="{213C0A98-A0C3-4990-9F25-1B4327FDA2B7}">
      <dgm:prSet/>
      <dgm:spPr/>
      <dgm:t>
        <a:bodyPr/>
        <a:lstStyle/>
        <a:p>
          <a:endParaRPr lang="en-US"/>
        </a:p>
      </dgm:t>
    </dgm:pt>
    <dgm:pt modelId="{EFE8D5EB-6C9D-4E27-ACBB-22D9C4487C28}">
      <dgm:prSet/>
      <dgm:spPr>
        <a:ln>
          <a:solidFill>
            <a:srgbClr val="E12227"/>
          </a:solidFill>
        </a:ln>
      </dgm:spPr>
      <dgm:t>
        <a:bodyPr/>
        <a:lstStyle/>
        <a:p>
          <a:pPr rtl="0"/>
          <a:r>
            <a:rPr lang="bg-BG">
              <a:solidFill>
                <a:srgbClr val="002060"/>
              </a:solidFill>
            </a:rPr>
            <a:t>Относително по-малко позната</a:t>
          </a:r>
          <a:r>
            <a:rPr lang="en-GB">
              <a:solidFill>
                <a:srgbClr val="002060"/>
              </a:solidFill>
            </a:rPr>
            <a:t> </a:t>
          </a:r>
          <a:r>
            <a:rPr lang="bg-BG">
              <a:solidFill>
                <a:srgbClr val="002060"/>
              </a:solidFill>
            </a:rPr>
            <a:t>техника.</a:t>
          </a:r>
          <a:endParaRPr lang="hr-HR">
            <a:solidFill>
              <a:srgbClr val="002060"/>
            </a:solidFill>
          </a:endParaRPr>
        </a:p>
      </dgm:t>
    </dgm:pt>
    <dgm:pt modelId="{305555E4-AF75-4844-BDBB-47424E20E561}" type="parTrans" cxnId="{11DA5C2A-38FA-4D4C-AC73-15EF15BD6EA2}">
      <dgm:prSet/>
      <dgm:spPr/>
      <dgm:t>
        <a:bodyPr/>
        <a:lstStyle/>
        <a:p>
          <a:endParaRPr lang="en-US"/>
        </a:p>
      </dgm:t>
    </dgm:pt>
    <dgm:pt modelId="{57FE58A4-8148-478C-8CF8-C66653091104}" type="sibTrans" cxnId="{11DA5C2A-38FA-4D4C-AC73-15EF15BD6EA2}">
      <dgm:prSet/>
      <dgm:spPr/>
      <dgm:t>
        <a:bodyPr/>
        <a:lstStyle/>
        <a:p>
          <a:endParaRPr lang="en-US"/>
        </a:p>
      </dgm:t>
    </dgm:pt>
    <dgm:pt modelId="{5FD919E7-9282-4BB5-9683-0AEF6AD94E5D}">
      <dgm:prSet/>
      <dgm:spPr>
        <a:ln>
          <a:solidFill>
            <a:srgbClr val="E12227"/>
          </a:solidFill>
        </a:ln>
      </dgm:spPr>
      <dgm:t>
        <a:bodyPr/>
        <a:lstStyle/>
        <a:p>
          <a:pPr rtl="0"/>
          <a:r>
            <a:rPr lang="ru-RU" noProof="0">
              <a:solidFill>
                <a:srgbClr val="002060"/>
              </a:solidFill>
            </a:rPr>
            <a:t>Може допълнително да развива идеи, генерирани по време на брейнсторминг.</a:t>
          </a:r>
          <a:r>
            <a:rPr lang="en-GB" noProof="0">
              <a:solidFill>
                <a:srgbClr val="002060"/>
              </a:solidFill>
            </a:rPr>
            <a:t> </a:t>
          </a:r>
          <a:endParaRPr lang="en-GB" noProof="0" dirty="0">
            <a:solidFill>
              <a:srgbClr val="002060"/>
            </a:solidFill>
          </a:endParaRPr>
        </a:p>
      </dgm:t>
    </dgm:pt>
    <dgm:pt modelId="{A7D95E6F-9229-4D79-8874-E28763908D2B}" type="parTrans" cxnId="{FCFF4A1A-EE17-4ED2-8E87-16E07EFA710E}">
      <dgm:prSet/>
      <dgm:spPr/>
      <dgm:t>
        <a:bodyPr/>
        <a:lstStyle/>
        <a:p>
          <a:endParaRPr lang="en-US"/>
        </a:p>
      </dgm:t>
    </dgm:pt>
    <dgm:pt modelId="{6E4AAAC5-A8EA-4AE3-9CD7-EC02D84CA422}" type="sibTrans" cxnId="{FCFF4A1A-EE17-4ED2-8E87-16E07EFA710E}">
      <dgm:prSet/>
      <dgm:spPr/>
      <dgm:t>
        <a:bodyPr/>
        <a:lstStyle/>
        <a:p>
          <a:endParaRPr lang="en-US"/>
        </a:p>
      </dgm:t>
    </dgm:pt>
    <dgm:pt modelId="{ED7B4644-68DF-43ED-951A-75BCF60370C6}">
      <dgm:prSet/>
      <dgm:spPr>
        <a:ln>
          <a:solidFill>
            <a:srgbClr val="E12227"/>
          </a:solidFill>
        </a:ln>
      </dgm:spPr>
      <dgm:t>
        <a:bodyPr/>
        <a:lstStyle/>
        <a:p>
          <a:r>
            <a:rPr lang="en-GB" noProof="0">
              <a:solidFill>
                <a:srgbClr val="002060"/>
              </a:solidFill>
            </a:rPr>
            <a:t>Liticanu et al. (2015)  </a:t>
          </a:r>
          <a:r>
            <a:rPr lang="ru-RU" noProof="0">
              <a:solidFill>
                <a:srgbClr val="002060"/>
              </a:solidFill>
            </a:rPr>
            <a:t>сравняват тази техника с брейнсторминга и обобщават някои предимства на брейнрайтинга:</a:t>
          </a:r>
          <a:endParaRPr lang="en-GB" noProof="0">
            <a:solidFill>
              <a:srgbClr val="002060"/>
            </a:solidFill>
          </a:endParaRPr>
        </a:p>
      </dgm:t>
    </dgm:pt>
    <dgm:pt modelId="{0ED54B55-D5AE-40DB-A5F3-974BA7681D0A}" type="parTrans" cxnId="{FD3B239C-639A-446D-A95C-B5BB359A3EA3}">
      <dgm:prSet/>
      <dgm:spPr/>
      <dgm:t>
        <a:bodyPr/>
        <a:lstStyle/>
        <a:p>
          <a:endParaRPr lang="en-US"/>
        </a:p>
      </dgm:t>
    </dgm:pt>
    <dgm:pt modelId="{753FE746-5B35-4D08-9CFE-A4FD1ED76D42}" type="sibTrans" cxnId="{FD3B239C-639A-446D-A95C-B5BB359A3EA3}">
      <dgm:prSet/>
      <dgm:spPr/>
      <dgm:t>
        <a:bodyPr/>
        <a:lstStyle/>
        <a:p>
          <a:endParaRPr lang="en-US"/>
        </a:p>
      </dgm:t>
    </dgm:pt>
    <dgm:pt modelId="{9FC7C8C1-93A8-4175-9AB8-81831567D442}">
      <dgm:prSet/>
      <dgm:spPr>
        <a:ln>
          <a:solidFill>
            <a:srgbClr val="E12227"/>
          </a:solidFill>
        </a:ln>
      </dgm:spPr>
      <dgm:t>
        <a:bodyPr/>
        <a:lstStyle/>
        <a:p>
          <a:r>
            <a:rPr lang="ru-RU" noProof="0">
              <a:solidFill>
                <a:srgbClr val="002060"/>
              </a:solidFill>
            </a:rPr>
            <a:t>Като записваш идеите си, вместо просто да ги изговаряш, ти ги обмисляш и изразяваш далеч по-ясно;</a:t>
          </a:r>
          <a:endParaRPr lang="en-US" noProof="0">
            <a:solidFill>
              <a:srgbClr val="002060"/>
            </a:solidFill>
          </a:endParaRPr>
        </a:p>
      </dgm:t>
    </dgm:pt>
    <dgm:pt modelId="{2ABB800A-B9F6-4E56-907C-664B637ED238}" type="parTrans" cxnId="{E360DC2A-36A1-443B-B62C-C065AAF28FB7}">
      <dgm:prSet/>
      <dgm:spPr/>
      <dgm:t>
        <a:bodyPr/>
        <a:lstStyle/>
        <a:p>
          <a:endParaRPr lang="en-US"/>
        </a:p>
      </dgm:t>
    </dgm:pt>
    <dgm:pt modelId="{3D9475D3-1198-490D-94E7-995A4DD82F4C}" type="sibTrans" cxnId="{E360DC2A-36A1-443B-B62C-C065AAF28FB7}">
      <dgm:prSet/>
      <dgm:spPr/>
      <dgm:t>
        <a:bodyPr/>
        <a:lstStyle/>
        <a:p>
          <a:endParaRPr lang="en-US"/>
        </a:p>
      </dgm:t>
    </dgm:pt>
    <dgm:pt modelId="{1E3C2386-8B32-4982-9164-4B2CD59F694E}">
      <dgm:prSet/>
      <dgm:spPr>
        <a:ln>
          <a:solidFill>
            <a:srgbClr val="E12227"/>
          </a:solidFill>
        </a:ln>
      </dgm:spPr>
      <dgm:t>
        <a:bodyPr/>
        <a:lstStyle/>
        <a:p>
          <a:r>
            <a:rPr lang="ru-RU" noProof="0">
              <a:solidFill>
                <a:srgbClr val="002060"/>
              </a:solidFill>
            </a:rPr>
            <a:t>Помага за изразяване на идеи от участници, които не се чувстват готови да ги изказват на всеослушание</a:t>
          </a:r>
          <a:endParaRPr lang="en-US" noProof="0">
            <a:solidFill>
              <a:srgbClr val="002060"/>
            </a:solidFill>
          </a:endParaRPr>
        </a:p>
      </dgm:t>
    </dgm:pt>
    <dgm:pt modelId="{0538C7DF-4B49-4EA9-B27A-F4A2C372923E}" type="parTrans" cxnId="{8A0509D5-100D-41E5-AF4D-2111CAB58475}">
      <dgm:prSet/>
      <dgm:spPr/>
      <dgm:t>
        <a:bodyPr/>
        <a:lstStyle/>
        <a:p>
          <a:endParaRPr lang="en-US"/>
        </a:p>
      </dgm:t>
    </dgm:pt>
    <dgm:pt modelId="{A50294F3-0A98-4061-A427-22AA0BECA354}" type="sibTrans" cxnId="{8A0509D5-100D-41E5-AF4D-2111CAB58475}">
      <dgm:prSet/>
      <dgm:spPr/>
      <dgm:t>
        <a:bodyPr/>
        <a:lstStyle/>
        <a:p>
          <a:endParaRPr lang="en-US"/>
        </a:p>
      </dgm:t>
    </dgm:pt>
    <dgm:pt modelId="{BF25722F-2D60-4E93-8979-B546AB98C451}">
      <dgm:prSet/>
      <dgm:spPr>
        <a:ln>
          <a:solidFill>
            <a:srgbClr val="E12227"/>
          </a:solidFill>
        </a:ln>
      </dgm:spPr>
      <dgm:t>
        <a:bodyPr/>
        <a:lstStyle/>
        <a:p>
          <a:r>
            <a:rPr lang="ru-RU" noProof="0">
              <a:solidFill>
                <a:srgbClr val="002060"/>
              </a:solidFill>
            </a:rPr>
            <a:t> Полезна е и в случаите, когато групата има склонност да се „социализира“ твърде много;</a:t>
          </a:r>
          <a:endParaRPr lang="en-US" noProof="0">
            <a:solidFill>
              <a:srgbClr val="002060"/>
            </a:solidFill>
          </a:endParaRPr>
        </a:p>
      </dgm:t>
    </dgm:pt>
    <dgm:pt modelId="{3DFDCFD9-F1FD-44E0-A974-46E9E519DD5F}" type="parTrans" cxnId="{2F65C744-97D2-4DED-99B2-F6455429CF32}">
      <dgm:prSet/>
      <dgm:spPr/>
      <dgm:t>
        <a:bodyPr/>
        <a:lstStyle/>
        <a:p>
          <a:endParaRPr lang="en-US"/>
        </a:p>
      </dgm:t>
    </dgm:pt>
    <dgm:pt modelId="{9D4FE45B-4F01-4595-8100-AE45158DD8FC}" type="sibTrans" cxnId="{2F65C744-97D2-4DED-99B2-F6455429CF32}">
      <dgm:prSet/>
      <dgm:spPr/>
      <dgm:t>
        <a:bodyPr/>
        <a:lstStyle/>
        <a:p>
          <a:endParaRPr lang="en-US"/>
        </a:p>
      </dgm:t>
    </dgm:pt>
    <dgm:pt modelId="{E77993C2-D615-49D7-8995-6A677DB836A6}">
      <dgm:prSet/>
      <dgm:spPr>
        <a:ln>
          <a:solidFill>
            <a:srgbClr val="E12227"/>
          </a:solidFill>
        </a:ln>
      </dgm:spPr>
      <dgm:t>
        <a:bodyPr/>
        <a:lstStyle/>
        <a:p>
          <a:r>
            <a:rPr lang="ru-RU" noProof="0">
              <a:solidFill>
                <a:srgbClr val="002060"/>
              </a:solidFill>
            </a:rPr>
            <a:t>В сравнение с брейнсторминга, записването на идеи обикновено води до по-малко на брой, но пък по-добре разработени идеи (Roco, 2004).</a:t>
          </a:r>
          <a:endParaRPr lang="en-US" noProof="0">
            <a:solidFill>
              <a:srgbClr val="002060"/>
            </a:solidFill>
          </a:endParaRPr>
        </a:p>
      </dgm:t>
    </dgm:pt>
    <dgm:pt modelId="{64F3BF5E-3447-485B-A53E-2930FA3841B3}" type="parTrans" cxnId="{BD3CE43F-652F-4CB2-800D-0047C967D1D3}">
      <dgm:prSet/>
      <dgm:spPr/>
      <dgm:t>
        <a:bodyPr/>
        <a:lstStyle/>
        <a:p>
          <a:endParaRPr lang="en-US"/>
        </a:p>
      </dgm:t>
    </dgm:pt>
    <dgm:pt modelId="{0BC3AB38-D6E8-4FD7-ADAE-04C668F3DB4F}" type="sibTrans" cxnId="{BD3CE43F-652F-4CB2-800D-0047C967D1D3}">
      <dgm:prSet/>
      <dgm:spPr/>
      <dgm:t>
        <a:bodyPr/>
        <a:lstStyle/>
        <a:p>
          <a:endParaRPr lang="en-US"/>
        </a:p>
      </dgm:t>
    </dgm:pt>
    <dgm:pt modelId="{0B3BCEEA-D413-49D9-A29F-BA78F4A7216A}">
      <dgm:prSet/>
      <dgm:spPr>
        <a:ln>
          <a:solidFill>
            <a:srgbClr val="E12227"/>
          </a:solidFill>
        </a:ln>
      </dgm:spPr>
      <dgm:t>
        <a:bodyPr/>
        <a:lstStyle/>
        <a:p>
          <a:endParaRPr lang="en-US" noProof="0"/>
        </a:p>
      </dgm:t>
    </dgm:pt>
    <dgm:pt modelId="{62557CF2-FB4D-4220-8B8D-3F7F6A9B1FC4}" type="parTrans" cxnId="{FC9D6346-42C5-4068-957A-DFD79D79DB83}">
      <dgm:prSet/>
      <dgm:spPr/>
      <dgm:t>
        <a:bodyPr/>
        <a:lstStyle/>
        <a:p>
          <a:endParaRPr lang="en-US"/>
        </a:p>
      </dgm:t>
    </dgm:pt>
    <dgm:pt modelId="{CACE4894-8B7B-4652-B85F-B6C2A54F7F4D}" type="sibTrans" cxnId="{FC9D6346-42C5-4068-957A-DFD79D79DB83}">
      <dgm:prSet/>
      <dgm:spPr/>
      <dgm:t>
        <a:bodyPr/>
        <a:lstStyle/>
        <a:p>
          <a:endParaRPr lang="en-US"/>
        </a:p>
      </dgm:t>
    </dgm:pt>
    <dgm:pt modelId="{C2EF1955-DDBB-46AD-8FD7-F5B640D2AB79}">
      <dgm:prSet/>
      <dgm:spPr>
        <a:ln>
          <a:solidFill>
            <a:srgbClr val="E12227"/>
          </a:solidFill>
        </a:ln>
      </dgm:spPr>
      <dgm:t>
        <a:bodyPr/>
        <a:lstStyle/>
        <a:p>
          <a:endParaRPr lang="en-US" noProof="0"/>
        </a:p>
      </dgm:t>
    </dgm:pt>
    <dgm:pt modelId="{1979AD06-3FAE-4CFB-A7B1-1022A58DF4FB}" type="parTrans" cxnId="{A606AA0A-9F29-4C53-AD2B-163A7E2BDCC2}">
      <dgm:prSet/>
      <dgm:spPr/>
      <dgm:t>
        <a:bodyPr/>
        <a:lstStyle/>
        <a:p>
          <a:endParaRPr lang="en-US"/>
        </a:p>
      </dgm:t>
    </dgm:pt>
    <dgm:pt modelId="{9D80958D-9020-4BC1-B0D7-BCA257E38376}" type="sibTrans" cxnId="{A606AA0A-9F29-4C53-AD2B-163A7E2BDCC2}">
      <dgm:prSet/>
      <dgm:spPr/>
      <dgm:t>
        <a:bodyPr/>
        <a:lstStyle/>
        <a:p>
          <a:endParaRPr lang="en-US"/>
        </a:p>
      </dgm:t>
    </dgm:pt>
    <dgm:pt modelId="{CDA32646-CB55-4CEA-8621-6410113DE625}" type="pres">
      <dgm:prSet presAssocID="{81F17DD3-09A1-4574-A79B-4BC337BA2516}" presName="linear" presStyleCnt="0">
        <dgm:presLayoutVars>
          <dgm:dir/>
          <dgm:animLvl val="lvl"/>
          <dgm:resizeHandles val="exact"/>
        </dgm:presLayoutVars>
      </dgm:prSet>
      <dgm:spPr/>
    </dgm:pt>
    <dgm:pt modelId="{39FDCCDF-E4F4-4BA2-8D56-C4F74D4FBF04}" type="pres">
      <dgm:prSet presAssocID="{30B29131-4F90-493D-9C02-3A7002889F6A}" presName="parentLin" presStyleCnt="0"/>
      <dgm:spPr/>
    </dgm:pt>
    <dgm:pt modelId="{4D07E208-619A-49EB-8E63-D9B47917C297}" type="pres">
      <dgm:prSet presAssocID="{30B29131-4F90-493D-9C02-3A7002889F6A}" presName="parentLeftMargin" presStyleLbl="node1" presStyleIdx="0" presStyleCnt="1"/>
      <dgm:spPr/>
    </dgm:pt>
    <dgm:pt modelId="{9EC7A296-75AA-4627-B68C-3DF6D6C7ADBD}" type="pres">
      <dgm:prSet presAssocID="{30B29131-4F90-493D-9C02-3A7002889F6A}" presName="parentText" presStyleLbl="node1" presStyleIdx="0" presStyleCnt="1">
        <dgm:presLayoutVars>
          <dgm:chMax val="0"/>
          <dgm:bulletEnabled val="1"/>
        </dgm:presLayoutVars>
      </dgm:prSet>
      <dgm:spPr/>
    </dgm:pt>
    <dgm:pt modelId="{6E456471-13DF-4415-8D2F-7BAC054722A0}" type="pres">
      <dgm:prSet presAssocID="{30B29131-4F90-493D-9C02-3A7002889F6A}" presName="negativeSpace" presStyleCnt="0"/>
      <dgm:spPr/>
    </dgm:pt>
    <dgm:pt modelId="{FDA6A20E-D983-4789-8DB3-41E380B00A25}" type="pres">
      <dgm:prSet presAssocID="{30B29131-4F90-493D-9C02-3A7002889F6A}" presName="childText" presStyleLbl="conFgAcc1" presStyleIdx="0" presStyleCnt="1" custLinFactNeighborX="-102" custLinFactNeighborY="2672">
        <dgm:presLayoutVars>
          <dgm:bulletEnabled val="1"/>
        </dgm:presLayoutVars>
      </dgm:prSet>
      <dgm:spPr/>
    </dgm:pt>
  </dgm:ptLst>
  <dgm:cxnLst>
    <dgm:cxn modelId="{A606AA0A-9F29-4C53-AD2B-163A7E2BDCC2}" srcId="{30B29131-4F90-493D-9C02-3A7002889F6A}" destId="{C2EF1955-DDBB-46AD-8FD7-F5B640D2AB79}" srcOrd="8" destOrd="0" parTransId="{1979AD06-3FAE-4CFB-A7B1-1022A58DF4FB}" sibTransId="{9D80958D-9020-4BC1-B0D7-BCA257E38376}"/>
    <dgm:cxn modelId="{FCFF4A1A-EE17-4ED2-8E87-16E07EFA710E}" srcId="{30B29131-4F90-493D-9C02-3A7002889F6A}" destId="{5FD919E7-9282-4BB5-9683-0AEF6AD94E5D}" srcOrd="1" destOrd="0" parTransId="{A7D95E6F-9229-4D79-8874-E28763908D2B}" sibTransId="{6E4AAAC5-A8EA-4AE3-9CD7-EC02D84CA422}"/>
    <dgm:cxn modelId="{A539211C-F4BC-4163-A080-0ECE64165E98}" type="presOf" srcId="{81F17DD3-09A1-4574-A79B-4BC337BA2516}" destId="{CDA32646-CB55-4CEA-8621-6410113DE625}" srcOrd="0" destOrd="0" presId="urn:microsoft.com/office/officeart/2005/8/layout/list1"/>
    <dgm:cxn modelId="{4AF06F1C-E637-4144-9157-B265456F2DFB}" type="presOf" srcId="{30B29131-4F90-493D-9C02-3A7002889F6A}" destId="{4D07E208-619A-49EB-8E63-D9B47917C297}" srcOrd="0" destOrd="0" presId="urn:microsoft.com/office/officeart/2005/8/layout/list1"/>
    <dgm:cxn modelId="{11DA5C2A-38FA-4D4C-AC73-15EF15BD6EA2}" srcId="{30B29131-4F90-493D-9C02-3A7002889F6A}" destId="{EFE8D5EB-6C9D-4E27-ACBB-22D9C4487C28}" srcOrd="0" destOrd="0" parTransId="{305555E4-AF75-4844-BDBB-47424E20E561}" sibTransId="{57FE58A4-8148-478C-8CF8-C66653091104}"/>
    <dgm:cxn modelId="{E360DC2A-36A1-443B-B62C-C065AAF28FB7}" srcId="{30B29131-4F90-493D-9C02-3A7002889F6A}" destId="{9FC7C8C1-93A8-4175-9AB8-81831567D442}" srcOrd="3" destOrd="0" parTransId="{2ABB800A-B9F6-4E56-907C-664B637ED238}" sibTransId="{3D9475D3-1198-490D-94E7-995A4DD82F4C}"/>
    <dgm:cxn modelId="{5F94DA35-5E01-4EF7-99B9-E47EFBF20593}" type="presOf" srcId="{30B29131-4F90-493D-9C02-3A7002889F6A}" destId="{9EC7A296-75AA-4627-B68C-3DF6D6C7ADBD}" srcOrd="1" destOrd="0" presId="urn:microsoft.com/office/officeart/2005/8/layout/list1"/>
    <dgm:cxn modelId="{E6A0C536-9CFB-4519-9865-10942B3CF100}" type="presOf" srcId="{EFE8D5EB-6C9D-4E27-ACBB-22D9C4487C28}" destId="{FDA6A20E-D983-4789-8DB3-41E380B00A25}" srcOrd="0" destOrd="0" presId="urn:microsoft.com/office/officeart/2005/8/layout/list1"/>
    <dgm:cxn modelId="{BD3CE43F-652F-4CB2-800D-0047C967D1D3}" srcId="{30B29131-4F90-493D-9C02-3A7002889F6A}" destId="{E77993C2-D615-49D7-8995-6A677DB836A6}" srcOrd="6" destOrd="0" parTransId="{64F3BF5E-3447-485B-A53E-2930FA3841B3}" sibTransId="{0BC3AB38-D6E8-4FD7-ADAE-04C668F3DB4F}"/>
    <dgm:cxn modelId="{2F65C744-97D2-4DED-99B2-F6455429CF32}" srcId="{30B29131-4F90-493D-9C02-3A7002889F6A}" destId="{BF25722F-2D60-4E93-8979-B546AB98C451}" srcOrd="5" destOrd="0" parTransId="{3DFDCFD9-F1FD-44E0-A974-46E9E519DD5F}" sibTransId="{9D4FE45B-4F01-4595-8100-AE45158DD8FC}"/>
    <dgm:cxn modelId="{FC9D6346-42C5-4068-957A-DFD79D79DB83}" srcId="{30B29131-4F90-493D-9C02-3A7002889F6A}" destId="{0B3BCEEA-D413-49D9-A29F-BA78F4A7216A}" srcOrd="7" destOrd="0" parTransId="{62557CF2-FB4D-4220-8B8D-3F7F6A9B1FC4}" sibTransId="{CACE4894-8B7B-4652-B85F-B6C2A54F7F4D}"/>
    <dgm:cxn modelId="{F9B1EB57-73DB-4C9C-9A52-DDB3B4F07FCA}" type="presOf" srcId="{BF25722F-2D60-4E93-8979-B546AB98C451}" destId="{FDA6A20E-D983-4789-8DB3-41E380B00A25}" srcOrd="0" destOrd="5" presId="urn:microsoft.com/office/officeart/2005/8/layout/list1"/>
    <dgm:cxn modelId="{EB2EBE80-440B-4D92-9251-EC9D98C183EC}" type="presOf" srcId="{1E3C2386-8B32-4982-9164-4B2CD59F694E}" destId="{FDA6A20E-D983-4789-8DB3-41E380B00A25}" srcOrd="0" destOrd="4" presId="urn:microsoft.com/office/officeart/2005/8/layout/list1"/>
    <dgm:cxn modelId="{3E81808E-C242-45D6-B1B1-C8EE2524CE36}" type="presOf" srcId="{9FC7C8C1-93A8-4175-9AB8-81831567D442}" destId="{FDA6A20E-D983-4789-8DB3-41E380B00A25}" srcOrd="0" destOrd="3" presId="urn:microsoft.com/office/officeart/2005/8/layout/list1"/>
    <dgm:cxn modelId="{AADB1091-D9B4-44B1-B1EF-A849BFD47842}" type="presOf" srcId="{ED7B4644-68DF-43ED-951A-75BCF60370C6}" destId="{FDA6A20E-D983-4789-8DB3-41E380B00A25}" srcOrd="0" destOrd="2" presId="urn:microsoft.com/office/officeart/2005/8/layout/list1"/>
    <dgm:cxn modelId="{213C0A98-A0C3-4990-9F25-1B4327FDA2B7}" srcId="{81F17DD3-09A1-4574-A79B-4BC337BA2516}" destId="{30B29131-4F90-493D-9C02-3A7002889F6A}" srcOrd="0" destOrd="0" parTransId="{E24BE875-D215-4EC9-9BAF-0B4285191407}" sibTransId="{E2E61B77-78F8-485C-B40C-6D50F3AD5174}"/>
    <dgm:cxn modelId="{0050969A-C9A1-4DBF-9861-866754C32D4C}" type="presOf" srcId="{0B3BCEEA-D413-49D9-A29F-BA78F4A7216A}" destId="{FDA6A20E-D983-4789-8DB3-41E380B00A25}" srcOrd="0" destOrd="7" presId="urn:microsoft.com/office/officeart/2005/8/layout/list1"/>
    <dgm:cxn modelId="{FD3B239C-639A-446D-A95C-B5BB359A3EA3}" srcId="{30B29131-4F90-493D-9C02-3A7002889F6A}" destId="{ED7B4644-68DF-43ED-951A-75BCF60370C6}" srcOrd="2" destOrd="0" parTransId="{0ED54B55-D5AE-40DB-A5F3-974BA7681D0A}" sibTransId="{753FE746-5B35-4D08-9CFE-A4FD1ED76D42}"/>
    <dgm:cxn modelId="{13A274C0-5FD8-4450-96EC-A53708BAD31A}" type="presOf" srcId="{C2EF1955-DDBB-46AD-8FD7-F5B640D2AB79}" destId="{FDA6A20E-D983-4789-8DB3-41E380B00A25}" srcOrd="0" destOrd="8" presId="urn:microsoft.com/office/officeart/2005/8/layout/list1"/>
    <dgm:cxn modelId="{3370A8C5-2453-4E90-B624-4758BA3226E1}" type="presOf" srcId="{E77993C2-D615-49D7-8995-6A677DB836A6}" destId="{FDA6A20E-D983-4789-8DB3-41E380B00A25}" srcOrd="0" destOrd="6" presId="urn:microsoft.com/office/officeart/2005/8/layout/list1"/>
    <dgm:cxn modelId="{8A0509D5-100D-41E5-AF4D-2111CAB58475}" srcId="{30B29131-4F90-493D-9C02-3A7002889F6A}" destId="{1E3C2386-8B32-4982-9164-4B2CD59F694E}" srcOrd="4" destOrd="0" parTransId="{0538C7DF-4B49-4EA9-B27A-F4A2C372923E}" sibTransId="{A50294F3-0A98-4061-A427-22AA0BECA354}"/>
    <dgm:cxn modelId="{245F13F4-A16B-4EAC-B550-1F3028ECF82A}" type="presOf" srcId="{5FD919E7-9282-4BB5-9683-0AEF6AD94E5D}" destId="{FDA6A20E-D983-4789-8DB3-41E380B00A25}" srcOrd="0" destOrd="1" presId="urn:microsoft.com/office/officeart/2005/8/layout/list1"/>
    <dgm:cxn modelId="{A3E9F266-BF33-453B-843B-4B9AD671AEAF}" type="presParOf" srcId="{CDA32646-CB55-4CEA-8621-6410113DE625}" destId="{39FDCCDF-E4F4-4BA2-8D56-C4F74D4FBF04}" srcOrd="0" destOrd="0" presId="urn:microsoft.com/office/officeart/2005/8/layout/list1"/>
    <dgm:cxn modelId="{1D4AF105-8D7B-48E5-A46D-0E484652FC42}" type="presParOf" srcId="{39FDCCDF-E4F4-4BA2-8D56-C4F74D4FBF04}" destId="{4D07E208-619A-49EB-8E63-D9B47917C297}" srcOrd="0" destOrd="0" presId="urn:microsoft.com/office/officeart/2005/8/layout/list1"/>
    <dgm:cxn modelId="{18967C0E-ECEB-4098-8F0E-656570ACB662}" type="presParOf" srcId="{39FDCCDF-E4F4-4BA2-8D56-C4F74D4FBF04}" destId="{9EC7A296-75AA-4627-B68C-3DF6D6C7ADBD}" srcOrd="1" destOrd="0" presId="urn:microsoft.com/office/officeart/2005/8/layout/list1"/>
    <dgm:cxn modelId="{3685D3EB-0D2E-48EA-B67C-7621E3B2B490}" type="presParOf" srcId="{CDA32646-CB55-4CEA-8621-6410113DE625}" destId="{6E456471-13DF-4415-8D2F-7BAC054722A0}" srcOrd="1" destOrd="0" presId="urn:microsoft.com/office/officeart/2005/8/layout/list1"/>
    <dgm:cxn modelId="{D5D39960-88EC-4D42-B6DD-DB8BDEB10043}" type="presParOf" srcId="{CDA32646-CB55-4CEA-8621-6410113DE625}" destId="{FDA6A20E-D983-4789-8DB3-41E380B00A25}" srcOrd="2" destOrd="0" presId="urn:microsoft.com/office/officeart/2005/8/layout/list1"/>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14"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bg-BG" b="1"/>
            <a:t>Техники на креативност</a:t>
          </a:r>
          <a:r>
            <a:rPr lang="hr-HR" b="1"/>
            <a:t>: </a:t>
          </a:r>
          <a:r>
            <a:rPr lang="bg-BG" b="1"/>
            <a:t>6 мисловни шапки </a:t>
          </a:r>
          <a:endParaRPr lang="en-GB" noProof="0"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dgm:presLayoutVars>
          <dgm:chMax val="0"/>
          <dgm:bulletEnabled val="1"/>
        </dgm:presLayoutVars>
      </dgm:prSet>
      <dgm:spPr/>
    </dgm:pt>
  </dgm:ptLst>
  <dgm:cxnLst>
    <dgm:cxn modelId="{E94E3831-9665-4AC7-8EF9-B7763E73A233}" type="presOf" srcId="{D89105CF-35D9-40E3-B34C-EF08538E4860}" destId="{0345C861-32A9-44B6-B9F1-A78F93DC1CC7}" srcOrd="0" destOrd="0" presId="urn:microsoft.com/office/officeart/2005/8/layout/vList2"/>
    <dgm:cxn modelId="{71150342-8526-47B9-BA49-A8AABE68617F}"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7E1219C6-5707-435E-A9B5-D177918F74A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03B9EAC-C9E4-4676-8922-BD697BA63DD2}">
      <dgm:prSet/>
      <dgm:spPr>
        <a:solidFill>
          <a:srgbClr val="E12227"/>
        </a:solidFill>
      </dgm:spPr>
      <dgm:t>
        <a:bodyPr/>
        <a:lstStyle/>
        <a:p>
          <a:pPr rtl="0"/>
          <a:endParaRPr lang="bg-BG"/>
        </a:p>
        <a:p>
          <a:pPr rtl="0"/>
          <a:r>
            <a:rPr lang="bg-BG"/>
            <a:t>6 мисловни шапки </a:t>
          </a:r>
          <a:endParaRPr lang="en-US"/>
        </a:p>
        <a:p>
          <a:pPr rtl="0"/>
          <a:endParaRPr lang="hr-HR"/>
        </a:p>
      </dgm:t>
    </dgm:pt>
    <dgm:pt modelId="{CE943AF6-AB6D-4CC9-A0EB-D32055B693CF}" type="parTrans" cxnId="{F789D6D4-C847-45B4-BAA0-8B89748DA69D}">
      <dgm:prSet/>
      <dgm:spPr/>
      <dgm:t>
        <a:bodyPr/>
        <a:lstStyle/>
        <a:p>
          <a:endParaRPr lang="en-US"/>
        </a:p>
      </dgm:t>
    </dgm:pt>
    <dgm:pt modelId="{BAE89B6E-425C-419F-9628-814E835D3788}" type="sibTrans" cxnId="{F789D6D4-C847-45B4-BAA0-8B89748DA69D}">
      <dgm:prSet/>
      <dgm:spPr/>
      <dgm:t>
        <a:bodyPr/>
        <a:lstStyle/>
        <a:p>
          <a:endParaRPr lang="en-US"/>
        </a:p>
      </dgm:t>
    </dgm:pt>
    <dgm:pt modelId="{7611772E-C939-432E-84C0-C1E9D412D27F}">
      <dgm:prSet/>
      <dgm:spPr>
        <a:ln>
          <a:solidFill>
            <a:srgbClr val="E12227"/>
          </a:solidFill>
        </a:ln>
      </dgm:spPr>
      <dgm:t>
        <a:bodyPr/>
        <a:lstStyle/>
        <a:p>
          <a:pPr rtl="0"/>
          <a:r>
            <a:rPr lang="bg-BG" noProof="0">
              <a:solidFill>
                <a:srgbClr val="002060"/>
              </a:solidFill>
            </a:rPr>
            <a:t>6 различни познавателни подхода към критическото мислене </a:t>
          </a:r>
          <a:r>
            <a:rPr lang="en-GB" noProof="0">
              <a:solidFill>
                <a:srgbClr val="002060"/>
              </a:solidFill>
            </a:rPr>
            <a:t> </a:t>
          </a:r>
        </a:p>
      </dgm:t>
    </dgm:pt>
    <dgm:pt modelId="{71BE8EDF-B921-4169-BFB6-1CE96A23E637}" type="parTrans" cxnId="{32041873-C80E-4B3C-B2AB-B43711FD1A6A}">
      <dgm:prSet/>
      <dgm:spPr/>
      <dgm:t>
        <a:bodyPr/>
        <a:lstStyle/>
        <a:p>
          <a:endParaRPr lang="en-US"/>
        </a:p>
      </dgm:t>
    </dgm:pt>
    <dgm:pt modelId="{C5EFC3EC-2625-443A-858D-B25EE837ACEB}" type="sibTrans" cxnId="{32041873-C80E-4B3C-B2AB-B43711FD1A6A}">
      <dgm:prSet/>
      <dgm:spPr/>
      <dgm:t>
        <a:bodyPr/>
        <a:lstStyle/>
        <a:p>
          <a:endParaRPr lang="en-US"/>
        </a:p>
      </dgm:t>
    </dgm:pt>
    <dgm:pt modelId="{77E52831-9900-4539-BAE0-BCFF19813505}">
      <dgm:prSet/>
      <dgm:spPr>
        <a:ln>
          <a:solidFill>
            <a:srgbClr val="E12227"/>
          </a:solidFill>
        </a:ln>
      </dgm:spPr>
      <dgm:t>
        <a:bodyPr/>
        <a:lstStyle/>
        <a:p>
          <a:pPr rtl="0"/>
          <a:r>
            <a:rPr lang="ru-RU" noProof="0">
              <a:solidFill>
                <a:srgbClr val="002060"/>
              </a:solidFill>
            </a:rPr>
            <a:t>Шестте шапки са в различни цветове и всяка от тях представлява различен подход към проблема.</a:t>
          </a:r>
          <a:endParaRPr lang="en-GB" noProof="0">
            <a:solidFill>
              <a:srgbClr val="002060"/>
            </a:solidFill>
          </a:endParaRPr>
        </a:p>
      </dgm:t>
    </dgm:pt>
    <dgm:pt modelId="{ED7717C6-71AA-4D66-9744-6572349A4102}" type="parTrans" cxnId="{DC494103-CFFA-47CE-A081-AEEFBA807863}">
      <dgm:prSet/>
      <dgm:spPr/>
      <dgm:t>
        <a:bodyPr/>
        <a:lstStyle/>
        <a:p>
          <a:endParaRPr lang="en-US"/>
        </a:p>
      </dgm:t>
    </dgm:pt>
    <dgm:pt modelId="{11C609D6-3DDA-4FA2-B3EB-23187AB8E61B}" type="sibTrans" cxnId="{DC494103-CFFA-47CE-A081-AEEFBA807863}">
      <dgm:prSet/>
      <dgm:spPr/>
      <dgm:t>
        <a:bodyPr/>
        <a:lstStyle/>
        <a:p>
          <a:endParaRPr lang="en-US"/>
        </a:p>
      </dgm:t>
    </dgm:pt>
    <dgm:pt modelId="{AF8CD366-C205-4404-8C43-0D6959E82F14}">
      <dgm:prSet/>
      <dgm:spPr>
        <a:ln>
          <a:solidFill>
            <a:srgbClr val="E12227"/>
          </a:solidFill>
        </a:ln>
      </dgm:spPr>
      <dgm:t>
        <a:bodyPr/>
        <a:lstStyle/>
        <a:p>
          <a:pPr rtl="0"/>
          <a:r>
            <a:rPr lang="bg-BG" noProof="0">
              <a:solidFill>
                <a:srgbClr val="002060"/>
              </a:solidFill>
            </a:rPr>
            <a:t>Цветовете са</a:t>
          </a:r>
          <a:r>
            <a:rPr lang="en-GB" noProof="0">
              <a:solidFill>
                <a:srgbClr val="002060"/>
              </a:solidFill>
            </a:rPr>
            <a:t>:</a:t>
          </a:r>
        </a:p>
      </dgm:t>
    </dgm:pt>
    <dgm:pt modelId="{15616B94-B369-4CA4-AC01-6C66C62B4DBD}" type="parTrans" cxnId="{C065F2DC-1C7D-491D-85C9-FAF49D60B8B5}">
      <dgm:prSet/>
      <dgm:spPr/>
      <dgm:t>
        <a:bodyPr/>
        <a:lstStyle/>
        <a:p>
          <a:endParaRPr lang="en-US"/>
        </a:p>
      </dgm:t>
    </dgm:pt>
    <dgm:pt modelId="{47C0FDA7-1DAE-48FD-8B5F-1FD9A27D95E2}" type="sibTrans" cxnId="{C065F2DC-1C7D-491D-85C9-FAF49D60B8B5}">
      <dgm:prSet/>
      <dgm:spPr/>
      <dgm:t>
        <a:bodyPr/>
        <a:lstStyle/>
        <a:p>
          <a:endParaRPr lang="en-US"/>
        </a:p>
      </dgm:t>
    </dgm:pt>
    <dgm:pt modelId="{687F3FB2-EB36-4A55-A97B-402913995DAC}">
      <dgm:prSet/>
      <dgm:spPr>
        <a:ln>
          <a:solidFill>
            <a:srgbClr val="E12227"/>
          </a:solidFill>
        </a:ln>
      </dgm:spPr>
      <dgm:t>
        <a:bodyPr/>
        <a:lstStyle/>
        <a:p>
          <a:pPr rtl="0"/>
          <a:r>
            <a:rPr lang="ru-RU" noProof="0">
              <a:solidFill>
                <a:srgbClr val="002060"/>
              </a:solidFill>
            </a:rPr>
            <a:t>	Жълто – ползи, положителни аспекти, яркост и оптимизъм</a:t>
          </a:r>
          <a:endParaRPr lang="en-GB" noProof="0" dirty="0">
            <a:solidFill>
              <a:srgbClr val="002060"/>
            </a:solidFill>
          </a:endParaRPr>
        </a:p>
      </dgm:t>
    </dgm:pt>
    <dgm:pt modelId="{5FBF7B5F-0B4B-4173-A25D-2C37A12E1431}" type="parTrans" cxnId="{49252F81-1910-4F51-8CA2-4F6DBDF63851}">
      <dgm:prSet/>
      <dgm:spPr/>
      <dgm:t>
        <a:bodyPr/>
        <a:lstStyle/>
        <a:p>
          <a:endParaRPr lang="en-US"/>
        </a:p>
      </dgm:t>
    </dgm:pt>
    <dgm:pt modelId="{3E3FFB18-D033-4DE0-B076-F157AF30C27E}" type="sibTrans" cxnId="{49252F81-1910-4F51-8CA2-4F6DBDF63851}">
      <dgm:prSet/>
      <dgm:spPr/>
      <dgm:t>
        <a:bodyPr/>
        <a:lstStyle/>
        <a:p>
          <a:endParaRPr lang="en-US"/>
        </a:p>
      </dgm:t>
    </dgm:pt>
    <dgm:pt modelId="{C5F1D815-900E-4116-B4FF-4A4A03D6053E}">
      <dgm:prSet/>
      <dgm:spPr/>
      <dgm:t>
        <a:bodyPr/>
        <a:lstStyle/>
        <a:p>
          <a:pPr rtl="0"/>
          <a:r>
            <a:rPr lang="ru-RU" noProof="0" dirty="0">
              <a:solidFill>
                <a:srgbClr val="002060"/>
              </a:solidFill>
            </a:rPr>
            <a:t>	 Черно – трудности, отрицателни аспекти, предпазливост и критичност</a:t>
          </a:r>
          <a:endParaRPr lang="en-US" noProof="0" dirty="0">
            <a:solidFill>
              <a:srgbClr val="002060"/>
            </a:solidFill>
          </a:endParaRPr>
        </a:p>
      </dgm:t>
    </dgm:pt>
    <dgm:pt modelId="{259ED951-F2A6-4973-9FFF-D49030541AEA}" type="parTrans" cxnId="{FAB6789B-A278-4146-9778-D134000BE082}">
      <dgm:prSet/>
      <dgm:spPr/>
      <dgm:t>
        <a:bodyPr/>
        <a:lstStyle/>
        <a:p>
          <a:endParaRPr lang="en-US"/>
        </a:p>
      </dgm:t>
    </dgm:pt>
    <dgm:pt modelId="{7BF997EF-26E4-4837-A246-5C044DDB8760}" type="sibTrans" cxnId="{FAB6789B-A278-4146-9778-D134000BE082}">
      <dgm:prSet/>
      <dgm:spPr/>
      <dgm:t>
        <a:bodyPr/>
        <a:lstStyle/>
        <a:p>
          <a:endParaRPr lang="en-US"/>
        </a:p>
      </dgm:t>
    </dgm:pt>
    <dgm:pt modelId="{C6658F61-261A-4EC4-AABC-E65B5487DF7C}">
      <dgm:prSet/>
      <dgm:spPr/>
      <dgm:t>
        <a:bodyPr/>
        <a:lstStyle/>
        <a:p>
          <a:pPr rtl="0"/>
          <a:r>
            <a:rPr lang="ru-RU" noProof="0" dirty="0">
              <a:solidFill>
                <a:srgbClr val="002060"/>
              </a:solidFill>
            </a:rPr>
            <a:t>	Синьо – процес, организационно мислене: обобщение, следващи стъпки…</a:t>
          </a:r>
          <a:endParaRPr lang="en-US" noProof="0" dirty="0">
            <a:solidFill>
              <a:srgbClr val="002060"/>
            </a:solidFill>
          </a:endParaRPr>
        </a:p>
      </dgm:t>
    </dgm:pt>
    <dgm:pt modelId="{0F7738B2-AEF5-4F49-8D36-E56CC509C693}" type="parTrans" cxnId="{42ACDA31-8587-430A-8112-F428FC58941A}">
      <dgm:prSet/>
      <dgm:spPr/>
      <dgm:t>
        <a:bodyPr/>
        <a:lstStyle/>
        <a:p>
          <a:endParaRPr lang="en-US"/>
        </a:p>
      </dgm:t>
    </dgm:pt>
    <dgm:pt modelId="{B4BA0AC9-5608-42F7-A793-709636C3E43D}" type="sibTrans" cxnId="{42ACDA31-8587-430A-8112-F428FC58941A}">
      <dgm:prSet/>
      <dgm:spPr/>
      <dgm:t>
        <a:bodyPr/>
        <a:lstStyle/>
        <a:p>
          <a:endParaRPr lang="en-US"/>
        </a:p>
      </dgm:t>
    </dgm:pt>
    <dgm:pt modelId="{944A49B9-D082-4B87-9617-0F5A4F0D82B5}">
      <dgm:prSet/>
      <dgm:spPr/>
      <dgm:t>
        <a:bodyPr/>
        <a:lstStyle/>
        <a:p>
          <a:pPr rtl="0"/>
          <a:r>
            <a:rPr lang="ru-RU" noProof="0" dirty="0">
              <a:solidFill>
                <a:srgbClr val="002060"/>
              </a:solidFill>
            </a:rPr>
            <a:t>	Зелено – креативност, нови идеи, алтернативи</a:t>
          </a:r>
          <a:endParaRPr lang="en-US" noProof="0" dirty="0">
            <a:solidFill>
              <a:srgbClr val="002060"/>
            </a:solidFill>
          </a:endParaRPr>
        </a:p>
      </dgm:t>
    </dgm:pt>
    <dgm:pt modelId="{77F56929-CA48-48D2-AC88-93B84DED2BAC}" type="parTrans" cxnId="{91F0FF5B-AD31-4A43-A143-DD4F279743F0}">
      <dgm:prSet/>
      <dgm:spPr/>
      <dgm:t>
        <a:bodyPr/>
        <a:lstStyle/>
        <a:p>
          <a:endParaRPr lang="en-US"/>
        </a:p>
      </dgm:t>
    </dgm:pt>
    <dgm:pt modelId="{CFE03743-4C8E-4C47-B964-4170C21B3427}" type="sibTrans" cxnId="{91F0FF5B-AD31-4A43-A143-DD4F279743F0}">
      <dgm:prSet/>
      <dgm:spPr/>
      <dgm:t>
        <a:bodyPr/>
        <a:lstStyle/>
        <a:p>
          <a:endParaRPr lang="en-US"/>
        </a:p>
      </dgm:t>
    </dgm:pt>
    <dgm:pt modelId="{DCDE835C-8BE2-4C48-B112-3A6F186B3072}">
      <dgm:prSet/>
      <dgm:spPr/>
      <dgm:t>
        <a:bodyPr/>
        <a:lstStyle/>
        <a:p>
          <a:pPr rtl="0"/>
          <a:r>
            <a:rPr lang="ru-RU" noProof="0" dirty="0">
              <a:solidFill>
                <a:srgbClr val="002060"/>
              </a:solidFill>
            </a:rPr>
            <a:t>	Червено – емоции, интуиция, инстинкт и предчувствие</a:t>
          </a:r>
          <a:endParaRPr lang="en-US" noProof="0" dirty="0">
            <a:solidFill>
              <a:srgbClr val="002060"/>
            </a:solidFill>
          </a:endParaRPr>
        </a:p>
      </dgm:t>
    </dgm:pt>
    <dgm:pt modelId="{FAA38DC1-FCCD-4A47-8397-CB6BDE94D8C4}" type="parTrans" cxnId="{08B5D677-0D32-448B-B92D-CD31B7F356F1}">
      <dgm:prSet/>
      <dgm:spPr/>
      <dgm:t>
        <a:bodyPr/>
        <a:lstStyle/>
        <a:p>
          <a:endParaRPr lang="en-US"/>
        </a:p>
      </dgm:t>
    </dgm:pt>
    <dgm:pt modelId="{D6170615-29B3-4C88-9BCD-BD609386F55F}" type="sibTrans" cxnId="{08B5D677-0D32-448B-B92D-CD31B7F356F1}">
      <dgm:prSet/>
      <dgm:spPr/>
      <dgm:t>
        <a:bodyPr/>
        <a:lstStyle/>
        <a:p>
          <a:endParaRPr lang="en-US"/>
        </a:p>
      </dgm:t>
    </dgm:pt>
    <dgm:pt modelId="{71A358BA-7416-4312-B9B1-BBBAA06CDF78}">
      <dgm:prSet/>
      <dgm:spPr/>
      <dgm:t>
        <a:bodyPr/>
        <a:lstStyle/>
        <a:p>
          <a:pPr rtl="0"/>
          <a:r>
            <a:rPr lang="bg-BG" noProof="0" dirty="0">
              <a:solidFill>
                <a:srgbClr val="002060"/>
              </a:solidFill>
            </a:rPr>
            <a:t>	Бяло – фактология, данни, рационалност</a:t>
          </a:r>
          <a:endParaRPr lang="en-US" noProof="0" dirty="0">
            <a:solidFill>
              <a:srgbClr val="002060"/>
            </a:solidFill>
          </a:endParaRPr>
        </a:p>
      </dgm:t>
    </dgm:pt>
    <dgm:pt modelId="{CBBE88BF-7F92-47AE-A2FD-DD8F3B169A9A}" type="parTrans" cxnId="{56C51EF9-A78F-42F1-A4D2-83D20F8A13AA}">
      <dgm:prSet/>
      <dgm:spPr/>
      <dgm:t>
        <a:bodyPr/>
        <a:lstStyle/>
        <a:p>
          <a:endParaRPr lang="en-US"/>
        </a:p>
      </dgm:t>
    </dgm:pt>
    <dgm:pt modelId="{F3B90230-EC84-4410-B5F6-2B3FE07653B1}" type="sibTrans" cxnId="{56C51EF9-A78F-42F1-A4D2-83D20F8A13AA}">
      <dgm:prSet/>
      <dgm:spPr/>
      <dgm:t>
        <a:bodyPr/>
        <a:lstStyle/>
        <a:p>
          <a:endParaRPr lang="en-US"/>
        </a:p>
      </dgm:t>
    </dgm:pt>
    <dgm:pt modelId="{CC9EFFF5-9D18-4875-8489-436989FA5EA7}">
      <dgm:prSet/>
      <dgm:spPr/>
      <dgm:t>
        <a:bodyPr/>
        <a:lstStyle/>
        <a:p>
          <a:pPr rtl="0"/>
          <a:endParaRPr lang="en-US" noProof="0" dirty="0"/>
        </a:p>
      </dgm:t>
    </dgm:pt>
    <dgm:pt modelId="{79AB77E3-D427-4BD4-87B4-43BC27411F9B}" type="parTrans" cxnId="{4DDF5046-6669-47A9-816A-688DF3FA2660}">
      <dgm:prSet/>
      <dgm:spPr/>
      <dgm:t>
        <a:bodyPr/>
        <a:lstStyle/>
        <a:p>
          <a:endParaRPr lang="en-US"/>
        </a:p>
      </dgm:t>
    </dgm:pt>
    <dgm:pt modelId="{FC1CC575-588E-4736-B915-18EAE6309A91}" type="sibTrans" cxnId="{4DDF5046-6669-47A9-816A-688DF3FA2660}">
      <dgm:prSet/>
      <dgm:spPr/>
      <dgm:t>
        <a:bodyPr/>
        <a:lstStyle/>
        <a:p>
          <a:endParaRPr lang="en-US"/>
        </a:p>
      </dgm:t>
    </dgm:pt>
    <dgm:pt modelId="{8184C002-3F14-43BB-9C92-4F41376EB0E3}">
      <dgm:prSet/>
      <dgm:spPr/>
      <dgm:t>
        <a:bodyPr/>
        <a:lstStyle/>
        <a:p>
          <a:pPr rtl="0"/>
          <a:endParaRPr lang="en-US" noProof="0" dirty="0"/>
        </a:p>
      </dgm:t>
    </dgm:pt>
    <dgm:pt modelId="{C6B8BD4C-24AD-46F0-95ED-C837808B0DDE}" type="parTrans" cxnId="{960DCFDA-B631-48EC-A132-B6EDD36B94DE}">
      <dgm:prSet/>
      <dgm:spPr/>
      <dgm:t>
        <a:bodyPr/>
        <a:lstStyle/>
        <a:p>
          <a:endParaRPr lang="en-US"/>
        </a:p>
      </dgm:t>
    </dgm:pt>
    <dgm:pt modelId="{2ACFCFB1-5CA3-4467-8F97-5129522E08DF}" type="sibTrans" cxnId="{960DCFDA-B631-48EC-A132-B6EDD36B94DE}">
      <dgm:prSet/>
      <dgm:spPr/>
      <dgm:t>
        <a:bodyPr/>
        <a:lstStyle/>
        <a:p>
          <a:endParaRPr lang="en-US"/>
        </a:p>
      </dgm:t>
    </dgm:pt>
    <dgm:pt modelId="{1F6EFDCD-948F-4FB8-91AA-61F3410BAF5A}" type="pres">
      <dgm:prSet presAssocID="{7E1219C6-5707-435E-A9B5-D177918F74A4}" presName="linear" presStyleCnt="0">
        <dgm:presLayoutVars>
          <dgm:dir/>
          <dgm:animLvl val="lvl"/>
          <dgm:resizeHandles val="exact"/>
        </dgm:presLayoutVars>
      </dgm:prSet>
      <dgm:spPr/>
    </dgm:pt>
    <dgm:pt modelId="{42C885E2-B70D-47F3-9346-D1B47D94F84C}" type="pres">
      <dgm:prSet presAssocID="{203B9EAC-C9E4-4676-8922-BD697BA63DD2}" presName="parentLin" presStyleCnt="0"/>
      <dgm:spPr/>
    </dgm:pt>
    <dgm:pt modelId="{06DFDA18-8CB9-47C3-87F6-82E103103B53}" type="pres">
      <dgm:prSet presAssocID="{203B9EAC-C9E4-4676-8922-BD697BA63DD2}" presName="parentLeftMargin" presStyleLbl="node1" presStyleIdx="0" presStyleCnt="1"/>
      <dgm:spPr/>
    </dgm:pt>
    <dgm:pt modelId="{BD0264EF-516D-4A52-83DB-EDF7346530D1}" type="pres">
      <dgm:prSet presAssocID="{203B9EAC-C9E4-4676-8922-BD697BA63DD2}" presName="parentText" presStyleLbl="node1" presStyleIdx="0" presStyleCnt="1">
        <dgm:presLayoutVars>
          <dgm:chMax val="0"/>
          <dgm:bulletEnabled val="1"/>
        </dgm:presLayoutVars>
      </dgm:prSet>
      <dgm:spPr/>
    </dgm:pt>
    <dgm:pt modelId="{D54257C3-7CC1-40AC-8459-9BBE1572432C}" type="pres">
      <dgm:prSet presAssocID="{203B9EAC-C9E4-4676-8922-BD697BA63DD2}" presName="negativeSpace" presStyleCnt="0"/>
      <dgm:spPr/>
    </dgm:pt>
    <dgm:pt modelId="{196301DD-7512-46F3-BD81-C26C11B007D1}" type="pres">
      <dgm:prSet presAssocID="{203B9EAC-C9E4-4676-8922-BD697BA63DD2}" presName="childText" presStyleLbl="conFgAcc1" presStyleIdx="0" presStyleCnt="1" custLinFactNeighborX="-1401" custLinFactNeighborY="-199">
        <dgm:presLayoutVars>
          <dgm:bulletEnabled val="1"/>
        </dgm:presLayoutVars>
      </dgm:prSet>
      <dgm:spPr/>
    </dgm:pt>
  </dgm:ptLst>
  <dgm:cxnLst>
    <dgm:cxn modelId="{DC494103-CFFA-47CE-A081-AEEFBA807863}" srcId="{203B9EAC-C9E4-4676-8922-BD697BA63DD2}" destId="{77E52831-9900-4539-BAE0-BCFF19813505}" srcOrd="1" destOrd="0" parTransId="{ED7717C6-71AA-4D66-9744-6572349A4102}" sibTransId="{11C609D6-3DDA-4FA2-B3EB-23187AB8E61B}"/>
    <dgm:cxn modelId="{94DC9C28-533B-4335-A95B-6027D2B40476}" type="presOf" srcId="{C6658F61-261A-4EC4-AABC-E65B5487DF7C}" destId="{196301DD-7512-46F3-BD81-C26C11B007D1}" srcOrd="0" destOrd="5" presId="urn:microsoft.com/office/officeart/2005/8/layout/list1"/>
    <dgm:cxn modelId="{BCF1DD28-2539-484F-B759-B6F110817C51}" type="presOf" srcId="{C5F1D815-900E-4116-B4FF-4A4A03D6053E}" destId="{196301DD-7512-46F3-BD81-C26C11B007D1}" srcOrd="0" destOrd="4" presId="urn:microsoft.com/office/officeart/2005/8/layout/list1"/>
    <dgm:cxn modelId="{2E78752B-2ABA-4D18-9B0D-FE25B7439ADB}" type="presOf" srcId="{7611772E-C939-432E-84C0-C1E9D412D27F}" destId="{196301DD-7512-46F3-BD81-C26C11B007D1}" srcOrd="0" destOrd="0" presId="urn:microsoft.com/office/officeart/2005/8/layout/list1"/>
    <dgm:cxn modelId="{8AA58031-CE77-4FD4-B9FA-B35AE175C12D}" type="presOf" srcId="{203B9EAC-C9E4-4676-8922-BD697BA63DD2}" destId="{06DFDA18-8CB9-47C3-87F6-82E103103B53}" srcOrd="0" destOrd="0" presId="urn:microsoft.com/office/officeart/2005/8/layout/list1"/>
    <dgm:cxn modelId="{42ACDA31-8587-430A-8112-F428FC58941A}" srcId="{AF8CD366-C205-4404-8C43-0D6959E82F14}" destId="{C6658F61-261A-4EC4-AABC-E65B5487DF7C}" srcOrd="2" destOrd="0" parTransId="{0F7738B2-AEF5-4F49-8D36-E56CC509C693}" sibTransId="{B4BA0AC9-5608-42F7-A793-709636C3E43D}"/>
    <dgm:cxn modelId="{F1EE493A-6047-4847-A0FA-C04077DF8DEE}" type="presOf" srcId="{203B9EAC-C9E4-4676-8922-BD697BA63DD2}" destId="{BD0264EF-516D-4A52-83DB-EDF7346530D1}" srcOrd="1" destOrd="0" presId="urn:microsoft.com/office/officeart/2005/8/layout/list1"/>
    <dgm:cxn modelId="{4AC7153C-971D-48E2-8B1A-A9C5D4488822}" type="presOf" srcId="{7E1219C6-5707-435E-A9B5-D177918F74A4}" destId="{1F6EFDCD-948F-4FB8-91AA-61F3410BAF5A}" srcOrd="0" destOrd="0" presId="urn:microsoft.com/office/officeart/2005/8/layout/list1"/>
    <dgm:cxn modelId="{91F0FF5B-AD31-4A43-A143-DD4F279743F0}" srcId="{AF8CD366-C205-4404-8C43-0D6959E82F14}" destId="{944A49B9-D082-4B87-9617-0F5A4F0D82B5}" srcOrd="3" destOrd="0" parTransId="{77F56929-CA48-48D2-AC88-93B84DED2BAC}" sibTransId="{CFE03743-4C8E-4C47-B964-4170C21B3427}"/>
    <dgm:cxn modelId="{4DDF5046-6669-47A9-816A-688DF3FA2660}" srcId="{AF8CD366-C205-4404-8C43-0D6959E82F14}" destId="{CC9EFFF5-9D18-4875-8489-436989FA5EA7}" srcOrd="6" destOrd="0" parTransId="{79AB77E3-D427-4BD4-87B4-43BC27411F9B}" sibTransId="{FC1CC575-588E-4736-B915-18EAE6309A91}"/>
    <dgm:cxn modelId="{32041873-C80E-4B3C-B2AB-B43711FD1A6A}" srcId="{203B9EAC-C9E4-4676-8922-BD697BA63DD2}" destId="{7611772E-C939-432E-84C0-C1E9D412D27F}" srcOrd="0" destOrd="0" parTransId="{71BE8EDF-B921-4169-BFB6-1CE96A23E637}" sibTransId="{C5EFC3EC-2625-443A-858D-B25EE837ACEB}"/>
    <dgm:cxn modelId="{08B5D677-0D32-448B-B92D-CD31B7F356F1}" srcId="{AF8CD366-C205-4404-8C43-0D6959E82F14}" destId="{DCDE835C-8BE2-4C48-B112-3A6F186B3072}" srcOrd="4" destOrd="0" parTransId="{FAA38DC1-FCCD-4A47-8397-CB6BDE94D8C4}" sibTransId="{D6170615-29B3-4C88-9BCD-BD609386F55F}"/>
    <dgm:cxn modelId="{73F9AB78-B891-4CE0-A437-36450835F9B7}" type="presOf" srcId="{71A358BA-7416-4312-B9B1-BBBAA06CDF78}" destId="{196301DD-7512-46F3-BD81-C26C11B007D1}" srcOrd="0" destOrd="8" presId="urn:microsoft.com/office/officeart/2005/8/layout/list1"/>
    <dgm:cxn modelId="{49252F81-1910-4F51-8CA2-4F6DBDF63851}" srcId="{AF8CD366-C205-4404-8C43-0D6959E82F14}" destId="{687F3FB2-EB36-4A55-A97B-402913995DAC}" srcOrd="0" destOrd="0" parTransId="{5FBF7B5F-0B4B-4173-A25D-2C37A12E1431}" sibTransId="{3E3FFB18-D033-4DE0-B076-F157AF30C27E}"/>
    <dgm:cxn modelId="{FAB6789B-A278-4146-9778-D134000BE082}" srcId="{AF8CD366-C205-4404-8C43-0D6959E82F14}" destId="{C5F1D815-900E-4116-B4FF-4A4A03D6053E}" srcOrd="1" destOrd="0" parTransId="{259ED951-F2A6-4973-9FFF-D49030541AEA}" sibTransId="{7BF997EF-26E4-4837-A246-5C044DDB8760}"/>
    <dgm:cxn modelId="{18ABBA9E-5C3D-461D-A7A7-6674750282DD}" type="presOf" srcId="{8184C002-3F14-43BB-9C92-4F41376EB0E3}" destId="{196301DD-7512-46F3-BD81-C26C11B007D1}" srcOrd="0" destOrd="10" presId="urn:microsoft.com/office/officeart/2005/8/layout/list1"/>
    <dgm:cxn modelId="{9131D5AA-10A9-4186-BCE0-D4CD93A1C3BE}" type="presOf" srcId="{DCDE835C-8BE2-4C48-B112-3A6F186B3072}" destId="{196301DD-7512-46F3-BD81-C26C11B007D1}" srcOrd="0" destOrd="7" presId="urn:microsoft.com/office/officeart/2005/8/layout/list1"/>
    <dgm:cxn modelId="{778122AE-D7A8-43B1-AA56-7628D2BB4F62}" type="presOf" srcId="{687F3FB2-EB36-4A55-A97B-402913995DAC}" destId="{196301DD-7512-46F3-BD81-C26C11B007D1}" srcOrd="0" destOrd="3" presId="urn:microsoft.com/office/officeart/2005/8/layout/list1"/>
    <dgm:cxn modelId="{463CBBBF-FA22-4F19-85CF-BBA98AB5C18B}" type="presOf" srcId="{AF8CD366-C205-4404-8C43-0D6959E82F14}" destId="{196301DD-7512-46F3-BD81-C26C11B007D1}" srcOrd="0" destOrd="2" presId="urn:microsoft.com/office/officeart/2005/8/layout/list1"/>
    <dgm:cxn modelId="{A2FD86CC-A7EB-419E-872B-8A3F5E24F2C3}" type="presOf" srcId="{CC9EFFF5-9D18-4875-8489-436989FA5EA7}" destId="{196301DD-7512-46F3-BD81-C26C11B007D1}" srcOrd="0" destOrd="9" presId="urn:microsoft.com/office/officeart/2005/8/layout/list1"/>
    <dgm:cxn modelId="{F789D6D4-C847-45B4-BAA0-8B89748DA69D}" srcId="{7E1219C6-5707-435E-A9B5-D177918F74A4}" destId="{203B9EAC-C9E4-4676-8922-BD697BA63DD2}" srcOrd="0" destOrd="0" parTransId="{CE943AF6-AB6D-4CC9-A0EB-D32055B693CF}" sibTransId="{BAE89B6E-425C-419F-9628-814E835D3788}"/>
    <dgm:cxn modelId="{960DCFDA-B631-48EC-A132-B6EDD36B94DE}" srcId="{AF8CD366-C205-4404-8C43-0D6959E82F14}" destId="{8184C002-3F14-43BB-9C92-4F41376EB0E3}" srcOrd="7" destOrd="0" parTransId="{C6B8BD4C-24AD-46F0-95ED-C837808B0DDE}" sibTransId="{2ACFCFB1-5CA3-4467-8F97-5129522E08DF}"/>
    <dgm:cxn modelId="{C065F2DC-1C7D-491D-85C9-FAF49D60B8B5}" srcId="{203B9EAC-C9E4-4676-8922-BD697BA63DD2}" destId="{AF8CD366-C205-4404-8C43-0D6959E82F14}" srcOrd="2" destOrd="0" parTransId="{15616B94-B369-4CA4-AC01-6C66C62B4DBD}" sibTransId="{47C0FDA7-1DAE-48FD-8B5F-1FD9A27D95E2}"/>
    <dgm:cxn modelId="{4473D4EF-3E25-4E63-93B6-35650AE57DC2}" type="presOf" srcId="{944A49B9-D082-4B87-9617-0F5A4F0D82B5}" destId="{196301DD-7512-46F3-BD81-C26C11B007D1}" srcOrd="0" destOrd="6" presId="urn:microsoft.com/office/officeart/2005/8/layout/list1"/>
    <dgm:cxn modelId="{72588FF5-7AE9-4AF1-B45B-60C027E74891}" type="presOf" srcId="{77E52831-9900-4539-BAE0-BCFF19813505}" destId="{196301DD-7512-46F3-BD81-C26C11B007D1}" srcOrd="0" destOrd="1" presId="urn:microsoft.com/office/officeart/2005/8/layout/list1"/>
    <dgm:cxn modelId="{56C51EF9-A78F-42F1-A4D2-83D20F8A13AA}" srcId="{AF8CD366-C205-4404-8C43-0D6959E82F14}" destId="{71A358BA-7416-4312-B9B1-BBBAA06CDF78}" srcOrd="5" destOrd="0" parTransId="{CBBE88BF-7F92-47AE-A2FD-DD8F3B169A9A}" sibTransId="{F3B90230-EC84-4410-B5F6-2B3FE07653B1}"/>
    <dgm:cxn modelId="{6B1BFDE0-644B-4AFE-B818-9B58B5ECF5C5}" type="presParOf" srcId="{1F6EFDCD-948F-4FB8-91AA-61F3410BAF5A}" destId="{42C885E2-B70D-47F3-9346-D1B47D94F84C}" srcOrd="0" destOrd="0" presId="urn:microsoft.com/office/officeart/2005/8/layout/list1"/>
    <dgm:cxn modelId="{3C391EE2-F811-4AD5-9C34-68BC2A37A85F}" type="presParOf" srcId="{42C885E2-B70D-47F3-9346-D1B47D94F84C}" destId="{06DFDA18-8CB9-47C3-87F6-82E103103B53}" srcOrd="0" destOrd="0" presId="urn:microsoft.com/office/officeart/2005/8/layout/list1"/>
    <dgm:cxn modelId="{411B50F9-4D44-49E6-B8C3-6822CD5BB4E4}" type="presParOf" srcId="{42C885E2-B70D-47F3-9346-D1B47D94F84C}" destId="{BD0264EF-516D-4A52-83DB-EDF7346530D1}" srcOrd="1" destOrd="0" presId="urn:microsoft.com/office/officeart/2005/8/layout/list1"/>
    <dgm:cxn modelId="{358D82D7-287F-4C81-A9D5-86114F043128}" type="presParOf" srcId="{1F6EFDCD-948F-4FB8-91AA-61F3410BAF5A}" destId="{D54257C3-7CC1-40AC-8459-9BBE1572432C}" srcOrd="1" destOrd="0" presId="urn:microsoft.com/office/officeart/2005/8/layout/list1"/>
    <dgm:cxn modelId="{9DE6D2CC-247B-485D-BDE0-48D8D58FD44D}" type="presParOf" srcId="{1F6EFDCD-948F-4FB8-91AA-61F3410BAF5A}" destId="{196301DD-7512-46F3-BD81-C26C11B007D1}" srcOrd="2"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D89105CF-35D9-40E3-B34C-EF08538E48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E36A696-6849-4171-ABB0-B03BE07DAD48}">
      <dgm:prSet/>
      <dgm:spPr>
        <a:solidFill>
          <a:srgbClr val="243255"/>
        </a:solidFill>
      </dgm:spPr>
      <dgm:t>
        <a:bodyPr/>
        <a:lstStyle/>
        <a:p>
          <a:pPr rtl="0"/>
          <a:r>
            <a:rPr lang="bg-BG" b="1" noProof="0"/>
            <a:t>Дизайн мислене </a:t>
          </a:r>
          <a:endParaRPr lang="en-GB" noProof="0" dirty="0"/>
        </a:p>
      </dgm:t>
    </dgm:pt>
    <dgm:pt modelId="{46E05A99-5E05-4746-A278-AF862EDEDACF}" type="parTrans" cxnId="{832D49E6-2840-44A5-86FB-93F303BA82D3}">
      <dgm:prSet/>
      <dgm:spPr/>
      <dgm:t>
        <a:bodyPr/>
        <a:lstStyle/>
        <a:p>
          <a:endParaRPr lang="en-US"/>
        </a:p>
      </dgm:t>
    </dgm:pt>
    <dgm:pt modelId="{1A4EC86F-D7CE-4E7D-8C42-7BAE5B0DDBD6}" type="sibTrans" cxnId="{832D49E6-2840-44A5-86FB-93F303BA82D3}">
      <dgm:prSet/>
      <dgm:spPr/>
      <dgm:t>
        <a:bodyPr/>
        <a:lstStyle/>
        <a:p>
          <a:endParaRPr lang="en-US"/>
        </a:p>
      </dgm:t>
    </dgm:pt>
    <dgm:pt modelId="{0345C861-32A9-44B6-B9F1-A78F93DC1CC7}" type="pres">
      <dgm:prSet presAssocID="{D89105CF-35D9-40E3-B34C-EF08538E4860}" presName="linear" presStyleCnt="0">
        <dgm:presLayoutVars>
          <dgm:animLvl val="lvl"/>
          <dgm:resizeHandles val="exact"/>
        </dgm:presLayoutVars>
      </dgm:prSet>
      <dgm:spPr/>
    </dgm:pt>
    <dgm:pt modelId="{042FCD17-01C9-426B-8124-15CB5B8B4CE9}" type="pres">
      <dgm:prSet presAssocID="{7E36A696-6849-4171-ABB0-B03BE07DAD48}" presName="parentText" presStyleLbl="node1" presStyleIdx="0" presStyleCnt="1" custScaleY="100970" custLinFactNeighborY="15858">
        <dgm:presLayoutVars>
          <dgm:chMax val="0"/>
          <dgm:bulletEnabled val="1"/>
        </dgm:presLayoutVars>
      </dgm:prSet>
      <dgm:spPr/>
    </dgm:pt>
  </dgm:ptLst>
  <dgm:cxnLst>
    <dgm:cxn modelId="{E94E3831-9665-4AC7-8EF9-B7763E73A233}" type="presOf" srcId="{D89105CF-35D9-40E3-B34C-EF08538E4860}" destId="{0345C861-32A9-44B6-B9F1-A78F93DC1CC7}" srcOrd="0" destOrd="0" presId="urn:microsoft.com/office/officeart/2005/8/layout/vList2"/>
    <dgm:cxn modelId="{71150342-8526-47B9-BA49-A8AABE68617F}" type="presOf" srcId="{7E36A696-6849-4171-ABB0-B03BE07DAD48}" destId="{042FCD17-01C9-426B-8124-15CB5B8B4CE9}" srcOrd="0" destOrd="0" presId="urn:microsoft.com/office/officeart/2005/8/layout/vList2"/>
    <dgm:cxn modelId="{832D49E6-2840-44A5-86FB-93F303BA82D3}" srcId="{D89105CF-35D9-40E3-B34C-EF08538E4860}" destId="{7E36A696-6849-4171-ABB0-B03BE07DAD48}" srcOrd="0" destOrd="0" parTransId="{46E05A99-5E05-4746-A278-AF862EDEDACF}" sibTransId="{1A4EC86F-D7CE-4E7D-8C42-7BAE5B0DDBD6}"/>
    <dgm:cxn modelId="{0CF96BF5-280E-4C69-90EA-993EBE196E8B}" type="presParOf" srcId="{0345C861-32A9-44B6-B9F1-A78F93DC1CC7}" destId="{042FCD17-01C9-426B-8124-15CB5B8B4CE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7E1219C6-5707-435E-A9B5-D177918F74A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5EC4182-659A-4134-8C22-886BE1B97FC8}">
      <dgm:prSet/>
      <dgm:spPr>
        <a:solidFill>
          <a:srgbClr val="E12227"/>
        </a:solidFill>
      </dgm:spPr>
      <dgm:t>
        <a:bodyPr/>
        <a:lstStyle/>
        <a:p>
          <a:r>
            <a:rPr lang="bg-BG"/>
            <a:t>Все още липсва широко възприето определение на дизайн мисленето</a:t>
          </a:r>
          <a:r>
            <a:rPr lang="en-GB"/>
            <a:t> </a:t>
          </a:r>
          <a:endParaRPr lang="hr-HR" dirty="0"/>
        </a:p>
      </dgm:t>
    </dgm:pt>
    <dgm:pt modelId="{F5EDE786-815B-4ED8-9056-B4404916C4CF}" type="parTrans" cxnId="{403C6177-AAE4-464D-A5E8-3C2FCFF8A02F}">
      <dgm:prSet/>
      <dgm:spPr/>
      <dgm:t>
        <a:bodyPr/>
        <a:lstStyle/>
        <a:p>
          <a:endParaRPr lang="en-US"/>
        </a:p>
      </dgm:t>
    </dgm:pt>
    <dgm:pt modelId="{DBDE184E-6C34-48D5-A416-18FD19796045}" type="sibTrans" cxnId="{403C6177-AAE4-464D-A5E8-3C2FCFF8A02F}">
      <dgm:prSet/>
      <dgm:spPr/>
      <dgm:t>
        <a:bodyPr/>
        <a:lstStyle/>
        <a:p>
          <a:endParaRPr lang="en-US"/>
        </a:p>
      </dgm:t>
    </dgm:pt>
    <dgm:pt modelId="{133DEED1-BA71-461A-8C69-1D2C134A1685}">
      <dgm:prSet/>
      <dgm:spPr>
        <a:solidFill>
          <a:schemeClr val="bg1"/>
        </a:solidFill>
        <a:ln>
          <a:solidFill>
            <a:srgbClr val="243255"/>
          </a:solidFill>
        </a:ln>
      </dgm:spPr>
      <dgm:t>
        <a:bodyPr/>
        <a:lstStyle/>
        <a:p>
          <a:r>
            <a:rPr lang="bg-BG">
              <a:solidFill>
                <a:srgbClr val="002060"/>
              </a:solidFill>
            </a:rPr>
            <a:t>Фокус върху потребителя</a:t>
          </a:r>
          <a:endParaRPr lang="hr-HR" dirty="0">
            <a:solidFill>
              <a:srgbClr val="002060"/>
            </a:solidFill>
          </a:endParaRPr>
        </a:p>
      </dgm:t>
    </dgm:pt>
    <dgm:pt modelId="{A37032C6-D13A-48A6-8310-4C04E09F166D}" type="parTrans" cxnId="{57C335EB-EB5B-4AB5-B6AD-DB3B7E5D1F12}">
      <dgm:prSet/>
      <dgm:spPr/>
      <dgm:t>
        <a:bodyPr/>
        <a:lstStyle/>
        <a:p>
          <a:endParaRPr lang="en-US"/>
        </a:p>
      </dgm:t>
    </dgm:pt>
    <dgm:pt modelId="{04D9FC5B-81C0-47FA-9959-48EF172C1735}" type="sibTrans" cxnId="{57C335EB-EB5B-4AB5-B6AD-DB3B7E5D1F12}">
      <dgm:prSet/>
      <dgm:spPr/>
      <dgm:t>
        <a:bodyPr/>
        <a:lstStyle/>
        <a:p>
          <a:endParaRPr lang="en-US"/>
        </a:p>
      </dgm:t>
    </dgm:pt>
    <dgm:pt modelId="{E4E74575-FB3B-453E-BD8A-FCC4262CA3EF}">
      <dgm:prSet/>
      <dgm:spPr>
        <a:solidFill>
          <a:srgbClr val="E12227"/>
        </a:solidFill>
      </dgm:spPr>
      <dgm:t>
        <a:bodyPr/>
        <a:lstStyle/>
        <a:p>
          <a:r>
            <a:rPr lang="bg-BG" noProof="0"/>
            <a:t>Рамка на дизайн мисленето </a:t>
          </a:r>
          <a:r>
            <a:rPr lang="en-GB" noProof="0"/>
            <a:t>(</a:t>
          </a:r>
          <a:r>
            <a:rPr lang="en-GB" noProof="0" dirty="0" err="1"/>
            <a:t>Carlgren</a:t>
          </a:r>
          <a:r>
            <a:rPr lang="en-GB" noProof="0" dirty="0"/>
            <a:t> et al., 2016):</a:t>
          </a:r>
        </a:p>
      </dgm:t>
    </dgm:pt>
    <dgm:pt modelId="{DA373BC1-A6F9-4DA6-B389-A8705BCC81DB}" type="parTrans" cxnId="{9505EE28-5573-49D9-B87A-96179F0209B0}">
      <dgm:prSet/>
      <dgm:spPr/>
      <dgm:t>
        <a:bodyPr/>
        <a:lstStyle/>
        <a:p>
          <a:endParaRPr lang="en-US"/>
        </a:p>
      </dgm:t>
    </dgm:pt>
    <dgm:pt modelId="{F1A9A0E5-BF70-48B2-AB2D-B3D9281E05EC}" type="sibTrans" cxnId="{9505EE28-5573-49D9-B87A-96179F0209B0}">
      <dgm:prSet/>
      <dgm:spPr/>
      <dgm:t>
        <a:bodyPr/>
        <a:lstStyle/>
        <a:p>
          <a:endParaRPr lang="en-US"/>
        </a:p>
      </dgm:t>
    </dgm:pt>
    <dgm:pt modelId="{BA70A3D6-BDA0-4FBC-8E10-338A7A7E5D1D}">
      <dgm:prSet/>
      <dgm:spPr>
        <a:solidFill>
          <a:schemeClr val="bg1"/>
        </a:solidFill>
        <a:ln>
          <a:solidFill>
            <a:srgbClr val="243255"/>
          </a:solidFill>
        </a:ln>
      </dgm:spPr>
      <dgm:t>
        <a:bodyPr/>
        <a:lstStyle/>
        <a:p>
          <a:r>
            <a:rPr lang="ru-RU" noProof="0">
              <a:solidFill>
                <a:srgbClr val="002060"/>
              </a:solidFill>
            </a:rPr>
            <a:t>Дизайн мисленето е процес, който редовно се използва от всеки, който се занимава с организационен дизайн</a:t>
          </a:r>
          <a:r>
            <a:rPr lang="en-GB" noProof="0">
              <a:solidFill>
                <a:srgbClr val="002060"/>
              </a:solidFill>
            </a:rPr>
            <a:t> </a:t>
          </a:r>
        </a:p>
      </dgm:t>
    </dgm:pt>
    <dgm:pt modelId="{C7D26277-3FEF-4F51-8A66-5B84B022C571}" type="parTrans" cxnId="{8EDD85C4-B3E7-44C9-9A52-99B6C64B5E53}">
      <dgm:prSet/>
      <dgm:spPr/>
      <dgm:t>
        <a:bodyPr/>
        <a:lstStyle/>
        <a:p>
          <a:endParaRPr lang="en-US"/>
        </a:p>
      </dgm:t>
    </dgm:pt>
    <dgm:pt modelId="{432C28C4-0D17-4DB8-A664-131420757126}" type="sibTrans" cxnId="{8EDD85C4-B3E7-44C9-9A52-99B6C64B5E53}">
      <dgm:prSet/>
      <dgm:spPr/>
      <dgm:t>
        <a:bodyPr/>
        <a:lstStyle/>
        <a:p>
          <a:endParaRPr lang="en-US"/>
        </a:p>
      </dgm:t>
    </dgm:pt>
    <dgm:pt modelId="{55BB399A-7B3D-49AD-924C-00E06394FF26}">
      <dgm:prSet/>
      <dgm:spPr>
        <a:ln>
          <a:solidFill>
            <a:srgbClr val="243255"/>
          </a:solidFill>
        </a:ln>
      </dgm:spPr>
      <dgm:t>
        <a:bodyPr/>
        <a:lstStyle/>
        <a:p>
          <a:r>
            <a:rPr lang="ru-RU" noProof="0">
              <a:solidFill>
                <a:srgbClr val="002060"/>
              </a:solidFill>
            </a:rPr>
            <a:t>Неуспехите и трудностите не се разглеждат като заплаха</a:t>
          </a:r>
          <a:endParaRPr lang="en-GB" noProof="0">
            <a:solidFill>
              <a:srgbClr val="002060"/>
            </a:solidFill>
          </a:endParaRPr>
        </a:p>
      </dgm:t>
    </dgm:pt>
    <dgm:pt modelId="{29308D19-55F5-4F8F-908A-8C62E4EE483F}" type="parTrans" cxnId="{51290581-43C8-4E12-8978-439FF688311E}">
      <dgm:prSet/>
      <dgm:spPr/>
      <dgm:t>
        <a:bodyPr/>
        <a:lstStyle/>
        <a:p>
          <a:endParaRPr lang="en-US"/>
        </a:p>
      </dgm:t>
    </dgm:pt>
    <dgm:pt modelId="{027ECAD3-EDA0-456B-967C-37B13259E44B}" type="sibTrans" cxnId="{51290581-43C8-4E12-8978-439FF688311E}">
      <dgm:prSet/>
      <dgm:spPr/>
      <dgm:t>
        <a:bodyPr/>
        <a:lstStyle/>
        <a:p>
          <a:endParaRPr lang="en-US"/>
        </a:p>
      </dgm:t>
    </dgm:pt>
    <dgm:pt modelId="{AEDF48A0-9C6B-45BB-A75D-DE578F199578}">
      <dgm:prSet/>
      <dgm:spPr>
        <a:solidFill>
          <a:schemeClr val="bg1"/>
        </a:solidFill>
        <a:ln>
          <a:solidFill>
            <a:srgbClr val="243255"/>
          </a:solidFill>
        </a:ln>
      </dgm:spPr>
      <dgm:t>
        <a:bodyPr/>
        <a:lstStyle/>
        <a:p>
          <a:r>
            <a:rPr lang="ru-RU" noProof="0">
              <a:solidFill>
                <a:srgbClr val="002060"/>
              </a:solidFill>
            </a:rPr>
            <a:t>Придобива популярност и като средство за насърчаване на иновациите чрез задействане на творчески процеси за разрешаване на проблеми</a:t>
          </a:r>
          <a:endParaRPr lang="en-GB" noProof="0">
            <a:solidFill>
              <a:srgbClr val="002060"/>
            </a:solidFill>
          </a:endParaRPr>
        </a:p>
      </dgm:t>
    </dgm:pt>
    <dgm:pt modelId="{F64B78C2-BABC-4B59-893E-BE63738AFF5B}" type="parTrans" cxnId="{2487D015-05EA-47E4-A733-53901374E4E6}">
      <dgm:prSet/>
      <dgm:spPr/>
      <dgm:t>
        <a:bodyPr/>
        <a:lstStyle/>
        <a:p>
          <a:endParaRPr lang="en-US"/>
        </a:p>
      </dgm:t>
    </dgm:pt>
    <dgm:pt modelId="{5ADE6365-0A4E-40D5-BDFE-429C5C4A54D1}" type="sibTrans" cxnId="{2487D015-05EA-47E4-A733-53901374E4E6}">
      <dgm:prSet/>
      <dgm:spPr/>
      <dgm:t>
        <a:bodyPr/>
        <a:lstStyle/>
        <a:p>
          <a:endParaRPr lang="en-US"/>
        </a:p>
      </dgm:t>
    </dgm:pt>
    <dgm:pt modelId="{3080B6D0-6917-43E9-9D18-15B2E9BA1210}">
      <dgm:prSet/>
      <dgm:spPr>
        <a:solidFill>
          <a:schemeClr val="bg1"/>
        </a:solidFill>
        <a:ln>
          <a:solidFill>
            <a:srgbClr val="243255"/>
          </a:solidFill>
        </a:ln>
      </dgm:spPr>
      <dgm:t>
        <a:bodyPr/>
        <a:lstStyle/>
        <a:p>
          <a:r>
            <a:rPr lang="ru-RU" noProof="0">
              <a:solidFill>
                <a:srgbClr val="002060"/>
              </a:solidFill>
            </a:rPr>
            <a:t>Предприемачите могат да използват дизайн мислене, т.е. рефлексия, алтернативи, визуализация, творческо разрешаване на проблеми, за да определят уникални бизнес възможности</a:t>
          </a:r>
          <a:endParaRPr lang="en-GB" noProof="0" dirty="0">
            <a:solidFill>
              <a:srgbClr val="002060"/>
            </a:solidFill>
          </a:endParaRPr>
        </a:p>
      </dgm:t>
    </dgm:pt>
    <dgm:pt modelId="{F05781D3-3DAD-4E84-B9A5-1687EF078B82}" type="parTrans" cxnId="{23DE7019-934A-4C29-8072-3EC1A50AFF9E}">
      <dgm:prSet/>
      <dgm:spPr/>
      <dgm:t>
        <a:bodyPr/>
        <a:lstStyle/>
        <a:p>
          <a:endParaRPr lang="en-US"/>
        </a:p>
      </dgm:t>
    </dgm:pt>
    <dgm:pt modelId="{43F549F1-5BA7-49C8-A3FE-48CA417422C1}" type="sibTrans" cxnId="{23DE7019-934A-4C29-8072-3EC1A50AFF9E}">
      <dgm:prSet/>
      <dgm:spPr/>
      <dgm:t>
        <a:bodyPr/>
        <a:lstStyle/>
        <a:p>
          <a:endParaRPr lang="en-US"/>
        </a:p>
      </dgm:t>
    </dgm:pt>
    <dgm:pt modelId="{A1281CFB-4E14-4B66-B93C-1D8B7F518250}">
      <dgm:prSet/>
      <dgm:spPr>
        <a:ln>
          <a:solidFill>
            <a:srgbClr val="243255"/>
          </a:solidFill>
        </a:ln>
      </dgm:spPr>
      <dgm:t>
        <a:bodyPr/>
        <a:lstStyle/>
        <a:p>
          <a:r>
            <a:rPr lang="bg-BG" noProof="0">
              <a:solidFill>
                <a:srgbClr val="002060"/>
              </a:solidFill>
            </a:rPr>
            <a:t>Дизайн мисленето е възможност за непрекъснато учене</a:t>
          </a:r>
          <a:endParaRPr lang="en-GB" noProof="0">
            <a:solidFill>
              <a:srgbClr val="002060"/>
            </a:solidFill>
          </a:endParaRPr>
        </a:p>
      </dgm:t>
    </dgm:pt>
    <dgm:pt modelId="{0A610956-5354-465C-847D-752E94C6DE21}" type="parTrans" cxnId="{573BFB6E-3B62-4B34-9DAA-E244198CD3CB}">
      <dgm:prSet/>
      <dgm:spPr/>
      <dgm:t>
        <a:bodyPr/>
        <a:lstStyle/>
        <a:p>
          <a:endParaRPr lang="en-US"/>
        </a:p>
      </dgm:t>
    </dgm:pt>
    <dgm:pt modelId="{6D13082F-7F43-43BA-ACBC-1EAEBF800685}" type="sibTrans" cxnId="{573BFB6E-3B62-4B34-9DAA-E244198CD3CB}">
      <dgm:prSet/>
      <dgm:spPr/>
      <dgm:t>
        <a:bodyPr/>
        <a:lstStyle/>
        <a:p>
          <a:endParaRPr lang="en-US"/>
        </a:p>
      </dgm:t>
    </dgm:pt>
    <dgm:pt modelId="{5E83F861-C06F-4A89-9A6E-7EB5BF0D5DB4}">
      <dgm:prSet/>
      <dgm:spPr>
        <a:ln>
          <a:solidFill>
            <a:srgbClr val="243255"/>
          </a:solidFill>
        </a:ln>
      </dgm:spPr>
      <dgm:t>
        <a:bodyPr/>
        <a:lstStyle/>
        <a:p>
          <a:r>
            <a:rPr lang="bg-BG" noProof="0">
              <a:solidFill>
                <a:srgbClr val="002060"/>
              </a:solidFill>
            </a:rPr>
            <a:t>Провалите карат хората да създават новаторски идеи и решения</a:t>
          </a:r>
          <a:r>
            <a:rPr lang="en-GB" noProof="0">
              <a:solidFill>
                <a:srgbClr val="002060"/>
              </a:solidFill>
            </a:rPr>
            <a:t> </a:t>
          </a:r>
          <a:endParaRPr lang="en-GB" noProof="0" dirty="0">
            <a:solidFill>
              <a:srgbClr val="002060"/>
            </a:solidFill>
          </a:endParaRPr>
        </a:p>
      </dgm:t>
    </dgm:pt>
    <dgm:pt modelId="{118E92BB-4BDB-43A9-8C9A-939AC9F1C2E6}" type="parTrans" cxnId="{1CDDB942-396D-428C-A1D6-080F5ACC0C74}">
      <dgm:prSet/>
      <dgm:spPr/>
      <dgm:t>
        <a:bodyPr/>
        <a:lstStyle/>
        <a:p>
          <a:endParaRPr lang="en-US"/>
        </a:p>
      </dgm:t>
    </dgm:pt>
    <dgm:pt modelId="{C0FBE034-717A-440E-AB3F-4F2499A60167}" type="sibTrans" cxnId="{1CDDB942-396D-428C-A1D6-080F5ACC0C74}">
      <dgm:prSet/>
      <dgm:spPr/>
      <dgm:t>
        <a:bodyPr/>
        <a:lstStyle/>
        <a:p>
          <a:endParaRPr lang="en-US"/>
        </a:p>
      </dgm:t>
    </dgm:pt>
    <dgm:pt modelId="{7E2DB06C-57B3-4240-AFB9-895A7F274E51}">
      <dgm:prSet/>
      <dgm:spPr/>
      <dgm:t>
        <a:bodyPr/>
        <a:lstStyle/>
        <a:p>
          <a:r>
            <a:rPr lang="bg-BG">
              <a:solidFill>
                <a:srgbClr val="002060"/>
              </a:solidFill>
            </a:rPr>
            <a:t>Преформулиране на проблема</a:t>
          </a:r>
          <a:endParaRPr lang="en-US" dirty="0">
            <a:solidFill>
              <a:srgbClr val="002060"/>
            </a:solidFill>
          </a:endParaRPr>
        </a:p>
      </dgm:t>
    </dgm:pt>
    <dgm:pt modelId="{CD1E370E-495D-48B8-9C88-950BEE955F7C}" type="parTrans" cxnId="{6AA75C06-9D9B-44B3-B633-D54E1F23A3A7}">
      <dgm:prSet/>
      <dgm:spPr/>
      <dgm:t>
        <a:bodyPr/>
        <a:lstStyle/>
        <a:p>
          <a:endParaRPr lang="en-US"/>
        </a:p>
      </dgm:t>
    </dgm:pt>
    <dgm:pt modelId="{E1D29B16-748A-4760-ADB1-EA61688BFC40}" type="sibTrans" cxnId="{6AA75C06-9D9B-44B3-B633-D54E1F23A3A7}">
      <dgm:prSet/>
      <dgm:spPr/>
      <dgm:t>
        <a:bodyPr/>
        <a:lstStyle/>
        <a:p>
          <a:endParaRPr lang="en-US"/>
        </a:p>
      </dgm:t>
    </dgm:pt>
    <dgm:pt modelId="{290A698A-FC78-4ABA-88FF-4BF93096D319}">
      <dgm:prSet/>
      <dgm:spPr/>
      <dgm:t>
        <a:bodyPr/>
        <a:lstStyle/>
        <a:p>
          <a:r>
            <a:rPr lang="bg-BG">
              <a:solidFill>
                <a:srgbClr val="002060"/>
              </a:solidFill>
            </a:rPr>
            <a:t>Разнообразие</a:t>
          </a:r>
          <a:endParaRPr lang="en-US" dirty="0">
            <a:solidFill>
              <a:srgbClr val="002060"/>
            </a:solidFill>
          </a:endParaRPr>
        </a:p>
      </dgm:t>
    </dgm:pt>
    <dgm:pt modelId="{1B3E83DA-790D-47EB-934D-6039F9740AE5}" type="parTrans" cxnId="{23779386-5EF7-4C7E-8EA5-902B181B6CC8}">
      <dgm:prSet/>
      <dgm:spPr/>
      <dgm:t>
        <a:bodyPr/>
        <a:lstStyle/>
        <a:p>
          <a:endParaRPr lang="en-US"/>
        </a:p>
      </dgm:t>
    </dgm:pt>
    <dgm:pt modelId="{200DA3E3-A10E-409C-BE50-1D5A1E4A7831}" type="sibTrans" cxnId="{23779386-5EF7-4C7E-8EA5-902B181B6CC8}">
      <dgm:prSet/>
      <dgm:spPr/>
      <dgm:t>
        <a:bodyPr/>
        <a:lstStyle/>
        <a:p>
          <a:endParaRPr lang="en-US"/>
        </a:p>
      </dgm:t>
    </dgm:pt>
    <dgm:pt modelId="{BE4CBB3C-DE32-44A1-9133-6F34B680E2B1}">
      <dgm:prSet/>
      <dgm:spPr/>
      <dgm:t>
        <a:bodyPr/>
        <a:lstStyle/>
        <a:p>
          <a:r>
            <a:rPr lang="bg-BG">
              <a:solidFill>
                <a:srgbClr val="002060"/>
              </a:solidFill>
            </a:rPr>
            <a:t>Експериментиране</a:t>
          </a:r>
          <a:endParaRPr lang="en-US" dirty="0">
            <a:solidFill>
              <a:srgbClr val="002060"/>
            </a:solidFill>
          </a:endParaRPr>
        </a:p>
      </dgm:t>
    </dgm:pt>
    <dgm:pt modelId="{FF732C0F-4F8C-4F96-81BA-B36C6BE05520}" type="parTrans" cxnId="{F715FD5E-FC93-4E5E-A496-27CE42EAE26C}">
      <dgm:prSet/>
      <dgm:spPr/>
      <dgm:t>
        <a:bodyPr/>
        <a:lstStyle/>
        <a:p>
          <a:endParaRPr lang="en-US"/>
        </a:p>
      </dgm:t>
    </dgm:pt>
    <dgm:pt modelId="{B0CE5D59-E192-45C1-BE99-6074277B31EB}" type="sibTrans" cxnId="{F715FD5E-FC93-4E5E-A496-27CE42EAE26C}">
      <dgm:prSet/>
      <dgm:spPr/>
      <dgm:t>
        <a:bodyPr/>
        <a:lstStyle/>
        <a:p>
          <a:endParaRPr lang="en-US"/>
        </a:p>
      </dgm:t>
    </dgm:pt>
    <dgm:pt modelId="{ED1754EB-126F-4381-AF4C-2A9A4115AFAB}">
      <dgm:prSet/>
      <dgm:spPr/>
      <dgm:t>
        <a:bodyPr/>
        <a:lstStyle/>
        <a:p>
          <a:r>
            <a:rPr lang="bg-BG">
              <a:solidFill>
                <a:srgbClr val="002060"/>
              </a:solidFill>
            </a:rPr>
            <a:t>Визуализация</a:t>
          </a:r>
          <a:endParaRPr lang="en-US" dirty="0">
            <a:solidFill>
              <a:srgbClr val="002060"/>
            </a:solidFill>
          </a:endParaRPr>
        </a:p>
      </dgm:t>
    </dgm:pt>
    <dgm:pt modelId="{A2CF11F2-9C6A-46AE-9147-826C8C2FFA69}" type="parTrans" cxnId="{D52EEA8F-81C8-48DB-A2BD-9F65DFD538ED}">
      <dgm:prSet/>
      <dgm:spPr/>
      <dgm:t>
        <a:bodyPr/>
        <a:lstStyle/>
        <a:p>
          <a:endParaRPr lang="en-US"/>
        </a:p>
      </dgm:t>
    </dgm:pt>
    <dgm:pt modelId="{C499893D-6988-49E3-8CD3-165DA893FC11}" type="sibTrans" cxnId="{D52EEA8F-81C8-48DB-A2BD-9F65DFD538ED}">
      <dgm:prSet/>
      <dgm:spPr/>
      <dgm:t>
        <a:bodyPr/>
        <a:lstStyle/>
        <a:p>
          <a:endParaRPr lang="en-US"/>
        </a:p>
      </dgm:t>
    </dgm:pt>
    <dgm:pt modelId="{1F6EFDCD-948F-4FB8-91AA-61F3410BAF5A}" type="pres">
      <dgm:prSet presAssocID="{7E1219C6-5707-435E-A9B5-D177918F74A4}" presName="linear" presStyleCnt="0">
        <dgm:presLayoutVars>
          <dgm:dir/>
          <dgm:animLvl val="lvl"/>
          <dgm:resizeHandles val="exact"/>
        </dgm:presLayoutVars>
      </dgm:prSet>
      <dgm:spPr/>
    </dgm:pt>
    <dgm:pt modelId="{0D0D5423-3CB2-4AB3-9F43-35FFF926D9C6}" type="pres">
      <dgm:prSet presAssocID="{85EC4182-659A-4134-8C22-886BE1B97FC8}" presName="parentLin" presStyleCnt="0"/>
      <dgm:spPr/>
    </dgm:pt>
    <dgm:pt modelId="{798B7097-0A68-47C8-AB22-92B3121048E1}" type="pres">
      <dgm:prSet presAssocID="{85EC4182-659A-4134-8C22-886BE1B97FC8}" presName="parentLeftMargin" presStyleLbl="node1" presStyleIdx="0" presStyleCnt="2"/>
      <dgm:spPr/>
    </dgm:pt>
    <dgm:pt modelId="{110CE9A5-03B1-4B01-BB1D-A40DAB09B1FB}" type="pres">
      <dgm:prSet presAssocID="{85EC4182-659A-4134-8C22-886BE1B97FC8}" presName="parentText" presStyleLbl="node1" presStyleIdx="0" presStyleCnt="2">
        <dgm:presLayoutVars>
          <dgm:chMax val="0"/>
          <dgm:bulletEnabled val="1"/>
        </dgm:presLayoutVars>
      </dgm:prSet>
      <dgm:spPr/>
    </dgm:pt>
    <dgm:pt modelId="{82A14D91-ED82-437E-AD3C-0F34B9B10E96}" type="pres">
      <dgm:prSet presAssocID="{85EC4182-659A-4134-8C22-886BE1B97FC8}" presName="negativeSpace" presStyleCnt="0"/>
      <dgm:spPr/>
    </dgm:pt>
    <dgm:pt modelId="{4B3E5BA7-B08E-4F85-9419-E12052003C7C}" type="pres">
      <dgm:prSet presAssocID="{85EC4182-659A-4134-8C22-886BE1B97FC8}" presName="childText" presStyleLbl="conFgAcc1" presStyleIdx="0" presStyleCnt="2">
        <dgm:presLayoutVars>
          <dgm:bulletEnabled val="1"/>
        </dgm:presLayoutVars>
      </dgm:prSet>
      <dgm:spPr/>
    </dgm:pt>
    <dgm:pt modelId="{9CBBCF27-2797-41F8-8324-505B1858DC7D}" type="pres">
      <dgm:prSet presAssocID="{DBDE184E-6C34-48D5-A416-18FD19796045}" presName="spaceBetweenRectangles" presStyleCnt="0"/>
      <dgm:spPr/>
    </dgm:pt>
    <dgm:pt modelId="{D962F2CC-CBD0-461A-A096-EE9F975BE705}" type="pres">
      <dgm:prSet presAssocID="{E4E74575-FB3B-453E-BD8A-FCC4262CA3EF}" presName="parentLin" presStyleCnt="0"/>
      <dgm:spPr/>
    </dgm:pt>
    <dgm:pt modelId="{97C1893D-03BC-48CB-A9FF-36FD30BD6C1E}" type="pres">
      <dgm:prSet presAssocID="{E4E74575-FB3B-453E-BD8A-FCC4262CA3EF}" presName="parentLeftMargin" presStyleLbl="node1" presStyleIdx="0" presStyleCnt="2"/>
      <dgm:spPr/>
    </dgm:pt>
    <dgm:pt modelId="{D7E385AB-48F7-4369-AF73-1ED6C27FDB70}" type="pres">
      <dgm:prSet presAssocID="{E4E74575-FB3B-453E-BD8A-FCC4262CA3EF}" presName="parentText" presStyleLbl="node1" presStyleIdx="1" presStyleCnt="2">
        <dgm:presLayoutVars>
          <dgm:chMax val="0"/>
          <dgm:bulletEnabled val="1"/>
        </dgm:presLayoutVars>
      </dgm:prSet>
      <dgm:spPr/>
    </dgm:pt>
    <dgm:pt modelId="{31F08337-A619-4878-B5B3-074F37EB2A27}" type="pres">
      <dgm:prSet presAssocID="{E4E74575-FB3B-453E-BD8A-FCC4262CA3EF}" presName="negativeSpace" presStyleCnt="0"/>
      <dgm:spPr/>
    </dgm:pt>
    <dgm:pt modelId="{C7AAC963-8EA1-407F-A708-1DCA6F22C908}" type="pres">
      <dgm:prSet presAssocID="{E4E74575-FB3B-453E-BD8A-FCC4262CA3EF}" presName="childText" presStyleLbl="conFgAcc1" presStyleIdx="1" presStyleCnt="2">
        <dgm:presLayoutVars>
          <dgm:bulletEnabled val="1"/>
        </dgm:presLayoutVars>
      </dgm:prSet>
      <dgm:spPr/>
    </dgm:pt>
  </dgm:ptLst>
  <dgm:cxnLst>
    <dgm:cxn modelId="{3D2E9701-E636-457B-A21A-967649413007}" type="presOf" srcId="{E4E74575-FB3B-453E-BD8A-FCC4262CA3EF}" destId="{D7E385AB-48F7-4369-AF73-1ED6C27FDB70}" srcOrd="1" destOrd="0" presId="urn:microsoft.com/office/officeart/2005/8/layout/list1"/>
    <dgm:cxn modelId="{6AA75C06-9D9B-44B3-B633-D54E1F23A3A7}" srcId="{E4E74575-FB3B-453E-BD8A-FCC4262CA3EF}" destId="{7E2DB06C-57B3-4240-AFB9-895A7F274E51}" srcOrd="1" destOrd="0" parTransId="{CD1E370E-495D-48B8-9C88-950BEE955F7C}" sibTransId="{E1D29B16-748A-4760-ADB1-EA61688BFC40}"/>
    <dgm:cxn modelId="{2487D015-05EA-47E4-A733-53901374E4E6}" srcId="{85EC4182-659A-4134-8C22-886BE1B97FC8}" destId="{AEDF48A0-9C6B-45BB-A75D-DE578F199578}" srcOrd="1" destOrd="0" parTransId="{F64B78C2-BABC-4B59-893E-BE63738AFF5B}" sibTransId="{5ADE6365-0A4E-40D5-BDFE-429C5C4A54D1}"/>
    <dgm:cxn modelId="{23DE7019-934A-4C29-8072-3EC1A50AFF9E}" srcId="{85EC4182-659A-4134-8C22-886BE1B97FC8}" destId="{3080B6D0-6917-43E9-9D18-15B2E9BA1210}" srcOrd="2" destOrd="0" parTransId="{F05781D3-3DAD-4E84-B9A5-1687EF078B82}" sibTransId="{43F549F1-5BA7-49C8-A3FE-48CA417422C1}"/>
    <dgm:cxn modelId="{9505EE28-5573-49D9-B87A-96179F0209B0}" srcId="{7E1219C6-5707-435E-A9B5-D177918F74A4}" destId="{E4E74575-FB3B-453E-BD8A-FCC4262CA3EF}" srcOrd="1" destOrd="0" parTransId="{DA373BC1-A6F9-4DA6-B389-A8705BCC81DB}" sibTransId="{F1A9A0E5-BF70-48B2-AB2D-B3D9281E05EC}"/>
    <dgm:cxn modelId="{FEDC6E3C-1B9B-4514-91A3-8228B725530D}" type="presOf" srcId="{85EC4182-659A-4134-8C22-886BE1B97FC8}" destId="{110CE9A5-03B1-4B01-BB1D-A40DAB09B1FB}" srcOrd="1" destOrd="0" presId="urn:microsoft.com/office/officeart/2005/8/layout/list1"/>
    <dgm:cxn modelId="{F715FD5E-FC93-4E5E-A496-27CE42EAE26C}" srcId="{E4E74575-FB3B-453E-BD8A-FCC4262CA3EF}" destId="{BE4CBB3C-DE32-44A1-9133-6F34B680E2B1}" srcOrd="3" destOrd="0" parTransId="{FF732C0F-4F8C-4F96-81BA-B36C6BE05520}" sibTransId="{B0CE5D59-E192-45C1-BE99-6074277B31EB}"/>
    <dgm:cxn modelId="{1CDDB942-396D-428C-A1D6-080F5ACC0C74}" srcId="{55BB399A-7B3D-49AD-924C-00E06394FF26}" destId="{5E83F861-C06F-4A89-9A6E-7EB5BF0D5DB4}" srcOrd="1" destOrd="0" parTransId="{118E92BB-4BDB-43A9-8C9A-939AC9F1C2E6}" sibTransId="{C0FBE034-717A-440E-AB3F-4F2499A60167}"/>
    <dgm:cxn modelId="{A2EE1647-528B-4FF8-A25A-EC59FB9D89EE}" type="presOf" srcId="{3080B6D0-6917-43E9-9D18-15B2E9BA1210}" destId="{4B3E5BA7-B08E-4F85-9419-E12052003C7C}" srcOrd="0" destOrd="2" presId="urn:microsoft.com/office/officeart/2005/8/layout/list1"/>
    <dgm:cxn modelId="{9D98CA49-FD3B-42E6-B16E-0A4A7B37CC5B}" type="presOf" srcId="{A1281CFB-4E14-4B66-B93C-1D8B7F518250}" destId="{4B3E5BA7-B08E-4F85-9419-E12052003C7C}" srcOrd="0" destOrd="4" presId="urn:microsoft.com/office/officeart/2005/8/layout/list1"/>
    <dgm:cxn modelId="{E98D406B-3E6C-407C-9213-9B04E9837D4B}" type="presOf" srcId="{BE4CBB3C-DE32-44A1-9133-6F34B680E2B1}" destId="{C7AAC963-8EA1-407F-A708-1DCA6F22C908}" srcOrd="0" destOrd="3" presId="urn:microsoft.com/office/officeart/2005/8/layout/list1"/>
    <dgm:cxn modelId="{F21F796E-7E19-4C5A-9222-2539D502C27F}" type="presOf" srcId="{290A698A-FC78-4ABA-88FF-4BF93096D319}" destId="{C7AAC963-8EA1-407F-A708-1DCA6F22C908}" srcOrd="0" destOrd="2" presId="urn:microsoft.com/office/officeart/2005/8/layout/list1"/>
    <dgm:cxn modelId="{573BFB6E-3B62-4B34-9DAA-E244198CD3CB}" srcId="{55BB399A-7B3D-49AD-924C-00E06394FF26}" destId="{A1281CFB-4E14-4B66-B93C-1D8B7F518250}" srcOrd="0" destOrd="0" parTransId="{0A610956-5354-465C-847D-752E94C6DE21}" sibTransId="{6D13082F-7F43-43BA-ACBC-1EAEBF800685}"/>
    <dgm:cxn modelId="{403C6177-AAE4-464D-A5E8-3C2FCFF8A02F}" srcId="{7E1219C6-5707-435E-A9B5-D177918F74A4}" destId="{85EC4182-659A-4134-8C22-886BE1B97FC8}" srcOrd="0" destOrd="0" parTransId="{F5EDE786-815B-4ED8-9056-B4404916C4CF}" sibTransId="{DBDE184E-6C34-48D5-A416-18FD19796045}"/>
    <dgm:cxn modelId="{79B0B858-842A-4F3B-AC2C-51F5872BB4DA}" type="presOf" srcId="{85EC4182-659A-4134-8C22-886BE1B97FC8}" destId="{798B7097-0A68-47C8-AB22-92B3121048E1}" srcOrd="0" destOrd="0" presId="urn:microsoft.com/office/officeart/2005/8/layout/list1"/>
    <dgm:cxn modelId="{8C60615A-F8C1-497F-9F69-682D26F90643}" type="presOf" srcId="{5E83F861-C06F-4A89-9A6E-7EB5BF0D5DB4}" destId="{4B3E5BA7-B08E-4F85-9419-E12052003C7C}" srcOrd="0" destOrd="5" presId="urn:microsoft.com/office/officeart/2005/8/layout/list1"/>
    <dgm:cxn modelId="{51290581-43C8-4E12-8978-439FF688311E}" srcId="{85EC4182-659A-4134-8C22-886BE1B97FC8}" destId="{55BB399A-7B3D-49AD-924C-00E06394FF26}" srcOrd="3" destOrd="0" parTransId="{29308D19-55F5-4F8F-908A-8C62E4EE483F}" sibTransId="{027ECAD3-EDA0-456B-967C-37B13259E44B}"/>
    <dgm:cxn modelId="{23779386-5EF7-4C7E-8EA5-902B181B6CC8}" srcId="{E4E74575-FB3B-453E-BD8A-FCC4262CA3EF}" destId="{290A698A-FC78-4ABA-88FF-4BF93096D319}" srcOrd="2" destOrd="0" parTransId="{1B3E83DA-790D-47EB-934D-6039F9740AE5}" sibTransId="{200DA3E3-A10E-409C-BE50-1D5A1E4A7831}"/>
    <dgm:cxn modelId="{D52EEA8F-81C8-48DB-A2BD-9F65DFD538ED}" srcId="{E4E74575-FB3B-453E-BD8A-FCC4262CA3EF}" destId="{ED1754EB-126F-4381-AF4C-2A9A4115AFAB}" srcOrd="4" destOrd="0" parTransId="{A2CF11F2-9C6A-46AE-9147-826C8C2FFA69}" sibTransId="{C499893D-6988-49E3-8CD3-165DA893FC11}"/>
    <dgm:cxn modelId="{569A7590-C9F7-4BD3-A5B7-37CD6B46202F}" type="presOf" srcId="{E4E74575-FB3B-453E-BD8A-FCC4262CA3EF}" destId="{97C1893D-03BC-48CB-A9FF-36FD30BD6C1E}" srcOrd="0" destOrd="0" presId="urn:microsoft.com/office/officeart/2005/8/layout/list1"/>
    <dgm:cxn modelId="{BB0F219E-5FF1-4A79-91EF-0DD6242CC5CD}" type="presOf" srcId="{55BB399A-7B3D-49AD-924C-00E06394FF26}" destId="{4B3E5BA7-B08E-4F85-9419-E12052003C7C}" srcOrd="0" destOrd="3" presId="urn:microsoft.com/office/officeart/2005/8/layout/list1"/>
    <dgm:cxn modelId="{E4C9CAA3-96F7-49A6-BD1D-1A6DC0ACCEDC}" type="presOf" srcId="{AEDF48A0-9C6B-45BB-A75D-DE578F199578}" destId="{4B3E5BA7-B08E-4F85-9419-E12052003C7C}" srcOrd="0" destOrd="1" presId="urn:microsoft.com/office/officeart/2005/8/layout/list1"/>
    <dgm:cxn modelId="{673F23A6-D08B-43BE-854E-9C90E5389470}" type="presOf" srcId="{7E1219C6-5707-435E-A9B5-D177918F74A4}" destId="{1F6EFDCD-948F-4FB8-91AA-61F3410BAF5A}" srcOrd="0" destOrd="0" presId="urn:microsoft.com/office/officeart/2005/8/layout/list1"/>
    <dgm:cxn modelId="{62FF7CB1-61EF-468F-8AC2-FAE3A39E25E3}" type="presOf" srcId="{BA70A3D6-BDA0-4FBC-8E10-338A7A7E5D1D}" destId="{4B3E5BA7-B08E-4F85-9419-E12052003C7C}" srcOrd="0" destOrd="0" presId="urn:microsoft.com/office/officeart/2005/8/layout/list1"/>
    <dgm:cxn modelId="{8EDD85C4-B3E7-44C9-9A52-99B6C64B5E53}" srcId="{85EC4182-659A-4134-8C22-886BE1B97FC8}" destId="{BA70A3D6-BDA0-4FBC-8E10-338A7A7E5D1D}" srcOrd="0" destOrd="0" parTransId="{C7D26277-3FEF-4F51-8A66-5B84B022C571}" sibTransId="{432C28C4-0D17-4DB8-A664-131420757126}"/>
    <dgm:cxn modelId="{470C1FC6-3CC4-46BA-9A25-05FFC2C0C924}" type="presOf" srcId="{7E2DB06C-57B3-4240-AFB9-895A7F274E51}" destId="{C7AAC963-8EA1-407F-A708-1DCA6F22C908}" srcOrd="0" destOrd="1" presId="urn:microsoft.com/office/officeart/2005/8/layout/list1"/>
    <dgm:cxn modelId="{1B9355CD-CCD9-4C9D-AC30-8862ABF4DAF6}" type="presOf" srcId="{ED1754EB-126F-4381-AF4C-2A9A4115AFAB}" destId="{C7AAC963-8EA1-407F-A708-1DCA6F22C908}" srcOrd="0" destOrd="4" presId="urn:microsoft.com/office/officeart/2005/8/layout/list1"/>
    <dgm:cxn modelId="{B4DB80DD-FBA9-4ED6-9F08-DC7998FFCDB1}" type="presOf" srcId="{133DEED1-BA71-461A-8C69-1D2C134A1685}" destId="{C7AAC963-8EA1-407F-A708-1DCA6F22C908}" srcOrd="0" destOrd="0" presId="urn:microsoft.com/office/officeart/2005/8/layout/list1"/>
    <dgm:cxn modelId="{57C335EB-EB5B-4AB5-B6AD-DB3B7E5D1F12}" srcId="{E4E74575-FB3B-453E-BD8A-FCC4262CA3EF}" destId="{133DEED1-BA71-461A-8C69-1D2C134A1685}" srcOrd="0" destOrd="0" parTransId="{A37032C6-D13A-48A6-8310-4C04E09F166D}" sibTransId="{04D9FC5B-81C0-47FA-9959-48EF172C1735}"/>
    <dgm:cxn modelId="{BF4A389C-C358-4999-94E5-1674C7F75870}" type="presParOf" srcId="{1F6EFDCD-948F-4FB8-91AA-61F3410BAF5A}" destId="{0D0D5423-3CB2-4AB3-9F43-35FFF926D9C6}" srcOrd="0" destOrd="0" presId="urn:microsoft.com/office/officeart/2005/8/layout/list1"/>
    <dgm:cxn modelId="{B83A0878-C5CA-461C-B935-445D308712E8}" type="presParOf" srcId="{0D0D5423-3CB2-4AB3-9F43-35FFF926D9C6}" destId="{798B7097-0A68-47C8-AB22-92B3121048E1}" srcOrd="0" destOrd="0" presId="urn:microsoft.com/office/officeart/2005/8/layout/list1"/>
    <dgm:cxn modelId="{83354F66-0188-451F-9161-96C4535D4BD9}" type="presParOf" srcId="{0D0D5423-3CB2-4AB3-9F43-35FFF926D9C6}" destId="{110CE9A5-03B1-4B01-BB1D-A40DAB09B1FB}" srcOrd="1" destOrd="0" presId="urn:microsoft.com/office/officeart/2005/8/layout/list1"/>
    <dgm:cxn modelId="{D45C8A3E-E2F2-440F-A0B7-0BBCA52943D3}" type="presParOf" srcId="{1F6EFDCD-948F-4FB8-91AA-61F3410BAF5A}" destId="{82A14D91-ED82-437E-AD3C-0F34B9B10E96}" srcOrd="1" destOrd="0" presId="urn:microsoft.com/office/officeart/2005/8/layout/list1"/>
    <dgm:cxn modelId="{E0D6547F-F706-4894-A594-987ACC6534CD}" type="presParOf" srcId="{1F6EFDCD-948F-4FB8-91AA-61F3410BAF5A}" destId="{4B3E5BA7-B08E-4F85-9419-E12052003C7C}" srcOrd="2" destOrd="0" presId="urn:microsoft.com/office/officeart/2005/8/layout/list1"/>
    <dgm:cxn modelId="{D3F5250A-4AAE-47A5-AFC5-7C878354E13D}" type="presParOf" srcId="{1F6EFDCD-948F-4FB8-91AA-61F3410BAF5A}" destId="{9CBBCF27-2797-41F8-8324-505B1858DC7D}" srcOrd="3" destOrd="0" presId="urn:microsoft.com/office/officeart/2005/8/layout/list1"/>
    <dgm:cxn modelId="{0B017DA9-6AF9-4537-99A5-CEDF79C747A0}" type="presParOf" srcId="{1F6EFDCD-948F-4FB8-91AA-61F3410BAF5A}" destId="{D962F2CC-CBD0-461A-A096-EE9F975BE705}" srcOrd="4" destOrd="0" presId="urn:microsoft.com/office/officeart/2005/8/layout/list1"/>
    <dgm:cxn modelId="{D4B88A18-0BE0-42AB-BFE1-33FCF95E08CE}" type="presParOf" srcId="{D962F2CC-CBD0-461A-A096-EE9F975BE705}" destId="{97C1893D-03BC-48CB-A9FF-36FD30BD6C1E}" srcOrd="0" destOrd="0" presId="urn:microsoft.com/office/officeart/2005/8/layout/list1"/>
    <dgm:cxn modelId="{C2B8988A-21E5-4712-9592-677F6EF42D44}" type="presParOf" srcId="{D962F2CC-CBD0-461A-A096-EE9F975BE705}" destId="{D7E385AB-48F7-4369-AF73-1ED6C27FDB70}" srcOrd="1" destOrd="0" presId="urn:microsoft.com/office/officeart/2005/8/layout/list1"/>
    <dgm:cxn modelId="{3122BE15-6AD9-4750-9CB8-ADC11A96CFB7}" type="presParOf" srcId="{1F6EFDCD-948F-4FB8-91AA-61F3410BAF5A}" destId="{31F08337-A619-4878-B5B3-074F37EB2A27}" srcOrd="5" destOrd="0" presId="urn:microsoft.com/office/officeart/2005/8/layout/list1"/>
    <dgm:cxn modelId="{3802C820-C1DC-47D2-ADE3-3BA5C821FA99}" type="presParOf" srcId="{1F6EFDCD-948F-4FB8-91AA-61F3410BAF5A}" destId="{C7AAC963-8EA1-407F-A708-1DCA6F22C908}" srcOrd="6"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81F17DD3-09A1-4574-A79B-4BC337BA251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CBA7AF9-5576-40F7-AB83-E647E312E2AA}">
      <dgm:prSet/>
      <dgm:spPr>
        <a:solidFill>
          <a:srgbClr val="E12227"/>
        </a:solidFill>
      </dgm:spPr>
      <dgm:t>
        <a:bodyPr/>
        <a:lstStyle/>
        <a:p>
          <a:r>
            <a:rPr lang="en-GB" dirty="0" err="1"/>
            <a:t>Dell’Era</a:t>
          </a:r>
          <a:r>
            <a:rPr lang="en-GB" dirty="0"/>
            <a:t> et al. (2018</a:t>
          </a:r>
          <a:r>
            <a:rPr lang="en-GB"/>
            <a:t>, </a:t>
          </a:r>
          <a:r>
            <a:rPr lang="bg-BG"/>
            <a:t>стр.</a:t>
          </a:r>
          <a:r>
            <a:rPr lang="en-GB"/>
            <a:t> </a:t>
          </a:r>
          <a:r>
            <a:rPr lang="en-GB" dirty="0"/>
            <a:t>329</a:t>
          </a:r>
          <a:r>
            <a:rPr lang="en-GB"/>
            <a:t>) </a:t>
          </a:r>
          <a:r>
            <a:rPr lang="bg-BG"/>
            <a:t>посочват ч</a:t>
          </a:r>
          <a:r>
            <a:rPr lang="ru-RU"/>
            <a:t>етири типа дизайн мислене:</a:t>
          </a:r>
          <a:endParaRPr lang="hr-HR" dirty="0"/>
        </a:p>
      </dgm:t>
    </dgm:pt>
    <dgm:pt modelId="{BEC9C9F6-E558-46EA-8B96-775B4F700920}" type="parTrans" cxnId="{5EA0C4F4-3B08-4EED-8DDC-9679507CE736}">
      <dgm:prSet/>
      <dgm:spPr/>
      <dgm:t>
        <a:bodyPr/>
        <a:lstStyle/>
        <a:p>
          <a:endParaRPr lang="en-US"/>
        </a:p>
      </dgm:t>
    </dgm:pt>
    <dgm:pt modelId="{BB4249AB-6071-4E1D-9967-4ECCA0EB335A}" type="sibTrans" cxnId="{5EA0C4F4-3B08-4EED-8DDC-9679507CE736}">
      <dgm:prSet/>
      <dgm:spPr/>
      <dgm:t>
        <a:bodyPr/>
        <a:lstStyle/>
        <a:p>
          <a:endParaRPr lang="en-US"/>
        </a:p>
      </dgm:t>
    </dgm:pt>
    <dgm:pt modelId="{ABDE8677-C7A5-4C8F-8D24-5FCC32FCEC17}">
      <dgm:prSet/>
      <dgm:spPr/>
      <dgm:t>
        <a:bodyPr/>
        <a:lstStyle/>
        <a:p>
          <a:endParaRPr lang="hr-HR" dirty="0">
            <a:solidFill>
              <a:srgbClr val="243255"/>
            </a:solidFill>
          </a:endParaRPr>
        </a:p>
      </dgm:t>
    </dgm:pt>
    <dgm:pt modelId="{163BB883-458F-44DF-878B-D728273A582D}" type="parTrans" cxnId="{C04DA569-34CF-4713-8B73-EEBCE67664B0}">
      <dgm:prSet/>
      <dgm:spPr/>
      <dgm:t>
        <a:bodyPr/>
        <a:lstStyle/>
        <a:p>
          <a:endParaRPr lang="en-US"/>
        </a:p>
      </dgm:t>
    </dgm:pt>
    <dgm:pt modelId="{004B01F8-038C-4125-9D39-7A6AA20E17AB}" type="sibTrans" cxnId="{C04DA569-34CF-4713-8B73-EEBCE67664B0}">
      <dgm:prSet/>
      <dgm:spPr/>
      <dgm:t>
        <a:bodyPr/>
        <a:lstStyle/>
        <a:p>
          <a:endParaRPr lang="en-US"/>
        </a:p>
      </dgm:t>
    </dgm:pt>
    <dgm:pt modelId="{69C53E89-D4EC-49F7-9EC2-C91BC884E6D5}">
      <dgm:prSet/>
      <dgm:spPr/>
      <dgm:t>
        <a:bodyPr/>
        <a:lstStyle/>
        <a:p>
          <a:r>
            <a:rPr lang="ru-RU" b="1">
              <a:solidFill>
                <a:srgbClr val="243255"/>
              </a:solidFill>
            </a:rPr>
            <a:t>Творческо решаване на проблеми</a:t>
          </a:r>
          <a:r>
            <a:rPr lang="ru-RU">
              <a:solidFill>
                <a:srgbClr val="243255"/>
              </a:solidFill>
            </a:rPr>
            <a:t>: Решаване на проклети (wicked) проблеми чрез възприемане както на аналитично, така и на интуитивно мислене</a:t>
          </a:r>
          <a:endParaRPr lang="hr-HR" dirty="0">
            <a:solidFill>
              <a:srgbClr val="243255"/>
            </a:solidFill>
          </a:endParaRPr>
        </a:p>
      </dgm:t>
    </dgm:pt>
    <dgm:pt modelId="{ED809282-9E75-4242-BD2F-7E5709EB1DE1}" type="parTrans" cxnId="{8052AF72-DAC2-4990-B30B-BE743135F2C4}">
      <dgm:prSet/>
      <dgm:spPr/>
    </dgm:pt>
    <dgm:pt modelId="{CFA697B4-DDDA-445A-9412-408418AE322F}" type="sibTrans" cxnId="{8052AF72-DAC2-4990-B30B-BE743135F2C4}">
      <dgm:prSet/>
      <dgm:spPr/>
    </dgm:pt>
    <dgm:pt modelId="{C96F8721-356C-47A4-9481-7AC9CD8A5EAB}">
      <dgm:prSet/>
      <dgm:spPr/>
      <dgm:t>
        <a:bodyPr/>
        <a:lstStyle/>
        <a:p>
          <a:r>
            <a:rPr lang="ru-RU" b="1">
              <a:solidFill>
                <a:srgbClr val="243255"/>
              </a:solidFill>
            </a:rPr>
            <a:t>Спринт </a:t>
          </a:r>
          <a:r>
            <a:rPr lang="ru-RU" b="1" dirty="0">
              <a:solidFill>
                <a:srgbClr val="243255"/>
              </a:solidFill>
            </a:rPr>
            <a:t>изпълнение</a:t>
          </a:r>
          <a:r>
            <a:rPr lang="ru-RU" dirty="0">
              <a:solidFill>
                <a:srgbClr val="243255"/>
              </a:solidFill>
            </a:rPr>
            <a:t>: Създаване на завършени продукти с голям потенциал и тяхното изпитване с цел  научаване на нови неща от клиентите и подобряване на решението</a:t>
          </a:r>
          <a:endParaRPr lang="en-US" dirty="0">
            <a:solidFill>
              <a:srgbClr val="243255"/>
            </a:solidFill>
          </a:endParaRPr>
        </a:p>
      </dgm:t>
    </dgm:pt>
    <dgm:pt modelId="{A93608A1-796B-441D-BDF2-1C653DBE55C6}" type="parTrans" cxnId="{3CEE24D2-31C1-4888-9452-1467FB612491}">
      <dgm:prSet/>
      <dgm:spPr/>
      <dgm:t>
        <a:bodyPr/>
        <a:lstStyle/>
        <a:p>
          <a:endParaRPr lang="en-US"/>
        </a:p>
      </dgm:t>
    </dgm:pt>
    <dgm:pt modelId="{A11D1852-B4D7-4E60-AF33-B817DF578E5E}" type="sibTrans" cxnId="{3CEE24D2-31C1-4888-9452-1467FB612491}">
      <dgm:prSet/>
      <dgm:spPr/>
      <dgm:t>
        <a:bodyPr/>
        <a:lstStyle/>
        <a:p>
          <a:endParaRPr lang="en-US"/>
        </a:p>
      </dgm:t>
    </dgm:pt>
    <dgm:pt modelId="{2B188234-03D2-445C-A894-2B6F3CD1123D}">
      <dgm:prSet/>
      <dgm:spPr/>
      <dgm:t>
        <a:bodyPr/>
        <a:lstStyle/>
        <a:p>
          <a:r>
            <a:rPr lang="ru-RU" b="1">
              <a:solidFill>
                <a:srgbClr val="243255"/>
              </a:solidFill>
            </a:rPr>
            <a:t>Творческа </a:t>
          </a:r>
          <a:r>
            <a:rPr lang="ru-RU" b="1" dirty="0">
              <a:solidFill>
                <a:srgbClr val="243255"/>
              </a:solidFill>
            </a:rPr>
            <a:t>увереност</a:t>
          </a:r>
          <a:r>
            <a:rPr lang="ru-RU" dirty="0">
              <a:solidFill>
                <a:srgbClr val="243255"/>
              </a:solidFill>
            </a:rPr>
            <a:t>: Включване на хората в творческите процеси с цел те да придобиват повече увереност </a:t>
          </a:r>
          <a:endParaRPr lang="en-US" dirty="0">
            <a:solidFill>
              <a:srgbClr val="243255"/>
            </a:solidFill>
          </a:endParaRPr>
        </a:p>
      </dgm:t>
    </dgm:pt>
    <dgm:pt modelId="{599297BC-8D10-4232-A757-D67EA9C6A216}" type="parTrans" cxnId="{CA32F9C9-3170-4D3A-A522-BA9028489CB9}">
      <dgm:prSet/>
      <dgm:spPr/>
      <dgm:t>
        <a:bodyPr/>
        <a:lstStyle/>
        <a:p>
          <a:endParaRPr lang="en-US"/>
        </a:p>
      </dgm:t>
    </dgm:pt>
    <dgm:pt modelId="{FDA047F6-6CB5-4EF6-A543-638A302E4D6F}" type="sibTrans" cxnId="{CA32F9C9-3170-4D3A-A522-BA9028489CB9}">
      <dgm:prSet/>
      <dgm:spPr/>
      <dgm:t>
        <a:bodyPr/>
        <a:lstStyle/>
        <a:p>
          <a:endParaRPr lang="en-US"/>
        </a:p>
      </dgm:t>
    </dgm:pt>
    <dgm:pt modelId="{0A7C5931-C350-4CAF-9BF9-B62B80E82A85}">
      <dgm:prSet/>
      <dgm:spPr/>
      <dgm:t>
        <a:bodyPr/>
        <a:lstStyle/>
        <a:p>
          <a:r>
            <a:rPr lang="ru-RU" b="1">
              <a:solidFill>
                <a:srgbClr val="243255"/>
              </a:solidFill>
            </a:rPr>
            <a:t>Иновация </a:t>
          </a:r>
          <a:r>
            <a:rPr lang="ru-RU" b="1" dirty="0">
              <a:solidFill>
                <a:srgbClr val="243255"/>
              </a:solidFill>
            </a:rPr>
            <a:t>на смисъла</a:t>
          </a:r>
          <a:r>
            <a:rPr lang="ru-RU" dirty="0">
              <a:solidFill>
                <a:srgbClr val="243255"/>
              </a:solidFill>
            </a:rPr>
            <a:t>: Предвиждане на нови посоки, които целят да предложат смислени преживявания </a:t>
          </a:r>
          <a:r>
            <a:rPr lang="ru-RU">
              <a:solidFill>
                <a:srgbClr val="243255"/>
              </a:solidFill>
            </a:rPr>
            <a:t>на хората</a:t>
          </a:r>
          <a:endParaRPr lang="en-US" dirty="0">
            <a:solidFill>
              <a:srgbClr val="243255"/>
            </a:solidFill>
          </a:endParaRPr>
        </a:p>
      </dgm:t>
    </dgm:pt>
    <dgm:pt modelId="{37AE46FD-8472-461D-9E68-20C61908A620}" type="parTrans" cxnId="{33C899FF-1CF5-4993-9A3D-FE5E22941292}">
      <dgm:prSet/>
      <dgm:spPr/>
      <dgm:t>
        <a:bodyPr/>
        <a:lstStyle/>
        <a:p>
          <a:endParaRPr lang="en-US"/>
        </a:p>
      </dgm:t>
    </dgm:pt>
    <dgm:pt modelId="{2B8A7E5D-3473-43CA-8158-C47C606C2D50}" type="sibTrans" cxnId="{33C899FF-1CF5-4993-9A3D-FE5E22941292}">
      <dgm:prSet/>
      <dgm:spPr/>
      <dgm:t>
        <a:bodyPr/>
        <a:lstStyle/>
        <a:p>
          <a:endParaRPr lang="en-US"/>
        </a:p>
      </dgm:t>
    </dgm:pt>
    <dgm:pt modelId="{DC452054-6B8C-4D89-B278-51B9C16D5042}">
      <dgm:prSet/>
      <dgm:spPr/>
      <dgm:t>
        <a:bodyPr/>
        <a:lstStyle/>
        <a:p>
          <a:endParaRPr lang="en-US" dirty="0">
            <a:solidFill>
              <a:srgbClr val="243255"/>
            </a:solidFill>
          </a:endParaRPr>
        </a:p>
      </dgm:t>
    </dgm:pt>
    <dgm:pt modelId="{415DEEDC-AC0B-4D09-B5AD-FD7CF890F94E}" type="parTrans" cxnId="{BDE73627-9FE2-413E-890B-7A3C30A3EF33}">
      <dgm:prSet/>
      <dgm:spPr/>
      <dgm:t>
        <a:bodyPr/>
        <a:lstStyle/>
        <a:p>
          <a:endParaRPr lang="en-US"/>
        </a:p>
      </dgm:t>
    </dgm:pt>
    <dgm:pt modelId="{B3C4A171-9C8D-4D59-8CD7-48F4F48D1BFB}" type="sibTrans" cxnId="{BDE73627-9FE2-413E-890B-7A3C30A3EF33}">
      <dgm:prSet/>
      <dgm:spPr/>
      <dgm:t>
        <a:bodyPr/>
        <a:lstStyle/>
        <a:p>
          <a:endParaRPr lang="en-US"/>
        </a:p>
      </dgm:t>
    </dgm:pt>
    <dgm:pt modelId="{F6AE9C80-1365-481F-87B9-0E708FE8C38E}" type="pres">
      <dgm:prSet presAssocID="{81F17DD3-09A1-4574-A79B-4BC337BA2516}" presName="linear" presStyleCnt="0">
        <dgm:presLayoutVars>
          <dgm:animLvl val="lvl"/>
          <dgm:resizeHandles val="exact"/>
        </dgm:presLayoutVars>
      </dgm:prSet>
      <dgm:spPr/>
    </dgm:pt>
    <dgm:pt modelId="{9A925AF4-3F00-4DC8-A7BE-4FEA3959CEB6}" type="pres">
      <dgm:prSet presAssocID="{ECBA7AF9-5576-40F7-AB83-E647E312E2AA}" presName="parentText" presStyleLbl="node1" presStyleIdx="0" presStyleCnt="1" custScaleY="84836">
        <dgm:presLayoutVars>
          <dgm:chMax val="0"/>
          <dgm:bulletEnabled val="1"/>
        </dgm:presLayoutVars>
      </dgm:prSet>
      <dgm:spPr/>
    </dgm:pt>
    <dgm:pt modelId="{CD04DB2F-EB4D-4657-85EB-943F95162FDF}" type="pres">
      <dgm:prSet presAssocID="{ECBA7AF9-5576-40F7-AB83-E647E312E2AA}" presName="childText" presStyleLbl="revTx" presStyleIdx="0" presStyleCnt="1">
        <dgm:presLayoutVars>
          <dgm:bulletEnabled val="1"/>
        </dgm:presLayoutVars>
      </dgm:prSet>
      <dgm:spPr/>
    </dgm:pt>
  </dgm:ptLst>
  <dgm:cxnLst>
    <dgm:cxn modelId="{BDE73627-9FE2-413E-890B-7A3C30A3EF33}" srcId="{ECBA7AF9-5576-40F7-AB83-E647E312E2AA}" destId="{DC452054-6B8C-4D89-B278-51B9C16D5042}" srcOrd="5" destOrd="0" parTransId="{415DEEDC-AC0B-4D09-B5AD-FD7CF890F94E}" sibTransId="{B3C4A171-9C8D-4D59-8CD7-48F4F48D1BFB}"/>
    <dgm:cxn modelId="{79A89F60-5E00-457C-A714-27F84AA4DF23}" type="presOf" srcId="{ECBA7AF9-5576-40F7-AB83-E647E312E2AA}" destId="{9A925AF4-3F00-4DC8-A7BE-4FEA3959CEB6}" srcOrd="0" destOrd="0" presId="urn:microsoft.com/office/officeart/2005/8/layout/vList2"/>
    <dgm:cxn modelId="{C04DA569-34CF-4713-8B73-EEBCE67664B0}" srcId="{ECBA7AF9-5576-40F7-AB83-E647E312E2AA}" destId="{ABDE8677-C7A5-4C8F-8D24-5FCC32FCEC17}" srcOrd="0" destOrd="0" parTransId="{163BB883-458F-44DF-878B-D728273A582D}" sibTransId="{004B01F8-038C-4125-9D39-7A6AA20E17AB}"/>
    <dgm:cxn modelId="{8052AF72-DAC2-4990-B30B-BE743135F2C4}" srcId="{ECBA7AF9-5576-40F7-AB83-E647E312E2AA}" destId="{69C53E89-D4EC-49F7-9EC2-C91BC884E6D5}" srcOrd="1" destOrd="0" parTransId="{ED809282-9E75-4242-BD2F-7E5709EB1DE1}" sibTransId="{CFA697B4-DDDA-445A-9412-408418AE322F}"/>
    <dgm:cxn modelId="{CD0CFCA4-7D6D-4A33-A82D-32E588BCE320}" type="presOf" srcId="{C96F8721-356C-47A4-9481-7AC9CD8A5EAB}" destId="{CD04DB2F-EB4D-4657-85EB-943F95162FDF}" srcOrd="0" destOrd="2" presId="urn:microsoft.com/office/officeart/2005/8/layout/vList2"/>
    <dgm:cxn modelId="{62302AAC-060F-47F5-8C0A-1FB1A2888910}" type="presOf" srcId="{ABDE8677-C7A5-4C8F-8D24-5FCC32FCEC17}" destId="{CD04DB2F-EB4D-4657-85EB-943F95162FDF}" srcOrd="0" destOrd="0" presId="urn:microsoft.com/office/officeart/2005/8/layout/vList2"/>
    <dgm:cxn modelId="{EB1DF4B6-00BA-4C80-BC68-E0BD35FFC33F}" type="presOf" srcId="{69C53E89-D4EC-49F7-9EC2-C91BC884E6D5}" destId="{CD04DB2F-EB4D-4657-85EB-943F95162FDF}" srcOrd="0" destOrd="1" presId="urn:microsoft.com/office/officeart/2005/8/layout/vList2"/>
    <dgm:cxn modelId="{7340C4B7-AA5B-4E3B-B1E7-68A1A6BFF7CF}" type="presOf" srcId="{DC452054-6B8C-4D89-B278-51B9C16D5042}" destId="{CD04DB2F-EB4D-4657-85EB-943F95162FDF}" srcOrd="0" destOrd="5" presId="urn:microsoft.com/office/officeart/2005/8/layout/vList2"/>
    <dgm:cxn modelId="{64AA6EBC-4DE8-4030-B714-CDD7AB8FE87E}" type="presOf" srcId="{2B188234-03D2-445C-A894-2B6F3CD1123D}" destId="{CD04DB2F-EB4D-4657-85EB-943F95162FDF}" srcOrd="0" destOrd="3" presId="urn:microsoft.com/office/officeart/2005/8/layout/vList2"/>
    <dgm:cxn modelId="{4CE419C0-FCD6-40CE-8CF0-F465001B0E8B}" type="presOf" srcId="{81F17DD3-09A1-4574-A79B-4BC337BA2516}" destId="{F6AE9C80-1365-481F-87B9-0E708FE8C38E}" srcOrd="0" destOrd="0" presId="urn:microsoft.com/office/officeart/2005/8/layout/vList2"/>
    <dgm:cxn modelId="{CA32F9C9-3170-4D3A-A522-BA9028489CB9}" srcId="{ECBA7AF9-5576-40F7-AB83-E647E312E2AA}" destId="{2B188234-03D2-445C-A894-2B6F3CD1123D}" srcOrd="3" destOrd="0" parTransId="{599297BC-8D10-4232-A757-D67EA9C6A216}" sibTransId="{FDA047F6-6CB5-4EF6-A543-638A302E4D6F}"/>
    <dgm:cxn modelId="{3CEE24D2-31C1-4888-9452-1467FB612491}" srcId="{ECBA7AF9-5576-40F7-AB83-E647E312E2AA}" destId="{C96F8721-356C-47A4-9481-7AC9CD8A5EAB}" srcOrd="2" destOrd="0" parTransId="{A93608A1-796B-441D-BDF2-1C653DBE55C6}" sibTransId="{A11D1852-B4D7-4E60-AF33-B817DF578E5E}"/>
    <dgm:cxn modelId="{56D4C9E3-07B1-4DBD-A6EB-4B4C57DB35AF}" type="presOf" srcId="{0A7C5931-C350-4CAF-9BF9-B62B80E82A85}" destId="{CD04DB2F-EB4D-4657-85EB-943F95162FDF}" srcOrd="0" destOrd="4" presId="urn:microsoft.com/office/officeart/2005/8/layout/vList2"/>
    <dgm:cxn modelId="{5EA0C4F4-3B08-4EED-8DDC-9679507CE736}" srcId="{81F17DD3-09A1-4574-A79B-4BC337BA2516}" destId="{ECBA7AF9-5576-40F7-AB83-E647E312E2AA}" srcOrd="0" destOrd="0" parTransId="{BEC9C9F6-E558-46EA-8B96-775B4F700920}" sibTransId="{BB4249AB-6071-4E1D-9967-4ECCA0EB335A}"/>
    <dgm:cxn modelId="{33C899FF-1CF5-4993-9A3D-FE5E22941292}" srcId="{ECBA7AF9-5576-40F7-AB83-E647E312E2AA}" destId="{0A7C5931-C350-4CAF-9BF9-B62B80E82A85}" srcOrd="4" destOrd="0" parTransId="{37AE46FD-8472-461D-9E68-20C61908A620}" sibTransId="{2B8A7E5D-3473-43CA-8158-C47C606C2D50}"/>
    <dgm:cxn modelId="{8EFBB79F-E89F-4F0E-BBA4-6A91BFFACA26}" type="presParOf" srcId="{F6AE9C80-1365-481F-87B9-0E708FE8C38E}" destId="{9A925AF4-3F00-4DC8-A7BE-4FEA3959CEB6}" srcOrd="0" destOrd="0" presId="urn:microsoft.com/office/officeart/2005/8/layout/vList2"/>
    <dgm:cxn modelId="{ADA7C322-6471-409B-B473-EB0523112F72}" type="presParOf" srcId="{F6AE9C80-1365-481F-87B9-0E708FE8C38E}" destId="{CD04DB2F-EB4D-4657-85EB-943F95162FDF}" srcOrd="1" destOrd="0" presId="urn:microsoft.com/office/officeart/2005/8/layout/vList2"/>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76D34D5-6D4B-4C94-A87B-430E02245C1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D32A19C-4EE2-416A-9175-B445C7BC34A7}">
      <dgm:prSet/>
      <dgm:spPr>
        <a:solidFill>
          <a:srgbClr val="243255"/>
        </a:solidFill>
      </dgm:spPr>
      <dgm:t>
        <a:bodyPr/>
        <a:lstStyle/>
        <a:p>
          <a:pPr rtl="0"/>
          <a:r>
            <a:rPr lang="bg-BG" b="1"/>
            <a:t>Инвестиционна теория на креативността</a:t>
          </a:r>
          <a:endParaRPr lang="hr-HR" dirty="0"/>
        </a:p>
      </dgm:t>
    </dgm:pt>
    <dgm:pt modelId="{5D0182BF-6515-414A-8243-F933892DB6D1}" type="parTrans" cxnId="{2343A4A9-1660-4B4A-B31F-6780C6736DF8}">
      <dgm:prSet/>
      <dgm:spPr/>
      <dgm:t>
        <a:bodyPr/>
        <a:lstStyle/>
        <a:p>
          <a:endParaRPr lang="en-US"/>
        </a:p>
      </dgm:t>
    </dgm:pt>
    <dgm:pt modelId="{14E929F3-969C-42BC-84C7-6E2338806DE2}" type="sibTrans" cxnId="{2343A4A9-1660-4B4A-B31F-6780C6736DF8}">
      <dgm:prSet/>
      <dgm:spPr/>
      <dgm:t>
        <a:bodyPr/>
        <a:lstStyle/>
        <a:p>
          <a:endParaRPr lang="en-US"/>
        </a:p>
      </dgm:t>
    </dgm:pt>
    <dgm:pt modelId="{DE003A1C-C93E-4E5C-993B-B3B96A1C25B0}" type="pres">
      <dgm:prSet presAssocID="{476D34D5-6D4B-4C94-A87B-430E02245C1B}" presName="linear" presStyleCnt="0">
        <dgm:presLayoutVars>
          <dgm:animLvl val="lvl"/>
          <dgm:resizeHandles val="exact"/>
        </dgm:presLayoutVars>
      </dgm:prSet>
      <dgm:spPr/>
    </dgm:pt>
    <dgm:pt modelId="{D8BC4C90-D9CD-4FD7-9E86-70E93FA0A0BE}" type="pres">
      <dgm:prSet presAssocID="{AD32A19C-4EE2-416A-9175-B445C7BC34A7}" presName="parentText" presStyleLbl="node1" presStyleIdx="0" presStyleCnt="1" custScaleX="99489" custScaleY="105471">
        <dgm:presLayoutVars>
          <dgm:chMax val="0"/>
          <dgm:bulletEnabled val="1"/>
        </dgm:presLayoutVars>
      </dgm:prSet>
      <dgm:spPr/>
    </dgm:pt>
  </dgm:ptLst>
  <dgm:cxnLst>
    <dgm:cxn modelId="{A100D19E-2CB6-4D39-9536-DF673A9E968C}" type="presOf" srcId="{476D34D5-6D4B-4C94-A87B-430E02245C1B}" destId="{DE003A1C-C93E-4E5C-993B-B3B96A1C25B0}" srcOrd="0" destOrd="0" presId="urn:microsoft.com/office/officeart/2005/8/layout/vList2"/>
    <dgm:cxn modelId="{2343A4A9-1660-4B4A-B31F-6780C6736DF8}" srcId="{476D34D5-6D4B-4C94-A87B-430E02245C1B}" destId="{AD32A19C-4EE2-416A-9175-B445C7BC34A7}" srcOrd="0" destOrd="0" parTransId="{5D0182BF-6515-414A-8243-F933892DB6D1}" sibTransId="{14E929F3-969C-42BC-84C7-6E2338806DE2}"/>
    <dgm:cxn modelId="{5E6793D0-D4C9-40FF-9B8C-09A2F5909788}" type="presOf" srcId="{AD32A19C-4EE2-416A-9175-B445C7BC34A7}" destId="{D8BC4C90-D9CD-4FD7-9E86-70E93FA0A0BE}" srcOrd="0" destOrd="0" presId="urn:microsoft.com/office/officeart/2005/8/layout/vList2"/>
    <dgm:cxn modelId="{7EEC894F-01D4-4F00-9736-1A8ECD0B27B8}" type="presParOf" srcId="{DE003A1C-C93E-4E5C-993B-B3B96A1C25B0}" destId="{D8BC4C90-D9CD-4FD7-9E86-70E93FA0A0B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3D33C3-628D-4FFB-8482-2311D1F1C86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737B334-48ED-4808-AD79-D06BEF93098B}">
      <dgm:prSet custT="1"/>
      <dgm:spPr>
        <a:solidFill>
          <a:srgbClr val="243255"/>
        </a:solidFill>
      </dgm:spPr>
      <dgm:t>
        <a:bodyPr/>
        <a:lstStyle/>
        <a:p>
          <a:pPr rtl="0"/>
          <a:r>
            <a:rPr lang="bg-BG" sz="4000" b="1"/>
            <a:t>Значението на творческото мислене</a:t>
          </a:r>
          <a:endParaRPr lang="hr-HR" sz="4000" dirty="0"/>
        </a:p>
      </dgm:t>
    </dgm:pt>
    <dgm:pt modelId="{A6ABA545-1443-4FE2-8C7D-70C2A8755623}" type="parTrans" cxnId="{987862B2-651A-4021-9618-3C8E324B8356}">
      <dgm:prSet/>
      <dgm:spPr/>
      <dgm:t>
        <a:bodyPr/>
        <a:lstStyle/>
        <a:p>
          <a:endParaRPr lang="en-US"/>
        </a:p>
      </dgm:t>
    </dgm:pt>
    <dgm:pt modelId="{64A21707-A4E5-4266-A989-9CCFF91F2277}" type="sibTrans" cxnId="{987862B2-651A-4021-9618-3C8E324B8356}">
      <dgm:prSet/>
      <dgm:spPr/>
      <dgm:t>
        <a:bodyPr/>
        <a:lstStyle/>
        <a:p>
          <a:endParaRPr lang="en-US"/>
        </a:p>
      </dgm:t>
    </dgm:pt>
    <dgm:pt modelId="{21E48BEC-EEA4-4CA4-A662-BB77DD7CE295}" type="pres">
      <dgm:prSet presAssocID="{7A3D33C3-628D-4FFB-8482-2311D1F1C861}" presName="linear" presStyleCnt="0">
        <dgm:presLayoutVars>
          <dgm:animLvl val="lvl"/>
          <dgm:resizeHandles val="exact"/>
        </dgm:presLayoutVars>
      </dgm:prSet>
      <dgm:spPr/>
    </dgm:pt>
    <dgm:pt modelId="{FAA37E14-4DBF-4465-AA1B-1CBB6F8FF855}" type="pres">
      <dgm:prSet presAssocID="{C737B334-48ED-4808-AD79-D06BEF93098B}" presName="parentText" presStyleLbl="node1" presStyleIdx="0" presStyleCnt="1" custScaleX="95780" custScaleY="84954" custLinFactNeighborX="-2150" custLinFactNeighborY="6104">
        <dgm:presLayoutVars>
          <dgm:chMax val="0"/>
          <dgm:bulletEnabled val="1"/>
        </dgm:presLayoutVars>
      </dgm:prSet>
      <dgm:spPr/>
    </dgm:pt>
  </dgm:ptLst>
  <dgm:cxnLst>
    <dgm:cxn modelId="{987862B2-651A-4021-9618-3C8E324B8356}" srcId="{7A3D33C3-628D-4FFB-8482-2311D1F1C861}" destId="{C737B334-48ED-4808-AD79-D06BEF93098B}" srcOrd="0" destOrd="0" parTransId="{A6ABA545-1443-4FE2-8C7D-70C2A8755623}" sibTransId="{64A21707-A4E5-4266-A989-9CCFF91F2277}"/>
    <dgm:cxn modelId="{ACC974C8-007D-451C-A2E7-C335AB9D7003}" type="presOf" srcId="{7A3D33C3-628D-4FFB-8482-2311D1F1C861}" destId="{21E48BEC-EEA4-4CA4-A662-BB77DD7CE295}" srcOrd="0" destOrd="0" presId="urn:microsoft.com/office/officeart/2005/8/layout/vList2"/>
    <dgm:cxn modelId="{C0AED2EC-E9DD-4826-8184-7883A9F9F907}" type="presOf" srcId="{C737B334-48ED-4808-AD79-D06BEF93098B}" destId="{FAA37E14-4DBF-4465-AA1B-1CBB6F8FF855}" srcOrd="0" destOrd="0" presId="urn:microsoft.com/office/officeart/2005/8/layout/vList2"/>
    <dgm:cxn modelId="{9E069436-1288-4299-84D0-B0E21F3EECAE}" type="presParOf" srcId="{21E48BEC-EEA4-4CA4-A662-BB77DD7CE295}" destId="{FAA37E14-4DBF-4465-AA1B-1CBB6F8FF855}"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83C8857-0932-4AC7-BD63-5A1EB6029997}" type="doc">
      <dgm:prSet loTypeId="urn:microsoft.com/office/officeart/2005/8/layout/vList5" loCatId="list" qsTypeId="urn:microsoft.com/office/officeart/2005/8/quickstyle/3d2" qsCatId="3D" csTypeId="urn:microsoft.com/office/officeart/2005/8/colors/accent1_2" csCatId="accent1" phldr="1"/>
      <dgm:spPr/>
      <dgm:t>
        <a:bodyPr/>
        <a:lstStyle/>
        <a:p>
          <a:endParaRPr lang="hr-HR"/>
        </a:p>
      </dgm:t>
    </dgm:pt>
    <dgm:pt modelId="{21BF8D8A-861A-4DF9-90EC-F533FDE41FBF}">
      <dgm:prSet phldrT="[Text]" custT="1"/>
      <dgm:spPr>
        <a:solidFill>
          <a:srgbClr val="243255"/>
        </a:solidFill>
      </dgm:spPr>
      <dgm:t>
        <a:bodyPr/>
        <a:lstStyle/>
        <a:p>
          <a:r>
            <a:rPr lang="bg-BG" sz="3200" noProof="0"/>
            <a:t>За отделния човек </a:t>
          </a:r>
          <a:endParaRPr lang="en-GB" sz="3200" noProof="0" dirty="0"/>
        </a:p>
      </dgm:t>
    </dgm:pt>
    <dgm:pt modelId="{F21274AC-59FC-4B3F-B28D-11DA62F738F4}" type="parTrans" cxnId="{F2148F55-14E6-4549-970F-BB132939BE7A}">
      <dgm:prSet/>
      <dgm:spPr/>
      <dgm:t>
        <a:bodyPr/>
        <a:lstStyle/>
        <a:p>
          <a:endParaRPr lang="hr-HR"/>
        </a:p>
      </dgm:t>
    </dgm:pt>
    <dgm:pt modelId="{FCA86EB2-4E33-450D-AA6D-B7ADE29F4D70}" type="sibTrans" cxnId="{F2148F55-14E6-4549-970F-BB132939BE7A}">
      <dgm:prSet/>
      <dgm:spPr/>
      <dgm:t>
        <a:bodyPr/>
        <a:lstStyle/>
        <a:p>
          <a:endParaRPr lang="hr-HR"/>
        </a:p>
      </dgm:t>
    </dgm:pt>
    <dgm:pt modelId="{F2CEAE8F-EB5E-436F-A511-525561F801BC}">
      <dgm:prSet phldrT="[Text]" custT="1"/>
      <dgm:spPr/>
      <dgm:t>
        <a:bodyPr/>
        <a:lstStyle/>
        <a:p>
          <a:r>
            <a:rPr lang="bg-BG" sz="2800">
              <a:solidFill>
                <a:srgbClr val="C00000"/>
              </a:solidFill>
            </a:rPr>
            <a:t>разрешаване на проблеми на работното място и в ежедневието </a:t>
          </a:r>
          <a:endParaRPr lang="hr-HR" sz="2800" dirty="0">
            <a:solidFill>
              <a:srgbClr val="C00000"/>
            </a:solidFill>
          </a:endParaRPr>
        </a:p>
      </dgm:t>
    </dgm:pt>
    <dgm:pt modelId="{1C33AF83-660D-43BD-87E8-CF50CC944BC7}" type="parTrans" cxnId="{8EC45A42-B2B7-48BE-A9A3-13103B463EC3}">
      <dgm:prSet/>
      <dgm:spPr/>
      <dgm:t>
        <a:bodyPr/>
        <a:lstStyle/>
        <a:p>
          <a:endParaRPr lang="hr-HR"/>
        </a:p>
      </dgm:t>
    </dgm:pt>
    <dgm:pt modelId="{9142054A-A099-430E-979F-A3CAA7429D7E}" type="sibTrans" cxnId="{8EC45A42-B2B7-48BE-A9A3-13103B463EC3}">
      <dgm:prSet/>
      <dgm:spPr/>
      <dgm:t>
        <a:bodyPr/>
        <a:lstStyle/>
        <a:p>
          <a:endParaRPr lang="hr-HR"/>
        </a:p>
      </dgm:t>
    </dgm:pt>
    <dgm:pt modelId="{14A36E9B-3BF3-42AF-9184-AB8A4F9A0E96}">
      <dgm:prSet phldrT="[Text]" custT="1"/>
      <dgm:spPr>
        <a:solidFill>
          <a:srgbClr val="243255"/>
        </a:solidFill>
      </dgm:spPr>
      <dgm:t>
        <a:bodyPr/>
        <a:lstStyle/>
        <a:p>
          <a:r>
            <a:rPr lang="bg-BG" sz="3200" noProof="0"/>
            <a:t>За обществото</a:t>
          </a:r>
          <a:endParaRPr lang="en-GB" sz="3200" noProof="0" dirty="0"/>
        </a:p>
      </dgm:t>
    </dgm:pt>
    <dgm:pt modelId="{DF4D9A95-EBBC-4570-B83F-6F34CD39047B}" type="parTrans" cxnId="{DBE8B8F3-7DE7-4169-AB9F-6C84AB59F24C}">
      <dgm:prSet/>
      <dgm:spPr/>
      <dgm:t>
        <a:bodyPr/>
        <a:lstStyle/>
        <a:p>
          <a:endParaRPr lang="hr-HR"/>
        </a:p>
      </dgm:t>
    </dgm:pt>
    <dgm:pt modelId="{20BA0BF3-098C-4766-936F-B6B34BCDD91A}" type="sibTrans" cxnId="{DBE8B8F3-7DE7-4169-AB9F-6C84AB59F24C}">
      <dgm:prSet/>
      <dgm:spPr/>
      <dgm:t>
        <a:bodyPr/>
        <a:lstStyle/>
        <a:p>
          <a:endParaRPr lang="hr-HR"/>
        </a:p>
      </dgm:t>
    </dgm:pt>
    <dgm:pt modelId="{A7CF1C0D-ECEA-4548-A8C6-6A99031D4D23}">
      <dgm:prSet phldrT="[Text]" custT="1"/>
      <dgm:spPr/>
      <dgm:t>
        <a:bodyPr/>
        <a:lstStyle/>
        <a:p>
          <a:r>
            <a:rPr lang="ru-RU" sz="2800">
              <a:solidFill>
                <a:srgbClr val="C00000"/>
              </a:solidFill>
            </a:rPr>
            <a:t>ново научно познание, нови направления в изкуствата, нови изобретения и социални програми</a:t>
          </a:r>
          <a:endParaRPr lang="hr-HR" sz="2800" dirty="0">
            <a:solidFill>
              <a:srgbClr val="C00000"/>
            </a:solidFill>
          </a:endParaRPr>
        </a:p>
      </dgm:t>
    </dgm:pt>
    <dgm:pt modelId="{D4A7008D-C420-42AF-B2E5-5CAA88EEFF12}" type="parTrans" cxnId="{B925B802-0C40-4520-B72B-45FAD071DDDC}">
      <dgm:prSet/>
      <dgm:spPr/>
      <dgm:t>
        <a:bodyPr/>
        <a:lstStyle/>
        <a:p>
          <a:endParaRPr lang="hr-HR"/>
        </a:p>
      </dgm:t>
    </dgm:pt>
    <dgm:pt modelId="{4A39C2F8-953E-4773-8C03-22857E9A98D8}" type="sibTrans" cxnId="{B925B802-0C40-4520-B72B-45FAD071DDDC}">
      <dgm:prSet/>
      <dgm:spPr/>
      <dgm:t>
        <a:bodyPr/>
        <a:lstStyle/>
        <a:p>
          <a:endParaRPr lang="hr-HR"/>
        </a:p>
      </dgm:t>
    </dgm:pt>
    <dgm:pt modelId="{802C8410-4F69-4C25-A4B8-E4427D9BCCCE}">
      <dgm:prSet phldrT="[Text]" custT="1"/>
      <dgm:spPr>
        <a:solidFill>
          <a:srgbClr val="243255"/>
        </a:solidFill>
      </dgm:spPr>
      <dgm:t>
        <a:bodyPr/>
        <a:lstStyle/>
        <a:p>
          <a:r>
            <a:rPr lang="bg-BG" sz="3200" noProof="0"/>
            <a:t>Икономическа значимост</a:t>
          </a:r>
          <a:endParaRPr lang="en-GB" sz="3200" noProof="0" dirty="0"/>
        </a:p>
      </dgm:t>
    </dgm:pt>
    <dgm:pt modelId="{4A6D81AF-BCF7-4DFC-A23B-81C22D6BA312}" type="parTrans" cxnId="{5BBE9AFF-E049-48D2-8FC2-AD2B4FCD5FB7}">
      <dgm:prSet/>
      <dgm:spPr/>
      <dgm:t>
        <a:bodyPr/>
        <a:lstStyle/>
        <a:p>
          <a:endParaRPr lang="hr-HR"/>
        </a:p>
      </dgm:t>
    </dgm:pt>
    <dgm:pt modelId="{74492595-71CF-4152-9AB8-CAFA278296EF}" type="sibTrans" cxnId="{5BBE9AFF-E049-48D2-8FC2-AD2B4FCD5FB7}">
      <dgm:prSet/>
      <dgm:spPr/>
      <dgm:t>
        <a:bodyPr/>
        <a:lstStyle/>
        <a:p>
          <a:endParaRPr lang="hr-HR"/>
        </a:p>
      </dgm:t>
    </dgm:pt>
    <dgm:pt modelId="{97075A62-D073-42F8-A8C5-52EC9DD69B80}">
      <dgm:prSet phldrT="[Text]" custT="1"/>
      <dgm:spPr/>
      <dgm:t>
        <a:bodyPr/>
        <a:lstStyle/>
        <a:p>
          <a:r>
            <a:rPr lang="ru-RU" sz="2800">
              <a:solidFill>
                <a:srgbClr val="C00000"/>
              </a:solidFill>
            </a:rPr>
            <a:t>новите продукти и услуги създават нови работни места</a:t>
          </a:r>
          <a:endParaRPr lang="hr-HR" sz="2800" dirty="0">
            <a:solidFill>
              <a:srgbClr val="C00000"/>
            </a:solidFill>
          </a:endParaRPr>
        </a:p>
      </dgm:t>
    </dgm:pt>
    <dgm:pt modelId="{410927D1-A68A-4397-8581-D925F95466C3}" type="sibTrans" cxnId="{BDD567B3-C422-4742-98A5-B8079EEB9EE3}">
      <dgm:prSet/>
      <dgm:spPr/>
      <dgm:t>
        <a:bodyPr/>
        <a:lstStyle/>
        <a:p>
          <a:endParaRPr lang="hr-HR"/>
        </a:p>
      </dgm:t>
    </dgm:pt>
    <dgm:pt modelId="{FA8885FA-9F72-412B-A2C9-4A3EDC46994B}" type="parTrans" cxnId="{BDD567B3-C422-4742-98A5-B8079EEB9EE3}">
      <dgm:prSet/>
      <dgm:spPr/>
      <dgm:t>
        <a:bodyPr/>
        <a:lstStyle/>
        <a:p>
          <a:endParaRPr lang="hr-HR"/>
        </a:p>
      </dgm:t>
    </dgm:pt>
    <dgm:pt modelId="{3EA56B01-BB93-40FD-8346-CAF4EAECB391}" type="pres">
      <dgm:prSet presAssocID="{483C8857-0932-4AC7-BD63-5A1EB6029997}" presName="Name0" presStyleCnt="0">
        <dgm:presLayoutVars>
          <dgm:dir/>
          <dgm:animLvl val="lvl"/>
          <dgm:resizeHandles val="exact"/>
        </dgm:presLayoutVars>
      </dgm:prSet>
      <dgm:spPr/>
    </dgm:pt>
    <dgm:pt modelId="{94A2DC8C-645D-46C1-BEF6-368BACA73462}" type="pres">
      <dgm:prSet presAssocID="{21BF8D8A-861A-4DF9-90EC-F533FDE41FBF}" presName="linNode" presStyleCnt="0"/>
      <dgm:spPr/>
    </dgm:pt>
    <dgm:pt modelId="{E1534FEC-4C35-484A-ABBB-B1099D4B2696}" type="pres">
      <dgm:prSet presAssocID="{21BF8D8A-861A-4DF9-90EC-F533FDE41FBF}" presName="parentText" presStyleLbl="node1" presStyleIdx="0" presStyleCnt="3" custScaleX="154803" custScaleY="59745">
        <dgm:presLayoutVars>
          <dgm:chMax val="1"/>
          <dgm:bulletEnabled val="1"/>
        </dgm:presLayoutVars>
      </dgm:prSet>
      <dgm:spPr/>
    </dgm:pt>
    <dgm:pt modelId="{5D28BFC0-C28E-48CD-AAE7-42B27B46BE28}" type="pres">
      <dgm:prSet presAssocID="{21BF8D8A-861A-4DF9-90EC-F533FDE41FBF}" presName="descendantText" presStyleLbl="alignAccFollowNode1" presStyleIdx="0" presStyleCnt="3">
        <dgm:presLayoutVars>
          <dgm:bulletEnabled val="1"/>
        </dgm:presLayoutVars>
      </dgm:prSet>
      <dgm:spPr/>
    </dgm:pt>
    <dgm:pt modelId="{02260332-0083-4770-91CA-6087602FA9EB}" type="pres">
      <dgm:prSet presAssocID="{FCA86EB2-4E33-450D-AA6D-B7ADE29F4D70}" presName="sp" presStyleCnt="0"/>
      <dgm:spPr/>
    </dgm:pt>
    <dgm:pt modelId="{DD5CA113-9882-4387-9AD4-EA199377E2DA}" type="pres">
      <dgm:prSet presAssocID="{14A36E9B-3BF3-42AF-9184-AB8A4F9A0E96}" presName="linNode" presStyleCnt="0"/>
      <dgm:spPr/>
    </dgm:pt>
    <dgm:pt modelId="{ED7A3EE9-A2B9-451A-BA46-9BE4AFB6697F}" type="pres">
      <dgm:prSet presAssocID="{14A36E9B-3BF3-42AF-9184-AB8A4F9A0E96}" presName="parentText" presStyleLbl="node1" presStyleIdx="1" presStyleCnt="3" custScaleX="154478" custScaleY="63038">
        <dgm:presLayoutVars>
          <dgm:chMax val="1"/>
          <dgm:bulletEnabled val="1"/>
        </dgm:presLayoutVars>
      </dgm:prSet>
      <dgm:spPr/>
    </dgm:pt>
    <dgm:pt modelId="{6F188ED6-B9A0-4E54-A7D8-F36F49A4A13A}" type="pres">
      <dgm:prSet presAssocID="{14A36E9B-3BF3-42AF-9184-AB8A4F9A0E96}" presName="descendantText" presStyleLbl="alignAccFollowNode1" presStyleIdx="1" presStyleCnt="3">
        <dgm:presLayoutVars>
          <dgm:bulletEnabled val="1"/>
        </dgm:presLayoutVars>
      </dgm:prSet>
      <dgm:spPr/>
    </dgm:pt>
    <dgm:pt modelId="{04EFF573-B0B9-4FE7-872B-A4C0458FF9DA}" type="pres">
      <dgm:prSet presAssocID="{20BA0BF3-098C-4766-936F-B6B34BCDD91A}" presName="sp" presStyleCnt="0"/>
      <dgm:spPr/>
    </dgm:pt>
    <dgm:pt modelId="{E80D789A-B7E9-4813-A578-56BDF02F742E}" type="pres">
      <dgm:prSet presAssocID="{802C8410-4F69-4C25-A4B8-E4427D9BCCCE}" presName="linNode" presStyleCnt="0"/>
      <dgm:spPr/>
    </dgm:pt>
    <dgm:pt modelId="{B725AE02-4317-4683-ADAA-B985F65A01CB}" type="pres">
      <dgm:prSet presAssocID="{802C8410-4F69-4C25-A4B8-E4427D9BCCCE}" presName="parentText" presStyleLbl="node1" presStyleIdx="2" presStyleCnt="3" custScaleX="129222" custScaleY="56888">
        <dgm:presLayoutVars>
          <dgm:chMax val="1"/>
          <dgm:bulletEnabled val="1"/>
        </dgm:presLayoutVars>
      </dgm:prSet>
      <dgm:spPr/>
    </dgm:pt>
    <dgm:pt modelId="{DB93C367-2312-4D63-8B3C-187D81AB16DA}" type="pres">
      <dgm:prSet presAssocID="{802C8410-4F69-4C25-A4B8-E4427D9BCCCE}" presName="descendantText" presStyleLbl="alignAccFollowNode1" presStyleIdx="2" presStyleCnt="3" custScaleX="83544">
        <dgm:presLayoutVars>
          <dgm:bulletEnabled val="1"/>
        </dgm:presLayoutVars>
      </dgm:prSet>
      <dgm:spPr/>
    </dgm:pt>
  </dgm:ptLst>
  <dgm:cxnLst>
    <dgm:cxn modelId="{B925B802-0C40-4520-B72B-45FAD071DDDC}" srcId="{14A36E9B-3BF3-42AF-9184-AB8A4F9A0E96}" destId="{A7CF1C0D-ECEA-4548-A8C6-6A99031D4D23}" srcOrd="0" destOrd="0" parTransId="{D4A7008D-C420-42AF-B2E5-5CAA88EEFF12}" sibTransId="{4A39C2F8-953E-4773-8C03-22857E9A98D8}"/>
    <dgm:cxn modelId="{CCFDFC0F-95B5-4365-B392-BBC0270365F5}" type="presOf" srcId="{F2CEAE8F-EB5E-436F-A511-525561F801BC}" destId="{5D28BFC0-C28E-48CD-AAE7-42B27B46BE28}" srcOrd="0" destOrd="0" presId="urn:microsoft.com/office/officeart/2005/8/layout/vList5"/>
    <dgm:cxn modelId="{7F15A732-82F5-4E79-BCCB-429D602E1C91}" type="presOf" srcId="{A7CF1C0D-ECEA-4548-A8C6-6A99031D4D23}" destId="{6F188ED6-B9A0-4E54-A7D8-F36F49A4A13A}" srcOrd="0" destOrd="0" presId="urn:microsoft.com/office/officeart/2005/8/layout/vList5"/>
    <dgm:cxn modelId="{8EC45A42-B2B7-48BE-A9A3-13103B463EC3}" srcId="{21BF8D8A-861A-4DF9-90EC-F533FDE41FBF}" destId="{F2CEAE8F-EB5E-436F-A511-525561F801BC}" srcOrd="0" destOrd="0" parTransId="{1C33AF83-660D-43BD-87E8-CF50CC944BC7}" sibTransId="{9142054A-A099-430E-979F-A3CAA7429D7E}"/>
    <dgm:cxn modelId="{3676F06E-C586-45B0-A58E-C85B03F5AC40}" type="presOf" srcId="{21BF8D8A-861A-4DF9-90EC-F533FDE41FBF}" destId="{E1534FEC-4C35-484A-ABBB-B1099D4B2696}" srcOrd="0" destOrd="0" presId="urn:microsoft.com/office/officeart/2005/8/layout/vList5"/>
    <dgm:cxn modelId="{F2148F55-14E6-4549-970F-BB132939BE7A}" srcId="{483C8857-0932-4AC7-BD63-5A1EB6029997}" destId="{21BF8D8A-861A-4DF9-90EC-F533FDE41FBF}" srcOrd="0" destOrd="0" parTransId="{F21274AC-59FC-4B3F-B28D-11DA62F738F4}" sibTransId="{FCA86EB2-4E33-450D-AA6D-B7ADE29F4D70}"/>
    <dgm:cxn modelId="{EDCD5E80-2501-48E6-9D4E-D90083B3918C}" type="presOf" srcId="{483C8857-0932-4AC7-BD63-5A1EB6029997}" destId="{3EA56B01-BB93-40FD-8346-CAF4EAECB391}" srcOrd="0" destOrd="0" presId="urn:microsoft.com/office/officeart/2005/8/layout/vList5"/>
    <dgm:cxn modelId="{CC03B8A7-7E5A-4A4E-8D51-DB533E8FD819}" type="presOf" srcId="{14A36E9B-3BF3-42AF-9184-AB8A4F9A0E96}" destId="{ED7A3EE9-A2B9-451A-BA46-9BE4AFB6697F}" srcOrd="0" destOrd="0" presId="urn:microsoft.com/office/officeart/2005/8/layout/vList5"/>
    <dgm:cxn modelId="{BDD567B3-C422-4742-98A5-B8079EEB9EE3}" srcId="{802C8410-4F69-4C25-A4B8-E4427D9BCCCE}" destId="{97075A62-D073-42F8-A8C5-52EC9DD69B80}" srcOrd="0" destOrd="0" parTransId="{FA8885FA-9F72-412B-A2C9-4A3EDC46994B}" sibTransId="{410927D1-A68A-4397-8581-D925F95466C3}"/>
    <dgm:cxn modelId="{670E6DC0-59F7-48C3-9E24-02BEE53748AA}" type="presOf" srcId="{802C8410-4F69-4C25-A4B8-E4427D9BCCCE}" destId="{B725AE02-4317-4683-ADAA-B985F65A01CB}" srcOrd="0" destOrd="0" presId="urn:microsoft.com/office/officeart/2005/8/layout/vList5"/>
    <dgm:cxn modelId="{2BCE46C7-1731-46D8-8465-002156122B17}" type="presOf" srcId="{97075A62-D073-42F8-A8C5-52EC9DD69B80}" destId="{DB93C367-2312-4D63-8B3C-187D81AB16DA}" srcOrd="0" destOrd="0" presId="urn:microsoft.com/office/officeart/2005/8/layout/vList5"/>
    <dgm:cxn modelId="{DBE8B8F3-7DE7-4169-AB9F-6C84AB59F24C}" srcId="{483C8857-0932-4AC7-BD63-5A1EB6029997}" destId="{14A36E9B-3BF3-42AF-9184-AB8A4F9A0E96}" srcOrd="1" destOrd="0" parTransId="{DF4D9A95-EBBC-4570-B83F-6F34CD39047B}" sibTransId="{20BA0BF3-098C-4766-936F-B6B34BCDD91A}"/>
    <dgm:cxn modelId="{5BBE9AFF-E049-48D2-8FC2-AD2B4FCD5FB7}" srcId="{483C8857-0932-4AC7-BD63-5A1EB6029997}" destId="{802C8410-4F69-4C25-A4B8-E4427D9BCCCE}" srcOrd="2" destOrd="0" parTransId="{4A6D81AF-BCF7-4DFC-A23B-81C22D6BA312}" sibTransId="{74492595-71CF-4152-9AB8-CAFA278296EF}"/>
    <dgm:cxn modelId="{D4AC4CD5-2CCF-4A0A-A325-2226FFF7F875}" type="presParOf" srcId="{3EA56B01-BB93-40FD-8346-CAF4EAECB391}" destId="{94A2DC8C-645D-46C1-BEF6-368BACA73462}" srcOrd="0" destOrd="0" presId="urn:microsoft.com/office/officeart/2005/8/layout/vList5"/>
    <dgm:cxn modelId="{24828286-BCF1-40BB-BAD9-1AD527D4C5F5}" type="presParOf" srcId="{94A2DC8C-645D-46C1-BEF6-368BACA73462}" destId="{E1534FEC-4C35-484A-ABBB-B1099D4B2696}" srcOrd="0" destOrd="0" presId="urn:microsoft.com/office/officeart/2005/8/layout/vList5"/>
    <dgm:cxn modelId="{2D94A66A-0327-4B36-9E0F-ED033E19EA35}" type="presParOf" srcId="{94A2DC8C-645D-46C1-BEF6-368BACA73462}" destId="{5D28BFC0-C28E-48CD-AAE7-42B27B46BE28}" srcOrd="1" destOrd="0" presId="urn:microsoft.com/office/officeart/2005/8/layout/vList5"/>
    <dgm:cxn modelId="{221435BC-E9AD-4262-98D7-0660E92155BB}" type="presParOf" srcId="{3EA56B01-BB93-40FD-8346-CAF4EAECB391}" destId="{02260332-0083-4770-91CA-6087602FA9EB}" srcOrd="1" destOrd="0" presId="urn:microsoft.com/office/officeart/2005/8/layout/vList5"/>
    <dgm:cxn modelId="{F50E7E02-0F80-45CF-922A-9F1BB848332D}" type="presParOf" srcId="{3EA56B01-BB93-40FD-8346-CAF4EAECB391}" destId="{DD5CA113-9882-4387-9AD4-EA199377E2DA}" srcOrd="2" destOrd="0" presId="urn:microsoft.com/office/officeart/2005/8/layout/vList5"/>
    <dgm:cxn modelId="{1446F184-122C-4C0B-8A33-D2B5B00CBD2A}" type="presParOf" srcId="{DD5CA113-9882-4387-9AD4-EA199377E2DA}" destId="{ED7A3EE9-A2B9-451A-BA46-9BE4AFB6697F}" srcOrd="0" destOrd="0" presId="urn:microsoft.com/office/officeart/2005/8/layout/vList5"/>
    <dgm:cxn modelId="{F3F98171-F63F-4618-BA43-2F0833895588}" type="presParOf" srcId="{DD5CA113-9882-4387-9AD4-EA199377E2DA}" destId="{6F188ED6-B9A0-4E54-A7D8-F36F49A4A13A}" srcOrd="1" destOrd="0" presId="urn:microsoft.com/office/officeart/2005/8/layout/vList5"/>
    <dgm:cxn modelId="{4F2F27DE-0C17-4DD2-A24D-03B0D1A4BD66}" type="presParOf" srcId="{3EA56B01-BB93-40FD-8346-CAF4EAECB391}" destId="{04EFF573-B0B9-4FE7-872B-A4C0458FF9DA}" srcOrd="3" destOrd="0" presId="urn:microsoft.com/office/officeart/2005/8/layout/vList5"/>
    <dgm:cxn modelId="{DB2B6633-9D21-4FD4-ACA4-B4D1AFA94B51}" type="presParOf" srcId="{3EA56B01-BB93-40FD-8346-CAF4EAECB391}" destId="{E80D789A-B7E9-4813-A578-56BDF02F742E}" srcOrd="4" destOrd="0" presId="urn:microsoft.com/office/officeart/2005/8/layout/vList5"/>
    <dgm:cxn modelId="{B072CC0C-4C48-4195-B9AA-DFC56E0C196A}" type="presParOf" srcId="{E80D789A-B7E9-4813-A578-56BDF02F742E}" destId="{B725AE02-4317-4683-ADAA-B985F65A01CB}" srcOrd="0" destOrd="0" presId="urn:microsoft.com/office/officeart/2005/8/layout/vList5"/>
    <dgm:cxn modelId="{6E4572BE-09F5-48AB-84CB-4BE37178701D}" type="presParOf" srcId="{E80D789A-B7E9-4813-A578-56BDF02F742E}" destId="{DB93C367-2312-4D63-8B3C-187D81AB16DA}" srcOrd="1" destOrd="0" presId="urn:microsoft.com/office/officeart/2005/8/layout/vList5"/>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402001C-43B1-4353-B0B7-C7EBD85A66D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EC14547-C59B-4DC8-BF32-198A736F4B18}">
      <dgm:prSet/>
      <dgm:spPr>
        <a:solidFill>
          <a:srgbClr val="243255"/>
        </a:solidFill>
      </dgm:spPr>
      <dgm:t>
        <a:bodyPr/>
        <a:lstStyle/>
        <a:p>
          <a:pPr rtl="0"/>
          <a:r>
            <a:rPr lang="ru-RU" b="1"/>
            <a:t>Пет съставни части на креативността:</a:t>
          </a:r>
          <a:r>
            <a:rPr lang="hr-HR" b="1"/>
            <a:t> </a:t>
          </a:r>
          <a:r>
            <a:rPr lang="en-GB" b="1"/>
            <a:t>Sternberg </a:t>
          </a:r>
          <a:r>
            <a:rPr lang="bg-BG" b="1"/>
            <a:t>и</a:t>
          </a:r>
          <a:r>
            <a:rPr lang="en-GB" b="1"/>
            <a:t> </a:t>
          </a:r>
          <a:r>
            <a:rPr lang="en-GB" b="1" dirty="0" err="1"/>
            <a:t>Lubart</a:t>
          </a:r>
          <a:r>
            <a:rPr lang="en-GB" b="1" dirty="0"/>
            <a:t> (1992)</a:t>
          </a:r>
          <a:endParaRPr lang="hr-HR" dirty="0"/>
        </a:p>
      </dgm:t>
    </dgm:pt>
    <dgm:pt modelId="{F9A33425-8454-4604-A579-4573ADB14FB9}" type="parTrans" cxnId="{A3EFE07D-38A0-43C2-9536-506EE2C717D6}">
      <dgm:prSet/>
      <dgm:spPr/>
      <dgm:t>
        <a:bodyPr/>
        <a:lstStyle/>
        <a:p>
          <a:endParaRPr lang="en-US"/>
        </a:p>
      </dgm:t>
    </dgm:pt>
    <dgm:pt modelId="{AE05132A-4597-4D30-929D-43C763701523}" type="sibTrans" cxnId="{A3EFE07D-38A0-43C2-9536-506EE2C717D6}">
      <dgm:prSet/>
      <dgm:spPr/>
      <dgm:t>
        <a:bodyPr/>
        <a:lstStyle/>
        <a:p>
          <a:endParaRPr lang="en-US"/>
        </a:p>
      </dgm:t>
    </dgm:pt>
    <dgm:pt modelId="{0E84E816-381F-4EE2-B4A7-262DCA400F99}" type="pres">
      <dgm:prSet presAssocID="{8402001C-43B1-4353-B0B7-C7EBD85A66DE}" presName="linear" presStyleCnt="0">
        <dgm:presLayoutVars>
          <dgm:animLvl val="lvl"/>
          <dgm:resizeHandles val="exact"/>
        </dgm:presLayoutVars>
      </dgm:prSet>
      <dgm:spPr/>
    </dgm:pt>
    <dgm:pt modelId="{05F7B1CA-DB78-427E-ACB2-C82394A21199}" type="pres">
      <dgm:prSet presAssocID="{EEC14547-C59B-4DC8-BF32-198A736F4B18}" presName="parentText" presStyleLbl="node1" presStyleIdx="0" presStyleCnt="1" custScaleX="95780" custScaleY="96489">
        <dgm:presLayoutVars>
          <dgm:chMax val="0"/>
          <dgm:bulletEnabled val="1"/>
        </dgm:presLayoutVars>
      </dgm:prSet>
      <dgm:spPr/>
    </dgm:pt>
  </dgm:ptLst>
  <dgm:cxnLst>
    <dgm:cxn modelId="{F3437047-7CA9-42DB-ADBC-D9384B0B3451}" type="presOf" srcId="{8402001C-43B1-4353-B0B7-C7EBD85A66DE}" destId="{0E84E816-381F-4EE2-B4A7-262DCA400F99}" srcOrd="0" destOrd="0" presId="urn:microsoft.com/office/officeart/2005/8/layout/vList2"/>
    <dgm:cxn modelId="{A3EFE07D-38A0-43C2-9536-506EE2C717D6}" srcId="{8402001C-43B1-4353-B0B7-C7EBD85A66DE}" destId="{EEC14547-C59B-4DC8-BF32-198A736F4B18}" srcOrd="0" destOrd="0" parTransId="{F9A33425-8454-4604-A579-4573ADB14FB9}" sibTransId="{AE05132A-4597-4D30-929D-43C763701523}"/>
    <dgm:cxn modelId="{E55969A0-05AF-4509-8A0A-3B7E76A8D125}" type="presOf" srcId="{EEC14547-C59B-4DC8-BF32-198A736F4B18}" destId="{05F7B1CA-DB78-427E-ACB2-C82394A21199}" srcOrd="0" destOrd="0" presId="urn:microsoft.com/office/officeart/2005/8/layout/vList2"/>
    <dgm:cxn modelId="{D02A6D9C-4594-4C0B-8D6A-14AC42531ED8}" type="presParOf" srcId="{0E84E816-381F-4EE2-B4A7-262DCA400F99}" destId="{05F7B1CA-DB78-427E-ACB2-C82394A2119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D2D6C4A-C4CF-4FF3-954F-0965B7B193A4}" type="doc">
      <dgm:prSet loTypeId="urn:microsoft.com/office/officeart/2005/8/layout/chevron2" loCatId="process" qsTypeId="urn:microsoft.com/office/officeart/2005/8/quickstyle/3d2" qsCatId="3D" csTypeId="urn:microsoft.com/office/officeart/2005/8/colors/accent2_2" csCatId="accent2" phldr="1"/>
      <dgm:spPr/>
      <dgm:t>
        <a:bodyPr/>
        <a:lstStyle/>
        <a:p>
          <a:endParaRPr lang="hr-HR"/>
        </a:p>
      </dgm:t>
    </dgm:pt>
    <dgm:pt modelId="{BB5F09F7-8281-4E91-B670-E9F9868F9F93}">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pPr rtl="0"/>
          <a:endParaRPr lang="hr-HR"/>
        </a:p>
      </dgm:t>
    </dgm:pt>
    <dgm:pt modelId="{4A9ED53B-A189-4316-B902-82024D6EC4AD}" type="parTrans" cxnId="{69077FAC-9970-455C-BB2C-56C42B3F76E1}">
      <dgm:prSet/>
      <dgm:spPr/>
      <dgm:t>
        <a:bodyPr/>
        <a:lstStyle/>
        <a:p>
          <a:endParaRPr lang="hr-HR"/>
        </a:p>
      </dgm:t>
    </dgm:pt>
    <dgm:pt modelId="{16EE71DA-EB00-4D7E-B44B-9E21C581CB23}" type="sibTrans" cxnId="{69077FAC-9970-455C-BB2C-56C42B3F76E1}">
      <dgm:prSet/>
      <dgm:spPr/>
      <dgm:t>
        <a:bodyPr/>
        <a:lstStyle/>
        <a:p>
          <a:endParaRPr lang="hr-HR"/>
        </a:p>
      </dgm:t>
    </dgm:pt>
    <dgm:pt modelId="{2A690DE2-3342-4744-AD07-1D6B2A408AB1}">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pPr rtl="0"/>
          <a:r>
            <a:rPr lang="en-US" dirty="0"/>
            <a:t>	</a:t>
          </a:r>
          <a:endParaRPr lang="hr-HR" dirty="0"/>
        </a:p>
      </dgm:t>
    </dgm:pt>
    <dgm:pt modelId="{10BD68FB-0133-47EB-9A9D-3A0FD0C9BCE9}" type="parTrans" cxnId="{9E3D741E-36F5-4DD1-979B-FDA5A44B926C}">
      <dgm:prSet/>
      <dgm:spPr/>
      <dgm:t>
        <a:bodyPr/>
        <a:lstStyle/>
        <a:p>
          <a:endParaRPr lang="hr-HR"/>
        </a:p>
      </dgm:t>
    </dgm:pt>
    <dgm:pt modelId="{87F0D7C8-F60A-40E0-8971-5E5EDD82C0FD}" type="sibTrans" cxnId="{9E3D741E-36F5-4DD1-979B-FDA5A44B926C}">
      <dgm:prSet/>
      <dgm:spPr/>
      <dgm:t>
        <a:bodyPr/>
        <a:lstStyle/>
        <a:p>
          <a:endParaRPr lang="hr-HR"/>
        </a:p>
      </dgm:t>
    </dgm:pt>
    <dgm:pt modelId="{F8F9766B-9B77-4E3F-BECB-15954D333FE0}">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endParaRPr lang="hr-HR"/>
        </a:p>
      </dgm:t>
    </dgm:pt>
    <dgm:pt modelId="{CA234793-A6A5-4E6A-AFD0-96FD3DFAE714}" type="parTrans" cxnId="{94B668F0-E34A-4A6D-8C0F-939932502983}">
      <dgm:prSet/>
      <dgm:spPr/>
      <dgm:t>
        <a:bodyPr/>
        <a:lstStyle/>
        <a:p>
          <a:endParaRPr lang="hr-HR"/>
        </a:p>
      </dgm:t>
    </dgm:pt>
    <dgm:pt modelId="{6AA122E3-477F-4EF4-840A-D78B578EF0F9}" type="sibTrans" cxnId="{94B668F0-E34A-4A6D-8C0F-939932502983}">
      <dgm:prSet/>
      <dgm:spPr/>
      <dgm:t>
        <a:bodyPr/>
        <a:lstStyle/>
        <a:p>
          <a:endParaRPr lang="hr-HR"/>
        </a:p>
      </dgm:t>
    </dgm:pt>
    <dgm:pt modelId="{D876B078-C56E-4AD8-92EF-BD58CDDA4633}">
      <dgm:prSet custT="1"/>
      <dgm:spPr/>
      <dgm:t>
        <a:bodyPr/>
        <a:lstStyle/>
        <a:p>
          <a:r>
            <a:rPr lang="ru-RU" sz="2800" b="1">
              <a:solidFill>
                <a:srgbClr val="002060"/>
              </a:solidFill>
            </a:rPr>
            <a:t>Знания – </a:t>
          </a:r>
          <a:r>
            <a:rPr lang="ru-RU" sz="2800" b="0">
              <a:solidFill>
                <a:srgbClr val="002060"/>
              </a:solidFill>
            </a:rPr>
            <a:t>обширните знания осигуряват идеите, образите и изразите</a:t>
          </a:r>
          <a:endParaRPr lang="hr-HR" sz="2800" dirty="0">
            <a:solidFill>
              <a:srgbClr val="002060"/>
            </a:solidFill>
          </a:endParaRPr>
        </a:p>
      </dgm:t>
    </dgm:pt>
    <dgm:pt modelId="{54CE6E36-AC04-43E3-8420-CE563DE05D22}" type="parTrans" cxnId="{8AE94633-5BDA-4A61-A5FF-5AD74E56B522}">
      <dgm:prSet/>
      <dgm:spPr/>
      <dgm:t>
        <a:bodyPr/>
        <a:lstStyle/>
        <a:p>
          <a:endParaRPr lang="hr-HR"/>
        </a:p>
      </dgm:t>
    </dgm:pt>
    <dgm:pt modelId="{F0BC80A2-ED7B-4CAE-84B0-BF3B4BB2D1BE}" type="sibTrans" cxnId="{8AE94633-5BDA-4A61-A5FF-5AD74E56B522}">
      <dgm:prSet/>
      <dgm:spPr/>
      <dgm:t>
        <a:bodyPr/>
        <a:lstStyle/>
        <a:p>
          <a:endParaRPr lang="hr-HR"/>
        </a:p>
      </dgm:t>
    </dgm:pt>
    <dgm:pt modelId="{39A6AA4C-69E3-4896-B880-FE49DC391271}">
      <dgm:prSet custT="1"/>
      <dgm:spPr/>
      <dgm:t>
        <a:bodyPr/>
        <a:lstStyle/>
        <a:p>
          <a:r>
            <a:rPr lang="ru-RU" sz="2800" b="1">
              <a:solidFill>
                <a:srgbClr val="002060"/>
              </a:solidFill>
            </a:rPr>
            <a:t>Склонност да се поемат рискове – </a:t>
          </a:r>
          <a:r>
            <a:rPr lang="ru-RU" sz="2800">
              <a:solidFill>
                <a:srgbClr val="002060"/>
              </a:solidFill>
            </a:rPr>
            <a:t>търсене на нови преживявания, търпимост към неопределеността и риска, непрестанно преодоляване на препятствия</a:t>
          </a:r>
          <a:endParaRPr lang="hr-HR" sz="2800" dirty="0">
            <a:solidFill>
              <a:srgbClr val="002060"/>
            </a:solidFill>
          </a:endParaRPr>
        </a:p>
      </dgm:t>
    </dgm:pt>
    <dgm:pt modelId="{161B3261-B26D-4B51-884E-A15BF052A7F7}" type="parTrans" cxnId="{AC6FD5DB-EE42-4631-AB11-D78DEAEBBAB4}">
      <dgm:prSet/>
      <dgm:spPr/>
      <dgm:t>
        <a:bodyPr/>
        <a:lstStyle/>
        <a:p>
          <a:endParaRPr lang="hr-HR"/>
        </a:p>
      </dgm:t>
    </dgm:pt>
    <dgm:pt modelId="{27C90728-AE03-46C4-931A-A824B734CDEA}" type="sibTrans" cxnId="{AC6FD5DB-EE42-4631-AB11-D78DEAEBBAB4}">
      <dgm:prSet/>
      <dgm:spPr/>
      <dgm:t>
        <a:bodyPr/>
        <a:lstStyle/>
        <a:p>
          <a:endParaRPr lang="hr-HR"/>
        </a:p>
      </dgm:t>
    </dgm:pt>
    <dgm:pt modelId="{0D5C4F07-A04C-4271-A60B-82995C534A0F}">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endParaRPr lang="hr-HR"/>
        </a:p>
      </dgm:t>
    </dgm:pt>
    <dgm:pt modelId="{7FF2B73F-1504-4677-9ED2-2018061549CE}" type="sibTrans" cxnId="{AD777DE4-6536-4B00-8CAD-CC97A7A7179B}">
      <dgm:prSet/>
      <dgm:spPr/>
      <dgm:t>
        <a:bodyPr/>
        <a:lstStyle/>
        <a:p>
          <a:endParaRPr lang="hr-HR"/>
        </a:p>
      </dgm:t>
    </dgm:pt>
    <dgm:pt modelId="{1BBC7F77-5242-457B-9670-CEB6D3FB790F}" type="parTrans" cxnId="{AD777DE4-6536-4B00-8CAD-CC97A7A7179B}">
      <dgm:prSet/>
      <dgm:spPr/>
      <dgm:t>
        <a:bodyPr/>
        <a:lstStyle/>
        <a:p>
          <a:endParaRPr lang="hr-HR"/>
        </a:p>
      </dgm:t>
    </dgm:pt>
    <dgm:pt modelId="{8EF012D5-1050-4EE0-975B-FD7DD9E598AC}">
      <dgm:prSet custT="1"/>
      <dgm:spPr/>
      <dgm:t>
        <a:bodyPr/>
        <a:lstStyle/>
        <a:p>
          <a:r>
            <a:rPr lang="ru-RU" sz="2800" b="1" noProof="0">
              <a:solidFill>
                <a:srgbClr val="002060"/>
              </a:solidFill>
            </a:rPr>
            <a:t>Въображение – </a:t>
          </a:r>
          <a:r>
            <a:rPr lang="ru-RU" sz="2800" b="0" noProof="0">
              <a:solidFill>
                <a:srgbClr val="002060"/>
              </a:solidFill>
            </a:rPr>
            <a:t>способността да се виждат нещата по нов начин, да се разпознават модели и да се правят връзки </a:t>
          </a:r>
          <a:endParaRPr lang="en-GB" sz="2800" b="0" noProof="0" dirty="0">
            <a:solidFill>
              <a:srgbClr val="002060"/>
            </a:solidFill>
          </a:endParaRPr>
        </a:p>
      </dgm:t>
    </dgm:pt>
    <dgm:pt modelId="{3F2A9AE8-CDCA-482C-A324-F2066098084A}" type="sibTrans" cxnId="{35F745F5-4D66-448D-8655-EC5999C8B1FA}">
      <dgm:prSet/>
      <dgm:spPr/>
      <dgm:t>
        <a:bodyPr/>
        <a:lstStyle/>
        <a:p>
          <a:endParaRPr lang="hr-HR"/>
        </a:p>
      </dgm:t>
    </dgm:pt>
    <dgm:pt modelId="{3F35CF77-7196-499F-8997-09FD78D14553}" type="parTrans" cxnId="{35F745F5-4D66-448D-8655-EC5999C8B1FA}">
      <dgm:prSet/>
      <dgm:spPr/>
      <dgm:t>
        <a:bodyPr/>
        <a:lstStyle/>
        <a:p>
          <a:endParaRPr lang="hr-HR"/>
        </a:p>
      </dgm:t>
    </dgm:pt>
    <dgm:pt modelId="{2F875E47-8AB2-44AC-9232-B95912660695}">
      <dgm:prSet/>
      <dgm:spPr>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gradFill>
      </dgm:spPr>
      <dgm:t>
        <a:bodyPr/>
        <a:lstStyle/>
        <a:p>
          <a:pPr rtl="0"/>
          <a:endParaRPr lang="hr-HR" dirty="0"/>
        </a:p>
      </dgm:t>
    </dgm:pt>
    <dgm:pt modelId="{926A9778-D82E-48A0-BCA7-641F55A27D6A}" type="sibTrans" cxnId="{13B2C5FD-04BA-4CE0-913E-E2AD590C2AAC}">
      <dgm:prSet/>
      <dgm:spPr/>
      <dgm:t>
        <a:bodyPr/>
        <a:lstStyle/>
        <a:p>
          <a:endParaRPr lang="hr-HR"/>
        </a:p>
      </dgm:t>
    </dgm:pt>
    <dgm:pt modelId="{B23E6F96-EBB0-4D1F-A9AE-211A80658F63}" type="parTrans" cxnId="{13B2C5FD-04BA-4CE0-913E-E2AD590C2AAC}">
      <dgm:prSet/>
      <dgm:spPr/>
      <dgm:t>
        <a:bodyPr/>
        <a:lstStyle/>
        <a:p>
          <a:endParaRPr lang="hr-HR"/>
        </a:p>
      </dgm:t>
    </dgm:pt>
    <dgm:pt modelId="{2141D68F-AFBD-4794-A2DA-044B9C64F868}">
      <dgm:prSet custT="1"/>
      <dgm:spPr/>
      <dgm:t>
        <a:bodyPr/>
        <a:lstStyle/>
        <a:p>
          <a:r>
            <a:rPr lang="bg-BG" sz="2800" b="1">
              <a:solidFill>
                <a:srgbClr val="002060"/>
              </a:solidFill>
            </a:rPr>
            <a:t>Вътрешна мотивация –  </a:t>
          </a:r>
          <a:r>
            <a:rPr lang="ru-RU" sz="2800" b="0">
              <a:solidFill>
                <a:srgbClr val="002060"/>
              </a:solidFill>
            </a:rPr>
            <a:t>да се водиш от интересите си, от търсенето на удовлетвореност и предизвикателства</a:t>
          </a:r>
          <a:r>
            <a:rPr lang="bg-BG" sz="2800" b="0">
              <a:solidFill>
                <a:srgbClr val="002060"/>
              </a:solidFill>
            </a:rPr>
            <a:t> </a:t>
          </a:r>
          <a:endParaRPr lang="hr-HR" sz="2100" b="0" dirty="0">
            <a:solidFill>
              <a:srgbClr val="002060"/>
            </a:solidFill>
          </a:endParaRPr>
        </a:p>
      </dgm:t>
    </dgm:pt>
    <dgm:pt modelId="{5B698699-CFAE-432B-9EA1-9D213C0DA4FB}" type="sibTrans" cxnId="{9138E69F-CEE9-49E6-BF1D-04A857BB638D}">
      <dgm:prSet/>
      <dgm:spPr/>
      <dgm:t>
        <a:bodyPr/>
        <a:lstStyle/>
        <a:p>
          <a:endParaRPr lang="hr-HR"/>
        </a:p>
      </dgm:t>
    </dgm:pt>
    <dgm:pt modelId="{4F92A6B7-12AA-4EA8-94C2-68ADCD07309C}" type="parTrans" cxnId="{9138E69F-CEE9-49E6-BF1D-04A857BB638D}">
      <dgm:prSet/>
      <dgm:spPr/>
      <dgm:t>
        <a:bodyPr/>
        <a:lstStyle/>
        <a:p>
          <a:endParaRPr lang="hr-HR"/>
        </a:p>
      </dgm:t>
    </dgm:pt>
    <dgm:pt modelId="{408B3521-5838-4A0C-A5E4-319A467BE713}">
      <dgm:prSet custT="1"/>
      <dgm:spPr/>
      <dgm:t>
        <a:bodyPr/>
        <a:lstStyle/>
        <a:p>
          <a:r>
            <a:rPr lang="bg-BG" sz="2800" b="1" noProof="0">
              <a:solidFill>
                <a:srgbClr val="002060"/>
              </a:solidFill>
            </a:rPr>
            <a:t>Творческа среда – </a:t>
          </a:r>
          <a:r>
            <a:rPr lang="bg-BG" sz="2800" noProof="0">
              <a:solidFill>
                <a:srgbClr val="002060"/>
              </a:solidFill>
            </a:rPr>
            <a:t>е</a:t>
          </a:r>
          <a:r>
            <a:rPr lang="ru-RU" sz="2800" b="0" noProof="0">
              <a:solidFill>
                <a:srgbClr val="002060"/>
              </a:solidFill>
            </a:rPr>
            <a:t>дна новаторска/интерактивна среда стимулира, подкрепя и усъвършенства творческите идеи</a:t>
          </a:r>
          <a:endParaRPr lang="en-GB" sz="2800" noProof="0" dirty="0">
            <a:solidFill>
              <a:srgbClr val="002060"/>
            </a:solidFill>
          </a:endParaRPr>
        </a:p>
      </dgm:t>
    </dgm:pt>
    <dgm:pt modelId="{338DE279-6A9C-4183-83CF-9471C7988AEC}" type="sibTrans" cxnId="{ED518B5F-BAD6-490B-8C93-87356BEE3CF8}">
      <dgm:prSet/>
      <dgm:spPr/>
      <dgm:t>
        <a:bodyPr/>
        <a:lstStyle/>
        <a:p>
          <a:endParaRPr lang="hr-HR"/>
        </a:p>
      </dgm:t>
    </dgm:pt>
    <dgm:pt modelId="{99F28FDE-EDD5-4776-858C-6D94FD61A40F}" type="parTrans" cxnId="{ED518B5F-BAD6-490B-8C93-87356BEE3CF8}">
      <dgm:prSet/>
      <dgm:spPr/>
      <dgm:t>
        <a:bodyPr/>
        <a:lstStyle/>
        <a:p>
          <a:endParaRPr lang="hr-HR"/>
        </a:p>
      </dgm:t>
    </dgm:pt>
    <dgm:pt modelId="{D9807C8E-5F31-46AA-B651-853350AD342B}" type="pres">
      <dgm:prSet presAssocID="{AD2D6C4A-C4CF-4FF3-954F-0965B7B193A4}" presName="linearFlow" presStyleCnt="0">
        <dgm:presLayoutVars>
          <dgm:dir/>
          <dgm:animLvl val="lvl"/>
          <dgm:resizeHandles val="exact"/>
        </dgm:presLayoutVars>
      </dgm:prSet>
      <dgm:spPr/>
    </dgm:pt>
    <dgm:pt modelId="{C28B8C42-2648-490C-842F-09E3FB6DFD8F}" type="pres">
      <dgm:prSet presAssocID="{BB5F09F7-8281-4E91-B670-E9F9868F9F93}" presName="composite" presStyleCnt="0"/>
      <dgm:spPr/>
    </dgm:pt>
    <dgm:pt modelId="{CC88F0E4-7EC4-4233-9D09-702C1618FF43}" type="pres">
      <dgm:prSet presAssocID="{BB5F09F7-8281-4E91-B670-E9F9868F9F93}" presName="parentText" presStyleLbl="alignNode1" presStyleIdx="0" presStyleCnt="5">
        <dgm:presLayoutVars>
          <dgm:chMax val="1"/>
          <dgm:bulletEnabled val="1"/>
        </dgm:presLayoutVars>
      </dgm:prSet>
      <dgm:spPr/>
    </dgm:pt>
    <dgm:pt modelId="{DE65D2FD-3151-4A19-94F2-01BB1344DAAD}" type="pres">
      <dgm:prSet presAssocID="{BB5F09F7-8281-4E91-B670-E9F9868F9F93}" presName="descendantText" presStyleLbl="alignAcc1" presStyleIdx="0" presStyleCnt="5" custScaleY="99902" custLinFactNeighborX="-32" custLinFactNeighborY="-3939">
        <dgm:presLayoutVars>
          <dgm:bulletEnabled val="1"/>
        </dgm:presLayoutVars>
      </dgm:prSet>
      <dgm:spPr/>
    </dgm:pt>
    <dgm:pt modelId="{7030C765-96B0-495D-B90F-ADFB707CDCB1}" type="pres">
      <dgm:prSet presAssocID="{16EE71DA-EB00-4D7E-B44B-9E21C581CB23}" presName="sp" presStyleCnt="0"/>
      <dgm:spPr/>
    </dgm:pt>
    <dgm:pt modelId="{0A585BB3-8B61-40C2-B4D6-5C1088C51E8E}" type="pres">
      <dgm:prSet presAssocID="{0D5C4F07-A04C-4271-A60B-82995C534A0F}" presName="composite" presStyleCnt="0"/>
      <dgm:spPr/>
    </dgm:pt>
    <dgm:pt modelId="{EE335CE4-CBFA-4AA3-9F09-A168A58EFEC8}" type="pres">
      <dgm:prSet presAssocID="{0D5C4F07-A04C-4271-A60B-82995C534A0F}" presName="parentText" presStyleLbl="alignNode1" presStyleIdx="1" presStyleCnt="5">
        <dgm:presLayoutVars>
          <dgm:chMax val="1"/>
          <dgm:bulletEnabled val="1"/>
        </dgm:presLayoutVars>
      </dgm:prSet>
      <dgm:spPr/>
    </dgm:pt>
    <dgm:pt modelId="{6B7680C4-6699-4158-AD1E-139867F7C9EB}" type="pres">
      <dgm:prSet presAssocID="{0D5C4F07-A04C-4271-A60B-82995C534A0F}" presName="descendantText" presStyleLbl="alignAcc1" presStyleIdx="1" presStyleCnt="5" custLinFactNeighborX="56" custLinFactNeighborY="533">
        <dgm:presLayoutVars>
          <dgm:bulletEnabled val="1"/>
        </dgm:presLayoutVars>
      </dgm:prSet>
      <dgm:spPr/>
    </dgm:pt>
    <dgm:pt modelId="{60E85461-483B-42DF-8B8E-2BBF45177478}" type="pres">
      <dgm:prSet presAssocID="{7FF2B73F-1504-4677-9ED2-2018061549CE}" presName="sp" presStyleCnt="0"/>
      <dgm:spPr/>
    </dgm:pt>
    <dgm:pt modelId="{E95E3EFD-1045-46E1-B64A-4DAFA777AD6F}" type="pres">
      <dgm:prSet presAssocID="{2A690DE2-3342-4744-AD07-1D6B2A408AB1}" presName="composite" presStyleCnt="0"/>
      <dgm:spPr/>
    </dgm:pt>
    <dgm:pt modelId="{020AE0F8-9CF4-4A2A-945F-91AA06C2E774}" type="pres">
      <dgm:prSet presAssocID="{2A690DE2-3342-4744-AD07-1D6B2A408AB1}" presName="parentText" presStyleLbl="alignNode1" presStyleIdx="2" presStyleCnt="5">
        <dgm:presLayoutVars>
          <dgm:chMax val="1"/>
          <dgm:bulletEnabled val="1"/>
        </dgm:presLayoutVars>
      </dgm:prSet>
      <dgm:spPr/>
    </dgm:pt>
    <dgm:pt modelId="{14E861B7-B48C-41D4-9185-B27512D91E05}" type="pres">
      <dgm:prSet presAssocID="{2A690DE2-3342-4744-AD07-1D6B2A408AB1}" presName="descendantText" presStyleLbl="alignAcc1" presStyleIdx="2" presStyleCnt="5">
        <dgm:presLayoutVars>
          <dgm:bulletEnabled val="1"/>
        </dgm:presLayoutVars>
      </dgm:prSet>
      <dgm:spPr/>
    </dgm:pt>
    <dgm:pt modelId="{03FBAD76-48CD-4BA6-9502-9E6A852B4082}" type="pres">
      <dgm:prSet presAssocID="{87F0D7C8-F60A-40E0-8971-5E5EDD82C0FD}" presName="sp" presStyleCnt="0"/>
      <dgm:spPr/>
    </dgm:pt>
    <dgm:pt modelId="{1F4ED553-35C2-4714-8642-5FA944A3A27A}" type="pres">
      <dgm:prSet presAssocID="{2F875E47-8AB2-44AC-9232-B95912660695}" presName="composite" presStyleCnt="0"/>
      <dgm:spPr/>
    </dgm:pt>
    <dgm:pt modelId="{AFF1C4FA-E7B1-4CB7-A056-83E26C3C25AA}" type="pres">
      <dgm:prSet presAssocID="{2F875E47-8AB2-44AC-9232-B95912660695}" presName="parentText" presStyleLbl="alignNode1" presStyleIdx="3" presStyleCnt="5">
        <dgm:presLayoutVars>
          <dgm:chMax val="1"/>
          <dgm:bulletEnabled val="1"/>
        </dgm:presLayoutVars>
      </dgm:prSet>
      <dgm:spPr/>
    </dgm:pt>
    <dgm:pt modelId="{19CE135D-0AE8-4812-8B7D-5A2601A337DA}" type="pres">
      <dgm:prSet presAssocID="{2F875E47-8AB2-44AC-9232-B95912660695}" presName="descendantText" presStyleLbl="alignAcc1" presStyleIdx="3" presStyleCnt="5">
        <dgm:presLayoutVars>
          <dgm:bulletEnabled val="1"/>
        </dgm:presLayoutVars>
      </dgm:prSet>
      <dgm:spPr/>
    </dgm:pt>
    <dgm:pt modelId="{D37F4609-BB7B-4772-966F-3E1C75CBEB65}" type="pres">
      <dgm:prSet presAssocID="{926A9778-D82E-48A0-BCA7-641F55A27D6A}" presName="sp" presStyleCnt="0"/>
      <dgm:spPr/>
    </dgm:pt>
    <dgm:pt modelId="{71A3270D-22D5-455D-AE7D-B2C45A0F275E}" type="pres">
      <dgm:prSet presAssocID="{F8F9766B-9B77-4E3F-BECB-15954D333FE0}" presName="composite" presStyleCnt="0"/>
      <dgm:spPr/>
    </dgm:pt>
    <dgm:pt modelId="{90A48DF3-474B-4BA6-832C-4F62E4A148BC}" type="pres">
      <dgm:prSet presAssocID="{F8F9766B-9B77-4E3F-BECB-15954D333FE0}" presName="parentText" presStyleLbl="alignNode1" presStyleIdx="4" presStyleCnt="5">
        <dgm:presLayoutVars>
          <dgm:chMax val="1"/>
          <dgm:bulletEnabled val="1"/>
        </dgm:presLayoutVars>
      </dgm:prSet>
      <dgm:spPr/>
    </dgm:pt>
    <dgm:pt modelId="{BFE07563-2CF7-4D34-86C5-23CDE01D2A39}" type="pres">
      <dgm:prSet presAssocID="{F8F9766B-9B77-4E3F-BECB-15954D333FE0}" presName="descendantText" presStyleLbl="alignAcc1" presStyleIdx="4" presStyleCnt="5" custLinFactNeighborX="9830" custLinFactNeighborY="-1582">
        <dgm:presLayoutVars>
          <dgm:bulletEnabled val="1"/>
        </dgm:presLayoutVars>
      </dgm:prSet>
      <dgm:spPr/>
    </dgm:pt>
  </dgm:ptLst>
  <dgm:cxnLst>
    <dgm:cxn modelId="{7EE8EC01-1FD2-4B4C-BB01-CE90379CDC73}" type="presOf" srcId="{8EF012D5-1050-4EE0-975B-FD7DD9E598AC}" destId="{6B7680C4-6699-4158-AD1E-139867F7C9EB}" srcOrd="0" destOrd="0" presId="urn:microsoft.com/office/officeart/2005/8/layout/chevron2"/>
    <dgm:cxn modelId="{9E3D741E-36F5-4DD1-979B-FDA5A44B926C}" srcId="{AD2D6C4A-C4CF-4FF3-954F-0965B7B193A4}" destId="{2A690DE2-3342-4744-AD07-1D6B2A408AB1}" srcOrd="2" destOrd="0" parTransId="{10BD68FB-0133-47EB-9A9D-3A0FD0C9BCE9}" sibTransId="{87F0D7C8-F60A-40E0-8971-5E5EDD82C0FD}"/>
    <dgm:cxn modelId="{463E6C1F-3228-4F9A-A5DD-126D72E8FAFC}" type="presOf" srcId="{AD2D6C4A-C4CF-4FF3-954F-0965B7B193A4}" destId="{D9807C8E-5F31-46AA-B651-853350AD342B}" srcOrd="0" destOrd="0" presId="urn:microsoft.com/office/officeart/2005/8/layout/chevron2"/>
    <dgm:cxn modelId="{8AE94633-5BDA-4A61-A5FF-5AD74E56B522}" srcId="{BB5F09F7-8281-4E91-B670-E9F9868F9F93}" destId="{D876B078-C56E-4AD8-92EF-BD58CDDA4633}" srcOrd="0" destOrd="0" parTransId="{54CE6E36-AC04-43E3-8420-CE563DE05D22}" sibTransId="{F0BC80A2-ED7B-4CAE-84B0-BF3B4BB2D1BE}"/>
    <dgm:cxn modelId="{4CBE4A5D-EF19-498C-A5C5-B8BFD25A468E}" type="presOf" srcId="{39A6AA4C-69E3-4896-B880-FE49DC391271}" destId="{14E861B7-B48C-41D4-9185-B27512D91E05}" srcOrd="0" destOrd="0" presId="urn:microsoft.com/office/officeart/2005/8/layout/chevron2"/>
    <dgm:cxn modelId="{ED518B5F-BAD6-490B-8C93-87356BEE3CF8}" srcId="{F8F9766B-9B77-4E3F-BECB-15954D333FE0}" destId="{408B3521-5838-4A0C-A5E4-319A467BE713}" srcOrd="0" destOrd="0" parTransId="{99F28FDE-EDD5-4776-858C-6D94FD61A40F}" sibTransId="{338DE279-6A9C-4183-83CF-9471C7988AEC}"/>
    <dgm:cxn modelId="{D154EC81-353D-4B72-9D2D-941EE6684F6D}" type="presOf" srcId="{2141D68F-AFBD-4794-A2DA-044B9C64F868}" destId="{19CE135D-0AE8-4812-8B7D-5A2601A337DA}" srcOrd="0" destOrd="0" presId="urn:microsoft.com/office/officeart/2005/8/layout/chevron2"/>
    <dgm:cxn modelId="{5B27AC97-A4E1-4105-A5A2-BCD39B6B78C5}" type="presOf" srcId="{408B3521-5838-4A0C-A5E4-319A467BE713}" destId="{BFE07563-2CF7-4D34-86C5-23CDE01D2A39}" srcOrd="0" destOrd="0" presId="urn:microsoft.com/office/officeart/2005/8/layout/chevron2"/>
    <dgm:cxn modelId="{9138E69F-CEE9-49E6-BF1D-04A857BB638D}" srcId="{2F875E47-8AB2-44AC-9232-B95912660695}" destId="{2141D68F-AFBD-4794-A2DA-044B9C64F868}" srcOrd="0" destOrd="0" parTransId="{4F92A6B7-12AA-4EA8-94C2-68ADCD07309C}" sibTransId="{5B698699-CFAE-432B-9EA1-9D213C0DA4FB}"/>
    <dgm:cxn modelId="{1EE964A0-5A1C-4276-A81D-5EE62899A84D}" type="presOf" srcId="{2A690DE2-3342-4744-AD07-1D6B2A408AB1}" destId="{020AE0F8-9CF4-4A2A-945F-91AA06C2E774}" srcOrd="0" destOrd="0" presId="urn:microsoft.com/office/officeart/2005/8/layout/chevron2"/>
    <dgm:cxn modelId="{69077FAC-9970-455C-BB2C-56C42B3F76E1}" srcId="{AD2D6C4A-C4CF-4FF3-954F-0965B7B193A4}" destId="{BB5F09F7-8281-4E91-B670-E9F9868F9F93}" srcOrd="0" destOrd="0" parTransId="{4A9ED53B-A189-4316-B902-82024D6EC4AD}" sibTransId="{16EE71DA-EB00-4D7E-B44B-9E21C581CB23}"/>
    <dgm:cxn modelId="{C24A22C7-11CA-4800-8A33-1058307CE452}" type="presOf" srcId="{D876B078-C56E-4AD8-92EF-BD58CDDA4633}" destId="{DE65D2FD-3151-4A19-94F2-01BB1344DAAD}" srcOrd="0" destOrd="0" presId="urn:microsoft.com/office/officeart/2005/8/layout/chevron2"/>
    <dgm:cxn modelId="{C4A260D1-F555-4B8A-B761-276CA848E6BD}" type="presOf" srcId="{0D5C4F07-A04C-4271-A60B-82995C534A0F}" destId="{EE335CE4-CBFA-4AA3-9F09-A168A58EFEC8}" srcOrd="0" destOrd="0" presId="urn:microsoft.com/office/officeart/2005/8/layout/chevron2"/>
    <dgm:cxn modelId="{C889DAD6-0D30-4D9D-96E1-DFAB1D760705}" type="presOf" srcId="{F8F9766B-9B77-4E3F-BECB-15954D333FE0}" destId="{90A48DF3-474B-4BA6-832C-4F62E4A148BC}" srcOrd="0" destOrd="0" presId="urn:microsoft.com/office/officeart/2005/8/layout/chevron2"/>
    <dgm:cxn modelId="{AC6FD5DB-EE42-4631-AB11-D78DEAEBBAB4}" srcId="{2A690DE2-3342-4744-AD07-1D6B2A408AB1}" destId="{39A6AA4C-69E3-4896-B880-FE49DC391271}" srcOrd="0" destOrd="0" parTransId="{161B3261-B26D-4B51-884E-A15BF052A7F7}" sibTransId="{27C90728-AE03-46C4-931A-A824B734CDEA}"/>
    <dgm:cxn modelId="{40D8D4E2-5BD5-4264-B2C6-43ACAD544016}" type="presOf" srcId="{2F875E47-8AB2-44AC-9232-B95912660695}" destId="{AFF1C4FA-E7B1-4CB7-A056-83E26C3C25AA}" srcOrd="0" destOrd="0" presId="urn:microsoft.com/office/officeart/2005/8/layout/chevron2"/>
    <dgm:cxn modelId="{0C0445E4-CEF4-4EEF-A90C-CD97527F8655}" type="presOf" srcId="{BB5F09F7-8281-4E91-B670-E9F9868F9F93}" destId="{CC88F0E4-7EC4-4233-9D09-702C1618FF43}" srcOrd="0" destOrd="0" presId="urn:microsoft.com/office/officeart/2005/8/layout/chevron2"/>
    <dgm:cxn modelId="{AD777DE4-6536-4B00-8CAD-CC97A7A7179B}" srcId="{AD2D6C4A-C4CF-4FF3-954F-0965B7B193A4}" destId="{0D5C4F07-A04C-4271-A60B-82995C534A0F}" srcOrd="1" destOrd="0" parTransId="{1BBC7F77-5242-457B-9670-CEB6D3FB790F}" sibTransId="{7FF2B73F-1504-4677-9ED2-2018061549CE}"/>
    <dgm:cxn modelId="{94B668F0-E34A-4A6D-8C0F-939932502983}" srcId="{AD2D6C4A-C4CF-4FF3-954F-0965B7B193A4}" destId="{F8F9766B-9B77-4E3F-BECB-15954D333FE0}" srcOrd="4" destOrd="0" parTransId="{CA234793-A6A5-4E6A-AFD0-96FD3DFAE714}" sibTransId="{6AA122E3-477F-4EF4-840A-D78B578EF0F9}"/>
    <dgm:cxn modelId="{35F745F5-4D66-448D-8655-EC5999C8B1FA}" srcId="{0D5C4F07-A04C-4271-A60B-82995C534A0F}" destId="{8EF012D5-1050-4EE0-975B-FD7DD9E598AC}" srcOrd="0" destOrd="0" parTransId="{3F35CF77-7196-499F-8997-09FD78D14553}" sibTransId="{3F2A9AE8-CDCA-482C-A324-F2066098084A}"/>
    <dgm:cxn modelId="{13B2C5FD-04BA-4CE0-913E-E2AD590C2AAC}" srcId="{AD2D6C4A-C4CF-4FF3-954F-0965B7B193A4}" destId="{2F875E47-8AB2-44AC-9232-B95912660695}" srcOrd="3" destOrd="0" parTransId="{B23E6F96-EBB0-4D1F-A9AE-211A80658F63}" sibTransId="{926A9778-D82E-48A0-BCA7-641F55A27D6A}"/>
    <dgm:cxn modelId="{D21AF18D-8425-4EFB-BDCD-4F661959AFE5}" type="presParOf" srcId="{D9807C8E-5F31-46AA-B651-853350AD342B}" destId="{C28B8C42-2648-490C-842F-09E3FB6DFD8F}" srcOrd="0" destOrd="0" presId="urn:microsoft.com/office/officeart/2005/8/layout/chevron2"/>
    <dgm:cxn modelId="{561C9998-7817-4F32-B4CE-89FB9FB68D1A}" type="presParOf" srcId="{C28B8C42-2648-490C-842F-09E3FB6DFD8F}" destId="{CC88F0E4-7EC4-4233-9D09-702C1618FF43}" srcOrd="0" destOrd="0" presId="urn:microsoft.com/office/officeart/2005/8/layout/chevron2"/>
    <dgm:cxn modelId="{D3D2121E-A895-43DF-8B99-B2B70F23FF29}" type="presParOf" srcId="{C28B8C42-2648-490C-842F-09E3FB6DFD8F}" destId="{DE65D2FD-3151-4A19-94F2-01BB1344DAAD}" srcOrd="1" destOrd="0" presId="urn:microsoft.com/office/officeart/2005/8/layout/chevron2"/>
    <dgm:cxn modelId="{A2B7DE39-8962-4EB4-8360-2B4D108FF58C}" type="presParOf" srcId="{D9807C8E-5F31-46AA-B651-853350AD342B}" destId="{7030C765-96B0-495D-B90F-ADFB707CDCB1}" srcOrd="1" destOrd="0" presId="urn:microsoft.com/office/officeart/2005/8/layout/chevron2"/>
    <dgm:cxn modelId="{5532B2B1-9C64-4548-80B6-08B2789F5F4D}" type="presParOf" srcId="{D9807C8E-5F31-46AA-B651-853350AD342B}" destId="{0A585BB3-8B61-40C2-B4D6-5C1088C51E8E}" srcOrd="2" destOrd="0" presId="urn:microsoft.com/office/officeart/2005/8/layout/chevron2"/>
    <dgm:cxn modelId="{CB6B46AA-5EF2-4DC8-8EAC-61E8F67612F5}" type="presParOf" srcId="{0A585BB3-8B61-40C2-B4D6-5C1088C51E8E}" destId="{EE335CE4-CBFA-4AA3-9F09-A168A58EFEC8}" srcOrd="0" destOrd="0" presId="urn:microsoft.com/office/officeart/2005/8/layout/chevron2"/>
    <dgm:cxn modelId="{6F5CCB15-A31B-4CEA-BC47-648D42EE2CF6}" type="presParOf" srcId="{0A585BB3-8B61-40C2-B4D6-5C1088C51E8E}" destId="{6B7680C4-6699-4158-AD1E-139867F7C9EB}" srcOrd="1" destOrd="0" presId="urn:microsoft.com/office/officeart/2005/8/layout/chevron2"/>
    <dgm:cxn modelId="{D1EF9B48-75DC-47EF-8F6C-B21A9A512993}" type="presParOf" srcId="{D9807C8E-5F31-46AA-B651-853350AD342B}" destId="{60E85461-483B-42DF-8B8E-2BBF45177478}" srcOrd="3" destOrd="0" presId="urn:microsoft.com/office/officeart/2005/8/layout/chevron2"/>
    <dgm:cxn modelId="{620C5135-C109-4651-A269-512BBAA690ED}" type="presParOf" srcId="{D9807C8E-5F31-46AA-B651-853350AD342B}" destId="{E95E3EFD-1045-46E1-B64A-4DAFA777AD6F}" srcOrd="4" destOrd="0" presId="urn:microsoft.com/office/officeart/2005/8/layout/chevron2"/>
    <dgm:cxn modelId="{BDEF4906-85C2-4401-A3C5-031DD7B86F9B}" type="presParOf" srcId="{E95E3EFD-1045-46E1-B64A-4DAFA777AD6F}" destId="{020AE0F8-9CF4-4A2A-945F-91AA06C2E774}" srcOrd="0" destOrd="0" presId="urn:microsoft.com/office/officeart/2005/8/layout/chevron2"/>
    <dgm:cxn modelId="{05D6801B-A3B7-4E61-B753-C9FD22E47CB9}" type="presParOf" srcId="{E95E3EFD-1045-46E1-B64A-4DAFA777AD6F}" destId="{14E861B7-B48C-41D4-9185-B27512D91E05}" srcOrd="1" destOrd="0" presId="urn:microsoft.com/office/officeart/2005/8/layout/chevron2"/>
    <dgm:cxn modelId="{36FF3801-709F-4DF5-AE4E-5C0FCEA2DFC3}" type="presParOf" srcId="{D9807C8E-5F31-46AA-B651-853350AD342B}" destId="{03FBAD76-48CD-4BA6-9502-9E6A852B4082}" srcOrd="5" destOrd="0" presId="urn:microsoft.com/office/officeart/2005/8/layout/chevron2"/>
    <dgm:cxn modelId="{BDCFEDA9-AD8C-40EF-BD04-0B5BF7ADF605}" type="presParOf" srcId="{D9807C8E-5F31-46AA-B651-853350AD342B}" destId="{1F4ED553-35C2-4714-8642-5FA944A3A27A}" srcOrd="6" destOrd="0" presId="urn:microsoft.com/office/officeart/2005/8/layout/chevron2"/>
    <dgm:cxn modelId="{D85B3A3C-02B1-45D7-A7A5-2B94953016B1}" type="presParOf" srcId="{1F4ED553-35C2-4714-8642-5FA944A3A27A}" destId="{AFF1C4FA-E7B1-4CB7-A056-83E26C3C25AA}" srcOrd="0" destOrd="0" presId="urn:microsoft.com/office/officeart/2005/8/layout/chevron2"/>
    <dgm:cxn modelId="{C1F09995-CB44-41B3-A887-E2AB955A5C9C}" type="presParOf" srcId="{1F4ED553-35C2-4714-8642-5FA944A3A27A}" destId="{19CE135D-0AE8-4812-8B7D-5A2601A337DA}" srcOrd="1" destOrd="0" presId="urn:microsoft.com/office/officeart/2005/8/layout/chevron2"/>
    <dgm:cxn modelId="{E8240802-A07F-454B-B523-28C95DB36E21}" type="presParOf" srcId="{D9807C8E-5F31-46AA-B651-853350AD342B}" destId="{D37F4609-BB7B-4772-966F-3E1C75CBEB65}" srcOrd="7" destOrd="0" presId="urn:microsoft.com/office/officeart/2005/8/layout/chevron2"/>
    <dgm:cxn modelId="{D7A78ABC-7D9D-44E1-85A6-404BFE7CA7C1}" type="presParOf" srcId="{D9807C8E-5F31-46AA-B651-853350AD342B}" destId="{71A3270D-22D5-455D-AE7D-B2C45A0F275E}" srcOrd="8" destOrd="0" presId="urn:microsoft.com/office/officeart/2005/8/layout/chevron2"/>
    <dgm:cxn modelId="{BD26AA0F-445D-4010-B1F8-03F076AB6FCC}" type="presParOf" srcId="{71A3270D-22D5-455D-AE7D-B2C45A0F275E}" destId="{90A48DF3-474B-4BA6-832C-4F62E4A148BC}" srcOrd="0" destOrd="0" presId="urn:microsoft.com/office/officeart/2005/8/layout/chevron2"/>
    <dgm:cxn modelId="{90F622DB-C580-41E6-A8C7-3E5D8134A091}" type="presParOf" srcId="{71A3270D-22D5-455D-AE7D-B2C45A0F275E}" destId="{BFE07563-2CF7-4D34-86C5-23CDE01D2A39}" srcOrd="1" destOrd="0" presId="urn:microsoft.com/office/officeart/2005/8/layout/chevron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3A286CD-B406-4BBA-BC23-19A48481C43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37142B5-E586-4D7F-965E-80EB5586B72E}">
      <dgm:prSet/>
      <dgm:spPr>
        <a:solidFill>
          <a:srgbClr val="243255"/>
        </a:solidFill>
      </dgm:spPr>
      <dgm:t>
        <a:bodyPr/>
        <a:lstStyle/>
        <a:p>
          <a:pPr rtl="0"/>
          <a:r>
            <a:rPr lang="ru-RU" b="1"/>
            <a:t>Ресурсите на творческата личност</a:t>
          </a:r>
          <a:endParaRPr lang="hr-HR"/>
        </a:p>
      </dgm:t>
    </dgm:pt>
    <dgm:pt modelId="{A8D5A295-CDE7-4ECC-8E00-0263F26B41CC}" type="parTrans" cxnId="{B9D56C52-5B35-4EF0-AF0A-7B320BD18E46}">
      <dgm:prSet/>
      <dgm:spPr/>
      <dgm:t>
        <a:bodyPr/>
        <a:lstStyle/>
        <a:p>
          <a:endParaRPr lang="en-US"/>
        </a:p>
      </dgm:t>
    </dgm:pt>
    <dgm:pt modelId="{26E762E3-62B2-4464-B6A7-1B9047AF4942}" type="sibTrans" cxnId="{B9D56C52-5B35-4EF0-AF0A-7B320BD18E46}">
      <dgm:prSet/>
      <dgm:spPr/>
      <dgm:t>
        <a:bodyPr/>
        <a:lstStyle/>
        <a:p>
          <a:endParaRPr lang="en-US"/>
        </a:p>
      </dgm:t>
    </dgm:pt>
    <dgm:pt modelId="{0002CE00-7587-497F-9FB8-D5F6386B2469}">
      <dgm:prSet/>
      <dgm:spPr>
        <a:ln>
          <a:solidFill>
            <a:srgbClr val="FF0000"/>
          </a:solidFill>
        </a:ln>
      </dgm:spPr>
      <dgm:t>
        <a:bodyPr/>
        <a:lstStyle/>
        <a:p>
          <a:pPr rtl="0"/>
          <a:r>
            <a:rPr lang="bg-BG" i="1">
              <a:solidFill>
                <a:srgbClr val="E12227"/>
              </a:solidFill>
            </a:rPr>
            <a:t>набор от интелектуални умения </a:t>
          </a:r>
          <a:r>
            <a:rPr lang="en-GB">
              <a:solidFill>
                <a:srgbClr val="002060"/>
              </a:solidFill>
            </a:rPr>
            <a:t>(</a:t>
          </a:r>
          <a:r>
            <a:rPr lang="ru-RU">
              <a:solidFill>
                <a:srgbClr val="002060"/>
              </a:solidFill>
            </a:rPr>
            <a:t>способността да виждаш проблемите по нов начин и да преминаваш отвъд обикновените идеи; способността ясно да определяш идеите, които си струва да преследваш; способността да убеждаваш околните в значимостта на тези идеи</a:t>
          </a:r>
          <a:r>
            <a:rPr lang="en-GB">
              <a:solidFill>
                <a:srgbClr val="002060"/>
              </a:solidFill>
            </a:rPr>
            <a:t>) </a:t>
          </a:r>
          <a:endParaRPr lang="hr-HR" dirty="0">
            <a:solidFill>
              <a:srgbClr val="002060"/>
            </a:solidFill>
          </a:endParaRPr>
        </a:p>
      </dgm:t>
    </dgm:pt>
    <dgm:pt modelId="{51D3EB72-1046-4DA5-918C-20121289583A}" type="parTrans" cxnId="{3A293B4F-E8B9-4F80-AE9C-A3922D87E0C4}">
      <dgm:prSet/>
      <dgm:spPr/>
      <dgm:t>
        <a:bodyPr/>
        <a:lstStyle/>
        <a:p>
          <a:endParaRPr lang="en-US"/>
        </a:p>
      </dgm:t>
    </dgm:pt>
    <dgm:pt modelId="{2F37E390-B323-4F3B-A063-670A03B4F3BC}" type="sibTrans" cxnId="{3A293B4F-E8B9-4F80-AE9C-A3922D87E0C4}">
      <dgm:prSet/>
      <dgm:spPr/>
      <dgm:t>
        <a:bodyPr/>
        <a:lstStyle/>
        <a:p>
          <a:endParaRPr lang="en-US"/>
        </a:p>
      </dgm:t>
    </dgm:pt>
    <dgm:pt modelId="{964BFD34-0F11-4D8B-8C88-5021FB189F53}">
      <dgm:prSet/>
      <dgm:spPr>
        <a:ln>
          <a:solidFill>
            <a:srgbClr val="FF0000"/>
          </a:solidFill>
        </a:ln>
      </dgm:spPr>
      <dgm:t>
        <a:bodyPr/>
        <a:lstStyle/>
        <a:p>
          <a:pPr rtl="0"/>
          <a:r>
            <a:rPr lang="bg-BG" i="1">
              <a:solidFill>
                <a:srgbClr val="E12227"/>
              </a:solidFill>
            </a:rPr>
            <a:t>познаването на съответната област </a:t>
          </a:r>
          <a:r>
            <a:rPr lang="hr-HR">
              <a:solidFill>
                <a:srgbClr val="002060"/>
              </a:solidFill>
            </a:rPr>
            <a:t>(</a:t>
          </a:r>
          <a:r>
            <a:rPr lang="ru-RU">
              <a:solidFill>
                <a:srgbClr val="002060"/>
              </a:solidFill>
            </a:rPr>
            <a:t>макар че твърде многото знание може да попречи на създаването на нови идеи</a:t>
          </a:r>
          <a:r>
            <a:rPr lang="hr-HR">
              <a:solidFill>
                <a:srgbClr val="002060"/>
              </a:solidFill>
            </a:rPr>
            <a:t>)</a:t>
          </a:r>
          <a:endParaRPr lang="hr-HR" dirty="0">
            <a:solidFill>
              <a:srgbClr val="002060"/>
            </a:solidFill>
          </a:endParaRPr>
        </a:p>
      </dgm:t>
    </dgm:pt>
    <dgm:pt modelId="{48549DF7-E32E-4B62-B93C-31451E09F4CB}" type="parTrans" cxnId="{4C1B91D7-CA1A-41BA-8B64-AAD1BB5794D0}">
      <dgm:prSet/>
      <dgm:spPr/>
      <dgm:t>
        <a:bodyPr/>
        <a:lstStyle/>
        <a:p>
          <a:endParaRPr lang="en-US"/>
        </a:p>
      </dgm:t>
    </dgm:pt>
    <dgm:pt modelId="{3251166D-AD6F-4802-A60D-DDBDDF4BCB77}" type="sibTrans" cxnId="{4C1B91D7-CA1A-41BA-8B64-AAD1BB5794D0}">
      <dgm:prSet/>
      <dgm:spPr/>
      <dgm:t>
        <a:bodyPr/>
        <a:lstStyle/>
        <a:p>
          <a:endParaRPr lang="en-US"/>
        </a:p>
      </dgm:t>
    </dgm:pt>
    <dgm:pt modelId="{1F1038A3-29C1-410B-B355-1B2D30609202}">
      <dgm:prSet/>
      <dgm:spPr>
        <a:ln>
          <a:solidFill>
            <a:srgbClr val="FF0000"/>
          </a:solidFill>
        </a:ln>
      </dgm:spPr>
      <dgm:t>
        <a:bodyPr/>
        <a:lstStyle/>
        <a:p>
          <a:pPr rtl="0"/>
          <a:r>
            <a:rPr lang="bg-BG" i="1">
              <a:solidFill>
                <a:srgbClr val="E12227"/>
              </a:solidFill>
            </a:rPr>
            <a:t>характер, </a:t>
          </a:r>
          <a:r>
            <a:rPr lang="ru-RU">
              <a:solidFill>
                <a:srgbClr val="002060"/>
              </a:solidFill>
            </a:rPr>
            <a:t>който ти позволява да мислиш самостоятелно, нещо много необходимо, ако смяташ да предизвикваш околните и да застъпваш идеи, с  повечето от които никой не е съгласен</a:t>
          </a:r>
          <a:endParaRPr lang="hr-HR" dirty="0">
            <a:solidFill>
              <a:srgbClr val="002060"/>
            </a:solidFill>
          </a:endParaRPr>
        </a:p>
      </dgm:t>
    </dgm:pt>
    <dgm:pt modelId="{653DA023-1023-43C6-98DC-2127DBD25A78}" type="parTrans" cxnId="{6A007A24-5F32-4292-B530-BBBDFA08BCC6}">
      <dgm:prSet/>
      <dgm:spPr/>
      <dgm:t>
        <a:bodyPr/>
        <a:lstStyle/>
        <a:p>
          <a:endParaRPr lang="en-US"/>
        </a:p>
      </dgm:t>
    </dgm:pt>
    <dgm:pt modelId="{C7DF10AD-B9F0-4738-91E1-364D78BFB47F}" type="sibTrans" cxnId="{6A007A24-5F32-4292-B530-BBBDFA08BCC6}">
      <dgm:prSet/>
      <dgm:spPr/>
      <dgm:t>
        <a:bodyPr/>
        <a:lstStyle/>
        <a:p>
          <a:endParaRPr lang="en-US"/>
        </a:p>
      </dgm:t>
    </dgm:pt>
    <dgm:pt modelId="{788E3B64-2ABA-4A06-BF20-AFBF51D65EED}">
      <dgm:prSet/>
      <dgm:spPr/>
      <dgm:t>
        <a:bodyPr/>
        <a:lstStyle/>
        <a:p>
          <a:pPr rtl="0"/>
          <a:r>
            <a:rPr lang="bg-BG" i="1">
              <a:solidFill>
                <a:srgbClr val="E12227"/>
              </a:solidFill>
            </a:rPr>
            <a:t>среда</a:t>
          </a:r>
          <a:r>
            <a:rPr lang="ru-RU"/>
            <a:t>, </a:t>
          </a:r>
          <a:r>
            <a:rPr lang="ru-RU">
              <a:solidFill>
                <a:srgbClr val="002060"/>
              </a:solidFill>
            </a:rPr>
            <a:t>която те подкрепя и ти отдава дължимото за творческите ти идеи</a:t>
          </a:r>
          <a:endParaRPr lang="en-US">
            <a:solidFill>
              <a:srgbClr val="002060"/>
            </a:solidFill>
          </a:endParaRPr>
        </a:p>
      </dgm:t>
    </dgm:pt>
    <dgm:pt modelId="{E4198E28-CE83-4AF1-95C5-3B1FDDCA39CB}" type="parTrans" cxnId="{01056BE1-FE22-435F-9658-3E83C461BD0D}">
      <dgm:prSet/>
      <dgm:spPr/>
      <dgm:t>
        <a:bodyPr/>
        <a:lstStyle/>
        <a:p>
          <a:endParaRPr lang="en-US"/>
        </a:p>
      </dgm:t>
    </dgm:pt>
    <dgm:pt modelId="{87010A26-9F18-43FB-9664-64CBB143B272}" type="sibTrans" cxnId="{01056BE1-FE22-435F-9658-3E83C461BD0D}">
      <dgm:prSet/>
      <dgm:spPr/>
      <dgm:t>
        <a:bodyPr/>
        <a:lstStyle/>
        <a:p>
          <a:endParaRPr lang="en-US"/>
        </a:p>
      </dgm:t>
    </dgm:pt>
    <dgm:pt modelId="{B6C4744E-03D4-4C0D-9229-CA9304BF1AC1}">
      <dgm:prSet/>
      <dgm:spPr>
        <a:ln>
          <a:solidFill>
            <a:srgbClr val="FF0000"/>
          </a:solidFill>
        </a:ln>
      </dgm:spPr>
      <dgm:t>
        <a:bodyPr/>
        <a:lstStyle/>
        <a:p>
          <a:pPr rtl="0"/>
          <a:r>
            <a:rPr lang="bg-BG">
              <a:solidFill>
                <a:srgbClr val="002060"/>
              </a:solidFill>
            </a:rPr>
            <a:t>Източник</a:t>
          </a:r>
          <a:r>
            <a:rPr lang="en-GB">
              <a:solidFill>
                <a:srgbClr val="002060"/>
              </a:solidFill>
            </a:rPr>
            <a:t>: Sternberg </a:t>
          </a:r>
          <a:r>
            <a:rPr lang="bg-BG">
              <a:solidFill>
                <a:srgbClr val="002060"/>
              </a:solidFill>
            </a:rPr>
            <a:t>и</a:t>
          </a:r>
          <a:r>
            <a:rPr lang="en-GB">
              <a:solidFill>
                <a:srgbClr val="002060"/>
              </a:solidFill>
            </a:rPr>
            <a:t> Lubart (1995) </a:t>
          </a:r>
          <a:endParaRPr lang="en-US">
            <a:solidFill>
              <a:srgbClr val="002060"/>
            </a:solidFill>
          </a:endParaRPr>
        </a:p>
      </dgm:t>
    </dgm:pt>
    <dgm:pt modelId="{E41C19CE-F290-4F61-A4CD-92385025D70C}" type="parTrans" cxnId="{E178A8C6-C125-4B9A-B1AA-623204E2815B}">
      <dgm:prSet/>
      <dgm:spPr/>
      <dgm:t>
        <a:bodyPr/>
        <a:lstStyle/>
        <a:p>
          <a:endParaRPr lang="en-US"/>
        </a:p>
      </dgm:t>
    </dgm:pt>
    <dgm:pt modelId="{A837D849-2EEA-4CED-8AC4-C56286ECB189}" type="sibTrans" cxnId="{E178A8C6-C125-4B9A-B1AA-623204E2815B}">
      <dgm:prSet/>
      <dgm:spPr/>
      <dgm:t>
        <a:bodyPr/>
        <a:lstStyle/>
        <a:p>
          <a:endParaRPr lang="en-US"/>
        </a:p>
      </dgm:t>
    </dgm:pt>
    <dgm:pt modelId="{EEFEDEE6-7B94-4E2B-A5CB-BBF9B3355CF0}" type="pres">
      <dgm:prSet presAssocID="{83A286CD-B406-4BBA-BC23-19A48481C43C}" presName="linear" presStyleCnt="0">
        <dgm:presLayoutVars>
          <dgm:dir/>
          <dgm:animLvl val="lvl"/>
          <dgm:resizeHandles val="exact"/>
        </dgm:presLayoutVars>
      </dgm:prSet>
      <dgm:spPr/>
    </dgm:pt>
    <dgm:pt modelId="{71A77E4C-3B11-4D21-8AA2-596DCA6E6EB6}" type="pres">
      <dgm:prSet presAssocID="{937142B5-E586-4D7F-965E-80EB5586B72E}" presName="parentLin" presStyleCnt="0"/>
      <dgm:spPr/>
    </dgm:pt>
    <dgm:pt modelId="{FAD29B8F-B981-4E1A-B7F9-4643A90A2125}" type="pres">
      <dgm:prSet presAssocID="{937142B5-E586-4D7F-965E-80EB5586B72E}" presName="parentLeftMargin" presStyleLbl="node1" presStyleIdx="0" presStyleCnt="1"/>
      <dgm:spPr/>
    </dgm:pt>
    <dgm:pt modelId="{7CA62AA6-5001-4149-BCB9-FE3DCC12FB6E}" type="pres">
      <dgm:prSet presAssocID="{937142B5-E586-4D7F-965E-80EB5586B72E}" presName="parentText" presStyleLbl="node1" presStyleIdx="0" presStyleCnt="1">
        <dgm:presLayoutVars>
          <dgm:chMax val="0"/>
          <dgm:bulletEnabled val="1"/>
        </dgm:presLayoutVars>
      </dgm:prSet>
      <dgm:spPr/>
    </dgm:pt>
    <dgm:pt modelId="{A2C86985-0C51-4527-9FF1-69F82454E7A8}" type="pres">
      <dgm:prSet presAssocID="{937142B5-E586-4D7F-965E-80EB5586B72E}" presName="negativeSpace" presStyleCnt="0"/>
      <dgm:spPr/>
    </dgm:pt>
    <dgm:pt modelId="{C5CB239E-9CB8-46F5-B331-D43224F00FB9}" type="pres">
      <dgm:prSet presAssocID="{937142B5-E586-4D7F-965E-80EB5586B72E}" presName="childText" presStyleLbl="conFgAcc1" presStyleIdx="0" presStyleCnt="1">
        <dgm:presLayoutVars>
          <dgm:bulletEnabled val="1"/>
        </dgm:presLayoutVars>
      </dgm:prSet>
      <dgm:spPr/>
    </dgm:pt>
  </dgm:ptLst>
  <dgm:cxnLst>
    <dgm:cxn modelId="{EC004E01-CB5F-49F2-A9CE-F3FB566AC545}" type="presOf" srcId="{1F1038A3-29C1-410B-B355-1B2D30609202}" destId="{C5CB239E-9CB8-46F5-B331-D43224F00FB9}" srcOrd="0" destOrd="2" presId="urn:microsoft.com/office/officeart/2005/8/layout/list1"/>
    <dgm:cxn modelId="{D80C8023-8B0E-4D84-9238-F713575544D5}" type="presOf" srcId="{B6C4744E-03D4-4C0D-9229-CA9304BF1AC1}" destId="{C5CB239E-9CB8-46F5-B331-D43224F00FB9}" srcOrd="0" destOrd="4" presId="urn:microsoft.com/office/officeart/2005/8/layout/list1"/>
    <dgm:cxn modelId="{6A007A24-5F32-4292-B530-BBBDFA08BCC6}" srcId="{937142B5-E586-4D7F-965E-80EB5586B72E}" destId="{1F1038A3-29C1-410B-B355-1B2D30609202}" srcOrd="2" destOrd="0" parTransId="{653DA023-1023-43C6-98DC-2127DBD25A78}" sibTransId="{C7DF10AD-B9F0-4738-91E1-364D78BFB47F}"/>
    <dgm:cxn modelId="{E3D85A27-DADE-4C8B-89A6-BB90EEE052EE}" type="presOf" srcId="{937142B5-E586-4D7F-965E-80EB5586B72E}" destId="{FAD29B8F-B981-4E1A-B7F9-4643A90A2125}" srcOrd="0" destOrd="0" presId="urn:microsoft.com/office/officeart/2005/8/layout/list1"/>
    <dgm:cxn modelId="{63D60B36-888C-42E9-856D-82A18ED9BAB3}" type="presOf" srcId="{964BFD34-0F11-4D8B-8C88-5021FB189F53}" destId="{C5CB239E-9CB8-46F5-B331-D43224F00FB9}" srcOrd="0" destOrd="1" presId="urn:microsoft.com/office/officeart/2005/8/layout/list1"/>
    <dgm:cxn modelId="{3A293B4F-E8B9-4F80-AE9C-A3922D87E0C4}" srcId="{937142B5-E586-4D7F-965E-80EB5586B72E}" destId="{0002CE00-7587-497F-9FB8-D5F6386B2469}" srcOrd="0" destOrd="0" parTransId="{51D3EB72-1046-4DA5-918C-20121289583A}" sibTransId="{2F37E390-B323-4F3B-A063-670A03B4F3BC}"/>
    <dgm:cxn modelId="{B9D56C52-5B35-4EF0-AF0A-7B320BD18E46}" srcId="{83A286CD-B406-4BBA-BC23-19A48481C43C}" destId="{937142B5-E586-4D7F-965E-80EB5586B72E}" srcOrd="0" destOrd="0" parTransId="{A8D5A295-CDE7-4ECC-8E00-0263F26B41CC}" sibTransId="{26E762E3-62B2-4464-B6A7-1B9047AF4942}"/>
    <dgm:cxn modelId="{57CBCB76-6244-42A1-98B5-50E4499B79AD}" type="presOf" srcId="{937142B5-E586-4D7F-965E-80EB5586B72E}" destId="{7CA62AA6-5001-4149-BCB9-FE3DCC12FB6E}" srcOrd="1" destOrd="0" presId="urn:microsoft.com/office/officeart/2005/8/layout/list1"/>
    <dgm:cxn modelId="{0F2F3D8D-5C48-4D1E-AE48-F94026B286DA}" type="presOf" srcId="{788E3B64-2ABA-4A06-BF20-AFBF51D65EED}" destId="{C5CB239E-9CB8-46F5-B331-D43224F00FB9}" srcOrd="0" destOrd="3" presId="urn:microsoft.com/office/officeart/2005/8/layout/list1"/>
    <dgm:cxn modelId="{E178A8C6-C125-4B9A-B1AA-623204E2815B}" srcId="{937142B5-E586-4D7F-965E-80EB5586B72E}" destId="{B6C4744E-03D4-4C0D-9229-CA9304BF1AC1}" srcOrd="4" destOrd="0" parTransId="{E41C19CE-F290-4F61-A4CD-92385025D70C}" sibTransId="{A837D849-2EEA-4CED-8AC4-C56286ECB189}"/>
    <dgm:cxn modelId="{101BCCCF-28D3-40A0-9F9D-A82FF0DBE042}" type="presOf" srcId="{83A286CD-B406-4BBA-BC23-19A48481C43C}" destId="{EEFEDEE6-7B94-4E2B-A5CB-BBF9B3355CF0}" srcOrd="0" destOrd="0" presId="urn:microsoft.com/office/officeart/2005/8/layout/list1"/>
    <dgm:cxn modelId="{4C1B91D7-CA1A-41BA-8B64-AAD1BB5794D0}" srcId="{937142B5-E586-4D7F-965E-80EB5586B72E}" destId="{964BFD34-0F11-4D8B-8C88-5021FB189F53}" srcOrd="1" destOrd="0" parTransId="{48549DF7-E32E-4B62-B93C-31451E09F4CB}" sibTransId="{3251166D-AD6F-4802-A60D-DDBDDF4BCB77}"/>
    <dgm:cxn modelId="{01056BE1-FE22-435F-9658-3E83C461BD0D}" srcId="{937142B5-E586-4D7F-965E-80EB5586B72E}" destId="{788E3B64-2ABA-4A06-BF20-AFBF51D65EED}" srcOrd="3" destOrd="0" parTransId="{E4198E28-CE83-4AF1-95C5-3B1FDDCA39CB}" sibTransId="{87010A26-9F18-43FB-9664-64CBB143B272}"/>
    <dgm:cxn modelId="{8D94D7E5-C3DF-42C6-9EA9-48AD86CCB1C5}" type="presOf" srcId="{0002CE00-7587-497F-9FB8-D5F6386B2469}" destId="{C5CB239E-9CB8-46F5-B331-D43224F00FB9}" srcOrd="0" destOrd="0" presId="urn:microsoft.com/office/officeart/2005/8/layout/list1"/>
    <dgm:cxn modelId="{2BC16F66-2A7D-45E3-8DBE-604FEC584C25}" type="presParOf" srcId="{EEFEDEE6-7B94-4E2B-A5CB-BBF9B3355CF0}" destId="{71A77E4C-3B11-4D21-8AA2-596DCA6E6EB6}" srcOrd="0" destOrd="0" presId="urn:microsoft.com/office/officeart/2005/8/layout/list1"/>
    <dgm:cxn modelId="{5FFEECB3-DD73-4517-B4FA-6CE15F35F74F}" type="presParOf" srcId="{71A77E4C-3B11-4D21-8AA2-596DCA6E6EB6}" destId="{FAD29B8F-B981-4E1A-B7F9-4643A90A2125}" srcOrd="0" destOrd="0" presId="urn:microsoft.com/office/officeart/2005/8/layout/list1"/>
    <dgm:cxn modelId="{5DD3DBC1-F42D-45A8-9C5E-CA4D2ECA88F2}" type="presParOf" srcId="{71A77E4C-3B11-4D21-8AA2-596DCA6E6EB6}" destId="{7CA62AA6-5001-4149-BCB9-FE3DCC12FB6E}" srcOrd="1" destOrd="0" presId="urn:microsoft.com/office/officeart/2005/8/layout/list1"/>
    <dgm:cxn modelId="{83D56ED0-BF0A-452E-8437-78A731C948F1}" type="presParOf" srcId="{EEFEDEE6-7B94-4E2B-A5CB-BBF9B3355CF0}" destId="{A2C86985-0C51-4527-9FF1-69F82454E7A8}" srcOrd="1" destOrd="0" presId="urn:microsoft.com/office/officeart/2005/8/layout/list1"/>
    <dgm:cxn modelId="{14FACC2C-9A42-4176-9964-5A3DC00460D2}" type="presParOf" srcId="{EEFEDEE6-7B94-4E2B-A5CB-BBF9B3355CF0}" destId="{C5CB239E-9CB8-46F5-B331-D43224F00FB9}" srcOrd="2" destOrd="0" presId="urn:microsoft.com/office/officeart/2005/8/layout/list1"/>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81B13C-AA17-44E9-8569-B75BA188C82C}">
      <dsp:nvSpPr>
        <dsp:cNvPr id="0" name=""/>
        <dsp:cNvSpPr/>
      </dsp:nvSpPr>
      <dsp:spPr>
        <a:xfrm>
          <a:off x="0" y="0"/>
          <a:ext cx="16306800" cy="1065576"/>
        </a:xfrm>
        <a:prstGeom prst="roundRect">
          <a:avLst/>
        </a:prstGeom>
        <a:solidFill>
          <a:srgbClr val="243255"/>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rtl="0">
            <a:lnSpc>
              <a:spcPct val="90000"/>
            </a:lnSpc>
            <a:spcBef>
              <a:spcPct val="0"/>
            </a:spcBef>
            <a:spcAft>
              <a:spcPct val="35000"/>
            </a:spcAft>
            <a:buNone/>
          </a:pPr>
          <a:r>
            <a:rPr lang="bg-BG" sz="4400" b="1" kern="1200"/>
            <a:t>ТВОРЧЕСКО МИСЛЕНЕ, КРЕАТИВНОСТ</a:t>
          </a:r>
          <a:endParaRPr lang="hr-HR" sz="4400" kern="1200" dirty="0"/>
        </a:p>
      </dsp:txBody>
      <dsp:txXfrm>
        <a:off x="52017" y="52017"/>
        <a:ext cx="16202766" cy="96154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D07ECB-5C7B-4661-BF9D-6574C90267C0}">
      <dsp:nvSpPr>
        <dsp:cNvPr id="0" name=""/>
        <dsp:cNvSpPr/>
      </dsp:nvSpPr>
      <dsp:spPr>
        <a:xfrm>
          <a:off x="0" y="91369"/>
          <a:ext cx="15316201" cy="76752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bg-BG" sz="3200" b="1" kern="1200"/>
            <a:t>Характеристики на </a:t>
          </a:r>
          <a:r>
            <a:rPr lang="ru-RU" sz="3200" b="1" kern="1200"/>
            <a:t>творческите личности</a:t>
          </a:r>
          <a:r>
            <a:rPr lang="hr-HR" sz="3200" b="1" kern="1200"/>
            <a:t>: </a:t>
          </a:r>
          <a:r>
            <a:rPr lang="bg-BG" sz="3200" b="1" kern="1200"/>
            <a:t>адаптирано от </a:t>
          </a:r>
          <a:r>
            <a:rPr lang="en-GB" sz="3200" b="1" kern="1200"/>
            <a:t>Cloninger </a:t>
          </a:r>
          <a:r>
            <a:rPr lang="bg-BG" sz="3200" b="1" kern="1200"/>
            <a:t>и</a:t>
          </a:r>
          <a:r>
            <a:rPr lang="en-GB" sz="3200" b="1" kern="1200"/>
            <a:t> </a:t>
          </a:r>
          <a:r>
            <a:rPr lang="en-GB" sz="3200" b="1" kern="1200" dirty="0" err="1"/>
            <a:t>Mengert</a:t>
          </a:r>
          <a:r>
            <a:rPr lang="en-GB" sz="3200" b="1" kern="1200" dirty="0"/>
            <a:t> (2010) </a:t>
          </a:r>
          <a:endParaRPr lang="hr-HR" sz="3200" kern="1200" dirty="0"/>
        </a:p>
      </dsp:txBody>
      <dsp:txXfrm>
        <a:off x="37467" y="128836"/>
        <a:ext cx="15241267" cy="69258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33C942-163B-44B1-8071-F21D6C0F06F4}">
      <dsp:nvSpPr>
        <dsp:cNvPr id="0" name=""/>
        <dsp:cNvSpPr/>
      </dsp:nvSpPr>
      <dsp:spPr>
        <a:xfrm>
          <a:off x="356879" y="7864"/>
          <a:ext cx="1619994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bg-BG" sz="3800" b="1" kern="1200"/>
            <a:t>Модел на креативност 4</a:t>
          </a:r>
          <a:r>
            <a:rPr lang="en-US" sz="3800" b="1" kern="1200"/>
            <a:t>P </a:t>
          </a:r>
          <a:endParaRPr lang="hr-HR" sz="3800" kern="1200"/>
        </a:p>
      </dsp:txBody>
      <dsp:txXfrm>
        <a:off x="401803" y="52788"/>
        <a:ext cx="16110092" cy="83042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C45FE5-4AD4-472A-9115-592D8C132F50}">
      <dsp:nvSpPr>
        <dsp:cNvPr id="0" name=""/>
        <dsp:cNvSpPr/>
      </dsp:nvSpPr>
      <dsp:spPr>
        <a:xfrm>
          <a:off x="0" y="292"/>
          <a:ext cx="16200000" cy="935415"/>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rtl="0">
            <a:lnSpc>
              <a:spcPct val="90000"/>
            </a:lnSpc>
            <a:spcBef>
              <a:spcPct val="0"/>
            </a:spcBef>
            <a:spcAft>
              <a:spcPct val="35000"/>
            </a:spcAft>
            <a:buNone/>
          </a:pPr>
          <a:r>
            <a:rPr lang="bg-BG" sz="3900" b="1" kern="1200"/>
            <a:t>Видове креативност</a:t>
          </a:r>
          <a:r>
            <a:rPr lang="en-GB" sz="3900" b="1" kern="1200"/>
            <a:t> </a:t>
          </a:r>
          <a:endParaRPr lang="hr-HR" sz="3900" kern="1200"/>
        </a:p>
      </dsp:txBody>
      <dsp:txXfrm>
        <a:off x="45663" y="45955"/>
        <a:ext cx="16108674" cy="84408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B4327F-475B-441E-816E-0A81FA37DB40}">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bg-BG" sz="3800" b="1" kern="1200"/>
            <a:t>Примери за различни видове креативност</a:t>
          </a:r>
          <a:endParaRPr lang="hr-HR" sz="3800" kern="1200" dirty="0"/>
        </a:p>
      </dsp:txBody>
      <dsp:txXfrm>
        <a:off x="44924" y="52788"/>
        <a:ext cx="16110152" cy="83042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ru-RU" sz="3800" b="1" kern="1200"/>
            <a:t>Преодоляване на личностните бариери пред креативността</a:t>
          </a:r>
          <a:endParaRPr lang="hr-HR" sz="3800" b="1" kern="1200" dirty="0"/>
        </a:p>
      </dsp:txBody>
      <dsp:txXfrm>
        <a:off x="44924" y="52788"/>
        <a:ext cx="16110152" cy="83042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38773"/>
          <a:ext cx="16200000" cy="843483"/>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bg-BG" sz="2000" b="1" kern="1200"/>
            <a:t> Преодоляване на личностните бариери пред креативността</a:t>
          </a:r>
          <a:endParaRPr lang="hr-HR" sz="2000" b="1" kern="1200" dirty="0"/>
        </a:p>
      </dsp:txBody>
      <dsp:txXfrm>
        <a:off x="41175" y="79948"/>
        <a:ext cx="16117650" cy="76113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ru-RU" sz="3800" b="1" kern="1200"/>
            <a:t>Преодоляване на личностните бариери пред креативността</a:t>
          </a:r>
          <a:endParaRPr lang="en-US" sz="3800" b="1" kern="1200"/>
        </a:p>
      </dsp:txBody>
      <dsp:txXfrm>
        <a:off x="44924" y="44924"/>
        <a:ext cx="16110152" cy="83042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hr-HR" sz="3800" b="1" kern="1200"/>
            <a:t> </a:t>
          </a:r>
          <a:r>
            <a:rPr lang="bg-BG" sz="3800" b="1" kern="1200"/>
            <a:t>Преодоляване на личностните бариери пред креативността</a:t>
          </a:r>
          <a:endParaRPr lang="hr-HR" sz="3800" b="1" kern="1200" dirty="0"/>
        </a:p>
      </dsp:txBody>
      <dsp:txXfrm>
        <a:off x="44924" y="44924"/>
        <a:ext cx="16110152" cy="83042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bg-BG" sz="3800" b="1" kern="1200"/>
            <a:t>Преодоляване на личностните бариери пред креативността </a:t>
          </a:r>
          <a:endParaRPr lang="hr-HR" sz="3800" b="1" kern="1200" dirty="0"/>
        </a:p>
      </dsp:txBody>
      <dsp:txXfrm>
        <a:off x="44924" y="44924"/>
        <a:ext cx="16110152" cy="83042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bg-BG" sz="3800" b="1" kern="1200"/>
            <a:t>Преодоляване на личностните бариери пред креативността</a:t>
          </a:r>
          <a:r>
            <a:rPr lang="hr-HR" sz="3800" b="1" kern="1200"/>
            <a:t> </a:t>
          </a:r>
          <a:endParaRPr lang="hr-HR" sz="3800" b="1" kern="1200" dirty="0"/>
        </a:p>
      </dsp:txBody>
      <dsp:txXfrm>
        <a:off x="44924" y="44924"/>
        <a:ext cx="16110152" cy="8304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4B42E7-1FED-4B36-ABBC-6C5A43F75138}">
      <dsp:nvSpPr>
        <dsp:cNvPr id="0" name=""/>
        <dsp:cNvSpPr/>
      </dsp:nvSpPr>
      <dsp:spPr>
        <a:xfrm>
          <a:off x="0" y="583274"/>
          <a:ext cx="16199935" cy="6284250"/>
        </a:xfrm>
        <a:prstGeom prst="rect">
          <a:avLst/>
        </a:prstGeom>
        <a:solidFill>
          <a:schemeClr val="lt1">
            <a:alpha val="90000"/>
            <a:hueOff val="0"/>
            <a:satOff val="0"/>
            <a:lumOff val="0"/>
            <a:alphaOff val="0"/>
          </a:schemeClr>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dsp:style>
      <dsp:txBody>
        <a:bodyPr spcFirstLastPara="0" vert="horz" wrap="square" lIns="1306987" tIns="728980" rIns="1306987" bIns="248920" numCol="1" spcCol="1270" anchor="t" anchorCtr="0">
          <a:noAutofit/>
        </a:bodyPr>
        <a:lstStyle/>
        <a:p>
          <a:pPr marL="285750" lvl="1" indent="-285750" algn="l" defTabSz="1555750" rtl="0">
            <a:lnSpc>
              <a:spcPct val="90000"/>
            </a:lnSpc>
            <a:spcBef>
              <a:spcPct val="0"/>
            </a:spcBef>
            <a:spcAft>
              <a:spcPct val="15000"/>
            </a:spcAft>
            <a:buChar char="•"/>
          </a:pPr>
          <a:r>
            <a:rPr lang="ru-RU" sz="3500" kern="1200">
              <a:solidFill>
                <a:srgbClr val="002060"/>
              </a:solidFill>
            </a:rPr>
            <a:t>В днешния бързо променящ се, изпълнен с много предизвикателства свят да развиваш творческата си същност се е превърнало в необходимост</a:t>
          </a:r>
          <a:endParaRPr lang="hr-HR" sz="3500" kern="1200">
            <a:solidFill>
              <a:srgbClr val="002060"/>
            </a:solidFill>
          </a:endParaRPr>
        </a:p>
        <a:p>
          <a:pPr marL="285750" lvl="1" indent="-285750" algn="l" defTabSz="1555750" rtl="0">
            <a:lnSpc>
              <a:spcPct val="90000"/>
            </a:lnSpc>
            <a:spcBef>
              <a:spcPct val="0"/>
            </a:spcBef>
            <a:spcAft>
              <a:spcPct val="15000"/>
            </a:spcAft>
            <a:buChar char="•"/>
          </a:pPr>
          <a:r>
            <a:rPr lang="ru-RU" sz="3500" kern="1200">
              <a:solidFill>
                <a:srgbClr val="002060"/>
              </a:solidFill>
            </a:rPr>
            <a:t>Творческият подход е ключов за успех в почти всички житейски ситуации, както лични, така и професионални</a:t>
          </a:r>
          <a:endParaRPr lang="hr-HR" sz="3500" kern="1200" dirty="0">
            <a:solidFill>
              <a:srgbClr val="002060"/>
            </a:solidFill>
          </a:endParaRPr>
        </a:p>
        <a:p>
          <a:pPr marL="285750" lvl="1" indent="-285750" algn="l" defTabSz="1555750" rtl="0">
            <a:lnSpc>
              <a:spcPct val="90000"/>
            </a:lnSpc>
            <a:spcBef>
              <a:spcPct val="0"/>
            </a:spcBef>
            <a:spcAft>
              <a:spcPct val="15000"/>
            </a:spcAft>
            <a:buChar char="•"/>
          </a:pPr>
          <a:r>
            <a:rPr lang="ru-RU" sz="3500" kern="1200">
              <a:solidFill>
                <a:srgbClr val="002060"/>
              </a:solidFill>
            </a:rPr>
            <a:t>Креативността е от ключово значение за обществото и тя оказва мощно въздействие върху всички обществени сфери</a:t>
          </a:r>
          <a:endParaRPr lang="hr-HR" sz="3500" kern="1200">
            <a:solidFill>
              <a:srgbClr val="002060"/>
            </a:solidFill>
          </a:endParaRPr>
        </a:p>
        <a:p>
          <a:pPr marL="285750" lvl="1" indent="-285750" algn="l" defTabSz="1555750" rtl="0">
            <a:lnSpc>
              <a:spcPct val="90000"/>
            </a:lnSpc>
            <a:spcBef>
              <a:spcPct val="0"/>
            </a:spcBef>
            <a:spcAft>
              <a:spcPct val="15000"/>
            </a:spcAft>
            <a:buChar char="•"/>
          </a:pPr>
          <a:r>
            <a:rPr lang="bg-BG" sz="3500" kern="1200">
              <a:solidFill>
                <a:srgbClr val="002060"/>
              </a:solidFill>
            </a:rPr>
            <a:t>Накратко казано, креативността е с</a:t>
          </a:r>
          <a:r>
            <a:rPr lang="ru-RU" sz="3500" kern="1200">
              <a:solidFill>
                <a:srgbClr val="002060"/>
              </a:solidFill>
            </a:rPr>
            <a:t>бор от два основни елемента:</a:t>
          </a:r>
          <a:endParaRPr lang="hr-HR" sz="3500" kern="1200">
            <a:solidFill>
              <a:srgbClr val="002060"/>
            </a:solidFill>
          </a:endParaRPr>
        </a:p>
        <a:p>
          <a:pPr marL="285750" lvl="1" indent="-285750" algn="l" defTabSz="1555750" rtl="0">
            <a:lnSpc>
              <a:spcPct val="90000"/>
            </a:lnSpc>
            <a:spcBef>
              <a:spcPct val="0"/>
            </a:spcBef>
            <a:spcAft>
              <a:spcPct val="15000"/>
            </a:spcAft>
            <a:buChar char="•"/>
          </a:pPr>
          <a:r>
            <a:rPr lang="bg-BG" sz="3500" i="1" kern="1200">
              <a:solidFill>
                <a:srgbClr val="002060"/>
              </a:solidFill>
            </a:rPr>
            <a:t>(1) новаторство, оригиналност и </a:t>
          </a:r>
          <a:endParaRPr lang="en-US" sz="3500" i="1" kern="1200">
            <a:solidFill>
              <a:srgbClr val="002060"/>
            </a:solidFill>
          </a:endParaRPr>
        </a:p>
        <a:p>
          <a:pPr marL="285750" lvl="1" indent="-285750" algn="l" defTabSz="1555750" rtl="0">
            <a:lnSpc>
              <a:spcPct val="90000"/>
            </a:lnSpc>
            <a:spcBef>
              <a:spcPct val="0"/>
            </a:spcBef>
            <a:spcAft>
              <a:spcPct val="15000"/>
            </a:spcAft>
            <a:buChar char="•"/>
          </a:pPr>
          <a:r>
            <a:rPr lang="ru-RU" sz="3500" i="1" kern="1200">
              <a:solidFill>
                <a:srgbClr val="002060"/>
              </a:solidFill>
            </a:rPr>
            <a:t>(2) уместност, полезност или смисленост</a:t>
          </a:r>
          <a:endParaRPr lang="en-US" sz="3500" kern="1200">
            <a:solidFill>
              <a:srgbClr val="002060"/>
            </a:solidFill>
          </a:endParaRPr>
        </a:p>
      </dsp:txBody>
      <dsp:txXfrm>
        <a:off x="0" y="583274"/>
        <a:ext cx="16199935" cy="6284250"/>
      </dsp:txXfrm>
    </dsp:sp>
    <dsp:sp modelId="{335CCE47-B0A7-4E31-BA0F-4591AE467EA7}">
      <dsp:nvSpPr>
        <dsp:cNvPr id="0" name=""/>
        <dsp:cNvSpPr/>
      </dsp:nvSpPr>
      <dsp:spPr>
        <a:xfrm>
          <a:off x="842010" y="66674"/>
          <a:ext cx="11788140" cy="103320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564" tIns="0" rIns="445564" bIns="0" numCol="1" spcCol="1270" anchor="ctr" anchorCtr="0">
          <a:noAutofit/>
        </a:bodyPr>
        <a:lstStyle/>
        <a:p>
          <a:pPr marL="0" lvl="0" indent="0" algn="l" defTabSz="1555750" rtl="0">
            <a:lnSpc>
              <a:spcPct val="90000"/>
            </a:lnSpc>
            <a:spcBef>
              <a:spcPct val="0"/>
            </a:spcBef>
            <a:spcAft>
              <a:spcPct val="35000"/>
            </a:spcAft>
            <a:buNone/>
          </a:pPr>
          <a:r>
            <a:rPr lang="bg-BG" sz="3500" kern="1200"/>
            <a:t>Какво представлява творческото мислене?</a:t>
          </a:r>
          <a:endParaRPr lang="hr-HR" sz="3500" kern="1200" dirty="0"/>
        </a:p>
      </dsp:txBody>
      <dsp:txXfrm>
        <a:off x="892447" y="117111"/>
        <a:ext cx="11687266" cy="93232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ru-RU" sz="3800" b="1" kern="1200" noProof="0"/>
            <a:t>Творческото мислене в екипа</a:t>
          </a:r>
          <a:endParaRPr lang="en-GB" sz="3800" b="1" kern="1200" noProof="0" dirty="0"/>
        </a:p>
      </dsp:txBody>
      <dsp:txXfrm>
        <a:off x="44924" y="52788"/>
        <a:ext cx="16110152" cy="83042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ru-RU" sz="3800" b="1" kern="1200" noProof="0"/>
            <a:t>Креативност на работното място</a:t>
          </a:r>
          <a:endParaRPr lang="en-GB" sz="3800" b="1" kern="1200" noProof="0" dirty="0"/>
        </a:p>
      </dsp:txBody>
      <dsp:txXfrm>
        <a:off x="44924" y="52788"/>
        <a:ext cx="16110152" cy="83042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ru-RU" sz="3800" b="1" kern="1200" noProof="0"/>
            <a:t>Креативност на работното място</a:t>
          </a:r>
          <a:endParaRPr lang="en-GB" sz="3800" b="1" kern="1200" noProof="0" dirty="0"/>
        </a:p>
      </dsp:txBody>
      <dsp:txXfrm>
        <a:off x="44924" y="52788"/>
        <a:ext cx="16110152" cy="83042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9D64A1-74BF-43E0-951D-1129A581E1F1}">
      <dsp:nvSpPr>
        <dsp:cNvPr id="0" name=""/>
        <dsp:cNvSpPr/>
      </dsp:nvSpPr>
      <dsp:spPr>
        <a:xfrm>
          <a:off x="0" y="470054"/>
          <a:ext cx="16200000" cy="4394250"/>
        </a:xfrm>
        <a:prstGeom prst="rect">
          <a:avLst/>
        </a:prstGeom>
        <a:solidFill>
          <a:schemeClr val="lt1">
            <a:alpha val="90000"/>
            <a:hueOff val="0"/>
            <a:satOff val="0"/>
            <a:lumOff val="0"/>
            <a:alphaOff val="0"/>
          </a:schemeClr>
        </a:solidFill>
        <a:ln w="25400" cap="flat" cmpd="sng" algn="ctr">
          <a:solidFill>
            <a:srgbClr val="FF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0" tIns="645668" rIns="1257300" bIns="170688" numCol="1" spcCol="1270" anchor="t" anchorCtr="0">
          <a:noAutofit/>
        </a:bodyPr>
        <a:lstStyle/>
        <a:p>
          <a:pPr marL="171450" lvl="1" indent="-171450" algn="l" defTabSz="844550" rtl="0">
            <a:lnSpc>
              <a:spcPct val="90000"/>
            </a:lnSpc>
            <a:spcBef>
              <a:spcPct val="0"/>
            </a:spcBef>
            <a:spcAft>
              <a:spcPct val="15000"/>
            </a:spcAft>
            <a:buChar char="•"/>
          </a:pPr>
          <a:endParaRPr lang="hr-HR" sz="1900" kern="1200" dirty="0"/>
        </a:p>
        <a:p>
          <a:pPr marL="228600" lvl="1" indent="-228600" algn="l" defTabSz="1066800" rtl="0">
            <a:lnSpc>
              <a:spcPct val="90000"/>
            </a:lnSpc>
            <a:spcBef>
              <a:spcPct val="0"/>
            </a:spcBef>
            <a:spcAft>
              <a:spcPct val="15000"/>
            </a:spcAft>
            <a:buChar char="•"/>
          </a:pPr>
          <a:r>
            <a:rPr lang="ru-RU" sz="2400" i="1" kern="1200">
              <a:solidFill>
                <a:srgbClr val="002060"/>
              </a:solidFill>
            </a:rPr>
            <a:t>Анализ – изследването на текущото състояние на нещата е в основата на творческо мислене.</a:t>
          </a:r>
          <a:endParaRPr lang="hr-HR" sz="2400" kern="1200" dirty="0">
            <a:solidFill>
              <a:srgbClr val="002060"/>
            </a:solidFill>
          </a:endParaRPr>
        </a:p>
        <a:p>
          <a:pPr marL="228600" lvl="1" indent="-228600" algn="l" defTabSz="1066800" rtl="0">
            <a:lnSpc>
              <a:spcPct val="90000"/>
            </a:lnSpc>
            <a:spcBef>
              <a:spcPct val="0"/>
            </a:spcBef>
            <a:spcAft>
              <a:spcPct val="15000"/>
            </a:spcAft>
            <a:buChar char="•"/>
          </a:pPr>
          <a:r>
            <a:rPr lang="ru-RU" sz="2400" i="1" kern="1200">
              <a:solidFill>
                <a:srgbClr val="002060"/>
              </a:solidFill>
            </a:rPr>
            <a:t>Непредубеденост </a:t>
          </a:r>
          <a:r>
            <a:rPr lang="ru-RU" sz="2400" i="1" kern="1200" dirty="0">
              <a:solidFill>
                <a:srgbClr val="002060"/>
              </a:solidFill>
            </a:rPr>
            <a:t>– бъди готов/а първо да допускаш грешки и да влизаш в задънена улица, преди да осъществиш пробив.</a:t>
          </a:r>
          <a:endParaRPr lang="en-US" sz="2400" i="1" kern="1200" dirty="0">
            <a:solidFill>
              <a:srgbClr val="002060"/>
            </a:solidFill>
          </a:endParaRPr>
        </a:p>
        <a:p>
          <a:pPr marL="228600" lvl="1" indent="-228600" algn="l" defTabSz="1066800" rtl="0">
            <a:lnSpc>
              <a:spcPct val="90000"/>
            </a:lnSpc>
            <a:spcBef>
              <a:spcPct val="0"/>
            </a:spcBef>
            <a:spcAft>
              <a:spcPct val="15000"/>
            </a:spcAft>
            <a:buChar char="•"/>
          </a:pPr>
          <a:r>
            <a:rPr lang="ru-RU" sz="2400" i="1" kern="1200">
              <a:solidFill>
                <a:srgbClr val="002060"/>
              </a:solidFill>
            </a:rPr>
            <a:t>Организация </a:t>
          </a:r>
          <a:r>
            <a:rPr lang="ru-RU" sz="2400" i="1" kern="1200" dirty="0">
              <a:solidFill>
                <a:srgbClr val="002060"/>
              </a:solidFill>
            </a:rPr>
            <a:t>– от съществено значение е способността да структурираш мисъл, да я залагаш в план с процес, цел и краен срок.</a:t>
          </a:r>
          <a:endParaRPr lang="en-US" sz="2400" i="1" kern="1200" dirty="0">
            <a:solidFill>
              <a:srgbClr val="002060"/>
            </a:solidFill>
          </a:endParaRPr>
        </a:p>
        <a:p>
          <a:pPr marL="228600" lvl="1" indent="-228600" algn="l" defTabSz="1066800" rtl="0">
            <a:lnSpc>
              <a:spcPct val="90000"/>
            </a:lnSpc>
            <a:spcBef>
              <a:spcPct val="0"/>
            </a:spcBef>
            <a:spcAft>
              <a:spcPct val="15000"/>
            </a:spcAft>
            <a:buChar char="•"/>
          </a:pPr>
          <a:r>
            <a:rPr lang="ru-RU" sz="2400" i="1" kern="1200">
              <a:solidFill>
                <a:srgbClr val="002060"/>
              </a:solidFill>
            </a:rPr>
            <a:t>Комуникация </a:t>
          </a:r>
          <a:r>
            <a:rPr lang="ru-RU" sz="2400" i="1" kern="1200" dirty="0">
              <a:solidFill>
                <a:srgbClr val="002060"/>
              </a:solidFill>
            </a:rPr>
            <a:t>– страхотните идеи вършат работа, само ако стигат до околните (трябва да развиваш писмените си и речеви умения, както и уменията си за слушане).</a:t>
          </a:r>
          <a:endParaRPr lang="en-US" sz="2400" i="1" kern="1200" dirty="0">
            <a:solidFill>
              <a:srgbClr val="002060"/>
            </a:solidFill>
          </a:endParaRPr>
        </a:p>
        <a:p>
          <a:pPr marL="228600" lvl="1" indent="-228600" algn="l" defTabSz="1066800" rtl="0">
            <a:lnSpc>
              <a:spcPct val="90000"/>
            </a:lnSpc>
            <a:spcBef>
              <a:spcPct val="0"/>
            </a:spcBef>
            <a:spcAft>
              <a:spcPct val="15000"/>
            </a:spcAft>
            <a:buChar char="•"/>
          </a:pPr>
          <a:r>
            <a:rPr lang="ru-RU" sz="2400" i="1" kern="1200">
              <a:solidFill>
                <a:srgbClr val="002060"/>
              </a:solidFill>
            </a:rPr>
            <a:t>Обучение </a:t>
          </a:r>
          <a:r>
            <a:rPr lang="ru-RU" sz="2400" i="1" kern="1200" dirty="0">
              <a:solidFill>
                <a:srgbClr val="002060"/>
              </a:solidFill>
            </a:rPr>
            <a:t>– насърчава и развива творческото мислене и уменията за разрешаване на проблеми.</a:t>
          </a:r>
          <a:endParaRPr lang="en-US" sz="2400" i="1" kern="1200" dirty="0">
            <a:solidFill>
              <a:srgbClr val="002060"/>
            </a:solidFill>
          </a:endParaRPr>
        </a:p>
        <a:p>
          <a:pPr marL="171450" lvl="1" indent="-171450" algn="l" defTabSz="844550" rtl="0">
            <a:lnSpc>
              <a:spcPct val="90000"/>
            </a:lnSpc>
            <a:spcBef>
              <a:spcPct val="0"/>
            </a:spcBef>
            <a:spcAft>
              <a:spcPct val="15000"/>
            </a:spcAft>
            <a:buChar char="•"/>
          </a:pPr>
          <a:endParaRPr lang="en-US" sz="1900" i="1" kern="1200" dirty="0"/>
        </a:p>
      </dsp:txBody>
      <dsp:txXfrm>
        <a:off x="0" y="470054"/>
        <a:ext cx="16200000" cy="4394250"/>
      </dsp:txXfrm>
    </dsp:sp>
    <dsp:sp modelId="{F4B0C805-FCC3-42D0-AAD3-D26F94D3268B}">
      <dsp:nvSpPr>
        <dsp:cNvPr id="0" name=""/>
        <dsp:cNvSpPr/>
      </dsp:nvSpPr>
      <dsp:spPr>
        <a:xfrm>
          <a:off x="810000" y="12494"/>
          <a:ext cx="11340000" cy="91512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8625" tIns="0" rIns="428625" bIns="0" numCol="1" spcCol="1270" anchor="ctr" anchorCtr="0">
          <a:noAutofit/>
        </a:bodyPr>
        <a:lstStyle/>
        <a:p>
          <a:pPr marL="0" lvl="0" indent="0" algn="l" defTabSz="1377950" rtl="0">
            <a:lnSpc>
              <a:spcPct val="90000"/>
            </a:lnSpc>
            <a:spcBef>
              <a:spcPct val="0"/>
            </a:spcBef>
            <a:spcAft>
              <a:spcPct val="35000"/>
            </a:spcAft>
            <a:buNone/>
          </a:pPr>
          <a:r>
            <a:rPr lang="ru-RU" sz="3100" i="1" kern="1200"/>
            <a:t>Основите на творческото мислене са</a:t>
          </a:r>
          <a:r>
            <a:rPr lang="en-US" sz="3100" i="1" kern="1200"/>
            <a:t>:</a:t>
          </a:r>
          <a:endParaRPr lang="hr-HR" sz="3100" kern="1200" dirty="0"/>
        </a:p>
      </dsp:txBody>
      <dsp:txXfrm>
        <a:off x="854672" y="57166"/>
        <a:ext cx="11250656" cy="825776"/>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ru-RU" sz="3800" b="1" kern="1200" noProof="0"/>
            <a:t>Креативност на работното място</a:t>
          </a:r>
          <a:endParaRPr lang="en-GB" sz="3800" b="1" kern="1200" noProof="0" dirty="0"/>
        </a:p>
      </dsp:txBody>
      <dsp:txXfrm>
        <a:off x="44924" y="52788"/>
        <a:ext cx="16110152" cy="83042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ru-RU" sz="3800" b="1" kern="1200"/>
            <a:t>Техники на творческото мислене</a:t>
          </a:r>
          <a:endParaRPr lang="hr-HR" sz="3800" kern="1200" dirty="0"/>
        </a:p>
      </dsp:txBody>
      <dsp:txXfrm>
        <a:off x="44924" y="52788"/>
        <a:ext cx="16110152" cy="830422"/>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56299"/>
          <a:ext cx="16200000" cy="82340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rtl="0">
            <a:lnSpc>
              <a:spcPct val="90000"/>
            </a:lnSpc>
            <a:spcBef>
              <a:spcPct val="0"/>
            </a:spcBef>
            <a:spcAft>
              <a:spcPct val="35000"/>
            </a:spcAft>
            <a:buNone/>
          </a:pPr>
          <a:r>
            <a:rPr lang="bg-BG" sz="3400" b="1" kern="1200"/>
            <a:t>Техники на творческото мислене </a:t>
          </a:r>
          <a:r>
            <a:rPr lang="hr-HR" sz="3400" b="0" kern="1200"/>
            <a:t>(</a:t>
          </a:r>
          <a:r>
            <a:rPr lang="hr-HR" sz="3400" b="0" kern="1200" dirty="0" err="1"/>
            <a:t>Geschka</a:t>
          </a:r>
          <a:r>
            <a:rPr lang="hr-HR" sz="3400" b="0" kern="1200" dirty="0"/>
            <a:t>, 1983 and </a:t>
          </a:r>
          <a:r>
            <a:rPr lang="de-DE" sz="3400" b="0" i="0" kern="1200" dirty="0"/>
            <a:t>Wöhler, J., &amp; Reinhardt, R.</a:t>
          </a:r>
          <a:r>
            <a:rPr lang="hr-HR" sz="3400" b="0" i="0" kern="1200" dirty="0"/>
            <a:t>, </a:t>
          </a:r>
          <a:r>
            <a:rPr lang="de-DE" sz="3400" b="0" i="0" kern="1200" dirty="0"/>
            <a:t>2021</a:t>
          </a:r>
          <a:r>
            <a:rPr lang="hr-HR" sz="3400" b="0" kern="1200" dirty="0"/>
            <a:t>)</a:t>
          </a:r>
        </a:p>
      </dsp:txBody>
      <dsp:txXfrm>
        <a:off x="40195" y="96494"/>
        <a:ext cx="16119610" cy="743010"/>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bg-BG" sz="3800" b="1" kern="1200"/>
            <a:t>Техники на креативност </a:t>
          </a:r>
          <a:r>
            <a:rPr lang="hr-HR" sz="3800" b="1" kern="1200"/>
            <a:t>(</a:t>
          </a:r>
          <a:r>
            <a:rPr lang="de-DE" sz="3800" b="0" i="0" kern="1200" dirty="0"/>
            <a:t>Wöhler, J., &amp; Reinhardt, R.</a:t>
          </a:r>
          <a:r>
            <a:rPr lang="hr-HR" sz="3800" b="0" i="0" kern="1200" dirty="0"/>
            <a:t>, </a:t>
          </a:r>
          <a:r>
            <a:rPr lang="de-DE" sz="3800" b="0" i="0" kern="1200" dirty="0"/>
            <a:t>2021</a:t>
          </a:r>
          <a:r>
            <a:rPr lang="hr-HR" sz="3800" b="0" i="0" kern="1200"/>
            <a:t>, </a:t>
          </a:r>
          <a:r>
            <a:rPr lang="bg-BG" sz="3800" b="0" i="0" kern="1200"/>
            <a:t>стр.</a:t>
          </a:r>
          <a:r>
            <a:rPr lang="hr-HR" sz="3800" b="0" i="0" kern="1200"/>
            <a:t> 146</a:t>
          </a:r>
          <a:r>
            <a:rPr lang="de-DE" sz="3800" b="0" i="0" kern="1200"/>
            <a:t>)</a:t>
          </a:r>
          <a:endParaRPr lang="hr-HR" sz="3800" kern="1200" dirty="0"/>
        </a:p>
      </dsp:txBody>
      <dsp:txXfrm>
        <a:off x="44924" y="52788"/>
        <a:ext cx="16110152" cy="830422"/>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bg-BG" sz="3800" b="1" kern="1200"/>
            <a:t>Техники на творческото мислене</a:t>
          </a:r>
          <a:r>
            <a:rPr lang="hr-HR" sz="3800" b="1" kern="1200"/>
            <a:t>: </a:t>
          </a:r>
          <a:r>
            <a:rPr lang="bg-BG" sz="3800" b="1" kern="1200"/>
            <a:t>брейнсторминг и брейнрайтинг</a:t>
          </a:r>
          <a:endParaRPr lang="en-GB" sz="3800" kern="1200" noProof="0" dirty="0"/>
        </a:p>
      </dsp:txBody>
      <dsp:txXfrm>
        <a:off x="44924" y="52788"/>
        <a:ext cx="16110152" cy="830422"/>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02F44F-265A-4440-8BB0-BD6B266B6EE1}">
      <dsp:nvSpPr>
        <dsp:cNvPr id="0" name=""/>
        <dsp:cNvSpPr/>
      </dsp:nvSpPr>
      <dsp:spPr>
        <a:xfrm>
          <a:off x="0" y="537077"/>
          <a:ext cx="12531135" cy="5380200"/>
        </a:xfrm>
        <a:prstGeom prst="rect">
          <a:avLst/>
        </a:prstGeom>
        <a:solidFill>
          <a:schemeClr val="lt1">
            <a:alpha val="90000"/>
            <a:hueOff val="0"/>
            <a:satOff val="0"/>
            <a:lumOff val="0"/>
            <a:alphaOff val="0"/>
          </a:schemeClr>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dsp:style>
      <dsp:txBody>
        <a:bodyPr spcFirstLastPara="0" vert="horz" wrap="square" lIns="972555" tIns="583184" rIns="972555" bIns="199136" numCol="1" spcCol="1270" anchor="t" anchorCtr="0">
          <a:noAutofit/>
        </a:bodyPr>
        <a:lstStyle/>
        <a:p>
          <a:pPr marL="285750" lvl="1" indent="-285750" algn="l" defTabSz="1244600" rtl="0">
            <a:lnSpc>
              <a:spcPct val="90000"/>
            </a:lnSpc>
            <a:spcBef>
              <a:spcPct val="0"/>
            </a:spcBef>
            <a:spcAft>
              <a:spcPct val="15000"/>
            </a:spcAft>
            <a:buChar char="•"/>
          </a:pPr>
          <a:r>
            <a:rPr lang="ru-RU" sz="2800" kern="1200">
              <a:solidFill>
                <a:srgbClr val="002060"/>
              </a:solidFill>
            </a:rPr>
            <a:t>всички групови сесии, насочени към събиране на идеи за разрешаване на конкретен проблем</a:t>
          </a:r>
          <a:endParaRPr lang="hr-HR" sz="2800" kern="1200">
            <a:solidFill>
              <a:srgbClr val="002060"/>
            </a:solidFill>
          </a:endParaRPr>
        </a:p>
        <a:p>
          <a:pPr marL="285750" lvl="1" indent="-285750" algn="l" defTabSz="1244600" rtl="0">
            <a:lnSpc>
              <a:spcPct val="90000"/>
            </a:lnSpc>
            <a:spcBef>
              <a:spcPct val="0"/>
            </a:spcBef>
            <a:spcAft>
              <a:spcPct val="15000"/>
            </a:spcAft>
            <a:buChar char="•"/>
          </a:pPr>
          <a:r>
            <a:rPr lang="ru-RU" sz="2800" kern="1200">
              <a:solidFill>
                <a:srgbClr val="002060"/>
              </a:solidFill>
            </a:rPr>
            <a:t>среда, в която хората работят заедно, и цялата група, а не отделен човек, взема решения</a:t>
          </a:r>
          <a:endParaRPr lang="hr-HR" sz="2800" kern="1200">
            <a:solidFill>
              <a:srgbClr val="002060"/>
            </a:solidFill>
          </a:endParaRPr>
        </a:p>
        <a:p>
          <a:pPr marL="285750" lvl="1" indent="-285750" algn="l" defTabSz="1244600" rtl="0">
            <a:lnSpc>
              <a:spcPct val="90000"/>
            </a:lnSpc>
            <a:spcBef>
              <a:spcPct val="0"/>
            </a:spcBef>
            <a:spcAft>
              <a:spcPct val="15000"/>
            </a:spcAft>
            <a:buChar char="•"/>
          </a:pPr>
          <a:r>
            <a:rPr lang="ru-RU" sz="2800" kern="1200">
              <a:solidFill>
                <a:srgbClr val="002060"/>
              </a:solidFill>
            </a:rPr>
            <a:t>при брейнсторминга няма ограничения за креативността на предложенията</a:t>
          </a:r>
          <a:endParaRPr lang="hr-HR" sz="2800" kern="1200">
            <a:solidFill>
              <a:srgbClr val="002060"/>
            </a:solidFill>
          </a:endParaRPr>
        </a:p>
        <a:p>
          <a:pPr marL="285750" lvl="1" indent="-285750" algn="l" defTabSz="1244600" rtl="0">
            <a:lnSpc>
              <a:spcPct val="90000"/>
            </a:lnSpc>
            <a:spcBef>
              <a:spcPct val="0"/>
            </a:spcBef>
            <a:spcAft>
              <a:spcPct val="15000"/>
            </a:spcAft>
            <a:buChar char="•"/>
          </a:pPr>
          <a:r>
            <a:rPr lang="ru-RU" sz="2800" kern="1200">
              <a:solidFill>
                <a:srgbClr val="002060"/>
              </a:solidFill>
            </a:rPr>
            <a:t>резултат: списък с идеи, които всички членове на групата са предоставили свободно</a:t>
          </a:r>
          <a:endParaRPr lang="hr-HR" sz="2800" kern="1200">
            <a:solidFill>
              <a:srgbClr val="002060"/>
            </a:solidFill>
          </a:endParaRPr>
        </a:p>
        <a:p>
          <a:pPr marL="285750" lvl="1" indent="-285750" algn="l" defTabSz="1244600" rtl="0">
            <a:lnSpc>
              <a:spcPct val="90000"/>
            </a:lnSpc>
            <a:spcBef>
              <a:spcPct val="0"/>
            </a:spcBef>
            <a:spcAft>
              <a:spcPct val="15000"/>
            </a:spcAft>
            <a:buChar char="•"/>
          </a:pPr>
          <a:r>
            <a:rPr lang="ru-RU" sz="2800" kern="1200">
              <a:solidFill>
                <a:srgbClr val="002060"/>
              </a:solidFill>
            </a:rPr>
            <a:t>брейнстормингът е едновременно метод за изучаване и научаване и метод за научно изследване и креативност</a:t>
          </a:r>
          <a:r>
            <a:rPr lang="en-GB" sz="2800" kern="1200">
              <a:solidFill>
                <a:srgbClr val="002060"/>
              </a:solidFill>
            </a:rPr>
            <a:t> </a:t>
          </a:r>
          <a:r>
            <a:rPr lang="hr-HR" sz="2800" kern="1200">
              <a:solidFill>
                <a:srgbClr val="002060"/>
              </a:solidFill>
            </a:rPr>
            <a:t>(</a:t>
          </a:r>
          <a:r>
            <a:rPr lang="da-DK" sz="2800" kern="1200">
              <a:solidFill>
                <a:srgbClr val="002060"/>
              </a:solidFill>
            </a:rPr>
            <a:t>Litcanu et al. (2015, </a:t>
          </a:r>
          <a:r>
            <a:rPr lang="bg-BG" sz="2800" kern="1200">
              <a:solidFill>
                <a:srgbClr val="002060"/>
              </a:solidFill>
            </a:rPr>
            <a:t>стр</a:t>
          </a:r>
          <a:r>
            <a:rPr lang="da-DK" sz="2800" kern="1200">
              <a:solidFill>
                <a:srgbClr val="002060"/>
              </a:solidFill>
            </a:rPr>
            <a:t>. 388)) </a:t>
          </a:r>
          <a:r>
            <a:rPr lang="en-GB" sz="2800" kern="1200">
              <a:solidFill>
                <a:srgbClr val="002060"/>
              </a:solidFill>
            </a:rPr>
            <a:t> </a:t>
          </a:r>
          <a:endParaRPr lang="hr-HR" sz="2800" kern="1200">
            <a:solidFill>
              <a:srgbClr val="002060"/>
            </a:solidFill>
          </a:endParaRPr>
        </a:p>
      </dsp:txBody>
      <dsp:txXfrm>
        <a:off x="0" y="537077"/>
        <a:ext cx="12531135" cy="5380200"/>
      </dsp:txXfrm>
    </dsp:sp>
    <dsp:sp modelId="{4355EC47-71E5-4844-9960-FCEAF2DA7741}">
      <dsp:nvSpPr>
        <dsp:cNvPr id="0" name=""/>
        <dsp:cNvSpPr/>
      </dsp:nvSpPr>
      <dsp:spPr>
        <a:xfrm>
          <a:off x="626556" y="93611"/>
          <a:ext cx="8771794" cy="826560"/>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1553" tIns="0" rIns="331553" bIns="0" numCol="1" spcCol="1270" anchor="ctr" anchorCtr="0">
          <a:noAutofit/>
        </a:bodyPr>
        <a:lstStyle/>
        <a:p>
          <a:pPr marL="0" lvl="0" indent="0" algn="l" defTabSz="1244600" rtl="0">
            <a:lnSpc>
              <a:spcPct val="90000"/>
            </a:lnSpc>
            <a:spcBef>
              <a:spcPct val="0"/>
            </a:spcBef>
            <a:spcAft>
              <a:spcPct val="35000"/>
            </a:spcAft>
            <a:buNone/>
          </a:pPr>
          <a:r>
            <a:rPr lang="bg-BG" sz="2800" kern="1200"/>
            <a:t>Брейнсторминг</a:t>
          </a:r>
          <a:r>
            <a:rPr lang="en-GB" sz="2800" kern="1200"/>
            <a:t>  </a:t>
          </a:r>
          <a:endParaRPr lang="hr-HR" sz="2800" kern="1200"/>
        </a:p>
      </dsp:txBody>
      <dsp:txXfrm>
        <a:off x="666905" y="133960"/>
        <a:ext cx="8691096" cy="7458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94C6E4-A431-4D4C-829C-8A4D90B7C45D}">
      <dsp:nvSpPr>
        <dsp:cNvPr id="0" name=""/>
        <dsp:cNvSpPr/>
      </dsp:nvSpPr>
      <dsp:spPr>
        <a:xfrm>
          <a:off x="444846" y="0"/>
          <a:ext cx="16200062" cy="935415"/>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rtl="0">
            <a:lnSpc>
              <a:spcPct val="90000"/>
            </a:lnSpc>
            <a:spcBef>
              <a:spcPct val="0"/>
            </a:spcBef>
            <a:spcAft>
              <a:spcPct val="35000"/>
            </a:spcAft>
            <a:buNone/>
          </a:pPr>
          <a:r>
            <a:rPr lang="bg-BG" sz="3900" b="1" kern="1200"/>
            <a:t>Определения за креативност, творческо мислене</a:t>
          </a:r>
          <a:endParaRPr lang="hr-HR" sz="3900" kern="1200" dirty="0"/>
        </a:p>
      </dsp:txBody>
      <dsp:txXfrm>
        <a:off x="490509" y="45663"/>
        <a:ext cx="16108736" cy="844089"/>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0"/>
          <a:ext cx="16200000" cy="933209"/>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rtl="0">
            <a:lnSpc>
              <a:spcPct val="90000"/>
            </a:lnSpc>
            <a:spcBef>
              <a:spcPct val="0"/>
            </a:spcBef>
            <a:spcAft>
              <a:spcPct val="35000"/>
            </a:spcAft>
            <a:buNone/>
          </a:pPr>
          <a:endParaRPr lang="ru-RU" sz="3600" b="1" kern="1200"/>
        </a:p>
        <a:p>
          <a:pPr marL="0" lvl="0" indent="0" algn="l" defTabSz="1600200" rtl="0">
            <a:lnSpc>
              <a:spcPct val="90000"/>
            </a:lnSpc>
            <a:spcBef>
              <a:spcPct val="0"/>
            </a:spcBef>
            <a:spcAft>
              <a:spcPct val="35000"/>
            </a:spcAft>
            <a:buNone/>
          </a:pPr>
          <a:r>
            <a:rPr lang="ru-RU" sz="3800" b="1" kern="1200"/>
            <a:t>Техники на креативност: брейнсторминг и брейнрайтинг</a:t>
          </a:r>
          <a:endParaRPr lang="en-US" sz="3800" b="1" kern="1200"/>
        </a:p>
        <a:p>
          <a:pPr marL="0" lvl="0" indent="0" algn="l" defTabSz="1600200" rtl="0">
            <a:lnSpc>
              <a:spcPct val="90000"/>
            </a:lnSpc>
            <a:spcBef>
              <a:spcPct val="0"/>
            </a:spcBef>
            <a:spcAft>
              <a:spcPct val="35000"/>
            </a:spcAft>
            <a:buNone/>
          </a:pPr>
          <a:endParaRPr lang="en-GB" sz="3600" kern="1200" noProof="0" dirty="0"/>
        </a:p>
      </dsp:txBody>
      <dsp:txXfrm>
        <a:off x="45556" y="45556"/>
        <a:ext cx="16108888" cy="842097"/>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A6A20E-D983-4789-8DB3-41E380B00A25}">
      <dsp:nvSpPr>
        <dsp:cNvPr id="0" name=""/>
        <dsp:cNvSpPr/>
      </dsp:nvSpPr>
      <dsp:spPr>
        <a:xfrm>
          <a:off x="0" y="458688"/>
          <a:ext cx="12531135" cy="5405399"/>
        </a:xfrm>
        <a:prstGeom prst="rect">
          <a:avLst/>
        </a:prstGeom>
        <a:solidFill>
          <a:schemeClr val="lt1">
            <a:alpha val="90000"/>
            <a:hueOff val="0"/>
            <a:satOff val="0"/>
            <a:lumOff val="0"/>
            <a:alphaOff val="0"/>
          </a:schemeClr>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dsp:style>
      <dsp:txBody>
        <a:bodyPr spcFirstLastPara="0" vert="horz" wrap="square" lIns="972555" tIns="458216" rIns="972555" bIns="156464" numCol="1" spcCol="1270" anchor="t" anchorCtr="0">
          <a:noAutofit/>
        </a:bodyPr>
        <a:lstStyle/>
        <a:p>
          <a:pPr marL="228600" lvl="1" indent="-228600" algn="l" defTabSz="977900" rtl="0">
            <a:lnSpc>
              <a:spcPct val="90000"/>
            </a:lnSpc>
            <a:spcBef>
              <a:spcPct val="0"/>
            </a:spcBef>
            <a:spcAft>
              <a:spcPct val="15000"/>
            </a:spcAft>
            <a:buChar char="•"/>
          </a:pPr>
          <a:r>
            <a:rPr lang="bg-BG" sz="2200" kern="1200">
              <a:solidFill>
                <a:srgbClr val="002060"/>
              </a:solidFill>
            </a:rPr>
            <a:t>Относително по-малко позната</a:t>
          </a:r>
          <a:r>
            <a:rPr lang="en-GB" sz="2200" kern="1200">
              <a:solidFill>
                <a:srgbClr val="002060"/>
              </a:solidFill>
            </a:rPr>
            <a:t> </a:t>
          </a:r>
          <a:r>
            <a:rPr lang="bg-BG" sz="2200" kern="1200">
              <a:solidFill>
                <a:srgbClr val="002060"/>
              </a:solidFill>
            </a:rPr>
            <a:t>техника.</a:t>
          </a:r>
          <a:endParaRPr lang="hr-HR" sz="2200" kern="1200">
            <a:solidFill>
              <a:srgbClr val="002060"/>
            </a:solidFill>
          </a:endParaRPr>
        </a:p>
        <a:p>
          <a:pPr marL="228600" lvl="1" indent="-228600" algn="l" defTabSz="977900" rtl="0">
            <a:lnSpc>
              <a:spcPct val="90000"/>
            </a:lnSpc>
            <a:spcBef>
              <a:spcPct val="0"/>
            </a:spcBef>
            <a:spcAft>
              <a:spcPct val="15000"/>
            </a:spcAft>
            <a:buChar char="•"/>
          </a:pPr>
          <a:r>
            <a:rPr lang="ru-RU" sz="2200" kern="1200" noProof="0">
              <a:solidFill>
                <a:srgbClr val="002060"/>
              </a:solidFill>
            </a:rPr>
            <a:t>Може допълнително да развива идеи, генерирани по време на брейнсторминг.</a:t>
          </a:r>
          <a:r>
            <a:rPr lang="en-GB" sz="2200" kern="1200" noProof="0">
              <a:solidFill>
                <a:srgbClr val="002060"/>
              </a:solidFill>
            </a:rPr>
            <a:t> </a:t>
          </a:r>
          <a:endParaRPr lang="en-GB" sz="2200" kern="1200" noProof="0" dirty="0">
            <a:solidFill>
              <a:srgbClr val="002060"/>
            </a:solidFill>
          </a:endParaRPr>
        </a:p>
        <a:p>
          <a:pPr marL="228600" lvl="1" indent="-228600" algn="l" defTabSz="977900">
            <a:lnSpc>
              <a:spcPct val="90000"/>
            </a:lnSpc>
            <a:spcBef>
              <a:spcPct val="0"/>
            </a:spcBef>
            <a:spcAft>
              <a:spcPct val="15000"/>
            </a:spcAft>
            <a:buChar char="•"/>
          </a:pPr>
          <a:r>
            <a:rPr lang="en-GB" sz="2200" kern="1200" noProof="0">
              <a:solidFill>
                <a:srgbClr val="002060"/>
              </a:solidFill>
            </a:rPr>
            <a:t>Liticanu et al. (2015)  </a:t>
          </a:r>
          <a:r>
            <a:rPr lang="ru-RU" sz="2200" kern="1200" noProof="0">
              <a:solidFill>
                <a:srgbClr val="002060"/>
              </a:solidFill>
            </a:rPr>
            <a:t>сравняват тази техника с брейнсторминга и обобщават някои предимства на брейнрайтинга:</a:t>
          </a:r>
          <a:endParaRPr lang="en-GB" sz="2200" kern="1200" noProof="0">
            <a:solidFill>
              <a:srgbClr val="002060"/>
            </a:solidFill>
          </a:endParaRPr>
        </a:p>
        <a:p>
          <a:pPr marL="228600" lvl="1" indent="-228600" algn="l" defTabSz="977900">
            <a:lnSpc>
              <a:spcPct val="90000"/>
            </a:lnSpc>
            <a:spcBef>
              <a:spcPct val="0"/>
            </a:spcBef>
            <a:spcAft>
              <a:spcPct val="15000"/>
            </a:spcAft>
            <a:buChar char="•"/>
          </a:pPr>
          <a:r>
            <a:rPr lang="ru-RU" sz="2200" kern="1200" noProof="0">
              <a:solidFill>
                <a:srgbClr val="002060"/>
              </a:solidFill>
            </a:rPr>
            <a:t>Като записваш идеите си, вместо просто да ги изговаряш, ти ги обмисляш и изразяваш далеч по-ясно;</a:t>
          </a:r>
          <a:endParaRPr lang="en-US" sz="2200" kern="1200" noProof="0">
            <a:solidFill>
              <a:srgbClr val="002060"/>
            </a:solidFill>
          </a:endParaRPr>
        </a:p>
        <a:p>
          <a:pPr marL="228600" lvl="1" indent="-228600" algn="l" defTabSz="977900">
            <a:lnSpc>
              <a:spcPct val="90000"/>
            </a:lnSpc>
            <a:spcBef>
              <a:spcPct val="0"/>
            </a:spcBef>
            <a:spcAft>
              <a:spcPct val="15000"/>
            </a:spcAft>
            <a:buChar char="•"/>
          </a:pPr>
          <a:r>
            <a:rPr lang="ru-RU" sz="2200" kern="1200" noProof="0">
              <a:solidFill>
                <a:srgbClr val="002060"/>
              </a:solidFill>
            </a:rPr>
            <a:t>Помага за изразяване на идеи от участници, които не се чувстват готови да ги изказват на всеослушание</a:t>
          </a:r>
          <a:endParaRPr lang="en-US" sz="2200" kern="1200" noProof="0">
            <a:solidFill>
              <a:srgbClr val="002060"/>
            </a:solidFill>
          </a:endParaRPr>
        </a:p>
        <a:p>
          <a:pPr marL="228600" lvl="1" indent="-228600" algn="l" defTabSz="977900">
            <a:lnSpc>
              <a:spcPct val="90000"/>
            </a:lnSpc>
            <a:spcBef>
              <a:spcPct val="0"/>
            </a:spcBef>
            <a:spcAft>
              <a:spcPct val="15000"/>
            </a:spcAft>
            <a:buChar char="•"/>
          </a:pPr>
          <a:r>
            <a:rPr lang="ru-RU" sz="2200" kern="1200" noProof="0">
              <a:solidFill>
                <a:srgbClr val="002060"/>
              </a:solidFill>
            </a:rPr>
            <a:t> Полезна е и в случаите, когато групата има склонност да се „социализира“ твърде много;</a:t>
          </a:r>
          <a:endParaRPr lang="en-US" sz="2200" kern="1200" noProof="0">
            <a:solidFill>
              <a:srgbClr val="002060"/>
            </a:solidFill>
          </a:endParaRPr>
        </a:p>
        <a:p>
          <a:pPr marL="228600" lvl="1" indent="-228600" algn="l" defTabSz="977900">
            <a:lnSpc>
              <a:spcPct val="90000"/>
            </a:lnSpc>
            <a:spcBef>
              <a:spcPct val="0"/>
            </a:spcBef>
            <a:spcAft>
              <a:spcPct val="15000"/>
            </a:spcAft>
            <a:buChar char="•"/>
          </a:pPr>
          <a:r>
            <a:rPr lang="ru-RU" sz="2200" kern="1200" noProof="0">
              <a:solidFill>
                <a:srgbClr val="002060"/>
              </a:solidFill>
            </a:rPr>
            <a:t>В сравнение с брейнсторминга, записването на идеи обикновено води до по-малко на брой, но пък по-добре разработени идеи (Roco, 2004).</a:t>
          </a:r>
          <a:endParaRPr lang="en-US" sz="2200" kern="1200" noProof="0">
            <a:solidFill>
              <a:srgbClr val="002060"/>
            </a:solidFill>
          </a:endParaRPr>
        </a:p>
        <a:p>
          <a:pPr marL="228600" lvl="1" indent="-228600" algn="l" defTabSz="977900">
            <a:lnSpc>
              <a:spcPct val="90000"/>
            </a:lnSpc>
            <a:spcBef>
              <a:spcPct val="0"/>
            </a:spcBef>
            <a:spcAft>
              <a:spcPct val="15000"/>
            </a:spcAft>
            <a:buChar char="•"/>
          </a:pPr>
          <a:endParaRPr lang="en-US" sz="2200" kern="1200" noProof="0"/>
        </a:p>
        <a:p>
          <a:pPr marL="228600" lvl="1" indent="-228600" algn="l" defTabSz="977900">
            <a:lnSpc>
              <a:spcPct val="90000"/>
            </a:lnSpc>
            <a:spcBef>
              <a:spcPct val="0"/>
            </a:spcBef>
            <a:spcAft>
              <a:spcPct val="15000"/>
            </a:spcAft>
            <a:buChar char="•"/>
          </a:pPr>
          <a:endParaRPr lang="en-US" sz="2200" kern="1200" noProof="0"/>
        </a:p>
      </dsp:txBody>
      <dsp:txXfrm>
        <a:off x="0" y="458688"/>
        <a:ext cx="12531135" cy="5405399"/>
      </dsp:txXfrm>
    </dsp:sp>
    <dsp:sp modelId="{9EC7A296-75AA-4627-B68C-3DF6D6C7ADBD}">
      <dsp:nvSpPr>
        <dsp:cNvPr id="0" name=""/>
        <dsp:cNvSpPr/>
      </dsp:nvSpPr>
      <dsp:spPr>
        <a:xfrm>
          <a:off x="626556" y="125292"/>
          <a:ext cx="8771794" cy="649440"/>
        </a:xfrm>
        <a:prstGeom prst="roundRect">
          <a:avLst/>
        </a:prstGeom>
        <a:solidFill>
          <a:srgbClr val="E12227"/>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1553" tIns="0" rIns="331553" bIns="0" numCol="1" spcCol="1270" anchor="ctr" anchorCtr="0">
          <a:noAutofit/>
        </a:bodyPr>
        <a:lstStyle/>
        <a:p>
          <a:pPr marL="0" lvl="0" indent="0" algn="l" defTabSz="977900" rtl="0">
            <a:lnSpc>
              <a:spcPct val="90000"/>
            </a:lnSpc>
            <a:spcBef>
              <a:spcPct val="0"/>
            </a:spcBef>
            <a:spcAft>
              <a:spcPct val="35000"/>
            </a:spcAft>
            <a:buNone/>
          </a:pPr>
          <a:r>
            <a:rPr lang="bg-BG" sz="2200" kern="1200"/>
            <a:t>Брейнрайтинг</a:t>
          </a:r>
          <a:endParaRPr lang="hr-HR" sz="2200" kern="1200"/>
        </a:p>
      </dsp:txBody>
      <dsp:txXfrm>
        <a:off x="658259" y="156995"/>
        <a:ext cx="8708388" cy="586034"/>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7864"/>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bg-BG" sz="3800" b="1" kern="1200"/>
            <a:t>Техники на креативност</a:t>
          </a:r>
          <a:r>
            <a:rPr lang="hr-HR" sz="3800" b="1" kern="1200"/>
            <a:t>: </a:t>
          </a:r>
          <a:r>
            <a:rPr lang="bg-BG" sz="3800" b="1" kern="1200"/>
            <a:t>6 мисловни шапки </a:t>
          </a:r>
          <a:endParaRPr lang="en-GB" sz="3800" kern="1200" noProof="0" dirty="0"/>
        </a:p>
      </dsp:txBody>
      <dsp:txXfrm>
        <a:off x="44924" y="52788"/>
        <a:ext cx="16110152" cy="830422"/>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6301DD-7512-46F3-BD81-C26C11B007D1}">
      <dsp:nvSpPr>
        <dsp:cNvPr id="0" name=""/>
        <dsp:cNvSpPr/>
      </dsp:nvSpPr>
      <dsp:spPr>
        <a:xfrm>
          <a:off x="0" y="332112"/>
          <a:ext cx="10014579" cy="5040000"/>
        </a:xfrm>
        <a:prstGeom prst="rect">
          <a:avLst/>
        </a:prstGeom>
        <a:solidFill>
          <a:schemeClr val="lt1">
            <a:alpha val="90000"/>
            <a:hueOff val="0"/>
            <a:satOff val="0"/>
            <a:lumOff val="0"/>
            <a:alphaOff val="0"/>
          </a:schemeClr>
        </a:solidFill>
        <a:ln w="25400" cap="flat" cmpd="sng" algn="ctr">
          <a:solidFill>
            <a:srgbClr val="E12227"/>
          </a:solidFill>
          <a:prstDash val="solid"/>
        </a:ln>
        <a:effectLst/>
      </dsp:spPr>
      <dsp:style>
        <a:lnRef idx="2">
          <a:scrgbClr r="0" g="0" b="0"/>
        </a:lnRef>
        <a:fillRef idx="1">
          <a:scrgbClr r="0" g="0" b="0"/>
        </a:fillRef>
        <a:effectRef idx="0">
          <a:scrgbClr r="0" g="0" b="0"/>
        </a:effectRef>
        <a:fontRef idx="minor"/>
      </dsp:style>
      <dsp:txBody>
        <a:bodyPr spcFirstLastPara="0" vert="horz" wrap="square" lIns="777243" tIns="416560" rIns="777243" bIns="142240" numCol="1" spcCol="1270" anchor="t" anchorCtr="0">
          <a:noAutofit/>
        </a:bodyPr>
        <a:lstStyle/>
        <a:p>
          <a:pPr marL="228600" lvl="1" indent="-228600" algn="l" defTabSz="889000" rtl="0">
            <a:lnSpc>
              <a:spcPct val="90000"/>
            </a:lnSpc>
            <a:spcBef>
              <a:spcPct val="0"/>
            </a:spcBef>
            <a:spcAft>
              <a:spcPct val="15000"/>
            </a:spcAft>
            <a:buChar char="•"/>
          </a:pPr>
          <a:r>
            <a:rPr lang="bg-BG" sz="2000" kern="1200" noProof="0">
              <a:solidFill>
                <a:srgbClr val="002060"/>
              </a:solidFill>
            </a:rPr>
            <a:t>6 различни познавателни подхода към критическото мислене </a:t>
          </a:r>
          <a:r>
            <a:rPr lang="en-GB" sz="2000" kern="1200" noProof="0">
              <a:solidFill>
                <a:srgbClr val="002060"/>
              </a:solidFill>
            </a:rPr>
            <a:t> </a:t>
          </a:r>
        </a:p>
        <a:p>
          <a:pPr marL="228600" lvl="1" indent="-228600" algn="l" defTabSz="889000" rtl="0">
            <a:lnSpc>
              <a:spcPct val="90000"/>
            </a:lnSpc>
            <a:spcBef>
              <a:spcPct val="0"/>
            </a:spcBef>
            <a:spcAft>
              <a:spcPct val="15000"/>
            </a:spcAft>
            <a:buChar char="•"/>
          </a:pPr>
          <a:r>
            <a:rPr lang="ru-RU" sz="2000" kern="1200" noProof="0">
              <a:solidFill>
                <a:srgbClr val="002060"/>
              </a:solidFill>
            </a:rPr>
            <a:t>Шестте шапки са в различни цветове и всяка от тях представлява различен подход към проблема.</a:t>
          </a:r>
          <a:endParaRPr lang="en-GB" sz="2000" kern="1200" noProof="0">
            <a:solidFill>
              <a:srgbClr val="002060"/>
            </a:solidFill>
          </a:endParaRPr>
        </a:p>
        <a:p>
          <a:pPr marL="228600" lvl="1" indent="-228600" algn="l" defTabSz="889000" rtl="0">
            <a:lnSpc>
              <a:spcPct val="90000"/>
            </a:lnSpc>
            <a:spcBef>
              <a:spcPct val="0"/>
            </a:spcBef>
            <a:spcAft>
              <a:spcPct val="15000"/>
            </a:spcAft>
            <a:buChar char="•"/>
          </a:pPr>
          <a:r>
            <a:rPr lang="bg-BG" sz="2000" kern="1200" noProof="0">
              <a:solidFill>
                <a:srgbClr val="002060"/>
              </a:solidFill>
            </a:rPr>
            <a:t>Цветовете са</a:t>
          </a:r>
          <a:r>
            <a:rPr lang="en-GB" sz="2000" kern="1200" noProof="0">
              <a:solidFill>
                <a:srgbClr val="002060"/>
              </a:solidFill>
            </a:rPr>
            <a:t>:</a:t>
          </a:r>
        </a:p>
        <a:p>
          <a:pPr marL="457200" lvl="2" indent="-228600" algn="l" defTabSz="889000" rtl="0">
            <a:lnSpc>
              <a:spcPct val="90000"/>
            </a:lnSpc>
            <a:spcBef>
              <a:spcPct val="0"/>
            </a:spcBef>
            <a:spcAft>
              <a:spcPct val="15000"/>
            </a:spcAft>
            <a:buChar char="•"/>
          </a:pPr>
          <a:r>
            <a:rPr lang="ru-RU" sz="2000" kern="1200" noProof="0">
              <a:solidFill>
                <a:srgbClr val="002060"/>
              </a:solidFill>
            </a:rPr>
            <a:t>	Жълто – ползи, положителни аспекти, яркост и оптимизъм</a:t>
          </a:r>
          <a:endParaRPr lang="en-GB" sz="2000" kern="1200" noProof="0" dirty="0">
            <a:solidFill>
              <a:srgbClr val="002060"/>
            </a:solidFill>
          </a:endParaRPr>
        </a:p>
        <a:p>
          <a:pPr marL="457200" lvl="2" indent="-228600" algn="l" defTabSz="889000" rtl="0">
            <a:lnSpc>
              <a:spcPct val="90000"/>
            </a:lnSpc>
            <a:spcBef>
              <a:spcPct val="0"/>
            </a:spcBef>
            <a:spcAft>
              <a:spcPct val="15000"/>
            </a:spcAft>
            <a:buChar char="•"/>
          </a:pPr>
          <a:r>
            <a:rPr lang="ru-RU" sz="2000" kern="1200" noProof="0" dirty="0">
              <a:solidFill>
                <a:srgbClr val="002060"/>
              </a:solidFill>
            </a:rPr>
            <a:t>	 Черно – трудности, отрицателни аспекти, предпазливост и критичност</a:t>
          </a:r>
          <a:endParaRPr lang="en-US" sz="2000" kern="1200" noProof="0" dirty="0">
            <a:solidFill>
              <a:srgbClr val="002060"/>
            </a:solidFill>
          </a:endParaRPr>
        </a:p>
        <a:p>
          <a:pPr marL="457200" lvl="2" indent="-228600" algn="l" defTabSz="889000" rtl="0">
            <a:lnSpc>
              <a:spcPct val="90000"/>
            </a:lnSpc>
            <a:spcBef>
              <a:spcPct val="0"/>
            </a:spcBef>
            <a:spcAft>
              <a:spcPct val="15000"/>
            </a:spcAft>
            <a:buChar char="•"/>
          </a:pPr>
          <a:r>
            <a:rPr lang="ru-RU" sz="2000" kern="1200" noProof="0" dirty="0">
              <a:solidFill>
                <a:srgbClr val="002060"/>
              </a:solidFill>
            </a:rPr>
            <a:t>	Синьо – процес, организационно мислене: обобщение, следващи стъпки…</a:t>
          </a:r>
          <a:endParaRPr lang="en-US" sz="2000" kern="1200" noProof="0" dirty="0">
            <a:solidFill>
              <a:srgbClr val="002060"/>
            </a:solidFill>
          </a:endParaRPr>
        </a:p>
        <a:p>
          <a:pPr marL="457200" lvl="2" indent="-228600" algn="l" defTabSz="889000" rtl="0">
            <a:lnSpc>
              <a:spcPct val="90000"/>
            </a:lnSpc>
            <a:spcBef>
              <a:spcPct val="0"/>
            </a:spcBef>
            <a:spcAft>
              <a:spcPct val="15000"/>
            </a:spcAft>
            <a:buChar char="•"/>
          </a:pPr>
          <a:r>
            <a:rPr lang="ru-RU" sz="2000" kern="1200" noProof="0" dirty="0">
              <a:solidFill>
                <a:srgbClr val="002060"/>
              </a:solidFill>
            </a:rPr>
            <a:t>	Зелено – креативност, нови идеи, алтернативи</a:t>
          </a:r>
          <a:endParaRPr lang="en-US" sz="2000" kern="1200" noProof="0" dirty="0">
            <a:solidFill>
              <a:srgbClr val="002060"/>
            </a:solidFill>
          </a:endParaRPr>
        </a:p>
        <a:p>
          <a:pPr marL="457200" lvl="2" indent="-228600" algn="l" defTabSz="889000" rtl="0">
            <a:lnSpc>
              <a:spcPct val="90000"/>
            </a:lnSpc>
            <a:spcBef>
              <a:spcPct val="0"/>
            </a:spcBef>
            <a:spcAft>
              <a:spcPct val="15000"/>
            </a:spcAft>
            <a:buChar char="•"/>
          </a:pPr>
          <a:r>
            <a:rPr lang="ru-RU" sz="2000" kern="1200" noProof="0" dirty="0">
              <a:solidFill>
                <a:srgbClr val="002060"/>
              </a:solidFill>
            </a:rPr>
            <a:t>	Червено – емоции, интуиция, инстинкт и предчувствие</a:t>
          </a:r>
          <a:endParaRPr lang="en-US" sz="2000" kern="1200" noProof="0" dirty="0">
            <a:solidFill>
              <a:srgbClr val="002060"/>
            </a:solidFill>
          </a:endParaRPr>
        </a:p>
        <a:p>
          <a:pPr marL="457200" lvl="2" indent="-228600" algn="l" defTabSz="889000" rtl="0">
            <a:lnSpc>
              <a:spcPct val="90000"/>
            </a:lnSpc>
            <a:spcBef>
              <a:spcPct val="0"/>
            </a:spcBef>
            <a:spcAft>
              <a:spcPct val="15000"/>
            </a:spcAft>
            <a:buChar char="•"/>
          </a:pPr>
          <a:r>
            <a:rPr lang="bg-BG" sz="2000" kern="1200" noProof="0" dirty="0">
              <a:solidFill>
                <a:srgbClr val="002060"/>
              </a:solidFill>
            </a:rPr>
            <a:t>	Бяло – фактология, данни, рационалност</a:t>
          </a:r>
          <a:endParaRPr lang="en-US" sz="2000" kern="1200" noProof="0" dirty="0">
            <a:solidFill>
              <a:srgbClr val="002060"/>
            </a:solidFill>
          </a:endParaRPr>
        </a:p>
        <a:p>
          <a:pPr marL="457200" lvl="2" indent="-228600" algn="l" defTabSz="889000" rtl="0">
            <a:lnSpc>
              <a:spcPct val="90000"/>
            </a:lnSpc>
            <a:spcBef>
              <a:spcPct val="0"/>
            </a:spcBef>
            <a:spcAft>
              <a:spcPct val="15000"/>
            </a:spcAft>
            <a:buChar char="•"/>
          </a:pPr>
          <a:endParaRPr lang="en-US" sz="2000" kern="1200" noProof="0" dirty="0"/>
        </a:p>
        <a:p>
          <a:pPr marL="457200" lvl="2" indent="-228600" algn="l" defTabSz="889000" rtl="0">
            <a:lnSpc>
              <a:spcPct val="90000"/>
            </a:lnSpc>
            <a:spcBef>
              <a:spcPct val="0"/>
            </a:spcBef>
            <a:spcAft>
              <a:spcPct val="15000"/>
            </a:spcAft>
            <a:buChar char="•"/>
          </a:pPr>
          <a:endParaRPr lang="en-US" sz="2000" kern="1200" noProof="0" dirty="0"/>
        </a:p>
      </dsp:txBody>
      <dsp:txXfrm>
        <a:off x="0" y="332112"/>
        <a:ext cx="10014579" cy="5040000"/>
      </dsp:txXfrm>
    </dsp:sp>
    <dsp:sp modelId="{BD0264EF-516D-4A52-83DB-EDF7346530D1}">
      <dsp:nvSpPr>
        <dsp:cNvPr id="0" name=""/>
        <dsp:cNvSpPr/>
      </dsp:nvSpPr>
      <dsp:spPr>
        <a:xfrm>
          <a:off x="500728" y="37499"/>
          <a:ext cx="7010205" cy="590400"/>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969" tIns="0" rIns="264969" bIns="0" numCol="1" spcCol="1270" anchor="ctr" anchorCtr="0">
          <a:noAutofit/>
        </a:bodyPr>
        <a:lstStyle/>
        <a:p>
          <a:pPr marL="0" lvl="0" indent="0" algn="l" defTabSz="889000" rtl="0">
            <a:lnSpc>
              <a:spcPct val="90000"/>
            </a:lnSpc>
            <a:spcBef>
              <a:spcPct val="0"/>
            </a:spcBef>
            <a:spcAft>
              <a:spcPct val="35000"/>
            </a:spcAft>
            <a:buNone/>
          </a:pPr>
          <a:endParaRPr lang="bg-BG" sz="2000" kern="1200"/>
        </a:p>
        <a:p>
          <a:pPr marL="0" lvl="0" indent="0" algn="l" defTabSz="889000" rtl="0">
            <a:lnSpc>
              <a:spcPct val="90000"/>
            </a:lnSpc>
            <a:spcBef>
              <a:spcPct val="0"/>
            </a:spcBef>
            <a:spcAft>
              <a:spcPct val="35000"/>
            </a:spcAft>
            <a:buNone/>
          </a:pPr>
          <a:r>
            <a:rPr lang="bg-BG" sz="2000" kern="1200"/>
            <a:t>6 мисловни шапки </a:t>
          </a:r>
          <a:endParaRPr lang="en-US" sz="2000" kern="1200"/>
        </a:p>
        <a:p>
          <a:pPr marL="0" lvl="0" indent="0" algn="l" defTabSz="889000" rtl="0">
            <a:lnSpc>
              <a:spcPct val="90000"/>
            </a:lnSpc>
            <a:spcBef>
              <a:spcPct val="0"/>
            </a:spcBef>
            <a:spcAft>
              <a:spcPct val="35000"/>
            </a:spcAft>
            <a:buNone/>
          </a:pPr>
          <a:endParaRPr lang="hr-HR" sz="2000" kern="1200"/>
        </a:p>
      </dsp:txBody>
      <dsp:txXfrm>
        <a:off x="529549" y="66320"/>
        <a:ext cx="6952563" cy="532758"/>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FCD17-01C9-426B-8124-15CB5B8B4CE9}">
      <dsp:nvSpPr>
        <dsp:cNvPr id="0" name=""/>
        <dsp:cNvSpPr/>
      </dsp:nvSpPr>
      <dsp:spPr>
        <a:xfrm>
          <a:off x="0" y="15729"/>
          <a:ext cx="16200000" cy="92027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bg-BG" sz="3800" b="1" kern="1200" noProof="0"/>
            <a:t>Дизайн мислене </a:t>
          </a:r>
          <a:endParaRPr lang="en-GB" sz="3800" kern="1200" noProof="0" dirty="0"/>
        </a:p>
      </dsp:txBody>
      <dsp:txXfrm>
        <a:off x="44924" y="60653"/>
        <a:ext cx="16110152" cy="830422"/>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E5BA7-B08E-4F85-9419-E12052003C7C}">
      <dsp:nvSpPr>
        <dsp:cNvPr id="0" name=""/>
        <dsp:cNvSpPr/>
      </dsp:nvSpPr>
      <dsp:spPr>
        <a:xfrm>
          <a:off x="0" y="379649"/>
          <a:ext cx="15849601" cy="2778300"/>
        </a:xfrm>
        <a:prstGeom prst="rect">
          <a:avLst/>
        </a:prstGeom>
        <a:solidFill>
          <a:schemeClr val="bg1"/>
        </a:solidFill>
        <a:ln w="25400" cap="flat" cmpd="sng" algn="ctr">
          <a:solidFill>
            <a:srgbClr val="243255"/>
          </a:solidFill>
          <a:prstDash val="solid"/>
        </a:ln>
        <a:effectLst/>
      </dsp:spPr>
      <dsp:style>
        <a:lnRef idx="2">
          <a:scrgbClr r="0" g="0" b="0"/>
        </a:lnRef>
        <a:fillRef idx="1">
          <a:scrgbClr r="0" g="0" b="0"/>
        </a:fillRef>
        <a:effectRef idx="0">
          <a:scrgbClr r="0" g="0" b="0"/>
        </a:effectRef>
        <a:fontRef idx="minor"/>
      </dsp:style>
      <dsp:txBody>
        <a:bodyPr spcFirstLastPara="0" vert="horz" wrap="square" lIns="1230105" tIns="374904" rIns="1230105" bIns="128016" numCol="1" spcCol="1270" anchor="t" anchorCtr="0">
          <a:noAutofit/>
        </a:bodyPr>
        <a:lstStyle/>
        <a:p>
          <a:pPr marL="171450" lvl="1" indent="-171450" algn="l" defTabSz="800100">
            <a:lnSpc>
              <a:spcPct val="90000"/>
            </a:lnSpc>
            <a:spcBef>
              <a:spcPct val="0"/>
            </a:spcBef>
            <a:spcAft>
              <a:spcPct val="15000"/>
            </a:spcAft>
            <a:buChar char="•"/>
          </a:pPr>
          <a:r>
            <a:rPr lang="ru-RU" sz="1800" kern="1200" noProof="0">
              <a:solidFill>
                <a:srgbClr val="002060"/>
              </a:solidFill>
            </a:rPr>
            <a:t>Дизайн мисленето е процес, който редовно се използва от всеки, който се занимава с организационен дизайн</a:t>
          </a:r>
          <a:r>
            <a:rPr lang="en-GB" sz="1800" kern="1200" noProof="0">
              <a:solidFill>
                <a:srgbClr val="002060"/>
              </a:solidFill>
            </a:rPr>
            <a:t> </a:t>
          </a:r>
        </a:p>
        <a:p>
          <a:pPr marL="171450" lvl="1" indent="-171450" algn="l" defTabSz="800100">
            <a:lnSpc>
              <a:spcPct val="90000"/>
            </a:lnSpc>
            <a:spcBef>
              <a:spcPct val="0"/>
            </a:spcBef>
            <a:spcAft>
              <a:spcPct val="15000"/>
            </a:spcAft>
            <a:buChar char="•"/>
          </a:pPr>
          <a:r>
            <a:rPr lang="ru-RU" sz="1800" kern="1200" noProof="0">
              <a:solidFill>
                <a:srgbClr val="002060"/>
              </a:solidFill>
            </a:rPr>
            <a:t>Придобива популярност и като средство за насърчаване на иновациите чрез задействане на творчески процеси за разрешаване на проблеми</a:t>
          </a:r>
          <a:endParaRPr lang="en-GB" sz="1800" kern="1200" noProof="0">
            <a:solidFill>
              <a:srgbClr val="002060"/>
            </a:solidFill>
          </a:endParaRPr>
        </a:p>
        <a:p>
          <a:pPr marL="171450" lvl="1" indent="-171450" algn="l" defTabSz="800100">
            <a:lnSpc>
              <a:spcPct val="90000"/>
            </a:lnSpc>
            <a:spcBef>
              <a:spcPct val="0"/>
            </a:spcBef>
            <a:spcAft>
              <a:spcPct val="15000"/>
            </a:spcAft>
            <a:buChar char="•"/>
          </a:pPr>
          <a:r>
            <a:rPr lang="ru-RU" sz="1800" kern="1200" noProof="0">
              <a:solidFill>
                <a:srgbClr val="002060"/>
              </a:solidFill>
            </a:rPr>
            <a:t>Предприемачите могат да използват дизайн мислене, т.е. рефлексия, алтернативи, визуализация, творческо разрешаване на проблеми, за да определят уникални бизнес възможности</a:t>
          </a:r>
          <a:endParaRPr lang="en-GB" sz="1800" kern="1200" noProof="0" dirty="0">
            <a:solidFill>
              <a:srgbClr val="002060"/>
            </a:solidFill>
          </a:endParaRPr>
        </a:p>
        <a:p>
          <a:pPr marL="171450" lvl="1" indent="-171450" algn="l" defTabSz="800100">
            <a:lnSpc>
              <a:spcPct val="90000"/>
            </a:lnSpc>
            <a:spcBef>
              <a:spcPct val="0"/>
            </a:spcBef>
            <a:spcAft>
              <a:spcPct val="15000"/>
            </a:spcAft>
            <a:buChar char="•"/>
          </a:pPr>
          <a:r>
            <a:rPr lang="ru-RU" sz="1800" kern="1200" noProof="0">
              <a:solidFill>
                <a:srgbClr val="002060"/>
              </a:solidFill>
            </a:rPr>
            <a:t>Неуспехите и трудностите не се разглеждат като заплаха</a:t>
          </a:r>
          <a:endParaRPr lang="en-GB" sz="1800" kern="1200" noProof="0">
            <a:solidFill>
              <a:srgbClr val="002060"/>
            </a:solidFill>
          </a:endParaRPr>
        </a:p>
        <a:p>
          <a:pPr marL="342900" lvl="2" indent="-171450" algn="l" defTabSz="800100">
            <a:lnSpc>
              <a:spcPct val="90000"/>
            </a:lnSpc>
            <a:spcBef>
              <a:spcPct val="0"/>
            </a:spcBef>
            <a:spcAft>
              <a:spcPct val="15000"/>
            </a:spcAft>
            <a:buChar char="•"/>
          </a:pPr>
          <a:r>
            <a:rPr lang="bg-BG" sz="1800" kern="1200" noProof="0">
              <a:solidFill>
                <a:srgbClr val="002060"/>
              </a:solidFill>
            </a:rPr>
            <a:t>Дизайн мисленето е възможност за непрекъснато учене</a:t>
          </a:r>
          <a:endParaRPr lang="en-GB" sz="1800" kern="1200" noProof="0">
            <a:solidFill>
              <a:srgbClr val="002060"/>
            </a:solidFill>
          </a:endParaRPr>
        </a:p>
        <a:p>
          <a:pPr marL="342900" lvl="2" indent="-171450" algn="l" defTabSz="800100">
            <a:lnSpc>
              <a:spcPct val="90000"/>
            </a:lnSpc>
            <a:spcBef>
              <a:spcPct val="0"/>
            </a:spcBef>
            <a:spcAft>
              <a:spcPct val="15000"/>
            </a:spcAft>
            <a:buChar char="•"/>
          </a:pPr>
          <a:r>
            <a:rPr lang="bg-BG" sz="1800" kern="1200" noProof="0">
              <a:solidFill>
                <a:srgbClr val="002060"/>
              </a:solidFill>
            </a:rPr>
            <a:t>Провалите карат хората да създават новаторски идеи и решения</a:t>
          </a:r>
          <a:r>
            <a:rPr lang="en-GB" sz="1800" kern="1200" noProof="0">
              <a:solidFill>
                <a:srgbClr val="002060"/>
              </a:solidFill>
            </a:rPr>
            <a:t> </a:t>
          </a:r>
          <a:endParaRPr lang="en-GB" sz="1800" kern="1200" noProof="0" dirty="0">
            <a:solidFill>
              <a:srgbClr val="002060"/>
            </a:solidFill>
          </a:endParaRPr>
        </a:p>
      </dsp:txBody>
      <dsp:txXfrm>
        <a:off x="0" y="379649"/>
        <a:ext cx="15849601" cy="2778300"/>
      </dsp:txXfrm>
    </dsp:sp>
    <dsp:sp modelId="{110CE9A5-03B1-4B01-BB1D-A40DAB09B1FB}">
      <dsp:nvSpPr>
        <dsp:cNvPr id="0" name=""/>
        <dsp:cNvSpPr/>
      </dsp:nvSpPr>
      <dsp:spPr>
        <a:xfrm>
          <a:off x="792480" y="113969"/>
          <a:ext cx="11094720" cy="531360"/>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354" tIns="0" rIns="419354" bIns="0" numCol="1" spcCol="1270" anchor="ctr" anchorCtr="0">
          <a:noAutofit/>
        </a:bodyPr>
        <a:lstStyle/>
        <a:p>
          <a:pPr marL="0" lvl="0" indent="0" algn="l" defTabSz="800100">
            <a:lnSpc>
              <a:spcPct val="90000"/>
            </a:lnSpc>
            <a:spcBef>
              <a:spcPct val="0"/>
            </a:spcBef>
            <a:spcAft>
              <a:spcPct val="35000"/>
            </a:spcAft>
            <a:buNone/>
          </a:pPr>
          <a:r>
            <a:rPr lang="bg-BG" sz="1800" kern="1200"/>
            <a:t>Все още липсва широко възприето определение на дизайн мисленето</a:t>
          </a:r>
          <a:r>
            <a:rPr lang="en-GB" sz="1800" kern="1200"/>
            <a:t> </a:t>
          </a:r>
          <a:endParaRPr lang="hr-HR" sz="1800" kern="1200" dirty="0"/>
        </a:p>
      </dsp:txBody>
      <dsp:txXfrm>
        <a:off x="818419" y="139908"/>
        <a:ext cx="11042842" cy="479482"/>
      </dsp:txXfrm>
    </dsp:sp>
    <dsp:sp modelId="{C7AAC963-8EA1-407F-A708-1DCA6F22C908}">
      <dsp:nvSpPr>
        <dsp:cNvPr id="0" name=""/>
        <dsp:cNvSpPr/>
      </dsp:nvSpPr>
      <dsp:spPr>
        <a:xfrm>
          <a:off x="0" y="3520830"/>
          <a:ext cx="15849601" cy="1927800"/>
        </a:xfrm>
        <a:prstGeom prst="rect">
          <a:avLst/>
        </a:prstGeom>
        <a:solidFill>
          <a:schemeClr val="bg1"/>
        </a:solidFill>
        <a:ln w="25400" cap="flat" cmpd="sng" algn="ctr">
          <a:solidFill>
            <a:srgbClr val="243255"/>
          </a:solidFill>
          <a:prstDash val="solid"/>
        </a:ln>
        <a:effectLst/>
      </dsp:spPr>
      <dsp:style>
        <a:lnRef idx="2">
          <a:scrgbClr r="0" g="0" b="0"/>
        </a:lnRef>
        <a:fillRef idx="1">
          <a:scrgbClr r="0" g="0" b="0"/>
        </a:fillRef>
        <a:effectRef idx="0">
          <a:scrgbClr r="0" g="0" b="0"/>
        </a:effectRef>
        <a:fontRef idx="minor"/>
      </dsp:style>
      <dsp:txBody>
        <a:bodyPr spcFirstLastPara="0" vert="horz" wrap="square" lIns="1230105" tIns="374904" rIns="1230105" bIns="128016" numCol="1" spcCol="1270" anchor="t" anchorCtr="0">
          <a:noAutofit/>
        </a:bodyPr>
        <a:lstStyle/>
        <a:p>
          <a:pPr marL="171450" lvl="1" indent="-171450" algn="l" defTabSz="800100">
            <a:lnSpc>
              <a:spcPct val="90000"/>
            </a:lnSpc>
            <a:spcBef>
              <a:spcPct val="0"/>
            </a:spcBef>
            <a:spcAft>
              <a:spcPct val="15000"/>
            </a:spcAft>
            <a:buChar char="•"/>
          </a:pPr>
          <a:r>
            <a:rPr lang="bg-BG" sz="1800" kern="1200">
              <a:solidFill>
                <a:srgbClr val="002060"/>
              </a:solidFill>
            </a:rPr>
            <a:t>Фокус върху потребителя</a:t>
          </a:r>
          <a:endParaRPr lang="hr-HR" sz="1800" kern="1200" dirty="0">
            <a:solidFill>
              <a:srgbClr val="002060"/>
            </a:solidFill>
          </a:endParaRPr>
        </a:p>
        <a:p>
          <a:pPr marL="171450" lvl="1" indent="-171450" algn="l" defTabSz="800100">
            <a:lnSpc>
              <a:spcPct val="90000"/>
            </a:lnSpc>
            <a:spcBef>
              <a:spcPct val="0"/>
            </a:spcBef>
            <a:spcAft>
              <a:spcPct val="15000"/>
            </a:spcAft>
            <a:buChar char="•"/>
          </a:pPr>
          <a:r>
            <a:rPr lang="bg-BG" sz="1800" kern="1200">
              <a:solidFill>
                <a:srgbClr val="002060"/>
              </a:solidFill>
            </a:rPr>
            <a:t>Преформулиране на проблема</a:t>
          </a:r>
          <a:endParaRPr lang="en-US" sz="1800" kern="1200" dirty="0">
            <a:solidFill>
              <a:srgbClr val="002060"/>
            </a:solidFill>
          </a:endParaRPr>
        </a:p>
        <a:p>
          <a:pPr marL="171450" lvl="1" indent="-171450" algn="l" defTabSz="800100">
            <a:lnSpc>
              <a:spcPct val="90000"/>
            </a:lnSpc>
            <a:spcBef>
              <a:spcPct val="0"/>
            </a:spcBef>
            <a:spcAft>
              <a:spcPct val="15000"/>
            </a:spcAft>
            <a:buChar char="•"/>
          </a:pPr>
          <a:r>
            <a:rPr lang="bg-BG" sz="1800" kern="1200">
              <a:solidFill>
                <a:srgbClr val="002060"/>
              </a:solidFill>
            </a:rPr>
            <a:t>Разнообразие</a:t>
          </a:r>
          <a:endParaRPr lang="en-US" sz="1800" kern="1200" dirty="0">
            <a:solidFill>
              <a:srgbClr val="002060"/>
            </a:solidFill>
          </a:endParaRPr>
        </a:p>
        <a:p>
          <a:pPr marL="171450" lvl="1" indent="-171450" algn="l" defTabSz="800100">
            <a:lnSpc>
              <a:spcPct val="90000"/>
            </a:lnSpc>
            <a:spcBef>
              <a:spcPct val="0"/>
            </a:spcBef>
            <a:spcAft>
              <a:spcPct val="15000"/>
            </a:spcAft>
            <a:buChar char="•"/>
          </a:pPr>
          <a:r>
            <a:rPr lang="bg-BG" sz="1800" kern="1200">
              <a:solidFill>
                <a:srgbClr val="002060"/>
              </a:solidFill>
            </a:rPr>
            <a:t>Експериментиране</a:t>
          </a:r>
          <a:endParaRPr lang="en-US" sz="1800" kern="1200" dirty="0">
            <a:solidFill>
              <a:srgbClr val="002060"/>
            </a:solidFill>
          </a:endParaRPr>
        </a:p>
        <a:p>
          <a:pPr marL="171450" lvl="1" indent="-171450" algn="l" defTabSz="800100">
            <a:lnSpc>
              <a:spcPct val="90000"/>
            </a:lnSpc>
            <a:spcBef>
              <a:spcPct val="0"/>
            </a:spcBef>
            <a:spcAft>
              <a:spcPct val="15000"/>
            </a:spcAft>
            <a:buChar char="•"/>
          </a:pPr>
          <a:r>
            <a:rPr lang="bg-BG" sz="1800" kern="1200">
              <a:solidFill>
                <a:srgbClr val="002060"/>
              </a:solidFill>
            </a:rPr>
            <a:t>Визуализация</a:t>
          </a:r>
          <a:endParaRPr lang="en-US" sz="1800" kern="1200" dirty="0">
            <a:solidFill>
              <a:srgbClr val="002060"/>
            </a:solidFill>
          </a:endParaRPr>
        </a:p>
      </dsp:txBody>
      <dsp:txXfrm>
        <a:off x="0" y="3520830"/>
        <a:ext cx="15849601" cy="1927800"/>
      </dsp:txXfrm>
    </dsp:sp>
    <dsp:sp modelId="{D7E385AB-48F7-4369-AF73-1ED6C27FDB70}">
      <dsp:nvSpPr>
        <dsp:cNvPr id="0" name=""/>
        <dsp:cNvSpPr/>
      </dsp:nvSpPr>
      <dsp:spPr>
        <a:xfrm>
          <a:off x="792480" y="3255150"/>
          <a:ext cx="11094720" cy="531360"/>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354" tIns="0" rIns="419354" bIns="0" numCol="1" spcCol="1270" anchor="ctr" anchorCtr="0">
          <a:noAutofit/>
        </a:bodyPr>
        <a:lstStyle/>
        <a:p>
          <a:pPr marL="0" lvl="0" indent="0" algn="l" defTabSz="800100">
            <a:lnSpc>
              <a:spcPct val="90000"/>
            </a:lnSpc>
            <a:spcBef>
              <a:spcPct val="0"/>
            </a:spcBef>
            <a:spcAft>
              <a:spcPct val="35000"/>
            </a:spcAft>
            <a:buNone/>
          </a:pPr>
          <a:r>
            <a:rPr lang="bg-BG" sz="1800" kern="1200" noProof="0"/>
            <a:t>Рамка на дизайн мисленето </a:t>
          </a:r>
          <a:r>
            <a:rPr lang="en-GB" sz="1800" kern="1200" noProof="0"/>
            <a:t>(</a:t>
          </a:r>
          <a:r>
            <a:rPr lang="en-GB" sz="1800" kern="1200" noProof="0" dirty="0" err="1"/>
            <a:t>Carlgren</a:t>
          </a:r>
          <a:r>
            <a:rPr lang="en-GB" sz="1800" kern="1200" noProof="0" dirty="0"/>
            <a:t> et al., 2016):</a:t>
          </a:r>
        </a:p>
      </dsp:txBody>
      <dsp:txXfrm>
        <a:off x="818419" y="3281089"/>
        <a:ext cx="11042842" cy="479482"/>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925AF4-3F00-4DC8-A7BE-4FEA3959CEB6}">
      <dsp:nvSpPr>
        <dsp:cNvPr id="0" name=""/>
        <dsp:cNvSpPr/>
      </dsp:nvSpPr>
      <dsp:spPr>
        <a:xfrm>
          <a:off x="0" y="84767"/>
          <a:ext cx="16078199" cy="834264"/>
        </a:xfrm>
        <a:prstGeom prst="roundRect">
          <a:avLst/>
        </a:prstGeom>
        <a:solidFill>
          <a:srgbClr val="E122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GB" sz="3400" kern="1200" dirty="0" err="1"/>
            <a:t>Dell’Era</a:t>
          </a:r>
          <a:r>
            <a:rPr lang="en-GB" sz="3400" kern="1200" dirty="0"/>
            <a:t> et al. (2018</a:t>
          </a:r>
          <a:r>
            <a:rPr lang="en-GB" sz="3400" kern="1200"/>
            <a:t>, </a:t>
          </a:r>
          <a:r>
            <a:rPr lang="bg-BG" sz="3400" kern="1200"/>
            <a:t>стр.</a:t>
          </a:r>
          <a:r>
            <a:rPr lang="en-GB" sz="3400" kern="1200"/>
            <a:t> </a:t>
          </a:r>
          <a:r>
            <a:rPr lang="en-GB" sz="3400" kern="1200" dirty="0"/>
            <a:t>329</a:t>
          </a:r>
          <a:r>
            <a:rPr lang="en-GB" sz="3400" kern="1200"/>
            <a:t>) </a:t>
          </a:r>
          <a:r>
            <a:rPr lang="bg-BG" sz="3400" kern="1200"/>
            <a:t>посочват ч</a:t>
          </a:r>
          <a:r>
            <a:rPr lang="ru-RU" sz="3400" kern="1200"/>
            <a:t>етири типа дизайн мислене:</a:t>
          </a:r>
          <a:endParaRPr lang="hr-HR" sz="3400" kern="1200" dirty="0"/>
        </a:p>
      </dsp:txBody>
      <dsp:txXfrm>
        <a:off x="40725" y="125492"/>
        <a:ext cx="15996749" cy="752814"/>
      </dsp:txXfrm>
    </dsp:sp>
    <dsp:sp modelId="{CD04DB2F-EB4D-4657-85EB-943F95162FDF}">
      <dsp:nvSpPr>
        <dsp:cNvPr id="0" name=""/>
        <dsp:cNvSpPr/>
      </dsp:nvSpPr>
      <dsp:spPr>
        <a:xfrm>
          <a:off x="0" y="919032"/>
          <a:ext cx="16078199" cy="5092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0483" tIns="43180" rIns="241808" bIns="43180" numCol="1" spcCol="1270" anchor="t" anchorCtr="0">
          <a:noAutofit/>
        </a:bodyPr>
        <a:lstStyle/>
        <a:p>
          <a:pPr marL="228600" lvl="1" indent="-228600" algn="l" defTabSz="1200150">
            <a:lnSpc>
              <a:spcPct val="90000"/>
            </a:lnSpc>
            <a:spcBef>
              <a:spcPct val="0"/>
            </a:spcBef>
            <a:spcAft>
              <a:spcPct val="20000"/>
            </a:spcAft>
            <a:buChar char="•"/>
          </a:pPr>
          <a:endParaRPr lang="hr-HR" sz="2700" kern="1200" dirty="0">
            <a:solidFill>
              <a:srgbClr val="243255"/>
            </a:solidFill>
          </a:endParaRPr>
        </a:p>
        <a:p>
          <a:pPr marL="228600" lvl="1" indent="-228600" algn="l" defTabSz="1200150">
            <a:lnSpc>
              <a:spcPct val="90000"/>
            </a:lnSpc>
            <a:spcBef>
              <a:spcPct val="0"/>
            </a:spcBef>
            <a:spcAft>
              <a:spcPct val="20000"/>
            </a:spcAft>
            <a:buChar char="•"/>
          </a:pPr>
          <a:r>
            <a:rPr lang="ru-RU" sz="2700" b="1" kern="1200">
              <a:solidFill>
                <a:srgbClr val="243255"/>
              </a:solidFill>
            </a:rPr>
            <a:t>Творческо решаване на проблеми</a:t>
          </a:r>
          <a:r>
            <a:rPr lang="ru-RU" sz="2700" kern="1200">
              <a:solidFill>
                <a:srgbClr val="243255"/>
              </a:solidFill>
            </a:rPr>
            <a:t>: Решаване на проклети (wicked) проблеми чрез възприемане както на аналитично, така и на интуитивно мислене</a:t>
          </a:r>
          <a:endParaRPr lang="hr-HR" sz="2700" kern="1200" dirty="0">
            <a:solidFill>
              <a:srgbClr val="243255"/>
            </a:solidFill>
          </a:endParaRPr>
        </a:p>
        <a:p>
          <a:pPr marL="228600" lvl="1" indent="-228600" algn="l" defTabSz="1200150">
            <a:lnSpc>
              <a:spcPct val="90000"/>
            </a:lnSpc>
            <a:spcBef>
              <a:spcPct val="0"/>
            </a:spcBef>
            <a:spcAft>
              <a:spcPct val="20000"/>
            </a:spcAft>
            <a:buChar char="•"/>
          </a:pPr>
          <a:r>
            <a:rPr lang="ru-RU" sz="2700" b="1" kern="1200">
              <a:solidFill>
                <a:srgbClr val="243255"/>
              </a:solidFill>
            </a:rPr>
            <a:t>Спринт </a:t>
          </a:r>
          <a:r>
            <a:rPr lang="ru-RU" sz="2700" b="1" kern="1200" dirty="0">
              <a:solidFill>
                <a:srgbClr val="243255"/>
              </a:solidFill>
            </a:rPr>
            <a:t>изпълнение</a:t>
          </a:r>
          <a:r>
            <a:rPr lang="ru-RU" sz="2700" kern="1200" dirty="0">
              <a:solidFill>
                <a:srgbClr val="243255"/>
              </a:solidFill>
            </a:rPr>
            <a:t>: Създаване на завършени продукти с голям потенциал и тяхното изпитване с цел  научаване на нови неща от клиентите и подобряване на решението</a:t>
          </a:r>
          <a:endParaRPr lang="en-US" sz="2700" kern="1200" dirty="0">
            <a:solidFill>
              <a:srgbClr val="243255"/>
            </a:solidFill>
          </a:endParaRPr>
        </a:p>
        <a:p>
          <a:pPr marL="228600" lvl="1" indent="-228600" algn="l" defTabSz="1200150">
            <a:lnSpc>
              <a:spcPct val="90000"/>
            </a:lnSpc>
            <a:spcBef>
              <a:spcPct val="0"/>
            </a:spcBef>
            <a:spcAft>
              <a:spcPct val="20000"/>
            </a:spcAft>
            <a:buChar char="•"/>
          </a:pPr>
          <a:r>
            <a:rPr lang="ru-RU" sz="2700" b="1" kern="1200">
              <a:solidFill>
                <a:srgbClr val="243255"/>
              </a:solidFill>
            </a:rPr>
            <a:t>Творческа </a:t>
          </a:r>
          <a:r>
            <a:rPr lang="ru-RU" sz="2700" b="1" kern="1200" dirty="0">
              <a:solidFill>
                <a:srgbClr val="243255"/>
              </a:solidFill>
            </a:rPr>
            <a:t>увереност</a:t>
          </a:r>
          <a:r>
            <a:rPr lang="ru-RU" sz="2700" kern="1200" dirty="0">
              <a:solidFill>
                <a:srgbClr val="243255"/>
              </a:solidFill>
            </a:rPr>
            <a:t>: Включване на хората в творческите процеси с цел те да придобиват повече увереност </a:t>
          </a:r>
          <a:endParaRPr lang="en-US" sz="2700" kern="1200" dirty="0">
            <a:solidFill>
              <a:srgbClr val="243255"/>
            </a:solidFill>
          </a:endParaRPr>
        </a:p>
        <a:p>
          <a:pPr marL="228600" lvl="1" indent="-228600" algn="l" defTabSz="1200150">
            <a:lnSpc>
              <a:spcPct val="90000"/>
            </a:lnSpc>
            <a:spcBef>
              <a:spcPct val="0"/>
            </a:spcBef>
            <a:spcAft>
              <a:spcPct val="20000"/>
            </a:spcAft>
            <a:buChar char="•"/>
          </a:pPr>
          <a:r>
            <a:rPr lang="ru-RU" sz="2700" b="1" kern="1200">
              <a:solidFill>
                <a:srgbClr val="243255"/>
              </a:solidFill>
            </a:rPr>
            <a:t>Иновация </a:t>
          </a:r>
          <a:r>
            <a:rPr lang="ru-RU" sz="2700" b="1" kern="1200" dirty="0">
              <a:solidFill>
                <a:srgbClr val="243255"/>
              </a:solidFill>
            </a:rPr>
            <a:t>на смисъла</a:t>
          </a:r>
          <a:r>
            <a:rPr lang="ru-RU" sz="2700" kern="1200" dirty="0">
              <a:solidFill>
                <a:srgbClr val="243255"/>
              </a:solidFill>
            </a:rPr>
            <a:t>: Предвиждане на нови посоки, които целят да предложат смислени преживявания </a:t>
          </a:r>
          <a:r>
            <a:rPr lang="ru-RU" sz="2700" kern="1200">
              <a:solidFill>
                <a:srgbClr val="243255"/>
              </a:solidFill>
            </a:rPr>
            <a:t>на хората</a:t>
          </a:r>
          <a:endParaRPr lang="en-US" sz="2700" kern="1200" dirty="0">
            <a:solidFill>
              <a:srgbClr val="243255"/>
            </a:solidFill>
          </a:endParaRPr>
        </a:p>
        <a:p>
          <a:pPr marL="228600" lvl="1" indent="-228600" algn="l" defTabSz="1200150">
            <a:lnSpc>
              <a:spcPct val="90000"/>
            </a:lnSpc>
            <a:spcBef>
              <a:spcPct val="0"/>
            </a:spcBef>
            <a:spcAft>
              <a:spcPct val="20000"/>
            </a:spcAft>
            <a:buChar char="•"/>
          </a:pPr>
          <a:endParaRPr lang="en-US" sz="2700" kern="1200" dirty="0">
            <a:solidFill>
              <a:srgbClr val="243255"/>
            </a:solidFill>
          </a:endParaRPr>
        </a:p>
      </dsp:txBody>
      <dsp:txXfrm>
        <a:off x="0" y="919032"/>
        <a:ext cx="16078199" cy="50921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BC4C90-D9CD-4FD7-9E86-70E93FA0A0BE}">
      <dsp:nvSpPr>
        <dsp:cNvPr id="0" name=""/>
        <dsp:cNvSpPr/>
      </dsp:nvSpPr>
      <dsp:spPr>
        <a:xfrm>
          <a:off x="41603" y="1"/>
          <a:ext cx="16199935" cy="935997"/>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rtl="0">
            <a:lnSpc>
              <a:spcPct val="90000"/>
            </a:lnSpc>
            <a:spcBef>
              <a:spcPct val="0"/>
            </a:spcBef>
            <a:spcAft>
              <a:spcPct val="35000"/>
            </a:spcAft>
            <a:buNone/>
          </a:pPr>
          <a:r>
            <a:rPr lang="bg-BG" sz="3700" b="1" kern="1200"/>
            <a:t>Инвестиционна теория на креативността</a:t>
          </a:r>
          <a:endParaRPr lang="hr-HR" sz="3700" kern="1200" dirty="0"/>
        </a:p>
      </dsp:txBody>
      <dsp:txXfrm>
        <a:off x="87295" y="45693"/>
        <a:ext cx="16108551" cy="8446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A37E14-4DBF-4465-AA1B-1CBB6F8FF855}">
      <dsp:nvSpPr>
        <dsp:cNvPr id="0" name=""/>
        <dsp:cNvSpPr/>
      </dsp:nvSpPr>
      <dsp:spPr>
        <a:xfrm>
          <a:off x="0" y="711"/>
          <a:ext cx="16199940" cy="935288"/>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rtl="0">
            <a:lnSpc>
              <a:spcPct val="90000"/>
            </a:lnSpc>
            <a:spcBef>
              <a:spcPct val="0"/>
            </a:spcBef>
            <a:spcAft>
              <a:spcPct val="35000"/>
            </a:spcAft>
            <a:buNone/>
          </a:pPr>
          <a:r>
            <a:rPr lang="bg-BG" sz="4000" b="1" kern="1200"/>
            <a:t>Значението на творческото мислене</a:t>
          </a:r>
          <a:endParaRPr lang="hr-HR" sz="4000" kern="1200" dirty="0"/>
        </a:p>
      </dsp:txBody>
      <dsp:txXfrm>
        <a:off x="45657" y="46368"/>
        <a:ext cx="16108626" cy="8439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28BFC0-C28E-48CD-AAE7-42B27B46BE28}">
      <dsp:nvSpPr>
        <dsp:cNvPr id="0" name=""/>
        <dsp:cNvSpPr/>
      </dsp:nvSpPr>
      <dsp:spPr>
        <a:xfrm rot="5400000">
          <a:off x="10975735" y="-3468249"/>
          <a:ext cx="1682085" cy="8619867"/>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bg-BG" sz="2800" kern="1200">
              <a:solidFill>
                <a:srgbClr val="C00000"/>
              </a:solidFill>
            </a:rPr>
            <a:t>разрешаване на проблеми на работното място и в ежедневието </a:t>
          </a:r>
          <a:endParaRPr lang="hr-HR" sz="2800" kern="1200" dirty="0">
            <a:solidFill>
              <a:srgbClr val="C00000"/>
            </a:solidFill>
          </a:endParaRPr>
        </a:p>
      </dsp:txBody>
      <dsp:txXfrm rot="-5400000">
        <a:off x="7506845" y="82754"/>
        <a:ext cx="8537754" cy="1517859"/>
      </dsp:txXfrm>
    </dsp:sp>
    <dsp:sp modelId="{E1534FEC-4C35-484A-ABBB-B1099D4B2696}">
      <dsp:nvSpPr>
        <dsp:cNvPr id="0" name=""/>
        <dsp:cNvSpPr/>
      </dsp:nvSpPr>
      <dsp:spPr>
        <a:xfrm>
          <a:off x="949" y="213583"/>
          <a:ext cx="7505894" cy="1256202"/>
        </a:xfrm>
        <a:prstGeom prst="roundRect">
          <a:avLst/>
        </a:prstGeom>
        <a:solidFill>
          <a:srgbClr val="243255"/>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bg-BG" sz="3200" kern="1200" noProof="0"/>
            <a:t>За отделния човек </a:t>
          </a:r>
          <a:endParaRPr lang="en-GB" sz="3200" kern="1200" noProof="0" dirty="0"/>
        </a:p>
      </dsp:txBody>
      <dsp:txXfrm>
        <a:off x="62272" y="274906"/>
        <a:ext cx="7383248" cy="1133556"/>
      </dsp:txXfrm>
    </dsp:sp>
    <dsp:sp modelId="{6F188ED6-B9A0-4E54-A7D8-F36F49A4A13A}">
      <dsp:nvSpPr>
        <dsp:cNvPr id="0" name=""/>
        <dsp:cNvSpPr/>
      </dsp:nvSpPr>
      <dsp:spPr>
        <a:xfrm rot="5400000">
          <a:off x="10973778" y="-1686074"/>
          <a:ext cx="1682085" cy="8629949"/>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ru-RU" sz="2800" kern="1200">
              <a:solidFill>
                <a:srgbClr val="C00000"/>
              </a:solidFill>
            </a:rPr>
            <a:t>ново научно познание, нови направления в изкуствата, нови изобретения и социални програми</a:t>
          </a:r>
          <a:endParaRPr lang="hr-HR" sz="2800" kern="1200" dirty="0">
            <a:solidFill>
              <a:srgbClr val="C00000"/>
            </a:solidFill>
          </a:endParaRPr>
        </a:p>
      </dsp:txBody>
      <dsp:txXfrm rot="-5400000">
        <a:off x="7499847" y="1869970"/>
        <a:ext cx="8547836" cy="1517859"/>
      </dsp:txXfrm>
    </dsp:sp>
    <dsp:sp modelId="{ED7A3EE9-A2B9-451A-BA46-9BE4AFB6697F}">
      <dsp:nvSpPr>
        <dsp:cNvPr id="0" name=""/>
        <dsp:cNvSpPr/>
      </dsp:nvSpPr>
      <dsp:spPr>
        <a:xfrm>
          <a:off x="949" y="1966179"/>
          <a:ext cx="7498897" cy="1325441"/>
        </a:xfrm>
        <a:prstGeom prst="roundRect">
          <a:avLst/>
        </a:prstGeom>
        <a:solidFill>
          <a:srgbClr val="243255"/>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bg-BG" sz="3200" kern="1200" noProof="0"/>
            <a:t>За обществото</a:t>
          </a:r>
          <a:endParaRPr lang="en-GB" sz="3200" kern="1200" noProof="0" dirty="0"/>
        </a:p>
      </dsp:txBody>
      <dsp:txXfrm>
        <a:off x="65652" y="2030882"/>
        <a:ext cx="7369491" cy="1196035"/>
      </dsp:txXfrm>
    </dsp:sp>
    <dsp:sp modelId="{DB93C367-2312-4D63-8B3C-187D81AB16DA}">
      <dsp:nvSpPr>
        <dsp:cNvPr id="0" name=""/>
        <dsp:cNvSpPr/>
      </dsp:nvSpPr>
      <dsp:spPr>
        <a:xfrm rot="5400000">
          <a:off x="10976323" y="103709"/>
          <a:ext cx="1682085" cy="8624813"/>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ru-RU" sz="2800" kern="1200">
              <a:solidFill>
                <a:srgbClr val="C00000"/>
              </a:solidFill>
            </a:rPr>
            <a:t>новите продукти и услуги създават нови работни места</a:t>
          </a:r>
          <a:endParaRPr lang="hr-HR" sz="2800" kern="1200" dirty="0">
            <a:solidFill>
              <a:srgbClr val="C00000"/>
            </a:solidFill>
          </a:endParaRPr>
        </a:p>
      </dsp:txBody>
      <dsp:txXfrm rot="-5400000">
        <a:off x="7504960" y="3657186"/>
        <a:ext cx="8542700" cy="1517859"/>
      </dsp:txXfrm>
    </dsp:sp>
    <dsp:sp modelId="{B725AE02-4317-4683-ADAA-B985F65A01CB}">
      <dsp:nvSpPr>
        <dsp:cNvPr id="0" name=""/>
        <dsp:cNvSpPr/>
      </dsp:nvSpPr>
      <dsp:spPr>
        <a:xfrm>
          <a:off x="949" y="3818050"/>
          <a:ext cx="7504010" cy="1196130"/>
        </a:xfrm>
        <a:prstGeom prst="roundRect">
          <a:avLst/>
        </a:prstGeom>
        <a:solidFill>
          <a:srgbClr val="243255"/>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bg-BG" sz="3200" kern="1200" noProof="0"/>
            <a:t>Икономическа значимост</a:t>
          </a:r>
          <a:endParaRPr lang="en-GB" sz="3200" kern="1200" noProof="0" dirty="0"/>
        </a:p>
      </dsp:txBody>
      <dsp:txXfrm>
        <a:off x="59339" y="3876440"/>
        <a:ext cx="7387230" cy="107935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F7B1CA-DB78-427E-ACB2-C82394A21199}">
      <dsp:nvSpPr>
        <dsp:cNvPr id="0" name=""/>
        <dsp:cNvSpPr/>
      </dsp:nvSpPr>
      <dsp:spPr>
        <a:xfrm>
          <a:off x="356879" y="5142"/>
          <a:ext cx="16199939" cy="925715"/>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lang="ru-RU" sz="3800" b="1" kern="1200"/>
            <a:t>Пет съставни части на креативността:</a:t>
          </a:r>
          <a:r>
            <a:rPr lang="hr-HR" sz="3800" b="1" kern="1200"/>
            <a:t> </a:t>
          </a:r>
          <a:r>
            <a:rPr lang="en-GB" sz="3800" b="1" kern="1200"/>
            <a:t>Sternberg </a:t>
          </a:r>
          <a:r>
            <a:rPr lang="bg-BG" sz="3800" b="1" kern="1200"/>
            <a:t>и</a:t>
          </a:r>
          <a:r>
            <a:rPr lang="en-GB" sz="3800" b="1" kern="1200"/>
            <a:t> </a:t>
          </a:r>
          <a:r>
            <a:rPr lang="en-GB" sz="3800" b="1" kern="1200" dirty="0" err="1"/>
            <a:t>Lubart</a:t>
          </a:r>
          <a:r>
            <a:rPr lang="en-GB" sz="3800" b="1" kern="1200" dirty="0"/>
            <a:t> (1992)</a:t>
          </a:r>
          <a:endParaRPr lang="hr-HR" sz="3800" kern="1200" dirty="0"/>
        </a:p>
      </dsp:txBody>
      <dsp:txXfrm>
        <a:off x="402069" y="50332"/>
        <a:ext cx="16109559" cy="83533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88F0E4-7EC4-4233-9D09-702C1618FF43}">
      <dsp:nvSpPr>
        <dsp:cNvPr id="0" name=""/>
        <dsp:cNvSpPr/>
      </dsp:nvSpPr>
      <dsp:spPr>
        <a:xfrm rot="5400000">
          <a:off x="-172682" y="176170"/>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rtl="0">
            <a:lnSpc>
              <a:spcPct val="90000"/>
            </a:lnSpc>
            <a:spcBef>
              <a:spcPct val="0"/>
            </a:spcBef>
            <a:spcAft>
              <a:spcPct val="35000"/>
            </a:spcAft>
            <a:buNone/>
          </a:pPr>
          <a:endParaRPr lang="hr-HR" sz="1700" kern="1200"/>
        </a:p>
      </dsp:txBody>
      <dsp:txXfrm rot="-5400000">
        <a:off x="1" y="406413"/>
        <a:ext cx="805849" cy="345364"/>
      </dsp:txXfrm>
    </dsp:sp>
    <dsp:sp modelId="{DE65D2FD-3151-4A19-94F2-01BB1344DAAD}">
      <dsp:nvSpPr>
        <dsp:cNvPr id="0" name=""/>
        <dsp:cNvSpPr/>
      </dsp:nvSpPr>
      <dsp:spPr>
        <a:xfrm rot="5400000">
          <a:off x="8124220" y="-7323297"/>
          <a:ext cx="747555"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b="1" kern="1200">
              <a:solidFill>
                <a:srgbClr val="002060"/>
              </a:solidFill>
            </a:rPr>
            <a:t>Знания – </a:t>
          </a:r>
          <a:r>
            <a:rPr lang="ru-RU" sz="2800" b="0" kern="1200">
              <a:solidFill>
                <a:srgbClr val="002060"/>
              </a:solidFill>
            </a:rPr>
            <a:t>обширните знания осигуряват идеите, образите и изразите</a:t>
          </a:r>
          <a:endParaRPr lang="hr-HR" sz="2800" kern="1200" dirty="0">
            <a:solidFill>
              <a:srgbClr val="002060"/>
            </a:solidFill>
          </a:endParaRPr>
        </a:p>
      </dsp:txBody>
      <dsp:txXfrm rot="-5400000">
        <a:off x="800923" y="36493"/>
        <a:ext cx="15357657" cy="674569"/>
      </dsp:txXfrm>
    </dsp:sp>
    <dsp:sp modelId="{EE335CE4-CBFA-4AA3-9F09-A168A58EFEC8}">
      <dsp:nvSpPr>
        <dsp:cNvPr id="0" name=""/>
        <dsp:cNvSpPr/>
      </dsp:nvSpPr>
      <dsp:spPr>
        <a:xfrm rot="5400000">
          <a:off x="-172682" y="1210972"/>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endParaRPr lang="hr-HR" sz="1700" kern="1200"/>
        </a:p>
      </dsp:txBody>
      <dsp:txXfrm rot="-5400000">
        <a:off x="1" y="1441215"/>
        <a:ext cx="805849" cy="345364"/>
      </dsp:txXfrm>
    </dsp:sp>
    <dsp:sp modelId="{6B7680C4-6699-4158-AD1E-139867F7C9EB}">
      <dsp:nvSpPr>
        <dsp:cNvPr id="0" name=""/>
        <dsp:cNvSpPr/>
      </dsp:nvSpPr>
      <dsp:spPr>
        <a:xfrm rot="5400000">
          <a:off x="8128780" y="-6280652"/>
          <a:ext cx="748288"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b="1" kern="1200" noProof="0">
              <a:solidFill>
                <a:srgbClr val="002060"/>
              </a:solidFill>
            </a:rPr>
            <a:t>Въображение – </a:t>
          </a:r>
          <a:r>
            <a:rPr lang="ru-RU" sz="2800" b="0" kern="1200" noProof="0">
              <a:solidFill>
                <a:srgbClr val="002060"/>
              </a:solidFill>
            </a:rPr>
            <a:t>способността да се виждат нещата по нов начин, да се разпознават модели и да се правят връзки </a:t>
          </a:r>
          <a:endParaRPr lang="en-GB" sz="2800" b="0" kern="1200" noProof="0" dirty="0">
            <a:solidFill>
              <a:srgbClr val="002060"/>
            </a:solidFill>
          </a:endParaRPr>
        </a:p>
      </dsp:txBody>
      <dsp:txXfrm rot="-5400000">
        <a:off x="805849" y="1078807"/>
        <a:ext cx="15357622" cy="675232"/>
      </dsp:txXfrm>
    </dsp:sp>
    <dsp:sp modelId="{020AE0F8-9CF4-4A2A-945F-91AA06C2E774}">
      <dsp:nvSpPr>
        <dsp:cNvPr id="0" name=""/>
        <dsp:cNvSpPr/>
      </dsp:nvSpPr>
      <dsp:spPr>
        <a:xfrm rot="5400000">
          <a:off x="-172682" y="2245773"/>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t>	</a:t>
          </a:r>
          <a:endParaRPr lang="hr-HR" sz="1700" kern="1200" dirty="0"/>
        </a:p>
      </dsp:txBody>
      <dsp:txXfrm rot="-5400000">
        <a:off x="1" y="2476016"/>
        <a:ext cx="805849" cy="345364"/>
      </dsp:txXfrm>
    </dsp:sp>
    <dsp:sp modelId="{14E861B7-B48C-41D4-9185-B27512D91E05}">
      <dsp:nvSpPr>
        <dsp:cNvPr id="0" name=""/>
        <dsp:cNvSpPr/>
      </dsp:nvSpPr>
      <dsp:spPr>
        <a:xfrm rot="5400000">
          <a:off x="8128780" y="-5249839"/>
          <a:ext cx="748288"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b="1" kern="1200">
              <a:solidFill>
                <a:srgbClr val="002060"/>
              </a:solidFill>
            </a:rPr>
            <a:t>Склонност да се поемат рискове – </a:t>
          </a:r>
          <a:r>
            <a:rPr lang="ru-RU" sz="2800" kern="1200">
              <a:solidFill>
                <a:srgbClr val="002060"/>
              </a:solidFill>
            </a:rPr>
            <a:t>търсене на нови преживявания, търпимост към неопределеността и риска, непрестанно преодоляване на препятствия</a:t>
          </a:r>
          <a:endParaRPr lang="hr-HR" sz="2800" kern="1200" dirty="0">
            <a:solidFill>
              <a:srgbClr val="002060"/>
            </a:solidFill>
          </a:endParaRPr>
        </a:p>
      </dsp:txBody>
      <dsp:txXfrm rot="-5400000">
        <a:off x="805849" y="2109620"/>
        <a:ext cx="15357622" cy="675232"/>
      </dsp:txXfrm>
    </dsp:sp>
    <dsp:sp modelId="{AFF1C4FA-E7B1-4CB7-A056-83E26C3C25AA}">
      <dsp:nvSpPr>
        <dsp:cNvPr id="0" name=""/>
        <dsp:cNvSpPr/>
      </dsp:nvSpPr>
      <dsp:spPr>
        <a:xfrm rot="5400000">
          <a:off x="-172682" y="3280574"/>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rtl="0">
            <a:lnSpc>
              <a:spcPct val="90000"/>
            </a:lnSpc>
            <a:spcBef>
              <a:spcPct val="0"/>
            </a:spcBef>
            <a:spcAft>
              <a:spcPct val="35000"/>
            </a:spcAft>
            <a:buNone/>
          </a:pPr>
          <a:endParaRPr lang="hr-HR" sz="1700" kern="1200" dirty="0"/>
        </a:p>
      </dsp:txBody>
      <dsp:txXfrm rot="-5400000">
        <a:off x="1" y="3510817"/>
        <a:ext cx="805849" cy="345364"/>
      </dsp:txXfrm>
    </dsp:sp>
    <dsp:sp modelId="{19CE135D-0AE8-4812-8B7D-5A2601A337DA}">
      <dsp:nvSpPr>
        <dsp:cNvPr id="0" name=""/>
        <dsp:cNvSpPr/>
      </dsp:nvSpPr>
      <dsp:spPr>
        <a:xfrm rot="5400000">
          <a:off x="8128780" y="-4215038"/>
          <a:ext cx="748288"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bg-BG" sz="2800" b="1" kern="1200">
              <a:solidFill>
                <a:srgbClr val="002060"/>
              </a:solidFill>
            </a:rPr>
            <a:t>Вътрешна мотивация –  </a:t>
          </a:r>
          <a:r>
            <a:rPr lang="ru-RU" sz="2800" b="0" kern="1200">
              <a:solidFill>
                <a:srgbClr val="002060"/>
              </a:solidFill>
            </a:rPr>
            <a:t>да се водиш от интересите си, от търсенето на удовлетвореност и предизвикателства</a:t>
          </a:r>
          <a:r>
            <a:rPr lang="bg-BG" sz="2800" b="0" kern="1200">
              <a:solidFill>
                <a:srgbClr val="002060"/>
              </a:solidFill>
            </a:rPr>
            <a:t> </a:t>
          </a:r>
          <a:endParaRPr lang="hr-HR" sz="2100" b="0" kern="1200" dirty="0">
            <a:solidFill>
              <a:srgbClr val="002060"/>
            </a:solidFill>
          </a:endParaRPr>
        </a:p>
      </dsp:txBody>
      <dsp:txXfrm rot="-5400000">
        <a:off x="805849" y="3144421"/>
        <a:ext cx="15357622" cy="675232"/>
      </dsp:txXfrm>
    </dsp:sp>
    <dsp:sp modelId="{90A48DF3-474B-4BA6-832C-4F62E4A148BC}">
      <dsp:nvSpPr>
        <dsp:cNvPr id="0" name=""/>
        <dsp:cNvSpPr/>
      </dsp:nvSpPr>
      <dsp:spPr>
        <a:xfrm rot="5400000">
          <a:off x="-172682" y="4315375"/>
          <a:ext cx="1151213" cy="805849"/>
        </a:xfrm>
        <a:prstGeom prst="chevron">
          <a:avLst/>
        </a:prstGeom>
        <a:gradFill rotWithShape="0">
          <a:gsLst>
            <a:gs pos="0">
              <a:srgbClr val="E12227"/>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endParaRPr lang="hr-HR" sz="1700" kern="1200"/>
        </a:p>
      </dsp:txBody>
      <dsp:txXfrm rot="-5400000">
        <a:off x="1" y="4545618"/>
        <a:ext cx="805849" cy="345364"/>
      </dsp:txXfrm>
    </dsp:sp>
    <dsp:sp modelId="{BFE07563-2CF7-4D34-86C5-23CDE01D2A39}">
      <dsp:nvSpPr>
        <dsp:cNvPr id="0" name=""/>
        <dsp:cNvSpPr/>
      </dsp:nvSpPr>
      <dsp:spPr>
        <a:xfrm rot="5400000">
          <a:off x="8128780" y="-3192075"/>
          <a:ext cx="748288" cy="15394150"/>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bg-BG" sz="2800" b="1" kern="1200" noProof="0">
              <a:solidFill>
                <a:srgbClr val="002060"/>
              </a:solidFill>
            </a:rPr>
            <a:t>Творческа среда – </a:t>
          </a:r>
          <a:r>
            <a:rPr lang="bg-BG" sz="2800" kern="1200" noProof="0">
              <a:solidFill>
                <a:srgbClr val="002060"/>
              </a:solidFill>
            </a:rPr>
            <a:t>е</a:t>
          </a:r>
          <a:r>
            <a:rPr lang="ru-RU" sz="2800" b="0" kern="1200" noProof="0">
              <a:solidFill>
                <a:srgbClr val="002060"/>
              </a:solidFill>
            </a:rPr>
            <a:t>дна новаторска/интерактивна среда стимулира, подкрепя и усъвършенства творческите идеи</a:t>
          </a:r>
          <a:endParaRPr lang="en-GB" sz="2800" kern="1200" noProof="0" dirty="0">
            <a:solidFill>
              <a:srgbClr val="002060"/>
            </a:solidFill>
          </a:endParaRPr>
        </a:p>
      </dsp:txBody>
      <dsp:txXfrm rot="-5400000">
        <a:off x="805849" y="4167384"/>
        <a:ext cx="15357622" cy="67523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CB239E-9CB8-46F5-B331-D43224F00FB9}">
      <dsp:nvSpPr>
        <dsp:cNvPr id="0" name=""/>
        <dsp:cNvSpPr/>
      </dsp:nvSpPr>
      <dsp:spPr>
        <a:xfrm>
          <a:off x="0" y="463081"/>
          <a:ext cx="16554926" cy="5764500"/>
        </a:xfrm>
        <a:prstGeom prst="rect">
          <a:avLst/>
        </a:prstGeom>
        <a:solidFill>
          <a:schemeClr val="lt1">
            <a:alpha val="90000"/>
            <a:hueOff val="0"/>
            <a:satOff val="0"/>
            <a:lumOff val="0"/>
            <a:alphaOff val="0"/>
          </a:schemeClr>
        </a:solidFill>
        <a:ln w="25400" cap="flat" cmpd="sng" algn="ctr">
          <a:solidFill>
            <a:srgbClr val="FF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1284846" tIns="624840" rIns="1284846" bIns="213360" numCol="1" spcCol="1270" anchor="t" anchorCtr="0">
          <a:noAutofit/>
        </a:bodyPr>
        <a:lstStyle/>
        <a:p>
          <a:pPr marL="285750" lvl="1" indent="-285750" algn="l" defTabSz="1333500" rtl="0">
            <a:lnSpc>
              <a:spcPct val="90000"/>
            </a:lnSpc>
            <a:spcBef>
              <a:spcPct val="0"/>
            </a:spcBef>
            <a:spcAft>
              <a:spcPct val="15000"/>
            </a:spcAft>
            <a:buChar char="•"/>
          </a:pPr>
          <a:r>
            <a:rPr lang="bg-BG" sz="3000" i="1" kern="1200">
              <a:solidFill>
                <a:srgbClr val="E12227"/>
              </a:solidFill>
            </a:rPr>
            <a:t>набор от интелектуални умения </a:t>
          </a:r>
          <a:r>
            <a:rPr lang="en-GB" sz="3000" kern="1200">
              <a:solidFill>
                <a:srgbClr val="002060"/>
              </a:solidFill>
            </a:rPr>
            <a:t>(</a:t>
          </a:r>
          <a:r>
            <a:rPr lang="ru-RU" sz="3000" kern="1200">
              <a:solidFill>
                <a:srgbClr val="002060"/>
              </a:solidFill>
            </a:rPr>
            <a:t>способността да виждаш проблемите по нов начин и да преминаваш отвъд обикновените идеи; способността ясно да определяш идеите, които си струва да преследваш; способността да убеждаваш околните в значимостта на тези идеи</a:t>
          </a:r>
          <a:r>
            <a:rPr lang="en-GB" sz="3000" kern="1200">
              <a:solidFill>
                <a:srgbClr val="002060"/>
              </a:solidFill>
            </a:rPr>
            <a:t>) </a:t>
          </a:r>
          <a:endParaRPr lang="hr-HR" sz="3000" kern="1200" dirty="0">
            <a:solidFill>
              <a:srgbClr val="002060"/>
            </a:solidFill>
          </a:endParaRPr>
        </a:p>
        <a:p>
          <a:pPr marL="285750" lvl="1" indent="-285750" algn="l" defTabSz="1333500" rtl="0">
            <a:lnSpc>
              <a:spcPct val="90000"/>
            </a:lnSpc>
            <a:spcBef>
              <a:spcPct val="0"/>
            </a:spcBef>
            <a:spcAft>
              <a:spcPct val="15000"/>
            </a:spcAft>
            <a:buChar char="•"/>
          </a:pPr>
          <a:r>
            <a:rPr lang="bg-BG" sz="3000" i="1" kern="1200">
              <a:solidFill>
                <a:srgbClr val="E12227"/>
              </a:solidFill>
            </a:rPr>
            <a:t>познаването на съответната област </a:t>
          </a:r>
          <a:r>
            <a:rPr lang="hr-HR" sz="3000" kern="1200">
              <a:solidFill>
                <a:srgbClr val="002060"/>
              </a:solidFill>
            </a:rPr>
            <a:t>(</a:t>
          </a:r>
          <a:r>
            <a:rPr lang="ru-RU" sz="3000" kern="1200">
              <a:solidFill>
                <a:srgbClr val="002060"/>
              </a:solidFill>
            </a:rPr>
            <a:t>макар че твърде многото знание може да попречи на създаването на нови идеи</a:t>
          </a:r>
          <a:r>
            <a:rPr lang="hr-HR" sz="3000" kern="1200">
              <a:solidFill>
                <a:srgbClr val="002060"/>
              </a:solidFill>
            </a:rPr>
            <a:t>)</a:t>
          </a:r>
          <a:endParaRPr lang="hr-HR" sz="3000" kern="1200" dirty="0">
            <a:solidFill>
              <a:srgbClr val="002060"/>
            </a:solidFill>
          </a:endParaRPr>
        </a:p>
        <a:p>
          <a:pPr marL="285750" lvl="1" indent="-285750" algn="l" defTabSz="1333500" rtl="0">
            <a:lnSpc>
              <a:spcPct val="90000"/>
            </a:lnSpc>
            <a:spcBef>
              <a:spcPct val="0"/>
            </a:spcBef>
            <a:spcAft>
              <a:spcPct val="15000"/>
            </a:spcAft>
            <a:buChar char="•"/>
          </a:pPr>
          <a:r>
            <a:rPr lang="bg-BG" sz="3000" i="1" kern="1200">
              <a:solidFill>
                <a:srgbClr val="E12227"/>
              </a:solidFill>
            </a:rPr>
            <a:t>характер, </a:t>
          </a:r>
          <a:r>
            <a:rPr lang="ru-RU" sz="3000" kern="1200">
              <a:solidFill>
                <a:srgbClr val="002060"/>
              </a:solidFill>
            </a:rPr>
            <a:t>който ти позволява да мислиш самостоятелно, нещо много необходимо, ако смяташ да предизвикваш околните и да застъпваш идеи, с  повечето от които никой не е съгласен</a:t>
          </a:r>
          <a:endParaRPr lang="hr-HR" sz="3000" kern="1200" dirty="0">
            <a:solidFill>
              <a:srgbClr val="002060"/>
            </a:solidFill>
          </a:endParaRPr>
        </a:p>
        <a:p>
          <a:pPr marL="285750" lvl="1" indent="-285750" algn="l" defTabSz="1333500" rtl="0">
            <a:lnSpc>
              <a:spcPct val="90000"/>
            </a:lnSpc>
            <a:spcBef>
              <a:spcPct val="0"/>
            </a:spcBef>
            <a:spcAft>
              <a:spcPct val="15000"/>
            </a:spcAft>
            <a:buChar char="•"/>
          </a:pPr>
          <a:r>
            <a:rPr lang="bg-BG" sz="3000" i="1" kern="1200">
              <a:solidFill>
                <a:srgbClr val="E12227"/>
              </a:solidFill>
            </a:rPr>
            <a:t>среда</a:t>
          </a:r>
          <a:r>
            <a:rPr lang="ru-RU" sz="3000" kern="1200"/>
            <a:t>, </a:t>
          </a:r>
          <a:r>
            <a:rPr lang="ru-RU" sz="3000" kern="1200">
              <a:solidFill>
                <a:srgbClr val="002060"/>
              </a:solidFill>
            </a:rPr>
            <a:t>която те подкрепя и ти отдава дължимото за творческите ти идеи</a:t>
          </a:r>
          <a:endParaRPr lang="en-US" sz="3000" kern="1200">
            <a:solidFill>
              <a:srgbClr val="002060"/>
            </a:solidFill>
          </a:endParaRPr>
        </a:p>
        <a:p>
          <a:pPr marL="285750" lvl="1" indent="-285750" algn="l" defTabSz="1333500" rtl="0">
            <a:lnSpc>
              <a:spcPct val="90000"/>
            </a:lnSpc>
            <a:spcBef>
              <a:spcPct val="0"/>
            </a:spcBef>
            <a:spcAft>
              <a:spcPct val="15000"/>
            </a:spcAft>
            <a:buChar char="•"/>
          </a:pPr>
          <a:r>
            <a:rPr lang="bg-BG" sz="3000" kern="1200">
              <a:solidFill>
                <a:srgbClr val="002060"/>
              </a:solidFill>
            </a:rPr>
            <a:t>Източник</a:t>
          </a:r>
          <a:r>
            <a:rPr lang="en-GB" sz="3000" kern="1200">
              <a:solidFill>
                <a:srgbClr val="002060"/>
              </a:solidFill>
            </a:rPr>
            <a:t>: Sternberg </a:t>
          </a:r>
          <a:r>
            <a:rPr lang="bg-BG" sz="3000" kern="1200">
              <a:solidFill>
                <a:srgbClr val="002060"/>
              </a:solidFill>
            </a:rPr>
            <a:t>и</a:t>
          </a:r>
          <a:r>
            <a:rPr lang="en-GB" sz="3000" kern="1200">
              <a:solidFill>
                <a:srgbClr val="002060"/>
              </a:solidFill>
            </a:rPr>
            <a:t> Lubart (1995) </a:t>
          </a:r>
          <a:endParaRPr lang="en-US" sz="3000" kern="1200">
            <a:solidFill>
              <a:srgbClr val="002060"/>
            </a:solidFill>
          </a:endParaRPr>
        </a:p>
      </dsp:txBody>
      <dsp:txXfrm>
        <a:off x="0" y="463081"/>
        <a:ext cx="16554926" cy="5764500"/>
      </dsp:txXfrm>
    </dsp:sp>
    <dsp:sp modelId="{7CA62AA6-5001-4149-BCB9-FE3DCC12FB6E}">
      <dsp:nvSpPr>
        <dsp:cNvPr id="0" name=""/>
        <dsp:cNvSpPr/>
      </dsp:nvSpPr>
      <dsp:spPr>
        <a:xfrm>
          <a:off x="827746" y="20281"/>
          <a:ext cx="11588448" cy="885600"/>
        </a:xfrm>
        <a:prstGeom prst="roundRect">
          <a:avLst/>
        </a:prstGeom>
        <a:solidFill>
          <a:srgbClr val="24325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016" tIns="0" rIns="438016" bIns="0" numCol="1" spcCol="1270" anchor="ctr" anchorCtr="0">
          <a:noAutofit/>
        </a:bodyPr>
        <a:lstStyle/>
        <a:p>
          <a:pPr marL="0" lvl="0" indent="0" algn="l" defTabSz="1333500" rtl="0">
            <a:lnSpc>
              <a:spcPct val="90000"/>
            </a:lnSpc>
            <a:spcBef>
              <a:spcPct val="0"/>
            </a:spcBef>
            <a:spcAft>
              <a:spcPct val="35000"/>
            </a:spcAft>
            <a:buNone/>
          </a:pPr>
          <a:r>
            <a:rPr lang="ru-RU" sz="3000" b="1" kern="1200"/>
            <a:t>Ресурсите на творческата личност</a:t>
          </a:r>
          <a:endParaRPr lang="hr-HR" sz="3000" kern="1200"/>
        </a:p>
      </dsp:txBody>
      <dsp:txXfrm>
        <a:off x="870977" y="63512"/>
        <a:ext cx="11501986" cy="79913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08/02/2022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a:defRPr/>
            </a:pPr>
            <a:fld id="{A2A5AF86-9181-4709-A4AD-865EAD2937B2}" type="slidenum">
              <a:rPr lang="es-ES" smtClean="0">
                <a:solidFill>
                  <a:prstClr val="black"/>
                </a:solidFill>
              </a:rPr>
              <a:pPr>
                <a:defRPr/>
              </a:pPr>
              <a:t>4</a:t>
            </a:fld>
            <a:endParaRPr lang="es-ES">
              <a:solidFill>
                <a:prstClr val="black"/>
              </a:solidFill>
            </a:endParaRPr>
          </a:p>
        </p:txBody>
      </p:sp>
    </p:spTree>
    <p:extLst>
      <p:ext uri="{BB962C8B-B14F-4D97-AF65-F5344CB8AC3E}">
        <p14:creationId xmlns:p14="http://schemas.microsoft.com/office/powerpoint/2010/main" val="16937433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7055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5464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8847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41418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74942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40621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07001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08129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06405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3913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23279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a:defRPr/>
            </a:pPr>
            <a:fld id="{A2A5AF86-9181-4709-A4AD-865EAD2937B2}" type="slidenum">
              <a:rPr lang="es-ES" smtClean="0">
                <a:solidFill>
                  <a:prstClr val="black"/>
                </a:solidFill>
              </a:rPr>
              <a:pPr>
                <a:defRPr/>
              </a:pPr>
              <a:t>34</a:t>
            </a:fld>
            <a:endParaRPr lang="es-ES">
              <a:solidFill>
                <a:prstClr val="black"/>
              </a:solidFill>
            </a:endParaRPr>
          </a:p>
        </p:txBody>
      </p:sp>
    </p:spTree>
    <p:extLst>
      <p:ext uri="{BB962C8B-B14F-4D97-AF65-F5344CB8AC3E}">
        <p14:creationId xmlns:p14="http://schemas.microsoft.com/office/powerpoint/2010/main" val="29600236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93955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9039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1567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509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9679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5300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47005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3441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80610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2/8/2022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851148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2/8/2022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2/8/2022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image" Target="../media/image6.jpeg"/><Relationship Id="rId7" Type="http://schemas.openxmlformats.org/officeDocument/2006/relationships/diagramQuickStyle" Target="../diagrams/quickStyle9.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image" Target="../media/image7.png"/><Relationship Id="rId9" Type="http://schemas.microsoft.com/office/2007/relationships/diagramDrawing" Target="../diagrams/drawing9.xml"/></Relationships>
</file>

<file path=ppt/slides/_rels/slide1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 Id="rId9" Type="http://schemas.openxmlformats.org/officeDocument/2006/relationships/image" Target="../media/image7.png"/></Relationships>
</file>

<file path=ppt/slides/_rels/slide1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 Id="rId9"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 Id="rId9" Type="http://schemas.openxmlformats.org/officeDocument/2006/relationships/image" Target="../media/image7.png"/></Relationships>
</file>

<file path=ppt/slides/_rels/slide1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10" Type="http://schemas.openxmlformats.org/officeDocument/2006/relationships/image" Target="../media/image8.emf"/><Relationship Id="rId4" Type="http://schemas.openxmlformats.org/officeDocument/2006/relationships/diagramLayout" Target="../diagrams/layout13.xml"/><Relationship Id="rId9" Type="http://schemas.openxmlformats.org/officeDocument/2006/relationships/image" Target="../media/image7.png"/></Relationships>
</file>

<file path=ppt/slides/_rels/slide1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 Id="rId9" Type="http://schemas.openxmlformats.org/officeDocument/2006/relationships/image" Target="../media/image7.png"/></Relationships>
</file>

<file path=ppt/slides/_rels/slide1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 Id="rId9" Type="http://schemas.openxmlformats.org/officeDocument/2006/relationships/image" Target="../media/image7.png"/></Relationships>
</file>

<file path=ppt/slides/_rels/slide1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 Id="rId9" Type="http://schemas.openxmlformats.org/officeDocument/2006/relationships/image" Target="../media/image7.png"/></Relationships>
</file>

<file path=ppt/slides/_rels/slide1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 Id="rId9" Type="http://schemas.openxmlformats.org/officeDocument/2006/relationships/image" Target="../media/image7.png"/></Relationships>
</file>

<file path=ppt/slides/_rels/slide19.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 Id="rId9" Type="http://schemas.openxmlformats.org/officeDocument/2006/relationships/image" Target="../media/image7.png"/></Relationships>
</file>

<file path=ppt/slides/_rels/slide2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 Id="rId9" Type="http://schemas.openxmlformats.org/officeDocument/2006/relationships/image" Target="../media/image7.png"/></Relationships>
</file>

<file path=ppt/slides/_rels/slide2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 Id="rId9" Type="http://schemas.openxmlformats.org/officeDocument/2006/relationships/image" Target="../media/image7.png"/></Relationships>
</file>

<file path=ppt/slides/_rels/slide23.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23.xml"/><Relationship Id="rId3" Type="http://schemas.openxmlformats.org/officeDocument/2006/relationships/diagramData" Target="../diagrams/data22.xml"/><Relationship Id="rId7" Type="http://schemas.microsoft.com/office/2007/relationships/diagramDrawing" Target="../diagrams/drawing22.xml"/><Relationship Id="rId12" Type="http://schemas.openxmlformats.org/officeDocument/2006/relationships/diagramQuickStyle" Target="../diagrams/quickStyle23.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22.xml"/><Relationship Id="rId11" Type="http://schemas.openxmlformats.org/officeDocument/2006/relationships/diagramLayout" Target="../diagrams/layout23.xml"/><Relationship Id="rId5" Type="http://schemas.openxmlformats.org/officeDocument/2006/relationships/diagramQuickStyle" Target="../diagrams/quickStyle22.xml"/><Relationship Id="rId10" Type="http://schemas.openxmlformats.org/officeDocument/2006/relationships/diagramData" Target="../diagrams/data23.xml"/><Relationship Id="rId4" Type="http://schemas.openxmlformats.org/officeDocument/2006/relationships/diagramLayout" Target="../diagrams/layout22.xml"/><Relationship Id="rId9" Type="http://schemas.openxmlformats.org/officeDocument/2006/relationships/image" Target="../media/image7.png"/><Relationship Id="rId14" Type="http://schemas.microsoft.com/office/2007/relationships/diagramDrawing" Target="../diagrams/drawing23.xml"/></Relationships>
</file>

<file path=ppt/slides/_rels/slide2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 Id="rId9" Type="http://schemas.openxmlformats.org/officeDocument/2006/relationships/image" Target="../media/image7.png"/></Relationships>
</file>

<file path=ppt/slides/_rels/slide2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 Id="rId9" Type="http://schemas.openxmlformats.org/officeDocument/2006/relationships/image" Target="../media/image7.png"/></Relationships>
</file>

<file path=ppt/slides/_rels/slide2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 Id="rId9" Type="http://schemas.openxmlformats.org/officeDocument/2006/relationships/image" Target="../media/image7.png"/></Relationships>
</file>

<file path=ppt/slides/_rels/slide2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 Id="rId9" Type="http://schemas.openxmlformats.org/officeDocument/2006/relationships/image" Target="../media/image7.png"/></Relationships>
</file>

<file path=ppt/slides/_rels/slide28.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29.xml"/><Relationship Id="rId3" Type="http://schemas.openxmlformats.org/officeDocument/2006/relationships/diagramData" Target="../diagrams/data28.xml"/><Relationship Id="rId7" Type="http://schemas.microsoft.com/office/2007/relationships/diagramDrawing" Target="../diagrams/drawing28.xml"/><Relationship Id="rId12" Type="http://schemas.openxmlformats.org/officeDocument/2006/relationships/diagramQuickStyle" Target="../diagrams/quickStyle29.xml"/><Relationship Id="rId2" Type="http://schemas.openxmlformats.org/officeDocument/2006/relationships/notesSlide" Target="../notesSlides/notesSlide25.xml"/><Relationship Id="rId16"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diagramColors" Target="../diagrams/colors28.xml"/><Relationship Id="rId11" Type="http://schemas.openxmlformats.org/officeDocument/2006/relationships/diagramLayout" Target="../diagrams/layout29.xml"/><Relationship Id="rId5" Type="http://schemas.openxmlformats.org/officeDocument/2006/relationships/diagramQuickStyle" Target="../diagrams/quickStyle28.xml"/><Relationship Id="rId15" Type="http://schemas.openxmlformats.org/officeDocument/2006/relationships/image" Target="../media/image9.png"/><Relationship Id="rId10" Type="http://schemas.openxmlformats.org/officeDocument/2006/relationships/diagramData" Target="../diagrams/data29.xml"/><Relationship Id="rId4" Type="http://schemas.openxmlformats.org/officeDocument/2006/relationships/diagramLayout" Target="../diagrams/layout28.xml"/><Relationship Id="rId9" Type="http://schemas.openxmlformats.org/officeDocument/2006/relationships/image" Target="../media/image7.png"/><Relationship Id="rId14" Type="http://schemas.microsoft.com/office/2007/relationships/diagramDrawing" Target="../diagrams/drawing29.xml"/></Relationships>
</file>

<file path=ppt/slides/_rels/slide29.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31.xml"/><Relationship Id="rId3" Type="http://schemas.openxmlformats.org/officeDocument/2006/relationships/diagramData" Target="../diagrams/data30.xml"/><Relationship Id="rId7" Type="http://schemas.microsoft.com/office/2007/relationships/diagramDrawing" Target="../diagrams/drawing30.xml"/><Relationship Id="rId12" Type="http://schemas.openxmlformats.org/officeDocument/2006/relationships/diagramQuickStyle" Target="../diagrams/quickStyle31.xml"/><Relationship Id="rId2" Type="http://schemas.openxmlformats.org/officeDocument/2006/relationships/notesSlide" Target="../notesSlides/notesSlide26.xml"/><Relationship Id="rId16"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diagramColors" Target="../diagrams/colors30.xml"/><Relationship Id="rId11" Type="http://schemas.openxmlformats.org/officeDocument/2006/relationships/diagramLayout" Target="../diagrams/layout31.xml"/><Relationship Id="rId5" Type="http://schemas.openxmlformats.org/officeDocument/2006/relationships/diagramQuickStyle" Target="../diagrams/quickStyle30.xml"/><Relationship Id="rId15" Type="http://schemas.openxmlformats.org/officeDocument/2006/relationships/image" Target="../media/image9.png"/><Relationship Id="rId10" Type="http://schemas.openxmlformats.org/officeDocument/2006/relationships/diagramData" Target="../diagrams/data31.xml"/><Relationship Id="rId4" Type="http://schemas.openxmlformats.org/officeDocument/2006/relationships/diagramLayout" Target="../diagrams/layout30.xml"/><Relationship Id="rId9" Type="http://schemas.openxmlformats.org/officeDocument/2006/relationships/image" Target="../media/image7.png"/><Relationship Id="rId14" Type="http://schemas.microsoft.com/office/2007/relationships/diagramDrawing" Target="../diagrams/drawing3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33.xml"/><Relationship Id="rId3" Type="http://schemas.openxmlformats.org/officeDocument/2006/relationships/diagramData" Target="../diagrams/data32.xml"/><Relationship Id="rId7" Type="http://schemas.microsoft.com/office/2007/relationships/diagramDrawing" Target="../diagrams/drawing32.xml"/><Relationship Id="rId12" Type="http://schemas.openxmlformats.org/officeDocument/2006/relationships/diagramQuickStyle" Target="../diagrams/quickStyle33.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32.xml"/><Relationship Id="rId11" Type="http://schemas.openxmlformats.org/officeDocument/2006/relationships/diagramLayout" Target="../diagrams/layout33.xml"/><Relationship Id="rId5" Type="http://schemas.openxmlformats.org/officeDocument/2006/relationships/diagramQuickStyle" Target="../diagrams/quickStyle32.xml"/><Relationship Id="rId15" Type="http://schemas.openxmlformats.org/officeDocument/2006/relationships/image" Target="../media/image11.jpg"/><Relationship Id="rId10" Type="http://schemas.openxmlformats.org/officeDocument/2006/relationships/diagramData" Target="../diagrams/data33.xml"/><Relationship Id="rId4" Type="http://schemas.openxmlformats.org/officeDocument/2006/relationships/diagramLayout" Target="../diagrams/layout32.xml"/><Relationship Id="rId9" Type="http://schemas.openxmlformats.org/officeDocument/2006/relationships/image" Target="../media/image7.png"/><Relationship Id="rId14" Type="http://schemas.microsoft.com/office/2007/relationships/diagramDrawing" Target="../diagrams/drawing33.xml"/></Relationships>
</file>

<file path=ppt/slides/_rels/slide3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35.xml"/><Relationship Id="rId3" Type="http://schemas.openxmlformats.org/officeDocument/2006/relationships/diagramData" Target="../diagrams/data34.xml"/><Relationship Id="rId7" Type="http://schemas.microsoft.com/office/2007/relationships/diagramDrawing" Target="../diagrams/drawing34.xml"/><Relationship Id="rId12" Type="http://schemas.openxmlformats.org/officeDocument/2006/relationships/diagramQuickStyle" Target="../diagrams/quickStyle35.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34.xml"/><Relationship Id="rId11" Type="http://schemas.openxmlformats.org/officeDocument/2006/relationships/diagramLayout" Target="../diagrams/layout35.xml"/><Relationship Id="rId5" Type="http://schemas.openxmlformats.org/officeDocument/2006/relationships/diagramQuickStyle" Target="../diagrams/quickStyle34.xml"/><Relationship Id="rId10" Type="http://schemas.openxmlformats.org/officeDocument/2006/relationships/diagramData" Target="../diagrams/data35.xml"/><Relationship Id="rId4" Type="http://schemas.openxmlformats.org/officeDocument/2006/relationships/diagramLayout" Target="../diagrams/layout34.xml"/><Relationship Id="rId9" Type="http://schemas.openxmlformats.org/officeDocument/2006/relationships/image" Target="../media/image7.png"/><Relationship Id="rId14" Type="http://schemas.microsoft.com/office/2007/relationships/diagramDrawing" Target="../diagrams/drawing3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diagramColors" Target="../diagrams/colors36.xml"/><Relationship Id="rId3" Type="http://schemas.openxmlformats.org/officeDocument/2006/relationships/image" Target="../media/image6.jpeg"/><Relationship Id="rId7" Type="http://schemas.openxmlformats.org/officeDocument/2006/relationships/diagramQuickStyle" Target="../diagrams/quickStyle36.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Layout" Target="../diagrams/layout36.xml"/><Relationship Id="rId5" Type="http://schemas.openxmlformats.org/officeDocument/2006/relationships/diagramData" Target="../diagrams/data36.xml"/><Relationship Id="rId4" Type="http://schemas.openxmlformats.org/officeDocument/2006/relationships/image" Target="../media/image7.png"/><Relationship Id="rId9" Type="http://schemas.microsoft.com/office/2007/relationships/diagramDrawing" Target="../diagrams/drawing36.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6.xml"/><Relationship Id="rId3" Type="http://schemas.openxmlformats.org/officeDocument/2006/relationships/diagramData" Target="../diagrams/data5.xml"/><Relationship Id="rId7" Type="http://schemas.microsoft.com/office/2007/relationships/diagramDrawing" Target="../diagrams/drawing5.xml"/><Relationship Id="rId12" Type="http://schemas.openxmlformats.org/officeDocument/2006/relationships/diagramQuickStyle" Target="../diagrams/quickStyle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Layout" Target="../diagrams/layout6.xml"/><Relationship Id="rId5" Type="http://schemas.openxmlformats.org/officeDocument/2006/relationships/diagramQuickStyle" Target="../diagrams/quickStyle5.xml"/><Relationship Id="rId10" Type="http://schemas.openxmlformats.org/officeDocument/2006/relationships/diagramData" Target="../diagrams/data6.xml"/><Relationship Id="rId4" Type="http://schemas.openxmlformats.org/officeDocument/2006/relationships/diagramLayout" Target="../diagrams/layout5.xml"/><Relationship Id="rId9" Type="http://schemas.openxmlformats.org/officeDocument/2006/relationships/image" Target="../media/image7.png"/><Relationship Id="rId14" Type="http://schemas.microsoft.com/office/2007/relationships/diagramDrawing" Target="../diagrams/drawing6.xml"/></Relationships>
</file>

<file path=ppt/slides/_rels/slide9.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diagramColors" Target="../diagrams/colors8.xml"/><Relationship Id="rId3" Type="http://schemas.openxmlformats.org/officeDocument/2006/relationships/diagramData" Target="../diagrams/data7.xml"/><Relationship Id="rId7" Type="http://schemas.microsoft.com/office/2007/relationships/diagramDrawing" Target="../diagrams/drawing7.xml"/><Relationship Id="rId12" Type="http://schemas.openxmlformats.org/officeDocument/2006/relationships/diagramQuickStyle" Target="../diagrams/quickStyle8.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openxmlformats.org/officeDocument/2006/relationships/diagramLayout" Target="../diagrams/layout8.xml"/><Relationship Id="rId5" Type="http://schemas.openxmlformats.org/officeDocument/2006/relationships/diagramQuickStyle" Target="../diagrams/quickStyle7.xml"/><Relationship Id="rId10" Type="http://schemas.openxmlformats.org/officeDocument/2006/relationships/diagramData" Target="../diagrams/data8.xml"/><Relationship Id="rId4" Type="http://schemas.openxmlformats.org/officeDocument/2006/relationships/diagramLayout" Target="../diagrams/layout7.xml"/><Relationship Id="rId9" Type="http://schemas.openxmlformats.org/officeDocument/2006/relationships/image" Target="../media/image7.png"/><Relationship Id="rId14" Type="http://schemas.microsoft.com/office/2007/relationships/diagramDrawing" Target="../diagrams/drawin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id="{C7FEDA95-0A56-4050-BF37-D149971C5E0B}"/>
              </a:ext>
            </a:extLst>
          </p:cNvPr>
          <p:cNvSpPr txBox="1"/>
          <p:nvPr/>
        </p:nvSpPr>
        <p:spPr>
          <a:xfrm>
            <a:off x="6994103" y="7414536"/>
            <a:ext cx="11065297"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5"/>
              </a:spcBef>
              <a:spcAft>
                <a:spcPts val="0"/>
              </a:spcAft>
              <a:buClrTx/>
              <a:buSzTx/>
              <a:buFontTx/>
              <a:buNone/>
              <a:tabLst>
                <a:tab pos="1205230" algn="l"/>
                <a:tab pos="1926589" algn="l"/>
                <a:tab pos="2915920" algn="l"/>
                <a:tab pos="3444875" algn="l"/>
                <a:tab pos="4383405" algn="l"/>
                <a:tab pos="6796405" algn="l"/>
              </a:tabLst>
              <a:defRPr/>
            </a:pPr>
            <a:r>
              <a:rPr lang="bg-BG" sz="4000" b="1">
                <a:solidFill>
                  <a:srgbClr val="E12227"/>
                </a:solidFill>
                <a:latin typeface="Tahoma" panose="020B0604030504040204" pitchFamily="34" charset="0"/>
                <a:ea typeface="Tahoma" panose="020B0604030504040204" pitchFamily="34" charset="0"/>
                <a:cs typeface="Tahoma" panose="020B0604030504040204" pitchFamily="34" charset="0"/>
              </a:rPr>
              <a:t>Творческо мислене, креативност</a:t>
            </a:r>
            <a:endParaRPr kumimoji="0" lang="en-GB" sz="4000" b="1" i="0" u="none" strike="noStrike" kern="1200" cap="none" spc="0" normalizeH="0" baseline="0" dirty="0">
              <a:ln>
                <a:noFill/>
              </a:ln>
              <a:solidFill>
                <a:srgbClr val="E12227"/>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8" name="Picture 9">
            <a:extLst>
              <a:ext uri="{FF2B5EF4-FFF2-40B4-BE49-F238E27FC236}">
                <a16:creationId xmlns:a16="http://schemas.microsoft.com/office/drawing/2014/main" id="{2BDD780B-BA5B-4AEE-B637-7A9940B2B8EC}"/>
              </a:ext>
            </a:extLst>
          </p:cNvPr>
          <p:cNvPicPr>
            <a:picLocks noChangeAspect="1"/>
          </p:cNvPicPr>
          <p:nvPr/>
        </p:nvPicPr>
        <p:blipFill>
          <a:blip r:embed="rId2"/>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id="{8020D37D-7110-4D40-ACA1-FA70F8070053}"/>
              </a:ext>
            </a:extLst>
          </p:cNvPr>
          <p:cNvPicPr>
            <a:picLocks noChangeAspect="1"/>
          </p:cNvPicPr>
          <p:nvPr/>
        </p:nvPicPr>
        <p:blipFill>
          <a:blip r:embed="rId3"/>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id="{9EBA414C-4770-4267-896F-E9209710F1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id="{8D6FD40E-974E-4899-B2AE-AFC9BA64F374}"/>
              </a:ext>
            </a:extLst>
          </p:cNvPr>
          <p:cNvSpPr txBox="1"/>
          <p:nvPr/>
        </p:nvSpPr>
        <p:spPr>
          <a:xfrm>
            <a:off x="9144000" y="8486593"/>
            <a:ext cx="6781800" cy="400110"/>
          </a:xfrm>
          <a:prstGeom prst="rect">
            <a:avLst/>
          </a:prstGeom>
          <a:noFill/>
        </p:spPr>
        <p:txBody>
          <a:bodyPr wrap="square">
            <a:spAutoFit/>
          </a:bodyPr>
          <a:lstStyle/>
          <a:p>
            <a:pPr algn="ctr"/>
            <a:r>
              <a:rPr lang="bg-BG" sz="2000" b="1">
                <a:solidFill>
                  <a:srgbClr val="243255"/>
                </a:solidFill>
                <a:latin typeface="Tahoma" panose="020B0604030504040204" pitchFamily="34" charset="0"/>
                <a:ea typeface="Tahoma" panose="020B0604030504040204" pitchFamily="34" charset="0"/>
                <a:cs typeface="Tahoma" panose="020B0604030504040204" pitchFamily="34" charset="0"/>
              </a:rPr>
              <a:t>Университет в Дубровник, Хърватия</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587945" cy="629660"/>
          </a:xfrm>
          <a:prstGeom prst="rect">
            <a:avLst/>
          </a:prstGeom>
        </p:spPr>
        <p:txBody>
          <a:bodyPr vert="horz" wrap="square" lIns="0" tIns="13970" rIns="0" bIns="0" rtlCol="0">
            <a:spAutoFit/>
          </a:bodyPr>
          <a:lstStyle/>
          <a:p>
            <a:pPr marL="12700" algn="just">
              <a:lnSpc>
                <a:spcPct val="100000"/>
              </a:lnSpc>
              <a:spcBef>
                <a:spcPts val="110"/>
              </a:spcBef>
            </a:pPr>
            <a:endParaRPr lang="en-GB" sz="4000" b="1" spc="50" dirty="0">
              <a:solidFill>
                <a:srgbClr val="243255"/>
              </a:solidFill>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2" name="Diagram 1"/>
          <p:cNvGraphicFramePr/>
          <p:nvPr>
            <p:extLst>
              <p:ext uri="{D42A27DB-BD31-4B8C-83A1-F6EECF244321}">
                <p14:modId xmlns:p14="http://schemas.microsoft.com/office/powerpoint/2010/main" val="3525431407"/>
              </p:ext>
            </p:extLst>
          </p:nvPr>
        </p:nvGraphicFramePr>
        <p:xfrm>
          <a:off x="784746" y="1538107"/>
          <a:ext cx="16554926" cy="624786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1220340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2" name="Diagram 1"/>
          <p:cNvGraphicFramePr/>
          <p:nvPr>
            <p:extLst>
              <p:ext uri="{D42A27DB-BD31-4B8C-83A1-F6EECF244321}">
                <p14:modId xmlns:p14="http://schemas.microsoft.com/office/powerpoint/2010/main" val="4284294210"/>
              </p:ext>
            </p:extLst>
          </p:nvPr>
        </p:nvGraphicFramePr>
        <p:xfrm>
          <a:off x="1142999" y="1399188"/>
          <a:ext cx="15316201" cy="950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2410628428"/>
              </p:ext>
            </p:extLst>
          </p:nvPr>
        </p:nvGraphicFramePr>
        <p:xfrm>
          <a:off x="1143000" y="2488366"/>
          <a:ext cx="15316200" cy="6101885"/>
        </p:xfrm>
        <a:graphic>
          <a:graphicData uri="http://schemas.openxmlformats.org/drawingml/2006/table">
            <a:tbl>
              <a:tblPr firstRow="1" bandRow="1">
                <a:tableStyleId>{72833802-FEF1-4C79-8D5D-14CF1EAF98D9}</a:tableStyleId>
              </a:tblPr>
              <a:tblGrid>
                <a:gridCol w="48768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gridCol w="5334000">
                  <a:extLst>
                    <a:ext uri="{9D8B030D-6E8A-4147-A177-3AD203B41FA5}">
                      <a16:colId xmlns:a16="http://schemas.microsoft.com/office/drawing/2014/main" val="20002"/>
                    </a:ext>
                  </a:extLst>
                </a:gridCol>
              </a:tblGrid>
              <a:tr h="1053411">
                <a:tc>
                  <a:txBody>
                    <a:bodyPr/>
                    <a:lstStyle/>
                    <a:p>
                      <a:pPr algn="ctr"/>
                      <a:r>
                        <a:rPr lang="bg-BG" sz="2800" noProof="0"/>
                        <a:t>Познавателни характеристики </a:t>
                      </a:r>
                      <a:endParaRPr lang="en-GB" sz="2800" noProof="0" dirty="0"/>
                    </a:p>
                  </a:txBody>
                  <a:tcPr anchor="ctr">
                    <a:solidFill>
                      <a:srgbClr val="E12227"/>
                    </a:solidFill>
                  </a:tcPr>
                </a:tc>
                <a:tc>
                  <a:txBody>
                    <a:bodyPr/>
                    <a:lstStyle/>
                    <a:p>
                      <a:pPr algn="ctr"/>
                      <a:r>
                        <a:rPr lang="bg-BG" sz="2800" noProof="0"/>
                        <a:t>Личностни характеристики </a:t>
                      </a:r>
                      <a:endParaRPr lang="en-GB" sz="2800" noProof="0" dirty="0"/>
                    </a:p>
                  </a:txBody>
                  <a:tcPr anchor="ctr">
                    <a:solidFill>
                      <a:srgbClr val="E12227"/>
                    </a:solidFill>
                  </a:tcPr>
                </a:tc>
                <a:tc>
                  <a:txBody>
                    <a:bodyPr/>
                    <a:lstStyle/>
                    <a:p>
                      <a:pPr algn="ctr"/>
                      <a:r>
                        <a:rPr lang="ru-RU" sz="2800" noProof="0"/>
                        <a:t>Характеристики, свързани с конкретната област (напр. младите писатели</a:t>
                      </a:r>
                      <a:r>
                        <a:rPr lang="en-GB" sz="2800" noProof="0"/>
                        <a:t>)</a:t>
                      </a:r>
                      <a:endParaRPr lang="en-GB" sz="2800" noProof="0" dirty="0"/>
                    </a:p>
                  </a:txBody>
                  <a:tcPr>
                    <a:solidFill>
                      <a:srgbClr val="E12227"/>
                    </a:solidFill>
                  </a:tcPr>
                </a:tc>
                <a:extLst>
                  <a:ext uri="{0D108BD9-81ED-4DB2-BD59-A6C34878D82A}">
                    <a16:rowId xmlns:a16="http://schemas.microsoft.com/office/drawing/2014/main" val="10000"/>
                  </a:ext>
                </a:extLst>
              </a:tr>
              <a:tr h="616873">
                <a:tc>
                  <a:txBody>
                    <a:bodyPr/>
                    <a:lstStyle/>
                    <a:p>
                      <a:pPr algn="ctr"/>
                      <a:r>
                        <a:rPr lang="ru-RU" sz="2400" noProof="0">
                          <a:solidFill>
                            <a:srgbClr val="002060"/>
                          </a:solidFill>
                        </a:rPr>
                        <a:t>Метафорично мислене</a:t>
                      </a:r>
                      <a:endParaRPr lang="en-GB" sz="2400" noProof="0" dirty="0">
                        <a:solidFill>
                          <a:srgbClr val="002060"/>
                        </a:solidFill>
                      </a:endParaRPr>
                    </a:p>
                  </a:txBody>
                  <a:tcPr anchor="ctr"/>
                </a:tc>
                <a:tc>
                  <a:txBody>
                    <a:bodyPr/>
                    <a:lstStyle/>
                    <a:p>
                      <a:pPr algn="ctr"/>
                      <a:r>
                        <a:rPr lang="bg-BG" sz="2400" noProof="0">
                          <a:solidFill>
                            <a:srgbClr val="002060"/>
                          </a:solidFill>
                        </a:rPr>
                        <a:t>Т</a:t>
                      </a:r>
                      <a:r>
                        <a:rPr lang="ru-RU" sz="2400" noProof="0">
                          <a:solidFill>
                            <a:srgbClr val="002060"/>
                          </a:solidFill>
                        </a:rPr>
                        <a:t>ърсене на новото</a:t>
                      </a:r>
                      <a:endParaRPr lang="en-GB" sz="2400" noProof="0" dirty="0">
                        <a:solidFill>
                          <a:srgbClr val="002060"/>
                        </a:solidFill>
                      </a:endParaRPr>
                    </a:p>
                  </a:txBody>
                  <a:tcPr anchor="ctr"/>
                </a:tc>
                <a:tc>
                  <a:txBody>
                    <a:bodyPr/>
                    <a:lstStyle/>
                    <a:p>
                      <a:pPr algn="ctr"/>
                      <a:r>
                        <a:rPr lang="bg-BG" sz="2400" noProof="0">
                          <a:solidFill>
                            <a:srgbClr val="002060"/>
                          </a:solidFill>
                        </a:rPr>
                        <a:t>Вл</a:t>
                      </a:r>
                      <a:r>
                        <a:rPr lang="ru-RU" sz="2400" noProof="0">
                          <a:solidFill>
                            <a:srgbClr val="002060"/>
                          </a:solidFill>
                        </a:rPr>
                        <a:t>адеене играта с думите</a:t>
                      </a:r>
                      <a:endParaRPr lang="en-GB" sz="2400" noProof="0" dirty="0">
                        <a:solidFill>
                          <a:srgbClr val="002060"/>
                        </a:solidFill>
                      </a:endParaRPr>
                    </a:p>
                  </a:txBody>
                  <a:tcPr anchor="ctr"/>
                </a:tc>
                <a:extLst>
                  <a:ext uri="{0D108BD9-81ED-4DB2-BD59-A6C34878D82A}">
                    <a16:rowId xmlns:a16="http://schemas.microsoft.com/office/drawing/2014/main" val="10001"/>
                  </a:ext>
                </a:extLst>
              </a:tr>
              <a:tr h="603850">
                <a:tc>
                  <a:txBody>
                    <a:bodyPr/>
                    <a:lstStyle/>
                    <a:p>
                      <a:pPr algn="ctr"/>
                      <a:r>
                        <a:rPr lang="bg-BG" sz="2400" noProof="0">
                          <a:solidFill>
                            <a:srgbClr val="002060"/>
                          </a:solidFill>
                        </a:rPr>
                        <a:t>Г</a:t>
                      </a:r>
                      <a:r>
                        <a:rPr lang="ru-RU" sz="2400" noProof="0">
                          <a:solidFill>
                            <a:srgbClr val="002060"/>
                          </a:solidFill>
                        </a:rPr>
                        <a:t>ъвкавост на уменията и гъвкавост на вземането на решения </a:t>
                      </a:r>
                      <a:endParaRPr lang="en-GB" sz="2400" noProof="0" dirty="0">
                        <a:solidFill>
                          <a:srgbClr val="002060"/>
                        </a:solidFill>
                      </a:endParaRPr>
                    </a:p>
                  </a:txBody>
                  <a:tcPr anchor="ctr"/>
                </a:tc>
                <a:tc>
                  <a:txBody>
                    <a:bodyPr/>
                    <a:lstStyle/>
                    <a:p>
                      <a:pPr algn="ctr"/>
                      <a:r>
                        <a:rPr lang="bg-BG" sz="2400" noProof="0">
                          <a:solidFill>
                            <a:srgbClr val="002060"/>
                          </a:solidFill>
                        </a:rPr>
                        <a:t> У</a:t>
                      </a:r>
                      <a:r>
                        <a:rPr lang="ru-RU" sz="2400" noProof="0">
                          <a:solidFill>
                            <a:srgbClr val="002060"/>
                          </a:solidFill>
                        </a:rPr>
                        <a:t>поритост, хъс, отдаване</a:t>
                      </a:r>
                      <a:endParaRPr lang="en-GB" sz="2400" noProof="0" dirty="0">
                        <a:solidFill>
                          <a:srgbClr val="002060"/>
                        </a:solidFill>
                      </a:endParaRPr>
                    </a:p>
                  </a:txBody>
                  <a:tcPr anchor="ctr"/>
                </a:tc>
                <a:tc>
                  <a:txBody>
                    <a:bodyPr/>
                    <a:lstStyle/>
                    <a:p>
                      <a:pPr algn="ctr"/>
                      <a:r>
                        <a:rPr lang="bg-BG" sz="2400" noProof="0">
                          <a:solidFill>
                            <a:srgbClr val="002060"/>
                          </a:solidFill>
                        </a:rPr>
                        <a:t>В</a:t>
                      </a:r>
                      <a:r>
                        <a:rPr lang="ru-RU" sz="2400" noProof="0">
                          <a:solidFill>
                            <a:srgbClr val="002060"/>
                          </a:solidFill>
                        </a:rPr>
                        <a:t>исока концептуална словесна интелигентност</a:t>
                      </a:r>
                      <a:endParaRPr lang="en-GB" sz="2400" noProof="0" dirty="0">
                        <a:solidFill>
                          <a:srgbClr val="002060"/>
                        </a:solidFill>
                      </a:endParaRPr>
                    </a:p>
                  </a:txBody>
                  <a:tcPr anchor="ctr"/>
                </a:tc>
                <a:extLst>
                  <a:ext uri="{0D108BD9-81ED-4DB2-BD59-A6C34878D82A}">
                    <a16:rowId xmlns:a16="http://schemas.microsoft.com/office/drawing/2014/main" val="10002"/>
                  </a:ext>
                </a:extLst>
              </a:tr>
              <a:tr h="616873">
                <a:tc>
                  <a:txBody>
                    <a:bodyPr/>
                    <a:lstStyle/>
                    <a:p>
                      <a:pPr algn="ctr"/>
                      <a:r>
                        <a:rPr lang="bg-BG" sz="2400" noProof="0">
                          <a:solidFill>
                            <a:srgbClr val="002060"/>
                          </a:solidFill>
                        </a:rPr>
                        <a:t>С</a:t>
                      </a:r>
                      <a:r>
                        <a:rPr lang="ru-RU" sz="2400" noProof="0">
                          <a:solidFill>
                            <a:srgbClr val="002060"/>
                          </a:solidFill>
                        </a:rPr>
                        <a:t>амостоятелност при преценката</a:t>
                      </a:r>
                      <a:endParaRPr lang="en-GB" sz="2400" noProof="0" dirty="0">
                        <a:solidFill>
                          <a:srgbClr val="002060"/>
                        </a:solidFill>
                      </a:endParaRPr>
                    </a:p>
                  </a:txBody>
                  <a:tcPr anchor="ctr"/>
                </a:tc>
                <a:tc>
                  <a:txBody>
                    <a:bodyPr/>
                    <a:lstStyle/>
                    <a:p>
                      <a:pPr algn="ctr"/>
                      <a:r>
                        <a:rPr lang="ru-RU" sz="2400" noProof="0">
                          <a:solidFill>
                            <a:srgbClr val="002060"/>
                          </a:solidFill>
                        </a:rPr>
                        <a:t>Любопитство</a:t>
                      </a:r>
                      <a:endParaRPr lang="en-GB" sz="2400" noProof="0" dirty="0">
                        <a:solidFill>
                          <a:srgbClr val="002060"/>
                        </a:solidFill>
                      </a:endParaRPr>
                    </a:p>
                  </a:txBody>
                  <a:tcPr anchor="ctr"/>
                </a:tc>
                <a:tc>
                  <a:txBody>
                    <a:bodyPr/>
                    <a:lstStyle/>
                    <a:p>
                      <a:pPr algn="ctr"/>
                      <a:r>
                        <a:rPr lang="bg-BG" sz="2400" noProof="0">
                          <a:solidFill>
                            <a:srgbClr val="002060"/>
                          </a:solidFill>
                        </a:rPr>
                        <a:t>Четене от ранна възраст</a:t>
                      </a:r>
                      <a:endParaRPr lang="en-GB" sz="2400" noProof="0" dirty="0">
                        <a:solidFill>
                          <a:srgbClr val="002060"/>
                        </a:solidFill>
                      </a:endParaRPr>
                    </a:p>
                  </a:txBody>
                  <a:tcPr anchor="ctr"/>
                </a:tc>
                <a:extLst>
                  <a:ext uri="{0D108BD9-81ED-4DB2-BD59-A6C34878D82A}">
                    <a16:rowId xmlns:a16="http://schemas.microsoft.com/office/drawing/2014/main" val="10003"/>
                  </a:ext>
                </a:extLst>
              </a:tr>
              <a:tr h="616873">
                <a:tc>
                  <a:txBody>
                    <a:bodyPr/>
                    <a:lstStyle/>
                    <a:p>
                      <a:pPr algn="ctr"/>
                      <a:r>
                        <a:rPr lang="bg-BG" sz="2400" noProof="0">
                          <a:solidFill>
                            <a:srgbClr val="002060"/>
                          </a:solidFill>
                        </a:rPr>
                        <a:t>Д</a:t>
                      </a:r>
                      <a:r>
                        <a:rPr lang="ru-RU" sz="2400" noProof="0">
                          <a:solidFill>
                            <a:srgbClr val="002060"/>
                          </a:solidFill>
                        </a:rPr>
                        <a:t>обро справяне с новостите</a:t>
                      </a:r>
                      <a:endParaRPr lang="en-GB" sz="2400" noProof="0" dirty="0">
                        <a:solidFill>
                          <a:srgbClr val="002060"/>
                        </a:solidFill>
                      </a:endParaRPr>
                    </a:p>
                  </a:txBody>
                  <a:tcPr anchor="ctr"/>
                </a:tc>
                <a:tc>
                  <a:txBody>
                    <a:bodyPr/>
                    <a:lstStyle/>
                    <a:p>
                      <a:pPr algn="ctr"/>
                      <a:r>
                        <a:rPr lang="bg-BG" sz="2400" noProof="0">
                          <a:solidFill>
                            <a:srgbClr val="002060"/>
                          </a:solidFill>
                        </a:rPr>
                        <a:t>Ж</a:t>
                      </a:r>
                      <a:r>
                        <a:rPr lang="ru-RU" sz="2400" noProof="0">
                          <a:solidFill>
                            <a:srgbClr val="002060"/>
                          </a:solidFill>
                        </a:rPr>
                        <a:t>елание за нови изживявания</a:t>
                      </a:r>
                      <a:endParaRPr lang="en-GB" sz="2400" noProof="0" dirty="0">
                        <a:solidFill>
                          <a:srgbClr val="002060"/>
                        </a:solidFill>
                      </a:endParaRPr>
                    </a:p>
                  </a:txBody>
                  <a:tcPr anchor="ctr"/>
                </a:tc>
                <a:tc>
                  <a:txBody>
                    <a:bodyPr/>
                    <a:lstStyle/>
                    <a:p>
                      <a:pPr algn="ctr"/>
                      <a:r>
                        <a:rPr lang="bg-BG" sz="2400" noProof="0">
                          <a:solidFill>
                            <a:srgbClr val="002060"/>
                          </a:solidFill>
                        </a:rPr>
                        <a:t>И</a:t>
                      </a:r>
                      <a:r>
                        <a:rPr lang="ru-RU" sz="2400" noProof="0">
                          <a:solidFill>
                            <a:srgbClr val="002060"/>
                          </a:solidFill>
                        </a:rPr>
                        <a:t>зползване на преносна езикова употреба</a:t>
                      </a:r>
                      <a:endParaRPr lang="en-GB" sz="2400" noProof="0" dirty="0">
                        <a:solidFill>
                          <a:srgbClr val="002060"/>
                        </a:solidFill>
                      </a:endParaRPr>
                    </a:p>
                  </a:txBody>
                  <a:tcPr anchor="ctr"/>
                </a:tc>
                <a:extLst>
                  <a:ext uri="{0D108BD9-81ED-4DB2-BD59-A6C34878D82A}">
                    <a16:rowId xmlns:a16="http://schemas.microsoft.com/office/drawing/2014/main" val="10004"/>
                  </a:ext>
                </a:extLst>
              </a:tr>
              <a:tr h="616873">
                <a:tc>
                  <a:txBody>
                    <a:bodyPr/>
                    <a:lstStyle/>
                    <a:p>
                      <a:pPr algn="ctr"/>
                      <a:r>
                        <a:rPr lang="bg-BG" sz="2400" baseline="0" noProof="0">
                          <a:solidFill>
                            <a:srgbClr val="002060"/>
                          </a:solidFill>
                        </a:rPr>
                        <a:t>У</a:t>
                      </a:r>
                      <a:r>
                        <a:rPr lang="ru-RU" sz="2400" baseline="0" noProof="0">
                          <a:solidFill>
                            <a:srgbClr val="002060"/>
                          </a:solidFill>
                        </a:rPr>
                        <a:t>мения за логическо мислене</a:t>
                      </a:r>
                      <a:endParaRPr lang="en-GB" sz="2400" noProof="0" dirty="0">
                        <a:solidFill>
                          <a:srgbClr val="002060"/>
                        </a:solidFill>
                      </a:endParaRPr>
                    </a:p>
                  </a:txBody>
                  <a:tcPr anchor="ctr"/>
                </a:tc>
                <a:tc>
                  <a:txBody>
                    <a:bodyPr/>
                    <a:lstStyle/>
                    <a:p>
                      <a:pPr algn="ctr"/>
                      <a:r>
                        <a:rPr lang="bg-BG" sz="2400" noProof="0">
                          <a:solidFill>
                            <a:srgbClr val="002060"/>
                          </a:solidFill>
                        </a:rPr>
                        <a:t>Т</a:t>
                      </a:r>
                      <a:r>
                        <a:rPr lang="ru-RU" sz="2400" noProof="0">
                          <a:solidFill>
                            <a:srgbClr val="002060"/>
                          </a:solidFill>
                        </a:rPr>
                        <a:t>ърпимост към непреодоленост</a:t>
                      </a:r>
                      <a:endParaRPr lang="en-GB" sz="2400" noProof="0" dirty="0">
                        <a:solidFill>
                          <a:srgbClr val="002060"/>
                        </a:solidFill>
                      </a:endParaRPr>
                    </a:p>
                  </a:txBody>
                  <a:tcPr anchor="ctr"/>
                </a:tc>
                <a:tc>
                  <a:txBody>
                    <a:bodyPr/>
                    <a:lstStyle/>
                    <a:p>
                      <a:pPr algn="ctr"/>
                      <a:r>
                        <a:rPr lang="ru-RU" sz="2400" noProof="0">
                          <a:solidFill>
                            <a:srgbClr val="002060"/>
                          </a:solidFill>
                        </a:rPr>
                        <a:t>Усет за езика </a:t>
                      </a:r>
                      <a:endParaRPr lang="en-GB" sz="2400" noProof="0" dirty="0">
                        <a:solidFill>
                          <a:srgbClr val="002060"/>
                        </a:solidFill>
                      </a:endParaRPr>
                    </a:p>
                  </a:txBody>
                  <a:tcPr anchor="ctr"/>
                </a:tc>
                <a:extLst>
                  <a:ext uri="{0D108BD9-81ED-4DB2-BD59-A6C34878D82A}">
                    <a16:rowId xmlns:a16="http://schemas.microsoft.com/office/drawing/2014/main" val="10005"/>
                  </a:ext>
                </a:extLst>
              </a:tr>
              <a:tr h="616873">
                <a:tc>
                  <a:txBody>
                    <a:bodyPr/>
                    <a:lstStyle/>
                    <a:p>
                      <a:pPr algn="ctr"/>
                      <a:r>
                        <a:rPr lang="bg-BG" sz="2400" noProof="0">
                          <a:solidFill>
                            <a:srgbClr val="002060"/>
                          </a:solidFill>
                        </a:rPr>
                        <a:t>В</a:t>
                      </a:r>
                      <a:r>
                        <a:rPr lang="ru-RU" sz="2400" noProof="0">
                          <a:solidFill>
                            <a:srgbClr val="002060"/>
                          </a:solidFill>
                        </a:rPr>
                        <a:t>изуализация</a:t>
                      </a:r>
                      <a:endParaRPr lang="en-GB" sz="2400" noProof="0" dirty="0">
                        <a:solidFill>
                          <a:srgbClr val="002060"/>
                        </a:solidFill>
                      </a:endParaRPr>
                    </a:p>
                  </a:txBody>
                  <a:tcPr anchor="ctr"/>
                </a:tc>
                <a:tc>
                  <a:txBody>
                    <a:bodyPr/>
                    <a:lstStyle/>
                    <a:p>
                      <a:pPr algn="ctr"/>
                      <a:r>
                        <a:rPr lang="bg-BG" sz="2400" noProof="0">
                          <a:solidFill>
                            <a:srgbClr val="002060"/>
                          </a:solidFill>
                        </a:rPr>
                        <a:t>Ш</a:t>
                      </a:r>
                      <a:r>
                        <a:rPr lang="ru-RU" sz="2400" noProof="0">
                          <a:solidFill>
                            <a:srgbClr val="002060"/>
                          </a:solidFill>
                        </a:rPr>
                        <a:t>ироки интереси</a:t>
                      </a:r>
                      <a:endParaRPr lang="en-GB" sz="2400" noProof="0" dirty="0">
                        <a:solidFill>
                          <a:srgbClr val="002060"/>
                        </a:solidFill>
                      </a:endParaRPr>
                    </a:p>
                  </a:txBody>
                  <a:tcPr anchor="ctr"/>
                </a:tc>
                <a:tc>
                  <a:txBody>
                    <a:bodyPr/>
                    <a:lstStyle/>
                    <a:p>
                      <a:pPr algn="ctr"/>
                      <a:r>
                        <a:rPr lang="ru-RU" sz="2400" noProof="0">
                          <a:solidFill>
                            <a:srgbClr val="002060"/>
                          </a:solidFill>
                        </a:rPr>
                        <a:t>Ценене на самоизразяването </a:t>
                      </a:r>
                      <a:endParaRPr lang="en-GB" sz="2400" noProof="0" dirty="0">
                        <a:solidFill>
                          <a:srgbClr val="002060"/>
                        </a:solidFill>
                      </a:endParaRPr>
                    </a:p>
                  </a:txBody>
                  <a:tcPr anchor="ctr"/>
                </a:tc>
                <a:extLst>
                  <a:ext uri="{0D108BD9-81ED-4DB2-BD59-A6C34878D82A}">
                    <a16:rowId xmlns:a16="http://schemas.microsoft.com/office/drawing/2014/main" val="10006"/>
                  </a:ext>
                </a:extLst>
              </a:tr>
              <a:tr h="616873">
                <a:tc>
                  <a:txBody>
                    <a:bodyPr/>
                    <a:lstStyle/>
                    <a:p>
                      <a:pPr algn="ctr"/>
                      <a:r>
                        <a:rPr lang="bg-BG" sz="2400" baseline="0" noProof="0">
                          <a:solidFill>
                            <a:srgbClr val="002060"/>
                          </a:solidFill>
                        </a:rPr>
                        <a:t>Н</a:t>
                      </a:r>
                      <a:r>
                        <a:rPr lang="ru-RU" sz="2400" baseline="0" noProof="0">
                          <a:solidFill>
                            <a:srgbClr val="002060"/>
                          </a:solidFill>
                        </a:rPr>
                        <a:t>амиране на ред в хаоса</a:t>
                      </a:r>
                      <a:endParaRPr lang="en-GB" sz="2400" noProof="0" dirty="0">
                        <a:solidFill>
                          <a:srgbClr val="002060"/>
                        </a:solidFill>
                      </a:endParaRPr>
                    </a:p>
                  </a:txBody>
                  <a:tcPr anchor="ctr"/>
                </a:tc>
                <a:tc>
                  <a:txBody>
                    <a:bodyPr/>
                    <a:lstStyle/>
                    <a:p>
                      <a:pPr algn="ctr"/>
                      <a:r>
                        <a:rPr lang="bg-BG" sz="2400" noProof="0">
                          <a:solidFill>
                            <a:srgbClr val="002060"/>
                          </a:solidFill>
                        </a:rPr>
                        <a:t>Ценене на оригиналността</a:t>
                      </a:r>
                      <a:endParaRPr lang="en-GB" sz="2400" noProof="0" dirty="0">
                        <a:solidFill>
                          <a:srgbClr val="002060"/>
                        </a:solidFill>
                      </a:endParaRPr>
                    </a:p>
                  </a:txBody>
                  <a:tcPr anchor="ctr"/>
                </a:tc>
                <a:tc>
                  <a:txBody>
                    <a:bodyPr/>
                    <a:lstStyle/>
                    <a:p>
                      <a:pPr algn="ctr"/>
                      <a:r>
                        <a:rPr lang="ru-RU" sz="2400" noProof="0">
                          <a:solidFill>
                            <a:srgbClr val="002060"/>
                          </a:solidFill>
                        </a:rPr>
                        <a:t>Продуктивност</a:t>
                      </a:r>
                      <a:endParaRPr lang="en-GB" sz="2400" noProof="0" dirty="0">
                        <a:solidFill>
                          <a:srgbClr val="002060"/>
                        </a:solidFill>
                      </a:endParaRPr>
                    </a:p>
                  </a:txBody>
                  <a:tcPr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7002896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2" name="Diagram 1"/>
          <p:cNvGraphicFramePr/>
          <p:nvPr>
            <p:extLst>
              <p:ext uri="{D42A27DB-BD31-4B8C-83A1-F6EECF244321}">
                <p14:modId xmlns:p14="http://schemas.microsoft.com/office/powerpoint/2010/main" val="762009460"/>
              </p:ext>
            </p:extLst>
          </p:nvPr>
        </p:nvGraphicFramePr>
        <p:xfrm>
          <a:off x="685800" y="1775377"/>
          <a:ext cx="16913699"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1066800" y="3122254"/>
            <a:ext cx="16078200" cy="5693866"/>
          </a:xfrm>
          <a:prstGeom prst="rect">
            <a:avLst/>
          </a:prstGeom>
          <a:noFill/>
          <a:ln>
            <a:solidFill>
              <a:srgbClr val="E12227"/>
            </a:solidFill>
          </a:ln>
        </p:spPr>
        <p:txBody>
          <a:bodyPr wrap="square" rtlCol="0">
            <a:spAutoFit/>
          </a:bodyPr>
          <a:lstStyle/>
          <a:p>
            <a:pPr algn="just"/>
            <a:r>
              <a:rPr lang="ru-RU" altLang="ko-KR" sz="2800">
                <a:solidFill>
                  <a:srgbClr val="002060"/>
                </a:solidFill>
              </a:rPr>
              <a:t>Творческото мислене описва използването на имплицитно познавателно мислене в условия на мотивираща среда с цел създаването на нови продукти</a:t>
            </a:r>
            <a:r>
              <a:rPr lang="en-GB" altLang="ko-KR" sz="2800">
                <a:solidFill>
                  <a:srgbClr val="002060"/>
                </a:solidFill>
              </a:rPr>
              <a:t> (</a:t>
            </a:r>
            <a:r>
              <a:rPr lang="en-GB" altLang="ko-KR" sz="2800" dirty="0">
                <a:solidFill>
                  <a:srgbClr val="002060"/>
                </a:solidFill>
              </a:rPr>
              <a:t>Rhodes, 1961)</a:t>
            </a:r>
          </a:p>
          <a:p>
            <a:pPr algn="just"/>
            <a:endParaRPr lang="en-GB" altLang="ko-KR" sz="2800" dirty="0"/>
          </a:p>
          <a:p>
            <a:pPr algn="just"/>
            <a:r>
              <a:rPr lang="ru-RU" altLang="ko-KR" sz="2800" b="1">
                <a:solidFill>
                  <a:srgbClr val="243255"/>
                </a:solidFill>
              </a:rPr>
              <a:t>Моделът на креативност 4P</a:t>
            </a:r>
            <a:r>
              <a:rPr lang="ru-RU" altLang="ko-KR" sz="2800"/>
              <a:t>, </a:t>
            </a:r>
            <a:r>
              <a:rPr lang="ru-RU" altLang="ko-KR" sz="2800">
                <a:solidFill>
                  <a:srgbClr val="002060"/>
                </a:solidFill>
              </a:rPr>
              <a:t>създаден от Rhodes (1961), се отнася до:</a:t>
            </a:r>
          </a:p>
          <a:p>
            <a:pPr algn="just"/>
            <a:endParaRPr lang="ru-RU" altLang="ko-KR" sz="2800"/>
          </a:p>
          <a:p>
            <a:pPr marL="514350" indent="-514350" algn="just">
              <a:buFont typeface="+mj-lt"/>
              <a:buAutoNum type="arabicPeriod"/>
            </a:pPr>
            <a:r>
              <a:rPr lang="ru-RU" altLang="ko-KR" sz="2800" i="1">
                <a:solidFill>
                  <a:srgbClr val="E12227"/>
                </a:solidFill>
              </a:rPr>
              <a:t>творческата личност (person) - </a:t>
            </a:r>
            <a:r>
              <a:rPr lang="ru-RU" altLang="ko-KR" sz="2800">
                <a:solidFill>
                  <a:srgbClr val="002060"/>
                </a:solidFill>
              </a:rPr>
              <a:t>включва познавателните способности, личностните характеристики, навиците, отношението, ценностната система и поведението</a:t>
            </a:r>
          </a:p>
          <a:p>
            <a:pPr marL="514350" indent="-514350" algn="just">
              <a:buFont typeface="+mj-lt"/>
              <a:buAutoNum type="arabicPeriod"/>
            </a:pPr>
            <a:r>
              <a:rPr lang="ru-RU" altLang="ko-KR" sz="2800" i="1">
                <a:solidFill>
                  <a:srgbClr val="E12227"/>
                </a:solidFill>
              </a:rPr>
              <a:t>творческите процеси (processes) </a:t>
            </a:r>
            <a:r>
              <a:rPr lang="ru-RU" altLang="ko-KR" sz="2800">
                <a:solidFill>
                  <a:srgbClr val="002060"/>
                </a:solidFill>
              </a:rPr>
              <a:t>или методологията, която създава творческия продукт</a:t>
            </a:r>
          </a:p>
          <a:p>
            <a:pPr marL="514350" indent="-514350" algn="just">
              <a:buFont typeface="+mj-lt"/>
              <a:buAutoNum type="arabicPeriod"/>
            </a:pPr>
            <a:r>
              <a:rPr lang="ru-RU" altLang="ko-KR" sz="2800" i="1">
                <a:solidFill>
                  <a:srgbClr val="E12227"/>
                </a:solidFill>
              </a:rPr>
              <a:t>творческите продукти (products</a:t>
            </a:r>
            <a:r>
              <a:rPr lang="ru-RU" altLang="ko-KR" sz="2800">
                <a:solidFill>
                  <a:srgbClr val="E12227"/>
                </a:solidFill>
              </a:rPr>
              <a:t>)</a:t>
            </a:r>
            <a:r>
              <a:rPr lang="ru-RU" altLang="ko-KR" sz="2800">
                <a:solidFill>
                  <a:srgbClr val="002060"/>
                </a:solidFill>
              </a:rPr>
              <a:t>,</a:t>
            </a:r>
            <a:r>
              <a:rPr lang="ru-RU" altLang="ko-KR" sz="2800"/>
              <a:t> </a:t>
            </a:r>
            <a:r>
              <a:rPr lang="ru-RU" altLang="ko-KR" sz="2800">
                <a:solidFill>
                  <a:srgbClr val="002060"/>
                </a:solidFill>
              </a:rPr>
              <a:t>които са уникални, нови и полезни идеи</a:t>
            </a:r>
          </a:p>
          <a:p>
            <a:pPr marL="514350" indent="-514350" algn="just">
              <a:buFont typeface="+mj-lt"/>
              <a:buAutoNum type="arabicPeriod"/>
            </a:pPr>
            <a:r>
              <a:rPr lang="ru-RU" altLang="ko-KR" sz="2800" i="1">
                <a:solidFill>
                  <a:srgbClr val="E12227"/>
                </a:solidFill>
              </a:rPr>
              <a:t>средата (press), понякога наричана и място (place)</a:t>
            </a:r>
            <a:r>
              <a:rPr lang="ru-RU" altLang="ko-KR" sz="2800">
                <a:solidFill>
                  <a:srgbClr val="002060"/>
                </a:solidFill>
              </a:rPr>
              <a:t>, т.е. всичко, което се отнася до външната среда</a:t>
            </a:r>
          </a:p>
          <a:p>
            <a:pPr marL="514350" indent="-514350" algn="just">
              <a:buFont typeface="+mj-lt"/>
              <a:buAutoNum type="arabicPeriod"/>
            </a:pPr>
            <a:endParaRPr lang="ru-RU" altLang="ko-KR" sz="2800"/>
          </a:p>
          <a:p>
            <a:pPr marL="514350" indent="-514350" algn="just">
              <a:buFont typeface="+mj-lt"/>
              <a:buAutoNum type="arabicPeriod"/>
            </a:pPr>
            <a:endParaRPr lang="en-GB" altLang="ko-KR" sz="2800" dirty="0"/>
          </a:p>
          <a:p>
            <a:pPr algn="just"/>
            <a:endParaRPr lang="en-GB" altLang="ko-KR" sz="2800" i="1" dirty="0"/>
          </a:p>
        </p:txBody>
      </p:sp>
    </p:spTree>
    <p:extLst>
      <p:ext uri="{BB962C8B-B14F-4D97-AF65-F5344CB8AC3E}">
        <p14:creationId xmlns:p14="http://schemas.microsoft.com/office/powerpoint/2010/main" val="234324679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2" name="Diagram 1"/>
          <p:cNvGraphicFramePr/>
          <p:nvPr>
            <p:extLst>
              <p:ext uri="{D42A27DB-BD31-4B8C-83A1-F6EECF244321}">
                <p14:modId xmlns:p14="http://schemas.microsoft.com/office/powerpoint/2010/main" val="372757804"/>
              </p:ext>
            </p:extLst>
          </p:nvPr>
        </p:nvGraphicFramePr>
        <p:xfrm>
          <a:off x="938057" y="1866900"/>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6" y="3335098"/>
            <a:ext cx="16130744" cy="3970318"/>
          </a:xfrm>
          <a:prstGeom prst="rect">
            <a:avLst/>
          </a:prstGeom>
          <a:noFill/>
          <a:ln>
            <a:solidFill>
              <a:srgbClr val="E12227"/>
            </a:solidFill>
          </a:ln>
        </p:spPr>
        <p:txBody>
          <a:bodyPr wrap="square" rtlCol="0">
            <a:spAutoFit/>
          </a:bodyPr>
          <a:lstStyle/>
          <a:p>
            <a:pPr algn="just"/>
            <a:r>
              <a:rPr lang="ru-RU" altLang="ko-KR" sz="2800">
                <a:solidFill>
                  <a:srgbClr val="002060"/>
                </a:solidFill>
              </a:rPr>
              <a:t>Dietrich (2004) изследва креативността от гледна точка на умствената дейност и невронауката и определя 4 вида креативност със съответните им умствени дейности:</a:t>
            </a:r>
          </a:p>
          <a:p>
            <a:pPr algn="just"/>
            <a:endParaRPr lang="ru-RU" altLang="ko-KR" sz="2800">
              <a:solidFill>
                <a:srgbClr val="002060"/>
              </a:solidFill>
            </a:endParaRPr>
          </a:p>
          <a:p>
            <a:pPr lvl="8" algn="just"/>
            <a:r>
              <a:rPr lang="ru-RU" altLang="ko-KR" sz="2800" i="1">
                <a:solidFill>
                  <a:srgbClr val="C00000"/>
                </a:solidFill>
              </a:rPr>
              <a:t>(1) Съзнателна и познавателна креативност</a:t>
            </a:r>
          </a:p>
          <a:p>
            <a:pPr lvl="8" algn="just"/>
            <a:r>
              <a:rPr lang="ru-RU" altLang="ko-KR" sz="2800" i="1">
                <a:solidFill>
                  <a:srgbClr val="C00000"/>
                </a:solidFill>
              </a:rPr>
              <a:t>(2) Съзнателна и емоционална креативност</a:t>
            </a:r>
          </a:p>
          <a:p>
            <a:pPr lvl="8" algn="just"/>
            <a:r>
              <a:rPr lang="ru-RU" altLang="ko-KR" sz="2800" i="1">
                <a:solidFill>
                  <a:srgbClr val="C00000"/>
                </a:solidFill>
              </a:rPr>
              <a:t>(3) Спонтанна и познавателна креативност</a:t>
            </a:r>
          </a:p>
          <a:p>
            <a:pPr lvl="8" algn="just"/>
            <a:r>
              <a:rPr lang="ru-RU" altLang="ko-KR" sz="2800" i="1">
                <a:solidFill>
                  <a:srgbClr val="C00000"/>
                </a:solidFill>
              </a:rPr>
              <a:t>(4) Спонтанна и емоционална креативност</a:t>
            </a:r>
          </a:p>
          <a:p>
            <a:pPr algn="just"/>
            <a:endParaRPr lang="ru-RU" altLang="ko-KR" sz="2800" i="1">
              <a:solidFill>
                <a:srgbClr val="C00000"/>
              </a:solidFill>
            </a:endParaRPr>
          </a:p>
          <a:p>
            <a:pPr algn="just"/>
            <a:endParaRPr lang="en-US" altLang="ko-KR" sz="2800" i="1" dirty="0">
              <a:solidFill>
                <a:srgbClr val="C00000"/>
              </a:solidFill>
            </a:endParaRPr>
          </a:p>
        </p:txBody>
      </p:sp>
    </p:spTree>
    <p:extLst>
      <p:ext uri="{BB962C8B-B14F-4D97-AF65-F5344CB8AC3E}">
        <p14:creationId xmlns:p14="http://schemas.microsoft.com/office/powerpoint/2010/main" val="7722395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1</a:t>
            </a:r>
          </a:p>
        </p:txBody>
      </p:sp>
      <p:graphicFrame>
        <p:nvGraphicFramePr>
          <p:cNvPr id="3" name="Diagram 2"/>
          <p:cNvGraphicFramePr/>
          <p:nvPr>
            <p:extLst>
              <p:ext uri="{D42A27DB-BD31-4B8C-83A1-F6EECF244321}">
                <p14:modId xmlns:p14="http://schemas.microsoft.com/office/powerpoint/2010/main" val="1237281024"/>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3232708"/>
            <a:ext cx="11125200" cy="5262979"/>
          </a:xfrm>
          <a:prstGeom prst="rect">
            <a:avLst/>
          </a:prstGeom>
          <a:noFill/>
          <a:ln>
            <a:solidFill>
              <a:srgbClr val="E12227"/>
            </a:solidFill>
          </a:ln>
        </p:spPr>
        <p:txBody>
          <a:bodyPr wrap="square" rtlCol="0">
            <a:spAutoFit/>
          </a:bodyPr>
          <a:lstStyle/>
          <a:p>
            <a:pPr marL="514350" indent="-514350" algn="just">
              <a:buAutoNum type="arabicParenBoth"/>
            </a:pPr>
            <a:r>
              <a:rPr lang="ru-RU" altLang="ko-KR" sz="2800" i="1">
                <a:solidFill>
                  <a:srgbClr val="C00000"/>
                </a:solidFill>
              </a:rPr>
              <a:t>Съзнателна и познавателна креативност </a:t>
            </a:r>
            <a:r>
              <a:rPr lang="ru-RU" altLang="ko-KR" sz="2800" i="1">
                <a:solidFill>
                  <a:srgbClr val="243255"/>
                </a:solidFill>
              </a:rPr>
              <a:t>– изисква наличието 	на много знания и много време</a:t>
            </a:r>
            <a:r>
              <a:rPr lang="ru-RU" altLang="ko-KR" sz="2800" i="1">
                <a:solidFill>
                  <a:srgbClr val="C00000"/>
                </a:solidFill>
              </a:rPr>
              <a:t> </a:t>
            </a:r>
            <a:r>
              <a:rPr lang="en-GB" altLang="ko-KR" sz="2800" i="1">
                <a:solidFill>
                  <a:srgbClr val="002060"/>
                </a:solidFill>
              </a:rPr>
              <a:t>(</a:t>
            </a:r>
            <a:r>
              <a:rPr lang="bg-BG" altLang="ko-KR" sz="2800" i="1">
                <a:solidFill>
                  <a:srgbClr val="002060"/>
                </a:solidFill>
              </a:rPr>
              <a:t>напр.</a:t>
            </a:r>
            <a:r>
              <a:rPr lang="en-GB" altLang="ko-KR" sz="2800" i="1">
                <a:solidFill>
                  <a:srgbClr val="002060"/>
                </a:solidFill>
              </a:rPr>
              <a:t> </a:t>
            </a:r>
            <a:r>
              <a:rPr lang="bg-BG" altLang="ko-KR" sz="2800" i="1">
                <a:solidFill>
                  <a:srgbClr val="002060"/>
                </a:solidFill>
              </a:rPr>
              <a:t>изобретателят Томас 	Едисон</a:t>
            </a:r>
            <a:r>
              <a:rPr lang="en-GB" altLang="ko-KR" sz="2800" i="1">
                <a:solidFill>
                  <a:srgbClr val="002060"/>
                </a:solidFill>
              </a:rPr>
              <a:t>)</a:t>
            </a:r>
            <a:endParaRPr lang="en-GB" altLang="ko-KR" sz="2800" i="1" dirty="0">
              <a:solidFill>
                <a:srgbClr val="002060"/>
              </a:solidFill>
            </a:endParaRPr>
          </a:p>
          <a:p>
            <a:pPr marL="514350" indent="-514350" algn="just">
              <a:buAutoNum type="arabicParenBoth"/>
            </a:pPr>
            <a:r>
              <a:rPr lang="ru-RU" altLang="ko-KR" sz="2800" i="1">
                <a:solidFill>
                  <a:srgbClr val="C00000"/>
                </a:solidFill>
              </a:rPr>
              <a:t>Съзнателна и емоционална креативност</a:t>
            </a:r>
            <a:r>
              <a:rPr lang="en-GB" altLang="ko-KR" sz="2800" i="1">
                <a:solidFill>
                  <a:srgbClr val="C00000"/>
                </a:solidFill>
              </a:rPr>
              <a:t> </a:t>
            </a:r>
            <a:r>
              <a:rPr lang="en-GB" altLang="ko-KR" sz="2800" i="1">
                <a:solidFill>
                  <a:srgbClr val="002060"/>
                </a:solidFill>
              </a:rPr>
              <a:t>– </a:t>
            </a:r>
            <a:r>
              <a:rPr lang="bg-BG" altLang="ko-KR" sz="2800" i="1">
                <a:solidFill>
                  <a:srgbClr val="002060"/>
                </a:solidFill>
              </a:rPr>
              <a:t>изисква спокойствие и 	вглъбеност</a:t>
            </a:r>
            <a:r>
              <a:rPr lang="en-GB" altLang="ko-KR" sz="2800" i="1">
                <a:solidFill>
                  <a:srgbClr val="002060"/>
                </a:solidFill>
              </a:rPr>
              <a:t> (</a:t>
            </a:r>
            <a:r>
              <a:rPr lang="bg-BG" altLang="ko-KR" sz="2800" i="1">
                <a:solidFill>
                  <a:srgbClr val="002060"/>
                </a:solidFill>
              </a:rPr>
              <a:t>напр.</a:t>
            </a:r>
            <a:r>
              <a:rPr lang="en-GB" altLang="ko-KR" sz="2800" i="1">
                <a:solidFill>
                  <a:srgbClr val="002060"/>
                </a:solidFill>
              </a:rPr>
              <a:t> </a:t>
            </a:r>
            <a:r>
              <a:rPr lang="bg-BG" altLang="ko-KR" sz="2800" i="1">
                <a:solidFill>
                  <a:srgbClr val="002060"/>
                </a:solidFill>
              </a:rPr>
              <a:t>моментите „а-ха“</a:t>
            </a:r>
            <a:r>
              <a:rPr lang="en-GB" altLang="ko-KR" sz="2800" i="1">
                <a:solidFill>
                  <a:srgbClr val="002060"/>
                </a:solidFill>
              </a:rPr>
              <a:t>)</a:t>
            </a:r>
            <a:endParaRPr lang="en-GB" altLang="ko-KR" sz="2800" i="1" dirty="0">
              <a:solidFill>
                <a:srgbClr val="002060"/>
              </a:solidFill>
            </a:endParaRPr>
          </a:p>
          <a:p>
            <a:pPr algn="just"/>
            <a:r>
              <a:rPr lang="en-GB" altLang="ko-KR" sz="2800" i="1" dirty="0">
                <a:solidFill>
                  <a:srgbClr val="C00000"/>
                </a:solidFill>
              </a:rPr>
              <a:t>(3</a:t>
            </a:r>
            <a:r>
              <a:rPr lang="en-GB" altLang="ko-KR" sz="2800" i="1">
                <a:solidFill>
                  <a:srgbClr val="C00000"/>
                </a:solidFill>
              </a:rPr>
              <a:t>) </a:t>
            </a:r>
            <a:r>
              <a:rPr lang="ru-RU" altLang="ko-KR" sz="2800" i="1">
                <a:solidFill>
                  <a:srgbClr val="C00000"/>
                </a:solidFill>
              </a:rPr>
              <a:t>Спонтанна и познавателна креативност</a:t>
            </a:r>
            <a:r>
              <a:rPr lang="en-GB" altLang="ko-KR" sz="2800" i="1">
                <a:solidFill>
                  <a:srgbClr val="C00000"/>
                </a:solidFill>
              </a:rPr>
              <a:t> </a:t>
            </a:r>
            <a:r>
              <a:rPr lang="en-GB" altLang="ko-KR" sz="2800" i="1">
                <a:solidFill>
                  <a:srgbClr val="002060"/>
                </a:solidFill>
              </a:rPr>
              <a:t>- </a:t>
            </a:r>
            <a:r>
              <a:rPr lang="ru-RU" altLang="ko-KR" sz="2800" i="1">
                <a:solidFill>
                  <a:srgbClr val="002060"/>
                </a:solidFill>
              </a:rPr>
              <a:t>изисква наличието на    	знания, но и прекратяване на работата по проблема и 	известно отдръпване от него. </a:t>
            </a:r>
            <a:r>
              <a:rPr lang="en-GB" altLang="ko-KR" sz="2800" i="1">
                <a:solidFill>
                  <a:srgbClr val="002060"/>
                </a:solidFill>
              </a:rPr>
              <a:t>(</a:t>
            </a:r>
            <a:r>
              <a:rPr lang="bg-BG" altLang="ko-KR" sz="2800" i="1">
                <a:solidFill>
                  <a:srgbClr val="002060"/>
                </a:solidFill>
              </a:rPr>
              <a:t>напр.</a:t>
            </a:r>
            <a:r>
              <a:rPr lang="en-GB" altLang="ko-KR" sz="2800" i="1">
                <a:solidFill>
                  <a:srgbClr val="002060"/>
                </a:solidFill>
              </a:rPr>
              <a:t> </a:t>
            </a:r>
            <a:r>
              <a:rPr lang="bg-BG" altLang="ko-KR" sz="2800" i="1">
                <a:solidFill>
                  <a:srgbClr val="002060"/>
                </a:solidFill>
              </a:rPr>
              <a:t>и</a:t>
            </a:r>
            <a:r>
              <a:rPr lang="ru-RU" altLang="ko-KR" sz="2800" i="1">
                <a:solidFill>
                  <a:srgbClr val="002060"/>
                </a:solidFill>
              </a:rPr>
              <a:t>сторията на Исак 	Нютон, който открива гравитацията</a:t>
            </a:r>
            <a:r>
              <a:rPr lang="en-GB" altLang="ko-KR" sz="2800" i="1">
                <a:solidFill>
                  <a:srgbClr val="002060"/>
                </a:solidFill>
              </a:rPr>
              <a:t>)</a:t>
            </a:r>
            <a:endParaRPr lang="en-GB" altLang="ko-KR" sz="2800" i="1" dirty="0">
              <a:solidFill>
                <a:srgbClr val="002060"/>
              </a:solidFill>
            </a:endParaRPr>
          </a:p>
          <a:p>
            <a:pPr algn="just"/>
            <a:r>
              <a:rPr lang="en-GB" altLang="ko-KR" sz="2800" i="1" dirty="0">
                <a:solidFill>
                  <a:srgbClr val="C00000"/>
                </a:solidFill>
              </a:rPr>
              <a:t>(4</a:t>
            </a:r>
            <a:r>
              <a:rPr lang="en-GB" altLang="ko-KR" sz="2800" i="1">
                <a:solidFill>
                  <a:srgbClr val="C00000"/>
                </a:solidFill>
              </a:rPr>
              <a:t>) </a:t>
            </a:r>
            <a:r>
              <a:rPr lang="ru-RU" altLang="ko-KR" sz="2800" i="1">
                <a:solidFill>
                  <a:srgbClr val="C00000"/>
                </a:solidFill>
              </a:rPr>
              <a:t>Спонтанна и емоционална креативност</a:t>
            </a:r>
            <a:r>
              <a:rPr lang="en-GB" altLang="ko-KR" sz="2800" i="1">
                <a:solidFill>
                  <a:srgbClr val="C00000"/>
                </a:solidFill>
              </a:rPr>
              <a:t> </a:t>
            </a:r>
            <a:r>
              <a:rPr lang="en-GB" altLang="ko-KR" sz="2800" i="1">
                <a:solidFill>
                  <a:srgbClr val="002060"/>
                </a:solidFill>
              </a:rPr>
              <a:t>- </a:t>
            </a:r>
            <a:r>
              <a:rPr lang="ru-RU" altLang="ko-KR" sz="2800" i="1">
                <a:solidFill>
                  <a:srgbClr val="002060"/>
                </a:solidFill>
              </a:rPr>
              <a:t>не изисква 	специализирани знания, но често изисква умения </a:t>
            </a:r>
            <a:r>
              <a:rPr lang="en-GB" altLang="ko-KR" sz="2800" i="1">
                <a:solidFill>
                  <a:srgbClr val="002060"/>
                </a:solidFill>
              </a:rPr>
              <a:t>(</a:t>
            </a:r>
            <a:r>
              <a:rPr lang="bg-BG" altLang="ko-KR" sz="2800" i="1">
                <a:solidFill>
                  <a:srgbClr val="002060"/>
                </a:solidFill>
              </a:rPr>
              <a:t>писмени, 	художествени, музикални</a:t>
            </a:r>
            <a:r>
              <a:rPr lang="en-GB" altLang="ko-KR" sz="2800" i="1">
                <a:solidFill>
                  <a:srgbClr val="002060"/>
                </a:solidFill>
              </a:rPr>
              <a:t>) </a:t>
            </a:r>
            <a:endParaRPr lang="en-GB" altLang="ko-KR" sz="2800" i="1" dirty="0">
              <a:solidFill>
                <a:srgbClr val="002060"/>
              </a:solidFill>
            </a:endParaRPr>
          </a:p>
        </p:txBody>
      </p:sp>
      <p:pic>
        <p:nvPicPr>
          <p:cNvPr id="9" name="Picture 8">
            <a:extLst>
              <a:ext uri="{FF2B5EF4-FFF2-40B4-BE49-F238E27FC236}">
                <a16:creationId xmlns:a16="http://schemas.microsoft.com/office/drawing/2014/main" id="{FACF0462-27C5-4CA8-9248-1E2173473345}"/>
              </a:ext>
            </a:extLst>
          </p:cNvPr>
          <p:cNvPicPr>
            <a:picLocks noChangeAspect="1"/>
          </p:cNvPicPr>
          <p:nvPr/>
        </p:nvPicPr>
        <p:blipFill>
          <a:blip r:embed="rId10"/>
          <a:stretch>
            <a:fillRect/>
          </a:stretch>
        </p:blipFill>
        <p:spPr>
          <a:xfrm>
            <a:off x="12192000" y="4076700"/>
            <a:ext cx="6477000" cy="3550842"/>
          </a:xfrm>
          <a:prstGeom prst="rect">
            <a:avLst/>
          </a:prstGeom>
        </p:spPr>
      </p:pic>
    </p:spTree>
    <p:extLst>
      <p:ext uri="{BB962C8B-B14F-4D97-AF65-F5344CB8AC3E}">
        <p14:creationId xmlns:p14="http://schemas.microsoft.com/office/powerpoint/2010/main" val="23914665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2297266309"/>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5693866"/>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ru-RU" altLang="ko-KR" sz="2800" i="1">
                <a:solidFill>
                  <a:srgbClr val="002060"/>
                </a:solidFill>
              </a:rPr>
              <a:t>Подходящите идеи са добре приети, те се ценят и внедряват</a:t>
            </a:r>
          </a:p>
          <a:p>
            <a:pPr marL="457200" indent="-457200" algn="just">
              <a:buFont typeface="Wingdings" panose="05000000000000000000" pitchFamily="2" charset="2"/>
              <a:buChar char="q"/>
            </a:pPr>
            <a:r>
              <a:rPr lang="ru-RU" altLang="ko-KR" sz="2800" i="1">
                <a:solidFill>
                  <a:srgbClr val="002060"/>
                </a:solidFill>
              </a:rPr>
              <a:t>Самоуважението и взаимното уважение са на почит и служителите често развиват самопознанието си, работят по това самите те да се възприемат в по-добра светлина и да имат по-голямо самочувствие </a:t>
            </a:r>
          </a:p>
          <a:p>
            <a:pPr marL="457200" indent="-457200" algn="just">
              <a:buFont typeface="Wingdings" panose="05000000000000000000" pitchFamily="2" charset="2"/>
              <a:buChar char="q"/>
            </a:pPr>
            <a:r>
              <a:rPr lang="ru-RU" altLang="ko-KR" sz="2800" i="1">
                <a:solidFill>
                  <a:srgbClr val="002060"/>
                </a:solidFill>
              </a:rPr>
              <a:t>При тези условия отделните личности и цялата организация са в състояние да разгърнат потенциала си</a:t>
            </a:r>
          </a:p>
          <a:p>
            <a:pPr marL="457200" indent="-457200" algn="just">
              <a:buFont typeface="Wingdings" panose="05000000000000000000" pitchFamily="2" charset="2"/>
              <a:buChar char="q"/>
            </a:pPr>
            <a:endParaRPr lang="ru-RU" altLang="ko-KR" sz="2800" i="1">
              <a:solidFill>
                <a:srgbClr val="002060"/>
              </a:solidFill>
            </a:endParaRPr>
          </a:p>
          <a:p>
            <a:pPr marL="457200" indent="-457200" algn="just">
              <a:buFont typeface="Wingdings" panose="05000000000000000000" pitchFamily="2" charset="2"/>
              <a:buChar char="q"/>
            </a:pPr>
            <a:r>
              <a:rPr lang="ru-RU" altLang="ko-KR" sz="2800" i="1">
                <a:solidFill>
                  <a:srgbClr val="002060"/>
                </a:solidFill>
              </a:rPr>
              <a:t>Творческите личности и организации създават структури, в които:</a:t>
            </a:r>
          </a:p>
          <a:p>
            <a:pPr marL="914400" lvl="1" indent="-457200" algn="just">
              <a:buFont typeface="Wingdings" panose="05000000000000000000" pitchFamily="2" charset="2"/>
              <a:buChar char="q"/>
            </a:pPr>
            <a:r>
              <a:rPr lang="ru-RU" altLang="ko-KR" sz="2800" i="1">
                <a:solidFill>
                  <a:srgbClr val="FF0000"/>
                </a:solidFill>
              </a:rPr>
              <a:t>• Групата работи с пълен капацитет</a:t>
            </a:r>
          </a:p>
          <a:p>
            <a:pPr marL="914400" lvl="1" indent="-457200" algn="just">
              <a:buFont typeface="Wingdings" panose="05000000000000000000" pitchFamily="2" charset="2"/>
              <a:buChar char="q"/>
            </a:pPr>
            <a:r>
              <a:rPr lang="ru-RU" altLang="ko-KR" sz="2800" i="1">
                <a:solidFill>
                  <a:srgbClr val="FF0000"/>
                </a:solidFill>
              </a:rPr>
              <a:t>• Хората казват истината</a:t>
            </a:r>
          </a:p>
          <a:p>
            <a:pPr marL="914400" lvl="1" indent="-457200" algn="just">
              <a:buFont typeface="Wingdings" panose="05000000000000000000" pitchFamily="2" charset="2"/>
              <a:buChar char="q"/>
            </a:pPr>
            <a:r>
              <a:rPr lang="ru-RU" altLang="ko-KR" sz="2800" i="1">
                <a:solidFill>
                  <a:srgbClr val="FF0000"/>
                </a:solidFill>
              </a:rPr>
              <a:t>• Хората поемат отговорност за поведението и чувствата си</a:t>
            </a:r>
            <a:endParaRPr lang="en-US" altLang="ko-KR" sz="2800" i="1" dirty="0">
              <a:solidFill>
                <a:srgbClr val="FF0000"/>
              </a:solidFill>
            </a:endParaRPr>
          </a:p>
          <a:p>
            <a:pPr marL="457200" indent="-457200" algn="just">
              <a:buFont typeface="Wingdings" panose="05000000000000000000" pitchFamily="2" charset="2"/>
              <a:buChar char="q"/>
            </a:pPr>
            <a:endParaRPr lang="hr-HR" altLang="ko-KR" sz="2800" i="1" dirty="0">
              <a:solidFill>
                <a:srgbClr val="002060"/>
              </a:solidFill>
            </a:endParaRPr>
          </a:p>
          <a:p>
            <a:pPr marL="457200" indent="-457200" algn="just">
              <a:buFont typeface="Wingdings" panose="05000000000000000000" pitchFamily="2" charset="2"/>
              <a:buChar char="q"/>
            </a:pPr>
            <a:endParaRPr lang="hr-HR" altLang="ko-KR" sz="2800" i="1" dirty="0">
              <a:solidFill>
                <a:srgbClr val="002060"/>
              </a:solidFill>
            </a:endParaRPr>
          </a:p>
        </p:txBody>
      </p:sp>
    </p:spTree>
    <p:extLst>
      <p:ext uri="{BB962C8B-B14F-4D97-AF65-F5344CB8AC3E}">
        <p14:creationId xmlns:p14="http://schemas.microsoft.com/office/powerpoint/2010/main" val="2618846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3386577067"/>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5262979"/>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ru-RU" altLang="ko-KR" sz="2800" i="1">
                <a:solidFill>
                  <a:srgbClr val="002060"/>
                </a:solidFill>
              </a:rPr>
              <a:t>Отделните личности могат до край да увеличават творческия си потенциал чрез преодоляване на  психологическите препятствия, които могат да възникнат на всеки етап от творческия процес. </a:t>
            </a:r>
          </a:p>
          <a:p>
            <a:pPr marL="457200" indent="-457200" algn="just">
              <a:buFont typeface="Wingdings" panose="05000000000000000000" pitchFamily="2" charset="2"/>
              <a:buChar char="q"/>
            </a:pPr>
            <a:r>
              <a:rPr lang="ru-RU" altLang="ko-KR" sz="2800" i="1">
                <a:solidFill>
                  <a:srgbClr val="002060"/>
                </a:solidFill>
              </a:rPr>
              <a:t>Много често тези пречки произтичат от нашата несигурност, която затормозява творческите ни и интелектуални способности, тъй като ни кара да отбягваме пренебрежението, унижението или отхвърлянето.</a:t>
            </a:r>
            <a:endParaRPr lang="hr-HR" altLang="ko-KR" sz="2800" i="1" dirty="0">
              <a:solidFill>
                <a:srgbClr val="002060"/>
              </a:solidFill>
            </a:endParaRPr>
          </a:p>
          <a:p>
            <a:pPr algn="just"/>
            <a:endParaRPr lang="hr-HR" altLang="ko-KR" sz="2800" i="1" dirty="0">
              <a:solidFill>
                <a:srgbClr val="002060"/>
              </a:solidFill>
            </a:endParaRPr>
          </a:p>
          <a:p>
            <a:pPr marL="457200" indent="-457200" algn="just">
              <a:buFont typeface="Wingdings" panose="05000000000000000000" pitchFamily="2" charset="2"/>
              <a:buChar char="q"/>
            </a:pPr>
            <a:r>
              <a:rPr lang="bg-BG" altLang="ko-KR" sz="2800" i="1">
                <a:solidFill>
                  <a:srgbClr val="002060"/>
                </a:solidFill>
              </a:rPr>
              <a:t>З</a:t>
            </a:r>
            <a:r>
              <a:rPr lang="ru-RU" altLang="ko-KR" sz="2800" i="1">
                <a:solidFill>
                  <a:srgbClr val="002060"/>
                </a:solidFill>
              </a:rPr>
              <a:t>а да премахнем пречките пред креативността и логическото мислене, следва те първо да се определят на всеки етап от творческия процес. </a:t>
            </a:r>
            <a:r>
              <a:rPr lang="hr-HR" altLang="ko-KR" sz="2800" i="1">
                <a:solidFill>
                  <a:srgbClr val="002060"/>
                </a:solidFill>
              </a:rPr>
              <a:t> </a:t>
            </a:r>
            <a:r>
              <a:rPr lang="hr-HR" altLang="ko-KR" sz="2800" i="1" dirty="0">
                <a:solidFill>
                  <a:srgbClr val="002060"/>
                </a:solidFill>
              </a:rPr>
              <a:t>(</a:t>
            </a:r>
            <a:r>
              <a:rPr lang="hr-HR" altLang="ko-KR" sz="2800" i="1" dirty="0" err="1">
                <a:solidFill>
                  <a:srgbClr val="002060"/>
                </a:solidFill>
              </a:rPr>
              <a:t>Schutz</a:t>
            </a:r>
            <a:r>
              <a:rPr lang="hr-HR" altLang="ko-KR" sz="2800" i="1" dirty="0">
                <a:solidFill>
                  <a:srgbClr val="002060"/>
                </a:solidFill>
              </a:rPr>
              <a:t>, 1995)</a:t>
            </a:r>
            <a:r>
              <a:rPr lang="en-US" altLang="ko-KR" sz="2800" i="1" dirty="0">
                <a:solidFill>
                  <a:srgbClr val="002060"/>
                </a:solidFill>
              </a:rPr>
              <a:t>. </a:t>
            </a:r>
            <a:endParaRPr lang="hr-HR" altLang="ko-KR" sz="2800" i="1" dirty="0">
              <a:solidFill>
                <a:srgbClr val="002060"/>
              </a:solidFill>
            </a:endParaRPr>
          </a:p>
          <a:p>
            <a:pPr marL="457200" indent="-457200" algn="just">
              <a:buFont typeface="Wingdings" panose="05000000000000000000" pitchFamily="2" charset="2"/>
              <a:buChar char="q"/>
            </a:pPr>
            <a:endParaRPr lang="hr-HR" altLang="ko-KR" sz="2800" i="1" dirty="0">
              <a:solidFill>
                <a:srgbClr val="002060"/>
              </a:solidFill>
            </a:endParaRPr>
          </a:p>
          <a:p>
            <a:pPr marL="457200" indent="-457200" algn="just">
              <a:buFont typeface="Wingdings" panose="05000000000000000000" pitchFamily="2" charset="2"/>
              <a:buChar char="q"/>
            </a:pPr>
            <a:endParaRPr lang="hr-HR" altLang="ko-KR" sz="2800" i="1" dirty="0">
              <a:solidFill>
                <a:srgbClr val="002060"/>
              </a:solidFill>
            </a:endParaRPr>
          </a:p>
          <a:p>
            <a:pPr algn="just"/>
            <a:endParaRPr lang="hr-HR" altLang="ko-KR" sz="2800" i="1" dirty="0">
              <a:solidFill>
                <a:srgbClr val="002060"/>
              </a:solidFill>
            </a:endParaRPr>
          </a:p>
        </p:txBody>
      </p:sp>
    </p:spTree>
    <p:extLst>
      <p:ext uri="{BB962C8B-B14F-4D97-AF65-F5344CB8AC3E}">
        <p14:creationId xmlns:p14="http://schemas.microsoft.com/office/powerpoint/2010/main" val="18924277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3148216831"/>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4832092"/>
          </a:xfrm>
          <a:prstGeom prst="rect">
            <a:avLst/>
          </a:prstGeom>
          <a:noFill/>
          <a:ln>
            <a:solidFill>
              <a:srgbClr val="E12227"/>
            </a:solidFill>
          </a:ln>
        </p:spPr>
        <p:txBody>
          <a:bodyPr wrap="square" rtlCol="0">
            <a:spAutoFit/>
          </a:bodyPr>
          <a:lstStyle/>
          <a:p>
            <a:pPr lvl="1" algn="just"/>
            <a:r>
              <a:rPr lang="bg-BG" altLang="ko-KR" sz="2800" i="1">
                <a:solidFill>
                  <a:srgbClr val="002060"/>
                </a:solidFill>
              </a:rPr>
              <a:t>    </a:t>
            </a:r>
            <a:r>
              <a:rPr lang="ru-RU" altLang="ko-KR" sz="2800" i="1">
                <a:solidFill>
                  <a:srgbClr val="002060"/>
                </a:solidFill>
              </a:rPr>
              <a:t>Етап 1: Опит</a:t>
            </a:r>
          </a:p>
          <a:p>
            <a:pPr lvl="1" algn="just"/>
            <a:r>
              <a:rPr lang="ru-RU" altLang="ko-KR" sz="2800" i="1">
                <a:solidFill>
                  <a:srgbClr val="002060"/>
                </a:solidFill>
              </a:rPr>
              <a:t>Необходим ти е известен опит, преди да достигнеш до творческо решение.  Пречките пред трупането на опит са:</a:t>
            </a:r>
          </a:p>
          <a:p>
            <a:pPr lvl="1" algn="just"/>
            <a:r>
              <a:rPr lang="ru-RU" altLang="ko-KR" sz="2800" i="1">
                <a:solidFill>
                  <a:srgbClr val="E12227"/>
                </a:solidFill>
              </a:rPr>
              <a:t>•</a:t>
            </a:r>
            <a:r>
              <a:rPr lang="ru-RU" altLang="ko-KR" sz="2800" i="1">
                <a:solidFill>
                  <a:srgbClr val="002060"/>
                </a:solidFill>
              </a:rPr>
              <a:t>	</a:t>
            </a:r>
            <a:r>
              <a:rPr lang="ru-RU" altLang="ko-KR" sz="2800" i="1">
                <a:solidFill>
                  <a:srgbClr val="E12227"/>
                </a:solidFill>
              </a:rPr>
              <a:t>Страх от липсата на знания;</a:t>
            </a:r>
          </a:p>
          <a:p>
            <a:pPr lvl="1" algn="just"/>
            <a:r>
              <a:rPr lang="ru-RU" altLang="ko-KR" sz="2800" i="1">
                <a:solidFill>
                  <a:srgbClr val="E12227"/>
                </a:solidFill>
              </a:rPr>
              <a:t>•	Страх от нарушаване на стандартите.</a:t>
            </a:r>
          </a:p>
          <a:p>
            <a:pPr lvl="1" algn="just"/>
            <a:endParaRPr lang="hr-HR" altLang="ko-KR" sz="2800" i="1" dirty="0">
              <a:solidFill>
                <a:srgbClr val="002060"/>
              </a:solidFill>
            </a:endParaRPr>
          </a:p>
          <a:p>
            <a:pPr lvl="1" algn="just"/>
            <a:r>
              <a:rPr lang="bg-BG" altLang="ko-KR" sz="2800" i="1">
                <a:solidFill>
                  <a:srgbClr val="002060"/>
                </a:solidFill>
              </a:rPr>
              <a:t>    </a:t>
            </a:r>
            <a:r>
              <a:rPr lang="ru-RU" altLang="ko-KR" sz="2800" i="1">
                <a:solidFill>
                  <a:srgbClr val="002060"/>
                </a:solidFill>
              </a:rPr>
              <a:t>Етап 2: Създаване на връзки</a:t>
            </a:r>
          </a:p>
          <a:p>
            <a:pPr lvl="1" algn="just"/>
            <a:r>
              <a:rPr lang="ru-RU" altLang="ko-KR" sz="2800" i="1">
                <a:solidFill>
                  <a:srgbClr val="002060"/>
                </a:solidFill>
              </a:rPr>
              <a:t>При създаването на продукт с приложение, трябва да си в състояние да навържеш части от опита си. Пречките за създаване на тези връзки са:</a:t>
            </a:r>
          </a:p>
          <a:p>
            <a:pPr lvl="1" algn="just"/>
            <a:r>
              <a:rPr lang="ru-RU" altLang="ko-KR" sz="2800" i="1">
                <a:solidFill>
                  <a:srgbClr val="E12227"/>
                </a:solidFill>
              </a:rPr>
              <a:t>•	Надценяване на рациото;</a:t>
            </a:r>
          </a:p>
          <a:p>
            <a:pPr lvl="1" algn="just"/>
            <a:r>
              <a:rPr lang="ru-RU" altLang="ko-KR" sz="2800" i="1">
                <a:solidFill>
                  <a:srgbClr val="E12227"/>
                </a:solidFill>
              </a:rPr>
              <a:t>•	Страх от самопознание.</a:t>
            </a:r>
            <a:endParaRPr lang="hr-HR" altLang="ko-KR" sz="2800" i="1" dirty="0">
              <a:solidFill>
                <a:srgbClr val="002060"/>
              </a:solidFill>
            </a:endParaRPr>
          </a:p>
        </p:txBody>
      </p:sp>
    </p:spTree>
    <p:extLst>
      <p:ext uri="{BB962C8B-B14F-4D97-AF65-F5344CB8AC3E}">
        <p14:creationId xmlns:p14="http://schemas.microsoft.com/office/powerpoint/2010/main" val="36616741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39970931"/>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4832092"/>
          </a:xfrm>
          <a:prstGeom prst="rect">
            <a:avLst/>
          </a:prstGeom>
          <a:noFill/>
          <a:ln>
            <a:solidFill>
              <a:srgbClr val="E12227"/>
            </a:solidFill>
          </a:ln>
        </p:spPr>
        <p:txBody>
          <a:bodyPr wrap="square" rtlCol="0">
            <a:spAutoFit/>
          </a:bodyPr>
          <a:lstStyle/>
          <a:p>
            <a:pPr lvl="1" algn="just"/>
            <a:r>
              <a:rPr lang="ru-RU" altLang="ko-KR" sz="2800" i="1">
                <a:solidFill>
                  <a:srgbClr val="002060"/>
                </a:solidFill>
              </a:rPr>
              <a:t>Етап 3: Изразяване</a:t>
            </a:r>
          </a:p>
          <a:p>
            <a:pPr lvl="1" algn="just"/>
            <a:r>
              <a:rPr lang="ru-RU" altLang="ko-KR" sz="2800" i="1">
                <a:solidFill>
                  <a:srgbClr val="002060"/>
                </a:solidFill>
              </a:rPr>
              <a:t>Трябва да си в състояние да изразяваш своите идеи. Пречките пред изразяване са:</a:t>
            </a:r>
          </a:p>
          <a:p>
            <a:pPr lvl="1" algn="just"/>
            <a:r>
              <a:rPr lang="ru-RU" altLang="ko-KR" sz="2800" i="1">
                <a:solidFill>
                  <a:srgbClr val="002060"/>
                </a:solidFill>
              </a:rPr>
              <a:t>• </a:t>
            </a:r>
            <a:r>
              <a:rPr lang="ru-RU" altLang="ko-KR" sz="2800" i="1">
                <a:solidFill>
                  <a:srgbClr val="E12227"/>
                </a:solidFill>
              </a:rPr>
              <a:t>Страх от публично унижение;</a:t>
            </a:r>
          </a:p>
          <a:p>
            <a:pPr lvl="1" algn="just"/>
            <a:r>
              <a:rPr lang="ru-RU" altLang="ko-KR" sz="2800" i="1">
                <a:solidFill>
                  <a:srgbClr val="E12227"/>
                </a:solidFill>
              </a:rPr>
              <a:t>• Страх от това да налагаш идеите си.</a:t>
            </a:r>
          </a:p>
          <a:p>
            <a:pPr lvl="2" algn="just"/>
            <a:endParaRPr lang="en-US" altLang="ko-KR" sz="2800" i="1" dirty="0">
              <a:solidFill>
                <a:srgbClr val="002060"/>
              </a:solidFill>
            </a:endParaRPr>
          </a:p>
          <a:p>
            <a:pPr lvl="1" algn="just"/>
            <a:r>
              <a:rPr lang="ru-RU" altLang="ko-KR" sz="2800" i="1">
                <a:solidFill>
                  <a:srgbClr val="002060"/>
                </a:solidFill>
              </a:rPr>
              <a:t>Етап 4: Преценка</a:t>
            </a:r>
          </a:p>
          <a:p>
            <a:pPr lvl="1" algn="just"/>
            <a:r>
              <a:rPr lang="ru-RU" altLang="ko-KR" sz="2800" i="1">
                <a:solidFill>
                  <a:srgbClr val="002060"/>
                </a:solidFill>
              </a:rPr>
              <a:t>Трябва да можеш да разграничаваш творческата част; да отсяваш това, което ти върши работа от всичко друго, което няма отношение. Препятствията през добрата преценка са: </a:t>
            </a:r>
          </a:p>
          <a:p>
            <a:pPr lvl="1" algn="just"/>
            <a:r>
              <a:rPr lang="ru-RU" altLang="ko-KR" sz="2800" i="1">
                <a:solidFill>
                  <a:srgbClr val="E12227"/>
                </a:solidFill>
              </a:rPr>
              <a:t>•	Страх от унижения;</a:t>
            </a:r>
          </a:p>
          <a:p>
            <a:pPr lvl="1" algn="just"/>
            <a:r>
              <a:rPr lang="ru-RU" altLang="ko-KR" sz="2800" i="1">
                <a:solidFill>
                  <a:srgbClr val="E12227"/>
                </a:solidFill>
              </a:rPr>
              <a:t>•	Страх идеите ти да се отхвърлят.</a:t>
            </a:r>
          </a:p>
          <a:p>
            <a:pPr lvl="1" algn="just"/>
            <a:endParaRPr lang="en-US" altLang="ko-KR" sz="2800" i="1" dirty="0">
              <a:solidFill>
                <a:srgbClr val="002060"/>
              </a:solidFill>
            </a:endParaRPr>
          </a:p>
        </p:txBody>
      </p:sp>
    </p:spTree>
    <p:extLst>
      <p:ext uri="{BB962C8B-B14F-4D97-AF65-F5344CB8AC3E}">
        <p14:creationId xmlns:p14="http://schemas.microsoft.com/office/powerpoint/2010/main" val="40117929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1369898099"/>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2677656"/>
          </a:xfrm>
          <a:prstGeom prst="rect">
            <a:avLst/>
          </a:prstGeom>
          <a:noFill/>
          <a:ln>
            <a:solidFill>
              <a:srgbClr val="E12227"/>
            </a:solidFill>
          </a:ln>
        </p:spPr>
        <p:txBody>
          <a:bodyPr wrap="square" rtlCol="0">
            <a:spAutoFit/>
          </a:bodyPr>
          <a:lstStyle/>
          <a:p>
            <a:pPr algn="just"/>
            <a:r>
              <a:rPr lang="ru-RU" altLang="ko-KR" sz="2800" i="1">
                <a:solidFill>
                  <a:srgbClr val="002060"/>
                </a:solidFill>
              </a:rPr>
              <a:t>Етап 5: Постоянство</a:t>
            </a:r>
          </a:p>
          <a:p>
            <a:pPr algn="just"/>
            <a:endParaRPr lang="ru-RU" altLang="ko-KR" sz="2800" i="1">
              <a:solidFill>
                <a:srgbClr val="002060"/>
              </a:solidFill>
            </a:endParaRPr>
          </a:p>
          <a:p>
            <a:pPr algn="just"/>
            <a:r>
              <a:rPr lang="ru-RU" altLang="ko-KR" sz="2800" i="1">
                <a:solidFill>
                  <a:srgbClr val="002060"/>
                </a:solidFill>
              </a:rPr>
              <a:t>Според концепцията за непрекъснато подобрение всеки процес или продукт трябва непрекъснато да се променя и подобрява. Пречките пред постоянството включват:</a:t>
            </a:r>
          </a:p>
          <a:p>
            <a:pPr algn="just"/>
            <a:r>
              <a:rPr lang="ru-RU" altLang="ko-KR" sz="2800" i="1">
                <a:solidFill>
                  <a:srgbClr val="E12227"/>
                </a:solidFill>
              </a:rPr>
              <a:t>•	 Страха от провал;</a:t>
            </a:r>
          </a:p>
          <a:p>
            <a:pPr algn="just"/>
            <a:r>
              <a:rPr lang="ru-RU" altLang="ko-KR" sz="2800" i="1">
                <a:solidFill>
                  <a:srgbClr val="E12227"/>
                </a:solidFill>
              </a:rPr>
              <a:t>•          Липсата на признание и отдаване на дължимото.</a:t>
            </a:r>
          </a:p>
        </p:txBody>
      </p:sp>
    </p:spTree>
    <p:extLst>
      <p:ext uri="{BB962C8B-B14F-4D97-AF65-F5344CB8AC3E}">
        <p14:creationId xmlns:p14="http://schemas.microsoft.com/office/powerpoint/2010/main" val="3303781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rot="16200000">
            <a:off x="1078978" y="37597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txBox="1">
            <a:spLocks noGrp="1"/>
          </p:cNvSpPr>
          <p:nvPr>
            <p:ph type="title"/>
          </p:nvPr>
        </p:nvSpPr>
        <p:spPr>
          <a:xfrm>
            <a:off x="1050168" y="751064"/>
            <a:ext cx="12852400" cy="1490152"/>
          </a:xfrm>
          <a:prstGeom prst="rect">
            <a:avLst/>
          </a:prstGeom>
        </p:spPr>
        <p:txBody>
          <a:bodyPr vert="horz" wrap="square" lIns="0" tIns="12700" rIns="0" bIns="0" rtlCol="0">
            <a:spAutoFit/>
          </a:bodyPr>
          <a:lstStyle/>
          <a:p>
            <a:pPr marL="12700">
              <a:spcBef>
                <a:spcPts val="100"/>
              </a:spcBef>
            </a:pPr>
            <a:r>
              <a:rPr lang="bg-BG" sz="4800">
                <a:solidFill>
                  <a:srgbClr val="E12227"/>
                </a:solidFill>
              </a:rPr>
              <a:t>ЦЕЛИ</a:t>
            </a:r>
            <a:br>
              <a:rPr lang="es-ES" sz="4800" b="1" dirty="0">
                <a:solidFill>
                  <a:srgbClr val="E12227"/>
                </a:solidFill>
              </a:rPr>
            </a:br>
            <a:endParaRPr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just"/>
            <a:r>
              <a:rPr lang="ru-RU" sz="2800" b="1">
                <a:solidFill>
                  <a:srgbClr val="243255"/>
                </a:solidFill>
                <a:latin typeface="Calibri" panose="020F0502020204030204" pitchFamily="34" charset="0"/>
                <a:ea typeface="Tahoma" panose="020B0604030504040204" pitchFamily="34" charset="0"/>
                <a:cs typeface="Times New Roman" panose="02020603050405020304" pitchFamily="18" charset="0"/>
              </a:rPr>
              <a:t>В края на модула ще можеш:</a:t>
            </a:r>
            <a:endPar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9" name="object 4">
            <a:extLst>
              <a:ext uri="{FF2B5EF4-FFF2-40B4-BE49-F238E27FC236}">
                <a16:creationId xmlns:a16="http://schemas.microsoft.com/office/drawing/2014/main" id="{EB7856EA-3BCB-4284-8307-A02405ECB9AA}"/>
              </a:ext>
            </a:extLst>
          </p:cNvPr>
          <p:cNvSpPr/>
          <p:nvPr/>
        </p:nvSpPr>
        <p:spPr>
          <a:xfrm rot="16200000">
            <a:off x="1078978" y="5922464"/>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4">
            <a:extLst>
              <a:ext uri="{FF2B5EF4-FFF2-40B4-BE49-F238E27FC236}">
                <a16:creationId xmlns:a16="http://schemas.microsoft.com/office/drawing/2014/main" id="{8C048760-2215-47FF-98AE-D2506BBD665E}"/>
              </a:ext>
            </a:extLst>
          </p:cNvPr>
          <p:cNvSpPr/>
          <p:nvPr/>
        </p:nvSpPr>
        <p:spPr>
          <a:xfrm rot="16200000">
            <a:off x="1078978" y="7164428"/>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5" name="TextBox 8">
            <a:extLst>
              <a:ext uri="{FF2B5EF4-FFF2-40B4-BE49-F238E27FC236}">
                <a16:creationId xmlns:a16="http://schemas.microsoft.com/office/drawing/2014/main" id="{494C9F60-B899-4229-BE66-52A19C9BF537}"/>
              </a:ext>
            </a:extLst>
          </p:cNvPr>
          <p:cNvSpPr txBox="1"/>
          <p:nvPr/>
        </p:nvSpPr>
        <p:spPr>
          <a:xfrm>
            <a:off x="1637071" y="3614817"/>
            <a:ext cx="14633534" cy="954107"/>
          </a:xfrm>
          <a:prstGeom prst="rect">
            <a:avLst/>
          </a:prstGeom>
          <a:noFill/>
        </p:spPr>
        <p:txBody>
          <a:bodyPr wrap="square" lIns="108000" rIns="108000" rtlCol="0">
            <a:spAutoFit/>
          </a:bodyPr>
          <a:lstStyle/>
          <a:p>
            <a:r>
              <a:rPr lang="ru-RU" altLang="ko-KR" sz="2800">
                <a:solidFill>
                  <a:srgbClr val="243255"/>
                </a:solidFill>
                <a:cs typeface="Arial" pitchFamily="34" charset="0"/>
              </a:rPr>
              <a:t>Да даваш определение на творческото мислене, разглеждаш неговото значение и определяш съставните му части</a:t>
            </a:r>
            <a:endParaRPr lang="en-GB" altLang="ko-KR" sz="2800" dirty="0">
              <a:solidFill>
                <a:srgbClr val="243255"/>
              </a:solidFill>
              <a:cs typeface="Arial" pitchFamily="34" charset="0"/>
            </a:endParaRPr>
          </a:p>
        </p:txBody>
      </p:sp>
      <p:sp>
        <p:nvSpPr>
          <p:cNvPr id="37" name="TextBox 8">
            <a:extLst>
              <a:ext uri="{FF2B5EF4-FFF2-40B4-BE49-F238E27FC236}">
                <a16:creationId xmlns:a16="http://schemas.microsoft.com/office/drawing/2014/main" id="{CAAA617F-02D8-4BEB-B5A9-29F73C53E850}"/>
              </a:ext>
            </a:extLst>
          </p:cNvPr>
          <p:cNvSpPr txBox="1"/>
          <p:nvPr/>
        </p:nvSpPr>
        <p:spPr>
          <a:xfrm>
            <a:off x="1637071" y="4774086"/>
            <a:ext cx="13524271" cy="523220"/>
          </a:xfrm>
          <a:prstGeom prst="rect">
            <a:avLst/>
          </a:prstGeom>
          <a:noFill/>
        </p:spPr>
        <p:txBody>
          <a:bodyPr wrap="square" lIns="108000" rIns="108000" rtlCol="0">
            <a:spAutoFit/>
          </a:bodyPr>
          <a:lstStyle/>
          <a:p>
            <a:r>
              <a:rPr lang="bg-BG" altLang="ko-KR" sz="2800">
                <a:solidFill>
                  <a:srgbClr val="243255"/>
                </a:solidFill>
                <a:cs typeface="Arial" pitchFamily="34" charset="0"/>
              </a:rPr>
              <a:t>Д</a:t>
            </a:r>
            <a:r>
              <a:rPr lang="ru-RU" altLang="ko-KR" sz="2800">
                <a:solidFill>
                  <a:srgbClr val="243255"/>
                </a:solidFill>
                <a:cs typeface="Arial" pitchFamily="34" charset="0"/>
              </a:rPr>
              <a:t>а обясняваш модела на креативност 4Р и обсъждаш видовете креативност </a:t>
            </a:r>
            <a:r>
              <a:rPr lang="en-GB" altLang="ko-KR" sz="2800">
                <a:solidFill>
                  <a:srgbClr val="243255"/>
                </a:solidFill>
                <a:cs typeface="Arial" pitchFamily="34" charset="0"/>
              </a:rPr>
              <a:t> </a:t>
            </a:r>
            <a:endParaRPr lang="en-GB" altLang="ko-KR" sz="2800" dirty="0">
              <a:solidFill>
                <a:srgbClr val="243255"/>
              </a:solidFill>
              <a:cs typeface="Arial" pitchFamily="34" charset="0"/>
            </a:endParaRPr>
          </a:p>
        </p:txBody>
      </p:sp>
      <p:sp>
        <p:nvSpPr>
          <p:cNvPr id="41" name="TextBox 8">
            <a:extLst>
              <a:ext uri="{FF2B5EF4-FFF2-40B4-BE49-F238E27FC236}">
                <a16:creationId xmlns:a16="http://schemas.microsoft.com/office/drawing/2014/main" id="{D30CFFC9-0910-4AEB-ACCE-4FB39BBB51EE}"/>
              </a:ext>
            </a:extLst>
          </p:cNvPr>
          <p:cNvSpPr txBox="1"/>
          <p:nvPr/>
        </p:nvSpPr>
        <p:spPr>
          <a:xfrm>
            <a:off x="1676400" y="7100406"/>
            <a:ext cx="11049000" cy="954107"/>
          </a:xfrm>
          <a:prstGeom prst="rect">
            <a:avLst/>
          </a:prstGeom>
          <a:noFill/>
        </p:spPr>
        <p:txBody>
          <a:bodyPr wrap="square" lIns="108000" rIns="108000" rtlCol="0">
            <a:spAutoFit/>
          </a:bodyPr>
          <a:lstStyle/>
          <a:p>
            <a:r>
              <a:rPr lang="bg-BG" altLang="ko-KR" sz="2800">
                <a:solidFill>
                  <a:srgbClr val="243255"/>
                </a:solidFill>
                <a:cs typeface="Arial" pitchFamily="34" charset="0"/>
              </a:rPr>
              <a:t>Д</a:t>
            </a:r>
            <a:r>
              <a:rPr lang="ru-RU" altLang="ko-KR" sz="2800">
                <a:solidFill>
                  <a:srgbClr val="243255"/>
                </a:solidFill>
                <a:cs typeface="Arial" pitchFamily="34" charset="0"/>
              </a:rPr>
              <a:t>а определяш, обясняваш и прилагаш най-често срещаните техники на креативност</a:t>
            </a:r>
            <a:endParaRPr lang="en-GB" altLang="ko-KR" sz="2800" dirty="0">
              <a:solidFill>
                <a:srgbClr val="243255"/>
              </a:solidFill>
              <a:cs typeface="Arial" pitchFamily="34" charset="0"/>
            </a:endParaRPr>
          </a:p>
        </p:txBody>
      </p:sp>
      <p:sp>
        <p:nvSpPr>
          <p:cNvPr id="43" name="TextBox 8">
            <a:extLst>
              <a:ext uri="{FF2B5EF4-FFF2-40B4-BE49-F238E27FC236}">
                <a16:creationId xmlns:a16="http://schemas.microsoft.com/office/drawing/2014/main" id="{296E3461-3EE8-4F02-A473-DBC09AFF5FAF}"/>
              </a:ext>
            </a:extLst>
          </p:cNvPr>
          <p:cNvSpPr txBox="1"/>
          <p:nvPr/>
        </p:nvSpPr>
        <p:spPr>
          <a:xfrm>
            <a:off x="1639529" y="5919683"/>
            <a:ext cx="9180871" cy="523220"/>
          </a:xfrm>
          <a:prstGeom prst="rect">
            <a:avLst/>
          </a:prstGeom>
          <a:noFill/>
        </p:spPr>
        <p:txBody>
          <a:bodyPr wrap="square" lIns="108000" rIns="108000" rtlCol="0">
            <a:spAutoFit/>
          </a:bodyPr>
          <a:lstStyle/>
          <a:p>
            <a:r>
              <a:rPr lang="bg-BG" altLang="ko-KR" sz="2800">
                <a:solidFill>
                  <a:srgbClr val="243255"/>
                </a:solidFill>
                <a:cs typeface="Arial" pitchFamily="34" charset="0"/>
              </a:rPr>
              <a:t>Д</a:t>
            </a:r>
            <a:r>
              <a:rPr lang="ru-RU" altLang="ko-KR" sz="2800">
                <a:solidFill>
                  <a:srgbClr val="243255"/>
                </a:solidFill>
                <a:cs typeface="Arial" pitchFamily="34" charset="0"/>
              </a:rPr>
              <a:t>а разбираш как се създават творчески екипи </a:t>
            </a:r>
            <a:endParaRPr lang="ko-KR" altLang="en-US" sz="2800" dirty="0">
              <a:solidFill>
                <a:srgbClr val="243255"/>
              </a:solidFill>
              <a:cs typeface="Arial" pitchFamily="34" charset="0"/>
            </a:endParaRPr>
          </a:p>
        </p:txBody>
      </p:sp>
      <p:sp>
        <p:nvSpPr>
          <p:cNvPr id="19" name="object 4">
            <a:extLst>
              <a:ext uri="{FF2B5EF4-FFF2-40B4-BE49-F238E27FC236}">
                <a16:creationId xmlns:a16="http://schemas.microsoft.com/office/drawing/2014/main" id="{8C048760-2215-47FF-98AE-D2506BBD665E}"/>
              </a:ext>
            </a:extLst>
          </p:cNvPr>
          <p:cNvSpPr/>
          <p:nvPr/>
        </p:nvSpPr>
        <p:spPr>
          <a:xfrm rot="16200000">
            <a:off x="1066786" y="82555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0" name="TextBox 8">
            <a:extLst>
              <a:ext uri="{FF2B5EF4-FFF2-40B4-BE49-F238E27FC236}">
                <a16:creationId xmlns:a16="http://schemas.microsoft.com/office/drawing/2014/main" id="{D30CFFC9-0910-4AEB-ACCE-4FB39BBB51EE}"/>
              </a:ext>
            </a:extLst>
          </p:cNvPr>
          <p:cNvSpPr txBox="1"/>
          <p:nvPr/>
        </p:nvSpPr>
        <p:spPr>
          <a:xfrm>
            <a:off x="1664208" y="8191500"/>
            <a:ext cx="11049000" cy="523220"/>
          </a:xfrm>
          <a:prstGeom prst="rect">
            <a:avLst/>
          </a:prstGeom>
          <a:noFill/>
        </p:spPr>
        <p:txBody>
          <a:bodyPr wrap="square" lIns="108000" rIns="108000" rtlCol="0">
            <a:spAutoFit/>
          </a:bodyPr>
          <a:lstStyle/>
          <a:p>
            <a:r>
              <a:rPr lang="ru-RU" altLang="ko-KR" sz="2800">
                <a:solidFill>
                  <a:srgbClr val="243255"/>
                </a:solidFill>
                <a:cs typeface="Arial" pitchFamily="34" charset="0"/>
              </a:rPr>
              <a:t>Да разясняваш концепцията на дизайн мисленето</a:t>
            </a:r>
            <a:endParaRPr lang="en-GB" altLang="ko-KR" sz="2800" dirty="0">
              <a:solidFill>
                <a:srgbClr val="243255"/>
              </a:solidFill>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2914118507"/>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4524315"/>
          </a:xfrm>
          <a:prstGeom prst="rect">
            <a:avLst/>
          </a:prstGeom>
          <a:noFill/>
          <a:ln>
            <a:solidFill>
              <a:srgbClr val="E12227"/>
            </a:solidFill>
          </a:ln>
        </p:spPr>
        <p:txBody>
          <a:bodyPr wrap="square" rtlCol="0">
            <a:spAutoFit/>
          </a:bodyPr>
          <a:lstStyle/>
          <a:p>
            <a:pPr algn="ctr"/>
            <a:r>
              <a:rPr lang="ru-RU" altLang="ko-KR" sz="3200" i="1">
                <a:solidFill>
                  <a:srgbClr val="002060"/>
                </a:solidFill>
              </a:rPr>
              <a:t>«Ключът към премахването на препятствията пред творчеството се корени в типа самочувствие, което процъфтява в организация, в която откритостта и истинността са на почит; организация, в която всеки открито може да изразява своите притеснения и която приема този израз за неизменна част от човешката природа. Когато сме в състояние да се съсредоточим върху проблемите и не се налага да заемаме отбранителна позиция, когато всички се чувстваме защитени и можем да признаем страховете си, организацията се превръща в общност, която помага на всеки да определя и надскача тези препятствия – и да усеща възхода на творческите си сили» </a:t>
            </a:r>
            <a:r>
              <a:rPr lang="en-US" altLang="ko-KR" sz="3200" i="1">
                <a:solidFill>
                  <a:srgbClr val="002060"/>
                </a:solidFill>
              </a:rPr>
              <a:t>(</a:t>
            </a:r>
            <a:r>
              <a:rPr lang="en-US" altLang="ko-KR" sz="3200" i="1" dirty="0" err="1">
                <a:solidFill>
                  <a:srgbClr val="002060"/>
                </a:solidFill>
              </a:rPr>
              <a:t>Schutz</a:t>
            </a:r>
            <a:r>
              <a:rPr lang="en-US" altLang="ko-KR" sz="3200" i="1" dirty="0">
                <a:solidFill>
                  <a:srgbClr val="002060"/>
                </a:solidFill>
              </a:rPr>
              <a:t>, 1995).</a:t>
            </a:r>
            <a:endParaRPr lang="en-US" altLang="ko-KR" sz="3200" i="1" dirty="0">
              <a:solidFill>
                <a:srgbClr val="FF0000"/>
              </a:solidFill>
            </a:endParaRPr>
          </a:p>
        </p:txBody>
      </p:sp>
    </p:spTree>
    <p:extLst>
      <p:ext uri="{BB962C8B-B14F-4D97-AF65-F5344CB8AC3E}">
        <p14:creationId xmlns:p14="http://schemas.microsoft.com/office/powerpoint/2010/main" val="17999160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2694180663"/>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4401205"/>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ru-RU" altLang="ko-KR" sz="2800" i="1">
                <a:solidFill>
                  <a:srgbClr val="002060"/>
                </a:solidFill>
              </a:rPr>
              <a:t>Творческото мислене в екипа се определя като свързването на новаторство и приложимост в една завършена идея, разработена от група хора.</a:t>
            </a:r>
            <a:endParaRPr lang="hr-HR" altLang="ko-KR" sz="2800" i="1" dirty="0">
              <a:solidFill>
                <a:srgbClr val="002060"/>
              </a:solidFill>
            </a:endParaRPr>
          </a:p>
          <a:p>
            <a:pPr marL="457200" indent="-457200" algn="just">
              <a:buFont typeface="Wingdings" panose="05000000000000000000" pitchFamily="2" charset="2"/>
              <a:buChar char="q"/>
            </a:pPr>
            <a:endParaRPr lang="hr-HR" altLang="ko-KR" sz="2800" i="1" dirty="0">
              <a:solidFill>
                <a:srgbClr val="002060"/>
              </a:solidFill>
            </a:endParaRPr>
          </a:p>
          <a:p>
            <a:pPr marL="457200" indent="-457200" algn="just">
              <a:buFont typeface="Wingdings" panose="05000000000000000000" pitchFamily="2" charset="2"/>
              <a:buChar char="q"/>
            </a:pPr>
            <a:r>
              <a:rPr lang="ru-RU" altLang="ko-KR" sz="2800" i="1">
                <a:solidFill>
                  <a:srgbClr val="002060"/>
                </a:solidFill>
              </a:rPr>
              <a:t>Четири начина да се насърчава творческата искра и споделянето на идеи на работното място </a:t>
            </a:r>
            <a:r>
              <a:rPr lang="en-US" altLang="ko-KR" sz="2800" i="1">
                <a:solidFill>
                  <a:srgbClr val="002060"/>
                </a:solidFill>
              </a:rPr>
              <a:t>(</a:t>
            </a:r>
            <a:r>
              <a:rPr lang="en-US" altLang="ko-KR" sz="2800" i="1" dirty="0">
                <a:solidFill>
                  <a:srgbClr val="002060"/>
                </a:solidFill>
              </a:rPr>
              <a:t>https://blog.flock.com/</a:t>
            </a:r>
            <a:r>
              <a:rPr lang="en-US" altLang="ko-KR" sz="2800" i="1">
                <a:solidFill>
                  <a:srgbClr val="002060"/>
                </a:solidFill>
              </a:rPr>
              <a:t>4-proven-ways-to-encourage-team-creativity): </a:t>
            </a:r>
            <a:endParaRPr lang="hr-HR" altLang="ko-KR" sz="2800" i="1" dirty="0">
              <a:solidFill>
                <a:srgbClr val="002060"/>
              </a:solidFill>
            </a:endParaRPr>
          </a:p>
          <a:p>
            <a:pPr algn="just"/>
            <a:endParaRPr lang="hr-HR" altLang="ko-KR" sz="2800" i="1" dirty="0">
              <a:solidFill>
                <a:srgbClr val="002060"/>
              </a:solidFill>
            </a:endParaRPr>
          </a:p>
          <a:p>
            <a:pPr marL="914400" lvl="1" indent="-457200" algn="just">
              <a:buFont typeface="Wingdings" panose="05000000000000000000" pitchFamily="2" charset="2"/>
              <a:buChar char="q"/>
            </a:pPr>
            <a:r>
              <a:rPr lang="ru-RU" altLang="ko-KR" sz="2800" i="1">
                <a:solidFill>
                  <a:srgbClr val="FF0000"/>
                </a:solidFill>
              </a:rPr>
              <a:t>Насърчавай гъвкавостта на работното място</a:t>
            </a:r>
            <a:endParaRPr lang="en-GB" altLang="ko-KR" sz="2800" i="1" dirty="0">
              <a:solidFill>
                <a:srgbClr val="FF0000"/>
              </a:solidFill>
            </a:endParaRPr>
          </a:p>
          <a:p>
            <a:pPr marL="914400" lvl="1" indent="-457200" algn="just">
              <a:buFont typeface="Wingdings" panose="05000000000000000000" pitchFamily="2" charset="2"/>
              <a:buChar char="q"/>
            </a:pPr>
            <a:r>
              <a:rPr lang="ru-RU" altLang="ko-KR" sz="2800" i="1">
                <a:solidFill>
                  <a:srgbClr val="FF0000"/>
                </a:solidFill>
              </a:rPr>
              <a:t>Въведи софтуерно приложение за съвместна работа</a:t>
            </a:r>
          </a:p>
          <a:p>
            <a:pPr marL="914400" lvl="1" indent="-457200" algn="just">
              <a:buFont typeface="Wingdings" panose="05000000000000000000" pitchFamily="2" charset="2"/>
              <a:buChar char="q"/>
            </a:pPr>
            <a:r>
              <a:rPr lang="bg-BG" altLang="ko-KR" sz="2800" i="1">
                <a:solidFill>
                  <a:srgbClr val="FF0000"/>
                </a:solidFill>
              </a:rPr>
              <a:t>Внедри дизайн мисленето</a:t>
            </a:r>
            <a:endParaRPr lang="en-GB" altLang="ko-KR" sz="2800" i="1" dirty="0">
              <a:solidFill>
                <a:srgbClr val="FF0000"/>
              </a:solidFill>
            </a:endParaRPr>
          </a:p>
          <a:p>
            <a:pPr marL="914400" lvl="1" indent="-457200" algn="just">
              <a:buFont typeface="Wingdings" panose="05000000000000000000" pitchFamily="2" charset="2"/>
              <a:buChar char="q"/>
            </a:pPr>
            <a:r>
              <a:rPr lang="bg-BG" altLang="ko-KR" sz="2800" i="1">
                <a:solidFill>
                  <a:srgbClr val="FF0000"/>
                </a:solidFill>
              </a:rPr>
              <a:t>Припознавай творческите успехи</a:t>
            </a:r>
            <a:endParaRPr lang="en-GB" altLang="ko-KR" sz="2800" i="1" dirty="0">
              <a:solidFill>
                <a:srgbClr val="FF0000"/>
              </a:solidFill>
            </a:endParaRPr>
          </a:p>
        </p:txBody>
      </p:sp>
    </p:spTree>
    <p:extLst>
      <p:ext uri="{BB962C8B-B14F-4D97-AF65-F5344CB8AC3E}">
        <p14:creationId xmlns:p14="http://schemas.microsoft.com/office/powerpoint/2010/main" val="354286981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1028912752"/>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3108543"/>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ru-RU" altLang="ko-KR" sz="2800" i="1">
                <a:solidFill>
                  <a:schemeClr val="tx2"/>
                </a:solidFill>
              </a:rPr>
              <a:t>Креативността на работното място може да се определи като поемане на рискове, което отвежда теб и твоя екип отвъд зоната ви на комфорт и в неизвестното. </a:t>
            </a:r>
          </a:p>
          <a:p>
            <a:pPr marL="457200" indent="-457200" algn="just">
              <a:buFont typeface="Wingdings" panose="05000000000000000000" pitchFamily="2" charset="2"/>
              <a:buChar char="q"/>
            </a:pPr>
            <a:endParaRPr lang="ru-RU" altLang="ko-KR" sz="2800" i="1">
              <a:solidFill>
                <a:schemeClr val="tx2"/>
              </a:solidFill>
            </a:endParaRPr>
          </a:p>
          <a:p>
            <a:pPr marL="457200" indent="-457200" algn="just">
              <a:buFont typeface="Wingdings" panose="05000000000000000000" pitchFamily="2" charset="2"/>
              <a:buChar char="q"/>
            </a:pPr>
            <a:r>
              <a:rPr lang="ru-RU" altLang="ko-KR" sz="2800" i="1">
                <a:solidFill>
                  <a:schemeClr val="tx2"/>
                </a:solidFill>
              </a:rPr>
              <a:t>Креативността на работното място е една от най-важните стъпки по пътя към успеха.</a:t>
            </a:r>
          </a:p>
          <a:p>
            <a:pPr algn="just"/>
            <a:endParaRPr lang="ru-RU" altLang="ko-KR" sz="2800" i="1">
              <a:solidFill>
                <a:schemeClr val="tx2"/>
              </a:solidFill>
            </a:endParaRPr>
          </a:p>
          <a:p>
            <a:pPr marL="457200" indent="-457200" algn="just">
              <a:buFont typeface="Wingdings" panose="05000000000000000000" pitchFamily="2" charset="2"/>
              <a:buChar char="q"/>
            </a:pPr>
            <a:r>
              <a:rPr lang="ru-RU" altLang="ko-KR" sz="2800" i="1">
                <a:solidFill>
                  <a:schemeClr val="tx2"/>
                </a:solidFill>
              </a:rPr>
              <a:t>Намирането на начин да я прилагаш на работното място ще отприщи нови, свежи и иновативни идеи </a:t>
            </a:r>
            <a:r>
              <a:rPr lang="en-US" altLang="ko-KR" sz="2800" i="1">
                <a:solidFill>
                  <a:schemeClr val="tx2"/>
                </a:solidFill>
              </a:rPr>
              <a:t>(</a:t>
            </a:r>
            <a:r>
              <a:rPr lang="en-US" altLang="ko-KR" sz="2800" i="1" dirty="0">
                <a:solidFill>
                  <a:schemeClr val="tx2"/>
                </a:solidFill>
              </a:rPr>
              <a:t>https://engageinlearning.com/blog/why-is-creativity-important-in-the-workplace/).</a:t>
            </a:r>
            <a:endParaRPr lang="hr-HR" altLang="ko-KR" sz="2800" i="1" dirty="0">
              <a:solidFill>
                <a:schemeClr val="tx2"/>
              </a:solidFill>
            </a:endParaRPr>
          </a:p>
        </p:txBody>
      </p:sp>
    </p:spTree>
    <p:extLst>
      <p:ext uri="{BB962C8B-B14F-4D97-AF65-F5344CB8AC3E}">
        <p14:creationId xmlns:p14="http://schemas.microsoft.com/office/powerpoint/2010/main" val="27348836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3953812613"/>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3739187263"/>
              </p:ext>
            </p:extLst>
          </p:nvPr>
        </p:nvGraphicFramePr>
        <p:xfrm>
          <a:off x="685800" y="3162300"/>
          <a:ext cx="16200000" cy="48768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326431018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1593102902"/>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76808" y="3162300"/>
            <a:ext cx="16073000" cy="2246769"/>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ru-RU" altLang="ko-KR" sz="2800" i="1">
                <a:solidFill>
                  <a:schemeClr val="tx2"/>
                </a:solidFill>
              </a:rPr>
              <a:t>Ползите от насърчаването на креативността на работното място включват: </a:t>
            </a:r>
            <a:endParaRPr lang="hr-HR" altLang="ko-KR" sz="2800" i="1" dirty="0">
              <a:solidFill>
                <a:schemeClr val="tx2"/>
              </a:solidFill>
            </a:endParaRPr>
          </a:p>
          <a:p>
            <a:pPr marL="457200" indent="-457200" algn="just">
              <a:buFont typeface="Wingdings" panose="05000000000000000000" pitchFamily="2" charset="2"/>
              <a:buChar char="q"/>
            </a:pPr>
            <a:endParaRPr lang="hr-HR" altLang="ko-KR" sz="2800" i="1" dirty="0">
              <a:solidFill>
                <a:schemeClr val="tx2"/>
              </a:solidFill>
            </a:endParaRPr>
          </a:p>
          <a:p>
            <a:pPr marL="2743200" lvl="5" indent="-457200" algn="just">
              <a:buFont typeface="Wingdings" panose="05000000000000000000" pitchFamily="2" charset="2"/>
              <a:buChar char="q"/>
            </a:pPr>
            <a:r>
              <a:rPr lang="ru-RU" altLang="ko-KR" sz="2800" i="1">
                <a:solidFill>
                  <a:srgbClr val="FF0000"/>
                </a:solidFill>
              </a:rPr>
              <a:t>Творческото мислене подобрява работата в екип</a:t>
            </a:r>
            <a:endParaRPr lang="en-GB" altLang="ko-KR" sz="2800" i="1" dirty="0">
              <a:solidFill>
                <a:srgbClr val="FF0000"/>
              </a:solidFill>
            </a:endParaRPr>
          </a:p>
          <a:p>
            <a:pPr marL="2743200" lvl="5" indent="-457200" algn="just">
              <a:buFont typeface="Wingdings" panose="05000000000000000000" pitchFamily="2" charset="2"/>
              <a:buChar char="q"/>
            </a:pPr>
            <a:r>
              <a:rPr lang="ru-RU" altLang="ko-KR" sz="2800" i="1">
                <a:solidFill>
                  <a:srgbClr val="FF0000"/>
                </a:solidFill>
              </a:rPr>
              <a:t>Творческата среда помага за привличането и задържането на служители </a:t>
            </a:r>
            <a:endParaRPr lang="en-GB" altLang="ko-KR" sz="2800" i="1" dirty="0">
              <a:solidFill>
                <a:srgbClr val="FF0000"/>
              </a:solidFill>
            </a:endParaRPr>
          </a:p>
          <a:p>
            <a:pPr marL="2743200" lvl="5" indent="-457200" algn="just">
              <a:buFont typeface="Wingdings" panose="05000000000000000000" pitchFamily="2" charset="2"/>
              <a:buChar char="q"/>
            </a:pPr>
            <a:r>
              <a:rPr lang="ru-RU" altLang="ko-KR" sz="2800" i="1">
                <a:solidFill>
                  <a:srgbClr val="FF0000"/>
                </a:solidFill>
              </a:rPr>
              <a:t>Креативността подобрява разрешаването на проблеми</a:t>
            </a:r>
            <a:endParaRPr lang="en-GB" altLang="ko-KR" sz="2800" i="1" dirty="0">
              <a:solidFill>
                <a:srgbClr val="FF0000"/>
              </a:solidFill>
            </a:endParaRPr>
          </a:p>
        </p:txBody>
      </p:sp>
    </p:spTree>
    <p:extLst>
      <p:ext uri="{BB962C8B-B14F-4D97-AF65-F5344CB8AC3E}">
        <p14:creationId xmlns:p14="http://schemas.microsoft.com/office/powerpoint/2010/main" val="1102783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4090484566"/>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55472" y="2798378"/>
            <a:ext cx="16073000" cy="5262979"/>
          </a:xfrm>
          <a:prstGeom prst="rect">
            <a:avLst/>
          </a:prstGeom>
          <a:noFill/>
          <a:ln>
            <a:solidFill>
              <a:srgbClr val="E12227"/>
            </a:solidFill>
          </a:ln>
        </p:spPr>
        <p:txBody>
          <a:bodyPr wrap="square" rtlCol="0">
            <a:spAutoFit/>
          </a:bodyPr>
          <a:lstStyle/>
          <a:p>
            <a:pPr marL="457200" indent="-457200" algn="just">
              <a:buFont typeface="Wingdings" panose="05000000000000000000" pitchFamily="2" charset="2"/>
              <a:buChar char="q"/>
            </a:pPr>
            <a:r>
              <a:rPr lang="ru-RU" altLang="ko-KR" sz="2800" i="1" dirty="0" err="1">
                <a:solidFill>
                  <a:srgbClr val="002060"/>
                </a:solidFill>
              </a:rPr>
              <a:t>Програмите</a:t>
            </a:r>
            <a:r>
              <a:rPr lang="ru-RU" altLang="ko-KR" sz="2800" i="1" dirty="0">
                <a:solidFill>
                  <a:srgbClr val="002060"/>
                </a:solidFill>
              </a:rPr>
              <a:t> за обучение по </a:t>
            </a:r>
            <a:r>
              <a:rPr lang="ru-RU" altLang="ko-KR" sz="2800" i="1" dirty="0" err="1">
                <a:solidFill>
                  <a:srgbClr val="002060"/>
                </a:solidFill>
              </a:rPr>
              <a:t>креативност</a:t>
            </a:r>
            <a:r>
              <a:rPr lang="ru-RU" altLang="ko-KR" sz="2800" i="1" dirty="0">
                <a:solidFill>
                  <a:srgbClr val="002060"/>
                </a:solidFill>
              </a:rPr>
              <a:t> </a:t>
            </a:r>
            <a:r>
              <a:rPr lang="ru-RU" altLang="ko-KR" sz="2800" i="1" dirty="0" err="1">
                <a:solidFill>
                  <a:srgbClr val="002060"/>
                </a:solidFill>
              </a:rPr>
              <a:t>са</a:t>
            </a:r>
            <a:r>
              <a:rPr lang="ru-RU" altLang="ko-KR" sz="2800" i="1" dirty="0">
                <a:solidFill>
                  <a:srgbClr val="002060"/>
                </a:solidFill>
              </a:rPr>
              <a:t> </a:t>
            </a:r>
            <a:r>
              <a:rPr lang="ru-RU" altLang="ko-KR" sz="2800" i="1" dirty="0" err="1">
                <a:solidFill>
                  <a:srgbClr val="002060"/>
                </a:solidFill>
              </a:rPr>
              <a:t>обичайно</a:t>
            </a:r>
            <a:r>
              <a:rPr lang="ru-RU" altLang="ko-KR" sz="2800" i="1" dirty="0">
                <a:solidFill>
                  <a:srgbClr val="002060"/>
                </a:solidFill>
              </a:rPr>
              <a:t> </a:t>
            </a:r>
            <a:r>
              <a:rPr lang="ru-RU" altLang="ko-KR" sz="2800" i="1" dirty="0" err="1">
                <a:solidFill>
                  <a:srgbClr val="002060"/>
                </a:solidFill>
              </a:rPr>
              <a:t>насочени</a:t>
            </a:r>
            <a:r>
              <a:rPr lang="ru-RU" altLang="ko-KR" sz="2800" i="1" dirty="0">
                <a:solidFill>
                  <a:srgbClr val="002060"/>
                </a:solidFill>
              </a:rPr>
              <a:t> </a:t>
            </a:r>
            <a:r>
              <a:rPr lang="ru-RU" altLang="ko-KR" sz="2800" i="1" dirty="0" err="1">
                <a:solidFill>
                  <a:srgbClr val="002060"/>
                </a:solidFill>
              </a:rPr>
              <a:t>върху</a:t>
            </a:r>
            <a:endParaRPr lang="en-US" altLang="ko-KR" sz="2800" i="1" dirty="0">
              <a:solidFill>
                <a:srgbClr val="002060"/>
              </a:solidFill>
            </a:endParaRPr>
          </a:p>
          <a:p>
            <a:pPr marL="914400" lvl="1" indent="-457200" algn="just">
              <a:buFont typeface="Wingdings" panose="05000000000000000000" pitchFamily="2" charset="2"/>
              <a:buChar char="q"/>
            </a:pPr>
            <a:r>
              <a:rPr lang="bg-BG" altLang="ko-KR" sz="2800" i="1" dirty="0">
                <a:solidFill>
                  <a:srgbClr val="243255"/>
                </a:solidFill>
              </a:rPr>
              <a:t> </a:t>
            </a:r>
            <a:r>
              <a:rPr lang="bg-BG" altLang="ko-KR" sz="2800" i="1" dirty="0">
                <a:solidFill>
                  <a:srgbClr val="C00000"/>
                </a:solidFill>
              </a:rPr>
              <a:t>генерирането на идеи </a:t>
            </a:r>
            <a:r>
              <a:rPr lang="en-GB" altLang="ko-KR" sz="2800" i="1" dirty="0">
                <a:solidFill>
                  <a:srgbClr val="C00000"/>
                </a:solidFill>
              </a:rPr>
              <a:t> </a:t>
            </a:r>
          </a:p>
          <a:p>
            <a:pPr marL="914400" lvl="1" indent="-457200" algn="just">
              <a:buFont typeface="Wingdings" panose="05000000000000000000" pitchFamily="2" charset="2"/>
              <a:buChar char="q"/>
            </a:pPr>
            <a:r>
              <a:rPr lang="ru-RU" altLang="ko-KR" sz="2800" i="1" dirty="0">
                <a:solidFill>
                  <a:srgbClr val="002060"/>
                </a:solidFill>
              </a:rPr>
              <a:t> и </a:t>
            </a:r>
            <a:r>
              <a:rPr lang="ru-RU" altLang="ko-KR" sz="2800" i="1" dirty="0" err="1">
                <a:solidFill>
                  <a:srgbClr val="002060"/>
                </a:solidFill>
              </a:rPr>
              <a:t>върху</a:t>
            </a:r>
            <a:r>
              <a:rPr lang="ru-RU" altLang="ko-KR" sz="2800" i="1" dirty="0">
                <a:solidFill>
                  <a:srgbClr val="002060"/>
                </a:solidFill>
              </a:rPr>
              <a:t> </a:t>
            </a:r>
            <a:r>
              <a:rPr lang="ru-RU" altLang="ko-KR" sz="2800" i="1" dirty="0" err="1">
                <a:solidFill>
                  <a:srgbClr val="C00000"/>
                </a:solidFill>
              </a:rPr>
              <a:t>познавателните</a:t>
            </a:r>
            <a:r>
              <a:rPr lang="ru-RU" altLang="ko-KR" sz="2800" i="1" dirty="0">
                <a:solidFill>
                  <a:srgbClr val="C00000"/>
                </a:solidFill>
              </a:rPr>
              <a:t> </a:t>
            </a:r>
            <a:r>
              <a:rPr lang="ru-RU" altLang="ko-KR" sz="2800" i="1" dirty="0" err="1">
                <a:solidFill>
                  <a:srgbClr val="C00000"/>
                </a:solidFill>
              </a:rPr>
              <a:t>дейности</a:t>
            </a:r>
            <a:r>
              <a:rPr lang="ru-RU" altLang="ko-KR" sz="2800" i="1" dirty="0">
                <a:solidFill>
                  <a:srgbClr val="002060"/>
                </a:solidFill>
              </a:rPr>
              <a:t>, с цел </a:t>
            </a:r>
            <a:r>
              <a:rPr lang="ru-RU" altLang="ko-KR" sz="2800" i="1" dirty="0" err="1">
                <a:solidFill>
                  <a:srgbClr val="002060"/>
                </a:solidFill>
              </a:rPr>
              <a:t>развиване</a:t>
            </a:r>
            <a:r>
              <a:rPr lang="ru-RU" altLang="ko-KR" sz="2800" i="1" dirty="0">
                <a:solidFill>
                  <a:srgbClr val="002060"/>
                </a:solidFill>
              </a:rPr>
              <a:t> на творчески умения за </a:t>
            </a:r>
            <a:r>
              <a:rPr lang="ru-RU" altLang="ko-KR" sz="2800" i="1" dirty="0" err="1">
                <a:solidFill>
                  <a:srgbClr val="002060"/>
                </a:solidFill>
              </a:rPr>
              <a:t>решаване</a:t>
            </a:r>
            <a:r>
              <a:rPr lang="ru-RU" altLang="ko-KR" sz="2800" i="1" dirty="0">
                <a:solidFill>
                  <a:srgbClr val="002060"/>
                </a:solidFill>
              </a:rPr>
              <a:t> на </a:t>
            </a:r>
            <a:r>
              <a:rPr lang="ru-RU" altLang="ko-KR" sz="2800" i="1" dirty="0" err="1">
                <a:solidFill>
                  <a:srgbClr val="002060"/>
                </a:solidFill>
              </a:rPr>
              <a:t>проблеми</a:t>
            </a:r>
            <a:r>
              <a:rPr lang="ru-RU" altLang="ko-KR" sz="2800" i="1" dirty="0">
                <a:solidFill>
                  <a:srgbClr val="002060"/>
                </a:solidFill>
              </a:rPr>
              <a:t>. </a:t>
            </a:r>
          </a:p>
          <a:p>
            <a:pPr lvl="1" algn="just"/>
            <a:endParaRPr lang="en-GB" altLang="ko-KR" sz="2800" i="1" dirty="0">
              <a:solidFill>
                <a:srgbClr val="243255"/>
              </a:solidFill>
            </a:endParaRPr>
          </a:p>
          <a:p>
            <a:pPr marL="457200" indent="-457200" algn="just">
              <a:buFont typeface="Wingdings" panose="05000000000000000000" pitchFamily="2" charset="2"/>
              <a:buChar char="q"/>
            </a:pPr>
            <a:r>
              <a:rPr lang="bg-BG" altLang="ko-KR" sz="2800" i="1" dirty="0">
                <a:solidFill>
                  <a:srgbClr val="243255"/>
                </a:solidFill>
              </a:rPr>
              <a:t> </a:t>
            </a:r>
            <a:r>
              <a:rPr lang="bg-BG" altLang="ko-KR" sz="2800" i="1" dirty="0">
                <a:solidFill>
                  <a:srgbClr val="C00000"/>
                </a:solidFill>
              </a:rPr>
              <a:t>Техниките на творческото мислене</a:t>
            </a:r>
            <a:r>
              <a:rPr lang="bg-BG" altLang="ko-KR" sz="2800" i="1" dirty="0">
                <a:solidFill>
                  <a:srgbClr val="243255"/>
                </a:solidFill>
              </a:rPr>
              <a:t> </a:t>
            </a:r>
            <a:r>
              <a:rPr lang="ru-RU" altLang="ko-KR" sz="2800" i="1" dirty="0" err="1">
                <a:solidFill>
                  <a:srgbClr val="243255"/>
                </a:solidFill>
              </a:rPr>
              <a:t>са</a:t>
            </a:r>
            <a:r>
              <a:rPr lang="ru-RU" altLang="ko-KR" sz="2800" i="1" dirty="0">
                <a:solidFill>
                  <a:srgbClr val="243255"/>
                </a:solidFill>
              </a:rPr>
              <a:t> важен </a:t>
            </a:r>
            <a:r>
              <a:rPr lang="ru-RU" altLang="ko-KR" sz="2800" i="1" dirty="0" err="1">
                <a:solidFill>
                  <a:srgbClr val="243255"/>
                </a:solidFill>
              </a:rPr>
              <a:t>елемент</a:t>
            </a:r>
            <a:r>
              <a:rPr lang="ru-RU" altLang="ko-KR" sz="2800" i="1" dirty="0">
                <a:solidFill>
                  <a:srgbClr val="243255"/>
                </a:solidFill>
              </a:rPr>
              <a:t> в </a:t>
            </a:r>
            <a:r>
              <a:rPr lang="ru-RU" altLang="ko-KR" sz="2800" i="1" dirty="0" err="1">
                <a:solidFill>
                  <a:srgbClr val="243255"/>
                </a:solidFill>
              </a:rPr>
              <a:t>развитието</a:t>
            </a:r>
            <a:r>
              <a:rPr lang="ru-RU" altLang="ko-KR" sz="2800" i="1" dirty="0">
                <a:solidFill>
                  <a:srgbClr val="243255"/>
                </a:solidFill>
              </a:rPr>
              <a:t> на </a:t>
            </a:r>
            <a:r>
              <a:rPr lang="ru-RU" altLang="ko-KR" sz="2800" i="1" dirty="0" err="1">
                <a:solidFill>
                  <a:srgbClr val="243255"/>
                </a:solidFill>
              </a:rPr>
              <a:t>тези</a:t>
            </a:r>
            <a:r>
              <a:rPr lang="ru-RU" altLang="ko-KR" sz="2800" i="1" dirty="0">
                <a:solidFill>
                  <a:srgbClr val="243255"/>
                </a:solidFill>
              </a:rPr>
              <a:t> умения.</a:t>
            </a:r>
            <a:endParaRPr lang="en-GB" altLang="ko-KR" sz="2800" i="1" dirty="0">
              <a:solidFill>
                <a:srgbClr val="243255"/>
              </a:solidFill>
            </a:endParaRPr>
          </a:p>
          <a:p>
            <a:pPr marL="914400" lvl="1" indent="-457200" algn="just">
              <a:buFont typeface="Wingdings" panose="05000000000000000000" pitchFamily="2" charset="2"/>
              <a:buChar char="q"/>
            </a:pPr>
            <a:r>
              <a:rPr lang="ru-RU" altLang="ko-KR" sz="2800" i="1" dirty="0">
                <a:solidFill>
                  <a:srgbClr val="243255"/>
                </a:solidFill>
              </a:rPr>
              <a:t>„</a:t>
            </a:r>
            <a:r>
              <a:rPr lang="ru-RU" altLang="ko-KR" sz="2800" i="1" dirty="0" err="1">
                <a:solidFill>
                  <a:srgbClr val="243255"/>
                </a:solidFill>
              </a:rPr>
              <a:t>Специфични</a:t>
            </a:r>
            <a:r>
              <a:rPr lang="ru-RU" altLang="ko-KR" sz="2800" i="1" dirty="0">
                <a:solidFill>
                  <a:srgbClr val="243255"/>
                </a:solidFill>
              </a:rPr>
              <a:t> </a:t>
            </a:r>
            <a:r>
              <a:rPr lang="ru-RU" altLang="ko-KR" sz="2800" i="1" dirty="0" err="1">
                <a:solidFill>
                  <a:srgbClr val="243255"/>
                </a:solidFill>
              </a:rPr>
              <a:t>сесии</a:t>
            </a:r>
            <a:r>
              <a:rPr lang="ru-RU" altLang="ko-KR" sz="2800" i="1" dirty="0">
                <a:solidFill>
                  <a:srgbClr val="243255"/>
                </a:solidFill>
              </a:rPr>
              <a:t> за </a:t>
            </a:r>
            <a:r>
              <a:rPr lang="ru-RU" altLang="ko-KR" sz="2800" i="1" dirty="0" err="1">
                <a:solidFill>
                  <a:srgbClr val="243255"/>
                </a:solidFill>
              </a:rPr>
              <a:t>улесняване</a:t>
            </a:r>
            <a:r>
              <a:rPr lang="ru-RU" altLang="ko-KR" sz="2800" i="1" dirty="0">
                <a:solidFill>
                  <a:srgbClr val="243255"/>
                </a:solidFill>
              </a:rPr>
              <a:t> на </a:t>
            </a:r>
            <a:r>
              <a:rPr lang="ru-RU" altLang="ko-KR" sz="2800" i="1" dirty="0" err="1">
                <a:solidFill>
                  <a:srgbClr val="243255"/>
                </a:solidFill>
              </a:rPr>
              <a:t>творческия</a:t>
            </a:r>
            <a:r>
              <a:rPr lang="ru-RU" altLang="ko-KR" sz="2800" i="1" dirty="0">
                <a:solidFill>
                  <a:srgbClr val="243255"/>
                </a:solidFill>
              </a:rPr>
              <a:t> </a:t>
            </a:r>
            <a:r>
              <a:rPr lang="ru-RU" altLang="ko-KR" sz="2800" i="1" dirty="0" err="1">
                <a:solidFill>
                  <a:srgbClr val="243255"/>
                </a:solidFill>
              </a:rPr>
              <a:t>процес</a:t>
            </a:r>
            <a:r>
              <a:rPr lang="ru-RU" altLang="ko-KR" sz="2800" i="1" dirty="0">
                <a:solidFill>
                  <a:srgbClr val="243255"/>
                </a:solidFill>
              </a:rPr>
              <a:t> чрез </a:t>
            </a:r>
            <a:r>
              <a:rPr lang="ru-RU" altLang="ko-KR" sz="2800" i="1" dirty="0" err="1">
                <a:solidFill>
                  <a:srgbClr val="243255"/>
                </a:solidFill>
              </a:rPr>
              <a:t>предоставяне</a:t>
            </a:r>
            <a:r>
              <a:rPr lang="ru-RU" altLang="ko-KR" sz="2800" i="1" dirty="0">
                <a:solidFill>
                  <a:srgbClr val="243255"/>
                </a:solidFill>
              </a:rPr>
              <a:t> на стратегии и </a:t>
            </a:r>
            <a:r>
              <a:rPr lang="ru-RU" altLang="ko-KR" sz="2800" i="1" dirty="0" err="1">
                <a:solidFill>
                  <a:srgbClr val="243255"/>
                </a:solidFill>
              </a:rPr>
              <a:t>евристики</a:t>
            </a:r>
            <a:r>
              <a:rPr lang="ru-RU" altLang="ko-KR" sz="2800" i="1" dirty="0">
                <a:solidFill>
                  <a:srgbClr val="243255"/>
                </a:solidFill>
              </a:rPr>
              <a:t> за </a:t>
            </a:r>
            <a:r>
              <a:rPr lang="ru-RU" altLang="ko-KR" sz="2800" i="1" dirty="0" err="1">
                <a:solidFill>
                  <a:srgbClr val="243255"/>
                </a:solidFill>
              </a:rPr>
              <a:t>разработване</a:t>
            </a:r>
            <a:r>
              <a:rPr lang="ru-RU" altLang="ko-KR" sz="2800" i="1" dirty="0">
                <a:solidFill>
                  <a:srgbClr val="243255"/>
                </a:solidFill>
              </a:rPr>
              <a:t> на нови идеи“ </a:t>
            </a:r>
            <a:r>
              <a:rPr lang="en-GB" altLang="ko-KR" sz="2800" i="1" dirty="0">
                <a:solidFill>
                  <a:srgbClr val="243255"/>
                </a:solidFill>
              </a:rPr>
              <a:t>(</a:t>
            </a:r>
            <a:r>
              <a:rPr lang="bg-BG" altLang="ko-KR" sz="2800" i="1" dirty="0">
                <a:solidFill>
                  <a:srgbClr val="243255"/>
                </a:solidFill>
              </a:rPr>
              <a:t>напр.</a:t>
            </a:r>
            <a:r>
              <a:rPr lang="en-GB" altLang="ko-KR" sz="2800" i="1" dirty="0">
                <a:solidFill>
                  <a:srgbClr val="243255"/>
                </a:solidFill>
              </a:rPr>
              <a:t>, Herrmann &amp; </a:t>
            </a:r>
            <a:r>
              <a:rPr lang="en-GB" altLang="ko-KR" sz="2800" i="1" dirty="0" err="1">
                <a:solidFill>
                  <a:srgbClr val="243255"/>
                </a:solidFill>
              </a:rPr>
              <a:t>Felfe</a:t>
            </a:r>
            <a:r>
              <a:rPr lang="en-GB" altLang="ko-KR" sz="2800" i="1" dirty="0">
                <a:solidFill>
                  <a:srgbClr val="243255"/>
                </a:solidFill>
              </a:rPr>
              <a:t>, 2014; </a:t>
            </a:r>
            <a:r>
              <a:rPr lang="en-GB" altLang="ko-KR" sz="2800" i="1" dirty="0" err="1">
                <a:solidFill>
                  <a:srgbClr val="243255"/>
                </a:solidFill>
              </a:rPr>
              <a:t>Meinel</a:t>
            </a:r>
            <a:r>
              <a:rPr lang="en-GB" altLang="ko-KR" sz="2800" i="1" dirty="0">
                <a:solidFill>
                  <a:srgbClr val="243255"/>
                </a:solidFill>
              </a:rPr>
              <a:t> &amp; Voigt, 2017,).</a:t>
            </a:r>
          </a:p>
          <a:p>
            <a:pPr marL="914400" lvl="1" indent="-457200" algn="just">
              <a:buFont typeface="Wingdings" panose="05000000000000000000" pitchFamily="2" charset="2"/>
              <a:buChar char="q"/>
            </a:pPr>
            <a:r>
              <a:rPr lang="ru-RU" altLang="ko-KR" sz="2800" i="1" dirty="0" err="1">
                <a:solidFill>
                  <a:srgbClr val="243255"/>
                </a:solidFill>
              </a:rPr>
              <a:t>Техниките</a:t>
            </a:r>
            <a:r>
              <a:rPr lang="ru-RU" altLang="ko-KR" sz="2800" i="1" dirty="0">
                <a:solidFill>
                  <a:srgbClr val="243255"/>
                </a:solidFill>
              </a:rPr>
              <a:t> на </a:t>
            </a:r>
            <a:r>
              <a:rPr lang="ru-RU" altLang="ko-KR" sz="2800" i="1" dirty="0" err="1">
                <a:solidFill>
                  <a:srgbClr val="243255"/>
                </a:solidFill>
              </a:rPr>
              <a:t>творческо</a:t>
            </a:r>
            <a:r>
              <a:rPr lang="ru-RU" altLang="ko-KR" sz="2800" i="1" dirty="0">
                <a:solidFill>
                  <a:srgbClr val="243255"/>
                </a:solidFill>
              </a:rPr>
              <a:t> </a:t>
            </a:r>
            <a:r>
              <a:rPr lang="ru-RU" altLang="ko-KR" sz="2800" i="1" dirty="0" err="1">
                <a:solidFill>
                  <a:srgbClr val="243255"/>
                </a:solidFill>
              </a:rPr>
              <a:t>мислене</a:t>
            </a:r>
            <a:r>
              <a:rPr lang="ru-RU" altLang="ko-KR" sz="2800" i="1" dirty="0">
                <a:solidFill>
                  <a:srgbClr val="243255"/>
                </a:solidFill>
              </a:rPr>
              <a:t> </a:t>
            </a:r>
            <a:r>
              <a:rPr lang="ru-RU" altLang="ko-KR" sz="2800" i="1" dirty="0" err="1">
                <a:solidFill>
                  <a:srgbClr val="243255"/>
                </a:solidFill>
              </a:rPr>
              <a:t>са</a:t>
            </a:r>
            <a:r>
              <a:rPr lang="ru-RU" altLang="ko-KR" sz="2800" i="1" dirty="0">
                <a:solidFill>
                  <a:srgbClr val="243255"/>
                </a:solidFill>
              </a:rPr>
              <a:t> </a:t>
            </a:r>
            <a:r>
              <a:rPr lang="ru-RU" altLang="ko-KR" sz="2800" i="1" dirty="0" err="1">
                <a:solidFill>
                  <a:srgbClr val="243255"/>
                </a:solidFill>
              </a:rPr>
              <a:t>инструменти</a:t>
            </a:r>
            <a:r>
              <a:rPr lang="ru-RU" altLang="ko-KR" sz="2800" i="1" dirty="0">
                <a:solidFill>
                  <a:srgbClr val="243255"/>
                </a:solidFill>
              </a:rPr>
              <a:t> за „</a:t>
            </a:r>
            <a:r>
              <a:rPr lang="ru-RU" altLang="ko-KR" sz="2800" i="1" dirty="0" err="1">
                <a:solidFill>
                  <a:srgbClr val="243255"/>
                </a:solidFill>
              </a:rPr>
              <a:t>пробуждане</a:t>
            </a:r>
            <a:r>
              <a:rPr lang="ru-RU" altLang="ko-KR" sz="2800" i="1" dirty="0">
                <a:solidFill>
                  <a:srgbClr val="243255"/>
                </a:solidFill>
              </a:rPr>
              <a:t> и </a:t>
            </a:r>
            <a:r>
              <a:rPr lang="ru-RU" altLang="ko-KR" sz="2800" i="1" dirty="0" err="1">
                <a:solidFill>
                  <a:srgbClr val="243255"/>
                </a:solidFill>
              </a:rPr>
              <a:t>укрепване</a:t>
            </a:r>
            <a:r>
              <a:rPr lang="ru-RU" altLang="ko-KR" sz="2800" i="1" dirty="0">
                <a:solidFill>
                  <a:srgbClr val="243255"/>
                </a:solidFill>
              </a:rPr>
              <a:t> на </a:t>
            </a:r>
            <a:r>
              <a:rPr lang="ru-RU" altLang="ko-KR" sz="2800" i="1" dirty="0" err="1">
                <a:solidFill>
                  <a:srgbClr val="243255"/>
                </a:solidFill>
              </a:rPr>
              <a:t>творческия</a:t>
            </a:r>
            <a:r>
              <a:rPr lang="ru-RU" altLang="ko-KR" sz="2800" i="1" dirty="0">
                <a:solidFill>
                  <a:srgbClr val="243255"/>
                </a:solidFill>
              </a:rPr>
              <a:t> потенциал на </a:t>
            </a:r>
            <a:r>
              <a:rPr lang="ru-RU" altLang="ko-KR" sz="2800" i="1" dirty="0" err="1">
                <a:solidFill>
                  <a:srgbClr val="243255"/>
                </a:solidFill>
              </a:rPr>
              <a:t>отделните</a:t>
            </a:r>
            <a:r>
              <a:rPr lang="ru-RU" altLang="ko-KR" sz="2800" i="1" dirty="0">
                <a:solidFill>
                  <a:srgbClr val="243255"/>
                </a:solidFill>
              </a:rPr>
              <a:t> личности“ </a:t>
            </a:r>
            <a:r>
              <a:rPr lang="en-GB" altLang="ko-KR" sz="2800" i="1" dirty="0">
                <a:solidFill>
                  <a:srgbClr val="243255"/>
                </a:solidFill>
              </a:rPr>
              <a:t>(</a:t>
            </a:r>
            <a:r>
              <a:rPr lang="en-GB" altLang="ko-KR" sz="2800" i="1" dirty="0" err="1">
                <a:solidFill>
                  <a:srgbClr val="243255"/>
                </a:solidFill>
              </a:rPr>
              <a:t>Leopoldino</a:t>
            </a:r>
            <a:r>
              <a:rPr lang="en-GB" altLang="ko-KR" sz="2800" i="1" dirty="0">
                <a:solidFill>
                  <a:srgbClr val="243255"/>
                </a:solidFill>
              </a:rPr>
              <a:t> et al., 2016, p. 95). </a:t>
            </a:r>
          </a:p>
          <a:p>
            <a:pPr marL="914400" lvl="1" indent="-457200" algn="just">
              <a:buFont typeface="Wingdings" panose="05000000000000000000" pitchFamily="2" charset="2"/>
              <a:buChar char="q"/>
            </a:pPr>
            <a:r>
              <a:rPr lang="ru-RU" altLang="ko-KR" sz="2800" i="1" dirty="0" err="1">
                <a:solidFill>
                  <a:srgbClr val="243255"/>
                </a:solidFill>
              </a:rPr>
              <a:t>Техниките</a:t>
            </a:r>
            <a:r>
              <a:rPr lang="ru-RU" altLang="ko-KR" sz="2800" i="1" dirty="0">
                <a:solidFill>
                  <a:srgbClr val="243255"/>
                </a:solidFill>
              </a:rPr>
              <a:t> на </a:t>
            </a:r>
            <a:r>
              <a:rPr lang="ru-RU" altLang="ko-KR" sz="2800" i="1" dirty="0" err="1">
                <a:solidFill>
                  <a:srgbClr val="243255"/>
                </a:solidFill>
              </a:rPr>
              <a:t>творческото</a:t>
            </a:r>
            <a:r>
              <a:rPr lang="ru-RU" altLang="ko-KR" sz="2800" i="1" dirty="0">
                <a:solidFill>
                  <a:srgbClr val="243255"/>
                </a:solidFill>
              </a:rPr>
              <a:t> </a:t>
            </a:r>
            <a:r>
              <a:rPr lang="ru-RU" altLang="ko-KR" sz="2800" i="1" dirty="0" err="1">
                <a:solidFill>
                  <a:srgbClr val="243255"/>
                </a:solidFill>
              </a:rPr>
              <a:t>мислене</a:t>
            </a:r>
            <a:r>
              <a:rPr lang="ru-RU" altLang="ko-KR" sz="2800" i="1" dirty="0">
                <a:solidFill>
                  <a:srgbClr val="243255"/>
                </a:solidFill>
              </a:rPr>
              <a:t> се </a:t>
            </a:r>
            <a:r>
              <a:rPr lang="ru-RU" altLang="ko-KR" sz="2800" i="1" dirty="0" err="1">
                <a:solidFill>
                  <a:srgbClr val="243255"/>
                </a:solidFill>
              </a:rPr>
              <a:t>прилагат</a:t>
            </a:r>
            <a:r>
              <a:rPr lang="ru-RU" altLang="ko-KR" sz="2800" i="1" dirty="0">
                <a:solidFill>
                  <a:srgbClr val="243255"/>
                </a:solidFill>
              </a:rPr>
              <a:t> на много </a:t>
            </a:r>
            <a:r>
              <a:rPr lang="ru-RU" altLang="ko-KR" sz="2800" i="1" dirty="0" err="1">
                <a:solidFill>
                  <a:srgbClr val="243255"/>
                </a:solidFill>
              </a:rPr>
              <a:t>етапи</a:t>
            </a:r>
            <a:r>
              <a:rPr lang="ru-RU" altLang="ko-KR" sz="2800" i="1" dirty="0">
                <a:solidFill>
                  <a:srgbClr val="243255"/>
                </a:solidFill>
              </a:rPr>
              <a:t> от </a:t>
            </a:r>
            <a:r>
              <a:rPr lang="ru-RU" altLang="ko-KR" sz="2800" i="1" dirty="0" err="1">
                <a:solidFill>
                  <a:srgbClr val="243255"/>
                </a:solidFill>
              </a:rPr>
              <a:t>процеса</a:t>
            </a:r>
            <a:r>
              <a:rPr lang="ru-RU" altLang="ko-KR" sz="2800" i="1" dirty="0">
                <a:solidFill>
                  <a:srgbClr val="243255"/>
                </a:solidFill>
              </a:rPr>
              <a:t> на </a:t>
            </a:r>
            <a:r>
              <a:rPr lang="ru-RU" altLang="ko-KR" sz="2800" i="1" dirty="0" err="1">
                <a:solidFill>
                  <a:srgbClr val="243255"/>
                </a:solidFill>
              </a:rPr>
              <a:t>иновация</a:t>
            </a:r>
            <a:r>
              <a:rPr lang="ru-RU" altLang="ko-KR" sz="2800" i="1" dirty="0">
                <a:solidFill>
                  <a:srgbClr val="243255"/>
                </a:solidFill>
              </a:rPr>
              <a:t>, но най-вече </a:t>
            </a:r>
            <a:r>
              <a:rPr lang="ru-RU" altLang="ko-KR" sz="2800" i="1" dirty="0" err="1">
                <a:solidFill>
                  <a:srgbClr val="243255"/>
                </a:solidFill>
              </a:rPr>
              <a:t>във</a:t>
            </a:r>
            <a:r>
              <a:rPr lang="ru-RU" altLang="ko-KR" sz="2800" i="1" dirty="0">
                <a:solidFill>
                  <a:srgbClr val="243255"/>
                </a:solidFill>
              </a:rPr>
              <a:t> </a:t>
            </a:r>
            <a:r>
              <a:rPr lang="ru-RU" altLang="ko-KR" sz="2800" i="1" dirty="0" err="1">
                <a:solidFill>
                  <a:srgbClr val="243255"/>
                </a:solidFill>
              </a:rPr>
              <a:t>фазата</a:t>
            </a:r>
            <a:r>
              <a:rPr lang="ru-RU" altLang="ko-KR" sz="2800" i="1" dirty="0">
                <a:solidFill>
                  <a:srgbClr val="243255"/>
                </a:solidFill>
              </a:rPr>
              <a:t> на </a:t>
            </a:r>
            <a:r>
              <a:rPr lang="ru-RU" altLang="ko-KR" sz="2800" i="1" dirty="0" err="1">
                <a:solidFill>
                  <a:srgbClr val="243255"/>
                </a:solidFill>
              </a:rPr>
              <a:t>генериране</a:t>
            </a:r>
            <a:r>
              <a:rPr lang="ru-RU" altLang="ko-KR" sz="2800" i="1" dirty="0">
                <a:solidFill>
                  <a:srgbClr val="243255"/>
                </a:solidFill>
              </a:rPr>
              <a:t> на идеи </a:t>
            </a:r>
            <a:r>
              <a:rPr lang="en-GB" altLang="ko-KR" sz="2800" i="1" dirty="0">
                <a:solidFill>
                  <a:srgbClr val="243255"/>
                </a:solidFill>
              </a:rPr>
              <a:t>(</a:t>
            </a:r>
            <a:r>
              <a:rPr lang="en-GB" altLang="ko-KR" sz="2800" i="1" dirty="0" err="1">
                <a:solidFill>
                  <a:srgbClr val="243255"/>
                </a:solidFill>
              </a:rPr>
              <a:t>Meinel</a:t>
            </a:r>
            <a:r>
              <a:rPr lang="en-GB" altLang="ko-KR" sz="2800" i="1" dirty="0">
                <a:solidFill>
                  <a:srgbClr val="243255"/>
                </a:solidFill>
              </a:rPr>
              <a:t> &amp; Voigt, 2017; Smith, 1998). </a:t>
            </a:r>
          </a:p>
        </p:txBody>
      </p:sp>
    </p:spTree>
    <p:extLst>
      <p:ext uri="{BB962C8B-B14F-4D97-AF65-F5344CB8AC3E}">
        <p14:creationId xmlns:p14="http://schemas.microsoft.com/office/powerpoint/2010/main" val="29523935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2539619650"/>
              </p:ext>
            </p:extLst>
          </p:nvPr>
        </p:nvGraphicFramePr>
        <p:xfrm>
          <a:off x="649785" y="1538107"/>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9" name="TextBox 2">
            <a:extLst>
              <a:ext uri="{FF2B5EF4-FFF2-40B4-BE49-F238E27FC236}">
                <a16:creationId xmlns:a16="http://schemas.microsoft.com/office/drawing/2014/main" id="{FF387B6A-5047-4EFF-8F1F-CCC31E055809}"/>
              </a:ext>
            </a:extLst>
          </p:cNvPr>
          <p:cNvSpPr txBox="1"/>
          <p:nvPr/>
        </p:nvSpPr>
        <p:spPr>
          <a:xfrm>
            <a:off x="649785" y="2631953"/>
            <a:ext cx="16073000" cy="5693866"/>
          </a:xfrm>
          <a:prstGeom prst="rect">
            <a:avLst/>
          </a:prstGeom>
          <a:noFill/>
          <a:ln>
            <a:solidFill>
              <a:srgbClr val="E12227"/>
            </a:solidFill>
          </a:ln>
        </p:spPr>
        <p:txBody>
          <a:bodyPr wrap="square" rtlCol="0">
            <a:spAutoFit/>
          </a:bodyPr>
          <a:lstStyle/>
          <a:p>
            <a:pPr marL="457200" indent="-457200" algn="just">
              <a:buFont typeface="Arial" panose="020B0604020202020204" pitchFamily="34" charset="0"/>
              <a:buChar char="•"/>
            </a:pPr>
            <a:r>
              <a:rPr lang="ru-RU" altLang="ko-KR" sz="2800" i="1">
                <a:solidFill>
                  <a:srgbClr val="002060"/>
                </a:solidFill>
              </a:rPr>
              <a:t>Две измерения:</a:t>
            </a:r>
          </a:p>
          <a:p>
            <a:pPr algn="just"/>
            <a:r>
              <a:rPr lang="ru-RU" altLang="ko-KR" sz="2800" i="1">
                <a:solidFill>
                  <a:srgbClr val="002060"/>
                </a:solidFill>
              </a:rPr>
              <a:t>	1.	Генериране на идеи чрез:</a:t>
            </a:r>
          </a:p>
          <a:p>
            <a:pPr algn="just"/>
            <a:r>
              <a:rPr lang="ru-RU" altLang="ko-KR" sz="2800" i="1">
                <a:solidFill>
                  <a:srgbClr val="002060"/>
                </a:solidFill>
              </a:rPr>
              <a:t>		• стимулиране на интуицията</a:t>
            </a:r>
          </a:p>
          <a:p>
            <a:pPr algn="just"/>
            <a:r>
              <a:rPr lang="ru-RU" altLang="ko-KR" sz="2800" i="1">
                <a:solidFill>
                  <a:srgbClr val="002060"/>
                </a:solidFill>
              </a:rPr>
              <a:t>		• използване на системен подход за разрешаване на проблемите. </a:t>
            </a:r>
          </a:p>
          <a:p>
            <a:pPr algn="just"/>
            <a:r>
              <a:rPr lang="ru-RU" altLang="ko-KR" sz="2800" i="1">
                <a:solidFill>
                  <a:srgbClr val="002060"/>
                </a:solidFill>
              </a:rPr>
              <a:t>	2.	Механизъм за предизвикване на идеи: </a:t>
            </a:r>
          </a:p>
          <a:p>
            <a:pPr algn="just"/>
            <a:r>
              <a:rPr lang="ru-RU" altLang="ko-KR" sz="2800" i="1">
                <a:solidFill>
                  <a:srgbClr val="002060"/>
                </a:solidFill>
              </a:rPr>
              <a:t>		• Идеите могат да бъдат резултат от променяне и развитие на съществуващи идеи</a:t>
            </a:r>
          </a:p>
          <a:p>
            <a:pPr algn="just"/>
            <a:r>
              <a:rPr lang="ru-RU" altLang="ko-KR" sz="2800" i="1">
                <a:solidFill>
                  <a:srgbClr val="002060"/>
                </a:solidFill>
              </a:rPr>
              <a:t>		• Идеите могат да се появяват след сблъсък със събития, обекти или мисли, които нямат пряка връзка с разглеждания проблем.</a:t>
            </a:r>
          </a:p>
          <a:p>
            <a:pPr marL="457200" indent="-457200" algn="just">
              <a:buFont typeface="Arial" panose="020B0604020202020204" pitchFamily="34" charset="0"/>
              <a:buChar char="•"/>
            </a:pPr>
            <a:r>
              <a:rPr lang="bg-BG" altLang="ko-KR" sz="2800" i="1">
                <a:solidFill>
                  <a:srgbClr val="002060"/>
                </a:solidFill>
              </a:rPr>
              <a:t>От тези 2 измерения</a:t>
            </a:r>
            <a:r>
              <a:rPr lang="en-GB" altLang="ko-KR" sz="2800" i="1">
                <a:solidFill>
                  <a:srgbClr val="002060"/>
                </a:solidFill>
              </a:rPr>
              <a:t> =&gt;  </a:t>
            </a:r>
            <a:r>
              <a:rPr lang="bg-BG" altLang="ko-KR" sz="2800" i="1">
                <a:solidFill>
                  <a:srgbClr val="002060"/>
                </a:solidFill>
              </a:rPr>
              <a:t>4 категории творчески техники </a:t>
            </a:r>
            <a:endParaRPr lang="en-GB" altLang="ko-KR" sz="2800" i="1" dirty="0">
              <a:solidFill>
                <a:srgbClr val="002060"/>
              </a:solidFill>
            </a:endParaRPr>
          </a:p>
          <a:p>
            <a:pPr lvl="4" algn="just"/>
            <a:r>
              <a:rPr lang="bg-BG" altLang="ko-KR" sz="2800" i="1">
                <a:solidFill>
                  <a:srgbClr val="E12227"/>
                </a:solidFill>
              </a:rPr>
              <a:t>•	</a:t>
            </a:r>
            <a:r>
              <a:rPr lang="bg-BG" altLang="ko-KR" sz="2800" i="1">
                <a:solidFill>
                  <a:srgbClr val="C00000"/>
                </a:solidFill>
              </a:rPr>
              <a:t>интуитивна асоциация (</a:t>
            </a:r>
            <a:r>
              <a:rPr lang="en-GB" altLang="ko-KR" sz="2800" i="1">
                <a:solidFill>
                  <a:srgbClr val="C00000"/>
                </a:solidFill>
              </a:rPr>
              <a:t>intuitive association) (IA), </a:t>
            </a:r>
          </a:p>
          <a:p>
            <a:pPr lvl="4" algn="just"/>
            <a:r>
              <a:rPr lang="en-GB" altLang="ko-KR" sz="2800" i="1">
                <a:solidFill>
                  <a:srgbClr val="C00000"/>
                </a:solidFill>
              </a:rPr>
              <a:t>•	</a:t>
            </a:r>
            <a:r>
              <a:rPr lang="bg-BG" altLang="ko-KR" sz="2800" i="1">
                <a:solidFill>
                  <a:srgbClr val="C00000"/>
                </a:solidFill>
              </a:rPr>
              <a:t>интуитивен сблъсък (</a:t>
            </a:r>
            <a:r>
              <a:rPr lang="en-GB" altLang="ko-KR" sz="2800" i="1">
                <a:solidFill>
                  <a:srgbClr val="C00000"/>
                </a:solidFill>
              </a:rPr>
              <a:t>intuitive confrontation) (IC), </a:t>
            </a:r>
          </a:p>
          <a:p>
            <a:pPr lvl="4" algn="just"/>
            <a:r>
              <a:rPr lang="en-GB" altLang="ko-KR" sz="2800" i="1">
                <a:solidFill>
                  <a:srgbClr val="C00000"/>
                </a:solidFill>
              </a:rPr>
              <a:t>•	</a:t>
            </a:r>
            <a:r>
              <a:rPr lang="bg-BG" altLang="ko-KR" sz="2800" i="1">
                <a:solidFill>
                  <a:srgbClr val="C00000"/>
                </a:solidFill>
              </a:rPr>
              <a:t>систематична промяна (</a:t>
            </a:r>
            <a:r>
              <a:rPr lang="en-GB" altLang="ko-KR" sz="2800" i="1">
                <a:solidFill>
                  <a:srgbClr val="C00000"/>
                </a:solidFill>
              </a:rPr>
              <a:t>systematic variation) (SV)</a:t>
            </a:r>
          </a:p>
          <a:p>
            <a:pPr lvl="4" algn="just"/>
            <a:r>
              <a:rPr lang="en-GB" altLang="ko-KR" sz="2800" i="1">
                <a:solidFill>
                  <a:srgbClr val="C00000"/>
                </a:solidFill>
              </a:rPr>
              <a:t>•	</a:t>
            </a:r>
            <a:r>
              <a:rPr lang="bg-BG" altLang="ko-KR" sz="2800" i="1">
                <a:solidFill>
                  <a:srgbClr val="C00000"/>
                </a:solidFill>
              </a:rPr>
              <a:t>систематичен сблъсък (</a:t>
            </a:r>
            <a:r>
              <a:rPr lang="en-GB" altLang="ko-KR" sz="2800" i="1">
                <a:solidFill>
                  <a:srgbClr val="C00000"/>
                </a:solidFill>
              </a:rPr>
              <a:t>systematic confrontation) (SC)</a:t>
            </a:r>
            <a:endParaRPr lang="en-GB" altLang="ko-KR" sz="2800" i="1" dirty="0">
              <a:solidFill>
                <a:srgbClr val="C00000"/>
              </a:solidFill>
            </a:endParaRPr>
          </a:p>
        </p:txBody>
      </p:sp>
    </p:spTree>
    <p:extLst>
      <p:ext uri="{BB962C8B-B14F-4D97-AF65-F5344CB8AC3E}">
        <p14:creationId xmlns:p14="http://schemas.microsoft.com/office/powerpoint/2010/main" val="207413305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532399347"/>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365517969"/>
              </p:ext>
            </p:extLst>
          </p:nvPr>
        </p:nvGraphicFramePr>
        <p:xfrm>
          <a:off x="762001" y="2798378"/>
          <a:ext cx="15951533" cy="5395366"/>
        </p:xfrm>
        <a:graphic>
          <a:graphicData uri="http://schemas.openxmlformats.org/drawingml/2006/table">
            <a:tbl>
              <a:tblPr firstRow="1" bandRow="1">
                <a:tableStyleId>{9DCAF9ED-07DC-4A11-8D7F-57B35C25682E}</a:tableStyleId>
              </a:tblPr>
              <a:tblGrid>
                <a:gridCol w="828000">
                  <a:extLst>
                    <a:ext uri="{9D8B030D-6E8A-4147-A177-3AD203B41FA5}">
                      <a16:colId xmlns:a16="http://schemas.microsoft.com/office/drawing/2014/main" val="363209518"/>
                    </a:ext>
                  </a:extLst>
                </a:gridCol>
                <a:gridCol w="4095161">
                  <a:extLst>
                    <a:ext uri="{9D8B030D-6E8A-4147-A177-3AD203B41FA5}">
                      <a16:colId xmlns:a16="http://schemas.microsoft.com/office/drawing/2014/main" val="215662280"/>
                    </a:ext>
                  </a:extLst>
                </a:gridCol>
                <a:gridCol w="5514186">
                  <a:extLst>
                    <a:ext uri="{9D8B030D-6E8A-4147-A177-3AD203B41FA5}">
                      <a16:colId xmlns:a16="http://schemas.microsoft.com/office/drawing/2014/main" val="1839381889"/>
                    </a:ext>
                  </a:extLst>
                </a:gridCol>
                <a:gridCol w="5514186">
                  <a:extLst>
                    <a:ext uri="{9D8B030D-6E8A-4147-A177-3AD203B41FA5}">
                      <a16:colId xmlns:a16="http://schemas.microsoft.com/office/drawing/2014/main" val="1542691788"/>
                    </a:ext>
                  </a:extLst>
                </a:gridCol>
              </a:tblGrid>
              <a:tr h="792000">
                <a:tc rowSpan="6">
                  <a:txBody>
                    <a:bodyPr/>
                    <a:lstStyle/>
                    <a:p>
                      <a:pPr algn="ctr"/>
                      <a:endParaRPr lang="hr-HR"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2227"/>
                    </a:solidFill>
                  </a:tcPr>
                </a:tc>
                <a:tc>
                  <a:txBody>
                    <a:bodyPr/>
                    <a:lstStyle/>
                    <a:p>
                      <a:pPr algn="ctr"/>
                      <a:endParaRPr lang="en-GB" sz="3600"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2227"/>
                    </a:solidFill>
                  </a:tcPr>
                </a:tc>
                <a:tc gridSpan="2">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ru-RU" sz="3200" noProof="0"/>
                        <a:t>		Механизъм за предизвикване на идеи</a:t>
                      </a:r>
                    </a:p>
                    <a:p>
                      <a:pPr marL="0" marR="0" indent="0" algn="ctr" defTabSz="914400" eaLnBrk="1" fontAlgn="auto" latinLnBrk="0" hangingPunct="1">
                        <a:lnSpc>
                          <a:spcPct val="100000"/>
                        </a:lnSpc>
                        <a:spcBef>
                          <a:spcPts val="0"/>
                        </a:spcBef>
                        <a:spcAft>
                          <a:spcPts val="0"/>
                        </a:spcAft>
                        <a:buClrTx/>
                        <a:buSzTx/>
                        <a:buFontTx/>
                        <a:buNone/>
                        <a:tabLst/>
                        <a:defRPr/>
                      </a:pPr>
                      <a:endParaRPr lang="en-GB" sz="3200"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2227"/>
                    </a:solidFill>
                  </a:tcPr>
                </a:tc>
                <a:tc hMerge="1">
                  <a:txBody>
                    <a:bodyPr/>
                    <a:lstStyle/>
                    <a:p>
                      <a:pPr algn="ctr"/>
                      <a:endParaRPr lang="hr-HR" sz="3600" dirty="0"/>
                    </a:p>
                  </a:txBody>
                  <a:tcPr anchor="ctr">
                    <a:lnB w="12700" cap="flat" cmpd="sng" algn="ctr">
                      <a:solidFill>
                        <a:schemeClr val="tx1"/>
                      </a:solidFill>
                      <a:prstDash val="solid"/>
                      <a:round/>
                      <a:headEnd type="none" w="med" len="med"/>
                      <a:tailEnd type="none" w="med" len="med"/>
                    </a:lnB>
                    <a:solidFill>
                      <a:srgbClr val="E12227"/>
                    </a:solidFill>
                  </a:tcPr>
                </a:tc>
                <a:extLst>
                  <a:ext uri="{0D108BD9-81ED-4DB2-BD59-A6C34878D82A}">
                    <a16:rowId xmlns:a16="http://schemas.microsoft.com/office/drawing/2014/main" val="1355754305"/>
                  </a:ext>
                </a:extLst>
              </a:tr>
              <a:tr h="612584">
                <a:tc vMerge="1">
                  <a:txBody>
                    <a:bodyPr/>
                    <a:lstStyle/>
                    <a:p>
                      <a:pPr algn="ctr"/>
                      <a:endParaRPr lang="hr-HR"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lang="en-GB"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bg-BG" sz="2400" b="1" noProof="0">
                          <a:solidFill>
                            <a:srgbClr val="243255"/>
                          </a:solidFill>
                        </a:rPr>
                        <a:t>Промени </a:t>
                      </a:r>
                      <a:endParaRPr lang="en-GB" sz="2400" b="1"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bg-BG" sz="2400" b="1" noProof="0">
                          <a:solidFill>
                            <a:srgbClr val="243255"/>
                          </a:solidFill>
                        </a:rPr>
                        <a:t>Сблъсък</a:t>
                      </a:r>
                      <a:endParaRPr lang="en-GB" sz="2400" b="1"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4697645"/>
                  </a:ext>
                </a:extLst>
              </a:tr>
              <a:tr h="612584">
                <a:tc vMerge="1">
                  <a:txBody>
                    <a:bodyPr/>
                    <a:lstStyle/>
                    <a:p>
                      <a:endParaRPr lang="hr-HR"/>
                    </a:p>
                  </a:txBody>
                  <a:tcPr/>
                </a:tc>
                <a:tc vMerge="1">
                  <a:txBody>
                    <a:bodyPr/>
                    <a:lstStyle/>
                    <a:p>
                      <a:pPr algn="ctr"/>
                      <a:endParaRPr lang="hr-HR" b="1"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u-RU" sz="2000" b="1" noProof="0">
                          <a:solidFill>
                            <a:srgbClr val="FF0000"/>
                          </a:solidFill>
                        </a:rPr>
                        <a:t>Методи на интуитивна асоциация (IA</a:t>
                      </a:r>
                      <a:r>
                        <a:rPr lang="en-GB" sz="2000" b="1" noProof="0">
                          <a:solidFill>
                            <a:srgbClr val="FF0000"/>
                          </a:solidFill>
                        </a:rPr>
                        <a:t>)</a:t>
                      </a:r>
                      <a:endParaRPr lang="en-GB" sz="2000" b="1" noProof="0"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ru-RU" sz="2000" b="1" noProof="0">
                          <a:solidFill>
                            <a:srgbClr val="FF0000"/>
                          </a:solidFill>
                        </a:rPr>
                        <a:t>Методи на интуитивен сблъсък (IC)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5334115"/>
                  </a:ext>
                </a:extLst>
              </a:tr>
              <a:tr h="1270978">
                <a:tc vMerge="1">
                  <a:txBody>
                    <a:bodyPr/>
                    <a:lstStyle/>
                    <a:p>
                      <a:pPr algn="ctr"/>
                      <a:endParaRPr lang="hr-HR" sz="2400" b="1"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bg-BG" sz="2400" b="1" noProof="0">
                          <a:solidFill>
                            <a:srgbClr val="243255"/>
                          </a:solidFill>
                        </a:rPr>
                        <a:t>Стимулация на интуицията </a:t>
                      </a:r>
                      <a:endParaRPr lang="en-GB" sz="2400" b="1"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882775" indent="-285750" algn="l">
                        <a:buFont typeface="Arial" panose="020B0604020202020204" pitchFamily="34" charset="0"/>
                        <a:buChar char="•"/>
                      </a:pPr>
                      <a:r>
                        <a:rPr lang="bg-BG" noProof="0">
                          <a:solidFill>
                            <a:srgbClr val="243255"/>
                          </a:solidFill>
                        </a:rPr>
                        <a:t>Брейнсторминг</a:t>
                      </a:r>
                    </a:p>
                    <a:p>
                      <a:pPr marL="1882775" indent="-285750" algn="l">
                        <a:buFont typeface="Arial" panose="020B0604020202020204" pitchFamily="34" charset="0"/>
                        <a:buChar char="•"/>
                      </a:pPr>
                      <a:r>
                        <a:rPr lang="bg-BG" noProof="0">
                          <a:solidFill>
                            <a:srgbClr val="243255"/>
                          </a:solidFill>
                        </a:rPr>
                        <a:t>Брейнрайтинг</a:t>
                      </a:r>
                    </a:p>
                    <a:p>
                      <a:pPr marL="1882775" indent="-285750" algn="l">
                        <a:buFont typeface="Arial" panose="020B0604020202020204" pitchFamily="34" charset="0"/>
                        <a:buChar char="•"/>
                      </a:pPr>
                      <a:r>
                        <a:rPr lang="bg-BG" noProof="0">
                          <a:solidFill>
                            <a:srgbClr val="243255"/>
                          </a:solidFill>
                        </a:rPr>
                        <a:t>Бързи срещи</a:t>
                      </a:r>
                      <a:endParaRPr lang="bg-BG"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indent="-285750" algn="l">
                        <a:buFont typeface="Arial" panose="020B0604020202020204" pitchFamily="34" charset="0"/>
                        <a:buChar char="•"/>
                      </a:pPr>
                      <a:r>
                        <a:rPr lang="ru-RU" noProof="0">
                          <a:solidFill>
                            <a:srgbClr val="243255"/>
                          </a:solidFill>
                        </a:rPr>
                        <a:t>Стимулиращ словесен анализ </a:t>
                      </a:r>
                    </a:p>
                    <a:p>
                      <a:pPr marL="1609725" indent="-285750" algn="l">
                        <a:buFont typeface="Arial" panose="020B0604020202020204" pitchFamily="34" charset="0"/>
                        <a:buChar char="•"/>
                      </a:pPr>
                      <a:r>
                        <a:rPr lang="ru-RU" noProof="0">
                          <a:solidFill>
                            <a:srgbClr val="243255"/>
                          </a:solidFill>
                        </a:rPr>
                        <a:t>Семантична интуиция </a:t>
                      </a:r>
                    </a:p>
                    <a:p>
                      <a:pPr marL="1609725" indent="-285750" algn="l">
                        <a:buFont typeface="Arial" panose="020B0604020202020204" pitchFamily="34" charset="0"/>
                        <a:buChar char="•"/>
                      </a:pPr>
                      <a:r>
                        <a:rPr lang="ru-RU" noProof="0">
                          <a:solidFill>
                            <a:srgbClr val="243255"/>
                          </a:solidFill>
                        </a:rPr>
                        <a:t>Провокация</a:t>
                      </a:r>
                      <a:endParaRPr lang="ru-RU"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07935146"/>
                  </a:ext>
                </a:extLst>
              </a:tr>
              <a:tr h="612584">
                <a:tc vMerge="1">
                  <a:txBody>
                    <a:bodyPr/>
                    <a:lstStyle/>
                    <a:p>
                      <a:pPr algn="ctr"/>
                      <a:endParaRPr lang="hr-HR" sz="2400" b="1"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400" b="1"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bg-BG" sz="2000" b="1" noProof="0">
                          <a:solidFill>
                            <a:srgbClr val="FF0000"/>
                          </a:solidFill>
                        </a:rPr>
                        <a:t>Методи за систематична промяна</a:t>
                      </a:r>
                      <a:r>
                        <a:rPr lang="en-GB" sz="2000" b="1" noProof="0">
                          <a:solidFill>
                            <a:srgbClr val="FF0000"/>
                          </a:solidFill>
                        </a:rPr>
                        <a:t> </a:t>
                      </a:r>
                      <a:r>
                        <a:rPr lang="en-GB" sz="2000" b="1" noProof="0" dirty="0">
                          <a:solidFill>
                            <a:srgbClr val="FF0000"/>
                          </a:solidFill>
                        </a:rPr>
                        <a:t>(SV)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bg-BG" sz="2000" b="1" noProof="0">
                          <a:solidFill>
                            <a:srgbClr val="FF0000"/>
                          </a:solidFill>
                        </a:rPr>
                        <a:t>Методи на систематичен сблъсък </a:t>
                      </a:r>
                      <a:r>
                        <a:rPr lang="en-GB" sz="2000" b="1" noProof="0">
                          <a:solidFill>
                            <a:srgbClr val="FF0000"/>
                          </a:solidFill>
                        </a:rPr>
                        <a:t>(SC)</a:t>
                      </a:r>
                      <a:endParaRPr lang="en-GB" sz="2000" b="1" noProof="0"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42217870"/>
                  </a:ext>
                </a:extLst>
              </a:tr>
              <a:tr h="1219836">
                <a:tc vMerge="1">
                  <a:txBody>
                    <a:bodyPr/>
                    <a:lstStyle/>
                    <a:p>
                      <a:pPr algn="ctr"/>
                      <a:endParaRPr lang="hr-HR" sz="2400" b="1"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bg-BG" sz="2400" b="1" noProof="0">
                          <a:solidFill>
                            <a:srgbClr val="243255"/>
                          </a:solidFill>
                        </a:rPr>
                        <a:t>Системно-аналитична концепция</a:t>
                      </a:r>
                      <a:endParaRPr lang="en-GB" sz="2400" b="1"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882775" indent="-285750" algn="l">
                        <a:buFont typeface="Arial" panose="020B0604020202020204" pitchFamily="34" charset="0"/>
                        <a:buChar char="•"/>
                      </a:pPr>
                      <a:r>
                        <a:rPr lang="bg-BG" noProof="0">
                          <a:solidFill>
                            <a:srgbClr val="243255"/>
                          </a:solidFill>
                        </a:rPr>
                        <a:t>Морфологична таблица</a:t>
                      </a:r>
                    </a:p>
                    <a:p>
                      <a:pPr marL="1882775" indent="-285750" algn="l">
                        <a:buFont typeface="Arial" panose="020B0604020202020204" pitchFamily="34" charset="0"/>
                        <a:buChar char="•"/>
                      </a:pPr>
                      <a:r>
                        <a:rPr lang="bg-BG" noProof="0">
                          <a:solidFill>
                            <a:srgbClr val="243255"/>
                          </a:solidFill>
                        </a:rPr>
                        <a:t>Програмиране</a:t>
                      </a:r>
                    </a:p>
                    <a:p>
                      <a:pPr marL="1882775" indent="-285750" algn="l">
                        <a:buFont typeface="Arial" panose="020B0604020202020204" pitchFamily="34" charset="0"/>
                        <a:buChar char="•"/>
                      </a:pPr>
                      <a:endParaRPr lang="en-GB"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indent="-285750" algn="l">
                        <a:buFont typeface="Arial" panose="020B0604020202020204" pitchFamily="34" charset="0"/>
                        <a:buChar char="•"/>
                      </a:pPr>
                      <a:r>
                        <a:rPr lang="bg-BG" noProof="0">
                          <a:solidFill>
                            <a:srgbClr val="243255"/>
                          </a:solidFill>
                        </a:rPr>
                        <a:t>6 мисловни шапки </a:t>
                      </a:r>
                    </a:p>
                    <a:p>
                      <a:pPr marL="1609725" indent="-285750" algn="l">
                        <a:buFont typeface="Arial" panose="020B0604020202020204" pitchFamily="34" charset="0"/>
                        <a:buChar char="•"/>
                      </a:pPr>
                      <a:r>
                        <a:rPr lang="en-GB" noProof="0">
                          <a:solidFill>
                            <a:srgbClr val="243255"/>
                          </a:solidFill>
                        </a:rPr>
                        <a:t>TRIZ</a:t>
                      </a:r>
                      <a:endParaRPr lang="en-GB" noProof="0" dirty="0">
                        <a:solidFill>
                          <a:srgbClr val="243255"/>
                        </a:solidFill>
                      </a:endParaRPr>
                    </a:p>
                    <a:p>
                      <a:pPr marL="1609725" indent="-285750" algn="l">
                        <a:buFont typeface="Arial" panose="020B0604020202020204" pitchFamily="34" charset="0"/>
                        <a:buChar char="•"/>
                      </a:pPr>
                      <a:r>
                        <a:rPr lang="en-GB" noProof="0" dirty="0">
                          <a:solidFill>
                            <a:srgbClr val="243255"/>
                          </a:solidFill>
                        </a:rPr>
                        <a:t>TILMAG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73510232"/>
                  </a:ext>
                </a:extLst>
              </a:tr>
            </a:tbl>
          </a:graphicData>
        </a:graphic>
      </p:graphicFrame>
    </p:spTree>
    <p:extLst>
      <p:ext uri="{BB962C8B-B14F-4D97-AF65-F5344CB8AC3E}">
        <p14:creationId xmlns:p14="http://schemas.microsoft.com/office/powerpoint/2010/main" val="30970998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1615054375"/>
              </p:ext>
            </p:extLst>
          </p:nvPr>
        </p:nvGraphicFramePr>
        <p:xfrm>
          <a:off x="651465" y="1451292"/>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4113678143"/>
              </p:ext>
            </p:extLst>
          </p:nvPr>
        </p:nvGraphicFramePr>
        <p:xfrm>
          <a:off x="651465" y="2439396"/>
          <a:ext cx="12531135" cy="5980704"/>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9" name="Picture 8"/>
          <p:cNvPicPr>
            <a:picLocks noChangeAspect="1"/>
          </p:cNvPicPr>
          <p:nvPr/>
        </p:nvPicPr>
        <p:blipFill>
          <a:blip r:embed="rId15"/>
          <a:stretch>
            <a:fillRect/>
          </a:stretch>
        </p:blipFill>
        <p:spPr>
          <a:xfrm>
            <a:off x="13401843" y="3619500"/>
            <a:ext cx="3371513" cy="1893234"/>
          </a:xfrm>
          <a:prstGeom prst="rect">
            <a:avLst/>
          </a:prstGeom>
        </p:spPr>
      </p:pic>
      <p:pic>
        <p:nvPicPr>
          <p:cNvPr id="6" name="Picture 5" descr="Agile Project Management | At VFS Digital Design, we teach ..."/>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4912335" y="5219700"/>
            <a:ext cx="3114684" cy="2336013"/>
          </a:xfrm>
          <a:prstGeom prst="rect">
            <a:avLst/>
          </a:prstGeom>
        </p:spPr>
      </p:pic>
    </p:spTree>
    <p:extLst>
      <p:ext uri="{BB962C8B-B14F-4D97-AF65-F5344CB8AC3E}">
        <p14:creationId xmlns:p14="http://schemas.microsoft.com/office/powerpoint/2010/main" val="9586368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310888238"/>
              </p:ext>
            </p:extLst>
          </p:nvPr>
        </p:nvGraphicFramePr>
        <p:xfrm>
          <a:off x="651465" y="1451292"/>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5386421"/>
              </p:ext>
            </p:extLst>
          </p:nvPr>
        </p:nvGraphicFramePr>
        <p:xfrm>
          <a:off x="651465" y="2439396"/>
          <a:ext cx="12531135" cy="5980704"/>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9" name="Picture 8"/>
          <p:cNvPicPr>
            <a:picLocks noChangeAspect="1"/>
          </p:cNvPicPr>
          <p:nvPr/>
        </p:nvPicPr>
        <p:blipFill>
          <a:blip r:embed="rId15"/>
          <a:stretch>
            <a:fillRect/>
          </a:stretch>
        </p:blipFill>
        <p:spPr>
          <a:xfrm>
            <a:off x="13401843" y="3619500"/>
            <a:ext cx="3371513" cy="1893234"/>
          </a:xfrm>
          <a:prstGeom prst="rect">
            <a:avLst/>
          </a:prstGeom>
        </p:spPr>
      </p:pic>
      <p:pic>
        <p:nvPicPr>
          <p:cNvPr id="6" name="Picture 5" descr="Agile Project Management | At VFS Digital Design, we teach ..."/>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4912335" y="5219700"/>
            <a:ext cx="3114684" cy="2336013"/>
          </a:xfrm>
          <a:prstGeom prst="rect">
            <a:avLst/>
          </a:prstGeom>
        </p:spPr>
      </p:pic>
    </p:spTree>
    <p:extLst>
      <p:ext uri="{BB962C8B-B14F-4D97-AF65-F5344CB8AC3E}">
        <p14:creationId xmlns:p14="http://schemas.microsoft.com/office/powerpoint/2010/main" val="411966513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844388" y="843988"/>
            <a:ext cx="12852400" cy="751488"/>
          </a:xfrm>
          <a:prstGeom prst="rect">
            <a:avLst/>
          </a:prstGeom>
        </p:spPr>
        <p:txBody>
          <a:bodyPr vert="horz" wrap="square" lIns="0" tIns="12700" rIns="0" bIns="0" rtlCol="0">
            <a:spAutoFit/>
          </a:bodyPr>
          <a:lstStyle/>
          <a:p>
            <a:pPr marL="12700">
              <a:spcBef>
                <a:spcPts val="100"/>
              </a:spcBef>
            </a:pPr>
            <a:r>
              <a:rPr lang="bg-BG" sz="4800">
                <a:solidFill>
                  <a:srgbClr val="E12227"/>
                </a:solidFill>
              </a:rPr>
              <a:t>СЪДЪРЖАНИЕ</a:t>
            </a: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id="{25912CAA-5A11-4529-A60A-EF64FAACD856}"/>
              </a:ext>
            </a:extLst>
          </p:cNvPr>
          <p:cNvSpPr/>
          <p:nvPr/>
        </p:nvSpPr>
        <p:spPr>
          <a:xfrm>
            <a:off x="13710322" y="2803474"/>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id="{337302F4-37D0-435B-AD5A-183E921251BF}"/>
              </a:ext>
            </a:extLst>
          </p:cNvPr>
          <p:cNvSpPr/>
          <p:nvPr/>
        </p:nvSpPr>
        <p:spPr>
          <a:xfrm>
            <a:off x="7876857" y="2803474"/>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id="{97B47471-06E6-4973-A14B-B861768C308A}"/>
              </a:ext>
            </a:extLst>
          </p:cNvPr>
          <p:cNvSpPr/>
          <p:nvPr/>
        </p:nvSpPr>
        <p:spPr>
          <a:xfrm>
            <a:off x="2500147" y="2770484"/>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46" name="Group 56">
            <a:extLst>
              <a:ext uri="{FF2B5EF4-FFF2-40B4-BE49-F238E27FC236}">
                <a16:creationId xmlns:a16="http://schemas.microsoft.com/office/drawing/2014/main" id="{FC0B86D3-10E4-4A4E-B970-B4043839F4DF}"/>
              </a:ext>
            </a:extLst>
          </p:cNvPr>
          <p:cNvGrpSpPr/>
          <p:nvPr/>
        </p:nvGrpSpPr>
        <p:grpSpPr>
          <a:xfrm>
            <a:off x="501852" y="3768294"/>
            <a:ext cx="4908348" cy="6246546"/>
            <a:chOff x="1704484" y="1832327"/>
            <a:chExt cx="1053476" cy="1598055"/>
          </a:xfrm>
        </p:grpSpPr>
        <p:sp>
          <p:nvSpPr>
            <p:cNvPr id="47" name="TextBox 33">
              <a:extLst>
                <a:ext uri="{FF2B5EF4-FFF2-40B4-BE49-F238E27FC236}">
                  <a16:creationId xmlns:a16="http://schemas.microsoft.com/office/drawing/2014/main" id="{611F3A84-94C4-48B0-AA6E-E346E1BF6A5A}"/>
                </a:ext>
              </a:extLst>
            </p:cNvPr>
            <p:cNvSpPr txBox="1"/>
            <p:nvPr/>
          </p:nvSpPr>
          <p:spPr>
            <a:xfrm>
              <a:off x="1723173" y="2005214"/>
              <a:ext cx="1034787" cy="1425168"/>
            </a:xfrm>
            <a:prstGeom prst="rect">
              <a:avLst/>
            </a:prstGeom>
            <a:noFill/>
          </p:spPr>
          <p:txBody>
            <a:bodyPr wrap="square" rtlCol="0">
              <a:spAutoFit/>
            </a:bodyPr>
            <a:lstStyle/>
            <a:p>
              <a:endParaRPr lang="en-US" altLang="ko-KR" sz="2000" dirty="0">
                <a:solidFill>
                  <a:srgbClr val="243255"/>
                </a:solidFill>
                <a:cs typeface="Arial" pitchFamily="34" charset="0"/>
              </a:endParaRPr>
            </a:p>
            <a:p>
              <a:pPr marL="342900" indent="-342900">
                <a:buFont typeface="Arial" panose="020B0604020202020204" pitchFamily="34" charset="0"/>
                <a:buChar char="•"/>
              </a:pPr>
              <a:endParaRPr lang="hr-HR" altLang="ko-KR" sz="2800" dirty="0">
                <a:cs typeface="Arial" pitchFamily="34" charset="0"/>
              </a:endParaRPr>
            </a:p>
            <a:p>
              <a:pPr marL="342900" indent="-342900">
                <a:buFont typeface="Arial" panose="020B0604020202020204" pitchFamily="34" charset="0"/>
                <a:buChar char="•"/>
              </a:pPr>
              <a:r>
                <a:rPr lang="ru-RU" altLang="ko-KR" sz="2800">
                  <a:solidFill>
                    <a:srgbClr val="002060"/>
                  </a:solidFill>
                  <a:cs typeface="Arial" pitchFamily="34" charset="0"/>
                </a:rPr>
                <a:t>Творческо мислене</a:t>
              </a:r>
            </a:p>
            <a:p>
              <a:pPr marL="342900" indent="-342900">
                <a:buFont typeface="Arial" panose="020B0604020202020204" pitchFamily="34" charset="0"/>
                <a:buChar char="•"/>
              </a:pPr>
              <a:r>
                <a:rPr lang="ru-RU" altLang="ko-KR" sz="2800">
                  <a:solidFill>
                    <a:srgbClr val="002060"/>
                  </a:solidFill>
                  <a:cs typeface="Arial" pitchFamily="34" charset="0"/>
                </a:rPr>
                <a:t>Какво представлява творческото мислене, креативността?</a:t>
              </a:r>
            </a:p>
            <a:p>
              <a:pPr marL="342900" indent="-342900">
                <a:buFont typeface="Arial" panose="020B0604020202020204" pitchFamily="34" charset="0"/>
                <a:buChar char="•"/>
              </a:pPr>
              <a:r>
                <a:rPr lang="ru-RU" altLang="ko-KR" sz="2800">
                  <a:solidFill>
                    <a:srgbClr val="002060"/>
                  </a:solidFill>
                  <a:cs typeface="Arial" pitchFamily="34" charset="0"/>
                </a:rPr>
                <a:t>Значението на творческото мислене, креативността </a:t>
              </a:r>
            </a:p>
            <a:p>
              <a:pPr marL="342900" indent="-342900">
                <a:buFont typeface="Arial" panose="020B0604020202020204" pitchFamily="34" charset="0"/>
                <a:buChar char="•"/>
              </a:pPr>
              <a:r>
                <a:rPr lang="ru-RU" altLang="ko-KR" sz="2800">
                  <a:solidFill>
                    <a:srgbClr val="002060"/>
                  </a:solidFill>
                  <a:cs typeface="Arial" pitchFamily="34" charset="0"/>
                </a:rPr>
                <a:t>Съставни части на творческото мислене и на модела на креативност 4P   </a:t>
              </a:r>
            </a:p>
            <a:p>
              <a:pPr marL="342900" indent="-342900">
                <a:buFont typeface="Arial" panose="020B0604020202020204" pitchFamily="34" charset="0"/>
                <a:buChar char="•"/>
              </a:pPr>
              <a:r>
                <a:rPr lang="ru-RU" altLang="ko-KR" sz="2800">
                  <a:solidFill>
                    <a:srgbClr val="002060"/>
                  </a:solidFill>
                  <a:cs typeface="Arial" pitchFamily="34" charset="0"/>
                </a:rPr>
                <a:t>Видове креативност</a:t>
              </a:r>
            </a:p>
            <a:p>
              <a:pPr marL="342900" indent="-342900">
                <a:buFont typeface="Arial" panose="020B0604020202020204" pitchFamily="34" charset="0"/>
                <a:buChar char="•"/>
              </a:pPr>
              <a:endParaRPr lang="en-GB" altLang="ko-KR" sz="2800" dirty="0">
                <a:cs typeface="Arial" pitchFamily="34" charset="0"/>
              </a:endParaRPr>
            </a:p>
          </p:txBody>
        </p:sp>
        <p:sp>
          <p:nvSpPr>
            <p:cNvPr id="48" name="TextBox 34">
              <a:extLst>
                <a:ext uri="{FF2B5EF4-FFF2-40B4-BE49-F238E27FC236}">
                  <a16:creationId xmlns:a16="http://schemas.microsoft.com/office/drawing/2014/main" id="{9A4BBE72-BFEB-4C72-9760-B722279C9CA7}"/>
                </a:ext>
              </a:extLst>
            </p:cNvPr>
            <p:cNvSpPr txBox="1"/>
            <p:nvPr/>
          </p:nvSpPr>
          <p:spPr>
            <a:xfrm>
              <a:off x="1704484" y="1832327"/>
              <a:ext cx="1023846" cy="275585"/>
            </a:xfrm>
            <a:prstGeom prst="rect">
              <a:avLst/>
            </a:prstGeom>
            <a:noFill/>
          </p:spPr>
          <p:txBody>
            <a:bodyPr wrap="square" lIns="108000" rIns="108000" rtlCol="0">
              <a:spAutoFit/>
            </a:bodyPr>
            <a:lstStyle/>
            <a:p>
              <a:pPr algn="ctr"/>
              <a:r>
                <a:rPr lang="ru-RU" altLang="ko-KR" sz="3200" b="1" dirty="0" err="1">
                  <a:solidFill>
                    <a:srgbClr val="243255"/>
                  </a:solidFill>
                  <a:cs typeface="Arial" pitchFamily="34" charset="0"/>
                </a:rPr>
                <a:t>Определяне</a:t>
              </a:r>
              <a:r>
                <a:rPr lang="ru-RU" altLang="ko-KR" sz="3200" b="1" dirty="0">
                  <a:solidFill>
                    <a:srgbClr val="243255"/>
                  </a:solidFill>
                  <a:cs typeface="Arial" pitchFamily="34" charset="0"/>
                </a:rPr>
                <a:t> на  </a:t>
              </a:r>
              <a:r>
                <a:rPr lang="ru-RU" altLang="ko-KR" sz="3200" b="1" dirty="0" err="1">
                  <a:solidFill>
                    <a:srgbClr val="243255"/>
                  </a:solidFill>
                  <a:cs typeface="Arial" pitchFamily="34" charset="0"/>
                </a:rPr>
                <a:t>креативността</a:t>
              </a:r>
              <a:endParaRPr lang="ru-RU" altLang="ko-KR" sz="3200" b="1" dirty="0">
                <a:solidFill>
                  <a:srgbClr val="243255"/>
                </a:solidFill>
                <a:cs typeface="Arial" pitchFamily="34" charset="0"/>
              </a:endParaRPr>
            </a:p>
          </p:txBody>
        </p:sp>
      </p:grpSp>
      <p:sp>
        <p:nvSpPr>
          <p:cNvPr id="51" name="TextBox 38">
            <a:extLst>
              <a:ext uri="{FF2B5EF4-FFF2-40B4-BE49-F238E27FC236}">
                <a16:creationId xmlns:a16="http://schemas.microsoft.com/office/drawing/2014/main" id="{9456F793-01BD-4953-A99E-8176A0EDB3AA}"/>
              </a:ext>
            </a:extLst>
          </p:cNvPr>
          <p:cNvSpPr txBox="1"/>
          <p:nvPr/>
        </p:nvSpPr>
        <p:spPr>
          <a:xfrm>
            <a:off x="7704151" y="3306629"/>
            <a:ext cx="1584782" cy="461665"/>
          </a:xfrm>
          <a:prstGeom prst="rect">
            <a:avLst/>
          </a:prstGeom>
          <a:noFill/>
        </p:spPr>
        <p:txBody>
          <a:bodyPr wrap="square" lIns="108000" rIns="108000" rtlCol="0">
            <a:spAutoFit/>
          </a:bodyPr>
          <a:lstStyle/>
          <a:p>
            <a:r>
              <a:rPr lang="bg-BG" altLang="ko-KR" sz="2400" b="1" dirty="0">
                <a:solidFill>
                  <a:srgbClr val="243255"/>
                </a:solidFill>
                <a:cs typeface="Arial" pitchFamily="34" charset="0"/>
              </a:rPr>
              <a:t>Част </a:t>
            </a:r>
            <a:r>
              <a:rPr lang="hr-HR" altLang="ko-KR" sz="2400" b="1" dirty="0">
                <a:solidFill>
                  <a:srgbClr val="243255"/>
                </a:solidFill>
                <a:cs typeface="Arial" pitchFamily="34" charset="0"/>
              </a:rPr>
              <a:t>2</a:t>
            </a:r>
            <a:endParaRPr lang="ko-KR" altLang="en-US" sz="2400" b="1" dirty="0">
              <a:solidFill>
                <a:srgbClr val="243255"/>
              </a:solidFill>
              <a:cs typeface="Arial" pitchFamily="34" charset="0"/>
            </a:endParaRPr>
          </a:p>
        </p:txBody>
      </p:sp>
      <p:grpSp>
        <p:nvGrpSpPr>
          <p:cNvPr id="52" name="Group 90">
            <a:extLst>
              <a:ext uri="{FF2B5EF4-FFF2-40B4-BE49-F238E27FC236}">
                <a16:creationId xmlns:a16="http://schemas.microsoft.com/office/drawing/2014/main" id="{96A9D34C-2DFC-4ABF-9A58-E2D5DAE4839B}"/>
              </a:ext>
            </a:extLst>
          </p:cNvPr>
          <p:cNvGrpSpPr/>
          <p:nvPr/>
        </p:nvGrpSpPr>
        <p:grpSpPr>
          <a:xfrm>
            <a:off x="12496798" y="3283564"/>
            <a:ext cx="4648199" cy="541188"/>
            <a:chOff x="1105779" y="1766707"/>
            <a:chExt cx="3002962" cy="541188"/>
          </a:xfrm>
        </p:grpSpPr>
        <p:sp>
          <p:nvSpPr>
            <p:cNvPr id="53" name="TextBox 41">
              <a:extLst>
                <a:ext uri="{FF2B5EF4-FFF2-40B4-BE49-F238E27FC236}">
                  <a16:creationId xmlns:a16="http://schemas.microsoft.com/office/drawing/2014/main" id="{8BD68FBC-44FC-4EFC-A09F-16946911D992}"/>
                </a:ext>
              </a:extLst>
            </p:cNvPr>
            <p:cNvSpPr txBox="1"/>
            <p:nvPr/>
          </p:nvSpPr>
          <p:spPr>
            <a:xfrm>
              <a:off x="1105779" y="1907785"/>
              <a:ext cx="3002962" cy="400110"/>
            </a:xfrm>
            <a:prstGeom prst="rect">
              <a:avLst/>
            </a:prstGeom>
            <a:noFill/>
          </p:spPr>
          <p:txBody>
            <a:bodyPr wrap="square" rtlCol="0">
              <a:spAutoFit/>
            </a:bodyPr>
            <a:lstStyle/>
            <a:p>
              <a:endParaRPr lang="en-US" altLang="ko-KR" sz="2000" dirty="0">
                <a:solidFill>
                  <a:srgbClr val="243255"/>
                </a:solidFill>
                <a:cs typeface="Arial" pitchFamily="34" charset="0"/>
              </a:endParaRPr>
            </a:p>
          </p:txBody>
        </p:sp>
        <p:sp>
          <p:nvSpPr>
            <p:cNvPr id="54" name="TextBox 42">
              <a:extLst>
                <a:ext uri="{FF2B5EF4-FFF2-40B4-BE49-F238E27FC236}">
                  <a16:creationId xmlns:a16="http://schemas.microsoft.com/office/drawing/2014/main" id="{B9C5B90D-278A-4F7F-B76A-E666BB41EBA3}"/>
                </a:ext>
              </a:extLst>
            </p:cNvPr>
            <p:cNvSpPr txBox="1"/>
            <p:nvPr/>
          </p:nvSpPr>
          <p:spPr>
            <a:xfrm>
              <a:off x="1704484" y="1766707"/>
              <a:ext cx="1023846" cy="461665"/>
            </a:xfrm>
            <a:prstGeom prst="rect">
              <a:avLst/>
            </a:prstGeom>
            <a:noFill/>
          </p:spPr>
          <p:txBody>
            <a:bodyPr wrap="square" lIns="108000" rIns="108000" rtlCol="0">
              <a:spAutoFit/>
            </a:bodyPr>
            <a:lstStyle/>
            <a:p>
              <a:r>
                <a:rPr lang="bg-BG" altLang="ko-KR" sz="2400" b="1" dirty="0">
                  <a:solidFill>
                    <a:srgbClr val="243255"/>
                  </a:solidFill>
                  <a:cs typeface="Arial" pitchFamily="34" charset="0"/>
                </a:rPr>
                <a:t>Част</a:t>
              </a:r>
              <a:r>
                <a:rPr lang="en-US" altLang="ko-KR" sz="2400" b="1" dirty="0">
                  <a:solidFill>
                    <a:srgbClr val="243255"/>
                  </a:solidFill>
                  <a:cs typeface="Arial" pitchFamily="34" charset="0"/>
                </a:rPr>
                <a:t> 3</a:t>
              </a:r>
              <a:endParaRPr lang="ko-KR" altLang="en-US" sz="2400" b="1" dirty="0">
                <a:solidFill>
                  <a:srgbClr val="243255"/>
                </a:solidFill>
                <a:cs typeface="Arial" pitchFamily="34" charset="0"/>
              </a:endParaRPr>
            </a:p>
          </p:txBody>
        </p:sp>
      </p:grpSp>
      <p:grpSp>
        <p:nvGrpSpPr>
          <p:cNvPr id="21" name="Group 56">
            <a:extLst>
              <a:ext uri="{FF2B5EF4-FFF2-40B4-BE49-F238E27FC236}">
                <a16:creationId xmlns:a16="http://schemas.microsoft.com/office/drawing/2014/main" id="{FC0B86D3-10E4-4A4E-B970-B4043839F4DF}"/>
              </a:ext>
            </a:extLst>
          </p:cNvPr>
          <p:cNvGrpSpPr/>
          <p:nvPr/>
        </p:nvGrpSpPr>
        <p:grpSpPr>
          <a:xfrm>
            <a:off x="5776828" y="3736635"/>
            <a:ext cx="4905544" cy="4985544"/>
            <a:chOff x="1720466" y="1841603"/>
            <a:chExt cx="1023846" cy="992791"/>
          </a:xfrm>
        </p:grpSpPr>
        <p:sp>
          <p:nvSpPr>
            <p:cNvPr id="23" name="TextBox 33">
              <a:extLst>
                <a:ext uri="{FF2B5EF4-FFF2-40B4-BE49-F238E27FC236}">
                  <a16:creationId xmlns:a16="http://schemas.microsoft.com/office/drawing/2014/main" id="{611F3A84-94C4-48B0-AA6E-E346E1BF6A5A}"/>
                </a:ext>
              </a:extLst>
            </p:cNvPr>
            <p:cNvSpPr txBox="1"/>
            <p:nvPr/>
          </p:nvSpPr>
          <p:spPr>
            <a:xfrm>
              <a:off x="1725880" y="1982480"/>
              <a:ext cx="1018432" cy="851914"/>
            </a:xfrm>
            <a:prstGeom prst="rect">
              <a:avLst/>
            </a:prstGeom>
            <a:noFill/>
          </p:spPr>
          <p:txBody>
            <a:bodyPr wrap="square" rtlCol="0">
              <a:spAutoFit/>
            </a:bodyPr>
            <a:lstStyle/>
            <a:p>
              <a:endParaRPr lang="en-US" altLang="ko-KR" sz="2000" dirty="0">
                <a:solidFill>
                  <a:srgbClr val="243255"/>
                </a:solidFill>
                <a:cs typeface="Arial" pitchFamily="34" charset="0"/>
              </a:endParaRPr>
            </a:p>
            <a:p>
              <a:pPr marL="342900" indent="-342900">
                <a:buFont typeface="Arial" panose="020B0604020202020204" pitchFamily="34" charset="0"/>
                <a:buChar char="•"/>
              </a:pPr>
              <a:endParaRPr lang="hr-HR" altLang="ko-KR" sz="2800" dirty="0">
                <a:cs typeface="Arial" pitchFamily="34" charset="0"/>
              </a:endParaRPr>
            </a:p>
            <a:p>
              <a:pPr marL="342900" indent="-342900">
                <a:buFont typeface="Arial" panose="020B0604020202020204" pitchFamily="34" charset="0"/>
                <a:buChar char="•"/>
              </a:pPr>
              <a:r>
                <a:rPr lang="bg-BG" altLang="ko-KR" sz="2800">
                  <a:solidFill>
                    <a:srgbClr val="002060"/>
                  </a:solidFill>
                  <a:cs typeface="Arial" pitchFamily="34" charset="0"/>
                </a:rPr>
                <a:t>Личностна и екипна креативност </a:t>
              </a:r>
            </a:p>
            <a:p>
              <a:pPr marL="342900" indent="-342900">
                <a:buFont typeface="Arial" panose="020B0604020202020204" pitchFamily="34" charset="0"/>
                <a:buChar char="•"/>
              </a:pPr>
              <a:r>
                <a:rPr lang="bg-BG" altLang="ko-KR" sz="2800">
                  <a:solidFill>
                    <a:srgbClr val="002060"/>
                  </a:solidFill>
                  <a:cs typeface="Arial" pitchFamily="34" charset="0"/>
                </a:rPr>
                <a:t>Бариери пред креативността</a:t>
              </a:r>
              <a:endParaRPr lang="en-GB" altLang="ko-KR" sz="2800" dirty="0">
                <a:solidFill>
                  <a:srgbClr val="002060"/>
                </a:solidFill>
                <a:cs typeface="Arial" pitchFamily="34" charset="0"/>
              </a:endParaRPr>
            </a:p>
            <a:p>
              <a:pPr marL="342900" indent="-342900">
                <a:buFont typeface="Arial" panose="020B0604020202020204" pitchFamily="34" charset="0"/>
                <a:buChar char="•"/>
              </a:pPr>
              <a:r>
                <a:rPr lang="bg-BG" altLang="ko-KR" sz="2800">
                  <a:solidFill>
                    <a:srgbClr val="002060"/>
                  </a:solidFill>
                  <a:cs typeface="Arial" pitchFamily="34" charset="0"/>
                </a:rPr>
                <a:t>Техники на креативност </a:t>
              </a:r>
              <a:endParaRPr lang="en-GB" altLang="ko-KR" sz="2800" dirty="0">
                <a:solidFill>
                  <a:srgbClr val="002060"/>
                </a:solidFill>
                <a:cs typeface="Arial" pitchFamily="34" charset="0"/>
              </a:endParaRPr>
            </a:p>
            <a:p>
              <a:pPr marL="342900" indent="-342900">
                <a:buFont typeface="Arial" panose="020B0604020202020204" pitchFamily="34" charset="0"/>
                <a:buChar char="•"/>
              </a:pPr>
              <a:r>
                <a:rPr lang="bg-BG" altLang="ko-KR" sz="2800">
                  <a:solidFill>
                    <a:srgbClr val="002060"/>
                  </a:solidFill>
                  <a:cs typeface="Arial" pitchFamily="34" charset="0"/>
                </a:rPr>
                <a:t>Брейнсторминг, брейнрайтинг</a:t>
              </a:r>
              <a:r>
                <a:rPr lang="en-GB" altLang="ko-KR" sz="2800">
                  <a:solidFill>
                    <a:srgbClr val="002060"/>
                  </a:solidFill>
                  <a:cs typeface="Arial" pitchFamily="34" charset="0"/>
                </a:rPr>
                <a:t>, </a:t>
              </a:r>
              <a:r>
                <a:rPr lang="bg-BG" altLang="ko-KR" sz="2800">
                  <a:solidFill>
                    <a:srgbClr val="002060"/>
                  </a:solidFill>
                  <a:cs typeface="Arial" pitchFamily="34" charset="0"/>
                </a:rPr>
                <a:t>6 мисловни шапки</a:t>
              </a:r>
              <a:r>
                <a:rPr lang="hr-HR" altLang="ko-KR" sz="2800">
                  <a:solidFill>
                    <a:srgbClr val="002060"/>
                  </a:solidFill>
                  <a:cs typeface="Arial" pitchFamily="34" charset="0"/>
                </a:rPr>
                <a:t>…</a:t>
              </a:r>
              <a:endParaRPr lang="en-GB" altLang="ko-KR" sz="2800" dirty="0">
                <a:solidFill>
                  <a:srgbClr val="002060"/>
                </a:solidFill>
                <a:cs typeface="Arial" pitchFamily="34" charset="0"/>
              </a:endParaRPr>
            </a:p>
          </p:txBody>
        </p:sp>
        <p:sp>
          <p:nvSpPr>
            <p:cNvPr id="26" name="TextBox 34">
              <a:extLst>
                <a:ext uri="{FF2B5EF4-FFF2-40B4-BE49-F238E27FC236}">
                  <a16:creationId xmlns:a16="http://schemas.microsoft.com/office/drawing/2014/main" id="{9A4BBE72-BFEB-4C72-9760-B722279C9CA7}"/>
                </a:ext>
              </a:extLst>
            </p:cNvPr>
            <p:cNvSpPr txBox="1"/>
            <p:nvPr/>
          </p:nvSpPr>
          <p:spPr>
            <a:xfrm>
              <a:off x="1720466" y="1841603"/>
              <a:ext cx="1023846" cy="214511"/>
            </a:xfrm>
            <a:prstGeom prst="rect">
              <a:avLst/>
            </a:prstGeom>
            <a:noFill/>
          </p:spPr>
          <p:txBody>
            <a:bodyPr wrap="square" lIns="108000" rIns="108000" rtlCol="0">
              <a:spAutoFit/>
            </a:bodyPr>
            <a:lstStyle/>
            <a:p>
              <a:pPr algn="ctr"/>
              <a:r>
                <a:rPr lang="ru-RU" altLang="ko-KR" sz="3200" b="1">
                  <a:solidFill>
                    <a:srgbClr val="243255"/>
                  </a:solidFill>
                  <a:cs typeface="Arial" pitchFamily="34" charset="0"/>
                </a:rPr>
                <a:t>Креативност на екипа и техники на креативност </a:t>
              </a:r>
              <a:endParaRPr lang="en-GB" altLang="ko-KR" sz="3200" b="1" dirty="0">
                <a:solidFill>
                  <a:srgbClr val="243255"/>
                </a:solidFill>
                <a:cs typeface="Arial" pitchFamily="34" charset="0"/>
              </a:endParaRPr>
            </a:p>
          </p:txBody>
        </p:sp>
      </p:grpSp>
      <p:sp>
        <p:nvSpPr>
          <p:cNvPr id="34" name="TextBox 33">
            <a:extLst>
              <a:ext uri="{FF2B5EF4-FFF2-40B4-BE49-F238E27FC236}">
                <a16:creationId xmlns:a16="http://schemas.microsoft.com/office/drawing/2014/main" id="{611F3A84-94C4-48B0-AA6E-E346E1BF6A5A}"/>
              </a:ext>
            </a:extLst>
          </p:cNvPr>
          <p:cNvSpPr txBox="1"/>
          <p:nvPr/>
        </p:nvSpPr>
        <p:spPr>
          <a:xfrm>
            <a:off x="11273572" y="4444083"/>
            <a:ext cx="4879604" cy="2554545"/>
          </a:xfrm>
          <a:prstGeom prst="rect">
            <a:avLst/>
          </a:prstGeom>
          <a:noFill/>
        </p:spPr>
        <p:txBody>
          <a:bodyPr wrap="square" rtlCol="0">
            <a:spAutoFit/>
          </a:bodyPr>
          <a:lstStyle/>
          <a:p>
            <a:endParaRPr lang="en-US" altLang="ko-KR" sz="2000" dirty="0">
              <a:solidFill>
                <a:srgbClr val="243255"/>
              </a:solidFill>
              <a:cs typeface="Arial" pitchFamily="34" charset="0"/>
            </a:endParaRPr>
          </a:p>
          <a:p>
            <a:pPr marL="342900" indent="-342900">
              <a:buFont typeface="Arial" panose="020B0604020202020204" pitchFamily="34" charset="0"/>
              <a:buChar char="•"/>
            </a:pPr>
            <a:endParaRPr lang="hr-HR" altLang="ko-KR" sz="2800" dirty="0">
              <a:cs typeface="Arial" pitchFamily="34" charset="0"/>
            </a:endParaRPr>
          </a:p>
          <a:p>
            <a:pPr marL="342900" indent="-342900">
              <a:buFont typeface="Arial" panose="020B0604020202020204" pitchFamily="34" charset="0"/>
              <a:buChar char="•"/>
            </a:pPr>
            <a:r>
              <a:rPr lang="bg-BG" altLang="ko-KR" sz="2800">
                <a:solidFill>
                  <a:srgbClr val="002060"/>
                </a:solidFill>
                <a:cs typeface="Arial" pitchFamily="34" charset="0"/>
              </a:rPr>
              <a:t>Рамка на дизайн мисленето</a:t>
            </a:r>
            <a:endParaRPr lang="en-GB" altLang="ko-KR" sz="2800" dirty="0">
              <a:solidFill>
                <a:srgbClr val="002060"/>
              </a:solidFill>
              <a:cs typeface="Arial" pitchFamily="34" charset="0"/>
            </a:endParaRPr>
          </a:p>
          <a:p>
            <a:pPr marL="342900" indent="-342900">
              <a:buFont typeface="Arial" panose="020B0604020202020204" pitchFamily="34" charset="0"/>
              <a:buChar char="•"/>
            </a:pPr>
            <a:r>
              <a:rPr lang="ru-RU" altLang="ko-KR" sz="2800">
                <a:solidFill>
                  <a:srgbClr val="002060"/>
                </a:solidFill>
                <a:cs typeface="Arial" pitchFamily="34" charset="0"/>
              </a:rPr>
              <a:t>5 теми, характерни за  дизайн мислене</a:t>
            </a:r>
          </a:p>
          <a:p>
            <a:pPr marL="342900" indent="-342900">
              <a:buFont typeface="Arial" panose="020B0604020202020204" pitchFamily="34" charset="0"/>
              <a:buChar char="•"/>
            </a:pPr>
            <a:r>
              <a:rPr lang="bg-BG" altLang="ko-KR" sz="2800">
                <a:solidFill>
                  <a:srgbClr val="002060"/>
                </a:solidFill>
                <a:cs typeface="Arial" pitchFamily="34" charset="0"/>
              </a:rPr>
              <a:t>Дизайн мислене </a:t>
            </a:r>
            <a:endParaRPr lang="en-GB" altLang="ko-KR" sz="2800" dirty="0">
              <a:solidFill>
                <a:srgbClr val="002060"/>
              </a:solidFill>
              <a:cs typeface="Arial" pitchFamily="34" charset="0"/>
            </a:endParaRPr>
          </a:p>
        </p:txBody>
      </p:sp>
      <p:sp>
        <p:nvSpPr>
          <p:cNvPr id="35" name="TextBox 34">
            <a:extLst>
              <a:ext uri="{FF2B5EF4-FFF2-40B4-BE49-F238E27FC236}">
                <a16:creationId xmlns:a16="http://schemas.microsoft.com/office/drawing/2014/main" id="{9A4BBE72-BFEB-4C72-9760-B722279C9CA7}"/>
              </a:ext>
            </a:extLst>
          </p:cNvPr>
          <p:cNvSpPr txBox="1"/>
          <p:nvPr/>
        </p:nvSpPr>
        <p:spPr>
          <a:xfrm>
            <a:off x="11247632" y="3911554"/>
            <a:ext cx="4905544" cy="584775"/>
          </a:xfrm>
          <a:prstGeom prst="rect">
            <a:avLst/>
          </a:prstGeom>
          <a:noFill/>
        </p:spPr>
        <p:txBody>
          <a:bodyPr wrap="square" lIns="108000" rIns="108000" rtlCol="0">
            <a:spAutoFit/>
          </a:bodyPr>
          <a:lstStyle/>
          <a:p>
            <a:pPr algn="ctr"/>
            <a:r>
              <a:rPr lang="bg-BG" altLang="ko-KR" sz="3200" b="1">
                <a:solidFill>
                  <a:srgbClr val="243255"/>
                </a:solidFill>
                <a:cs typeface="Arial" pitchFamily="34" charset="0"/>
              </a:rPr>
              <a:t>	Дизайн мислене</a:t>
            </a:r>
            <a:endParaRPr lang="en-GB" altLang="ko-KR" sz="3200" b="1" dirty="0">
              <a:solidFill>
                <a:srgbClr val="243255"/>
              </a:solidFill>
              <a:cs typeface="Arial" pitchFamily="34" charset="0"/>
            </a:endParaRPr>
          </a:p>
        </p:txBody>
      </p:sp>
      <p:sp>
        <p:nvSpPr>
          <p:cNvPr id="28" name="TextBox 38">
            <a:extLst>
              <a:ext uri="{FF2B5EF4-FFF2-40B4-BE49-F238E27FC236}">
                <a16:creationId xmlns:a16="http://schemas.microsoft.com/office/drawing/2014/main" id="{808A3623-182B-44B7-ACAB-19E2BE181B79}"/>
              </a:ext>
            </a:extLst>
          </p:cNvPr>
          <p:cNvSpPr txBox="1"/>
          <p:nvPr/>
        </p:nvSpPr>
        <p:spPr>
          <a:xfrm>
            <a:off x="2224646" y="3282618"/>
            <a:ext cx="1584782" cy="461665"/>
          </a:xfrm>
          <a:prstGeom prst="rect">
            <a:avLst/>
          </a:prstGeom>
          <a:noFill/>
        </p:spPr>
        <p:txBody>
          <a:bodyPr wrap="square" lIns="108000" rIns="108000" rtlCol="0">
            <a:spAutoFit/>
          </a:bodyPr>
          <a:lstStyle/>
          <a:p>
            <a:r>
              <a:rPr lang="bg-BG" altLang="ko-KR" sz="2400" b="1" dirty="0">
                <a:solidFill>
                  <a:srgbClr val="243255"/>
                </a:solidFill>
                <a:cs typeface="Arial" pitchFamily="34" charset="0"/>
              </a:rPr>
              <a:t>Част 1</a:t>
            </a:r>
            <a:endParaRPr lang="ko-KR" altLang="en-US" sz="2400" b="1" dirty="0">
              <a:solidFill>
                <a:srgbClr val="243255"/>
              </a:solidFill>
              <a:cs typeface="Arial" pitchFamily="34" charset="0"/>
            </a:endParaRPr>
          </a:p>
        </p:txBody>
      </p:sp>
    </p:spTree>
    <p:extLst>
      <p:ext uri="{BB962C8B-B14F-4D97-AF65-F5344CB8AC3E}">
        <p14:creationId xmlns:p14="http://schemas.microsoft.com/office/powerpoint/2010/main" val="291498856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3627446805"/>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5" name="Diagram 4"/>
          <p:cNvGraphicFramePr/>
          <p:nvPr>
            <p:extLst>
              <p:ext uri="{D42A27DB-BD31-4B8C-83A1-F6EECF244321}">
                <p14:modId xmlns:p14="http://schemas.microsoft.com/office/powerpoint/2010/main" val="291541577"/>
              </p:ext>
            </p:extLst>
          </p:nvPr>
        </p:nvGraphicFramePr>
        <p:xfrm>
          <a:off x="761999" y="2857500"/>
          <a:ext cx="10014579" cy="54102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6" name="Picture 5" descr="Free &lt;strong&gt;Six&lt;/strong&gt; &lt;strong&gt;Hats&lt;/strong&gt; PowerPoint Template - Free PowerPoint ..."/>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49000" y="4305300"/>
            <a:ext cx="5638800" cy="3124200"/>
          </a:xfrm>
          <a:prstGeom prst="rect">
            <a:avLst/>
          </a:prstGeom>
          <a:ln>
            <a:solidFill>
              <a:srgbClr val="243255"/>
            </a:solidFill>
          </a:ln>
        </p:spPr>
      </p:pic>
    </p:spTree>
    <p:extLst>
      <p:ext uri="{BB962C8B-B14F-4D97-AF65-F5344CB8AC3E}">
        <p14:creationId xmlns:p14="http://schemas.microsoft.com/office/powerpoint/2010/main" val="6220618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150880179"/>
              </p:ext>
            </p:extLst>
          </p:nvPr>
        </p:nvGraphicFramePr>
        <p:xfrm>
          <a:off x="635000" y="1723459"/>
          <a:ext cx="16200000"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9" name="Diagram 8"/>
          <p:cNvGraphicFramePr/>
          <p:nvPr>
            <p:extLst>
              <p:ext uri="{D42A27DB-BD31-4B8C-83A1-F6EECF244321}">
                <p14:modId xmlns:p14="http://schemas.microsoft.com/office/powerpoint/2010/main" val="4132585353"/>
              </p:ext>
            </p:extLst>
          </p:nvPr>
        </p:nvGraphicFramePr>
        <p:xfrm>
          <a:off x="761999" y="2857500"/>
          <a:ext cx="15849601" cy="55626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39180084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86953952"/>
              </p:ext>
            </p:extLst>
          </p:nvPr>
        </p:nvGraphicFramePr>
        <p:xfrm>
          <a:off x="685800" y="419100"/>
          <a:ext cx="16535400" cy="8021862"/>
        </p:xfrm>
        <a:graphic>
          <a:graphicData uri="http://schemas.openxmlformats.org/drawingml/2006/table">
            <a:tbl>
              <a:tblPr firstRow="1" bandRow="1">
                <a:tableStyleId>{9DCAF9ED-07DC-4A11-8D7F-57B35C25682E}</a:tableStyleId>
              </a:tblPr>
              <a:tblGrid>
                <a:gridCol w="8267700">
                  <a:extLst>
                    <a:ext uri="{9D8B030D-6E8A-4147-A177-3AD203B41FA5}">
                      <a16:colId xmlns:a16="http://schemas.microsoft.com/office/drawing/2014/main" val="1839381889"/>
                    </a:ext>
                  </a:extLst>
                </a:gridCol>
                <a:gridCol w="8267700">
                  <a:extLst>
                    <a:ext uri="{9D8B030D-6E8A-4147-A177-3AD203B41FA5}">
                      <a16:colId xmlns:a16="http://schemas.microsoft.com/office/drawing/2014/main" val="1542691788"/>
                    </a:ext>
                  </a:extLst>
                </a:gridCol>
              </a:tblGrid>
              <a:tr h="1025372">
                <a:tc gridSpan="2">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bg-BG" sz="3200" noProof="0"/>
                        <a:t>Основни практики на дизайн мисленето</a:t>
                      </a:r>
                      <a:r>
                        <a:rPr lang="en-GB" sz="3200" noProof="0"/>
                        <a:t> </a:t>
                      </a:r>
                      <a:r>
                        <a:rPr lang="en-GB" sz="3200" noProof="0" dirty="0"/>
                        <a:t>(</a:t>
                      </a:r>
                      <a:r>
                        <a:rPr lang="en-GB" sz="3200" noProof="0" dirty="0" err="1"/>
                        <a:t>Dell’Era</a:t>
                      </a:r>
                      <a:r>
                        <a:rPr lang="en-GB" sz="3200" baseline="0" noProof="0" dirty="0"/>
                        <a:t> et al., 2018</a:t>
                      </a:r>
                      <a:r>
                        <a:rPr lang="en-GB" sz="3200" baseline="0" noProof="0"/>
                        <a:t>, </a:t>
                      </a:r>
                      <a:r>
                        <a:rPr lang="bg-BG" sz="3200" baseline="0" noProof="0"/>
                        <a:t>стр</a:t>
                      </a:r>
                      <a:r>
                        <a:rPr lang="en-GB" sz="3200" baseline="0" noProof="0"/>
                        <a:t>.</a:t>
                      </a:r>
                      <a:r>
                        <a:rPr lang="bg-BG" sz="3200" baseline="0" noProof="0"/>
                        <a:t> </a:t>
                      </a:r>
                      <a:r>
                        <a:rPr lang="en-GB" sz="3200" baseline="0" noProof="0"/>
                        <a:t>330</a:t>
                      </a:r>
                      <a:r>
                        <a:rPr lang="en-GB" sz="3200" baseline="0" noProof="0" dirty="0"/>
                        <a:t>)</a:t>
                      </a:r>
                      <a:endParaRPr lang="en-GB" sz="3200" noProof="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2227"/>
                    </a:solidFill>
                  </a:tcPr>
                </a:tc>
                <a:tc hMerge="1">
                  <a:txBody>
                    <a:bodyPr/>
                    <a:lstStyle/>
                    <a:p>
                      <a:pPr algn="ctr"/>
                      <a:endParaRPr lang="hr-HR" sz="3600" dirty="0"/>
                    </a:p>
                  </a:txBody>
                  <a:tcPr anchor="ctr">
                    <a:lnB w="12700" cap="flat" cmpd="sng" algn="ctr">
                      <a:solidFill>
                        <a:schemeClr val="tx1"/>
                      </a:solidFill>
                      <a:prstDash val="solid"/>
                      <a:round/>
                      <a:headEnd type="none" w="med" len="med"/>
                      <a:tailEnd type="none" w="med" len="med"/>
                    </a:lnB>
                    <a:solidFill>
                      <a:srgbClr val="E12227"/>
                    </a:solidFill>
                  </a:tcPr>
                </a:tc>
                <a:extLst>
                  <a:ext uri="{0D108BD9-81ED-4DB2-BD59-A6C34878D82A}">
                    <a16:rowId xmlns:a16="http://schemas.microsoft.com/office/drawing/2014/main" val="1355754305"/>
                  </a:ext>
                </a:extLst>
              </a:tr>
              <a:tr h="1120805">
                <a:tc>
                  <a:txBody>
                    <a:bodyPr/>
                    <a:lstStyle/>
                    <a:p>
                      <a:pPr algn="ctr"/>
                      <a:r>
                        <a:rPr lang="bg-BG" sz="3200" b="1" noProof="0">
                          <a:solidFill>
                            <a:srgbClr val="243255"/>
                          </a:solidFill>
                        </a:rPr>
                        <a:t>Тема</a:t>
                      </a:r>
                      <a:endParaRPr lang="en-GB" sz="3200" b="1"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bg-BG" sz="3200" b="1" noProof="0">
                          <a:solidFill>
                            <a:srgbClr val="243255"/>
                          </a:solidFill>
                        </a:rPr>
                        <a:t>Практики</a:t>
                      </a:r>
                      <a:endParaRPr lang="en-GB" sz="3200" b="1"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4697645"/>
                  </a:ext>
                </a:extLst>
              </a:tr>
              <a:tr h="1120805">
                <a:tc>
                  <a:txBody>
                    <a:bodyPr/>
                    <a:lstStyle/>
                    <a:p>
                      <a:pPr algn="ctr"/>
                      <a:r>
                        <a:rPr lang="bg-BG" sz="2400" b="0" noProof="0">
                          <a:solidFill>
                            <a:srgbClr val="243255"/>
                          </a:solidFill>
                        </a:rPr>
                        <a:t>Дизайн, фокусиран върху хората</a:t>
                      </a:r>
                      <a:endParaRPr lang="en-GB" sz="2400" b="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2400" b="0" noProof="0">
                          <a:solidFill>
                            <a:srgbClr val="243255"/>
                          </a:solidFill>
                        </a:rPr>
                        <a:t>Включване на потребителите</a:t>
                      </a:r>
                      <a:endParaRPr lang="en-GB" sz="2400" b="0" noProof="0">
                        <a:solidFill>
                          <a:srgbClr val="243255"/>
                        </a:solidFill>
                      </a:endParaRPr>
                    </a:p>
                    <a:p>
                      <a:pPr marL="1609725"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2400" b="0" noProof="0">
                          <a:solidFill>
                            <a:srgbClr val="243255"/>
                          </a:solidFill>
                        </a:rPr>
                        <a:t>Емпатия към хората</a:t>
                      </a:r>
                      <a:endParaRPr lang="en-GB" sz="2400" b="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5334115"/>
                  </a:ext>
                </a:extLst>
              </a:tr>
              <a:tr h="1120805">
                <a:tc>
                  <a:txBody>
                    <a:bodyPr/>
                    <a:lstStyle/>
                    <a:p>
                      <a:pPr marL="95250" indent="0" algn="ctr">
                        <a:buFont typeface="Arial" panose="020B0604020202020204" pitchFamily="34" charset="0"/>
                        <a:buNone/>
                      </a:pPr>
                      <a:r>
                        <a:rPr lang="bg-BG" sz="2400" noProof="0">
                          <a:solidFill>
                            <a:srgbClr val="243255"/>
                          </a:solidFill>
                        </a:rPr>
                        <a:t>Преформулиране на проблема</a:t>
                      </a:r>
                      <a:endParaRPr lang="en-GB" sz="240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indent="-285750" algn="l">
                        <a:buFont typeface="Arial" panose="020B0604020202020204" pitchFamily="34" charset="0"/>
                        <a:buChar char="•"/>
                      </a:pPr>
                      <a:r>
                        <a:rPr lang="bg-BG" sz="2400" noProof="0">
                          <a:solidFill>
                            <a:srgbClr val="243255"/>
                          </a:solidFill>
                        </a:rPr>
                        <a:t>Формулиране и преформулиране</a:t>
                      </a:r>
                      <a:endParaRPr lang="en-GB" sz="2400" noProof="0">
                        <a:solidFill>
                          <a:srgbClr val="243255"/>
                        </a:solidFill>
                      </a:endParaRPr>
                    </a:p>
                    <a:p>
                      <a:pPr marL="1609725" indent="-285750" algn="l">
                        <a:buFont typeface="Arial" panose="020B0604020202020204" pitchFamily="34" charset="0"/>
                        <a:buChar char="•"/>
                      </a:pPr>
                      <a:r>
                        <a:rPr lang="bg-BG" sz="2400" noProof="0">
                          <a:solidFill>
                            <a:srgbClr val="243255"/>
                          </a:solidFill>
                        </a:rPr>
                        <a:t>Абдуктивно мислене</a:t>
                      </a:r>
                      <a:endParaRPr lang="en-GB" sz="2400" baseline="0" noProof="0">
                        <a:solidFill>
                          <a:srgbClr val="243255"/>
                        </a:solidFill>
                      </a:endParaRPr>
                    </a:p>
                    <a:p>
                      <a:pPr marL="1609725" indent="-285750" algn="l">
                        <a:buFont typeface="Arial" panose="020B0604020202020204" pitchFamily="34" charset="0"/>
                        <a:buChar char="•"/>
                      </a:pPr>
                      <a:r>
                        <a:rPr lang="bg-BG" sz="2400" baseline="0" noProof="0">
                          <a:solidFill>
                            <a:srgbClr val="243255"/>
                          </a:solidFill>
                        </a:rPr>
                        <a:t>Търпимост към непреодоленост</a:t>
                      </a:r>
                      <a:endParaRPr lang="en-GB" sz="240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07935146"/>
                  </a:ext>
                </a:extLst>
              </a:tr>
              <a:tr h="1120805">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bg-BG" sz="2400" b="0" noProof="0">
                          <a:solidFill>
                            <a:srgbClr val="243255"/>
                          </a:solidFill>
                        </a:rPr>
                        <a:t>Разнообразие</a:t>
                      </a:r>
                      <a:endParaRPr lang="en-GB" sz="2400" b="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528763"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2400" b="0" noProof="0">
                          <a:solidFill>
                            <a:srgbClr val="243255"/>
                          </a:solidFill>
                        </a:rPr>
                        <a:t>Интегриране мислене </a:t>
                      </a:r>
                      <a:endParaRPr lang="en-GB" sz="2400" b="0" noProof="0">
                        <a:solidFill>
                          <a:srgbClr val="243255"/>
                        </a:solidFill>
                      </a:endParaRPr>
                    </a:p>
                    <a:p>
                      <a:pPr marL="1528763"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2400" b="0" noProof="0">
                          <a:solidFill>
                            <a:srgbClr val="243255"/>
                          </a:solidFill>
                        </a:rPr>
                        <a:t>Холистично мислене </a:t>
                      </a:r>
                    </a:p>
                    <a:p>
                      <a:pPr marL="1528763" marR="0" indent="-3429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bg-BG" sz="2400" b="0" baseline="0" noProof="0">
                          <a:solidFill>
                            <a:srgbClr val="243255"/>
                          </a:solidFill>
                        </a:rPr>
                        <a:t>Интердисциплинарно сътрудничество</a:t>
                      </a:r>
                      <a:endParaRPr lang="en-GB" sz="2400" b="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42217870"/>
                  </a:ext>
                </a:extLst>
              </a:tr>
              <a:tr h="1120805">
                <a:tc>
                  <a:txBody>
                    <a:bodyPr/>
                    <a:lstStyle/>
                    <a:p>
                      <a:pPr marL="0" indent="0" algn="ctr">
                        <a:buFont typeface="Arial" panose="020B0604020202020204" pitchFamily="34" charset="0"/>
                        <a:buNone/>
                      </a:pPr>
                      <a:r>
                        <a:rPr lang="bg-BG" sz="2400" noProof="0">
                          <a:solidFill>
                            <a:srgbClr val="243255"/>
                          </a:solidFill>
                        </a:rPr>
                        <a:t>Експериментиране</a:t>
                      </a:r>
                      <a:endParaRPr lang="en-GB" sz="240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indent="-285750" algn="l">
                        <a:buFont typeface="Arial" panose="020B0604020202020204" pitchFamily="34" charset="0"/>
                        <a:buChar char="•"/>
                      </a:pPr>
                      <a:r>
                        <a:rPr lang="bg-BG" sz="2400" noProof="0">
                          <a:solidFill>
                            <a:srgbClr val="243255"/>
                          </a:solidFill>
                        </a:rPr>
                        <a:t>Научаване чрез правене</a:t>
                      </a:r>
                    </a:p>
                    <a:p>
                      <a:pPr marL="1609725" indent="-285750" algn="l">
                        <a:buFont typeface="Arial" panose="020B0604020202020204" pitchFamily="34" charset="0"/>
                        <a:buChar char="•"/>
                      </a:pPr>
                      <a:r>
                        <a:rPr lang="bg-BG" sz="2400" noProof="0">
                          <a:solidFill>
                            <a:srgbClr val="243255"/>
                          </a:solidFill>
                        </a:rPr>
                        <a:t>Чести и скорошни провали</a:t>
                      </a:r>
                      <a:endParaRPr lang="en-GB" sz="2400" baseline="0" noProof="0">
                        <a:solidFill>
                          <a:srgbClr val="243255"/>
                        </a:solidFill>
                      </a:endParaRPr>
                    </a:p>
                    <a:p>
                      <a:pPr marL="1609725" indent="-285750" algn="l">
                        <a:buFont typeface="Arial" panose="020B0604020202020204" pitchFamily="34" charset="0"/>
                        <a:buChar char="•"/>
                      </a:pPr>
                      <a:r>
                        <a:rPr lang="bg-BG" sz="2400" baseline="0" noProof="0">
                          <a:solidFill>
                            <a:srgbClr val="243255"/>
                          </a:solidFill>
                        </a:rPr>
                        <a:t>Разклоняване /Сближаване</a:t>
                      </a:r>
                      <a:endParaRPr lang="en-GB" sz="240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73510232"/>
                  </a:ext>
                </a:extLst>
              </a:tr>
              <a:tr h="1120805">
                <a:tc>
                  <a:txBody>
                    <a:bodyPr/>
                    <a:lstStyle/>
                    <a:p>
                      <a:pPr marL="0" indent="0" algn="ctr">
                        <a:buFont typeface="Arial" panose="020B0604020202020204" pitchFamily="34" charset="0"/>
                        <a:buNone/>
                      </a:pPr>
                      <a:r>
                        <a:rPr lang="bg-BG" sz="2400" noProof="0">
                          <a:solidFill>
                            <a:srgbClr val="243255"/>
                          </a:solidFill>
                        </a:rPr>
                        <a:t>Визуализация</a:t>
                      </a:r>
                      <a:endParaRPr lang="en-GB" sz="2400" noProof="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609725" indent="-285750" algn="l">
                        <a:buFont typeface="Arial" panose="020B0604020202020204" pitchFamily="34" charset="0"/>
                        <a:buChar char="•"/>
                      </a:pPr>
                      <a:r>
                        <a:rPr lang="bg-BG" sz="2400" noProof="0">
                          <a:solidFill>
                            <a:srgbClr val="243255"/>
                          </a:solidFill>
                        </a:rPr>
                        <a:t>Визуализиране на идеите</a:t>
                      </a:r>
                      <a:r>
                        <a:rPr lang="en-US" sz="2400" noProof="0">
                          <a:solidFill>
                            <a:srgbClr val="243255"/>
                          </a:solidFill>
                        </a:rPr>
                        <a:t> </a:t>
                      </a:r>
                      <a:r>
                        <a:rPr lang="bg-BG" sz="2400" noProof="0">
                          <a:solidFill>
                            <a:srgbClr val="243255"/>
                          </a:solidFill>
                        </a:rPr>
                        <a:t>и прозренията за по-доброто им разбиране </a:t>
                      </a:r>
                      <a:endParaRPr lang="en-GB" sz="2400" noProof="0">
                        <a:solidFill>
                          <a:srgbClr val="243255"/>
                        </a:solidFill>
                      </a:endParaRPr>
                    </a:p>
                    <a:p>
                      <a:pPr marL="1609725" indent="-285750" algn="l">
                        <a:buFont typeface="Arial" panose="020B0604020202020204" pitchFamily="34" charset="0"/>
                        <a:buChar char="•"/>
                      </a:pPr>
                      <a:r>
                        <a:rPr lang="bg-BG" sz="2400" noProof="0">
                          <a:solidFill>
                            <a:srgbClr val="243255"/>
                          </a:solidFill>
                        </a:rPr>
                        <a:t>Представяне на абстрактни понятия </a:t>
                      </a:r>
                      <a:endParaRPr lang="en-GB" sz="2400" noProof="0" dirty="0">
                        <a:solidFill>
                          <a:srgbClr val="243255"/>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05218596"/>
                  </a:ext>
                </a:extLst>
              </a:tr>
            </a:tbl>
          </a:graphicData>
        </a:graphic>
      </p:graphicFrame>
    </p:spTree>
    <p:extLst>
      <p:ext uri="{BB962C8B-B14F-4D97-AF65-F5344CB8AC3E}">
        <p14:creationId xmlns:p14="http://schemas.microsoft.com/office/powerpoint/2010/main" val="30648557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hr-HR"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543050022"/>
              </p:ext>
            </p:extLst>
          </p:nvPr>
        </p:nvGraphicFramePr>
        <p:xfrm>
          <a:off x="762001" y="1866900"/>
          <a:ext cx="16078199" cy="6096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0635296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938056" y="800100"/>
            <a:ext cx="4014944"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ctr"/>
            <a:r>
              <a:rPr lang="bg-BG" sz="4800">
                <a:solidFill>
                  <a:srgbClr val="E12227"/>
                </a:solidFill>
                <a:latin typeface="Tahoma" panose="020B0604030504040204" pitchFamily="34" charset="0"/>
                <a:ea typeface="Tahoma" panose="020B0604030504040204" pitchFamily="34" charset="0"/>
                <a:cs typeface="Tahoma" panose="020B0604030504040204" pitchFamily="34" charset="0"/>
              </a:rPr>
              <a:t>Обобщение</a:t>
            </a:r>
            <a:endPar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87544350-7308-44B5-9A20-912FD6C61012}"/>
              </a:ext>
            </a:extLst>
          </p:cNvPr>
          <p:cNvSpPr txBox="1"/>
          <p:nvPr/>
        </p:nvSpPr>
        <p:spPr>
          <a:xfrm>
            <a:off x="228600" y="9563100"/>
            <a:ext cx="12573000" cy="523220"/>
          </a:xfrm>
          <a:prstGeom prst="rect">
            <a:avLst/>
          </a:prstGeom>
          <a:noFill/>
        </p:spPr>
        <p:txBody>
          <a:bodyPr wrap="square">
            <a:spAutoFit/>
          </a:bodyPr>
          <a:lstStyle/>
          <a:p>
            <a:r>
              <a:rPr lang="en-US" sz="1400" dirty="0">
                <a:solidFill>
                  <a:prstClr val="white"/>
                </a:solidFill>
                <a:latin typeface="YADLjI9qxTA 0"/>
              </a:rPr>
              <a:t>With the support of the Erasmus+ </a:t>
            </a:r>
            <a:r>
              <a:rPr lang="en-US" sz="1400" dirty="0" err="1">
                <a:solidFill>
                  <a:prstClr val="white"/>
                </a:solidFill>
                <a:latin typeface="YADLjI9qxTA 0"/>
              </a:rPr>
              <a:t>programme</a:t>
            </a:r>
            <a:r>
              <a:rPr lang="en-US" sz="1400" dirty="0">
                <a:solidFill>
                  <a:prstClr val="white"/>
                </a:solidFill>
                <a:latin typeface="YADLjI9qxTA 0"/>
              </a:rPr>
              <a:t> of the European Union. This document and its contents reflects the views only of the authors, and the Commission cannot be held responsible for any use which may be made of the information contained therein. </a:t>
            </a:r>
          </a:p>
        </p:txBody>
      </p:sp>
      <p:pic>
        <p:nvPicPr>
          <p:cNvPr id="9" name="Imagen 8">
            <a:extLst>
              <a:ext uri="{FF2B5EF4-FFF2-40B4-BE49-F238E27FC236}">
                <a16:creationId xmlns:a16="http://schemas.microsoft.com/office/drawing/2014/main" id="{B32604EA-3E84-422E-91CD-A8611E0F4B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0" name="Imagen 9">
            <a:extLst>
              <a:ext uri="{FF2B5EF4-FFF2-40B4-BE49-F238E27FC236}">
                <a16:creationId xmlns:a16="http://schemas.microsoft.com/office/drawing/2014/main" id="{F98B154E-951D-49A0-AB7D-8F3063CF7A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pSp>
        <p:nvGrpSpPr>
          <p:cNvPr id="8" name="Group 24">
            <a:extLst>
              <a:ext uri="{FF2B5EF4-FFF2-40B4-BE49-F238E27FC236}">
                <a16:creationId xmlns:a16="http://schemas.microsoft.com/office/drawing/2014/main" id="{52A43621-5E05-411B-BCD2-EA3346DCD231}"/>
              </a:ext>
            </a:extLst>
          </p:cNvPr>
          <p:cNvGrpSpPr/>
          <p:nvPr/>
        </p:nvGrpSpPr>
        <p:grpSpPr>
          <a:xfrm>
            <a:off x="938055" y="2104008"/>
            <a:ext cx="4921658" cy="1411758"/>
            <a:chOff x="27300" y="1960715"/>
            <a:chExt cx="2835997" cy="3177719"/>
          </a:xfrm>
        </p:grpSpPr>
        <p:sp>
          <p:nvSpPr>
            <p:cNvPr id="11" name="TextBox 10">
              <a:extLst>
                <a:ext uri="{FF2B5EF4-FFF2-40B4-BE49-F238E27FC236}">
                  <a16:creationId xmlns:a16="http://schemas.microsoft.com/office/drawing/2014/main" id="{9AFEF731-319A-4634-84F8-F58850B9C459}"/>
                </a:ext>
              </a:extLst>
            </p:cNvPr>
            <p:cNvSpPr txBox="1"/>
            <p:nvPr/>
          </p:nvSpPr>
          <p:spPr>
            <a:xfrm>
              <a:off x="27300" y="2852283"/>
              <a:ext cx="2835997" cy="2286151"/>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bg-BG" altLang="ko-KR" sz="2000">
                  <a:solidFill>
                    <a:prstClr val="black">
                      <a:lumMod val="75000"/>
                      <a:lumOff val="25000"/>
                    </a:prstClr>
                  </a:solidFill>
                  <a:cs typeface="Arial" pitchFamily="34" charset="0"/>
                </a:rPr>
                <a:t>„</a:t>
              </a:r>
              <a:r>
                <a:rPr lang="ru-RU" altLang="ko-KR" sz="2000" i="1">
                  <a:solidFill>
                    <a:srgbClr val="002060"/>
                  </a:solidFill>
                  <a:cs typeface="Arial" pitchFamily="34" charset="0"/>
                </a:rPr>
                <a:t>способността да се провежда дейност, която е едновременно и новаторска</a:t>
              </a:r>
              <a:r>
                <a:rPr lang="bg-BG" altLang="ko-KR" sz="2000" i="1">
                  <a:solidFill>
                    <a:srgbClr val="002060"/>
                  </a:solidFill>
                  <a:cs typeface="Arial" pitchFamily="34" charset="0"/>
                </a:rPr>
                <a:t>, и подходяща</a:t>
              </a:r>
              <a:r>
                <a:rPr lang="ru-RU" altLang="ko-KR" sz="2000" i="1">
                  <a:solidFill>
                    <a:prstClr val="black">
                      <a:lumMod val="75000"/>
                      <a:lumOff val="25000"/>
                    </a:prstClr>
                  </a:solidFill>
                  <a:cs typeface="Arial" pitchFamily="34" charset="0"/>
                </a:rPr>
                <a:t>»</a:t>
              </a:r>
              <a:endParaRPr lang="en-US" altLang="ko-KR" sz="2000" i="1" dirty="0">
                <a:solidFill>
                  <a:prstClr val="black">
                    <a:lumMod val="75000"/>
                    <a:lumOff val="25000"/>
                  </a:prstClr>
                </a:solidFill>
                <a:cs typeface="Arial" pitchFamily="34" charset="0"/>
              </a:endParaRPr>
            </a:p>
          </p:txBody>
        </p:sp>
        <p:sp>
          <p:nvSpPr>
            <p:cNvPr id="12" name="TextBox 11">
              <a:extLst>
                <a:ext uri="{FF2B5EF4-FFF2-40B4-BE49-F238E27FC236}">
                  <a16:creationId xmlns:a16="http://schemas.microsoft.com/office/drawing/2014/main" id="{6EE630EF-3FE7-48E3-B430-B56FF6756045}"/>
                </a:ext>
              </a:extLst>
            </p:cNvPr>
            <p:cNvSpPr txBox="1"/>
            <p:nvPr/>
          </p:nvSpPr>
          <p:spPr>
            <a:xfrm>
              <a:off x="270583" y="1960715"/>
              <a:ext cx="2059657" cy="1039159"/>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bg-BG" altLang="ko-KR" sz="2400" b="1">
                  <a:solidFill>
                    <a:srgbClr val="243255"/>
                  </a:solidFill>
                  <a:cs typeface="Arial" pitchFamily="34" charset="0"/>
                </a:rPr>
                <a:t>Креативност</a:t>
              </a:r>
              <a:endParaRPr lang="en-GB" altLang="ko-KR" sz="2400" b="1" dirty="0">
                <a:solidFill>
                  <a:srgbClr val="243255"/>
                </a:solidFill>
                <a:cs typeface="Arial" pitchFamily="34" charset="0"/>
              </a:endParaRPr>
            </a:p>
          </p:txBody>
        </p:sp>
      </p:grpSp>
      <p:grpSp>
        <p:nvGrpSpPr>
          <p:cNvPr id="14" name="Group 24">
            <a:extLst>
              <a:ext uri="{FF2B5EF4-FFF2-40B4-BE49-F238E27FC236}">
                <a16:creationId xmlns:a16="http://schemas.microsoft.com/office/drawing/2014/main" id="{9B8A4B3D-E5D1-4695-BFD9-FEF1081AF05D}"/>
              </a:ext>
            </a:extLst>
          </p:cNvPr>
          <p:cNvGrpSpPr/>
          <p:nvPr/>
        </p:nvGrpSpPr>
        <p:grpSpPr>
          <a:xfrm>
            <a:off x="1514320" y="4029573"/>
            <a:ext cx="4271359" cy="997346"/>
            <a:chOff x="343360" y="3037318"/>
            <a:chExt cx="2520264" cy="1087604"/>
          </a:xfrm>
        </p:grpSpPr>
        <p:sp>
          <p:nvSpPr>
            <p:cNvPr id="15" name="TextBox 10">
              <a:extLst>
                <a:ext uri="{FF2B5EF4-FFF2-40B4-BE49-F238E27FC236}">
                  <a16:creationId xmlns:a16="http://schemas.microsoft.com/office/drawing/2014/main" id="{17DC1059-297B-436B-860D-4D1957B3FFE2}"/>
                </a:ext>
              </a:extLst>
            </p:cNvPr>
            <p:cNvSpPr txBox="1"/>
            <p:nvPr/>
          </p:nvSpPr>
          <p:spPr>
            <a:xfrm>
              <a:off x="399729" y="3688603"/>
              <a:ext cx="2463895" cy="436319"/>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en-GB" altLang="ko-KR" sz="2000" b="1" dirty="0">
                  <a:solidFill>
                    <a:srgbClr val="002060"/>
                  </a:solidFill>
                  <a:cs typeface="Arial" pitchFamily="34" charset="0"/>
                </a:rPr>
                <a:t>P</a:t>
              </a:r>
              <a:r>
                <a:rPr lang="en-GB" altLang="ko-KR" sz="2000" dirty="0">
                  <a:solidFill>
                    <a:srgbClr val="002060"/>
                  </a:solidFill>
                  <a:cs typeface="Arial" pitchFamily="34" charset="0"/>
                </a:rPr>
                <a:t>erson, </a:t>
              </a:r>
              <a:r>
                <a:rPr lang="en-GB" altLang="ko-KR" sz="2000" b="1" dirty="0">
                  <a:solidFill>
                    <a:srgbClr val="002060"/>
                  </a:solidFill>
                  <a:cs typeface="Arial" pitchFamily="34" charset="0"/>
                </a:rPr>
                <a:t>P</a:t>
              </a:r>
              <a:r>
                <a:rPr lang="en-GB" altLang="ko-KR" sz="2000" dirty="0">
                  <a:solidFill>
                    <a:srgbClr val="002060"/>
                  </a:solidFill>
                  <a:cs typeface="Arial" pitchFamily="34" charset="0"/>
                </a:rPr>
                <a:t>rocesses, </a:t>
              </a:r>
              <a:r>
                <a:rPr lang="en-GB" altLang="ko-KR" sz="2000" b="1" dirty="0">
                  <a:solidFill>
                    <a:srgbClr val="002060"/>
                  </a:solidFill>
                  <a:cs typeface="Arial" pitchFamily="34" charset="0"/>
                </a:rPr>
                <a:t>P</a:t>
              </a:r>
              <a:r>
                <a:rPr lang="en-GB" altLang="ko-KR" sz="2000" dirty="0">
                  <a:solidFill>
                    <a:srgbClr val="002060"/>
                  </a:solidFill>
                  <a:cs typeface="Arial" pitchFamily="34" charset="0"/>
                </a:rPr>
                <a:t>roducts and </a:t>
              </a:r>
              <a:r>
                <a:rPr lang="en-GB" altLang="ko-KR" sz="2000" b="1" dirty="0">
                  <a:solidFill>
                    <a:srgbClr val="002060"/>
                  </a:solidFill>
                  <a:cs typeface="Arial" pitchFamily="34" charset="0"/>
                </a:rPr>
                <a:t>P</a:t>
              </a:r>
              <a:r>
                <a:rPr lang="en-GB" altLang="ko-KR" sz="2000" dirty="0">
                  <a:solidFill>
                    <a:srgbClr val="002060"/>
                  </a:solidFill>
                  <a:cs typeface="Arial" pitchFamily="34" charset="0"/>
                </a:rPr>
                <a:t>ress</a:t>
              </a:r>
            </a:p>
          </p:txBody>
        </p:sp>
        <p:sp>
          <p:nvSpPr>
            <p:cNvPr id="16" name="TextBox 11">
              <a:extLst>
                <a:ext uri="{FF2B5EF4-FFF2-40B4-BE49-F238E27FC236}">
                  <a16:creationId xmlns:a16="http://schemas.microsoft.com/office/drawing/2014/main" id="{9BB37ED8-1DCA-474A-89C7-F95393EEF28D}"/>
                </a:ext>
              </a:extLst>
            </p:cNvPr>
            <p:cNvSpPr txBox="1"/>
            <p:nvPr/>
          </p:nvSpPr>
          <p:spPr>
            <a:xfrm>
              <a:off x="343360" y="3037318"/>
              <a:ext cx="2466257" cy="503445"/>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bg-BG" altLang="ko-KR" sz="2400" b="1">
                  <a:solidFill>
                    <a:srgbClr val="243255"/>
                  </a:solidFill>
                  <a:cs typeface="Arial" pitchFamily="34" charset="0"/>
                </a:rPr>
                <a:t>Моделът на креативност </a:t>
              </a:r>
              <a:r>
                <a:rPr lang="en-US" altLang="ko-KR" sz="2400" b="1">
                  <a:solidFill>
                    <a:srgbClr val="243255"/>
                  </a:solidFill>
                  <a:cs typeface="Arial" pitchFamily="34" charset="0"/>
                </a:rPr>
                <a:t> 4P</a:t>
              </a:r>
              <a:endParaRPr lang="ko-KR" altLang="en-US" sz="2400" b="1" dirty="0">
                <a:solidFill>
                  <a:srgbClr val="243255"/>
                </a:solidFill>
                <a:cs typeface="Arial" pitchFamily="34" charset="0"/>
              </a:endParaRPr>
            </a:p>
          </p:txBody>
        </p:sp>
      </p:grpSp>
      <p:grpSp>
        <p:nvGrpSpPr>
          <p:cNvPr id="17" name="Group 24">
            <a:extLst>
              <a:ext uri="{FF2B5EF4-FFF2-40B4-BE49-F238E27FC236}">
                <a16:creationId xmlns:a16="http://schemas.microsoft.com/office/drawing/2014/main" id="{DB866CEE-8407-4843-B61F-F1D127C22EAF}"/>
              </a:ext>
            </a:extLst>
          </p:cNvPr>
          <p:cNvGrpSpPr/>
          <p:nvPr/>
        </p:nvGrpSpPr>
        <p:grpSpPr>
          <a:xfrm>
            <a:off x="457200" y="5792590"/>
            <a:ext cx="5205233" cy="2246510"/>
            <a:chOff x="-1760887" y="3058207"/>
            <a:chExt cx="4764343" cy="2246510"/>
          </a:xfrm>
        </p:grpSpPr>
        <p:sp>
          <p:nvSpPr>
            <p:cNvPr id="18" name="TextBox 10">
              <a:extLst>
                <a:ext uri="{FF2B5EF4-FFF2-40B4-BE49-F238E27FC236}">
                  <a16:creationId xmlns:a16="http://schemas.microsoft.com/office/drawing/2014/main" id="{96799BB0-B395-4523-A3D3-220EA6D24F71}"/>
                </a:ext>
              </a:extLst>
            </p:cNvPr>
            <p:cNvSpPr txBox="1"/>
            <p:nvPr/>
          </p:nvSpPr>
          <p:spPr>
            <a:xfrm>
              <a:off x="-1760887" y="3365725"/>
              <a:ext cx="4764343" cy="1938992"/>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endParaRPr lang="bg-BG" altLang="ko-KR" sz="2000" i="1">
                <a:solidFill>
                  <a:srgbClr val="002060"/>
                </a:solidFill>
                <a:cs typeface="Arial" pitchFamily="34" charset="0"/>
              </a:endParaRPr>
            </a:p>
            <a:p>
              <a:pPr algn="r"/>
              <a:r>
                <a:rPr lang="hr-HR" altLang="ko-KR" sz="2000" i="1">
                  <a:solidFill>
                    <a:srgbClr val="002060"/>
                  </a:solidFill>
                  <a:cs typeface="Arial" pitchFamily="34" charset="0"/>
                </a:rPr>
                <a:t>„</a:t>
              </a:r>
              <a:r>
                <a:rPr lang="bg-BG" altLang="ko-KR" sz="2000" i="1">
                  <a:solidFill>
                    <a:srgbClr val="002060"/>
                  </a:solidFill>
                  <a:cs typeface="Arial" pitchFamily="34" charset="0"/>
                </a:rPr>
                <a:t>Личността може да задвижи в максимална степен творческия си потенциал чрез преодоляване на психологическите пречки, които възникват при всеки етап на творческия процес.</a:t>
              </a:r>
              <a:r>
                <a:rPr lang="hr-HR" altLang="ko-KR" sz="2000">
                  <a:solidFill>
                    <a:srgbClr val="002060"/>
                  </a:solidFill>
                  <a:cs typeface="Arial" pitchFamily="34" charset="0"/>
                </a:rPr>
                <a:t>”</a:t>
              </a:r>
              <a:r>
                <a:rPr lang="en-US" altLang="ko-KR" sz="2000">
                  <a:solidFill>
                    <a:srgbClr val="002060"/>
                  </a:solidFill>
                  <a:cs typeface="Arial" pitchFamily="34" charset="0"/>
                </a:rPr>
                <a:t> </a:t>
              </a:r>
              <a:endParaRPr lang="en-US" altLang="ko-KR" sz="2000" dirty="0">
                <a:solidFill>
                  <a:srgbClr val="002060"/>
                </a:solidFill>
                <a:cs typeface="Arial" pitchFamily="34" charset="0"/>
              </a:endParaRPr>
            </a:p>
          </p:txBody>
        </p:sp>
        <p:sp>
          <p:nvSpPr>
            <p:cNvPr id="19" name="TextBox 11">
              <a:extLst>
                <a:ext uri="{FF2B5EF4-FFF2-40B4-BE49-F238E27FC236}">
                  <a16:creationId xmlns:a16="http://schemas.microsoft.com/office/drawing/2014/main" id="{DB8446E5-23E8-4A51-BA91-D3A602CF8F48}"/>
                </a:ext>
              </a:extLst>
            </p:cNvPr>
            <p:cNvSpPr txBox="1"/>
            <p:nvPr/>
          </p:nvSpPr>
          <p:spPr>
            <a:xfrm>
              <a:off x="-993684" y="3058207"/>
              <a:ext cx="3803301" cy="461665"/>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bg-BG" altLang="ko-KR" sz="2400" b="1">
                  <a:solidFill>
                    <a:srgbClr val="243255"/>
                  </a:solidFill>
                  <a:cs typeface="Arial" pitchFamily="34" charset="0"/>
                </a:rPr>
                <a:t>Пречки пред креативността </a:t>
              </a:r>
              <a:endParaRPr lang="en-GB" altLang="ko-KR" sz="2400" b="1" dirty="0">
                <a:solidFill>
                  <a:srgbClr val="243255"/>
                </a:solidFill>
                <a:cs typeface="Arial" pitchFamily="34" charset="0"/>
              </a:endParaRPr>
            </a:p>
          </p:txBody>
        </p:sp>
      </p:grpSp>
      <p:grpSp>
        <p:nvGrpSpPr>
          <p:cNvPr id="23" name="Group 24">
            <a:extLst>
              <a:ext uri="{FF2B5EF4-FFF2-40B4-BE49-F238E27FC236}">
                <a16:creationId xmlns:a16="http://schemas.microsoft.com/office/drawing/2014/main" id="{4A657819-FCC0-4979-9B2B-72DE1C7AF8C8}"/>
              </a:ext>
            </a:extLst>
          </p:cNvPr>
          <p:cNvGrpSpPr/>
          <p:nvPr/>
        </p:nvGrpSpPr>
        <p:grpSpPr>
          <a:xfrm>
            <a:off x="10870547" y="2210917"/>
            <a:ext cx="6057199" cy="1569328"/>
            <a:chOff x="268969" y="3087752"/>
            <a:chExt cx="5544146" cy="1569328"/>
          </a:xfrm>
        </p:grpSpPr>
        <p:sp>
          <p:nvSpPr>
            <p:cNvPr id="24" name="TextBox 10">
              <a:extLst>
                <a:ext uri="{FF2B5EF4-FFF2-40B4-BE49-F238E27FC236}">
                  <a16:creationId xmlns:a16="http://schemas.microsoft.com/office/drawing/2014/main" id="{81798755-DA18-4C76-ACE3-FDB0F0CB37A3}"/>
                </a:ext>
              </a:extLst>
            </p:cNvPr>
            <p:cNvSpPr txBox="1"/>
            <p:nvPr/>
          </p:nvSpPr>
          <p:spPr>
            <a:xfrm>
              <a:off x="803640" y="3333641"/>
              <a:ext cx="5009475" cy="1323439"/>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endParaRPr lang="bg-BG" altLang="ko-KR" sz="2000" i="1">
                <a:solidFill>
                  <a:prstClr val="black">
                    <a:lumMod val="75000"/>
                    <a:lumOff val="25000"/>
                  </a:prstClr>
                </a:solidFill>
                <a:cs typeface="Arial" pitchFamily="34" charset="0"/>
              </a:endParaRPr>
            </a:p>
            <a:p>
              <a:r>
                <a:rPr lang="hr-HR" altLang="ko-KR" sz="2000" i="1">
                  <a:solidFill>
                    <a:srgbClr val="002060"/>
                  </a:solidFill>
                  <a:cs typeface="Arial" pitchFamily="34" charset="0"/>
                </a:rPr>
                <a:t>„</a:t>
              </a:r>
              <a:r>
                <a:rPr lang="ru-RU" altLang="ko-KR" sz="2000" i="1">
                  <a:solidFill>
                    <a:srgbClr val="002060"/>
                  </a:solidFill>
                  <a:cs typeface="Arial" pitchFamily="34" charset="0"/>
                </a:rPr>
                <a:t>свързването на новаторство и приложимост в една завършена идея, разработена от група хора</a:t>
              </a:r>
              <a:r>
                <a:rPr lang="hr-HR" altLang="ko-KR" sz="2000" i="1">
                  <a:solidFill>
                    <a:srgbClr val="002060"/>
                  </a:solidFill>
                  <a:cs typeface="Arial" pitchFamily="34" charset="0"/>
                </a:rPr>
                <a:t>”</a:t>
              </a:r>
              <a:endParaRPr lang="en-US" altLang="ko-KR" sz="2000" i="1" dirty="0">
                <a:solidFill>
                  <a:srgbClr val="002060"/>
                </a:solidFill>
                <a:cs typeface="Arial" pitchFamily="34" charset="0"/>
              </a:endParaRPr>
            </a:p>
          </p:txBody>
        </p:sp>
        <p:sp>
          <p:nvSpPr>
            <p:cNvPr id="25" name="TextBox 11">
              <a:extLst>
                <a:ext uri="{FF2B5EF4-FFF2-40B4-BE49-F238E27FC236}">
                  <a16:creationId xmlns:a16="http://schemas.microsoft.com/office/drawing/2014/main" id="{E0AB3509-5C7A-4A97-950E-37006713C2DB}"/>
                </a:ext>
              </a:extLst>
            </p:cNvPr>
            <p:cNvSpPr txBox="1"/>
            <p:nvPr/>
          </p:nvSpPr>
          <p:spPr>
            <a:xfrm>
              <a:off x="268969" y="3087752"/>
              <a:ext cx="3378872" cy="461665"/>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r"/>
              <a:r>
                <a:rPr lang="bg-BG" altLang="ko-KR" sz="2400" b="1">
                  <a:solidFill>
                    <a:srgbClr val="243255"/>
                  </a:solidFill>
                  <a:cs typeface="Arial" pitchFamily="34" charset="0"/>
                </a:rPr>
                <a:t>Креативност на екипа</a:t>
              </a:r>
              <a:endParaRPr lang="en-GB" altLang="ko-KR" sz="2400" b="1" dirty="0">
                <a:solidFill>
                  <a:srgbClr val="243255"/>
                </a:solidFill>
                <a:cs typeface="Arial" pitchFamily="34" charset="0"/>
              </a:endParaRPr>
            </a:p>
          </p:txBody>
        </p:sp>
      </p:grpSp>
      <p:grpSp>
        <p:nvGrpSpPr>
          <p:cNvPr id="26" name="Group 24">
            <a:extLst>
              <a:ext uri="{FF2B5EF4-FFF2-40B4-BE49-F238E27FC236}">
                <a16:creationId xmlns:a16="http://schemas.microsoft.com/office/drawing/2014/main" id="{6A002D11-4967-436A-99D7-DF707B2D204D}"/>
              </a:ext>
            </a:extLst>
          </p:cNvPr>
          <p:cNvGrpSpPr/>
          <p:nvPr/>
        </p:nvGrpSpPr>
        <p:grpSpPr>
          <a:xfrm>
            <a:off x="11447770" y="3964247"/>
            <a:ext cx="6252178" cy="1356954"/>
            <a:chOff x="749960" y="3077894"/>
            <a:chExt cx="2367830" cy="1241223"/>
          </a:xfrm>
        </p:grpSpPr>
        <p:sp>
          <p:nvSpPr>
            <p:cNvPr id="27" name="TextBox 10">
              <a:extLst>
                <a:ext uri="{FF2B5EF4-FFF2-40B4-BE49-F238E27FC236}">
                  <a16:creationId xmlns:a16="http://schemas.microsoft.com/office/drawing/2014/main" id="{2399A468-8DB3-4FC6-AEE5-DEC45ABBACEE}"/>
                </a:ext>
              </a:extLst>
            </p:cNvPr>
            <p:cNvSpPr txBox="1"/>
            <p:nvPr/>
          </p:nvSpPr>
          <p:spPr>
            <a:xfrm>
              <a:off x="761387" y="3671605"/>
              <a:ext cx="2356403" cy="647512"/>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GB" altLang="ko-KR" sz="2000" i="1">
                  <a:solidFill>
                    <a:srgbClr val="002060"/>
                  </a:solidFill>
                  <a:cs typeface="Arial" pitchFamily="34" charset="0"/>
                </a:rPr>
                <a:t>„</a:t>
              </a:r>
              <a:r>
                <a:rPr lang="ru-RU" altLang="ko-KR" sz="2000" i="1">
                  <a:solidFill>
                    <a:srgbClr val="002060"/>
                  </a:solidFill>
                  <a:cs typeface="Arial" pitchFamily="34" charset="0"/>
                </a:rPr>
                <a:t>инструменти за пробуждане на креативността</a:t>
              </a:r>
              <a:r>
                <a:rPr lang="en-GB" altLang="ko-KR" sz="2000" i="1">
                  <a:solidFill>
                    <a:srgbClr val="002060"/>
                  </a:solidFill>
                  <a:cs typeface="Arial" pitchFamily="34" charset="0"/>
                </a:rPr>
                <a:t>”</a:t>
              </a:r>
              <a:endParaRPr lang="en-GB" altLang="ko-KR" sz="2000" i="1" dirty="0">
                <a:solidFill>
                  <a:srgbClr val="002060"/>
                </a:solidFill>
                <a:cs typeface="Arial" pitchFamily="34" charset="0"/>
              </a:endParaRPr>
            </a:p>
            <a:p>
              <a:r>
                <a:rPr lang="bg-BG" altLang="ko-KR" sz="2000">
                  <a:solidFill>
                    <a:srgbClr val="002060"/>
                  </a:solidFill>
                  <a:cs typeface="Arial" pitchFamily="34" charset="0"/>
                </a:rPr>
                <a:t>Брейнсторминг, брейнрайтинг, 6 мисловни шапки </a:t>
              </a:r>
              <a:r>
                <a:rPr lang="en-GB" altLang="ko-KR" sz="2000">
                  <a:solidFill>
                    <a:srgbClr val="002060"/>
                  </a:solidFill>
                  <a:cs typeface="Arial" pitchFamily="34" charset="0"/>
                </a:rPr>
                <a:t>….</a:t>
              </a:r>
              <a:endParaRPr lang="en-GB" altLang="ko-KR" sz="2000" dirty="0">
                <a:solidFill>
                  <a:srgbClr val="002060"/>
                </a:solidFill>
                <a:cs typeface="Arial" pitchFamily="34" charset="0"/>
              </a:endParaRPr>
            </a:p>
          </p:txBody>
        </p:sp>
        <p:sp>
          <p:nvSpPr>
            <p:cNvPr id="28" name="TextBox 11">
              <a:extLst>
                <a:ext uri="{FF2B5EF4-FFF2-40B4-BE49-F238E27FC236}">
                  <a16:creationId xmlns:a16="http://schemas.microsoft.com/office/drawing/2014/main" id="{B115CB1E-73DE-4E9C-A514-37B46CF1F050}"/>
                </a:ext>
              </a:extLst>
            </p:cNvPr>
            <p:cNvSpPr txBox="1"/>
            <p:nvPr/>
          </p:nvSpPr>
          <p:spPr>
            <a:xfrm>
              <a:off x="749960" y="3077894"/>
              <a:ext cx="2059657" cy="422291"/>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bg-BG" altLang="ko-KR" sz="2400" b="1">
                  <a:solidFill>
                    <a:srgbClr val="243255"/>
                  </a:solidFill>
                  <a:cs typeface="Arial" pitchFamily="34" charset="0"/>
                </a:rPr>
                <a:t>Техника на креативност </a:t>
              </a:r>
              <a:endParaRPr lang="en-GB" altLang="ko-KR" sz="2400" b="1" dirty="0">
                <a:solidFill>
                  <a:srgbClr val="243255"/>
                </a:solidFill>
                <a:cs typeface="Arial" pitchFamily="34" charset="0"/>
              </a:endParaRPr>
            </a:p>
          </p:txBody>
        </p:sp>
      </p:grpSp>
      <p:grpSp>
        <p:nvGrpSpPr>
          <p:cNvPr id="29" name="Group 24">
            <a:extLst>
              <a:ext uri="{FF2B5EF4-FFF2-40B4-BE49-F238E27FC236}">
                <a16:creationId xmlns:a16="http://schemas.microsoft.com/office/drawing/2014/main" id="{FC613702-BF26-4129-AFCA-F241F9735B7F}"/>
              </a:ext>
            </a:extLst>
          </p:cNvPr>
          <p:cNvGrpSpPr/>
          <p:nvPr/>
        </p:nvGrpSpPr>
        <p:grpSpPr>
          <a:xfrm>
            <a:off x="11364736" y="5863658"/>
            <a:ext cx="5871178" cy="2325213"/>
            <a:chOff x="738407" y="3058207"/>
            <a:chExt cx="2781715" cy="2325213"/>
          </a:xfrm>
        </p:grpSpPr>
        <p:sp>
          <p:nvSpPr>
            <p:cNvPr id="30" name="TextBox 10">
              <a:extLst>
                <a:ext uri="{FF2B5EF4-FFF2-40B4-BE49-F238E27FC236}">
                  <a16:creationId xmlns:a16="http://schemas.microsoft.com/office/drawing/2014/main" id="{531872EA-5AE3-4C23-B807-97AC2C2D88C4}"/>
                </a:ext>
              </a:extLst>
            </p:cNvPr>
            <p:cNvSpPr txBox="1"/>
            <p:nvPr/>
          </p:nvSpPr>
          <p:spPr>
            <a:xfrm>
              <a:off x="738407" y="3444428"/>
              <a:ext cx="2781715" cy="1938992"/>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ru-RU" altLang="ko-KR" sz="2000">
                  <a:solidFill>
                    <a:srgbClr val="002060"/>
                  </a:solidFill>
                  <a:cs typeface="Arial" pitchFamily="34" charset="0"/>
                </a:rPr>
                <a:t>Процес, обичайно ползван от всеки, който се занимава с организационен дизайн, но напоследък придобива популярност и сред предприемачите при вземане на решения. </a:t>
              </a:r>
              <a:endParaRPr lang="en-GB" altLang="ko-KR" sz="2000" dirty="0">
                <a:solidFill>
                  <a:srgbClr val="002060"/>
                </a:solidFill>
                <a:cs typeface="Arial" pitchFamily="34" charset="0"/>
              </a:endParaRPr>
            </a:p>
            <a:p>
              <a:pPr marL="342900" indent="-342900">
                <a:buFont typeface="Arial" panose="020B0604020202020204" pitchFamily="34" charset="0"/>
                <a:buChar char="•"/>
              </a:pPr>
              <a:r>
                <a:rPr lang="ru-RU" altLang="ko-KR" sz="2000">
                  <a:solidFill>
                    <a:srgbClr val="002060"/>
                  </a:solidFill>
                  <a:cs typeface="Arial" pitchFamily="34" charset="0"/>
                </a:rPr>
                <a:t>рефлексия, алтернативи, визуализация, емпатия, творческо разрешаване на проблеми</a:t>
              </a:r>
              <a:endParaRPr lang="en-GB" altLang="ko-KR" sz="2000" dirty="0">
                <a:solidFill>
                  <a:srgbClr val="002060"/>
                </a:solidFill>
                <a:cs typeface="Arial" pitchFamily="34" charset="0"/>
              </a:endParaRPr>
            </a:p>
          </p:txBody>
        </p:sp>
        <p:sp>
          <p:nvSpPr>
            <p:cNvPr id="31" name="TextBox 11">
              <a:extLst>
                <a:ext uri="{FF2B5EF4-FFF2-40B4-BE49-F238E27FC236}">
                  <a16:creationId xmlns:a16="http://schemas.microsoft.com/office/drawing/2014/main" id="{3496FDDB-DA03-41EC-BBE8-D1CC603AA0E3}"/>
                </a:ext>
              </a:extLst>
            </p:cNvPr>
            <p:cNvSpPr txBox="1"/>
            <p:nvPr/>
          </p:nvSpPr>
          <p:spPr>
            <a:xfrm>
              <a:off x="749960" y="3058207"/>
              <a:ext cx="2059657" cy="461665"/>
            </a:xfrm>
            <a:prstGeom prst="rect">
              <a:avLst/>
            </a:prstGeom>
            <a:noFill/>
          </p:spPr>
          <p:txBody>
            <a:bodyPr wrap="square" rtlCol="0"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bg-BG" altLang="ko-KR" sz="2400" b="1">
                  <a:solidFill>
                    <a:srgbClr val="243255"/>
                  </a:solidFill>
                  <a:cs typeface="Arial" pitchFamily="34" charset="0"/>
                </a:rPr>
                <a:t>Дизайн мислене </a:t>
              </a:r>
              <a:endParaRPr lang="en-GB" altLang="ko-KR" sz="2400" b="1" dirty="0">
                <a:solidFill>
                  <a:srgbClr val="243255"/>
                </a:solidFill>
                <a:cs typeface="Arial" pitchFamily="34" charset="0"/>
              </a:endParaRPr>
            </a:p>
          </p:txBody>
        </p:sp>
      </p:grpSp>
      <p:sp>
        <p:nvSpPr>
          <p:cNvPr id="32" name="object 6">
            <a:extLst>
              <a:ext uri="{FF2B5EF4-FFF2-40B4-BE49-F238E27FC236}">
                <a16:creationId xmlns:a16="http://schemas.microsoft.com/office/drawing/2014/main" id="{CEE910A2-374C-4468-A13C-46E4CB0449B6}"/>
              </a:ext>
            </a:extLst>
          </p:cNvPr>
          <p:cNvSpPr/>
          <p:nvPr/>
        </p:nvSpPr>
        <p:spPr>
          <a:xfrm rot="5400000">
            <a:off x="7343815" y="2694799"/>
            <a:ext cx="2096729" cy="1230122"/>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a:defRPr/>
            </a:pPr>
            <a:endParaRPr>
              <a:solidFill>
                <a:prstClr val="black"/>
              </a:solidFill>
            </a:endParaRPr>
          </a:p>
        </p:txBody>
      </p:sp>
      <p:sp>
        <p:nvSpPr>
          <p:cNvPr id="34" name="object 6">
            <a:extLst>
              <a:ext uri="{FF2B5EF4-FFF2-40B4-BE49-F238E27FC236}">
                <a16:creationId xmlns:a16="http://schemas.microsoft.com/office/drawing/2014/main" id="{C7398761-18DD-4CCF-A437-E0A5DDFE7E41}"/>
              </a:ext>
            </a:extLst>
          </p:cNvPr>
          <p:cNvSpPr/>
          <p:nvPr/>
        </p:nvSpPr>
        <p:spPr>
          <a:xfrm rot="16200000">
            <a:off x="7343815" y="3941652"/>
            <a:ext cx="2096729" cy="1230122"/>
          </a:xfrm>
          <a:custGeom>
            <a:avLst/>
            <a:gdLst/>
            <a:ahLst/>
            <a:cxnLst/>
            <a:rect l="l" t="t" r="r" b="b"/>
            <a:pathLst>
              <a:path w="516890" h="299720">
                <a:moveTo>
                  <a:pt x="258348" y="299481"/>
                </a:moveTo>
                <a:lnTo>
                  <a:pt x="0" y="0"/>
                </a:lnTo>
                <a:lnTo>
                  <a:pt x="516696" y="0"/>
                </a:lnTo>
                <a:lnTo>
                  <a:pt x="258348" y="299481"/>
                </a:lnTo>
                <a:close/>
              </a:path>
            </a:pathLst>
          </a:custGeom>
          <a:solidFill>
            <a:srgbClr val="243255"/>
          </a:solidFill>
          <a:ln>
            <a:solidFill>
              <a:srgbClr val="243255"/>
            </a:solidFill>
          </a:ln>
        </p:spPr>
        <p:txBody>
          <a:bodyPr wrap="square" lIns="0" tIns="0" rIns="0" bIns="0" rtlCol="0"/>
          <a:lstStyle/>
          <a:p>
            <a:pPr>
              <a:defRPr/>
            </a:pPr>
            <a:endParaRPr>
              <a:solidFill>
                <a:prstClr val="black"/>
              </a:solidFill>
            </a:endParaRPr>
          </a:p>
        </p:txBody>
      </p:sp>
      <p:sp>
        <p:nvSpPr>
          <p:cNvPr id="35" name="object 6">
            <a:extLst>
              <a:ext uri="{FF2B5EF4-FFF2-40B4-BE49-F238E27FC236}">
                <a16:creationId xmlns:a16="http://schemas.microsoft.com/office/drawing/2014/main" id="{DA0807CC-4844-4926-BE80-3DD0F21F228A}"/>
              </a:ext>
            </a:extLst>
          </p:cNvPr>
          <p:cNvSpPr/>
          <p:nvPr/>
        </p:nvSpPr>
        <p:spPr>
          <a:xfrm rot="5400000">
            <a:off x="7371524" y="5188506"/>
            <a:ext cx="2096729" cy="1230122"/>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a:defRPr/>
            </a:pPr>
            <a:endParaRPr>
              <a:solidFill>
                <a:prstClr val="black"/>
              </a:solidFill>
            </a:endParaRPr>
          </a:p>
        </p:txBody>
      </p:sp>
      <p:cxnSp>
        <p:nvCxnSpPr>
          <p:cNvPr id="37" name="Conector recto de flecha 36">
            <a:extLst>
              <a:ext uri="{FF2B5EF4-FFF2-40B4-BE49-F238E27FC236}">
                <a16:creationId xmlns:a16="http://schemas.microsoft.com/office/drawing/2014/main" id="{74A33815-3170-4404-9A53-725D15BD37C9}"/>
              </a:ext>
            </a:extLst>
          </p:cNvPr>
          <p:cNvCxnSpPr/>
          <p:nvPr/>
        </p:nvCxnSpPr>
        <p:spPr>
          <a:xfrm flipH="1" flipV="1">
            <a:off x="6062049" y="2933700"/>
            <a:ext cx="1524000" cy="1055192"/>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ector recto de flecha 37">
            <a:extLst>
              <a:ext uri="{FF2B5EF4-FFF2-40B4-BE49-F238E27FC236}">
                <a16:creationId xmlns:a16="http://schemas.microsoft.com/office/drawing/2014/main" id="{9209E7AD-41D5-4CA6-92F6-B3EBA639766C}"/>
              </a:ext>
            </a:extLst>
          </p:cNvPr>
          <p:cNvCxnSpPr>
            <a:cxnSpLocks/>
          </p:cNvCxnSpPr>
          <p:nvPr/>
        </p:nvCxnSpPr>
        <p:spPr>
          <a:xfrm flipH="1">
            <a:off x="5881211" y="5903898"/>
            <a:ext cx="1704838" cy="394211"/>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40" name="Conector recto de flecha 39">
            <a:extLst>
              <a:ext uri="{FF2B5EF4-FFF2-40B4-BE49-F238E27FC236}">
                <a16:creationId xmlns:a16="http://schemas.microsoft.com/office/drawing/2014/main" id="{601AD9E3-765F-4FE8-B225-C5099E105C7F}"/>
              </a:ext>
            </a:extLst>
          </p:cNvPr>
          <p:cNvCxnSpPr>
            <a:cxnSpLocks/>
          </p:cNvCxnSpPr>
          <p:nvPr/>
        </p:nvCxnSpPr>
        <p:spPr>
          <a:xfrm flipH="1">
            <a:off x="5881212" y="4755202"/>
            <a:ext cx="1704837" cy="0"/>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onector recto de flecha 43">
            <a:extLst>
              <a:ext uri="{FF2B5EF4-FFF2-40B4-BE49-F238E27FC236}">
                <a16:creationId xmlns:a16="http://schemas.microsoft.com/office/drawing/2014/main" id="{382E4B85-98FC-4B3E-A26D-2123BBF96516}"/>
              </a:ext>
            </a:extLst>
          </p:cNvPr>
          <p:cNvCxnSpPr>
            <a:cxnSpLocks/>
          </p:cNvCxnSpPr>
          <p:nvPr/>
        </p:nvCxnSpPr>
        <p:spPr>
          <a:xfrm flipV="1">
            <a:off x="9391593" y="3118525"/>
            <a:ext cx="1242456" cy="988909"/>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47" name="Conector recto de flecha 46">
            <a:extLst>
              <a:ext uri="{FF2B5EF4-FFF2-40B4-BE49-F238E27FC236}">
                <a16:creationId xmlns:a16="http://schemas.microsoft.com/office/drawing/2014/main" id="{F21933CA-77C0-4516-BC43-3FBD06E13CB9}"/>
              </a:ext>
            </a:extLst>
          </p:cNvPr>
          <p:cNvCxnSpPr>
            <a:cxnSpLocks/>
          </p:cNvCxnSpPr>
          <p:nvPr/>
        </p:nvCxnSpPr>
        <p:spPr>
          <a:xfrm>
            <a:off x="9391593" y="5803567"/>
            <a:ext cx="1478954" cy="754895"/>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ector recto de flecha 48">
            <a:extLst>
              <a:ext uri="{FF2B5EF4-FFF2-40B4-BE49-F238E27FC236}">
                <a16:creationId xmlns:a16="http://schemas.microsoft.com/office/drawing/2014/main" id="{BFFBAF7E-69C7-449C-A565-EEFB8A01875C}"/>
              </a:ext>
            </a:extLst>
          </p:cNvPr>
          <p:cNvCxnSpPr>
            <a:cxnSpLocks/>
          </p:cNvCxnSpPr>
          <p:nvPr/>
        </p:nvCxnSpPr>
        <p:spPr>
          <a:xfrm>
            <a:off x="9391593" y="4786248"/>
            <a:ext cx="1752600" cy="0"/>
          </a:xfrm>
          <a:prstGeom prst="straightConnector1">
            <a:avLst/>
          </a:prstGeom>
          <a:ln>
            <a:solidFill>
              <a:srgbClr val="243255"/>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918437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anim calcmode="lin" valueType="num">
                                      <p:cBhvr additive="base">
                                        <p:cTn id="23" dur="500" fill="hold"/>
                                        <p:tgtEl>
                                          <p:spTgt spid="26"/>
                                        </p:tgtEl>
                                        <p:attrNameLst>
                                          <p:attrName>ppt_x</p:attrName>
                                        </p:attrNameLst>
                                      </p:cBhvr>
                                      <p:tavLst>
                                        <p:tav tm="0">
                                          <p:val>
                                            <p:strVal val="#ppt_x"/>
                                          </p:val>
                                        </p:tav>
                                        <p:tav tm="100000">
                                          <p:val>
                                            <p:strVal val="#ppt_x"/>
                                          </p:val>
                                        </p:tav>
                                      </p:tavLst>
                                    </p:anim>
                                    <p:anim calcmode="lin" valueType="num">
                                      <p:cBhvr additive="base">
                                        <p:cTn id="24" dur="500" fill="hold"/>
                                        <p:tgtEl>
                                          <p:spTgt spid="2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anim calcmode="lin" valueType="num">
                                      <p:cBhvr additive="base">
                                        <p:cTn id="27" dur="500" fill="hold"/>
                                        <p:tgtEl>
                                          <p:spTgt spid="29"/>
                                        </p:tgtEl>
                                        <p:attrNameLst>
                                          <p:attrName>ppt_x</p:attrName>
                                        </p:attrNameLst>
                                      </p:cBhvr>
                                      <p:tavLst>
                                        <p:tav tm="0">
                                          <p:val>
                                            <p:strVal val="#ppt_x"/>
                                          </p:val>
                                        </p:tav>
                                        <p:tav tm="100000">
                                          <p:val>
                                            <p:strVal val="#ppt_x"/>
                                          </p:val>
                                        </p:tav>
                                      </p:tavLst>
                                    </p:anim>
                                    <p:anim calcmode="lin" valueType="num">
                                      <p:cBhvr additive="base">
                                        <p:cTn id="2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938056" y="800100"/>
            <a:ext cx="7672544" cy="1490152"/>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sz="4800">
                <a:solidFill>
                  <a:srgbClr val="E12227"/>
                </a:solidFill>
                <a:latin typeface="Tahoma" panose="020B0604030504040204" pitchFamily="34" charset="0"/>
                <a:ea typeface="Tahoma" panose="020B0604030504040204" pitchFamily="34" charset="0"/>
                <a:cs typeface="Tahoma" panose="020B0604030504040204" pitchFamily="34" charset="0"/>
              </a:rPr>
              <a:t>Тест за самооценка</a:t>
            </a:r>
          </a:p>
          <a:p>
            <a:endPar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87544350-7308-44B5-9A20-912FD6C61012}"/>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9" name="Imagen 8">
            <a:extLst>
              <a:ext uri="{FF2B5EF4-FFF2-40B4-BE49-F238E27FC236}">
                <a16:creationId xmlns:a16="http://schemas.microsoft.com/office/drawing/2014/main" id="{B32604EA-3E84-422E-91CD-A8611E0F4B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0" name="Imagen 9">
            <a:extLst>
              <a:ext uri="{FF2B5EF4-FFF2-40B4-BE49-F238E27FC236}">
                <a16:creationId xmlns:a16="http://schemas.microsoft.com/office/drawing/2014/main" id="{F98B154E-951D-49A0-AB7D-8F3063CF7A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33" name="Text Placeholder 4">
            <a:extLst>
              <a:ext uri="{FF2B5EF4-FFF2-40B4-BE49-F238E27FC236}">
                <a16:creationId xmlns:a16="http://schemas.microsoft.com/office/drawing/2014/main" id="{C1793E25-598D-4A66-9AD0-B5A3E888F16F}"/>
              </a:ext>
            </a:extLst>
          </p:cNvPr>
          <p:cNvSpPr txBox="1">
            <a:spLocks/>
          </p:cNvSpPr>
          <p:nvPr/>
        </p:nvSpPr>
        <p:spPr>
          <a:xfrm>
            <a:off x="992847" y="3397145"/>
            <a:ext cx="3051436" cy="2412019"/>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ko-KR" sz="2200" b="1">
                <a:solidFill>
                  <a:srgbClr val="243255"/>
                </a:solidFill>
                <a:cs typeface="Arial" pitchFamily="34" charset="0"/>
              </a:rPr>
              <a:t>1. </a:t>
            </a:r>
            <a:r>
              <a:rPr lang="ru-RU" altLang="ko-KR" sz="2200" b="1">
                <a:solidFill>
                  <a:srgbClr val="243255"/>
                </a:solidFill>
                <a:cs typeface="Arial" pitchFamily="34" charset="0"/>
              </a:rPr>
              <a:t>Кое не е съставна част на креативността?</a:t>
            </a:r>
          </a:p>
          <a:p>
            <a:endParaRPr lang="ko-KR" altLang="en-US" sz="2200" b="1" dirty="0">
              <a:solidFill>
                <a:srgbClr val="243255"/>
              </a:solidFill>
              <a:cs typeface="Arial" pitchFamily="34" charset="0"/>
            </a:endParaRPr>
          </a:p>
        </p:txBody>
      </p:sp>
      <p:sp>
        <p:nvSpPr>
          <p:cNvPr id="36" name="Text Placeholder 5">
            <a:extLst>
              <a:ext uri="{FF2B5EF4-FFF2-40B4-BE49-F238E27FC236}">
                <a16:creationId xmlns:a16="http://schemas.microsoft.com/office/drawing/2014/main" id="{E4B0EC0B-2A49-400A-9F21-A3725C4616F9}"/>
              </a:ext>
            </a:extLst>
          </p:cNvPr>
          <p:cNvSpPr txBox="1">
            <a:spLocks/>
          </p:cNvSpPr>
          <p:nvPr/>
        </p:nvSpPr>
        <p:spPr>
          <a:xfrm>
            <a:off x="762001" y="5066969"/>
            <a:ext cx="3015960" cy="3114527"/>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indent="-457200" fontAlgn="base">
              <a:buAutoNum type="alphaLcParenR"/>
            </a:pPr>
            <a:r>
              <a:rPr lang="ru-RU" sz="2000">
                <a:solidFill>
                  <a:srgbClr val="002060"/>
                </a:solidFill>
              </a:rPr>
              <a:t>склонността да се поемат рискове</a:t>
            </a:r>
            <a:endParaRPr lang="en-US" sz="2000">
              <a:solidFill>
                <a:srgbClr val="002060"/>
              </a:solidFill>
            </a:endParaRPr>
          </a:p>
          <a:p>
            <a:pPr marL="457200" indent="-457200" fontAlgn="base">
              <a:buAutoNum type="alphaLcParenR"/>
            </a:pPr>
            <a:r>
              <a:rPr lang="bg-BG" sz="2000">
                <a:solidFill>
                  <a:srgbClr val="002060"/>
                </a:solidFill>
              </a:rPr>
              <a:t>в</a:t>
            </a:r>
            <a:r>
              <a:rPr lang="ru-RU" sz="2000">
                <a:solidFill>
                  <a:srgbClr val="002060"/>
                </a:solidFill>
              </a:rPr>
              <a:t>ъображението</a:t>
            </a:r>
            <a:endParaRPr lang="en-US" sz="2000">
              <a:solidFill>
                <a:srgbClr val="002060"/>
              </a:solidFill>
            </a:endParaRPr>
          </a:p>
          <a:p>
            <a:pPr marL="457200" indent="-457200" fontAlgn="base">
              <a:buAutoNum type="alphaLcParenR"/>
            </a:pPr>
            <a:r>
              <a:rPr lang="ru-RU" sz="2000">
                <a:solidFill>
                  <a:srgbClr val="002060"/>
                </a:solidFill>
              </a:rPr>
              <a:t>творческата среда</a:t>
            </a:r>
            <a:endParaRPr lang="en-US" sz="2000">
              <a:solidFill>
                <a:srgbClr val="002060"/>
              </a:solidFill>
            </a:endParaRPr>
          </a:p>
          <a:p>
            <a:pPr marL="457200" indent="-457200" fontAlgn="base">
              <a:buAutoNum type="alphaLcParenR"/>
            </a:pPr>
            <a:r>
              <a:rPr lang="ru-RU" sz="2000">
                <a:solidFill>
                  <a:srgbClr val="002060"/>
                </a:solidFill>
              </a:rPr>
              <a:t>визуализацията</a:t>
            </a:r>
          </a:p>
          <a:p>
            <a:pPr marL="457200" indent="-457200" fontAlgn="base">
              <a:buAutoNum type="alphaLcPeriod"/>
            </a:pPr>
            <a:r>
              <a:rPr lang="ru-RU" sz="2000">
                <a:solidFill>
                  <a:srgbClr val="002060"/>
                </a:solidFill>
              </a:rPr>
              <a:t>вътрешната мотивация</a:t>
            </a:r>
          </a:p>
          <a:p>
            <a:pPr marL="457200" indent="-457200" fontAlgn="base">
              <a:buAutoNum type="alphaLcPeriod"/>
            </a:pPr>
            <a:endParaRPr lang="hr-HR" sz="2000" dirty="0"/>
          </a:p>
        </p:txBody>
      </p:sp>
      <p:sp>
        <p:nvSpPr>
          <p:cNvPr id="39" name="Text Placeholder 6">
            <a:extLst>
              <a:ext uri="{FF2B5EF4-FFF2-40B4-BE49-F238E27FC236}">
                <a16:creationId xmlns:a16="http://schemas.microsoft.com/office/drawing/2014/main" id="{283A1E78-D9DB-4FAF-B5E1-6AD849C7D97C}"/>
              </a:ext>
            </a:extLst>
          </p:cNvPr>
          <p:cNvSpPr txBox="1">
            <a:spLocks/>
          </p:cNvSpPr>
          <p:nvPr/>
        </p:nvSpPr>
        <p:spPr>
          <a:xfrm>
            <a:off x="4386161" y="3388212"/>
            <a:ext cx="3147407" cy="2209723"/>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ko-KR" sz="2200" b="1" dirty="0">
                <a:solidFill>
                  <a:srgbClr val="243255"/>
                </a:solidFill>
                <a:cs typeface="Arial" pitchFamily="34" charset="0"/>
              </a:rPr>
              <a:t>2</a:t>
            </a:r>
            <a:r>
              <a:rPr lang="en-US" altLang="ko-KR" sz="2200" b="1">
                <a:solidFill>
                  <a:srgbClr val="243255"/>
                </a:solidFill>
                <a:cs typeface="Arial" pitchFamily="34" charset="0"/>
              </a:rPr>
              <a:t>. </a:t>
            </a:r>
            <a:r>
              <a:rPr lang="ru-RU" altLang="ko-KR" sz="2200" b="1">
                <a:solidFill>
                  <a:srgbClr val="243255"/>
                </a:solidFill>
                <a:cs typeface="Arial" pitchFamily="34" charset="0"/>
              </a:rPr>
              <a:t>Кой тип креативност изисква много знания по определен предмет и много време?</a:t>
            </a:r>
            <a:endParaRPr lang="ko-KR" altLang="en-US" sz="2200" b="1" dirty="0">
              <a:solidFill>
                <a:srgbClr val="243255"/>
              </a:solidFill>
              <a:cs typeface="Arial" pitchFamily="34" charset="0"/>
            </a:endParaRPr>
          </a:p>
        </p:txBody>
      </p:sp>
      <p:sp>
        <p:nvSpPr>
          <p:cNvPr id="41" name="Text Placeholder 7">
            <a:extLst>
              <a:ext uri="{FF2B5EF4-FFF2-40B4-BE49-F238E27FC236}">
                <a16:creationId xmlns:a16="http://schemas.microsoft.com/office/drawing/2014/main" id="{13D23888-73FA-4B70-A520-BE435594BD93}"/>
              </a:ext>
            </a:extLst>
          </p:cNvPr>
          <p:cNvSpPr txBox="1">
            <a:spLocks/>
          </p:cNvSpPr>
          <p:nvPr/>
        </p:nvSpPr>
        <p:spPr>
          <a:xfrm>
            <a:off x="4020955" y="5305524"/>
            <a:ext cx="3210700" cy="3064262"/>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altLang="ko-KR" sz="2000">
                <a:cs typeface="Arial" pitchFamily="34" charset="0"/>
              </a:rPr>
              <a:t>a)	</a:t>
            </a:r>
            <a:r>
              <a:rPr lang="ru-RU" altLang="ko-KR" sz="2000">
                <a:solidFill>
                  <a:srgbClr val="002060"/>
                </a:solidFill>
                <a:cs typeface="Arial" pitchFamily="34" charset="0"/>
              </a:rPr>
              <a:t>съзнателната и познавателна креативност</a:t>
            </a:r>
          </a:p>
          <a:p>
            <a:r>
              <a:rPr lang="ru-RU" altLang="ko-KR" sz="2000">
                <a:solidFill>
                  <a:srgbClr val="002060"/>
                </a:solidFill>
                <a:cs typeface="Arial" pitchFamily="34" charset="0"/>
              </a:rPr>
              <a:t>b)	съзнателната и емоционална креативност</a:t>
            </a:r>
          </a:p>
          <a:p>
            <a:r>
              <a:rPr lang="ru-RU" altLang="ko-KR" sz="2000">
                <a:solidFill>
                  <a:srgbClr val="002060"/>
                </a:solidFill>
                <a:cs typeface="Arial" pitchFamily="34" charset="0"/>
              </a:rPr>
              <a:t>c)	спонтанната и познавателна креативност </a:t>
            </a:r>
          </a:p>
          <a:p>
            <a:r>
              <a:rPr lang="ru-RU" altLang="ko-KR" sz="2000">
                <a:solidFill>
                  <a:srgbClr val="002060"/>
                </a:solidFill>
                <a:cs typeface="Arial" pitchFamily="34" charset="0"/>
              </a:rPr>
              <a:t>d)	спонтанната и емоционална креативност</a:t>
            </a:r>
            <a:r>
              <a:rPr lang="en-US" altLang="ko-KR" sz="2000">
                <a:solidFill>
                  <a:srgbClr val="002060"/>
                </a:solidFill>
                <a:cs typeface="Arial" pitchFamily="34" charset="0"/>
              </a:rPr>
              <a:t> </a:t>
            </a:r>
            <a:endParaRPr lang="en-US" altLang="ko-KR" sz="2000" dirty="0">
              <a:solidFill>
                <a:srgbClr val="002060"/>
              </a:solidFill>
              <a:cs typeface="Arial" pitchFamily="34" charset="0"/>
            </a:endParaRPr>
          </a:p>
        </p:txBody>
      </p:sp>
      <p:sp>
        <p:nvSpPr>
          <p:cNvPr id="42" name="Oval 4">
            <a:extLst>
              <a:ext uri="{FF2B5EF4-FFF2-40B4-BE49-F238E27FC236}">
                <a16:creationId xmlns:a16="http://schemas.microsoft.com/office/drawing/2014/main" id="{56819788-4C3D-4D83-8206-8163B6C9EB62}"/>
              </a:ext>
            </a:extLst>
          </p:cNvPr>
          <p:cNvSpPr/>
          <p:nvPr/>
        </p:nvSpPr>
        <p:spPr>
          <a:xfrm>
            <a:off x="2124209" y="2484107"/>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3" name="Oval 18">
            <a:extLst>
              <a:ext uri="{FF2B5EF4-FFF2-40B4-BE49-F238E27FC236}">
                <a16:creationId xmlns:a16="http://schemas.microsoft.com/office/drawing/2014/main" id="{CB5A255A-B23C-4604-BC56-9DD8D4BC7704}"/>
              </a:ext>
            </a:extLst>
          </p:cNvPr>
          <p:cNvSpPr/>
          <p:nvPr/>
        </p:nvSpPr>
        <p:spPr>
          <a:xfrm>
            <a:off x="5417877" y="2526018"/>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5" name="Oval 18">
            <a:extLst>
              <a:ext uri="{FF2B5EF4-FFF2-40B4-BE49-F238E27FC236}">
                <a16:creationId xmlns:a16="http://schemas.microsoft.com/office/drawing/2014/main" id="{D585C100-AC1D-4316-9B82-EEF8C32A8119}"/>
              </a:ext>
            </a:extLst>
          </p:cNvPr>
          <p:cNvSpPr/>
          <p:nvPr/>
        </p:nvSpPr>
        <p:spPr>
          <a:xfrm>
            <a:off x="8481966" y="2465922"/>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8" name="Donut 39">
            <a:extLst>
              <a:ext uri="{FF2B5EF4-FFF2-40B4-BE49-F238E27FC236}">
                <a16:creationId xmlns:a16="http://schemas.microsoft.com/office/drawing/2014/main" id="{8BEC43B0-03F2-4C6B-9FD9-6B1BA13A3C4E}"/>
              </a:ext>
            </a:extLst>
          </p:cNvPr>
          <p:cNvSpPr/>
          <p:nvPr/>
        </p:nvSpPr>
        <p:spPr>
          <a:xfrm>
            <a:off x="8675383" y="2652226"/>
            <a:ext cx="360000" cy="360000"/>
          </a:xfrm>
          <a:custGeom>
            <a:avLst/>
            <a:gdLst/>
            <a:ahLst/>
            <a:cxnLst/>
            <a:rect l="l" t="t" r="r" b="b"/>
            <a:pathLst>
              <a:path w="3240000" h="3240000">
                <a:moveTo>
                  <a:pt x="1152300" y="922782"/>
                </a:moveTo>
                <a:lnTo>
                  <a:pt x="2354400" y="1620000"/>
                </a:lnTo>
                <a:lnTo>
                  <a:pt x="1152300" y="2317218"/>
                </a:lnTo>
                <a:close/>
                <a:moveTo>
                  <a:pt x="1620000" y="342403"/>
                </a:moveTo>
                <a:cubicBezTo>
                  <a:pt x="914403" y="342403"/>
                  <a:pt x="342403" y="914403"/>
                  <a:pt x="342403" y="1620000"/>
                </a:cubicBezTo>
                <a:cubicBezTo>
                  <a:pt x="342403" y="2325597"/>
                  <a:pt x="914403" y="2897597"/>
                  <a:pt x="1620000" y="2897597"/>
                </a:cubicBezTo>
                <a:cubicBezTo>
                  <a:pt x="2325597" y="2897597"/>
                  <a:pt x="2897597" y="2325597"/>
                  <a:pt x="2897597" y="1620000"/>
                </a:cubicBezTo>
                <a:cubicBezTo>
                  <a:pt x="2897597" y="914403"/>
                  <a:pt x="2325597" y="342403"/>
                  <a:pt x="1620000" y="342403"/>
                </a:cubicBez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0" name="Rectangle 36">
            <a:extLst>
              <a:ext uri="{FF2B5EF4-FFF2-40B4-BE49-F238E27FC236}">
                <a16:creationId xmlns:a16="http://schemas.microsoft.com/office/drawing/2014/main" id="{F524A302-5A70-43C5-9A42-B44CDC7F3DB0}"/>
              </a:ext>
            </a:extLst>
          </p:cNvPr>
          <p:cNvSpPr/>
          <p:nvPr/>
        </p:nvSpPr>
        <p:spPr>
          <a:xfrm>
            <a:off x="5592381" y="2706145"/>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dirty="0">
              <a:solidFill>
                <a:srgbClr val="243255"/>
              </a:solidFill>
            </a:endParaRPr>
          </a:p>
        </p:txBody>
      </p:sp>
      <p:sp>
        <p:nvSpPr>
          <p:cNvPr id="51" name="Rectangle 16">
            <a:extLst>
              <a:ext uri="{FF2B5EF4-FFF2-40B4-BE49-F238E27FC236}">
                <a16:creationId xmlns:a16="http://schemas.microsoft.com/office/drawing/2014/main" id="{4F81776D-86B0-4ADC-BCEF-5D4F2BEE08AB}"/>
              </a:ext>
            </a:extLst>
          </p:cNvPr>
          <p:cNvSpPr/>
          <p:nvPr/>
        </p:nvSpPr>
        <p:spPr>
          <a:xfrm>
            <a:off x="2286000" y="2724245"/>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3" name="Text Placeholder 4">
            <a:extLst>
              <a:ext uri="{FF2B5EF4-FFF2-40B4-BE49-F238E27FC236}">
                <a16:creationId xmlns:a16="http://schemas.microsoft.com/office/drawing/2014/main" id="{890CA5A7-7115-42A1-AB29-05E5164651DE}"/>
              </a:ext>
            </a:extLst>
          </p:cNvPr>
          <p:cNvSpPr txBox="1">
            <a:spLocks/>
          </p:cNvSpPr>
          <p:nvPr/>
        </p:nvSpPr>
        <p:spPr>
          <a:xfrm>
            <a:off x="10377733" y="3455928"/>
            <a:ext cx="3424768" cy="166333"/>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r-HR" altLang="ko-KR" sz="2200" b="1" dirty="0">
                <a:solidFill>
                  <a:srgbClr val="243255"/>
                </a:solidFill>
                <a:cs typeface="Arial" pitchFamily="34" charset="0"/>
              </a:rPr>
              <a:t>4</a:t>
            </a:r>
            <a:r>
              <a:rPr lang="hr-HR" altLang="ko-KR" sz="2200" b="1">
                <a:solidFill>
                  <a:srgbClr val="243255"/>
                </a:solidFill>
                <a:cs typeface="Arial" pitchFamily="34" charset="0"/>
              </a:rPr>
              <a:t>. </a:t>
            </a:r>
            <a:r>
              <a:rPr lang="ru-RU" altLang="ko-KR" sz="2200" b="1">
                <a:solidFill>
                  <a:srgbClr val="243255"/>
                </a:solidFill>
                <a:cs typeface="Arial" pitchFamily="34" charset="0"/>
              </a:rPr>
              <a:t>Отделната личност може в най-голяма степен да увеличава творческия си потенциал: </a:t>
            </a:r>
            <a:r>
              <a:rPr lang="en-US" altLang="ko-KR" sz="2200" b="1">
                <a:solidFill>
                  <a:srgbClr val="243255"/>
                </a:solidFill>
                <a:cs typeface="Arial" pitchFamily="34" charset="0"/>
              </a:rPr>
              <a:t> </a:t>
            </a:r>
            <a:endParaRPr lang="bg-BG" altLang="ko-KR" sz="2200" b="1">
              <a:solidFill>
                <a:srgbClr val="243255"/>
              </a:solidFill>
              <a:cs typeface="Arial" pitchFamily="34" charset="0"/>
            </a:endParaRPr>
          </a:p>
          <a:p>
            <a:endParaRPr lang="ko-KR" altLang="en-US" sz="2200" b="1" dirty="0">
              <a:solidFill>
                <a:srgbClr val="243255"/>
              </a:solidFill>
              <a:cs typeface="Arial" pitchFamily="34" charset="0"/>
            </a:endParaRPr>
          </a:p>
        </p:txBody>
      </p:sp>
      <p:sp>
        <p:nvSpPr>
          <p:cNvPr id="54" name="Text Placeholder 5">
            <a:extLst>
              <a:ext uri="{FF2B5EF4-FFF2-40B4-BE49-F238E27FC236}">
                <a16:creationId xmlns:a16="http://schemas.microsoft.com/office/drawing/2014/main" id="{CB99BAD6-EC2D-4922-B38A-1CE317493CB3}"/>
              </a:ext>
            </a:extLst>
          </p:cNvPr>
          <p:cNvSpPr txBox="1">
            <a:spLocks/>
          </p:cNvSpPr>
          <p:nvPr/>
        </p:nvSpPr>
        <p:spPr>
          <a:xfrm>
            <a:off x="10134600" y="4815575"/>
            <a:ext cx="3667902" cy="1079394"/>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ltLang="ko-KR" sz="2000">
              <a:cs typeface="Arial" pitchFamily="34" charset="0"/>
            </a:endParaRPr>
          </a:p>
          <a:p>
            <a:r>
              <a:rPr lang="ru-RU" altLang="ko-KR" sz="2000">
                <a:solidFill>
                  <a:srgbClr val="002060"/>
                </a:solidFill>
                <a:cs typeface="Arial" pitchFamily="34" charset="0"/>
              </a:rPr>
              <a:t>a) чрез преодоляване на психологическите бариери, които се появяват при всеки етап на творческия процес </a:t>
            </a:r>
          </a:p>
          <a:p>
            <a:r>
              <a:rPr lang="ru-RU" altLang="ko-KR" sz="2000">
                <a:solidFill>
                  <a:srgbClr val="002060"/>
                </a:solidFill>
                <a:cs typeface="Arial" pitchFamily="34" charset="0"/>
              </a:rPr>
              <a:t>b) чрез развитие на уменията за творческо мислене и уменията за разрешаване на проблеми</a:t>
            </a:r>
          </a:p>
          <a:p>
            <a:r>
              <a:rPr lang="ru-RU" altLang="ko-KR" sz="2000">
                <a:solidFill>
                  <a:srgbClr val="002060"/>
                </a:solidFill>
                <a:cs typeface="Arial" pitchFamily="34" charset="0"/>
              </a:rPr>
              <a:t>c) чрез оценяване на пречките </a:t>
            </a:r>
          </a:p>
          <a:p>
            <a:r>
              <a:rPr lang="ru-RU" altLang="ko-KR" sz="2000">
                <a:solidFill>
                  <a:srgbClr val="002060"/>
                </a:solidFill>
                <a:cs typeface="Arial" pitchFamily="34" charset="0"/>
              </a:rPr>
              <a:t>d) чрез отдаване на дължимото на служителите </a:t>
            </a:r>
          </a:p>
          <a:p>
            <a:pPr marL="457200" indent="-457200">
              <a:buFont typeface="+mj-lt"/>
              <a:buAutoNum type="alphaLcPeriod"/>
            </a:pPr>
            <a:endParaRPr lang="en-US" altLang="ko-KR" sz="2000" dirty="0">
              <a:cs typeface="Arial" pitchFamily="34" charset="0"/>
            </a:endParaRPr>
          </a:p>
        </p:txBody>
      </p:sp>
      <p:sp>
        <p:nvSpPr>
          <p:cNvPr id="55" name="Text Placeholder 6">
            <a:extLst>
              <a:ext uri="{FF2B5EF4-FFF2-40B4-BE49-F238E27FC236}">
                <a16:creationId xmlns:a16="http://schemas.microsoft.com/office/drawing/2014/main" id="{2413F76B-A7A6-4AA2-ADCE-C9374F3C91C7}"/>
              </a:ext>
            </a:extLst>
          </p:cNvPr>
          <p:cNvSpPr txBox="1">
            <a:spLocks/>
          </p:cNvSpPr>
          <p:nvPr/>
        </p:nvSpPr>
        <p:spPr>
          <a:xfrm>
            <a:off x="14098977" y="3397145"/>
            <a:ext cx="2665023" cy="225116"/>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r-HR" altLang="ko-KR" sz="2200" b="1">
                <a:solidFill>
                  <a:srgbClr val="243255"/>
                </a:solidFill>
                <a:cs typeface="Arial" pitchFamily="34" charset="0"/>
              </a:rPr>
              <a:t>5.</a:t>
            </a:r>
            <a:r>
              <a:rPr lang="bg-BG" altLang="ko-KR" sz="2200" b="1">
                <a:solidFill>
                  <a:srgbClr val="243255"/>
                </a:solidFill>
                <a:cs typeface="Arial" pitchFamily="34" charset="0"/>
              </a:rPr>
              <a:t> </a:t>
            </a:r>
            <a:r>
              <a:rPr lang="ru-RU" altLang="ko-KR" sz="2200" b="1">
                <a:solidFill>
                  <a:srgbClr val="243255"/>
                </a:solidFill>
                <a:cs typeface="Arial" pitchFamily="34" charset="0"/>
              </a:rPr>
              <a:t>Креативността на работното място може да се определи като:</a:t>
            </a:r>
          </a:p>
          <a:p>
            <a:endParaRPr lang="ru-RU" altLang="ko-KR" sz="2200" b="1">
              <a:solidFill>
                <a:srgbClr val="243255"/>
              </a:solidFill>
              <a:cs typeface="Arial" pitchFamily="34" charset="0"/>
            </a:endParaRPr>
          </a:p>
          <a:p>
            <a:endParaRPr lang="ru-RU" altLang="ko-KR" sz="2200" b="1">
              <a:solidFill>
                <a:srgbClr val="243255"/>
              </a:solidFill>
              <a:cs typeface="Arial" pitchFamily="34" charset="0"/>
            </a:endParaRPr>
          </a:p>
          <a:p>
            <a:endParaRPr lang="ru-RU" altLang="ko-KR" sz="2200" b="1">
              <a:solidFill>
                <a:srgbClr val="243255"/>
              </a:solidFill>
              <a:cs typeface="Arial" pitchFamily="34" charset="0"/>
            </a:endParaRPr>
          </a:p>
          <a:p>
            <a:endParaRPr lang="ru-RU" altLang="ko-KR" sz="2200" b="1">
              <a:solidFill>
                <a:srgbClr val="243255"/>
              </a:solidFill>
              <a:cs typeface="Arial" pitchFamily="34" charset="0"/>
            </a:endParaRPr>
          </a:p>
          <a:p>
            <a:endParaRPr lang="ru-RU" altLang="ko-KR" sz="2200" b="1">
              <a:solidFill>
                <a:srgbClr val="243255"/>
              </a:solidFill>
              <a:cs typeface="Arial" pitchFamily="34" charset="0"/>
            </a:endParaRPr>
          </a:p>
          <a:p>
            <a:r>
              <a:rPr lang="ru-RU" altLang="ko-KR" sz="2200" b="1">
                <a:solidFill>
                  <a:srgbClr val="243255"/>
                </a:solidFill>
                <a:cs typeface="Arial" pitchFamily="34" charset="0"/>
              </a:rPr>
              <a:t> </a:t>
            </a:r>
          </a:p>
          <a:p>
            <a:r>
              <a:rPr lang="bg-BG" altLang="ko-KR" sz="2200" b="1">
                <a:solidFill>
                  <a:srgbClr val="243255"/>
                </a:solidFill>
                <a:cs typeface="Arial" pitchFamily="34" charset="0"/>
              </a:rPr>
              <a:t> </a:t>
            </a:r>
            <a:endParaRPr lang="ko-KR" altLang="en-US" sz="2200" b="1" dirty="0">
              <a:solidFill>
                <a:srgbClr val="243255"/>
              </a:solidFill>
              <a:cs typeface="Arial" pitchFamily="34" charset="0"/>
            </a:endParaRPr>
          </a:p>
        </p:txBody>
      </p:sp>
      <p:sp>
        <p:nvSpPr>
          <p:cNvPr id="56" name="Text Placeholder 7">
            <a:extLst>
              <a:ext uri="{FF2B5EF4-FFF2-40B4-BE49-F238E27FC236}">
                <a16:creationId xmlns:a16="http://schemas.microsoft.com/office/drawing/2014/main" id="{481C30A0-9D00-4993-8CBC-56720BD4613E}"/>
              </a:ext>
            </a:extLst>
          </p:cNvPr>
          <p:cNvSpPr txBox="1">
            <a:spLocks/>
          </p:cNvSpPr>
          <p:nvPr/>
        </p:nvSpPr>
        <p:spPr>
          <a:xfrm>
            <a:off x="14053359" y="5531964"/>
            <a:ext cx="2652087" cy="2772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altLang="ko-KR" sz="2000">
                <a:solidFill>
                  <a:srgbClr val="002060"/>
                </a:solidFill>
                <a:cs typeface="Arial" pitchFamily="34" charset="0"/>
              </a:rPr>
              <a:t>a) поемане на рискове</a:t>
            </a:r>
          </a:p>
          <a:p>
            <a:r>
              <a:rPr lang="ru-RU" altLang="ko-KR" sz="2000">
                <a:solidFill>
                  <a:srgbClr val="002060"/>
                </a:solidFill>
                <a:cs typeface="Arial" pitchFamily="34" charset="0"/>
              </a:rPr>
              <a:t>b) оценяване на възможности </a:t>
            </a:r>
          </a:p>
          <a:p>
            <a:r>
              <a:rPr lang="ru-RU" altLang="ko-KR" sz="2000">
                <a:solidFill>
                  <a:srgbClr val="002060"/>
                </a:solidFill>
                <a:cs typeface="Arial" pitchFamily="34" charset="0"/>
              </a:rPr>
              <a:t>c) признаване на творческия успех </a:t>
            </a:r>
          </a:p>
          <a:p>
            <a:r>
              <a:rPr lang="ru-RU" altLang="ko-KR" sz="2000">
                <a:solidFill>
                  <a:srgbClr val="002060"/>
                </a:solidFill>
                <a:cs typeface="Arial" pitchFamily="34" charset="0"/>
              </a:rPr>
              <a:t>d) страх от унижение</a:t>
            </a:r>
          </a:p>
          <a:p>
            <a:pPr marL="457200" indent="-457200">
              <a:buFont typeface="+mj-lt"/>
              <a:buAutoNum type="alphaLcPeriod"/>
            </a:pPr>
            <a:endParaRPr lang="en-US" altLang="ko-KR" sz="2000" dirty="0">
              <a:cs typeface="Arial" pitchFamily="34" charset="0"/>
            </a:endParaRPr>
          </a:p>
        </p:txBody>
      </p:sp>
      <p:sp>
        <p:nvSpPr>
          <p:cNvPr id="57" name="Oval 4">
            <a:extLst>
              <a:ext uri="{FF2B5EF4-FFF2-40B4-BE49-F238E27FC236}">
                <a16:creationId xmlns:a16="http://schemas.microsoft.com/office/drawing/2014/main" id="{A1208675-DB72-4BA1-951C-2D25BB2800C8}"/>
              </a:ext>
            </a:extLst>
          </p:cNvPr>
          <p:cNvSpPr/>
          <p:nvPr/>
        </p:nvSpPr>
        <p:spPr>
          <a:xfrm>
            <a:off x="11481768" y="2465922"/>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8" name="Oval 18">
            <a:extLst>
              <a:ext uri="{FF2B5EF4-FFF2-40B4-BE49-F238E27FC236}">
                <a16:creationId xmlns:a16="http://schemas.microsoft.com/office/drawing/2014/main" id="{2FBE0316-5F1F-4ED1-8B9E-3B4FFF468A92}"/>
              </a:ext>
            </a:extLst>
          </p:cNvPr>
          <p:cNvSpPr/>
          <p:nvPr/>
        </p:nvSpPr>
        <p:spPr>
          <a:xfrm>
            <a:off x="14384030" y="2526017"/>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9" name="Rectangle 36">
            <a:extLst>
              <a:ext uri="{FF2B5EF4-FFF2-40B4-BE49-F238E27FC236}">
                <a16:creationId xmlns:a16="http://schemas.microsoft.com/office/drawing/2014/main" id="{BF8F0C2C-25F9-42B0-A2E4-34C22B106A4B}"/>
              </a:ext>
            </a:extLst>
          </p:cNvPr>
          <p:cNvSpPr/>
          <p:nvPr/>
        </p:nvSpPr>
        <p:spPr>
          <a:xfrm>
            <a:off x="14558761" y="2729268"/>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dirty="0">
              <a:solidFill>
                <a:srgbClr val="243255"/>
              </a:solidFill>
            </a:endParaRPr>
          </a:p>
        </p:txBody>
      </p:sp>
      <p:sp>
        <p:nvSpPr>
          <p:cNvPr id="60" name="Rectangle 16">
            <a:extLst>
              <a:ext uri="{FF2B5EF4-FFF2-40B4-BE49-F238E27FC236}">
                <a16:creationId xmlns:a16="http://schemas.microsoft.com/office/drawing/2014/main" id="{7FCD3DFC-9A38-434D-94F6-2F8ECCA3524C}"/>
              </a:ext>
            </a:extLst>
          </p:cNvPr>
          <p:cNvSpPr/>
          <p:nvPr/>
        </p:nvSpPr>
        <p:spPr>
          <a:xfrm>
            <a:off x="11637366" y="2701535"/>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61" name="Text Placeholder 6">
            <a:extLst>
              <a:ext uri="{FF2B5EF4-FFF2-40B4-BE49-F238E27FC236}">
                <a16:creationId xmlns:a16="http://schemas.microsoft.com/office/drawing/2014/main" id="{3E210C73-3A2F-4A29-BDCF-6D18547B0905}"/>
              </a:ext>
            </a:extLst>
          </p:cNvPr>
          <p:cNvSpPr txBox="1">
            <a:spLocks/>
          </p:cNvSpPr>
          <p:nvPr/>
        </p:nvSpPr>
        <p:spPr>
          <a:xfrm>
            <a:off x="7875447" y="3370127"/>
            <a:ext cx="2160408" cy="2227808"/>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ko-KR" sz="2200" b="1" dirty="0">
                <a:solidFill>
                  <a:srgbClr val="243255"/>
                </a:solidFill>
                <a:cs typeface="Arial" pitchFamily="34" charset="0"/>
              </a:rPr>
              <a:t>3</a:t>
            </a:r>
            <a:r>
              <a:rPr lang="en-US" altLang="ko-KR" sz="2200" b="1">
                <a:solidFill>
                  <a:srgbClr val="243255"/>
                </a:solidFill>
                <a:cs typeface="Arial" pitchFamily="34" charset="0"/>
              </a:rPr>
              <a:t>. </a:t>
            </a:r>
            <a:r>
              <a:rPr lang="ru-RU" altLang="ko-KR" sz="2200" b="1">
                <a:solidFill>
                  <a:srgbClr val="243255"/>
                </a:solidFill>
                <a:cs typeface="Arial" pitchFamily="34" charset="0"/>
              </a:rPr>
              <a:t>Съгласно инвестиционната теория на креативността, креативността в голяма степен е:</a:t>
            </a:r>
            <a:endParaRPr lang="ko-KR" altLang="en-US" sz="2200" b="1" dirty="0">
              <a:solidFill>
                <a:srgbClr val="243255"/>
              </a:solidFill>
              <a:cs typeface="Arial" pitchFamily="34" charset="0"/>
            </a:endParaRPr>
          </a:p>
        </p:txBody>
      </p:sp>
      <p:sp>
        <p:nvSpPr>
          <p:cNvPr id="62" name="Text Placeholder 7">
            <a:extLst>
              <a:ext uri="{FF2B5EF4-FFF2-40B4-BE49-F238E27FC236}">
                <a16:creationId xmlns:a16="http://schemas.microsoft.com/office/drawing/2014/main" id="{97B1A213-C92F-42EA-874D-033FA2A5BA9A}"/>
              </a:ext>
            </a:extLst>
          </p:cNvPr>
          <p:cNvSpPr txBox="1">
            <a:spLocks/>
          </p:cNvSpPr>
          <p:nvPr/>
        </p:nvSpPr>
        <p:spPr>
          <a:xfrm>
            <a:off x="7795466" y="5809164"/>
            <a:ext cx="2582267" cy="2231007"/>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altLang="ko-KR" sz="2000">
                <a:solidFill>
                  <a:srgbClr val="002060"/>
                </a:solidFill>
                <a:cs typeface="Arial" pitchFamily="34" charset="0"/>
              </a:rPr>
              <a:t>a) любопитство</a:t>
            </a:r>
          </a:p>
          <a:p>
            <a:r>
              <a:rPr lang="ru-RU" altLang="ko-KR" sz="2000">
                <a:solidFill>
                  <a:srgbClr val="002060"/>
                </a:solidFill>
                <a:cs typeface="Arial" pitchFamily="34" charset="0"/>
              </a:rPr>
              <a:t>b) самоизразяване </a:t>
            </a:r>
          </a:p>
          <a:p>
            <a:r>
              <a:rPr lang="ru-RU" altLang="ko-KR" sz="2000">
                <a:solidFill>
                  <a:srgbClr val="002060"/>
                </a:solidFill>
                <a:cs typeface="Arial" pitchFamily="34" charset="0"/>
              </a:rPr>
              <a:t>c) решение</a:t>
            </a:r>
          </a:p>
          <a:p>
            <a:r>
              <a:rPr lang="ru-RU" altLang="ko-KR" sz="2000">
                <a:solidFill>
                  <a:srgbClr val="002060"/>
                </a:solidFill>
                <a:cs typeface="Arial" pitchFamily="34" charset="0"/>
              </a:rPr>
              <a:t>d) търпимост</a:t>
            </a:r>
          </a:p>
          <a:p>
            <a:r>
              <a:rPr lang="ru-RU" altLang="ko-KR" sz="2000">
                <a:solidFill>
                  <a:srgbClr val="002060"/>
                </a:solidFill>
                <a:cs typeface="Arial" pitchFamily="34" charset="0"/>
              </a:rPr>
              <a:t>e) постоянство</a:t>
            </a:r>
          </a:p>
          <a:p>
            <a:endParaRPr lang="ru-RU" altLang="ko-KR" sz="2000">
              <a:cs typeface="Arial" pitchFamily="34" charset="0"/>
            </a:endParaRPr>
          </a:p>
          <a:p>
            <a:endParaRPr lang="en-US" altLang="ko-KR" sz="2000" dirty="0">
              <a:cs typeface="Arial" pitchFamily="34" charset="0"/>
            </a:endParaRPr>
          </a:p>
        </p:txBody>
      </p:sp>
    </p:spTree>
    <p:extLst>
      <p:ext uri="{BB962C8B-B14F-4D97-AF65-F5344CB8AC3E}">
        <p14:creationId xmlns:p14="http://schemas.microsoft.com/office/powerpoint/2010/main" val="7068976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938056" y="800100"/>
            <a:ext cx="7672544"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sz="4800">
                <a:solidFill>
                  <a:srgbClr val="E12227"/>
                </a:solidFill>
                <a:latin typeface="Tahoma" panose="020B0604030504040204" pitchFamily="34" charset="0"/>
                <a:ea typeface="Tahoma" panose="020B0604030504040204" pitchFamily="34" charset="0"/>
                <a:cs typeface="Tahoma" panose="020B0604030504040204" pitchFamily="34" charset="0"/>
              </a:rPr>
              <a:t>Тест за самооценка</a:t>
            </a:r>
            <a:endPar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87544350-7308-44B5-9A20-912FD6C61012}"/>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9" name="Imagen 8">
            <a:extLst>
              <a:ext uri="{FF2B5EF4-FFF2-40B4-BE49-F238E27FC236}">
                <a16:creationId xmlns:a16="http://schemas.microsoft.com/office/drawing/2014/main" id="{B32604EA-3E84-422E-91CD-A8611E0F4B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0" name="Imagen 9">
            <a:extLst>
              <a:ext uri="{FF2B5EF4-FFF2-40B4-BE49-F238E27FC236}">
                <a16:creationId xmlns:a16="http://schemas.microsoft.com/office/drawing/2014/main" id="{F98B154E-951D-49A0-AB7D-8F3063CF7A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33" name="Text Placeholder 4">
            <a:extLst>
              <a:ext uri="{FF2B5EF4-FFF2-40B4-BE49-F238E27FC236}">
                <a16:creationId xmlns:a16="http://schemas.microsoft.com/office/drawing/2014/main" id="{C1793E25-598D-4A66-9AD0-B5A3E888F16F}"/>
              </a:ext>
            </a:extLst>
          </p:cNvPr>
          <p:cNvSpPr txBox="1">
            <a:spLocks/>
          </p:cNvSpPr>
          <p:nvPr/>
        </p:nvSpPr>
        <p:spPr>
          <a:xfrm>
            <a:off x="1752600" y="3396283"/>
            <a:ext cx="2909936" cy="26913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altLang="ko-KR" sz="2200" b="1">
                <a:solidFill>
                  <a:srgbClr val="243255"/>
                </a:solidFill>
                <a:cs typeface="Arial" pitchFamily="34" charset="0"/>
              </a:rPr>
              <a:t>Творческите техники най-често се фокусират върху:</a:t>
            </a:r>
            <a:endParaRPr lang="ko-KR" altLang="en-US" sz="2200" b="1" dirty="0">
              <a:solidFill>
                <a:srgbClr val="243255"/>
              </a:solidFill>
              <a:cs typeface="Arial" pitchFamily="34" charset="0"/>
            </a:endParaRPr>
          </a:p>
        </p:txBody>
      </p:sp>
      <p:sp>
        <p:nvSpPr>
          <p:cNvPr id="36" name="Text Placeholder 5">
            <a:extLst>
              <a:ext uri="{FF2B5EF4-FFF2-40B4-BE49-F238E27FC236}">
                <a16:creationId xmlns:a16="http://schemas.microsoft.com/office/drawing/2014/main" id="{E4B0EC0B-2A49-400A-9F21-A3725C4616F9}"/>
              </a:ext>
            </a:extLst>
          </p:cNvPr>
          <p:cNvSpPr txBox="1">
            <a:spLocks/>
          </p:cNvSpPr>
          <p:nvPr/>
        </p:nvSpPr>
        <p:spPr>
          <a:xfrm>
            <a:off x="1600200" y="4633964"/>
            <a:ext cx="2348400" cy="8280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печалбите</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b)</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поемането на риск</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c)</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генерирането на идеи</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d)</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намаляване на приходите и разходите</a:t>
            </a:r>
          </a:p>
          <a:p>
            <a:pPr marL="450850" indent="-450850" fontAlgn="base">
              <a:spcAft>
                <a:spcPts val="0"/>
              </a:spcAft>
            </a:pPr>
            <a:r>
              <a:rPr lang="en-GB" sz="2000">
                <a:solidFill>
                  <a:srgbClr val="243255"/>
                </a:solidFill>
                <a:latin typeface="Calibri" panose="020F0502020204030204" pitchFamily="34" charset="0"/>
                <a:ea typeface="Times New Roman" panose="02020603050405020304" pitchFamily="18" charset="0"/>
              </a:rPr>
              <a:t> </a:t>
            </a:r>
            <a:endParaRPr lang="hr-HR" dirty="0">
              <a:latin typeface="Times New Roman" panose="02020603050405020304" pitchFamily="18" charset="0"/>
              <a:ea typeface="Times New Roman" panose="02020603050405020304" pitchFamily="18" charset="0"/>
            </a:endParaRPr>
          </a:p>
          <a:p>
            <a:pPr marL="285750" indent="-285750">
              <a:buFontTx/>
              <a:buChar char="-"/>
            </a:pPr>
            <a:endParaRPr lang="en-US" altLang="ko-KR" sz="2000" dirty="0">
              <a:cs typeface="Arial" pitchFamily="34" charset="0"/>
            </a:endParaRPr>
          </a:p>
        </p:txBody>
      </p:sp>
      <p:sp>
        <p:nvSpPr>
          <p:cNvPr id="39" name="Text Placeholder 6">
            <a:extLst>
              <a:ext uri="{FF2B5EF4-FFF2-40B4-BE49-F238E27FC236}">
                <a16:creationId xmlns:a16="http://schemas.microsoft.com/office/drawing/2014/main" id="{283A1E78-D9DB-4FAF-B5E1-6AD849C7D97C}"/>
              </a:ext>
            </a:extLst>
          </p:cNvPr>
          <p:cNvSpPr txBox="1">
            <a:spLocks/>
          </p:cNvSpPr>
          <p:nvPr/>
        </p:nvSpPr>
        <p:spPr>
          <a:xfrm>
            <a:off x="4605863" y="3483426"/>
            <a:ext cx="2511434" cy="367325"/>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bg-BG" altLang="ko-KR" sz="2200" b="1">
                <a:solidFill>
                  <a:srgbClr val="243255"/>
                </a:solidFill>
                <a:cs typeface="Arial" pitchFamily="34" charset="0"/>
              </a:rPr>
              <a:t>Брейнстормингът и брейнрайтингът са:</a:t>
            </a:r>
            <a:endParaRPr lang="en-GB" altLang="ko-KR" sz="2200" b="1" dirty="0">
              <a:solidFill>
                <a:srgbClr val="243255"/>
              </a:solidFill>
              <a:cs typeface="Arial" pitchFamily="34" charset="0"/>
            </a:endParaRPr>
          </a:p>
        </p:txBody>
      </p:sp>
      <p:sp>
        <p:nvSpPr>
          <p:cNvPr id="41" name="Text Placeholder 7">
            <a:extLst>
              <a:ext uri="{FF2B5EF4-FFF2-40B4-BE49-F238E27FC236}">
                <a16:creationId xmlns:a16="http://schemas.microsoft.com/office/drawing/2014/main" id="{13D23888-73FA-4B70-A520-BE435594BD93}"/>
              </a:ext>
            </a:extLst>
          </p:cNvPr>
          <p:cNvSpPr txBox="1">
            <a:spLocks/>
          </p:cNvSpPr>
          <p:nvPr/>
        </p:nvSpPr>
        <p:spPr>
          <a:xfrm>
            <a:off x="4343401" y="4445241"/>
            <a:ext cx="3139622" cy="899286"/>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техники, при които всеки участник създава списък с идеи</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b)</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техники за създаване на конкурентна среда за промотиране на нови творчески идеи</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c)</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процеси, за чието протичане членовете на екипа не са от значение  </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d)</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всичко изброени</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e)</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нито едно от</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изброените</a:t>
            </a:r>
          </a:p>
          <a:p>
            <a:pPr marL="342900" lvl="0" indent="-342900">
              <a:spcAft>
                <a:spcPts val="0"/>
              </a:spcAft>
              <a:buFont typeface="+mj-lt"/>
              <a:buAutoNum type="alphaLcPeriod"/>
            </a:pPr>
            <a:endPar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lphaLcPeriod"/>
            </a:pPr>
            <a:endParaRPr lang="en-US" altLang="ko-KR" sz="2000" dirty="0">
              <a:cs typeface="Arial" pitchFamily="34" charset="0"/>
            </a:endParaRPr>
          </a:p>
        </p:txBody>
      </p:sp>
      <p:sp>
        <p:nvSpPr>
          <p:cNvPr id="42" name="Oval 4">
            <a:extLst>
              <a:ext uri="{FF2B5EF4-FFF2-40B4-BE49-F238E27FC236}">
                <a16:creationId xmlns:a16="http://schemas.microsoft.com/office/drawing/2014/main" id="{56819788-4C3D-4D83-8206-8163B6C9EB62}"/>
              </a:ext>
            </a:extLst>
          </p:cNvPr>
          <p:cNvSpPr/>
          <p:nvPr/>
        </p:nvSpPr>
        <p:spPr>
          <a:xfrm>
            <a:off x="2585198" y="2476501"/>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3" name="Oval 18">
            <a:extLst>
              <a:ext uri="{FF2B5EF4-FFF2-40B4-BE49-F238E27FC236}">
                <a16:creationId xmlns:a16="http://schemas.microsoft.com/office/drawing/2014/main" id="{CB5A255A-B23C-4604-BC56-9DD8D4BC7704}"/>
              </a:ext>
            </a:extLst>
          </p:cNvPr>
          <p:cNvSpPr/>
          <p:nvPr/>
        </p:nvSpPr>
        <p:spPr>
          <a:xfrm>
            <a:off x="5417877" y="2526018"/>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5" name="Oval 18">
            <a:extLst>
              <a:ext uri="{FF2B5EF4-FFF2-40B4-BE49-F238E27FC236}">
                <a16:creationId xmlns:a16="http://schemas.microsoft.com/office/drawing/2014/main" id="{D585C100-AC1D-4316-9B82-EEF8C32A8119}"/>
              </a:ext>
            </a:extLst>
          </p:cNvPr>
          <p:cNvSpPr/>
          <p:nvPr/>
        </p:nvSpPr>
        <p:spPr>
          <a:xfrm>
            <a:off x="8261607" y="2476815"/>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48" name="Donut 39">
            <a:extLst>
              <a:ext uri="{FF2B5EF4-FFF2-40B4-BE49-F238E27FC236}">
                <a16:creationId xmlns:a16="http://schemas.microsoft.com/office/drawing/2014/main" id="{8BEC43B0-03F2-4C6B-9FD9-6B1BA13A3C4E}"/>
              </a:ext>
            </a:extLst>
          </p:cNvPr>
          <p:cNvSpPr/>
          <p:nvPr/>
        </p:nvSpPr>
        <p:spPr>
          <a:xfrm>
            <a:off x="8455024" y="2663119"/>
            <a:ext cx="360000" cy="360000"/>
          </a:xfrm>
          <a:custGeom>
            <a:avLst/>
            <a:gdLst/>
            <a:ahLst/>
            <a:cxnLst/>
            <a:rect l="l" t="t" r="r" b="b"/>
            <a:pathLst>
              <a:path w="3240000" h="3240000">
                <a:moveTo>
                  <a:pt x="1152300" y="922782"/>
                </a:moveTo>
                <a:lnTo>
                  <a:pt x="2354400" y="1620000"/>
                </a:lnTo>
                <a:lnTo>
                  <a:pt x="1152300" y="2317218"/>
                </a:lnTo>
                <a:close/>
                <a:moveTo>
                  <a:pt x="1620000" y="342403"/>
                </a:moveTo>
                <a:cubicBezTo>
                  <a:pt x="914403" y="342403"/>
                  <a:pt x="342403" y="914403"/>
                  <a:pt x="342403" y="1620000"/>
                </a:cubicBezTo>
                <a:cubicBezTo>
                  <a:pt x="342403" y="2325597"/>
                  <a:pt x="914403" y="2897597"/>
                  <a:pt x="1620000" y="2897597"/>
                </a:cubicBezTo>
                <a:cubicBezTo>
                  <a:pt x="2325597" y="2897597"/>
                  <a:pt x="2897597" y="2325597"/>
                  <a:pt x="2897597" y="1620000"/>
                </a:cubicBezTo>
                <a:cubicBezTo>
                  <a:pt x="2897597" y="914403"/>
                  <a:pt x="2325597" y="342403"/>
                  <a:pt x="1620000" y="342403"/>
                </a:cubicBez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0" name="Rectangle 36">
            <a:extLst>
              <a:ext uri="{FF2B5EF4-FFF2-40B4-BE49-F238E27FC236}">
                <a16:creationId xmlns:a16="http://schemas.microsoft.com/office/drawing/2014/main" id="{F524A302-5A70-43C5-9A42-B44CDC7F3DB0}"/>
              </a:ext>
            </a:extLst>
          </p:cNvPr>
          <p:cNvSpPr/>
          <p:nvPr/>
        </p:nvSpPr>
        <p:spPr>
          <a:xfrm>
            <a:off x="5592381" y="2706145"/>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dirty="0">
              <a:solidFill>
                <a:srgbClr val="243255"/>
              </a:solidFill>
            </a:endParaRPr>
          </a:p>
        </p:txBody>
      </p:sp>
      <p:sp>
        <p:nvSpPr>
          <p:cNvPr id="51" name="Rectangle 16">
            <a:extLst>
              <a:ext uri="{FF2B5EF4-FFF2-40B4-BE49-F238E27FC236}">
                <a16:creationId xmlns:a16="http://schemas.microsoft.com/office/drawing/2014/main" id="{4F81776D-86B0-4ADC-BCEF-5D4F2BEE08AB}"/>
              </a:ext>
            </a:extLst>
          </p:cNvPr>
          <p:cNvSpPr/>
          <p:nvPr/>
        </p:nvSpPr>
        <p:spPr>
          <a:xfrm>
            <a:off x="2740333" y="2724245"/>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53" name="Text Placeholder 4">
            <a:extLst>
              <a:ext uri="{FF2B5EF4-FFF2-40B4-BE49-F238E27FC236}">
                <a16:creationId xmlns:a16="http://schemas.microsoft.com/office/drawing/2014/main" id="{890CA5A7-7115-42A1-AB29-05E5164651DE}"/>
              </a:ext>
            </a:extLst>
          </p:cNvPr>
          <p:cNvSpPr txBox="1">
            <a:spLocks/>
          </p:cNvSpPr>
          <p:nvPr/>
        </p:nvSpPr>
        <p:spPr>
          <a:xfrm>
            <a:off x="10807135" y="3350198"/>
            <a:ext cx="2196000" cy="2772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altLang="ko-KR" sz="2200" b="1">
                <a:solidFill>
                  <a:srgbClr val="243255"/>
                </a:solidFill>
                <a:cs typeface="Arial" pitchFamily="34" charset="0"/>
              </a:rPr>
              <a:t>Коя е първата стъпка от процеса на дизайн мисленето: </a:t>
            </a:r>
            <a:r>
              <a:rPr lang="en-US" altLang="ko-KR" sz="2200" b="1">
                <a:solidFill>
                  <a:srgbClr val="243255"/>
                </a:solidFill>
                <a:cs typeface="Arial" pitchFamily="34" charset="0"/>
              </a:rPr>
              <a:t> </a:t>
            </a:r>
            <a:endParaRPr lang="ko-KR" altLang="en-US" sz="2200" b="1" dirty="0">
              <a:solidFill>
                <a:srgbClr val="243255"/>
              </a:solidFill>
              <a:cs typeface="Arial" pitchFamily="34" charset="0"/>
            </a:endParaRPr>
          </a:p>
        </p:txBody>
      </p:sp>
      <p:sp>
        <p:nvSpPr>
          <p:cNvPr id="54" name="Text Placeholder 5">
            <a:extLst>
              <a:ext uri="{FF2B5EF4-FFF2-40B4-BE49-F238E27FC236}">
                <a16:creationId xmlns:a16="http://schemas.microsoft.com/office/drawing/2014/main" id="{CB99BAD6-EC2D-4922-B38A-1CE317493CB3}"/>
              </a:ext>
            </a:extLst>
          </p:cNvPr>
          <p:cNvSpPr txBox="1">
            <a:spLocks/>
          </p:cNvSpPr>
          <p:nvPr/>
        </p:nvSpPr>
        <p:spPr>
          <a:xfrm>
            <a:off x="10605600" y="5600700"/>
            <a:ext cx="2823298" cy="1904999"/>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визуализацията</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b)</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експериментирането</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c)</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емпатията</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d)</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нито едно от изброените</a:t>
            </a:r>
          </a:p>
          <a:p>
            <a:pPr marL="342900" lvl="0" indent="-342900">
              <a:spcAft>
                <a:spcPts val="0"/>
              </a:spcAft>
              <a:buFont typeface="+mj-lt"/>
              <a:buAutoNum type="alphaLcPeriod"/>
            </a:pPr>
            <a:endParaRPr lang="hr-HR" dirty="0">
              <a:latin typeface="Times New Roman" panose="02020603050405020304" pitchFamily="18" charset="0"/>
              <a:ea typeface="Times New Roman" panose="02020603050405020304" pitchFamily="18" charset="0"/>
            </a:endParaRPr>
          </a:p>
        </p:txBody>
      </p:sp>
      <p:sp>
        <p:nvSpPr>
          <p:cNvPr id="55" name="Text Placeholder 6">
            <a:extLst>
              <a:ext uri="{FF2B5EF4-FFF2-40B4-BE49-F238E27FC236}">
                <a16:creationId xmlns:a16="http://schemas.microsoft.com/office/drawing/2014/main" id="{2413F76B-A7A6-4AA2-ADCE-C9374F3C91C7}"/>
              </a:ext>
            </a:extLst>
          </p:cNvPr>
          <p:cNvSpPr txBox="1">
            <a:spLocks/>
          </p:cNvSpPr>
          <p:nvPr/>
        </p:nvSpPr>
        <p:spPr>
          <a:xfrm>
            <a:off x="13588434" y="3304934"/>
            <a:ext cx="2946965" cy="322464"/>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altLang="ko-KR" sz="2200" b="1">
                <a:solidFill>
                  <a:srgbClr val="243255"/>
                </a:solidFill>
                <a:cs typeface="Arial" pitchFamily="34" charset="0"/>
              </a:rPr>
              <a:t>Кой вид дизайн мислене включва хората в творческите процеси, с цел те да придобиват повече увереност: </a:t>
            </a:r>
            <a:endParaRPr lang="ko-KR" altLang="en-US" sz="2200" b="1" dirty="0">
              <a:solidFill>
                <a:srgbClr val="243255"/>
              </a:solidFill>
              <a:cs typeface="Arial" pitchFamily="34" charset="0"/>
            </a:endParaRPr>
          </a:p>
        </p:txBody>
      </p:sp>
      <p:sp>
        <p:nvSpPr>
          <p:cNvPr id="56" name="Text Placeholder 7">
            <a:extLst>
              <a:ext uri="{FF2B5EF4-FFF2-40B4-BE49-F238E27FC236}">
                <a16:creationId xmlns:a16="http://schemas.microsoft.com/office/drawing/2014/main" id="{481C30A0-9D00-4993-8CBC-56720BD4613E}"/>
              </a:ext>
            </a:extLst>
          </p:cNvPr>
          <p:cNvSpPr txBox="1">
            <a:spLocks/>
          </p:cNvSpPr>
          <p:nvPr/>
        </p:nvSpPr>
        <p:spPr>
          <a:xfrm>
            <a:off x="13428898" y="5981700"/>
            <a:ext cx="3030301" cy="21336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творческото решаване на проблеми</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b)</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спринт изпълнението </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c)</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творческата увереност</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d)</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иновацията на смисъла</a:t>
            </a:r>
            <a:endParaRPr lang="hr-HR" dirty="0">
              <a:latin typeface="Times New Roman" panose="02020603050405020304" pitchFamily="18" charset="0"/>
              <a:ea typeface="Times New Roman" panose="02020603050405020304" pitchFamily="18" charset="0"/>
            </a:endParaRPr>
          </a:p>
        </p:txBody>
      </p:sp>
      <p:sp>
        <p:nvSpPr>
          <p:cNvPr id="57" name="Oval 4">
            <a:extLst>
              <a:ext uri="{FF2B5EF4-FFF2-40B4-BE49-F238E27FC236}">
                <a16:creationId xmlns:a16="http://schemas.microsoft.com/office/drawing/2014/main" id="{A1208675-DB72-4BA1-951C-2D25BB2800C8}"/>
              </a:ext>
            </a:extLst>
          </p:cNvPr>
          <p:cNvSpPr/>
          <p:nvPr/>
        </p:nvSpPr>
        <p:spPr>
          <a:xfrm>
            <a:off x="10925972" y="2476500"/>
            <a:ext cx="754393" cy="754393"/>
          </a:xfrm>
          <a:prstGeom prst="ellipse">
            <a:avLst/>
          </a:prstGeom>
          <a:solidFill>
            <a:srgbClr val="24325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8" name="Oval 18">
            <a:extLst>
              <a:ext uri="{FF2B5EF4-FFF2-40B4-BE49-F238E27FC236}">
                <a16:creationId xmlns:a16="http://schemas.microsoft.com/office/drawing/2014/main" id="{2FBE0316-5F1F-4ED1-8B9E-3B4FFF468A92}"/>
              </a:ext>
            </a:extLst>
          </p:cNvPr>
          <p:cNvSpPr/>
          <p:nvPr/>
        </p:nvSpPr>
        <p:spPr>
          <a:xfrm>
            <a:off x="13772506" y="2531154"/>
            <a:ext cx="754393" cy="754393"/>
          </a:xfrm>
          <a:prstGeom prst="ellipse">
            <a:avLst/>
          </a:prstGeom>
          <a:solidFill>
            <a:srgbClr val="E1222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b="1" dirty="0">
              <a:solidFill>
                <a:srgbClr val="243255"/>
              </a:solidFill>
            </a:endParaRPr>
          </a:p>
        </p:txBody>
      </p:sp>
      <p:sp>
        <p:nvSpPr>
          <p:cNvPr id="59" name="Rectangle 36">
            <a:extLst>
              <a:ext uri="{FF2B5EF4-FFF2-40B4-BE49-F238E27FC236}">
                <a16:creationId xmlns:a16="http://schemas.microsoft.com/office/drawing/2014/main" id="{BF8F0C2C-25F9-42B0-A2E4-34C22B106A4B}"/>
              </a:ext>
            </a:extLst>
          </p:cNvPr>
          <p:cNvSpPr/>
          <p:nvPr/>
        </p:nvSpPr>
        <p:spPr>
          <a:xfrm>
            <a:off x="13947237" y="2734405"/>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dirty="0">
              <a:solidFill>
                <a:srgbClr val="243255"/>
              </a:solidFill>
            </a:endParaRPr>
          </a:p>
        </p:txBody>
      </p:sp>
      <p:sp>
        <p:nvSpPr>
          <p:cNvPr id="60" name="Rectangle 16">
            <a:extLst>
              <a:ext uri="{FF2B5EF4-FFF2-40B4-BE49-F238E27FC236}">
                <a16:creationId xmlns:a16="http://schemas.microsoft.com/office/drawing/2014/main" id="{7FCD3DFC-9A38-434D-94F6-2F8ECCA3524C}"/>
              </a:ext>
            </a:extLst>
          </p:cNvPr>
          <p:cNvSpPr/>
          <p:nvPr/>
        </p:nvSpPr>
        <p:spPr>
          <a:xfrm>
            <a:off x="11081570" y="2712113"/>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ko-KR" altLang="en-US">
              <a:solidFill>
                <a:srgbClr val="243255"/>
              </a:solidFill>
            </a:endParaRPr>
          </a:p>
        </p:txBody>
      </p:sp>
      <p:sp>
        <p:nvSpPr>
          <p:cNvPr id="61" name="Text Placeholder 6">
            <a:extLst>
              <a:ext uri="{FF2B5EF4-FFF2-40B4-BE49-F238E27FC236}">
                <a16:creationId xmlns:a16="http://schemas.microsoft.com/office/drawing/2014/main" id="{3E210C73-3A2F-4A29-BDCF-6D18547B0905}"/>
              </a:ext>
            </a:extLst>
          </p:cNvPr>
          <p:cNvSpPr txBox="1">
            <a:spLocks/>
          </p:cNvSpPr>
          <p:nvPr/>
        </p:nvSpPr>
        <p:spPr>
          <a:xfrm>
            <a:off x="7480866" y="3304934"/>
            <a:ext cx="3139622" cy="269131"/>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altLang="ko-KR" sz="2200" b="1">
                <a:solidFill>
                  <a:srgbClr val="243255"/>
                </a:solidFill>
                <a:cs typeface="Arial" pitchFamily="34" charset="0"/>
              </a:rPr>
              <a:t>По време на използване на техниката „6 мисловни шапки“, Перо казва: „Продажбите спадат, продуктът губи пазарни позиции, компанията ще фалира.“ Перо си е сложил:</a:t>
            </a:r>
            <a:endParaRPr lang="ko-KR" altLang="en-US" sz="2200" b="1" dirty="0">
              <a:solidFill>
                <a:srgbClr val="243255"/>
              </a:solidFill>
              <a:cs typeface="Arial" pitchFamily="34" charset="0"/>
            </a:endParaRPr>
          </a:p>
        </p:txBody>
      </p:sp>
      <p:sp>
        <p:nvSpPr>
          <p:cNvPr id="62" name="Text Placeholder 7">
            <a:extLst>
              <a:ext uri="{FF2B5EF4-FFF2-40B4-BE49-F238E27FC236}">
                <a16:creationId xmlns:a16="http://schemas.microsoft.com/office/drawing/2014/main" id="{97B1A213-C92F-42EA-874D-033FA2A5BA9A}"/>
              </a:ext>
            </a:extLst>
          </p:cNvPr>
          <p:cNvSpPr txBox="1">
            <a:spLocks/>
          </p:cNvSpPr>
          <p:nvPr/>
        </p:nvSpPr>
        <p:spPr>
          <a:xfrm>
            <a:off x="7754898" y="6515100"/>
            <a:ext cx="2227302" cy="1447800"/>
          </a:xfrm>
          <a:prstGeom prst="rect">
            <a:avLst/>
          </a:prstGeom>
        </p:spPr>
        <p:txBody>
          <a:bodyPr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жълта шапка</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b)</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синя шапка</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c)</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зелена шапка</a:t>
            </a:r>
          </a:p>
          <a:p>
            <a:pPr lvl="0">
              <a:spcAft>
                <a:spcPts val="0"/>
              </a:spcAft>
            </a:pP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d)</a:t>
            </a:r>
            <a:r>
              <a:rPr lang="en-US"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t>
            </a:r>
            <a:r>
              <a:rPr lang="ru-RU" sz="2000">
                <a:solidFill>
                  <a:srgbClr val="002060"/>
                </a:solidFill>
                <a:latin typeface="Calibri" panose="020F0502020204030204" pitchFamily="34" charset="0"/>
                <a:ea typeface="Times New Roman" panose="02020603050405020304" pitchFamily="18" charset="0"/>
                <a:cs typeface="Times New Roman" panose="02020603050405020304" pitchFamily="18" charset="0"/>
              </a:rPr>
              <a:t>черна шапка</a:t>
            </a:r>
            <a:endParaRPr lang="ru-RU" sz="20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204451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7924800" y="3924300"/>
            <a:ext cx="6897687" cy="1397819"/>
          </a:xfrm>
        </p:spPr>
        <p:txBody>
          <a:bodyPr vert="horz" wrap="square" lIns="0" tIns="12700" rIns="0" bIns="0" rtlCol="0">
            <a:spAutoFit/>
          </a:bodyPr>
          <a:lstStyle/>
          <a:p>
            <a:r>
              <a:rPr lang="bg-BG"/>
              <a:t>Благодаря</a:t>
            </a:r>
            <a:r>
              <a:rPr lang="es-ES"/>
              <a:t>!</a:t>
            </a:r>
            <a:endParaRPr lang="es-ES" dirty="0"/>
          </a:p>
        </p:txBody>
      </p:sp>
      <p:pic>
        <p:nvPicPr>
          <p:cNvPr id="6" name="Picture 9">
            <a:extLst>
              <a:ext uri="{FF2B5EF4-FFF2-40B4-BE49-F238E27FC236}">
                <a16:creationId xmlns:a16="http://schemas.microsoft.com/office/drawing/2014/main" id="{2B20B7A5-9C0B-4641-90FC-FB2B04D88371}"/>
              </a:ext>
            </a:extLst>
          </p:cNvPr>
          <p:cNvPicPr>
            <a:picLocks noChangeAspect="1"/>
          </p:cNvPicPr>
          <p:nvPr/>
        </p:nvPicPr>
        <p:blipFill>
          <a:blip r:embed="rId3"/>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id="{7C56120C-8292-4C9F-8F58-CC30B96DC164}"/>
              </a:ext>
            </a:extLst>
          </p:cNvPr>
          <p:cNvPicPr>
            <a:picLocks noChangeAspect="1"/>
          </p:cNvPicPr>
          <p:nvPr/>
        </p:nvPicPr>
        <p:blipFill>
          <a:blip r:embed="rId4"/>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id="{665C6894-7800-4680-B841-3509763410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57800" y="9715392"/>
            <a:ext cx="936335" cy="4494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91611057"/>
              </p:ext>
            </p:extLst>
          </p:nvPr>
        </p:nvGraphicFramePr>
        <p:xfrm>
          <a:off x="533400" y="342900"/>
          <a:ext cx="16306800" cy="10709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dirty="0">
                <a:solidFill>
                  <a:prstClr val="white"/>
                </a:solidFill>
                <a:latin typeface="YADLjI9qxTA 0"/>
              </a:rPr>
              <a:t>With the support of the Erasmus+ </a:t>
            </a:r>
            <a:r>
              <a:rPr lang="en-US" sz="1400" dirty="0" err="1">
                <a:solidFill>
                  <a:prstClr val="white"/>
                </a:solidFill>
                <a:latin typeface="YADLjI9qxTA 0"/>
              </a:rPr>
              <a:t>programme</a:t>
            </a:r>
            <a:r>
              <a:rPr lang="en-US" sz="1400" dirty="0">
                <a:solidFill>
                  <a:prstClr val="white"/>
                </a:solidFill>
                <a:latin typeface="YADLjI9qxTA 0"/>
              </a:rPr>
              <a:t> of the European Union. This document and its contents reflects the views only of the authors, and the Commission cannot be held responsible for any use which may be made of the information contained therein. </a:t>
            </a: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2" name="TextBox 1"/>
          <p:cNvSpPr txBox="1"/>
          <p:nvPr/>
        </p:nvSpPr>
        <p:spPr>
          <a:xfrm>
            <a:off x="672353" y="1760040"/>
            <a:ext cx="16154400" cy="7294305"/>
          </a:xfrm>
          <a:prstGeom prst="rect">
            <a:avLst/>
          </a:prstGeom>
          <a:noFill/>
        </p:spPr>
        <p:txBody>
          <a:bodyPr wrap="square" rtlCol="0">
            <a:spAutoFit/>
          </a:bodyPr>
          <a:lstStyle/>
          <a:p>
            <a:r>
              <a:rPr lang="bg-BG" sz="3600" b="1">
                <a:solidFill>
                  <a:srgbClr val="FF0000"/>
                </a:solidFill>
              </a:rPr>
              <a:t>      </a:t>
            </a:r>
            <a:r>
              <a:rPr lang="en-GB" sz="3600" b="1">
                <a:solidFill>
                  <a:srgbClr val="FF0000"/>
                </a:solidFill>
              </a:rPr>
              <a:t> </a:t>
            </a:r>
            <a:r>
              <a:rPr lang="ru-RU" sz="3600" b="1">
                <a:solidFill>
                  <a:srgbClr val="FF0000"/>
                </a:solidFill>
              </a:rPr>
              <a:t>1.1	ОПРЕДЕЛЯНЕ НА ТВОРЧЕСКОТО МИСЛЕНЕ, КРЕАТИВНОСТТА</a:t>
            </a:r>
          </a:p>
          <a:p>
            <a:pPr indent="712788" fontAlgn="base"/>
            <a:r>
              <a:rPr lang="ru-RU" sz="2800">
                <a:solidFill>
                  <a:srgbClr val="002060"/>
                </a:solidFill>
              </a:rPr>
              <a:t>1.1.1 Какво представлява творческото мислене, креативността? Значението на творческото мислене, креативността </a:t>
            </a:r>
          </a:p>
          <a:p>
            <a:pPr indent="712788" fontAlgn="base"/>
            <a:r>
              <a:rPr lang="ru-RU" sz="2800">
                <a:solidFill>
                  <a:srgbClr val="002060"/>
                </a:solidFill>
              </a:rPr>
              <a:t>1.1.2. Елементи на творческото мислене и на модела на креативност 4P   </a:t>
            </a:r>
          </a:p>
          <a:p>
            <a:pPr indent="712788" fontAlgn="base"/>
            <a:r>
              <a:rPr lang="ru-RU" sz="2800">
                <a:solidFill>
                  <a:srgbClr val="002060"/>
                </a:solidFill>
              </a:rPr>
              <a:t>1.1.3. Видове креативност</a:t>
            </a:r>
          </a:p>
          <a:p>
            <a:pPr indent="712788" fontAlgn="base"/>
            <a:endParaRPr lang="ru-RU" sz="2800" b="1">
              <a:solidFill>
                <a:srgbClr val="FF0000"/>
              </a:solidFill>
            </a:endParaRPr>
          </a:p>
          <a:p>
            <a:pPr indent="712788" fontAlgn="base"/>
            <a:r>
              <a:rPr lang="ru-RU" sz="3600" b="1">
                <a:solidFill>
                  <a:srgbClr val="FF0000"/>
                </a:solidFill>
              </a:rPr>
              <a:t>1.2	КРЕАТИВНОСТ НА ЕКИПА И ТЕХНИКИ НА КРЕАТИВНОСТ </a:t>
            </a:r>
          </a:p>
          <a:p>
            <a:pPr indent="712788" fontAlgn="base"/>
            <a:r>
              <a:rPr lang="ru-RU" sz="2800">
                <a:solidFill>
                  <a:srgbClr val="002060"/>
                </a:solidFill>
              </a:rPr>
              <a:t>1.2.1 Преодоляване на </a:t>
            </a:r>
            <a:r>
              <a:rPr lang="ru-RU" sz="2800">
                <a:solidFill>
                  <a:schemeClr val="tx2"/>
                </a:solidFill>
              </a:rPr>
              <a:t>личностните</a:t>
            </a:r>
            <a:r>
              <a:rPr lang="ru-RU" sz="2800">
                <a:solidFill>
                  <a:srgbClr val="002060"/>
                </a:solidFill>
              </a:rPr>
              <a:t> пречки пред креативността</a:t>
            </a:r>
          </a:p>
          <a:p>
            <a:pPr indent="712788" fontAlgn="base"/>
            <a:r>
              <a:rPr lang="ru-RU" sz="2800">
                <a:solidFill>
                  <a:srgbClr val="002060"/>
                </a:solidFill>
              </a:rPr>
              <a:t>1.2.2 Творческото мислене в екипа</a:t>
            </a:r>
          </a:p>
          <a:p>
            <a:pPr indent="712788" fontAlgn="base"/>
            <a:r>
              <a:rPr lang="ru-RU" sz="2800">
                <a:solidFill>
                  <a:srgbClr val="002060"/>
                </a:solidFill>
              </a:rPr>
              <a:t>1.2.3 Креативност на работното място </a:t>
            </a:r>
          </a:p>
          <a:p>
            <a:pPr indent="712788" fontAlgn="base"/>
            <a:r>
              <a:rPr lang="ru-RU" sz="2800">
                <a:solidFill>
                  <a:srgbClr val="002060"/>
                </a:solidFill>
              </a:rPr>
              <a:t>1.2.4 Техники на творческото мислене</a:t>
            </a:r>
          </a:p>
          <a:p>
            <a:pPr indent="712788" fontAlgn="base"/>
            <a:endParaRPr lang="ru-RU" sz="2800" b="1"/>
          </a:p>
          <a:p>
            <a:pPr indent="712788" fontAlgn="base"/>
            <a:r>
              <a:rPr lang="ru-RU" sz="3600" b="1">
                <a:solidFill>
                  <a:srgbClr val="FF0000"/>
                </a:solidFill>
              </a:rPr>
              <a:t>1.3	ДИЗАЙН МИСЛЕНЕ</a:t>
            </a:r>
          </a:p>
          <a:p>
            <a:pPr indent="712788" fontAlgn="base"/>
            <a:r>
              <a:rPr lang="ru-RU" sz="2800">
                <a:solidFill>
                  <a:srgbClr val="002060"/>
                </a:solidFill>
              </a:rPr>
              <a:t>1.3.1 Рамка на дизайн мисленето</a:t>
            </a:r>
          </a:p>
          <a:p>
            <a:pPr indent="712788" fontAlgn="base"/>
            <a:r>
              <a:rPr lang="ru-RU" sz="2800">
                <a:solidFill>
                  <a:srgbClr val="002060"/>
                </a:solidFill>
              </a:rPr>
              <a:t>1.3.2 Модели на дизайн мисленето</a:t>
            </a:r>
          </a:p>
          <a:p>
            <a:pPr indent="712788" fontAlgn="base"/>
            <a:endParaRPr lang="hr-HR" sz="2400" dirty="0"/>
          </a:p>
        </p:txBody>
      </p:sp>
    </p:spTree>
    <p:extLst>
      <p:ext uri="{BB962C8B-B14F-4D97-AF65-F5344CB8AC3E}">
        <p14:creationId xmlns:p14="http://schemas.microsoft.com/office/powerpoint/2010/main" val="329147344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fade">
                                      <p:cBhvr>
                                        <p:cTn id="19" dur="500"/>
                                        <p:tgtEl>
                                          <p:spTgt spid="2">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fade">
                                      <p:cBhvr>
                                        <p:cTn id="22" dur="500"/>
                                        <p:tgtEl>
                                          <p:spTgt spid="2">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Effect transition="in" filter="fade">
                                      <p:cBhvr>
                                        <p:cTn id="25" dur="500"/>
                                        <p:tgtEl>
                                          <p:spTgt spid="2">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9" end="9"/>
                                            </p:txEl>
                                          </p:spTgt>
                                        </p:tgtEl>
                                        <p:attrNameLst>
                                          <p:attrName>style.visibility</p:attrName>
                                        </p:attrNameLst>
                                      </p:cBhvr>
                                      <p:to>
                                        <p:strVal val="visible"/>
                                      </p:to>
                                    </p:set>
                                    <p:animEffect transition="in" filter="fade">
                                      <p:cBhvr>
                                        <p:cTn id="28" dur="500"/>
                                        <p:tgtEl>
                                          <p:spTgt spid="2">
                                            <p:txEl>
                                              <p:pRg st="9" end="9"/>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animEffect transition="in" filter="fade">
                                      <p:cBhvr>
                                        <p:cTn id="31" dur="500"/>
                                        <p:tgtEl>
                                          <p:spTgt spid="2">
                                            <p:txEl>
                                              <p:pRg st="11" end="11"/>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2">
                                            <p:txEl>
                                              <p:pRg st="12" end="12"/>
                                            </p:txEl>
                                          </p:spTgt>
                                        </p:tgtEl>
                                        <p:attrNameLst>
                                          <p:attrName>style.visibility</p:attrName>
                                        </p:attrNameLst>
                                      </p:cBhvr>
                                      <p:to>
                                        <p:strVal val="visible"/>
                                      </p:to>
                                    </p:set>
                                    <p:animEffect transition="in" filter="fade">
                                      <p:cBhvr>
                                        <p:cTn id="34" dur="500"/>
                                        <p:tgtEl>
                                          <p:spTgt spid="2">
                                            <p:txEl>
                                              <p:pRg st="12" end="12"/>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2">
                                            <p:txEl>
                                              <p:pRg st="13" end="13"/>
                                            </p:txEl>
                                          </p:spTgt>
                                        </p:tgtEl>
                                        <p:attrNameLst>
                                          <p:attrName>style.visibility</p:attrName>
                                        </p:attrNameLst>
                                      </p:cBhvr>
                                      <p:to>
                                        <p:strVal val="visible"/>
                                      </p:to>
                                    </p:set>
                                    <p:animEffect transition="in" filter="fade">
                                      <p:cBhvr>
                                        <p:cTn id="37"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219044" y="643276"/>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graphicFrame>
        <p:nvGraphicFramePr>
          <p:cNvPr id="2" name="Diagram 1"/>
          <p:cNvGraphicFramePr/>
          <p:nvPr>
            <p:extLst>
              <p:ext uri="{D42A27DB-BD31-4B8C-83A1-F6EECF244321}">
                <p14:modId xmlns:p14="http://schemas.microsoft.com/office/powerpoint/2010/main" val="2746145804"/>
              </p:ext>
            </p:extLst>
          </p:nvPr>
        </p:nvGraphicFramePr>
        <p:xfrm>
          <a:off x="1115703" y="1257300"/>
          <a:ext cx="16840200" cy="6934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graphicFrame>
        <p:nvGraphicFramePr>
          <p:cNvPr id="2" name="Diagram 1"/>
          <p:cNvGraphicFramePr/>
          <p:nvPr>
            <p:extLst>
              <p:ext uri="{D42A27DB-BD31-4B8C-83A1-F6EECF244321}">
                <p14:modId xmlns:p14="http://schemas.microsoft.com/office/powerpoint/2010/main" val="4082659390"/>
              </p:ext>
            </p:extLst>
          </p:nvPr>
        </p:nvGraphicFramePr>
        <p:xfrm>
          <a:off x="762000" y="1672581"/>
          <a:ext cx="17089755" cy="9432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1143000" y="2615877"/>
            <a:ext cx="16263877" cy="6001643"/>
          </a:xfrm>
          <a:prstGeom prst="rect">
            <a:avLst/>
          </a:prstGeom>
          <a:noFill/>
          <a:ln>
            <a:solidFill>
              <a:srgbClr val="FF0000"/>
            </a:solidFill>
          </a:ln>
        </p:spPr>
        <p:txBody>
          <a:bodyPr wrap="square" rtlCol="0">
            <a:spAutoFit/>
          </a:bodyPr>
          <a:lstStyle/>
          <a:p>
            <a:pPr algn="just"/>
            <a:r>
              <a:rPr lang="ru-RU" altLang="ko-KR" sz="2800" i="1">
                <a:solidFill>
                  <a:srgbClr val="002060"/>
                </a:solidFill>
              </a:rPr>
              <a:t>Съществуват безброй определения за креативност и е трудно да се спрем само на едно</a:t>
            </a:r>
            <a:r>
              <a:rPr lang="hr-HR" altLang="ko-KR" sz="2800" i="1">
                <a:solidFill>
                  <a:srgbClr val="002060"/>
                </a:solidFill>
              </a:rPr>
              <a:t>:</a:t>
            </a:r>
            <a:endParaRPr lang="en-US" altLang="ko-KR" sz="2800" i="1" dirty="0">
              <a:solidFill>
                <a:srgbClr val="002060"/>
              </a:solidFill>
            </a:endParaRPr>
          </a:p>
          <a:p>
            <a:pPr marL="457200" indent="-457200" algn="just">
              <a:buFont typeface="Wingdings" panose="05000000000000000000" pitchFamily="2" charset="2"/>
              <a:buChar char="§"/>
            </a:pPr>
            <a:r>
              <a:rPr lang="bg-BG" altLang="ko-KR" sz="2800" i="1">
                <a:solidFill>
                  <a:srgbClr val="C00000"/>
                </a:solidFill>
              </a:rPr>
              <a:t>„</a:t>
            </a:r>
            <a:r>
              <a:rPr lang="ru-RU" altLang="ko-KR" sz="2800" i="1">
                <a:solidFill>
                  <a:srgbClr val="C00000"/>
                </a:solidFill>
              </a:rPr>
              <a:t>способността да се създават или прилагат оригинални и необикновени идеи"</a:t>
            </a:r>
            <a:r>
              <a:rPr lang="hr-HR" altLang="ko-KR" sz="2800" i="1">
                <a:solidFill>
                  <a:srgbClr val="C00000"/>
                </a:solidFill>
              </a:rPr>
              <a:t> </a:t>
            </a:r>
            <a:r>
              <a:rPr lang="en-GB" altLang="ko-KR" sz="2400" i="1">
                <a:solidFill>
                  <a:srgbClr val="002060"/>
                </a:solidFill>
              </a:rPr>
              <a:t>(</a:t>
            </a:r>
            <a:r>
              <a:rPr lang="ru-RU" altLang="ko-KR" sz="2400" i="1">
                <a:solidFill>
                  <a:srgbClr val="002060"/>
                </a:solidFill>
              </a:rPr>
              <a:t>Речникът на английския език, издание на Университета в Кеймбридж</a:t>
            </a:r>
            <a:r>
              <a:rPr lang="en-GB" altLang="ko-KR" sz="2400" i="1">
                <a:solidFill>
                  <a:srgbClr val="002060"/>
                </a:solidFill>
              </a:rPr>
              <a:t>)</a:t>
            </a:r>
            <a:r>
              <a:rPr lang="hr-HR" altLang="ko-KR" sz="2400" i="1">
                <a:solidFill>
                  <a:srgbClr val="002060"/>
                </a:solidFill>
              </a:rPr>
              <a:t>; </a:t>
            </a:r>
            <a:r>
              <a:rPr lang="ru-RU" altLang="ko-KR" sz="2800" i="1">
                <a:solidFill>
                  <a:srgbClr val="C00000"/>
                </a:solidFill>
              </a:rPr>
              <a:t>„способността да създаваш“ и „качеството да бъдеш креативен</a:t>
            </a:r>
            <a:r>
              <a:rPr lang="en-US" altLang="ko-KR" sz="2800" i="1">
                <a:solidFill>
                  <a:srgbClr val="C00000"/>
                </a:solidFill>
              </a:rPr>
              <a:t>" </a:t>
            </a:r>
            <a:r>
              <a:rPr lang="hr-HR" altLang="ko-KR" sz="2800" i="1">
                <a:solidFill>
                  <a:srgbClr val="C00000"/>
                </a:solidFill>
              </a:rPr>
              <a:t> </a:t>
            </a:r>
            <a:r>
              <a:rPr lang="en-GB" altLang="ko-KR" sz="2400" i="1">
                <a:solidFill>
                  <a:srgbClr val="002060"/>
                </a:solidFill>
              </a:rPr>
              <a:t>(</a:t>
            </a:r>
            <a:r>
              <a:rPr lang="bg-BG" altLang="ko-KR" sz="2400" i="1">
                <a:solidFill>
                  <a:srgbClr val="002060"/>
                </a:solidFill>
              </a:rPr>
              <a:t>речникът на Мериам-Уебстър</a:t>
            </a:r>
            <a:r>
              <a:rPr lang="en-GB" altLang="ko-KR" sz="2400" i="1">
                <a:solidFill>
                  <a:srgbClr val="002060"/>
                </a:solidFill>
              </a:rPr>
              <a:t>)</a:t>
            </a:r>
            <a:endParaRPr lang="en-GB" altLang="ko-KR" sz="2400" i="1" dirty="0">
              <a:solidFill>
                <a:srgbClr val="002060"/>
              </a:solidFill>
            </a:endParaRPr>
          </a:p>
          <a:p>
            <a:pPr algn="just"/>
            <a:endParaRPr lang="hr-HR" altLang="ko-KR" sz="2800" i="1" dirty="0">
              <a:solidFill>
                <a:srgbClr val="C00000"/>
              </a:solidFill>
            </a:endParaRPr>
          </a:p>
          <a:p>
            <a:pPr marL="457200" indent="-457200" algn="just">
              <a:buFont typeface="Wingdings" panose="05000000000000000000" pitchFamily="2" charset="2"/>
              <a:buChar char="§"/>
            </a:pPr>
            <a:r>
              <a:rPr lang="ru-RU" altLang="ko-KR" sz="2800" i="1">
                <a:solidFill>
                  <a:srgbClr val="C00000"/>
                </a:solidFill>
              </a:rPr>
              <a:t>„способността да се провежда дейност, която е едновременно и новаторска (т.e., оригинална, неочаквана) и подходяща (т.е., полезна, лесна за адаптиране съобразно ограниченията на задачата)“</a:t>
            </a:r>
            <a:r>
              <a:rPr lang="hr-HR" altLang="ko-KR" sz="2800" i="1"/>
              <a:t> </a:t>
            </a:r>
            <a:r>
              <a:rPr lang="hr-HR" altLang="ko-KR" sz="2400" i="1" dirty="0"/>
              <a:t>(</a:t>
            </a:r>
            <a:r>
              <a:rPr lang="en-GB" altLang="ko-KR" sz="2400" i="1">
                <a:solidFill>
                  <a:srgbClr val="002060"/>
                </a:solidFill>
              </a:rPr>
              <a:t>Sternberg </a:t>
            </a:r>
            <a:r>
              <a:rPr lang="bg-BG" altLang="ko-KR" sz="2400" i="1">
                <a:solidFill>
                  <a:srgbClr val="002060"/>
                </a:solidFill>
              </a:rPr>
              <a:t>и</a:t>
            </a:r>
            <a:r>
              <a:rPr lang="en-GB" altLang="ko-KR" sz="2400" i="1">
                <a:solidFill>
                  <a:srgbClr val="002060"/>
                </a:solidFill>
              </a:rPr>
              <a:t> </a:t>
            </a:r>
            <a:r>
              <a:rPr lang="en-GB" altLang="ko-KR" sz="2400" i="1" dirty="0">
                <a:solidFill>
                  <a:srgbClr val="002060"/>
                </a:solidFill>
              </a:rPr>
              <a:t>Lubart, 1999</a:t>
            </a:r>
            <a:r>
              <a:rPr lang="en-GB" altLang="ko-KR" sz="2400" i="1">
                <a:solidFill>
                  <a:srgbClr val="002060"/>
                </a:solidFill>
              </a:rPr>
              <a:t>, </a:t>
            </a:r>
            <a:r>
              <a:rPr lang="bg-BG" altLang="ko-KR" sz="2400" i="1">
                <a:solidFill>
                  <a:srgbClr val="002060"/>
                </a:solidFill>
              </a:rPr>
              <a:t>стр</a:t>
            </a:r>
            <a:r>
              <a:rPr lang="en-GB" altLang="ko-KR" sz="2400" i="1">
                <a:solidFill>
                  <a:srgbClr val="002060"/>
                </a:solidFill>
              </a:rPr>
              <a:t>. </a:t>
            </a:r>
            <a:r>
              <a:rPr lang="en-GB" altLang="ko-KR" sz="2400" i="1" dirty="0">
                <a:solidFill>
                  <a:srgbClr val="002060"/>
                </a:solidFill>
              </a:rPr>
              <a:t>3) </a:t>
            </a:r>
            <a:endParaRPr lang="hr-HR" altLang="ko-KR" sz="2400" i="1" dirty="0">
              <a:solidFill>
                <a:srgbClr val="002060"/>
              </a:solidFill>
            </a:endParaRPr>
          </a:p>
          <a:p>
            <a:pPr algn="just"/>
            <a:endParaRPr lang="hr-HR" altLang="ko-KR" sz="2400" i="1" dirty="0"/>
          </a:p>
          <a:p>
            <a:pPr marL="457200" indent="-457200" algn="just">
              <a:buFont typeface="Wingdings" panose="05000000000000000000" pitchFamily="2" charset="2"/>
              <a:buChar char="§"/>
            </a:pPr>
            <a:r>
              <a:rPr lang="ru-RU" altLang="ko-KR" sz="2800" i="1">
                <a:solidFill>
                  <a:srgbClr val="C00000"/>
                </a:solidFill>
              </a:rPr>
              <a:t>„креативността е създаването на нещо, което е едновременно и ново, и истински значимо“ </a:t>
            </a:r>
            <a:r>
              <a:rPr lang="hr-HR" altLang="ko-KR" sz="2400" i="1">
                <a:solidFill>
                  <a:srgbClr val="002060"/>
                </a:solidFill>
              </a:rPr>
              <a:t>(</a:t>
            </a:r>
            <a:r>
              <a:rPr lang="en-US" altLang="ko-KR" sz="2400" i="1">
                <a:solidFill>
                  <a:srgbClr val="002060"/>
                </a:solidFill>
              </a:rPr>
              <a:t>Rothenberg</a:t>
            </a:r>
            <a:r>
              <a:rPr lang="hr-HR" altLang="ko-KR" sz="2400" i="1" dirty="0">
                <a:solidFill>
                  <a:srgbClr val="002060"/>
                </a:solidFill>
              </a:rPr>
              <a:t>,</a:t>
            </a:r>
            <a:r>
              <a:rPr lang="en-US" altLang="ko-KR" sz="2400" i="1" dirty="0">
                <a:solidFill>
                  <a:srgbClr val="002060"/>
                </a:solidFill>
              </a:rPr>
              <a:t> 1990</a:t>
            </a:r>
            <a:r>
              <a:rPr lang="en-US" altLang="ko-KR" sz="2400" i="1">
                <a:solidFill>
                  <a:srgbClr val="002060"/>
                </a:solidFill>
              </a:rPr>
              <a:t>, </a:t>
            </a:r>
            <a:r>
              <a:rPr lang="bg-BG" altLang="ko-KR" sz="2400" i="1">
                <a:solidFill>
                  <a:srgbClr val="002060"/>
                </a:solidFill>
              </a:rPr>
              <a:t>стр.</a:t>
            </a:r>
            <a:r>
              <a:rPr lang="en-US" altLang="ko-KR" sz="2400" i="1">
                <a:solidFill>
                  <a:srgbClr val="002060"/>
                </a:solidFill>
              </a:rPr>
              <a:t> </a:t>
            </a:r>
            <a:r>
              <a:rPr lang="en-US" altLang="ko-KR" sz="2400" i="1" dirty="0">
                <a:solidFill>
                  <a:srgbClr val="002060"/>
                </a:solidFill>
              </a:rPr>
              <a:t>5) </a:t>
            </a:r>
            <a:endParaRPr lang="hr-HR" altLang="ko-KR" sz="2400" i="1" dirty="0">
              <a:solidFill>
                <a:srgbClr val="002060"/>
              </a:solidFill>
            </a:endParaRPr>
          </a:p>
          <a:p>
            <a:pPr marL="457200" indent="-457200" algn="just">
              <a:buFont typeface="Wingdings" panose="05000000000000000000" pitchFamily="2" charset="2"/>
              <a:buChar char="§"/>
            </a:pPr>
            <a:endParaRPr lang="hr-HR" altLang="ko-KR" sz="2400" i="1" dirty="0"/>
          </a:p>
          <a:p>
            <a:pPr marL="457200" indent="-457200" algn="just">
              <a:buFont typeface="Wingdings" panose="05000000000000000000" pitchFamily="2" charset="2"/>
              <a:buChar char="§"/>
            </a:pPr>
            <a:r>
              <a:rPr lang="ru-RU" altLang="ko-KR" sz="2800" i="1">
                <a:solidFill>
                  <a:srgbClr val="C00000"/>
                </a:solidFill>
              </a:rPr>
              <a:t>„креативността е процес на развиване на оригинален, новаторски, но и подходящ отговор на един проблем“ </a:t>
            </a:r>
            <a:r>
              <a:rPr lang="hr-HR" altLang="ko-KR" sz="2400" i="1"/>
              <a:t>(</a:t>
            </a:r>
            <a:r>
              <a:rPr lang="hr-HR" altLang="ko-KR" sz="2400" i="1" dirty="0">
                <a:solidFill>
                  <a:srgbClr val="002060"/>
                </a:solidFill>
              </a:rPr>
              <a:t>Chaudhary, 2018</a:t>
            </a:r>
            <a:r>
              <a:rPr lang="hr-HR" altLang="ko-KR" sz="2400" i="1">
                <a:solidFill>
                  <a:srgbClr val="002060"/>
                </a:solidFill>
              </a:rPr>
              <a:t>, </a:t>
            </a:r>
            <a:r>
              <a:rPr lang="bg-BG" altLang="ko-KR" sz="2400" i="1">
                <a:solidFill>
                  <a:srgbClr val="002060"/>
                </a:solidFill>
              </a:rPr>
              <a:t>стр</a:t>
            </a:r>
            <a:r>
              <a:rPr lang="hr-HR" altLang="ko-KR" sz="2400" i="1">
                <a:solidFill>
                  <a:srgbClr val="002060"/>
                </a:solidFill>
              </a:rPr>
              <a:t>. </a:t>
            </a:r>
            <a:r>
              <a:rPr lang="hr-HR" altLang="ko-KR" sz="2400" i="1" dirty="0">
                <a:solidFill>
                  <a:srgbClr val="002060"/>
                </a:solidFill>
              </a:rPr>
              <a:t>171) </a:t>
            </a:r>
            <a:endParaRPr lang="en-GB" altLang="ko-KR" sz="2800" i="1" dirty="0">
              <a:solidFill>
                <a:srgbClr val="002060"/>
              </a:solidFill>
            </a:endParaRPr>
          </a:p>
        </p:txBody>
      </p:sp>
    </p:spTree>
    <p:extLst>
      <p:ext uri="{BB962C8B-B14F-4D97-AF65-F5344CB8AC3E}">
        <p14:creationId xmlns:p14="http://schemas.microsoft.com/office/powerpoint/2010/main" val="12742367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graphicFrame>
        <p:nvGraphicFramePr>
          <p:cNvPr id="2" name="Diagram 1"/>
          <p:cNvGraphicFramePr/>
          <p:nvPr>
            <p:extLst>
              <p:ext uri="{D42A27DB-BD31-4B8C-83A1-F6EECF244321}">
                <p14:modId xmlns:p14="http://schemas.microsoft.com/office/powerpoint/2010/main" val="128714671"/>
              </p:ext>
            </p:extLst>
          </p:nvPr>
        </p:nvGraphicFramePr>
        <p:xfrm>
          <a:off x="938058" y="1948134"/>
          <a:ext cx="16283142"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6" y="3162300"/>
            <a:ext cx="16206943" cy="4401205"/>
          </a:xfrm>
          <a:prstGeom prst="rect">
            <a:avLst/>
          </a:prstGeom>
          <a:noFill/>
          <a:ln>
            <a:solidFill>
              <a:srgbClr val="E12227"/>
            </a:solidFill>
          </a:ln>
        </p:spPr>
        <p:txBody>
          <a:bodyPr wrap="square" rtlCol="0">
            <a:spAutoFit/>
          </a:bodyPr>
          <a:lstStyle/>
          <a:p>
            <a:pPr algn="just"/>
            <a:endParaRPr lang="hr-HR" altLang="ko-KR" sz="2800" i="1" dirty="0">
              <a:solidFill>
                <a:srgbClr val="002060"/>
              </a:solidFill>
            </a:endParaRPr>
          </a:p>
          <a:p>
            <a:pPr algn="just"/>
            <a:r>
              <a:rPr lang="en-GB" altLang="ko-KR" sz="2800" i="1">
                <a:solidFill>
                  <a:srgbClr val="002060"/>
                </a:solidFill>
              </a:rPr>
              <a:t>Sternberg </a:t>
            </a:r>
            <a:r>
              <a:rPr lang="bg-BG" altLang="ko-KR" sz="2800" i="1">
                <a:solidFill>
                  <a:srgbClr val="002060"/>
                </a:solidFill>
              </a:rPr>
              <a:t>и</a:t>
            </a:r>
            <a:r>
              <a:rPr lang="en-GB" altLang="ko-KR" sz="2800" i="1">
                <a:solidFill>
                  <a:srgbClr val="002060"/>
                </a:solidFill>
              </a:rPr>
              <a:t> </a:t>
            </a:r>
            <a:r>
              <a:rPr lang="en-GB" altLang="ko-KR" sz="2800" i="1" dirty="0">
                <a:solidFill>
                  <a:srgbClr val="002060"/>
                </a:solidFill>
              </a:rPr>
              <a:t>Lubart (1991, 1992</a:t>
            </a:r>
            <a:r>
              <a:rPr lang="en-GB" altLang="ko-KR" sz="2800" i="1">
                <a:solidFill>
                  <a:srgbClr val="002060"/>
                </a:solidFill>
              </a:rPr>
              <a:t>) </a:t>
            </a:r>
            <a:r>
              <a:rPr lang="ru-RU" altLang="ko-KR" sz="2800" i="1">
                <a:solidFill>
                  <a:srgbClr val="002060"/>
                </a:solidFill>
              </a:rPr>
              <a:t>предлагат </a:t>
            </a:r>
            <a:r>
              <a:rPr lang="ru-RU" altLang="ko-KR" sz="2800" i="1">
                <a:solidFill>
                  <a:srgbClr val="C00000"/>
                </a:solidFill>
              </a:rPr>
              <a:t>Инвестиционната теория на креативността</a:t>
            </a:r>
            <a:r>
              <a:rPr lang="ru-RU" altLang="ko-KR" sz="2800" i="1">
                <a:solidFill>
                  <a:srgbClr val="002060"/>
                </a:solidFill>
              </a:rPr>
              <a:t>, според която креативността в голяма степен си е</a:t>
            </a:r>
            <a:r>
              <a:rPr lang="ru-RU" altLang="ko-KR" sz="2800" i="1"/>
              <a:t> </a:t>
            </a:r>
            <a:r>
              <a:rPr lang="ru-RU" altLang="ko-KR" sz="2800" i="1">
                <a:solidFill>
                  <a:srgbClr val="C00000"/>
                </a:solidFill>
              </a:rPr>
              <a:t>едно решение</a:t>
            </a:r>
            <a:r>
              <a:rPr lang="en-GB" altLang="ko-KR" sz="2800" i="1">
                <a:solidFill>
                  <a:srgbClr val="C00000"/>
                </a:solidFill>
              </a:rPr>
              <a:t> </a:t>
            </a:r>
            <a:r>
              <a:rPr lang="ru-RU" altLang="ko-KR" sz="2800" i="1">
                <a:solidFill>
                  <a:srgbClr val="002060"/>
                </a:solidFill>
              </a:rPr>
              <a:t>дали в света на идеите </a:t>
            </a:r>
            <a:r>
              <a:rPr lang="ru-RU" altLang="ko-KR" sz="2800" i="1">
                <a:solidFill>
                  <a:srgbClr val="C00000"/>
                </a:solidFill>
              </a:rPr>
              <a:t>«да се купува на ниска цена и да се продава на висока»</a:t>
            </a:r>
            <a:r>
              <a:rPr lang="en-GB" altLang="ko-KR" sz="2800" i="1">
                <a:solidFill>
                  <a:srgbClr val="002060"/>
                </a:solidFill>
              </a:rPr>
              <a:t>. </a:t>
            </a:r>
            <a:endParaRPr lang="hr-HR" altLang="ko-KR" sz="2800" i="1" dirty="0">
              <a:solidFill>
                <a:srgbClr val="002060"/>
              </a:solidFill>
            </a:endParaRPr>
          </a:p>
          <a:p>
            <a:pPr algn="just"/>
            <a:endParaRPr lang="hr-HR" altLang="ko-KR" sz="2800" i="1" dirty="0"/>
          </a:p>
          <a:p>
            <a:pPr algn="just"/>
            <a:r>
              <a:rPr lang="ru-RU" altLang="ko-KR" sz="2800" i="1">
                <a:solidFill>
                  <a:srgbClr val="002060"/>
                </a:solidFill>
              </a:rPr>
              <a:t>Творческите личности, точно като едни добри</a:t>
            </a:r>
            <a:r>
              <a:rPr lang="ru-RU" altLang="ko-KR" sz="2800" i="1"/>
              <a:t> </a:t>
            </a:r>
            <a:r>
              <a:rPr lang="ru-RU" altLang="ko-KR" sz="2800" i="1">
                <a:solidFill>
                  <a:srgbClr val="C00000"/>
                </a:solidFill>
              </a:rPr>
              <a:t>инвеститори,</a:t>
            </a:r>
            <a:r>
              <a:rPr lang="ru-RU" altLang="ko-KR" sz="2800" i="1">
                <a:solidFill>
                  <a:srgbClr val="E12227"/>
                </a:solidFill>
              </a:rPr>
              <a:t> </a:t>
            </a:r>
            <a:r>
              <a:rPr lang="ru-RU" altLang="ko-KR" sz="2800" i="1">
                <a:solidFill>
                  <a:srgbClr val="002060"/>
                </a:solidFill>
              </a:rPr>
              <a:t>развиват идеи, които за времето си се считат за новаторски, а защо не и малко абсурдни, т.е. те </a:t>
            </a:r>
            <a:r>
              <a:rPr lang="ru-RU" altLang="ko-KR" sz="2800" i="1">
                <a:solidFill>
                  <a:srgbClr val="C00000"/>
                </a:solidFill>
              </a:rPr>
              <a:t>«купуват на ниска цена».</a:t>
            </a:r>
          </a:p>
          <a:p>
            <a:pPr algn="just"/>
            <a:endParaRPr lang="en-GB" altLang="ko-KR" sz="2800" i="1" dirty="0">
              <a:solidFill>
                <a:srgbClr val="C00000"/>
              </a:solidFill>
            </a:endParaRPr>
          </a:p>
          <a:p>
            <a:pPr algn="just"/>
            <a:r>
              <a:rPr lang="ru-RU" altLang="ko-KR" sz="2800" i="1">
                <a:solidFill>
                  <a:srgbClr val="002060"/>
                </a:solidFill>
              </a:rPr>
              <a:t>Когато идеите им добият гражданственост, творческите личности „</a:t>
            </a:r>
            <a:r>
              <a:rPr lang="ru-RU" altLang="ko-KR" sz="2800" i="1">
                <a:solidFill>
                  <a:srgbClr val="C00000"/>
                </a:solidFill>
              </a:rPr>
              <a:t>продават на висока цена</a:t>
            </a:r>
            <a:r>
              <a:rPr lang="ru-RU" altLang="ko-KR" sz="2800" i="1">
                <a:solidFill>
                  <a:srgbClr val="002060"/>
                </a:solidFill>
              </a:rPr>
              <a:t>“, т.е. трупат ползи от добрата си идея и преминават към поредната непопулярна идея. </a:t>
            </a:r>
            <a:endParaRPr lang="en-GB" altLang="ko-KR" sz="2800" i="1" dirty="0">
              <a:solidFill>
                <a:srgbClr val="002060"/>
              </a:solidFill>
            </a:endParaRPr>
          </a:p>
        </p:txBody>
      </p:sp>
    </p:spTree>
    <p:extLst>
      <p:ext uri="{BB962C8B-B14F-4D97-AF65-F5344CB8AC3E}">
        <p14:creationId xmlns:p14="http://schemas.microsoft.com/office/powerpoint/2010/main" val="35076343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Част</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graphicFrame>
        <p:nvGraphicFramePr>
          <p:cNvPr id="2" name="Diagram 1"/>
          <p:cNvGraphicFramePr/>
          <p:nvPr>
            <p:extLst>
              <p:ext uri="{D42A27DB-BD31-4B8C-83A1-F6EECF244321}">
                <p14:modId xmlns:p14="http://schemas.microsoft.com/office/powerpoint/2010/main" val="1772655062"/>
              </p:ext>
            </p:extLst>
          </p:nvPr>
        </p:nvGraphicFramePr>
        <p:xfrm>
          <a:off x="938056" y="1514983"/>
          <a:ext cx="16913699"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6" name="Diagram 5"/>
          <p:cNvGraphicFramePr/>
          <p:nvPr>
            <p:extLst>
              <p:ext uri="{D42A27DB-BD31-4B8C-83A1-F6EECF244321}">
                <p14:modId xmlns:p14="http://schemas.microsoft.com/office/powerpoint/2010/main" val="152349823"/>
              </p:ext>
            </p:extLst>
          </p:nvPr>
        </p:nvGraphicFramePr>
        <p:xfrm>
          <a:off x="938054" y="3024919"/>
          <a:ext cx="16130746" cy="52578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17684128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bg-BG" altLang="ko-KR" sz="4800">
                <a:solidFill>
                  <a:srgbClr val="E12227"/>
                </a:solidFill>
                <a:latin typeface="Tahoma" panose="020B0604030504040204" pitchFamily="34" charset="0"/>
                <a:ea typeface="Tahoma" panose="020B0604030504040204" pitchFamily="34" charset="0"/>
                <a:cs typeface="Tahoma" panose="020B0604030504040204" pitchFamily="34" charset="0"/>
              </a:rPr>
              <a:t>Част </a:t>
            </a:r>
            <a:r>
              <a:rPr lang="en-US" altLang="ko-KR" sz="4800" b="1">
                <a:solidFill>
                  <a:srgbClr val="E12227"/>
                </a:solidFill>
                <a:latin typeface="Tahoma" panose="020B0604030504040204" pitchFamily="34" charset="0"/>
                <a:ea typeface="Tahoma" panose="020B0604030504040204" pitchFamily="34" charset="0"/>
                <a:cs typeface="Tahoma" panose="020B0604030504040204" pitchFamily="34" charset="0"/>
              </a:rPr>
              <a:t>1</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Diagram 1"/>
          <p:cNvGraphicFramePr/>
          <p:nvPr>
            <p:extLst>
              <p:ext uri="{D42A27DB-BD31-4B8C-83A1-F6EECF244321}">
                <p14:modId xmlns:p14="http://schemas.microsoft.com/office/powerpoint/2010/main" val="1123288670"/>
              </p:ext>
            </p:extLst>
          </p:nvPr>
        </p:nvGraphicFramePr>
        <p:xfrm>
          <a:off x="581207" y="1579668"/>
          <a:ext cx="16913698" cy="93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Diagram 2"/>
          <p:cNvGraphicFramePr/>
          <p:nvPr>
            <p:extLst>
              <p:ext uri="{D42A27DB-BD31-4B8C-83A1-F6EECF244321}">
                <p14:modId xmlns:p14="http://schemas.microsoft.com/office/powerpoint/2010/main" val="2245749986"/>
              </p:ext>
            </p:extLst>
          </p:nvPr>
        </p:nvGraphicFramePr>
        <p:xfrm>
          <a:off x="938056" y="2882019"/>
          <a:ext cx="16200000" cy="5297396"/>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30094558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6261</TotalTime>
  <Words>5163</Words>
  <Application>Microsoft Office PowerPoint</Application>
  <PresentationFormat>Custom</PresentationFormat>
  <Paragraphs>499</Paragraphs>
  <Slides>37</Slides>
  <Notes>33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37</vt:i4>
      </vt:variant>
    </vt:vector>
  </HeadingPairs>
  <TitlesOfParts>
    <vt:vector size="45" baseType="lpstr">
      <vt:lpstr>Arial</vt:lpstr>
      <vt:lpstr>Calibri</vt:lpstr>
      <vt:lpstr>Tahoma</vt:lpstr>
      <vt:lpstr>Times New Roman</vt:lpstr>
      <vt:lpstr>Wingdings</vt:lpstr>
      <vt:lpstr>YADLjI9qxTA 0</vt:lpstr>
      <vt:lpstr>Office Theme</vt:lpstr>
      <vt:lpstr>1_Office Theme</vt:lpstr>
      <vt:lpstr>PowerPoint Presentation</vt:lpstr>
      <vt:lpstr>ЦЕЛИ </vt:lpstr>
      <vt:lpstr>СЪДЪРЖАНИЕ</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Благодаря!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Petar Petrov</cp:lastModifiedBy>
  <cp:revision>359</cp:revision>
  <dcterms:created xsi:type="dcterms:W3CDTF">2021-03-19T11:51:00Z</dcterms:created>
  <dcterms:modified xsi:type="dcterms:W3CDTF">2022-02-08T16:22:40Z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