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10287000" cx="18288000"/>
  <p:notesSz cx="18288000" cy="10287000"/>
  <p:embeddedFontLst>
    <p:embeddedFont>
      <p:font typeface="Tahom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3" roundtripDataSignature="AMtx7mjV/W2Yz2jsS+rF3QAIHNU4Cnix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ahoma-regular.fntdata"/><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Tahoma-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Faces vs vase</a:t>
            </a:r>
            <a:endParaRPr/>
          </a:p>
        </p:txBody>
      </p:sp>
      <p:sp>
        <p:nvSpPr>
          <p:cNvPr id="219" name="Google Shape;219;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https://www.mdpi.com/journal/jintelligence/special_issues/Cognitive_Flexibility_Concepts_Issues_Assessment</a:t>
            </a:r>
            <a:endParaRPr/>
          </a:p>
        </p:txBody>
      </p:sp>
      <p:sp>
        <p:nvSpPr>
          <p:cNvPr id="289" name="Google Shape;289;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0" name="Google Shape;300;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2" name="Google Shape;322;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5" name="Google Shape;345;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Rabbit or duck?</a:t>
            </a:r>
            <a:endParaRPr/>
          </a:p>
        </p:txBody>
      </p:sp>
      <p:sp>
        <p:nvSpPr>
          <p:cNvPr id="197" name="Google Shape;197;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Faces vs vaze</a:t>
            </a:r>
            <a:endParaRPr/>
          </a:p>
        </p:txBody>
      </p:sp>
      <p:sp>
        <p:nvSpPr>
          <p:cNvPr id="208" name="Google Shape;208;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26"/>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26"/>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26"/>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26"/>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2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34"/>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34"/>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34"/>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34"/>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3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2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7"/>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30"/>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30"/>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30"/>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30"/>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3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3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3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3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2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9"/>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2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31"/>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1"/>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32"/>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2"/>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2"/>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3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33"/>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33"/>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33"/>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33"/>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25"/>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25"/>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25"/>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5"/>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2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28"/>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28"/>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28"/>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2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2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2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4.png"/><Relationship Id="rId9" Type="http://schemas.openxmlformats.org/officeDocument/2006/relationships/hyperlink" Target="https://doi.org/10.1016/j.paid.2019.01.016"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https://doi.org/10.1038/456168a" TargetMode="External"/><Relationship Id="rId8" Type="http://schemas.openxmlformats.org/officeDocument/2006/relationships/hyperlink" Target="https://doi.org/10.5465/AMBPP.2021.15112abstrac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9.jpg"/><Relationship Id="rId6" Type="http://schemas.openxmlformats.org/officeDocument/2006/relationships/hyperlink" Target="https://itservices.cas.unt.edu/~tam/SelfTests/StroopEffects.html" TargetMode="External"/><Relationship Id="rId7" Type="http://schemas.openxmlformats.org/officeDocument/2006/relationships/hyperlink" Target="https://www.google.com/url?sa=t&amp;rct=j&amp;q=&amp;esrc=s&amp;source=web&amp;cd=&amp;cad=rja&amp;uact=8&amp;ved=2ahUKEwiLjIK-58T0AhUDRvEDHannD9wQFnoECAUQAQ&amp;url=https%3A%2F%2Ffaculty.washington.edu%2Fchudler%2Fjava%2Fready.html&amp;usg=AOvVaw3GaT3NFeOqpirB9cxATk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hyperlink" Target="https://www.psytoolkit.org/survey-library/flexibility-cf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0.jp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4" name="Google Shape;104;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5" name="Google Shape;105;p1"/>
          <p:cNvSpPr txBox="1"/>
          <p:nvPr/>
        </p:nvSpPr>
        <p:spPr>
          <a:xfrm>
            <a:off x="9563100" y="6057900"/>
            <a:ext cx="6446100" cy="1719300"/>
          </a:xfrm>
          <a:prstGeom prst="rect">
            <a:avLst/>
          </a:prstGeom>
          <a:noFill/>
          <a:ln>
            <a:noFill/>
          </a:ln>
        </p:spPr>
        <p:txBody>
          <a:bodyPr anchorCtr="0" anchor="t" bIns="0" lIns="0" spcFirstLastPara="1" rIns="0" wrap="square" tIns="67925">
            <a:spAutoFit/>
          </a:bodyPr>
          <a:lstStyle/>
          <a:p>
            <a:pPr indent="0" lvl="0" marL="0" marR="0" rtl="0" algn="ctr">
              <a:lnSpc>
                <a:spcPct val="100000"/>
              </a:lnSpc>
              <a:spcBef>
                <a:spcPts val="434"/>
              </a:spcBef>
              <a:spcAft>
                <a:spcPts val="0"/>
              </a:spcAft>
              <a:buClr>
                <a:schemeClr val="dk1"/>
              </a:buClr>
              <a:buSzPts val="1100"/>
              <a:buFont typeface="Arial"/>
              <a:buNone/>
            </a:pPr>
            <a:r>
              <a:rPr b="1" lang="es-ES" sz="2500">
                <a:solidFill>
                  <a:srgbClr val="152D54"/>
                </a:solidFill>
                <a:latin typeface="Tahoma"/>
                <a:ea typeface="Tahoma"/>
                <a:cs typeface="Tahoma"/>
                <a:sym typeface="Tahoma"/>
              </a:rPr>
              <a:t>Uzlabot mīkstās prasmes, lai veicinātu konkurētspēju un darba iespējas</a:t>
            </a:r>
            <a:endParaRPr b="1" sz="2500">
              <a:solidFill>
                <a:srgbClr val="152D54"/>
              </a:solidFill>
              <a:latin typeface="Tahoma"/>
              <a:ea typeface="Tahoma"/>
              <a:cs typeface="Tahoma"/>
              <a:sym typeface="Tahoma"/>
            </a:endParaRPr>
          </a:p>
          <a:p>
            <a:pPr indent="0" lvl="0" marL="0" marR="0" rtl="0" algn="l">
              <a:lnSpc>
                <a:spcPct val="100000"/>
              </a:lnSpc>
              <a:spcBef>
                <a:spcPts val="434"/>
              </a:spcBef>
              <a:spcAft>
                <a:spcPts val="0"/>
              </a:spcAft>
              <a:buClr>
                <a:schemeClr val="dk1"/>
              </a:buClr>
              <a:buSzPts val="1100"/>
              <a:buFont typeface="Arial"/>
              <a:buNone/>
            </a:pPr>
            <a:r>
              <a:t/>
            </a:r>
            <a:endParaRPr b="1" sz="2500">
              <a:solidFill>
                <a:srgbClr val="152D54"/>
              </a:solidFill>
              <a:latin typeface="Tahoma"/>
              <a:ea typeface="Tahoma"/>
              <a:cs typeface="Tahoma"/>
              <a:sym typeface="Tahoma"/>
            </a:endParaRPr>
          </a:p>
          <a:p>
            <a:pPr indent="0" lvl="0" marL="0" marR="0" rtl="0" algn="l">
              <a:lnSpc>
                <a:spcPct val="100000"/>
              </a:lnSpc>
              <a:spcBef>
                <a:spcPts val="434"/>
              </a:spcBef>
              <a:spcAft>
                <a:spcPts val="0"/>
              </a:spcAft>
              <a:buClr>
                <a:srgbClr val="152D54"/>
              </a:buClr>
              <a:buSzPts val="2500"/>
              <a:buFont typeface="Tahoma"/>
              <a:buNone/>
            </a:pPr>
            <a:r>
              <a:t/>
            </a:r>
            <a:endParaRPr b="1" sz="2500">
              <a:solidFill>
                <a:srgbClr val="152D54"/>
              </a:solidFill>
              <a:latin typeface="Tahoma"/>
              <a:ea typeface="Tahoma"/>
              <a:cs typeface="Tahoma"/>
              <a:sym typeface="Tahoma"/>
            </a:endParaRPr>
          </a:p>
        </p:txBody>
      </p:sp>
      <p:sp>
        <p:nvSpPr>
          <p:cNvPr id="106" name="Google Shape;106;p1"/>
          <p:cNvSpPr txBox="1"/>
          <p:nvPr/>
        </p:nvSpPr>
        <p:spPr>
          <a:xfrm>
            <a:off x="7734300" y="7200900"/>
            <a:ext cx="9677400" cy="47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500">
                <a:solidFill>
                  <a:srgbClr val="E12227"/>
                </a:solidFill>
                <a:latin typeface="Tahoma"/>
                <a:ea typeface="Tahoma"/>
                <a:cs typeface="Tahoma"/>
                <a:sym typeface="Tahoma"/>
              </a:rPr>
              <a:t>Kognitīvā elastība</a:t>
            </a:r>
            <a:endParaRPr b="0" i="0" sz="2500" u="none" cap="none" strike="noStrike">
              <a:solidFill>
                <a:srgbClr val="E12227"/>
              </a:solidFill>
              <a:latin typeface="Tahoma"/>
              <a:ea typeface="Tahoma"/>
              <a:cs typeface="Tahoma"/>
              <a:sym typeface="Tahoma"/>
            </a:endParaRPr>
          </a:p>
        </p:txBody>
      </p:sp>
      <p:sp>
        <p:nvSpPr>
          <p:cNvPr id="107" name="Google Shape;107;p1"/>
          <p:cNvSpPr txBox="1"/>
          <p:nvPr/>
        </p:nvSpPr>
        <p:spPr>
          <a:xfrm>
            <a:off x="9216950" y="7898075"/>
            <a:ext cx="64461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rgbClr val="243255"/>
                </a:solidFill>
                <a:latin typeface="Tahoma"/>
                <a:ea typeface="Tahoma"/>
                <a:cs typeface="Tahoma"/>
                <a:sym typeface="Tahoma"/>
              </a:rPr>
              <a:t>PARTNERIS: Rīgas ekonomikas augstskola</a:t>
            </a:r>
            <a:endParaRPr b="1" sz="2000">
              <a:solidFill>
                <a:srgbClr val="243255"/>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vienība</a:t>
            </a:r>
            <a:endParaRPr/>
          </a:p>
        </p:txBody>
      </p:sp>
      <p:sp>
        <p:nvSpPr>
          <p:cNvPr id="222" name="Google Shape;222;p10"/>
          <p:cNvSpPr txBox="1"/>
          <p:nvPr/>
        </p:nvSpPr>
        <p:spPr>
          <a:xfrm>
            <a:off x="938056" y="2019300"/>
            <a:ext cx="6529500" cy="125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Ko Jūs redzat?:</a:t>
            </a:r>
            <a:endParaRPr/>
          </a:p>
          <a:p>
            <a:pPr indent="0" lvl="0" marL="12700" marR="0" rtl="0" algn="l">
              <a:lnSpc>
                <a:spcPct val="100000"/>
              </a:lnSpc>
              <a:spcBef>
                <a:spcPts val="110"/>
              </a:spcBef>
              <a:spcAft>
                <a:spcPts val="0"/>
              </a:spcAft>
              <a:buNone/>
            </a:pPr>
            <a:r>
              <a:rPr b="1" lang="es-ES" sz="4000">
                <a:solidFill>
                  <a:srgbClr val="243255"/>
                </a:solidFill>
                <a:latin typeface="Calibri"/>
                <a:ea typeface="Calibri"/>
                <a:cs typeface="Calibri"/>
                <a:sym typeface="Calibri"/>
              </a:rPr>
              <a:t>“Schroeder 's Stairs”</a:t>
            </a:r>
            <a:endParaRPr b="1" sz="4000">
              <a:solidFill>
                <a:srgbClr val="243255"/>
              </a:solidFill>
              <a:latin typeface="Calibri"/>
              <a:ea typeface="Calibri"/>
              <a:cs typeface="Calibri"/>
              <a:sym typeface="Calibri"/>
            </a:endParaRPr>
          </a:p>
        </p:txBody>
      </p:sp>
      <p:sp>
        <p:nvSpPr>
          <p:cNvPr id="223" name="Google Shape;223;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24" name="Google Shape;224;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pic>
        <p:nvPicPr>
          <p:cNvPr id="226" name="Google Shape;226;p10"/>
          <p:cNvPicPr preferRelativeResize="0"/>
          <p:nvPr/>
        </p:nvPicPr>
        <p:blipFill rotWithShape="1">
          <a:blip r:embed="rId5">
            <a:alphaModFix/>
          </a:blip>
          <a:srcRect b="0" l="0" r="0" t="0"/>
          <a:stretch/>
        </p:blipFill>
        <p:spPr>
          <a:xfrm>
            <a:off x="7600950" y="0"/>
            <a:ext cx="10687050" cy="10287000"/>
          </a:xfrm>
          <a:prstGeom prst="rect">
            <a:avLst/>
          </a:prstGeom>
          <a:noFill/>
          <a:ln>
            <a:noFill/>
          </a:ln>
        </p:spPr>
      </p:pic>
      <p:sp>
        <p:nvSpPr>
          <p:cNvPr id="227" name="Google Shape;227;p10"/>
          <p:cNvSpPr txBox="1"/>
          <p:nvPr/>
        </p:nvSpPr>
        <p:spPr>
          <a:xfrm>
            <a:off x="940926" y="4701114"/>
            <a:ext cx="622474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chemeClr val="dk1"/>
                </a:solidFill>
                <a:latin typeface="Calibri"/>
                <a:ea typeface="Calibri"/>
                <a:cs typeface="Calibri"/>
                <a:sym typeface="Calibri"/>
              </a:rPr>
              <a:t>Maināmās perspektīvas</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s-ES" sz="3200">
                <a:solidFill>
                  <a:schemeClr val="dk1"/>
                </a:solidFill>
                <a:latin typeface="Calibri"/>
                <a:ea typeface="Calibri"/>
                <a:cs typeface="Calibri"/>
                <a:sym typeface="Calibri"/>
              </a:rPr>
              <a:t>Cik viegli ir pārslēgties?</a:t>
            </a:r>
            <a:endParaRPr/>
          </a:p>
        </p:txBody>
      </p:sp>
      <p:sp>
        <p:nvSpPr>
          <p:cNvPr id="228" name="Google Shape;228;p10"/>
          <p:cNvSpPr txBox="1"/>
          <p:nvPr/>
        </p:nvSpPr>
        <p:spPr>
          <a:xfrm>
            <a:off x="3351492" y="8083034"/>
            <a:ext cx="4249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rgbClr val="000000"/>
                </a:solidFill>
                <a:latin typeface="Calibri"/>
                <a:ea typeface="Calibri"/>
                <a:cs typeface="Calibri"/>
                <a:sym typeface="Calibri"/>
              </a:rPr>
              <a:t>Escher, M. C. "Relativity." Lithograph. 1953</a:t>
            </a:r>
            <a:endParaRPr sz="20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00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nvSpPr>
        <p:spPr>
          <a:xfrm>
            <a:off x="938056" y="2019300"/>
            <a:ext cx="95013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Kas ir prāta pārslēgšanās?</a:t>
            </a:r>
            <a:endParaRPr/>
          </a:p>
        </p:txBody>
      </p:sp>
      <p:sp>
        <p:nvSpPr>
          <p:cNvPr id="235" name="Google Shape;235;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36" name="Google Shape;236;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37" name="Google Shape;237;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38" name="Google Shape;238;p11"/>
          <p:cNvSpPr txBox="1"/>
          <p:nvPr/>
        </p:nvSpPr>
        <p:spPr>
          <a:xfrm>
            <a:off x="938056" y="3009900"/>
            <a:ext cx="16054500" cy="50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600">
                <a:solidFill>
                  <a:schemeClr val="dk1"/>
                </a:solidFill>
                <a:latin typeface="Calibri"/>
                <a:ea typeface="Calibri"/>
                <a:cs typeface="Calibri"/>
                <a:sym typeface="Calibri"/>
              </a:rPr>
              <a:t>Kognitīvā elastība attiecas uz spēju pielāgoties pārmaiņām, savukārt </a:t>
            </a:r>
            <a:r>
              <a:rPr b="1" lang="es-ES" sz="2600">
                <a:solidFill>
                  <a:schemeClr val="dk1"/>
                </a:solidFill>
                <a:latin typeface="Calibri"/>
                <a:ea typeface="Calibri"/>
                <a:cs typeface="Calibri"/>
                <a:sym typeface="Calibri"/>
              </a:rPr>
              <a:t>prāta pārslēgšanās</a:t>
            </a:r>
            <a:r>
              <a:rPr lang="es-ES" sz="2600">
                <a:solidFill>
                  <a:schemeClr val="dk1"/>
                </a:solidFill>
                <a:latin typeface="Calibri"/>
                <a:ea typeface="Calibri"/>
                <a:cs typeface="Calibri"/>
                <a:sym typeface="Calibri"/>
              </a:rPr>
              <a:t> ir process, kas ļauj pielāgoties pārmaiņām. Pārslēgšanās ir galvenā kognitīvās elastības sastāvdaļa (ko bieži dēvē par vienu un to pašu jēdzienu).</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s-ES" sz="2600">
                <a:solidFill>
                  <a:schemeClr val="dk1"/>
                </a:solidFill>
                <a:latin typeface="Calibri"/>
                <a:ea typeface="Calibri"/>
                <a:cs typeface="Calibri"/>
                <a:sym typeface="Calibri"/>
              </a:rPr>
              <a:t>Pazīmes cilvēkam ar </a:t>
            </a:r>
            <a:r>
              <a:rPr b="1" lang="es-ES" sz="2600">
                <a:solidFill>
                  <a:schemeClr val="dk1"/>
                </a:solidFill>
                <a:latin typeface="Calibri"/>
                <a:ea typeface="Calibri"/>
                <a:cs typeface="Calibri"/>
                <a:sym typeface="Calibri"/>
              </a:rPr>
              <a:t>spēcīgu prāta pārslēgšanos</a:t>
            </a:r>
            <a:r>
              <a:rPr lang="es-ES" sz="2600">
                <a:solidFill>
                  <a:schemeClr val="dk1"/>
                </a:solidFill>
                <a:latin typeface="Calibri"/>
                <a:ea typeface="Calibri"/>
                <a:cs typeface="Calibri"/>
                <a:sym typeface="Calibri"/>
              </a:rPr>
              <a:t>:</a:t>
            </a:r>
            <a:endParaRPr/>
          </a:p>
          <a:p>
            <a:pPr indent="-342900" lvl="0" marL="342900" marR="0" rtl="0" algn="l">
              <a:spcBef>
                <a:spcPts val="120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Ātri pielāgojas izmaiņām un jaunām situācijām</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Viegli p</a:t>
            </a:r>
            <a:r>
              <a:rPr lang="es-ES" sz="2600">
                <a:solidFill>
                  <a:schemeClr val="dk1"/>
                </a:solidFill>
                <a:latin typeface="Calibri"/>
                <a:ea typeface="Calibri"/>
                <a:cs typeface="Calibri"/>
                <a:sym typeface="Calibri"/>
              </a:rPr>
              <a:t>acieš izmaiņas, kas rodas problēmas atrisināšanas vai veicamā uzdevuma laikā</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Piedāvā </a:t>
            </a:r>
            <a:r>
              <a:rPr lang="es-ES" sz="2600">
                <a:solidFill>
                  <a:schemeClr val="dk1"/>
                </a:solidFill>
                <a:latin typeface="Calibri"/>
                <a:ea typeface="Calibri"/>
                <a:cs typeface="Calibri"/>
                <a:sym typeface="Calibri"/>
              </a:rPr>
              <a:t>alternatīvus</a:t>
            </a:r>
            <a:r>
              <a:rPr lang="es-ES" sz="2600">
                <a:solidFill>
                  <a:schemeClr val="dk1"/>
                </a:solidFill>
                <a:latin typeface="Calibri"/>
                <a:ea typeface="Calibri"/>
                <a:cs typeface="Calibri"/>
                <a:sym typeface="Calibri"/>
              </a:rPr>
              <a:t> problēmu risinājumus</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Viegli pāriet no vienas darbības uz citu un zina, kā sevi pareizi pasniegt ikvienā situācijā</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Aptver dažādas realitātes dimensijas, redz no dažādām perspektīvām, atpazīst slēptās attiecības, tādējādi viegli atrod alternatīvus risinājumus tai pašai problēmai</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Piecieš kļūdas un pārmaiņas, spēj domāt par situāciju no cita cilvēka skatapunkta</a:t>
            </a:r>
            <a:endParaRPr/>
          </a:p>
          <a:p>
            <a:pPr indent="-342900" lvl="0" marL="342900" marR="0" rtl="0" algn="l">
              <a:spcBef>
                <a:spcPts val="0"/>
              </a:spcBef>
              <a:spcAft>
                <a:spcPts val="0"/>
              </a:spcAft>
              <a:buClr>
                <a:schemeClr val="dk1"/>
              </a:buClr>
              <a:buSzPts val="2600"/>
              <a:buFont typeface="Arial"/>
              <a:buChar char="•"/>
            </a:pPr>
            <a:r>
              <a:rPr lang="es-ES" sz="2600">
                <a:solidFill>
                  <a:schemeClr val="dk1"/>
                </a:solidFill>
                <a:latin typeface="Calibri"/>
                <a:ea typeface="Calibri"/>
                <a:cs typeface="Calibri"/>
                <a:sym typeface="Calibri"/>
              </a:rPr>
              <a:t>Viegli atrod kompromisus</a:t>
            </a:r>
            <a:endParaRPr/>
          </a:p>
        </p:txBody>
      </p:sp>
      <p:sp>
        <p:nvSpPr>
          <p:cNvPr id="239" name="Google Shape;239;p11"/>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500"/>
                                        <p:tgtEl>
                                          <p:spTgt spid="238">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500"/>
                                        <p:tgtEl>
                                          <p:spTgt spid="238">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6" st="6"/>
                                            </p:txEl>
                                          </p:spTgt>
                                        </p:tgtEl>
                                        <p:attrNameLst>
                                          <p:attrName>style.visibility</p:attrName>
                                        </p:attrNameLst>
                                      </p:cBhvr>
                                      <p:to>
                                        <p:strVal val="visible"/>
                                      </p:to>
                                    </p:set>
                                    <p:animEffect filter="fade" transition="in">
                                      <p:cBhvr>
                                        <p:cTn dur="500"/>
                                        <p:tgtEl>
                                          <p:spTgt spid="238">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7" st="7"/>
                                            </p:txEl>
                                          </p:spTgt>
                                        </p:tgtEl>
                                        <p:attrNameLst>
                                          <p:attrName>style.visibility</p:attrName>
                                        </p:attrNameLst>
                                      </p:cBhvr>
                                      <p:to>
                                        <p:strVal val="visible"/>
                                      </p:to>
                                    </p:set>
                                    <p:animEffect filter="fade" transition="in">
                                      <p:cBhvr>
                                        <p:cTn dur="500"/>
                                        <p:tgtEl>
                                          <p:spTgt spid="238">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8" st="8"/>
                                            </p:txEl>
                                          </p:spTgt>
                                        </p:tgtEl>
                                        <p:attrNameLst>
                                          <p:attrName>style.visibility</p:attrName>
                                        </p:attrNameLst>
                                      </p:cBhvr>
                                      <p:to>
                                        <p:strVal val="visible"/>
                                      </p:to>
                                    </p:set>
                                    <p:animEffect filter="fade" transition="in">
                                      <p:cBhvr>
                                        <p:cTn dur="500"/>
                                        <p:tgtEl>
                                          <p:spTgt spid="238">
                                            <p:txEl>
                                              <p:pRg end="8" st="8"/>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8">
                                            <p:txEl>
                                              <p:pRg end="9" st="9"/>
                                            </p:txEl>
                                          </p:spTgt>
                                        </p:tgtEl>
                                        <p:attrNameLst>
                                          <p:attrName>style.visibility</p:attrName>
                                        </p:attrNameLst>
                                      </p:cBhvr>
                                      <p:to>
                                        <p:strVal val="visible"/>
                                      </p:to>
                                    </p:set>
                                    <p:animEffect filter="fade" transition="in">
                                      <p:cBhvr>
                                        <p:cTn dur="500"/>
                                        <p:tgtEl>
                                          <p:spTgt spid="23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2"/>
          <p:cNvSpPr txBox="1"/>
          <p:nvPr/>
        </p:nvSpPr>
        <p:spPr>
          <a:xfrm>
            <a:off x="938056" y="2019300"/>
            <a:ext cx="160545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Kognitīvā elastība un prāta pārslēgšanās: piemēri</a:t>
            </a:r>
            <a:endParaRPr b="1" sz="4000">
              <a:solidFill>
                <a:srgbClr val="243255"/>
              </a:solidFill>
              <a:latin typeface="Calibri"/>
              <a:ea typeface="Calibri"/>
              <a:cs typeface="Calibri"/>
              <a:sym typeface="Calibri"/>
            </a:endParaRPr>
          </a:p>
        </p:txBody>
      </p:sp>
      <p:sp>
        <p:nvSpPr>
          <p:cNvPr id="246" name="Google Shape;246;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47" name="Google Shape;247;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48" name="Google Shape;248;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49" name="Google Shape;249;p12"/>
          <p:cNvSpPr txBox="1"/>
          <p:nvPr/>
        </p:nvSpPr>
        <p:spPr>
          <a:xfrm>
            <a:off x="938056" y="2857500"/>
            <a:ext cx="160545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1"/>
                </a:solidFill>
                <a:latin typeface="Calibri"/>
                <a:ea typeface="Calibri"/>
                <a:cs typeface="Calibri"/>
                <a:sym typeface="Calibri"/>
              </a:rPr>
              <a:t>Tu gatavojies brokastīm un saproti, ka nav palikusi maize.</a:t>
            </a:r>
            <a:r>
              <a:rPr lang="es-ES" sz="2400">
                <a:solidFill>
                  <a:schemeClr val="dk1"/>
                </a:solidFill>
                <a:latin typeface="Calibri"/>
                <a:ea typeface="Calibri"/>
                <a:cs typeface="Calibri"/>
                <a:sym typeface="Calibri"/>
              </a:rPr>
              <a:t> Ko Tu dari? Vai Tu jūties apjucis un ej strādāt bez ēšanas? Vai Tu ej uz kafejnīcu un ēd tur? Vai brokastīs apēd kaut ko citu?</a:t>
            </a:r>
            <a:endParaRPr/>
          </a:p>
          <a:p>
            <a:pPr indent="-342900" lvl="0" marL="342900" marR="0" rtl="0" algn="l">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Kognitīvā pārslēgšanās ļauj apdomāt un izvērtēt  par citas iespējas, kad sākotnējais plāns tiek negaidīti izmainīts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s-ES" sz="2400">
                <a:solidFill>
                  <a:schemeClr val="dk1"/>
                </a:solidFill>
                <a:latin typeface="Calibri"/>
                <a:ea typeface="Calibri"/>
                <a:cs typeface="Calibri"/>
                <a:sym typeface="Calibri"/>
              </a:rPr>
              <a:t>Labs draugs beidz ar Tevi runāt.</a:t>
            </a:r>
            <a:r>
              <a:rPr lang="es-ES" sz="2400">
                <a:solidFill>
                  <a:schemeClr val="dk1"/>
                </a:solidFill>
                <a:latin typeface="Calibri"/>
                <a:ea typeface="Calibri"/>
                <a:cs typeface="Calibri"/>
                <a:sym typeface="Calibri"/>
              </a:rPr>
              <a:t> Kāpēc tā? Vai viņš ir dusmīgs uz Tevi?</a:t>
            </a:r>
            <a:endParaRPr/>
          </a:p>
          <a:p>
            <a:pPr indent="-342900" lvl="0" marL="342900" marR="0" rtl="0" algn="l">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Prāta </a:t>
            </a:r>
            <a:r>
              <a:rPr lang="es-ES" sz="2400">
                <a:solidFill>
                  <a:schemeClr val="dk1"/>
                </a:solidFill>
                <a:latin typeface="Calibri"/>
                <a:ea typeface="Calibri"/>
                <a:cs typeface="Calibri"/>
                <a:sym typeface="Calibri"/>
              </a:rPr>
              <a:t>elastība ļauj domāt par notikušo un nākt klajā ar iespējamu iemeslu, kāpēc viņi ar Tevi nerunā. Ja vari domāt par lietām no citu cilvēku perspektīvas, tas palīdz nostādīt sevi viņu situācijā un padomāt par to, kas varētu būt noticis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s-ES" sz="2400">
                <a:solidFill>
                  <a:schemeClr val="dk1"/>
                </a:solidFill>
                <a:latin typeface="Calibri"/>
                <a:ea typeface="Calibri"/>
                <a:cs typeface="Calibri"/>
                <a:sym typeface="Calibri"/>
              </a:rPr>
              <a:t>Tu vienmēr ejat uz darbu vienā un tajā pašā maršrutā. </a:t>
            </a:r>
            <a:r>
              <a:rPr lang="es-ES" sz="2400">
                <a:solidFill>
                  <a:schemeClr val="dk1"/>
                </a:solidFill>
                <a:latin typeface="Calibri"/>
                <a:ea typeface="Calibri"/>
                <a:cs typeface="Calibri"/>
                <a:sym typeface="Calibri"/>
              </a:rPr>
              <a:t>Kādu dienu līst lietus, un Tu zini, ka satiksme būs vairāku kilometru garumā. Kā Tu rīkojies? Tu varētu braukt ar vilcienu, agri iziet no mājām un mēģināt apsteigt satiksmi, vai arī izmantot citu sabiedrisko transportu, cerot, ka paspēsi ātrāk nokļūt darbā.</a:t>
            </a:r>
            <a:endParaRPr/>
          </a:p>
          <a:p>
            <a:pPr indent="-342900" lvl="0" marL="342900" marR="0" rtl="0" algn="l">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Tavus sākotnējos plānus vai rutīnu mainīja negaidīta situācija, taču kognitīvā elastība un prāta pārslēgšanās ļauj Tev domāt par iespējamajiem alternatīviem risinājumiem, lai palīdzētu laicīgāk nokļūt darbā. Tev būs jāizmanto tās pašas spējas, kuras izmanto pieņemot lēmumu: pieredze, cerība, motivācija, zināšanas un emocijas.</a:t>
            </a:r>
            <a:endParaRPr/>
          </a:p>
        </p:txBody>
      </p:sp>
      <p:sp>
        <p:nvSpPr>
          <p:cNvPr id="250" name="Google Shape;250;p12"/>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2" st="2"/>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3" st="3"/>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4" st="4"/>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5" st="5"/>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6" st="6"/>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4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57" name="Google Shape;257;p1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58" name="Google Shape;258;p13"/>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259" name="Google Shape;259;p13"/>
          <p:cNvSpPr txBox="1"/>
          <p:nvPr/>
        </p:nvSpPr>
        <p:spPr>
          <a:xfrm>
            <a:off x="938055" y="1790700"/>
            <a:ext cx="16913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Kognitīv</a:t>
            </a:r>
            <a:r>
              <a:rPr b="1" lang="es-ES" sz="4000">
                <a:solidFill>
                  <a:srgbClr val="243255"/>
                </a:solidFill>
                <a:latin typeface="Calibri"/>
                <a:ea typeface="Calibri"/>
                <a:cs typeface="Calibri"/>
                <a:sym typeface="Calibri"/>
              </a:rPr>
              <a:t>ais stīvums</a:t>
            </a:r>
            <a:endParaRPr b="1" i="0" sz="4000" u="none" cap="none" strike="noStrike">
              <a:solidFill>
                <a:srgbClr val="243255"/>
              </a:solidFill>
              <a:latin typeface="Calibri"/>
              <a:ea typeface="Calibri"/>
              <a:cs typeface="Calibri"/>
              <a:sym typeface="Calibri"/>
            </a:endParaRPr>
          </a:p>
        </p:txBody>
      </p:sp>
      <p:sp>
        <p:nvSpPr>
          <p:cNvPr id="260" name="Google Shape;260;p13"/>
          <p:cNvSpPr txBox="1"/>
          <p:nvPr/>
        </p:nvSpPr>
        <p:spPr>
          <a:xfrm>
            <a:off x="938050" y="2781300"/>
            <a:ext cx="162261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000000"/>
                </a:solidFill>
                <a:latin typeface="Calibri"/>
                <a:ea typeface="Calibri"/>
                <a:cs typeface="Calibri"/>
                <a:sym typeface="Calibri"/>
              </a:rPr>
              <a:t>Kas ir </a:t>
            </a:r>
            <a:r>
              <a:rPr b="1" lang="es-ES" sz="2600">
                <a:latin typeface="Calibri"/>
                <a:ea typeface="Calibri"/>
                <a:cs typeface="Calibri"/>
                <a:sym typeface="Calibri"/>
              </a:rPr>
              <a:t>kognitīvais stīvums</a:t>
            </a:r>
            <a:r>
              <a:rPr b="1" i="0" lang="es-ES" sz="2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Kognitīvās elastības trūkums, pretēji attīstītai kognitīvajai elastībai</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Nespēja mainīt uzvedību vai uzskatus, ja tie ir neefektīvi, lai sasniegtu jūsu mērķi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Piemērs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Ja </a:t>
            </a:r>
            <a:r>
              <a:rPr lang="es-ES" sz="2600">
                <a:latin typeface="Calibri"/>
                <a:ea typeface="Calibri"/>
                <a:cs typeface="Calibri"/>
                <a:sym typeface="Calibri"/>
              </a:rPr>
              <a:t>J</a:t>
            </a:r>
            <a:r>
              <a:rPr b="0" i="0" lang="es-ES" sz="2600" u="none" cap="none" strike="noStrike">
                <a:solidFill>
                  <a:srgbClr val="000000"/>
                </a:solidFill>
                <a:latin typeface="Calibri"/>
                <a:ea typeface="Calibri"/>
                <a:cs typeface="Calibri"/>
                <a:sym typeface="Calibri"/>
              </a:rPr>
              <a:t>ums tiktu lūgts pateikt vārdus, kas sākas ar burtu “A”, un vienīgais vārds, ko jūs varētu iedomāties, būtu “</a:t>
            </a:r>
            <a:r>
              <a:rPr lang="es-ES" sz="2600">
                <a:latin typeface="Calibri"/>
                <a:ea typeface="Calibri"/>
                <a:cs typeface="Calibri"/>
                <a:sym typeface="Calibri"/>
              </a:rPr>
              <a:t>apelsīns</a:t>
            </a:r>
            <a:r>
              <a:rPr b="0" i="0" lang="es-ES" sz="2600" u="none" cap="none" strike="noStrike">
                <a:solidFill>
                  <a:srgbClr val="000000"/>
                </a:solidFill>
                <a:latin typeface="Calibri"/>
                <a:ea typeface="Calibri"/>
                <a:cs typeface="Calibri"/>
                <a:sym typeface="Calibri"/>
              </a:rPr>
              <a:t>”, jūs piedzīvotu </a:t>
            </a:r>
            <a:r>
              <a:rPr lang="es-ES" sz="2600">
                <a:latin typeface="Calibri"/>
                <a:ea typeface="Calibri"/>
                <a:cs typeface="Calibri"/>
                <a:sym typeface="Calibri"/>
              </a:rPr>
              <a:t>kognitīvo stīvumu</a:t>
            </a:r>
            <a:r>
              <a:rPr b="0" i="0" lang="es-ES" sz="2600" u="none" cap="none" strike="noStrike">
                <a:solidFill>
                  <a:srgbClr val="000000"/>
                </a:solidFill>
                <a:latin typeface="Calibri"/>
                <a:ea typeface="Calibri"/>
                <a:cs typeface="Calibri"/>
                <a:sym typeface="Calibri"/>
              </a:rPr>
              <a:t>, jo jūs nevarētu radīt alternatīvas v</a:t>
            </a:r>
            <a:r>
              <a:rPr lang="es-ES" sz="2600">
                <a:latin typeface="Calibri"/>
                <a:ea typeface="Calibri"/>
                <a:cs typeface="Calibri"/>
                <a:sym typeface="Calibri"/>
              </a:rPr>
              <a:t>ārdam</a:t>
            </a:r>
            <a:r>
              <a:rPr b="0" i="0" lang="es-ES" sz="2600" u="none" cap="none" strike="noStrike">
                <a:solidFill>
                  <a:srgbClr val="000000"/>
                </a:solidFill>
                <a:latin typeface="Calibri"/>
                <a:ea typeface="Calibri"/>
                <a:cs typeface="Calibri"/>
                <a:sym typeface="Calibri"/>
              </a:rPr>
              <a:t> “</a:t>
            </a:r>
            <a:r>
              <a:rPr lang="es-ES" sz="2600">
                <a:latin typeface="Calibri"/>
                <a:ea typeface="Calibri"/>
                <a:cs typeface="Calibri"/>
                <a:sym typeface="Calibri"/>
              </a:rPr>
              <a:t>apelsīns</a:t>
            </a:r>
            <a:r>
              <a:rPr b="0" i="0" lang="es-ES" sz="2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Sajūta, ko izraisa šī parādība, ir “iestrēgu</a:t>
            </a:r>
            <a:r>
              <a:rPr lang="es-ES" sz="2600">
                <a:latin typeface="Calibri"/>
                <a:ea typeface="Calibri"/>
                <a:cs typeface="Calibri"/>
                <a:sym typeface="Calibri"/>
              </a:rPr>
              <a:t>ms</a:t>
            </a:r>
            <a:r>
              <a:rPr b="0" i="0" lang="es-ES" sz="2600" u="none" cap="none" strike="noStrike">
                <a:solidFill>
                  <a:srgbClr val="000000"/>
                </a:solidFill>
                <a:latin typeface="Calibri"/>
                <a:ea typeface="Calibri"/>
                <a:cs typeface="Calibri"/>
                <a:sym typeface="Calibri"/>
              </a:rPr>
              <a:t>”, bez iespējas atrast izeju</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Kognitīvaja</a:t>
            </a:r>
            <a:r>
              <a:rPr lang="es-ES" sz="2600">
                <a:latin typeface="Calibri"/>
                <a:ea typeface="Calibri"/>
                <a:cs typeface="Calibri"/>
                <a:sym typeface="Calibri"/>
              </a:rPr>
              <a:t>m stīvumam</a:t>
            </a:r>
            <a:r>
              <a:rPr b="0" i="0" lang="es-ES" sz="2600" u="none" cap="none" strike="noStrike">
                <a:solidFill>
                  <a:srgbClr val="000000"/>
                </a:solidFill>
                <a:latin typeface="Calibri"/>
                <a:ea typeface="Calibri"/>
                <a:cs typeface="Calibri"/>
                <a:sym typeface="Calibri"/>
              </a:rPr>
              <a:t> ir negatīvas sekas ikdienas dzīvē, situācijās, kad nepieciešams radīt alternatīvas stratēģijas vai risinājumus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Kāpēc dažiem cilvēkiem ir </a:t>
            </a:r>
            <a:r>
              <a:rPr lang="es-ES" sz="2600">
                <a:latin typeface="Calibri"/>
                <a:ea typeface="Calibri"/>
                <a:cs typeface="Calibri"/>
                <a:sym typeface="Calibri"/>
              </a:rPr>
              <a:t>kognitīvais stīvums</a:t>
            </a:r>
            <a:r>
              <a:rPr b="0" i="0" lang="es-ES" sz="2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Cilvēka smadzenēm patīk stabilitāte un tās cenšas izvairīties no nestabilitātes</a:t>
            </a:r>
            <a:endParaRPr b="0" i="0" sz="1400" u="none" cap="none" strike="noStrike">
              <a:solidFill>
                <a:srgbClr val="000000"/>
              </a:solidFill>
              <a:latin typeface="Arial"/>
              <a:ea typeface="Arial"/>
              <a:cs typeface="Arial"/>
              <a:sym typeface="Arial"/>
            </a:endParaRPr>
          </a:p>
        </p:txBody>
      </p:sp>
      <p:sp>
        <p:nvSpPr>
          <p:cNvPr id="261" name="Google Shape;261;p13"/>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1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68" name="Google Shape;268;p1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69" name="Google Shape;269;p14"/>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270" name="Google Shape;270;p14"/>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Kognitīvās elastības aspekti</a:t>
            </a:r>
            <a:endParaRPr b="1" i="0" sz="4000" u="none" cap="none" strike="noStrike">
              <a:solidFill>
                <a:srgbClr val="243255"/>
              </a:solidFill>
              <a:latin typeface="Calibri"/>
              <a:ea typeface="Calibri"/>
              <a:cs typeface="Calibri"/>
              <a:sym typeface="Calibri"/>
            </a:endParaRPr>
          </a:p>
        </p:txBody>
      </p:sp>
      <p:sp>
        <p:nvSpPr>
          <p:cNvPr id="271" name="Google Shape;271;p14"/>
          <p:cNvSpPr txBox="1"/>
          <p:nvPr/>
        </p:nvSpPr>
        <p:spPr>
          <a:xfrm>
            <a:off x="938056" y="3009900"/>
            <a:ext cx="16054500" cy="4833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Pārejas “domu </a:t>
            </a:r>
            <a:r>
              <a:rPr lang="es-ES" sz="2800">
                <a:latin typeface="Calibri"/>
                <a:ea typeface="Calibri"/>
                <a:cs typeface="Calibri"/>
                <a:sym typeface="Calibri"/>
              </a:rPr>
              <a:t>plūsma</a:t>
            </a:r>
            <a:r>
              <a:rPr b="0" i="0" lang="es-ES" sz="2800" u="none" cap="none" strike="noStrike">
                <a:solidFill>
                  <a:srgbClr val="000000"/>
                </a:solidFill>
                <a:latin typeface="Calibri"/>
                <a:ea typeface="Calibri"/>
                <a:cs typeface="Calibri"/>
                <a:sym typeface="Calibri"/>
              </a:rPr>
              <a:t>” un uzmanība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CF visbiežāk attiecas uz spēju mainīt domas starp vairākiem jēdzieniem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lang="es-ES" sz="2800">
                <a:latin typeface="Calibri"/>
                <a:ea typeface="Calibri"/>
                <a:cs typeface="Calibri"/>
                <a:sym typeface="Calibri"/>
              </a:rPr>
              <a:t>Pārliecības </a:t>
            </a:r>
            <a:r>
              <a:rPr b="0" i="0" lang="es-ES" sz="2800" u="none" cap="none" strike="noStrike">
                <a:solidFill>
                  <a:srgbClr val="000000"/>
                </a:solidFill>
                <a:latin typeface="Calibri"/>
                <a:ea typeface="Calibri"/>
                <a:cs typeface="Calibri"/>
                <a:sym typeface="Calibri"/>
              </a:rPr>
              <a:t>un </a:t>
            </a:r>
            <a:r>
              <a:rPr lang="es-ES" sz="2800">
                <a:latin typeface="Calibri"/>
                <a:ea typeface="Calibri"/>
                <a:cs typeface="Calibri"/>
                <a:sym typeface="Calibri"/>
              </a:rPr>
              <a:t>prātošanas</a:t>
            </a:r>
            <a:r>
              <a:rPr b="0" i="0" lang="es-ES" sz="2800" u="none" cap="none" strike="noStrike">
                <a:solidFill>
                  <a:srgbClr val="000000"/>
                </a:solidFill>
                <a:latin typeface="Calibri"/>
                <a:ea typeface="Calibri"/>
                <a:cs typeface="Calibri"/>
                <a:sym typeface="Calibri"/>
              </a:rPr>
              <a:t> atjaunināšana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CF var atsaukties uz kognitīv</a:t>
            </a:r>
            <a:r>
              <a:rPr lang="es-ES" sz="2800">
                <a:latin typeface="Calibri"/>
                <a:ea typeface="Calibri"/>
                <a:cs typeface="Calibri"/>
                <a:sym typeface="Calibri"/>
              </a:rPr>
              <a:t>o</a:t>
            </a:r>
            <a:r>
              <a:rPr b="0" i="0" lang="es-ES" sz="2800" u="none" cap="none" strike="noStrike">
                <a:solidFill>
                  <a:srgbClr val="000000"/>
                </a:solidFill>
                <a:latin typeface="Calibri"/>
                <a:ea typeface="Calibri"/>
                <a:cs typeface="Calibri"/>
                <a:sym typeface="Calibri"/>
              </a:rPr>
              <a:t> funkcij</a:t>
            </a:r>
            <a:r>
              <a:rPr lang="es-ES" sz="2800">
                <a:latin typeface="Calibri"/>
                <a:ea typeface="Calibri"/>
                <a:cs typeface="Calibri"/>
                <a:sym typeface="Calibri"/>
              </a:rPr>
              <a:t>u</a:t>
            </a:r>
            <a:r>
              <a:rPr b="0" i="0" lang="es-ES" sz="2800" u="none" cap="none" strike="noStrike">
                <a:solidFill>
                  <a:srgbClr val="000000"/>
                </a:solidFill>
                <a:latin typeface="Calibri"/>
                <a:ea typeface="Calibri"/>
                <a:cs typeface="Calibri"/>
                <a:sym typeface="Calibri"/>
              </a:rPr>
              <a:t> atjaunināšanu kā </a:t>
            </a:r>
            <a:r>
              <a:rPr lang="es-ES" sz="2800">
                <a:latin typeface="Calibri"/>
                <a:ea typeface="Calibri"/>
                <a:cs typeface="Calibri"/>
                <a:sym typeface="Calibri"/>
              </a:rPr>
              <a:t>pielāgošanos</a:t>
            </a:r>
            <a:r>
              <a:rPr b="0" i="0" lang="es-ES" sz="2800" u="none" cap="none" strike="noStrike">
                <a:solidFill>
                  <a:srgbClr val="000000"/>
                </a:solidFill>
                <a:latin typeface="Calibri"/>
                <a:ea typeface="Calibri"/>
                <a:cs typeface="Calibri"/>
                <a:sym typeface="Calibri"/>
              </a:rPr>
              <a:t> jaunai informācijai vai stimuliem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Daudzšķautņains novērojums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800"/>
              <a:buFont typeface="Arial"/>
              <a:buChar char="•"/>
            </a:pPr>
            <a:r>
              <a:rPr lang="es-ES" sz="2800">
                <a:latin typeface="Calibri"/>
                <a:ea typeface="Calibri"/>
                <a:cs typeface="Calibri"/>
                <a:sym typeface="Calibri"/>
              </a:rPr>
              <a:t>CF</a:t>
            </a:r>
            <a:r>
              <a:rPr b="0" i="0" lang="es-ES" sz="2800" u="none" cap="none" strike="noStrike">
                <a:solidFill>
                  <a:srgbClr val="000000"/>
                </a:solidFill>
                <a:latin typeface="Calibri"/>
                <a:ea typeface="Calibri"/>
                <a:cs typeface="Calibri"/>
                <a:sym typeface="Calibri"/>
              </a:rPr>
              <a:t> var atsaukties uz vairāku novērošanas elementu vienlaicīgu apsvēršanu.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Domu dekonstruēšana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800"/>
              <a:buFont typeface="Arial"/>
              <a:buChar char="•"/>
            </a:pPr>
            <a:r>
              <a:rPr lang="es-ES" sz="2800">
                <a:latin typeface="Calibri"/>
                <a:ea typeface="Calibri"/>
                <a:cs typeface="Calibri"/>
                <a:sym typeface="Calibri"/>
              </a:rPr>
              <a:t>Saskaroties ar </a:t>
            </a:r>
            <a:r>
              <a:rPr b="0" i="0" lang="es-ES" sz="2800" u="none" cap="none" strike="noStrike">
                <a:solidFill>
                  <a:srgbClr val="000000"/>
                </a:solidFill>
                <a:latin typeface="Calibri"/>
                <a:ea typeface="Calibri"/>
                <a:cs typeface="Calibri"/>
                <a:sym typeface="Calibri"/>
              </a:rPr>
              <a:t>sarežģītu domu vai problēmu, CF palīdz </a:t>
            </a:r>
            <a:r>
              <a:rPr lang="es-ES" sz="2800">
                <a:latin typeface="Calibri"/>
                <a:ea typeface="Calibri"/>
                <a:cs typeface="Calibri"/>
                <a:sym typeface="Calibri"/>
              </a:rPr>
              <a:t>sadalīt</a:t>
            </a:r>
            <a:r>
              <a:rPr b="0" i="0" lang="es-ES" sz="2800" u="none" cap="none" strike="noStrike">
                <a:solidFill>
                  <a:srgbClr val="000000"/>
                </a:solidFill>
                <a:latin typeface="Calibri"/>
                <a:ea typeface="Calibri"/>
                <a:cs typeface="Calibri"/>
                <a:sym typeface="Calibri"/>
              </a:rPr>
              <a:t> sarežģītību mazāk</a:t>
            </a:r>
            <a:r>
              <a:rPr lang="es-ES" sz="2800">
                <a:latin typeface="Calibri"/>
                <a:ea typeface="Calibri"/>
                <a:cs typeface="Calibri"/>
                <a:sym typeface="Calibri"/>
              </a:rPr>
              <a:t>os</a:t>
            </a:r>
            <a:r>
              <a:rPr b="0" i="0" lang="es-ES" sz="2800" u="none" cap="none" strike="noStrike">
                <a:solidFill>
                  <a:srgbClr val="000000"/>
                </a:solidFill>
                <a:latin typeface="Calibri"/>
                <a:ea typeface="Calibri"/>
                <a:cs typeface="Calibri"/>
                <a:sym typeface="Calibri"/>
              </a:rPr>
              <a:t> gabal</a:t>
            </a:r>
            <a:r>
              <a:rPr lang="es-ES" sz="2800">
                <a:latin typeface="Calibri"/>
                <a:ea typeface="Calibri"/>
                <a:cs typeface="Calibri"/>
                <a:sym typeface="Calibri"/>
              </a:rPr>
              <a:t>os</a:t>
            </a:r>
            <a:r>
              <a:rPr b="0" i="0" lang="es-ES" sz="2800" u="none" cap="none" strike="noStrike">
                <a:solidFill>
                  <a:srgbClr val="000000"/>
                </a:solidFill>
                <a:latin typeface="Calibri"/>
                <a:ea typeface="Calibri"/>
                <a:cs typeface="Calibri"/>
                <a:sym typeface="Calibri"/>
              </a:rPr>
              <a:t>. Spēja pāriet no vienas lielas problēmas konkrētas daļas uz citu, lai to atrisinātu, ir kognitīvās elastības piemērs.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Paplašināta atpazīstamība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Spēja apzināties visas iespējamās izvēles un alternatīvas konkrētā scenārijā</a:t>
            </a:r>
            <a:endParaRPr b="0" i="0" sz="1400" u="none" cap="none" strike="noStrike">
              <a:solidFill>
                <a:srgbClr val="000000"/>
              </a:solidFill>
              <a:latin typeface="Arial"/>
              <a:ea typeface="Arial"/>
              <a:cs typeface="Arial"/>
              <a:sym typeface="Arial"/>
            </a:endParaRPr>
          </a:p>
        </p:txBody>
      </p:sp>
      <p:sp>
        <p:nvSpPr>
          <p:cNvPr id="272" name="Google Shape;272;p14"/>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nvSpPr>
        <p:spPr>
          <a:xfrm>
            <a:off x="762000" y="547989"/>
            <a:ext cx="138447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“Kognitīvā elastība” citēšana on Zinātnes tīmeklī</a:t>
            </a:r>
            <a:endParaRPr b="1" sz="4000">
              <a:solidFill>
                <a:srgbClr val="243255"/>
              </a:solidFill>
              <a:latin typeface="Calibri"/>
              <a:ea typeface="Calibri"/>
              <a:cs typeface="Calibri"/>
              <a:sym typeface="Calibri"/>
            </a:endParaRPr>
          </a:p>
        </p:txBody>
      </p:sp>
      <p:pic>
        <p:nvPicPr>
          <p:cNvPr id="279" name="Google Shape;279;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80" name="Google Shape;280;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81" name="Google Shape;281;p15"/>
          <p:cNvSpPr txBox="1"/>
          <p:nvPr/>
        </p:nvSpPr>
        <p:spPr>
          <a:xfrm>
            <a:off x="15330022" y="7992980"/>
            <a:ext cx="3048000" cy="4112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Source: webofscience.com</a:t>
            </a:r>
            <a:endParaRPr sz="2000">
              <a:solidFill>
                <a:schemeClr val="dk1"/>
              </a:solidFill>
              <a:latin typeface="Calibri"/>
              <a:ea typeface="Calibri"/>
              <a:cs typeface="Calibri"/>
              <a:sym typeface="Calibri"/>
            </a:endParaRPr>
          </a:p>
        </p:txBody>
      </p:sp>
      <p:pic>
        <p:nvPicPr>
          <p:cNvPr id="282" name="Google Shape;282;p15"/>
          <p:cNvPicPr preferRelativeResize="0"/>
          <p:nvPr/>
        </p:nvPicPr>
        <p:blipFill rotWithShape="1">
          <a:blip r:embed="rId5">
            <a:alphaModFix/>
          </a:blip>
          <a:srcRect b="0" l="0" r="0" t="0"/>
          <a:stretch/>
        </p:blipFill>
        <p:spPr>
          <a:xfrm>
            <a:off x="3352800" y="3366826"/>
            <a:ext cx="11745240" cy="6057355"/>
          </a:xfrm>
          <a:prstGeom prst="rect">
            <a:avLst/>
          </a:prstGeom>
          <a:noFill/>
          <a:ln>
            <a:noFill/>
          </a:ln>
        </p:spPr>
      </p:pic>
      <p:pic>
        <p:nvPicPr>
          <p:cNvPr id="283" name="Google Shape;283;p15"/>
          <p:cNvPicPr preferRelativeResize="0"/>
          <p:nvPr/>
        </p:nvPicPr>
        <p:blipFill rotWithShape="1">
          <a:blip r:embed="rId6">
            <a:alphaModFix/>
          </a:blip>
          <a:srcRect b="0" l="0" r="0" t="0"/>
          <a:stretch/>
        </p:blipFill>
        <p:spPr>
          <a:xfrm>
            <a:off x="914400" y="1601917"/>
            <a:ext cx="9651588" cy="1695450"/>
          </a:xfrm>
          <a:prstGeom prst="rect">
            <a:avLst/>
          </a:prstGeom>
          <a:noFill/>
          <a:ln>
            <a:noFill/>
          </a:ln>
        </p:spPr>
      </p:pic>
      <p:sp>
        <p:nvSpPr>
          <p:cNvPr id="284" name="Google Shape;284;p15"/>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285" name="Google Shape;285;p15"/>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6"/>
          <p:cNvSpPr txBox="1"/>
          <p:nvPr/>
        </p:nvSpPr>
        <p:spPr>
          <a:xfrm>
            <a:off x="938056" y="2019300"/>
            <a:ext cx="9501344" cy="629660"/>
          </a:xfrm>
          <a:prstGeom prst="rect">
            <a:avLst/>
          </a:prstGeom>
          <a:noFill/>
          <a:ln>
            <a:noFill/>
          </a:ln>
        </p:spPr>
        <p:txBody>
          <a:bodyPr anchorCtr="0" anchor="t" bIns="0" lIns="0" spcFirstLastPara="1" rIns="0" wrap="square" tIns="13950">
            <a:spAutoFit/>
          </a:bodyPr>
          <a:lstStyle/>
          <a:p>
            <a:pPr indent="0" lvl="0" marL="12700" rtl="0" algn="l">
              <a:spcBef>
                <a:spcPts val="0"/>
              </a:spcBef>
              <a:spcAft>
                <a:spcPts val="0"/>
              </a:spcAft>
              <a:buClr>
                <a:schemeClr val="dk1"/>
              </a:buClr>
              <a:buSzPts val="4000"/>
              <a:buFont typeface="Arial"/>
              <a:buNone/>
            </a:pPr>
            <a:r>
              <a:rPr b="1" lang="es-ES" sz="4000">
                <a:solidFill>
                  <a:srgbClr val="243255"/>
                </a:solidFill>
                <a:latin typeface="Calibri"/>
                <a:ea typeface="Calibri"/>
                <a:cs typeface="Calibri"/>
                <a:sym typeface="Calibri"/>
              </a:rPr>
              <a:t>Izcelsme un attīstība: klasiskie autori</a:t>
            </a:r>
            <a:endParaRPr b="1" sz="4000">
              <a:solidFill>
                <a:srgbClr val="243255"/>
              </a:solidFill>
              <a:latin typeface="Calibri"/>
              <a:ea typeface="Calibri"/>
              <a:cs typeface="Calibri"/>
              <a:sym typeface="Calibri"/>
            </a:endParaRPr>
          </a:p>
        </p:txBody>
      </p:sp>
      <p:sp>
        <p:nvSpPr>
          <p:cNvPr id="292" name="Google Shape;292;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sz="1400">
              <a:solidFill>
                <a:schemeClr val="lt1"/>
              </a:solidFill>
              <a:latin typeface="Arial"/>
              <a:ea typeface="Arial"/>
              <a:cs typeface="Arial"/>
              <a:sym typeface="Arial"/>
            </a:endParaRPr>
          </a:p>
        </p:txBody>
      </p:sp>
      <p:pic>
        <p:nvPicPr>
          <p:cNvPr id="293" name="Google Shape;293;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94" name="Google Shape;294;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95" name="Google Shape;295;p16"/>
          <p:cNvSpPr txBox="1"/>
          <p:nvPr/>
        </p:nvSpPr>
        <p:spPr>
          <a:xfrm>
            <a:off x="938056" y="2705100"/>
            <a:ext cx="16054500" cy="588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Calibri"/>
                <a:ea typeface="Calibri"/>
                <a:cs typeface="Calibri"/>
                <a:sym typeface="Calibri"/>
              </a:rPr>
              <a:t>“Kognitīvās elastības teorijas” (1988) formulējums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pēc</a:t>
            </a:r>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Rand Spiro, </a:t>
            </a:r>
            <a:r>
              <a:rPr lang="es-ES" sz="2800">
                <a:solidFill>
                  <a:schemeClr val="dk1"/>
                </a:solidFill>
                <a:latin typeface="Calibri"/>
                <a:ea typeface="Calibri"/>
                <a:cs typeface="Calibri"/>
                <a:sym typeface="Calibri"/>
              </a:rPr>
              <a:t>Mičiganas Štata universitāte</a:t>
            </a:r>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Richard Lorne Coulson, </a:t>
            </a:r>
            <a:r>
              <a:rPr lang="es-ES" sz="2800">
                <a:solidFill>
                  <a:schemeClr val="dk1"/>
                </a:solidFill>
                <a:latin typeface="Calibri"/>
                <a:ea typeface="Calibri"/>
                <a:cs typeface="Calibri"/>
                <a:sym typeface="Calibri"/>
              </a:rPr>
              <a:t>Kleitonas Štata universitāte</a:t>
            </a:r>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Paul J. Feltovich, </a:t>
            </a:r>
            <a:r>
              <a:rPr lang="es-ES" sz="2800">
                <a:solidFill>
                  <a:schemeClr val="dk1"/>
                </a:solidFill>
                <a:latin typeface="Calibri"/>
                <a:ea typeface="Calibri"/>
                <a:cs typeface="Calibri"/>
                <a:sym typeface="Calibri"/>
              </a:rPr>
              <a:t>Floridas Cilvēku un Tehnoloģiju intelekta institūts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Spiro, Couldon un Feltovich </a:t>
            </a:r>
            <a:r>
              <a:rPr lang="es-ES" sz="2800">
                <a:solidFill>
                  <a:schemeClr val="dk1"/>
                </a:solidFill>
                <a:latin typeface="Calibri"/>
                <a:ea typeface="Calibri"/>
                <a:cs typeface="Calibri"/>
                <a:sym typeface="Calibri"/>
              </a:rPr>
              <a:t>paliek kā visvairāk citētie autori jomā</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Drīzumā klajā nākošais 2022. gada īpašais “</a:t>
            </a:r>
            <a:r>
              <a:rPr lang="es-ES" sz="2800">
                <a:solidFill>
                  <a:schemeClr val="dk1"/>
                </a:solidFill>
                <a:latin typeface="Calibri"/>
                <a:ea typeface="Calibri"/>
                <a:cs typeface="Calibri"/>
                <a:sym typeface="Calibri"/>
              </a:rPr>
              <a:t>Journal of Intelligence</a:t>
            </a:r>
            <a:r>
              <a:rPr lang="es-ES" sz="2800">
                <a:solidFill>
                  <a:schemeClr val="dk1"/>
                </a:solidFill>
                <a:latin typeface="Calibri"/>
                <a:ea typeface="Calibri"/>
                <a:cs typeface="Calibri"/>
                <a:sym typeface="Calibri"/>
              </a:rPr>
              <a:t>” akadēmiskā laikraksta izdevums  "Cognitive Flexibility: Concepts, Issues and Assessment”</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000"/>
              <a:buFont typeface="Arial"/>
              <a:buNone/>
            </a:pPr>
            <a:r>
              <a:rPr lang="es-ES" sz="2000">
                <a:solidFill>
                  <a:schemeClr val="dk1"/>
                </a:solidFill>
                <a:latin typeface="Calibri"/>
                <a:ea typeface="Calibri"/>
                <a:cs typeface="Calibri"/>
                <a:sym typeface="Calibri"/>
              </a:rPr>
              <a:t>* Spiro R., Coulson R., Feltovich P. (1988). Kognitīvās elastības teorija: uzlabotā zināšanu iegūšana strukturētos domēnos. Monreālā, 1988. gada augustā, Lawrence Erlbaum Assoc., Hillsdale, NJ, 1988.</a:t>
            </a:r>
            <a:endParaRPr/>
          </a:p>
        </p:txBody>
      </p:sp>
      <p:sp>
        <p:nvSpPr>
          <p:cNvPr id="296" name="Google Shape;296;p16"/>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500"/>
                                        <p:tgtEl>
                                          <p:spTgt spid="295">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500"/>
                                        <p:tgtEl>
                                          <p:spTgt spid="295">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500"/>
                                        <p:tgtEl>
                                          <p:spTgt spid="295">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5" st="5"/>
                                            </p:txEl>
                                          </p:spTgt>
                                        </p:tgtEl>
                                        <p:attrNameLst>
                                          <p:attrName>style.visibility</p:attrName>
                                        </p:attrNameLst>
                                      </p:cBhvr>
                                      <p:to>
                                        <p:strVal val="visible"/>
                                      </p:to>
                                    </p:set>
                                    <p:animEffect filter="fade" transition="in">
                                      <p:cBhvr>
                                        <p:cTn dur="500"/>
                                        <p:tgtEl>
                                          <p:spTgt spid="295">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6" st="6"/>
                                            </p:txEl>
                                          </p:spTgt>
                                        </p:tgtEl>
                                        <p:attrNameLst>
                                          <p:attrName>style.visibility</p:attrName>
                                        </p:attrNameLst>
                                      </p:cBhvr>
                                      <p:to>
                                        <p:strVal val="visible"/>
                                      </p:to>
                                    </p:set>
                                    <p:animEffect filter="fade" transition="in">
                                      <p:cBhvr>
                                        <p:cTn dur="500"/>
                                        <p:tgtEl>
                                          <p:spTgt spid="295">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7" st="7"/>
                                            </p:txEl>
                                          </p:spTgt>
                                        </p:tgtEl>
                                        <p:attrNameLst>
                                          <p:attrName>style.visibility</p:attrName>
                                        </p:attrNameLst>
                                      </p:cBhvr>
                                      <p:to>
                                        <p:strVal val="visible"/>
                                      </p:to>
                                    </p:set>
                                    <p:animEffect filter="fade" transition="in">
                                      <p:cBhvr>
                                        <p:cTn dur="500"/>
                                        <p:tgtEl>
                                          <p:spTgt spid="295">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8" st="8"/>
                                            </p:txEl>
                                          </p:spTgt>
                                        </p:tgtEl>
                                        <p:attrNameLst>
                                          <p:attrName>style.visibility</p:attrName>
                                        </p:attrNameLst>
                                      </p:cBhvr>
                                      <p:to>
                                        <p:strVal val="visible"/>
                                      </p:to>
                                    </p:set>
                                    <p:animEffect filter="fade" transition="in">
                                      <p:cBhvr>
                                        <p:cTn dur="500"/>
                                        <p:tgtEl>
                                          <p:spTgt spid="295">
                                            <p:txEl>
                                              <p:pRg end="8" st="8"/>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9" st="9"/>
                                            </p:txEl>
                                          </p:spTgt>
                                        </p:tgtEl>
                                        <p:attrNameLst>
                                          <p:attrName>style.visibility</p:attrName>
                                        </p:attrNameLst>
                                      </p:cBhvr>
                                      <p:to>
                                        <p:strVal val="visible"/>
                                      </p:to>
                                    </p:set>
                                    <p:animEffect filter="fade" transition="in">
                                      <p:cBhvr>
                                        <p:cTn dur="500"/>
                                        <p:tgtEl>
                                          <p:spTgt spid="295">
                                            <p:txEl>
                                              <p:pRg end="9" st="9"/>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10" st="10"/>
                                            </p:txEl>
                                          </p:spTgt>
                                        </p:tgtEl>
                                        <p:attrNameLst>
                                          <p:attrName>style.visibility</p:attrName>
                                        </p:attrNameLst>
                                      </p:cBhvr>
                                      <p:to>
                                        <p:strVal val="visible"/>
                                      </p:to>
                                    </p:set>
                                    <p:animEffect filter="fade" transition="in">
                                      <p:cBhvr>
                                        <p:cTn dur="500"/>
                                        <p:tgtEl>
                                          <p:spTgt spid="295">
                                            <p:txEl>
                                              <p:pRg end="10" st="1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95">
                                            <p:txEl>
                                              <p:pRg end="11" st="11"/>
                                            </p:txEl>
                                          </p:spTgt>
                                        </p:tgtEl>
                                        <p:attrNameLst>
                                          <p:attrName>style.visibility</p:attrName>
                                        </p:attrNameLst>
                                      </p:cBhvr>
                                      <p:to>
                                        <p:strVal val="visible"/>
                                      </p:to>
                                    </p:set>
                                    <p:animEffect filter="fade" transition="in">
                                      <p:cBhvr>
                                        <p:cTn dur="500"/>
                                        <p:tgtEl>
                                          <p:spTgt spid="29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03" name="Google Shape;303;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4" name="Google Shape;304;p17"/>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Kognitīvās elastības nozīme</a:t>
            </a:r>
            <a:endParaRPr b="1" i="0" sz="4000" u="none" cap="none" strike="noStrike">
              <a:solidFill>
                <a:srgbClr val="243255"/>
              </a:solidFill>
              <a:latin typeface="Calibri"/>
              <a:ea typeface="Calibri"/>
              <a:cs typeface="Calibri"/>
              <a:sym typeface="Calibri"/>
            </a:endParaRPr>
          </a:p>
        </p:txBody>
      </p:sp>
      <p:sp>
        <p:nvSpPr>
          <p:cNvPr id="305" name="Google Shape;305;p17"/>
          <p:cNvSpPr txBox="1"/>
          <p:nvPr/>
        </p:nvSpPr>
        <p:spPr>
          <a:xfrm>
            <a:off x="938056" y="2933700"/>
            <a:ext cx="16054500" cy="612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Kognitīvā elastība ir saistīta 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1" i="0" lang="es-ES" sz="2800" u="none" cap="none" strike="noStrike">
                <a:solidFill>
                  <a:srgbClr val="000000"/>
                </a:solidFill>
                <a:latin typeface="Calibri"/>
                <a:ea typeface="Calibri"/>
                <a:cs typeface="Calibri"/>
                <a:sym typeface="Calibri"/>
              </a:rPr>
              <a:t>Lielāk</a:t>
            </a:r>
            <a:r>
              <a:rPr b="1" lang="es-ES" sz="2800">
                <a:latin typeface="Calibri"/>
                <a:ea typeface="Calibri"/>
                <a:cs typeface="Calibri"/>
                <a:sym typeface="Calibri"/>
              </a:rPr>
              <a:t>u</a:t>
            </a:r>
            <a:r>
              <a:rPr b="1" i="0" lang="es-ES" sz="2800" u="none" cap="none" strike="noStrike">
                <a:solidFill>
                  <a:srgbClr val="000000"/>
                </a:solidFill>
                <a:latin typeface="Calibri"/>
                <a:ea typeface="Calibri"/>
                <a:cs typeface="Calibri"/>
                <a:sym typeface="Calibri"/>
              </a:rPr>
              <a:t> </a:t>
            </a:r>
            <a:r>
              <a:rPr b="1" lang="es-ES" sz="2800">
                <a:latin typeface="Calibri"/>
                <a:ea typeface="Calibri"/>
                <a:cs typeface="Calibri"/>
                <a:sym typeface="Calibri"/>
              </a:rPr>
              <a:t>iz</a:t>
            </a:r>
            <a:r>
              <a:rPr b="1" i="0" lang="es-ES" sz="2800" u="none" cap="none" strike="noStrike">
                <a:solidFill>
                  <a:srgbClr val="000000"/>
                </a:solidFill>
                <a:latin typeface="Calibri"/>
                <a:ea typeface="Calibri"/>
                <a:cs typeface="Calibri"/>
                <a:sym typeface="Calibri"/>
              </a:rPr>
              <a:t>turīb</a:t>
            </a:r>
            <a:r>
              <a:rPr b="1" lang="es-ES" sz="2800">
                <a:latin typeface="Calibri"/>
                <a:ea typeface="Calibri"/>
                <a:cs typeface="Calibri"/>
                <a:sym typeface="Calibri"/>
              </a:rPr>
              <a:t>u</a:t>
            </a:r>
            <a:r>
              <a:rPr b="0" i="0" lang="es-ES" sz="2800" u="none" cap="none" strike="noStrike">
                <a:solidFill>
                  <a:srgbClr val="000000"/>
                </a:solidFill>
                <a:latin typeface="Calibri"/>
                <a:ea typeface="Calibri"/>
                <a:cs typeface="Calibri"/>
                <a:sym typeface="Calibri"/>
              </a:rPr>
              <a:t> – labāka </a:t>
            </a:r>
            <a:r>
              <a:rPr lang="es-ES" sz="2800">
                <a:latin typeface="Calibri"/>
                <a:ea typeface="Calibri"/>
                <a:cs typeface="Calibri"/>
                <a:sym typeface="Calibri"/>
              </a:rPr>
              <a:t>iz</a:t>
            </a:r>
            <a:r>
              <a:rPr b="0" i="0" lang="es-ES" sz="2800" u="none" cap="none" strike="noStrike">
                <a:solidFill>
                  <a:srgbClr val="000000"/>
                </a:solidFill>
                <a:latin typeface="Calibri"/>
                <a:ea typeface="Calibri"/>
                <a:cs typeface="Calibri"/>
                <a:sym typeface="Calibri"/>
              </a:rPr>
              <a:t>turība pret negatīviem dzīves notikumiem (sk. </a:t>
            </a:r>
            <a:r>
              <a:rPr b="0" i="0" lang="es-ES" sz="2800" u="sng" cap="none" strike="noStrike">
                <a:solidFill>
                  <a:srgbClr val="000000"/>
                </a:solidFill>
                <a:latin typeface="Calibri"/>
                <a:ea typeface="Calibri"/>
                <a:cs typeface="Calibri"/>
                <a:sym typeface="Calibri"/>
                <a:hlinkClick r:id="rId5">
                  <a:extLst>
                    <a:ext uri="{A12FA001-AC4F-418D-AE19-62706E023703}">
                      <ahyp:hlinkClr val="tx"/>
                    </a:ext>
                  </a:extLst>
                </a:hlinkClick>
              </a:rPr>
              <a:t>Genet un Siemer, 2011. gads</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1" i="0" lang="es-ES" sz="2800" u="none" cap="none" strike="noStrike">
                <a:solidFill>
                  <a:srgbClr val="000000"/>
                </a:solidFill>
                <a:latin typeface="Calibri"/>
                <a:ea typeface="Calibri"/>
                <a:cs typeface="Calibri"/>
                <a:sym typeface="Calibri"/>
              </a:rPr>
              <a:t>Labāka dzīves kvalitāte</a:t>
            </a:r>
            <a:r>
              <a:rPr b="0" i="0" lang="es-ES" sz="2800" u="none" cap="none" strike="noStrike">
                <a:solidFill>
                  <a:srgbClr val="000000"/>
                </a:solidFill>
                <a:latin typeface="Calibri"/>
                <a:ea typeface="Calibri"/>
                <a:cs typeface="Calibri"/>
                <a:sym typeface="Calibri"/>
              </a:rPr>
              <a:t> un labklājība vecākiem cilvēkiem (</a:t>
            </a:r>
            <a:r>
              <a:rPr b="0" i="0" lang="es-ES" sz="2800" u="sng" cap="none" strike="noStrike">
                <a:solidFill>
                  <a:srgbClr val="000000"/>
                </a:solidFill>
                <a:latin typeface="Calibri"/>
                <a:ea typeface="Calibri"/>
                <a:cs typeface="Calibri"/>
                <a:sym typeface="Calibri"/>
                <a:hlinkClick r:id="rId6">
                  <a:extLst>
                    <a:ext uri="{A12FA001-AC4F-418D-AE19-62706E023703}">
                      <ahyp:hlinkClr val="tx"/>
                    </a:ext>
                  </a:extLst>
                </a:hlinkClick>
              </a:rPr>
              <a:t>Davis et al., 2010</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1" i="0" lang="es-ES" sz="2800" u="none" cap="none" strike="noStrike">
                <a:solidFill>
                  <a:srgbClr val="000000"/>
                </a:solidFill>
                <a:latin typeface="Calibri"/>
                <a:ea typeface="Calibri"/>
                <a:cs typeface="Calibri"/>
                <a:sym typeface="Calibri"/>
              </a:rPr>
              <a:t>Radošums</a:t>
            </a:r>
            <a:r>
              <a:rPr b="0" i="0" lang="es-ES" sz="2800" u="none" cap="none" strike="noStrike">
                <a:solidFill>
                  <a:srgbClr val="000000"/>
                </a:solidFill>
                <a:latin typeface="Calibri"/>
                <a:ea typeface="Calibri"/>
                <a:cs typeface="Calibri"/>
                <a:sym typeface="Calibri"/>
              </a:rPr>
              <a:t> – spēja ģenerēt jaunas idejas, veidot jaunas saiknes starp idejām, jauniem izgudrojumiem. Svarīg</a:t>
            </a:r>
            <a:r>
              <a:rPr lang="es-ES" sz="2800">
                <a:latin typeface="Calibri"/>
                <a:ea typeface="Calibri"/>
                <a:cs typeface="Calibri"/>
                <a:sym typeface="Calibri"/>
              </a:rPr>
              <a:t>i</a:t>
            </a:r>
            <a:r>
              <a:rPr b="0" i="0" lang="es-ES" sz="2800" u="none" cap="none" strike="noStrike">
                <a:solidFill>
                  <a:srgbClr val="000000"/>
                </a:solidFill>
                <a:latin typeface="Calibri"/>
                <a:ea typeface="Calibri"/>
                <a:cs typeface="Calibri"/>
                <a:sym typeface="Calibri"/>
              </a:rPr>
              <a:t> arī zinātnē un inovācijā. Piemēram, uzņēmēji, kas izveidojuši vairākus uzņēmumus, ir daudz zinošāki nekā līdzīga vecuma un IQ vadītāji (</a:t>
            </a:r>
            <a:r>
              <a:rPr b="0" i="0" lang="es-ES" sz="2800" u="sng" cap="none" strike="noStrike">
                <a:solidFill>
                  <a:srgbClr val="000000"/>
                </a:solidFill>
                <a:latin typeface="Calibri"/>
                <a:ea typeface="Calibri"/>
                <a:cs typeface="Calibri"/>
                <a:sym typeface="Calibri"/>
                <a:hlinkClick r:id="rId7">
                  <a:extLst>
                    <a:ext uri="{A12FA001-AC4F-418D-AE19-62706E023703}">
                      <ahyp:hlinkClr val="tx"/>
                    </a:ext>
                  </a:extLst>
                </a:hlinkClick>
              </a:rPr>
              <a:t>Lawrence et al, 2008</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1" i="0" lang="es-ES" sz="2800" u="none" cap="none" strike="noStrike">
                <a:solidFill>
                  <a:srgbClr val="000000"/>
                </a:solidFill>
                <a:latin typeface="Calibri"/>
                <a:ea typeface="Calibri"/>
                <a:cs typeface="Calibri"/>
                <a:sym typeface="Calibri"/>
              </a:rPr>
              <a:t>Uzņēmuma vadītāji ar </a:t>
            </a:r>
            <a:r>
              <a:rPr b="1" lang="es-ES" sz="2800">
                <a:latin typeface="Calibri"/>
                <a:ea typeface="Calibri"/>
                <a:cs typeface="Calibri"/>
                <a:sym typeface="Calibri"/>
              </a:rPr>
              <a:t>rezultatīvāku</a:t>
            </a:r>
            <a:r>
              <a:rPr b="1" i="0" lang="es-ES" sz="2800" u="none" cap="none" strike="noStrike">
                <a:solidFill>
                  <a:srgbClr val="000000"/>
                </a:solidFill>
                <a:latin typeface="Calibri"/>
                <a:ea typeface="Calibri"/>
                <a:cs typeface="Calibri"/>
                <a:sym typeface="Calibri"/>
              </a:rPr>
              <a:t> darbību</a:t>
            </a:r>
            <a:r>
              <a:rPr b="0" i="0" lang="es-ES" sz="2800" u="none" cap="none" strike="noStrike">
                <a:solidFill>
                  <a:srgbClr val="000000"/>
                </a:solidFill>
                <a:latin typeface="Calibri"/>
                <a:ea typeface="Calibri"/>
                <a:cs typeface="Calibri"/>
                <a:sym typeface="Calibri"/>
              </a:rPr>
              <a:t> (</a:t>
            </a:r>
            <a:r>
              <a:rPr b="0" i="0" lang="es-ES" sz="2800" u="sng" cap="none" strike="noStrike">
                <a:solidFill>
                  <a:srgbClr val="000000"/>
                </a:solidFill>
                <a:latin typeface="Calibri"/>
                <a:ea typeface="Calibri"/>
                <a:cs typeface="Calibri"/>
                <a:sym typeface="Calibri"/>
                <a:hlinkClick r:id="rId8">
                  <a:extLst>
                    <a:ext uri="{A12FA001-AC4F-418D-AE19-62706E023703}">
                      <ahyp:hlinkClr val="tx"/>
                    </a:ext>
                  </a:extLst>
                </a:hlinkClick>
              </a:rPr>
              <a:t>Becker un Klaner, 2021</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1" i="0" lang="es-ES" sz="2800" u="none" cap="none" strike="noStrike">
                <a:solidFill>
                  <a:srgbClr val="000000"/>
                </a:solidFill>
                <a:latin typeface="Calibri"/>
                <a:ea typeface="Calibri"/>
                <a:cs typeface="Calibri"/>
                <a:sym typeface="Calibri"/>
              </a:rPr>
              <a:t>Aizsardzība pret neobjektivitāti</a:t>
            </a:r>
            <a:r>
              <a:rPr b="0" i="0" lang="es-ES" sz="2800" u="none" cap="none" strike="noStrike">
                <a:solidFill>
                  <a:srgbClr val="000000"/>
                </a:solidFill>
                <a:latin typeface="Calibri"/>
                <a:ea typeface="Calibri"/>
                <a:cs typeface="Calibri"/>
                <a:sym typeface="Calibri"/>
              </a:rPr>
              <a:t>, piemēram, apstiprināšanas neobjektivitāte – cilvēki, kas ir </a:t>
            </a:r>
            <a:r>
              <a:rPr lang="es-ES" sz="2800">
                <a:latin typeface="Calibri"/>
                <a:ea typeface="Calibri"/>
                <a:cs typeface="Calibri"/>
                <a:sym typeface="Calibri"/>
              </a:rPr>
              <a:t>kognitīvi </a:t>
            </a:r>
            <a:r>
              <a:rPr b="0" i="0" lang="es-ES" sz="2800" u="none" cap="none" strike="noStrike">
                <a:solidFill>
                  <a:srgbClr val="000000"/>
                </a:solidFill>
                <a:latin typeface="Calibri"/>
                <a:ea typeface="Calibri"/>
                <a:cs typeface="Calibri"/>
                <a:sym typeface="Calibri"/>
              </a:rPr>
              <a:t>elastīgi, labāk apzinās iespējamos trūkumus sevī un izmanto stratēģijas, lai pārvarētu šos trūkumus. (</a:t>
            </a:r>
            <a:r>
              <a:rPr b="0" i="0" lang="es-ES" sz="2800" u="sng" cap="none" strike="noStrike">
                <a:solidFill>
                  <a:srgbClr val="000000"/>
                </a:solidFill>
                <a:latin typeface="Calibri"/>
                <a:ea typeface="Calibri"/>
                <a:cs typeface="Calibri"/>
                <a:sym typeface="Calibri"/>
                <a:hlinkClick r:id="rId9">
                  <a:extLst>
                    <a:ext uri="{A12FA001-AC4F-418D-AE19-62706E023703}">
                      <ahyp:hlinkClr val="tx"/>
                    </a:ext>
                  </a:extLst>
                </a:hlinkClick>
              </a:rPr>
              <a:t>Zmigrod et al, 2016</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Ietekmē </a:t>
            </a:r>
            <a:r>
              <a:rPr b="1" i="0" lang="es-ES" sz="2800" u="none" cap="none" strike="noStrike">
                <a:solidFill>
                  <a:srgbClr val="000000"/>
                </a:solidFill>
                <a:latin typeface="Calibri"/>
                <a:ea typeface="Calibri"/>
                <a:cs typeface="Calibri"/>
                <a:sym typeface="Calibri"/>
              </a:rPr>
              <a:t>to, kā cilvēki tiek galā ar stresu, nenoteiktību un jaunām problēmām</a:t>
            </a:r>
            <a:r>
              <a:rPr b="0" i="0" lang="es-ES" sz="2800" u="none" cap="none" strike="noStrike">
                <a:solidFill>
                  <a:srgbClr val="000000"/>
                </a:solidFill>
                <a:latin typeface="Calibri"/>
                <a:ea typeface="Calibri"/>
                <a:cs typeface="Calibri"/>
                <a:sym typeface="Calibri"/>
              </a:rPr>
              <a:t> (tostarp </a:t>
            </a:r>
            <a:r>
              <a:rPr lang="es-ES" sz="2800">
                <a:latin typeface="Calibri"/>
                <a:ea typeface="Calibri"/>
                <a:cs typeface="Calibri"/>
                <a:sym typeface="Calibri"/>
              </a:rPr>
              <a:t>pielāgošanos </a:t>
            </a:r>
            <a:r>
              <a:rPr b="0" i="0" lang="es-ES" sz="2800" u="none" cap="none" strike="noStrike">
                <a:solidFill>
                  <a:srgbClr val="000000"/>
                </a:solidFill>
                <a:latin typeface="Calibri"/>
                <a:ea typeface="Calibri"/>
                <a:cs typeface="Calibri"/>
                <a:sym typeface="Calibri"/>
              </a:rPr>
              <a:t>COVID-19 pandēmijas laikā)</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06" name="Google Shape;306;p17"/>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07" name="Google Shape;307;p17"/>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nvSpPr>
        <p:spPr>
          <a:xfrm>
            <a:off x="14782750" y="647700"/>
            <a:ext cx="3069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2.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pic>
        <p:nvPicPr>
          <p:cNvPr id="314" name="Google Shape;314;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15" name="Google Shape;315;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16" name="Google Shape;316;p18"/>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Kognitīvās elastības mērīšana: eksperiments</a:t>
            </a:r>
            <a:endParaRPr b="0" i="0" sz="1400" u="none" cap="none" strike="noStrike">
              <a:solidFill>
                <a:srgbClr val="000000"/>
              </a:solidFill>
              <a:latin typeface="Arial"/>
              <a:ea typeface="Arial"/>
              <a:cs typeface="Arial"/>
              <a:sym typeface="Arial"/>
            </a:endParaRPr>
          </a:p>
        </p:txBody>
      </p:sp>
      <p:sp>
        <p:nvSpPr>
          <p:cNvPr id="317" name="Google Shape;317;p18"/>
          <p:cNvSpPr txBox="1"/>
          <p:nvPr/>
        </p:nvSpPr>
        <p:spPr>
          <a:xfrm>
            <a:off x="1014250" y="2781300"/>
            <a:ext cx="16408500" cy="546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Eksperimentālie testi, kas parasti attiecas uz vecumu, jo tie ir vai nu pārāk vienkāršoti</a:t>
            </a:r>
            <a:r>
              <a:rPr lang="es-ES" sz="2600">
                <a:latin typeface="Calibri"/>
                <a:ea typeface="Calibri"/>
                <a:cs typeface="Calibri"/>
                <a:sym typeface="Calibri"/>
              </a:rPr>
              <a:t> </a:t>
            </a:r>
            <a:r>
              <a:rPr b="0" i="0" lang="es-ES" sz="2600" u="none" cap="none" strike="noStrike">
                <a:solidFill>
                  <a:srgbClr val="000000"/>
                </a:solidFill>
                <a:latin typeface="Calibri"/>
                <a:ea typeface="Calibri"/>
                <a:cs typeface="Calibri"/>
                <a:sym typeface="Calibri"/>
              </a:rPr>
              <a:t>vai </a:t>
            </a:r>
            <a:r>
              <a:rPr lang="es-ES" sz="2600">
                <a:latin typeface="Calibri"/>
                <a:ea typeface="Calibri"/>
                <a:cs typeface="Calibri"/>
                <a:sym typeface="Calibri"/>
              </a:rPr>
              <a:t>sarežģīti</a:t>
            </a:r>
            <a:r>
              <a:rPr b="0" i="0" lang="es-ES" sz="2600" u="none" cap="none" strike="noStrike">
                <a:solidFill>
                  <a:srgbClr val="000000"/>
                </a:solidFill>
                <a:latin typeface="Calibri"/>
                <a:ea typeface="Calibri"/>
                <a:cs typeface="Calibri"/>
                <a:sym typeface="Calibri"/>
              </a:rPr>
              <a:t>i citām vecuma grupām</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Dažādas kognitīvās elastības pakāpes, t.i., ne 1/0</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Dažādi cilvēki var tikt uzskatīti par kognitīvi elastīgiem – viņi spēj mainīt savu domāšanu, lai pielāgotos jauniem </a:t>
            </a:r>
            <a:r>
              <a:rPr lang="es-ES" sz="2600">
                <a:latin typeface="Calibri"/>
                <a:ea typeface="Calibri"/>
                <a:cs typeface="Calibri"/>
                <a:sym typeface="Calibri"/>
              </a:rPr>
              <a:t>apstākļiem</a:t>
            </a:r>
            <a:r>
              <a:rPr b="0" i="0" lang="es-ES" sz="2600" u="none" cap="none" strike="noStrike">
                <a:solidFill>
                  <a:srgbClr val="000000"/>
                </a:solidFill>
                <a:latin typeface="Calibri"/>
                <a:ea typeface="Calibri"/>
                <a:cs typeface="Calibri"/>
                <a:sym typeface="Calibri"/>
              </a:rPr>
              <a:t>, bet daži var būt spējīgi </a:t>
            </a:r>
            <a:r>
              <a:rPr lang="es-ES" sz="2600">
                <a:latin typeface="Calibri"/>
                <a:ea typeface="Calibri"/>
                <a:cs typeface="Calibri"/>
                <a:sym typeface="Calibri"/>
              </a:rPr>
              <a:t>šo</a:t>
            </a:r>
            <a:r>
              <a:rPr b="0" i="0" lang="es-ES" sz="2600" u="none" cap="none" strike="noStrike">
                <a:solidFill>
                  <a:srgbClr val="000000"/>
                </a:solidFill>
                <a:latin typeface="Calibri"/>
                <a:ea typeface="Calibri"/>
                <a:cs typeface="Calibri"/>
                <a:sym typeface="Calibri"/>
              </a:rPr>
              <a:t> paveikt ātrāk</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Eksperimentālo uzdevumu piemēri elastīguma mērīšanai: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A - Ne - B uzdevums (zīdaiņiem)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600"/>
              <a:buFont typeface="Arial"/>
              <a:buChar char="•"/>
            </a:pPr>
            <a:r>
              <a:rPr lang="es-ES" sz="2600">
                <a:latin typeface="Calibri"/>
                <a:ea typeface="Calibri"/>
                <a:cs typeface="Calibri"/>
                <a:sym typeface="Calibri"/>
              </a:rPr>
              <a:t>Dimensiju</a:t>
            </a:r>
            <a:r>
              <a:rPr b="0" i="0" lang="es-ES" sz="2600" u="none" cap="none" strike="noStrike">
                <a:solidFill>
                  <a:srgbClr val="000000"/>
                </a:solidFill>
                <a:latin typeface="Calibri"/>
                <a:ea typeface="Calibri"/>
                <a:cs typeface="Calibri"/>
                <a:sym typeface="Calibri"/>
              </a:rPr>
              <a:t> maiņas kar</a:t>
            </a:r>
            <a:r>
              <a:rPr lang="es-ES" sz="2600">
                <a:latin typeface="Calibri"/>
                <a:ea typeface="Calibri"/>
                <a:cs typeface="Calibri"/>
                <a:sym typeface="Calibri"/>
              </a:rPr>
              <a:t>tīņu</a:t>
            </a:r>
            <a:r>
              <a:rPr b="0" i="0" lang="es-ES" sz="2600" u="none" cap="none" strike="noStrike">
                <a:solidFill>
                  <a:srgbClr val="000000"/>
                </a:solidFill>
                <a:latin typeface="Calibri"/>
                <a:ea typeface="Calibri"/>
                <a:cs typeface="Calibri"/>
                <a:sym typeface="Calibri"/>
              </a:rPr>
              <a:t> kārtošana (DCCS) Uzdevums (</a:t>
            </a:r>
            <a:r>
              <a:rPr lang="es-ES" sz="2600">
                <a:latin typeface="Calibri"/>
                <a:ea typeface="Calibri"/>
                <a:cs typeface="Calibri"/>
                <a:sym typeface="Calibri"/>
              </a:rPr>
              <a:t>bērni vecumā līdz 3 gadiem</a:t>
            </a:r>
            <a:r>
              <a:rPr b="0" i="0" lang="es-ES" sz="2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Vairāku klasifikācij</a:t>
            </a:r>
            <a:r>
              <a:rPr lang="es-ES" sz="2600">
                <a:latin typeface="Calibri"/>
                <a:ea typeface="Calibri"/>
                <a:cs typeface="Calibri"/>
                <a:sym typeface="Calibri"/>
              </a:rPr>
              <a:t>u</a:t>
            </a:r>
            <a:r>
              <a:rPr b="0" i="0" lang="es-ES" sz="2600" u="none" cap="none" strike="noStrike">
                <a:solidFill>
                  <a:srgbClr val="000000"/>
                </a:solidFill>
                <a:latin typeface="Calibri"/>
                <a:ea typeface="Calibri"/>
                <a:cs typeface="Calibri"/>
                <a:sym typeface="Calibri"/>
              </a:rPr>
              <a:t> kar</a:t>
            </a:r>
            <a:r>
              <a:rPr lang="es-ES" sz="2600">
                <a:latin typeface="Calibri"/>
                <a:ea typeface="Calibri"/>
                <a:cs typeface="Calibri"/>
                <a:sym typeface="Calibri"/>
              </a:rPr>
              <a:t>tiņu</a:t>
            </a:r>
            <a:r>
              <a:rPr b="0" i="0" lang="es-ES" sz="2600" u="none" cap="none" strike="noStrike">
                <a:solidFill>
                  <a:srgbClr val="000000"/>
                </a:solidFill>
                <a:latin typeface="Calibri"/>
                <a:ea typeface="Calibri"/>
                <a:cs typeface="Calibri"/>
                <a:sym typeface="Calibri"/>
              </a:rPr>
              <a:t> kārtošanas uzdevums (bērni vecumā no 7 līdz 11 gadiem)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600"/>
              <a:buFont typeface="Arial"/>
              <a:buChar char="•"/>
            </a:pPr>
            <a:r>
              <a:rPr lang="es-ES" sz="2600">
                <a:latin typeface="Calibri"/>
                <a:ea typeface="Calibri"/>
                <a:cs typeface="Calibri"/>
                <a:sym typeface="Calibri"/>
              </a:rPr>
              <a:t>Viskonsinas</a:t>
            </a:r>
            <a:r>
              <a:rPr b="0" i="0" lang="es-ES" sz="2600" u="none" cap="none" strike="noStrike">
                <a:solidFill>
                  <a:srgbClr val="000000"/>
                </a:solidFill>
                <a:latin typeface="Calibri"/>
                <a:ea typeface="Calibri"/>
                <a:cs typeface="Calibri"/>
                <a:sym typeface="Calibri"/>
              </a:rPr>
              <a:t> </a:t>
            </a:r>
            <a:r>
              <a:rPr lang="es-ES" sz="2600">
                <a:latin typeface="Calibri"/>
                <a:ea typeface="Calibri"/>
                <a:cs typeface="Calibri"/>
                <a:sym typeface="Calibri"/>
              </a:rPr>
              <a:t>Kartiņu</a:t>
            </a:r>
            <a:r>
              <a:rPr b="0" i="0" lang="es-ES" sz="2600" u="none" cap="none" strike="noStrike">
                <a:solidFill>
                  <a:srgbClr val="000000"/>
                </a:solidFill>
                <a:latin typeface="Calibri"/>
                <a:ea typeface="Calibri"/>
                <a:cs typeface="Calibri"/>
                <a:sym typeface="Calibri"/>
              </a:rPr>
              <a:t> </a:t>
            </a:r>
            <a:r>
              <a:rPr lang="es-ES" sz="2600">
                <a:latin typeface="Calibri"/>
                <a:ea typeface="Calibri"/>
                <a:cs typeface="Calibri"/>
                <a:sym typeface="Calibri"/>
              </a:rPr>
              <a:t>kārtošanas</a:t>
            </a:r>
            <a:r>
              <a:rPr b="0" i="0" lang="es-ES" sz="2600" u="none" cap="none" strike="noStrike">
                <a:solidFill>
                  <a:srgbClr val="000000"/>
                </a:solidFill>
                <a:latin typeface="Calibri"/>
                <a:ea typeface="Calibri"/>
                <a:cs typeface="Calibri"/>
                <a:sym typeface="Calibri"/>
              </a:rPr>
              <a:t> Tests (WCST) (bērni vecumā no 9 līdz 11 gadiem)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600"/>
              <a:buFont typeface="Arial"/>
              <a:buChar char="•"/>
            </a:pPr>
            <a:r>
              <a:rPr b="0" i="1" lang="es-ES" sz="2600" u="none" cap="none" strike="noStrike">
                <a:solidFill>
                  <a:srgbClr val="000000"/>
                </a:solidFill>
                <a:latin typeface="Calibri"/>
                <a:ea typeface="Calibri"/>
                <a:cs typeface="Calibri"/>
                <a:sym typeface="Calibri"/>
              </a:rPr>
              <a:t>Stroop tests (Colour-word Naming Test) (bērniem, kas vecāki par 11 gadiem un pieaugušajiem) 🡪</a:t>
            </a:r>
            <a:endParaRPr b="0" i="1" sz="2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Plašāka informācija: Ionescu (2012)</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 </a:t>
            </a:r>
            <a:r>
              <a:rPr lang="es-ES" sz="2000">
                <a:solidFill>
                  <a:schemeClr val="dk1"/>
                </a:solidFill>
                <a:latin typeface="Calibri"/>
                <a:ea typeface="Calibri"/>
                <a:cs typeface="Calibri"/>
                <a:sym typeface="Calibri"/>
              </a:rPr>
              <a:t> Exploring the nature of cognitive flexibility. New ideas in psychology, 30(2), 190-200.)</a:t>
            </a:r>
            <a:endParaRPr b="0" i="0" sz="1400" u="none" cap="none" strike="noStrike">
              <a:solidFill>
                <a:srgbClr val="000000"/>
              </a:solidFill>
              <a:latin typeface="Arial"/>
              <a:ea typeface="Arial"/>
              <a:cs typeface="Arial"/>
              <a:sym typeface="Arial"/>
            </a:endParaRPr>
          </a:p>
        </p:txBody>
      </p:sp>
      <p:sp>
        <p:nvSpPr>
          <p:cNvPr id="318" name="Google Shape;318;p18"/>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1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25" name="Google Shape;325;p1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pic>
        <p:nvPicPr>
          <p:cNvPr descr="Stroop effect game printable - List of words and colors | Memozor" id="326" name="Google Shape;326;p19"/>
          <p:cNvPicPr preferRelativeResize="0"/>
          <p:nvPr/>
        </p:nvPicPr>
        <p:blipFill rotWithShape="1">
          <a:blip r:embed="rId5">
            <a:alphaModFix/>
          </a:blip>
          <a:srcRect b="0" l="0" r="0" t="40319"/>
          <a:stretch/>
        </p:blipFill>
        <p:spPr>
          <a:xfrm>
            <a:off x="7111936" y="6381732"/>
            <a:ext cx="11176064" cy="3143268"/>
          </a:xfrm>
          <a:prstGeom prst="rect">
            <a:avLst/>
          </a:prstGeom>
          <a:noFill/>
          <a:ln>
            <a:noFill/>
          </a:ln>
        </p:spPr>
      </p:pic>
      <p:sp>
        <p:nvSpPr>
          <p:cNvPr id="327" name="Google Shape;327;p19"/>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Stropa tests</a:t>
            </a:r>
            <a:endParaRPr b="0" i="0" sz="1400" u="none" cap="none" strike="noStrike">
              <a:solidFill>
                <a:srgbClr val="000000"/>
              </a:solidFill>
              <a:latin typeface="Arial"/>
              <a:ea typeface="Arial"/>
              <a:cs typeface="Arial"/>
              <a:sym typeface="Arial"/>
            </a:endParaRPr>
          </a:p>
        </p:txBody>
      </p:sp>
      <p:sp>
        <p:nvSpPr>
          <p:cNvPr id="328" name="Google Shape;328;p19"/>
          <p:cNvSpPr txBox="1"/>
          <p:nvPr/>
        </p:nvSpPr>
        <p:spPr>
          <a:xfrm>
            <a:off x="938056" y="2781300"/>
            <a:ext cx="166641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Stropa tests (pēc J. R Stroop, 1935. g.) </a:t>
            </a:r>
            <a:r>
              <a:rPr b="0" i="1" lang="es-ES" sz="2800" u="none" cap="none" strike="noStrike">
                <a:solidFill>
                  <a:srgbClr val="000000"/>
                </a:solidFill>
                <a:latin typeface="Calibri"/>
                <a:ea typeface="Calibri"/>
                <a:cs typeface="Calibri"/>
                <a:sym typeface="Calibri"/>
              </a:rPr>
              <a:t>mēra kognitīvo elastīgumu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Stropa efekts: (psiholoģijā) reakcijas laika aizkavēšanās starp automātisku un kontrolētu informācijas apstrādi, kurā vārdu nosaukumi traucē spēju nosaukt tintes krāsu, ko lieto vārdu drukāšanai.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s-ES" sz="2800" u="sng" cap="none" strike="noStrike">
                <a:solidFill>
                  <a:srgbClr val="000000"/>
                </a:solidFill>
                <a:latin typeface="Calibri"/>
                <a:ea typeface="Calibri"/>
                <a:cs typeface="Calibri"/>
                <a:sym typeface="Calibri"/>
              </a:rPr>
              <a:t>Process:</a:t>
            </a:r>
            <a:r>
              <a:rPr b="0" i="0" lang="es-ES" sz="2800" u="none" cap="none" strike="noStrike">
                <a:solidFill>
                  <a:srgbClr val="000000"/>
                </a:solidFill>
                <a:latin typeface="Calibri"/>
                <a:ea typeface="Calibri"/>
                <a:cs typeface="Calibri"/>
                <a:sym typeface="Calibri"/>
              </a:rPr>
              <a:t> indivīdam tiek pasniegtas 3 dažāda veida kart</a:t>
            </a:r>
            <a:r>
              <a:rPr lang="es-ES" sz="2800">
                <a:latin typeface="Calibri"/>
                <a:ea typeface="Calibri"/>
                <a:cs typeface="Calibri"/>
                <a:sym typeface="Calibri"/>
              </a:rPr>
              <a:t>iņas</a:t>
            </a:r>
            <a:r>
              <a:rPr b="0" i="0" lang="es-ES" sz="2800" u="none" cap="none" strike="noStrike">
                <a:solidFill>
                  <a:srgbClr val="000000"/>
                </a:solidFill>
                <a:latin typeface="Calibri"/>
                <a:ea typeface="Calibri"/>
                <a:cs typeface="Calibri"/>
                <a:sym typeface="Calibri"/>
              </a:rPr>
              <a:t>: krās</a:t>
            </a:r>
            <a:r>
              <a:rPr lang="es-ES" sz="2800">
                <a:latin typeface="Calibri"/>
                <a:ea typeface="Calibri"/>
                <a:cs typeface="Calibri"/>
                <a:sym typeface="Calibri"/>
              </a:rPr>
              <a:t>u</a:t>
            </a:r>
            <a:r>
              <a:rPr b="0" i="0" lang="es-ES" sz="2800" u="none" cap="none" strike="noStrike">
                <a:solidFill>
                  <a:srgbClr val="000000"/>
                </a:solidFill>
                <a:latin typeface="Calibri"/>
                <a:ea typeface="Calibri"/>
                <a:cs typeface="Calibri"/>
                <a:sym typeface="Calibri"/>
              </a:rPr>
              <a:t> kart</a:t>
            </a:r>
            <a:r>
              <a:rPr lang="es-ES" sz="2800">
                <a:latin typeface="Calibri"/>
                <a:ea typeface="Calibri"/>
                <a:cs typeface="Calibri"/>
                <a:sym typeface="Calibri"/>
              </a:rPr>
              <a:t>iņa</a:t>
            </a:r>
            <a:r>
              <a:rPr b="0" i="0" lang="es-ES" sz="2800" u="none" cap="none" strike="noStrike">
                <a:solidFill>
                  <a:srgbClr val="000000"/>
                </a:solidFill>
                <a:latin typeface="Calibri"/>
                <a:ea typeface="Calibri"/>
                <a:cs typeface="Calibri"/>
                <a:sym typeface="Calibri"/>
              </a:rPr>
              <a:t>, vārdu kart</a:t>
            </a:r>
            <a:r>
              <a:rPr lang="es-ES" sz="2800">
                <a:latin typeface="Calibri"/>
                <a:ea typeface="Calibri"/>
                <a:cs typeface="Calibri"/>
                <a:sym typeface="Calibri"/>
              </a:rPr>
              <a:t>iņa</a:t>
            </a:r>
            <a:r>
              <a:rPr b="0" i="0" lang="es-ES" sz="2800" u="none" cap="none" strike="noStrike">
                <a:solidFill>
                  <a:srgbClr val="000000"/>
                </a:solidFill>
                <a:latin typeface="Calibri"/>
                <a:ea typeface="Calibri"/>
                <a:cs typeface="Calibri"/>
                <a:sym typeface="Calibri"/>
              </a:rPr>
              <a:t> un kombinētā “</a:t>
            </a:r>
            <a:r>
              <a:rPr lang="es-ES" sz="2800">
                <a:latin typeface="Calibri"/>
                <a:ea typeface="Calibri"/>
                <a:cs typeface="Calibri"/>
                <a:sym typeface="Calibri"/>
              </a:rPr>
              <a:t>krāsu</a:t>
            </a:r>
            <a:r>
              <a:rPr b="0" i="0" lang="es-ES" sz="2800" u="none" cap="none" strike="noStrike">
                <a:solidFill>
                  <a:srgbClr val="000000"/>
                </a:solidFill>
                <a:latin typeface="Calibri"/>
                <a:ea typeface="Calibri"/>
                <a:cs typeface="Calibri"/>
                <a:sym typeface="Calibri"/>
              </a:rPr>
              <a:t>-</a:t>
            </a:r>
            <a:r>
              <a:rPr lang="es-ES" sz="2800">
                <a:latin typeface="Calibri"/>
                <a:ea typeface="Calibri"/>
                <a:cs typeface="Calibri"/>
                <a:sym typeface="Calibri"/>
              </a:rPr>
              <a:t>vārdu</a:t>
            </a:r>
            <a:r>
              <a:rPr b="0" i="0" lang="es-ES" sz="2800" u="none" cap="none" strike="noStrike">
                <a:solidFill>
                  <a:srgbClr val="000000"/>
                </a:solidFill>
                <a:latin typeface="Calibri"/>
                <a:ea typeface="Calibri"/>
                <a:cs typeface="Calibri"/>
                <a:sym typeface="Calibri"/>
              </a:rPr>
              <a:t>” kart</a:t>
            </a:r>
            <a:r>
              <a:rPr lang="es-ES" sz="2800">
                <a:latin typeface="Calibri"/>
                <a:ea typeface="Calibri"/>
                <a:cs typeface="Calibri"/>
                <a:sym typeface="Calibri"/>
              </a:rPr>
              <a:t>iņa</a:t>
            </a:r>
            <a:r>
              <a:rPr b="0" i="0" lang="es-ES" sz="2800" u="none" cap="none" strike="noStrike">
                <a:solidFill>
                  <a:srgbClr val="000000"/>
                </a:solidFill>
                <a:latin typeface="Calibri"/>
                <a:ea typeface="Calibri"/>
                <a:cs typeface="Calibri"/>
                <a:sym typeface="Calibri"/>
              </a:rPr>
              <a:t>. </a:t>
            </a:r>
            <a:r>
              <a:rPr lang="es-ES" sz="2800">
                <a:latin typeface="Calibri"/>
                <a:ea typeface="Calibri"/>
                <a:cs typeface="Calibri"/>
                <a:sym typeface="Calibri"/>
              </a:rPr>
              <a:t>M</a:t>
            </a:r>
            <a:r>
              <a:rPr b="0" i="0" lang="es-ES" sz="2800" u="none" cap="none" strike="noStrike">
                <a:solidFill>
                  <a:srgbClr val="000000"/>
                </a:solidFill>
                <a:latin typeface="Calibri"/>
                <a:ea typeface="Calibri"/>
                <a:cs typeface="Calibri"/>
                <a:sym typeface="Calibri"/>
              </a:rPr>
              <a:t>ērķis ir identificēt krāsas kart</a:t>
            </a:r>
            <a:r>
              <a:rPr lang="es-ES" sz="2800">
                <a:latin typeface="Calibri"/>
                <a:ea typeface="Calibri"/>
                <a:cs typeface="Calibri"/>
                <a:sym typeface="Calibri"/>
              </a:rPr>
              <a:t>iņā</a:t>
            </a:r>
            <a:r>
              <a:rPr b="0" i="0" lang="es-ES" sz="2800" u="none" cap="none" strike="noStrike">
                <a:solidFill>
                  <a:srgbClr val="000000"/>
                </a:solidFill>
                <a:latin typeface="Calibri"/>
                <a:ea typeface="Calibri"/>
                <a:cs typeface="Calibri"/>
                <a:sym typeface="Calibri"/>
              </a:rPr>
              <a:t>, vārdus vārdu kart</a:t>
            </a:r>
            <a:r>
              <a:rPr lang="es-ES" sz="2800">
                <a:latin typeface="Calibri"/>
                <a:ea typeface="Calibri"/>
                <a:cs typeface="Calibri"/>
                <a:sym typeface="Calibri"/>
              </a:rPr>
              <a:t>iņā</a:t>
            </a:r>
            <a:r>
              <a:rPr b="0" i="0" lang="es-ES" sz="2800" u="none" cap="none" strike="noStrike">
                <a:solidFill>
                  <a:srgbClr val="000000"/>
                </a:solidFill>
                <a:latin typeface="Calibri"/>
                <a:ea typeface="Calibri"/>
                <a:cs typeface="Calibri"/>
                <a:sym typeface="Calibri"/>
              </a:rPr>
              <a:t> un pēc tam tikai krāsas kart</a:t>
            </a:r>
            <a:r>
              <a:rPr lang="es-ES" sz="2800">
                <a:latin typeface="Calibri"/>
                <a:ea typeface="Calibri"/>
                <a:cs typeface="Calibri"/>
                <a:sym typeface="Calibri"/>
              </a:rPr>
              <a:t>iņā</a:t>
            </a:r>
            <a:r>
              <a:rPr b="0" i="0" lang="es-ES" sz="2800" u="none" cap="none" strike="noStrike">
                <a:solidFill>
                  <a:srgbClr val="000000"/>
                </a:solidFill>
                <a:latin typeface="Calibri"/>
                <a:ea typeface="Calibri"/>
                <a:cs typeface="Calibri"/>
                <a:sym typeface="Calibri"/>
              </a:rPr>
              <a:t> “</a:t>
            </a:r>
            <a:r>
              <a:rPr lang="es-ES" sz="2800">
                <a:latin typeface="Calibri"/>
                <a:ea typeface="Calibri"/>
                <a:cs typeface="Calibri"/>
                <a:sym typeface="Calibri"/>
              </a:rPr>
              <a:t>krāsas</a:t>
            </a:r>
            <a:r>
              <a:rPr b="0" i="0" lang="es-ES" sz="2800" u="none" cap="none" strike="noStrike">
                <a:solidFill>
                  <a:srgbClr val="000000"/>
                </a:solidFill>
                <a:latin typeface="Calibri"/>
                <a:ea typeface="Calibri"/>
                <a:cs typeface="Calibri"/>
                <a:sym typeface="Calibri"/>
              </a:rPr>
              <a:t>-</a:t>
            </a:r>
            <a:r>
              <a:rPr lang="es-ES" sz="2800">
                <a:latin typeface="Calibri"/>
                <a:ea typeface="Calibri"/>
                <a:cs typeface="Calibri"/>
                <a:sym typeface="Calibri"/>
              </a:rPr>
              <a:t>vārdi</a:t>
            </a:r>
            <a:r>
              <a:rPr b="0" i="0" lang="es-ES" sz="2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Izmēģiniet tiešsaistē testu </a:t>
            </a:r>
            <a:r>
              <a:rPr b="0" i="0" lang="es-ES" sz="2800" u="sng" cap="none" strike="noStrike">
                <a:solidFill>
                  <a:srgbClr val="000000"/>
                </a:solidFill>
                <a:latin typeface="Calibri"/>
                <a:ea typeface="Calibri"/>
                <a:cs typeface="Calibri"/>
                <a:sym typeface="Calibri"/>
                <a:hlinkClick r:id="rId6">
                  <a:extLst>
                    <a:ext uri="{A12FA001-AC4F-418D-AE19-62706E023703}">
                      <ahyp:hlinkClr val="tx"/>
                    </a:ext>
                  </a:extLst>
                </a:hlinkClick>
              </a:rPr>
              <a:t>šeit</a:t>
            </a:r>
            <a:r>
              <a:rPr b="0" i="0" lang="es-ES" sz="2800" u="none" cap="none" strike="noStrike">
                <a:solidFill>
                  <a:srgbClr val="000000"/>
                </a:solidFill>
                <a:latin typeface="Calibri"/>
                <a:ea typeface="Calibri"/>
                <a:cs typeface="Calibri"/>
                <a:sym typeface="Calibri"/>
              </a:rPr>
              <a:t> vai </a:t>
            </a:r>
            <a:r>
              <a:rPr b="0" i="0" lang="es-ES" sz="2800" u="sng" cap="none" strike="noStrike">
                <a:solidFill>
                  <a:srgbClr val="000000"/>
                </a:solidFill>
                <a:latin typeface="Calibri"/>
                <a:ea typeface="Calibri"/>
                <a:cs typeface="Calibri"/>
                <a:sym typeface="Calibri"/>
                <a:hlinkClick r:id="rId7">
                  <a:extLst>
                    <a:ext uri="{A12FA001-AC4F-418D-AE19-62706E023703}">
                      <ahyp:hlinkClr val="tx"/>
                    </a:ext>
                  </a:extLst>
                </a:hlinkClick>
              </a:rPr>
              <a:t>šeit</a:t>
            </a:r>
            <a:endParaRPr b="0" i="0" sz="1400" u="none" cap="none" strike="noStrike">
              <a:solidFill>
                <a:srgbClr val="000000"/>
              </a:solidFill>
              <a:latin typeface="Arial"/>
              <a:ea typeface="Arial"/>
              <a:cs typeface="Arial"/>
              <a:sym typeface="Arial"/>
            </a:endParaRPr>
          </a:p>
        </p:txBody>
      </p:sp>
      <p:sp>
        <p:nvSpPr>
          <p:cNvPr id="329" name="Google Shape;329;p19"/>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30" name="Google Shape;330;p19"/>
          <p:cNvSpPr txBox="1"/>
          <p:nvPr/>
        </p:nvSpPr>
        <p:spPr>
          <a:xfrm>
            <a:off x="14782750" y="647700"/>
            <a:ext cx="3069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2.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2"/>
          <p:cNvSpPr/>
          <p:nvPr/>
        </p:nvSpPr>
        <p:spPr>
          <a:xfrm rot="-5400000">
            <a:off x="1078978" y="3759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4" name="Google Shape;114;p2"/>
          <p:cNvSpPr txBox="1"/>
          <p:nvPr>
            <p:ph type="title"/>
          </p:nvPr>
        </p:nvSpPr>
        <p:spPr>
          <a:xfrm>
            <a:off x="1050168" y="751064"/>
            <a:ext cx="12852300" cy="1490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b="1" lang="es-ES" sz="4800">
                <a:solidFill>
                  <a:srgbClr val="E12227"/>
                </a:solidFill>
              </a:rPr>
              <a:t>MĒRĶI</a:t>
            </a:r>
            <a:br>
              <a:rPr b="1" lang="es-ES" sz="4800">
                <a:solidFill>
                  <a:srgbClr val="E12227"/>
                </a:solidFill>
              </a:rPr>
            </a:br>
            <a:endParaRPr sz="4800">
              <a:solidFill>
                <a:srgbClr val="E12227"/>
              </a:solidFill>
            </a:endParaRPr>
          </a:p>
        </p:txBody>
      </p:sp>
      <p:sp>
        <p:nvSpPr>
          <p:cNvPr id="115" name="Google Shape;115;p2"/>
          <p:cNvSpPr txBox="1"/>
          <p:nvPr/>
        </p:nvSpPr>
        <p:spPr>
          <a:xfrm>
            <a:off x="1105032" y="2628900"/>
            <a:ext cx="13081000" cy="444994"/>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es-ES" sz="2800">
                <a:solidFill>
                  <a:srgbClr val="243255"/>
                </a:solidFill>
                <a:latin typeface="Calibri"/>
                <a:ea typeface="Calibri"/>
                <a:cs typeface="Calibri"/>
                <a:sym typeface="Calibri"/>
              </a:rPr>
              <a:t>Šī moduļa beigās jūs varēsiet:</a:t>
            </a:r>
            <a:endParaRPr/>
          </a:p>
        </p:txBody>
      </p:sp>
      <p:sp>
        <p:nvSpPr>
          <p:cNvPr id="116" name="Google Shape;116;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7" name="Google Shape;117;p2"/>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18" name="Google Shape;118;p2"/>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19" name="Google Shape;119;p2"/>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20" name="Google Shape;120;p2"/>
          <p:cNvSpPr/>
          <p:nvPr/>
        </p:nvSpPr>
        <p:spPr>
          <a:xfrm rot="-5400000">
            <a:off x="1078978" y="484109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p:nvPr/>
        </p:nvSpPr>
        <p:spPr>
          <a:xfrm rot="-5400000">
            <a:off x="1078978" y="592246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p:nvPr/>
        </p:nvSpPr>
        <p:spPr>
          <a:xfrm rot="-5400000">
            <a:off x="1078978" y="716442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3" name="Google Shape;123;p2"/>
          <p:cNvSpPr txBox="1"/>
          <p:nvPr/>
        </p:nvSpPr>
        <p:spPr>
          <a:xfrm>
            <a:off x="1637071" y="3614817"/>
            <a:ext cx="5124925" cy="461665"/>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2400">
                <a:solidFill>
                  <a:srgbClr val="243255"/>
                </a:solidFill>
                <a:latin typeface="Calibri"/>
                <a:ea typeface="Calibri"/>
                <a:cs typeface="Calibri"/>
                <a:sym typeface="Calibri"/>
              </a:rPr>
              <a:t>Noteikt kognitīvo elastību</a:t>
            </a:r>
            <a:endParaRPr b="1" sz="2400">
              <a:solidFill>
                <a:srgbClr val="243255"/>
              </a:solidFill>
              <a:latin typeface="Calibri"/>
              <a:ea typeface="Calibri"/>
              <a:cs typeface="Calibri"/>
              <a:sym typeface="Calibri"/>
            </a:endParaRPr>
          </a:p>
        </p:txBody>
      </p:sp>
      <p:sp>
        <p:nvSpPr>
          <p:cNvPr id="124" name="Google Shape;124;p2"/>
          <p:cNvSpPr txBox="1"/>
          <p:nvPr/>
        </p:nvSpPr>
        <p:spPr>
          <a:xfrm>
            <a:off x="1639529" y="4731318"/>
            <a:ext cx="14057671" cy="461665"/>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2400">
                <a:solidFill>
                  <a:srgbClr val="243255"/>
                </a:solidFill>
                <a:latin typeface="Calibri"/>
                <a:ea typeface="Calibri"/>
                <a:cs typeface="Calibri"/>
                <a:sym typeface="Calibri"/>
              </a:rPr>
              <a:t>Atzīt kognitīvās elastības nozīmi kā nākotnes prasmi</a:t>
            </a:r>
            <a:endParaRPr b="1" sz="2400">
              <a:solidFill>
                <a:srgbClr val="243255"/>
              </a:solidFill>
              <a:latin typeface="Calibri"/>
              <a:ea typeface="Calibri"/>
              <a:cs typeface="Calibri"/>
              <a:sym typeface="Calibri"/>
            </a:endParaRPr>
          </a:p>
        </p:txBody>
      </p:sp>
      <p:sp>
        <p:nvSpPr>
          <p:cNvPr id="125" name="Google Shape;125;p2"/>
          <p:cNvSpPr txBox="1"/>
          <p:nvPr/>
        </p:nvSpPr>
        <p:spPr>
          <a:xfrm>
            <a:off x="1676400" y="6975103"/>
            <a:ext cx="14057671" cy="461665"/>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2400">
                <a:solidFill>
                  <a:srgbClr val="243255"/>
                </a:solidFill>
                <a:latin typeface="Calibri"/>
                <a:ea typeface="Calibri"/>
                <a:cs typeface="Calibri"/>
                <a:sym typeface="Calibri"/>
              </a:rPr>
              <a:t>Zināt un lietot metodes kognitīvās elastības uzlabošanai</a:t>
            </a:r>
            <a:endParaRPr b="1" sz="2400">
              <a:solidFill>
                <a:srgbClr val="243255"/>
              </a:solidFill>
              <a:latin typeface="Calibri"/>
              <a:ea typeface="Calibri"/>
              <a:cs typeface="Calibri"/>
              <a:sym typeface="Calibri"/>
            </a:endParaRPr>
          </a:p>
        </p:txBody>
      </p:sp>
      <p:sp>
        <p:nvSpPr>
          <p:cNvPr id="126" name="Google Shape;126;p2"/>
          <p:cNvSpPr txBox="1"/>
          <p:nvPr/>
        </p:nvSpPr>
        <p:spPr>
          <a:xfrm>
            <a:off x="1639529" y="5813003"/>
            <a:ext cx="12076471" cy="461665"/>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2400">
                <a:solidFill>
                  <a:srgbClr val="243255"/>
                </a:solidFill>
                <a:latin typeface="Calibri"/>
                <a:ea typeface="Calibri"/>
                <a:cs typeface="Calibri"/>
                <a:sym typeface="Calibri"/>
              </a:rPr>
              <a:t>Pazīt un izmantot instrumentus kognitīvās elastības novērtēšanai</a:t>
            </a:r>
            <a:endParaRPr b="1" sz="24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1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1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23"/>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1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12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12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12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122"/>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37" name="Google Shape;337;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38" name="Google Shape;338;p20"/>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a:t>
            </a:r>
            <a:r>
              <a:rPr b="1" lang="es-ES" sz="4000">
                <a:solidFill>
                  <a:srgbClr val="243255"/>
                </a:solidFill>
                <a:latin typeface="Calibri"/>
                <a:ea typeface="Calibri"/>
                <a:cs typeface="Calibri"/>
                <a:sym typeface="Calibri"/>
              </a:rPr>
              <a:t>gnitīvās</a:t>
            </a:r>
            <a:r>
              <a:rPr b="1" i="0" lang="es-ES" sz="4000" u="none" cap="none" strike="noStrike">
                <a:solidFill>
                  <a:srgbClr val="243255"/>
                </a:solidFill>
                <a:latin typeface="Calibri"/>
                <a:ea typeface="Calibri"/>
                <a:cs typeface="Calibri"/>
                <a:sym typeface="Calibri"/>
              </a:rPr>
              <a:t> elastības mērīšana: neeksperimentāla</a:t>
            </a:r>
            <a:endParaRPr b="0" i="0" sz="1400" u="none" cap="none" strike="noStrike">
              <a:solidFill>
                <a:srgbClr val="000000"/>
              </a:solidFill>
              <a:latin typeface="Arial"/>
              <a:ea typeface="Arial"/>
              <a:cs typeface="Arial"/>
              <a:sym typeface="Arial"/>
            </a:endParaRPr>
          </a:p>
        </p:txBody>
      </p:sp>
      <p:sp>
        <p:nvSpPr>
          <p:cNvPr id="339" name="Google Shape;339;p20"/>
          <p:cNvSpPr txBox="1"/>
          <p:nvPr/>
        </p:nvSpPr>
        <p:spPr>
          <a:xfrm>
            <a:off x="938050" y="2781300"/>
            <a:ext cx="17349900" cy="545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s-ES" sz="2600" u="none" cap="none" strike="noStrike">
                <a:solidFill>
                  <a:srgbClr val="000000"/>
                </a:solidFill>
                <a:latin typeface="Calibri"/>
                <a:ea typeface="Calibri"/>
                <a:cs typeface="Calibri"/>
                <a:sym typeface="Calibri"/>
              </a:rPr>
              <a:t>Neeksperimentālie testi</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Ko</a:t>
            </a:r>
            <a:r>
              <a:rPr lang="es-ES" sz="2600">
                <a:latin typeface="Calibri"/>
                <a:ea typeface="Calibri"/>
                <a:cs typeface="Calibri"/>
                <a:sym typeface="Calibri"/>
              </a:rPr>
              <a:t>gnitīvās</a:t>
            </a:r>
            <a:r>
              <a:rPr b="0" i="0" lang="es-ES" sz="2600" u="none" cap="none" strike="noStrike">
                <a:solidFill>
                  <a:srgbClr val="000000"/>
                </a:solidFill>
                <a:latin typeface="Calibri"/>
                <a:ea typeface="Calibri"/>
                <a:cs typeface="Calibri"/>
                <a:sym typeface="Calibri"/>
              </a:rPr>
              <a:t> kontroles un elastības anketa (Gabrys et al., 2018)</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60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Balstoties uz apgalvojumu pašnovērtējumu, piemēram, “</a:t>
            </a:r>
            <a:r>
              <a:rPr lang="es-ES" sz="2600">
                <a:latin typeface="Calibri"/>
                <a:ea typeface="Calibri"/>
                <a:cs typeface="Calibri"/>
                <a:sym typeface="Calibri"/>
              </a:rPr>
              <a:t>Mana uzmanība ir viegli novēršama ar nomācošām domām un emocijām</a:t>
            </a:r>
            <a:r>
              <a:rPr b="0" i="0" lang="es-ES" sz="2600" u="none" cap="none" strike="noStrike">
                <a:solidFill>
                  <a:srgbClr val="000000"/>
                </a:solidFill>
                <a:latin typeface="Calibri"/>
                <a:ea typeface="Calibri"/>
                <a:cs typeface="Calibri"/>
                <a:sym typeface="Calibri"/>
              </a:rPr>
              <a:t>”, “</a:t>
            </a:r>
            <a:r>
              <a:rPr lang="es-ES" sz="2600">
                <a:latin typeface="Calibri"/>
                <a:ea typeface="Calibri"/>
                <a:cs typeface="Calibri"/>
                <a:sym typeface="Calibri"/>
              </a:rPr>
              <a:t>E</a:t>
            </a:r>
            <a:r>
              <a:rPr b="0" i="0" lang="es-ES" sz="2600" u="none" cap="none" strike="noStrike">
                <a:solidFill>
                  <a:srgbClr val="000000"/>
                </a:solidFill>
                <a:latin typeface="Calibri"/>
                <a:ea typeface="Calibri"/>
                <a:cs typeface="Calibri"/>
                <a:sym typeface="Calibri"/>
              </a:rPr>
              <a:t>s iz</a:t>
            </a:r>
            <a:r>
              <a:rPr lang="es-ES" sz="2600">
                <a:latin typeface="Calibri"/>
                <a:ea typeface="Calibri"/>
                <a:cs typeface="Calibri"/>
                <a:sym typeface="Calibri"/>
              </a:rPr>
              <a:t>vērtēju i</a:t>
            </a:r>
            <a:r>
              <a:rPr b="0" i="0" lang="es-ES" sz="2600" u="none" cap="none" strike="noStrike">
                <a:solidFill>
                  <a:srgbClr val="000000"/>
                </a:solidFill>
                <a:latin typeface="Calibri"/>
                <a:ea typeface="Calibri"/>
                <a:cs typeface="Calibri"/>
                <a:sym typeface="Calibri"/>
              </a:rPr>
              <a:t>espējas, pirms izvēlos, kā rīkoties”, “Man ir grūti novērst uzmanību no negatīvām domām vai jūtām” utt.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2600"/>
              <a:buFont typeface="Arial"/>
              <a:buChar char="•"/>
            </a:pPr>
            <a:r>
              <a:rPr lang="es-ES" sz="2600">
                <a:latin typeface="Calibri"/>
                <a:ea typeface="Calibri"/>
                <a:cs typeface="Calibri"/>
                <a:sym typeface="Calibri"/>
              </a:rPr>
              <a:t>Kognitīvās Elastības skala</a:t>
            </a:r>
            <a:r>
              <a:rPr b="0" i="0" lang="es-ES" sz="2600" u="none" cap="none" strike="noStrike">
                <a:solidFill>
                  <a:srgbClr val="000000"/>
                </a:solidFill>
                <a:latin typeface="Calibri"/>
                <a:ea typeface="Calibri"/>
                <a:cs typeface="Calibri"/>
                <a:sym typeface="Calibri"/>
              </a:rPr>
              <a:t> (CFS) (Chan et al., 2008)</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60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Balstoties uz apgalvojumu pašnovērtējumu, piemēram, “</a:t>
            </a:r>
            <a:r>
              <a:rPr lang="es-ES" sz="2600">
                <a:latin typeface="Calibri"/>
                <a:ea typeface="Calibri"/>
                <a:cs typeface="Calibri"/>
                <a:sym typeface="Calibri"/>
              </a:rPr>
              <a:t>E</a:t>
            </a:r>
            <a:r>
              <a:rPr b="0" i="0" lang="es-ES" sz="2600" u="none" cap="none" strike="noStrike">
                <a:solidFill>
                  <a:srgbClr val="000000"/>
                </a:solidFill>
                <a:latin typeface="Calibri"/>
                <a:ea typeface="Calibri"/>
                <a:cs typeface="Calibri"/>
                <a:sym typeface="Calibri"/>
              </a:rPr>
              <a:t>s izvairos no jaunām un neparastām situācijām”, “</a:t>
            </a:r>
            <a:r>
              <a:rPr lang="es-ES" sz="2600">
                <a:latin typeface="Calibri"/>
                <a:ea typeface="Calibri"/>
                <a:cs typeface="Calibri"/>
                <a:sym typeface="Calibri"/>
              </a:rPr>
              <a:t>M</a:t>
            </a:r>
            <a:r>
              <a:rPr b="0" i="0" lang="es-ES" sz="2600" u="none" cap="none" strike="noStrike">
                <a:solidFill>
                  <a:srgbClr val="000000"/>
                </a:solidFill>
                <a:latin typeface="Calibri"/>
                <a:ea typeface="Calibri"/>
                <a:cs typeface="Calibri"/>
                <a:sym typeface="Calibri"/>
              </a:rPr>
              <a:t>an ir grūti izmantot savas zināšanas par konkrēto tēmu reālās dzīves situācijās” u.c. (alternatīva iepriekšēj</a:t>
            </a:r>
            <a:r>
              <a:rPr lang="es-ES" sz="2600">
                <a:latin typeface="Calibri"/>
                <a:ea typeface="Calibri"/>
                <a:cs typeface="Calibri"/>
                <a:sym typeface="Calibri"/>
              </a:rPr>
              <a:t>a</a:t>
            </a:r>
            <a:r>
              <a:rPr b="0" i="0" lang="es-ES" sz="2600" u="none" cap="none" strike="noStrike">
                <a:solidFill>
                  <a:srgbClr val="000000"/>
                </a:solidFill>
                <a:latin typeface="Calibri"/>
                <a:ea typeface="Calibri"/>
                <a:cs typeface="Calibri"/>
                <a:sym typeface="Calibri"/>
              </a:rPr>
              <a:t>m).</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600"/>
              </a:spcBef>
              <a:spcAft>
                <a:spcPts val="0"/>
              </a:spcAft>
              <a:buClr>
                <a:srgbClr val="000000"/>
              </a:buClr>
              <a:buSzPts val="2600"/>
              <a:buFont typeface="Arial"/>
              <a:buChar char="•"/>
            </a:pPr>
            <a:r>
              <a:rPr b="0" i="0" lang="es-ES" sz="2600" u="none" cap="none" strike="noStrike">
                <a:solidFill>
                  <a:srgbClr val="000000"/>
                </a:solidFill>
                <a:latin typeface="Calibri"/>
                <a:ea typeface="Calibri"/>
                <a:cs typeface="Calibri"/>
                <a:sym typeface="Calibri"/>
              </a:rPr>
              <a:t>Izpildīt testu </a:t>
            </a:r>
            <a:r>
              <a:rPr b="0" i="0" lang="es-ES" sz="2600" u="sng" cap="none" strike="noStrike">
                <a:solidFill>
                  <a:srgbClr val="000000"/>
                </a:solidFill>
                <a:latin typeface="Calibri"/>
                <a:ea typeface="Calibri"/>
                <a:cs typeface="Calibri"/>
                <a:sym typeface="Calibri"/>
                <a:hlinkClick r:id="rId5">
                  <a:extLst>
                    <a:ext uri="{A12FA001-AC4F-418D-AE19-62706E023703}">
                      <ahyp:hlinkClr val="tx"/>
                    </a:ext>
                  </a:extLst>
                </a:hlinkClick>
              </a:rPr>
              <a:t>tiešsaistē</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2600"/>
              <a:buFont typeface="Arial"/>
              <a:buNone/>
            </a:pPr>
            <a:r>
              <a:t/>
            </a:r>
            <a:endParaRPr b="0" i="0" sz="100" u="none" cap="none" strike="noStrike">
              <a:solidFill>
                <a:srgbClr val="000000"/>
              </a:solidFill>
              <a:latin typeface="Calibri"/>
              <a:ea typeface="Calibri"/>
              <a:cs typeface="Calibri"/>
              <a:sym typeface="Calibri"/>
            </a:endParaRPr>
          </a:p>
          <a:p>
            <a:pPr indent="0" lvl="0" marL="0" rtl="0" algn="l">
              <a:spcBef>
                <a:spcPts val="600"/>
              </a:spcBef>
              <a:spcAft>
                <a:spcPts val="0"/>
              </a:spcAft>
              <a:buClr>
                <a:schemeClr val="dk1"/>
              </a:buClr>
              <a:buFont typeface="Arial"/>
              <a:buNone/>
            </a:pPr>
            <a:r>
              <a:rPr lang="es-ES" sz="1800">
                <a:solidFill>
                  <a:schemeClr val="dk1"/>
                </a:solidFill>
                <a:latin typeface="Calibri"/>
                <a:ea typeface="Calibri"/>
                <a:cs typeface="Calibri"/>
                <a:sym typeface="Calibri"/>
              </a:rPr>
              <a:t>* Gabrys, R. L., Tabri, N., Anisman, H., &amp; Matheson, K. (2018). Cognitive control and flexibility in the context of stress and depressive symptoms: The cognitive control and flexibility questionnaire. Frontiers in Psychology, 9, 2219.</a:t>
            </a:r>
            <a:endParaRPr>
              <a:solidFill>
                <a:schemeClr val="dk1"/>
              </a:solidFill>
            </a:endParaRPr>
          </a:p>
          <a:p>
            <a:pPr indent="0" lvl="0" marL="0" rtl="0" algn="l">
              <a:spcBef>
                <a:spcPts val="600"/>
              </a:spcBef>
              <a:spcAft>
                <a:spcPts val="0"/>
              </a:spcAft>
              <a:buClr>
                <a:schemeClr val="dk1"/>
              </a:buClr>
              <a:buFont typeface="Arial"/>
              <a:buNone/>
            </a:pPr>
            <a:r>
              <a:rPr lang="es-ES" sz="1800">
                <a:solidFill>
                  <a:schemeClr val="dk1"/>
                </a:solidFill>
                <a:latin typeface="Calibri"/>
                <a:ea typeface="Calibri"/>
                <a:cs typeface="Calibri"/>
                <a:sym typeface="Calibri"/>
              </a:rPr>
              <a:t>* Chan, R. C., Shum, D., Toulopoulou, T., &amp; Chen, E. Y. (2008). Assessment of executive functions: Review of instruments and identification of critical issues. Archives of clinical neuropsychology, 23(2), 201-216.</a:t>
            </a:r>
            <a:endParaRPr sz="1800">
              <a:latin typeface="Calibri"/>
              <a:ea typeface="Calibri"/>
              <a:cs typeface="Calibri"/>
              <a:sym typeface="Calibri"/>
            </a:endParaRPr>
          </a:p>
        </p:txBody>
      </p:sp>
      <p:sp>
        <p:nvSpPr>
          <p:cNvPr id="340" name="Google Shape;340;p20"/>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41" name="Google Shape;341;p20"/>
          <p:cNvSpPr txBox="1"/>
          <p:nvPr/>
        </p:nvSpPr>
        <p:spPr>
          <a:xfrm>
            <a:off x="14782750" y="647700"/>
            <a:ext cx="3069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2.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48" name="Google Shape;348;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49" name="Google Shape;349;p21"/>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Vecum</a:t>
            </a:r>
            <a:r>
              <a:rPr b="1" lang="es-ES" sz="4000">
                <a:solidFill>
                  <a:srgbClr val="243255"/>
                </a:solidFill>
                <a:latin typeface="Calibri"/>
                <a:ea typeface="Calibri"/>
                <a:cs typeface="Calibri"/>
                <a:sym typeface="Calibri"/>
              </a:rPr>
              <a:t>s</a:t>
            </a:r>
            <a:r>
              <a:rPr b="1" i="0" lang="es-ES" sz="4000" u="none" cap="none" strike="noStrike">
                <a:solidFill>
                  <a:srgbClr val="243255"/>
                </a:solidFill>
                <a:latin typeface="Calibri"/>
                <a:ea typeface="Calibri"/>
                <a:cs typeface="Calibri"/>
                <a:sym typeface="Calibri"/>
              </a:rPr>
              <a:t> un kognitīvā elastība</a:t>
            </a:r>
            <a:endParaRPr b="1" i="0" sz="4000" u="none" cap="none" strike="noStrike">
              <a:solidFill>
                <a:srgbClr val="243255"/>
              </a:solidFill>
              <a:latin typeface="Calibri"/>
              <a:ea typeface="Calibri"/>
              <a:cs typeface="Calibri"/>
              <a:sym typeface="Calibri"/>
            </a:endParaRPr>
          </a:p>
        </p:txBody>
      </p:sp>
      <p:sp>
        <p:nvSpPr>
          <p:cNvPr id="350" name="Google Shape;350;p21"/>
          <p:cNvSpPr txBox="1"/>
          <p:nvPr/>
        </p:nvSpPr>
        <p:spPr>
          <a:xfrm>
            <a:off x="938050" y="3009900"/>
            <a:ext cx="169137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Tiek uzskatīts, ka pieaugušajiem no 25 gadu vecuma ir vislielākā kognitīvā elastība.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Cilvēka smadzenes ir pilnībā attīstījušās līdz 2</a:t>
            </a:r>
            <a:r>
              <a:rPr lang="es-ES" sz="2800">
                <a:latin typeface="Calibri"/>
                <a:ea typeface="Calibri"/>
                <a:cs typeface="Calibri"/>
                <a:sym typeface="Calibri"/>
              </a:rPr>
              <a:t>5</a:t>
            </a:r>
            <a:r>
              <a:rPr b="0" i="0" lang="es-ES" sz="2800" u="none" cap="none" strike="noStrike">
                <a:solidFill>
                  <a:srgbClr val="000000"/>
                </a:solidFill>
                <a:latin typeface="Calibri"/>
                <a:ea typeface="Calibri"/>
                <a:cs typeface="Calibri"/>
                <a:sym typeface="Calibri"/>
              </a:rPr>
              <a:t> gad</a:t>
            </a:r>
            <a:r>
              <a:rPr lang="es-ES" sz="2800">
                <a:latin typeface="Calibri"/>
                <a:ea typeface="Calibri"/>
                <a:cs typeface="Calibri"/>
                <a:sym typeface="Calibri"/>
              </a:rPr>
              <a:t>iem</a:t>
            </a:r>
            <a:r>
              <a:rPr b="0" i="0" lang="es-ES" sz="2800" u="none" cap="none" strike="noStrike">
                <a:solidFill>
                  <a:srgbClr val="000000"/>
                </a:solidFill>
                <a:latin typeface="Calibri"/>
                <a:ea typeface="Calibri"/>
                <a:cs typeface="Calibri"/>
                <a:sym typeface="Calibri"/>
              </a:rPr>
              <a:t>, bet līdz </a:t>
            </a:r>
            <a:r>
              <a:rPr lang="es-ES" sz="2800">
                <a:latin typeface="Calibri"/>
                <a:ea typeface="Calibri"/>
                <a:cs typeface="Calibri"/>
                <a:sym typeface="Calibri"/>
              </a:rPr>
              <a:t>tam</a:t>
            </a:r>
            <a:r>
              <a:rPr b="0" i="0" lang="es-ES" sz="2800" u="none" cap="none" strike="noStrike">
                <a:solidFill>
                  <a:srgbClr val="000000"/>
                </a:solidFill>
                <a:latin typeface="Calibri"/>
                <a:ea typeface="Calibri"/>
                <a:cs typeface="Calibri"/>
                <a:sym typeface="Calibri"/>
              </a:rPr>
              <a:t> cilvēki vēl nav sasnieguši pilnu kognitīvo spēju. Maziem bērniem piemīt liela kognitīvās neelastības pakāpe kortikālās attīstības trūkuma dēļ.</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Pēc maksimālās smadzeņu attīstības </a:t>
            </a:r>
            <a:r>
              <a:rPr lang="es-ES" sz="2800">
                <a:latin typeface="Calibri"/>
                <a:ea typeface="Calibri"/>
                <a:cs typeface="Calibri"/>
                <a:sym typeface="Calibri"/>
              </a:rPr>
              <a:t>25 gados</a:t>
            </a:r>
            <a:r>
              <a:rPr b="0" i="0" lang="es-ES" sz="2800" u="none" cap="none" strike="noStrike">
                <a:solidFill>
                  <a:srgbClr val="000000"/>
                </a:solidFill>
                <a:latin typeface="Calibri"/>
                <a:ea typeface="Calibri"/>
                <a:cs typeface="Calibri"/>
                <a:sym typeface="Calibri"/>
              </a:rPr>
              <a:t> tiek uzskatīts, ka kognitīvo elastību var saglabāt un/vai ilgstoši uzlabot.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000000"/>
                </a:solidFill>
                <a:latin typeface="Calibri"/>
                <a:ea typeface="Calibri"/>
                <a:cs typeface="Calibri"/>
                <a:sym typeface="Calibri"/>
              </a:rPr>
              <a:t>Gados vecākiem cilvēkiem ir tendence </a:t>
            </a:r>
            <a:r>
              <a:rPr lang="es-ES" sz="2800">
                <a:latin typeface="Calibri"/>
                <a:ea typeface="Calibri"/>
                <a:cs typeface="Calibri"/>
                <a:sym typeface="Calibri"/>
              </a:rPr>
              <a:t>to </a:t>
            </a:r>
            <a:r>
              <a:rPr b="0" i="0" lang="es-ES" sz="2800" u="none" cap="none" strike="noStrike">
                <a:solidFill>
                  <a:srgbClr val="000000"/>
                </a:solidFill>
                <a:latin typeface="Calibri"/>
                <a:ea typeface="Calibri"/>
                <a:cs typeface="Calibri"/>
                <a:sym typeface="Calibri"/>
              </a:rPr>
              <a:t>kognitīv</a:t>
            </a:r>
            <a:r>
              <a:rPr lang="es-ES" sz="2800">
                <a:latin typeface="Calibri"/>
                <a:ea typeface="Calibri"/>
                <a:cs typeface="Calibri"/>
                <a:sym typeface="Calibri"/>
              </a:rPr>
              <a:t>ajai</a:t>
            </a:r>
            <a:r>
              <a:rPr b="0" i="0" lang="es-ES" sz="2800" u="none" cap="none" strike="noStrike">
                <a:solidFill>
                  <a:srgbClr val="000000"/>
                </a:solidFill>
                <a:latin typeface="Calibri"/>
                <a:ea typeface="Calibri"/>
                <a:cs typeface="Calibri"/>
                <a:sym typeface="Calibri"/>
              </a:rPr>
              <a:t> elastīb</a:t>
            </a:r>
            <a:r>
              <a:rPr lang="es-ES" sz="2800">
                <a:latin typeface="Calibri"/>
                <a:ea typeface="Calibri"/>
                <a:cs typeface="Calibri"/>
                <a:sym typeface="Calibri"/>
              </a:rPr>
              <a:t>ai būt ievērojami mazākai</a:t>
            </a:r>
            <a:r>
              <a:rPr b="0" i="0" lang="es-ES" sz="2800" u="none" cap="none" strike="noStrike">
                <a:solidFill>
                  <a:srgbClr val="000000"/>
                </a:solidFill>
                <a:latin typeface="Calibri"/>
                <a:ea typeface="Calibri"/>
                <a:cs typeface="Calibri"/>
                <a:sym typeface="Calibri"/>
              </a:rPr>
              <a:t>, salīdzinot ar gados jaunākiem pieaugušajiem.</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s-ES" sz="2800" u="none" cap="none" strike="noStrike">
                <a:solidFill>
                  <a:srgbClr val="000000"/>
                </a:solidFill>
                <a:latin typeface="Calibri"/>
                <a:ea typeface="Calibri"/>
                <a:cs typeface="Calibri"/>
                <a:sym typeface="Calibri"/>
              </a:rPr>
              <a:t>Ir pāreja no vid</a:t>
            </a:r>
            <a:r>
              <a:rPr lang="es-ES" sz="2800">
                <a:latin typeface="Calibri"/>
                <a:ea typeface="Calibri"/>
                <a:cs typeface="Calibri"/>
                <a:sym typeface="Calibri"/>
              </a:rPr>
              <a:t>us</a:t>
            </a:r>
            <a:r>
              <a:rPr b="0" i="0" lang="es-ES" sz="2800" u="none" cap="none" strike="noStrike">
                <a:solidFill>
                  <a:srgbClr val="000000"/>
                </a:solidFill>
                <a:latin typeface="Calibri"/>
                <a:ea typeface="Calibri"/>
                <a:cs typeface="Calibri"/>
                <a:sym typeface="Calibri"/>
              </a:rPr>
              <a:t>mūža pieauguša cilvēka un vecāka gadagājuma pieauguša cilvēka, kur</a:t>
            </a:r>
            <a:r>
              <a:rPr lang="es-ES" sz="2800">
                <a:latin typeface="Calibri"/>
                <a:ea typeface="Calibri"/>
                <a:cs typeface="Calibri"/>
                <a:sym typeface="Calibri"/>
              </a:rPr>
              <a:t>os rodas</a:t>
            </a:r>
            <a:r>
              <a:rPr b="0" i="0" lang="es-ES" sz="2800" u="none" cap="none" strike="noStrike">
                <a:solidFill>
                  <a:srgbClr val="000000"/>
                </a:solidFill>
                <a:latin typeface="Calibri"/>
                <a:ea typeface="Calibri"/>
                <a:cs typeface="Calibri"/>
                <a:sym typeface="Calibri"/>
              </a:rPr>
              <a:t> kognitīvi traucējumi un neirodeģenerācija</a:t>
            </a:r>
            <a:endParaRPr b="0" i="0" sz="1400" u="none" cap="none" strike="noStrike">
              <a:solidFill>
                <a:srgbClr val="000000"/>
              </a:solidFill>
              <a:latin typeface="Arial"/>
              <a:ea typeface="Arial"/>
              <a:cs typeface="Arial"/>
              <a:sym typeface="Arial"/>
            </a:endParaRPr>
          </a:p>
        </p:txBody>
      </p:sp>
      <p:sp>
        <p:nvSpPr>
          <p:cNvPr id="351" name="Google Shape;351;p21"/>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52" name="Google Shape;352;p21"/>
          <p:cNvSpPr txBox="1"/>
          <p:nvPr/>
        </p:nvSpPr>
        <p:spPr>
          <a:xfrm>
            <a:off x="14782750" y="647700"/>
            <a:ext cx="3069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2.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59" name="Google Shape;359;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60" name="Google Shape;360;p22"/>
          <p:cNvSpPr txBox="1"/>
          <p:nvPr/>
        </p:nvSpPr>
        <p:spPr>
          <a:xfrm>
            <a:off x="14782750" y="647700"/>
            <a:ext cx="3069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es-ES" sz="4800">
                <a:solidFill>
                  <a:srgbClr val="E12227"/>
                </a:solidFill>
                <a:latin typeface="Tahoma"/>
                <a:ea typeface="Tahoma"/>
                <a:cs typeface="Tahoma"/>
                <a:sym typeface="Tahoma"/>
              </a:rPr>
              <a:t>3</a:t>
            </a:r>
            <a:r>
              <a:rPr b="1" i="0" lang="es-ES" sz="4800">
                <a:solidFill>
                  <a:srgbClr val="E12227"/>
                </a:solidFill>
                <a:latin typeface="Tahoma"/>
                <a:ea typeface="Tahoma"/>
                <a:cs typeface="Tahoma"/>
                <a:sym typeface="Tahoma"/>
              </a:rPr>
              <a:t>.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sp>
        <p:nvSpPr>
          <p:cNvPr id="361" name="Google Shape;361;p22"/>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62" name="Google Shape;362;p22"/>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Kognitīvās elastības uzlabošana (pieaugušajiem)</a:t>
            </a:r>
            <a:endParaRPr b="0" i="0" sz="1400" u="none" cap="none" strike="noStrike">
              <a:solidFill>
                <a:srgbClr val="000000"/>
              </a:solidFill>
              <a:latin typeface="Arial"/>
              <a:ea typeface="Arial"/>
              <a:cs typeface="Arial"/>
              <a:sym typeface="Arial"/>
            </a:endParaRPr>
          </a:p>
        </p:txBody>
      </p:sp>
      <p:sp>
        <p:nvSpPr>
          <p:cNvPr id="363" name="Google Shape;363;p22"/>
          <p:cNvSpPr txBox="1"/>
          <p:nvPr/>
        </p:nvSpPr>
        <p:spPr>
          <a:xfrm>
            <a:off x="938056" y="3009900"/>
            <a:ext cx="16054500" cy="4186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400"/>
              <a:buFont typeface="Calibri"/>
              <a:buAutoNum type="arabicPeriod"/>
            </a:pPr>
            <a:r>
              <a:rPr b="0" i="0" lang="es-ES" sz="2400" u="none" cap="none" strike="noStrike">
                <a:solidFill>
                  <a:srgbClr val="000000"/>
                </a:solidFill>
                <a:latin typeface="Calibri"/>
                <a:ea typeface="Calibri"/>
                <a:cs typeface="Calibri"/>
                <a:sym typeface="Calibri"/>
              </a:rPr>
              <a:t>Kognitīvās uzvedības terapija (CBT)</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rgbClr val="000000"/>
              </a:buClr>
              <a:buSzPts val="2400"/>
              <a:buFont typeface="Arial"/>
              <a:buChar char="•"/>
            </a:pPr>
            <a:r>
              <a:rPr b="0" i="0" lang="es-ES" sz="2400" u="none" cap="none" strike="noStrike">
                <a:solidFill>
                  <a:srgbClr val="000000"/>
                </a:solidFill>
                <a:latin typeface="Calibri"/>
                <a:ea typeface="Calibri"/>
                <a:cs typeface="Calibri"/>
                <a:sym typeface="Calibri"/>
              </a:rPr>
              <a:t>Uz pierādījumiem balstīta psiholoģiskā terapija, kas palīdz cilvēkiem mainīt domas un uzvedību. CBT ietvaros mērķis ir rekonstruēt indivīda domāšanu, lai apsvērtu elastīgākas iespējas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0000"/>
              </a:buClr>
              <a:buSzPts val="2400"/>
              <a:buFont typeface="Calibri"/>
              <a:buAutoNum type="arabicPeriod"/>
            </a:pPr>
            <a:r>
              <a:rPr b="0" i="0" lang="es-ES" sz="2400" u="none" cap="none" strike="noStrike">
                <a:solidFill>
                  <a:srgbClr val="000000"/>
                </a:solidFill>
                <a:latin typeface="Calibri"/>
                <a:ea typeface="Calibri"/>
                <a:cs typeface="Calibri"/>
                <a:sym typeface="Calibri"/>
              </a:rPr>
              <a:t>Struktūras apguve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rgbClr val="000000"/>
              </a:buClr>
              <a:buSzPts val="2400"/>
              <a:buFont typeface="Arial"/>
              <a:buChar char="•"/>
            </a:pPr>
            <a:r>
              <a:rPr b="0" i="0" lang="es-ES" sz="2400" u="none" cap="none" strike="noStrike">
                <a:solidFill>
                  <a:srgbClr val="000000"/>
                </a:solidFill>
                <a:latin typeface="Calibri"/>
                <a:ea typeface="Calibri"/>
                <a:cs typeface="Calibri"/>
                <a:sym typeface="Calibri"/>
              </a:rPr>
              <a:t>Spēja iegūt informāciju par sarežģītas vides struktūru un atšifrēt sākotnēji neizprotamas sensorās informācijas straumes. Šāda veida mācīšan</a:t>
            </a:r>
            <a:r>
              <a:rPr lang="es-ES" sz="2400">
                <a:latin typeface="Calibri"/>
                <a:ea typeface="Calibri"/>
                <a:cs typeface="Calibri"/>
                <a:sym typeface="Calibri"/>
              </a:rPr>
              <a:t>os veicina</a:t>
            </a:r>
            <a:r>
              <a:rPr b="0" i="0" lang="es-ES" sz="2400" u="none" cap="none" strike="noStrike">
                <a:solidFill>
                  <a:srgbClr val="000000"/>
                </a:solidFill>
                <a:latin typeface="Calibri"/>
                <a:ea typeface="Calibri"/>
                <a:cs typeface="Calibri"/>
                <a:sym typeface="Calibri"/>
              </a:rPr>
              <a:t> līdzīgu frontāl</a:t>
            </a:r>
            <a:r>
              <a:rPr lang="es-ES" sz="2400">
                <a:latin typeface="Calibri"/>
                <a:ea typeface="Calibri"/>
                <a:cs typeface="Calibri"/>
                <a:sym typeface="Calibri"/>
              </a:rPr>
              <a:t>o</a:t>
            </a:r>
            <a:r>
              <a:rPr b="0" i="0" lang="es-ES" sz="2400" u="none" cap="none" strike="noStrike">
                <a:solidFill>
                  <a:srgbClr val="000000"/>
                </a:solidFill>
                <a:latin typeface="Calibri"/>
                <a:ea typeface="Calibri"/>
                <a:cs typeface="Calibri"/>
                <a:sym typeface="Calibri"/>
              </a:rPr>
              <a:t> un striatāl</a:t>
            </a:r>
            <a:r>
              <a:rPr lang="es-ES" sz="2400">
                <a:latin typeface="Calibri"/>
                <a:ea typeface="Calibri"/>
                <a:cs typeface="Calibri"/>
                <a:sym typeface="Calibri"/>
              </a:rPr>
              <a:t>o</a:t>
            </a:r>
            <a:r>
              <a:rPr b="0" i="0" lang="es-ES" sz="2400" u="none" cap="none" strike="noStrike">
                <a:solidFill>
                  <a:srgbClr val="000000"/>
                </a:solidFill>
                <a:latin typeface="Calibri"/>
                <a:ea typeface="Calibri"/>
                <a:cs typeface="Calibri"/>
                <a:sym typeface="Calibri"/>
              </a:rPr>
              <a:t> smadzeņu apgabalu darbību</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0000"/>
              </a:buClr>
              <a:buSzPts val="2400"/>
              <a:buFont typeface="Calibri"/>
              <a:buAutoNum type="arabicPeriod"/>
            </a:pPr>
            <a:r>
              <a:rPr b="1" i="0" lang="es-ES" sz="2400" u="none" cap="none" strike="noStrike">
                <a:solidFill>
                  <a:srgbClr val="000000"/>
                </a:solidFill>
                <a:latin typeface="Calibri"/>
                <a:ea typeface="Calibri"/>
                <a:cs typeface="Calibri"/>
                <a:sym typeface="Calibri"/>
              </a:rPr>
              <a:t>Apmācība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rgbClr val="000000"/>
              </a:buClr>
              <a:buSzPts val="2400"/>
              <a:buFont typeface="Arial"/>
              <a:buChar char="•"/>
            </a:pPr>
            <a:r>
              <a:rPr b="1" i="0" lang="es-ES" sz="2400" u="none" cap="none" strike="noStrike">
                <a:solidFill>
                  <a:srgbClr val="000000"/>
                </a:solidFill>
                <a:latin typeface="Calibri"/>
                <a:ea typeface="Calibri"/>
                <a:cs typeface="Calibri"/>
                <a:sym typeface="Calibri"/>
              </a:rPr>
              <a:t>Regulāri un mērķtiecīgi pakļaujot sevi jaunām neparastām situācijām un dažādiem kontekstiem, smadzenes kļūst elastīgākas. Kognitīvā elastība prasa vingrināties ikdienas dzīves nelielajos brīžos.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70" name="Google Shape;370;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71" name="Google Shape;371;p23"/>
          <p:cNvSpPr txBox="1"/>
          <p:nvPr/>
        </p:nvSpPr>
        <p:spPr>
          <a:xfrm>
            <a:off x="14968000" y="647700"/>
            <a:ext cx="2883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es-ES" sz="4800">
                <a:solidFill>
                  <a:srgbClr val="E12227"/>
                </a:solidFill>
                <a:latin typeface="Tahoma"/>
                <a:ea typeface="Tahoma"/>
                <a:cs typeface="Tahoma"/>
                <a:sym typeface="Tahoma"/>
              </a:rPr>
              <a:t>3</a:t>
            </a:r>
            <a:r>
              <a:rPr b="1" i="0" lang="es-ES" sz="4800">
                <a:solidFill>
                  <a:srgbClr val="E12227"/>
                </a:solidFill>
                <a:latin typeface="Tahoma"/>
                <a:ea typeface="Tahoma"/>
                <a:cs typeface="Tahoma"/>
                <a:sym typeface="Tahoma"/>
              </a:rPr>
              <a:t>. </a:t>
            </a:r>
            <a:r>
              <a:rPr b="1" lang="es-ES" sz="4800">
                <a:solidFill>
                  <a:srgbClr val="E12227"/>
                </a:solidFill>
                <a:latin typeface="Tahoma"/>
                <a:ea typeface="Tahoma"/>
                <a:cs typeface="Tahoma"/>
                <a:sym typeface="Tahoma"/>
              </a:rPr>
              <a:t>no</a:t>
            </a:r>
            <a:r>
              <a:rPr b="1" i="0" lang="es-ES" sz="4800">
                <a:solidFill>
                  <a:srgbClr val="E12227"/>
                </a:solidFill>
                <a:latin typeface="Tahoma"/>
                <a:ea typeface="Tahoma"/>
                <a:cs typeface="Tahoma"/>
                <a:sym typeface="Tahoma"/>
              </a:rPr>
              <a:t>daļa</a:t>
            </a:r>
            <a:endParaRPr/>
          </a:p>
        </p:txBody>
      </p:sp>
      <p:sp>
        <p:nvSpPr>
          <p:cNvPr id="372" name="Google Shape;372;p23"/>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sp>
        <p:nvSpPr>
          <p:cNvPr id="373" name="Google Shape;373;p23"/>
          <p:cNvSpPr txBox="1"/>
          <p:nvPr/>
        </p:nvSpPr>
        <p:spPr>
          <a:xfrm>
            <a:off x="938056" y="2019300"/>
            <a:ext cx="13844700" cy="6297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000"/>
              <a:buFont typeface="Arial"/>
              <a:buNone/>
            </a:pPr>
            <a:r>
              <a:rPr b="1" i="0" lang="es-ES" sz="4000" u="none" cap="none" strike="noStrike">
                <a:solidFill>
                  <a:srgbClr val="243255"/>
                </a:solidFill>
                <a:latin typeface="Calibri"/>
                <a:ea typeface="Calibri"/>
                <a:cs typeface="Calibri"/>
                <a:sym typeface="Calibri"/>
              </a:rPr>
              <a:t>Nespecifiski veidi, kā uzlabot kognitīvo elastību</a:t>
            </a:r>
            <a:endParaRPr b="0" i="0" sz="1400" u="none" cap="none" strike="noStrike">
              <a:solidFill>
                <a:srgbClr val="000000"/>
              </a:solidFill>
              <a:latin typeface="Arial"/>
              <a:ea typeface="Arial"/>
              <a:cs typeface="Arial"/>
              <a:sym typeface="Arial"/>
            </a:endParaRPr>
          </a:p>
        </p:txBody>
      </p:sp>
      <p:sp>
        <p:nvSpPr>
          <p:cNvPr id="374" name="Google Shape;374;p23"/>
          <p:cNvSpPr txBox="1"/>
          <p:nvPr/>
        </p:nvSpPr>
        <p:spPr>
          <a:xfrm>
            <a:off x="938056" y="2781300"/>
            <a:ext cx="160545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1. Lasīšana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Lasīšana aktivizē vairākus cilvēka smadzeņu reģionus, kas </a:t>
            </a:r>
            <a:r>
              <a:rPr lang="es-ES" sz="2000">
                <a:latin typeface="Calibri"/>
                <a:ea typeface="Calibri"/>
                <a:cs typeface="Calibri"/>
                <a:sym typeface="Calibri"/>
              </a:rPr>
              <a:t>darbojas</a:t>
            </a:r>
            <a:r>
              <a:rPr b="0" i="0" lang="es-ES" sz="2000" u="none" cap="none" strike="noStrike">
                <a:solidFill>
                  <a:srgbClr val="000000"/>
                </a:solidFill>
                <a:latin typeface="Calibri"/>
                <a:ea typeface="Calibri"/>
                <a:cs typeface="Calibri"/>
                <a:sym typeface="Calibri"/>
              </a:rPr>
              <a:t> </a:t>
            </a:r>
            <a:r>
              <a:rPr lang="es-ES" sz="2000">
                <a:latin typeface="Calibri"/>
                <a:ea typeface="Calibri"/>
                <a:cs typeface="Calibri"/>
                <a:sym typeface="Calibri"/>
              </a:rPr>
              <a:t>vienlaicīgi</a:t>
            </a:r>
            <a:r>
              <a:rPr b="0" i="0" lang="es-ES" sz="2000" u="none" cap="none" strike="noStrike">
                <a:solidFill>
                  <a:srgbClr val="000000"/>
                </a:solidFill>
                <a:latin typeface="Calibri"/>
                <a:ea typeface="Calibri"/>
                <a:cs typeface="Calibri"/>
                <a:sym typeface="Calibri"/>
              </a:rPr>
              <a:t>. T</a:t>
            </a:r>
            <a:r>
              <a:rPr lang="es-ES" sz="2000">
                <a:latin typeface="Calibri"/>
                <a:ea typeface="Calibri"/>
                <a:cs typeface="Calibri"/>
                <a:sym typeface="Calibri"/>
              </a:rPr>
              <a:t>ā</a:t>
            </a:r>
            <a:r>
              <a:rPr b="0" i="0" lang="es-ES" sz="2000" u="none" cap="none" strike="noStrike">
                <a:solidFill>
                  <a:srgbClr val="000000"/>
                </a:solidFill>
                <a:latin typeface="Calibri"/>
                <a:ea typeface="Calibri"/>
                <a:cs typeface="Calibri"/>
                <a:sym typeface="Calibri"/>
              </a:rPr>
              <a:t> uztur smadzeņu stimulāciju, tāpat kā muskuļu veidošan</a:t>
            </a:r>
            <a:r>
              <a:rPr lang="es-ES" sz="2000">
                <a:latin typeface="Calibri"/>
                <a:ea typeface="Calibri"/>
                <a:cs typeface="Calibri"/>
                <a:sym typeface="Calibri"/>
              </a:rPr>
              <a:t>u</a:t>
            </a:r>
            <a:r>
              <a:rPr b="0" i="0" lang="es-ES" sz="2000" u="none" cap="none" strike="noStrike">
                <a:solidFill>
                  <a:srgbClr val="000000"/>
                </a:solidFill>
                <a:latin typeface="Calibri"/>
                <a:ea typeface="Calibri"/>
                <a:cs typeface="Calibri"/>
                <a:sym typeface="Calibri"/>
              </a:rPr>
              <a:t> sporta zālē. </a:t>
            </a:r>
            <a:r>
              <a:rPr lang="es-ES" sz="2000">
                <a:latin typeface="Calibri"/>
                <a:ea typeface="Calibri"/>
                <a:cs typeface="Calibri"/>
                <a:sym typeface="Calibri"/>
              </a:rPr>
              <a:t>Lasīšana</a:t>
            </a:r>
            <a:r>
              <a:rPr b="0" i="0" lang="es-ES" sz="2000" u="none" cap="none" strike="noStrike">
                <a:solidFill>
                  <a:srgbClr val="000000"/>
                </a:solidFill>
                <a:latin typeface="Calibri"/>
                <a:ea typeface="Calibri"/>
                <a:cs typeface="Calibri"/>
                <a:sym typeface="Calibri"/>
              </a:rPr>
              <a:t> kopumā uzlabo smadzeņu darbību un tādējādi arī kognitīvo elastību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2. Meditācija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Pētījumi ir parādījuši, ka gan uzmanību, gan kognitīvo elastību var uzlabot ar meditāciju. Jo attīstītāks </a:t>
            </a:r>
            <a:r>
              <a:rPr lang="es-ES" sz="2000">
                <a:latin typeface="Calibri"/>
                <a:ea typeface="Calibri"/>
                <a:cs typeface="Calibri"/>
                <a:sym typeface="Calibri"/>
              </a:rPr>
              <a:t>ir cilvēka meditatīvā </a:t>
            </a:r>
            <a:r>
              <a:rPr b="0" i="0" lang="es-ES" sz="2000" u="none" cap="none" strike="noStrike">
                <a:solidFill>
                  <a:srgbClr val="000000"/>
                </a:solidFill>
                <a:latin typeface="Calibri"/>
                <a:ea typeface="Calibri"/>
                <a:cs typeface="Calibri"/>
                <a:sym typeface="Calibri"/>
              </a:rPr>
              <a:t>praks</a:t>
            </a:r>
            <a:r>
              <a:rPr lang="es-ES" sz="2000">
                <a:latin typeface="Calibri"/>
                <a:ea typeface="Calibri"/>
                <a:cs typeface="Calibri"/>
                <a:sym typeface="Calibri"/>
              </a:rPr>
              <a:t>e</a:t>
            </a:r>
            <a:r>
              <a:rPr b="0" i="0" lang="es-ES" sz="2000" u="none" cap="none" strike="noStrike">
                <a:solidFill>
                  <a:srgbClr val="000000"/>
                </a:solidFill>
                <a:latin typeface="Calibri"/>
                <a:ea typeface="Calibri"/>
                <a:cs typeface="Calibri"/>
                <a:sym typeface="Calibri"/>
              </a:rPr>
              <a:t>, jo lielāka šķiet kognitīvā elastība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3. Fiziskie vingrinājumi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Vingrojumu psiholoģiskās priekšrocības: </a:t>
            </a:r>
            <a:r>
              <a:rPr lang="es-ES" sz="2000">
                <a:latin typeface="Calibri"/>
                <a:ea typeface="Calibri"/>
                <a:cs typeface="Calibri"/>
                <a:sym typeface="Calibri"/>
              </a:rPr>
              <a:t>uzlabots</a:t>
            </a:r>
            <a:r>
              <a:rPr b="0" i="0" lang="es-ES" sz="2000" u="none" cap="none" strike="noStrike">
                <a:solidFill>
                  <a:srgbClr val="000000"/>
                </a:solidFill>
                <a:latin typeface="Calibri"/>
                <a:ea typeface="Calibri"/>
                <a:cs typeface="Calibri"/>
                <a:sym typeface="Calibri"/>
              </a:rPr>
              <a:t> garastāvoklis, enerģija un kognitīva </a:t>
            </a:r>
            <a:r>
              <a:rPr lang="es-ES" sz="2000">
                <a:latin typeface="Calibri"/>
                <a:ea typeface="Calibri"/>
                <a:cs typeface="Calibri"/>
                <a:sym typeface="Calibri"/>
              </a:rPr>
              <a:t>attīstība</a:t>
            </a:r>
            <a:r>
              <a:rPr b="0" i="0" lang="es-ES" sz="2000" u="none" cap="none" strike="noStrike">
                <a:solidFill>
                  <a:srgbClr val="000000"/>
                </a:solidFill>
                <a:latin typeface="Calibri"/>
                <a:ea typeface="Calibri"/>
                <a:cs typeface="Calibri"/>
                <a:sym typeface="Calibri"/>
              </a:rPr>
              <a:t>. Regulāri aerobie vingrinājumi ir saistīti ar jaunu smadzeņu šūnu augšanu un ir efektīvs veids, kā palielināt kognitīvo elastību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4. Miega režīms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Ātru acu kustību miegs asociējas ar informācijas apstrādi pa nervu tīkliem. R</a:t>
            </a:r>
            <a:r>
              <a:rPr lang="es-ES" sz="2000">
                <a:latin typeface="Calibri"/>
                <a:ea typeface="Calibri"/>
                <a:cs typeface="Calibri"/>
                <a:sym typeface="Calibri"/>
              </a:rPr>
              <a:t>EM</a:t>
            </a:r>
            <a:r>
              <a:rPr b="0" i="0" lang="es-ES" sz="2000" u="none" cap="none" strike="noStrike">
                <a:solidFill>
                  <a:srgbClr val="000000"/>
                </a:solidFill>
                <a:latin typeface="Calibri"/>
                <a:ea typeface="Calibri"/>
                <a:cs typeface="Calibri"/>
                <a:sym typeface="Calibri"/>
              </a:rPr>
              <a:t>-</a:t>
            </a:r>
            <a:r>
              <a:rPr lang="es-ES" sz="2000">
                <a:latin typeface="Calibri"/>
                <a:ea typeface="Calibri"/>
                <a:cs typeface="Calibri"/>
                <a:sym typeface="Calibri"/>
              </a:rPr>
              <a:t>sapņošana</a:t>
            </a:r>
            <a:r>
              <a:rPr b="0" i="0" lang="es-ES" sz="2000" u="none" cap="none" strike="noStrike">
                <a:solidFill>
                  <a:srgbClr val="000000"/>
                </a:solidFill>
                <a:latin typeface="Calibri"/>
                <a:ea typeface="Calibri"/>
                <a:cs typeface="Calibri"/>
                <a:sym typeface="Calibri"/>
              </a:rPr>
              <a:t> ir saistīta ar lielāku radošumu un pamatošanas spējām. Miegs ir labs smadzenēm un kognitīvās elastības uzlabošanai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5. Diēta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Taukskābes palīdz uzlabot neirotransmisiju, kognitīvo funkci</a:t>
            </a:r>
            <a:r>
              <a:rPr lang="es-ES" sz="2000">
                <a:latin typeface="Calibri"/>
                <a:ea typeface="Calibri"/>
                <a:cs typeface="Calibri"/>
                <a:sym typeface="Calibri"/>
              </a:rPr>
              <a:t>onalitāti</a:t>
            </a:r>
            <a:r>
              <a:rPr b="0" i="0" lang="es-ES" sz="2000" u="none" cap="none" strike="noStrike">
                <a:solidFill>
                  <a:srgbClr val="000000"/>
                </a:solidFill>
                <a:latin typeface="Calibri"/>
                <a:ea typeface="Calibri"/>
                <a:cs typeface="Calibri"/>
                <a:sym typeface="Calibri"/>
              </a:rPr>
              <a:t> un mazina smadzeņu iekaisumu. Diēta, kas pilna ar veseliem taukiem vai īpašiem omega-3 bagātinātājiem, var palielināt kognitīvo elastību, samazinot iekaisumu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Calibri"/>
                <a:ea typeface="Calibri"/>
                <a:cs typeface="Calibri"/>
                <a:sym typeface="Calibri"/>
              </a:rPr>
              <a:t>6. Spēles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Char char="•"/>
            </a:pPr>
            <a:r>
              <a:rPr b="0" i="0" lang="es-ES" sz="2000" u="none" cap="none" strike="noStrike">
                <a:solidFill>
                  <a:srgbClr val="000000"/>
                </a:solidFill>
                <a:latin typeface="Calibri"/>
                <a:ea typeface="Calibri"/>
                <a:cs typeface="Calibri"/>
                <a:sym typeface="Calibri"/>
              </a:rPr>
              <a:t>Jebkāds spēles veids, kas izaicin</a:t>
            </a:r>
            <a:r>
              <a:rPr lang="es-ES" sz="2000">
                <a:latin typeface="Calibri"/>
                <a:ea typeface="Calibri"/>
                <a:cs typeface="Calibri"/>
                <a:sym typeface="Calibri"/>
              </a:rPr>
              <a:t>a</a:t>
            </a:r>
            <a:r>
              <a:rPr b="0" i="0" lang="es-ES" sz="2000" u="none" cap="none" strike="noStrike">
                <a:solidFill>
                  <a:srgbClr val="000000"/>
                </a:solidFill>
                <a:latin typeface="Calibri"/>
                <a:ea typeface="Calibri"/>
                <a:cs typeface="Calibri"/>
                <a:sym typeface="Calibri"/>
              </a:rPr>
              <a:t> jūsu </a:t>
            </a:r>
            <a:r>
              <a:rPr lang="es-ES" sz="2000">
                <a:latin typeface="Calibri"/>
                <a:ea typeface="Calibri"/>
                <a:cs typeface="Calibri"/>
                <a:sym typeface="Calibri"/>
              </a:rPr>
              <a:t>domāšanu</a:t>
            </a:r>
            <a:r>
              <a:rPr b="0" i="0" lang="es-ES" sz="2000" u="none" cap="none" strike="noStrike">
                <a:solidFill>
                  <a:srgbClr val="000000"/>
                </a:solidFill>
                <a:latin typeface="Calibri"/>
                <a:ea typeface="Calibri"/>
                <a:cs typeface="Calibri"/>
                <a:sym typeface="Calibri"/>
              </a:rPr>
              <a:t> — gan tiešsaistes spēles, gan galda spēles, gan pat vārdu mīklas un reklāmas lapas — var palīdzēt veidot nervu ceļus. Šīs stiprinātās </a:t>
            </a:r>
            <a:r>
              <a:rPr lang="es-ES" sz="2000">
                <a:latin typeface="Calibri"/>
                <a:ea typeface="Calibri"/>
                <a:cs typeface="Calibri"/>
                <a:sym typeface="Calibri"/>
              </a:rPr>
              <a:t>prāta</a:t>
            </a:r>
            <a:r>
              <a:rPr b="0" i="0" lang="es-ES" sz="2000" u="none" cap="none" strike="noStrike">
                <a:solidFill>
                  <a:srgbClr val="000000"/>
                </a:solidFill>
                <a:latin typeface="Calibri"/>
                <a:ea typeface="Calibri"/>
                <a:cs typeface="Calibri"/>
                <a:sym typeface="Calibri"/>
              </a:rPr>
              <a:t> rezerves var palīdzēt aizkavēt kognitīvo lejupslīdi, kad novecojam.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24"/>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1" name="Google Shape;381;p24"/>
          <p:cNvSpPr txBox="1"/>
          <p:nvPr>
            <p:ph type="title"/>
          </p:nvPr>
        </p:nvSpPr>
        <p:spPr>
          <a:xfrm>
            <a:off x="7924800" y="3924300"/>
            <a:ext cx="6897600" cy="13980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lang="es-ES"/>
              <a:t>Paldies</a:t>
            </a:r>
            <a:r>
              <a:rPr b="1" i="0" lang="es-ES" sz="9000">
                <a:solidFill>
                  <a:srgbClr val="152D54"/>
                </a:solidFill>
                <a:latin typeface="Tahoma"/>
                <a:ea typeface="Tahoma"/>
                <a:cs typeface="Tahoma"/>
                <a:sym typeface="Tahoma"/>
              </a:rPr>
              <a:t>!</a:t>
            </a:r>
            <a:endParaRPr/>
          </a:p>
        </p:txBody>
      </p:sp>
      <p:pic>
        <p:nvPicPr>
          <p:cNvPr id="382" name="Google Shape;382;p24"/>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383" name="Google Shape;383;p24"/>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384" name="Google Shape;384;p24"/>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3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3"/>
          <p:cNvSpPr txBox="1"/>
          <p:nvPr>
            <p:ph type="title"/>
          </p:nvPr>
        </p:nvSpPr>
        <p:spPr>
          <a:xfrm>
            <a:off x="1016000" y="728346"/>
            <a:ext cx="12852400" cy="1490152"/>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s-ES" sz="4800">
                <a:solidFill>
                  <a:srgbClr val="E12227"/>
                </a:solidFill>
              </a:rPr>
              <a:t>INDEKSS</a:t>
            </a:r>
            <a:br>
              <a:rPr b="1" lang="es-ES" sz="4800">
                <a:solidFill>
                  <a:srgbClr val="E12227"/>
                </a:solidFill>
              </a:rPr>
            </a:br>
            <a:endParaRPr sz="4800">
              <a:solidFill>
                <a:srgbClr val="E12227"/>
              </a:solidFill>
            </a:endParaRPr>
          </a:p>
        </p:txBody>
      </p:sp>
      <p:sp>
        <p:nvSpPr>
          <p:cNvPr id="133" name="Google Shape;133;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5" name="Google Shape;135;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6" name="Google Shape;136;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7" name="Google Shape;137;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13246736"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p:nvPr/>
        </p:nvSpPr>
        <p:spPr>
          <a:xfrm>
            <a:off x="7473195" y="2860904"/>
            <a:ext cx="516890" cy="272473"/>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3"/>
          <p:cNvSpPr/>
          <p:nvPr/>
        </p:nvSpPr>
        <p:spPr>
          <a:xfrm>
            <a:off x="1637071"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3"/>
          <p:cNvSpPr txBox="1"/>
          <p:nvPr/>
        </p:nvSpPr>
        <p:spPr>
          <a:xfrm>
            <a:off x="899819" y="3371501"/>
            <a:ext cx="5490684" cy="156966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3200">
                <a:solidFill>
                  <a:srgbClr val="243255"/>
                </a:solidFill>
                <a:latin typeface="Calibri"/>
                <a:ea typeface="Calibri"/>
                <a:cs typeface="Calibri"/>
                <a:sym typeface="Calibri"/>
              </a:rPr>
              <a:t>1 Kas ir kognitīvā elastība un kāpēc tā ir svarīga nodarbināmībai?</a:t>
            </a:r>
            <a:endParaRPr b="1" sz="3200">
              <a:solidFill>
                <a:srgbClr val="243255"/>
              </a:solidFill>
              <a:latin typeface="Calibri"/>
              <a:ea typeface="Calibri"/>
              <a:cs typeface="Calibri"/>
              <a:sym typeface="Calibri"/>
            </a:endParaRPr>
          </a:p>
        </p:txBody>
      </p:sp>
      <p:sp>
        <p:nvSpPr>
          <p:cNvPr id="142" name="Google Shape;142;p3"/>
          <p:cNvSpPr txBox="1"/>
          <p:nvPr/>
        </p:nvSpPr>
        <p:spPr>
          <a:xfrm>
            <a:off x="6781800" y="3371501"/>
            <a:ext cx="5996700" cy="1077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3200">
                <a:solidFill>
                  <a:srgbClr val="243255"/>
                </a:solidFill>
                <a:latin typeface="Calibri"/>
                <a:ea typeface="Calibri"/>
                <a:cs typeface="Calibri"/>
                <a:sym typeface="Calibri"/>
              </a:rPr>
              <a:t>2 Lognitīvās elastības līmeņa novērtēšana</a:t>
            </a:r>
            <a:endParaRPr b="1" sz="3200">
              <a:solidFill>
                <a:srgbClr val="243255"/>
              </a:solidFill>
              <a:latin typeface="Calibri"/>
              <a:ea typeface="Calibri"/>
              <a:cs typeface="Calibri"/>
              <a:sym typeface="Calibri"/>
            </a:endParaRPr>
          </a:p>
        </p:txBody>
      </p:sp>
      <p:sp>
        <p:nvSpPr>
          <p:cNvPr id="143" name="Google Shape;143;p3"/>
          <p:cNvSpPr txBox="1"/>
          <p:nvPr/>
        </p:nvSpPr>
        <p:spPr>
          <a:xfrm>
            <a:off x="12543877" y="3325334"/>
            <a:ext cx="4677323" cy="584775"/>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s-ES" sz="3200">
                <a:solidFill>
                  <a:srgbClr val="243255"/>
                </a:solidFill>
                <a:latin typeface="Calibri"/>
                <a:ea typeface="Calibri"/>
                <a:cs typeface="Calibri"/>
                <a:sym typeface="Calibri"/>
              </a:rPr>
              <a:t>3. Uzlabošana un apmācība</a:t>
            </a:r>
            <a:endParaRPr b="1" sz="32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14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42"/>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
        <p:nvSpPr>
          <p:cNvPr id="150" name="Google Shape;150;p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51" name="Google Shape;151;p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52" name="Google Shape;152;p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53" name="Google Shape;153;p4"/>
          <p:cNvSpPr txBox="1"/>
          <p:nvPr/>
        </p:nvSpPr>
        <p:spPr>
          <a:xfrm>
            <a:off x="1389464" y="4402857"/>
            <a:ext cx="15521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600">
                <a:solidFill>
                  <a:schemeClr val="dk1"/>
                </a:solidFill>
                <a:latin typeface="Calibri"/>
                <a:ea typeface="Calibri"/>
                <a:cs typeface="Calibri"/>
                <a:sym typeface="Calibri"/>
              </a:rPr>
              <a:t>Kognitīvā elastība (CF) ir cilvēka spēja pielāgot kognitīvās apstrādes stratēģijas, lai saskartos ar jauniem un negaidītiem apstākļiem apkārtējā vidē (Cañas et al. 2003).</a:t>
            </a:r>
            <a:endParaRPr/>
          </a:p>
        </p:txBody>
      </p:sp>
      <p:sp>
        <p:nvSpPr>
          <p:cNvPr id="154" name="Google Shape;154;p4"/>
          <p:cNvSpPr txBox="1"/>
          <p:nvPr/>
        </p:nvSpPr>
        <p:spPr>
          <a:xfrm>
            <a:off x="938056" y="2104936"/>
            <a:ext cx="15749744" cy="7078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s-ES" sz="4000">
                <a:solidFill>
                  <a:srgbClr val="243255"/>
                </a:solidFill>
                <a:latin typeface="Calibri"/>
                <a:ea typeface="Calibri"/>
                <a:cs typeface="Calibri"/>
                <a:sym typeface="Calibri"/>
              </a:rPr>
              <a:t>Kas ir kognitīvā elastība?</a:t>
            </a:r>
            <a:endParaRPr b="1" sz="40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nvSpPr>
        <p:spPr>
          <a:xfrm>
            <a:off x="938056" y="2019300"/>
            <a:ext cx="95013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Kas ir kognitīvā elastība?</a:t>
            </a:r>
            <a:endParaRPr/>
          </a:p>
        </p:txBody>
      </p:sp>
      <p:sp>
        <p:nvSpPr>
          <p:cNvPr id="161" name="Google Shape;161;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62" name="Google Shape;162;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63" name="Google Shape;163;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64" name="Google Shape;164;p5"/>
          <p:cNvSpPr txBox="1"/>
          <p:nvPr/>
        </p:nvSpPr>
        <p:spPr>
          <a:xfrm>
            <a:off x="938056" y="3009900"/>
            <a:ext cx="1605454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 </a:t>
            </a:r>
            <a:endParaRPr/>
          </a:p>
        </p:txBody>
      </p:sp>
      <p:sp>
        <p:nvSpPr>
          <p:cNvPr id="165" name="Google Shape;165;p5"/>
          <p:cNvSpPr txBox="1"/>
          <p:nvPr/>
        </p:nvSpPr>
        <p:spPr>
          <a:xfrm>
            <a:off x="8001000" y="6494914"/>
            <a:ext cx="50457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Problēmu risināšana</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Kritiskā</a:t>
            </a:r>
            <a:r>
              <a:rPr lang="es-ES" sz="2400">
                <a:solidFill>
                  <a:schemeClr val="dk1"/>
                </a:solidFill>
                <a:latin typeface="Calibri"/>
                <a:ea typeface="Calibri"/>
                <a:cs typeface="Calibri"/>
                <a:sym typeface="Calibri"/>
              </a:rPr>
              <a:t> domāšana</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Ideju s</a:t>
            </a:r>
            <a:r>
              <a:rPr lang="es-ES" sz="2400">
                <a:solidFill>
                  <a:schemeClr val="dk1"/>
                </a:solidFill>
                <a:latin typeface="Calibri"/>
                <a:ea typeface="Calibri"/>
                <a:cs typeface="Calibri"/>
                <a:sym typeface="Calibri"/>
              </a:rPr>
              <a:t>avienojumu izveidee</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Informācijas sintezēšana</a:t>
            </a:r>
            <a:endParaRPr/>
          </a:p>
        </p:txBody>
      </p:sp>
      <p:sp>
        <p:nvSpPr>
          <p:cNvPr id="166" name="Google Shape;166;p5"/>
          <p:cNvSpPr txBox="1"/>
          <p:nvPr/>
        </p:nvSpPr>
        <p:spPr>
          <a:xfrm>
            <a:off x="13131225" y="6515331"/>
            <a:ext cx="50457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Liekšanās</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Vērpšana</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Domāšana par lietām citādi</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Pieejas maiņa, kad tas ir nepieciešams</a:t>
            </a:r>
            <a:endParaRPr/>
          </a:p>
        </p:txBody>
      </p:sp>
      <p:pic>
        <p:nvPicPr>
          <p:cNvPr descr="✓ yoga scorpion pose free vector eps, cdr, ai, svg vector illustration  graphic art" id="167" name="Google Shape;167;p5"/>
          <p:cNvPicPr preferRelativeResize="0"/>
          <p:nvPr/>
        </p:nvPicPr>
        <p:blipFill rotWithShape="1">
          <a:blip r:embed="rId5">
            <a:alphaModFix/>
          </a:blip>
          <a:srcRect b="0" l="12918" r="0" t="13808"/>
          <a:stretch/>
        </p:blipFill>
        <p:spPr>
          <a:xfrm>
            <a:off x="13046750" y="1262864"/>
            <a:ext cx="5306687" cy="5252467"/>
          </a:xfrm>
          <a:prstGeom prst="rect">
            <a:avLst/>
          </a:prstGeom>
          <a:noFill/>
          <a:ln>
            <a:noFill/>
          </a:ln>
        </p:spPr>
      </p:pic>
      <p:pic>
        <p:nvPicPr>
          <p:cNvPr descr="Black and White Brain Clip Art Free PNG Image｜Illustoon" id="168" name="Google Shape;168;p5"/>
          <p:cNvPicPr preferRelativeResize="0"/>
          <p:nvPr/>
        </p:nvPicPr>
        <p:blipFill rotWithShape="1">
          <a:blip r:embed="rId6">
            <a:alphaModFix/>
          </a:blip>
          <a:srcRect b="7037" l="5555" r="4814" t="6297"/>
          <a:stretch/>
        </p:blipFill>
        <p:spPr>
          <a:xfrm>
            <a:off x="8196948" y="2255038"/>
            <a:ext cx="3555119" cy="3437595"/>
          </a:xfrm>
          <a:prstGeom prst="rect">
            <a:avLst/>
          </a:prstGeom>
          <a:noFill/>
          <a:ln>
            <a:noFill/>
          </a:ln>
        </p:spPr>
      </p:pic>
      <p:sp>
        <p:nvSpPr>
          <p:cNvPr id="169" name="Google Shape;169;p5"/>
          <p:cNvSpPr txBox="1"/>
          <p:nvPr/>
        </p:nvSpPr>
        <p:spPr>
          <a:xfrm>
            <a:off x="12356386" y="2592169"/>
            <a:ext cx="1185537"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3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70" name="Google Shape;170;p5"/>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nvSpPr>
        <p:spPr>
          <a:xfrm>
            <a:off x="938056" y="2019300"/>
            <a:ext cx="139209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Kas ir kognitīvā elastība? Alternatīvas definīcijas</a:t>
            </a:r>
            <a:endParaRPr/>
          </a:p>
        </p:txBody>
      </p:sp>
      <p:sp>
        <p:nvSpPr>
          <p:cNvPr id="177" name="Google Shape;177;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9" name="Google Shape;179;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80" name="Google Shape;180;p6"/>
          <p:cNvSpPr txBox="1"/>
          <p:nvPr/>
        </p:nvSpPr>
        <p:spPr>
          <a:xfrm>
            <a:off x="938056" y="3009900"/>
            <a:ext cx="16054500" cy="5141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Smadzeņu spēja pāriet no domāšanas par vienu jēdzienu uz citu. Jo ātrāk varēsiet mainīt vai “pārslēgt” savu domāšanu no vienas dimensijas uz citu, jo augstāks būs jūsu kognitīvās elastības līmenis</a:t>
            </a:r>
            <a:endParaRPr/>
          </a:p>
          <a:p>
            <a:pPr indent="-342900" lvl="0" marL="342900" marR="0" rtl="0" algn="l">
              <a:spcBef>
                <a:spcPts val="120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Spēja elastīgi domāt un viegli mainīt perspektīvas un pieejas</a:t>
            </a:r>
            <a:endParaRPr/>
          </a:p>
          <a:p>
            <a:pPr indent="-342900" lvl="0" marL="342900" marR="0" rtl="0" algn="l">
              <a:spcBef>
                <a:spcPts val="120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Kognitīvās sistēmas raksturīgā īpašība bieži ir saistīta ar prāta spējām pielāgot tās darbību un saturu, pārslēgties starp dažādiem uzdevumu noteikumiem un atbilstošajām uzvedības atbildēm, vienlaikus uzturēt vairākus jēdzienus un izmainīt iekšējo uzmanību starp tiem (Viljams, 1962)</a:t>
            </a:r>
            <a:endParaRPr/>
          </a:p>
          <a:p>
            <a:pPr indent="-342900" lvl="0" marL="342900" marR="0" rtl="0" algn="l">
              <a:spcBef>
                <a:spcPts val="120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Lai iegūtu p</a:t>
            </a:r>
            <a:r>
              <a:rPr lang="es-ES" sz="2400">
                <a:solidFill>
                  <a:schemeClr val="dk1"/>
                </a:solidFill>
                <a:latin typeface="Calibri"/>
                <a:ea typeface="Calibri"/>
                <a:cs typeface="Calibri"/>
                <a:sym typeface="Calibri"/>
              </a:rPr>
              <a:t>apildu akadēmiskās definīcijas attiecībā uz CF skatīt Ionescu (2012)</a:t>
            </a:r>
            <a:endParaRPr/>
          </a:p>
          <a:p>
            <a:pPr indent="0" lvl="0" marL="0" marR="0" rtl="0" algn="l">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s-ES" sz="2400" u="sng">
                <a:solidFill>
                  <a:schemeClr val="dk1"/>
                </a:solidFill>
                <a:latin typeface="Calibri"/>
                <a:ea typeface="Calibri"/>
                <a:cs typeface="Calibri"/>
                <a:sym typeface="Calibri"/>
              </a:rPr>
              <a:t>Alternatīva terminoloģija:</a:t>
            </a:r>
            <a:r>
              <a:rPr lang="es-ES" sz="2400">
                <a:solidFill>
                  <a:schemeClr val="dk1"/>
                </a:solidFill>
                <a:latin typeface="Calibri"/>
                <a:ea typeface="Calibri"/>
                <a:cs typeface="Calibri"/>
                <a:sym typeface="Calibri"/>
              </a:rPr>
              <a:t> neirozinātnē CF dažkārt dēvē par “uzmanības maiņu, “kognitīvo maiņu”,” prāta elastīgumu, “iestatījumu maiņu” un “uzdevumu maiņu”</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s-ES" sz="1600">
                <a:solidFill>
                  <a:schemeClr val="dk1"/>
                </a:solidFill>
                <a:latin typeface="Calibri"/>
                <a:ea typeface="Calibri"/>
                <a:cs typeface="Calibri"/>
                <a:sym typeface="Calibri"/>
              </a:rPr>
              <a:t>* Scott, William A. (December 1962). "Cognitive complexity and cognitive flexibility". Sociometry. 25 (4): 405–414. doi:10.2307/2785779. JSTOR 2785779.</a:t>
            </a:r>
            <a:endParaRPr>
              <a:solidFill>
                <a:schemeClr val="dk1"/>
              </a:solidFill>
            </a:endParaRPr>
          </a:p>
          <a:p>
            <a:pPr indent="0" lvl="0" marL="0" rtl="0" algn="l">
              <a:spcBef>
                <a:spcPts val="0"/>
              </a:spcBef>
              <a:spcAft>
                <a:spcPts val="0"/>
              </a:spcAft>
              <a:buClr>
                <a:schemeClr val="dk1"/>
              </a:buClr>
              <a:buFont typeface="Arial"/>
              <a:buNone/>
            </a:pPr>
            <a:r>
              <a:rPr lang="es-ES" sz="1600">
                <a:solidFill>
                  <a:schemeClr val="dk1"/>
                </a:solidFill>
                <a:latin typeface="Calibri"/>
                <a:ea typeface="Calibri"/>
                <a:cs typeface="Calibri"/>
                <a:sym typeface="Calibri"/>
              </a:rPr>
              <a:t>** Ionescu (2012). Exploring the nature of cognitive flexibility. New ideas in psychology, 30(2), 190-200.)</a:t>
            </a:r>
            <a:endParaRPr sz="1600">
              <a:solidFill>
                <a:schemeClr val="dk1"/>
              </a:solidFill>
              <a:latin typeface="Calibri"/>
              <a:ea typeface="Calibri"/>
              <a:cs typeface="Calibri"/>
              <a:sym typeface="Calibri"/>
            </a:endParaRPr>
          </a:p>
        </p:txBody>
      </p:sp>
      <p:sp>
        <p:nvSpPr>
          <p:cNvPr id="181" name="Google Shape;181;p6"/>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500"/>
                                        <p:tgtEl>
                                          <p:spTgt spid="180">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500"/>
                                        <p:tgtEl>
                                          <p:spTgt spid="180">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7" st="7"/>
                                            </p:txEl>
                                          </p:spTgt>
                                        </p:tgtEl>
                                        <p:attrNameLst>
                                          <p:attrName>style.visibility</p:attrName>
                                        </p:attrNameLst>
                                      </p:cBhvr>
                                      <p:to>
                                        <p:strVal val="visible"/>
                                      </p:to>
                                    </p:set>
                                    <p:animEffect filter="fade" transition="in">
                                      <p:cBhvr>
                                        <p:cTn dur="500"/>
                                        <p:tgtEl>
                                          <p:spTgt spid="180">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80">
                                            <p:txEl>
                                              <p:pRg end="8" st="8"/>
                                            </p:txEl>
                                          </p:spTgt>
                                        </p:tgtEl>
                                        <p:attrNameLst>
                                          <p:attrName>style.visibility</p:attrName>
                                        </p:attrNameLst>
                                      </p:cBhvr>
                                      <p:to>
                                        <p:strVal val="visible"/>
                                      </p:to>
                                    </p:set>
                                    <p:animEffect filter="fade" transition="in">
                                      <p:cBhvr>
                                        <p:cTn dur="500"/>
                                        <p:tgtEl>
                                          <p:spTgt spid="1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nvSpPr>
        <p:spPr>
          <a:xfrm>
            <a:off x="919006" y="1530364"/>
            <a:ext cx="9501344" cy="1258037"/>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Kas ir kognitīvā elastība?</a:t>
            </a:r>
            <a:endParaRPr/>
          </a:p>
          <a:p>
            <a:pPr indent="0" lvl="0" marL="12700" marR="0" rtl="0" algn="l">
              <a:lnSpc>
                <a:spcPct val="100000"/>
              </a:lnSpc>
              <a:spcBef>
                <a:spcPts val="110"/>
              </a:spcBef>
              <a:spcAft>
                <a:spcPts val="0"/>
              </a:spcAft>
              <a:buNone/>
            </a:pPr>
            <a:r>
              <a:rPr b="1" lang="es-ES" sz="4000">
                <a:solidFill>
                  <a:srgbClr val="243255"/>
                </a:solidFill>
                <a:latin typeface="Calibri"/>
                <a:ea typeface="Calibri"/>
                <a:cs typeface="Calibri"/>
                <a:sym typeface="Calibri"/>
              </a:rPr>
              <a:t>Analoģija</a:t>
            </a:r>
            <a:endParaRPr/>
          </a:p>
        </p:txBody>
      </p:sp>
      <p:sp>
        <p:nvSpPr>
          <p:cNvPr id="188" name="Google Shape;188;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89" name="Google Shape;189;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90" name="Google Shape;190;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91" name="Google Shape;191;p7"/>
          <p:cNvSpPr txBox="1"/>
          <p:nvPr/>
        </p:nvSpPr>
        <p:spPr>
          <a:xfrm>
            <a:off x="938056" y="3009898"/>
            <a:ext cx="72915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800" u="sng">
                <a:solidFill>
                  <a:schemeClr val="dk1"/>
                </a:solidFill>
                <a:latin typeface="Calibri"/>
                <a:ea typeface="Calibri"/>
                <a:cs typeface="Calibri"/>
                <a:sym typeface="Calibri"/>
              </a:rPr>
              <a:t>Kanālu maiņa televizorā:</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s-ES" sz="2800">
                <a:solidFill>
                  <a:schemeClr val="dk1"/>
                </a:solidFill>
                <a:latin typeface="Calibri"/>
                <a:ea typeface="Calibri"/>
                <a:cs typeface="Calibri"/>
                <a:sym typeface="Calibri"/>
              </a:rPr>
              <a:t>uztveriet kanālus kā “domu plūsmas” un TV kā savas “smadzenes”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Arial"/>
              <a:buChar char="•"/>
            </a:pPr>
            <a:r>
              <a:rPr lang="es-ES" sz="2800">
                <a:solidFill>
                  <a:schemeClr val="dk1"/>
                </a:solidFill>
                <a:latin typeface="Calibri"/>
                <a:ea typeface="Calibri"/>
                <a:cs typeface="Calibri"/>
                <a:sym typeface="Calibri"/>
              </a:rPr>
              <a:t>Ja esat iestrēdzis vienā kanālā un nevarat to mainīt – jūsu kognitīvās spējas ir neelastīgas; domu un/vai pārliecības plūsmu nevar ne atjaunināt, ne mainīt</a:t>
            </a:r>
            <a:endParaRPr/>
          </a:p>
          <a:p>
            <a:pPr indent="-342900" lvl="0" marL="342900" marR="0" rtl="0" algn="l">
              <a:spcBef>
                <a:spcPts val="0"/>
              </a:spcBef>
              <a:spcAft>
                <a:spcPts val="0"/>
              </a:spcAft>
              <a:buClr>
                <a:schemeClr val="dk1"/>
              </a:buClr>
              <a:buSzPts val="2800"/>
              <a:buFont typeface="Arial"/>
              <a:buChar char="•"/>
            </a:pPr>
            <a:r>
              <a:rPr lang="es-ES" sz="2800">
                <a:solidFill>
                  <a:schemeClr val="dk1"/>
                </a:solidFill>
                <a:latin typeface="Calibri"/>
                <a:ea typeface="Calibri"/>
                <a:cs typeface="Calibri"/>
                <a:sym typeface="Calibri"/>
              </a:rPr>
              <a:t>Ja jums ir tālvadības pults un ātri var mainīt kanālu, jums ir laba kognitīvā elastība</a:t>
            </a:r>
            <a:endParaRPr/>
          </a:p>
        </p:txBody>
      </p:sp>
      <p:pic>
        <p:nvPicPr>
          <p:cNvPr descr="Changing channels: what is the future of TV in the Middle East? - Arabian  Business" id="192" name="Google Shape;192;p7"/>
          <p:cNvPicPr preferRelativeResize="0"/>
          <p:nvPr/>
        </p:nvPicPr>
        <p:blipFill rotWithShape="1">
          <a:blip r:embed="rId5">
            <a:alphaModFix/>
          </a:blip>
          <a:srcRect b="0" l="0" r="0" t="0"/>
          <a:stretch/>
        </p:blipFill>
        <p:spPr>
          <a:xfrm>
            <a:off x="8763000" y="1716097"/>
            <a:ext cx="9296400" cy="6003925"/>
          </a:xfrm>
          <a:prstGeom prst="rect">
            <a:avLst/>
          </a:prstGeom>
          <a:noFill/>
          <a:ln>
            <a:noFill/>
          </a:ln>
        </p:spPr>
      </p:pic>
      <p:sp>
        <p:nvSpPr>
          <p:cNvPr id="193" name="Google Shape;193;p7"/>
          <p:cNvSpPr txBox="1"/>
          <p:nvPr/>
        </p:nvSpPr>
        <p:spPr>
          <a:xfrm>
            <a:off x="14336174" y="647700"/>
            <a:ext cx="35157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a:t>
            </a:r>
            <a:r>
              <a:rPr b="1" lang="es-ES" sz="4800">
                <a:solidFill>
                  <a:srgbClr val="E12227"/>
                </a:solidFill>
                <a:latin typeface="Tahoma"/>
                <a:ea typeface="Tahoma"/>
                <a:cs typeface="Tahoma"/>
                <a:sym typeface="Tahoma"/>
              </a:rPr>
              <a:t>nodaļa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vienība</a:t>
            </a:r>
            <a:endParaRPr/>
          </a:p>
        </p:txBody>
      </p:sp>
      <p:sp>
        <p:nvSpPr>
          <p:cNvPr id="200" name="Google Shape;200;p8"/>
          <p:cNvSpPr txBox="1"/>
          <p:nvPr/>
        </p:nvSpPr>
        <p:spPr>
          <a:xfrm>
            <a:off x="938056" y="2019300"/>
            <a:ext cx="95013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Ko Jūs redzat?</a:t>
            </a:r>
            <a:endParaRPr/>
          </a:p>
        </p:txBody>
      </p:sp>
      <p:sp>
        <p:nvSpPr>
          <p:cNvPr id="201" name="Google Shape;201;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02" name="Google Shape;202;p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03" name="Google Shape;203;p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pic>
        <p:nvPicPr>
          <p:cNvPr descr="Duck or rabbit? 100-year-old optical illusion could tell you how creative  you are | The Independent" id="204" name="Google Shape;204;p8"/>
          <p:cNvPicPr preferRelativeResize="0"/>
          <p:nvPr/>
        </p:nvPicPr>
        <p:blipFill rotWithShape="1">
          <a:blip r:embed="rId5">
            <a:alphaModFix/>
          </a:blip>
          <a:srcRect b="0" l="0" r="0" t="0"/>
          <a:stretch/>
        </p:blipFill>
        <p:spPr>
          <a:xfrm>
            <a:off x="7336155" y="647700"/>
            <a:ext cx="10515600" cy="788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s-ES" sz="4800">
                <a:solidFill>
                  <a:srgbClr val="E12227"/>
                </a:solidFill>
                <a:latin typeface="Tahoma"/>
                <a:ea typeface="Tahoma"/>
                <a:cs typeface="Tahoma"/>
                <a:sym typeface="Tahoma"/>
              </a:rPr>
              <a:t>1. vienība</a:t>
            </a:r>
            <a:endParaRPr/>
          </a:p>
        </p:txBody>
      </p:sp>
      <p:sp>
        <p:nvSpPr>
          <p:cNvPr id="211" name="Google Shape;211;p9"/>
          <p:cNvSpPr txBox="1"/>
          <p:nvPr/>
        </p:nvSpPr>
        <p:spPr>
          <a:xfrm>
            <a:off x="938056" y="2019300"/>
            <a:ext cx="9501344"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s-ES" sz="4000">
                <a:solidFill>
                  <a:srgbClr val="243255"/>
                </a:solidFill>
                <a:latin typeface="Calibri"/>
                <a:ea typeface="Calibri"/>
                <a:cs typeface="Calibri"/>
                <a:sym typeface="Calibri"/>
              </a:rPr>
              <a:t>Ko Jūs redzat?</a:t>
            </a:r>
            <a:endParaRPr/>
          </a:p>
        </p:txBody>
      </p:sp>
      <p:sp>
        <p:nvSpPr>
          <p:cNvPr id="212" name="Google Shape;212;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13" name="Google Shape;213;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14" name="Google Shape;214;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pic>
        <p:nvPicPr>
          <p:cNvPr descr="Face &amp;amp; Vase Illusion - Pictures, Photos &amp;amp; Images of Illusions - Science for  Kids" id="215" name="Google Shape;215;p9"/>
          <p:cNvPicPr preferRelativeResize="0"/>
          <p:nvPr/>
        </p:nvPicPr>
        <p:blipFill rotWithShape="1">
          <a:blip r:embed="rId5">
            <a:alphaModFix/>
          </a:blip>
          <a:srcRect b="0" l="0" r="0" t="0"/>
          <a:stretch/>
        </p:blipFill>
        <p:spPr>
          <a:xfrm>
            <a:off x="10009990" y="681789"/>
            <a:ext cx="7696200" cy="74043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