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Lst>
  <p:sldSz cy="10287000" cx="18288000"/>
  <p:notesSz cx="18288000" cy="10287000"/>
  <p:embeddedFontLst>
    <p:embeddedFont>
      <p:font typeface="Tahoma"/>
      <p:regular r:id="rId41"/>
      <p:bold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http://customooxmlschemas.google.com/">
      <go:slidesCustomData xmlns:go="http://customooxmlschemas.google.com/" r:id="rId43" roundtripDataSignature="AMtx7mj6j7V3vmxAf+CJeSWTzv38Q/P2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449804D-1E44-41BD-A9B3-49C434919DB6}">
  <a:tblStyle styleId="{0449804D-1E44-41BD-A9B3-49C434919DB6}"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b="off" i="off"/>
      <a:tcStyle>
        <a:fill>
          <a:solidFill>
            <a:srgbClr val="CFD7E7"/>
          </a:solidFill>
        </a:fill>
      </a:tcStyle>
    </a:band1H>
    <a:band2H>
      <a:tcTxStyle b="off" i="off"/>
    </a:band2H>
    <a:band1V>
      <a:tcTxStyle b="off" i="off"/>
      <a:tcStyle>
        <a:fill>
          <a:solidFill>
            <a:srgbClr val="CFD7E7"/>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20" Type="http://schemas.openxmlformats.org/officeDocument/2006/relationships/slide" Target="slides/slide13.xml"/><Relationship Id="rId42" Type="http://schemas.openxmlformats.org/officeDocument/2006/relationships/font" Target="fonts/Tahoma-bold.fntdata"/><Relationship Id="rId41" Type="http://schemas.openxmlformats.org/officeDocument/2006/relationships/font" Target="fonts/Tahoma-regular.fntdata"/><Relationship Id="rId22" Type="http://schemas.openxmlformats.org/officeDocument/2006/relationships/slide" Target="slides/slide15.xml"/><Relationship Id="rId21" Type="http://schemas.openxmlformats.org/officeDocument/2006/relationships/slide" Target="slides/slide14.xml"/><Relationship Id="rId43" Type="http://customschemas.google.com/relationships/presentationmetadata" Target="metadata"/><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slide" Target="slides/slide32.xml"/><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7924800" cy="51593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0358438" y="0"/>
            <a:ext cx="7924800" cy="51593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71063"/>
            <a:ext cx="7924800" cy="51593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1: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 name="Google Shape;100;p1: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0: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10: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 name="Google Shape;213;p10: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1: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11: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4" name="Google Shape;224;p11: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2: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12: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6" name="Google Shape;236;p12: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3: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p13: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8" name="Google Shape;248;p13: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4: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14: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0" name="Google Shape;260;p14: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5: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p15: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2" name="Google Shape;272;p15: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6: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16: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3" name="Google Shape;283;p16: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7: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p17: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5" name="Google Shape;295;p17: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8: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18: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6" name="Google Shape;306;p18: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9: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19: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8" name="Google Shape;318;p19: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 name="Google Shape;110;p2: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20: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p20: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2" name="Google Shape;332;p20: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1: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p21: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3" name="Google Shape;343;p21: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2: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p22: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4" name="Google Shape;354;p22: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23: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4" name="Google Shape;364;p23: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5" name="Google Shape;365;p23: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24: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 name="Google Shape;375;p24: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6" name="Google Shape;376;p24: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25: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p25: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7" name="Google Shape;387;p25: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26: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7" name="Google Shape;397;p26: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8" name="Google Shape;398;p26: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27: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9" name="Google Shape;409;p27: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0" name="Google Shape;410;p27: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28: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0" name="Google Shape;420;p28: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1" name="Google Shape;421;p28: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29: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1" name="Google Shape;431;p29: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2" name="Google Shape;432;p29: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3: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 name="Google Shape;128;p3: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30: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2" name="Google Shape;442;p30: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3" name="Google Shape;443;p30: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31: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3" name="Google Shape;453;p31: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4" name="Google Shape;454;p31: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32: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6" name="Google Shape;466;p32: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33: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5" name="Google Shape;475;p33: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6" name="Google Shape;476;p33: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4: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4: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 name="Google Shape;145;p4: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5: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5: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 name="Google Shape;157;p5: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6: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6: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p6: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7: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7: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p7: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8: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8: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0" name="Google Shape;190;p8: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9: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9: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1" name="Google Shape;201;p9: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obj">
  <p:cSld name="OBJECT">
    <p:bg>
      <p:bgPr>
        <a:solidFill>
          <a:schemeClr val="lt1"/>
        </a:solidFill>
      </p:bgPr>
    </p:bg>
    <p:spTree>
      <p:nvGrpSpPr>
        <p:cNvPr id="18" name="Shape 18"/>
        <p:cNvGrpSpPr/>
        <p:nvPr/>
      </p:nvGrpSpPr>
      <p:grpSpPr>
        <a:xfrm>
          <a:off x="0" y="0"/>
          <a:ext cx="0" cy="0"/>
          <a:chOff x="0" y="0"/>
          <a:chExt cx="0" cy="0"/>
        </a:xfrm>
      </p:grpSpPr>
      <p:sp>
        <p:nvSpPr>
          <p:cNvPr id="19" name="Google Shape;19;p35"/>
          <p:cNvSpPr/>
          <p:nvPr/>
        </p:nvSpPr>
        <p:spPr>
          <a:xfrm>
            <a:off x="0" y="7337761"/>
            <a:ext cx="2320925" cy="2949575"/>
          </a:xfrm>
          <a:custGeom>
            <a:rect b="b" l="l" r="r" t="t"/>
            <a:pathLst>
              <a:path extrusionOk="0" h="2949575" w="2320925">
                <a:moveTo>
                  <a:pt x="2320748" y="2949238"/>
                </a:moveTo>
                <a:lnTo>
                  <a:pt x="0" y="2949238"/>
                </a:lnTo>
                <a:lnTo>
                  <a:pt x="0" y="0"/>
                </a:lnTo>
                <a:lnTo>
                  <a:pt x="2320748" y="2320062"/>
                </a:lnTo>
                <a:lnTo>
                  <a:pt x="2320748" y="2949238"/>
                </a:lnTo>
                <a:close/>
              </a:path>
            </a:pathLst>
          </a:custGeom>
          <a:solidFill>
            <a:srgbClr val="152D5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20" name="Google Shape;20;p35"/>
          <p:cNvPicPr preferRelativeResize="0"/>
          <p:nvPr/>
        </p:nvPicPr>
        <p:blipFill rotWithShape="1">
          <a:blip r:embed="rId2">
            <a:alphaModFix/>
          </a:blip>
          <a:srcRect b="0" l="0" r="0" t="0"/>
          <a:stretch/>
        </p:blipFill>
        <p:spPr>
          <a:xfrm>
            <a:off x="9144000" y="2377571"/>
            <a:ext cx="6762749" cy="3248024"/>
          </a:xfrm>
          <a:prstGeom prst="rect">
            <a:avLst/>
          </a:prstGeom>
          <a:noFill/>
          <a:ln>
            <a:noFill/>
          </a:ln>
        </p:spPr>
      </p:pic>
      <p:sp>
        <p:nvSpPr>
          <p:cNvPr id="21" name="Google Shape;21;p35"/>
          <p:cNvSpPr/>
          <p:nvPr/>
        </p:nvSpPr>
        <p:spPr>
          <a:xfrm>
            <a:off x="1919664" y="0"/>
            <a:ext cx="1333500" cy="10287000"/>
          </a:xfrm>
          <a:custGeom>
            <a:rect b="b" l="l" r="r" t="t"/>
            <a:pathLst>
              <a:path extrusionOk="0" h="10287000" w="1333500">
                <a:moveTo>
                  <a:pt x="1333499" y="10286999"/>
                </a:moveTo>
                <a:lnTo>
                  <a:pt x="0" y="10286999"/>
                </a:lnTo>
                <a:lnTo>
                  <a:pt x="0" y="0"/>
                </a:lnTo>
                <a:lnTo>
                  <a:pt x="1333499" y="0"/>
                </a:lnTo>
                <a:lnTo>
                  <a:pt x="1333499" y="10286999"/>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 name="Google Shape;22;p35"/>
          <p:cNvSpPr/>
          <p:nvPr/>
        </p:nvSpPr>
        <p:spPr>
          <a:xfrm>
            <a:off x="0" y="1779574"/>
            <a:ext cx="5175250" cy="8507730"/>
          </a:xfrm>
          <a:custGeom>
            <a:rect b="b" l="l" r="r" t="t"/>
            <a:pathLst>
              <a:path extrusionOk="0" h="8507730" w="5175250">
                <a:moveTo>
                  <a:pt x="2320747" y="2320061"/>
                </a:moveTo>
                <a:lnTo>
                  <a:pt x="0" y="0"/>
                </a:lnTo>
                <a:lnTo>
                  <a:pt x="0" y="5162562"/>
                </a:lnTo>
                <a:lnTo>
                  <a:pt x="2320747" y="7482611"/>
                </a:lnTo>
                <a:lnTo>
                  <a:pt x="2320747" y="2320061"/>
                </a:lnTo>
                <a:close/>
              </a:path>
              <a:path extrusionOk="0" h="8507730" w="5175250">
                <a:moveTo>
                  <a:pt x="5175148" y="5134191"/>
                </a:moveTo>
                <a:lnTo>
                  <a:pt x="2593111" y="2552928"/>
                </a:lnTo>
                <a:lnTo>
                  <a:pt x="2593111" y="7715491"/>
                </a:lnTo>
                <a:lnTo>
                  <a:pt x="3385299" y="8507438"/>
                </a:lnTo>
                <a:lnTo>
                  <a:pt x="5175148" y="8507438"/>
                </a:lnTo>
                <a:lnTo>
                  <a:pt x="5175148" y="5134191"/>
                </a:lnTo>
                <a:close/>
              </a:path>
            </a:pathLst>
          </a:custGeom>
          <a:solidFill>
            <a:srgbClr val="152D5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 name="Google Shape;23;p35"/>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5"/>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5"/>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chemeClr val="lt1"/>
        </a:solidFill>
      </p:bgPr>
    </p:bg>
    <p:spTree>
      <p:nvGrpSpPr>
        <p:cNvPr id="90" name="Shape 90"/>
        <p:cNvGrpSpPr/>
        <p:nvPr/>
      </p:nvGrpSpPr>
      <p:grpSpPr>
        <a:xfrm>
          <a:off x="0" y="0"/>
          <a:ext cx="0" cy="0"/>
          <a:chOff x="0" y="0"/>
          <a:chExt cx="0" cy="0"/>
        </a:xfrm>
      </p:grpSpPr>
      <p:sp>
        <p:nvSpPr>
          <p:cNvPr id="91" name="Google Shape;91;p43"/>
          <p:cNvSpPr/>
          <p:nvPr/>
        </p:nvSpPr>
        <p:spPr>
          <a:xfrm>
            <a:off x="0" y="7337761"/>
            <a:ext cx="2320925" cy="2949575"/>
          </a:xfrm>
          <a:custGeom>
            <a:rect b="b" l="l" r="r" t="t"/>
            <a:pathLst>
              <a:path extrusionOk="0" h="2949575" w="2320925">
                <a:moveTo>
                  <a:pt x="2320748" y="2949238"/>
                </a:moveTo>
                <a:lnTo>
                  <a:pt x="0" y="2949238"/>
                </a:lnTo>
                <a:lnTo>
                  <a:pt x="0" y="0"/>
                </a:lnTo>
                <a:lnTo>
                  <a:pt x="2320748" y="2320062"/>
                </a:lnTo>
                <a:lnTo>
                  <a:pt x="2320748" y="2949238"/>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92" name="Google Shape;92;p43"/>
          <p:cNvPicPr preferRelativeResize="0"/>
          <p:nvPr/>
        </p:nvPicPr>
        <p:blipFill rotWithShape="1">
          <a:blip r:embed="rId2">
            <a:alphaModFix/>
          </a:blip>
          <a:srcRect b="0" l="0" r="0" t="0"/>
          <a:stretch/>
        </p:blipFill>
        <p:spPr>
          <a:xfrm>
            <a:off x="9144000" y="2377571"/>
            <a:ext cx="6762749" cy="3248024"/>
          </a:xfrm>
          <a:prstGeom prst="rect">
            <a:avLst/>
          </a:prstGeom>
          <a:noFill/>
          <a:ln>
            <a:noFill/>
          </a:ln>
        </p:spPr>
      </p:pic>
      <p:sp>
        <p:nvSpPr>
          <p:cNvPr id="93" name="Google Shape;93;p43"/>
          <p:cNvSpPr/>
          <p:nvPr/>
        </p:nvSpPr>
        <p:spPr>
          <a:xfrm>
            <a:off x="1919664" y="0"/>
            <a:ext cx="1333500" cy="10287000"/>
          </a:xfrm>
          <a:custGeom>
            <a:rect b="b" l="l" r="r" t="t"/>
            <a:pathLst>
              <a:path extrusionOk="0" h="10287000" w="1333500">
                <a:moveTo>
                  <a:pt x="1333499" y="10286999"/>
                </a:moveTo>
                <a:lnTo>
                  <a:pt x="0" y="10286999"/>
                </a:lnTo>
                <a:lnTo>
                  <a:pt x="0" y="0"/>
                </a:lnTo>
                <a:lnTo>
                  <a:pt x="1333499" y="0"/>
                </a:lnTo>
                <a:lnTo>
                  <a:pt x="1333499" y="10286999"/>
                </a:lnTo>
                <a:close/>
              </a:path>
            </a:pathLst>
          </a:custGeom>
          <a:solidFill>
            <a:srgbClr val="152D5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4" name="Google Shape;94;p43"/>
          <p:cNvSpPr/>
          <p:nvPr/>
        </p:nvSpPr>
        <p:spPr>
          <a:xfrm>
            <a:off x="0" y="1779574"/>
            <a:ext cx="5175250" cy="8507730"/>
          </a:xfrm>
          <a:custGeom>
            <a:rect b="b" l="l" r="r" t="t"/>
            <a:pathLst>
              <a:path extrusionOk="0" h="8507730" w="5175250">
                <a:moveTo>
                  <a:pt x="2320747" y="2320061"/>
                </a:moveTo>
                <a:lnTo>
                  <a:pt x="0" y="0"/>
                </a:lnTo>
                <a:lnTo>
                  <a:pt x="0" y="5162562"/>
                </a:lnTo>
                <a:lnTo>
                  <a:pt x="2320747" y="7482611"/>
                </a:lnTo>
                <a:lnTo>
                  <a:pt x="2320747" y="2320061"/>
                </a:lnTo>
                <a:close/>
              </a:path>
              <a:path extrusionOk="0" h="8507730" w="5175250">
                <a:moveTo>
                  <a:pt x="5175148" y="5134191"/>
                </a:moveTo>
                <a:lnTo>
                  <a:pt x="2593111" y="2552928"/>
                </a:lnTo>
                <a:lnTo>
                  <a:pt x="2593111" y="7715491"/>
                </a:lnTo>
                <a:lnTo>
                  <a:pt x="3385299" y="8507438"/>
                </a:lnTo>
                <a:lnTo>
                  <a:pt x="5175148" y="8507438"/>
                </a:lnTo>
                <a:lnTo>
                  <a:pt x="5175148" y="513419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5" name="Google Shape;95;p43"/>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43"/>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43"/>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6" name="Shape 26"/>
        <p:cNvGrpSpPr/>
        <p:nvPr/>
      </p:nvGrpSpPr>
      <p:grpSpPr>
        <a:xfrm>
          <a:off x="0" y="0"/>
          <a:ext cx="0" cy="0"/>
          <a:chOff x="0" y="0"/>
          <a:chExt cx="0" cy="0"/>
        </a:xfrm>
      </p:grpSpPr>
      <p:sp>
        <p:nvSpPr>
          <p:cNvPr id="27" name="Google Shape;27;p36"/>
          <p:cNvSpPr txBox="1"/>
          <p:nvPr>
            <p:ph type="title"/>
          </p:nvPr>
        </p:nvSpPr>
        <p:spPr>
          <a:xfrm>
            <a:off x="3770045" y="3861156"/>
            <a:ext cx="10747908" cy="13970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9000">
                <a:solidFill>
                  <a:srgbClr val="152D54"/>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6"/>
          <p:cNvSpPr txBox="1"/>
          <p:nvPr>
            <p:ph idx="1" type="body"/>
          </p:nvPr>
        </p:nvSpPr>
        <p:spPr>
          <a:xfrm>
            <a:off x="914400" y="2366010"/>
            <a:ext cx="16459200" cy="678942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9" name="Google Shape;29;p36"/>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6"/>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6"/>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lt1"/>
        </a:solidFill>
      </p:bgPr>
    </p:bg>
    <p:spTree>
      <p:nvGrpSpPr>
        <p:cNvPr id="32" name="Shape 32"/>
        <p:cNvGrpSpPr/>
        <p:nvPr/>
      </p:nvGrpSpPr>
      <p:grpSpPr>
        <a:xfrm>
          <a:off x="0" y="0"/>
          <a:ext cx="0" cy="0"/>
          <a:chOff x="0" y="0"/>
          <a:chExt cx="0" cy="0"/>
        </a:xfrm>
      </p:grpSpPr>
      <p:sp>
        <p:nvSpPr>
          <p:cNvPr id="33" name="Google Shape;33;p39"/>
          <p:cNvSpPr/>
          <p:nvPr/>
        </p:nvSpPr>
        <p:spPr>
          <a:xfrm>
            <a:off x="0" y="7337763"/>
            <a:ext cx="2320925" cy="2949575"/>
          </a:xfrm>
          <a:custGeom>
            <a:rect b="b" l="l" r="r" t="t"/>
            <a:pathLst>
              <a:path extrusionOk="0" h="2949575" w="2320925">
                <a:moveTo>
                  <a:pt x="2320748" y="2949236"/>
                </a:moveTo>
                <a:lnTo>
                  <a:pt x="0" y="2949236"/>
                </a:lnTo>
                <a:lnTo>
                  <a:pt x="0" y="0"/>
                </a:lnTo>
                <a:lnTo>
                  <a:pt x="2320748" y="2320062"/>
                </a:lnTo>
                <a:lnTo>
                  <a:pt x="2320748" y="2949236"/>
                </a:lnTo>
                <a:close/>
              </a:path>
            </a:pathLst>
          </a:custGeom>
          <a:solidFill>
            <a:srgbClr val="152D5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 name="Google Shape;34;p39"/>
          <p:cNvSpPr/>
          <p:nvPr/>
        </p:nvSpPr>
        <p:spPr>
          <a:xfrm>
            <a:off x="1919664" y="3"/>
            <a:ext cx="1333500" cy="10287000"/>
          </a:xfrm>
          <a:custGeom>
            <a:rect b="b" l="l" r="r" t="t"/>
            <a:pathLst>
              <a:path extrusionOk="0" h="10287000" w="1333500">
                <a:moveTo>
                  <a:pt x="1333499" y="10286999"/>
                </a:moveTo>
                <a:lnTo>
                  <a:pt x="0" y="10286999"/>
                </a:lnTo>
                <a:lnTo>
                  <a:pt x="0" y="0"/>
                </a:lnTo>
                <a:lnTo>
                  <a:pt x="1333499" y="0"/>
                </a:lnTo>
                <a:lnTo>
                  <a:pt x="1333499" y="10286999"/>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 name="Google Shape;35;p39"/>
          <p:cNvSpPr/>
          <p:nvPr/>
        </p:nvSpPr>
        <p:spPr>
          <a:xfrm>
            <a:off x="0" y="1779586"/>
            <a:ext cx="5175250" cy="8507730"/>
          </a:xfrm>
          <a:custGeom>
            <a:rect b="b" l="l" r="r" t="t"/>
            <a:pathLst>
              <a:path extrusionOk="0" h="8507730" w="5175250">
                <a:moveTo>
                  <a:pt x="2320747" y="2320061"/>
                </a:moveTo>
                <a:lnTo>
                  <a:pt x="0" y="0"/>
                </a:lnTo>
                <a:lnTo>
                  <a:pt x="0" y="5162550"/>
                </a:lnTo>
                <a:lnTo>
                  <a:pt x="2320747" y="7482611"/>
                </a:lnTo>
                <a:lnTo>
                  <a:pt x="2320747" y="2320061"/>
                </a:lnTo>
                <a:close/>
              </a:path>
              <a:path extrusionOk="0" h="8507730" w="5175250">
                <a:moveTo>
                  <a:pt x="5175148" y="5134191"/>
                </a:moveTo>
                <a:lnTo>
                  <a:pt x="2593111" y="2552916"/>
                </a:lnTo>
                <a:lnTo>
                  <a:pt x="2593111" y="7715478"/>
                </a:lnTo>
                <a:lnTo>
                  <a:pt x="3385299" y="8507425"/>
                </a:lnTo>
                <a:lnTo>
                  <a:pt x="5175148" y="8507425"/>
                </a:lnTo>
                <a:lnTo>
                  <a:pt x="5175148" y="5134191"/>
                </a:lnTo>
                <a:close/>
              </a:path>
            </a:pathLst>
          </a:custGeom>
          <a:solidFill>
            <a:srgbClr val="152D5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36" name="Google Shape;36;p39"/>
          <p:cNvPicPr preferRelativeResize="0"/>
          <p:nvPr/>
        </p:nvPicPr>
        <p:blipFill rotWithShape="1">
          <a:blip r:embed="rId2">
            <a:alphaModFix/>
          </a:blip>
          <a:srcRect b="0" l="0" r="0" t="0"/>
          <a:stretch/>
        </p:blipFill>
        <p:spPr>
          <a:xfrm>
            <a:off x="6370720" y="9572870"/>
            <a:ext cx="11740249" cy="529936"/>
          </a:xfrm>
          <a:prstGeom prst="rect">
            <a:avLst/>
          </a:prstGeom>
          <a:noFill/>
          <a:ln>
            <a:noFill/>
          </a:ln>
        </p:spPr>
      </p:pic>
      <p:sp>
        <p:nvSpPr>
          <p:cNvPr id="37" name="Google Shape;37;p39"/>
          <p:cNvSpPr txBox="1"/>
          <p:nvPr>
            <p:ph type="title"/>
          </p:nvPr>
        </p:nvSpPr>
        <p:spPr>
          <a:xfrm>
            <a:off x="3770045" y="3861156"/>
            <a:ext cx="10747908" cy="13970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9000">
                <a:solidFill>
                  <a:srgbClr val="152D54"/>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9"/>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41" name="Shape 41"/>
        <p:cNvGrpSpPr/>
        <p:nvPr/>
      </p:nvGrpSpPr>
      <p:grpSpPr>
        <a:xfrm>
          <a:off x="0" y="0"/>
          <a:ext cx="0" cy="0"/>
          <a:chOff x="0" y="0"/>
          <a:chExt cx="0" cy="0"/>
        </a:xfrm>
      </p:grpSpPr>
      <p:sp>
        <p:nvSpPr>
          <p:cNvPr id="42" name="Google Shape;42;p44"/>
          <p:cNvSpPr txBox="1"/>
          <p:nvPr>
            <p:ph type="ctrTitle"/>
          </p:nvPr>
        </p:nvSpPr>
        <p:spPr>
          <a:xfrm>
            <a:off x="1371600" y="3188970"/>
            <a:ext cx="15544800" cy="216027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44"/>
          <p:cNvSpPr txBox="1"/>
          <p:nvPr>
            <p:ph idx="1" type="subTitle"/>
          </p:nvPr>
        </p:nvSpPr>
        <p:spPr>
          <a:xfrm>
            <a:off x="2743200" y="5760720"/>
            <a:ext cx="12801600" cy="257175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44"/>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44"/>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44"/>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7" name="Shape 47"/>
        <p:cNvGrpSpPr/>
        <p:nvPr/>
      </p:nvGrpSpPr>
      <p:grpSpPr>
        <a:xfrm>
          <a:off x="0" y="0"/>
          <a:ext cx="0" cy="0"/>
          <a:chOff x="0" y="0"/>
          <a:chExt cx="0" cy="0"/>
        </a:xfrm>
      </p:grpSpPr>
      <p:sp>
        <p:nvSpPr>
          <p:cNvPr id="48" name="Google Shape;48;p45"/>
          <p:cNvSpPr txBox="1"/>
          <p:nvPr>
            <p:ph type="title"/>
          </p:nvPr>
        </p:nvSpPr>
        <p:spPr>
          <a:xfrm>
            <a:off x="3770045" y="3861156"/>
            <a:ext cx="10747908" cy="13970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9000">
                <a:solidFill>
                  <a:srgbClr val="152D54"/>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45"/>
          <p:cNvSpPr txBox="1"/>
          <p:nvPr>
            <p:ph idx="1" type="body"/>
          </p:nvPr>
        </p:nvSpPr>
        <p:spPr>
          <a:xfrm>
            <a:off x="914400" y="2366010"/>
            <a:ext cx="7955280" cy="678942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0" name="Google Shape;50;p45"/>
          <p:cNvSpPr txBox="1"/>
          <p:nvPr>
            <p:ph idx="2" type="body"/>
          </p:nvPr>
        </p:nvSpPr>
        <p:spPr>
          <a:xfrm>
            <a:off x="9418320" y="2366010"/>
            <a:ext cx="7955280" cy="678942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1" name="Google Shape;51;p45"/>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5"/>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5"/>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3" name="Shape 63"/>
        <p:cNvGrpSpPr/>
        <p:nvPr/>
      </p:nvGrpSpPr>
      <p:grpSpPr>
        <a:xfrm>
          <a:off x="0" y="0"/>
          <a:ext cx="0" cy="0"/>
          <a:chOff x="0" y="0"/>
          <a:chExt cx="0" cy="0"/>
        </a:xfrm>
      </p:grpSpPr>
      <p:sp>
        <p:nvSpPr>
          <p:cNvPr id="64" name="Google Shape;64;p38"/>
          <p:cNvSpPr txBox="1"/>
          <p:nvPr>
            <p:ph type="title"/>
          </p:nvPr>
        </p:nvSpPr>
        <p:spPr>
          <a:xfrm>
            <a:off x="3770045" y="3861156"/>
            <a:ext cx="10747908" cy="13970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9000">
                <a:solidFill>
                  <a:srgbClr val="152D5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8"/>
          <p:cNvSpPr txBox="1"/>
          <p:nvPr>
            <p:ph idx="1" type="body"/>
          </p:nvPr>
        </p:nvSpPr>
        <p:spPr>
          <a:xfrm>
            <a:off x="914400" y="2366010"/>
            <a:ext cx="16459200" cy="678942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66" name="Google Shape;66;p38"/>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8"/>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8"/>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69" name="Shape 69"/>
        <p:cNvGrpSpPr/>
        <p:nvPr/>
      </p:nvGrpSpPr>
      <p:grpSpPr>
        <a:xfrm>
          <a:off x="0" y="0"/>
          <a:ext cx="0" cy="0"/>
          <a:chOff x="0" y="0"/>
          <a:chExt cx="0" cy="0"/>
        </a:xfrm>
      </p:grpSpPr>
      <p:sp>
        <p:nvSpPr>
          <p:cNvPr id="70" name="Google Shape;70;p40"/>
          <p:cNvSpPr txBox="1"/>
          <p:nvPr>
            <p:ph type="ctrTitle"/>
          </p:nvPr>
        </p:nvSpPr>
        <p:spPr>
          <a:xfrm>
            <a:off x="1371600" y="3188970"/>
            <a:ext cx="15544800" cy="216027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0"/>
          <p:cNvSpPr txBox="1"/>
          <p:nvPr>
            <p:ph idx="1" type="subTitle"/>
          </p:nvPr>
        </p:nvSpPr>
        <p:spPr>
          <a:xfrm>
            <a:off x="2743200" y="5760720"/>
            <a:ext cx="12801600" cy="257175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0"/>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0"/>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40"/>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75" name="Shape 75"/>
        <p:cNvGrpSpPr/>
        <p:nvPr/>
      </p:nvGrpSpPr>
      <p:grpSpPr>
        <a:xfrm>
          <a:off x="0" y="0"/>
          <a:ext cx="0" cy="0"/>
          <a:chOff x="0" y="0"/>
          <a:chExt cx="0" cy="0"/>
        </a:xfrm>
      </p:grpSpPr>
      <p:sp>
        <p:nvSpPr>
          <p:cNvPr id="76" name="Google Shape;76;p41"/>
          <p:cNvSpPr txBox="1"/>
          <p:nvPr>
            <p:ph type="title"/>
          </p:nvPr>
        </p:nvSpPr>
        <p:spPr>
          <a:xfrm>
            <a:off x="3770045" y="3861156"/>
            <a:ext cx="10747908" cy="13970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9000">
                <a:solidFill>
                  <a:srgbClr val="152D5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41"/>
          <p:cNvSpPr txBox="1"/>
          <p:nvPr>
            <p:ph idx="1" type="body"/>
          </p:nvPr>
        </p:nvSpPr>
        <p:spPr>
          <a:xfrm>
            <a:off x="914400" y="2366010"/>
            <a:ext cx="7955280" cy="678942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78" name="Google Shape;78;p41"/>
          <p:cNvSpPr txBox="1"/>
          <p:nvPr>
            <p:ph idx="2" type="body"/>
          </p:nvPr>
        </p:nvSpPr>
        <p:spPr>
          <a:xfrm>
            <a:off x="9418320" y="2366010"/>
            <a:ext cx="7955280" cy="678942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79" name="Google Shape;79;p41"/>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41"/>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41"/>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lt1"/>
        </a:solidFill>
      </p:bgPr>
    </p:bg>
    <p:spTree>
      <p:nvGrpSpPr>
        <p:cNvPr id="82" name="Shape 82"/>
        <p:cNvGrpSpPr/>
        <p:nvPr/>
      </p:nvGrpSpPr>
      <p:grpSpPr>
        <a:xfrm>
          <a:off x="0" y="0"/>
          <a:ext cx="0" cy="0"/>
          <a:chOff x="0" y="0"/>
          <a:chExt cx="0" cy="0"/>
        </a:xfrm>
      </p:grpSpPr>
      <p:sp>
        <p:nvSpPr>
          <p:cNvPr id="83" name="Google Shape;83;p42"/>
          <p:cNvSpPr/>
          <p:nvPr/>
        </p:nvSpPr>
        <p:spPr>
          <a:xfrm>
            <a:off x="0" y="7337763"/>
            <a:ext cx="2320925" cy="2949575"/>
          </a:xfrm>
          <a:custGeom>
            <a:rect b="b" l="l" r="r" t="t"/>
            <a:pathLst>
              <a:path extrusionOk="0" h="2949575" w="2320925">
                <a:moveTo>
                  <a:pt x="2320748" y="2949236"/>
                </a:moveTo>
                <a:lnTo>
                  <a:pt x="0" y="2949236"/>
                </a:lnTo>
                <a:lnTo>
                  <a:pt x="0" y="0"/>
                </a:lnTo>
                <a:lnTo>
                  <a:pt x="2320748" y="2320062"/>
                </a:lnTo>
                <a:lnTo>
                  <a:pt x="2320748" y="2949236"/>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4" name="Google Shape;84;p42"/>
          <p:cNvSpPr/>
          <p:nvPr/>
        </p:nvSpPr>
        <p:spPr>
          <a:xfrm>
            <a:off x="1919664" y="3"/>
            <a:ext cx="1333500" cy="10287000"/>
          </a:xfrm>
          <a:custGeom>
            <a:rect b="b" l="l" r="r" t="t"/>
            <a:pathLst>
              <a:path extrusionOk="0" h="10287000" w="1333500">
                <a:moveTo>
                  <a:pt x="1333499" y="10286999"/>
                </a:moveTo>
                <a:lnTo>
                  <a:pt x="0" y="10286999"/>
                </a:lnTo>
                <a:lnTo>
                  <a:pt x="0" y="0"/>
                </a:lnTo>
                <a:lnTo>
                  <a:pt x="1333499" y="0"/>
                </a:lnTo>
                <a:lnTo>
                  <a:pt x="1333499" y="10286999"/>
                </a:lnTo>
                <a:close/>
              </a:path>
            </a:pathLst>
          </a:custGeom>
          <a:solidFill>
            <a:srgbClr val="152D5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5" name="Google Shape;85;p42"/>
          <p:cNvSpPr/>
          <p:nvPr/>
        </p:nvSpPr>
        <p:spPr>
          <a:xfrm>
            <a:off x="0" y="1779586"/>
            <a:ext cx="5175250" cy="8507730"/>
          </a:xfrm>
          <a:custGeom>
            <a:rect b="b" l="l" r="r" t="t"/>
            <a:pathLst>
              <a:path extrusionOk="0" h="8507730" w="5175250">
                <a:moveTo>
                  <a:pt x="2320747" y="2320061"/>
                </a:moveTo>
                <a:lnTo>
                  <a:pt x="0" y="0"/>
                </a:lnTo>
                <a:lnTo>
                  <a:pt x="0" y="5162550"/>
                </a:lnTo>
                <a:lnTo>
                  <a:pt x="2320747" y="7482611"/>
                </a:lnTo>
                <a:lnTo>
                  <a:pt x="2320747" y="2320061"/>
                </a:lnTo>
                <a:close/>
              </a:path>
              <a:path extrusionOk="0" h="8507730" w="5175250">
                <a:moveTo>
                  <a:pt x="5175148" y="5134191"/>
                </a:moveTo>
                <a:lnTo>
                  <a:pt x="2593111" y="2552916"/>
                </a:lnTo>
                <a:lnTo>
                  <a:pt x="2593111" y="7715478"/>
                </a:lnTo>
                <a:lnTo>
                  <a:pt x="3385299" y="8507425"/>
                </a:lnTo>
                <a:lnTo>
                  <a:pt x="5175148" y="8507425"/>
                </a:lnTo>
                <a:lnTo>
                  <a:pt x="5175148" y="513419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6" name="Google Shape;86;p42"/>
          <p:cNvSpPr txBox="1"/>
          <p:nvPr>
            <p:ph type="title"/>
          </p:nvPr>
        </p:nvSpPr>
        <p:spPr>
          <a:xfrm>
            <a:off x="3770045" y="3861156"/>
            <a:ext cx="10747908" cy="13970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9000">
                <a:solidFill>
                  <a:srgbClr val="152D5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42"/>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42"/>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42"/>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4"/>
          <p:cNvSpPr/>
          <p:nvPr/>
        </p:nvSpPr>
        <p:spPr>
          <a:xfrm>
            <a:off x="0" y="8512721"/>
            <a:ext cx="18288000" cy="1771650"/>
          </a:xfrm>
          <a:custGeom>
            <a:rect b="b" l="l" r="r" t="t"/>
            <a:pathLst>
              <a:path extrusionOk="0" h="1771650" w="18288000">
                <a:moveTo>
                  <a:pt x="18287998" y="1771649"/>
                </a:moveTo>
                <a:lnTo>
                  <a:pt x="0" y="1771649"/>
                </a:lnTo>
                <a:lnTo>
                  <a:pt x="0" y="0"/>
                </a:lnTo>
                <a:lnTo>
                  <a:pt x="18287998" y="0"/>
                </a:lnTo>
                <a:lnTo>
                  <a:pt x="18287998" y="1771649"/>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 name="Google Shape;11;p34"/>
          <p:cNvSpPr/>
          <p:nvPr/>
        </p:nvSpPr>
        <p:spPr>
          <a:xfrm>
            <a:off x="1209657" y="8521585"/>
            <a:ext cx="7934325" cy="1765935"/>
          </a:xfrm>
          <a:custGeom>
            <a:rect b="b" l="l" r="r" t="t"/>
            <a:pathLst>
              <a:path extrusionOk="0" h="1765934" w="7934325">
                <a:moveTo>
                  <a:pt x="0" y="0"/>
                </a:moveTo>
                <a:lnTo>
                  <a:pt x="7934323" y="0"/>
                </a:lnTo>
                <a:lnTo>
                  <a:pt x="7910915" y="41690"/>
                </a:lnTo>
                <a:lnTo>
                  <a:pt x="7887081" y="83107"/>
                </a:lnTo>
                <a:lnTo>
                  <a:pt x="7862825" y="124248"/>
                </a:lnTo>
                <a:lnTo>
                  <a:pt x="7838151" y="165111"/>
                </a:lnTo>
                <a:lnTo>
                  <a:pt x="7813060" y="205691"/>
                </a:lnTo>
                <a:lnTo>
                  <a:pt x="7787556" y="245987"/>
                </a:lnTo>
                <a:lnTo>
                  <a:pt x="7761642" y="285994"/>
                </a:lnTo>
                <a:lnTo>
                  <a:pt x="7735320" y="325711"/>
                </a:lnTo>
                <a:lnTo>
                  <a:pt x="7708595" y="365134"/>
                </a:lnTo>
                <a:lnTo>
                  <a:pt x="7681468" y="404260"/>
                </a:lnTo>
                <a:lnTo>
                  <a:pt x="7653942" y="443086"/>
                </a:lnTo>
                <a:lnTo>
                  <a:pt x="7626021" y="481610"/>
                </a:lnTo>
                <a:lnTo>
                  <a:pt x="7597708" y="519828"/>
                </a:lnTo>
                <a:lnTo>
                  <a:pt x="7569005" y="557737"/>
                </a:lnTo>
                <a:lnTo>
                  <a:pt x="7539915" y="595335"/>
                </a:lnTo>
                <a:lnTo>
                  <a:pt x="7510442" y="632618"/>
                </a:lnTo>
                <a:lnTo>
                  <a:pt x="7480588" y="669584"/>
                </a:lnTo>
                <a:lnTo>
                  <a:pt x="7450357" y="706229"/>
                </a:lnTo>
                <a:lnTo>
                  <a:pt x="7419751" y="742551"/>
                </a:lnTo>
                <a:lnTo>
                  <a:pt x="7388772" y="778546"/>
                </a:lnTo>
                <a:lnTo>
                  <a:pt x="7357425" y="814212"/>
                </a:lnTo>
                <a:lnTo>
                  <a:pt x="7325712" y="849546"/>
                </a:lnTo>
                <a:lnTo>
                  <a:pt x="7293636" y="884545"/>
                </a:lnTo>
                <a:lnTo>
                  <a:pt x="7261200" y="919205"/>
                </a:lnTo>
                <a:lnTo>
                  <a:pt x="7228407" y="953524"/>
                </a:lnTo>
                <a:lnTo>
                  <a:pt x="7195260" y="987498"/>
                </a:lnTo>
                <a:lnTo>
                  <a:pt x="7161762" y="1021126"/>
                </a:lnTo>
                <a:lnTo>
                  <a:pt x="7127915" y="1054404"/>
                </a:lnTo>
                <a:lnTo>
                  <a:pt x="7093724" y="1087328"/>
                </a:lnTo>
                <a:lnTo>
                  <a:pt x="7059189" y="1119896"/>
                </a:lnTo>
                <a:lnTo>
                  <a:pt x="7024316" y="1152106"/>
                </a:lnTo>
                <a:lnTo>
                  <a:pt x="6989106" y="1183953"/>
                </a:lnTo>
                <a:lnTo>
                  <a:pt x="6953563" y="1215436"/>
                </a:lnTo>
                <a:lnTo>
                  <a:pt x="6917689" y="1246550"/>
                </a:lnTo>
                <a:lnTo>
                  <a:pt x="6881488" y="1277294"/>
                </a:lnTo>
                <a:lnTo>
                  <a:pt x="6844962" y="1307664"/>
                </a:lnTo>
                <a:lnTo>
                  <a:pt x="6808114" y="1337657"/>
                </a:lnTo>
                <a:lnTo>
                  <a:pt x="6770948" y="1367271"/>
                </a:lnTo>
                <a:lnTo>
                  <a:pt x="6733466" y="1396501"/>
                </a:lnTo>
                <a:lnTo>
                  <a:pt x="6695671" y="1425347"/>
                </a:lnTo>
                <a:lnTo>
                  <a:pt x="6657566" y="1453803"/>
                </a:lnTo>
                <a:lnTo>
                  <a:pt x="6619155" y="1481868"/>
                </a:lnTo>
                <a:lnTo>
                  <a:pt x="6580439" y="1509538"/>
                </a:lnTo>
                <a:lnTo>
                  <a:pt x="6541423" y="1536811"/>
                </a:lnTo>
                <a:lnTo>
                  <a:pt x="6502108" y="1563683"/>
                </a:lnTo>
                <a:lnTo>
                  <a:pt x="6462499" y="1590152"/>
                </a:lnTo>
                <a:lnTo>
                  <a:pt x="6422597" y="1616215"/>
                </a:lnTo>
                <a:lnTo>
                  <a:pt x="6382406" y="1641868"/>
                </a:lnTo>
                <a:lnTo>
                  <a:pt x="6341929" y="1667108"/>
                </a:lnTo>
                <a:lnTo>
                  <a:pt x="6301168" y="1691934"/>
                </a:lnTo>
                <a:lnTo>
                  <a:pt x="6260128" y="1716341"/>
                </a:lnTo>
                <a:lnTo>
                  <a:pt x="6218810" y="1740327"/>
                </a:lnTo>
                <a:lnTo>
                  <a:pt x="6177217" y="1763889"/>
                </a:lnTo>
                <a:lnTo>
                  <a:pt x="6174459" y="1765413"/>
                </a:lnTo>
                <a:lnTo>
                  <a:pt x="1759920" y="1765413"/>
                </a:lnTo>
                <a:lnTo>
                  <a:pt x="1715568" y="1740327"/>
                </a:lnTo>
                <a:lnTo>
                  <a:pt x="1674249" y="1716341"/>
                </a:lnTo>
                <a:lnTo>
                  <a:pt x="1633207" y="1691934"/>
                </a:lnTo>
                <a:lnTo>
                  <a:pt x="1592446" y="1667108"/>
                </a:lnTo>
                <a:lnTo>
                  <a:pt x="1551968" y="1641868"/>
                </a:lnTo>
                <a:lnTo>
                  <a:pt x="1511776" y="1616215"/>
                </a:lnTo>
                <a:lnTo>
                  <a:pt x="1471874" y="1590152"/>
                </a:lnTo>
                <a:lnTo>
                  <a:pt x="1432264" y="1563683"/>
                </a:lnTo>
                <a:lnTo>
                  <a:pt x="1392948" y="1536811"/>
                </a:lnTo>
                <a:lnTo>
                  <a:pt x="1353931" y="1509538"/>
                </a:lnTo>
                <a:lnTo>
                  <a:pt x="1315215" y="1481868"/>
                </a:lnTo>
                <a:lnTo>
                  <a:pt x="1276802" y="1453803"/>
                </a:lnTo>
                <a:lnTo>
                  <a:pt x="1238697" y="1425347"/>
                </a:lnTo>
                <a:lnTo>
                  <a:pt x="1200901" y="1396501"/>
                </a:lnTo>
                <a:lnTo>
                  <a:pt x="1163418" y="1367271"/>
                </a:lnTo>
                <a:lnTo>
                  <a:pt x="1126251" y="1337657"/>
                </a:lnTo>
                <a:lnTo>
                  <a:pt x="1089403" y="1307664"/>
                </a:lnTo>
                <a:lnTo>
                  <a:pt x="1052876" y="1277294"/>
                </a:lnTo>
                <a:lnTo>
                  <a:pt x="1016673" y="1246550"/>
                </a:lnTo>
                <a:lnTo>
                  <a:pt x="980799" y="1215436"/>
                </a:lnTo>
                <a:lnTo>
                  <a:pt x="945255" y="1183953"/>
                </a:lnTo>
                <a:lnTo>
                  <a:pt x="910044" y="1152106"/>
                </a:lnTo>
                <a:lnTo>
                  <a:pt x="875169" y="1119896"/>
                </a:lnTo>
                <a:lnTo>
                  <a:pt x="840634" y="1087328"/>
                </a:lnTo>
                <a:lnTo>
                  <a:pt x="806442" y="1054404"/>
                </a:lnTo>
                <a:lnTo>
                  <a:pt x="772594" y="1021126"/>
                </a:lnTo>
                <a:lnTo>
                  <a:pt x="739095" y="987498"/>
                </a:lnTo>
                <a:lnTo>
                  <a:pt x="705947" y="953524"/>
                </a:lnTo>
                <a:lnTo>
                  <a:pt x="673153" y="919205"/>
                </a:lnTo>
                <a:lnTo>
                  <a:pt x="640716" y="884545"/>
                </a:lnTo>
                <a:lnTo>
                  <a:pt x="608639" y="849546"/>
                </a:lnTo>
                <a:lnTo>
                  <a:pt x="576925" y="814212"/>
                </a:lnTo>
                <a:lnTo>
                  <a:pt x="545577" y="778546"/>
                </a:lnTo>
                <a:lnTo>
                  <a:pt x="514597" y="742551"/>
                </a:lnTo>
                <a:lnTo>
                  <a:pt x="483990" y="706229"/>
                </a:lnTo>
                <a:lnTo>
                  <a:pt x="453757" y="669584"/>
                </a:lnTo>
                <a:lnTo>
                  <a:pt x="423902" y="632618"/>
                </a:lnTo>
                <a:lnTo>
                  <a:pt x="394428" y="595335"/>
                </a:lnTo>
                <a:lnTo>
                  <a:pt x="365337" y="557737"/>
                </a:lnTo>
                <a:lnTo>
                  <a:pt x="336633" y="519828"/>
                </a:lnTo>
                <a:lnTo>
                  <a:pt x="308318" y="481610"/>
                </a:lnTo>
                <a:lnTo>
                  <a:pt x="280396" y="443086"/>
                </a:lnTo>
                <a:lnTo>
                  <a:pt x="252870" y="404260"/>
                </a:lnTo>
                <a:lnTo>
                  <a:pt x="225741" y="365134"/>
                </a:lnTo>
                <a:lnTo>
                  <a:pt x="199014" y="325711"/>
                </a:lnTo>
                <a:lnTo>
                  <a:pt x="172691" y="285994"/>
                </a:lnTo>
                <a:lnTo>
                  <a:pt x="146776" y="245987"/>
                </a:lnTo>
                <a:lnTo>
                  <a:pt x="121270" y="205691"/>
                </a:lnTo>
                <a:lnTo>
                  <a:pt x="96178" y="165111"/>
                </a:lnTo>
                <a:lnTo>
                  <a:pt x="71502" y="124248"/>
                </a:lnTo>
                <a:lnTo>
                  <a:pt x="47245" y="83107"/>
                </a:lnTo>
                <a:lnTo>
                  <a:pt x="23410" y="41690"/>
                </a:lnTo>
                <a:lnTo>
                  <a:pt x="0" y="0"/>
                </a:lnTo>
                <a:close/>
              </a:path>
            </a:pathLst>
          </a:custGeom>
          <a:solidFill>
            <a:srgbClr val="152D5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 name="Google Shape;12;p34"/>
          <p:cNvSpPr/>
          <p:nvPr/>
        </p:nvSpPr>
        <p:spPr>
          <a:xfrm>
            <a:off x="12620321" y="8482166"/>
            <a:ext cx="2223770" cy="1797050"/>
          </a:xfrm>
          <a:custGeom>
            <a:rect b="b" l="l" r="r" t="t"/>
            <a:pathLst>
              <a:path extrusionOk="0" h="1797050" w="2223769">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 name="Google Shape;13;p34"/>
          <p:cNvSpPr txBox="1"/>
          <p:nvPr>
            <p:ph type="title"/>
          </p:nvPr>
        </p:nvSpPr>
        <p:spPr>
          <a:xfrm>
            <a:off x="3770045" y="3861156"/>
            <a:ext cx="10747908" cy="1397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9000" u="none" cap="none" strike="noStrike">
                <a:solidFill>
                  <a:srgbClr val="152D54"/>
                </a:solidFill>
                <a:latin typeface="Tahoma"/>
                <a:ea typeface="Tahoma"/>
                <a:cs typeface="Tahoma"/>
                <a:sym typeface="Tahom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 name="Google Shape;14;p34"/>
          <p:cNvSpPr txBox="1"/>
          <p:nvPr>
            <p:ph idx="1" type="body"/>
          </p:nvPr>
        </p:nvSpPr>
        <p:spPr>
          <a:xfrm>
            <a:off x="914400" y="2366010"/>
            <a:ext cx="16459200" cy="678942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5" name="Google Shape;15;p34"/>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6" name="Google Shape;16;p34"/>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7" name="Google Shape;17;p34"/>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 name="Shape 54"/>
        <p:cNvGrpSpPr/>
        <p:nvPr/>
      </p:nvGrpSpPr>
      <p:grpSpPr>
        <a:xfrm>
          <a:off x="0" y="0"/>
          <a:ext cx="0" cy="0"/>
          <a:chOff x="0" y="0"/>
          <a:chExt cx="0" cy="0"/>
        </a:xfrm>
      </p:grpSpPr>
      <p:sp>
        <p:nvSpPr>
          <p:cNvPr id="55" name="Google Shape;55;p37"/>
          <p:cNvSpPr/>
          <p:nvPr/>
        </p:nvSpPr>
        <p:spPr>
          <a:xfrm>
            <a:off x="0" y="8512721"/>
            <a:ext cx="18288000" cy="1771650"/>
          </a:xfrm>
          <a:custGeom>
            <a:rect b="b" l="l" r="r" t="t"/>
            <a:pathLst>
              <a:path extrusionOk="0" h="1771650" w="18288000">
                <a:moveTo>
                  <a:pt x="18287998" y="1771649"/>
                </a:moveTo>
                <a:lnTo>
                  <a:pt x="0" y="1771649"/>
                </a:lnTo>
                <a:lnTo>
                  <a:pt x="0" y="0"/>
                </a:lnTo>
                <a:lnTo>
                  <a:pt x="18287998" y="0"/>
                </a:lnTo>
                <a:lnTo>
                  <a:pt x="18287998" y="1771649"/>
                </a:lnTo>
                <a:close/>
              </a:path>
            </a:pathLst>
          </a:custGeom>
          <a:solidFill>
            <a:srgbClr val="152D5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6" name="Google Shape;56;p37"/>
          <p:cNvSpPr/>
          <p:nvPr/>
        </p:nvSpPr>
        <p:spPr>
          <a:xfrm>
            <a:off x="12620321" y="8482166"/>
            <a:ext cx="2223770" cy="1797050"/>
          </a:xfrm>
          <a:custGeom>
            <a:rect b="b" l="l" r="r" t="t"/>
            <a:pathLst>
              <a:path extrusionOk="0" h="1797050" w="2223769">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7" name="Google Shape;57;p37"/>
          <p:cNvSpPr/>
          <p:nvPr/>
        </p:nvSpPr>
        <p:spPr>
          <a:xfrm>
            <a:off x="2322659" y="8517270"/>
            <a:ext cx="6817359" cy="1769745"/>
          </a:xfrm>
          <a:custGeom>
            <a:rect b="b" l="l" r="r" t="t"/>
            <a:pathLst>
              <a:path extrusionOk="0" h="1769745" w="6817359">
                <a:moveTo>
                  <a:pt x="6817229" y="0"/>
                </a:moveTo>
                <a:lnTo>
                  <a:pt x="5048259" y="1769728"/>
                </a:lnTo>
                <a:lnTo>
                  <a:pt x="0" y="1769728"/>
                </a:lnTo>
                <a:lnTo>
                  <a:pt x="1768979" y="0"/>
                </a:lnTo>
                <a:lnTo>
                  <a:pt x="6817229" y="0"/>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 name="Google Shape;58;p37"/>
          <p:cNvSpPr txBox="1"/>
          <p:nvPr>
            <p:ph type="title"/>
          </p:nvPr>
        </p:nvSpPr>
        <p:spPr>
          <a:xfrm>
            <a:off x="3770045" y="3861156"/>
            <a:ext cx="10747908" cy="1397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9000" u="none" cap="none" strike="noStrike">
                <a:solidFill>
                  <a:srgbClr val="152D54"/>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9" name="Google Shape;59;p37"/>
          <p:cNvSpPr txBox="1"/>
          <p:nvPr>
            <p:ph idx="1" type="body"/>
          </p:nvPr>
        </p:nvSpPr>
        <p:spPr>
          <a:xfrm>
            <a:off x="914400" y="2366010"/>
            <a:ext cx="16459200" cy="678942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60" name="Google Shape;60;p37"/>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1" name="Google Shape;61;p37"/>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2" name="Google Shape;62;p37"/>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5" r:id="rId1"/>
    <p:sldLayoutId id="2147483656" r:id="rId2"/>
    <p:sldLayoutId id="2147483657" r:id="rId3"/>
    <p:sldLayoutId id="2147483658" r:id="rId4"/>
    <p:sldLayoutId id="2147483659"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image" Target="../media/image18.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8.jpg"/><Relationship Id="rId4" Type="http://schemas.openxmlformats.org/officeDocument/2006/relationships/image" Target="../media/image12.png"/><Relationship Id="rId5"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8.jp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8.jp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8.jp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8.jp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8.jp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8.jp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8.jp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8.jpg"/><Relationship Id="rId4" Type="http://schemas.openxmlformats.org/officeDocument/2006/relationships/image" Target="../media/image12.png"/><Relationship Id="rId5"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8.jpg"/><Relationship Id="rId4" Type="http://schemas.openxmlformats.org/officeDocument/2006/relationships/image" Target="../media/image12.png"/><Relationship Id="rId5"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8.jp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8.jp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8.jp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8.jp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8.jp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8.jp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8.jp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8.jp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8.jp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8.jp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1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8.jp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8.jp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8.jp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5.jp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6.png"/><Relationship Id="rId5" Type="http://schemas.openxmlformats.org/officeDocument/2006/relationships/hyperlink" Target="https://eur-lex.europa.eu/legal-content/EN/TXT/PDF/?uri=CELEX:32006H0962&amp;from=E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8.jp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8.jpg"/><Relationship Id="rId4" Type="http://schemas.openxmlformats.org/officeDocument/2006/relationships/image" Target="../media/image12.png"/><Relationship Id="rId5" Type="http://schemas.openxmlformats.org/officeDocument/2006/relationships/hyperlink" Target="https://publications.jrc.ec.europa.eu/repository/handle/JRC101581" TargetMode="External"/><Relationship Id="rId6"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
          <p:cNvSpPr txBox="1"/>
          <p:nvPr/>
        </p:nvSpPr>
        <p:spPr>
          <a:xfrm>
            <a:off x="9384200" y="6057900"/>
            <a:ext cx="6573600" cy="1774800"/>
          </a:xfrm>
          <a:prstGeom prst="rect">
            <a:avLst/>
          </a:prstGeom>
          <a:noFill/>
          <a:ln>
            <a:noFill/>
          </a:ln>
        </p:spPr>
        <p:txBody>
          <a:bodyPr anchorCtr="0" anchor="t" bIns="0" lIns="0" spcFirstLastPara="1" rIns="0" wrap="square" tIns="67925">
            <a:spAutoFit/>
          </a:bodyPr>
          <a:lstStyle/>
          <a:p>
            <a:pPr indent="0" lvl="0" marL="0" marR="0" rtl="0" algn="ctr">
              <a:lnSpc>
                <a:spcPct val="100000"/>
              </a:lnSpc>
              <a:spcBef>
                <a:spcPts val="434"/>
              </a:spcBef>
              <a:spcAft>
                <a:spcPts val="0"/>
              </a:spcAft>
              <a:buClr>
                <a:schemeClr val="dk1"/>
              </a:buClr>
              <a:buSzPts val="1100"/>
              <a:buFont typeface="Arial"/>
              <a:buNone/>
            </a:pPr>
            <a:r>
              <a:rPr b="1" i="0" lang="en-US" sz="2500" u="none" cap="none" strike="noStrike">
                <a:solidFill>
                  <a:srgbClr val="152D54"/>
                </a:solidFill>
                <a:latin typeface="Tahoma"/>
                <a:ea typeface="Tahoma"/>
                <a:cs typeface="Tahoma"/>
                <a:sym typeface="Tahoma"/>
              </a:rPr>
              <a:t>Uzlabot mīkstās prasmes, lai veicinātu</a:t>
            </a:r>
            <a:endParaRPr b="1" i="0" sz="2500" u="none" cap="none" strike="noStrike">
              <a:solidFill>
                <a:srgbClr val="152D54"/>
              </a:solidFill>
              <a:latin typeface="Tahoma"/>
              <a:ea typeface="Tahoma"/>
              <a:cs typeface="Tahoma"/>
              <a:sym typeface="Tahoma"/>
            </a:endParaRPr>
          </a:p>
          <a:p>
            <a:pPr indent="0" lvl="0" marL="0" marR="0" rtl="0" algn="ctr">
              <a:lnSpc>
                <a:spcPct val="100000"/>
              </a:lnSpc>
              <a:spcBef>
                <a:spcPts val="434"/>
              </a:spcBef>
              <a:spcAft>
                <a:spcPts val="0"/>
              </a:spcAft>
              <a:buClr>
                <a:schemeClr val="dk1"/>
              </a:buClr>
              <a:buSzPts val="1100"/>
              <a:buFont typeface="Arial"/>
              <a:buNone/>
            </a:pPr>
            <a:r>
              <a:rPr b="1" i="0" lang="en-US" sz="2500" u="none" cap="none" strike="noStrike">
                <a:solidFill>
                  <a:srgbClr val="152D54"/>
                </a:solidFill>
                <a:latin typeface="Tahoma"/>
                <a:ea typeface="Tahoma"/>
                <a:cs typeface="Tahoma"/>
                <a:sym typeface="Tahoma"/>
              </a:rPr>
              <a:t>konkurētspēju un darba iespējas</a:t>
            </a:r>
            <a:endParaRPr b="1" i="0" sz="2500" u="none" cap="none" strike="noStrike">
              <a:solidFill>
                <a:srgbClr val="152D54"/>
              </a:solidFill>
              <a:latin typeface="Tahoma"/>
              <a:ea typeface="Tahoma"/>
              <a:cs typeface="Tahoma"/>
              <a:sym typeface="Tahoma"/>
            </a:endParaRPr>
          </a:p>
          <a:p>
            <a:pPr indent="0" lvl="0" marL="0" marR="0" rtl="0" algn="ctr">
              <a:lnSpc>
                <a:spcPct val="100000"/>
              </a:lnSpc>
              <a:spcBef>
                <a:spcPts val="434"/>
              </a:spcBef>
              <a:spcAft>
                <a:spcPts val="0"/>
              </a:spcAft>
              <a:buClr>
                <a:schemeClr val="dk1"/>
              </a:buClr>
              <a:buSzPts val="1100"/>
              <a:buFont typeface="Arial"/>
              <a:buNone/>
            </a:pPr>
            <a:r>
              <a:t/>
            </a:r>
            <a:endParaRPr b="1" i="0" sz="2500" u="none" cap="none" strike="noStrike">
              <a:solidFill>
                <a:srgbClr val="152D54"/>
              </a:solidFill>
              <a:latin typeface="Tahoma"/>
              <a:ea typeface="Tahoma"/>
              <a:cs typeface="Tahoma"/>
              <a:sym typeface="Tahoma"/>
            </a:endParaRPr>
          </a:p>
          <a:p>
            <a:pPr indent="0" lvl="0" marL="0" marR="0" rtl="0" algn="ctr">
              <a:lnSpc>
                <a:spcPct val="100000"/>
              </a:lnSpc>
              <a:spcBef>
                <a:spcPts val="434"/>
              </a:spcBef>
              <a:spcAft>
                <a:spcPts val="0"/>
              </a:spcAft>
              <a:buClr>
                <a:srgbClr val="152D54"/>
              </a:buClr>
              <a:buSzPts val="2500"/>
              <a:buFont typeface="Tahoma"/>
              <a:buNone/>
            </a:pPr>
            <a:r>
              <a:t/>
            </a:r>
            <a:endParaRPr b="1" i="0" sz="2500" u="none" cap="none" strike="noStrike">
              <a:solidFill>
                <a:srgbClr val="152D54"/>
              </a:solidFill>
              <a:latin typeface="Tahoma"/>
              <a:ea typeface="Tahoma"/>
              <a:cs typeface="Tahoma"/>
              <a:sym typeface="Tahoma"/>
            </a:endParaRPr>
          </a:p>
        </p:txBody>
      </p:sp>
      <p:sp>
        <p:nvSpPr>
          <p:cNvPr id="103" name="Google Shape;103;p1"/>
          <p:cNvSpPr txBox="1"/>
          <p:nvPr/>
        </p:nvSpPr>
        <p:spPr>
          <a:xfrm>
            <a:off x="6994103" y="7048623"/>
            <a:ext cx="11353800" cy="86177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E12227"/>
              </a:buClr>
              <a:buSzPts val="2500"/>
              <a:buFont typeface="Tahoma"/>
              <a:buNone/>
            </a:pPr>
            <a:r>
              <a:rPr b="1" i="0" lang="en-US" sz="2500" u="none" cap="none" strike="noStrike">
                <a:solidFill>
                  <a:srgbClr val="E12227"/>
                </a:solidFill>
                <a:latin typeface="Tahoma"/>
                <a:ea typeface="Tahoma"/>
                <a:cs typeface="Tahoma"/>
                <a:sym typeface="Tahoma"/>
              </a:rPr>
              <a:t>Kritiska domāšana profesionālajai attīstībai:</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5"/>
              </a:spcBef>
              <a:spcAft>
                <a:spcPts val="0"/>
              </a:spcAft>
              <a:buClr>
                <a:srgbClr val="E12227"/>
              </a:buClr>
              <a:buSzPts val="2500"/>
              <a:buFont typeface="Tahoma"/>
              <a:buNone/>
            </a:pPr>
            <a:r>
              <a:rPr b="1" i="0" lang="en-US" sz="2500" u="none" cap="none" strike="noStrike">
                <a:solidFill>
                  <a:srgbClr val="E12227"/>
                </a:solidFill>
                <a:latin typeface="Tahoma"/>
                <a:ea typeface="Tahoma"/>
                <a:cs typeface="Tahoma"/>
                <a:sym typeface="Tahoma"/>
              </a:rPr>
              <a:t>Entrecomp “Idejas un iespējas”</a:t>
            </a:r>
            <a:endParaRPr b="0" i="0" sz="1400" u="none" cap="none" strike="noStrike">
              <a:solidFill>
                <a:srgbClr val="000000"/>
              </a:solidFill>
              <a:latin typeface="Arial"/>
              <a:ea typeface="Arial"/>
              <a:cs typeface="Arial"/>
              <a:sym typeface="Arial"/>
            </a:endParaRPr>
          </a:p>
        </p:txBody>
      </p:sp>
      <p:pic>
        <p:nvPicPr>
          <p:cNvPr id="104" name="Google Shape;104;p1"/>
          <p:cNvPicPr preferRelativeResize="0"/>
          <p:nvPr/>
        </p:nvPicPr>
        <p:blipFill rotWithShape="1">
          <a:blip r:embed="rId3">
            <a:alphaModFix/>
          </a:blip>
          <a:srcRect b="0" l="0" r="0" t="0"/>
          <a:stretch/>
        </p:blipFill>
        <p:spPr>
          <a:xfrm>
            <a:off x="8289503" y="9661769"/>
            <a:ext cx="10058400" cy="556688"/>
          </a:xfrm>
          <a:prstGeom prst="rect">
            <a:avLst/>
          </a:prstGeom>
          <a:noFill/>
          <a:ln>
            <a:noFill/>
          </a:ln>
        </p:spPr>
      </p:pic>
      <p:pic>
        <p:nvPicPr>
          <p:cNvPr id="105" name="Google Shape;105;p1"/>
          <p:cNvPicPr preferRelativeResize="0"/>
          <p:nvPr/>
        </p:nvPicPr>
        <p:blipFill rotWithShape="1">
          <a:blip r:embed="rId4">
            <a:alphaModFix/>
          </a:blip>
          <a:srcRect b="0" l="0" r="0" t="0"/>
          <a:stretch/>
        </p:blipFill>
        <p:spPr>
          <a:xfrm>
            <a:off x="6324600" y="9705175"/>
            <a:ext cx="1985322" cy="432844"/>
          </a:xfrm>
          <a:prstGeom prst="rect">
            <a:avLst/>
          </a:prstGeom>
          <a:noFill/>
          <a:ln>
            <a:noFill/>
          </a:ln>
        </p:spPr>
      </p:pic>
      <p:pic>
        <p:nvPicPr>
          <p:cNvPr id="106" name="Google Shape;106;p1"/>
          <p:cNvPicPr preferRelativeResize="0"/>
          <p:nvPr/>
        </p:nvPicPr>
        <p:blipFill rotWithShape="1">
          <a:blip r:embed="rId5">
            <a:alphaModFix/>
          </a:blip>
          <a:srcRect b="0" l="0" r="0" t="0"/>
          <a:stretch/>
        </p:blipFill>
        <p:spPr>
          <a:xfrm>
            <a:off x="5257800" y="9715392"/>
            <a:ext cx="936335" cy="449441"/>
          </a:xfrm>
          <a:prstGeom prst="rect">
            <a:avLst/>
          </a:prstGeom>
          <a:noFill/>
          <a:ln>
            <a:noFill/>
          </a:ln>
        </p:spPr>
      </p:pic>
      <p:sp>
        <p:nvSpPr>
          <p:cNvPr id="107" name="Google Shape;107;p1"/>
          <p:cNvSpPr txBox="1"/>
          <p:nvPr/>
        </p:nvSpPr>
        <p:spPr>
          <a:xfrm>
            <a:off x="10535050" y="8011775"/>
            <a:ext cx="42462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243255"/>
                </a:solidFill>
                <a:latin typeface="Tahoma"/>
                <a:ea typeface="Tahoma"/>
                <a:cs typeface="Tahoma"/>
                <a:sym typeface="Tahoma"/>
              </a:rPr>
              <a:t>PARTNERIS: IHF asbl</a:t>
            </a:r>
            <a:endParaRPr b="1" i="0" sz="2000" u="none" cap="none" strike="noStrike">
              <a:solidFill>
                <a:srgbClr val="243255"/>
              </a:solidFill>
              <a:latin typeface="Tahoma"/>
              <a:ea typeface="Tahoma"/>
              <a:cs typeface="Tahoma"/>
              <a:sym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0"/>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b="0" i="0" sz="1400" u="none" cap="none" strike="noStrike">
              <a:solidFill>
                <a:schemeClr val="lt1"/>
              </a:solidFill>
              <a:latin typeface="Arial"/>
              <a:ea typeface="Arial"/>
              <a:cs typeface="Arial"/>
              <a:sym typeface="Arial"/>
            </a:endParaRPr>
          </a:p>
        </p:txBody>
      </p:sp>
      <p:pic>
        <p:nvPicPr>
          <p:cNvPr id="216" name="Google Shape;216;p10"/>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217" name="Google Shape;217;p10"/>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218" name="Google Shape;218;p10"/>
          <p:cNvSpPr/>
          <p:nvPr/>
        </p:nvSpPr>
        <p:spPr>
          <a:xfrm>
            <a:off x="0" y="8191500"/>
            <a:ext cx="18288000" cy="2095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9" name="Google Shape;219;p10"/>
          <p:cNvPicPr preferRelativeResize="0"/>
          <p:nvPr/>
        </p:nvPicPr>
        <p:blipFill rotWithShape="1">
          <a:blip r:embed="rId5">
            <a:alphaModFix/>
          </a:blip>
          <a:srcRect b="0" l="0" r="0" t="0"/>
          <a:stretch/>
        </p:blipFill>
        <p:spPr>
          <a:xfrm>
            <a:off x="2395104" y="0"/>
            <a:ext cx="12992100" cy="10287000"/>
          </a:xfrm>
          <a:prstGeom prst="rect">
            <a:avLst/>
          </a:prstGeom>
          <a:noFill/>
          <a:ln>
            <a:noFill/>
          </a:ln>
        </p:spPr>
      </p:pic>
      <p:sp>
        <p:nvSpPr>
          <p:cNvPr id="220" name="Google Shape;220;p10"/>
          <p:cNvSpPr txBox="1"/>
          <p:nvPr/>
        </p:nvSpPr>
        <p:spPr>
          <a:xfrm>
            <a:off x="4343400" y="9208711"/>
            <a:ext cx="960120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EntreComp pamats, vizuāls attēlojums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1"/>
          <p:cNvSpPr txBox="1"/>
          <p:nvPr/>
        </p:nvSpPr>
        <p:spPr>
          <a:xfrm>
            <a:off x="14649849" y="647700"/>
            <a:ext cx="3201900" cy="7518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rgbClr val="E12227"/>
                </a:solidFill>
                <a:latin typeface="Tahoma"/>
                <a:ea typeface="Tahoma"/>
                <a:cs typeface="Tahoma"/>
                <a:sym typeface="Tahoma"/>
              </a:rPr>
              <a:t>1. nodaļa</a:t>
            </a:r>
            <a:endParaRPr b="0" i="0" sz="1400" u="none" cap="none" strike="noStrike">
              <a:solidFill>
                <a:srgbClr val="000000"/>
              </a:solidFill>
              <a:latin typeface="Arial"/>
              <a:ea typeface="Arial"/>
              <a:cs typeface="Arial"/>
              <a:sym typeface="Arial"/>
            </a:endParaRPr>
          </a:p>
        </p:txBody>
      </p:sp>
      <p:sp>
        <p:nvSpPr>
          <p:cNvPr id="227" name="Google Shape;227;p11"/>
          <p:cNvSpPr txBox="1"/>
          <p:nvPr/>
        </p:nvSpPr>
        <p:spPr>
          <a:xfrm>
            <a:off x="938055" y="2019300"/>
            <a:ext cx="16913699" cy="629660"/>
          </a:xfrm>
          <a:prstGeom prst="rect">
            <a:avLst/>
          </a:prstGeom>
          <a:noFill/>
          <a:ln>
            <a:noFill/>
          </a:ln>
        </p:spPr>
        <p:txBody>
          <a:bodyPr anchorCtr="0" anchor="t" bIns="0" lIns="0" spcFirstLastPara="1" rIns="0" wrap="square" tIns="13950">
            <a:spAutoFit/>
          </a:bodyPr>
          <a:lstStyle/>
          <a:p>
            <a:pPr indent="0" lvl="0" marL="12700" marR="0" rtl="0" algn="just">
              <a:lnSpc>
                <a:spcPct val="100000"/>
              </a:lnSpc>
              <a:spcBef>
                <a:spcPts val="0"/>
              </a:spcBef>
              <a:spcAft>
                <a:spcPts val="0"/>
              </a:spcAft>
              <a:buClr>
                <a:srgbClr val="000000"/>
              </a:buClr>
              <a:buSzPts val="4000"/>
              <a:buFont typeface="Arial"/>
              <a:buNone/>
            </a:pPr>
            <a:r>
              <a:rPr b="1" i="0" lang="en-US" sz="4000" u="none" cap="none" strike="noStrike">
                <a:solidFill>
                  <a:srgbClr val="243255"/>
                </a:solidFill>
                <a:latin typeface="Calibri"/>
                <a:ea typeface="Calibri"/>
                <a:cs typeface="Calibri"/>
                <a:sym typeface="Calibri"/>
              </a:rPr>
              <a:t>Apmācības jomas un kompetences: padziļināta uzmanība EntreComp</a:t>
            </a:r>
            <a:endParaRPr b="0" i="0" sz="1400" u="none" cap="none" strike="noStrike">
              <a:solidFill>
                <a:srgbClr val="000000"/>
              </a:solidFill>
              <a:latin typeface="Arial"/>
              <a:ea typeface="Arial"/>
              <a:cs typeface="Arial"/>
              <a:sym typeface="Arial"/>
            </a:endParaRPr>
          </a:p>
        </p:txBody>
      </p:sp>
      <p:sp>
        <p:nvSpPr>
          <p:cNvPr id="228" name="Google Shape;228;p11"/>
          <p:cNvSpPr txBox="1"/>
          <p:nvPr/>
        </p:nvSpPr>
        <p:spPr>
          <a:xfrm>
            <a:off x="228600" y="9563100"/>
            <a:ext cx="125730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b="0" i="0" sz="1400" u="none" cap="none" strike="noStrike">
              <a:solidFill>
                <a:schemeClr val="lt1"/>
              </a:solidFill>
              <a:latin typeface="Arial"/>
              <a:ea typeface="Arial"/>
              <a:cs typeface="Arial"/>
              <a:sym typeface="Arial"/>
            </a:endParaRPr>
          </a:p>
        </p:txBody>
      </p:sp>
      <p:pic>
        <p:nvPicPr>
          <p:cNvPr id="229" name="Google Shape;229;p11"/>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230" name="Google Shape;230;p11"/>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231" name="Google Shape;231;p11"/>
          <p:cNvSpPr txBox="1"/>
          <p:nvPr/>
        </p:nvSpPr>
        <p:spPr>
          <a:xfrm>
            <a:off x="938055" y="3009900"/>
            <a:ext cx="16913700" cy="52641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Kā jau minējām, EntreComp ietvarstruktūra ietver 15 kompetences, kas vienlīdzīgi sadalītas trīs mācību jomās, kuras ir savstarpēji cieši saistītas: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514350" lvl="0" marL="514350" marR="0" rtl="0" algn="just">
              <a:lnSpc>
                <a:spcPct val="100000"/>
              </a:lnSpc>
              <a:spcBef>
                <a:spcPts val="0"/>
              </a:spcBef>
              <a:spcAft>
                <a:spcPts val="0"/>
              </a:spcAft>
              <a:buClr>
                <a:srgbClr val="0070C0"/>
              </a:buClr>
              <a:buSzPts val="2800"/>
              <a:buFont typeface="Calibri"/>
              <a:buAutoNum type="arabicPeriod"/>
            </a:pPr>
            <a:r>
              <a:rPr b="1" i="0" lang="en-US" sz="2800" u="none" cap="none" strike="noStrike">
                <a:solidFill>
                  <a:srgbClr val="0070C0"/>
                </a:solidFill>
                <a:latin typeface="Calibri"/>
                <a:ea typeface="Calibri"/>
                <a:cs typeface="Calibri"/>
                <a:sym typeface="Calibri"/>
              </a:rPr>
              <a:t>IDEJA UN IESPĒJAS</a:t>
            </a:r>
            <a:endParaRPr b="0" i="0" sz="1400" u="none" cap="none" strike="noStrike">
              <a:solidFill>
                <a:srgbClr val="000000"/>
              </a:solidFill>
              <a:latin typeface="Arial"/>
              <a:ea typeface="Arial"/>
              <a:cs typeface="Arial"/>
              <a:sym typeface="Arial"/>
            </a:endParaRPr>
          </a:p>
          <a:p>
            <a:pPr indent="-514350" lvl="0" marL="514350" marR="0" rtl="0" algn="just">
              <a:lnSpc>
                <a:spcPct val="100000"/>
              </a:lnSpc>
              <a:spcBef>
                <a:spcPts val="0"/>
              </a:spcBef>
              <a:spcAft>
                <a:spcPts val="0"/>
              </a:spcAft>
              <a:buClr>
                <a:srgbClr val="E36C09"/>
              </a:buClr>
              <a:buSzPts val="2800"/>
              <a:buFont typeface="Calibri"/>
              <a:buAutoNum type="arabicPeriod"/>
            </a:pPr>
            <a:r>
              <a:rPr b="1" i="0" lang="en-US" sz="2800" u="none" cap="none" strike="noStrike">
                <a:solidFill>
                  <a:srgbClr val="E36C09"/>
                </a:solidFill>
                <a:latin typeface="Calibri"/>
                <a:ea typeface="Calibri"/>
                <a:cs typeface="Calibri"/>
                <a:sym typeface="Calibri"/>
              </a:rPr>
              <a:t>RESURSI</a:t>
            </a:r>
            <a:endParaRPr b="0" i="0" sz="1400" u="none" cap="none" strike="noStrike">
              <a:solidFill>
                <a:srgbClr val="000000"/>
              </a:solidFill>
              <a:latin typeface="Arial"/>
              <a:ea typeface="Arial"/>
              <a:cs typeface="Arial"/>
              <a:sym typeface="Arial"/>
            </a:endParaRPr>
          </a:p>
          <a:p>
            <a:pPr indent="-514350" lvl="0" marL="514350" marR="0" rtl="0" algn="just">
              <a:lnSpc>
                <a:spcPct val="100000"/>
              </a:lnSpc>
              <a:spcBef>
                <a:spcPts val="0"/>
              </a:spcBef>
              <a:spcAft>
                <a:spcPts val="0"/>
              </a:spcAft>
              <a:buClr>
                <a:srgbClr val="76923C"/>
              </a:buClr>
              <a:buSzPts val="2800"/>
              <a:buFont typeface="Calibri"/>
              <a:buAutoNum type="arabicPeriod"/>
            </a:pPr>
            <a:r>
              <a:rPr b="1" i="0" lang="en-US" sz="2800" u="none" cap="none" strike="noStrike">
                <a:solidFill>
                  <a:srgbClr val="76923C"/>
                </a:solidFill>
                <a:latin typeface="Calibri"/>
                <a:ea typeface="Calibri"/>
                <a:cs typeface="Calibri"/>
                <a:sym typeface="Calibri"/>
              </a:rPr>
              <a:t>DARBĪBA</a:t>
            </a:r>
            <a:endParaRPr b="0" i="0" sz="1400" u="none" cap="none" strike="noStrike">
              <a:solidFill>
                <a:srgbClr val="000000"/>
              </a:solidFill>
              <a:latin typeface="Arial"/>
              <a:ea typeface="Arial"/>
              <a:cs typeface="Arial"/>
              <a:sym typeface="Arial"/>
            </a:endParaRPr>
          </a:p>
          <a:p>
            <a:pPr indent="-336550" lvl="0" marL="514350" marR="0" rtl="0" algn="just">
              <a:lnSpc>
                <a:spcPct val="100000"/>
              </a:lnSpc>
              <a:spcBef>
                <a:spcPts val="0"/>
              </a:spcBef>
              <a:spcAft>
                <a:spcPts val="0"/>
              </a:spcAft>
              <a:buClr>
                <a:schemeClr val="dk1"/>
              </a:buClr>
              <a:buSzPts val="2800"/>
              <a:buFont typeface="Calibri"/>
              <a:buNone/>
            </a:pPr>
            <a:r>
              <a:t/>
            </a:r>
            <a:endParaRPr b="0" i="0" sz="2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Vēlreiz ir svarīgi uzsvērt, ka EntreComp koncepcijā uzņēmējdarbība ir iecerēta nevis kā profesija, bet gan kā kompetence:</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	Uzņēmējdarbības kompetences attiecas uz visām sociālās un profesionālās dzīves jomām, tostarp nodarbināmību, profesionālo pilnvērtību un pat aktīvu pilsoniskumu.</a:t>
            </a:r>
            <a:endParaRPr b="0" i="0" sz="1400" u="none" cap="none" strike="noStrike">
              <a:solidFill>
                <a:srgbClr val="000000"/>
              </a:solidFill>
              <a:latin typeface="Arial"/>
              <a:ea typeface="Arial"/>
              <a:cs typeface="Arial"/>
              <a:sym typeface="Arial"/>
            </a:endParaRPr>
          </a:p>
        </p:txBody>
      </p:sp>
      <p:sp>
        <p:nvSpPr>
          <p:cNvPr id="232" name="Google Shape;232;p11"/>
          <p:cNvSpPr/>
          <p:nvPr/>
        </p:nvSpPr>
        <p:spPr>
          <a:xfrm>
            <a:off x="938050" y="7353300"/>
            <a:ext cx="432300" cy="304800"/>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2"/>
          <p:cNvSpPr txBox="1"/>
          <p:nvPr/>
        </p:nvSpPr>
        <p:spPr>
          <a:xfrm>
            <a:off x="14635275" y="647700"/>
            <a:ext cx="3216600" cy="7518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rgbClr val="E12227"/>
                </a:solidFill>
                <a:latin typeface="Tahoma"/>
                <a:ea typeface="Tahoma"/>
                <a:cs typeface="Tahoma"/>
                <a:sym typeface="Tahoma"/>
              </a:rPr>
              <a:t>1. nodaļa</a:t>
            </a:r>
            <a:endParaRPr b="0" i="0" sz="1400" u="none" cap="none" strike="noStrike">
              <a:solidFill>
                <a:srgbClr val="000000"/>
              </a:solidFill>
              <a:latin typeface="Arial"/>
              <a:ea typeface="Arial"/>
              <a:cs typeface="Arial"/>
              <a:sym typeface="Arial"/>
            </a:endParaRPr>
          </a:p>
        </p:txBody>
      </p:sp>
      <p:sp>
        <p:nvSpPr>
          <p:cNvPr id="239" name="Google Shape;239;p12"/>
          <p:cNvSpPr txBox="1"/>
          <p:nvPr/>
        </p:nvSpPr>
        <p:spPr>
          <a:xfrm>
            <a:off x="938055" y="2019300"/>
            <a:ext cx="16913699" cy="629660"/>
          </a:xfrm>
          <a:prstGeom prst="rect">
            <a:avLst/>
          </a:prstGeom>
          <a:noFill/>
          <a:ln>
            <a:noFill/>
          </a:ln>
        </p:spPr>
        <p:txBody>
          <a:bodyPr anchorCtr="0" anchor="t" bIns="0" lIns="0" spcFirstLastPara="1" rIns="0" wrap="square" tIns="13950">
            <a:spAutoFit/>
          </a:bodyPr>
          <a:lstStyle/>
          <a:p>
            <a:pPr indent="0" lvl="0" marL="12700" marR="0" rtl="0" algn="just">
              <a:lnSpc>
                <a:spcPct val="100000"/>
              </a:lnSpc>
              <a:spcBef>
                <a:spcPts val="0"/>
              </a:spcBef>
              <a:spcAft>
                <a:spcPts val="0"/>
              </a:spcAft>
              <a:buClr>
                <a:srgbClr val="000000"/>
              </a:buClr>
              <a:buSzPts val="4000"/>
              <a:buFont typeface="Arial"/>
              <a:buNone/>
            </a:pPr>
            <a:r>
              <a:rPr b="1" i="0" lang="en-US" sz="4000" u="none" cap="none" strike="noStrike">
                <a:solidFill>
                  <a:srgbClr val="0070C0"/>
                </a:solidFill>
                <a:latin typeface="Calibri"/>
                <a:ea typeface="Calibri"/>
                <a:cs typeface="Calibri"/>
                <a:sym typeface="Calibri"/>
              </a:rPr>
              <a:t>IDEJA UN IESPĒJAS</a:t>
            </a:r>
            <a:endParaRPr b="0" i="0" sz="1400" u="none" cap="none" strike="noStrike">
              <a:solidFill>
                <a:srgbClr val="000000"/>
              </a:solidFill>
              <a:latin typeface="Arial"/>
              <a:ea typeface="Arial"/>
              <a:cs typeface="Arial"/>
              <a:sym typeface="Arial"/>
            </a:endParaRPr>
          </a:p>
        </p:txBody>
      </p:sp>
      <p:sp>
        <p:nvSpPr>
          <p:cNvPr id="240" name="Google Shape;240;p12"/>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a:t>
            </a:r>
            <a:endParaRPr b="0" i="0" sz="1400" u="none" cap="none" strike="noStrike">
              <a:solidFill>
                <a:schemeClr val="lt1"/>
              </a:solidFill>
              <a:latin typeface="Arial"/>
              <a:ea typeface="Arial"/>
              <a:cs typeface="Arial"/>
              <a:sym typeface="Arial"/>
            </a:endParaRPr>
          </a:p>
        </p:txBody>
      </p:sp>
      <p:pic>
        <p:nvPicPr>
          <p:cNvPr id="241" name="Google Shape;241;p12"/>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242" name="Google Shape;242;p12"/>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graphicFrame>
        <p:nvGraphicFramePr>
          <p:cNvPr id="243" name="Google Shape;243;p12"/>
          <p:cNvGraphicFramePr/>
          <p:nvPr/>
        </p:nvGraphicFramePr>
        <p:xfrm>
          <a:off x="228601" y="2787879"/>
          <a:ext cx="3000000" cy="3000000"/>
        </p:xfrm>
        <a:graphic>
          <a:graphicData uri="http://schemas.openxmlformats.org/drawingml/2006/table">
            <a:tbl>
              <a:tblPr bandRow="1" firstRow="1">
                <a:noFill/>
                <a:tableStyleId>{0449804D-1E44-41BD-A9B3-49C434919DB6}</a:tableStyleId>
              </a:tblPr>
              <a:tblGrid>
                <a:gridCol w="4377575"/>
                <a:gridCol w="4239800"/>
                <a:gridCol w="9213425"/>
              </a:tblGrid>
              <a:tr h="500925">
                <a:tc>
                  <a:txBody>
                    <a:bodyPr/>
                    <a:lstStyle/>
                    <a:p>
                      <a:pPr indent="0" lvl="0" marL="0" marR="0" rtl="0" algn="l">
                        <a:lnSpc>
                          <a:spcPct val="100000"/>
                        </a:lnSpc>
                        <a:spcBef>
                          <a:spcPts val="0"/>
                        </a:spcBef>
                        <a:spcAft>
                          <a:spcPts val="0"/>
                        </a:spcAft>
                        <a:buClr>
                          <a:srgbClr val="000000"/>
                        </a:buClr>
                        <a:buSzPts val="2800"/>
                        <a:buFont typeface="Arial"/>
                        <a:buNone/>
                      </a:pPr>
                      <a:r>
                        <a:rPr lang="en-US" sz="2800" u="none" cap="none" strike="noStrike">
                          <a:solidFill>
                            <a:schemeClr val="dk1"/>
                          </a:solidFill>
                        </a:rPr>
                        <a:t>Kompetence</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CCE4"/>
                    </a:solidFill>
                  </a:tcPr>
                </a:tc>
                <a:tc>
                  <a:txBody>
                    <a:bodyPr/>
                    <a:lstStyle/>
                    <a:p>
                      <a:pPr indent="0" lvl="0" marL="0" marR="0" rtl="0" algn="l">
                        <a:lnSpc>
                          <a:spcPct val="100000"/>
                        </a:lnSpc>
                        <a:spcBef>
                          <a:spcPts val="0"/>
                        </a:spcBef>
                        <a:spcAft>
                          <a:spcPts val="0"/>
                        </a:spcAft>
                        <a:buClr>
                          <a:srgbClr val="000000"/>
                        </a:buClr>
                        <a:buSzPts val="2800"/>
                        <a:buFont typeface="Arial"/>
                        <a:buNone/>
                      </a:pPr>
                      <a:r>
                        <a:rPr lang="en-US" sz="2800" u="none" cap="none" strike="noStrike">
                          <a:solidFill>
                            <a:schemeClr val="dk1"/>
                          </a:solidFill>
                        </a:rPr>
                        <a:t>Padoms</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CCE4"/>
                    </a:solidFill>
                  </a:tcPr>
                </a:tc>
                <a:tc>
                  <a:txBody>
                    <a:bodyPr/>
                    <a:lstStyle/>
                    <a:p>
                      <a:pPr indent="0" lvl="0" marL="0" marR="0" rtl="0" algn="l">
                        <a:lnSpc>
                          <a:spcPct val="100000"/>
                        </a:lnSpc>
                        <a:spcBef>
                          <a:spcPts val="0"/>
                        </a:spcBef>
                        <a:spcAft>
                          <a:spcPts val="0"/>
                        </a:spcAft>
                        <a:buClr>
                          <a:srgbClr val="000000"/>
                        </a:buClr>
                        <a:buSzPts val="2800"/>
                        <a:buFont typeface="Arial"/>
                        <a:buNone/>
                      </a:pPr>
                      <a:r>
                        <a:rPr lang="en-US" sz="2800" u="none" cap="none" strike="noStrike">
                          <a:solidFill>
                            <a:schemeClr val="dk1"/>
                          </a:solidFill>
                        </a:rPr>
                        <a:t>Apraksts</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CCE4"/>
                    </a:solidFill>
                  </a:tcPr>
                </a:tc>
              </a:tr>
              <a:tr h="923050">
                <a:tc>
                  <a:txBody>
                    <a:bodyPr/>
                    <a:lstStyle/>
                    <a:p>
                      <a:pPr indent="0" lvl="0" marL="0" marR="0" rtl="0" algn="l">
                        <a:lnSpc>
                          <a:spcPct val="100000"/>
                        </a:lnSpc>
                        <a:spcBef>
                          <a:spcPts val="0"/>
                        </a:spcBef>
                        <a:spcAft>
                          <a:spcPts val="0"/>
                        </a:spcAft>
                        <a:buClr>
                          <a:srgbClr val="000000"/>
                        </a:buClr>
                        <a:buSzPts val="2400"/>
                        <a:buFont typeface="Arial"/>
                        <a:buNone/>
                      </a:pPr>
                      <a:r>
                        <a:rPr b="1" lang="en-US" sz="2400" u="none" cap="none" strike="noStrike"/>
                        <a:t>1.1. Iespēju pamanīšana</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3B3D7"/>
                    </a:solidFill>
                  </a:tcPr>
                </a:tc>
                <a:tc>
                  <a:txBody>
                    <a:bodyPr/>
                    <a:lstStyle/>
                    <a:p>
                      <a:pPr indent="0" lvl="0" marL="0" marR="0" rtl="0" algn="just">
                        <a:lnSpc>
                          <a:spcPct val="100000"/>
                        </a:lnSpc>
                        <a:spcBef>
                          <a:spcPts val="0"/>
                        </a:spcBef>
                        <a:spcAft>
                          <a:spcPts val="0"/>
                        </a:spcAft>
                        <a:buClr>
                          <a:srgbClr val="000000"/>
                        </a:buClr>
                        <a:buSzPts val="1800"/>
                        <a:buFont typeface="Arial"/>
                        <a:buNone/>
                      </a:pPr>
                      <a:r>
                        <a:rPr i="1" lang="en-US" sz="1800" u="none" cap="none" strike="noStrike"/>
                        <a:t>Izmantot savu iztēli un spējas, lai identificētu iespējas radīt vērtību</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285750" lvl="0" marL="285750" marR="0" rtl="0" algn="just">
                        <a:lnSpc>
                          <a:spcPct val="100000"/>
                        </a:lnSpc>
                        <a:spcBef>
                          <a:spcPts val="0"/>
                        </a:spcBef>
                        <a:spcAft>
                          <a:spcPts val="0"/>
                        </a:spcAft>
                        <a:buClr>
                          <a:srgbClr val="000000"/>
                        </a:buClr>
                        <a:buSzPts val="1600"/>
                        <a:buFont typeface="Arial"/>
                        <a:buChar char="•"/>
                      </a:pPr>
                      <a:r>
                        <a:rPr lang="en-US" sz="1600" u="none" cap="none" strike="noStrike"/>
                        <a:t>Identificēt un izmantot vērtības radīšanas iespējas, izpētot sociālo, kultūras un ekonomisko vidi.</a:t>
                      </a:r>
                      <a:endParaRPr sz="1600" u="none" cap="none" strike="noStrike"/>
                    </a:p>
                    <a:p>
                      <a:pPr indent="-285750" lvl="0" marL="285750" marR="0" rtl="0" algn="just">
                        <a:lnSpc>
                          <a:spcPct val="100000"/>
                        </a:lnSpc>
                        <a:spcBef>
                          <a:spcPts val="0"/>
                        </a:spcBef>
                        <a:spcAft>
                          <a:spcPts val="0"/>
                        </a:spcAft>
                        <a:buClr>
                          <a:srgbClr val="000000"/>
                        </a:buClr>
                        <a:buSzPts val="1600"/>
                        <a:buFont typeface="Arial"/>
                        <a:buChar char="•"/>
                      </a:pPr>
                      <a:r>
                        <a:rPr lang="en-US" sz="1600" u="none" cap="none" strike="noStrike"/>
                        <a:t>Identificēt vajadzības un izaicinājumus, kas jārisina</a:t>
                      </a:r>
                      <a:endParaRPr sz="1600" u="none" cap="none" strike="noStrike"/>
                    </a:p>
                    <a:p>
                      <a:pPr indent="-285750" lvl="0" marL="285750" marR="0" rtl="0" algn="just">
                        <a:lnSpc>
                          <a:spcPct val="100000"/>
                        </a:lnSpc>
                        <a:spcBef>
                          <a:spcPts val="0"/>
                        </a:spcBef>
                        <a:spcAft>
                          <a:spcPts val="0"/>
                        </a:spcAft>
                        <a:buClr>
                          <a:srgbClr val="000000"/>
                        </a:buClr>
                        <a:buSzPts val="1600"/>
                        <a:buFont typeface="Arial"/>
                        <a:buChar char="•"/>
                      </a:pPr>
                      <a:r>
                        <a:rPr lang="en-US" sz="1600" u="none" cap="none" strike="noStrike"/>
                        <a:t>Izveidot jaunas saiknes un apvienot izkliedētos ainavas elementus, lai radītu vērtības radīšanas iespējas</a:t>
                      </a:r>
                      <a:endParaRPr sz="16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755475">
                <a:tc>
                  <a:txBody>
                    <a:bodyPr/>
                    <a:lstStyle/>
                    <a:p>
                      <a:pPr indent="0" lvl="0" marL="0" marR="0" rtl="0" algn="l">
                        <a:lnSpc>
                          <a:spcPct val="100000"/>
                        </a:lnSpc>
                        <a:spcBef>
                          <a:spcPts val="0"/>
                        </a:spcBef>
                        <a:spcAft>
                          <a:spcPts val="0"/>
                        </a:spcAft>
                        <a:buClr>
                          <a:srgbClr val="000000"/>
                        </a:buClr>
                        <a:buSzPts val="2400"/>
                        <a:buFont typeface="Arial"/>
                        <a:buNone/>
                      </a:pPr>
                      <a:r>
                        <a:rPr b="1" lang="en-US" sz="2400" u="none" cap="none" strike="noStrike"/>
                        <a:t>1.2. Radošums</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3B3D7"/>
                    </a:solidFill>
                  </a:tcPr>
                </a:tc>
                <a:tc>
                  <a:txBody>
                    <a:bodyPr/>
                    <a:lstStyle/>
                    <a:p>
                      <a:pPr indent="0" lvl="0" marL="0" marR="0" rtl="0" algn="just">
                        <a:lnSpc>
                          <a:spcPct val="100000"/>
                        </a:lnSpc>
                        <a:spcBef>
                          <a:spcPts val="0"/>
                        </a:spcBef>
                        <a:spcAft>
                          <a:spcPts val="0"/>
                        </a:spcAft>
                        <a:buClr>
                          <a:srgbClr val="000000"/>
                        </a:buClr>
                        <a:buSzPts val="1800"/>
                        <a:buFont typeface="Arial"/>
                        <a:buNone/>
                      </a:pPr>
                      <a:r>
                        <a:rPr i="1" lang="en-US" sz="1800" u="none" cap="none" strike="noStrike"/>
                        <a:t>Izstrādāt radošas un mērķtiecīgas idejas</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285750" lvl="0" marL="285750" marR="0" rtl="0" algn="just">
                        <a:lnSpc>
                          <a:spcPct val="100000"/>
                        </a:lnSpc>
                        <a:spcBef>
                          <a:spcPts val="0"/>
                        </a:spcBef>
                        <a:spcAft>
                          <a:spcPts val="0"/>
                        </a:spcAft>
                        <a:buClr>
                          <a:srgbClr val="000000"/>
                        </a:buClr>
                        <a:buSzPts val="1600"/>
                        <a:buFont typeface="Arial"/>
                        <a:buChar char="•"/>
                      </a:pPr>
                      <a:r>
                        <a:rPr lang="en-US" sz="1600" u="none" cap="none" strike="noStrike"/>
                        <a:t>Izstrādāt vairākas idejas un iespējas radīt vērtību, tostarp labākus risinājumus esošajiem un jauniem izaicinājumiem.</a:t>
                      </a:r>
                      <a:endParaRPr sz="1600" u="none" cap="none" strike="noStrike"/>
                    </a:p>
                    <a:p>
                      <a:pPr indent="-285750" lvl="0" marL="285750" marR="0" rtl="0" algn="just">
                        <a:lnSpc>
                          <a:spcPct val="100000"/>
                        </a:lnSpc>
                        <a:spcBef>
                          <a:spcPts val="0"/>
                        </a:spcBef>
                        <a:spcAft>
                          <a:spcPts val="0"/>
                        </a:spcAft>
                        <a:buClr>
                          <a:srgbClr val="000000"/>
                        </a:buClr>
                        <a:buSzPts val="1600"/>
                        <a:buFont typeface="Arial"/>
                        <a:buChar char="•"/>
                      </a:pPr>
                      <a:r>
                        <a:rPr lang="en-US" sz="1600" u="none" cap="none" strike="noStrike"/>
                        <a:t>Izpētīt un eksperimentēt ar inovatīvām pieejām</a:t>
                      </a:r>
                      <a:endParaRPr sz="1600" u="none" cap="none" strike="noStrike"/>
                    </a:p>
                    <a:p>
                      <a:pPr indent="-285750" lvl="0" marL="285750" marR="0" rtl="0" algn="just">
                        <a:lnSpc>
                          <a:spcPct val="100000"/>
                        </a:lnSpc>
                        <a:spcBef>
                          <a:spcPts val="0"/>
                        </a:spcBef>
                        <a:spcAft>
                          <a:spcPts val="0"/>
                        </a:spcAft>
                        <a:buClr>
                          <a:srgbClr val="000000"/>
                        </a:buClr>
                        <a:buSzPts val="1600"/>
                        <a:buFont typeface="Arial"/>
                        <a:buChar char="•"/>
                      </a:pPr>
                      <a:r>
                        <a:rPr lang="en-US" sz="1600" u="none" cap="none" strike="noStrike"/>
                        <a:t>Apvienojiet zināšanas un resursus, lai panāktu vērtīgus rezultātus</a:t>
                      </a:r>
                      <a:endParaRPr sz="16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831575">
                <a:tc>
                  <a:txBody>
                    <a:bodyPr/>
                    <a:lstStyle/>
                    <a:p>
                      <a:pPr indent="0" lvl="0" marL="0" marR="0" rtl="0" algn="l">
                        <a:lnSpc>
                          <a:spcPct val="100000"/>
                        </a:lnSpc>
                        <a:spcBef>
                          <a:spcPts val="0"/>
                        </a:spcBef>
                        <a:spcAft>
                          <a:spcPts val="0"/>
                        </a:spcAft>
                        <a:buClr>
                          <a:srgbClr val="000000"/>
                        </a:buClr>
                        <a:buSzPts val="2400"/>
                        <a:buFont typeface="Arial"/>
                        <a:buNone/>
                      </a:pPr>
                      <a:r>
                        <a:rPr b="1" lang="en-US" sz="2400" u="none" cap="none" strike="noStrike"/>
                        <a:t>1.3. Vīzija</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3B3D7"/>
                    </a:solidFill>
                  </a:tcPr>
                </a:tc>
                <a:tc>
                  <a:txBody>
                    <a:bodyPr/>
                    <a:lstStyle/>
                    <a:p>
                      <a:pPr indent="0" lvl="0" marL="0" marR="0" rtl="0" algn="just">
                        <a:lnSpc>
                          <a:spcPct val="100000"/>
                        </a:lnSpc>
                        <a:spcBef>
                          <a:spcPts val="0"/>
                        </a:spcBef>
                        <a:spcAft>
                          <a:spcPts val="0"/>
                        </a:spcAft>
                        <a:buClr>
                          <a:srgbClr val="000000"/>
                        </a:buClr>
                        <a:buSzPts val="1800"/>
                        <a:buFont typeface="Arial"/>
                        <a:buNone/>
                      </a:pPr>
                      <a:r>
                        <a:rPr i="1" lang="en-US" sz="1800" u="none" cap="none" strike="noStrike"/>
                        <a:t>Strādāt pie sava nākotnes redzējuma</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285750" lvl="0" marL="285750" marR="0" rtl="0" algn="just">
                        <a:lnSpc>
                          <a:spcPct val="100000"/>
                        </a:lnSpc>
                        <a:spcBef>
                          <a:spcPts val="0"/>
                        </a:spcBef>
                        <a:spcAft>
                          <a:spcPts val="0"/>
                        </a:spcAft>
                        <a:buClr>
                          <a:srgbClr val="000000"/>
                        </a:buClr>
                        <a:buSzPts val="1600"/>
                        <a:buFont typeface="Arial"/>
                        <a:buChar char="•"/>
                      </a:pPr>
                      <a:r>
                        <a:rPr lang="en-US" sz="1600" u="none" cap="none" strike="noStrike"/>
                        <a:t>Iedomājieties nākotni</a:t>
                      </a:r>
                      <a:endParaRPr sz="1600" u="none" cap="none" strike="noStrike"/>
                    </a:p>
                    <a:p>
                      <a:pPr indent="-285750" lvl="0" marL="285750" marR="0" rtl="0" algn="just">
                        <a:lnSpc>
                          <a:spcPct val="100000"/>
                        </a:lnSpc>
                        <a:spcBef>
                          <a:spcPts val="0"/>
                        </a:spcBef>
                        <a:spcAft>
                          <a:spcPts val="0"/>
                        </a:spcAft>
                        <a:buClr>
                          <a:srgbClr val="000000"/>
                        </a:buClr>
                        <a:buSzPts val="1600"/>
                        <a:buFont typeface="Arial"/>
                        <a:buChar char="•"/>
                      </a:pPr>
                      <a:r>
                        <a:rPr lang="en-US" sz="1600" u="none" cap="none" strike="noStrike"/>
                        <a:t>Izstrādājiet redzējumu, lai idejas pārvērstu darbībā</a:t>
                      </a:r>
                      <a:endParaRPr sz="1600" u="none" cap="none" strike="noStrike"/>
                    </a:p>
                    <a:p>
                      <a:pPr indent="-285750" lvl="0" marL="285750" marR="0" rtl="0" algn="just">
                        <a:lnSpc>
                          <a:spcPct val="100000"/>
                        </a:lnSpc>
                        <a:spcBef>
                          <a:spcPts val="0"/>
                        </a:spcBef>
                        <a:spcAft>
                          <a:spcPts val="0"/>
                        </a:spcAft>
                        <a:buClr>
                          <a:srgbClr val="000000"/>
                        </a:buClr>
                        <a:buSzPts val="1600"/>
                        <a:buFont typeface="Arial"/>
                        <a:buChar char="•"/>
                      </a:pPr>
                      <a:r>
                        <a:rPr lang="en-US" sz="1600" u="none" cap="none" strike="noStrike"/>
                        <a:t>Vizualizējiet nākotnes scenārijus, lai palīdzētu virzīt centienus un rīcību</a:t>
                      </a:r>
                      <a:endParaRPr sz="16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814175">
                <a:tc>
                  <a:txBody>
                    <a:bodyPr/>
                    <a:lstStyle/>
                    <a:p>
                      <a:pPr indent="0" lvl="0" marL="0" marR="0" rtl="0" algn="l">
                        <a:lnSpc>
                          <a:spcPct val="100000"/>
                        </a:lnSpc>
                        <a:spcBef>
                          <a:spcPts val="0"/>
                        </a:spcBef>
                        <a:spcAft>
                          <a:spcPts val="0"/>
                        </a:spcAft>
                        <a:buClr>
                          <a:srgbClr val="000000"/>
                        </a:buClr>
                        <a:buSzPts val="2400"/>
                        <a:buFont typeface="Arial"/>
                        <a:buNone/>
                      </a:pPr>
                      <a:r>
                        <a:rPr b="1" lang="en-US" sz="2400" u="none" cap="none" strike="noStrike"/>
                        <a:t>1.4. Ideju novērtēšana</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3B3D7"/>
                    </a:solidFill>
                  </a:tcPr>
                </a:tc>
                <a:tc>
                  <a:txBody>
                    <a:bodyPr/>
                    <a:lstStyle/>
                    <a:p>
                      <a:pPr indent="0" lvl="0" marL="0" marR="0" rtl="0" algn="just">
                        <a:lnSpc>
                          <a:spcPct val="100000"/>
                        </a:lnSpc>
                        <a:spcBef>
                          <a:spcPts val="0"/>
                        </a:spcBef>
                        <a:spcAft>
                          <a:spcPts val="0"/>
                        </a:spcAft>
                        <a:buClr>
                          <a:srgbClr val="000000"/>
                        </a:buClr>
                        <a:buSzPts val="1800"/>
                        <a:buFont typeface="Arial"/>
                        <a:buNone/>
                      </a:pPr>
                      <a:r>
                        <a:rPr i="1" lang="en-US" sz="1800" u="none" cap="none" strike="noStrike"/>
                        <a:t>Izmantojiet idejas un iespējas pēc iespējas labāk</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285750" lvl="0" marL="285750" marR="0" rtl="0" algn="just">
                        <a:lnSpc>
                          <a:spcPct val="100000"/>
                        </a:lnSpc>
                        <a:spcBef>
                          <a:spcPts val="0"/>
                        </a:spcBef>
                        <a:spcAft>
                          <a:spcPts val="0"/>
                        </a:spcAft>
                        <a:buClr>
                          <a:srgbClr val="000000"/>
                        </a:buClr>
                        <a:buSzPts val="1600"/>
                        <a:buFont typeface="Arial"/>
                        <a:buChar char="•"/>
                      </a:pPr>
                      <a:r>
                        <a:rPr lang="en-US" sz="1600" u="none" cap="none" strike="noStrike"/>
                        <a:t>Novērtējiet, kāda ir vērtība sociālā, kultūras un ekonomiskā ziņā.</a:t>
                      </a:r>
                      <a:endParaRPr sz="1600" u="none" cap="none" strike="noStrike"/>
                    </a:p>
                    <a:p>
                      <a:pPr indent="-285750" lvl="0" marL="285750" marR="0" rtl="0" algn="just">
                        <a:lnSpc>
                          <a:spcPct val="100000"/>
                        </a:lnSpc>
                        <a:spcBef>
                          <a:spcPts val="0"/>
                        </a:spcBef>
                        <a:spcAft>
                          <a:spcPts val="0"/>
                        </a:spcAft>
                        <a:buClr>
                          <a:srgbClr val="000000"/>
                        </a:buClr>
                        <a:buSzPts val="1600"/>
                        <a:buFont typeface="Arial"/>
                        <a:buChar char="•"/>
                      </a:pPr>
                      <a:r>
                        <a:rPr lang="en-US" sz="1600" u="none" cap="none" strike="noStrike"/>
                        <a:t>Atzīt idejas potenciālu vērtības radīšanā un noteikt piemērotus veidus, kā to maksimāli izmantot.</a:t>
                      </a:r>
                      <a:endParaRPr sz="16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814175">
                <a:tc>
                  <a:txBody>
                    <a:bodyPr/>
                    <a:lstStyle/>
                    <a:p>
                      <a:pPr indent="0" lvl="0" marL="0" marR="0" rtl="0" algn="l">
                        <a:lnSpc>
                          <a:spcPct val="100000"/>
                        </a:lnSpc>
                        <a:spcBef>
                          <a:spcPts val="0"/>
                        </a:spcBef>
                        <a:spcAft>
                          <a:spcPts val="0"/>
                        </a:spcAft>
                        <a:buClr>
                          <a:srgbClr val="000000"/>
                        </a:buClr>
                        <a:buSzPts val="2400"/>
                        <a:buFont typeface="Arial"/>
                        <a:buNone/>
                      </a:pPr>
                      <a:r>
                        <a:rPr b="1" lang="en-US" sz="2400" u="none" cap="none" strike="noStrike"/>
                        <a:t>1.5. Ētiska un ilgtspējīga domāšana</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3B3D7"/>
                    </a:solidFill>
                  </a:tcPr>
                </a:tc>
                <a:tc>
                  <a:txBody>
                    <a:bodyPr/>
                    <a:lstStyle/>
                    <a:p>
                      <a:pPr indent="0" lvl="0" marL="0" marR="0" rtl="0" algn="just">
                        <a:lnSpc>
                          <a:spcPct val="100000"/>
                        </a:lnSpc>
                        <a:spcBef>
                          <a:spcPts val="0"/>
                        </a:spcBef>
                        <a:spcAft>
                          <a:spcPts val="0"/>
                        </a:spcAft>
                        <a:buClr>
                          <a:srgbClr val="000000"/>
                        </a:buClr>
                        <a:buSzPts val="1800"/>
                        <a:buFont typeface="Arial"/>
                        <a:buNone/>
                      </a:pPr>
                      <a:r>
                        <a:rPr i="1" lang="en-US" sz="1800" u="none" cap="none" strike="noStrike"/>
                        <a:t>Novērtēt ideju, iespēju un darbību sekas un ietekmi</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285750" lvl="0" marL="285750" marR="0" rtl="0" algn="just">
                        <a:lnSpc>
                          <a:spcPct val="100000"/>
                        </a:lnSpc>
                        <a:spcBef>
                          <a:spcPts val="0"/>
                        </a:spcBef>
                        <a:spcAft>
                          <a:spcPts val="0"/>
                        </a:spcAft>
                        <a:buClr>
                          <a:srgbClr val="000000"/>
                        </a:buClr>
                        <a:buSzPts val="1600"/>
                        <a:buFont typeface="Arial"/>
                        <a:buChar char="•"/>
                      </a:pPr>
                      <a:r>
                        <a:rPr lang="en-US" sz="1600" u="none" cap="none" strike="noStrike"/>
                        <a:t>Novērtēt ideju, kas rada vērtību, sekas un uzņēmējdarbības darbības ietekmi uz mērķauditoriju, tirgu, sabiedrību un vidi.</a:t>
                      </a:r>
                      <a:endParaRPr sz="1600" u="none" cap="none" strike="noStrike"/>
                    </a:p>
                    <a:p>
                      <a:pPr indent="-285750" lvl="0" marL="285750" marR="0" rtl="0" algn="just">
                        <a:lnSpc>
                          <a:spcPct val="100000"/>
                        </a:lnSpc>
                        <a:spcBef>
                          <a:spcPts val="0"/>
                        </a:spcBef>
                        <a:spcAft>
                          <a:spcPts val="0"/>
                        </a:spcAft>
                        <a:buClr>
                          <a:srgbClr val="000000"/>
                        </a:buClr>
                        <a:buSzPts val="1600"/>
                        <a:buFont typeface="Arial"/>
                        <a:buChar char="•"/>
                      </a:pPr>
                      <a:r>
                        <a:rPr lang="en-US" sz="1600" u="none" cap="none" strike="noStrike"/>
                        <a:t>Pārdomāt, cik ilgtspējīgi ir ilgtermiņa sociālie, kultūras un ekonomiskie mērķi un izvēlētais darbības virziens</a:t>
                      </a:r>
                      <a:endParaRPr sz="1600" u="none" cap="none" strike="noStrike"/>
                    </a:p>
                    <a:p>
                      <a:pPr indent="-285750" lvl="0" marL="285750" marR="0" rtl="0" algn="just">
                        <a:lnSpc>
                          <a:spcPct val="100000"/>
                        </a:lnSpc>
                        <a:spcBef>
                          <a:spcPts val="0"/>
                        </a:spcBef>
                        <a:spcAft>
                          <a:spcPts val="0"/>
                        </a:spcAft>
                        <a:buClr>
                          <a:srgbClr val="000000"/>
                        </a:buClr>
                        <a:buSzPts val="1600"/>
                        <a:buFont typeface="Arial"/>
                        <a:buChar char="•"/>
                      </a:pPr>
                      <a:r>
                        <a:rPr lang="en-US" sz="1600" u="none" cap="none" strike="noStrike"/>
                        <a:t>Rīkoties atbildīgi</a:t>
                      </a:r>
                      <a:endParaRPr sz="16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244" name="Google Shape;244;p12"/>
          <p:cNvSpPr/>
          <p:nvPr/>
        </p:nvSpPr>
        <p:spPr>
          <a:xfrm>
            <a:off x="0" y="8435340"/>
            <a:ext cx="18288000" cy="185166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3"/>
          <p:cNvSpPr txBox="1"/>
          <p:nvPr/>
        </p:nvSpPr>
        <p:spPr>
          <a:xfrm>
            <a:off x="14649850" y="647700"/>
            <a:ext cx="3201900" cy="7518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rgbClr val="E12227"/>
                </a:solidFill>
                <a:latin typeface="Tahoma"/>
                <a:ea typeface="Tahoma"/>
                <a:cs typeface="Tahoma"/>
                <a:sym typeface="Tahoma"/>
              </a:rPr>
              <a:t>1. nodaļa</a:t>
            </a:r>
            <a:endParaRPr b="0" i="0" sz="1400" u="none" cap="none" strike="noStrike">
              <a:solidFill>
                <a:srgbClr val="000000"/>
              </a:solidFill>
              <a:latin typeface="Arial"/>
              <a:ea typeface="Arial"/>
              <a:cs typeface="Arial"/>
              <a:sym typeface="Arial"/>
            </a:endParaRPr>
          </a:p>
        </p:txBody>
      </p:sp>
      <p:sp>
        <p:nvSpPr>
          <p:cNvPr id="251" name="Google Shape;251;p13"/>
          <p:cNvSpPr txBox="1"/>
          <p:nvPr/>
        </p:nvSpPr>
        <p:spPr>
          <a:xfrm>
            <a:off x="938055" y="2019300"/>
            <a:ext cx="16913699" cy="629660"/>
          </a:xfrm>
          <a:prstGeom prst="rect">
            <a:avLst/>
          </a:prstGeom>
          <a:noFill/>
          <a:ln>
            <a:noFill/>
          </a:ln>
        </p:spPr>
        <p:txBody>
          <a:bodyPr anchorCtr="0" anchor="t" bIns="0" lIns="0" spcFirstLastPara="1" rIns="0" wrap="square" tIns="13950">
            <a:spAutoFit/>
          </a:bodyPr>
          <a:lstStyle/>
          <a:p>
            <a:pPr indent="0" lvl="0" marL="12700" marR="0" rtl="0" algn="just">
              <a:lnSpc>
                <a:spcPct val="100000"/>
              </a:lnSpc>
              <a:spcBef>
                <a:spcPts val="0"/>
              </a:spcBef>
              <a:spcAft>
                <a:spcPts val="0"/>
              </a:spcAft>
              <a:buClr>
                <a:srgbClr val="000000"/>
              </a:buClr>
              <a:buSzPts val="4000"/>
              <a:buFont typeface="Arial"/>
              <a:buNone/>
            </a:pPr>
            <a:r>
              <a:rPr b="1" i="0" lang="en-US" sz="4000" u="none" cap="none" strike="noStrike">
                <a:solidFill>
                  <a:srgbClr val="E36C09"/>
                </a:solidFill>
                <a:latin typeface="Calibri"/>
                <a:ea typeface="Calibri"/>
                <a:cs typeface="Calibri"/>
                <a:sym typeface="Calibri"/>
              </a:rPr>
              <a:t>RESURSI</a:t>
            </a:r>
            <a:endParaRPr b="0" i="0" sz="1400" u="none" cap="none" strike="noStrike">
              <a:solidFill>
                <a:srgbClr val="000000"/>
              </a:solidFill>
              <a:latin typeface="Arial"/>
              <a:ea typeface="Arial"/>
              <a:cs typeface="Arial"/>
              <a:sym typeface="Arial"/>
            </a:endParaRPr>
          </a:p>
        </p:txBody>
      </p:sp>
      <p:sp>
        <p:nvSpPr>
          <p:cNvPr id="252" name="Google Shape;252;p13"/>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a:t>
            </a:r>
            <a:endParaRPr b="0" i="0" sz="1400" u="none" cap="none" strike="noStrike">
              <a:solidFill>
                <a:schemeClr val="lt1"/>
              </a:solidFill>
              <a:latin typeface="Arial"/>
              <a:ea typeface="Arial"/>
              <a:cs typeface="Arial"/>
              <a:sym typeface="Arial"/>
            </a:endParaRPr>
          </a:p>
        </p:txBody>
      </p:sp>
      <p:pic>
        <p:nvPicPr>
          <p:cNvPr id="253" name="Google Shape;253;p13"/>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254" name="Google Shape;254;p13"/>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graphicFrame>
        <p:nvGraphicFramePr>
          <p:cNvPr id="255" name="Google Shape;255;p13"/>
          <p:cNvGraphicFramePr/>
          <p:nvPr/>
        </p:nvGraphicFramePr>
        <p:xfrm>
          <a:off x="228601" y="2787879"/>
          <a:ext cx="3000000" cy="3000000"/>
        </p:xfrm>
        <a:graphic>
          <a:graphicData uri="http://schemas.openxmlformats.org/drawingml/2006/table">
            <a:tbl>
              <a:tblPr bandRow="1" firstRow="1">
                <a:noFill/>
                <a:tableStyleId>{0449804D-1E44-41BD-A9B3-49C434919DB6}</a:tableStyleId>
              </a:tblPr>
              <a:tblGrid>
                <a:gridCol w="4377575"/>
                <a:gridCol w="4239800"/>
                <a:gridCol w="9213425"/>
              </a:tblGrid>
              <a:tr h="500925">
                <a:tc>
                  <a:txBody>
                    <a:bodyPr/>
                    <a:lstStyle/>
                    <a:p>
                      <a:pPr indent="0" lvl="0" marL="0" marR="0" rtl="0" algn="l">
                        <a:lnSpc>
                          <a:spcPct val="100000"/>
                        </a:lnSpc>
                        <a:spcBef>
                          <a:spcPts val="0"/>
                        </a:spcBef>
                        <a:spcAft>
                          <a:spcPts val="0"/>
                        </a:spcAft>
                        <a:buClr>
                          <a:srgbClr val="000000"/>
                        </a:buClr>
                        <a:buSzPts val="2800"/>
                        <a:buFont typeface="Arial"/>
                        <a:buNone/>
                      </a:pPr>
                      <a:r>
                        <a:rPr lang="en-US" sz="2800" u="none" cap="none" strike="noStrike">
                          <a:solidFill>
                            <a:schemeClr val="dk1"/>
                          </a:solidFill>
                        </a:rPr>
                        <a:t>Kompetence</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D4B4"/>
                    </a:solidFill>
                  </a:tcPr>
                </a:tc>
                <a:tc>
                  <a:txBody>
                    <a:bodyPr/>
                    <a:lstStyle/>
                    <a:p>
                      <a:pPr indent="0" lvl="0" marL="0" marR="0" rtl="0" algn="l">
                        <a:lnSpc>
                          <a:spcPct val="100000"/>
                        </a:lnSpc>
                        <a:spcBef>
                          <a:spcPts val="0"/>
                        </a:spcBef>
                        <a:spcAft>
                          <a:spcPts val="0"/>
                        </a:spcAft>
                        <a:buClr>
                          <a:srgbClr val="000000"/>
                        </a:buClr>
                        <a:buSzPts val="2800"/>
                        <a:buFont typeface="Arial"/>
                        <a:buNone/>
                      </a:pPr>
                      <a:r>
                        <a:rPr lang="en-US" sz="2800" u="none" cap="none" strike="noStrike">
                          <a:solidFill>
                            <a:schemeClr val="dk1"/>
                          </a:solidFill>
                        </a:rPr>
                        <a:t>Padoms</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D4B4"/>
                    </a:solidFill>
                  </a:tcPr>
                </a:tc>
                <a:tc>
                  <a:txBody>
                    <a:bodyPr/>
                    <a:lstStyle/>
                    <a:p>
                      <a:pPr indent="0" lvl="0" marL="0" marR="0" rtl="0" algn="l">
                        <a:lnSpc>
                          <a:spcPct val="100000"/>
                        </a:lnSpc>
                        <a:spcBef>
                          <a:spcPts val="0"/>
                        </a:spcBef>
                        <a:spcAft>
                          <a:spcPts val="0"/>
                        </a:spcAft>
                        <a:buClr>
                          <a:srgbClr val="000000"/>
                        </a:buClr>
                        <a:buSzPts val="2800"/>
                        <a:buFont typeface="Arial"/>
                        <a:buNone/>
                      </a:pPr>
                      <a:r>
                        <a:rPr lang="en-US" sz="2800" u="none" cap="none" strike="noStrike">
                          <a:solidFill>
                            <a:schemeClr val="dk1"/>
                          </a:solidFill>
                        </a:rPr>
                        <a:t>Apraksts</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D4B4"/>
                    </a:solidFill>
                  </a:tcPr>
                </a:tc>
              </a:tr>
              <a:tr h="923050">
                <a:tc>
                  <a:txBody>
                    <a:bodyPr/>
                    <a:lstStyle/>
                    <a:p>
                      <a:pPr indent="0" lvl="0" marL="0" marR="0" rtl="0" algn="just">
                        <a:lnSpc>
                          <a:spcPct val="100000"/>
                        </a:lnSpc>
                        <a:spcBef>
                          <a:spcPts val="0"/>
                        </a:spcBef>
                        <a:spcAft>
                          <a:spcPts val="0"/>
                        </a:spcAft>
                        <a:buClr>
                          <a:srgbClr val="000000"/>
                        </a:buClr>
                        <a:buSzPts val="2400"/>
                        <a:buFont typeface="Arial"/>
                        <a:buNone/>
                      </a:pPr>
                      <a:r>
                        <a:rPr b="1" lang="en-US" sz="2400" u="none" cap="none" strike="noStrike">
                          <a:solidFill>
                            <a:schemeClr val="dk1"/>
                          </a:solidFill>
                        </a:rPr>
                        <a:t>2.1 </a:t>
                      </a:r>
                      <a:r>
                        <a:rPr b="1" lang="en-US" sz="2400" u="none" cap="none" strike="noStrike"/>
                        <a:t>Pašapziņa un pašefektivitāte</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BF8E"/>
                    </a:solidFill>
                  </a:tcPr>
                </a:tc>
                <a:tc>
                  <a:txBody>
                    <a:bodyPr/>
                    <a:lstStyle/>
                    <a:p>
                      <a:pPr indent="0" lvl="0" marL="0" marR="0" rtl="0" algn="just">
                        <a:lnSpc>
                          <a:spcPct val="100000"/>
                        </a:lnSpc>
                        <a:spcBef>
                          <a:spcPts val="0"/>
                        </a:spcBef>
                        <a:spcAft>
                          <a:spcPts val="0"/>
                        </a:spcAft>
                        <a:buClr>
                          <a:srgbClr val="000000"/>
                        </a:buClr>
                        <a:buSzPts val="1800"/>
                        <a:buFont typeface="Arial"/>
                        <a:buNone/>
                      </a:pPr>
                      <a:r>
                        <a:rPr i="1" lang="en-US" sz="1800" u="none" cap="none" strike="noStrike"/>
                        <a:t>Ticēt sev un turpināt attīstīties</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285750" lvl="0" marL="285750" marR="0" rtl="0" algn="just">
                        <a:lnSpc>
                          <a:spcPct val="100000"/>
                        </a:lnSpc>
                        <a:spcBef>
                          <a:spcPts val="0"/>
                        </a:spcBef>
                        <a:spcAft>
                          <a:spcPts val="0"/>
                        </a:spcAft>
                        <a:buClr>
                          <a:srgbClr val="000000"/>
                        </a:buClr>
                        <a:buSzPts val="1600"/>
                        <a:buFont typeface="Arial"/>
                        <a:buChar char="•"/>
                      </a:pPr>
                      <a:r>
                        <a:rPr lang="en-US" sz="1600" u="none" cap="none" strike="noStrike"/>
                        <a:t>Pārdomāt savas vajadzības, centienus un vēlmes īstermiņā, vidējā termiņā un ilgtermiņā.</a:t>
                      </a:r>
                      <a:endParaRPr sz="1600" u="none" cap="none" strike="noStrike"/>
                    </a:p>
                    <a:p>
                      <a:pPr indent="-285750" lvl="0" marL="285750" marR="0" rtl="0" algn="just">
                        <a:lnSpc>
                          <a:spcPct val="100000"/>
                        </a:lnSpc>
                        <a:spcBef>
                          <a:spcPts val="0"/>
                        </a:spcBef>
                        <a:spcAft>
                          <a:spcPts val="0"/>
                        </a:spcAft>
                        <a:buClr>
                          <a:srgbClr val="000000"/>
                        </a:buClr>
                        <a:buSzPts val="1600"/>
                        <a:buFont typeface="Arial"/>
                        <a:buChar char="•"/>
                      </a:pPr>
                      <a:r>
                        <a:rPr lang="en-US" sz="1600" u="none" cap="none" strike="noStrike"/>
                        <a:t>Apzināt un novērtēt savas individuālās un grupas stiprās un vājās puses</a:t>
                      </a:r>
                      <a:endParaRPr sz="1600" u="none" cap="none" strike="noStrike"/>
                    </a:p>
                    <a:p>
                      <a:pPr indent="-285750" lvl="0" marL="285750" marR="0" rtl="0" algn="just">
                        <a:lnSpc>
                          <a:spcPct val="100000"/>
                        </a:lnSpc>
                        <a:spcBef>
                          <a:spcPts val="0"/>
                        </a:spcBef>
                        <a:spcAft>
                          <a:spcPts val="0"/>
                        </a:spcAft>
                        <a:buClr>
                          <a:srgbClr val="000000"/>
                        </a:buClr>
                        <a:buSzPts val="1600"/>
                        <a:buFont typeface="Arial"/>
                        <a:buChar char="•"/>
                      </a:pPr>
                      <a:r>
                        <a:rPr lang="en-US" sz="1600" u="none" cap="none" strike="noStrike"/>
                        <a:t>Ticēt savām spējām ietekmēt notikumu gaitu, neraugoties uz nenoteiktību, neveiksmēm un īslaicīgām neveiksmēm</a:t>
                      </a:r>
                      <a:endParaRPr sz="16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755475">
                <a:tc>
                  <a:txBody>
                    <a:bodyPr/>
                    <a:lstStyle/>
                    <a:p>
                      <a:pPr indent="0" lvl="0" marL="0" marR="0" rtl="0" algn="just">
                        <a:lnSpc>
                          <a:spcPct val="100000"/>
                        </a:lnSpc>
                        <a:spcBef>
                          <a:spcPts val="0"/>
                        </a:spcBef>
                        <a:spcAft>
                          <a:spcPts val="0"/>
                        </a:spcAft>
                        <a:buClr>
                          <a:srgbClr val="000000"/>
                        </a:buClr>
                        <a:buSzPts val="2400"/>
                        <a:buFont typeface="Arial"/>
                        <a:buNone/>
                      </a:pPr>
                      <a:r>
                        <a:rPr b="1" lang="en-US" sz="2400" u="none" cap="none" strike="noStrike">
                          <a:solidFill>
                            <a:schemeClr val="dk1"/>
                          </a:solidFill>
                        </a:rPr>
                        <a:t>2.2 </a:t>
                      </a:r>
                      <a:r>
                        <a:rPr b="1" lang="en-US" sz="2400" u="none" cap="none" strike="noStrike"/>
                        <a:t>Motivācija un neatlaidība</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BF8E"/>
                    </a:solidFill>
                  </a:tcPr>
                </a:tc>
                <a:tc>
                  <a:txBody>
                    <a:bodyPr/>
                    <a:lstStyle/>
                    <a:p>
                      <a:pPr indent="0" lvl="0" marL="0" marR="0" rtl="0" algn="just">
                        <a:lnSpc>
                          <a:spcPct val="100000"/>
                        </a:lnSpc>
                        <a:spcBef>
                          <a:spcPts val="0"/>
                        </a:spcBef>
                        <a:spcAft>
                          <a:spcPts val="0"/>
                        </a:spcAft>
                        <a:buClr>
                          <a:srgbClr val="000000"/>
                        </a:buClr>
                        <a:buSzPts val="1800"/>
                        <a:buFont typeface="Arial"/>
                        <a:buNone/>
                      </a:pPr>
                      <a:r>
                        <a:rPr i="1" lang="en-US" sz="1800" u="none" cap="none" strike="noStrike"/>
                        <a:t>Saglabāt mērķtiecību un nepadoties</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285750" lvl="0" marL="285750" marR="0" rtl="0" algn="just">
                        <a:lnSpc>
                          <a:spcPct val="100000"/>
                        </a:lnSpc>
                        <a:spcBef>
                          <a:spcPts val="0"/>
                        </a:spcBef>
                        <a:spcAft>
                          <a:spcPts val="0"/>
                        </a:spcAft>
                        <a:buClr>
                          <a:srgbClr val="000000"/>
                        </a:buClr>
                        <a:buSzPts val="1600"/>
                        <a:buFont typeface="Arial"/>
                        <a:buChar char="•"/>
                      </a:pPr>
                      <a:r>
                        <a:rPr lang="en-US" sz="1600" u="none" cap="none" strike="noStrike"/>
                        <a:t>Esiet apņēmības pilni pārvērst idejas darbībā un apmierināt savu vajadzību pēc sasniegumiem.</a:t>
                      </a:r>
                      <a:endParaRPr sz="1600" u="none" cap="none" strike="noStrike"/>
                    </a:p>
                    <a:p>
                      <a:pPr indent="-285750" lvl="0" marL="285750" marR="0" rtl="0" algn="just">
                        <a:lnSpc>
                          <a:spcPct val="100000"/>
                        </a:lnSpc>
                        <a:spcBef>
                          <a:spcPts val="0"/>
                        </a:spcBef>
                        <a:spcAft>
                          <a:spcPts val="0"/>
                        </a:spcAft>
                        <a:buClr>
                          <a:srgbClr val="000000"/>
                        </a:buClr>
                        <a:buSzPts val="1600"/>
                        <a:buFont typeface="Arial"/>
                        <a:buChar char="•"/>
                      </a:pPr>
                      <a:r>
                        <a:rPr lang="en-US" sz="1600" u="none" cap="none" strike="noStrike"/>
                        <a:t>Esiet gatavi būt pacietīgi un turpināt censties sasniegt savus ilgtermiņa individuālos vai grupas mērķus.</a:t>
                      </a:r>
                      <a:endParaRPr sz="1600" u="none" cap="none" strike="noStrike"/>
                    </a:p>
                    <a:p>
                      <a:pPr indent="-285750" lvl="0" marL="285750" marR="0" rtl="0" algn="just">
                        <a:lnSpc>
                          <a:spcPct val="100000"/>
                        </a:lnSpc>
                        <a:spcBef>
                          <a:spcPts val="0"/>
                        </a:spcBef>
                        <a:spcAft>
                          <a:spcPts val="0"/>
                        </a:spcAft>
                        <a:buClr>
                          <a:srgbClr val="000000"/>
                        </a:buClr>
                        <a:buSzPts val="1600"/>
                        <a:buFont typeface="Arial"/>
                        <a:buChar char="•"/>
                      </a:pPr>
                      <a:r>
                        <a:rPr lang="en-US" sz="1600" u="none" cap="none" strike="noStrike"/>
                        <a:t>Esiet izturīgi pret spiedienu, grūtībām un īslaicīgām neveiksmēm.</a:t>
                      </a:r>
                      <a:endParaRPr sz="16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831575">
                <a:tc>
                  <a:txBody>
                    <a:bodyPr/>
                    <a:lstStyle/>
                    <a:p>
                      <a:pPr indent="0" lvl="0" marL="0" marR="0" rtl="0" algn="just">
                        <a:lnSpc>
                          <a:spcPct val="100000"/>
                        </a:lnSpc>
                        <a:spcBef>
                          <a:spcPts val="0"/>
                        </a:spcBef>
                        <a:spcAft>
                          <a:spcPts val="0"/>
                        </a:spcAft>
                        <a:buClr>
                          <a:srgbClr val="000000"/>
                        </a:buClr>
                        <a:buSzPts val="2400"/>
                        <a:buFont typeface="Arial"/>
                        <a:buNone/>
                      </a:pPr>
                      <a:r>
                        <a:rPr b="1" lang="en-US" sz="2400" u="none" cap="none" strike="noStrike">
                          <a:solidFill>
                            <a:schemeClr val="dk1"/>
                          </a:solidFill>
                        </a:rPr>
                        <a:t>2.3 </a:t>
                      </a:r>
                      <a:r>
                        <a:rPr b="1" lang="en-US" sz="2400" u="none" cap="none" strike="noStrike"/>
                        <a:t>Resursu mobilizēšana</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BF8E"/>
                    </a:solidFill>
                  </a:tcPr>
                </a:tc>
                <a:tc>
                  <a:txBody>
                    <a:bodyPr/>
                    <a:lstStyle/>
                    <a:p>
                      <a:pPr indent="0" lvl="0" marL="0" marR="0" rtl="0" algn="just">
                        <a:lnSpc>
                          <a:spcPct val="100000"/>
                        </a:lnSpc>
                        <a:spcBef>
                          <a:spcPts val="0"/>
                        </a:spcBef>
                        <a:spcAft>
                          <a:spcPts val="0"/>
                        </a:spcAft>
                        <a:buClr>
                          <a:srgbClr val="000000"/>
                        </a:buClr>
                        <a:buSzPts val="1800"/>
                        <a:buFont typeface="Arial"/>
                        <a:buNone/>
                      </a:pPr>
                      <a:r>
                        <a:rPr i="1" lang="en-US" sz="1800" u="none" cap="none" strike="noStrike"/>
                        <a:t>Apkopot un pārvaldīt nepieciešamos resursus</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285750" lvl="0" marL="285750" marR="0" rtl="0" algn="just">
                        <a:lnSpc>
                          <a:spcPct val="100000"/>
                        </a:lnSpc>
                        <a:spcBef>
                          <a:spcPts val="0"/>
                        </a:spcBef>
                        <a:spcAft>
                          <a:spcPts val="0"/>
                        </a:spcAft>
                        <a:buClr>
                          <a:srgbClr val="000000"/>
                        </a:buClr>
                        <a:buSzPts val="1600"/>
                        <a:buFont typeface="Arial"/>
                        <a:buChar char="•"/>
                      </a:pPr>
                      <a:r>
                        <a:rPr lang="en-US" sz="1600" u="none" cap="none" strike="noStrike"/>
                        <a:t>Iegūstiet un pārvaldiet materiālos, nemateriālos un digitālos resursus, kas nepieciešami, lai idejas pārvērstu darbībā</a:t>
                      </a:r>
                      <a:endParaRPr sz="1600" u="none" cap="none" strike="noStrike"/>
                    </a:p>
                    <a:p>
                      <a:pPr indent="-285750" lvl="0" marL="285750" marR="0" rtl="0" algn="just">
                        <a:lnSpc>
                          <a:spcPct val="100000"/>
                        </a:lnSpc>
                        <a:spcBef>
                          <a:spcPts val="0"/>
                        </a:spcBef>
                        <a:spcAft>
                          <a:spcPts val="0"/>
                        </a:spcAft>
                        <a:buClr>
                          <a:srgbClr val="000000"/>
                        </a:buClr>
                        <a:buSzPts val="1600"/>
                        <a:buFont typeface="Arial"/>
                        <a:buChar char="•"/>
                      </a:pPr>
                      <a:r>
                        <a:rPr lang="en-US" sz="1600" u="none" cap="none" strike="noStrike"/>
                        <a:t>Optimāli izmantot ierobežotos resursus</a:t>
                      </a:r>
                      <a:endParaRPr sz="1600" u="none" cap="none" strike="noStrike"/>
                    </a:p>
                    <a:p>
                      <a:pPr indent="-285750" lvl="0" marL="285750" marR="0" rtl="0" algn="just">
                        <a:lnSpc>
                          <a:spcPct val="100000"/>
                        </a:lnSpc>
                        <a:spcBef>
                          <a:spcPts val="0"/>
                        </a:spcBef>
                        <a:spcAft>
                          <a:spcPts val="0"/>
                        </a:spcAft>
                        <a:buClr>
                          <a:srgbClr val="000000"/>
                        </a:buClr>
                        <a:buSzPts val="1600"/>
                        <a:buFont typeface="Arial"/>
                        <a:buChar char="•"/>
                      </a:pPr>
                      <a:r>
                        <a:rPr lang="en-US" sz="1600" u="none" cap="none" strike="noStrike"/>
                        <a:t>Iegūstiet un pārvaldiet jebkurā posmā nepieciešamās kompetences, tostarp tehniskās, juridiskās, nodokļu un digitālās kompetences.</a:t>
                      </a:r>
                      <a:endParaRPr sz="16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814175">
                <a:tc>
                  <a:txBody>
                    <a:bodyPr/>
                    <a:lstStyle/>
                    <a:p>
                      <a:pPr indent="0" lvl="0" marL="0" marR="0" rtl="0" algn="just">
                        <a:lnSpc>
                          <a:spcPct val="100000"/>
                        </a:lnSpc>
                        <a:spcBef>
                          <a:spcPts val="0"/>
                        </a:spcBef>
                        <a:spcAft>
                          <a:spcPts val="0"/>
                        </a:spcAft>
                        <a:buClr>
                          <a:srgbClr val="000000"/>
                        </a:buClr>
                        <a:buSzPts val="2400"/>
                        <a:buFont typeface="Arial"/>
                        <a:buNone/>
                      </a:pPr>
                      <a:r>
                        <a:rPr b="1" lang="en-US" sz="2400" u="none" cap="none" strike="noStrike">
                          <a:solidFill>
                            <a:schemeClr val="dk1"/>
                          </a:solidFill>
                        </a:rPr>
                        <a:t>2.4</a:t>
                      </a:r>
                      <a:r>
                        <a:rPr b="1" lang="en-US" sz="2400" u="none" cap="none" strike="noStrike"/>
                        <a:t> Finanšu un ekonomiskās prasmes</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BF8E"/>
                    </a:solidFill>
                  </a:tcPr>
                </a:tc>
                <a:tc>
                  <a:txBody>
                    <a:bodyPr/>
                    <a:lstStyle/>
                    <a:p>
                      <a:pPr indent="0" lvl="0" marL="0" marR="0" rtl="0" algn="just">
                        <a:lnSpc>
                          <a:spcPct val="100000"/>
                        </a:lnSpc>
                        <a:spcBef>
                          <a:spcPts val="0"/>
                        </a:spcBef>
                        <a:spcAft>
                          <a:spcPts val="0"/>
                        </a:spcAft>
                        <a:buClr>
                          <a:srgbClr val="000000"/>
                        </a:buClr>
                        <a:buSzPts val="1800"/>
                        <a:buFont typeface="Arial"/>
                        <a:buNone/>
                      </a:pPr>
                      <a:r>
                        <a:rPr i="1" lang="en-US" sz="1800" u="none" cap="none" strike="noStrike"/>
                        <a:t>Attīstīt finanšu un ekonomikas zināšanas</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285750" lvl="0" marL="285750" marR="0" rtl="0" algn="just">
                        <a:lnSpc>
                          <a:spcPct val="100000"/>
                        </a:lnSpc>
                        <a:spcBef>
                          <a:spcPts val="0"/>
                        </a:spcBef>
                        <a:spcAft>
                          <a:spcPts val="0"/>
                        </a:spcAft>
                        <a:buClr>
                          <a:srgbClr val="000000"/>
                        </a:buClr>
                        <a:buSzPts val="1600"/>
                        <a:buFont typeface="Arial"/>
                        <a:buChar char="•"/>
                      </a:pPr>
                      <a:r>
                        <a:rPr lang="en-US" sz="1600" u="none" cap="none" strike="noStrike"/>
                        <a:t>Novērtēt izmaksas, kas saistītas ar idejas pārvēršanu vērtību radošā darbībā</a:t>
                      </a:r>
                      <a:endParaRPr sz="1600" u="none" cap="none" strike="noStrike"/>
                    </a:p>
                    <a:p>
                      <a:pPr indent="-285750" lvl="0" marL="285750" marR="0" rtl="0" algn="just">
                        <a:lnSpc>
                          <a:spcPct val="100000"/>
                        </a:lnSpc>
                        <a:spcBef>
                          <a:spcPts val="0"/>
                        </a:spcBef>
                        <a:spcAft>
                          <a:spcPts val="0"/>
                        </a:spcAft>
                        <a:buClr>
                          <a:srgbClr val="000000"/>
                        </a:buClr>
                        <a:buSzPts val="1600"/>
                        <a:buFont typeface="Arial"/>
                        <a:buChar char="•"/>
                      </a:pPr>
                      <a:r>
                        <a:rPr lang="en-US" sz="1600" u="none" cap="none" strike="noStrike"/>
                        <a:t>Plānot, ieviest un izvērtēt finanšu lēmumus laika gaitā</a:t>
                      </a:r>
                      <a:endParaRPr sz="1600" u="none" cap="none" strike="noStrike"/>
                    </a:p>
                    <a:p>
                      <a:pPr indent="-285750" lvl="0" marL="285750" marR="0" rtl="0" algn="just">
                        <a:lnSpc>
                          <a:spcPct val="100000"/>
                        </a:lnSpc>
                        <a:spcBef>
                          <a:spcPts val="0"/>
                        </a:spcBef>
                        <a:spcAft>
                          <a:spcPts val="0"/>
                        </a:spcAft>
                        <a:buClr>
                          <a:srgbClr val="000000"/>
                        </a:buClr>
                        <a:buSzPts val="1600"/>
                        <a:buFont typeface="Arial"/>
                        <a:buChar char="•"/>
                      </a:pPr>
                      <a:r>
                        <a:rPr lang="en-US" sz="1600" u="none" cap="none" strike="noStrike"/>
                        <a:t>Pārvaldīt finansējumu, lai pārliecinātos, ka jūsu vērtību radošā darbība var pastāvēt ilgtermiņā.</a:t>
                      </a:r>
                      <a:endParaRPr sz="16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814175">
                <a:tc>
                  <a:txBody>
                    <a:bodyPr/>
                    <a:lstStyle/>
                    <a:p>
                      <a:pPr indent="0" lvl="0" marL="0" marR="0" rtl="0" algn="just">
                        <a:lnSpc>
                          <a:spcPct val="100000"/>
                        </a:lnSpc>
                        <a:spcBef>
                          <a:spcPts val="0"/>
                        </a:spcBef>
                        <a:spcAft>
                          <a:spcPts val="0"/>
                        </a:spcAft>
                        <a:buClr>
                          <a:srgbClr val="000000"/>
                        </a:buClr>
                        <a:buSzPts val="2400"/>
                        <a:buFont typeface="Arial"/>
                        <a:buNone/>
                      </a:pPr>
                      <a:r>
                        <a:rPr b="1" lang="en-US" sz="2400" u="none" cap="none" strike="noStrike">
                          <a:solidFill>
                            <a:schemeClr val="dk1"/>
                          </a:solidFill>
                        </a:rPr>
                        <a:t>2.5 </a:t>
                      </a:r>
                      <a:r>
                        <a:rPr b="1" lang="en-US" sz="2400" u="none" cap="none" strike="noStrike"/>
                        <a:t>Mobilizēt citus</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BF8E"/>
                    </a:solidFill>
                  </a:tcPr>
                </a:tc>
                <a:tc>
                  <a:txBody>
                    <a:bodyPr/>
                    <a:lstStyle/>
                    <a:p>
                      <a:pPr indent="0" lvl="0" marL="0" marR="0" rtl="0" algn="just">
                        <a:lnSpc>
                          <a:spcPct val="100000"/>
                        </a:lnSpc>
                        <a:spcBef>
                          <a:spcPts val="0"/>
                        </a:spcBef>
                        <a:spcAft>
                          <a:spcPts val="0"/>
                        </a:spcAft>
                        <a:buClr>
                          <a:srgbClr val="000000"/>
                        </a:buClr>
                        <a:buSzPts val="1800"/>
                        <a:buFont typeface="Arial"/>
                        <a:buNone/>
                      </a:pPr>
                      <a:r>
                        <a:rPr i="1" lang="en-US" sz="1800" u="none" cap="none" strike="noStrike"/>
                        <a:t>Iedvesmojiet, iedvesmojiet un iesaistiet citus</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285750" lvl="0" marL="285750" marR="0" rtl="0" algn="just">
                        <a:lnSpc>
                          <a:spcPct val="100000"/>
                        </a:lnSpc>
                        <a:spcBef>
                          <a:spcPts val="0"/>
                        </a:spcBef>
                        <a:spcAft>
                          <a:spcPts val="0"/>
                        </a:spcAft>
                        <a:buClr>
                          <a:srgbClr val="000000"/>
                        </a:buClr>
                        <a:buSzPts val="1600"/>
                        <a:buFont typeface="Arial"/>
                        <a:buChar char="•"/>
                      </a:pPr>
                      <a:r>
                        <a:rPr lang="en-US" sz="1600" u="none" cap="none" strike="noStrike"/>
                        <a:t>Iedvesmojiet un iedvesmojiet attiecīgās ieinteresētās personas</a:t>
                      </a:r>
                      <a:endParaRPr sz="1600" u="none" cap="none" strike="noStrike"/>
                    </a:p>
                    <a:p>
                      <a:pPr indent="-285750" lvl="0" marL="285750" marR="0" rtl="0" algn="just">
                        <a:lnSpc>
                          <a:spcPct val="100000"/>
                        </a:lnSpc>
                        <a:spcBef>
                          <a:spcPts val="0"/>
                        </a:spcBef>
                        <a:spcAft>
                          <a:spcPts val="0"/>
                        </a:spcAft>
                        <a:buClr>
                          <a:srgbClr val="000000"/>
                        </a:buClr>
                        <a:buSzPts val="1600"/>
                        <a:buFont typeface="Arial"/>
                        <a:buChar char="•"/>
                      </a:pPr>
                      <a:r>
                        <a:rPr lang="en-US" sz="1600" u="none" cap="none" strike="noStrike"/>
                        <a:t>Saņemiet atbalstu, kas nepieciešams, lai sasniegtu vērtīgus rezultātus</a:t>
                      </a:r>
                      <a:endParaRPr sz="1600" u="none" cap="none" strike="noStrike"/>
                    </a:p>
                    <a:p>
                      <a:pPr indent="-285750" lvl="0" marL="285750" marR="0" rtl="0" algn="just">
                        <a:lnSpc>
                          <a:spcPct val="100000"/>
                        </a:lnSpc>
                        <a:spcBef>
                          <a:spcPts val="0"/>
                        </a:spcBef>
                        <a:spcAft>
                          <a:spcPts val="0"/>
                        </a:spcAft>
                        <a:buClr>
                          <a:srgbClr val="000000"/>
                        </a:buClr>
                        <a:buSzPts val="1600"/>
                        <a:buFont typeface="Arial"/>
                        <a:buChar char="•"/>
                      </a:pPr>
                      <a:r>
                        <a:rPr lang="en-US" sz="1600" u="none" cap="none" strike="noStrike"/>
                        <a:t>Demonstrēt efektīvu komunikāciju, pārliecināšanu, pārrunas un vadību.</a:t>
                      </a:r>
                      <a:endParaRPr sz="16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256" name="Google Shape;256;p13"/>
          <p:cNvSpPr/>
          <p:nvPr/>
        </p:nvSpPr>
        <p:spPr>
          <a:xfrm>
            <a:off x="0" y="8435340"/>
            <a:ext cx="18288000" cy="1851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4"/>
          <p:cNvSpPr txBox="1"/>
          <p:nvPr/>
        </p:nvSpPr>
        <p:spPr>
          <a:xfrm>
            <a:off x="14620675" y="647700"/>
            <a:ext cx="3231000" cy="751800"/>
          </a:xfrm>
          <a:prstGeom prst="rect">
            <a:avLst/>
          </a:prstGeom>
          <a:noFill/>
          <a:ln>
            <a:noFill/>
          </a:ln>
        </p:spPr>
        <p:txBody>
          <a:bodyPr anchorCtr="0" anchor="t" bIns="0" lIns="0" spcFirstLastPara="1" rIns="0" wrap="square" tIns="12700">
            <a:spAutoFit/>
          </a:bodyPr>
          <a:lstStyle/>
          <a:p>
            <a:pPr indent="-457200" lvl="0" marL="457200" marR="0" rtl="0" algn="l">
              <a:lnSpc>
                <a:spcPct val="100000"/>
              </a:lnSpc>
              <a:spcBef>
                <a:spcPts val="0"/>
              </a:spcBef>
              <a:spcAft>
                <a:spcPts val="0"/>
              </a:spcAft>
              <a:buClr>
                <a:srgbClr val="E12227"/>
              </a:buClr>
              <a:buSzPts val="4800"/>
              <a:buFont typeface="Tahoma"/>
              <a:buAutoNum type="arabicPeriod"/>
            </a:pPr>
            <a:r>
              <a:rPr b="1" i="0" lang="en-US" sz="4800" u="none" cap="none" strike="noStrike">
                <a:solidFill>
                  <a:srgbClr val="E12227"/>
                </a:solidFill>
                <a:latin typeface="Tahoma"/>
                <a:ea typeface="Tahoma"/>
                <a:cs typeface="Tahoma"/>
                <a:sym typeface="Tahoma"/>
              </a:rPr>
              <a:t>nodaļa</a:t>
            </a:r>
            <a:endParaRPr b="0" i="0" sz="1400" u="none" cap="none" strike="noStrike">
              <a:solidFill>
                <a:srgbClr val="000000"/>
              </a:solidFill>
              <a:latin typeface="Arial"/>
              <a:ea typeface="Arial"/>
              <a:cs typeface="Arial"/>
              <a:sym typeface="Arial"/>
            </a:endParaRPr>
          </a:p>
        </p:txBody>
      </p:sp>
      <p:sp>
        <p:nvSpPr>
          <p:cNvPr id="263" name="Google Shape;263;p14"/>
          <p:cNvSpPr txBox="1"/>
          <p:nvPr/>
        </p:nvSpPr>
        <p:spPr>
          <a:xfrm>
            <a:off x="938055" y="2019300"/>
            <a:ext cx="16913700" cy="629700"/>
          </a:xfrm>
          <a:prstGeom prst="rect">
            <a:avLst/>
          </a:prstGeom>
          <a:noFill/>
          <a:ln>
            <a:noFill/>
          </a:ln>
        </p:spPr>
        <p:txBody>
          <a:bodyPr anchorCtr="0" anchor="t" bIns="0" lIns="0" spcFirstLastPara="1" rIns="0" wrap="square" tIns="13950">
            <a:spAutoFit/>
          </a:bodyPr>
          <a:lstStyle/>
          <a:p>
            <a:pPr indent="0" lvl="0" marL="12700" marR="0" rtl="0" algn="just">
              <a:lnSpc>
                <a:spcPct val="100000"/>
              </a:lnSpc>
              <a:spcBef>
                <a:spcPts val="0"/>
              </a:spcBef>
              <a:spcAft>
                <a:spcPts val="0"/>
              </a:spcAft>
              <a:buClr>
                <a:srgbClr val="000000"/>
              </a:buClr>
              <a:buSzPts val="4000"/>
              <a:buFont typeface="Arial"/>
              <a:buNone/>
            </a:pPr>
            <a:r>
              <a:rPr b="1" i="0" lang="en-US" sz="4000" u="none" cap="none" strike="noStrike">
                <a:solidFill>
                  <a:srgbClr val="76923C"/>
                </a:solidFill>
                <a:latin typeface="Calibri"/>
                <a:ea typeface="Calibri"/>
                <a:cs typeface="Calibri"/>
                <a:sym typeface="Calibri"/>
              </a:rPr>
              <a:t>DARBĪBA</a:t>
            </a:r>
            <a:endParaRPr b="0" i="0" sz="1400" u="none" cap="none" strike="noStrike">
              <a:solidFill>
                <a:srgbClr val="000000"/>
              </a:solidFill>
              <a:latin typeface="Arial"/>
              <a:ea typeface="Arial"/>
              <a:cs typeface="Arial"/>
              <a:sym typeface="Arial"/>
            </a:endParaRPr>
          </a:p>
        </p:txBody>
      </p:sp>
      <p:sp>
        <p:nvSpPr>
          <p:cNvPr id="264" name="Google Shape;264;p14"/>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a:t>
            </a:r>
            <a:endParaRPr b="0" i="0" sz="1400" u="none" cap="none" strike="noStrike">
              <a:solidFill>
                <a:schemeClr val="lt1"/>
              </a:solidFill>
              <a:latin typeface="Arial"/>
              <a:ea typeface="Arial"/>
              <a:cs typeface="Arial"/>
              <a:sym typeface="Arial"/>
            </a:endParaRPr>
          </a:p>
        </p:txBody>
      </p:sp>
      <p:pic>
        <p:nvPicPr>
          <p:cNvPr id="265" name="Google Shape;265;p14"/>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266" name="Google Shape;266;p14"/>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graphicFrame>
        <p:nvGraphicFramePr>
          <p:cNvPr id="267" name="Google Shape;267;p14"/>
          <p:cNvGraphicFramePr/>
          <p:nvPr/>
        </p:nvGraphicFramePr>
        <p:xfrm>
          <a:off x="228601" y="2787879"/>
          <a:ext cx="3000000" cy="3000000"/>
        </p:xfrm>
        <a:graphic>
          <a:graphicData uri="http://schemas.openxmlformats.org/drawingml/2006/table">
            <a:tbl>
              <a:tblPr bandRow="1" firstRow="1">
                <a:noFill/>
                <a:tableStyleId>{0449804D-1E44-41BD-A9B3-49C434919DB6}</a:tableStyleId>
              </a:tblPr>
              <a:tblGrid>
                <a:gridCol w="4377575"/>
                <a:gridCol w="4239800"/>
                <a:gridCol w="9213425"/>
              </a:tblGrid>
              <a:tr h="500925">
                <a:tc>
                  <a:txBody>
                    <a:bodyPr/>
                    <a:lstStyle/>
                    <a:p>
                      <a:pPr indent="0" lvl="0" marL="0" marR="0" rtl="0" algn="l">
                        <a:lnSpc>
                          <a:spcPct val="100000"/>
                        </a:lnSpc>
                        <a:spcBef>
                          <a:spcPts val="0"/>
                        </a:spcBef>
                        <a:spcAft>
                          <a:spcPts val="0"/>
                        </a:spcAft>
                        <a:buClr>
                          <a:srgbClr val="000000"/>
                        </a:buClr>
                        <a:buSzPts val="2800"/>
                        <a:buFont typeface="Arial"/>
                        <a:buNone/>
                      </a:pPr>
                      <a:r>
                        <a:rPr lang="en-US" sz="2800" u="none" cap="none" strike="noStrike">
                          <a:solidFill>
                            <a:schemeClr val="dk1"/>
                          </a:solidFill>
                        </a:rPr>
                        <a:t>Kompetence</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6E3BC"/>
                    </a:solidFill>
                  </a:tcPr>
                </a:tc>
                <a:tc>
                  <a:txBody>
                    <a:bodyPr/>
                    <a:lstStyle/>
                    <a:p>
                      <a:pPr indent="0" lvl="0" marL="0" marR="0" rtl="0" algn="l">
                        <a:lnSpc>
                          <a:spcPct val="100000"/>
                        </a:lnSpc>
                        <a:spcBef>
                          <a:spcPts val="0"/>
                        </a:spcBef>
                        <a:spcAft>
                          <a:spcPts val="0"/>
                        </a:spcAft>
                        <a:buClr>
                          <a:srgbClr val="000000"/>
                        </a:buClr>
                        <a:buSzPts val="2800"/>
                        <a:buFont typeface="Arial"/>
                        <a:buNone/>
                      </a:pPr>
                      <a:r>
                        <a:rPr lang="en-US" sz="2800" u="none" cap="none" strike="noStrike">
                          <a:solidFill>
                            <a:schemeClr val="dk1"/>
                          </a:solidFill>
                        </a:rPr>
                        <a:t>Padoms</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6E3BC"/>
                    </a:solidFill>
                  </a:tcPr>
                </a:tc>
                <a:tc>
                  <a:txBody>
                    <a:bodyPr/>
                    <a:lstStyle/>
                    <a:p>
                      <a:pPr indent="0" lvl="0" marL="0" marR="0" rtl="0" algn="l">
                        <a:lnSpc>
                          <a:spcPct val="100000"/>
                        </a:lnSpc>
                        <a:spcBef>
                          <a:spcPts val="0"/>
                        </a:spcBef>
                        <a:spcAft>
                          <a:spcPts val="0"/>
                        </a:spcAft>
                        <a:buClr>
                          <a:srgbClr val="000000"/>
                        </a:buClr>
                        <a:buSzPts val="2800"/>
                        <a:buFont typeface="Arial"/>
                        <a:buNone/>
                      </a:pPr>
                      <a:r>
                        <a:rPr lang="en-US" sz="2800" u="none" cap="none" strike="noStrike">
                          <a:solidFill>
                            <a:schemeClr val="dk1"/>
                          </a:solidFill>
                        </a:rPr>
                        <a:t>Apraksts</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6E3BC"/>
                    </a:solidFill>
                  </a:tcPr>
                </a:tc>
              </a:tr>
              <a:tr h="923050">
                <a:tc>
                  <a:txBody>
                    <a:bodyPr/>
                    <a:lstStyle/>
                    <a:p>
                      <a:pPr indent="0" lvl="0" marL="0" marR="0" rtl="0" algn="just">
                        <a:lnSpc>
                          <a:spcPct val="100000"/>
                        </a:lnSpc>
                        <a:spcBef>
                          <a:spcPts val="0"/>
                        </a:spcBef>
                        <a:spcAft>
                          <a:spcPts val="0"/>
                        </a:spcAft>
                        <a:buClr>
                          <a:srgbClr val="000000"/>
                        </a:buClr>
                        <a:buSzPts val="2400"/>
                        <a:buFont typeface="Arial"/>
                        <a:buNone/>
                      </a:pPr>
                      <a:r>
                        <a:rPr b="1" lang="en-US" sz="2400" u="none" cap="none" strike="noStrike">
                          <a:solidFill>
                            <a:schemeClr val="dk1"/>
                          </a:solidFill>
                        </a:rPr>
                        <a:t>3.1 </a:t>
                      </a:r>
                      <a:r>
                        <a:rPr b="1" lang="en-US" sz="2400" u="none" cap="none" strike="noStrike"/>
                        <a:t>Iniciatīvas uzņemšanās</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2D59B"/>
                    </a:solidFill>
                  </a:tcPr>
                </a:tc>
                <a:tc>
                  <a:txBody>
                    <a:bodyPr/>
                    <a:lstStyle/>
                    <a:p>
                      <a:pPr indent="0" lvl="0" marL="0" marR="0" rtl="0" algn="just">
                        <a:lnSpc>
                          <a:spcPct val="100000"/>
                        </a:lnSpc>
                        <a:spcBef>
                          <a:spcPts val="0"/>
                        </a:spcBef>
                        <a:spcAft>
                          <a:spcPts val="0"/>
                        </a:spcAft>
                        <a:buClr>
                          <a:srgbClr val="000000"/>
                        </a:buClr>
                        <a:buSzPts val="1800"/>
                        <a:buFont typeface="Arial"/>
                        <a:buNone/>
                      </a:pPr>
                      <a:r>
                        <a:rPr i="1" lang="en-US" sz="1800" u="none" cap="none" strike="noStrike"/>
                        <a:t>Virzīties uz to…</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285750" lvl="0" marL="285750" marR="0" rtl="0" algn="just">
                        <a:lnSpc>
                          <a:spcPct val="100000"/>
                        </a:lnSpc>
                        <a:spcBef>
                          <a:spcPts val="0"/>
                        </a:spcBef>
                        <a:spcAft>
                          <a:spcPts val="0"/>
                        </a:spcAft>
                        <a:buClr>
                          <a:schemeClr val="dk1"/>
                        </a:buClr>
                        <a:buSzPts val="1700"/>
                        <a:buFont typeface="Arial"/>
                        <a:buChar char="•"/>
                      </a:pPr>
                      <a:r>
                        <a:rPr lang="en-US" sz="1700" u="none" cap="none" strike="noStrike"/>
                        <a:t>Pieņemt izaicinājumus</a:t>
                      </a:r>
                      <a:endParaRPr sz="1700" u="none" cap="none" strike="noStrike"/>
                    </a:p>
                    <a:p>
                      <a:pPr indent="-285750" lvl="0" marL="285750" marR="0" rtl="0" algn="just">
                        <a:lnSpc>
                          <a:spcPct val="100000"/>
                        </a:lnSpc>
                        <a:spcBef>
                          <a:spcPts val="0"/>
                        </a:spcBef>
                        <a:spcAft>
                          <a:spcPts val="0"/>
                        </a:spcAft>
                        <a:buClr>
                          <a:schemeClr val="dk1"/>
                        </a:buClr>
                        <a:buSzPts val="1700"/>
                        <a:buFont typeface="Arial"/>
                        <a:buChar char="•"/>
                      </a:pPr>
                      <a:r>
                        <a:rPr lang="en-US" sz="1700" u="none" cap="none" strike="noStrike"/>
                        <a:t>Rīkojas un strādā patstāvīgi, lai sasniegtu mērķus, turētos pie iecerētā un veiktu plānotos uzdevumus.</a:t>
                      </a:r>
                      <a:endParaRPr sz="17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883975">
                <a:tc>
                  <a:txBody>
                    <a:bodyPr/>
                    <a:lstStyle/>
                    <a:p>
                      <a:pPr indent="0" lvl="0" marL="0" marR="0" rtl="0" algn="just">
                        <a:lnSpc>
                          <a:spcPct val="100000"/>
                        </a:lnSpc>
                        <a:spcBef>
                          <a:spcPts val="0"/>
                        </a:spcBef>
                        <a:spcAft>
                          <a:spcPts val="0"/>
                        </a:spcAft>
                        <a:buClr>
                          <a:srgbClr val="000000"/>
                        </a:buClr>
                        <a:buSzPts val="2400"/>
                        <a:buFont typeface="Arial"/>
                        <a:buNone/>
                      </a:pPr>
                      <a:r>
                        <a:rPr b="1" lang="en-US" sz="2400" u="none" cap="none" strike="noStrike">
                          <a:solidFill>
                            <a:schemeClr val="dk1"/>
                          </a:solidFill>
                        </a:rPr>
                        <a:t>3.2 </a:t>
                      </a:r>
                      <a:r>
                        <a:rPr b="1" lang="en-US" sz="2400" u="none" cap="none" strike="noStrike"/>
                        <a:t>Plānošana un vadība</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2D59B"/>
                    </a:solidFill>
                  </a:tcPr>
                </a:tc>
                <a:tc>
                  <a:txBody>
                    <a:bodyPr/>
                    <a:lstStyle/>
                    <a:p>
                      <a:pPr indent="0" lvl="0" marL="0" marR="0" rtl="0" algn="just">
                        <a:lnSpc>
                          <a:spcPct val="100000"/>
                        </a:lnSpc>
                        <a:spcBef>
                          <a:spcPts val="0"/>
                        </a:spcBef>
                        <a:spcAft>
                          <a:spcPts val="0"/>
                        </a:spcAft>
                        <a:buClr>
                          <a:srgbClr val="000000"/>
                        </a:buClr>
                        <a:buSzPts val="1800"/>
                        <a:buFont typeface="Arial"/>
                        <a:buNone/>
                      </a:pPr>
                      <a:r>
                        <a:rPr i="1" lang="en-US" sz="1800" u="none" cap="none" strike="noStrike"/>
                        <a:t>Prioritāšu noteikšana, organizēšana un turpmākie pasākumi</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285750" lvl="0" marL="285750" marR="0" rtl="0" algn="just">
                        <a:lnSpc>
                          <a:spcPct val="100000"/>
                        </a:lnSpc>
                        <a:spcBef>
                          <a:spcPts val="0"/>
                        </a:spcBef>
                        <a:spcAft>
                          <a:spcPts val="0"/>
                        </a:spcAft>
                        <a:buClr>
                          <a:schemeClr val="dk1"/>
                        </a:buClr>
                        <a:buSzPts val="1700"/>
                        <a:buFont typeface="Arial"/>
                        <a:buChar char="•"/>
                      </a:pPr>
                      <a:r>
                        <a:rPr lang="en-US" sz="1700" u="none" cap="none" strike="noStrike"/>
                        <a:t>Noteikt ilgtermiņa, vidēja termiņa un īstermiņa mērķus</a:t>
                      </a:r>
                      <a:endParaRPr sz="1700" u="none" cap="none" strike="noStrike"/>
                    </a:p>
                    <a:p>
                      <a:pPr indent="-285750" lvl="0" marL="285750" marR="0" rtl="0" algn="just">
                        <a:lnSpc>
                          <a:spcPct val="100000"/>
                        </a:lnSpc>
                        <a:spcBef>
                          <a:spcPts val="0"/>
                        </a:spcBef>
                        <a:spcAft>
                          <a:spcPts val="0"/>
                        </a:spcAft>
                        <a:buClr>
                          <a:schemeClr val="dk1"/>
                        </a:buClr>
                        <a:buSzPts val="1700"/>
                        <a:buFont typeface="Arial"/>
                        <a:buChar char="•"/>
                      </a:pPr>
                      <a:r>
                        <a:rPr lang="en-US" sz="1700" u="none" cap="none" strike="noStrike"/>
                        <a:t>Noteikt prioritātes un rīcības plānus</a:t>
                      </a:r>
                      <a:endParaRPr sz="1700" u="none" cap="none" strike="noStrike"/>
                    </a:p>
                    <a:p>
                      <a:pPr indent="-285750" lvl="0" marL="285750" marR="0" rtl="0" algn="just">
                        <a:lnSpc>
                          <a:spcPct val="100000"/>
                        </a:lnSpc>
                        <a:spcBef>
                          <a:spcPts val="0"/>
                        </a:spcBef>
                        <a:spcAft>
                          <a:spcPts val="0"/>
                        </a:spcAft>
                        <a:buClr>
                          <a:schemeClr val="dk1"/>
                        </a:buClr>
                        <a:buSzPts val="1700"/>
                        <a:buFont typeface="Arial"/>
                        <a:buChar char="•"/>
                      </a:pPr>
                      <a:r>
                        <a:rPr lang="en-US" sz="1700" u="none" cap="none" strike="noStrike"/>
                        <a:t>Pielāgoties neparedzētām izmaiņām</a:t>
                      </a:r>
                      <a:endParaRPr sz="17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414350">
                <a:tc>
                  <a:txBody>
                    <a:bodyPr/>
                    <a:lstStyle/>
                    <a:p>
                      <a:pPr indent="0" lvl="0" marL="0" marR="0" rtl="0" algn="just">
                        <a:lnSpc>
                          <a:spcPct val="100000"/>
                        </a:lnSpc>
                        <a:spcBef>
                          <a:spcPts val="0"/>
                        </a:spcBef>
                        <a:spcAft>
                          <a:spcPts val="0"/>
                        </a:spcAft>
                        <a:buClr>
                          <a:srgbClr val="000000"/>
                        </a:buClr>
                        <a:buSzPts val="2400"/>
                        <a:buFont typeface="Arial"/>
                        <a:buNone/>
                      </a:pPr>
                      <a:r>
                        <a:rPr b="1" lang="en-US" sz="2400" u="none" cap="none" strike="noStrike">
                          <a:solidFill>
                            <a:schemeClr val="dk1"/>
                          </a:solidFill>
                        </a:rPr>
                        <a:t>3.3 </a:t>
                      </a:r>
                      <a:r>
                        <a:rPr b="1" lang="en-US" sz="2400" u="none" cap="none" strike="noStrike"/>
                        <a:t>Pārvarēt nenoteiktību, neskaidrības un risku</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2D59B"/>
                    </a:solidFill>
                  </a:tcPr>
                </a:tc>
                <a:tc>
                  <a:txBody>
                    <a:bodyPr/>
                    <a:lstStyle/>
                    <a:p>
                      <a:pPr indent="0" lvl="0" marL="0" marR="0" rtl="0" algn="just">
                        <a:lnSpc>
                          <a:spcPct val="100000"/>
                        </a:lnSpc>
                        <a:spcBef>
                          <a:spcPts val="0"/>
                        </a:spcBef>
                        <a:spcAft>
                          <a:spcPts val="0"/>
                        </a:spcAft>
                        <a:buClr>
                          <a:srgbClr val="000000"/>
                        </a:buClr>
                        <a:buSzPts val="1800"/>
                        <a:buFont typeface="Arial"/>
                        <a:buNone/>
                      </a:pPr>
                      <a:r>
                        <a:rPr i="1" lang="en-US" sz="1800" u="none" cap="none" strike="noStrike"/>
                        <a:t>Pieņemt lēmumus, ņemot vērā nenoteiktību, neskaidrības un risku</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285750" lvl="0" marL="285750" marR="0" rtl="0" algn="just">
                        <a:lnSpc>
                          <a:spcPct val="100000"/>
                        </a:lnSpc>
                        <a:spcBef>
                          <a:spcPts val="0"/>
                        </a:spcBef>
                        <a:spcAft>
                          <a:spcPts val="0"/>
                        </a:spcAft>
                        <a:buClr>
                          <a:schemeClr val="dk1"/>
                        </a:buClr>
                        <a:buSzPts val="1700"/>
                        <a:buFont typeface="Arial"/>
                        <a:buChar char="•"/>
                      </a:pPr>
                      <a:r>
                        <a:rPr lang="en-US" sz="1700" u="none" cap="none" strike="noStrike"/>
                        <a:t>Pieņemt lēmumus, ja lēmuma rezultāts ir neskaidrs, ja pieejamā informācija ir daļēja vai neskaidra vai ja pastāv neparedzētu rezultātu risks.</a:t>
                      </a:r>
                      <a:endParaRPr sz="1700" u="none" cap="none" strike="noStrike"/>
                    </a:p>
                    <a:p>
                      <a:pPr indent="-285750" lvl="0" marL="285750" marR="0" rtl="0" algn="just">
                        <a:lnSpc>
                          <a:spcPct val="100000"/>
                        </a:lnSpc>
                        <a:spcBef>
                          <a:spcPts val="0"/>
                        </a:spcBef>
                        <a:spcAft>
                          <a:spcPts val="0"/>
                        </a:spcAft>
                        <a:buClr>
                          <a:schemeClr val="dk1"/>
                        </a:buClr>
                        <a:buSzPts val="1700"/>
                        <a:buFont typeface="Arial"/>
                        <a:buChar char="•"/>
                      </a:pPr>
                      <a:r>
                        <a:rPr lang="en-US" sz="1700" u="none" cap="none" strike="noStrike"/>
                        <a:t>Vērtības radīšanas procesā iekļaujiet strukturētus ideju un prototipu testēšanas veidus jau agrīnajos posmos, lai samazinātu neveiksmes risku.</a:t>
                      </a:r>
                      <a:endParaRPr sz="1700" u="none" cap="none" strike="noStrike"/>
                    </a:p>
                    <a:p>
                      <a:pPr indent="-285750" lvl="0" marL="285750" marR="0" rtl="0" algn="just">
                        <a:lnSpc>
                          <a:spcPct val="100000"/>
                        </a:lnSpc>
                        <a:spcBef>
                          <a:spcPts val="0"/>
                        </a:spcBef>
                        <a:spcAft>
                          <a:spcPts val="0"/>
                        </a:spcAft>
                        <a:buClr>
                          <a:schemeClr val="dk1"/>
                        </a:buClr>
                        <a:buSzPts val="1700"/>
                        <a:buFont typeface="Arial"/>
                        <a:buChar char="•"/>
                      </a:pPr>
                      <a:r>
                        <a:rPr lang="en-US" sz="1700" u="none" cap="none" strike="noStrike"/>
                        <a:t>Ātri un elastīgi risiniet strauji mainīgas situācijas.</a:t>
                      </a:r>
                      <a:endParaRPr sz="17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814175">
                <a:tc>
                  <a:txBody>
                    <a:bodyPr/>
                    <a:lstStyle/>
                    <a:p>
                      <a:pPr indent="0" lvl="0" marL="0" marR="0" rtl="0" algn="just">
                        <a:lnSpc>
                          <a:spcPct val="100000"/>
                        </a:lnSpc>
                        <a:spcBef>
                          <a:spcPts val="0"/>
                        </a:spcBef>
                        <a:spcAft>
                          <a:spcPts val="0"/>
                        </a:spcAft>
                        <a:buClr>
                          <a:srgbClr val="000000"/>
                        </a:buClr>
                        <a:buSzPts val="2400"/>
                        <a:buFont typeface="Arial"/>
                        <a:buNone/>
                      </a:pPr>
                      <a:r>
                        <a:rPr b="1" lang="en-US" sz="2400" u="none" cap="none" strike="noStrike">
                          <a:solidFill>
                            <a:schemeClr val="dk1"/>
                          </a:solidFill>
                        </a:rPr>
                        <a:t>3.4 </a:t>
                      </a:r>
                      <a:r>
                        <a:rPr b="1" lang="en-US" sz="2400" u="none" cap="none" strike="noStrike"/>
                        <a:t>Darbs ar citiem</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2D59B"/>
                    </a:solidFill>
                  </a:tcPr>
                </a:tc>
                <a:tc>
                  <a:txBody>
                    <a:bodyPr/>
                    <a:lstStyle/>
                    <a:p>
                      <a:pPr indent="0" lvl="0" marL="0" marR="0" rtl="0" algn="just">
                        <a:lnSpc>
                          <a:spcPct val="100000"/>
                        </a:lnSpc>
                        <a:spcBef>
                          <a:spcPts val="0"/>
                        </a:spcBef>
                        <a:spcAft>
                          <a:spcPts val="0"/>
                        </a:spcAft>
                        <a:buClr>
                          <a:srgbClr val="000000"/>
                        </a:buClr>
                        <a:buSzPts val="1800"/>
                        <a:buFont typeface="Arial"/>
                        <a:buNone/>
                      </a:pPr>
                      <a:r>
                        <a:rPr i="1" lang="en-US" sz="1800" u="none" cap="none" strike="noStrike"/>
                        <a:t>Veidojiet komandas, sadarbojieties un veidojiet sadarbības tīklus</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285750" lvl="0" marL="285750" marR="0" rtl="0" algn="just">
                        <a:lnSpc>
                          <a:spcPct val="100000"/>
                        </a:lnSpc>
                        <a:spcBef>
                          <a:spcPts val="0"/>
                        </a:spcBef>
                        <a:spcAft>
                          <a:spcPts val="0"/>
                        </a:spcAft>
                        <a:buClr>
                          <a:srgbClr val="000000"/>
                        </a:buClr>
                        <a:buSzPts val="1700"/>
                        <a:buFont typeface="Arial"/>
                        <a:buChar char="•"/>
                      </a:pPr>
                      <a:r>
                        <a:rPr lang="en-US" sz="1700" u="none" cap="none" strike="noStrike"/>
                        <a:t>Strādāt kopā un sadarboties ar citiem, lai attīstītu idejas un pārvērstu tās darbībā.</a:t>
                      </a:r>
                      <a:endParaRPr sz="1700" u="none" cap="none" strike="noStrike"/>
                    </a:p>
                    <a:p>
                      <a:pPr indent="-285750" lvl="0" marL="285750" marR="0" rtl="0" algn="just">
                        <a:lnSpc>
                          <a:spcPct val="100000"/>
                        </a:lnSpc>
                        <a:spcBef>
                          <a:spcPts val="0"/>
                        </a:spcBef>
                        <a:spcAft>
                          <a:spcPts val="0"/>
                        </a:spcAft>
                        <a:buClr>
                          <a:srgbClr val="000000"/>
                        </a:buClr>
                        <a:buSzPts val="1700"/>
                        <a:buFont typeface="Arial"/>
                        <a:buChar char="•"/>
                      </a:pPr>
                      <a:r>
                        <a:rPr lang="en-US" sz="1700" u="none" cap="none" strike="noStrike"/>
                        <a:t>Veidot tīklu</a:t>
                      </a:r>
                      <a:endParaRPr sz="1700" u="none" cap="none" strike="noStrike"/>
                    </a:p>
                    <a:p>
                      <a:pPr indent="-285750" lvl="0" marL="285750" marR="0" rtl="0" algn="just">
                        <a:lnSpc>
                          <a:spcPct val="100000"/>
                        </a:lnSpc>
                        <a:spcBef>
                          <a:spcPts val="0"/>
                        </a:spcBef>
                        <a:spcAft>
                          <a:spcPts val="0"/>
                        </a:spcAft>
                        <a:buClr>
                          <a:srgbClr val="000000"/>
                        </a:buClr>
                        <a:buSzPts val="1700"/>
                        <a:buFont typeface="Arial"/>
                        <a:buChar char="•"/>
                      </a:pPr>
                      <a:r>
                        <a:rPr lang="en-US" sz="1700" u="none" cap="none" strike="noStrike"/>
                        <a:t>Risināt konfliktus un vajadzības gadījumā pozitīvi stāties pretī konkurencei</a:t>
                      </a:r>
                      <a:endParaRPr sz="17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814175">
                <a:tc>
                  <a:txBody>
                    <a:bodyPr/>
                    <a:lstStyle/>
                    <a:p>
                      <a:pPr indent="0" lvl="0" marL="0" marR="0" rtl="0" algn="just">
                        <a:lnSpc>
                          <a:spcPct val="100000"/>
                        </a:lnSpc>
                        <a:spcBef>
                          <a:spcPts val="0"/>
                        </a:spcBef>
                        <a:spcAft>
                          <a:spcPts val="0"/>
                        </a:spcAft>
                        <a:buClr>
                          <a:srgbClr val="000000"/>
                        </a:buClr>
                        <a:buSzPts val="2400"/>
                        <a:buFont typeface="Arial"/>
                        <a:buNone/>
                      </a:pPr>
                      <a:r>
                        <a:rPr b="1" lang="en-US" sz="2400" u="none" cap="none" strike="noStrike">
                          <a:solidFill>
                            <a:schemeClr val="dk1"/>
                          </a:solidFill>
                        </a:rPr>
                        <a:t>3.5 </a:t>
                      </a:r>
                      <a:r>
                        <a:rPr b="1" lang="en-US" sz="2400" u="none" cap="none" strike="noStrike"/>
                        <a:t>Mācīties, izmantojot pieredzi</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2D59B"/>
                    </a:solidFill>
                  </a:tcPr>
                </a:tc>
                <a:tc>
                  <a:txBody>
                    <a:bodyPr/>
                    <a:lstStyle/>
                    <a:p>
                      <a:pPr indent="0" lvl="0" marL="0" marR="0" rtl="0" algn="just">
                        <a:lnSpc>
                          <a:spcPct val="100000"/>
                        </a:lnSpc>
                        <a:spcBef>
                          <a:spcPts val="0"/>
                        </a:spcBef>
                        <a:spcAft>
                          <a:spcPts val="0"/>
                        </a:spcAft>
                        <a:buClr>
                          <a:srgbClr val="000000"/>
                        </a:buClr>
                        <a:buSzPts val="1800"/>
                        <a:buFont typeface="Arial"/>
                        <a:buNone/>
                      </a:pPr>
                      <a:r>
                        <a:rPr i="1" lang="en-US" sz="1800" u="none" cap="none" strike="noStrike"/>
                        <a:t>Mācīties darot</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285750" lvl="0" marL="285750" marR="0" rtl="0" algn="just">
                        <a:lnSpc>
                          <a:spcPct val="100000"/>
                        </a:lnSpc>
                        <a:spcBef>
                          <a:spcPts val="0"/>
                        </a:spcBef>
                        <a:spcAft>
                          <a:spcPts val="0"/>
                        </a:spcAft>
                        <a:buClr>
                          <a:srgbClr val="000000"/>
                        </a:buClr>
                        <a:buSzPts val="1700"/>
                        <a:buFont typeface="Arial"/>
                        <a:buChar char="•"/>
                      </a:pPr>
                      <a:r>
                        <a:rPr lang="en-US" sz="1700" u="none" cap="none" strike="noStrike"/>
                        <a:t>Izmantojiet jebkuru vērtību radīšanas iniciatīvu kā iespēju mācīties.</a:t>
                      </a:r>
                      <a:endParaRPr sz="1700" u="none" cap="none" strike="noStrike"/>
                    </a:p>
                    <a:p>
                      <a:pPr indent="-285750" lvl="0" marL="285750" marR="0" rtl="0" algn="just">
                        <a:lnSpc>
                          <a:spcPct val="100000"/>
                        </a:lnSpc>
                        <a:spcBef>
                          <a:spcPts val="0"/>
                        </a:spcBef>
                        <a:spcAft>
                          <a:spcPts val="0"/>
                        </a:spcAft>
                        <a:buClr>
                          <a:srgbClr val="000000"/>
                        </a:buClr>
                        <a:buSzPts val="1700"/>
                        <a:buFont typeface="Arial"/>
                        <a:buChar char="•"/>
                      </a:pPr>
                      <a:r>
                        <a:rPr lang="en-US" sz="1700" u="none" cap="none" strike="noStrike"/>
                        <a:t>Mācīties kopā ar citiem, tostarp kolēģiem un mentoriem.</a:t>
                      </a:r>
                      <a:endParaRPr sz="1700" u="none" cap="none" strike="noStrike"/>
                    </a:p>
                    <a:p>
                      <a:pPr indent="-285750" lvl="0" marL="285750" marR="0" rtl="0" algn="just">
                        <a:lnSpc>
                          <a:spcPct val="100000"/>
                        </a:lnSpc>
                        <a:spcBef>
                          <a:spcPts val="0"/>
                        </a:spcBef>
                        <a:spcAft>
                          <a:spcPts val="0"/>
                        </a:spcAft>
                        <a:buClr>
                          <a:srgbClr val="000000"/>
                        </a:buClr>
                        <a:buSzPts val="1700"/>
                        <a:buFont typeface="Arial"/>
                        <a:buChar char="•"/>
                      </a:pPr>
                      <a:r>
                        <a:rPr lang="en-US" sz="1700" u="none" cap="none" strike="noStrike"/>
                        <a:t>Pārdomājiet un mācieties gan no panākumiem, gan neveiksmēm (savām un citu cilvēku).</a:t>
                      </a:r>
                      <a:endParaRPr sz="17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268" name="Google Shape;268;p14"/>
          <p:cNvSpPr/>
          <p:nvPr/>
        </p:nvSpPr>
        <p:spPr>
          <a:xfrm>
            <a:off x="0" y="8435340"/>
            <a:ext cx="18288000" cy="185166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15"/>
          <p:cNvSpPr txBox="1"/>
          <p:nvPr/>
        </p:nvSpPr>
        <p:spPr>
          <a:xfrm>
            <a:off x="14620675" y="647700"/>
            <a:ext cx="3231000" cy="7518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rgbClr val="E12227"/>
                </a:solidFill>
                <a:latin typeface="Tahoma"/>
                <a:ea typeface="Tahoma"/>
                <a:cs typeface="Tahoma"/>
                <a:sym typeface="Tahoma"/>
              </a:rPr>
              <a:t>1. nodaļa</a:t>
            </a:r>
            <a:endParaRPr b="0" i="0" sz="1400" u="none" cap="none" strike="noStrike">
              <a:solidFill>
                <a:srgbClr val="000000"/>
              </a:solidFill>
              <a:latin typeface="Arial"/>
              <a:ea typeface="Arial"/>
              <a:cs typeface="Arial"/>
              <a:sym typeface="Arial"/>
            </a:endParaRPr>
          </a:p>
        </p:txBody>
      </p:sp>
      <p:sp>
        <p:nvSpPr>
          <p:cNvPr id="275" name="Google Shape;275;p15"/>
          <p:cNvSpPr txBox="1"/>
          <p:nvPr/>
        </p:nvSpPr>
        <p:spPr>
          <a:xfrm>
            <a:off x="938055" y="2019300"/>
            <a:ext cx="16913699" cy="629660"/>
          </a:xfrm>
          <a:prstGeom prst="rect">
            <a:avLst/>
          </a:prstGeom>
          <a:noFill/>
          <a:ln>
            <a:noFill/>
          </a:ln>
        </p:spPr>
        <p:txBody>
          <a:bodyPr anchorCtr="0" anchor="t" bIns="0" lIns="0" spcFirstLastPara="1" rIns="0" wrap="square" tIns="13950">
            <a:spAutoFit/>
          </a:bodyPr>
          <a:lstStyle/>
          <a:p>
            <a:pPr indent="0" lvl="0" marL="12700" marR="0" rtl="0" algn="just">
              <a:lnSpc>
                <a:spcPct val="100000"/>
              </a:lnSpc>
              <a:spcBef>
                <a:spcPts val="0"/>
              </a:spcBef>
              <a:spcAft>
                <a:spcPts val="0"/>
              </a:spcAft>
              <a:buClr>
                <a:srgbClr val="000000"/>
              </a:buClr>
              <a:buSzPts val="4000"/>
              <a:buFont typeface="Arial"/>
              <a:buNone/>
            </a:pPr>
            <a:r>
              <a:rPr b="1" i="0" lang="en-US" sz="4000" u="none" cap="none" strike="noStrike">
                <a:solidFill>
                  <a:srgbClr val="243255"/>
                </a:solidFill>
                <a:latin typeface="Calibri"/>
                <a:ea typeface="Calibri"/>
                <a:cs typeface="Calibri"/>
                <a:sym typeface="Calibri"/>
              </a:rPr>
              <a:t>Kas sekos...</a:t>
            </a:r>
            <a:endParaRPr b="0" i="0" sz="1400" u="none" cap="none" strike="noStrike">
              <a:solidFill>
                <a:srgbClr val="000000"/>
              </a:solidFill>
              <a:latin typeface="Arial"/>
              <a:ea typeface="Arial"/>
              <a:cs typeface="Arial"/>
              <a:sym typeface="Arial"/>
            </a:endParaRPr>
          </a:p>
        </p:txBody>
      </p:sp>
      <p:sp>
        <p:nvSpPr>
          <p:cNvPr id="276" name="Google Shape;276;p15"/>
          <p:cNvSpPr txBox="1"/>
          <p:nvPr/>
        </p:nvSpPr>
        <p:spPr>
          <a:xfrm>
            <a:off x="228600" y="9563100"/>
            <a:ext cx="125730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b="0" i="0" sz="1400" u="none" cap="none" strike="noStrike">
              <a:solidFill>
                <a:schemeClr val="lt1"/>
              </a:solidFill>
              <a:latin typeface="Arial"/>
              <a:ea typeface="Arial"/>
              <a:cs typeface="Arial"/>
              <a:sym typeface="Arial"/>
            </a:endParaRPr>
          </a:p>
        </p:txBody>
      </p:sp>
      <p:pic>
        <p:nvPicPr>
          <p:cNvPr id="277" name="Google Shape;277;p15"/>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278" name="Google Shape;278;p15"/>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279" name="Google Shape;279;p15"/>
          <p:cNvSpPr txBox="1"/>
          <p:nvPr/>
        </p:nvSpPr>
        <p:spPr>
          <a:xfrm>
            <a:off x="938055" y="3009900"/>
            <a:ext cx="16913700" cy="39711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100"/>
              <a:buFont typeface="Arial"/>
              <a:buNone/>
            </a:pPr>
            <a:r>
              <a:rPr b="0" i="0" lang="en-US" sz="2800" u="none" cap="none" strike="noStrike">
                <a:solidFill>
                  <a:schemeClr val="dk1"/>
                </a:solidFill>
                <a:latin typeface="Calibri"/>
                <a:ea typeface="Calibri"/>
                <a:cs typeface="Calibri"/>
                <a:sym typeface="Calibri"/>
              </a:rPr>
              <a:t>Šī mācību moduļa kontekstā - ņemot vērā arī pamatkompetences, ar kurām mēs strādājam, - mēs pievērsīsim </a:t>
            </a:r>
            <a:r>
              <a:rPr lang="en-US" sz="2800">
                <a:solidFill>
                  <a:schemeClr val="dk1"/>
                </a:solidFill>
                <a:latin typeface="Calibri"/>
                <a:ea typeface="Calibri"/>
                <a:cs typeface="Calibri"/>
                <a:sym typeface="Calibri"/>
              </a:rPr>
              <a:t>J</a:t>
            </a:r>
            <a:r>
              <a:rPr b="0" i="0" lang="en-US" sz="2800" u="none" cap="none" strike="noStrike">
                <a:solidFill>
                  <a:schemeClr val="dk1"/>
                </a:solidFill>
                <a:latin typeface="Calibri"/>
                <a:ea typeface="Calibri"/>
                <a:cs typeface="Calibri"/>
                <a:sym typeface="Calibri"/>
              </a:rPr>
              <a:t>ūsu uzmanību pirmajam pīlāram, kas saistīts ar IDEĀJĀM UN IESPĒJĀM.</a:t>
            </a:r>
            <a:endParaRPr b="0" i="0" sz="2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rPr b="0" i="0" lang="en-US" sz="2800" u="none" cap="none" strike="noStrike">
                <a:solidFill>
                  <a:schemeClr val="dk1"/>
                </a:solidFill>
                <a:latin typeface="Calibri"/>
                <a:ea typeface="Calibri"/>
                <a:cs typeface="Calibri"/>
                <a:sym typeface="Calibri"/>
              </a:rPr>
              <a:t>Ņemiet vērā, ka EntreComp nav īpašas atsauces uz kritisko domāšanu, bet visa sistēma aplūko ar kritisko domāšanu saistīto dimensiju no dažādiem aspektiem.</a:t>
            </a:r>
            <a:endParaRPr b="0" i="0" sz="2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100"/>
              <a:buFont typeface="Arial"/>
              <a:buNone/>
            </a:pPr>
            <a:r>
              <a:rPr b="0" i="0" lang="en-US" sz="2800" u="none" cap="none" strike="noStrike">
                <a:solidFill>
                  <a:schemeClr val="dk1"/>
                </a:solidFill>
                <a:latin typeface="Calibri"/>
                <a:ea typeface="Calibri"/>
                <a:cs typeface="Calibri"/>
                <a:sym typeface="Calibri"/>
              </a:rPr>
              <a:t>Šķiet, ka visjūtamākā savstarpējā atsauce ir uz kompetencēm, kas saistītas ar IDEJAS UN IESPĒJAS. Nākamajā nodaļā mēs sīkāk aplūkosim katru no tām, lai izsekotu taustāmāmām saiknēm ar kritisko domāšanu un, kas ir vissvarīgāk, ar kritisko domāšanu nodarbināmības jomā.</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6"/>
          <p:cNvSpPr txBox="1"/>
          <p:nvPr/>
        </p:nvSpPr>
        <p:spPr>
          <a:xfrm>
            <a:off x="14649850" y="647700"/>
            <a:ext cx="3201900" cy="7518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rgbClr val="E12227"/>
                </a:solidFill>
                <a:latin typeface="Tahoma"/>
                <a:ea typeface="Tahoma"/>
                <a:cs typeface="Tahoma"/>
                <a:sym typeface="Tahoma"/>
              </a:rPr>
              <a:t>2. nodaļa</a:t>
            </a:r>
            <a:endParaRPr b="0" i="0" sz="1400" u="none" cap="none" strike="noStrike">
              <a:solidFill>
                <a:srgbClr val="000000"/>
              </a:solidFill>
              <a:latin typeface="Arial"/>
              <a:ea typeface="Arial"/>
              <a:cs typeface="Arial"/>
              <a:sym typeface="Arial"/>
            </a:endParaRPr>
          </a:p>
        </p:txBody>
      </p:sp>
      <p:sp>
        <p:nvSpPr>
          <p:cNvPr id="286" name="Google Shape;286;p16"/>
          <p:cNvSpPr txBox="1"/>
          <p:nvPr/>
        </p:nvSpPr>
        <p:spPr>
          <a:xfrm>
            <a:off x="938055" y="2019300"/>
            <a:ext cx="16913700" cy="1750800"/>
          </a:xfrm>
          <a:prstGeom prst="rect">
            <a:avLst/>
          </a:prstGeom>
          <a:noFill/>
          <a:ln>
            <a:noFill/>
          </a:ln>
        </p:spPr>
        <p:txBody>
          <a:bodyPr anchorCtr="0" anchor="t" bIns="0" lIns="0" spcFirstLastPara="1" rIns="0" wrap="square" tIns="13950">
            <a:spAutoFit/>
          </a:bodyPr>
          <a:lstStyle/>
          <a:p>
            <a:pPr indent="0" lvl="0" marL="12700" marR="0" rtl="0" algn="just">
              <a:lnSpc>
                <a:spcPct val="100000"/>
              </a:lnSpc>
              <a:spcBef>
                <a:spcPts val="0"/>
              </a:spcBef>
              <a:spcAft>
                <a:spcPts val="0"/>
              </a:spcAft>
              <a:buClr>
                <a:srgbClr val="000000"/>
              </a:buClr>
              <a:buSzPts val="3000"/>
              <a:buFont typeface="Arial"/>
              <a:buNone/>
            </a:pPr>
            <a:r>
              <a:rPr b="1" i="0" lang="en-US" sz="3000" u="none" cap="none" strike="noStrike">
                <a:solidFill>
                  <a:srgbClr val="243255"/>
                </a:solidFill>
                <a:latin typeface="Calibri"/>
                <a:ea typeface="Calibri"/>
                <a:cs typeface="Calibri"/>
                <a:sym typeface="Calibri"/>
              </a:rPr>
              <a:t>Kritiskā domāšana - viena no pieprasītākajām kompetencēm, kas nepieciešama nodarbinātībai</a:t>
            </a:r>
            <a:endParaRPr b="0" i="0" sz="400" u="none" cap="none" strike="noStrike">
              <a:solidFill>
                <a:srgbClr val="000000"/>
              </a:solidFill>
              <a:latin typeface="Arial"/>
              <a:ea typeface="Arial"/>
              <a:cs typeface="Arial"/>
              <a:sym typeface="Arial"/>
            </a:endParaRPr>
          </a:p>
          <a:p>
            <a:pPr indent="0" lvl="0" marL="12700" marR="0" rtl="0" algn="just">
              <a:lnSpc>
                <a:spcPct val="100000"/>
              </a:lnSpc>
              <a:spcBef>
                <a:spcPts val="110"/>
              </a:spcBef>
              <a:spcAft>
                <a:spcPts val="0"/>
              </a:spcAft>
              <a:buClr>
                <a:srgbClr val="000000"/>
              </a:buClr>
              <a:buSzPts val="2500"/>
              <a:buFont typeface="Arial"/>
              <a:buNone/>
            </a:pPr>
            <a:r>
              <a:t/>
            </a:r>
            <a:endParaRPr b="0" i="0" sz="2500" u="none" cap="none" strike="noStrike">
              <a:solidFill>
                <a:srgbClr val="002060"/>
              </a:solidFill>
              <a:latin typeface="Tahoma"/>
              <a:ea typeface="Tahoma"/>
              <a:cs typeface="Tahoma"/>
              <a:sym typeface="Tahoma"/>
            </a:endParaRPr>
          </a:p>
          <a:p>
            <a:pPr indent="0" lvl="0" marL="12700" marR="0" rtl="0" algn="just">
              <a:lnSpc>
                <a:spcPct val="100000"/>
              </a:lnSpc>
              <a:spcBef>
                <a:spcPts val="11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Nowadays, as the automatization of tasks and functions is slowly replacing both “manual” an “intellectual” workforce, your opportunities to access the job market are increasingly depending on soft and relational skills.</a:t>
            </a:r>
            <a:endParaRPr b="0" i="0" sz="1400" u="none" cap="none" strike="noStrike">
              <a:solidFill>
                <a:srgbClr val="000000"/>
              </a:solidFill>
              <a:latin typeface="Arial"/>
              <a:ea typeface="Arial"/>
              <a:cs typeface="Arial"/>
              <a:sym typeface="Arial"/>
            </a:endParaRPr>
          </a:p>
        </p:txBody>
      </p:sp>
      <p:sp>
        <p:nvSpPr>
          <p:cNvPr id="287" name="Google Shape;287;p16"/>
          <p:cNvSpPr txBox="1"/>
          <p:nvPr/>
        </p:nvSpPr>
        <p:spPr>
          <a:xfrm>
            <a:off x="228600" y="9563100"/>
            <a:ext cx="125730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b="0" i="0" sz="1400" u="none" cap="none" strike="noStrike">
              <a:solidFill>
                <a:schemeClr val="lt1"/>
              </a:solidFill>
              <a:latin typeface="Arial"/>
              <a:ea typeface="Arial"/>
              <a:cs typeface="Arial"/>
              <a:sym typeface="Arial"/>
            </a:endParaRPr>
          </a:p>
        </p:txBody>
      </p:sp>
      <p:pic>
        <p:nvPicPr>
          <p:cNvPr id="288" name="Google Shape;288;p16"/>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289" name="Google Shape;289;p16"/>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290" name="Google Shape;290;p16"/>
          <p:cNvSpPr txBox="1"/>
          <p:nvPr/>
        </p:nvSpPr>
        <p:spPr>
          <a:xfrm>
            <a:off x="938056" y="4774092"/>
            <a:ext cx="16913700" cy="39711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100"/>
              <a:buFont typeface="Arial"/>
              <a:buNone/>
            </a:pPr>
            <a:r>
              <a:rPr b="0" i="0" lang="en-US" sz="2800" u="none" cap="none" strike="noStrike">
                <a:solidFill>
                  <a:schemeClr val="dk1"/>
                </a:solidFill>
                <a:latin typeface="Calibri"/>
                <a:ea typeface="Calibri"/>
                <a:cs typeface="Calibri"/>
                <a:sym typeface="Calibri"/>
              </a:rPr>
              <a:t>Tehniskās prasmes un efektivitāte darba vietā pirmkārt un galvenokārt rodas no prakses, vingrinājumiem un pieredzes/mācībām, kas balstītas uz izmēģinājumu un kļūdu pieeju. Interviju laikā darba devējiem nav pietiekamas informācijas, lai novērtētu kandidāta profilu un viņa/viņas potenciālo veiktspēju darba vietā.</a:t>
            </a:r>
            <a:endParaRPr b="0" i="0" sz="2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rPr b="0" i="0" lang="en-US" sz="2800" u="none" cap="none" strike="noStrike">
                <a:solidFill>
                  <a:schemeClr val="dk1"/>
                </a:solidFill>
                <a:latin typeface="Calibri"/>
                <a:ea typeface="Calibri"/>
                <a:cs typeface="Calibri"/>
                <a:sym typeface="Calibri"/>
              </a:rPr>
              <a:t>Turklāt lielākoties darbavietās, uz kurām jūs piesakāties, ir nepieciešamas specifiskas zināšanas/ know-how, ko jūs, iespējams, neesat ieguvis formālās izglītības laikā (vienkārši tāpēc, ka tās nav iekļautas mācību programmās).</a:t>
            </a:r>
            <a:endParaRPr b="0" i="0" sz="2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rPr b="0" i="0" lang="en-US" sz="2800" u="none" cap="none" strike="noStrike">
                <a:solidFill>
                  <a:schemeClr val="dk1"/>
                </a:solidFill>
                <a:latin typeface="Calibri"/>
                <a:ea typeface="Calibri"/>
                <a:cs typeface="Calibri"/>
                <a:sym typeface="Calibri"/>
              </a:rPr>
              <a:t>Tātad, kā darba devēji orientējas jūsu profila novērtēšanā?...</a:t>
            </a:r>
            <a:endParaRPr b="0" i="0" sz="2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sp>
        <p:nvSpPr>
          <p:cNvPr id="291" name="Google Shape;291;p16"/>
          <p:cNvSpPr txBox="1"/>
          <p:nvPr/>
        </p:nvSpPr>
        <p:spPr>
          <a:xfrm>
            <a:off x="938047" y="4057050"/>
            <a:ext cx="16834500" cy="5541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rgbClr val="243255"/>
                </a:solidFill>
                <a:latin typeface="Calibri"/>
                <a:ea typeface="Calibri"/>
                <a:cs typeface="Calibri"/>
                <a:sym typeface="Calibri"/>
              </a:rPr>
              <a:t>Piezīmes jūsu apsvērumiem: Mīksto prasmju pāreja uz nodarbināmības prasmēm</a:t>
            </a:r>
            <a:endParaRPr b="1" i="0" sz="3000" u="none" cap="none" strike="noStrike">
              <a:solidFill>
                <a:srgbClr val="243255"/>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xEl>
                                              <p:pRg end="0" st="0"/>
                                            </p:txEl>
                                          </p:spTgt>
                                        </p:tgtEl>
                                        <p:attrNameLst>
                                          <p:attrName>style.visibility</p:attrName>
                                        </p:attrNameLst>
                                      </p:cBhvr>
                                      <p:to>
                                        <p:strVal val="visible"/>
                                      </p:to>
                                    </p:set>
                                    <p:animEffect filter="fade" transition="in">
                                      <p:cBhvr>
                                        <p:cTn dur="500"/>
                                        <p:tgtEl>
                                          <p:spTgt spid="29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xEl>
                                              <p:pRg end="1" st="1"/>
                                            </p:txEl>
                                          </p:spTgt>
                                        </p:tgtEl>
                                        <p:attrNameLst>
                                          <p:attrName>style.visibility</p:attrName>
                                        </p:attrNameLst>
                                      </p:cBhvr>
                                      <p:to>
                                        <p:strVal val="visible"/>
                                      </p:to>
                                    </p:set>
                                    <p:animEffect filter="fade" transition="in">
                                      <p:cBhvr>
                                        <p:cTn dur="500"/>
                                        <p:tgtEl>
                                          <p:spTgt spid="29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xEl>
                                              <p:pRg end="2" st="2"/>
                                            </p:txEl>
                                          </p:spTgt>
                                        </p:tgtEl>
                                        <p:attrNameLst>
                                          <p:attrName>style.visibility</p:attrName>
                                        </p:attrNameLst>
                                      </p:cBhvr>
                                      <p:to>
                                        <p:strVal val="visible"/>
                                      </p:to>
                                    </p:set>
                                    <p:animEffect filter="fade" transition="in">
                                      <p:cBhvr>
                                        <p:cTn dur="500"/>
                                        <p:tgtEl>
                                          <p:spTgt spid="29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xEl>
                                              <p:pRg end="3" st="3"/>
                                            </p:txEl>
                                          </p:spTgt>
                                        </p:tgtEl>
                                        <p:attrNameLst>
                                          <p:attrName>style.visibility</p:attrName>
                                        </p:attrNameLst>
                                      </p:cBhvr>
                                      <p:to>
                                        <p:strVal val="visible"/>
                                      </p:to>
                                    </p:set>
                                    <p:animEffect filter="fade" transition="in">
                                      <p:cBhvr>
                                        <p:cTn dur="500"/>
                                        <p:tgtEl>
                                          <p:spTgt spid="29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xEl>
                                              <p:pRg end="4" st="4"/>
                                            </p:txEl>
                                          </p:spTgt>
                                        </p:tgtEl>
                                        <p:attrNameLst>
                                          <p:attrName>style.visibility</p:attrName>
                                        </p:attrNameLst>
                                      </p:cBhvr>
                                      <p:to>
                                        <p:strVal val="visible"/>
                                      </p:to>
                                    </p:set>
                                    <p:animEffect filter="fade" transition="in">
                                      <p:cBhvr>
                                        <p:cTn dur="500"/>
                                        <p:tgtEl>
                                          <p:spTgt spid="29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xEl>
                                              <p:pRg end="5" st="5"/>
                                            </p:txEl>
                                          </p:spTgt>
                                        </p:tgtEl>
                                        <p:attrNameLst>
                                          <p:attrName>style.visibility</p:attrName>
                                        </p:attrNameLst>
                                      </p:cBhvr>
                                      <p:to>
                                        <p:strVal val="visible"/>
                                      </p:to>
                                    </p:set>
                                    <p:animEffect filter="fade" transition="in">
                                      <p:cBhvr>
                                        <p:cTn dur="500"/>
                                        <p:tgtEl>
                                          <p:spTgt spid="290">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17"/>
          <p:cNvSpPr txBox="1"/>
          <p:nvPr/>
        </p:nvSpPr>
        <p:spPr>
          <a:xfrm>
            <a:off x="14635275" y="647700"/>
            <a:ext cx="3216600" cy="7518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rgbClr val="E12227"/>
                </a:solidFill>
                <a:latin typeface="Tahoma"/>
                <a:ea typeface="Tahoma"/>
                <a:cs typeface="Tahoma"/>
                <a:sym typeface="Tahoma"/>
              </a:rPr>
              <a:t>2. nodaļa</a:t>
            </a:r>
            <a:endParaRPr b="0" i="0" sz="1400" u="none" cap="none" strike="noStrike">
              <a:solidFill>
                <a:srgbClr val="000000"/>
              </a:solidFill>
              <a:latin typeface="Arial"/>
              <a:ea typeface="Arial"/>
              <a:cs typeface="Arial"/>
              <a:sym typeface="Arial"/>
            </a:endParaRPr>
          </a:p>
        </p:txBody>
      </p:sp>
      <p:sp>
        <p:nvSpPr>
          <p:cNvPr id="298" name="Google Shape;298;p17"/>
          <p:cNvSpPr txBox="1"/>
          <p:nvPr/>
        </p:nvSpPr>
        <p:spPr>
          <a:xfrm>
            <a:off x="938055" y="2019300"/>
            <a:ext cx="16913699" cy="629660"/>
          </a:xfrm>
          <a:prstGeom prst="rect">
            <a:avLst/>
          </a:prstGeom>
          <a:noFill/>
          <a:ln>
            <a:noFill/>
          </a:ln>
        </p:spPr>
        <p:txBody>
          <a:bodyPr anchorCtr="0" anchor="t" bIns="0" lIns="0" spcFirstLastPara="1" rIns="0" wrap="square" tIns="13950">
            <a:spAutoFit/>
          </a:bodyPr>
          <a:lstStyle/>
          <a:p>
            <a:pPr indent="0" lvl="0" marL="12700" marR="0" rtl="0" algn="just">
              <a:lnSpc>
                <a:spcPct val="100000"/>
              </a:lnSpc>
              <a:spcBef>
                <a:spcPts val="0"/>
              </a:spcBef>
              <a:spcAft>
                <a:spcPts val="0"/>
              </a:spcAft>
              <a:buClr>
                <a:srgbClr val="000000"/>
              </a:buClr>
              <a:buSzPts val="4000"/>
              <a:buFont typeface="Arial"/>
              <a:buNone/>
            </a:pPr>
            <a:r>
              <a:rPr b="1" i="0" lang="en-US" sz="4000" u="none" cap="none" strike="noStrike">
                <a:solidFill>
                  <a:srgbClr val="243255"/>
                </a:solidFill>
                <a:latin typeface="Calibri"/>
                <a:ea typeface="Calibri"/>
                <a:cs typeface="Calibri"/>
                <a:sym typeface="Calibri"/>
              </a:rPr>
              <a:t>Ieskats nākotnē</a:t>
            </a:r>
            <a:endParaRPr b="0" i="0" sz="1400" u="none" cap="none" strike="noStrike">
              <a:solidFill>
                <a:srgbClr val="000000"/>
              </a:solidFill>
              <a:latin typeface="Arial"/>
              <a:ea typeface="Arial"/>
              <a:cs typeface="Arial"/>
              <a:sym typeface="Arial"/>
            </a:endParaRPr>
          </a:p>
        </p:txBody>
      </p:sp>
      <p:sp>
        <p:nvSpPr>
          <p:cNvPr id="299" name="Google Shape;299;p17"/>
          <p:cNvSpPr txBox="1"/>
          <p:nvPr/>
        </p:nvSpPr>
        <p:spPr>
          <a:xfrm>
            <a:off x="228600" y="9563100"/>
            <a:ext cx="125730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b="0" i="0" sz="1400" u="none" cap="none" strike="noStrike">
              <a:solidFill>
                <a:schemeClr val="lt1"/>
              </a:solidFill>
              <a:latin typeface="Arial"/>
              <a:ea typeface="Arial"/>
              <a:cs typeface="Arial"/>
              <a:sym typeface="Arial"/>
            </a:endParaRPr>
          </a:p>
        </p:txBody>
      </p:sp>
      <p:pic>
        <p:nvPicPr>
          <p:cNvPr id="300" name="Google Shape;300;p17"/>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301" name="Google Shape;301;p17"/>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302" name="Google Shape;302;p17"/>
          <p:cNvSpPr txBox="1"/>
          <p:nvPr/>
        </p:nvSpPr>
        <p:spPr>
          <a:xfrm>
            <a:off x="938055" y="3009900"/>
            <a:ext cx="16913700" cy="35403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100"/>
              <a:buFont typeface="Arial"/>
              <a:buNone/>
            </a:pPr>
            <a:r>
              <a:rPr b="0" i="0" lang="en-US" sz="2800" u="none" cap="none" strike="noStrike">
                <a:solidFill>
                  <a:schemeClr val="dk1"/>
                </a:solidFill>
                <a:latin typeface="Calibri"/>
                <a:ea typeface="Calibri"/>
                <a:cs typeface="Calibri"/>
                <a:sym typeface="Calibri"/>
              </a:rPr>
              <a:t>Darba devēji lieliski apzinās, ka jauniem darbiniekiem - īpaši, ja tie ir svaigi absolventi - pirms pilnīgas patstāvības un neatkarības ir nepieciešama padziļināta izglītība un apmācība, koncentrējoties uz viņu turpmākajām lomām un pienākumiem.</a:t>
            </a:r>
            <a:endParaRPr b="0" i="0" sz="2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rPr b="0" i="0" lang="en-US" sz="2800" u="none" cap="none" strike="noStrike">
                <a:solidFill>
                  <a:schemeClr val="dk1"/>
                </a:solidFill>
                <a:latin typeface="Calibri"/>
                <a:ea typeface="Calibri"/>
                <a:cs typeface="Calibri"/>
                <a:sym typeface="Calibri"/>
              </a:rPr>
              <a:t>Pirmās intervijas laikā viņi drīzāk meklēs nevis to, ko jūs varat darīt, bet gan cita veida informāciju, kas var nebūt vispār saistīta ar jūsu izglītību.</a:t>
            </a:r>
            <a:endParaRPr b="0" i="0" sz="2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100"/>
              <a:buFont typeface="Arial"/>
              <a:buNone/>
            </a:pPr>
            <a:r>
              <a:rPr b="0" i="0" lang="en-US" sz="2800" u="none" cap="none" strike="noStrike">
                <a:solidFill>
                  <a:schemeClr val="dk1"/>
                </a:solidFill>
                <a:latin typeface="Calibri"/>
                <a:ea typeface="Calibri"/>
                <a:cs typeface="Calibri"/>
                <a:sym typeface="Calibri"/>
              </a:rPr>
              <a:t>Šāda veida informācija atspoguļo pašu ESSENCE projekta izcelsmi un pieņēmumus, uz kuriem tas ir balstīts.</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8"/>
          <p:cNvSpPr txBox="1"/>
          <p:nvPr/>
        </p:nvSpPr>
        <p:spPr>
          <a:xfrm>
            <a:off x="14635275" y="647700"/>
            <a:ext cx="3216600" cy="7518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rgbClr val="E12227"/>
                </a:solidFill>
                <a:latin typeface="Tahoma"/>
                <a:ea typeface="Tahoma"/>
                <a:cs typeface="Tahoma"/>
                <a:sym typeface="Tahoma"/>
              </a:rPr>
              <a:t>2. nodaļa</a:t>
            </a:r>
            <a:endParaRPr b="0" i="0" sz="1400" u="none" cap="none" strike="noStrike">
              <a:solidFill>
                <a:srgbClr val="000000"/>
              </a:solidFill>
              <a:latin typeface="Arial"/>
              <a:ea typeface="Arial"/>
              <a:cs typeface="Arial"/>
              <a:sym typeface="Arial"/>
            </a:endParaRPr>
          </a:p>
        </p:txBody>
      </p:sp>
      <p:sp>
        <p:nvSpPr>
          <p:cNvPr id="309" name="Google Shape;309;p18"/>
          <p:cNvSpPr txBox="1"/>
          <p:nvPr/>
        </p:nvSpPr>
        <p:spPr>
          <a:xfrm>
            <a:off x="938055" y="2019300"/>
            <a:ext cx="16913699" cy="629660"/>
          </a:xfrm>
          <a:prstGeom prst="rect">
            <a:avLst/>
          </a:prstGeom>
          <a:noFill/>
          <a:ln>
            <a:noFill/>
          </a:ln>
        </p:spPr>
        <p:txBody>
          <a:bodyPr anchorCtr="0" anchor="t" bIns="0" lIns="0" spcFirstLastPara="1" rIns="0" wrap="square" tIns="13950">
            <a:spAutoFit/>
          </a:bodyPr>
          <a:lstStyle/>
          <a:p>
            <a:pPr indent="0" lvl="0" marL="12700" marR="0" rtl="0" algn="just">
              <a:lnSpc>
                <a:spcPct val="100000"/>
              </a:lnSpc>
              <a:spcBef>
                <a:spcPts val="0"/>
              </a:spcBef>
              <a:spcAft>
                <a:spcPts val="0"/>
              </a:spcAft>
              <a:buClr>
                <a:srgbClr val="000000"/>
              </a:buClr>
              <a:buSzPts val="4000"/>
              <a:buFont typeface="Arial"/>
              <a:buNone/>
            </a:pPr>
            <a:r>
              <a:rPr b="1" i="0" lang="en-US" sz="4000" u="none" cap="none" strike="noStrike">
                <a:solidFill>
                  <a:srgbClr val="243255"/>
                </a:solidFill>
                <a:latin typeface="Calibri"/>
                <a:ea typeface="Calibri"/>
                <a:cs typeface="Calibri"/>
                <a:sym typeface="Calibri"/>
              </a:rPr>
              <a:t>Darbavietu nākotne</a:t>
            </a:r>
            <a:endParaRPr b="0" i="0" sz="1400" u="none" cap="none" strike="noStrike">
              <a:solidFill>
                <a:srgbClr val="000000"/>
              </a:solidFill>
              <a:latin typeface="Arial"/>
              <a:ea typeface="Arial"/>
              <a:cs typeface="Arial"/>
              <a:sym typeface="Arial"/>
            </a:endParaRPr>
          </a:p>
        </p:txBody>
      </p:sp>
      <p:sp>
        <p:nvSpPr>
          <p:cNvPr id="310" name="Google Shape;310;p18"/>
          <p:cNvSpPr txBox="1"/>
          <p:nvPr/>
        </p:nvSpPr>
        <p:spPr>
          <a:xfrm>
            <a:off x="228600" y="9563100"/>
            <a:ext cx="125730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b="0" i="0" sz="1400" u="none" cap="none" strike="noStrike">
              <a:solidFill>
                <a:schemeClr val="lt1"/>
              </a:solidFill>
              <a:latin typeface="Arial"/>
              <a:ea typeface="Arial"/>
              <a:cs typeface="Arial"/>
              <a:sym typeface="Arial"/>
            </a:endParaRPr>
          </a:p>
        </p:txBody>
      </p:sp>
      <p:pic>
        <p:nvPicPr>
          <p:cNvPr id="311" name="Google Shape;311;p18"/>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312" name="Google Shape;312;p18"/>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313" name="Google Shape;313;p18"/>
          <p:cNvSpPr txBox="1"/>
          <p:nvPr/>
        </p:nvSpPr>
        <p:spPr>
          <a:xfrm>
            <a:off x="8686799" y="3009900"/>
            <a:ext cx="9165000" cy="48333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100"/>
              <a:buFont typeface="Arial"/>
              <a:buNone/>
            </a:pPr>
            <a:r>
              <a:rPr b="0" i="0" lang="en-US" sz="2800" u="none" cap="none" strike="noStrike">
                <a:solidFill>
                  <a:schemeClr val="dk1"/>
                </a:solidFill>
                <a:latin typeface="Calibri"/>
                <a:ea typeface="Calibri"/>
                <a:cs typeface="Calibri"/>
                <a:sym typeface="Calibri"/>
              </a:rPr>
              <a:t>Vēl 2016. gadā Pasaules ekonomikas forums prognozēja, ka līdz 2020. gadam būtiski mainīsies "10 svarīgākās prasmes", kas ietekmē nodarbinātību, darbā pieņemšanu, karjeras attīstību un uzņēmumu konkurētspēju.</a:t>
            </a:r>
            <a:endParaRPr b="0" i="0" sz="2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100"/>
              <a:buFont typeface="Arial"/>
              <a:buNone/>
            </a:pPr>
            <a:r>
              <a:rPr b="0" i="0" lang="en-US" sz="2800" u="none" cap="none" strike="noStrike">
                <a:solidFill>
                  <a:schemeClr val="dk1"/>
                </a:solidFill>
                <a:latin typeface="Calibri"/>
                <a:ea typeface="Calibri"/>
                <a:cs typeface="Calibri"/>
                <a:sym typeface="Calibri"/>
              </a:rPr>
              <a:t>Saskaņā ar ziņojumu jaunajiem absolventiem un augstskolu studentiem, lai iekļūtu darba tirgū, ir ļoti svarīgas "mīkstās" un attiecību prasmes, jo personāla atlases speciālisti un darba devēji izstrādā jaunus sarežģītus modeļus, lai novērtētu kandidātu "cilvēcisko" profilu (t. i., spēju strādāt ar citiem, iniciatīvas izjūtu, uzticamību un uzticamību u. c.).</a:t>
            </a:r>
            <a:endParaRPr b="0" i="0" sz="2800" u="none" cap="none" strike="noStrike">
              <a:solidFill>
                <a:schemeClr val="dk1"/>
              </a:solidFill>
              <a:latin typeface="Calibri"/>
              <a:ea typeface="Calibri"/>
              <a:cs typeface="Calibri"/>
              <a:sym typeface="Calibri"/>
            </a:endParaRPr>
          </a:p>
        </p:txBody>
      </p:sp>
      <p:pic>
        <p:nvPicPr>
          <p:cNvPr id="314" name="Google Shape;314;p18"/>
          <p:cNvPicPr preferRelativeResize="0"/>
          <p:nvPr/>
        </p:nvPicPr>
        <p:blipFill rotWithShape="1">
          <a:blip r:embed="rId5">
            <a:alphaModFix/>
          </a:blip>
          <a:srcRect b="0" l="0" r="0" t="0"/>
          <a:stretch/>
        </p:blipFill>
        <p:spPr>
          <a:xfrm>
            <a:off x="905285" y="2784958"/>
            <a:ext cx="7318473" cy="5340179"/>
          </a:xfrm>
          <a:prstGeom prst="rect">
            <a:avLst/>
          </a:prstGeom>
          <a:noFill/>
          <a:ln cap="flat" cmpd="sng" w="38100">
            <a:solidFill>
              <a:srgbClr val="0070C0"/>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500"/>
                                        <p:tgtEl>
                                          <p:spTgt spid="3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19"/>
          <p:cNvSpPr txBox="1"/>
          <p:nvPr/>
        </p:nvSpPr>
        <p:spPr>
          <a:xfrm>
            <a:off x="14591475" y="647700"/>
            <a:ext cx="3201900" cy="7518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rgbClr val="E12227"/>
                </a:solidFill>
                <a:latin typeface="Tahoma"/>
                <a:ea typeface="Tahoma"/>
                <a:cs typeface="Tahoma"/>
                <a:sym typeface="Tahoma"/>
              </a:rPr>
              <a:t>2. nodaļa</a:t>
            </a:r>
            <a:endParaRPr b="0" i="0" sz="1400" u="none" cap="none" strike="noStrike">
              <a:solidFill>
                <a:srgbClr val="000000"/>
              </a:solidFill>
              <a:latin typeface="Arial"/>
              <a:ea typeface="Arial"/>
              <a:cs typeface="Arial"/>
              <a:sym typeface="Arial"/>
            </a:endParaRPr>
          </a:p>
        </p:txBody>
      </p:sp>
      <p:sp>
        <p:nvSpPr>
          <p:cNvPr id="321" name="Google Shape;321;p19"/>
          <p:cNvSpPr txBox="1"/>
          <p:nvPr/>
        </p:nvSpPr>
        <p:spPr>
          <a:xfrm>
            <a:off x="879680" y="2019300"/>
            <a:ext cx="16913700" cy="629700"/>
          </a:xfrm>
          <a:prstGeom prst="rect">
            <a:avLst/>
          </a:prstGeom>
          <a:noFill/>
          <a:ln>
            <a:noFill/>
          </a:ln>
        </p:spPr>
        <p:txBody>
          <a:bodyPr anchorCtr="0" anchor="t" bIns="0" lIns="0" spcFirstLastPara="1" rIns="0" wrap="square" tIns="13950">
            <a:spAutoFit/>
          </a:bodyPr>
          <a:lstStyle/>
          <a:p>
            <a:pPr indent="0" lvl="0" marL="12700" marR="0" rtl="0" algn="just">
              <a:lnSpc>
                <a:spcPct val="100000"/>
              </a:lnSpc>
              <a:spcBef>
                <a:spcPts val="0"/>
              </a:spcBef>
              <a:spcAft>
                <a:spcPts val="0"/>
              </a:spcAft>
              <a:buClr>
                <a:srgbClr val="000000"/>
              </a:buClr>
              <a:buSzPts val="4000"/>
              <a:buFont typeface="Arial"/>
              <a:buNone/>
            </a:pPr>
            <a:r>
              <a:rPr b="1" i="0" lang="en-US" sz="4000" u="none" cap="none" strike="noStrike">
                <a:solidFill>
                  <a:srgbClr val="243255"/>
                </a:solidFill>
                <a:latin typeface="Calibri"/>
                <a:ea typeface="Calibri"/>
                <a:cs typeface="Calibri"/>
                <a:sym typeface="Calibri"/>
              </a:rPr>
              <a:t>10 svarīgākās iemaņas, kas veicina nodarbinātību</a:t>
            </a:r>
            <a:endParaRPr b="0" i="0" sz="1400" u="none" cap="none" strike="noStrike">
              <a:solidFill>
                <a:srgbClr val="000000"/>
              </a:solidFill>
              <a:latin typeface="Arial"/>
              <a:ea typeface="Arial"/>
              <a:cs typeface="Arial"/>
              <a:sym typeface="Arial"/>
            </a:endParaRPr>
          </a:p>
        </p:txBody>
      </p:sp>
      <p:sp>
        <p:nvSpPr>
          <p:cNvPr id="322" name="Google Shape;322;p19"/>
          <p:cNvSpPr txBox="1"/>
          <p:nvPr/>
        </p:nvSpPr>
        <p:spPr>
          <a:xfrm>
            <a:off x="170225" y="9563100"/>
            <a:ext cx="125730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b="0" i="0" sz="1400" u="none" cap="none" strike="noStrike">
              <a:solidFill>
                <a:schemeClr val="lt1"/>
              </a:solidFill>
              <a:latin typeface="Arial"/>
              <a:ea typeface="Arial"/>
              <a:cs typeface="Arial"/>
              <a:sym typeface="Arial"/>
            </a:endParaRPr>
          </a:p>
        </p:txBody>
      </p:sp>
      <p:pic>
        <p:nvPicPr>
          <p:cNvPr id="323" name="Google Shape;323;p19"/>
          <p:cNvPicPr preferRelativeResize="0"/>
          <p:nvPr/>
        </p:nvPicPr>
        <p:blipFill rotWithShape="1">
          <a:blip r:embed="rId3">
            <a:alphaModFix/>
          </a:blip>
          <a:srcRect b="0" l="0" r="0" t="0"/>
          <a:stretch/>
        </p:blipFill>
        <p:spPr>
          <a:xfrm>
            <a:off x="1312039" y="8943014"/>
            <a:ext cx="1684513" cy="481167"/>
          </a:xfrm>
          <a:prstGeom prst="rect">
            <a:avLst/>
          </a:prstGeom>
          <a:noFill/>
          <a:ln>
            <a:noFill/>
          </a:ln>
        </p:spPr>
      </p:pic>
      <p:pic>
        <p:nvPicPr>
          <p:cNvPr id="324" name="Google Shape;324;p19"/>
          <p:cNvPicPr preferRelativeResize="0"/>
          <p:nvPr/>
        </p:nvPicPr>
        <p:blipFill rotWithShape="1">
          <a:blip r:embed="rId4">
            <a:alphaModFix/>
          </a:blip>
          <a:srcRect b="0" l="0" r="0" t="0"/>
          <a:stretch/>
        </p:blipFill>
        <p:spPr>
          <a:xfrm>
            <a:off x="170225" y="8912117"/>
            <a:ext cx="1066800" cy="512064"/>
          </a:xfrm>
          <a:prstGeom prst="rect">
            <a:avLst/>
          </a:prstGeom>
          <a:noFill/>
          <a:ln>
            <a:noFill/>
          </a:ln>
        </p:spPr>
      </p:pic>
      <p:pic>
        <p:nvPicPr>
          <p:cNvPr id="325" name="Google Shape;325;p19"/>
          <p:cNvPicPr preferRelativeResize="0"/>
          <p:nvPr/>
        </p:nvPicPr>
        <p:blipFill rotWithShape="1">
          <a:blip r:embed="rId5">
            <a:alphaModFix/>
          </a:blip>
          <a:srcRect b="0" l="0" r="0" t="0"/>
          <a:stretch/>
        </p:blipFill>
        <p:spPr>
          <a:xfrm>
            <a:off x="3424314" y="2648960"/>
            <a:ext cx="11322620" cy="4989081"/>
          </a:xfrm>
          <a:prstGeom prst="rect">
            <a:avLst/>
          </a:prstGeom>
          <a:noFill/>
          <a:ln cap="flat" cmpd="sng" w="38100">
            <a:solidFill>
              <a:srgbClr val="0070C0"/>
            </a:solidFill>
            <a:prstDash val="solid"/>
            <a:round/>
            <a:headEnd len="sm" w="sm" type="none"/>
            <a:tailEnd len="sm" w="sm" type="none"/>
          </a:ln>
        </p:spPr>
      </p:pic>
      <p:sp>
        <p:nvSpPr>
          <p:cNvPr id="326" name="Google Shape;326;p19"/>
          <p:cNvSpPr txBox="1"/>
          <p:nvPr/>
        </p:nvSpPr>
        <p:spPr>
          <a:xfrm>
            <a:off x="3424450" y="7608225"/>
            <a:ext cx="11322600" cy="430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Calibri"/>
                <a:ea typeface="Calibri"/>
                <a:cs typeface="Calibri"/>
                <a:sym typeface="Calibri"/>
              </a:rPr>
              <a:t>Avots: Ziņojums par darbavietu nākotni, Pasaules ekonomikas forums</a:t>
            </a:r>
            <a:endParaRPr b="0" i="0" sz="1400" u="none" cap="none" strike="noStrike">
              <a:solidFill>
                <a:srgbClr val="000000"/>
              </a:solidFill>
              <a:latin typeface="Arial"/>
              <a:ea typeface="Arial"/>
              <a:cs typeface="Arial"/>
              <a:sym typeface="Arial"/>
            </a:endParaRPr>
          </a:p>
        </p:txBody>
      </p:sp>
      <p:sp>
        <p:nvSpPr>
          <p:cNvPr id="327" name="Google Shape;327;p19"/>
          <p:cNvSpPr/>
          <p:nvPr/>
        </p:nvSpPr>
        <p:spPr>
          <a:xfrm>
            <a:off x="4361225" y="4026813"/>
            <a:ext cx="2209800" cy="430800"/>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8" name="Google Shape;328;p19"/>
          <p:cNvSpPr/>
          <p:nvPr/>
        </p:nvSpPr>
        <p:spPr>
          <a:xfrm>
            <a:off x="10304825" y="4712613"/>
            <a:ext cx="2209800" cy="430800"/>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500"/>
                                        <p:tgtEl>
                                          <p:spTgt spid="3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500"/>
                                        <p:tgtEl>
                                          <p:spTgt spid="3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1" name="Shape 111"/>
        <p:cNvGrpSpPr/>
        <p:nvPr/>
      </p:nvGrpSpPr>
      <p:grpSpPr>
        <a:xfrm>
          <a:off x="0" y="0"/>
          <a:ext cx="0" cy="0"/>
          <a:chOff x="0" y="0"/>
          <a:chExt cx="0" cy="0"/>
        </a:xfrm>
      </p:grpSpPr>
      <p:sp>
        <p:nvSpPr>
          <p:cNvPr id="112" name="Google Shape;112;p2"/>
          <p:cNvSpPr/>
          <p:nvPr/>
        </p:nvSpPr>
        <p:spPr>
          <a:xfrm rot="-5400000">
            <a:off x="1078978" y="3759722"/>
            <a:ext cx="432844" cy="30480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13" name="Google Shape;113;p2"/>
          <p:cNvSpPr txBox="1"/>
          <p:nvPr>
            <p:ph type="title"/>
          </p:nvPr>
        </p:nvSpPr>
        <p:spPr>
          <a:xfrm>
            <a:off x="1050168" y="751064"/>
            <a:ext cx="12852300" cy="14904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b="1" lang="en-US" sz="4800">
                <a:solidFill>
                  <a:srgbClr val="E12227"/>
                </a:solidFill>
              </a:rPr>
              <a:t>MĒRĶI UN </a:t>
            </a:r>
            <a:r>
              <a:rPr lang="en-US" sz="4800">
                <a:solidFill>
                  <a:srgbClr val="E12227"/>
                </a:solidFill>
              </a:rPr>
              <a:t>UZDEVUMI</a:t>
            </a:r>
            <a:br>
              <a:rPr b="1" lang="en-US" sz="4800">
                <a:solidFill>
                  <a:srgbClr val="E12227"/>
                </a:solidFill>
              </a:rPr>
            </a:br>
            <a:endParaRPr sz="4800">
              <a:solidFill>
                <a:srgbClr val="E12227"/>
              </a:solidFill>
            </a:endParaRPr>
          </a:p>
        </p:txBody>
      </p:sp>
      <p:sp>
        <p:nvSpPr>
          <p:cNvPr id="114" name="Google Shape;114;p2"/>
          <p:cNvSpPr txBox="1"/>
          <p:nvPr/>
        </p:nvSpPr>
        <p:spPr>
          <a:xfrm>
            <a:off x="1105032" y="2628900"/>
            <a:ext cx="13081000" cy="444994"/>
          </a:xfrm>
          <a:prstGeom prst="rect">
            <a:avLst/>
          </a:prstGeom>
          <a:noFill/>
          <a:ln>
            <a:noFill/>
          </a:ln>
        </p:spPr>
        <p:txBody>
          <a:bodyPr anchorCtr="0" anchor="t" bIns="0" lIns="0" spcFirstLastPara="1" rIns="0" wrap="square" tIns="13950">
            <a:spAutoFit/>
          </a:bodyPr>
          <a:lstStyle/>
          <a:p>
            <a:pPr indent="0" lvl="0" marL="0" marR="0" rtl="0" algn="just">
              <a:lnSpc>
                <a:spcPct val="100000"/>
              </a:lnSpc>
              <a:spcBef>
                <a:spcPts val="0"/>
              </a:spcBef>
              <a:spcAft>
                <a:spcPts val="0"/>
              </a:spcAft>
              <a:buClr>
                <a:srgbClr val="000000"/>
              </a:buClr>
              <a:buSzPts val="2800"/>
              <a:buFont typeface="Arial"/>
              <a:buNone/>
            </a:pPr>
            <a:r>
              <a:rPr b="1" i="0" lang="en-US" sz="2800" u="none" cap="none" strike="noStrike">
                <a:solidFill>
                  <a:srgbClr val="243255"/>
                </a:solidFill>
                <a:latin typeface="Calibri"/>
                <a:ea typeface="Calibri"/>
                <a:cs typeface="Calibri"/>
                <a:sym typeface="Calibri"/>
              </a:rPr>
              <a:t>Šī moduļa beigās jūs varēsiet:</a:t>
            </a:r>
            <a:endParaRPr b="0" i="0" sz="1400" u="none" cap="none" strike="noStrike">
              <a:solidFill>
                <a:srgbClr val="000000"/>
              </a:solidFill>
              <a:latin typeface="Arial"/>
              <a:ea typeface="Arial"/>
              <a:cs typeface="Arial"/>
              <a:sym typeface="Arial"/>
            </a:endParaRPr>
          </a:p>
        </p:txBody>
      </p:sp>
      <p:sp>
        <p:nvSpPr>
          <p:cNvPr id="115" name="Google Shape;115;p2"/>
          <p:cNvSpPr/>
          <p:nvPr/>
        </p:nvSpPr>
        <p:spPr>
          <a:xfrm>
            <a:off x="0" y="288731"/>
            <a:ext cx="16270605" cy="123825"/>
          </a:xfrm>
          <a:custGeom>
            <a:rect b="b" l="l" r="r" t="t"/>
            <a:pathLst>
              <a:path extrusionOk="0" h="123825" w="16270605">
                <a:moveTo>
                  <a:pt x="0" y="123824"/>
                </a:moveTo>
                <a:lnTo>
                  <a:pt x="0" y="0"/>
                </a:lnTo>
                <a:lnTo>
                  <a:pt x="16270357" y="0"/>
                </a:lnTo>
                <a:lnTo>
                  <a:pt x="16270357" y="123824"/>
                </a:lnTo>
                <a:lnTo>
                  <a:pt x="0" y="123824"/>
                </a:lnTo>
                <a:close/>
              </a:path>
            </a:pathLst>
          </a:custGeom>
          <a:solidFill>
            <a:srgbClr val="152D5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116" name="Google Shape;116;p2"/>
          <p:cNvPicPr preferRelativeResize="0"/>
          <p:nvPr/>
        </p:nvPicPr>
        <p:blipFill rotWithShape="1">
          <a:blip r:embed="rId3">
            <a:alphaModFix/>
          </a:blip>
          <a:srcRect b="0" l="0" r="0" t="0"/>
          <a:stretch/>
        </p:blipFill>
        <p:spPr>
          <a:xfrm>
            <a:off x="3200400" y="9692212"/>
            <a:ext cx="10058400" cy="556688"/>
          </a:xfrm>
          <a:prstGeom prst="rect">
            <a:avLst/>
          </a:prstGeom>
          <a:noFill/>
          <a:ln>
            <a:noFill/>
          </a:ln>
        </p:spPr>
      </p:pic>
      <p:pic>
        <p:nvPicPr>
          <p:cNvPr id="117" name="Google Shape;117;p2"/>
          <p:cNvPicPr preferRelativeResize="0"/>
          <p:nvPr/>
        </p:nvPicPr>
        <p:blipFill rotWithShape="1">
          <a:blip r:embed="rId4">
            <a:alphaModFix/>
          </a:blip>
          <a:srcRect b="0" l="0" r="0" t="0"/>
          <a:stretch/>
        </p:blipFill>
        <p:spPr>
          <a:xfrm>
            <a:off x="1235497" y="9735618"/>
            <a:ext cx="1985322" cy="432844"/>
          </a:xfrm>
          <a:prstGeom prst="rect">
            <a:avLst/>
          </a:prstGeom>
          <a:noFill/>
          <a:ln>
            <a:noFill/>
          </a:ln>
        </p:spPr>
      </p:pic>
      <p:pic>
        <p:nvPicPr>
          <p:cNvPr id="118" name="Google Shape;118;p2"/>
          <p:cNvPicPr preferRelativeResize="0"/>
          <p:nvPr/>
        </p:nvPicPr>
        <p:blipFill rotWithShape="1">
          <a:blip r:embed="rId5">
            <a:alphaModFix/>
          </a:blip>
          <a:srcRect b="0" l="0" r="0" t="0"/>
          <a:stretch/>
        </p:blipFill>
        <p:spPr>
          <a:xfrm>
            <a:off x="168697" y="9745835"/>
            <a:ext cx="936335" cy="449441"/>
          </a:xfrm>
          <a:prstGeom prst="rect">
            <a:avLst/>
          </a:prstGeom>
          <a:noFill/>
          <a:ln>
            <a:noFill/>
          </a:ln>
        </p:spPr>
      </p:pic>
      <p:sp>
        <p:nvSpPr>
          <p:cNvPr id="119" name="Google Shape;119;p2"/>
          <p:cNvSpPr/>
          <p:nvPr/>
        </p:nvSpPr>
        <p:spPr>
          <a:xfrm rot="-5400000">
            <a:off x="1078978" y="4841093"/>
            <a:ext cx="432844" cy="30480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20" name="Google Shape;120;p2"/>
          <p:cNvSpPr/>
          <p:nvPr/>
        </p:nvSpPr>
        <p:spPr>
          <a:xfrm rot="-5400000">
            <a:off x="1078978" y="5922464"/>
            <a:ext cx="432844" cy="30480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21" name="Google Shape;121;p2"/>
          <p:cNvSpPr/>
          <p:nvPr/>
        </p:nvSpPr>
        <p:spPr>
          <a:xfrm rot="-5400000">
            <a:off x="1078978" y="7164428"/>
            <a:ext cx="432844" cy="30480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22" name="Google Shape;122;p2"/>
          <p:cNvSpPr txBox="1"/>
          <p:nvPr/>
        </p:nvSpPr>
        <p:spPr>
          <a:xfrm>
            <a:off x="1637071" y="3614817"/>
            <a:ext cx="14822129" cy="830997"/>
          </a:xfrm>
          <a:prstGeom prst="rect">
            <a:avLst/>
          </a:prstGeom>
          <a:noFill/>
          <a:ln>
            <a:noFill/>
          </a:ln>
        </p:spPr>
        <p:txBody>
          <a:bodyPr anchorCtr="0" anchor="t" bIns="45700" lIns="108000" spcFirstLastPara="1" rIns="108000"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243255"/>
                </a:solidFill>
                <a:latin typeface="Calibri"/>
                <a:ea typeface="Calibri"/>
                <a:cs typeface="Calibri"/>
                <a:sym typeface="Calibri"/>
              </a:rPr>
              <a:t>Iepazīstieties ar EntreComp struktūru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 oficiālais ES regulējums izglītības un apmācības jomā pēc iniciatīvas un uzņēmējdarbības kompetences</a:t>
            </a:r>
            <a:endParaRPr b="0" i="0" sz="2400" u="none" cap="none" strike="noStrike">
              <a:solidFill>
                <a:schemeClr val="dk1"/>
              </a:solidFill>
              <a:latin typeface="Calibri"/>
              <a:ea typeface="Calibri"/>
              <a:cs typeface="Calibri"/>
              <a:sym typeface="Calibri"/>
            </a:endParaRPr>
          </a:p>
        </p:txBody>
      </p:sp>
      <p:sp>
        <p:nvSpPr>
          <p:cNvPr id="123" name="Google Shape;123;p2"/>
          <p:cNvSpPr txBox="1"/>
          <p:nvPr/>
        </p:nvSpPr>
        <p:spPr>
          <a:xfrm>
            <a:off x="1639529" y="4731318"/>
            <a:ext cx="11009671" cy="830997"/>
          </a:xfrm>
          <a:prstGeom prst="rect">
            <a:avLst/>
          </a:prstGeom>
          <a:noFill/>
          <a:ln>
            <a:noFill/>
          </a:ln>
        </p:spPr>
        <p:txBody>
          <a:bodyPr anchorCtr="0" anchor="t" bIns="45700" lIns="108000" spcFirstLastPara="1" rIns="108000"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243255"/>
                </a:solidFill>
                <a:latin typeface="Calibri"/>
                <a:ea typeface="Calibri"/>
                <a:cs typeface="Calibri"/>
                <a:sym typeface="Calibri"/>
              </a:rPr>
              <a:t>Padziļināti ieskatīties EntreComp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Trīs mācību jomas: IDEJAS un IESPĒJAS, RESURSI, DARBĪBA</a:t>
            </a:r>
            <a:endParaRPr b="0" i="0" sz="2400" u="none" cap="none" strike="noStrike">
              <a:solidFill>
                <a:schemeClr val="dk1"/>
              </a:solidFill>
              <a:latin typeface="Calibri"/>
              <a:ea typeface="Calibri"/>
              <a:cs typeface="Calibri"/>
              <a:sym typeface="Calibri"/>
            </a:endParaRPr>
          </a:p>
        </p:txBody>
      </p:sp>
      <p:sp>
        <p:nvSpPr>
          <p:cNvPr id="124" name="Google Shape;124;p2"/>
          <p:cNvSpPr txBox="1"/>
          <p:nvPr/>
        </p:nvSpPr>
        <p:spPr>
          <a:xfrm>
            <a:off x="1676400" y="6975103"/>
            <a:ext cx="10591800" cy="830997"/>
          </a:xfrm>
          <a:prstGeom prst="rect">
            <a:avLst/>
          </a:prstGeom>
          <a:noFill/>
          <a:ln>
            <a:noFill/>
          </a:ln>
        </p:spPr>
        <p:txBody>
          <a:bodyPr anchorCtr="0" anchor="t" bIns="45700" lIns="108000" spcFirstLastPara="1" rIns="108000"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243255"/>
                </a:solidFill>
                <a:latin typeface="Calibri"/>
                <a:ea typeface="Calibri"/>
                <a:cs typeface="Calibri"/>
                <a:sym typeface="Calibri"/>
              </a:rPr>
              <a:t>Eksperiments ar operatīvajām sistēmām kritiskajai domāšanai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Analīze → Secinājumi → Vērtēšana</a:t>
            </a:r>
            <a:endParaRPr b="0" i="0" sz="2400" u="none" cap="none" strike="noStrike">
              <a:solidFill>
                <a:schemeClr val="dk1"/>
              </a:solidFill>
              <a:latin typeface="Calibri"/>
              <a:ea typeface="Calibri"/>
              <a:cs typeface="Calibri"/>
              <a:sym typeface="Calibri"/>
            </a:endParaRPr>
          </a:p>
        </p:txBody>
      </p:sp>
      <p:sp>
        <p:nvSpPr>
          <p:cNvPr id="125" name="Google Shape;125;p2"/>
          <p:cNvSpPr txBox="1"/>
          <p:nvPr/>
        </p:nvSpPr>
        <p:spPr>
          <a:xfrm>
            <a:off x="1639529" y="5813003"/>
            <a:ext cx="9561871" cy="830997"/>
          </a:xfrm>
          <a:prstGeom prst="rect">
            <a:avLst/>
          </a:prstGeom>
          <a:noFill/>
          <a:ln>
            <a:noFill/>
          </a:ln>
        </p:spPr>
        <p:txBody>
          <a:bodyPr anchorCtr="0" anchor="t" bIns="45700" lIns="108000" spcFirstLastPara="1" rIns="108000"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243255"/>
                </a:solidFill>
                <a:latin typeface="Calibri"/>
                <a:ea typeface="Calibri"/>
                <a:cs typeface="Calibri"/>
                <a:sym typeface="Calibri"/>
              </a:rPr>
              <a:t>Izpratne par to, kā kritiskais domāšanas veids tiek ierāmēts EntreComp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IDEJU un IESPĒJU pīlārs kritiskajai domāšanai</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20"/>
          <p:cNvSpPr txBox="1"/>
          <p:nvPr/>
        </p:nvSpPr>
        <p:spPr>
          <a:xfrm>
            <a:off x="14635275" y="647700"/>
            <a:ext cx="3216600" cy="7518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rgbClr val="E12227"/>
                </a:solidFill>
                <a:latin typeface="Tahoma"/>
                <a:ea typeface="Tahoma"/>
                <a:cs typeface="Tahoma"/>
                <a:sym typeface="Tahoma"/>
              </a:rPr>
              <a:t>2. nodaļa</a:t>
            </a:r>
            <a:endParaRPr b="0" i="0" sz="1400" u="none" cap="none" strike="noStrike">
              <a:solidFill>
                <a:srgbClr val="000000"/>
              </a:solidFill>
              <a:latin typeface="Arial"/>
              <a:ea typeface="Arial"/>
              <a:cs typeface="Arial"/>
              <a:sym typeface="Arial"/>
            </a:endParaRPr>
          </a:p>
        </p:txBody>
      </p:sp>
      <p:sp>
        <p:nvSpPr>
          <p:cNvPr id="335" name="Google Shape;335;p20"/>
          <p:cNvSpPr txBox="1"/>
          <p:nvPr/>
        </p:nvSpPr>
        <p:spPr>
          <a:xfrm>
            <a:off x="938055" y="2019300"/>
            <a:ext cx="16913699" cy="629660"/>
          </a:xfrm>
          <a:prstGeom prst="rect">
            <a:avLst/>
          </a:prstGeom>
          <a:noFill/>
          <a:ln>
            <a:noFill/>
          </a:ln>
        </p:spPr>
        <p:txBody>
          <a:bodyPr anchorCtr="0" anchor="t" bIns="0" lIns="0" spcFirstLastPara="1" rIns="0" wrap="square" tIns="13950">
            <a:spAutoFit/>
          </a:bodyPr>
          <a:lstStyle/>
          <a:p>
            <a:pPr indent="0" lvl="0" marL="12700" marR="0" rtl="0" algn="just">
              <a:lnSpc>
                <a:spcPct val="100000"/>
              </a:lnSpc>
              <a:spcBef>
                <a:spcPts val="0"/>
              </a:spcBef>
              <a:spcAft>
                <a:spcPts val="0"/>
              </a:spcAft>
              <a:buClr>
                <a:srgbClr val="000000"/>
              </a:buClr>
              <a:buSzPts val="4000"/>
              <a:buFont typeface="Arial"/>
              <a:buNone/>
            </a:pPr>
            <a:r>
              <a:rPr b="1" i="0" lang="en-US" sz="4000" u="none" cap="none" strike="noStrike">
                <a:solidFill>
                  <a:srgbClr val="243255"/>
                </a:solidFill>
                <a:latin typeface="Calibri"/>
                <a:ea typeface="Calibri"/>
                <a:cs typeface="Calibri"/>
                <a:sym typeface="Calibri"/>
              </a:rPr>
              <a:t>EntreComp pieeja kritiskajai domāšanai</a:t>
            </a:r>
            <a:endParaRPr b="0" i="0" sz="1400" u="none" cap="none" strike="noStrike">
              <a:solidFill>
                <a:srgbClr val="000000"/>
              </a:solidFill>
              <a:latin typeface="Arial"/>
              <a:ea typeface="Arial"/>
              <a:cs typeface="Arial"/>
              <a:sym typeface="Arial"/>
            </a:endParaRPr>
          </a:p>
        </p:txBody>
      </p:sp>
      <p:sp>
        <p:nvSpPr>
          <p:cNvPr id="336" name="Google Shape;336;p20"/>
          <p:cNvSpPr txBox="1"/>
          <p:nvPr/>
        </p:nvSpPr>
        <p:spPr>
          <a:xfrm>
            <a:off x="228600" y="9563100"/>
            <a:ext cx="125730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b="0" i="0" sz="1400" u="none" cap="none" strike="noStrike">
              <a:solidFill>
                <a:schemeClr val="lt1"/>
              </a:solidFill>
              <a:latin typeface="Arial"/>
              <a:ea typeface="Arial"/>
              <a:cs typeface="Arial"/>
              <a:sym typeface="Arial"/>
            </a:endParaRPr>
          </a:p>
        </p:txBody>
      </p:sp>
      <p:pic>
        <p:nvPicPr>
          <p:cNvPr id="337" name="Google Shape;337;p20"/>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338" name="Google Shape;338;p20"/>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339" name="Google Shape;339;p20"/>
          <p:cNvSpPr txBox="1"/>
          <p:nvPr/>
        </p:nvSpPr>
        <p:spPr>
          <a:xfrm>
            <a:off x="938055" y="3009900"/>
            <a:ext cx="16913700" cy="39711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Ja tā padomājam, darba atrašana - vai iespēja piedalīties intervijā uzņēmumā, kurā jūs vēlētos strādāt, - ir process, kas atgādina EntreComp dizainu:</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514350" lvl="0" marL="514350" marR="0" rtl="0" algn="just">
              <a:lnSpc>
                <a:spcPct val="100000"/>
              </a:lnSpc>
              <a:spcBef>
                <a:spcPts val="0"/>
              </a:spcBef>
              <a:spcAft>
                <a:spcPts val="0"/>
              </a:spcAft>
              <a:buClr>
                <a:schemeClr val="dk1"/>
              </a:buClr>
              <a:buSzPts val="2800"/>
              <a:buFont typeface="Calibri"/>
              <a:buAutoNum type="arabicPeriod"/>
            </a:pPr>
            <a:r>
              <a:rPr b="1" i="0" lang="en-US" sz="2800" u="none" cap="none" strike="noStrike">
                <a:solidFill>
                  <a:srgbClr val="0070C0"/>
                </a:solidFill>
                <a:latin typeface="Calibri"/>
                <a:ea typeface="Calibri"/>
                <a:cs typeface="Calibri"/>
                <a:sym typeface="Calibri"/>
              </a:rPr>
              <a:t>IDEJU UN IESPĒJU</a:t>
            </a:r>
            <a:r>
              <a:rPr b="0" i="0" lang="en-US" sz="2800" u="none" cap="none" strike="noStrike">
                <a:solidFill>
                  <a:schemeClr val="dk1"/>
                </a:solidFill>
                <a:latin typeface="Calibri"/>
                <a:ea typeface="Calibri"/>
                <a:cs typeface="Calibri"/>
                <a:sym typeface="Calibri"/>
              </a:rPr>
              <a:t> apzināšana, lai sasniegtu šo mērķi. </a:t>
            </a:r>
            <a:endParaRPr b="0" i="0" sz="1400" u="none" cap="none" strike="noStrike">
              <a:solidFill>
                <a:srgbClr val="000000"/>
              </a:solidFill>
              <a:latin typeface="Arial"/>
              <a:ea typeface="Arial"/>
              <a:cs typeface="Arial"/>
              <a:sym typeface="Arial"/>
            </a:endParaRPr>
          </a:p>
          <a:p>
            <a:pPr indent="-514350" lvl="0" marL="514350" marR="0" rtl="0" algn="just">
              <a:lnSpc>
                <a:spcPct val="100000"/>
              </a:lnSpc>
              <a:spcBef>
                <a:spcPts val="0"/>
              </a:spcBef>
              <a:spcAft>
                <a:spcPts val="0"/>
              </a:spcAft>
              <a:buClr>
                <a:schemeClr val="dk1"/>
              </a:buClr>
              <a:buSzPts val="2800"/>
              <a:buFont typeface="Calibri"/>
              <a:buAutoNum type="arabicPeriod"/>
            </a:pPr>
            <a:r>
              <a:rPr b="0" i="0" lang="en-US" sz="2800" u="none" cap="none" strike="noStrike">
                <a:solidFill>
                  <a:schemeClr val="dk1"/>
                </a:solidFill>
                <a:latin typeface="Calibri"/>
                <a:ea typeface="Calibri"/>
                <a:cs typeface="Calibri"/>
                <a:sym typeface="Calibri"/>
              </a:rPr>
              <a:t>Mobilizēt savus </a:t>
            </a:r>
            <a:r>
              <a:rPr b="1" i="0" lang="en-US" sz="2800" u="none" cap="none" strike="noStrike">
                <a:solidFill>
                  <a:srgbClr val="E36C09"/>
                </a:solidFill>
                <a:latin typeface="Calibri"/>
                <a:ea typeface="Calibri"/>
                <a:cs typeface="Calibri"/>
                <a:sym typeface="Calibri"/>
              </a:rPr>
              <a:t>RESURSUS</a:t>
            </a:r>
            <a:r>
              <a:rPr b="0" i="0" lang="en-US" sz="2800" u="none" cap="none" strike="noStrike">
                <a:solidFill>
                  <a:schemeClr val="dk1"/>
                </a:solidFill>
                <a:latin typeface="Calibri"/>
                <a:ea typeface="Calibri"/>
                <a:cs typeface="Calibri"/>
                <a:sym typeface="Calibri"/>
              </a:rPr>
              <a:t>, lai vēl vairāk attīstītu savu iniciatīvas izjūtu.</a:t>
            </a:r>
            <a:endParaRPr b="0" i="0" sz="2800" u="none" cap="none" strike="noStrike">
              <a:solidFill>
                <a:schemeClr val="dk1"/>
              </a:solidFill>
              <a:latin typeface="Calibri"/>
              <a:ea typeface="Calibri"/>
              <a:cs typeface="Calibri"/>
              <a:sym typeface="Calibri"/>
            </a:endParaRPr>
          </a:p>
          <a:p>
            <a:pPr indent="-514350" lvl="0" marL="514350" marR="0" rtl="0" algn="just">
              <a:lnSpc>
                <a:spcPct val="100000"/>
              </a:lnSpc>
              <a:spcBef>
                <a:spcPts val="0"/>
              </a:spcBef>
              <a:spcAft>
                <a:spcPts val="0"/>
              </a:spcAft>
              <a:buClr>
                <a:schemeClr val="dk1"/>
              </a:buClr>
              <a:buSzPts val="2800"/>
              <a:buFont typeface="Calibri"/>
              <a:buAutoNum type="arabicPeriod"/>
            </a:pPr>
            <a:r>
              <a:rPr b="0" i="0" lang="en-US" sz="2800" u="none" cap="none" strike="noStrike">
                <a:solidFill>
                  <a:schemeClr val="dk1"/>
                </a:solidFill>
                <a:latin typeface="Calibri"/>
                <a:ea typeface="Calibri"/>
                <a:cs typeface="Calibri"/>
                <a:sym typeface="Calibri"/>
              </a:rPr>
              <a:t>un, visbeidzot, īstenot sevi </a:t>
            </a:r>
            <a:r>
              <a:rPr b="1" i="0" lang="en-US" sz="2800" u="none" cap="none" strike="noStrike">
                <a:solidFill>
                  <a:srgbClr val="76923C"/>
                </a:solidFill>
                <a:latin typeface="Calibri"/>
                <a:ea typeface="Calibri"/>
                <a:cs typeface="Calibri"/>
                <a:sym typeface="Calibri"/>
              </a:rPr>
              <a:t>DARBĪBĀ</a:t>
            </a:r>
            <a:r>
              <a:rPr b="0" i="0" lang="en-US" sz="2800" u="none" cap="none" strike="noStrike">
                <a:solidFill>
                  <a:schemeClr val="dk1"/>
                </a:solidFill>
                <a:latin typeface="Calibri"/>
                <a:ea typeface="Calibri"/>
                <a:cs typeface="Calibri"/>
                <a:sym typeface="Calibri"/>
              </a:rPr>
              <a:t>.</a:t>
            </a:r>
            <a:r>
              <a:rPr b="1" i="0" lang="en-US" sz="2800" u="none" cap="none" strike="noStrike">
                <a:solidFill>
                  <a:srgbClr val="76923C"/>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336550" lvl="0" marL="514350" marR="0" rtl="0" algn="just">
              <a:lnSpc>
                <a:spcPct val="100000"/>
              </a:lnSpc>
              <a:spcBef>
                <a:spcPts val="0"/>
              </a:spcBef>
              <a:spcAft>
                <a:spcPts val="0"/>
              </a:spcAft>
              <a:buClr>
                <a:schemeClr val="dk1"/>
              </a:buClr>
              <a:buSzPts val="2800"/>
              <a:buFont typeface="Calibri"/>
              <a:buNone/>
            </a:pPr>
            <a:r>
              <a:t/>
            </a:r>
            <a:endParaRPr b="1" i="0" sz="2800" u="none" cap="none" strike="noStrike">
              <a:solidFill>
                <a:srgbClr val="76923C"/>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Tātad vispirms jums ir </a:t>
            </a:r>
            <a:r>
              <a:rPr b="1" i="0" lang="en-US" sz="2800" u="none" cap="none" strike="noStrike">
                <a:solidFill>
                  <a:schemeClr val="dk1"/>
                </a:solidFill>
                <a:latin typeface="Calibri"/>
                <a:ea typeface="Calibri"/>
                <a:cs typeface="Calibri"/>
                <a:sym typeface="Calibri"/>
              </a:rPr>
              <a:t>kritiski jādomā</a:t>
            </a:r>
            <a:r>
              <a:rPr b="0" i="0" lang="en-US" sz="2800" u="none" cap="none" strike="noStrike">
                <a:solidFill>
                  <a:schemeClr val="dk1"/>
                </a:solidFill>
                <a:latin typeface="Calibri"/>
                <a:ea typeface="Calibri"/>
                <a:cs typeface="Calibri"/>
                <a:sym typeface="Calibri"/>
              </a:rPr>
              <a:t> par to, kā plānot, stratēģiski plānot un virzīties uz priekšu darba meklēšanā... Ne velti, pēc daudzu domām, darba atrašana ir darbs pats par sevi.  </a:t>
            </a:r>
            <a:r>
              <a:rPr b="1" i="0" lang="en-US" sz="2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21"/>
          <p:cNvSpPr txBox="1"/>
          <p:nvPr/>
        </p:nvSpPr>
        <p:spPr>
          <a:xfrm>
            <a:off x="14620675" y="647700"/>
            <a:ext cx="3231000" cy="7518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rgbClr val="E12227"/>
                </a:solidFill>
                <a:latin typeface="Tahoma"/>
                <a:ea typeface="Tahoma"/>
                <a:cs typeface="Tahoma"/>
                <a:sym typeface="Tahoma"/>
              </a:rPr>
              <a:t>2. nodaļa</a:t>
            </a:r>
            <a:endParaRPr b="0" i="0" sz="1400" u="none" cap="none" strike="noStrike">
              <a:solidFill>
                <a:srgbClr val="000000"/>
              </a:solidFill>
              <a:latin typeface="Arial"/>
              <a:ea typeface="Arial"/>
              <a:cs typeface="Arial"/>
              <a:sym typeface="Arial"/>
            </a:endParaRPr>
          </a:p>
        </p:txBody>
      </p:sp>
      <p:sp>
        <p:nvSpPr>
          <p:cNvPr id="346" name="Google Shape;346;p21"/>
          <p:cNvSpPr txBox="1"/>
          <p:nvPr/>
        </p:nvSpPr>
        <p:spPr>
          <a:xfrm>
            <a:off x="938055" y="2019300"/>
            <a:ext cx="16913699" cy="629660"/>
          </a:xfrm>
          <a:prstGeom prst="rect">
            <a:avLst/>
          </a:prstGeom>
          <a:noFill/>
          <a:ln>
            <a:noFill/>
          </a:ln>
        </p:spPr>
        <p:txBody>
          <a:bodyPr anchorCtr="0" anchor="t" bIns="0" lIns="0" spcFirstLastPara="1" rIns="0" wrap="square" tIns="13950">
            <a:spAutoFit/>
          </a:bodyPr>
          <a:lstStyle/>
          <a:p>
            <a:pPr indent="0" lvl="0" marL="12700" marR="0" rtl="0" algn="just">
              <a:lnSpc>
                <a:spcPct val="100000"/>
              </a:lnSpc>
              <a:spcBef>
                <a:spcPts val="0"/>
              </a:spcBef>
              <a:spcAft>
                <a:spcPts val="0"/>
              </a:spcAft>
              <a:buClr>
                <a:srgbClr val="000000"/>
              </a:buClr>
              <a:buSzPts val="4000"/>
              <a:buFont typeface="Arial"/>
              <a:buNone/>
            </a:pPr>
            <a:r>
              <a:rPr b="1" i="0" lang="en-US" sz="4000" u="none" cap="none" strike="noStrike">
                <a:solidFill>
                  <a:srgbClr val="243255"/>
                </a:solidFill>
                <a:latin typeface="Calibri"/>
                <a:ea typeface="Calibri"/>
                <a:cs typeface="Calibri"/>
                <a:sym typeface="Calibri"/>
              </a:rPr>
              <a:t>1. Iespēju pamanīšana</a:t>
            </a:r>
            <a:endParaRPr b="0" i="0" sz="1400" u="none" cap="none" strike="noStrike">
              <a:solidFill>
                <a:srgbClr val="000000"/>
              </a:solidFill>
              <a:latin typeface="Arial"/>
              <a:ea typeface="Arial"/>
              <a:cs typeface="Arial"/>
              <a:sym typeface="Arial"/>
            </a:endParaRPr>
          </a:p>
        </p:txBody>
      </p:sp>
      <p:sp>
        <p:nvSpPr>
          <p:cNvPr id="347" name="Google Shape;347;p21"/>
          <p:cNvSpPr txBox="1"/>
          <p:nvPr/>
        </p:nvSpPr>
        <p:spPr>
          <a:xfrm>
            <a:off x="228600" y="9563100"/>
            <a:ext cx="125730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b="0" i="0" sz="1400" u="none" cap="none" strike="noStrike">
              <a:solidFill>
                <a:schemeClr val="lt1"/>
              </a:solidFill>
              <a:latin typeface="Arial"/>
              <a:ea typeface="Arial"/>
              <a:cs typeface="Arial"/>
              <a:sym typeface="Arial"/>
            </a:endParaRPr>
          </a:p>
        </p:txBody>
      </p:sp>
      <p:pic>
        <p:nvPicPr>
          <p:cNvPr id="348" name="Google Shape;348;p21"/>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349" name="Google Shape;349;p21"/>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350" name="Google Shape;350;p21"/>
          <p:cNvSpPr txBox="1"/>
          <p:nvPr/>
        </p:nvSpPr>
        <p:spPr>
          <a:xfrm>
            <a:off x="938055" y="3009900"/>
            <a:ext cx="16913700" cy="3365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100"/>
              <a:buFont typeface="Arial"/>
              <a:buNone/>
            </a:pPr>
            <a:r>
              <a:rPr b="0" i="0" lang="en-US" sz="2800" u="none" cap="none" strike="noStrike">
                <a:solidFill>
                  <a:schemeClr val="dk1"/>
                </a:solidFill>
                <a:latin typeface="Calibri"/>
                <a:ea typeface="Calibri"/>
                <a:cs typeface="Calibri"/>
                <a:sym typeface="Calibri"/>
              </a:rPr>
              <a:t>Iespēju pamanīšana ir pirmais uzdevums, kas jums ir jāizpilda, lai palielinātu savas nodarbinātības iespējas.</a:t>
            </a:r>
            <a:endParaRPr b="0" i="0" sz="2800" u="none" cap="none" strike="noStrike">
              <a:solidFill>
                <a:schemeClr val="dk1"/>
              </a:solidFill>
              <a:latin typeface="Calibri"/>
              <a:ea typeface="Calibri"/>
              <a:cs typeface="Calibri"/>
              <a:sym typeface="Calibri"/>
            </a:endParaRPr>
          </a:p>
          <a:p>
            <a:pPr indent="0" lvl="0" marL="0" marR="0" rtl="0" algn="just">
              <a:lnSpc>
                <a:spcPct val="100000"/>
              </a:lnSpc>
              <a:spcBef>
                <a:spcPts val="1000"/>
              </a:spcBef>
              <a:spcAft>
                <a:spcPts val="0"/>
              </a:spcAft>
              <a:buClr>
                <a:schemeClr val="dk1"/>
              </a:buClr>
              <a:buSzPts val="1100"/>
              <a:buFont typeface="Arial"/>
              <a:buNone/>
            </a:pPr>
            <a:r>
              <a:rPr b="0" i="0" lang="en-US" sz="2800" u="none" cap="none" strike="noStrike">
                <a:solidFill>
                  <a:schemeClr val="dk1"/>
                </a:solidFill>
                <a:latin typeface="Calibri"/>
                <a:ea typeface="Calibri"/>
                <a:cs typeface="Calibri"/>
                <a:sym typeface="Calibri"/>
              </a:rPr>
              <a:t>Kritiskās domāšanas pielietošana nodarbināmības iespēju pamanīšanā nozīmē analizēt, secināt un izvērtēt attiecīgo informāciju (datus, statistiku u. c.), kas izriet no darba tirgus: kurā nozarē ir vislielākais izaugsmes potenciāls? Kur atrodas tās galvenie dalībnieki? utt. Šī kvalitatīvā un kvantitatīvā parādība jāsasaista ar jūsu personīgajiem centieniem, motivāciju un sasniegumiem. Tirgus radītie draudi un iespējas paliek subjektīvi, atkarībā no personas.</a:t>
            </a:r>
            <a:endParaRPr b="0" i="0" sz="2800" u="none" cap="none" strike="noStrike">
              <a:solidFill>
                <a:schemeClr val="dk1"/>
              </a:solidFill>
              <a:latin typeface="Calibri"/>
              <a:ea typeface="Calibri"/>
              <a:cs typeface="Calibri"/>
              <a:sym typeface="Calibri"/>
            </a:endParaRPr>
          </a:p>
          <a:p>
            <a:pPr indent="0" lvl="0" marL="0" marR="0" rtl="0" algn="just">
              <a:lnSpc>
                <a:spcPct val="100000"/>
              </a:lnSpc>
              <a:spcBef>
                <a:spcPts val="1000"/>
              </a:spcBef>
              <a:spcAft>
                <a:spcPts val="1000"/>
              </a:spcAft>
              <a:buClr>
                <a:srgbClr val="000000"/>
              </a:buClr>
              <a:buSzPts val="1100"/>
              <a:buFont typeface="Arial"/>
              <a:buNone/>
            </a:pPr>
            <a:r>
              <a:rPr b="0" i="0" lang="en-US" sz="2800" u="none" cap="none" strike="noStrike">
                <a:solidFill>
                  <a:schemeClr val="dk1"/>
                </a:solidFill>
                <a:latin typeface="Calibri"/>
                <a:ea typeface="Calibri"/>
                <a:cs typeface="Calibri"/>
                <a:sym typeface="Calibri"/>
              </a:rPr>
              <a:t>Atvēliet laiku pārdomām par to, kas virza jūsu intereses, kas rosina jūsu zinātkāri, kas varētu būt jūsu personīgais talants, no kura varētu gūt labumu...</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22"/>
          <p:cNvSpPr txBox="1"/>
          <p:nvPr/>
        </p:nvSpPr>
        <p:spPr>
          <a:xfrm>
            <a:off x="14620675" y="647700"/>
            <a:ext cx="3231000" cy="7518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rgbClr val="E12227"/>
                </a:solidFill>
                <a:latin typeface="Tahoma"/>
                <a:ea typeface="Tahoma"/>
                <a:cs typeface="Tahoma"/>
                <a:sym typeface="Tahoma"/>
              </a:rPr>
              <a:t>2. nodaļa</a:t>
            </a:r>
            <a:endParaRPr b="0" i="0" sz="1400" u="none" cap="none" strike="noStrike">
              <a:solidFill>
                <a:srgbClr val="000000"/>
              </a:solidFill>
              <a:latin typeface="Arial"/>
              <a:ea typeface="Arial"/>
              <a:cs typeface="Arial"/>
              <a:sym typeface="Arial"/>
            </a:endParaRPr>
          </a:p>
        </p:txBody>
      </p:sp>
      <p:sp>
        <p:nvSpPr>
          <p:cNvPr id="357" name="Google Shape;357;p22"/>
          <p:cNvSpPr txBox="1"/>
          <p:nvPr/>
        </p:nvSpPr>
        <p:spPr>
          <a:xfrm>
            <a:off x="938055" y="2019300"/>
            <a:ext cx="16913699" cy="629660"/>
          </a:xfrm>
          <a:prstGeom prst="rect">
            <a:avLst/>
          </a:prstGeom>
          <a:noFill/>
          <a:ln>
            <a:noFill/>
          </a:ln>
        </p:spPr>
        <p:txBody>
          <a:bodyPr anchorCtr="0" anchor="t" bIns="0" lIns="0" spcFirstLastPara="1" rIns="0" wrap="square" tIns="13950">
            <a:spAutoFit/>
          </a:bodyPr>
          <a:lstStyle/>
          <a:p>
            <a:pPr indent="0" lvl="0" marL="12700" marR="0" rtl="0" algn="just">
              <a:lnSpc>
                <a:spcPct val="100000"/>
              </a:lnSpc>
              <a:spcBef>
                <a:spcPts val="0"/>
              </a:spcBef>
              <a:spcAft>
                <a:spcPts val="0"/>
              </a:spcAft>
              <a:buClr>
                <a:srgbClr val="000000"/>
              </a:buClr>
              <a:buSzPts val="4000"/>
              <a:buFont typeface="Arial"/>
              <a:buNone/>
            </a:pPr>
            <a:r>
              <a:rPr b="1" i="0" lang="en-US" sz="4000" u="none" cap="none" strike="noStrike">
                <a:solidFill>
                  <a:srgbClr val="243255"/>
                </a:solidFill>
                <a:latin typeface="Calibri"/>
                <a:ea typeface="Calibri"/>
                <a:cs typeface="Calibri"/>
                <a:sym typeface="Calibri"/>
              </a:rPr>
              <a:t>2. Radošums</a:t>
            </a:r>
            <a:endParaRPr b="0" i="0" sz="1400" u="none" cap="none" strike="noStrike">
              <a:solidFill>
                <a:srgbClr val="000000"/>
              </a:solidFill>
              <a:latin typeface="Arial"/>
              <a:ea typeface="Arial"/>
              <a:cs typeface="Arial"/>
              <a:sym typeface="Arial"/>
            </a:endParaRPr>
          </a:p>
        </p:txBody>
      </p:sp>
      <p:sp>
        <p:nvSpPr>
          <p:cNvPr id="358" name="Google Shape;358;p22"/>
          <p:cNvSpPr txBox="1"/>
          <p:nvPr/>
        </p:nvSpPr>
        <p:spPr>
          <a:xfrm>
            <a:off x="228600" y="9563100"/>
            <a:ext cx="125730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b="0" i="0" sz="1400" u="none" cap="none" strike="noStrike">
              <a:solidFill>
                <a:schemeClr val="lt1"/>
              </a:solidFill>
              <a:latin typeface="Arial"/>
              <a:ea typeface="Arial"/>
              <a:cs typeface="Arial"/>
              <a:sym typeface="Arial"/>
            </a:endParaRPr>
          </a:p>
        </p:txBody>
      </p:sp>
      <p:pic>
        <p:nvPicPr>
          <p:cNvPr id="359" name="Google Shape;359;p22"/>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360" name="Google Shape;360;p22"/>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361" name="Google Shape;361;p22"/>
          <p:cNvSpPr txBox="1"/>
          <p:nvPr/>
        </p:nvSpPr>
        <p:spPr>
          <a:xfrm>
            <a:off x="938055" y="3009900"/>
            <a:ext cx="16913700" cy="47871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100"/>
              <a:buFont typeface="Arial"/>
              <a:buNone/>
            </a:pPr>
            <a:r>
              <a:rPr b="0" i="0" lang="en-US" sz="2800" u="none" cap="none" strike="noStrike">
                <a:solidFill>
                  <a:schemeClr val="dk1"/>
                </a:solidFill>
                <a:latin typeface="Calibri"/>
                <a:ea typeface="Calibri"/>
                <a:cs typeface="Calibri"/>
                <a:sym typeface="Calibri"/>
              </a:rPr>
              <a:t>Ļoti bieži, kad runa ir par darba meklējumiem, pieeja "viens risinājums der visiem" var ļoti viegli radīt negatīvas sekas.</a:t>
            </a:r>
            <a:endParaRPr b="0" i="0" sz="2200" u="none" cap="none" strike="noStrike">
              <a:solidFill>
                <a:schemeClr val="dk1"/>
              </a:solidFill>
              <a:latin typeface="Calibri"/>
              <a:ea typeface="Calibri"/>
              <a:cs typeface="Calibri"/>
              <a:sym typeface="Calibri"/>
            </a:endParaRPr>
          </a:p>
          <a:p>
            <a:pPr indent="0" lvl="0" marL="0" marR="0" rtl="0" algn="just">
              <a:lnSpc>
                <a:spcPct val="100000"/>
              </a:lnSpc>
              <a:spcBef>
                <a:spcPts val="1000"/>
              </a:spcBef>
              <a:spcAft>
                <a:spcPts val="0"/>
              </a:spcAft>
              <a:buClr>
                <a:schemeClr val="dk1"/>
              </a:buClr>
              <a:buSzPts val="1100"/>
              <a:buFont typeface="Arial"/>
              <a:buNone/>
            </a:pPr>
            <a:r>
              <a:rPr b="0" i="0" lang="en-US" sz="2800" u="none" cap="none" strike="noStrike">
                <a:solidFill>
                  <a:schemeClr val="dk1"/>
                </a:solidFill>
                <a:latin typeface="Calibri"/>
                <a:ea typeface="Calibri"/>
                <a:cs typeface="Calibri"/>
                <a:sym typeface="Calibri"/>
              </a:rPr>
              <a:t>Diemžēl reizēm darba tirgus kļūst par ārkārtīgi lielas konkurences arēnu. Ik dienu simtiem pieteikumu pārpludina uzņēmumu un organizāciju "strādā pie mums" iesūtni, lai patiešām izceltos no masas, jums ir jābūt ļoti radošam savā pieejā.</a:t>
            </a:r>
            <a:endParaRPr b="0" i="0" sz="2800" u="none" cap="none" strike="noStrike">
              <a:solidFill>
                <a:schemeClr val="dk1"/>
              </a:solidFill>
              <a:latin typeface="Calibri"/>
              <a:ea typeface="Calibri"/>
              <a:cs typeface="Calibri"/>
              <a:sym typeface="Calibri"/>
            </a:endParaRPr>
          </a:p>
          <a:p>
            <a:pPr indent="0" lvl="0" marL="0" marR="0" rtl="0" algn="just">
              <a:lnSpc>
                <a:spcPct val="100000"/>
              </a:lnSpc>
              <a:spcBef>
                <a:spcPts val="1000"/>
              </a:spcBef>
              <a:spcAft>
                <a:spcPts val="0"/>
              </a:spcAft>
              <a:buClr>
                <a:schemeClr val="dk1"/>
              </a:buClr>
              <a:buSzPts val="1100"/>
              <a:buFont typeface="Arial"/>
              <a:buNone/>
            </a:pPr>
            <a:r>
              <a:rPr b="0" i="0" lang="en-US" sz="2800" u="none" cap="none" strike="noStrike">
                <a:solidFill>
                  <a:schemeClr val="dk1"/>
                </a:solidFill>
                <a:latin typeface="Calibri"/>
                <a:ea typeface="Calibri"/>
                <a:cs typeface="Calibri"/>
                <a:sym typeface="Calibri"/>
              </a:rPr>
              <a:t>Par laimi, LinkedIn sniedz jaunas, daudzskaitlīgas un aizraujošas iespējas veidot kontaktus ar cilvēkiem, kas var būt liels atbalsts. Tomēr tas nenozīmē, ka šis uzdevums ir vieglāks...</a:t>
            </a:r>
            <a:endParaRPr b="0" i="0" sz="2800" u="none" cap="none" strike="noStrike">
              <a:solidFill>
                <a:schemeClr val="dk1"/>
              </a:solidFill>
              <a:latin typeface="Calibri"/>
              <a:ea typeface="Calibri"/>
              <a:cs typeface="Calibri"/>
              <a:sym typeface="Calibri"/>
            </a:endParaRPr>
          </a:p>
          <a:p>
            <a:pPr indent="0" lvl="0" marL="0" marR="0" rtl="0" algn="just">
              <a:lnSpc>
                <a:spcPct val="100000"/>
              </a:lnSpc>
              <a:spcBef>
                <a:spcPts val="1000"/>
              </a:spcBef>
              <a:spcAft>
                <a:spcPts val="1000"/>
              </a:spcAft>
              <a:buClr>
                <a:srgbClr val="000000"/>
              </a:buClr>
              <a:buSzPts val="1100"/>
              <a:buFont typeface="Arial"/>
              <a:buNone/>
            </a:pPr>
            <a:r>
              <a:rPr b="0" i="0" lang="en-US" sz="2800" u="none" cap="none" strike="noStrike">
                <a:solidFill>
                  <a:schemeClr val="dk1"/>
                </a:solidFill>
                <a:latin typeface="Calibri"/>
                <a:ea typeface="Calibri"/>
                <a:cs typeface="Calibri"/>
                <a:sym typeface="Calibri"/>
              </a:rPr>
              <a:t>Meklējiet ieteikumus un atsauksmes, veiciet izpēti un uzziniet no ekspertiem galvenos padomus un ieteikumus, kā "sazināties" ar darba devējiem, pamatojoties arī uz uzņēmumu darbā pieņemšanas procesu. Citiem vārdiem sakot, nepārstājiet apgūt ārējo ieguldījumu.</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23"/>
          <p:cNvSpPr txBox="1"/>
          <p:nvPr/>
        </p:nvSpPr>
        <p:spPr>
          <a:xfrm>
            <a:off x="14664450" y="647700"/>
            <a:ext cx="3187200" cy="7518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rgbClr val="E12227"/>
                </a:solidFill>
                <a:latin typeface="Tahoma"/>
                <a:ea typeface="Tahoma"/>
                <a:cs typeface="Tahoma"/>
                <a:sym typeface="Tahoma"/>
              </a:rPr>
              <a:t>2. nodaļa</a:t>
            </a:r>
            <a:endParaRPr b="0" i="0" sz="1400" u="none" cap="none" strike="noStrike">
              <a:solidFill>
                <a:srgbClr val="000000"/>
              </a:solidFill>
              <a:latin typeface="Arial"/>
              <a:ea typeface="Arial"/>
              <a:cs typeface="Arial"/>
              <a:sym typeface="Arial"/>
            </a:endParaRPr>
          </a:p>
        </p:txBody>
      </p:sp>
      <p:sp>
        <p:nvSpPr>
          <p:cNvPr id="368" name="Google Shape;368;p23"/>
          <p:cNvSpPr txBox="1"/>
          <p:nvPr/>
        </p:nvSpPr>
        <p:spPr>
          <a:xfrm>
            <a:off x="938055" y="2019300"/>
            <a:ext cx="16913699" cy="629660"/>
          </a:xfrm>
          <a:prstGeom prst="rect">
            <a:avLst/>
          </a:prstGeom>
          <a:noFill/>
          <a:ln>
            <a:noFill/>
          </a:ln>
        </p:spPr>
        <p:txBody>
          <a:bodyPr anchorCtr="0" anchor="t" bIns="0" lIns="0" spcFirstLastPara="1" rIns="0" wrap="square" tIns="13950">
            <a:spAutoFit/>
          </a:bodyPr>
          <a:lstStyle/>
          <a:p>
            <a:pPr indent="0" lvl="0" marL="12700" marR="0" rtl="0" algn="just">
              <a:lnSpc>
                <a:spcPct val="100000"/>
              </a:lnSpc>
              <a:spcBef>
                <a:spcPts val="0"/>
              </a:spcBef>
              <a:spcAft>
                <a:spcPts val="0"/>
              </a:spcAft>
              <a:buClr>
                <a:srgbClr val="000000"/>
              </a:buClr>
              <a:buSzPts val="4000"/>
              <a:buFont typeface="Arial"/>
              <a:buNone/>
            </a:pPr>
            <a:r>
              <a:rPr b="1" i="0" lang="en-US" sz="4000" u="none" cap="none" strike="noStrike">
                <a:solidFill>
                  <a:srgbClr val="243255"/>
                </a:solidFill>
                <a:latin typeface="Calibri"/>
                <a:ea typeface="Calibri"/>
                <a:cs typeface="Calibri"/>
                <a:sym typeface="Calibri"/>
              </a:rPr>
              <a:t>3. Vīzija</a:t>
            </a:r>
            <a:endParaRPr b="0" i="0" sz="1400" u="none" cap="none" strike="noStrike">
              <a:solidFill>
                <a:srgbClr val="000000"/>
              </a:solidFill>
              <a:latin typeface="Arial"/>
              <a:ea typeface="Arial"/>
              <a:cs typeface="Arial"/>
              <a:sym typeface="Arial"/>
            </a:endParaRPr>
          </a:p>
        </p:txBody>
      </p:sp>
      <p:sp>
        <p:nvSpPr>
          <p:cNvPr id="369" name="Google Shape;369;p23"/>
          <p:cNvSpPr txBox="1"/>
          <p:nvPr/>
        </p:nvSpPr>
        <p:spPr>
          <a:xfrm>
            <a:off x="228600" y="9563100"/>
            <a:ext cx="125730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b="0" i="0" sz="1400" u="none" cap="none" strike="noStrike">
              <a:solidFill>
                <a:schemeClr val="lt1"/>
              </a:solidFill>
              <a:latin typeface="Arial"/>
              <a:ea typeface="Arial"/>
              <a:cs typeface="Arial"/>
              <a:sym typeface="Arial"/>
            </a:endParaRPr>
          </a:p>
        </p:txBody>
      </p:sp>
      <p:pic>
        <p:nvPicPr>
          <p:cNvPr id="370" name="Google Shape;370;p23"/>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371" name="Google Shape;371;p23"/>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372" name="Google Shape;372;p23"/>
          <p:cNvSpPr txBox="1"/>
          <p:nvPr/>
        </p:nvSpPr>
        <p:spPr>
          <a:xfrm>
            <a:off x="938055" y="3009900"/>
            <a:ext cx="16913700" cy="37968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100"/>
              <a:buFont typeface="Arial"/>
              <a:buNone/>
            </a:pPr>
            <a:r>
              <a:rPr b="0" i="0" lang="en-US" sz="2800" u="none" cap="none" strike="noStrike">
                <a:solidFill>
                  <a:schemeClr val="dk1"/>
                </a:solidFill>
                <a:latin typeface="Calibri"/>
                <a:ea typeface="Calibri"/>
                <a:cs typeface="Calibri"/>
                <a:sym typeface="Calibri"/>
              </a:rPr>
              <a:t>Kad esat pamanījis jaunas iespējas un jums ir plāns, kā izcelties un novērtēt savas stiprās puses, atgriezieties pie sava "iekšējā" "es", lai precīzi noteiktu tos galvenos elementus, kas ietekmēs un ietekmēs jūsu turpmākos lēmumus.</a:t>
            </a:r>
            <a:endParaRPr b="0" i="0" sz="2800" u="none" cap="none" strike="noStrike">
              <a:solidFill>
                <a:schemeClr val="dk1"/>
              </a:solidFill>
              <a:latin typeface="Calibri"/>
              <a:ea typeface="Calibri"/>
              <a:cs typeface="Calibri"/>
              <a:sym typeface="Calibri"/>
            </a:endParaRPr>
          </a:p>
          <a:p>
            <a:pPr indent="0" lvl="0" marL="0" marR="0" rtl="0" algn="just">
              <a:lnSpc>
                <a:spcPct val="100000"/>
              </a:lnSpc>
              <a:spcBef>
                <a:spcPts val="1000"/>
              </a:spcBef>
              <a:spcAft>
                <a:spcPts val="0"/>
              </a:spcAft>
              <a:buClr>
                <a:schemeClr val="dk1"/>
              </a:buClr>
              <a:buSzPts val="1100"/>
              <a:buFont typeface="Arial"/>
              <a:buNone/>
            </a:pPr>
            <a:r>
              <a:rPr b="0" i="0" lang="en-US" sz="2800" u="none" cap="none" strike="noStrike">
                <a:solidFill>
                  <a:schemeClr val="dk1"/>
                </a:solidFill>
                <a:latin typeface="Calibri"/>
                <a:ea typeface="Calibri"/>
                <a:cs typeface="Calibri"/>
                <a:sym typeface="Calibri"/>
              </a:rPr>
              <a:t>Runa patiešām ir par to, lai uz svaru kausiem liktu, no vienas puses, savas kaislības, centienus, vēlmes un gaidas, no otras puses, konkrētas iespējas, kas jūs ieskauj.</a:t>
            </a:r>
            <a:endParaRPr b="0" i="0" sz="2800" u="none" cap="none" strike="noStrike">
              <a:solidFill>
                <a:schemeClr val="dk1"/>
              </a:solidFill>
              <a:latin typeface="Calibri"/>
              <a:ea typeface="Calibri"/>
              <a:cs typeface="Calibri"/>
              <a:sym typeface="Calibri"/>
            </a:endParaRPr>
          </a:p>
          <a:p>
            <a:pPr indent="0" lvl="0" marL="0" marR="0" rtl="0" algn="just">
              <a:lnSpc>
                <a:spcPct val="100000"/>
              </a:lnSpc>
              <a:spcBef>
                <a:spcPts val="1000"/>
              </a:spcBef>
              <a:spcAft>
                <a:spcPts val="1000"/>
              </a:spcAft>
              <a:buClr>
                <a:srgbClr val="000000"/>
              </a:buClr>
              <a:buSzPts val="1100"/>
              <a:buFont typeface="Arial"/>
              <a:buNone/>
            </a:pPr>
            <a:r>
              <a:rPr b="0" i="0" lang="en-US" sz="2800" u="none" cap="none" strike="noStrike">
                <a:solidFill>
                  <a:schemeClr val="dk1"/>
                </a:solidFill>
                <a:latin typeface="Calibri"/>
                <a:ea typeface="Calibri"/>
                <a:cs typeface="Calibri"/>
                <a:sym typeface="Calibri"/>
              </a:rPr>
              <a:t>Jums ir jāapzinās, ka, iespējams, jums nebūs pieejama jūsu "pirmās izvēles" iespēja (tā, par kuru jūs patiešām sapņojat), tikko pabeidzot augstskolu. Darba meklējumi var nostādīt jūs kompromisa situācijās ar vai bez jūsu gribas... Esiet godīgi pret sevi un pajautājiet sev, kā jūs tiktu galā, cik daudz soļu jums būtu nepieciešams, lai pietuvotos tam, uz ko jūs patiesībā tiecaties.</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24"/>
          <p:cNvSpPr txBox="1"/>
          <p:nvPr/>
        </p:nvSpPr>
        <p:spPr>
          <a:xfrm>
            <a:off x="14635275" y="647700"/>
            <a:ext cx="3216600" cy="7518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rgbClr val="E12227"/>
                </a:solidFill>
                <a:latin typeface="Tahoma"/>
                <a:ea typeface="Tahoma"/>
                <a:cs typeface="Tahoma"/>
                <a:sym typeface="Tahoma"/>
              </a:rPr>
              <a:t>2. nodaļa</a:t>
            </a:r>
            <a:endParaRPr b="0" i="0" sz="1400" u="none" cap="none" strike="noStrike">
              <a:solidFill>
                <a:srgbClr val="000000"/>
              </a:solidFill>
              <a:latin typeface="Arial"/>
              <a:ea typeface="Arial"/>
              <a:cs typeface="Arial"/>
              <a:sym typeface="Arial"/>
            </a:endParaRPr>
          </a:p>
        </p:txBody>
      </p:sp>
      <p:sp>
        <p:nvSpPr>
          <p:cNvPr id="379" name="Google Shape;379;p24"/>
          <p:cNvSpPr txBox="1"/>
          <p:nvPr/>
        </p:nvSpPr>
        <p:spPr>
          <a:xfrm>
            <a:off x="938055" y="2019300"/>
            <a:ext cx="16913699" cy="629660"/>
          </a:xfrm>
          <a:prstGeom prst="rect">
            <a:avLst/>
          </a:prstGeom>
          <a:noFill/>
          <a:ln>
            <a:noFill/>
          </a:ln>
        </p:spPr>
        <p:txBody>
          <a:bodyPr anchorCtr="0" anchor="t" bIns="0" lIns="0" spcFirstLastPara="1" rIns="0" wrap="square" tIns="13950">
            <a:spAutoFit/>
          </a:bodyPr>
          <a:lstStyle/>
          <a:p>
            <a:pPr indent="0" lvl="0" marL="12700" marR="0" rtl="0" algn="just">
              <a:lnSpc>
                <a:spcPct val="100000"/>
              </a:lnSpc>
              <a:spcBef>
                <a:spcPts val="0"/>
              </a:spcBef>
              <a:spcAft>
                <a:spcPts val="0"/>
              </a:spcAft>
              <a:buClr>
                <a:srgbClr val="000000"/>
              </a:buClr>
              <a:buSzPts val="4000"/>
              <a:buFont typeface="Arial"/>
              <a:buNone/>
            </a:pPr>
            <a:r>
              <a:rPr b="1" i="0" lang="en-US" sz="4000" u="none" cap="none" strike="noStrike">
                <a:solidFill>
                  <a:srgbClr val="243255"/>
                </a:solidFill>
                <a:latin typeface="Calibri"/>
                <a:ea typeface="Calibri"/>
                <a:cs typeface="Calibri"/>
                <a:sym typeface="Calibri"/>
              </a:rPr>
              <a:t>4. Ideju vērtēšana</a:t>
            </a:r>
            <a:endParaRPr b="0" i="0" sz="1400" u="none" cap="none" strike="noStrike">
              <a:solidFill>
                <a:srgbClr val="000000"/>
              </a:solidFill>
              <a:latin typeface="Arial"/>
              <a:ea typeface="Arial"/>
              <a:cs typeface="Arial"/>
              <a:sym typeface="Arial"/>
            </a:endParaRPr>
          </a:p>
        </p:txBody>
      </p:sp>
      <p:sp>
        <p:nvSpPr>
          <p:cNvPr id="380" name="Google Shape;380;p24"/>
          <p:cNvSpPr txBox="1"/>
          <p:nvPr/>
        </p:nvSpPr>
        <p:spPr>
          <a:xfrm>
            <a:off x="228600" y="9563100"/>
            <a:ext cx="125730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b="0" i="0" sz="1400" u="none" cap="none" strike="noStrike">
              <a:solidFill>
                <a:schemeClr val="lt1"/>
              </a:solidFill>
              <a:latin typeface="Arial"/>
              <a:ea typeface="Arial"/>
              <a:cs typeface="Arial"/>
              <a:sym typeface="Arial"/>
            </a:endParaRPr>
          </a:p>
        </p:txBody>
      </p:sp>
      <p:pic>
        <p:nvPicPr>
          <p:cNvPr id="381" name="Google Shape;381;p24"/>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382" name="Google Shape;382;p24"/>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383" name="Google Shape;383;p24"/>
          <p:cNvSpPr txBox="1"/>
          <p:nvPr/>
        </p:nvSpPr>
        <p:spPr>
          <a:xfrm>
            <a:off x="938055" y="3009900"/>
            <a:ext cx="16913700" cy="43560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100"/>
              <a:buFont typeface="Arial"/>
              <a:buNone/>
            </a:pPr>
            <a:r>
              <a:rPr b="0" i="0" lang="en-US" sz="2800" u="none" cap="none" strike="noStrike">
                <a:solidFill>
                  <a:schemeClr val="dk1"/>
                </a:solidFill>
                <a:latin typeface="Calibri"/>
                <a:ea typeface="Calibri"/>
                <a:cs typeface="Calibri"/>
                <a:sym typeface="Calibri"/>
              </a:rPr>
              <a:t>Tagad, kad jums ir daļēji definēts ceļvedis ar jaunām un nostiprinātām koordinātēm, kas orientē jūsu uzmanību, jūs varat sākt vēl vairāk sašaurināt savus atskaites mērķus - tos, kas šķiet atbilstoši un saskanīgi ar jūsu personīgajām gaidām, pilnvarošanas un profesionālās attīstības iespējām utt.</a:t>
            </a:r>
            <a:endParaRPr b="0" i="0" sz="2800" u="none" cap="none" strike="noStrike">
              <a:solidFill>
                <a:schemeClr val="dk1"/>
              </a:solidFill>
              <a:latin typeface="Calibri"/>
              <a:ea typeface="Calibri"/>
              <a:cs typeface="Calibri"/>
              <a:sym typeface="Calibri"/>
            </a:endParaRPr>
          </a:p>
          <a:p>
            <a:pPr indent="0" lvl="0" marL="0" marR="0" rtl="0" algn="just">
              <a:lnSpc>
                <a:spcPct val="100000"/>
              </a:lnSpc>
              <a:spcBef>
                <a:spcPts val="1000"/>
              </a:spcBef>
              <a:spcAft>
                <a:spcPts val="0"/>
              </a:spcAft>
              <a:buClr>
                <a:schemeClr val="dk1"/>
              </a:buClr>
              <a:buSzPts val="1100"/>
              <a:buFont typeface="Arial"/>
              <a:buNone/>
            </a:pPr>
            <a:r>
              <a:rPr b="0" i="0" lang="en-US" sz="2800" u="none" cap="none" strike="noStrike">
                <a:solidFill>
                  <a:schemeClr val="dk1"/>
                </a:solidFill>
                <a:latin typeface="Calibri"/>
                <a:ea typeface="Calibri"/>
                <a:cs typeface="Calibri"/>
                <a:sym typeface="Calibri"/>
              </a:rPr>
              <a:t>Ņemot vērā visas daudzās alternatīvas, kas jums varētu būt, mēģiniet izcelt un apstrādāt ievaddatus, raugoties uz to, ko visvairāk varat gūt no katras no tām.</a:t>
            </a:r>
            <a:endParaRPr b="0" i="0" sz="2800" u="none" cap="none" strike="noStrike">
              <a:solidFill>
                <a:schemeClr val="dk1"/>
              </a:solidFill>
              <a:latin typeface="Calibri"/>
              <a:ea typeface="Calibri"/>
              <a:cs typeface="Calibri"/>
              <a:sym typeface="Calibri"/>
            </a:endParaRPr>
          </a:p>
          <a:p>
            <a:pPr indent="0" lvl="0" marL="0" marR="0" rtl="0" algn="just">
              <a:lnSpc>
                <a:spcPct val="100000"/>
              </a:lnSpc>
              <a:spcBef>
                <a:spcPts val="1000"/>
              </a:spcBef>
              <a:spcAft>
                <a:spcPts val="0"/>
              </a:spcAft>
              <a:buClr>
                <a:schemeClr val="dk1"/>
              </a:buClr>
              <a:buSzPts val="1100"/>
              <a:buFont typeface="Arial"/>
              <a:buNone/>
            </a:pPr>
            <a:r>
              <a:rPr b="0" i="0" lang="en-US" sz="2800" u="none" cap="none" strike="noStrike">
                <a:solidFill>
                  <a:schemeClr val="dk1"/>
                </a:solidFill>
                <a:latin typeface="Calibri"/>
                <a:ea typeface="Calibri"/>
                <a:cs typeface="Calibri"/>
                <a:sym typeface="Calibri"/>
              </a:rPr>
              <a:t>Katram elementam (t. i., algai) tiks piešķirta vērtība, kas tiek mērīta skaitliskā skalā (piemēram, 1 = ļoti neizdevīgi; 5 = ļoti izdevīgi), procesa beigās katra iespēja uzrādīs noteiktu punktu skaitu. Protams, jo augstāks vērtējums, jo pievilcīgāks risinājums.</a:t>
            </a:r>
            <a:endParaRPr b="0" i="0" sz="2800" u="none" cap="none" strike="noStrike">
              <a:solidFill>
                <a:schemeClr val="dk1"/>
              </a:solidFill>
              <a:latin typeface="Calibri"/>
              <a:ea typeface="Calibri"/>
              <a:cs typeface="Calibri"/>
              <a:sym typeface="Calibri"/>
            </a:endParaRPr>
          </a:p>
          <a:p>
            <a:pPr indent="0" lvl="0" marL="0" marR="0" rtl="0" algn="just">
              <a:lnSpc>
                <a:spcPct val="100000"/>
              </a:lnSpc>
              <a:spcBef>
                <a:spcPts val="1000"/>
              </a:spcBef>
              <a:spcAft>
                <a:spcPts val="1000"/>
              </a:spcAft>
              <a:buClr>
                <a:srgbClr val="000000"/>
              </a:buClr>
              <a:buSzPts val="1100"/>
              <a:buFont typeface="Arial"/>
              <a:buNone/>
            </a:pPr>
            <a:r>
              <a:rPr b="0" i="0" lang="en-US" sz="2800" u="none" cap="none" strike="noStrike">
                <a:solidFill>
                  <a:schemeClr val="dk1"/>
                </a:solidFill>
                <a:latin typeface="Calibri"/>
                <a:ea typeface="Calibri"/>
                <a:cs typeface="Calibri"/>
                <a:sym typeface="Calibri"/>
              </a:rPr>
              <a:t>Matemātikai nevajadzētu diktēt jūsu galīgo lēmumu, bet tā noteikti būs atbalsts...</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25"/>
          <p:cNvSpPr txBox="1"/>
          <p:nvPr/>
        </p:nvSpPr>
        <p:spPr>
          <a:xfrm>
            <a:off x="14664450" y="647700"/>
            <a:ext cx="3187200" cy="7518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rgbClr val="E12227"/>
                </a:solidFill>
                <a:latin typeface="Tahoma"/>
                <a:ea typeface="Tahoma"/>
                <a:cs typeface="Tahoma"/>
                <a:sym typeface="Tahoma"/>
              </a:rPr>
              <a:t>2. nodaļa</a:t>
            </a:r>
            <a:endParaRPr b="0" i="0" sz="1400" u="none" cap="none" strike="noStrike">
              <a:solidFill>
                <a:srgbClr val="000000"/>
              </a:solidFill>
              <a:latin typeface="Arial"/>
              <a:ea typeface="Arial"/>
              <a:cs typeface="Arial"/>
              <a:sym typeface="Arial"/>
            </a:endParaRPr>
          </a:p>
        </p:txBody>
      </p:sp>
      <p:sp>
        <p:nvSpPr>
          <p:cNvPr id="390" name="Google Shape;390;p25"/>
          <p:cNvSpPr txBox="1"/>
          <p:nvPr/>
        </p:nvSpPr>
        <p:spPr>
          <a:xfrm>
            <a:off x="938055" y="2019300"/>
            <a:ext cx="16913699" cy="629660"/>
          </a:xfrm>
          <a:prstGeom prst="rect">
            <a:avLst/>
          </a:prstGeom>
          <a:noFill/>
          <a:ln>
            <a:noFill/>
          </a:ln>
        </p:spPr>
        <p:txBody>
          <a:bodyPr anchorCtr="0" anchor="t" bIns="0" lIns="0" spcFirstLastPara="1" rIns="0" wrap="square" tIns="13950">
            <a:spAutoFit/>
          </a:bodyPr>
          <a:lstStyle/>
          <a:p>
            <a:pPr indent="0" lvl="0" marL="12700" marR="0" rtl="0" algn="just">
              <a:lnSpc>
                <a:spcPct val="100000"/>
              </a:lnSpc>
              <a:spcBef>
                <a:spcPts val="0"/>
              </a:spcBef>
              <a:spcAft>
                <a:spcPts val="0"/>
              </a:spcAft>
              <a:buClr>
                <a:srgbClr val="000000"/>
              </a:buClr>
              <a:buSzPts val="4000"/>
              <a:buFont typeface="Arial"/>
              <a:buNone/>
            </a:pPr>
            <a:r>
              <a:rPr b="1" i="0" lang="en-US" sz="4000" u="none" cap="none" strike="noStrike">
                <a:solidFill>
                  <a:srgbClr val="243255"/>
                </a:solidFill>
                <a:latin typeface="Calibri"/>
                <a:ea typeface="Calibri"/>
                <a:cs typeface="Calibri"/>
                <a:sym typeface="Calibri"/>
              </a:rPr>
              <a:t>5. Ētiska un ilgtspējīga domāšana</a:t>
            </a:r>
            <a:endParaRPr b="0" i="0" sz="1400" u="none" cap="none" strike="noStrike">
              <a:solidFill>
                <a:srgbClr val="000000"/>
              </a:solidFill>
              <a:latin typeface="Arial"/>
              <a:ea typeface="Arial"/>
              <a:cs typeface="Arial"/>
              <a:sym typeface="Arial"/>
            </a:endParaRPr>
          </a:p>
        </p:txBody>
      </p:sp>
      <p:sp>
        <p:nvSpPr>
          <p:cNvPr id="391" name="Google Shape;391;p25"/>
          <p:cNvSpPr txBox="1"/>
          <p:nvPr/>
        </p:nvSpPr>
        <p:spPr>
          <a:xfrm>
            <a:off x="228600" y="9563100"/>
            <a:ext cx="125730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b="0" i="0" sz="1400" u="none" cap="none" strike="noStrike">
              <a:solidFill>
                <a:schemeClr val="lt1"/>
              </a:solidFill>
              <a:latin typeface="Arial"/>
              <a:ea typeface="Arial"/>
              <a:cs typeface="Arial"/>
              <a:sym typeface="Arial"/>
            </a:endParaRPr>
          </a:p>
        </p:txBody>
      </p:sp>
      <p:pic>
        <p:nvPicPr>
          <p:cNvPr id="392" name="Google Shape;392;p25"/>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393" name="Google Shape;393;p25"/>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394" name="Google Shape;394;p25"/>
          <p:cNvSpPr txBox="1"/>
          <p:nvPr/>
        </p:nvSpPr>
        <p:spPr>
          <a:xfrm>
            <a:off x="938055" y="3009900"/>
            <a:ext cx="16913700" cy="3365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100"/>
              <a:buFont typeface="Arial"/>
              <a:buNone/>
            </a:pPr>
            <a:r>
              <a:rPr b="0" i="0" lang="en-US" sz="2800" u="none" cap="none" strike="noStrike">
                <a:solidFill>
                  <a:schemeClr val="dk1"/>
                </a:solidFill>
                <a:latin typeface="Calibri"/>
                <a:ea typeface="Calibri"/>
                <a:cs typeface="Calibri"/>
                <a:sym typeface="Calibri"/>
              </a:rPr>
              <a:t>Kad runājam par darba meklēšanu, nodarbinātību un profesionālo izaugsmi, neaizmirsīsim, ka, tiklīdz jūs būsiet ekosistēmas aptverts, jūsu rīcība ietekmēs kādu kaut kur jūsu tuvumā.</a:t>
            </a:r>
            <a:endParaRPr b="0" i="0" sz="2800" u="none" cap="none" strike="noStrike">
              <a:solidFill>
                <a:schemeClr val="dk1"/>
              </a:solidFill>
              <a:latin typeface="Calibri"/>
              <a:ea typeface="Calibri"/>
              <a:cs typeface="Calibri"/>
              <a:sym typeface="Calibri"/>
            </a:endParaRPr>
          </a:p>
          <a:p>
            <a:pPr indent="0" lvl="0" marL="0" marR="0" rtl="0" algn="just">
              <a:lnSpc>
                <a:spcPct val="100000"/>
              </a:lnSpc>
              <a:spcBef>
                <a:spcPts val="1000"/>
              </a:spcBef>
              <a:spcAft>
                <a:spcPts val="0"/>
              </a:spcAft>
              <a:buClr>
                <a:schemeClr val="dk1"/>
              </a:buClr>
              <a:buSzPts val="1100"/>
              <a:buFont typeface="Arial"/>
              <a:buNone/>
            </a:pPr>
            <a:r>
              <a:rPr b="0" i="0" lang="en-US" sz="2800" u="none" cap="none" strike="noStrike">
                <a:solidFill>
                  <a:schemeClr val="dk1"/>
                </a:solidFill>
                <a:latin typeface="Calibri"/>
                <a:ea typeface="Calibri"/>
                <a:cs typeface="Calibri"/>
                <a:sym typeface="Calibri"/>
              </a:rPr>
              <a:t>Pēc tam, kad būs iegūta pietiekama atbildība un pieredze, pienāks brīdis, kad jūsu balss var izšķirt delikāta lēmuma iznākumu. Šis scenārijs var radīt diezgan lielas pārmaiņas, ja strādājat veselības aprūpes nozarē, aizsardzības, finanšu un vispār nozarēs, kas ietekmē sabiedrību un ekonomiku kopumā.</a:t>
            </a:r>
            <a:endParaRPr b="0" i="0" sz="2800" u="none" cap="none" strike="noStrike">
              <a:solidFill>
                <a:schemeClr val="dk1"/>
              </a:solidFill>
              <a:latin typeface="Calibri"/>
              <a:ea typeface="Calibri"/>
              <a:cs typeface="Calibri"/>
              <a:sym typeface="Calibri"/>
            </a:endParaRPr>
          </a:p>
          <a:p>
            <a:pPr indent="0" lvl="0" marL="0" marR="0" rtl="0" algn="just">
              <a:lnSpc>
                <a:spcPct val="100000"/>
              </a:lnSpc>
              <a:spcBef>
                <a:spcPts val="1000"/>
              </a:spcBef>
              <a:spcAft>
                <a:spcPts val="1000"/>
              </a:spcAft>
              <a:buClr>
                <a:srgbClr val="000000"/>
              </a:buClr>
              <a:buSzPts val="1100"/>
              <a:buFont typeface="Arial"/>
              <a:buNone/>
            </a:pPr>
            <a:r>
              <a:rPr b="0" i="0" lang="en-US" sz="2800" u="none" cap="none" strike="noStrike">
                <a:solidFill>
                  <a:schemeClr val="dk1"/>
                </a:solidFill>
                <a:latin typeface="Calibri"/>
                <a:ea typeface="Calibri"/>
                <a:cs typeface="Calibri"/>
                <a:sym typeface="Calibri"/>
              </a:rPr>
              <a:t>Vērtējot dažādas alternatīvas nodarbinātības iespējām, ņemiet vērā savu atbildību un iespējamo pakļaušanu nepatīkamām situācijām... Vai jūs būsiet gatavs un garīgi gatavs tikt galā ar sekām?</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26"/>
          <p:cNvSpPr txBox="1"/>
          <p:nvPr/>
        </p:nvSpPr>
        <p:spPr>
          <a:xfrm>
            <a:off x="14620675" y="647700"/>
            <a:ext cx="3231000" cy="7518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rgbClr val="E12227"/>
                </a:solidFill>
                <a:latin typeface="Tahoma"/>
                <a:ea typeface="Tahoma"/>
                <a:cs typeface="Tahoma"/>
                <a:sym typeface="Tahoma"/>
              </a:rPr>
              <a:t>3. nodaļa</a:t>
            </a:r>
            <a:endParaRPr b="0" i="0" sz="1400" u="none" cap="none" strike="noStrike">
              <a:solidFill>
                <a:srgbClr val="000000"/>
              </a:solidFill>
              <a:latin typeface="Arial"/>
              <a:ea typeface="Arial"/>
              <a:cs typeface="Arial"/>
              <a:sym typeface="Arial"/>
            </a:endParaRPr>
          </a:p>
        </p:txBody>
      </p:sp>
      <p:sp>
        <p:nvSpPr>
          <p:cNvPr id="401" name="Google Shape;401;p26"/>
          <p:cNvSpPr txBox="1"/>
          <p:nvPr/>
        </p:nvSpPr>
        <p:spPr>
          <a:xfrm>
            <a:off x="938055" y="2019300"/>
            <a:ext cx="16913700" cy="1904700"/>
          </a:xfrm>
          <a:prstGeom prst="rect">
            <a:avLst/>
          </a:prstGeom>
          <a:noFill/>
          <a:ln>
            <a:noFill/>
          </a:ln>
        </p:spPr>
        <p:txBody>
          <a:bodyPr anchorCtr="0" anchor="t" bIns="0" lIns="0" spcFirstLastPara="1" rIns="0" wrap="square" tIns="13950">
            <a:spAutoFit/>
          </a:bodyPr>
          <a:lstStyle/>
          <a:p>
            <a:pPr indent="0" lvl="0" marL="12700" marR="0" rtl="0" algn="just">
              <a:lnSpc>
                <a:spcPct val="100000"/>
              </a:lnSpc>
              <a:spcBef>
                <a:spcPts val="0"/>
              </a:spcBef>
              <a:spcAft>
                <a:spcPts val="0"/>
              </a:spcAft>
              <a:buClr>
                <a:srgbClr val="000000"/>
              </a:buClr>
              <a:buSzPts val="4000"/>
              <a:buFont typeface="Arial"/>
              <a:buNone/>
            </a:pPr>
            <a:r>
              <a:rPr b="1" i="0" lang="en-US" sz="4000" u="none" cap="none" strike="noStrike">
                <a:solidFill>
                  <a:srgbClr val="243255"/>
                </a:solidFill>
                <a:latin typeface="Calibri"/>
                <a:ea typeface="Calibri"/>
                <a:cs typeface="Calibri"/>
                <a:sym typeface="Calibri"/>
              </a:rPr>
              <a:t>Kritiskā domāšana īsumā: jaunu atziņu un ieteikumu apvienošana</a:t>
            </a:r>
            <a:endParaRPr b="0" i="0" sz="1400" u="none" cap="none" strike="noStrike">
              <a:solidFill>
                <a:srgbClr val="000000"/>
              </a:solidFill>
              <a:latin typeface="Arial"/>
              <a:ea typeface="Arial"/>
              <a:cs typeface="Arial"/>
              <a:sym typeface="Arial"/>
            </a:endParaRPr>
          </a:p>
          <a:p>
            <a:pPr indent="0" lvl="0" marL="12700" marR="0" rtl="0" algn="just">
              <a:lnSpc>
                <a:spcPct val="100000"/>
              </a:lnSpc>
              <a:spcBef>
                <a:spcPts val="110"/>
              </a:spcBef>
              <a:spcAft>
                <a:spcPts val="0"/>
              </a:spcAft>
              <a:buClr>
                <a:srgbClr val="000000"/>
              </a:buClr>
              <a:buSzPts val="2500"/>
              <a:buFont typeface="Arial"/>
              <a:buNone/>
            </a:pPr>
            <a:r>
              <a:t/>
            </a:r>
            <a:endParaRPr b="0" i="0" sz="2500" u="none" cap="none" strike="noStrike">
              <a:solidFill>
                <a:srgbClr val="002060"/>
              </a:solidFill>
              <a:latin typeface="Tahoma"/>
              <a:ea typeface="Tahoma"/>
              <a:cs typeface="Tahoma"/>
              <a:sym typeface="Tahoma"/>
            </a:endParaRPr>
          </a:p>
          <a:p>
            <a:pPr indent="0" lvl="0" marL="12700" marR="0" rtl="0" algn="just">
              <a:lnSpc>
                <a:spcPct val="100000"/>
              </a:lnSpc>
              <a:spcBef>
                <a:spcPts val="11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Šajā pēdējā nodaļā mēs aplūkosim interesantas un kritiskās domāšanas definējošas iezīmes, lai palīdzētu jums labāk iepazīt šo jēdzienu un sākt eksperimentēt ar jaunām "kritiskās" pieejām, kas tiek piemērotas reālās dzīves scenārijos.</a:t>
            </a:r>
            <a:endParaRPr b="0" i="0" sz="1400" u="none" cap="none" strike="noStrike">
              <a:solidFill>
                <a:srgbClr val="000000"/>
              </a:solidFill>
              <a:latin typeface="Arial"/>
              <a:ea typeface="Arial"/>
              <a:cs typeface="Arial"/>
              <a:sym typeface="Arial"/>
            </a:endParaRPr>
          </a:p>
        </p:txBody>
      </p:sp>
      <p:sp>
        <p:nvSpPr>
          <p:cNvPr id="402" name="Google Shape;402;p26"/>
          <p:cNvSpPr txBox="1"/>
          <p:nvPr/>
        </p:nvSpPr>
        <p:spPr>
          <a:xfrm>
            <a:off x="228600" y="9563100"/>
            <a:ext cx="125730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b="0" i="0" sz="1400" u="none" cap="none" strike="noStrike">
              <a:solidFill>
                <a:schemeClr val="lt1"/>
              </a:solidFill>
              <a:latin typeface="Arial"/>
              <a:ea typeface="Arial"/>
              <a:cs typeface="Arial"/>
              <a:sym typeface="Arial"/>
            </a:endParaRPr>
          </a:p>
        </p:txBody>
      </p:sp>
      <p:pic>
        <p:nvPicPr>
          <p:cNvPr id="403" name="Google Shape;403;p26"/>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404" name="Google Shape;404;p26"/>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405" name="Google Shape;405;p26"/>
          <p:cNvSpPr txBox="1"/>
          <p:nvPr/>
        </p:nvSpPr>
        <p:spPr>
          <a:xfrm>
            <a:off x="938056" y="4774092"/>
            <a:ext cx="16913700" cy="22473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Iepriekšējā nodaļā mēs minējām, ka kritiskās domāšanas piemērošana pēc būtības ir trīs posmu pieeja, kas ir šāda:</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514350" lvl="0" marL="514350" marR="0" rtl="0" algn="just">
              <a:lnSpc>
                <a:spcPct val="100000"/>
              </a:lnSpc>
              <a:spcBef>
                <a:spcPts val="0"/>
              </a:spcBef>
              <a:spcAft>
                <a:spcPts val="0"/>
              </a:spcAft>
              <a:buClr>
                <a:schemeClr val="dk1"/>
              </a:buClr>
              <a:buSzPts val="2800"/>
              <a:buFont typeface="Calibri"/>
              <a:buAutoNum type="arabicPeriod"/>
            </a:pPr>
            <a:r>
              <a:rPr b="1" i="0" lang="en-US" sz="2800" u="none" cap="none" strike="noStrike">
                <a:solidFill>
                  <a:schemeClr val="dk1"/>
                </a:solidFill>
                <a:latin typeface="Calibri"/>
                <a:ea typeface="Calibri"/>
                <a:cs typeface="Calibri"/>
                <a:sym typeface="Calibri"/>
              </a:rPr>
              <a:t>Analīze</a:t>
            </a:r>
            <a:endParaRPr b="1" i="0" sz="2800" u="none" cap="none" strike="noStrike">
              <a:solidFill>
                <a:schemeClr val="dk1"/>
              </a:solidFill>
              <a:latin typeface="Calibri"/>
              <a:ea typeface="Calibri"/>
              <a:cs typeface="Calibri"/>
              <a:sym typeface="Calibri"/>
            </a:endParaRPr>
          </a:p>
          <a:p>
            <a:pPr indent="-514350" lvl="0" marL="514350" marR="0" rtl="0" algn="just">
              <a:lnSpc>
                <a:spcPct val="100000"/>
              </a:lnSpc>
              <a:spcBef>
                <a:spcPts val="0"/>
              </a:spcBef>
              <a:spcAft>
                <a:spcPts val="0"/>
              </a:spcAft>
              <a:buClr>
                <a:schemeClr val="dk1"/>
              </a:buClr>
              <a:buSzPts val="2800"/>
              <a:buFont typeface="Calibri"/>
              <a:buAutoNum type="arabicPeriod"/>
            </a:pPr>
            <a:r>
              <a:rPr b="1" i="0" lang="en-US" sz="2800" u="none" cap="none" strike="noStrike">
                <a:solidFill>
                  <a:schemeClr val="dk1"/>
                </a:solidFill>
                <a:latin typeface="Calibri"/>
                <a:ea typeface="Calibri"/>
                <a:cs typeface="Calibri"/>
                <a:sym typeface="Calibri"/>
              </a:rPr>
              <a:t>Secinājumi</a:t>
            </a:r>
            <a:endParaRPr b="1" i="0" sz="2800" u="none" cap="none" strike="noStrike">
              <a:solidFill>
                <a:schemeClr val="dk1"/>
              </a:solidFill>
              <a:latin typeface="Calibri"/>
              <a:ea typeface="Calibri"/>
              <a:cs typeface="Calibri"/>
              <a:sym typeface="Calibri"/>
            </a:endParaRPr>
          </a:p>
          <a:p>
            <a:pPr indent="-514350" lvl="0" marL="514350" marR="0" rtl="0" algn="just">
              <a:lnSpc>
                <a:spcPct val="100000"/>
              </a:lnSpc>
              <a:spcBef>
                <a:spcPts val="0"/>
              </a:spcBef>
              <a:spcAft>
                <a:spcPts val="0"/>
              </a:spcAft>
              <a:buClr>
                <a:schemeClr val="dk1"/>
              </a:buClr>
              <a:buSzPts val="2800"/>
              <a:buFont typeface="Calibri"/>
              <a:buAutoNum type="arabicPeriod"/>
            </a:pPr>
            <a:r>
              <a:rPr b="1" i="0" lang="en-US" sz="2800" u="none" cap="none" strike="noStrike">
                <a:solidFill>
                  <a:schemeClr val="dk1"/>
                </a:solidFill>
                <a:latin typeface="Calibri"/>
                <a:ea typeface="Calibri"/>
                <a:cs typeface="Calibri"/>
                <a:sym typeface="Calibri"/>
              </a:rPr>
              <a:t>Vērtēšana</a:t>
            </a:r>
            <a:endParaRPr b="1" i="0" sz="2800" u="none" cap="none" strike="noStrike">
              <a:solidFill>
                <a:schemeClr val="dk1"/>
              </a:solidFill>
              <a:latin typeface="Calibri"/>
              <a:ea typeface="Calibri"/>
              <a:cs typeface="Calibri"/>
              <a:sym typeface="Calibri"/>
            </a:endParaRPr>
          </a:p>
        </p:txBody>
      </p:sp>
      <p:sp>
        <p:nvSpPr>
          <p:cNvPr id="406" name="Google Shape;406;p26"/>
          <p:cNvSpPr txBox="1"/>
          <p:nvPr/>
        </p:nvSpPr>
        <p:spPr>
          <a:xfrm>
            <a:off x="938056" y="4057038"/>
            <a:ext cx="11177700" cy="5850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243255"/>
                </a:solidFill>
                <a:latin typeface="Calibri"/>
                <a:ea typeface="Calibri"/>
                <a:cs typeface="Calibri"/>
                <a:sym typeface="Calibri"/>
              </a:rPr>
              <a:t>Kritiskās domāšanas formula</a:t>
            </a:r>
            <a:endParaRPr b="1" i="0" sz="3200" u="none" cap="none" strike="noStrike">
              <a:solidFill>
                <a:srgbClr val="243255"/>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27"/>
          <p:cNvSpPr txBox="1"/>
          <p:nvPr/>
        </p:nvSpPr>
        <p:spPr>
          <a:xfrm>
            <a:off x="14606075" y="647700"/>
            <a:ext cx="3245700" cy="7518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rgbClr val="E12227"/>
                </a:solidFill>
                <a:latin typeface="Tahoma"/>
                <a:ea typeface="Tahoma"/>
                <a:cs typeface="Tahoma"/>
                <a:sym typeface="Tahoma"/>
              </a:rPr>
              <a:t>3. nodaļa</a:t>
            </a:r>
            <a:endParaRPr b="0" i="0" sz="1400" u="none" cap="none" strike="noStrike">
              <a:solidFill>
                <a:srgbClr val="000000"/>
              </a:solidFill>
              <a:latin typeface="Arial"/>
              <a:ea typeface="Arial"/>
              <a:cs typeface="Arial"/>
              <a:sym typeface="Arial"/>
            </a:endParaRPr>
          </a:p>
        </p:txBody>
      </p:sp>
      <p:sp>
        <p:nvSpPr>
          <p:cNvPr id="413" name="Google Shape;413;p27"/>
          <p:cNvSpPr txBox="1"/>
          <p:nvPr/>
        </p:nvSpPr>
        <p:spPr>
          <a:xfrm>
            <a:off x="938055" y="2019300"/>
            <a:ext cx="16913699" cy="629660"/>
          </a:xfrm>
          <a:prstGeom prst="rect">
            <a:avLst/>
          </a:prstGeom>
          <a:noFill/>
          <a:ln>
            <a:noFill/>
          </a:ln>
        </p:spPr>
        <p:txBody>
          <a:bodyPr anchorCtr="0" anchor="t" bIns="0" lIns="0" spcFirstLastPara="1" rIns="0" wrap="square" tIns="13950">
            <a:spAutoFit/>
          </a:bodyPr>
          <a:lstStyle/>
          <a:p>
            <a:pPr indent="0" lvl="0" marL="12700" marR="0" rtl="0" algn="just">
              <a:lnSpc>
                <a:spcPct val="100000"/>
              </a:lnSpc>
              <a:spcBef>
                <a:spcPts val="0"/>
              </a:spcBef>
              <a:spcAft>
                <a:spcPts val="0"/>
              </a:spcAft>
              <a:buClr>
                <a:srgbClr val="000000"/>
              </a:buClr>
              <a:buSzPts val="4000"/>
              <a:buFont typeface="Arial"/>
              <a:buNone/>
            </a:pPr>
            <a:r>
              <a:rPr b="1" i="0" lang="en-US" sz="4000" u="none" cap="none" strike="noStrike">
                <a:solidFill>
                  <a:srgbClr val="243255"/>
                </a:solidFill>
                <a:latin typeface="Calibri"/>
                <a:ea typeface="Calibri"/>
                <a:cs typeface="Calibri"/>
                <a:sym typeface="Calibri"/>
              </a:rPr>
              <a:t>Analīze → Secinājumi → Vērtēšana</a:t>
            </a:r>
            <a:endParaRPr b="0" i="0" sz="1400" u="none" cap="none" strike="noStrike">
              <a:solidFill>
                <a:srgbClr val="000000"/>
              </a:solidFill>
              <a:latin typeface="Arial"/>
              <a:ea typeface="Arial"/>
              <a:cs typeface="Arial"/>
              <a:sym typeface="Arial"/>
            </a:endParaRPr>
          </a:p>
        </p:txBody>
      </p:sp>
      <p:sp>
        <p:nvSpPr>
          <p:cNvPr id="414" name="Google Shape;414;p27"/>
          <p:cNvSpPr txBox="1"/>
          <p:nvPr/>
        </p:nvSpPr>
        <p:spPr>
          <a:xfrm>
            <a:off x="228600" y="9563100"/>
            <a:ext cx="125730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b="0" i="0" sz="1400" u="none" cap="none" strike="noStrike">
              <a:solidFill>
                <a:schemeClr val="lt1"/>
              </a:solidFill>
              <a:latin typeface="Arial"/>
              <a:ea typeface="Arial"/>
              <a:cs typeface="Arial"/>
              <a:sym typeface="Arial"/>
            </a:endParaRPr>
          </a:p>
        </p:txBody>
      </p:sp>
      <p:pic>
        <p:nvPicPr>
          <p:cNvPr id="415" name="Google Shape;415;p27"/>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416" name="Google Shape;416;p27"/>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417" name="Google Shape;417;p27"/>
          <p:cNvSpPr txBox="1"/>
          <p:nvPr/>
        </p:nvSpPr>
        <p:spPr>
          <a:xfrm>
            <a:off x="938055" y="3009900"/>
            <a:ext cx="16913700" cy="3924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No visiem konceptuālajiem modeļiem, uz kuriem balstās kritiskā domāšana kā kognitīvā funkcija, šeit piedāvātais ir arī visizplatītākais un uzticamākais.</a:t>
            </a:r>
            <a:endParaRPr b="0" i="0" sz="2800" u="none" cap="none" strike="noStrike">
              <a:solidFill>
                <a:schemeClr val="dk1"/>
              </a:solidFill>
              <a:latin typeface="Calibri"/>
              <a:ea typeface="Calibri"/>
              <a:cs typeface="Calibri"/>
              <a:sym typeface="Calibri"/>
            </a:endParaRPr>
          </a:p>
          <a:p>
            <a:pPr indent="-457200" lvl="0" marL="457200" marR="0" rtl="0" algn="just">
              <a:lnSpc>
                <a:spcPct val="100000"/>
              </a:lnSpc>
              <a:spcBef>
                <a:spcPts val="1000"/>
              </a:spcBef>
              <a:spcAft>
                <a:spcPts val="0"/>
              </a:spcAft>
              <a:buClr>
                <a:schemeClr val="dk1"/>
              </a:buClr>
              <a:buSzPts val="2800"/>
              <a:buFont typeface="Arial"/>
              <a:buChar char="•"/>
            </a:pPr>
            <a:r>
              <a:rPr b="0" i="1" lang="en-US" sz="2800" u="none" cap="none" strike="noStrike">
                <a:solidFill>
                  <a:schemeClr val="dk1"/>
                </a:solidFill>
                <a:latin typeface="Calibri"/>
                <a:ea typeface="Calibri"/>
                <a:cs typeface="Calibri"/>
                <a:sym typeface="Calibri"/>
              </a:rPr>
              <a:t>Analīze </a:t>
            </a:r>
            <a:r>
              <a:rPr b="0" i="0" lang="en-US" sz="2800" u="none" cap="none" strike="noStrike">
                <a:solidFill>
                  <a:schemeClr val="dk1"/>
                </a:solidFill>
                <a:latin typeface="Calibri"/>
                <a:ea typeface="Calibri"/>
                <a:cs typeface="Calibri"/>
                <a:sym typeface="Calibri"/>
              </a:rPr>
              <a:t>attiecas uz procesu, kurā no ārējās vides tiek absorbēts ieskats, ievaddati un informācija, kas ir būtiski, lai atšifrētu un interpretētu "notiekošo" konkrētajā brīdī.</a:t>
            </a:r>
            <a:endParaRPr b="0" i="0" sz="2800" u="none" cap="none" strike="noStrike">
              <a:solidFill>
                <a:schemeClr val="dk1"/>
              </a:solidFill>
              <a:latin typeface="Calibri"/>
              <a:ea typeface="Calibri"/>
              <a:cs typeface="Calibri"/>
              <a:sym typeface="Calibri"/>
            </a:endParaRPr>
          </a:p>
          <a:p>
            <a:pPr indent="-457200" lvl="0" marL="457200" marR="0" rtl="0" algn="just">
              <a:lnSpc>
                <a:spcPct val="100000"/>
              </a:lnSpc>
              <a:spcBef>
                <a:spcPts val="1000"/>
              </a:spcBef>
              <a:spcAft>
                <a:spcPts val="0"/>
              </a:spcAft>
              <a:buClr>
                <a:schemeClr val="dk1"/>
              </a:buClr>
              <a:buSzPts val="2800"/>
              <a:buFont typeface="Arial"/>
              <a:buChar char="•"/>
            </a:pPr>
            <a:r>
              <a:rPr b="0" i="1" lang="en-US" sz="2800" u="none" cap="none" strike="noStrike">
                <a:solidFill>
                  <a:schemeClr val="dk1"/>
                </a:solidFill>
                <a:latin typeface="Calibri"/>
                <a:ea typeface="Calibri"/>
                <a:cs typeface="Calibri"/>
                <a:sym typeface="Calibri"/>
              </a:rPr>
              <a:t>Secinājumi </a:t>
            </a:r>
            <a:r>
              <a:rPr b="0" i="0" lang="en-US" sz="2800" u="none" cap="none" strike="noStrike">
                <a:solidFill>
                  <a:schemeClr val="dk1"/>
                </a:solidFill>
                <a:latin typeface="Calibri"/>
                <a:ea typeface="Calibri"/>
                <a:cs typeface="Calibri"/>
                <a:sym typeface="Calibri"/>
              </a:rPr>
              <a:t>attiecas uz cēloņu un seku sakarību noteikšanu tam, ko mēs piedzīvojam, pamatojoties uz pieņēmumiem un secinājumiem.</a:t>
            </a:r>
            <a:endParaRPr b="0" i="0" sz="2800" u="none" cap="none" strike="noStrike">
              <a:solidFill>
                <a:schemeClr val="dk1"/>
              </a:solidFill>
              <a:latin typeface="Calibri"/>
              <a:ea typeface="Calibri"/>
              <a:cs typeface="Calibri"/>
              <a:sym typeface="Calibri"/>
            </a:endParaRPr>
          </a:p>
          <a:p>
            <a:pPr indent="-457200" lvl="0" marL="457200" marR="0" rtl="0" algn="just">
              <a:lnSpc>
                <a:spcPct val="100000"/>
              </a:lnSpc>
              <a:spcBef>
                <a:spcPts val="1000"/>
              </a:spcBef>
              <a:spcAft>
                <a:spcPts val="1000"/>
              </a:spcAft>
              <a:buClr>
                <a:schemeClr val="dk1"/>
              </a:buClr>
              <a:buSzPts val="2800"/>
              <a:buFont typeface="Arial"/>
              <a:buChar char="•"/>
            </a:pPr>
            <a:r>
              <a:rPr b="0" i="1" lang="en-US" sz="2800" u="none" cap="none" strike="noStrike">
                <a:solidFill>
                  <a:schemeClr val="dk1"/>
                </a:solidFill>
                <a:latin typeface="Calibri"/>
                <a:ea typeface="Calibri"/>
                <a:cs typeface="Calibri"/>
                <a:sym typeface="Calibri"/>
              </a:rPr>
              <a:t>Vērtēšana </a:t>
            </a:r>
            <a:r>
              <a:rPr b="0" i="0" lang="en-US" sz="2800" u="none" cap="none" strike="noStrike">
                <a:solidFill>
                  <a:schemeClr val="dk1"/>
                </a:solidFill>
                <a:latin typeface="Calibri"/>
                <a:ea typeface="Calibri"/>
                <a:cs typeface="Calibri"/>
                <a:sym typeface="Calibri"/>
              </a:rPr>
              <a:t>attiecas uz nozīmju un atpazīstamu domu un darbību modeļu piešķiršanu, lai noteiktu, cik paredzami tie var būt.</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28"/>
          <p:cNvSpPr txBox="1"/>
          <p:nvPr/>
        </p:nvSpPr>
        <p:spPr>
          <a:xfrm>
            <a:off x="14635275" y="647700"/>
            <a:ext cx="3216600" cy="7518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rgbClr val="E12227"/>
                </a:solidFill>
                <a:latin typeface="Tahoma"/>
                <a:ea typeface="Tahoma"/>
                <a:cs typeface="Tahoma"/>
                <a:sym typeface="Tahoma"/>
              </a:rPr>
              <a:t>3. nodaļa</a:t>
            </a:r>
            <a:endParaRPr b="0" i="0" sz="1400" u="none" cap="none" strike="noStrike">
              <a:solidFill>
                <a:srgbClr val="000000"/>
              </a:solidFill>
              <a:latin typeface="Arial"/>
              <a:ea typeface="Arial"/>
              <a:cs typeface="Arial"/>
              <a:sym typeface="Arial"/>
            </a:endParaRPr>
          </a:p>
        </p:txBody>
      </p:sp>
      <p:sp>
        <p:nvSpPr>
          <p:cNvPr id="424" name="Google Shape;424;p28"/>
          <p:cNvSpPr txBox="1"/>
          <p:nvPr/>
        </p:nvSpPr>
        <p:spPr>
          <a:xfrm>
            <a:off x="938055" y="2019300"/>
            <a:ext cx="16913699" cy="629660"/>
          </a:xfrm>
          <a:prstGeom prst="rect">
            <a:avLst/>
          </a:prstGeom>
          <a:noFill/>
          <a:ln>
            <a:noFill/>
          </a:ln>
        </p:spPr>
        <p:txBody>
          <a:bodyPr anchorCtr="0" anchor="t" bIns="0" lIns="0" spcFirstLastPara="1" rIns="0" wrap="square" tIns="13950">
            <a:spAutoFit/>
          </a:bodyPr>
          <a:lstStyle/>
          <a:p>
            <a:pPr indent="0" lvl="0" marL="12700" marR="0" rtl="0" algn="just">
              <a:lnSpc>
                <a:spcPct val="100000"/>
              </a:lnSpc>
              <a:spcBef>
                <a:spcPts val="0"/>
              </a:spcBef>
              <a:spcAft>
                <a:spcPts val="0"/>
              </a:spcAft>
              <a:buClr>
                <a:srgbClr val="000000"/>
              </a:buClr>
              <a:buSzPts val="4000"/>
              <a:buFont typeface="Arial"/>
              <a:buNone/>
            </a:pPr>
            <a:r>
              <a:rPr b="1" i="0" lang="en-US" sz="4000" u="none" cap="none" strike="noStrike">
                <a:solidFill>
                  <a:srgbClr val="243255"/>
                </a:solidFill>
                <a:latin typeface="Calibri"/>
                <a:ea typeface="Calibri"/>
                <a:cs typeface="Calibri"/>
                <a:sym typeface="Calibri"/>
              </a:rPr>
              <a:t>IPO: Ieeja → Process → Rezultāts</a:t>
            </a:r>
            <a:endParaRPr b="0" i="0" sz="1400" u="none" cap="none" strike="noStrike">
              <a:solidFill>
                <a:srgbClr val="000000"/>
              </a:solidFill>
              <a:latin typeface="Arial"/>
              <a:ea typeface="Arial"/>
              <a:cs typeface="Arial"/>
              <a:sym typeface="Arial"/>
            </a:endParaRPr>
          </a:p>
        </p:txBody>
      </p:sp>
      <p:sp>
        <p:nvSpPr>
          <p:cNvPr id="425" name="Google Shape;425;p28"/>
          <p:cNvSpPr txBox="1"/>
          <p:nvPr/>
        </p:nvSpPr>
        <p:spPr>
          <a:xfrm>
            <a:off x="228600" y="9563100"/>
            <a:ext cx="125730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b="0" i="0" sz="1400" u="none" cap="none" strike="noStrike">
              <a:solidFill>
                <a:schemeClr val="lt1"/>
              </a:solidFill>
              <a:latin typeface="Arial"/>
              <a:ea typeface="Arial"/>
              <a:cs typeface="Arial"/>
              <a:sym typeface="Arial"/>
            </a:endParaRPr>
          </a:p>
        </p:txBody>
      </p:sp>
      <p:pic>
        <p:nvPicPr>
          <p:cNvPr id="426" name="Google Shape;426;p28"/>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427" name="Google Shape;427;p28"/>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428" name="Google Shape;428;p28"/>
          <p:cNvSpPr txBox="1"/>
          <p:nvPr/>
        </p:nvSpPr>
        <p:spPr>
          <a:xfrm>
            <a:off x="938055" y="3009900"/>
            <a:ext cx="16913700" cy="44022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100"/>
              <a:buFont typeface="Arial"/>
              <a:buNone/>
            </a:pPr>
            <a:r>
              <a:rPr b="0" i="0" lang="en-US" sz="2800" u="none" cap="none" strike="noStrike">
                <a:solidFill>
                  <a:schemeClr val="dk1"/>
                </a:solidFill>
                <a:latin typeface="Calibri"/>
                <a:ea typeface="Calibri"/>
                <a:cs typeface="Calibri"/>
                <a:sym typeface="Calibri"/>
              </a:rPr>
              <a:t>Tas, ko mēs tikko redzējām, būtiski neatšķiras no daudziem labi zināmā modeļa, ko izmanto gan programmatūras inženierijā, gan arī fikoloģijā.</a:t>
            </a:r>
            <a:endParaRPr b="0" i="0" sz="2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rPr b="0" i="0" lang="en-US" sz="2800" u="none" cap="none" strike="noStrike">
                <a:solidFill>
                  <a:schemeClr val="dk1"/>
                </a:solidFill>
                <a:latin typeface="Calibri"/>
                <a:ea typeface="Calibri"/>
                <a:cs typeface="Calibri"/>
                <a:sym typeface="Calibri"/>
              </a:rPr>
              <a:t>IPO modelis faktiski ir bijis - un joprojām ir - kognitīvās fizkoloģijas (pazīstams arī kā kognitīvisms), disciplīnas atzara, kas nodarbojas ar atmiņas un mācīšanās pētījumiem, teorētiskais kodols. Saskarsmē ar sociālajām sistēmām cilvēki, pat neapzinoties savu rīcību/reakciju, pastāvīgi paļaujas uz IPO modeli, lai orientētu savu rīcību/reakciju...</a:t>
            </a:r>
            <a:endParaRPr b="0" i="0" sz="2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rPr b="0" i="0" lang="en-US" sz="2800" u="none" cap="none" strike="noStrike">
                <a:solidFill>
                  <a:schemeClr val="dk1"/>
                </a:solidFill>
                <a:latin typeface="Calibri"/>
                <a:ea typeface="Calibri"/>
                <a:cs typeface="Calibri"/>
                <a:sym typeface="Calibri"/>
              </a:rPr>
              <a:t>IEEJA → Darbības/reakcijas ierosinātājs</a:t>
            </a:r>
            <a:endParaRPr b="0" i="0" sz="2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rPr b="0" i="0" lang="en-US" sz="2800" u="none" cap="none" strike="noStrike">
                <a:solidFill>
                  <a:schemeClr val="dk1"/>
                </a:solidFill>
                <a:latin typeface="Calibri"/>
                <a:ea typeface="Calibri"/>
                <a:cs typeface="Calibri"/>
                <a:sym typeface="Calibri"/>
              </a:rPr>
              <a:t>PROCESS → Ieejas datu aprēķināšana (pamatojoties uz ārējiem faktoriem, kultūras fonu, pieredzi u. c.)</a:t>
            </a:r>
            <a:endParaRPr b="0" i="0" sz="2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100"/>
              <a:buFont typeface="Arial"/>
              <a:buNone/>
            </a:pPr>
            <a:r>
              <a:rPr b="0" i="0" lang="en-US" sz="2800" u="none" cap="none" strike="noStrike">
                <a:solidFill>
                  <a:schemeClr val="dk1"/>
                </a:solidFill>
                <a:latin typeface="Calibri"/>
                <a:ea typeface="Calibri"/>
                <a:cs typeface="Calibri"/>
                <a:sym typeface="Calibri"/>
              </a:rPr>
              <a:t>REZULTĀTS → Reakcija uz ievaddatiem (pēc iespējas adekvātāka, saskaņotāka un konsekventāka)</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29"/>
          <p:cNvSpPr txBox="1"/>
          <p:nvPr/>
        </p:nvSpPr>
        <p:spPr>
          <a:xfrm>
            <a:off x="14620675" y="647700"/>
            <a:ext cx="3231000" cy="7518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rgbClr val="E12227"/>
                </a:solidFill>
                <a:latin typeface="Tahoma"/>
                <a:ea typeface="Tahoma"/>
                <a:cs typeface="Tahoma"/>
                <a:sym typeface="Tahoma"/>
              </a:rPr>
              <a:t>3. nodaļa</a:t>
            </a:r>
            <a:endParaRPr b="0" i="0" sz="1400" u="none" cap="none" strike="noStrike">
              <a:solidFill>
                <a:srgbClr val="000000"/>
              </a:solidFill>
              <a:latin typeface="Arial"/>
              <a:ea typeface="Arial"/>
              <a:cs typeface="Arial"/>
              <a:sym typeface="Arial"/>
            </a:endParaRPr>
          </a:p>
        </p:txBody>
      </p:sp>
      <p:sp>
        <p:nvSpPr>
          <p:cNvPr id="435" name="Google Shape;435;p29"/>
          <p:cNvSpPr txBox="1"/>
          <p:nvPr/>
        </p:nvSpPr>
        <p:spPr>
          <a:xfrm>
            <a:off x="938055" y="2019300"/>
            <a:ext cx="16913699" cy="629660"/>
          </a:xfrm>
          <a:prstGeom prst="rect">
            <a:avLst/>
          </a:prstGeom>
          <a:noFill/>
          <a:ln>
            <a:noFill/>
          </a:ln>
        </p:spPr>
        <p:txBody>
          <a:bodyPr anchorCtr="0" anchor="t" bIns="0" lIns="0" spcFirstLastPara="1" rIns="0" wrap="square" tIns="13950">
            <a:spAutoFit/>
          </a:bodyPr>
          <a:lstStyle/>
          <a:p>
            <a:pPr indent="0" lvl="0" marL="12700" marR="0" rtl="0" algn="just">
              <a:lnSpc>
                <a:spcPct val="100000"/>
              </a:lnSpc>
              <a:spcBef>
                <a:spcPts val="0"/>
              </a:spcBef>
              <a:spcAft>
                <a:spcPts val="0"/>
              </a:spcAft>
              <a:buClr>
                <a:srgbClr val="000000"/>
              </a:buClr>
              <a:buSzPts val="4000"/>
              <a:buFont typeface="Arial"/>
              <a:buNone/>
            </a:pPr>
            <a:r>
              <a:rPr b="1" i="0" lang="en-US" sz="4000" u="none" cap="none" strike="noStrike">
                <a:solidFill>
                  <a:srgbClr val="243255"/>
                </a:solidFill>
                <a:latin typeface="Calibri"/>
                <a:ea typeface="Calibri"/>
                <a:cs typeface="Calibri"/>
                <a:sym typeface="Calibri"/>
              </a:rPr>
              <a:t>"Kritiskais" elements IPO</a:t>
            </a:r>
            <a:endParaRPr b="0" i="0" sz="1400" u="none" cap="none" strike="noStrike">
              <a:solidFill>
                <a:srgbClr val="000000"/>
              </a:solidFill>
              <a:latin typeface="Arial"/>
              <a:ea typeface="Arial"/>
              <a:cs typeface="Arial"/>
              <a:sym typeface="Arial"/>
            </a:endParaRPr>
          </a:p>
        </p:txBody>
      </p:sp>
      <p:sp>
        <p:nvSpPr>
          <p:cNvPr id="436" name="Google Shape;436;p29"/>
          <p:cNvSpPr txBox="1"/>
          <p:nvPr/>
        </p:nvSpPr>
        <p:spPr>
          <a:xfrm>
            <a:off x="228600" y="9563100"/>
            <a:ext cx="125730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b="0" i="0" sz="1400" u="none" cap="none" strike="noStrike">
              <a:solidFill>
                <a:schemeClr val="lt1"/>
              </a:solidFill>
              <a:latin typeface="Arial"/>
              <a:ea typeface="Arial"/>
              <a:cs typeface="Arial"/>
              <a:sym typeface="Arial"/>
            </a:endParaRPr>
          </a:p>
        </p:txBody>
      </p:sp>
      <p:pic>
        <p:nvPicPr>
          <p:cNvPr id="437" name="Google Shape;437;p29"/>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438" name="Google Shape;438;p29"/>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439" name="Google Shape;439;p29"/>
          <p:cNvSpPr txBox="1"/>
          <p:nvPr/>
        </p:nvSpPr>
        <p:spPr>
          <a:xfrm>
            <a:off x="938055" y="3009900"/>
            <a:ext cx="16913700" cy="39711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100"/>
              <a:buFont typeface="Arial"/>
              <a:buNone/>
            </a:pPr>
            <a:r>
              <a:rPr b="0" i="0" lang="en-US" sz="2800" u="none" cap="none" strike="noStrike">
                <a:solidFill>
                  <a:schemeClr val="dk1"/>
                </a:solidFill>
                <a:latin typeface="Calibri"/>
                <a:ea typeface="Calibri"/>
                <a:cs typeface="Calibri"/>
                <a:sym typeface="Calibri"/>
              </a:rPr>
              <a:t>Daži varētu apgalvot, ka kritiskā domāšana ir neatņemams P elements, jo šeit vairāk nekā citos ciklos iejaucas padziļināts apkārtējās vides izvērtējums un novērtējums.</a:t>
            </a:r>
            <a:endParaRPr b="0" i="0" sz="2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rPr b="0" i="0" lang="en-US" sz="2800" u="none" cap="none" strike="noStrike">
                <a:solidFill>
                  <a:schemeClr val="dk1"/>
                </a:solidFill>
                <a:latin typeface="Calibri"/>
                <a:ea typeface="Calibri"/>
                <a:cs typeface="Calibri"/>
                <a:sym typeface="Calibri"/>
              </a:rPr>
              <a:t>Tomēr Kritiskā domāšana caurvij visu procesu, jo cilvēki var "kritiski saskatīt" tos ievaddatus, kas viņiem ir nozīmīgāki, kā arī rezultātu saturu, struktūru un mainīgumu.</a:t>
            </a:r>
            <a:endParaRPr b="0" i="0" sz="2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100"/>
              <a:buFont typeface="Arial"/>
              <a:buNone/>
            </a:pPr>
            <a:r>
              <a:rPr b="0" i="0" lang="en-US" sz="2800" u="none" cap="none" strike="noStrike">
                <a:solidFill>
                  <a:schemeClr val="dk1"/>
                </a:solidFill>
                <a:latin typeface="Calibri"/>
                <a:ea typeface="Calibri"/>
                <a:cs typeface="Calibri"/>
                <a:sym typeface="Calibri"/>
              </a:rPr>
              <a:t>Mēs jau pieredzējām šo kritiskās domāšanas plūdumu visos procesa posmos, kad pārbūvējām IDEJU un iespēju plūsmu. Sākot ar iespēju pamanīšanu un beidzot ar ilgtspēju, kritiskā domāšana ieguva dažādas formas un veidus, virzoties pa visu mācību jomu.</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3"/>
          <p:cNvSpPr txBox="1"/>
          <p:nvPr>
            <p:ph type="title"/>
          </p:nvPr>
        </p:nvSpPr>
        <p:spPr>
          <a:xfrm>
            <a:off x="1016000" y="728346"/>
            <a:ext cx="12852400" cy="1490152"/>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sz="4800">
                <a:solidFill>
                  <a:srgbClr val="E12227"/>
                </a:solidFill>
              </a:rPr>
              <a:t>INDEKSS</a:t>
            </a:r>
            <a:br>
              <a:rPr b="1" lang="en-US" sz="4800">
                <a:solidFill>
                  <a:srgbClr val="E12227"/>
                </a:solidFill>
              </a:rPr>
            </a:br>
            <a:endParaRPr sz="4800">
              <a:solidFill>
                <a:srgbClr val="E12227"/>
              </a:solidFill>
            </a:endParaRPr>
          </a:p>
        </p:txBody>
      </p:sp>
      <p:sp>
        <p:nvSpPr>
          <p:cNvPr id="131" name="Google Shape;131;p3"/>
          <p:cNvSpPr/>
          <p:nvPr/>
        </p:nvSpPr>
        <p:spPr>
          <a:xfrm>
            <a:off x="0" y="288731"/>
            <a:ext cx="16270605" cy="123825"/>
          </a:xfrm>
          <a:custGeom>
            <a:rect b="b" l="l" r="r" t="t"/>
            <a:pathLst>
              <a:path extrusionOk="0" h="123825" w="16270605">
                <a:moveTo>
                  <a:pt x="0" y="123824"/>
                </a:moveTo>
                <a:lnTo>
                  <a:pt x="0" y="0"/>
                </a:lnTo>
                <a:lnTo>
                  <a:pt x="16270357" y="0"/>
                </a:lnTo>
                <a:lnTo>
                  <a:pt x="16270357" y="123824"/>
                </a:lnTo>
                <a:lnTo>
                  <a:pt x="0" y="123824"/>
                </a:lnTo>
                <a:close/>
              </a:path>
            </a:pathLst>
          </a:custGeom>
          <a:solidFill>
            <a:srgbClr val="152D5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132" name="Google Shape;132;p3"/>
          <p:cNvPicPr preferRelativeResize="0"/>
          <p:nvPr/>
        </p:nvPicPr>
        <p:blipFill rotWithShape="1">
          <a:blip r:embed="rId3">
            <a:alphaModFix/>
          </a:blip>
          <a:srcRect b="0" l="0" r="0" t="0"/>
          <a:stretch/>
        </p:blipFill>
        <p:spPr>
          <a:xfrm>
            <a:off x="3200400" y="9692212"/>
            <a:ext cx="10058400" cy="556688"/>
          </a:xfrm>
          <a:prstGeom prst="rect">
            <a:avLst/>
          </a:prstGeom>
          <a:noFill/>
          <a:ln>
            <a:noFill/>
          </a:ln>
        </p:spPr>
      </p:pic>
      <p:pic>
        <p:nvPicPr>
          <p:cNvPr id="133" name="Google Shape;133;p3"/>
          <p:cNvPicPr preferRelativeResize="0"/>
          <p:nvPr/>
        </p:nvPicPr>
        <p:blipFill rotWithShape="1">
          <a:blip r:embed="rId4">
            <a:alphaModFix/>
          </a:blip>
          <a:srcRect b="0" l="0" r="0" t="0"/>
          <a:stretch/>
        </p:blipFill>
        <p:spPr>
          <a:xfrm>
            <a:off x="1235497" y="9735618"/>
            <a:ext cx="1985322" cy="432844"/>
          </a:xfrm>
          <a:prstGeom prst="rect">
            <a:avLst/>
          </a:prstGeom>
          <a:noFill/>
          <a:ln>
            <a:noFill/>
          </a:ln>
        </p:spPr>
      </p:pic>
      <p:pic>
        <p:nvPicPr>
          <p:cNvPr id="134" name="Google Shape;134;p3"/>
          <p:cNvPicPr preferRelativeResize="0"/>
          <p:nvPr/>
        </p:nvPicPr>
        <p:blipFill rotWithShape="1">
          <a:blip r:embed="rId5">
            <a:alphaModFix/>
          </a:blip>
          <a:srcRect b="0" l="0" r="0" t="0"/>
          <a:stretch/>
        </p:blipFill>
        <p:spPr>
          <a:xfrm>
            <a:off x="168697" y="9745835"/>
            <a:ext cx="936335" cy="449441"/>
          </a:xfrm>
          <a:prstGeom prst="rect">
            <a:avLst/>
          </a:prstGeom>
          <a:noFill/>
          <a:ln>
            <a:noFill/>
          </a:ln>
        </p:spPr>
      </p:pic>
      <p:sp>
        <p:nvSpPr>
          <p:cNvPr id="135" name="Google Shape;135;p3"/>
          <p:cNvSpPr/>
          <p:nvPr/>
        </p:nvSpPr>
        <p:spPr>
          <a:xfrm>
            <a:off x="0" y="2801522"/>
            <a:ext cx="18288000" cy="10160"/>
          </a:xfrm>
          <a:custGeom>
            <a:rect b="b" l="l" r="r" t="t"/>
            <a:pathLst>
              <a:path extrusionOk="0" h="10160" w="18288000">
                <a:moveTo>
                  <a:pt x="18287999" y="10107"/>
                </a:moveTo>
                <a:lnTo>
                  <a:pt x="18287999" y="0"/>
                </a:lnTo>
                <a:lnTo>
                  <a:pt x="0" y="0"/>
                </a:lnTo>
                <a:lnTo>
                  <a:pt x="0" y="10107"/>
                </a:lnTo>
                <a:lnTo>
                  <a:pt x="18287999" y="10107"/>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 name="Google Shape;136;p3"/>
          <p:cNvSpPr/>
          <p:nvPr/>
        </p:nvSpPr>
        <p:spPr>
          <a:xfrm>
            <a:off x="14249400" y="2847280"/>
            <a:ext cx="516890" cy="29972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 name="Google Shape;137;p3"/>
          <p:cNvSpPr/>
          <p:nvPr/>
        </p:nvSpPr>
        <p:spPr>
          <a:xfrm>
            <a:off x="8488045" y="2847280"/>
            <a:ext cx="516890" cy="29972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 name="Google Shape;138;p3"/>
          <p:cNvSpPr/>
          <p:nvPr/>
        </p:nvSpPr>
        <p:spPr>
          <a:xfrm>
            <a:off x="2438400" y="2847280"/>
            <a:ext cx="516890" cy="29972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 name="Google Shape;139;p3"/>
          <p:cNvSpPr txBox="1"/>
          <p:nvPr/>
        </p:nvSpPr>
        <p:spPr>
          <a:xfrm>
            <a:off x="457200" y="3371499"/>
            <a:ext cx="5774700" cy="2678100"/>
          </a:xfrm>
          <a:prstGeom prst="rect">
            <a:avLst/>
          </a:prstGeom>
          <a:noFill/>
          <a:ln>
            <a:noFill/>
          </a:ln>
        </p:spPr>
        <p:txBody>
          <a:bodyPr anchorCtr="0" anchor="t" bIns="45700" lIns="108000" spcFirstLastPara="1" rIns="108000"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1" i="0" lang="en-US" sz="2400" u="none" cap="none" strike="noStrike">
                <a:solidFill>
                  <a:srgbClr val="243255"/>
                </a:solidFill>
                <a:latin typeface="Calibri"/>
                <a:ea typeface="Calibri"/>
                <a:cs typeface="Calibri"/>
                <a:sym typeface="Calibri"/>
              </a:rPr>
              <a:t>1. nodaļa: ievads EntreComp</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400"/>
              <a:buFont typeface="Arial"/>
              <a:buNone/>
            </a:pPr>
            <a:r>
              <a:t/>
            </a:r>
            <a:endParaRPr b="1" i="0" sz="2400" u="none" cap="none" strike="noStrike">
              <a:solidFill>
                <a:srgbClr val="243255"/>
              </a:solidFill>
              <a:latin typeface="Calibri"/>
              <a:ea typeface="Calibri"/>
              <a:cs typeface="Calibri"/>
              <a:sym typeface="Calibri"/>
            </a:endParaRPr>
          </a:p>
          <a:p>
            <a:pPr indent="-342900" lvl="0" marL="342900" marR="0" rtl="0" algn="just">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Iespējas palielināt jaudu</a:t>
            </a:r>
            <a:endParaRPr b="0" i="0" sz="2400" u="none" cap="none" strike="noStrike">
              <a:solidFill>
                <a:srgbClr val="000000"/>
              </a:solidFill>
              <a:latin typeface="Calibri"/>
              <a:ea typeface="Calibri"/>
              <a:cs typeface="Calibri"/>
              <a:sym typeface="Calibri"/>
            </a:endParaRPr>
          </a:p>
          <a:p>
            <a:pPr indent="-342900" lvl="0" marL="342900" marR="0" rtl="0" algn="just">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Sistēmas īss laika grafiks</a:t>
            </a:r>
            <a:endParaRPr b="0" i="0" sz="2400" u="none" cap="none" strike="noStrike">
              <a:solidFill>
                <a:srgbClr val="000000"/>
              </a:solidFill>
              <a:latin typeface="Calibri"/>
              <a:ea typeface="Calibri"/>
              <a:cs typeface="Calibri"/>
              <a:sym typeface="Calibri"/>
            </a:endParaRPr>
          </a:p>
          <a:p>
            <a:pPr indent="-342900" lvl="0" marL="342900" marR="0" rtl="0" algn="just">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Astoņas prasmes mūžizglītībai</a:t>
            </a:r>
            <a:endParaRPr b="0" i="0" sz="2400" u="none" cap="none" strike="noStrike">
              <a:solidFill>
                <a:srgbClr val="000000"/>
              </a:solidFill>
              <a:latin typeface="Calibri"/>
              <a:ea typeface="Calibri"/>
              <a:cs typeface="Calibri"/>
              <a:sym typeface="Calibri"/>
            </a:endParaRPr>
          </a:p>
          <a:p>
            <a:pPr indent="-342900" lvl="0" marL="342900" marR="0" rtl="0" algn="just">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Padziļināts ieskats EntreComp</a:t>
            </a:r>
            <a:endParaRPr b="0" i="0" sz="1400" u="none" cap="none" strike="noStrike">
              <a:solidFill>
                <a:srgbClr val="000000"/>
              </a:solidFill>
              <a:latin typeface="Arial"/>
              <a:ea typeface="Arial"/>
              <a:cs typeface="Arial"/>
              <a:sym typeface="Arial"/>
            </a:endParaRPr>
          </a:p>
          <a:p>
            <a:pPr indent="-190500" lvl="0" marL="342900" marR="0" rtl="0" algn="just">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40" name="Google Shape;140;p3"/>
          <p:cNvSpPr txBox="1"/>
          <p:nvPr/>
        </p:nvSpPr>
        <p:spPr>
          <a:xfrm>
            <a:off x="6231780" y="3378237"/>
            <a:ext cx="5774700" cy="4155900"/>
          </a:xfrm>
          <a:prstGeom prst="rect">
            <a:avLst/>
          </a:prstGeom>
          <a:noFill/>
          <a:ln>
            <a:noFill/>
          </a:ln>
        </p:spPr>
        <p:txBody>
          <a:bodyPr anchorCtr="0" anchor="t" bIns="45700" lIns="108000" spcFirstLastPara="1" rIns="108000"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1" i="0" lang="en-US" sz="2400" u="none" cap="none" strike="noStrike">
                <a:solidFill>
                  <a:srgbClr val="243255"/>
                </a:solidFill>
                <a:latin typeface="Calibri"/>
                <a:ea typeface="Calibri"/>
                <a:cs typeface="Calibri"/>
                <a:sym typeface="Calibri"/>
              </a:rPr>
              <a:t>2. nodaļa: no papildu darba ņēmēju un darba ņēmēju prasmēm</a:t>
            </a:r>
            <a:endParaRPr b="1" i="0" sz="2400" u="none" cap="none" strike="noStrike">
              <a:solidFill>
                <a:srgbClr val="243255"/>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t/>
            </a:r>
            <a:endParaRPr b="1" i="0" sz="2400" u="none" cap="none" strike="noStrike">
              <a:solidFill>
                <a:srgbClr val="243255"/>
              </a:solidFill>
              <a:latin typeface="Calibri"/>
              <a:ea typeface="Calibri"/>
              <a:cs typeface="Calibri"/>
              <a:sym typeface="Calibri"/>
            </a:endParaRPr>
          </a:p>
          <a:p>
            <a:pPr indent="-342900" lvl="0" marL="342900" marR="0" rtl="0" algn="just">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Ieskats nākotnē</a:t>
            </a:r>
            <a:endParaRPr b="0" i="0" sz="14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Darba vietu nākotne</a:t>
            </a:r>
            <a:endParaRPr b="0" i="0" sz="14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10 galvenās prasmes nodarbināmības jomā</a:t>
            </a:r>
            <a:endParaRPr b="0" i="0" sz="14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Entrecomp pieeja kritiskajai domāšanai</a:t>
            </a:r>
            <a:endParaRPr b="0" i="0" sz="1400" u="none" cap="none" strike="noStrike">
              <a:solidFill>
                <a:srgbClr val="000000"/>
              </a:solidFill>
              <a:latin typeface="Arial"/>
              <a:ea typeface="Arial"/>
              <a:cs typeface="Arial"/>
              <a:sym typeface="Arial"/>
            </a:endParaRPr>
          </a:p>
          <a:p>
            <a:pPr indent="-190500" lvl="0" marL="342900" marR="0" rtl="0" algn="just">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Calibri"/>
              <a:ea typeface="Calibri"/>
              <a:cs typeface="Calibri"/>
              <a:sym typeface="Calibri"/>
            </a:endParaRPr>
          </a:p>
          <a:p>
            <a:pPr indent="-190500" lvl="0" marL="342900" marR="0" rtl="0" algn="just">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Calibri"/>
              <a:ea typeface="Calibri"/>
              <a:cs typeface="Calibri"/>
              <a:sym typeface="Calibri"/>
            </a:endParaRPr>
          </a:p>
          <a:p>
            <a:pPr indent="-190500" lvl="0" marL="342900" marR="0" rtl="0" algn="just">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41" name="Google Shape;141;p3"/>
          <p:cNvSpPr txBox="1"/>
          <p:nvPr/>
        </p:nvSpPr>
        <p:spPr>
          <a:xfrm>
            <a:off x="12537301" y="3350450"/>
            <a:ext cx="4972500" cy="3047700"/>
          </a:xfrm>
          <a:prstGeom prst="rect">
            <a:avLst/>
          </a:prstGeom>
          <a:noFill/>
          <a:ln>
            <a:noFill/>
          </a:ln>
        </p:spPr>
        <p:txBody>
          <a:bodyPr anchorCtr="0" anchor="t" bIns="45700" lIns="108000" spcFirstLastPara="1" rIns="108000"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1" i="0" lang="en-US" sz="2400" u="none" cap="none" strike="noStrike">
                <a:solidFill>
                  <a:srgbClr val="243255"/>
                </a:solidFill>
                <a:latin typeface="Calibri"/>
                <a:ea typeface="Calibri"/>
                <a:cs typeface="Calibri"/>
                <a:sym typeface="Calibri"/>
              </a:rPr>
              <a:t>3. nodaļa: kritisks domāšanas veids, izmantojot īsus ciparus</a:t>
            </a:r>
            <a:endParaRPr b="1" i="0" sz="2400" u="none" cap="none" strike="noStrike">
              <a:solidFill>
                <a:srgbClr val="243255"/>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t/>
            </a:r>
            <a:endParaRPr b="1" i="0" sz="2400" u="none" cap="none" strike="noStrike">
              <a:solidFill>
                <a:srgbClr val="243255"/>
              </a:solidFill>
              <a:latin typeface="Calibri"/>
              <a:ea typeface="Calibri"/>
              <a:cs typeface="Calibri"/>
              <a:sym typeface="Calibri"/>
            </a:endParaRPr>
          </a:p>
          <a:p>
            <a:pPr indent="-342900" lvl="0" marL="342900" marR="0" rtl="0" algn="just">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IPO: ievade → process → izvade</a:t>
            </a:r>
            <a:endParaRPr b="0" i="0" sz="14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“Kritisks” elements IPO</a:t>
            </a:r>
            <a:endParaRPr b="0" i="0" sz="14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IPO komandas dinamikā</a:t>
            </a:r>
            <a:endParaRPr b="0" i="0" sz="1400" u="none" cap="none" strike="noStrike">
              <a:solidFill>
                <a:srgbClr val="000000"/>
              </a:solidFill>
              <a:latin typeface="Arial"/>
              <a:ea typeface="Arial"/>
              <a:cs typeface="Arial"/>
              <a:sym typeface="Arial"/>
            </a:endParaRPr>
          </a:p>
          <a:p>
            <a:pPr indent="-190500" lvl="0" marL="342900" marR="0" rtl="0" algn="just">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Calibri"/>
              <a:ea typeface="Calibri"/>
              <a:cs typeface="Calibri"/>
              <a:sym typeface="Calibri"/>
            </a:endParaRPr>
          </a:p>
          <a:p>
            <a:pPr indent="-190500" lvl="0" marL="342900" marR="0" rtl="0" algn="just">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30"/>
          <p:cNvSpPr txBox="1"/>
          <p:nvPr/>
        </p:nvSpPr>
        <p:spPr>
          <a:xfrm>
            <a:off x="14635275" y="647700"/>
            <a:ext cx="3216600" cy="7518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rgbClr val="E12227"/>
                </a:solidFill>
                <a:latin typeface="Tahoma"/>
                <a:ea typeface="Tahoma"/>
                <a:cs typeface="Tahoma"/>
                <a:sym typeface="Tahoma"/>
              </a:rPr>
              <a:t>3. nodaļa</a:t>
            </a:r>
            <a:endParaRPr b="0" i="0" sz="1400" u="none" cap="none" strike="noStrike">
              <a:solidFill>
                <a:srgbClr val="000000"/>
              </a:solidFill>
              <a:latin typeface="Arial"/>
              <a:ea typeface="Arial"/>
              <a:cs typeface="Arial"/>
              <a:sym typeface="Arial"/>
            </a:endParaRPr>
          </a:p>
        </p:txBody>
      </p:sp>
      <p:sp>
        <p:nvSpPr>
          <p:cNvPr id="446" name="Google Shape;446;p30"/>
          <p:cNvSpPr txBox="1"/>
          <p:nvPr/>
        </p:nvSpPr>
        <p:spPr>
          <a:xfrm>
            <a:off x="938055" y="2019300"/>
            <a:ext cx="16913699" cy="629660"/>
          </a:xfrm>
          <a:prstGeom prst="rect">
            <a:avLst/>
          </a:prstGeom>
          <a:noFill/>
          <a:ln>
            <a:noFill/>
          </a:ln>
        </p:spPr>
        <p:txBody>
          <a:bodyPr anchorCtr="0" anchor="t" bIns="0" lIns="0" spcFirstLastPara="1" rIns="0" wrap="square" tIns="13950">
            <a:spAutoFit/>
          </a:bodyPr>
          <a:lstStyle/>
          <a:p>
            <a:pPr indent="0" lvl="0" marL="12700" marR="0" rtl="0" algn="just">
              <a:lnSpc>
                <a:spcPct val="100000"/>
              </a:lnSpc>
              <a:spcBef>
                <a:spcPts val="0"/>
              </a:spcBef>
              <a:spcAft>
                <a:spcPts val="0"/>
              </a:spcAft>
              <a:buClr>
                <a:srgbClr val="000000"/>
              </a:buClr>
              <a:buSzPts val="4000"/>
              <a:buFont typeface="Arial"/>
              <a:buNone/>
            </a:pPr>
            <a:r>
              <a:rPr b="1" i="0" lang="en-US" sz="4000" u="none" cap="none" strike="noStrike">
                <a:solidFill>
                  <a:srgbClr val="243255"/>
                </a:solidFill>
                <a:latin typeface="Calibri"/>
                <a:ea typeface="Calibri"/>
                <a:cs typeface="Calibri"/>
                <a:sym typeface="Calibri"/>
              </a:rPr>
              <a:t>IPO komandas dinamikā</a:t>
            </a:r>
            <a:endParaRPr b="1" i="0" sz="4000" u="none" cap="none" strike="noStrike">
              <a:solidFill>
                <a:srgbClr val="243255"/>
              </a:solidFill>
              <a:latin typeface="Calibri"/>
              <a:ea typeface="Calibri"/>
              <a:cs typeface="Calibri"/>
              <a:sym typeface="Calibri"/>
            </a:endParaRPr>
          </a:p>
        </p:txBody>
      </p:sp>
      <p:sp>
        <p:nvSpPr>
          <p:cNvPr id="447" name="Google Shape;447;p30"/>
          <p:cNvSpPr txBox="1"/>
          <p:nvPr/>
        </p:nvSpPr>
        <p:spPr>
          <a:xfrm>
            <a:off x="228600" y="9563100"/>
            <a:ext cx="125730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b="0" i="0" sz="1400" u="none" cap="none" strike="noStrike">
              <a:solidFill>
                <a:schemeClr val="lt1"/>
              </a:solidFill>
              <a:latin typeface="Arial"/>
              <a:ea typeface="Arial"/>
              <a:cs typeface="Arial"/>
              <a:sym typeface="Arial"/>
            </a:endParaRPr>
          </a:p>
        </p:txBody>
      </p:sp>
      <p:pic>
        <p:nvPicPr>
          <p:cNvPr id="448" name="Google Shape;448;p30"/>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449" name="Google Shape;449;p30"/>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450" name="Google Shape;450;p30"/>
          <p:cNvSpPr txBox="1"/>
          <p:nvPr/>
        </p:nvSpPr>
        <p:spPr>
          <a:xfrm>
            <a:off x="938055" y="3009900"/>
            <a:ext cx="16913700" cy="52641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Piemērojot formālai organizācijai, IPO modelis galvenokārt aplūko:</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514350" lvl="0" marL="514350" marR="0" rtl="0" algn="just">
              <a:lnSpc>
                <a:spcPct val="100000"/>
              </a:lnSpc>
              <a:spcBef>
                <a:spcPts val="0"/>
              </a:spcBef>
              <a:spcAft>
                <a:spcPts val="0"/>
              </a:spcAft>
              <a:buClr>
                <a:schemeClr val="dk1"/>
              </a:buClr>
              <a:buSzPts val="2800"/>
              <a:buFont typeface="Calibri"/>
              <a:buAutoNum type="arabicPeriod"/>
            </a:pPr>
            <a:r>
              <a:rPr b="0" i="0" lang="en-US" sz="2800" u="none" cap="none" strike="noStrike">
                <a:solidFill>
                  <a:schemeClr val="dk1"/>
                </a:solidFill>
                <a:latin typeface="Calibri"/>
                <a:ea typeface="Calibri"/>
                <a:cs typeface="Calibri"/>
                <a:sym typeface="Calibri"/>
              </a:rPr>
              <a:t>Stratēģisko plānošanu (t.i., budžeta plānošanu)</a:t>
            </a:r>
            <a:endParaRPr b="0" i="0" sz="2800" u="none" cap="none" strike="noStrike">
              <a:solidFill>
                <a:schemeClr val="dk1"/>
              </a:solidFill>
              <a:latin typeface="Calibri"/>
              <a:ea typeface="Calibri"/>
              <a:cs typeface="Calibri"/>
              <a:sym typeface="Calibri"/>
            </a:endParaRPr>
          </a:p>
          <a:p>
            <a:pPr indent="-514350" lvl="0" marL="514350" marR="0" rtl="0" algn="just">
              <a:lnSpc>
                <a:spcPct val="100000"/>
              </a:lnSpc>
              <a:spcBef>
                <a:spcPts val="0"/>
              </a:spcBef>
              <a:spcAft>
                <a:spcPts val="0"/>
              </a:spcAft>
              <a:buClr>
                <a:schemeClr val="dk1"/>
              </a:buClr>
              <a:buSzPts val="2800"/>
              <a:buFont typeface="Calibri"/>
              <a:buAutoNum type="arabicPeriod"/>
            </a:pPr>
            <a:r>
              <a:rPr b="0" i="0" lang="en-US" sz="2800" u="none" cap="none" strike="noStrike">
                <a:solidFill>
                  <a:schemeClr val="dk1"/>
                </a:solidFill>
                <a:latin typeface="Calibri"/>
                <a:ea typeface="Calibri"/>
                <a:cs typeface="Calibri"/>
                <a:sym typeface="Calibri"/>
              </a:rPr>
              <a:t>Uzraudzību un novērtēšanu</a:t>
            </a:r>
            <a:endParaRPr b="0" i="0" sz="2800" u="none" cap="none" strike="noStrike">
              <a:solidFill>
                <a:schemeClr val="dk1"/>
              </a:solidFill>
              <a:latin typeface="Calibri"/>
              <a:ea typeface="Calibri"/>
              <a:cs typeface="Calibri"/>
              <a:sym typeface="Calibri"/>
            </a:endParaRPr>
          </a:p>
          <a:p>
            <a:pPr indent="-514350" lvl="0" marL="514350" marR="0" rtl="0" algn="just">
              <a:lnSpc>
                <a:spcPct val="100000"/>
              </a:lnSpc>
              <a:spcBef>
                <a:spcPts val="0"/>
              </a:spcBef>
              <a:spcAft>
                <a:spcPts val="0"/>
              </a:spcAft>
              <a:buClr>
                <a:schemeClr val="dk1"/>
              </a:buClr>
              <a:buSzPts val="2800"/>
              <a:buFont typeface="Calibri"/>
              <a:buAutoNum type="arabicPeriod"/>
            </a:pPr>
            <a:r>
              <a:rPr b="0" i="0" lang="en-US" sz="2800" u="none" cap="none" strike="noStrike">
                <a:solidFill>
                  <a:schemeClr val="dk1"/>
                </a:solidFill>
                <a:latin typeface="Calibri"/>
                <a:ea typeface="Calibri"/>
                <a:cs typeface="Calibri"/>
                <a:sym typeface="Calibri"/>
              </a:rPr>
              <a:t>Revīziju</a:t>
            </a:r>
            <a:endParaRPr b="0" i="0" sz="2800" u="none" cap="none" strike="noStrike">
              <a:solidFill>
                <a:schemeClr val="dk1"/>
              </a:solidFill>
              <a:latin typeface="Calibri"/>
              <a:ea typeface="Calibri"/>
              <a:cs typeface="Calibri"/>
              <a:sym typeface="Calibri"/>
            </a:endParaRPr>
          </a:p>
          <a:p>
            <a:pPr indent="-514350" lvl="0" marL="514350" marR="0" rtl="0" algn="just">
              <a:lnSpc>
                <a:spcPct val="100000"/>
              </a:lnSpc>
              <a:spcBef>
                <a:spcPts val="0"/>
              </a:spcBef>
              <a:spcAft>
                <a:spcPts val="0"/>
              </a:spcAft>
              <a:buClr>
                <a:schemeClr val="dk1"/>
              </a:buClr>
              <a:buSzPts val="2800"/>
              <a:buFont typeface="Calibri"/>
              <a:buAutoNum type="arabicPeriod"/>
            </a:pPr>
            <a:r>
              <a:rPr b="0" i="0" lang="en-US" sz="2800" u="none" cap="none" strike="noStrike">
                <a:solidFill>
                  <a:schemeClr val="dk1"/>
                </a:solidFill>
                <a:latin typeface="Calibri"/>
                <a:ea typeface="Calibri"/>
                <a:cs typeface="Calibri"/>
                <a:sym typeface="Calibri"/>
              </a:rPr>
              <a:t>Riska pārvaldīb</a:t>
            </a:r>
            <a:r>
              <a:rPr lang="en-US" sz="2800">
                <a:solidFill>
                  <a:schemeClr val="dk1"/>
                </a:solidFill>
                <a:latin typeface="Calibri"/>
                <a:ea typeface="Calibri"/>
                <a:cs typeface="Calibri"/>
                <a:sym typeface="Calibri"/>
              </a:rPr>
              <a:t>u</a:t>
            </a:r>
            <a:endParaRPr b="0" i="0" sz="2800" u="none" cap="none" strike="noStrike">
              <a:solidFill>
                <a:schemeClr val="dk1"/>
              </a:solidFill>
              <a:latin typeface="Calibri"/>
              <a:ea typeface="Calibri"/>
              <a:cs typeface="Calibri"/>
              <a:sym typeface="Calibri"/>
            </a:endParaRPr>
          </a:p>
          <a:p>
            <a:pPr indent="-514350" lvl="0" marL="514350" marR="0" rtl="0" algn="just">
              <a:lnSpc>
                <a:spcPct val="100000"/>
              </a:lnSpc>
              <a:spcBef>
                <a:spcPts val="0"/>
              </a:spcBef>
              <a:spcAft>
                <a:spcPts val="0"/>
              </a:spcAft>
              <a:buClr>
                <a:schemeClr val="dk1"/>
              </a:buClr>
              <a:buSzPts val="2800"/>
              <a:buFont typeface="Calibri"/>
              <a:buAutoNum type="arabicPeriod"/>
            </a:pPr>
            <a:r>
              <a:rPr b="0" i="0" lang="en-US" sz="2800" u="none" cap="none" strike="noStrike">
                <a:solidFill>
                  <a:schemeClr val="dk1"/>
                </a:solidFill>
                <a:latin typeface="Calibri"/>
                <a:ea typeface="Calibri"/>
                <a:cs typeface="Calibri"/>
                <a:sym typeface="Calibri"/>
              </a:rPr>
              <a:t>Komunikāciju un sabiedrisko attiecību</a:t>
            </a:r>
            <a:endParaRPr b="0" i="0" sz="2800" u="none" cap="none" strike="noStrike">
              <a:solidFill>
                <a:schemeClr val="dk1"/>
              </a:solidFill>
              <a:latin typeface="Calibri"/>
              <a:ea typeface="Calibri"/>
              <a:cs typeface="Calibri"/>
              <a:sym typeface="Calibri"/>
            </a:endParaRPr>
          </a:p>
          <a:p>
            <a:pPr indent="-514350" lvl="0" marL="514350" marR="0" rtl="0" algn="just">
              <a:lnSpc>
                <a:spcPct val="100000"/>
              </a:lnSpc>
              <a:spcBef>
                <a:spcPts val="0"/>
              </a:spcBef>
              <a:spcAft>
                <a:spcPts val="0"/>
              </a:spcAft>
              <a:buClr>
                <a:schemeClr val="dk1"/>
              </a:buClr>
              <a:buSzPts val="2800"/>
              <a:buFont typeface="Calibri"/>
              <a:buAutoNum type="arabicPeriod"/>
            </a:pPr>
            <a:r>
              <a:rPr b="0" i="0" lang="en-US" sz="2800" u="none" cap="none" strike="noStrike">
                <a:solidFill>
                  <a:schemeClr val="dk1"/>
                </a:solidFill>
                <a:latin typeface="Calibri"/>
                <a:ea typeface="Calibri"/>
                <a:cs typeface="Calibri"/>
                <a:sym typeface="Calibri"/>
              </a:rPr>
              <a:t>Tīklošan</a:t>
            </a:r>
            <a:r>
              <a:rPr lang="en-US" sz="2800">
                <a:solidFill>
                  <a:schemeClr val="dk1"/>
                </a:solidFill>
                <a:latin typeface="Calibri"/>
                <a:ea typeface="Calibri"/>
                <a:cs typeface="Calibri"/>
                <a:sym typeface="Calibri"/>
              </a:rPr>
              <a:t>os</a:t>
            </a:r>
            <a:r>
              <a:rPr b="0" i="0" lang="en-US" sz="2800" u="none" cap="none" strike="noStrike">
                <a:solidFill>
                  <a:schemeClr val="dk1"/>
                </a:solidFill>
                <a:latin typeface="Calibri"/>
                <a:ea typeface="Calibri"/>
                <a:cs typeface="Calibri"/>
                <a:sym typeface="Calibri"/>
              </a:rPr>
              <a:t> un STKH vadība</a:t>
            </a:r>
            <a:endParaRPr b="0" i="0" sz="2800" u="none" cap="none" strike="noStrike">
              <a:solidFill>
                <a:schemeClr val="dk1"/>
              </a:solidFill>
              <a:latin typeface="Calibri"/>
              <a:ea typeface="Calibri"/>
              <a:cs typeface="Calibri"/>
              <a:sym typeface="Calibri"/>
            </a:endParaRPr>
          </a:p>
          <a:p>
            <a:pPr indent="-514350" lvl="0" marL="514350" marR="0" rtl="0" algn="just">
              <a:lnSpc>
                <a:spcPct val="100000"/>
              </a:lnSpc>
              <a:spcBef>
                <a:spcPts val="0"/>
              </a:spcBef>
              <a:spcAft>
                <a:spcPts val="0"/>
              </a:spcAft>
              <a:buClr>
                <a:schemeClr val="dk1"/>
              </a:buClr>
              <a:buSzPts val="2800"/>
              <a:buFont typeface="Calibri"/>
              <a:buAutoNum type="arabicPeriod"/>
            </a:pPr>
            <a:r>
              <a:rPr b="0" i="0" lang="en-US" sz="2800" u="none" cap="none" strike="noStrike">
                <a:solidFill>
                  <a:schemeClr val="dk1"/>
                </a:solidFill>
                <a:latin typeface="Calibri"/>
                <a:ea typeface="Calibri"/>
                <a:cs typeface="Calibri"/>
                <a:sym typeface="Calibri"/>
              </a:rPr>
              <a:t>Cilvēku vadīb</a:t>
            </a:r>
            <a:r>
              <a:rPr lang="en-US" sz="2800">
                <a:solidFill>
                  <a:schemeClr val="dk1"/>
                </a:solidFill>
                <a:latin typeface="Calibri"/>
                <a:ea typeface="Calibri"/>
                <a:cs typeface="Calibri"/>
                <a:sym typeface="Calibri"/>
              </a:rPr>
              <a:t>u</a:t>
            </a:r>
            <a:r>
              <a:rPr b="0" i="0" lang="en-US" sz="2800" u="none" cap="none" strike="noStrike">
                <a:solidFill>
                  <a:schemeClr val="dk1"/>
                </a:solidFill>
                <a:latin typeface="Calibri"/>
                <a:ea typeface="Calibri"/>
                <a:cs typeface="Calibri"/>
                <a:sym typeface="Calibri"/>
              </a:rPr>
              <a:t> (t. i., uzticības veidošana, konfliktu risināšana)</a:t>
            </a:r>
            <a:endParaRPr b="0" i="0" sz="2800" u="none" cap="none" strike="noStrike">
              <a:solidFill>
                <a:schemeClr val="dk1"/>
              </a:solidFill>
              <a:latin typeface="Calibri"/>
              <a:ea typeface="Calibri"/>
              <a:cs typeface="Calibri"/>
              <a:sym typeface="Calibri"/>
            </a:endParaRPr>
          </a:p>
          <a:p>
            <a:pPr indent="-336550" lvl="0" marL="514350" marR="0" rtl="0" algn="just">
              <a:lnSpc>
                <a:spcPct val="100000"/>
              </a:lnSpc>
              <a:spcBef>
                <a:spcPts val="0"/>
              </a:spcBef>
              <a:spcAft>
                <a:spcPts val="0"/>
              </a:spcAft>
              <a:buClr>
                <a:schemeClr val="dk1"/>
              </a:buClr>
              <a:buSzPts val="2800"/>
              <a:buFont typeface="Calibri"/>
              <a:buNone/>
            </a:pPr>
            <a:r>
              <a:t/>
            </a:r>
            <a:endParaRPr b="0" i="0" sz="2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Ir pareizi teikt, ka tas, kas ir un Ievads konkrētās situācijās, var radīt rezultātu kā </a:t>
            </a:r>
            <a:r>
              <a:rPr lang="en-US" sz="2800">
                <a:solidFill>
                  <a:schemeClr val="dk1"/>
                </a:solidFill>
                <a:latin typeface="Calibri"/>
                <a:ea typeface="Calibri"/>
                <a:cs typeface="Calibri"/>
                <a:sym typeface="Calibri"/>
              </a:rPr>
              <a:t>Rezultāts</a:t>
            </a:r>
            <a:r>
              <a:rPr b="0" i="0" lang="en-US" sz="2800" u="none" cap="none" strike="noStrike">
                <a:solidFill>
                  <a:schemeClr val="dk1"/>
                </a:solidFill>
                <a:latin typeface="Calibri"/>
                <a:ea typeface="Calibri"/>
                <a:cs typeface="Calibri"/>
                <a:sym typeface="Calibri"/>
              </a:rPr>
              <a:t>, ja to kontekstualizē citā situācijā.</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31"/>
          <p:cNvSpPr txBox="1"/>
          <p:nvPr/>
        </p:nvSpPr>
        <p:spPr>
          <a:xfrm>
            <a:off x="14708225" y="647700"/>
            <a:ext cx="3143700" cy="7518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rgbClr val="E12227"/>
                </a:solidFill>
                <a:latin typeface="Tahoma"/>
                <a:ea typeface="Tahoma"/>
                <a:cs typeface="Tahoma"/>
                <a:sym typeface="Tahoma"/>
              </a:rPr>
              <a:t>3. nodaļa</a:t>
            </a:r>
            <a:endParaRPr b="0" i="0" sz="1400" u="none" cap="none" strike="noStrike">
              <a:solidFill>
                <a:srgbClr val="000000"/>
              </a:solidFill>
              <a:latin typeface="Arial"/>
              <a:ea typeface="Arial"/>
              <a:cs typeface="Arial"/>
              <a:sym typeface="Arial"/>
            </a:endParaRPr>
          </a:p>
        </p:txBody>
      </p:sp>
      <p:sp>
        <p:nvSpPr>
          <p:cNvPr id="457" name="Google Shape;457;p31"/>
          <p:cNvSpPr txBox="1"/>
          <p:nvPr/>
        </p:nvSpPr>
        <p:spPr>
          <a:xfrm>
            <a:off x="938055" y="2019300"/>
            <a:ext cx="16913699" cy="629660"/>
          </a:xfrm>
          <a:prstGeom prst="rect">
            <a:avLst/>
          </a:prstGeom>
          <a:noFill/>
          <a:ln>
            <a:noFill/>
          </a:ln>
        </p:spPr>
        <p:txBody>
          <a:bodyPr anchorCtr="0" anchor="t" bIns="0" lIns="0" spcFirstLastPara="1" rIns="0" wrap="square" tIns="13950">
            <a:spAutoFit/>
          </a:bodyPr>
          <a:lstStyle/>
          <a:p>
            <a:pPr indent="0" lvl="0" marL="12700" marR="0" rtl="0" algn="just">
              <a:lnSpc>
                <a:spcPct val="100000"/>
              </a:lnSpc>
              <a:spcBef>
                <a:spcPts val="0"/>
              </a:spcBef>
              <a:spcAft>
                <a:spcPts val="0"/>
              </a:spcAft>
              <a:buClr>
                <a:srgbClr val="000000"/>
              </a:buClr>
              <a:buSzPts val="4000"/>
              <a:buFont typeface="Arial"/>
              <a:buNone/>
            </a:pPr>
            <a:r>
              <a:rPr b="1" i="0" lang="en-US" sz="4000" u="none" cap="none" strike="noStrike">
                <a:solidFill>
                  <a:srgbClr val="243255"/>
                </a:solidFill>
                <a:latin typeface="Calibri"/>
                <a:ea typeface="Calibri"/>
                <a:cs typeface="Calibri"/>
                <a:sym typeface="Calibri"/>
              </a:rPr>
              <a:t>Kritiskā domāšana arī kā...</a:t>
            </a:r>
            <a:endParaRPr b="0" i="0" sz="1400" u="none" cap="none" strike="noStrike">
              <a:solidFill>
                <a:srgbClr val="000000"/>
              </a:solidFill>
              <a:latin typeface="Arial"/>
              <a:ea typeface="Arial"/>
              <a:cs typeface="Arial"/>
              <a:sym typeface="Arial"/>
            </a:endParaRPr>
          </a:p>
        </p:txBody>
      </p:sp>
      <p:sp>
        <p:nvSpPr>
          <p:cNvPr id="458" name="Google Shape;458;p31"/>
          <p:cNvSpPr txBox="1"/>
          <p:nvPr/>
        </p:nvSpPr>
        <p:spPr>
          <a:xfrm>
            <a:off x="228600" y="9563100"/>
            <a:ext cx="125730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cap="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59" name="Google Shape;459;p31"/>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460" name="Google Shape;460;p31"/>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461" name="Google Shape;461;p31"/>
          <p:cNvSpPr txBox="1"/>
          <p:nvPr/>
        </p:nvSpPr>
        <p:spPr>
          <a:xfrm>
            <a:off x="1370425" y="4419725"/>
            <a:ext cx="5982900" cy="1754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Calibri"/>
                <a:ea typeface="Calibri"/>
                <a:cs typeface="Calibri"/>
                <a:sym typeface="Calibri"/>
              </a:rPr>
              <a:t>Zināšanas, zinātība un iekšējie uzskati, kas veicina (jaunu) prasmju radīšanu un apstrādi.</a:t>
            </a:r>
            <a:endParaRPr b="0" i="0" sz="1400" u="none" cap="none" strike="noStrike">
              <a:solidFill>
                <a:srgbClr val="000000"/>
              </a:solidFill>
              <a:latin typeface="Arial"/>
              <a:ea typeface="Arial"/>
              <a:cs typeface="Arial"/>
              <a:sym typeface="Arial"/>
            </a:endParaRPr>
          </a:p>
        </p:txBody>
      </p:sp>
      <p:sp>
        <p:nvSpPr>
          <p:cNvPr id="462" name="Google Shape;462;p31"/>
          <p:cNvSpPr txBox="1"/>
          <p:nvPr/>
        </p:nvSpPr>
        <p:spPr>
          <a:xfrm>
            <a:off x="9944100" y="3830425"/>
            <a:ext cx="6252600" cy="2862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Calibri"/>
                <a:ea typeface="Calibri"/>
                <a:cs typeface="Calibri"/>
                <a:sym typeface="Calibri"/>
              </a:rPr>
              <a:t>Cilvēka personīgā apņemšanās atkārtot un pielāgot veiksmīgu un adekvātu uzvedību, lai pārvietotos sociālajā/attiecību ekosistēmā.</a:t>
            </a:r>
            <a:endParaRPr b="0" i="0" sz="3600" u="none" cap="none" strike="noStrike">
              <a:solidFill>
                <a:schemeClr val="dk1"/>
              </a:solidFill>
              <a:latin typeface="Calibri"/>
              <a:ea typeface="Calibri"/>
              <a:cs typeface="Calibri"/>
              <a:sym typeface="Calibri"/>
            </a:endParaRPr>
          </a:p>
        </p:txBody>
      </p:sp>
      <p:sp>
        <p:nvSpPr>
          <p:cNvPr id="463" name="Google Shape;463;p31"/>
          <p:cNvSpPr/>
          <p:nvPr/>
        </p:nvSpPr>
        <p:spPr>
          <a:xfrm>
            <a:off x="7620000" y="5012930"/>
            <a:ext cx="2057400" cy="629700"/>
          </a:xfrm>
          <a:prstGeom prst="lef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32"/>
          <p:cNvSpPr txBox="1"/>
          <p:nvPr/>
        </p:nvSpPr>
        <p:spPr>
          <a:xfrm>
            <a:off x="938049" y="800100"/>
            <a:ext cx="4708800" cy="751800"/>
          </a:xfrm>
          <a:prstGeom prst="rect">
            <a:avLst/>
          </a:prstGeom>
          <a:noFill/>
          <a:ln>
            <a:noFill/>
          </a:ln>
        </p:spPr>
        <p:txBody>
          <a:bodyPr anchorCtr="0" anchor="t" bIns="0" lIns="0" spcFirstLastPara="1" rIns="0" wrap="square" tIns="12700">
            <a:sp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rgbClr val="E12227"/>
                </a:solidFill>
                <a:latin typeface="Tahoma"/>
                <a:ea typeface="Tahoma"/>
                <a:cs typeface="Tahoma"/>
                <a:sym typeface="Tahoma"/>
              </a:rPr>
              <a:t>Kopsavilkums</a:t>
            </a:r>
            <a:endParaRPr b="0" i="0" sz="1400" u="none" cap="none" strike="noStrike">
              <a:solidFill>
                <a:srgbClr val="000000"/>
              </a:solidFill>
              <a:latin typeface="Arial"/>
              <a:ea typeface="Arial"/>
              <a:cs typeface="Arial"/>
              <a:sym typeface="Arial"/>
            </a:endParaRPr>
          </a:p>
        </p:txBody>
      </p:sp>
      <p:sp>
        <p:nvSpPr>
          <p:cNvPr id="469" name="Google Shape;469;p32"/>
          <p:cNvSpPr txBox="1"/>
          <p:nvPr/>
        </p:nvSpPr>
        <p:spPr>
          <a:xfrm>
            <a:off x="938055" y="2019300"/>
            <a:ext cx="16913700" cy="3605700"/>
          </a:xfrm>
          <a:prstGeom prst="rect">
            <a:avLst/>
          </a:prstGeom>
          <a:noFill/>
          <a:ln>
            <a:noFill/>
          </a:ln>
        </p:spPr>
        <p:txBody>
          <a:bodyPr anchorCtr="0" anchor="t" bIns="0" lIns="0" spcFirstLastPara="1" rIns="0" wrap="square" tIns="13950">
            <a:spAutoFit/>
          </a:bodyPr>
          <a:lstStyle/>
          <a:p>
            <a:pPr indent="-571500" lvl="0" marL="584200" marR="0" rtl="0" algn="just">
              <a:lnSpc>
                <a:spcPct val="100000"/>
              </a:lnSpc>
              <a:spcBef>
                <a:spcPts val="110"/>
              </a:spcBef>
              <a:spcAft>
                <a:spcPts val="0"/>
              </a:spcAft>
              <a:buClr>
                <a:srgbClr val="243255"/>
              </a:buClr>
              <a:buSzPts val="4000"/>
              <a:buFont typeface="Arial"/>
              <a:buChar char="•"/>
            </a:pPr>
            <a:r>
              <a:rPr b="1" i="0" lang="en-US" sz="4000" u="none" cap="none" strike="noStrike">
                <a:solidFill>
                  <a:srgbClr val="243255"/>
                </a:solidFill>
                <a:latin typeface="Calibri"/>
                <a:ea typeface="Calibri"/>
                <a:cs typeface="Calibri"/>
                <a:sym typeface="Calibri"/>
              </a:rPr>
              <a:t>EntreComp sistēma, lai attīstītu jūsu uzņēmēju attieksmi</a:t>
            </a:r>
            <a:endParaRPr b="1" i="0" sz="4000" u="none" cap="none" strike="noStrike">
              <a:solidFill>
                <a:srgbClr val="243255"/>
              </a:solidFill>
              <a:latin typeface="Calibri"/>
              <a:ea typeface="Calibri"/>
              <a:cs typeface="Calibri"/>
              <a:sym typeface="Calibri"/>
            </a:endParaRPr>
          </a:p>
          <a:p>
            <a:pPr indent="-571500" lvl="0" marL="584200" marR="0" rtl="0" algn="just">
              <a:lnSpc>
                <a:spcPct val="100000"/>
              </a:lnSpc>
              <a:spcBef>
                <a:spcPts val="1000"/>
              </a:spcBef>
              <a:spcAft>
                <a:spcPts val="0"/>
              </a:spcAft>
              <a:buClr>
                <a:srgbClr val="243255"/>
              </a:buClr>
              <a:buSzPts val="4000"/>
              <a:buFont typeface="Arial"/>
              <a:buChar char="•"/>
            </a:pPr>
            <a:r>
              <a:rPr b="1" i="0" lang="en-US" sz="4000" u="none" cap="none" strike="noStrike">
                <a:solidFill>
                  <a:srgbClr val="243255"/>
                </a:solidFill>
                <a:latin typeface="Calibri"/>
                <a:ea typeface="Calibri"/>
                <a:cs typeface="Calibri"/>
                <a:sym typeface="Calibri"/>
              </a:rPr>
              <a:t>Kritiskā domāšana EntreComp: IDEAS &amp; OPPORTUNITIES" pīlārs</a:t>
            </a:r>
            <a:endParaRPr b="1" i="0" sz="4000" u="none" cap="none" strike="noStrike">
              <a:solidFill>
                <a:srgbClr val="243255"/>
              </a:solidFill>
              <a:latin typeface="Calibri"/>
              <a:ea typeface="Calibri"/>
              <a:cs typeface="Calibri"/>
              <a:sym typeface="Calibri"/>
            </a:endParaRPr>
          </a:p>
          <a:p>
            <a:pPr indent="-571500" lvl="0" marL="584200" marR="0" rtl="0" algn="just">
              <a:lnSpc>
                <a:spcPct val="100000"/>
              </a:lnSpc>
              <a:spcBef>
                <a:spcPts val="1000"/>
              </a:spcBef>
              <a:spcAft>
                <a:spcPts val="0"/>
              </a:spcAft>
              <a:buClr>
                <a:srgbClr val="243255"/>
              </a:buClr>
              <a:buSzPts val="4000"/>
              <a:buFont typeface="Arial"/>
              <a:buChar char="•"/>
            </a:pPr>
            <a:r>
              <a:rPr b="1" i="0" lang="en-US" sz="4000" u="none" cap="none" strike="noStrike">
                <a:solidFill>
                  <a:srgbClr val="243255"/>
                </a:solidFill>
                <a:latin typeface="Calibri"/>
                <a:ea typeface="Calibri"/>
                <a:cs typeface="Calibri"/>
                <a:sym typeface="Calibri"/>
              </a:rPr>
              <a:t>Kritiskā domāšana no "mīkstajām" prasmēm uz "nodarbināmības" prasmēm</a:t>
            </a:r>
            <a:endParaRPr b="1" i="0" sz="4000" u="none" cap="none" strike="noStrike">
              <a:solidFill>
                <a:srgbClr val="243255"/>
              </a:solidFill>
              <a:latin typeface="Calibri"/>
              <a:ea typeface="Calibri"/>
              <a:cs typeface="Calibri"/>
              <a:sym typeface="Calibri"/>
            </a:endParaRPr>
          </a:p>
          <a:p>
            <a:pPr indent="-571500" lvl="0" marL="584200" marR="0" rtl="0" algn="just">
              <a:lnSpc>
                <a:spcPct val="100000"/>
              </a:lnSpc>
              <a:spcBef>
                <a:spcPts val="1000"/>
              </a:spcBef>
              <a:spcAft>
                <a:spcPts val="0"/>
              </a:spcAft>
              <a:buClr>
                <a:srgbClr val="243255"/>
              </a:buClr>
              <a:buSzPts val="4000"/>
              <a:buFont typeface="Arial"/>
              <a:buChar char="•"/>
            </a:pPr>
            <a:r>
              <a:rPr b="1" i="0" lang="en-US" sz="4000" u="none" cap="none" strike="noStrike">
                <a:solidFill>
                  <a:srgbClr val="243255"/>
                </a:solidFill>
                <a:latin typeface="Calibri"/>
                <a:ea typeface="Calibri"/>
                <a:cs typeface="Calibri"/>
                <a:sym typeface="Calibri"/>
              </a:rPr>
              <a:t>Analīze → Secinājumi → Vērtēšana</a:t>
            </a:r>
            <a:endParaRPr b="1" i="0" sz="4000" u="none" cap="none" strike="noStrike">
              <a:solidFill>
                <a:srgbClr val="243255"/>
              </a:solidFill>
              <a:latin typeface="Calibri"/>
              <a:ea typeface="Calibri"/>
              <a:cs typeface="Calibri"/>
              <a:sym typeface="Calibri"/>
            </a:endParaRPr>
          </a:p>
          <a:p>
            <a:pPr indent="-571500" lvl="0" marL="584200" marR="0" rtl="0" algn="just">
              <a:lnSpc>
                <a:spcPct val="100000"/>
              </a:lnSpc>
              <a:spcBef>
                <a:spcPts val="1000"/>
              </a:spcBef>
              <a:spcAft>
                <a:spcPts val="1000"/>
              </a:spcAft>
              <a:buClr>
                <a:srgbClr val="243255"/>
              </a:buClr>
              <a:buSzPts val="4000"/>
              <a:buFont typeface="Arial"/>
              <a:buChar char="•"/>
            </a:pPr>
            <a:r>
              <a:rPr b="1" i="0" lang="en-US" sz="4000" u="none" cap="none" strike="noStrike">
                <a:solidFill>
                  <a:srgbClr val="243255"/>
                </a:solidFill>
                <a:latin typeface="Calibri"/>
                <a:ea typeface="Calibri"/>
                <a:cs typeface="Calibri"/>
                <a:sym typeface="Calibri"/>
              </a:rPr>
              <a:t>IPO: Ievade → Process → Rezultāts</a:t>
            </a:r>
            <a:endParaRPr b="1" i="0" sz="4000" u="none" cap="none" strike="noStrike">
              <a:solidFill>
                <a:srgbClr val="243255"/>
              </a:solidFill>
              <a:latin typeface="Calibri"/>
              <a:ea typeface="Calibri"/>
              <a:cs typeface="Calibri"/>
              <a:sym typeface="Calibri"/>
            </a:endParaRPr>
          </a:p>
        </p:txBody>
      </p:sp>
      <p:sp>
        <p:nvSpPr>
          <p:cNvPr id="470" name="Google Shape;470;p32"/>
          <p:cNvSpPr txBox="1"/>
          <p:nvPr/>
        </p:nvSpPr>
        <p:spPr>
          <a:xfrm>
            <a:off x="228600" y="9563100"/>
            <a:ext cx="125730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cap="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71" name="Google Shape;471;p32"/>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472" name="Google Shape;472;p32"/>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7" name="Shape 477"/>
        <p:cNvGrpSpPr/>
        <p:nvPr/>
      </p:nvGrpSpPr>
      <p:grpSpPr>
        <a:xfrm>
          <a:off x="0" y="0"/>
          <a:ext cx="0" cy="0"/>
          <a:chOff x="0" y="0"/>
          <a:chExt cx="0" cy="0"/>
        </a:xfrm>
      </p:grpSpPr>
      <p:sp>
        <p:nvSpPr>
          <p:cNvPr id="478" name="Google Shape;478;p33"/>
          <p:cNvSpPr/>
          <p:nvPr/>
        </p:nvSpPr>
        <p:spPr>
          <a:xfrm>
            <a:off x="6172200" y="9185519"/>
            <a:ext cx="11963400" cy="9525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79" name="Google Shape;479;p33"/>
          <p:cNvSpPr txBox="1"/>
          <p:nvPr>
            <p:ph type="title"/>
          </p:nvPr>
        </p:nvSpPr>
        <p:spPr>
          <a:xfrm>
            <a:off x="7924800" y="3924300"/>
            <a:ext cx="6897600" cy="1398000"/>
          </a:xfrm>
          <a:prstGeom prst="rect">
            <a:avLst/>
          </a:prstGeom>
          <a:noFill/>
          <a:ln>
            <a:noFill/>
          </a:ln>
        </p:spPr>
        <p:txBody>
          <a:bodyPr anchorCtr="0" anchor="t" bIns="0" lIns="0" spcFirstLastPara="1" rIns="0" wrap="square" tIns="12700">
            <a:spAutoFit/>
          </a:bodyPr>
          <a:lstStyle/>
          <a:p>
            <a:pPr indent="0" lvl="0" marL="0" rtl="0" algn="l">
              <a:lnSpc>
                <a:spcPct val="100000"/>
              </a:lnSpc>
              <a:spcBef>
                <a:spcPts val="0"/>
              </a:spcBef>
              <a:spcAft>
                <a:spcPts val="0"/>
              </a:spcAft>
              <a:buSzPts val="1400"/>
              <a:buNone/>
            </a:pPr>
            <a:r>
              <a:rPr lang="en-US"/>
              <a:t>Paldies</a:t>
            </a:r>
            <a:r>
              <a:rPr b="1" i="0" lang="en-US" sz="9000">
                <a:solidFill>
                  <a:srgbClr val="152D54"/>
                </a:solidFill>
                <a:latin typeface="Tahoma"/>
                <a:ea typeface="Tahoma"/>
                <a:cs typeface="Tahoma"/>
                <a:sym typeface="Tahoma"/>
              </a:rPr>
              <a:t>!</a:t>
            </a:r>
            <a:endParaRPr/>
          </a:p>
        </p:txBody>
      </p:sp>
      <p:pic>
        <p:nvPicPr>
          <p:cNvPr id="480" name="Google Shape;480;p33"/>
          <p:cNvPicPr preferRelativeResize="0"/>
          <p:nvPr/>
        </p:nvPicPr>
        <p:blipFill rotWithShape="1">
          <a:blip r:embed="rId3">
            <a:alphaModFix/>
          </a:blip>
          <a:srcRect b="0" l="0" r="0" t="0"/>
          <a:stretch/>
        </p:blipFill>
        <p:spPr>
          <a:xfrm>
            <a:off x="8289503" y="9661769"/>
            <a:ext cx="10058400" cy="556688"/>
          </a:xfrm>
          <a:prstGeom prst="rect">
            <a:avLst/>
          </a:prstGeom>
          <a:noFill/>
          <a:ln>
            <a:noFill/>
          </a:ln>
        </p:spPr>
      </p:pic>
      <p:pic>
        <p:nvPicPr>
          <p:cNvPr id="481" name="Google Shape;481;p33"/>
          <p:cNvPicPr preferRelativeResize="0"/>
          <p:nvPr/>
        </p:nvPicPr>
        <p:blipFill rotWithShape="1">
          <a:blip r:embed="rId4">
            <a:alphaModFix/>
          </a:blip>
          <a:srcRect b="0" l="0" r="0" t="0"/>
          <a:stretch/>
        </p:blipFill>
        <p:spPr>
          <a:xfrm>
            <a:off x="6324600" y="9705175"/>
            <a:ext cx="1985322" cy="432844"/>
          </a:xfrm>
          <a:prstGeom prst="rect">
            <a:avLst/>
          </a:prstGeom>
          <a:noFill/>
          <a:ln>
            <a:noFill/>
          </a:ln>
        </p:spPr>
      </p:pic>
      <p:pic>
        <p:nvPicPr>
          <p:cNvPr id="482" name="Google Shape;482;p33"/>
          <p:cNvPicPr preferRelativeResize="0"/>
          <p:nvPr/>
        </p:nvPicPr>
        <p:blipFill rotWithShape="1">
          <a:blip r:embed="rId5">
            <a:alphaModFix/>
          </a:blip>
          <a:srcRect b="0" l="0" r="0" t="0"/>
          <a:stretch/>
        </p:blipFill>
        <p:spPr>
          <a:xfrm>
            <a:off x="5257800" y="9715392"/>
            <a:ext cx="936335" cy="44944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4"/>
          <p:cNvSpPr txBox="1"/>
          <p:nvPr/>
        </p:nvSpPr>
        <p:spPr>
          <a:xfrm>
            <a:off x="14649849" y="647700"/>
            <a:ext cx="3201900" cy="7518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rgbClr val="E12227"/>
                </a:solidFill>
                <a:latin typeface="Tahoma"/>
                <a:ea typeface="Tahoma"/>
                <a:cs typeface="Tahoma"/>
                <a:sym typeface="Tahoma"/>
              </a:rPr>
              <a:t>1. nodaļa</a:t>
            </a:r>
            <a:endParaRPr b="0" i="0" sz="1400" u="none" cap="none" strike="noStrike">
              <a:solidFill>
                <a:srgbClr val="000000"/>
              </a:solidFill>
              <a:latin typeface="Arial"/>
              <a:ea typeface="Arial"/>
              <a:cs typeface="Arial"/>
              <a:sym typeface="Arial"/>
            </a:endParaRPr>
          </a:p>
        </p:txBody>
      </p:sp>
      <p:sp>
        <p:nvSpPr>
          <p:cNvPr id="148" name="Google Shape;148;p4"/>
          <p:cNvSpPr txBox="1"/>
          <p:nvPr/>
        </p:nvSpPr>
        <p:spPr>
          <a:xfrm>
            <a:off x="938055" y="2019300"/>
            <a:ext cx="16913699" cy="1901803"/>
          </a:xfrm>
          <a:prstGeom prst="rect">
            <a:avLst/>
          </a:prstGeom>
          <a:noFill/>
          <a:ln>
            <a:noFill/>
          </a:ln>
        </p:spPr>
        <p:txBody>
          <a:bodyPr anchorCtr="0" anchor="t" bIns="0" lIns="0" spcFirstLastPara="1" rIns="0" wrap="square" tIns="13950">
            <a:spAutoFit/>
          </a:bodyPr>
          <a:lstStyle/>
          <a:p>
            <a:pPr indent="0" lvl="0" marL="12700" marR="0" rtl="0" algn="just">
              <a:lnSpc>
                <a:spcPct val="100000"/>
              </a:lnSpc>
              <a:spcBef>
                <a:spcPts val="0"/>
              </a:spcBef>
              <a:spcAft>
                <a:spcPts val="0"/>
              </a:spcAft>
              <a:buClr>
                <a:srgbClr val="000000"/>
              </a:buClr>
              <a:buSzPts val="4000"/>
              <a:buFont typeface="Arial"/>
              <a:buNone/>
            </a:pPr>
            <a:r>
              <a:rPr b="1" i="0" lang="en-US" sz="4000" u="none" cap="none" strike="noStrike">
                <a:solidFill>
                  <a:srgbClr val="243255"/>
                </a:solidFill>
                <a:latin typeface="Calibri"/>
                <a:ea typeface="Calibri"/>
                <a:cs typeface="Calibri"/>
                <a:sym typeface="Calibri"/>
              </a:rPr>
              <a:t>Ievads uzņēmējdarbības kompetenču sistēmā (EntreComp)</a:t>
            </a:r>
            <a:endParaRPr b="0" i="0" sz="1400" u="none" cap="none" strike="noStrike">
              <a:solidFill>
                <a:srgbClr val="000000"/>
              </a:solidFill>
              <a:latin typeface="Arial"/>
              <a:ea typeface="Arial"/>
              <a:cs typeface="Arial"/>
              <a:sym typeface="Arial"/>
            </a:endParaRPr>
          </a:p>
          <a:p>
            <a:pPr indent="0" lvl="0" marL="12700" marR="0" rtl="0" algn="just">
              <a:lnSpc>
                <a:spcPct val="100000"/>
              </a:lnSpc>
              <a:spcBef>
                <a:spcPts val="110"/>
              </a:spcBef>
              <a:spcAft>
                <a:spcPts val="0"/>
              </a:spcAft>
              <a:buClr>
                <a:srgbClr val="000000"/>
              </a:buClr>
              <a:buSzPts val="2500"/>
              <a:buFont typeface="Arial"/>
              <a:buNone/>
            </a:pPr>
            <a:r>
              <a:t/>
            </a:r>
            <a:endParaRPr b="0" i="0" sz="2500" u="none" cap="none" strike="noStrike">
              <a:solidFill>
                <a:srgbClr val="002060"/>
              </a:solidFill>
              <a:latin typeface="Tahoma"/>
              <a:ea typeface="Tahoma"/>
              <a:cs typeface="Tahoma"/>
              <a:sym typeface="Tahoma"/>
            </a:endParaRPr>
          </a:p>
          <a:p>
            <a:pPr indent="0" lvl="0" marL="12700" marR="0" rtl="0" algn="just">
              <a:lnSpc>
                <a:spcPct val="100000"/>
              </a:lnSpc>
              <a:spcBef>
                <a:spcPts val="11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Šī moduļa kontekstā jūs tiksiet iepazīstināts ar oficiālo Eiropas kompetenču sistēmu izglītībai un apmācībai par uzņēmējdarbības kompetencēm un to, kā jūs varat to izmantot, runājot par kritisko domāšanu.</a:t>
            </a:r>
            <a:endParaRPr b="0" i="0" sz="1400" u="none" cap="none" strike="noStrike">
              <a:solidFill>
                <a:srgbClr val="000000"/>
              </a:solidFill>
              <a:latin typeface="Arial"/>
              <a:ea typeface="Arial"/>
              <a:cs typeface="Arial"/>
              <a:sym typeface="Arial"/>
            </a:endParaRPr>
          </a:p>
        </p:txBody>
      </p:sp>
      <p:sp>
        <p:nvSpPr>
          <p:cNvPr id="149" name="Google Shape;149;p4"/>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b="0" i="0" sz="1400" u="none" cap="none" strike="noStrike">
              <a:solidFill>
                <a:schemeClr val="lt1"/>
              </a:solidFill>
              <a:latin typeface="Arial"/>
              <a:ea typeface="Arial"/>
              <a:cs typeface="Arial"/>
              <a:sym typeface="Arial"/>
            </a:endParaRPr>
          </a:p>
        </p:txBody>
      </p:sp>
      <p:pic>
        <p:nvPicPr>
          <p:cNvPr id="150" name="Google Shape;150;p4"/>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151" name="Google Shape;151;p4"/>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152" name="Google Shape;152;p4"/>
          <p:cNvSpPr txBox="1"/>
          <p:nvPr/>
        </p:nvSpPr>
        <p:spPr>
          <a:xfrm>
            <a:off x="938056" y="4774092"/>
            <a:ext cx="16913698" cy="310854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Lai gan EntreComp pamatprogramma ir oficiāli iecerēta, lai uzlabotu, veicinātu un uzturētu ES iedzīvotāju uzņēmējdarbības garu (- us), tā ir atbilde uz daudz plašākām vajadzībām un iespējām attiecībā uz nodarbināmību un kvalifikācijas paaugstināšanu, t. i., uz mācību iespējām dzīves garumā (LLL).</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Citiem vārdiem sakot, EntreComp var stratēģiski atsaukties uz visām izglītības un apmācības jomām, jo daudzas no pamatprogrammā minētajām kompetencēm ir vienlīdz svarīgas un nozīmīgas profesionālās karjeras attīstībai, iniciatīvas sajūtai un pašuzticētībai, mīksto prasmju attīstībai, tostarp kritiskajai domāšanai.</a:t>
            </a:r>
            <a:endParaRPr b="0" i="0" sz="1400" u="none" cap="none" strike="noStrike">
              <a:solidFill>
                <a:srgbClr val="000000"/>
              </a:solidFill>
              <a:latin typeface="Arial"/>
              <a:ea typeface="Arial"/>
              <a:cs typeface="Arial"/>
              <a:sym typeface="Arial"/>
            </a:endParaRPr>
          </a:p>
        </p:txBody>
      </p:sp>
      <p:sp>
        <p:nvSpPr>
          <p:cNvPr id="153" name="Google Shape;153;p4"/>
          <p:cNvSpPr txBox="1"/>
          <p:nvPr/>
        </p:nvSpPr>
        <p:spPr>
          <a:xfrm>
            <a:off x="938045" y="4057050"/>
            <a:ext cx="17053200" cy="5850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243255"/>
                </a:solidFill>
                <a:latin typeface="Calibri"/>
                <a:ea typeface="Calibri"/>
                <a:cs typeface="Calibri"/>
                <a:sym typeface="Calibri"/>
              </a:rPr>
              <a:t>Kvalifikācijas paaugstināšanas un spēju veidošanas iespējas</a:t>
            </a:r>
            <a:endParaRPr b="1" i="0" sz="3200" u="none" cap="none" strike="noStrike">
              <a:solidFill>
                <a:srgbClr val="243255"/>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5"/>
          <p:cNvSpPr txBox="1"/>
          <p:nvPr/>
        </p:nvSpPr>
        <p:spPr>
          <a:xfrm>
            <a:off x="14664449" y="647700"/>
            <a:ext cx="3187200" cy="7518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rgbClr val="E12227"/>
                </a:solidFill>
                <a:latin typeface="Tahoma"/>
                <a:ea typeface="Tahoma"/>
                <a:cs typeface="Tahoma"/>
                <a:sym typeface="Tahoma"/>
              </a:rPr>
              <a:t>1. nodaļa</a:t>
            </a:r>
            <a:endParaRPr b="0" i="0" sz="1400" u="none" cap="none" strike="noStrike">
              <a:solidFill>
                <a:srgbClr val="000000"/>
              </a:solidFill>
              <a:latin typeface="Arial"/>
              <a:ea typeface="Arial"/>
              <a:cs typeface="Arial"/>
              <a:sym typeface="Arial"/>
            </a:endParaRPr>
          </a:p>
        </p:txBody>
      </p:sp>
      <p:sp>
        <p:nvSpPr>
          <p:cNvPr id="160" name="Google Shape;160;p5"/>
          <p:cNvSpPr txBox="1"/>
          <p:nvPr/>
        </p:nvSpPr>
        <p:spPr>
          <a:xfrm>
            <a:off x="938055" y="2019300"/>
            <a:ext cx="16913699" cy="1027204"/>
          </a:xfrm>
          <a:prstGeom prst="rect">
            <a:avLst/>
          </a:prstGeom>
          <a:noFill/>
          <a:ln>
            <a:noFill/>
          </a:ln>
        </p:spPr>
        <p:txBody>
          <a:bodyPr anchorCtr="0" anchor="t" bIns="0" lIns="0" spcFirstLastPara="1" rIns="0" wrap="square" tIns="13950">
            <a:spAutoFit/>
          </a:bodyPr>
          <a:lstStyle/>
          <a:p>
            <a:pPr indent="0" lvl="0" marL="12700" marR="0" rtl="0" algn="just">
              <a:lnSpc>
                <a:spcPct val="100000"/>
              </a:lnSpc>
              <a:spcBef>
                <a:spcPts val="0"/>
              </a:spcBef>
              <a:spcAft>
                <a:spcPts val="0"/>
              </a:spcAft>
              <a:buClr>
                <a:srgbClr val="000000"/>
              </a:buClr>
              <a:buSzPts val="4000"/>
              <a:buFont typeface="Arial"/>
              <a:buNone/>
            </a:pPr>
            <a:r>
              <a:rPr b="1" i="0" lang="en-US" sz="4000" u="none" cap="none" strike="noStrike">
                <a:solidFill>
                  <a:srgbClr val="243255"/>
                </a:solidFill>
                <a:latin typeface="Calibri"/>
                <a:ea typeface="Calibri"/>
                <a:cs typeface="Calibri"/>
                <a:sym typeface="Calibri"/>
              </a:rPr>
              <a:t>Sistēmas īss laika grafiks</a:t>
            </a:r>
            <a:endParaRPr b="0" i="0" sz="1400" u="none" cap="none" strike="noStrike">
              <a:solidFill>
                <a:srgbClr val="000000"/>
              </a:solidFill>
              <a:latin typeface="Arial"/>
              <a:ea typeface="Arial"/>
              <a:cs typeface="Arial"/>
              <a:sym typeface="Arial"/>
            </a:endParaRPr>
          </a:p>
          <a:p>
            <a:pPr indent="0" lvl="0" marL="12700" marR="0" rtl="0" algn="just">
              <a:lnSpc>
                <a:spcPct val="100000"/>
              </a:lnSpc>
              <a:spcBef>
                <a:spcPts val="110"/>
              </a:spcBef>
              <a:spcAft>
                <a:spcPts val="0"/>
              </a:spcAft>
              <a:buClr>
                <a:srgbClr val="000000"/>
              </a:buClr>
              <a:buSzPts val="2500"/>
              <a:buFont typeface="Arial"/>
              <a:buNone/>
            </a:pPr>
            <a:r>
              <a:t/>
            </a:r>
            <a:endParaRPr b="1" i="0" sz="2500" u="none" cap="none" strike="noStrike">
              <a:solidFill>
                <a:srgbClr val="243255"/>
              </a:solidFill>
              <a:latin typeface="Calibri"/>
              <a:ea typeface="Calibri"/>
              <a:cs typeface="Calibri"/>
              <a:sym typeface="Calibri"/>
            </a:endParaRPr>
          </a:p>
        </p:txBody>
      </p:sp>
      <p:sp>
        <p:nvSpPr>
          <p:cNvPr id="161" name="Google Shape;161;p5"/>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b="0" i="0" sz="1400" u="none" cap="none" strike="noStrike">
              <a:solidFill>
                <a:schemeClr val="lt1"/>
              </a:solidFill>
              <a:latin typeface="Arial"/>
              <a:ea typeface="Arial"/>
              <a:cs typeface="Arial"/>
              <a:sym typeface="Arial"/>
            </a:endParaRPr>
          </a:p>
        </p:txBody>
      </p:sp>
      <p:pic>
        <p:nvPicPr>
          <p:cNvPr id="162" name="Google Shape;162;p5"/>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163" name="Google Shape;163;p5"/>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164" name="Google Shape;164;p5"/>
          <p:cNvSpPr txBox="1"/>
          <p:nvPr/>
        </p:nvSpPr>
        <p:spPr>
          <a:xfrm>
            <a:off x="938055" y="3046504"/>
            <a:ext cx="16913700" cy="4740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Lai sekotu EntreComp sistēmas izcelsmei, mums ir jāatgriežas 2006. gada decembrī:</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500"/>
              <a:buFont typeface="Arial"/>
              <a:buNone/>
            </a:pPr>
            <a:r>
              <a:rPr b="0" i="1" lang="en-US" sz="2500" u="sng" cap="none" strike="noStrike">
                <a:solidFill>
                  <a:schemeClr val="dk1"/>
                </a:solidFill>
                <a:latin typeface="Calibri"/>
                <a:ea typeface="Calibri"/>
                <a:cs typeface="Calibri"/>
                <a:sym typeface="Calibri"/>
                <a:hlinkClick r:id="rId5">
                  <a:extLst>
                    <a:ext uri="{A12FA001-AC4F-418D-AE19-62706E023703}">
                      <ahyp:hlinkClr val="tx"/>
                    </a:ext>
                  </a:extLst>
                </a:hlinkClick>
              </a:rPr>
              <a:t>Eiropas Parlamenta un Padomes 2006. gada 18. decembra ieteikums par pamatprasmēm mūžizglītībā</a:t>
            </a:r>
            <a:endParaRPr b="0" i="1" sz="25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500"/>
              <a:buFont typeface="Arial"/>
              <a:buNone/>
            </a:pPr>
            <a:r>
              <a:t/>
            </a:r>
            <a:endParaRPr b="0" i="1" sz="25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Šajā politikas dokumentā ir noteiktas astoņas pamatprasmes, kas ir svarīgas, lai veicinātu ES līmenī īstenoto LLL programmētāju izcilību, un to vispārējā atsaucība uz konkrētā vēsturiskā perioda jaunajām sociālajām un ekonomiskajām problēmām.</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Ar terminu “kompetence” Eiropas Parlaments atsaucas uz:</a:t>
            </a:r>
            <a:endParaRPr b="0" i="0" sz="2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800"/>
              <a:buFont typeface="Arial"/>
              <a:buNone/>
            </a:pPr>
            <a:r>
              <a:rPr b="0" i="1" lang="en-US" sz="2800" u="none" cap="none" strike="noStrike">
                <a:solidFill>
                  <a:schemeClr val="dk1"/>
                </a:solidFill>
                <a:latin typeface="Calibri"/>
                <a:ea typeface="Calibri"/>
                <a:cs typeface="Calibri"/>
                <a:sym typeface="Calibri"/>
              </a:rPr>
              <a:t>„… zināšanu, prasmju un attieksmes apvienojums, kas atbilst kontekstam. Pamatprasmes ir tās, kas visiem indivīdiem nepieciešamas personiskai izaugsmei un attīstībai, aktīvam pilsoniskumam, sociālajai iekļautībai un nodarbinātībai.”</a:t>
            </a:r>
            <a:endParaRPr b="0" i="1" sz="28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6"/>
          <p:cNvSpPr txBox="1"/>
          <p:nvPr/>
        </p:nvSpPr>
        <p:spPr>
          <a:xfrm>
            <a:off x="14664449" y="647700"/>
            <a:ext cx="3187200" cy="7518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rgbClr val="E12227"/>
                </a:solidFill>
                <a:latin typeface="Tahoma"/>
                <a:ea typeface="Tahoma"/>
                <a:cs typeface="Tahoma"/>
                <a:sym typeface="Tahoma"/>
              </a:rPr>
              <a:t>1. nodaļa</a:t>
            </a:r>
            <a:endParaRPr b="0" i="0" sz="1400" u="none" cap="none" strike="noStrike">
              <a:solidFill>
                <a:srgbClr val="000000"/>
              </a:solidFill>
              <a:latin typeface="Arial"/>
              <a:ea typeface="Arial"/>
              <a:cs typeface="Arial"/>
              <a:sym typeface="Arial"/>
            </a:endParaRPr>
          </a:p>
        </p:txBody>
      </p:sp>
      <p:sp>
        <p:nvSpPr>
          <p:cNvPr id="171" name="Google Shape;171;p6"/>
          <p:cNvSpPr txBox="1"/>
          <p:nvPr/>
        </p:nvSpPr>
        <p:spPr>
          <a:xfrm>
            <a:off x="938055" y="2019300"/>
            <a:ext cx="16913700" cy="629700"/>
          </a:xfrm>
          <a:prstGeom prst="rect">
            <a:avLst/>
          </a:prstGeom>
          <a:noFill/>
          <a:ln>
            <a:noFill/>
          </a:ln>
        </p:spPr>
        <p:txBody>
          <a:bodyPr anchorCtr="0" anchor="t" bIns="0" lIns="0" spcFirstLastPara="1" rIns="0" wrap="square" tIns="13950">
            <a:spAutoFit/>
          </a:bodyPr>
          <a:lstStyle/>
          <a:p>
            <a:pPr indent="0" lvl="0" marL="12700" marR="0" rtl="0" algn="just">
              <a:lnSpc>
                <a:spcPct val="100000"/>
              </a:lnSpc>
              <a:spcBef>
                <a:spcPts val="0"/>
              </a:spcBef>
              <a:spcAft>
                <a:spcPts val="0"/>
              </a:spcAft>
              <a:buClr>
                <a:srgbClr val="000000"/>
              </a:buClr>
              <a:buSzPts val="4000"/>
              <a:buFont typeface="Arial"/>
              <a:buNone/>
            </a:pPr>
            <a:r>
              <a:rPr b="1" i="0" lang="en-US" sz="4000" u="none" cap="none" strike="noStrike">
                <a:solidFill>
                  <a:srgbClr val="243255"/>
                </a:solidFill>
                <a:latin typeface="Calibri"/>
                <a:ea typeface="Calibri"/>
                <a:cs typeface="Calibri"/>
                <a:sym typeface="Calibri"/>
              </a:rPr>
              <a:t>Astoņas pamatprasmes mūžizglītībai</a:t>
            </a:r>
            <a:endParaRPr b="1" i="0" sz="2500" u="none" cap="none" strike="noStrike">
              <a:solidFill>
                <a:srgbClr val="243255"/>
              </a:solidFill>
              <a:latin typeface="Calibri"/>
              <a:ea typeface="Calibri"/>
              <a:cs typeface="Calibri"/>
              <a:sym typeface="Calibri"/>
            </a:endParaRPr>
          </a:p>
        </p:txBody>
      </p:sp>
      <p:sp>
        <p:nvSpPr>
          <p:cNvPr id="172" name="Google Shape;172;p6"/>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b="0" i="0" sz="1400" u="none" cap="none" strike="noStrike">
              <a:solidFill>
                <a:schemeClr val="lt1"/>
              </a:solidFill>
              <a:latin typeface="Arial"/>
              <a:ea typeface="Arial"/>
              <a:cs typeface="Arial"/>
              <a:sym typeface="Arial"/>
            </a:endParaRPr>
          </a:p>
        </p:txBody>
      </p:sp>
      <p:pic>
        <p:nvPicPr>
          <p:cNvPr id="173" name="Google Shape;173;p6"/>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174" name="Google Shape;174;p6"/>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175" name="Google Shape;175;p6"/>
          <p:cNvSpPr txBox="1"/>
          <p:nvPr/>
        </p:nvSpPr>
        <p:spPr>
          <a:xfrm>
            <a:off x="938055" y="3046504"/>
            <a:ext cx="16913700" cy="44022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Minētās kompetences ir šādas: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514350" lvl="0" marL="514350" marR="0" rtl="0" algn="just">
              <a:lnSpc>
                <a:spcPct val="100000"/>
              </a:lnSpc>
              <a:spcBef>
                <a:spcPts val="0"/>
              </a:spcBef>
              <a:spcAft>
                <a:spcPts val="0"/>
              </a:spcAft>
              <a:buClr>
                <a:schemeClr val="dk1"/>
              </a:buClr>
              <a:buSzPts val="2800"/>
              <a:buFont typeface="Calibri"/>
              <a:buAutoNum type="arabicPeriod"/>
            </a:pPr>
            <a:r>
              <a:rPr b="0" i="0" lang="en-US" sz="2800" u="none" cap="none" strike="noStrike">
                <a:solidFill>
                  <a:schemeClr val="dk1"/>
                </a:solidFill>
                <a:latin typeface="Calibri"/>
                <a:ea typeface="Calibri"/>
                <a:cs typeface="Calibri"/>
                <a:sym typeface="Calibri"/>
              </a:rPr>
              <a:t>Saziņa dzimtajā valodā </a:t>
            </a:r>
            <a:endParaRPr b="0" i="0" sz="2800" u="none" cap="none" strike="noStrike">
              <a:solidFill>
                <a:schemeClr val="dk1"/>
              </a:solidFill>
              <a:latin typeface="Calibri"/>
              <a:ea typeface="Calibri"/>
              <a:cs typeface="Calibri"/>
              <a:sym typeface="Calibri"/>
            </a:endParaRPr>
          </a:p>
          <a:p>
            <a:pPr indent="-514350" lvl="0" marL="514350" marR="0" rtl="0" algn="just">
              <a:lnSpc>
                <a:spcPct val="100000"/>
              </a:lnSpc>
              <a:spcBef>
                <a:spcPts val="0"/>
              </a:spcBef>
              <a:spcAft>
                <a:spcPts val="0"/>
              </a:spcAft>
              <a:buClr>
                <a:schemeClr val="dk1"/>
              </a:buClr>
              <a:buSzPts val="2800"/>
              <a:buFont typeface="Calibri"/>
              <a:buAutoNum type="arabicPeriod"/>
            </a:pPr>
            <a:r>
              <a:rPr b="0" i="0" lang="en-US" sz="2800" u="none" cap="none" strike="noStrike">
                <a:solidFill>
                  <a:schemeClr val="dk1"/>
                </a:solidFill>
                <a:latin typeface="Calibri"/>
                <a:ea typeface="Calibri"/>
                <a:cs typeface="Calibri"/>
                <a:sym typeface="Calibri"/>
              </a:rPr>
              <a:t>Saziņa svešvalodā</a:t>
            </a:r>
            <a:endParaRPr b="0" i="0" sz="2800" u="none" cap="none" strike="noStrike">
              <a:solidFill>
                <a:schemeClr val="dk1"/>
              </a:solidFill>
              <a:latin typeface="Calibri"/>
              <a:ea typeface="Calibri"/>
              <a:cs typeface="Calibri"/>
              <a:sym typeface="Calibri"/>
            </a:endParaRPr>
          </a:p>
          <a:p>
            <a:pPr indent="-514350" lvl="0" marL="514350" marR="0" rtl="0" algn="just">
              <a:lnSpc>
                <a:spcPct val="100000"/>
              </a:lnSpc>
              <a:spcBef>
                <a:spcPts val="0"/>
              </a:spcBef>
              <a:spcAft>
                <a:spcPts val="0"/>
              </a:spcAft>
              <a:buClr>
                <a:schemeClr val="dk1"/>
              </a:buClr>
              <a:buSzPts val="2800"/>
              <a:buFont typeface="Calibri"/>
              <a:buAutoNum type="arabicPeriod"/>
            </a:pPr>
            <a:r>
              <a:rPr b="0" i="0" lang="en-US" sz="2800" u="none" cap="none" strike="noStrike">
                <a:solidFill>
                  <a:schemeClr val="dk1"/>
                </a:solidFill>
                <a:latin typeface="Calibri"/>
                <a:ea typeface="Calibri"/>
                <a:cs typeface="Calibri"/>
                <a:sym typeface="Calibri"/>
              </a:rPr>
              <a:t>Pamatprasmes STEM disciplīnās</a:t>
            </a:r>
            <a:endParaRPr b="0" i="0" sz="2800" u="none" cap="none" strike="noStrike">
              <a:solidFill>
                <a:schemeClr val="dk1"/>
              </a:solidFill>
              <a:latin typeface="Calibri"/>
              <a:ea typeface="Calibri"/>
              <a:cs typeface="Calibri"/>
              <a:sym typeface="Calibri"/>
            </a:endParaRPr>
          </a:p>
          <a:p>
            <a:pPr indent="-514350" lvl="0" marL="514350" marR="0" rtl="0" algn="just">
              <a:lnSpc>
                <a:spcPct val="100000"/>
              </a:lnSpc>
              <a:spcBef>
                <a:spcPts val="0"/>
              </a:spcBef>
              <a:spcAft>
                <a:spcPts val="0"/>
              </a:spcAft>
              <a:buClr>
                <a:schemeClr val="dk1"/>
              </a:buClr>
              <a:buSzPts val="2800"/>
              <a:buFont typeface="Calibri"/>
              <a:buAutoNum type="arabicPeriod"/>
            </a:pPr>
            <a:r>
              <a:rPr b="0" i="0" lang="en-US" sz="2800" u="none" cap="none" strike="noStrike">
                <a:solidFill>
                  <a:schemeClr val="dk1"/>
                </a:solidFill>
                <a:latin typeface="Calibri"/>
                <a:ea typeface="Calibri"/>
                <a:cs typeface="Calibri"/>
                <a:sym typeface="Calibri"/>
              </a:rPr>
              <a:t>Digitālās prasmes</a:t>
            </a:r>
            <a:endParaRPr b="0" i="0" sz="2800" u="none" cap="none" strike="noStrike">
              <a:solidFill>
                <a:schemeClr val="dk1"/>
              </a:solidFill>
              <a:latin typeface="Calibri"/>
              <a:ea typeface="Calibri"/>
              <a:cs typeface="Calibri"/>
              <a:sym typeface="Calibri"/>
            </a:endParaRPr>
          </a:p>
          <a:p>
            <a:pPr indent="-514350" lvl="0" marL="514350" marR="0" rtl="0" algn="just">
              <a:lnSpc>
                <a:spcPct val="100000"/>
              </a:lnSpc>
              <a:spcBef>
                <a:spcPts val="0"/>
              </a:spcBef>
              <a:spcAft>
                <a:spcPts val="0"/>
              </a:spcAft>
              <a:buClr>
                <a:schemeClr val="dk1"/>
              </a:buClr>
              <a:buSzPts val="2800"/>
              <a:buFont typeface="Calibri"/>
              <a:buAutoNum type="arabicPeriod"/>
            </a:pPr>
            <a:r>
              <a:rPr b="0" i="0" lang="en-US" sz="2800" u="none" cap="none" strike="noStrike">
                <a:solidFill>
                  <a:schemeClr val="dk1"/>
                </a:solidFill>
                <a:latin typeface="Calibri"/>
                <a:ea typeface="Calibri"/>
                <a:cs typeface="Calibri"/>
                <a:sym typeface="Calibri"/>
              </a:rPr>
              <a:t>Mācīšanās mācīties</a:t>
            </a:r>
            <a:endParaRPr b="0" i="0" sz="2800" u="none" cap="none" strike="noStrike">
              <a:solidFill>
                <a:schemeClr val="dk1"/>
              </a:solidFill>
              <a:latin typeface="Calibri"/>
              <a:ea typeface="Calibri"/>
              <a:cs typeface="Calibri"/>
              <a:sym typeface="Calibri"/>
            </a:endParaRPr>
          </a:p>
          <a:p>
            <a:pPr indent="-514350" lvl="0" marL="514350" marR="0" rtl="0" algn="just">
              <a:lnSpc>
                <a:spcPct val="100000"/>
              </a:lnSpc>
              <a:spcBef>
                <a:spcPts val="0"/>
              </a:spcBef>
              <a:spcAft>
                <a:spcPts val="0"/>
              </a:spcAft>
              <a:buClr>
                <a:schemeClr val="dk1"/>
              </a:buClr>
              <a:buSzPts val="2800"/>
              <a:buFont typeface="Calibri"/>
              <a:buAutoNum type="arabicPeriod"/>
            </a:pPr>
            <a:r>
              <a:rPr b="0" i="0" lang="en-US" sz="2800" u="none" cap="none" strike="noStrike">
                <a:solidFill>
                  <a:schemeClr val="dk1"/>
                </a:solidFill>
                <a:latin typeface="Calibri"/>
                <a:ea typeface="Calibri"/>
                <a:cs typeface="Calibri"/>
                <a:sym typeface="Calibri"/>
              </a:rPr>
              <a:t>Sociālās un pilsoniskās prasmes</a:t>
            </a:r>
            <a:endParaRPr b="0" i="0" sz="2800" u="none" cap="none" strike="noStrike">
              <a:solidFill>
                <a:schemeClr val="dk1"/>
              </a:solidFill>
              <a:latin typeface="Calibri"/>
              <a:ea typeface="Calibri"/>
              <a:cs typeface="Calibri"/>
              <a:sym typeface="Calibri"/>
            </a:endParaRPr>
          </a:p>
          <a:p>
            <a:pPr indent="-514350" lvl="0" marL="514350" marR="0" rtl="0" algn="just">
              <a:lnSpc>
                <a:spcPct val="100000"/>
              </a:lnSpc>
              <a:spcBef>
                <a:spcPts val="0"/>
              </a:spcBef>
              <a:spcAft>
                <a:spcPts val="0"/>
              </a:spcAft>
              <a:buClr>
                <a:schemeClr val="dk1"/>
              </a:buClr>
              <a:buSzPts val="2800"/>
              <a:buFont typeface="Calibri"/>
              <a:buAutoNum type="arabicPeriod"/>
            </a:pPr>
            <a:r>
              <a:rPr b="1" i="0" lang="en-US" sz="2800" u="none" cap="none" strike="noStrike">
                <a:solidFill>
                  <a:schemeClr val="dk1"/>
                </a:solidFill>
                <a:latin typeface="Calibri"/>
                <a:ea typeface="Calibri"/>
                <a:cs typeface="Calibri"/>
                <a:sym typeface="Calibri"/>
              </a:rPr>
              <a:t>Iniciatīva un uzņēmība</a:t>
            </a:r>
            <a:endParaRPr b="1" i="0" sz="2800" u="none" cap="none" strike="noStrike">
              <a:solidFill>
                <a:schemeClr val="dk1"/>
              </a:solidFill>
              <a:latin typeface="Calibri"/>
              <a:ea typeface="Calibri"/>
              <a:cs typeface="Calibri"/>
              <a:sym typeface="Calibri"/>
            </a:endParaRPr>
          </a:p>
          <a:p>
            <a:pPr indent="-514350" lvl="0" marL="514350" marR="0" rtl="0" algn="just">
              <a:lnSpc>
                <a:spcPct val="100000"/>
              </a:lnSpc>
              <a:spcBef>
                <a:spcPts val="0"/>
              </a:spcBef>
              <a:spcAft>
                <a:spcPts val="0"/>
              </a:spcAft>
              <a:buClr>
                <a:schemeClr val="dk1"/>
              </a:buClr>
              <a:buSzPts val="2800"/>
              <a:buFont typeface="Calibri"/>
              <a:buAutoNum type="arabicPeriod"/>
            </a:pPr>
            <a:r>
              <a:rPr b="0" i="0" lang="en-US" sz="2800" u="none" cap="none" strike="noStrike">
                <a:solidFill>
                  <a:schemeClr val="dk1"/>
                </a:solidFill>
                <a:latin typeface="Calibri"/>
                <a:ea typeface="Calibri"/>
                <a:cs typeface="Calibri"/>
                <a:sym typeface="Calibri"/>
              </a:rPr>
              <a:t>Kultūras izpratne un izpausme</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7"/>
          <p:cNvSpPr txBox="1"/>
          <p:nvPr/>
        </p:nvSpPr>
        <p:spPr>
          <a:xfrm>
            <a:off x="14649849" y="647700"/>
            <a:ext cx="3201900" cy="7518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rgbClr val="E12227"/>
                </a:solidFill>
                <a:latin typeface="Tahoma"/>
                <a:ea typeface="Tahoma"/>
                <a:cs typeface="Tahoma"/>
                <a:sym typeface="Tahoma"/>
              </a:rPr>
              <a:t>1. nodaļa</a:t>
            </a:r>
            <a:endParaRPr b="0" i="0" sz="1400" u="none" cap="none" strike="noStrike">
              <a:solidFill>
                <a:srgbClr val="000000"/>
              </a:solidFill>
              <a:latin typeface="Arial"/>
              <a:ea typeface="Arial"/>
              <a:cs typeface="Arial"/>
              <a:sym typeface="Arial"/>
            </a:endParaRPr>
          </a:p>
        </p:txBody>
      </p:sp>
      <p:sp>
        <p:nvSpPr>
          <p:cNvPr id="182" name="Google Shape;182;p7"/>
          <p:cNvSpPr txBox="1"/>
          <p:nvPr/>
        </p:nvSpPr>
        <p:spPr>
          <a:xfrm>
            <a:off x="938055" y="2019300"/>
            <a:ext cx="16913700" cy="1028700"/>
          </a:xfrm>
          <a:prstGeom prst="rect">
            <a:avLst/>
          </a:prstGeom>
          <a:noFill/>
          <a:ln>
            <a:noFill/>
          </a:ln>
        </p:spPr>
        <p:txBody>
          <a:bodyPr anchorCtr="0" anchor="t" bIns="0" lIns="0" spcFirstLastPara="1" rIns="0" wrap="square" tIns="13950">
            <a:spAutoFit/>
          </a:bodyPr>
          <a:lstStyle/>
          <a:p>
            <a:pPr indent="0" lvl="0" marL="12700" marR="0" rtl="0" algn="just">
              <a:lnSpc>
                <a:spcPct val="100000"/>
              </a:lnSpc>
              <a:spcBef>
                <a:spcPts val="0"/>
              </a:spcBef>
              <a:spcAft>
                <a:spcPts val="0"/>
              </a:spcAft>
              <a:buClr>
                <a:srgbClr val="000000"/>
              </a:buClr>
              <a:buSzPts val="4000"/>
              <a:buFont typeface="Arial"/>
              <a:buNone/>
            </a:pPr>
            <a:r>
              <a:rPr b="1" i="0" lang="en-US" sz="4000" u="none" cap="none" strike="noStrike">
                <a:solidFill>
                  <a:srgbClr val="243255"/>
                </a:solidFill>
                <a:latin typeface="Calibri"/>
                <a:ea typeface="Calibri"/>
                <a:cs typeface="Calibri"/>
                <a:sym typeface="Calibri"/>
              </a:rPr>
              <a:t>7. Iniciatīva un uzņēmība</a:t>
            </a:r>
            <a:endParaRPr b="0" i="0" sz="1400" u="none" cap="none" strike="noStrike">
              <a:solidFill>
                <a:srgbClr val="000000"/>
              </a:solidFill>
              <a:latin typeface="Arial"/>
              <a:ea typeface="Arial"/>
              <a:cs typeface="Arial"/>
              <a:sym typeface="Arial"/>
            </a:endParaRPr>
          </a:p>
          <a:p>
            <a:pPr indent="0" lvl="0" marL="12700" marR="0" rtl="0" algn="just">
              <a:lnSpc>
                <a:spcPct val="100000"/>
              </a:lnSpc>
              <a:spcBef>
                <a:spcPts val="110"/>
              </a:spcBef>
              <a:spcAft>
                <a:spcPts val="0"/>
              </a:spcAft>
              <a:buClr>
                <a:srgbClr val="000000"/>
              </a:buClr>
              <a:buSzPts val="2500"/>
              <a:buFont typeface="Arial"/>
              <a:buNone/>
            </a:pPr>
            <a:r>
              <a:t/>
            </a:r>
            <a:endParaRPr b="1" i="0" sz="2500" u="none" cap="none" strike="noStrike">
              <a:solidFill>
                <a:srgbClr val="243255"/>
              </a:solidFill>
              <a:latin typeface="Calibri"/>
              <a:ea typeface="Calibri"/>
              <a:cs typeface="Calibri"/>
              <a:sym typeface="Calibri"/>
            </a:endParaRPr>
          </a:p>
        </p:txBody>
      </p:sp>
      <p:sp>
        <p:nvSpPr>
          <p:cNvPr id="183" name="Google Shape;183;p7"/>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b="0" i="0" sz="1400" u="none" cap="none" strike="noStrike">
              <a:solidFill>
                <a:schemeClr val="lt1"/>
              </a:solidFill>
              <a:latin typeface="Arial"/>
              <a:ea typeface="Arial"/>
              <a:cs typeface="Arial"/>
              <a:sym typeface="Arial"/>
            </a:endParaRPr>
          </a:p>
        </p:txBody>
      </p:sp>
      <p:pic>
        <p:nvPicPr>
          <p:cNvPr id="184" name="Google Shape;184;p7"/>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185" name="Google Shape;185;p7"/>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186" name="Google Shape;186;p7"/>
          <p:cNvSpPr txBox="1"/>
          <p:nvPr/>
        </p:nvSpPr>
        <p:spPr>
          <a:xfrm>
            <a:off x="938055" y="3046504"/>
            <a:ext cx="16913700" cy="35403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100"/>
              <a:buFont typeface="Arial"/>
              <a:buNone/>
            </a:pPr>
            <a:r>
              <a:rPr b="0" i="0" lang="en-US" sz="2800" u="none" cap="none" strike="noStrike">
                <a:solidFill>
                  <a:schemeClr val="dk1"/>
                </a:solidFill>
                <a:latin typeface="Calibri"/>
                <a:ea typeface="Calibri"/>
                <a:cs typeface="Calibri"/>
                <a:sym typeface="Calibri"/>
              </a:rPr>
              <a:t>Iniciatīva un uzņēmība (Mūžizglītības kompetence Nr. 7) tiek raksturota kā personas spēja:</a:t>
            </a:r>
            <a:endParaRPr b="0" i="0" sz="2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rPr b="0" i="0" lang="en-US" sz="2800" u="none" cap="none" strike="noStrike">
                <a:solidFill>
                  <a:schemeClr val="dk1"/>
                </a:solidFill>
                <a:latin typeface="Calibri"/>
                <a:ea typeface="Calibri"/>
                <a:cs typeface="Calibri"/>
                <a:sym typeface="Calibri"/>
              </a:rPr>
              <a:t>"...pārvērst idejas darbībā, [palīdzot] cilvēkiem darba vietā apzināties kontekstu un [apkārtējās] iespējas".</a:t>
            </a:r>
            <a:endParaRPr b="0" i="0" sz="2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rPr b="0" i="0" lang="en-US" sz="2800" u="none" cap="none" strike="noStrike">
                <a:solidFill>
                  <a:schemeClr val="dk1"/>
                </a:solidFill>
                <a:latin typeface="Calibri"/>
                <a:ea typeface="Calibri"/>
                <a:cs typeface="Calibri"/>
                <a:sym typeface="Calibri"/>
              </a:rPr>
              <a:t>Turklāt šī pati kompetence attiecas uz: </a:t>
            </a:r>
            <a:endParaRPr b="0" i="0" sz="2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rPr b="0" i="0" lang="en-US" sz="2800" u="none" cap="none" strike="noStrike">
                <a:solidFill>
                  <a:schemeClr val="dk1"/>
                </a:solidFill>
                <a:latin typeface="Calibri"/>
                <a:ea typeface="Calibri"/>
                <a:cs typeface="Calibri"/>
                <a:sym typeface="Calibri"/>
              </a:rPr>
              <a:t>"...spēj</a:t>
            </a:r>
            <a:r>
              <a:rPr lang="en-US" sz="2800">
                <a:solidFill>
                  <a:schemeClr val="dk1"/>
                </a:solidFill>
                <a:latin typeface="Calibri"/>
                <a:ea typeface="Calibri"/>
                <a:cs typeface="Calibri"/>
                <a:sym typeface="Calibri"/>
              </a:rPr>
              <a:t>u</a:t>
            </a:r>
            <a:r>
              <a:rPr b="0" i="0" lang="en-US" sz="2800" u="none" cap="none" strike="noStrike">
                <a:solidFill>
                  <a:schemeClr val="dk1"/>
                </a:solidFill>
                <a:latin typeface="Calibri"/>
                <a:ea typeface="Calibri"/>
                <a:cs typeface="Calibri"/>
                <a:sym typeface="Calibri"/>
              </a:rPr>
              <a:t> identificēt pieejamās iespējas personi</a:t>
            </a:r>
            <a:r>
              <a:rPr lang="en-US" sz="2800">
                <a:solidFill>
                  <a:schemeClr val="dk1"/>
                </a:solidFill>
                <a:latin typeface="Calibri"/>
                <a:ea typeface="Calibri"/>
                <a:cs typeface="Calibri"/>
                <a:sym typeface="Calibri"/>
              </a:rPr>
              <a:t>gaja</a:t>
            </a:r>
            <a:r>
              <a:rPr b="0" i="0" lang="en-US" sz="2800" u="none" cap="none" strike="noStrike">
                <a:solidFill>
                  <a:schemeClr val="dk1"/>
                </a:solidFill>
                <a:latin typeface="Calibri"/>
                <a:ea typeface="Calibri"/>
                <a:cs typeface="Calibri"/>
                <a:sym typeface="Calibri"/>
              </a:rPr>
              <a:t>i, profesionālajai un/vai uzņēmējdarbībai, tostarp "plašākas ainas" jautājum</a:t>
            </a:r>
            <a:r>
              <a:rPr lang="en-US" sz="2800">
                <a:solidFill>
                  <a:schemeClr val="dk1"/>
                </a:solidFill>
                <a:latin typeface="Calibri"/>
                <a:ea typeface="Calibri"/>
                <a:cs typeface="Calibri"/>
                <a:sym typeface="Calibri"/>
              </a:rPr>
              <a:t>iem</a:t>
            </a:r>
            <a:r>
              <a:rPr b="0" i="0" lang="en-US" sz="2800" u="none" cap="none" strike="noStrike">
                <a:solidFill>
                  <a:schemeClr val="dk1"/>
                </a:solidFill>
                <a:latin typeface="Calibri"/>
                <a:ea typeface="Calibri"/>
                <a:cs typeface="Calibri"/>
                <a:sym typeface="Calibri"/>
              </a:rPr>
              <a:t>, kas nodrošina kontekstu, kurā cilvēki dzīvo un strādā, piemēram, plašu izpratni par ekonomikas darbību, kā arī par iespējām un izaicinājumiem, ar kuriem saskaras darba devējs vai organizācija".</a:t>
            </a:r>
            <a:endParaRPr b="0" i="0" sz="2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8"/>
          <p:cNvSpPr txBox="1"/>
          <p:nvPr/>
        </p:nvSpPr>
        <p:spPr>
          <a:xfrm>
            <a:off x="14649849" y="647700"/>
            <a:ext cx="3201900" cy="7518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rgbClr val="E12227"/>
                </a:solidFill>
                <a:latin typeface="Tahoma"/>
                <a:ea typeface="Tahoma"/>
                <a:cs typeface="Tahoma"/>
                <a:sym typeface="Tahoma"/>
              </a:rPr>
              <a:t>1. nodaļa</a:t>
            </a:r>
            <a:endParaRPr b="0" i="0" sz="1400" u="none" cap="none" strike="noStrike">
              <a:solidFill>
                <a:srgbClr val="000000"/>
              </a:solidFill>
              <a:latin typeface="Arial"/>
              <a:ea typeface="Arial"/>
              <a:cs typeface="Arial"/>
              <a:sym typeface="Arial"/>
            </a:endParaRPr>
          </a:p>
        </p:txBody>
      </p:sp>
      <p:sp>
        <p:nvSpPr>
          <p:cNvPr id="193" name="Google Shape;193;p8"/>
          <p:cNvSpPr txBox="1"/>
          <p:nvPr/>
        </p:nvSpPr>
        <p:spPr>
          <a:xfrm>
            <a:off x="938055" y="2019300"/>
            <a:ext cx="16913699" cy="629660"/>
          </a:xfrm>
          <a:prstGeom prst="rect">
            <a:avLst/>
          </a:prstGeom>
          <a:noFill/>
          <a:ln>
            <a:noFill/>
          </a:ln>
        </p:spPr>
        <p:txBody>
          <a:bodyPr anchorCtr="0" anchor="t" bIns="0" lIns="0" spcFirstLastPara="1" rIns="0" wrap="square" tIns="13950">
            <a:spAutoFit/>
          </a:bodyPr>
          <a:lstStyle/>
          <a:p>
            <a:pPr indent="0" lvl="0" marL="12700" marR="0" rtl="0" algn="just">
              <a:lnSpc>
                <a:spcPct val="100000"/>
              </a:lnSpc>
              <a:spcBef>
                <a:spcPts val="0"/>
              </a:spcBef>
              <a:spcAft>
                <a:spcPts val="0"/>
              </a:spcAft>
              <a:buClr>
                <a:srgbClr val="000000"/>
              </a:buClr>
              <a:buSzPts val="4000"/>
              <a:buFont typeface="Arial"/>
              <a:buNone/>
            </a:pPr>
            <a:r>
              <a:rPr b="1" i="0" lang="en-US" sz="4000" u="none" cap="none" strike="noStrike">
                <a:solidFill>
                  <a:srgbClr val="243255"/>
                </a:solidFill>
                <a:latin typeface="Calibri"/>
                <a:ea typeface="Calibri"/>
                <a:cs typeface="Calibri"/>
                <a:sym typeface="Calibri"/>
              </a:rPr>
              <a:t>Kritiskās domāšanas sasaiste ar kompetenci Nr. 7</a:t>
            </a:r>
            <a:endParaRPr b="0" i="0" sz="1400" u="none" cap="none" strike="noStrike">
              <a:solidFill>
                <a:srgbClr val="000000"/>
              </a:solidFill>
              <a:latin typeface="Arial"/>
              <a:ea typeface="Arial"/>
              <a:cs typeface="Arial"/>
              <a:sym typeface="Arial"/>
            </a:endParaRPr>
          </a:p>
        </p:txBody>
      </p:sp>
      <p:sp>
        <p:nvSpPr>
          <p:cNvPr id="194" name="Google Shape;194;p8"/>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b="0" i="0" sz="1400" u="none" cap="none" strike="noStrike">
              <a:solidFill>
                <a:schemeClr val="lt1"/>
              </a:solidFill>
              <a:latin typeface="Arial"/>
              <a:ea typeface="Arial"/>
              <a:cs typeface="Arial"/>
              <a:sym typeface="Arial"/>
            </a:endParaRPr>
          </a:p>
        </p:txBody>
      </p:sp>
      <p:pic>
        <p:nvPicPr>
          <p:cNvPr id="195" name="Google Shape;195;p8"/>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196" name="Google Shape;196;p8"/>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197" name="Google Shape;197;p8"/>
          <p:cNvSpPr txBox="1"/>
          <p:nvPr/>
        </p:nvSpPr>
        <p:spPr>
          <a:xfrm>
            <a:off x="938055" y="3009900"/>
            <a:ext cx="16913700" cy="37866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No šejienes mēs varam sākt saskatīt dažas skaidras saiknes ar to, ko parasti saprot kā “kritisku domāšanu”, proti:</a:t>
            </a:r>
            <a:endParaRPr b="0" i="0" sz="2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800"/>
              <a:buFont typeface="Arial"/>
              <a:buNone/>
            </a:pPr>
            <a:r>
              <a:rPr b="0" i="1" lang="en-US" sz="2800" u="none" cap="none" strike="noStrike">
                <a:solidFill>
                  <a:schemeClr val="dk1"/>
                </a:solidFill>
                <a:latin typeface="Calibri"/>
                <a:ea typeface="Calibri"/>
                <a:cs typeface="Calibri"/>
                <a:sym typeface="Calibri"/>
              </a:rPr>
              <a:t>“... intelektuāli disciplinēts process, kurā aktīvi tiek konceptualizēta, pielietota, analizēta, sintezēta un/vai izvērtēta informācija, kas iegūta no novērojumiem, pieredzes, pārdomām, argumentācijām vai komunikācijām vai ko tā radījusi, lai tā būtu par paraugu ticībai un rīcībai”.</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Calibri"/>
                <a:ea typeface="Calibri"/>
                <a:cs typeface="Calibri"/>
                <a:sym typeface="Calibri"/>
              </a:rPr>
              <a:t>Avots: Michael Scriven &amp; Richard Paul, 8. legislative International Conference on Critical Thinking and Education Reform, 1987.</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Abos kontekstos mēs atsaucamies uz spēju /proc, kurā, balstoties uz dažiem ieguldījumiem, cilvēki reaģē, piešķirot nozīmes tam, ko viņi pārdzīvo, un attiecīgi atrod sav</a:t>
            </a:r>
            <a:r>
              <a:rPr lang="en-US" sz="2800">
                <a:solidFill>
                  <a:schemeClr val="dk1"/>
                </a:solidFill>
                <a:latin typeface="Calibri"/>
                <a:ea typeface="Calibri"/>
                <a:cs typeface="Calibri"/>
                <a:sym typeface="Calibri"/>
              </a:rPr>
              <a:t>ā</a:t>
            </a:r>
            <a:r>
              <a:rPr b="0" i="0" lang="en-US" sz="2800" u="none" cap="none" strike="noStrike">
                <a:solidFill>
                  <a:schemeClr val="dk1"/>
                </a:solidFill>
                <a:latin typeface="Calibri"/>
                <a:ea typeface="Calibri"/>
                <a:cs typeface="Calibri"/>
                <a:sym typeface="Calibri"/>
              </a:rPr>
              <a:t>s dom</a:t>
            </a:r>
            <a:r>
              <a:rPr lang="en-US" sz="2800">
                <a:solidFill>
                  <a:schemeClr val="dk1"/>
                </a:solidFill>
                <a:latin typeface="Calibri"/>
                <a:ea typeface="Calibri"/>
                <a:cs typeface="Calibri"/>
                <a:sym typeface="Calibri"/>
              </a:rPr>
              <a:t>ā</a:t>
            </a:r>
            <a:r>
              <a:rPr b="0" i="0" lang="en-US" sz="2800" u="none" cap="none" strike="noStrike">
                <a:solidFill>
                  <a:schemeClr val="dk1"/>
                </a:solidFill>
                <a:latin typeface="Calibri"/>
                <a:ea typeface="Calibri"/>
                <a:cs typeface="Calibri"/>
                <a:sym typeface="Calibri"/>
              </a:rPr>
              <a:t>s/rīcīb</a:t>
            </a:r>
            <a:r>
              <a:rPr lang="en-US" sz="2800">
                <a:solidFill>
                  <a:schemeClr val="dk1"/>
                </a:solidFill>
                <a:latin typeface="Calibri"/>
                <a:ea typeface="Calibri"/>
                <a:cs typeface="Calibri"/>
                <a:sym typeface="Calibri"/>
              </a:rPr>
              <a:t>ās</a:t>
            </a:r>
            <a:r>
              <a:rPr b="0" i="0" lang="en-US" sz="2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800"/>
              <a:buFont typeface="Arial"/>
              <a:buNone/>
            </a:pPr>
            <a:r>
              <a:t/>
            </a:r>
            <a:endParaRPr b="0" i="1" sz="28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9"/>
          <p:cNvSpPr txBox="1"/>
          <p:nvPr/>
        </p:nvSpPr>
        <p:spPr>
          <a:xfrm>
            <a:off x="14635274" y="647700"/>
            <a:ext cx="3216600" cy="7518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rgbClr val="E12227"/>
                </a:solidFill>
                <a:latin typeface="Tahoma"/>
                <a:ea typeface="Tahoma"/>
                <a:cs typeface="Tahoma"/>
                <a:sym typeface="Tahoma"/>
              </a:rPr>
              <a:t>1. nodaļa</a:t>
            </a:r>
            <a:endParaRPr b="0" i="0" sz="1400" u="none" cap="none" strike="noStrike">
              <a:solidFill>
                <a:srgbClr val="000000"/>
              </a:solidFill>
              <a:latin typeface="Arial"/>
              <a:ea typeface="Arial"/>
              <a:cs typeface="Arial"/>
              <a:sym typeface="Arial"/>
            </a:endParaRPr>
          </a:p>
        </p:txBody>
      </p:sp>
      <p:sp>
        <p:nvSpPr>
          <p:cNvPr id="204" name="Google Shape;204;p9"/>
          <p:cNvSpPr txBox="1"/>
          <p:nvPr/>
        </p:nvSpPr>
        <p:spPr>
          <a:xfrm>
            <a:off x="938055" y="2019300"/>
            <a:ext cx="16913699" cy="629660"/>
          </a:xfrm>
          <a:prstGeom prst="rect">
            <a:avLst/>
          </a:prstGeom>
          <a:noFill/>
          <a:ln>
            <a:noFill/>
          </a:ln>
        </p:spPr>
        <p:txBody>
          <a:bodyPr anchorCtr="0" anchor="t" bIns="0" lIns="0" spcFirstLastPara="1" rIns="0" wrap="square" tIns="13950">
            <a:spAutoFit/>
          </a:bodyPr>
          <a:lstStyle/>
          <a:p>
            <a:pPr indent="0" lvl="0" marL="12700" marR="0" rtl="0" algn="just">
              <a:lnSpc>
                <a:spcPct val="100000"/>
              </a:lnSpc>
              <a:spcBef>
                <a:spcPts val="0"/>
              </a:spcBef>
              <a:spcAft>
                <a:spcPts val="0"/>
              </a:spcAft>
              <a:buClr>
                <a:srgbClr val="000000"/>
              </a:buClr>
              <a:buSzPts val="4000"/>
              <a:buFont typeface="Arial"/>
              <a:buNone/>
            </a:pPr>
            <a:r>
              <a:rPr b="1" i="0" lang="en-US" sz="4000" u="none" cap="none" strike="noStrike">
                <a:solidFill>
                  <a:srgbClr val="243255"/>
                </a:solidFill>
                <a:latin typeface="Calibri"/>
                <a:ea typeface="Calibri"/>
                <a:cs typeface="Calibri"/>
                <a:sym typeface="Calibri"/>
              </a:rPr>
              <a:t>EntreComp ietvarstruktūras publicēšana</a:t>
            </a:r>
            <a:endParaRPr b="0" i="0" sz="1400" u="none" cap="none" strike="noStrike">
              <a:solidFill>
                <a:srgbClr val="000000"/>
              </a:solidFill>
              <a:latin typeface="Arial"/>
              <a:ea typeface="Arial"/>
              <a:cs typeface="Arial"/>
              <a:sym typeface="Arial"/>
            </a:endParaRPr>
          </a:p>
        </p:txBody>
      </p:sp>
      <p:sp>
        <p:nvSpPr>
          <p:cNvPr id="205" name="Google Shape;205;p9"/>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b="0" i="0" sz="1400" u="none" cap="none" strike="noStrike">
              <a:solidFill>
                <a:schemeClr val="lt1"/>
              </a:solidFill>
              <a:latin typeface="Arial"/>
              <a:ea typeface="Arial"/>
              <a:cs typeface="Arial"/>
              <a:sym typeface="Arial"/>
            </a:endParaRPr>
          </a:p>
        </p:txBody>
      </p:sp>
      <p:pic>
        <p:nvPicPr>
          <p:cNvPr id="206" name="Google Shape;206;p9"/>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207" name="Google Shape;207;p9"/>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208" name="Google Shape;208;p9"/>
          <p:cNvSpPr txBox="1"/>
          <p:nvPr/>
        </p:nvSpPr>
        <p:spPr>
          <a:xfrm>
            <a:off x="938055" y="3009900"/>
            <a:ext cx="11863545" cy="397031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b="0" i="0" lang="en-US" sz="2800" u="sng" cap="none" strike="noStrike">
                <a:solidFill>
                  <a:schemeClr val="dk1"/>
                </a:solidFill>
                <a:latin typeface="Calibri"/>
                <a:ea typeface="Calibri"/>
                <a:cs typeface="Calibri"/>
                <a:sym typeface="Calibri"/>
                <a:hlinkClick r:id="rId5">
                  <a:extLst>
                    <a:ext uri="{A12FA001-AC4F-418D-AE19-62706E023703}">
                      <ahyp:hlinkClr val="tx"/>
                    </a:ext>
                  </a:extLst>
                </a:hlinkClick>
              </a:rPr>
              <a:t>EntreComp programma</a:t>
            </a:r>
            <a:r>
              <a:rPr b="0" i="0" lang="en-US" sz="2800" u="none" cap="none" strike="noStrike">
                <a:solidFill>
                  <a:schemeClr val="dk1"/>
                </a:solidFill>
                <a:latin typeface="Calibri"/>
                <a:ea typeface="Calibri"/>
                <a:cs typeface="Calibri"/>
                <a:sym typeface="Calibri"/>
              </a:rPr>
              <a:t> nāca tieši desmit gadus pēc ES Parlamenta ieteikumiem.</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Kompetence nr. 7, kā mēs zinām, ir “sadalīta” trīs dimensiju mācību jomās, ieskaitot 15 kompetences – piecas katrā jomā.</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No šodienas EntreComp sistēma kopā ar DigComp un LifeComp joprojām ir uzticamākais un stabilākais izglītības un apmācības paraugmodelis ES līmenī.</a:t>
            </a:r>
            <a:endParaRPr b="0" i="0" sz="1400" u="none" cap="none" strike="noStrike">
              <a:solidFill>
                <a:srgbClr val="000000"/>
              </a:solidFill>
              <a:latin typeface="Arial"/>
              <a:ea typeface="Arial"/>
              <a:cs typeface="Arial"/>
              <a:sym typeface="Arial"/>
            </a:endParaRPr>
          </a:p>
        </p:txBody>
      </p:sp>
      <p:pic>
        <p:nvPicPr>
          <p:cNvPr id="209" name="Google Shape;209;p9"/>
          <p:cNvPicPr preferRelativeResize="0"/>
          <p:nvPr/>
        </p:nvPicPr>
        <p:blipFill rotWithShape="1">
          <a:blip r:embed="rId6">
            <a:alphaModFix/>
          </a:blip>
          <a:srcRect b="0" l="0" r="0" t="0"/>
          <a:stretch/>
        </p:blipFill>
        <p:spPr>
          <a:xfrm>
            <a:off x="13474450" y="2171700"/>
            <a:ext cx="3913351" cy="5547199"/>
          </a:xfrm>
          <a:prstGeom prst="rect">
            <a:avLst/>
          </a:prstGeom>
          <a:noFill/>
          <a:ln cap="flat" cmpd="sng" w="28575">
            <a:solidFill>
              <a:srgbClr val="002060"/>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500"/>
                                        <p:tgtEl>
                                          <p:spTgt spid="2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2021-03-19T11:51:00Z</dcterms:created>
  <dc:creator>Monia Coppola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2021-03-19T00:00:00Z</vt:filetime>
  </property>
  <property fmtid="{D5CDD505-2E9C-101B-9397-08002B2CF9AE}" pid="3" name="Creator">
    <vt:lpwstr>Canva</vt:lpwstr>
  </property>
  <property fmtid="{D5CDD505-2E9C-101B-9397-08002B2CF9AE}" pid="4" name="LastSaved">
    <vt:filetime>2021-03-19T00:00:00Z</vt:filetime>
  </property>
</Properties>
</file>