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y="10287000" cx="18288000"/>
  <p:notesSz cx="18288000" cy="10287000"/>
  <p:embeddedFontLst>
    <p:embeddedFont>
      <p:font typeface="Tahoma"/>
      <p:regular r:id="rId43"/>
      <p:bold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http://customooxmlschemas.google.com/">
      <go:slidesCustomData xmlns:go="http://customooxmlschemas.google.com/" r:id="rId45" roundtripDataSignature="AMtx7mi9/l67hN5j9upcncyVq19ekC/8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0C31234-4591-495E-A02C-7825F14D43CA}">
  <a:tblStyle styleId="{70C31234-4591-495E-A02C-7825F14D43CA}"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42" Type="http://schemas.openxmlformats.org/officeDocument/2006/relationships/slide" Target="slides/slide35.xml"/><Relationship Id="rId41" Type="http://schemas.openxmlformats.org/officeDocument/2006/relationships/slide" Target="slides/slide34.xml"/><Relationship Id="rId22" Type="http://schemas.openxmlformats.org/officeDocument/2006/relationships/slide" Target="slides/slide15.xml"/><Relationship Id="rId44" Type="http://schemas.openxmlformats.org/officeDocument/2006/relationships/font" Target="fonts/Tahoma-bold.fntdata"/><Relationship Id="rId21" Type="http://schemas.openxmlformats.org/officeDocument/2006/relationships/slide" Target="slides/slide14.xml"/><Relationship Id="rId43" Type="http://schemas.openxmlformats.org/officeDocument/2006/relationships/font" Target="fonts/Tahoma-regular.fntdata"/><Relationship Id="rId24" Type="http://schemas.openxmlformats.org/officeDocument/2006/relationships/slide" Target="slides/slide17.xml"/><Relationship Id="rId23" Type="http://schemas.openxmlformats.org/officeDocument/2006/relationships/slide" Target="slides/slide16.xml"/><Relationship Id="rId45" Type="http://customschemas.google.com/relationships/presentationmetadata" Target="meta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7924800" cy="5159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0358438" y="0"/>
            <a:ext cx="7924800" cy="51593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71063"/>
            <a:ext cx="7924800" cy="51593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0: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0: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0: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1: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11: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2: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2: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13: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13: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14: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14: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15: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15: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6: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16: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6: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7: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17: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17: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8: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18: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18: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9: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19: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19: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0: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20: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20: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21: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21: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22: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22: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23: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23: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2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p24: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24: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2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5" name="Google Shape;395;p25: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25: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26: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6" name="Google Shape;406;p26: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p26: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27: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p27: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27: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28: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p28: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28: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29: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0" name="Google Shape;440;p29: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29: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3: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30: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1" name="Google Shape;451;p30: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p30: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3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 name="Google Shape;462;p31: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p31: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3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3" name="Google Shape;473;p32: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p32: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3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p33: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p33: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34: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3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3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p35: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35: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4: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4: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5: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5: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6: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6: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6: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7: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7: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7: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8: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8: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8: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9: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9: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9: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obj">
  <p:cSld name="OBJECT">
    <p:bg>
      <p:bgPr>
        <a:solidFill>
          <a:schemeClr val="lt1"/>
        </a:solidFill>
      </p:bgPr>
    </p:bg>
    <p:spTree>
      <p:nvGrpSpPr>
        <p:cNvPr id="18" name="Shape 18"/>
        <p:cNvGrpSpPr/>
        <p:nvPr/>
      </p:nvGrpSpPr>
      <p:grpSpPr>
        <a:xfrm>
          <a:off x="0" y="0"/>
          <a:ext cx="0" cy="0"/>
          <a:chOff x="0" y="0"/>
          <a:chExt cx="0" cy="0"/>
        </a:xfrm>
      </p:grpSpPr>
      <p:sp>
        <p:nvSpPr>
          <p:cNvPr id="19" name="Google Shape;19;p37"/>
          <p:cNvSpPr/>
          <p:nvPr/>
        </p:nvSpPr>
        <p:spPr>
          <a:xfrm>
            <a:off x="0" y="7337761"/>
            <a:ext cx="2320925" cy="2949575"/>
          </a:xfrm>
          <a:custGeom>
            <a:rect b="b" l="l" r="r" t="t"/>
            <a:pathLst>
              <a:path extrusionOk="0" h="2949575" w="2320925">
                <a:moveTo>
                  <a:pt x="2320748" y="2949238"/>
                </a:moveTo>
                <a:lnTo>
                  <a:pt x="0" y="2949238"/>
                </a:lnTo>
                <a:lnTo>
                  <a:pt x="0" y="0"/>
                </a:lnTo>
                <a:lnTo>
                  <a:pt x="2320748" y="2320062"/>
                </a:lnTo>
                <a:lnTo>
                  <a:pt x="2320748" y="2949238"/>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0" name="Google Shape;20;p37"/>
          <p:cNvPicPr preferRelativeResize="0"/>
          <p:nvPr/>
        </p:nvPicPr>
        <p:blipFill rotWithShape="1">
          <a:blip r:embed="rId2">
            <a:alphaModFix/>
          </a:blip>
          <a:srcRect b="0" l="0" r="0" t="0"/>
          <a:stretch/>
        </p:blipFill>
        <p:spPr>
          <a:xfrm>
            <a:off x="9144000" y="2377571"/>
            <a:ext cx="6762749" cy="3248024"/>
          </a:xfrm>
          <a:prstGeom prst="rect">
            <a:avLst/>
          </a:prstGeom>
          <a:noFill/>
          <a:ln>
            <a:noFill/>
          </a:ln>
        </p:spPr>
      </p:pic>
      <p:sp>
        <p:nvSpPr>
          <p:cNvPr id="21" name="Google Shape;21;p37"/>
          <p:cNvSpPr/>
          <p:nvPr/>
        </p:nvSpPr>
        <p:spPr>
          <a:xfrm>
            <a:off x="1919664" y="0"/>
            <a:ext cx="1333500" cy="10287000"/>
          </a:xfrm>
          <a:custGeom>
            <a:rect b="b" l="l" r="r" t="t"/>
            <a:pathLst>
              <a:path extrusionOk="0" h="10287000" w="1333500">
                <a:moveTo>
                  <a:pt x="1333499" y="10286999"/>
                </a:moveTo>
                <a:lnTo>
                  <a:pt x="0" y="10286999"/>
                </a:lnTo>
                <a:lnTo>
                  <a:pt x="0" y="0"/>
                </a:lnTo>
                <a:lnTo>
                  <a:pt x="1333499" y="0"/>
                </a:lnTo>
                <a:lnTo>
                  <a:pt x="1333499" y="10286999"/>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 name="Google Shape;22;p37"/>
          <p:cNvSpPr/>
          <p:nvPr/>
        </p:nvSpPr>
        <p:spPr>
          <a:xfrm>
            <a:off x="0" y="1779574"/>
            <a:ext cx="5175250" cy="8507730"/>
          </a:xfrm>
          <a:custGeom>
            <a:rect b="b" l="l" r="r" t="t"/>
            <a:pathLst>
              <a:path extrusionOk="0" h="8507730" w="5175250">
                <a:moveTo>
                  <a:pt x="2320747" y="2320061"/>
                </a:moveTo>
                <a:lnTo>
                  <a:pt x="0" y="0"/>
                </a:lnTo>
                <a:lnTo>
                  <a:pt x="0" y="5162562"/>
                </a:lnTo>
                <a:lnTo>
                  <a:pt x="2320747" y="7482611"/>
                </a:lnTo>
                <a:lnTo>
                  <a:pt x="2320747" y="2320061"/>
                </a:lnTo>
                <a:close/>
              </a:path>
              <a:path extrusionOk="0" h="8507730" w="5175250">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 name="Google Shape;23;p37"/>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7"/>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7"/>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90" name="Shape 90"/>
        <p:cNvGrpSpPr/>
        <p:nvPr/>
      </p:nvGrpSpPr>
      <p:grpSpPr>
        <a:xfrm>
          <a:off x="0" y="0"/>
          <a:ext cx="0" cy="0"/>
          <a:chOff x="0" y="0"/>
          <a:chExt cx="0" cy="0"/>
        </a:xfrm>
      </p:grpSpPr>
      <p:sp>
        <p:nvSpPr>
          <p:cNvPr id="91" name="Google Shape;91;p45"/>
          <p:cNvSpPr/>
          <p:nvPr/>
        </p:nvSpPr>
        <p:spPr>
          <a:xfrm>
            <a:off x="0" y="7337761"/>
            <a:ext cx="2320925" cy="2949575"/>
          </a:xfrm>
          <a:custGeom>
            <a:rect b="b" l="l" r="r" t="t"/>
            <a:pathLst>
              <a:path extrusionOk="0" h="2949575" w="2320925">
                <a:moveTo>
                  <a:pt x="2320748" y="2949238"/>
                </a:moveTo>
                <a:lnTo>
                  <a:pt x="0" y="2949238"/>
                </a:lnTo>
                <a:lnTo>
                  <a:pt x="0" y="0"/>
                </a:lnTo>
                <a:lnTo>
                  <a:pt x="2320748" y="2320062"/>
                </a:lnTo>
                <a:lnTo>
                  <a:pt x="2320748" y="2949238"/>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92" name="Google Shape;92;p45"/>
          <p:cNvPicPr preferRelativeResize="0"/>
          <p:nvPr/>
        </p:nvPicPr>
        <p:blipFill rotWithShape="1">
          <a:blip r:embed="rId2">
            <a:alphaModFix/>
          </a:blip>
          <a:srcRect b="0" l="0" r="0" t="0"/>
          <a:stretch/>
        </p:blipFill>
        <p:spPr>
          <a:xfrm>
            <a:off x="9144000" y="2377571"/>
            <a:ext cx="6762749" cy="3248024"/>
          </a:xfrm>
          <a:prstGeom prst="rect">
            <a:avLst/>
          </a:prstGeom>
          <a:noFill/>
          <a:ln>
            <a:noFill/>
          </a:ln>
        </p:spPr>
      </p:pic>
      <p:sp>
        <p:nvSpPr>
          <p:cNvPr id="93" name="Google Shape;93;p45"/>
          <p:cNvSpPr/>
          <p:nvPr/>
        </p:nvSpPr>
        <p:spPr>
          <a:xfrm>
            <a:off x="1919664" y="0"/>
            <a:ext cx="1333500" cy="10287000"/>
          </a:xfrm>
          <a:custGeom>
            <a:rect b="b" l="l" r="r" t="t"/>
            <a:pathLst>
              <a:path extrusionOk="0" h="10287000" w="1333500">
                <a:moveTo>
                  <a:pt x="1333499" y="10286999"/>
                </a:moveTo>
                <a:lnTo>
                  <a:pt x="0" y="10286999"/>
                </a:lnTo>
                <a:lnTo>
                  <a:pt x="0" y="0"/>
                </a:lnTo>
                <a:lnTo>
                  <a:pt x="1333499" y="0"/>
                </a:lnTo>
                <a:lnTo>
                  <a:pt x="1333499" y="10286999"/>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 name="Google Shape;94;p45"/>
          <p:cNvSpPr/>
          <p:nvPr/>
        </p:nvSpPr>
        <p:spPr>
          <a:xfrm>
            <a:off x="0" y="1779574"/>
            <a:ext cx="5175250" cy="8507730"/>
          </a:xfrm>
          <a:custGeom>
            <a:rect b="b" l="l" r="r" t="t"/>
            <a:pathLst>
              <a:path extrusionOk="0" h="8507730" w="5175250">
                <a:moveTo>
                  <a:pt x="2320747" y="2320061"/>
                </a:moveTo>
                <a:lnTo>
                  <a:pt x="0" y="0"/>
                </a:lnTo>
                <a:lnTo>
                  <a:pt x="0" y="5162562"/>
                </a:lnTo>
                <a:lnTo>
                  <a:pt x="2320747" y="7482611"/>
                </a:lnTo>
                <a:lnTo>
                  <a:pt x="2320747" y="2320061"/>
                </a:lnTo>
                <a:close/>
              </a:path>
              <a:path extrusionOk="0" h="8507730" w="5175250">
                <a:moveTo>
                  <a:pt x="5175148" y="5134191"/>
                </a:moveTo>
                <a:lnTo>
                  <a:pt x="2593111" y="2552928"/>
                </a:lnTo>
                <a:lnTo>
                  <a:pt x="2593111" y="7715491"/>
                </a:lnTo>
                <a:lnTo>
                  <a:pt x="3385299" y="8507438"/>
                </a:lnTo>
                <a:lnTo>
                  <a:pt x="5175148" y="8507438"/>
                </a:lnTo>
                <a:lnTo>
                  <a:pt x="5175148" y="5134191"/>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 name="Google Shape;95;p45"/>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45"/>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45"/>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6" name="Shape 26"/>
        <p:cNvGrpSpPr/>
        <p:nvPr/>
      </p:nvGrpSpPr>
      <p:grpSpPr>
        <a:xfrm>
          <a:off x="0" y="0"/>
          <a:ext cx="0" cy="0"/>
          <a:chOff x="0" y="0"/>
          <a:chExt cx="0" cy="0"/>
        </a:xfrm>
      </p:grpSpPr>
      <p:sp>
        <p:nvSpPr>
          <p:cNvPr id="27" name="Google Shape;27;p38"/>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9000">
                <a:solidFill>
                  <a:srgbClr val="152D5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38"/>
          <p:cNvSpPr txBox="1"/>
          <p:nvPr>
            <p:ph idx="1" type="body"/>
          </p:nvPr>
        </p:nvSpPr>
        <p:spPr>
          <a:xfrm>
            <a:off x="914400" y="2366010"/>
            <a:ext cx="1645920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 name="Google Shape;29;p38"/>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8"/>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8"/>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32" name="Shape 32"/>
        <p:cNvGrpSpPr/>
        <p:nvPr/>
      </p:nvGrpSpPr>
      <p:grpSpPr>
        <a:xfrm>
          <a:off x="0" y="0"/>
          <a:ext cx="0" cy="0"/>
          <a:chOff x="0" y="0"/>
          <a:chExt cx="0" cy="0"/>
        </a:xfrm>
      </p:grpSpPr>
      <p:sp>
        <p:nvSpPr>
          <p:cNvPr id="33" name="Google Shape;33;p41"/>
          <p:cNvSpPr/>
          <p:nvPr/>
        </p:nvSpPr>
        <p:spPr>
          <a:xfrm>
            <a:off x="0" y="7337763"/>
            <a:ext cx="2320925" cy="2949575"/>
          </a:xfrm>
          <a:custGeom>
            <a:rect b="b" l="l" r="r" t="t"/>
            <a:pathLst>
              <a:path extrusionOk="0" h="2949575" w="2320925">
                <a:moveTo>
                  <a:pt x="2320748" y="2949236"/>
                </a:moveTo>
                <a:lnTo>
                  <a:pt x="0" y="2949236"/>
                </a:lnTo>
                <a:lnTo>
                  <a:pt x="0" y="0"/>
                </a:lnTo>
                <a:lnTo>
                  <a:pt x="2320748" y="2320062"/>
                </a:lnTo>
                <a:lnTo>
                  <a:pt x="2320748" y="2949236"/>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 name="Google Shape;34;p41"/>
          <p:cNvSpPr/>
          <p:nvPr/>
        </p:nvSpPr>
        <p:spPr>
          <a:xfrm>
            <a:off x="1919664" y="3"/>
            <a:ext cx="1333500" cy="10287000"/>
          </a:xfrm>
          <a:custGeom>
            <a:rect b="b" l="l" r="r" t="t"/>
            <a:pathLst>
              <a:path extrusionOk="0" h="10287000" w="1333500">
                <a:moveTo>
                  <a:pt x="1333499" y="10286999"/>
                </a:moveTo>
                <a:lnTo>
                  <a:pt x="0" y="10286999"/>
                </a:lnTo>
                <a:lnTo>
                  <a:pt x="0" y="0"/>
                </a:lnTo>
                <a:lnTo>
                  <a:pt x="1333499" y="0"/>
                </a:lnTo>
                <a:lnTo>
                  <a:pt x="1333499" y="10286999"/>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 name="Google Shape;35;p41"/>
          <p:cNvSpPr/>
          <p:nvPr/>
        </p:nvSpPr>
        <p:spPr>
          <a:xfrm>
            <a:off x="0" y="1779586"/>
            <a:ext cx="5175250" cy="8507730"/>
          </a:xfrm>
          <a:custGeom>
            <a:rect b="b" l="l" r="r" t="t"/>
            <a:pathLst>
              <a:path extrusionOk="0" h="8507730" w="5175250">
                <a:moveTo>
                  <a:pt x="2320747" y="2320061"/>
                </a:moveTo>
                <a:lnTo>
                  <a:pt x="0" y="0"/>
                </a:lnTo>
                <a:lnTo>
                  <a:pt x="0" y="5162550"/>
                </a:lnTo>
                <a:lnTo>
                  <a:pt x="2320747" y="7482611"/>
                </a:lnTo>
                <a:lnTo>
                  <a:pt x="2320747" y="2320061"/>
                </a:lnTo>
                <a:close/>
              </a:path>
              <a:path extrusionOk="0" h="8507730" w="5175250">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6" name="Google Shape;36;p41"/>
          <p:cNvPicPr preferRelativeResize="0"/>
          <p:nvPr/>
        </p:nvPicPr>
        <p:blipFill rotWithShape="1">
          <a:blip r:embed="rId2">
            <a:alphaModFix/>
          </a:blip>
          <a:srcRect b="0" l="0" r="0" t="0"/>
          <a:stretch/>
        </p:blipFill>
        <p:spPr>
          <a:xfrm>
            <a:off x="6370720" y="9572870"/>
            <a:ext cx="11740249" cy="529936"/>
          </a:xfrm>
          <a:prstGeom prst="rect">
            <a:avLst/>
          </a:prstGeom>
          <a:noFill/>
          <a:ln>
            <a:noFill/>
          </a:ln>
        </p:spPr>
      </p:pic>
      <p:sp>
        <p:nvSpPr>
          <p:cNvPr id="37" name="Google Shape;37;p41"/>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9000">
                <a:solidFill>
                  <a:srgbClr val="152D5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41"/>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1"/>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1"/>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1" name="Shape 41"/>
        <p:cNvGrpSpPr/>
        <p:nvPr/>
      </p:nvGrpSpPr>
      <p:grpSpPr>
        <a:xfrm>
          <a:off x="0" y="0"/>
          <a:ext cx="0" cy="0"/>
          <a:chOff x="0" y="0"/>
          <a:chExt cx="0" cy="0"/>
        </a:xfrm>
      </p:grpSpPr>
      <p:sp>
        <p:nvSpPr>
          <p:cNvPr id="42" name="Google Shape;42;p46"/>
          <p:cNvSpPr txBox="1"/>
          <p:nvPr>
            <p:ph type="ctrTitle"/>
          </p:nvPr>
        </p:nvSpPr>
        <p:spPr>
          <a:xfrm>
            <a:off x="1371600" y="3188970"/>
            <a:ext cx="15544800" cy="21602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46"/>
          <p:cNvSpPr txBox="1"/>
          <p:nvPr>
            <p:ph idx="1" type="subTitle"/>
          </p:nvPr>
        </p:nvSpPr>
        <p:spPr>
          <a:xfrm>
            <a:off x="2743200" y="5760720"/>
            <a:ext cx="12801600" cy="25717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6"/>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46"/>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46"/>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7" name="Shape 47"/>
        <p:cNvGrpSpPr/>
        <p:nvPr/>
      </p:nvGrpSpPr>
      <p:grpSpPr>
        <a:xfrm>
          <a:off x="0" y="0"/>
          <a:ext cx="0" cy="0"/>
          <a:chOff x="0" y="0"/>
          <a:chExt cx="0" cy="0"/>
        </a:xfrm>
      </p:grpSpPr>
      <p:sp>
        <p:nvSpPr>
          <p:cNvPr id="48" name="Google Shape;48;p47"/>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9000">
                <a:solidFill>
                  <a:srgbClr val="152D5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47"/>
          <p:cNvSpPr txBox="1"/>
          <p:nvPr>
            <p:ph idx="1" type="body"/>
          </p:nvPr>
        </p:nvSpPr>
        <p:spPr>
          <a:xfrm>
            <a:off x="914400" y="2366010"/>
            <a:ext cx="795528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47"/>
          <p:cNvSpPr txBox="1"/>
          <p:nvPr>
            <p:ph idx="2" type="body"/>
          </p:nvPr>
        </p:nvSpPr>
        <p:spPr>
          <a:xfrm>
            <a:off x="9418320" y="2366010"/>
            <a:ext cx="795528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1" name="Google Shape;51;p47"/>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7"/>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7"/>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3" name="Shape 63"/>
        <p:cNvGrpSpPr/>
        <p:nvPr/>
      </p:nvGrpSpPr>
      <p:grpSpPr>
        <a:xfrm>
          <a:off x="0" y="0"/>
          <a:ext cx="0" cy="0"/>
          <a:chOff x="0" y="0"/>
          <a:chExt cx="0" cy="0"/>
        </a:xfrm>
      </p:grpSpPr>
      <p:sp>
        <p:nvSpPr>
          <p:cNvPr id="64" name="Google Shape;64;p40"/>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9000">
                <a:solidFill>
                  <a:srgbClr val="152D5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40"/>
          <p:cNvSpPr txBox="1"/>
          <p:nvPr>
            <p:ph idx="1" type="body"/>
          </p:nvPr>
        </p:nvSpPr>
        <p:spPr>
          <a:xfrm>
            <a:off x="914400" y="2366010"/>
            <a:ext cx="1645920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6" name="Google Shape;66;p40"/>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0"/>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40"/>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9" name="Shape 69"/>
        <p:cNvGrpSpPr/>
        <p:nvPr/>
      </p:nvGrpSpPr>
      <p:grpSpPr>
        <a:xfrm>
          <a:off x="0" y="0"/>
          <a:ext cx="0" cy="0"/>
          <a:chOff x="0" y="0"/>
          <a:chExt cx="0" cy="0"/>
        </a:xfrm>
      </p:grpSpPr>
      <p:sp>
        <p:nvSpPr>
          <p:cNvPr id="70" name="Google Shape;70;p42"/>
          <p:cNvSpPr txBox="1"/>
          <p:nvPr>
            <p:ph type="ctrTitle"/>
          </p:nvPr>
        </p:nvSpPr>
        <p:spPr>
          <a:xfrm>
            <a:off x="1371600" y="3188970"/>
            <a:ext cx="15544800" cy="21602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42"/>
          <p:cNvSpPr txBox="1"/>
          <p:nvPr>
            <p:ph idx="1" type="subTitle"/>
          </p:nvPr>
        </p:nvSpPr>
        <p:spPr>
          <a:xfrm>
            <a:off x="2743200" y="5760720"/>
            <a:ext cx="12801600" cy="25717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2"/>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2"/>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42"/>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75" name="Shape 75"/>
        <p:cNvGrpSpPr/>
        <p:nvPr/>
      </p:nvGrpSpPr>
      <p:grpSpPr>
        <a:xfrm>
          <a:off x="0" y="0"/>
          <a:ext cx="0" cy="0"/>
          <a:chOff x="0" y="0"/>
          <a:chExt cx="0" cy="0"/>
        </a:xfrm>
      </p:grpSpPr>
      <p:sp>
        <p:nvSpPr>
          <p:cNvPr id="76" name="Google Shape;76;p43"/>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9000">
                <a:solidFill>
                  <a:srgbClr val="152D5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43"/>
          <p:cNvSpPr txBox="1"/>
          <p:nvPr>
            <p:ph idx="1" type="body"/>
          </p:nvPr>
        </p:nvSpPr>
        <p:spPr>
          <a:xfrm>
            <a:off x="914400" y="2366010"/>
            <a:ext cx="795528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8" name="Google Shape;78;p43"/>
          <p:cNvSpPr txBox="1"/>
          <p:nvPr>
            <p:ph idx="2" type="body"/>
          </p:nvPr>
        </p:nvSpPr>
        <p:spPr>
          <a:xfrm>
            <a:off x="9418320" y="2366010"/>
            <a:ext cx="795528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9" name="Google Shape;79;p43"/>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43"/>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43"/>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82" name="Shape 82"/>
        <p:cNvGrpSpPr/>
        <p:nvPr/>
      </p:nvGrpSpPr>
      <p:grpSpPr>
        <a:xfrm>
          <a:off x="0" y="0"/>
          <a:ext cx="0" cy="0"/>
          <a:chOff x="0" y="0"/>
          <a:chExt cx="0" cy="0"/>
        </a:xfrm>
      </p:grpSpPr>
      <p:sp>
        <p:nvSpPr>
          <p:cNvPr id="83" name="Google Shape;83;p44"/>
          <p:cNvSpPr/>
          <p:nvPr/>
        </p:nvSpPr>
        <p:spPr>
          <a:xfrm>
            <a:off x="0" y="7337763"/>
            <a:ext cx="2320925" cy="2949575"/>
          </a:xfrm>
          <a:custGeom>
            <a:rect b="b" l="l" r="r" t="t"/>
            <a:pathLst>
              <a:path extrusionOk="0" h="2949575" w="2320925">
                <a:moveTo>
                  <a:pt x="2320748" y="2949236"/>
                </a:moveTo>
                <a:lnTo>
                  <a:pt x="0" y="2949236"/>
                </a:lnTo>
                <a:lnTo>
                  <a:pt x="0" y="0"/>
                </a:lnTo>
                <a:lnTo>
                  <a:pt x="2320748" y="2320062"/>
                </a:lnTo>
                <a:lnTo>
                  <a:pt x="2320748" y="2949236"/>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 name="Google Shape;84;p44"/>
          <p:cNvSpPr/>
          <p:nvPr/>
        </p:nvSpPr>
        <p:spPr>
          <a:xfrm>
            <a:off x="1919664" y="3"/>
            <a:ext cx="1333500" cy="10287000"/>
          </a:xfrm>
          <a:custGeom>
            <a:rect b="b" l="l" r="r" t="t"/>
            <a:pathLst>
              <a:path extrusionOk="0" h="10287000" w="1333500">
                <a:moveTo>
                  <a:pt x="1333499" y="10286999"/>
                </a:moveTo>
                <a:lnTo>
                  <a:pt x="0" y="10286999"/>
                </a:lnTo>
                <a:lnTo>
                  <a:pt x="0" y="0"/>
                </a:lnTo>
                <a:lnTo>
                  <a:pt x="1333499" y="0"/>
                </a:lnTo>
                <a:lnTo>
                  <a:pt x="1333499" y="10286999"/>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 name="Google Shape;85;p44"/>
          <p:cNvSpPr/>
          <p:nvPr/>
        </p:nvSpPr>
        <p:spPr>
          <a:xfrm>
            <a:off x="0" y="1779586"/>
            <a:ext cx="5175250" cy="8507730"/>
          </a:xfrm>
          <a:custGeom>
            <a:rect b="b" l="l" r="r" t="t"/>
            <a:pathLst>
              <a:path extrusionOk="0" h="8507730" w="5175250">
                <a:moveTo>
                  <a:pt x="2320747" y="2320061"/>
                </a:moveTo>
                <a:lnTo>
                  <a:pt x="0" y="0"/>
                </a:lnTo>
                <a:lnTo>
                  <a:pt x="0" y="5162550"/>
                </a:lnTo>
                <a:lnTo>
                  <a:pt x="2320747" y="7482611"/>
                </a:lnTo>
                <a:lnTo>
                  <a:pt x="2320747" y="2320061"/>
                </a:lnTo>
                <a:close/>
              </a:path>
              <a:path extrusionOk="0" h="8507730" w="5175250">
                <a:moveTo>
                  <a:pt x="5175148" y="5134191"/>
                </a:moveTo>
                <a:lnTo>
                  <a:pt x="2593111" y="2552916"/>
                </a:lnTo>
                <a:lnTo>
                  <a:pt x="2593111" y="7715478"/>
                </a:lnTo>
                <a:lnTo>
                  <a:pt x="3385299" y="8507425"/>
                </a:lnTo>
                <a:lnTo>
                  <a:pt x="5175148" y="8507425"/>
                </a:lnTo>
                <a:lnTo>
                  <a:pt x="5175148" y="5134191"/>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 name="Google Shape;86;p44"/>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9000">
                <a:solidFill>
                  <a:srgbClr val="152D5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44"/>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44"/>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4"/>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6"/>
          <p:cNvSpPr/>
          <p:nvPr/>
        </p:nvSpPr>
        <p:spPr>
          <a:xfrm>
            <a:off x="0" y="8512721"/>
            <a:ext cx="18288000" cy="1771650"/>
          </a:xfrm>
          <a:custGeom>
            <a:rect b="b" l="l" r="r" t="t"/>
            <a:pathLst>
              <a:path extrusionOk="0" h="1771650" w="18288000">
                <a:moveTo>
                  <a:pt x="18287998" y="1771649"/>
                </a:moveTo>
                <a:lnTo>
                  <a:pt x="0" y="1771649"/>
                </a:lnTo>
                <a:lnTo>
                  <a:pt x="0" y="0"/>
                </a:lnTo>
                <a:lnTo>
                  <a:pt x="18287998" y="0"/>
                </a:lnTo>
                <a:lnTo>
                  <a:pt x="18287998" y="1771649"/>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 name="Google Shape;11;p36"/>
          <p:cNvSpPr/>
          <p:nvPr/>
        </p:nvSpPr>
        <p:spPr>
          <a:xfrm>
            <a:off x="1209657" y="8521585"/>
            <a:ext cx="7934325" cy="1765935"/>
          </a:xfrm>
          <a:custGeom>
            <a:rect b="b" l="l" r="r" t="t"/>
            <a:pathLst>
              <a:path extrusionOk="0" h="1765934" w="7934325">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 name="Google Shape;12;p36"/>
          <p:cNvSpPr/>
          <p:nvPr/>
        </p:nvSpPr>
        <p:spPr>
          <a:xfrm>
            <a:off x="12620321" y="8482166"/>
            <a:ext cx="2223770" cy="1797050"/>
          </a:xfrm>
          <a:custGeom>
            <a:rect b="b" l="l" r="r" t="t"/>
            <a:pathLst>
              <a:path extrusionOk="0" h="1797050" w="2223769">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 name="Google Shape;13;p36"/>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9000" u="none" cap="none" strike="noStrike">
                <a:solidFill>
                  <a:srgbClr val="152D54"/>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36"/>
          <p:cNvSpPr txBox="1"/>
          <p:nvPr>
            <p:ph idx="1" type="body"/>
          </p:nvPr>
        </p:nvSpPr>
        <p:spPr>
          <a:xfrm>
            <a:off x="914400" y="2366010"/>
            <a:ext cx="16459200" cy="678942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5" name="Google Shape;15;p36"/>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36"/>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36"/>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b="0" u="non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 name="Shape 54"/>
        <p:cNvGrpSpPr/>
        <p:nvPr/>
      </p:nvGrpSpPr>
      <p:grpSpPr>
        <a:xfrm>
          <a:off x="0" y="0"/>
          <a:ext cx="0" cy="0"/>
          <a:chOff x="0" y="0"/>
          <a:chExt cx="0" cy="0"/>
        </a:xfrm>
      </p:grpSpPr>
      <p:sp>
        <p:nvSpPr>
          <p:cNvPr id="55" name="Google Shape;55;p39"/>
          <p:cNvSpPr/>
          <p:nvPr/>
        </p:nvSpPr>
        <p:spPr>
          <a:xfrm>
            <a:off x="0" y="8512721"/>
            <a:ext cx="18288000" cy="1771650"/>
          </a:xfrm>
          <a:custGeom>
            <a:rect b="b" l="l" r="r" t="t"/>
            <a:pathLst>
              <a:path extrusionOk="0" h="1771650" w="18288000">
                <a:moveTo>
                  <a:pt x="18287998" y="1771649"/>
                </a:moveTo>
                <a:lnTo>
                  <a:pt x="0" y="1771649"/>
                </a:lnTo>
                <a:lnTo>
                  <a:pt x="0" y="0"/>
                </a:lnTo>
                <a:lnTo>
                  <a:pt x="18287998" y="0"/>
                </a:lnTo>
                <a:lnTo>
                  <a:pt x="18287998" y="1771649"/>
                </a:lnTo>
                <a:close/>
              </a:path>
            </a:pathLst>
          </a:custGeom>
          <a:solidFill>
            <a:srgbClr val="152D5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 name="Google Shape;56;p39"/>
          <p:cNvSpPr/>
          <p:nvPr/>
        </p:nvSpPr>
        <p:spPr>
          <a:xfrm>
            <a:off x="12620321" y="8482166"/>
            <a:ext cx="2223770" cy="1797050"/>
          </a:xfrm>
          <a:custGeom>
            <a:rect b="b" l="l" r="r" t="t"/>
            <a:pathLst>
              <a:path extrusionOk="0" h="1797050" w="2223769">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 name="Google Shape;57;p39"/>
          <p:cNvSpPr/>
          <p:nvPr/>
        </p:nvSpPr>
        <p:spPr>
          <a:xfrm>
            <a:off x="2322659" y="8517270"/>
            <a:ext cx="6817359" cy="1769745"/>
          </a:xfrm>
          <a:custGeom>
            <a:rect b="b" l="l" r="r" t="t"/>
            <a:pathLst>
              <a:path extrusionOk="0" h="1769745" w="6817359">
                <a:moveTo>
                  <a:pt x="6817229" y="0"/>
                </a:moveTo>
                <a:lnTo>
                  <a:pt x="5048259" y="1769728"/>
                </a:lnTo>
                <a:lnTo>
                  <a:pt x="0" y="1769728"/>
                </a:lnTo>
                <a:lnTo>
                  <a:pt x="1768979" y="0"/>
                </a:lnTo>
                <a:lnTo>
                  <a:pt x="6817229" y="0"/>
                </a:lnTo>
                <a:close/>
              </a:path>
            </a:pathLst>
          </a:custGeom>
          <a:solidFill>
            <a:srgbClr val="FF1B2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 name="Google Shape;58;p39"/>
          <p:cNvSpPr txBox="1"/>
          <p:nvPr>
            <p:ph type="title"/>
          </p:nvPr>
        </p:nvSpPr>
        <p:spPr>
          <a:xfrm>
            <a:off x="3770045" y="3861156"/>
            <a:ext cx="10747908" cy="13970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9000" u="none" cap="none" strike="noStrike">
                <a:solidFill>
                  <a:srgbClr val="152D5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 name="Google Shape;59;p39"/>
          <p:cNvSpPr txBox="1"/>
          <p:nvPr>
            <p:ph idx="1" type="body"/>
          </p:nvPr>
        </p:nvSpPr>
        <p:spPr>
          <a:xfrm>
            <a:off x="914400" y="2366010"/>
            <a:ext cx="16459200" cy="678942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60" name="Google Shape;60;p39"/>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39"/>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39"/>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5" r:id="rId1"/>
    <p:sldLayoutId id="2147483656" r:id="rId2"/>
    <p:sldLayoutId id="2147483657" r:id="rId3"/>
    <p:sldLayoutId id="2147483658" r:id="rId4"/>
    <p:sldLayoutId id="2147483659"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5.jp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5.jp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5.jp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5.jp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5.jp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5.jpg"/><Relationship Id="rId4" Type="http://schemas.openxmlformats.org/officeDocument/2006/relationships/image" Target="../media/image12.png"/><Relationship Id="rId5" Type="http://schemas.openxmlformats.org/officeDocument/2006/relationships/image" Target="../media/image17.png"/><Relationship Id="rId6" Type="http://schemas.openxmlformats.org/officeDocument/2006/relationships/hyperlink" Target="http://www.albertbandura.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5.jp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5.jp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5.jp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5.jp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5.jp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5.jp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5.jp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5.jp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5.jp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5.jp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5.jp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5.jp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5.jp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5.jp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5.jp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5.jp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5.jp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hyperlink" Target="https://www.unh.edu/unhtoday/expert/mayer-john-0" TargetMode="External"/><Relationship Id="rId8" Type="http://schemas.openxmlformats.org/officeDocument/2006/relationships/hyperlink" Target="https://som.yale.edu/faculty/peter-salove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12.png"/><Relationship Id="rId5" Type="http://schemas.openxmlformats.org/officeDocument/2006/relationships/image" Target="../media/image16.png"/><Relationship Id="rId6" Type="http://schemas.openxmlformats.org/officeDocument/2006/relationships/hyperlink" Target="http://www.danielgoleman.info/"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
          <p:cNvSpPr txBox="1"/>
          <p:nvPr/>
        </p:nvSpPr>
        <p:spPr>
          <a:xfrm>
            <a:off x="9305950" y="6057900"/>
            <a:ext cx="6587100" cy="1774800"/>
          </a:xfrm>
          <a:prstGeom prst="rect">
            <a:avLst/>
          </a:prstGeom>
          <a:noFill/>
          <a:ln>
            <a:noFill/>
          </a:ln>
        </p:spPr>
        <p:txBody>
          <a:bodyPr anchorCtr="0" anchor="t" bIns="0" lIns="0" spcFirstLastPara="1" rIns="0" wrap="square" tIns="67925">
            <a:spAutoFit/>
          </a:bodyPr>
          <a:lstStyle/>
          <a:p>
            <a:pPr indent="0" lvl="0" marL="0" marR="0" rtl="0" algn="ctr">
              <a:lnSpc>
                <a:spcPct val="100000"/>
              </a:lnSpc>
              <a:spcBef>
                <a:spcPts val="434"/>
              </a:spcBef>
              <a:spcAft>
                <a:spcPts val="0"/>
              </a:spcAft>
              <a:buClr>
                <a:schemeClr val="dk1"/>
              </a:buClr>
              <a:buSzPts val="1100"/>
              <a:buFont typeface="Arial"/>
              <a:buNone/>
            </a:pPr>
            <a:r>
              <a:rPr b="1" lang="en-US" sz="2500">
                <a:solidFill>
                  <a:srgbClr val="152D54"/>
                </a:solidFill>
                <a:latin typeface="Tahoma"/>
                <a:ea typeface="Tahoma"/>
                <a:cs typeface="Tahoma"/>
                <a:sym typeface="Tahoma"/>
              </a:rPr>
              <a:t>Uzlabot mīkstās prasmes, lai veicinātu</a:t>
            </a:r>
            <a:endParaRPr b="1" sz="2500">
              <a:solidFill>
                <a:srgbClr val="152D54"/>
              </a:solidFill>
              <a:latin typeface="Tahoma"/>
              <a:ea typeface="Tahoma"/>
              <a:cs typeface="Tahoma"/>
              <a:sym typeface="Tahoma"/>
            </a:endParaRPr>
          </a:p>
          <a:p>
            <a:pPr indent="0" lvl="0" marL="0" marR="0" rtl="0" algn="ctr">
              <a:lnSpc>
                <a:spcPct val="100000"/>
              </a:lnSpc>
              <a:spcBef>
                <a:spcPts val="434"/>
              </a:spcBef>
              <a:spcAft>
                <a:spcPts val="0"/>
              </a:spcAft>
              <a:buClr>
                <a:schemeClr val="dk1"/>
              </a:buClr>
              <a:buSzPts val="1100"/>
              <a:buFont typeface="Arial"/>
              <a:buNone/>
            </a:pPr>
            <a:r>
              <a:rPr b="1" lang="en-US" sz="2500">
                <a:solidFill>
                  <a:srgbClr val="152D54"/>
                </a:solidFill>
                <a:latin typeface="Tahoma"/>
                <a:ea typeface="Tahoma"/>
                <a:cs typeface="Tahoma"/>
                <a:sym typeface="Tahoma"/>
              </a:rPr>
              <a:t>konkurētspēju un darba iespējas</a:t>
            </a:r>
            <a:endParaRPr b="1" sz="2500">
              <a:solidFill>
                <a:srgbClr val="152D54"/>
              </a:solidFill>
              <a:latin typeface="Tahoma"/>
              <a:ea typeface="Tahoma"/>
              <a:cs typeface="Tahoma"/>
              <a:sym typeface="Tahoma"/>
            </a:endParaRPr>
          </a:p>
          <a:p>
            <a:pPr indent="0" lvl="0" marL="0" marR="0" rtl="0" algn="ctr">
              <a:lnSpc>
                <a:spcPct val="100000"/>
              </a:lnSpc>
              <a:spcBef>
                <a:spcPts val="434"/>
              </a:spcBef>
              <a:spcAft>
                <a:spcPts val="0"/>
              </a:spcAft>
              <a:buClr>
                <a:schemeClr val="dk1"/>
              </a:buClr>
              <a:buSzPts val="1100"/>
              <a:buFont typeface="Arial"/>
              <a:buNone/>
            </a:pPr>
            <a:r>
              <a:t/>
            </a:r>
            <a:endParaRPr b="1" sz="2500">
              <a:solidFill>
                <a:srgbClr val="152D54"/>
              </a:solidFill>
              <a:latin typeface="Tahoma"/>
              <a:ea typeface="Tahoma"/>
              <a:cs typeface="Tahoma"/>
              <a:sym typeface="Tahoma"/>
            </a:endParaRPr>
          </a:p>
          <a:p>
            <a:pPr indent="0" lvl="0" marL="0" marR="0" rtl="0" algn="ctr">
              <a:lnSpc>
                <a:spcPct val="100000"/>
              </a:lnSpc>
              <a:spcBef>
                <a:spcPts val="434"/>
              </a:spcBef>
              <a:spcAft>
                <a:spcPts val="0"/>
              </a:spcAft>
              <a:buClr>
                <a:srgbClr val="152D54"/>
              </a:buClr>
              <a:buSzPts val="2500"/>
              <a:buFont typeface="Tahoma"/>
              <a:buNone/>
            </a:pPr>
            <a:r>
              <a:t/>
            </a:r>
            <a:endParaRPr b="1" sz="2500">
              <a:solidFill>
                <a:srgbClr val="152D54"/>
              </a:solidFill>
              <a:latin typeface="Tahoma"/>
              <a:ea typeface="Tahoma"/>
              <a:cs typeface="Tahoma"/>
              <a:sym typeface="Tahoma"/>
            </a:endParaRPr>
          </a:p>
        </p:txBody>
      </p:sp>
      <p:sp>
        <p:nvSpPr>
          <p:cNvPr id="103" name="Google Shape;103;p1"/>
          <p:cNvSpPr txBox="1"/>
          <p:nvPr/>
        </p:nvSpPr>
        <p:spPr>
          <a:xfrm>
            <a:off x="6994103" y="7048623"/>
            <a:ext cx="11353800"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500">
                <a:solidFill>
                  <a:srgbClr val="E12227"/>
                </a:solidFill>
                <a:latin typeface="Tahoma"/>
                <a:ea typeface="Tahoma"/>
                <a:cs typeface="Tahoma"/>
                <a:sym typeface="Tahoma"/>
              </a:rPr>
              <a:t>Emocionālā inteliģence, lai orientētos darba tirgū,</a:t>
            </a:r>
            <a:endParaRPr/>
          </a:p>
          <a:p>
            <a:pPr indent="0" lvl="0" marL="0" marR="0" rtl="0" algn="ctr">
              <a:spcBef>
                <a:spcPts val="5"/>
              </a:spcBef>
              <a:spcAft>
                <a:spcPts val="0"/>
              </a:spcAft>
              <a:buNone/>
            </a:pPr>
            <a:r>
              <a:rPr b="1" lang="en-US" sz="2500">
                <a:solidFill>
                  <a:srgbClr val="E12227"/>
                </a:solidFill>
                <a:latin typeface="Tahoma"/>
                <a:ea typeface="Tahoma"/>
                <a:cs typeface="Tahoma"/>
                <a:sym typeface="Tahoma"/>
              </a:rPr>
              <a:t>darba meklēšanā un nodarbinātībā</a:t>
            </a:r>
            <a:endParaRPr b="1" i="0" sz="2500" u="none" cap="none" strike="noStrike">
              <a:solidFill>
                <a:srgbClr val="E12227"/>
              </a:solidFill>
              <a:latin typeface="Tahoma"/>
              <a:ea typeface="Tahoma"/>
              <a:cs typeface="Tahoma"/>
              <a:sym typeface="Tahoma"/>
            </a:endParaRPr>
          </a:p>
        </p:txBody>
      </p:sp>
      <p:pic>
        <p:nvPicPr>
          <p:cNvPr id="104" name="Google Shape;104;p1"/>
          <p:cNvPicPr preferRelativeResize="0"/>
          <p:nvPr/>
        </p:nvPicPr>
        <p:blipFill rotWithShape="1">
          <a:blip r:embed="rId3">
            <a:alphaModFix/>
          </a:blip>
          <a:srcRect b="0" l="0" r="0" t="0"/>
          <a:stretch/>
        </p:blipFill>
        <p:spPr>
          <a:xfrm>
            <a:off x="8289503" y="9661769"/>
            <a:ext cx="10058400" cy="556688"/>
          </a:xfrm>
          <a:prstGeom prst="rect">
            <a:avLst/>
          </a:prstGeom>
          <a:noFill/>
          <a:ln>
            <a:noFill/>
          </a:ln>
        </p:spPr>
      </p:pic>
      <p:pic>
        <p:nvPicPr>
          <p:cNvPr id="105" name="Google Shape;105;p1"/>
          <p:cNvPicPr preferRelativeResize="0"/>
          <p:nvPr/>
        </p:nvPicPr>
        <p:blipFill rotWithShape="1">
          <a:blip r:embed="rId4">
            <a:alphaModFix/>
          </a:blip>
          <a:srcRect b="0" l="0" r="0" t="0"/>
          <a:stretch/>
        </p:blipFill>
        <p:spPr>
          <a:xfrm>
            <a:off x="6324600" y="9705175"/>
            <a:ext cx="1985322" cy="432844"/>
          </a:xfrm>
          <a:prstGeom prst="rect">
            <a:avLst/>
          </a:prstGeom>
          <a:noFill/>
          <a:ln>
            <a:noFill/>
          </a:ln>
        </p:spPr>
      </p:pic>
      <p:pic>
        <p:nvPicPr>
          <p:cNvPr id="106" name="Google Shape;106;p1"/>
          <p:cNvPicPr preferRelativeResize="0"/>
          <p:nvPr/>
        </p:nvPicPr>
        <p:blipFill rotWithShape="1">
          <a:blip r:embed="rId5">
            <a:alphaModFix/>
          </a:blip>
          <a:srcRect b="0" l="0" r="0" t="0"/>
          <a:stretch/>
        </p:blipFill>
        <p:spPr>
          <a:xfrm>
            <a:off x="5257800" y="9715392"/>
            <a:ext cx="936335" cy="449441"/>
          </a:xfrm>
          <a:prstGeom prst="rect">
            <a:avLst/>
          </a:prstGeom>
          <a:noFill/>
          <a:ln>
            <a:noFill/>
          </a:ln>
        </p:spPr>
      </p:pic>
      <p:sp>
        <p:nvSpPr>
          <p:cNvPr id="107" name="Google Shape;107;p1"/>
          <p:cNvSpPr txBox="1"/>
          <p:nvPr/>
        </p:nvSpPr>
        <p:spPr>
          <a:xfrm>
            <a:off x="10248900" y="8080036"/>
            <a:ext cx="53340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243255"/>
                </a:solidFill>
                <a:latin typeface="Tahoma"/>
                <a:ea typeface="Tahoma"/>
                <a:cs typeface="Tahoma"/>
                <a:sym typeface="Tahoma"/>
              </a:rPr>
              <a:t>PARTNERIS: IDP Eiropas konsultanti</a:t>
            </a:r>
            <a:endParaRPr b="1" sz="2000">
              <a:solidFill>
                <a:srgbClr val="243255"/>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0"/>
          <p:cNvSpPr txBox="1"/>
          <p:nvPr/>
        </p:nvSpPr>
        <p:spPr>
          <a:xfrm>
            <a:off x="15087600" y="647700"/>
            <a:ext cx="27641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1.nodaļa</a:t>
            </a:r>
            <a:endParaRPr b="1" i="0" sz="4800">
              <a:solidFill>
                <a:srgbClr val="E12227"/>
              </a:solidFill>
              <a:latin typeface="Tahoma"/>
              <a:ea typeface="Tahoma"/>
              <a:cs typeface="Tahoma"/>
              <a:sym typeface="Tahoma"/>
            </a:endParaRPr>
          </a:p>
        </p:txBody>
      </p:sp>
      <p:sp>
        <p:nvSpPr>
          <p:cNvPr id="220" name="Google Shape;220;p10"/>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None/>
            </a:pPr>
            <a:r>
              <a:rPr b="1" lang="en-US" sz="4000">
                <a:solidFill>
                  <a:srgbClr val="243255"/>
                </a:solidFill>
                <a:latin typeface="Calibri"/>
                <a:ea typeface="Calibri"/>
                <a:cs typeface="Calibri"/>
                <a:sym typeface="Calibri"/>
              </a:rPr>
              <a:t>Pašreizējā literatūra par emocionālo inteliģenci</a:t>
            </a:r>
            <a:endParaRPr b="1" sz="2500">
              <a:solidFill>
                <a:srgbClr val="243255"/>
              </a:solidFill>
              <a:latin typeface="Calibri"/>
              <a:ea typeface="Calibri"/>
              <a:cs typeface="Calibri"/>
              <a:sym typeface="Calibri"/>
            </a:endParaRPr>
          </a:p>
        </p:txBody>
      </p:sp>
      <p:sp>
        <p:nvSpPr>
          <p:cNvPr id="221" name="Google Shape;221;p10"/>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222" name="Google Shape;222;p10"/>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223" name="Google Shape;223;p10"/>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224" name="Google Shape;224;p10"/>
          <p:cNvSpPr txBox="1"/>
          <p:nvPr/>
        </p:nvSpPr>
        <p:spPr>
          <a:xfrm>
            <a:off x="938055" y="3046504"/>
            <a:ext cx="16913698" cy="483209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Šobrīd literatūra emocionālās inteliģences un emocionālās inteliģences jomā, kas attiecas uz uzņēmējdarbības vidi, ir neticami plaša.</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Gadu gaitā koncepcija ir tikusi pārveidota dažādos veidos. Tomēr emocionālās inteliģences (t.i., emocionālās inteliģences ietvara) pamatprincipi palika nemainīgi:</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Sevis apzināšanās → spēja atpazīt savas un citu emocijas</a:t>
            </a:r>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Pašregulācija → spēja atpazīt, kā savas un citu emocijas ietekmē apkārtējo vidi</a:t>
            </a:r>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Motivācija → spēja atpazīt mūsu darbību virzītājus un izmantot tos</a:t>
            </a:r>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Empātija → spēja nodibināt jēgpilnas attiecības ar citiem, izprotot viņu jūtas/emocijas</a:t>
            </a:r>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Sociālās prasmes → spēja interpretēt relāciju dinamiku, kas ieskauj cilvēka ekosistēmu</a:t>
            </a:r>
            <a:endParaRPr sz="2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1"/>
          <p:cNvSpPr txBox="1"/>
          <p:nvPr/>
        </p:nvSpPr>
        <p:spPr>
          <a:xfrm>
            <a:off x="15087600" y="647700"/>
            <a:ext cx="27641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1.nodaļa</a:t>
            </a:r>
            <a:endParaRPr b="1" i="0" sz="4800">
              <a:solidFill>
                <a:srgbClr val="E12227"/>
              </a:solidFill>
              <a:latin typeface="Tahoma"/>
              <a:ea typeface="Tahoma"/>
              <a:cs typeface="Tahoma"/>
              <a:sym typeface="Tahoma"/>
            </a:endParaRPr>
          </a:p>
        </p:txBody>
      </p:sp>
      <p:sp>
        <p:nvSpPr>
          <p:cNvPr id="231" name="Google Shape;231;p11"/>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None/>
            </a:pPr>
            <a:r>
              <a:rPr b="1" lang="en-US" sz="4000">
                <a:solidFill>
                  <a:srgbClr val="243255"/>
                </a:solidFill>
                <a:latin typeface="Calibri"/>
                <a:ea typeface="Calibri"/>
                <a:cs typeface="Calibri"/>
                <a:sym typeface="Calibri"/>
              </a:rPr>
              <a:t>Abu sistēmu salīdzinājums (1)</a:t>
            </a:r>
            <a:endParaRPr b="1" sz="2500">
              <a:solidFill>
                <a:srgbClr val="243255"/>
              </a:solidFill>
              <a:latin typeface="Calibri"/>
              <a:ea typeface="Calibri"/>
              <a:cs typeface="Calibri"/>
              <a:sym typeface="Calibri"/>
            </a:endParaRPr>
          </a:p>
        </p:txBody>
      </p:sp>
      <p:sp>
        <p:nvSpPr>
          <p:cNvPr id="232" name="Google Shape;232;p11"/>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233" name="Google Shape;233;p11"/>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234" name="Google Shape;234;p11"/>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graphicFrame>
        <p:nvGraphicFramePr>
          <p:cNvPr id="235" name="Google Shape;235;p11"/>
          <p:cNvGraphicFramePr/>
          <p:nvPr/>
        </p:nvGraphicFramePr>
        <p:xfrm>
          <a:off x="1828800" y="3046504"/>
          <a:ext cx="3000000" cy="3000000"/>
        </p:xfrm>
        <a:graphic>
          <a:graphicData uri="http://schemas.openxmlformats.org/drawingml/2006/table">
            <a:tbl>
              <a:tblPr bandRow="1" firstRow="1">
                <a:noFill/>
                <a:tableStyleId>{70C31234-4591-495E-A02C-7825F14D43CA}</a:tableStyleId>
              </a:tblPr>
              <a:tblGrid>
                <a:gridCol w="7315200"/>
                <a:gridCol w="7315200"/>
              </a:tblGrid>
              <a:tr h="364500">
                <a:tc>
                  <a:txBody>
                    <a:bodyPr/>
                    <a:lstStyle/>
                    <a:p>
                      <a:pPr indent="0" lvl="0" marL="0" marR="0" rtl="0" algn="ctr">
                        <a:spcBef>
                          <a:spcPts val="0"/>
                        </a:spcBef>
                        <a:spcAft>
                          <a:spcPts val="0"/>
                        </a:spcAft>
                        <a:buNone/>
                      </a:pPr>
                      <a:r>
                        <a:rPr lang="en-US" sz="3800" u="none" cap="none" strike="noStrike">
                          <a:solidFill>
                            <a:srgbClr val="000000"/>
                          </a:solidFill>
                        </a:rPr>
                        <a:t>EntreComp struktūra</a:t>
                      </a:r>
                      <a:endParaRPr sz="3800" u="none" cap="none" strike="noStrike">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lang="en-US" sz="3800" u="none" cap="none" strike="noStrike">
                          <a:solidFill>
                            <a:srgbClr val="000000"/>
                          </a:solidFill>
                        </a:rPr>
                        <a:t>Emotional Intelligence stuktūra</a:t>
                      </a:r>
                      <a:endParaRPr sz="3800" u="none" cap="none" strike="noStrike">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FBFBF"/>
                    </a:solidFill>
                  </a:tcPr>
                </a:tc>
              </a:tr>
              <a:tr h="364500">
                <a:tc>
                  <a:txBody>
                    <a:bodyPr/>
                    <a:lstStyle/>
                    <a:p>
                      <a:pPr indent="0" lvl="0" marL="0" marR="0" rtl="0" algn="ctr">
                        <a:spcBef>
                          <a:spcPts val="0"/>
                        </a:spcBef>
                        <a:spcAft>
                          <a:spcPts val="0"/>
                        </a:spcAft>
                        <a:buNone/>
                      </a:pPr>
                      <a:r>
                        <a:rPr lang="en-US" sz="3800" u="none" cap="none" strike="noStrike">
                          <a:solidFill>
                            <a:srgbClr val="000000"/>
                          </a:solidFill>
                        </a:rPr>
                        <a:t>Pašapziņa un pašefektivitāte</a:t>
                      </a:r>
                      <a:endParaRPr sz="3800" u="none" cap="none" strike="noStrike">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3800" u="none" cap="none" strike="noStrike">
                          <a:solidFill>
                            <a:srgbClr val="000000"/>
                          </a:solidFill>
                        </a:rPr>
                        <a:t>Sevis apzināšanās</a:t>
                      </a:r>
                      <a:endParaRPr sz="3800" u="none" cap="none" strike="noStrike">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364500">
                <a:tc>
                  <a:txBody>
                    <a:bodyPr/>
                    <a:lstStyle/>
                    <a:p>
                      <a:pPr indent="0" lvl="0" marL="0" marR="0" rtl="0" algn="ctr">
                        <a:spcBef>
                          <a:spcPts val="0"/>
                        </a:spcBef>
                        <a:spcAft>
                          <a:spcPts val="0"/>
                        </a:spcAft>
                        <a:buNone/>
                      </a:pPr>
                      <a:r>
                        <a:rPr lang="en-US" sz="3800" u="none" cap="none" strike="noStrike">
                          <a:solidFill>
                            <a:srgbClr val="000000"/>
                          </a:solidFill>
                        </a:rPr>
                        <a:t>Motivācija un neatlaidība</a:t>
                      </a:r>
                      <a:endParaRPr sz="3800" u="none" cap="none" strike="noStrike">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3800" u="none" cap="none" strike="noStrike">
                          <a:solidFill>
                            <a:srgbClr val="000000"/>
                          </a:solidFill>
                        </a:rPr>
                        <a:t>Pašregulācija</a:t>
                      </a:r>
                      <a:endParaRPr sz="3800" u="none" cap="none" strike="noStrike">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364500">
                <a:tc>
                  <a:txBody>
                    <a:bodyPr/>
                    <a:lstStyle/>
                    <a:p>
                      <a:pPr indent="0" lvl="0" marL="0" marR="0" rtl="0" algn="ctr">
                        <a:spcBef>
                          <a:spcPts val="0"/>
                        </a:spcBef>
                        <a:spcAft>
                          <a:spcPts val="0"/>
                        </a:spcAft>
                        <a:buNone/>
                      </a:pPr>
                      <a:r>
                        <a:rPr lang="en-US" sz="3800" u="none" cap="none" strike="noStrike">
                          <a:solidFill>
                            <a:srgbClr val="000000"/>
                          </a:solidFill>
                        </a:rPr>
                        <a:t>Resursu mobilizēšana</a:t>
                      </a:r>
                      <a:endParaRPr sz="3800" u="none" cap="none" strike="noStrike">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3800" u="none" cap="none" strike="noStrike">
                          <a:solidFill>
                            <a:srgbClr val="000000"/>
                          </a:solidFill>
                        </a:rPr>
                        <a:t>Motivācija</a:t>
                      </a:r>
                      <a:endParaRPr sz="3800" u="none" cap="none" strike="noStrike">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364500">
                <a:tc>
                  <a:txBody>
                    <a:bodyPr/>
                    <a:lstStyle/>
                    <a:p>
                      <a:pPr indent="0" lvl="0" marL="0" marR="0" rtl="0" algn="ctr">
                        <a:spcBef>
                          <a:spcPts val="0"/>
                        </a:spcBef>
                        <a:spcAft>
                          <a:spcPts val="0"/>
                        </a:spcAft>
                        <a:buNone/>
                      </a:pPr>
                      <a:r>
                        <a:rPr lang="en-US" sz="3800" u="none" cap="none" strike="noStrike">
                          <a:solidFill>
                            <a:srgbClr val="000000"/>
                          </a:solidFill>
                        </a:rPr>
                        <a:t>Finanšu un ekonomikas pratība</a:t>
                      </a:r>
                      <a:endParaRPr sz="3800" u="none" cap="none" strike="noStrike">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3800" u="none" cap="none" strike="noStrike">
                          <a:solidFill>
                            <a:srgbClr val="000000"/>
                          </a:solidFill>
                        </a:rPr>
                        <a:t>Empātija</a:t>
                      </a:r>
                      <a:endParaRPr sz="3800" u="none" cap="none" strike="noStrike">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364500">
                <a:tc>
                  <a:txBody>
                    <a:bodyPr/>
                    <a:lstStyle/>
                    <a:p>
                      <a:pPr indent="0" lvl="0" marL="0" marR="0" rtl="0" algn="ctr">
                        <a:spcBef>
                          <a:spcPts val="0"/>
                        </a:spcBef>
                        <a:spcAft>
                          <a:spcPts val="0"/>
                        </a:spcAft>
                        <a:buNone/>
                      </a:pPr>
                      <a:r>
                        <a:rPr lang="en-US" sz="3800" u="none" cap="none" strike="noStrike">
                          <a:solidFill>
                            <a:srgbClr val="000000"/>
                          </a:solidFill>
                        </a:rPr>
                        <a:t>Citu mobilizācija</a:t>
                      </a:r>
                      <a:endParaRPr sz="3800" u="none" cap="none" strike="noStrike">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3800" u="none" cap="none" strike="noStrike">
                          <a:solidFill>
                            <a:srgbClr val="000000"/>
                          </a:solidFill>
                        </a:rPr>
                        <a:t>Sociālās prasmes</a:t>
                      </a:r>
                      <a:endParaRPr sz="3800" u="none" cap="none" strike="noStrike">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2"/>
          <p:cNvSpPr txBox="1"/>
          <p:nvPr/>
        </p:nvSpPr>
        <p:spPr>
          <a:xfrm>
            <a:off x="15087600" y="647700"/>
            <a:ext cx="27641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1.nodaļa</a:t>
            </a:r>
            <a:endParaRPr b="1" i="0" sz="4800">
              <a:solidFill>
                <a:srgbClr val="E12227"/>
              </a:solidFill>
              <a:latin typeface="Tahoma"/>
              <a:ea typeface="Tahoma"/>
              <a:cs typeface="Tahoma"/>
              <a:sym typeface="Tahoma"/>
            </a:endParaRPr>
          </a:p>
        </p:txBody>
      </p:sp>
      <p:sp>
        <p:nvSpPr>
          <p:cNvPr id="242" name="Google Shape;242;p12"/>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spcBef>
                <a:spcPts val="0"/>
              </a:spcBef>
              <a:spcAft>
                <a:spcPts val="0"/>
              </a:spcAft>
              <a:buNone/>
            </a:pPr>
            <a:r>
              <a:rPr b="1" lang="en-US" sz="4000">
                <a:solidFill>
                  <a:srgbClr val="243255"/>
                </a:solidFill>
                <a:latin typeface="Calibri"/>
                <a:ea typeface="Calibri"/>
                <a:cs typeface="Calibri"/>
                <a:sym typeface="Calibri"/>
              </a:rPr>
              <a:t>Abu sistēmu salīdzinājums (2)</a:t>
            </a:r>
            <a:endParaRPr b="1" sz="2500">
              <a:solidFill>
                <a:srgbClr val="243255"/>
              </a:solidFill>
              <a:latin typeface="Calibri"/>
              <a:ea typeface="Calibri"/>
              <a:cs typeface="Calibri"/>
              <a:sym typeface="Calibri"/>
            </a:endParaRPr>
          </a:p>
        </p:txBody>
      </p:sp>
      <p:sp>
        <p:nvSpPr>
          <p:cNvPr id="243" name="Google Shape;243;p12"/>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244" name="Google Shape;244;p12"/>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245" name="Google Shape;245;p12"/>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246" name="Google Shape;246;p12"/>
          <p:cNvSpPr txBox="1"/>
          <p:nvPr/>
        </p:nvSpPr>
        <p:spPr>
          <a:xfrm>
            <a:off x="938055" y="3046504"/>
            <a:ext cx="16913698" cy="181588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Aplūkojot abus ietvarus blakus, nav iespējams nepamanīt daudzos dažādos veidus, kādos tie ir saistīti un pārklājas viens ar otru.</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Visievērojamākās savstarpējās atsauces ir:</a:t>
            </a:r>
            <a:endParaRPr sz="2800">
              <a:solidFill>
                <a:schemeClr val="dk1"/>
              </a:solidFill>
              <a:latin typeface="Calibri"/>
              <a:ea typeface="Calibri"/>
              <a:cs typeface="Calibri"/>
              <a:sym typeface="Calibri"/>
            </a:endParaRPr>
          </a:p>
        </p:txBody>
      </p:sp>
      <p:graphicFrame>
        <p:nvGraphicFramePr>
          <p:cNvPr id="247" name="Google Shape;247;p12"/>
          <p:cNvGraphicFramePr/>
          <p:nvPr/>
        </p:nvGraphicFramePr>
        <p:xfrm>
          <a:off x="1839277" y="5309442"/>
          <a:ext cx="3000000" cy="3000000"/>
        </p:xfrm>
        <a:graphic>
          <a:graphicData uri="http://schemas.openxmlformats.org/drawingml/2006/table">
            <a:tbl>
              <a:tblPr bandRow="1" firstRow="1">
                <a:noFill/>
                <a:tableStyleId>{70C31234-4591-495E-A02C-7825F14D43CA}</a:tableStyleId>
              </a:tblPr>
              <a:tblGrid>
                <a:gridCol w="7315200"/>
                <a:gridCol w="7315200"/>
              </a:tblGrid>
              <a:tr h="403900">
                <a:tc>
                  <a:txBody>
                    <a:bodyPr/>
                    <a:lstStyle/>
                    <a:p>
                      <a:pPr indent="0" lvl="0" marL="0" marR="0" rtl="0" algn="ctr">
                        <a:lnSpc>
                          <a:spcPct val="100000"/>
                        </a:lnSpc>
                        <a:spcBef>
                          <a:spcPts val="0"/>
                        </a:spcBef>
                        <a:spcAft>
                          <a:spcPts val="0"/>
                        </a:spcAft>
                        <a:buClr>
                          <a:srgbClr val="000000"/>
                        </a:buClr>
                        <a:buSzPts val="2200"/>
                        <a:buFont typeface="Calibri"/>
                        <a:buNone/>
                      </a:pPr>
                      <a:r>
                        <a:rPr lang="en-US" sz="2200" u="none" cap="none" strike="noStrike">
                          <a:solidFill>
                            <a:srgbClr val="000000"/>
                          </a:solidFill>
                        </a:rPr>
                        <a:t>EntreComp </a:t>
                      </a:r>
                      <a:r>
                        <a:rPr lang="en-US" sz="2400" u="none" cap="none" strike="noStrike">
                          <a:solidFill>
                            <a:srgbClr val="000000"/>
                          </a:solidFill>
                        </a:rPr>
                        <a:t>struktūra</a:t>
                      </a:r>
                      <a:endParaRPr sz="2400" u="none" cap="none" strike="noStrike">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FBFBF"/>
                    </a:solidFill>
                  </a:tcPr>
                </a:tc>
                <a:tc>
                  <a:txBody>
                    <a:bodyPr/>
                    <a:lstStyle/>
                    <a:p>
                      <a:pPr indent="0" lvl="0" marL="0" marR="0" rtl="0" algn="ctr">
                        <a:lnSpc>
                          <a:spcPct val="100000"/>
                        </a:lnSpc>
                        <a:spcBef>
                          <a:spcPts val="0"/>
                        </a:spcBef>
                        <a:spcAft>
                          <a:spcPts val="0"/>
                        </a:spcAft>
                        <a:buClr>
                          <a:srgbClr val="000000"/>
                        </a:buClr>
                        <a:buSzPts val="2200"/>
                        <a:buFont typeface="Calibri"/>
                        <a:buNone/>
                      </a:pPr>
                      <a:r>
                        <a:rPr lang="en-US" sz="2200" u="none" cap="none" strike="noStrike">
                          <a:solidFill>
                            <a:srgbClr val="000000"/>
                          </a:solidFill>
                        </a:rPr>
                        <a:t>Emotional Intelligence </a:t>
                      </a:r>
                      <a:r>
                        <a:rPr lang="en-US" sz="2400" u="none" cap="none" strike="noStrike">
                          <a:solidFill>
                            <a:srgbClr val="000000"/>
                          </a:solidFill>
                        </a:rPr>
                        <a:t>struktūra</a:t>
                      </a:r>
                      <a:endParaRPr sz="2400" u="none" cap="none" strike="noStrike">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FBFBF"/>
                    </a:solidFill>
                  </a:tcPr>
                </a:tc>
              </a:tr>
              <a:tr h="390425">
                <a:tc>
                  <a:txBody>
                    <a:bodyPr/>
                    <a:lstStyle/>
                    <a:p>
                      <a:pPr indent="0" lvl="0" marL="0" marR="0" rtl="0" algn="ctr">
                        <a:spcBef>
                          <a:spcPts val="0"/>
                        </a:spcBef>
                        <a:spcAft>
                          <a:spcPts val="0"/>
                        </a:spcAft>
                        <a:buNone/>
                      </a:pPr>
                      <a:r>
                        <a:rPr lang="en-US" sz="2000" u="none" cap="none" strike="noStrike">
                          <a:solidFill>
                            <a:srgbClr val="000000"/>
                          </a:solidFill>
                        </a:rPr>
                        <a:t>Pašapziņa un pašefektivitāte</a:t>
                      </a:r>
                      <a:endParaRPr sz="2000" u="none" cap="none" strike="noStrike">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2000" u="none" cap="none" strike="noStrike">
                          <a:solidFill>
                            <a:srgbClr val="000000"/>
                          </a:solidFill>
                        </a:rPr>
                        <a:t>Sevis apzināšanās</a:t>
                      </a:r>
                      <a:endParaRPr sz="2000" u="none" cap="none" strike="noStrike">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350050">
                <a:tc>
                  <a:txBody>
                    <a:bodyPr/>
                    <a:lstStyle/>
                    <a:p>
                      <a:pPr indent="0" lvl="0" marL="0" marR="0" rtl="0" algn="ctr">
                        <a:spcBef>
                          <a:spcPts val="0"/>
                        </a:spcBef>
                        <a:spcAft>
                          <a:spcPts val="0"/>
                        </a:spcAft>
                        <a:buNone/>
                      </a:pPr>
                      <a:r>
                        <a:rPr lang="en-US" sz="2000" u="none" cap="none" strike="noStrike">
                          <a:solidFill>
                            <a:srgbClr val="000000"/>
                          </a:solidFill>
                        </a:rPr>
                        <a:t>Motivācija un neatlaidība</a:t>
                      </a:r>
                      <a:endParaRPr sz="2000" u="none" cap="none" strike="noStrike">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2000" u="none" cap="none" strike="noStrike">
                          <a:solidFill>
                            <a:srgbClr val="000000"/>
                          </a:solidFill>
                        </a:rPr>
                        <a:t>Pašregulācija</a:t>
                      </a:r>
                      <a:endParaRPr sz="2000" u="none" cap="none" strike="noStrike">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350050">
                <a:tc>
                  <a:txBody>
                    <a:bodyPr/>
                    <a:lstStyle/>
                    <a:p>
                      <a:pPr indent="0" lvl="0" marL="0" marR="0" rtl="0" algn="ctr">
                        <a:spcBef>
                          <a:spcPts val="0"/>
                        </a:spcBef>
                        <a:spcAft>
                          <a:spcPts val="0"/>
                        </a:spcAft>
                        <a:buNone/>
                      </a:pPr>
                      <a:r>
                        <a:rPr lang="en-US" sz="2000" u="none" cap="none" strike="noStrike">
                          <a:solidFill>
                            <a:srgbClr val="000000"/>
                          </a:solidFill>
                        </a:rPr>
                        <a:t>Resursu mobilizēšana</a:t>
                      </a:r>
                      <a:endParaRPr sz="2000" u="none" cap="none" strike="noStrike">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2000" u="none" cap="none" strike="noStrike">
                          <a:solidFill>
                            <a:srgbClr val="000000"/>
                          </a:solidFill>
                        </a:rPr>
                        <a:t>Motivācija</a:t>
                      </a:r>
                      <a:endParaRPr sz="2000" u="none" cap="none" strike="noStrike">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350050">
                <a:tc>
                  <a:txBody>
                    <a:bodyPr/>
                    <a:lstStyle/>
                    <a:p>
                      <a:pPr indent="0" lvl="0" marL="0" marR="0" rtl="0" algn="ctr">
                        <a:spcBef>
                          <a:spcPts val="0"/>
                        </a:spcBef>
                        <a:spcAft>
                          <a:spcPts val="0"/>
                        </a:spcAft>
                        <a:buNone/>
                      </a:pPr>
                      <a:r>
                        <a:rPr lang="en-US" sz="2000" u="none" cap="none" strike="noStrike">
                          <a:solidFill>
                            <a:srgbClr val="000000"/>
                          </a:solidFill>
                        </a:rPr>
                        <a:t>Finanšu un ekonomikas pratība</a:t>
                      </a:r>
                      <a:endParaRPr sz="2000" u="none" cap="none" strike="noStrike">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2000" u="none" cap="none" strike="noStrike">
                          <a:solidFill>
                            <a:srgbClr val="000000"/>
                          </a:solidFill>
                        </a:rPr>
                        <a:t>Empātija</a:t>
                      </a:r>
                      <a:endParaRPr sz="2000" u="none" cap="none" strike="noStrike">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350050">
                <a:tc>
                  <a:txBody>
                    <a:bodyPr/>
                    <a:lstStyle/>
                    <a:p>
                      <a:pPr indent="0" lvl="0" marL="0" marR="0" rtl="0" algn="ctr">
                        <a:spcBef>
                          <a:spcPts val="0"/>
                        </a:spcBef>
                        <a:spcAft>
                          <a:spcPts val="0"/>
                        </a:spcAft>
                        <a:buNone/>
                      </a:pPr>
                      <a:r>
                        <a:rPr lang="en-US" sz="2000" u="none" cap="none" strike="noStrike">
                          <a:solidFill>
                            <a:srgbClr val="000000"/>
                          </a:solidFill>
                        </a:rPr>
                        <a:t>Citu mobilizācija</a:t>
                      </a:r>
                      <a:endParaRPr sz="2000" u="none" cap="none" strike="noStrike">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2000" u="none" cap="none" strike="noStrike">
                          <a:solidFill>
                            <a:srgbClr val="000000"/>
                          </a:solidFill>
                        </a:rPr>
                        <a:t>Sociālās prasmes</a:t>
                      </a:r>
                      <a:endParaRPr sz="2000" u="none" cap="none" strike="noStrike">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bl>
          </a:graphicData>
        </a:graphic>
      </p:graphicFrame>
      <p:cxnSp>
        <p:nvCxnSpPr>
          <p:cNvPr id="248" name="Google Shape;248;p12"/>
          <p:cNvCxnSpPr/>
          <p:nvPr/>
        </p:nvCxnSpPr>
        <p:spPr>
          <a:xfrm flipH="1" rot="10800000">
            <a:off x="7467600" y="5479816"/>
            <a:ext cx="4343400" cy="63638"/>
          </a:xfrm>
          <a:prstGeom prst="straightConnector1">
            <a:avLst/>
          </a:prstGeom>
          <a:noFill/>
          <a:ln cap="flat" cmpd="sng" w="9525">
            <a:solidFill>
              <a:srgbClr val="4A7DBA"/>
            </a:solidFill>
            <a:prstDash val="solid"/>
            <a:round/>
            <a:headEnd len="med" w="med" type="triangle"/>
            <a:tailEnd len="med" w="med" type="triangle"/>
          </a:ln>
        </p:spPr>
      </p:cxnSp>
      <p:cxnSp>
        <p:nvCxnSpPr>
          <p:cNvPr id="249" name="Google Shape;249;p12"/>
          <p:cNvCxnSpPr/>
          <p:nvPr/>
        </p:nvCxnSpPr>
        <p:spPr>
          <a:xfrm>
            <a:off x="7467600" y="5543454"/>
            <a:ext cx="4343400" cy="389129"/>
          </a:xfrm>
          <a:prstGeom prst="straightConnector1">
            <a:avLst/>
          </a:prstGeom>
          <a:noFill/>
          <a:ln cap="flat" cmpd="sng" w="9525">
            <a:solidFill>
              <a:srgbClr val="FF0000"/>
            </a:solidFill>
            <a:prstDash val="solid"/>
            <a:round/>
            <a:headEnd len="med" w="med" type="triangle"/>
            <a:tailEnd len="med" w="med" type="triangle"/>
          </a:ln>
        </p:spPr>
      </p:cxnSp>
      <p:cxnSp>
        <p:nvCxnSpPr>
          <p:cNvPr id="250" name="Google Shape;250;p12"/>
          <p:cNvCxnSpPr/>
          <p:nvPr/>
        </p:nvCxnSpPr>
        <p:spPr>
          <a:xfrm>
            <a:off x="7467600" y="5932583"/>
            <a:ext cx="4343400" cy="430117"/>
          </a:xfrm>
          <a:prstGeom prst="straightConnector1">
            <a:avLst/>
          </a:prstGeom>
          <a:noFill/>
          <a:ln cap="flat" cmpd="sng" w="9525">
            <a:solidFill>
              <a:srgbClr val="002060"/>
            </a:solidFill>
            <a:prstDash val="solid"/>
            <a:round/>
            <a:headEnd len="med" w="med" type="triangle"/>
            <a:tailEnd len="med" w="med" type="triangle"/>
          </a:ln>
        </p:spPr>
      </p:cxnSp>
      <p:cxnSp>
        <p:nvCxnSpPr>
          <p:cNvPr id="251" name="Google Shape;251;p12"/>
          <p:cNvCxnSpPr/>
          <p:nvPr/>
        </p:nvCxnSpPr>
        <p:spPr>
          <a:xfrm>
            <a:off x="7467600" y="5543454"/>
            <a:ext cx="4343400" cy="1581246"/>
          </a:xfrm>
          <a:prstGeom prst="straightConnector1">
            <a:avLst/>
          </a:prstGeom>
          <a:noFill/>
          <a:ln cap="flat" cmpd="sng" w="9525">
            <a:solidFill>
              <a:srgbClr val="00B0F0"/>
            </a:solidFill>
            <a:prstDash val="solid"/>
            <a:round/>
            <a:headEnd len="med" w="med" type="triangle"/>
            <a:tailEnd len="med" w="med" type="triangle"/>
          </a:ln>
        </p:spPr>
      </p:cxnSp>
      <p:cxnSp>
        <p:nvCxnSpPr>
          <p:cNvPr id="252" name="Google Shape;252;p12"/>
          <p:cNvCxnSpPr/>
          <p:nvPr/>
        </p:nvCxnSpPr>
        <p:spPr>
          <a:xfrm flipH="1" rot="10800000">
            <a:off x="7467600" y="5479816"/>
            <a:ext cx="4343400" cy="1644886"/>
          </a:xfrm>
          <a:prstGeom prst="straightConnector1">
            <a:avLst/>
          </a:prstGeom>
          <a:noFill/>
          <a:ln cap="flat" cmpd="sng" w="9525">
            <a:solidFill>
              <a:srgbClr val="FFC000"/>
            </a:solidFill>
            <a:prstDash val="solid"/>
            <a:round/>
            <a:headEnd len="med" w="med" type="triangle"/>
            <a:tailEnd len="med" w="med" type="triangle"/>
          </a:ln>
        </p:spPr>
      </p:cxnSp>
      <p:cxnSp>
        <p:nvCxnSpPr>
          <p:cNvPr id="253" name="Google Shape;253;p12"/>
          <p:cNvCxnSpPr/>
          <p:nvPr/>
        </p:nvCxnSpPr>
        <p:spPr>
          <a:xfrm flipH="1" rot="10800000">
            <a:off x="7467600" y="5932583"/>
            <a:ext cx="4343400" cy="1192119"/>
          </a:xfrm>
          <a:prstGeom prst="straightConnector1">
            <a:avLst/>
          </a:prstGeom>
          <a:noFill/>
          <a:ln cap="flat" cmpd="sng" w="9525">
            <a:solidFill>
              <a:srgbClr val="4A7DBA"/>
            </a:solidFill>
            <a:prstDash val="solid"/>
            <a:round/>
            <a:headEnd len="med" w="med" type="triangle"/>
            <a:tailEnd len="med" w="med" type="triangle"/>
          </a:ln>
        </p:spPr>
      </p:cxnSp>
      <p:cxnSp>
        <p:nvCxnSpPr>
          <p:cNvPr id="254" name="Google Shape;254;p12"/>
          <p:cNvCxnSpPr/>
          <p:nvPr/>
        </p:nvCxnSpPr>
        <p:spPr>
          <a:xfrm flipH="1">
            <a:off x="7467600" y="6743700"/>
            <a:ext cx="4343400" cy="381000"/>
          </a:xfrm>
          <a:prstGeom prst="straightConnector1">
            <a:avLst/>
          </a:prstGeom>
          <a:noFill/>
          <a:ln cap="flat" cmpd="sng" w="9525">
            <a:solidFill>
              <a:srgbClr val="494429"/>
            </a:solidFill>
            <a:prstDash val="solid"/>
            <a:round/>
            <a:headEnd len="med" w="med" type="triangle"/>
            <a:tailEnd len="med" w="med" type="triangle"/>
          </a:ln>
        </p:spPr>
      </p:cxnSp>
      <p:cxnSp>
        <p:nvCxnSpPr>
          <p:cNvPr id="255" name="Google Shape;255;p12"/>
          <p:cNvCxnSpPr/>
          <p:nvPr/>
        </p:nvCxnSpPr>
        <p:spPr>
          <a:xfrm>
            <a:off x="7467600" y="5543454"/>
            <a:ext cx="4343400" cy="1200246"/>
          </a:xfrm>
          <a:prstGeom prst="straightConnector1">
            <a:avLst/>
          </a:prstGeom>
          <a:noFill/>
          <a:ln cap="flat" cmpd="sng" w="9525">
            <a:solidFill>
              <a:srgbClr val="E36C09"/>
            </a:solidFill>
            <a:prstDash val="solid"/>
            <a:round/>
            <a:headEnd len="med" w="med" type="triangle"/>
            <a:tailEnd len="med" w="med" type="triangle"/>
          </a:ln>
        </p:spPr>
      </p:cxnSp>
      <p:cxnSp>
        <p:nvCxnSpPr>
          <p:cNvPr id="256" name="Google Shape;256;p12"/>
          <p:cNvCxnSpPr/>
          <p:nvPr/>
        </p:nvCxnSpPr>
        <p:spPr>
          <a:xfrm>
            <a:off x="7467600" y="5543454"/>
            <a:ext cx="4343400" cy="819246"/>
          </a:xfrm>
          <a:prstGeom prst="straightConnector1">
            <a:avLst/>
          </a:prstGeom>
          <a:noFill/>
          <a:ln cap="flat" cmpd="sng" w="9525">
            <a:solidFill>
              <a:srgbClr val="632423"/>
            </a:solidFill>
            <a:prstDash val="solid"/>
            <a:round/>
            <a:headEnd len="med" w="med" type="triangl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3"/>
          <p:cNvSpPr txBox="1"/>
          <p:nvPr/>
        </p:nvSpPr>
        <p:spPr>
          <a:xfrm>
            <a:off x="15087600" y="647700"/>
            <a:ext cx="27641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1.nodaļa</a:t>
            </a:r>
            <a:endParaRPr b="1" i="0" sz="4800">
              <a:solidFill>
                <a:srgbClr val="E12227"/>
              </a:solidFill>
              <a:latin typeface="Tahoma"/>
              <a:ea typeface="Tahoma"/>
              <a:cs typeface="Tahoma"/>
              <a:sym typeface="Tahoma"/>
            </a:endParaRPr>
          </a:p>
        </p:txBody>
      </p:sp>
      <p:sp>
        <p:nvSpPr>
          <p:cNvPr id="263" name="Google Shape;263;p13"/>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None/>
            </a:pPr>
            <a:r>
              <a:rPr b="1" lang="en-US" sz="4000">
                <a:solidFill>
                  <a:srgbClr val="243255"/>
                </a:solidFill>
                <a:latin typeface="Calibri"/>
                <a:ea typeface="Calibri"/>
                <a:cs typeface="Calibri"/>
                <a:sym typeface="Calibri"/>
              </a:rPr>
              <a:t>Abu ietvaru salīdzinājums (3)</a:t>
            </a:r>
            <a:endParaRPr b="1" sz="4000">
              <a:solidFill>
                <a:srgbClr val="243255"/>
              </a:solidFill>
              <a:latin typeface="Calibri"/>
              <a:ea typeface="Calibri"/>
              <a:cs typeface="Calibri"/>
              <a:sym typeface="Calibri"/>
            </a:endParaRPr>
          </a:p>
        </p:txBody>
      </p:sp>
      <p:sp>
        <p:nvSpPr>
          <p:cNvPr id="264" name="Google Shape;264;p13"/>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265" name="Google Shape;265;p13"/>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266" name="Google Shape;266;p13"/>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267" name="Google Shape;267;p13"/>
          <p:cNvSpPr txBox="1"/>
          <p:nvPr/>
        </p:nvSpPr>
        <p:spPr>
          <a:xfrm>
            <a:off x="938055" y="3046504"/>
            <a:ext cx="16913698" cy="39703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Kā redzam, no piecām resursu kompetencēm pašapziņa un pašefektivitāte joprojām ir tā, kurai ir visaugstākais konsekvences un saskaņotības līmenis ar “sākotnējo” Emocionālās inteliģences ietvaru, jo tie sašaurinās līdz visām piecām tā dimensijām.</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Pašapziņa un pašefektivitāte (2.1) kā “inteliģence” ļauj cilvēkiem progresēt uz labo pusi, izvirzīt sev augstākus darbības standartus, būt ļoti uzticamiem un pārliecinātiem par savu rīcību, virzīties uz vēlamo stāvokli, radīt pozitīvu ietekmi uz sevi un apkārtējos.</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b="1" lang="en-US" sz="2800">
                <a:solidFill>
                  <a:srgbClr val="0070C0"/>
                </a:solidFill>
                <a:latin typeface="Calibri"/>
                <a:ea typeface="Calibri"/>
                <a:cs typeface="Calibri"/>
                <a:sym typeface="Calibri"/>
              </a:rPr>
              <a:t>Pašapziņa un pašefektivitāte ir divi virzošie dzinēji, kas veicina cilvēku noturību un uz mērķi orientētu domāšanu.</a:t>
            </a:r>
            <a:endParaRPr b="1" sz="2800">
              <a:solidFill>
                <a:srgbClr val="0070C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4"/>
          <p:cNvSpPr txBox="1"/>
          <p:nvPr/>
        </p:nvSpPr>
        <p:spPr>
          <a:xfrm>
            <a:off x="15087600" y="647700"/>
            <a:ext cx="27641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1.nodaļa</a:t>
            </a:r>
            <a:endParaRPr b="1" i="0" sz="4800">
              <a:solidFill>
                <a:srgbClr val="E12227"/>
              </a:solidFill>
              <a:latin typeface="Tahoma"/>
              <a:ea typeface="Tahoma"/>
              <a:cs typeface="Tahoma"/>
              <a:sym typeface="Tahoma"/>
            </a:endParaRPr>
          </a:p>
        </p:txBody>
      </p:sp>
      <p:sp>
        <p:nvSpPr>
          <p:cNvPr id="274" name="Google Shape;274;p14"/>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None/>
            </a:pPr>
            <a:r>
              <a:rPr b="1" lang="en-US" sz="4000">
                <a:solidFill>
                  <a:srgbClr val="243255"/>
                </a:solidFill>
                <a:latin typeface="Calibri"/>
                <a:ea typeface="Calibri"/>
                <a:cs typeface="Calibri"/>
                <a:sym typeface="Calibri"/>
              </a:rPr>
              <a:t>Par sevis apzināšanos</a:t>
            </a:r>
            <a:endParaRPr b="1" sz="4000">
              <a:solidFill>
                <a:srgbClr val="243255"/>
              </a:solidFill>
              <a:latin typeface="Calibri"/>
              <a:ea typeface="Calibri"/>
              <a:cs typeface="Calibri"/>
              <a:sym typeface="Calibri"/>
            </a:endParaRPr>
          </a:p>
        </p:txBody>
      </p:sp>
      <p:sp>
        <p:nvSpPr>
          <p:cNvPr id="275" name="Google Shape;275;p14"/>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276" name="Google Shape;276;p14"/>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277" name="Google Shape;277;p14"/>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278" name="Google Shape;278;p14"/>
          <p:cNvSpPr txBox="1"/>
          <p:nvPr/>
        </p:nvSpPr>
        <p:spPr>
          <a:xfrm>
            <a:off x="938055" y="3046504"/>
            <a:ext cx="16913698" cy="31085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Pašapziņa vienmēr ir bijusi rosīga diskusiju tēma fizoloģijā, neirozinātnēs, teoloģijā, filozofijā un pēdējā laikā arī fizikā.</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Apziņas un “apziņas” jēdzieni liek intelektuāļiem un zinātniekiem kasīt galvu daudzus gadus, pat gadsimtus un tūkstošgades, kopš grieķu filozofu bibliogrāfijās atrodamas pirmās “sevis apziņas” pēdas.</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Laika gaitā jēdziens ieguva dažādas nozīmes, galvenokārt tāpēc, ka daudzi zinātnieki no dažādām jomām koncentrējās uz šo fenomenu no savas disciplīnas viedokļa.</a:t>
            </a:r>
            <a:endParaRPr sz="2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5"/>
          <p:cNvSpPr txBox="1"/>
          <p:nvPr/>
        </p:nvSpPr>
        <p:spPr>
          <a:xfrm>
            <a:off x="15087600" y="647700"/>
            <a:ext cx="27641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1.nodaļa</a:t>
            </a:r>
            <a:endParaRPr b="1" i="0" sz="4800">
              <a:solidFill>
                <a:srgbClr val="E12227"/>
              </a:solidFill>
              <a:latin typeface="Tahoma"/>
              <a:ea typeface="Tahoma"/>
              <a:cs typeface="Tahoma"/>
              <a:sym typeface="Tahoma"/>
            </a:endParaRPr>
          </a:p>
        </p:txBody>
      </p:sp>
      <p:sp>
        <p:nvSpPr>
          <p:cNvPr id="285" name="Google Shape;285;p15"/>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None/>
            </a:pPr>
            <a:r>
              <a:rPr b="1" lang="en-US" sz="4000">
                <a:solidFill>
                  <a:srgbClr val="243255"/>
                </a:solidFill>
                <a:latin typeface="Calibri"/>
                <a:ea typeface="Calibri"/>
                <a:cs typeface="Calibri"/>
                <a:sym typeface="Calibri"/>
              </a:rPr>
              <a:t>Kopīga pašapziņas izpratne</a:t>
            </a:r>
            <a:endParaRPr b="1" sz="4000">
              <a:solidFill>
                <a:srgbClr val="243255"/>
              </a:solidFill>
              <a:latin typeface="Calibri"/>
              <a:ea typeface="Calibri"/>
              <a:cs typeface="Calibri"/>
              <a:sym typeface="Calibri"/>
            </a:endParaRPr>
          </a:p>
        </p:txBody>
      </p:sp>
      <p:sp>
        <p:nvSpPr>
          <p:cNvPr id="286" name="Google Shape;286;p15"/>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287" name="Google Shape;287;p15"/>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288" name="Google Shape;288;p15"/>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289" name="Google Shape;289;p15"/>
          <p:cNvSpPr txBox="1"/>
          <p:nvPr/>
        </p:nvSpPr>
        <p:spPr>
          <a:xfrm>
            <a:off x="938055" y="3046504"/>
            <a:ext cx="16913698" cy="39703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No daudzajām iespējamām interpretācijām šī moduļa kontekstā mēs labprātāk paļaujamies uz sociālās psiholoģijas teoriju, ko 1972. gadā ierosināja divi autori.</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Pašapziņa ir psiholoģisks autoregulācijas process, kas ļauj cilvēkiem orientēt savu uzvedību uz labvēlīgākām un vēlamākām domām un jūtām.</a:t>
            </a:r>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Avots: Duval, Shelley; Viklunds, Roberts A. (1972). Objektīvas pašapziņas teorija</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Pašapziņas process notiek visās dzīves jomās, un tas ir būtisks mehānisms, lai palīdzētu cilvēkiem uzturēt (un stiprināt) darbības un attieksmes, kas rada pozitīvu ietekmi.</a:t>
            </a:r>
            <a:endParaRPr sz="2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6"/>
          <p:cNvSpPr txBox="1"/>
          <p:nvPr/>
        </p:nvSpPr>
        <p:spPr>
          <a:xfrm>
            <a:off x="15087600" y="647700"/>
            <a:ext cx="27641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1.nodaļa</a:t>
            </a:r>
            <a:endParaRPr b="1" i="0" sz="4800">
              <a:solidFill>
                <a:srgbClr val="E12227"/>
              </a:solidFill>
              <a:latin typeface="Tahoma"/>
              <a:ea typeface="Tahoma"/>
              <a:cs typeface="Tahoma"/>
              <a:sym typeface="Tahoma"/>
            </a:endParaRPr>
          </a:p>
        </p:txBody>
      </p:sp>
      <p:sp>
        <p:nvSpPr>
          <p:cNvPr id="296" name="Google Shape;296;p16"/>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None/>
            </a:pPr>
            <a:r>
              <a:rPr b="1" lang="en-US" sz="4000">
                <a:solidFill>
                  <a:srgbClr val="243255"/>
                </a:solidFill>
                <a:latin typeface="Calibri"/>
                <a:ea typeface="Calibri"/>
                <a:cs typeface="Calibri"/>
                <a:sym typeface="Calibri"/>
              </a:rPr>
              <a:t>Pašapziņa par nodarbinātību</a:t>
            </a:r>
            <a:endParaRPr b="1" sz="4000">
              <a:solidFill>
                <a:srgbClr val="243255"/>
              </a:solidFill>
              <a:latin typeface="Calibri"/>
              <a:ea typeface="Calibri"/>
              <a:cs typeface="Calibri"/>
              <a:sym typeface="Calibri"/>
            </a:endParaRPr>
          </a:p>
        </p:txBody>
      </p:sp>
      <p:sp>
        <p:nvSpPr>
          <p:cNvPr id="297" name="Google Shape;297;p16"/>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298" name="Google Shape;298;p16"/>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299" name="Google Shape;299;p16"/>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300" name="Google Shape;300;p16"/>
          <p:cNvSpPr txBox="1"/>
          <p:nvPr/>
        </p:nvSpPr>
        <p:spPr>
          <a:xfrm>
            <a:off x="938055" y="3046504"/>
            <a:ext cx="16913698" cy="483209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Esiet jutīgāks pret sevis apzināšanās mehānismiem (t.i., godīgāks un atvērtāks pret sevi), jūs apmācāt savu prātu būt:</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457200" lvl="0" marL="457200" marR="0" rtl="0" algn="just">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Reaģē uz ārējo vidi</a:t>
            </a:r>
            <a:endParaRPr/>
          </a:p>
          <a:p>
            <a:pPr indent="-457200" lvl="0" marL="457200" marR="0" rtl="0" algn="just">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Apzinoties savas vajadzības, centienus un ilgtermiņa redzējumu</a:t>
            </a:r>
            <a:endParaRPr/>
          </a:p>
          <a:p>
            <a:pPr indent="-457200" lvl="0" marL="457200" marR="0" rtl="0" algn="just">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Prasmīgi novērtēt savas stiprās puses un apkārtējās iespējas</a:t>
            </a:r>
            <a:endParaRPr/>
          </a:p>
          <a:p>
            <a:pPr indent="-457200" lvl="0" marL="457200" marR="0" rtl="0" algn="just">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Ērti ar savām vājībām un nedrošību</a:t>
            </a:r>
            <a:endParaRPr/>
          </a:p>
          <a:p>
            <a:pPr indent="-457200" lvl="0" marL="457200" marR="0" rtl="0" algn="just">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Izturīgs pret ārējām likstām un “notriekšanu”</a:t>
            </a:r>
            <a:endParaRPr/>
          </a:p>
          <a:p>
            <a:pPr indent="-457200" lvl="0" marL="457200" marR="0" rtl="0" algn="just">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Pārliecināts par savām iespējām</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Ņemiet vērā, ka tas neattiecas tikai uz profesionālo dzīvi, bet tas var ievērojami uzlabot jūsu attiecības ar ģimenes locekļiem un vienaudžiem.</a:t>
            </a:r>
            <a:endParaRPr sz="2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7"/>
          <p:cNvSpPr txBox="1"/>
          <p:nvPr/>
        </p:nvSpPr>
        <p:spPr>
          <a:xfrm>
            <a:off x="15087600" y="647700"/>
            <a:ext cx="27641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1.nodaļa</a:t>
            </a:r>
            <a:endParaRPr b="1" i="0" sz="4800">
              <a:solidFill>
                <a:srgbClr val="E12227"/>
              </a:solidFill>
              <a:latin typeface="Tahoma"/>
              <a:ea typeface="Tahoma"/>
              <a:cs typeface="Tahoma"/>
              <a:sym typeface="Tahoma"/>
            </a:endParaRPr>
          </a:p>
        </p:txBody>
      </p:sp>
      <p:sp>
        <p:nvSpPr>
          <p:cNvPr id="307" name="Google Shape;307;p17"/>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None/>
            </a:pPr>
            <a:r>
              <a:rPr b="1" lang="en-US" sz="4000">
                <a:solidFill>
                  <a:srgbClr val="243255"/>
                </a:solidFill>
                <a:latin typeface="Calibri"/>
                <a:ea typeface="Calibri"/>
                <a:cs typeface="Calibri"/>
                <a:sym typeface="Calibri"/>
              </a:rPr>
              <a:t>Par pašefektivitāti</a:t>
            </a:r>
            <a:endParaRPr b="1" sz="4000">
              <a:solidFill>
                <a:srgbClr val="243255"/>
              </a:solidFill>
              <a:latin typeface="Calibri"/>
              <a:ea typeface="Calibri"/>
              <a:cs typeface="Calibri"/>
              <a:sym typeface="Calibri"/>
            </a:endParaRPr>
          </a:p>
        </p:txBody>
      </p:sp>
      <p:sp>
        <p:nvSpPr>
          <p:cNvPr id="308" name="Google Shape;308;p17"/>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309" name="Google Shape;309;p17"/>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310" name="Google Shape;310;p17"/>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311" name="Google Shape;311;p17"/>
          <p:cNvSpPr txBox="1"/>
          <p:nvPr/>
        </p:nvSpPr>
        <p:spPr>
          <a:xfrm>
            <a:off x="938055" y="3046504"/>
            <a:ext cx="12573000" cy="39703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Pašefektivitāte ir iekšējās pārliecības, virzošo spēku un motivācijas aģentu atspoguļojums, kas liek viņam/viņai “veikt darbības, kas nepieciešamas, lai risinātu iespējamās situācijas”.</a:t>
            </a:r>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Avots: Avots: Bandura, Albert (1982). "Pašefektivitātes mehānisms cilvēka aģentūrā". Amerikāņu psihologs. 37 (2): 122–147</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Pašefektivitātes jēdzienu sākotnēji ierosināja kanādiešu psihologs Alberts Bandura, un tas atspoguļo mūsu spēju orientēt sociālās, kognitīvās un uzvedības kompetences, lai tās būtu pēc iespējas efektīvākas un efektīvākas konkrēta mērķa sasniegšanai.</a:t>
            </a:r>
            <a:endParaRPr sz="2800">
              <a:solidFill>
                <a:schemeClr val="dk1"/>
              </a:solidFill>
              <a:latin typeface="Calibri"/>
              <a:ea typeface="Calibri"/>
              <a:cs typeface="Calibri"/>
              <a:sym typeface="Calibri"/>
            </a:endParaRPr>
          </a:p>
        </p:txBody>
      </p:sp>
      <p:pic>
        <p:nvPicPr>
          <p:cNvPr id="312" name="Google Shape;312;p17"/>
          <p:cNvPicPr preferRelativeResize="0"/>
          <p:nvPr/>
        </p:nvPicPr>
        <p:blipFill rotWithShape="1">
          <a:blip r:embed="rId5">
            <a:alphaModFix/>
          </a:blip>
          <a:srcRect b="8836" l="0" r="1214" t="0"/>
          <a:stretch/>
        </p:blipFill>
        <p:spPr>
          <a:xfrm>
            <a:off x="13702134" y="2332322"/>
            <a:ext cx="4130570" cy="5552570"/>
          </a:xfrm>
          <a:prstGeom prst="rect">
            <a:avLst/>
          </a:prstGeom>
          <a:noFill/>
          <a:ln>
            <a:noFill/>
          </a:ln>
        </p:spPr>
      </p:pic>
      <p:sp>
        <p:nvSpPr>
          <p:cNvPr id="313" name="Google Shape;313;p17"/>
          <p:cNvSpPr txBox="1"/>
          <p:nvPr/>
        </p:nvSpPr>
        <p:spPr>
          <a:xfrm>
            <a:off x="14117954" y="7638041"/>
            <a:ext cx="37338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 </a:t>
            </a:r>
            <a:r>
              <a:rPr lang="en-US" sz="1800" u="sng">
                <a:solidFill>
                  <a:schemeClr val="dk1"/>
                </a:solidFill>
                <a:latin typeface="Calibri"/>
                <a:ea typeface="Calibri"/>
                <a:cs typeface="Calibri"/>
                <a:sym typeface="Calibri"/>
                <a:hlinkClick r:id="rId6">
                  <a:extLst>
                    <a:ext uri="{A12FA001-AC4F-418D-AE19-62706E023703}">
                      <ahyp:hlinkClr val="tx"/>
                    </a:ext>
                  </a:extLst>
                </a:hlinkClick>
              </a:rPr>
              <a:t>www.albertbandura.com</a:t>
            </a:r>
            <a:r>
              <a:rPr lang="en-US" sz="1800">
                <a:solidFill>
                  <a:schemeClr val="dk1"/>
                </a:solidFill>
                <a:latin typeface="Calibri"/>
                <a:ea typeface="Calibri"/>
                <a:cs typeface="Calibri"/>
                <a:sym typeface="Calibri"/>
              </a:rPr>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18"/>
          <p:cNvSpPr txBox="1"/>
          <p:nvPr/>
        </p:nvSpPr>
        <p:spPr>
          <a:xfrm>
            <a:off x="15087600" y="647700"/>
            <a:ext cx="27641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1.nodaļa</a:t>
            </a:r>
            <a:endParaRPr b="1" i="0" sz="4800">
              <a:solidFill>
                <a:srgbClr val="E12227"/>
              </a:solidFill>
              <a:latin typeface="Tahoma"/>
              <a:ea typeface="Tahoma"/>
              <a:cs typeface="Tahoma"/>
              <a:sym typeface="Tahoma"/>
            </a:endParaRPr>
          </a:p>
        </p:txBody>
      </p:sp>
      <p:sp>
        <p:nvSpPr>
          <p:cNvPr id="320" name="Google Shape;320;p18"/>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None/>
            </a:pPr>
            <a:r>
              <a:rPr b="1" lang="en-US" sz="4000">
                <a:solidFill>
                  <a:srgbClr val="243255"/>
                </a:solidFill>
                <a:latin typeface="Calibri"/>
                <a:ea typeface="Calibri"/>
                <a:cs typeface="Calibri"/>
                <a:sym typeface="Calibri"/>
              </a:rPr>
              <a:t>Pašefektivitātes pamatelementi</a:t>
            </a:r>
            <a:endParaRPr b="1" sz="4000">
              <a:solidFill>
                <a:srgbClr val="243255"/>
              </a:solidFill>
              <a:latin typeface="Calibri"/>
              <a:ea typeface="Calibri"/>
              <a:cs typeface="Calibri"/>
              <a:sym typeface="Calibri"/>
            </a:endParaRPr>
          </a:p>
        </p:txBody>
      </p:sp>
      <p:sp>
        <p:nvSpPr>
          <p:cNvPr id="321" name="Google Shape;321;p18"/>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322" name="Google Shape;322;p18"/>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323" name="Google Shape;323;p18"/>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324" name="Google Shape;324;p18"/>
          <p:cNvSpPr txBox="1"/>
          <p:nvPr/>
        </p:nvSpPr>
        <p:spPr>
          <a:xfrm>
            <a:off x="938055" y="3046504"/>
            <a:ext cx="16913698" cy="526297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Saskaņā ar Bandura teikto, pašefektivitātes sajūta salīdzinājumā ar konkrētu sniegumu izriet no trim uzskatiem:</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457200" lvl="0" marL="457200" marR="0" rtl="0" algn="just">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Pārliecība par to, kas jādara, lai kaut ko sasniegtu</a:t>
            </a:r>
            <a:endParaRPr/>
          </a:p>
          <a:p>
            <a:pPr indent="-457200" lvl="0" marL="457200" marR="0" rtl="0" algn="just">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Pārliecība par savām spējām paveikt to, kas jādara</a:t>
            </a:r>
            <a:endParaRPr/>
          </a:p>
          <a:p>
            <a:pPr indent="-457200" lvl="0" marL="457200" marR="0" rtl="0" algn="just">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Ticība plānotajam uzdevumam radīs vēlamo efektu</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No otras puses, iepriekšminētā uzskatu sistēma ģenerē no četriem informācijas avotiem:</a:t>
            </a:r>
            <a:endParaRPr/>
          </a:p>
          <a:p>
            <a:pPr indent="-279400" lvl="0" marL="457200" marR="0" rtl="0" algn="just">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457200" lvl="0" marL="457200" marR="0" rtl="0" algn="just">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Tiešā pieredze (t.i., sava know-how jeb kapacitātes rādītāji)</a:t>
            </a:r>
            <a:endParaRPr/>
          </a:p>
          <a:p>
            <a:pPr indent="-457200" lvl="0" marL="457200" marR="0" rtl="0" algn="just">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Netieša pieredze (t.i., salīdzināšana ar citu personu veikumu un darbības virzieniem līdzīgos kontekstos)</a:t>
            </a:r>
            <a:endParaRPr/>
          </a:p>
          <a:p>
            <a:pPr indent="-457200" lvl="0" marL="457200" marR="0" rtl="0" algn="just">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Vienaudžu ietekme</a:t>
            </a:r>
            <a:endParaRPr/>
          </a:p>
          <a:p>
            <a:pPr indent="-457200" lvl="0" marL="457200" marR="0" rtl="0" algn="just">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Fizioloģiskie un emocionālie stāvokļi</a:t>
            </a:r>
            <a:endParaRPr sz="2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19"/>
          <p:cNvSpPr txBox="1"/>
          <p:nvPr/>
        </p:nvSpPr>
        <p:spPr>
          <a:xfrm>
            <a:off x="15087600" y="647700"/>
            <a:ext cx="27641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1.nodaļa</a:t>
            </a:r>
            <a:endParaRPr b="1" i="0" sz="4800">
              <a:solidFill>
                <a:srgbClr val="E12227"/>
              </a:solidFill>
              <a:latin typeface="Tahoma"/>
              <a:ea typeface="Tahoma"/>
              <a:cs typeface="Tahoma"/>
              <a:sym typeface="Tahoma"/>
            </a:endParaRPr>
          </a:p>
        </p:txBody>
      </p:sp>
      <p:sp>
        <p:nvSpPr>
          <p:cNvPr id="331" name="Google Shape;331;p19"/>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None/>
            </a:pPr>
            <a:r>
              <a:rPr b="1" lang="en-US" sz="4000">
                <a:solidFill>
                  <a:srgbClr val="243255"/>
                </a:solidFill>
                <a:latin typeface="Calibri"/>
                <a:ea typeface="Calibri"/>
                <a:cs typeface="Calibri"/>
                <a:sym typeface="Calibri"/>
              </a:rPr>
              <a:t>Pašefektivitātes audzināšanas process</a:t>
            </a:r>
            <a:endParaRPr b="1" sz="4000">
              <a:solidFill>
                <a:srgbClr val="243255"/>
              </a:solidFill>
              <a:latin typeface="Calibri"/>
              <a:ea typeface="Calibri"/>
              <a:cs typeface="Calibri"/>
              <a:sym typeface="Calibri"/>
            </a:endParaRPr>
          </a:p>
        </p:txBody>
      </p:sp>
      <p:sp>
        <p:nvSpPr>
          <p:cNvPr id="332" name="Google Shape;332;p19"/>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333" name="Google Shape;333;p19"/>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334" name="Google Shape;334;p19"/>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335" name="Google Shape;335;p19"/>
          <p:cNvSpPr txBox="1"/>
          <p:nvPr/>
        </p:nvSpPr>
        <p:spPr>
          <a:xfrm>
            <a:off x="938055" y="3046504"/>
            <a:ext cx="16913698" cy="39703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Parasti pašefektivitātes uzskati izriet no trīs posmu procesa:</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514350" lvl="0" marL="514350" marR="0" rtl="0" algn="just">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Izglītība un apmācība par nepieciešamajām prasmēm/kompetencēm no tiešas un netiešas pieredzes</a:t>
            </a:r>
            <a:endParaRPr/>
          </a:p>
          <a:p>
            <a:pPr indent="-514350" lvl="0" marL="514350" marR="0" rtl="0" algn="just">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Iepriekšējā pārbaude “drošā vidē” (t.i., ģimenē un vienaudžiem)</a:t>
            </a:r>
            <a:endParaRPr/>
          </a:p>
          <a:p>
            <a:pPr indent="-514350" lvl="0" marL="514350" marR="0" rtl="0" algn="just">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Jaunapgūto prasmju/kompetenču pilotēšana “naidīgā vidē” (t.i., darbā un ikdienā)</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Pašefektivitātes sajūtas veidošana nozīmē apstiprinājumu un apstiprinājumu no citiem. Process var kaitēt pašapziņai, ja cilvēks audzina neobjektivitāti pret ārēju spriedumu – neļaujot viņam to darīt, var iegūt noderīgas atziņas un rādītājus pašpilnveidošanai.</a:t>
            </a:r>
            <a:endParaRPr sz="2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1" name="Shape 111"/>
        <p:cNvGrpSpPr/>
        <p:nvPr/>
      </p:nvGrpSpPr>
      <p:grpSpPr>
        <a:xfrm>
          <a:off x="0" y="0"/>
          <a:ext cx="0" cy="0"/>
          <a:chOff x="0" y="0"/>
          <a:chExt cx="0" cy="0"/>
        </a:xfrm>
      </p:grpSpPr>
      <p:sp>
        <p:nvSpPr>
          <p:cNvPr id="112" name="Google Shape;112;p2"/>
          <p:cNvSpPr/>
          <p:nvPr/>
        </p:nvSpPr>
        <p:spPr>
          <a:xfrm rot="-5400000">
            <a:off x="1078978" y="3759722"/>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13" name="Google Shape;113;p2"/>
          <p:cNvSpPr txBox="1"/>
          <p:nvPr>
            <p:ph type="title"/>
          </p:nvPr>
        </p:nvSpPr>
        <p:spPr>
          <a:xfrm>
            <a:off x="1050168" y="751064"/>
            <a:ext cx="12852400" cy="751488"/>
          </a:xfrm>
          <a:prstGeom prst="rect">
            <a:avLst/>
          </a:prstGeom>
          <a:noFill/>
          <a:ln>
            <a:noFill/>
          </a:ln>
        </p:spPr>
        <p:txBody>
          <a:bodyPr anchorCtr="0" anchor="t" bIns="0" lIns="0" spcFirstLastPara="1" rIns="0" wrap="square" tIns="12700">
            <a:spAutoFit/>
          </a:bodyPr>
          <a:lstStyle/>
          <a:p>
            <a:pPr indent="0" lvl="0" marL="12700" rtl="0" algn="l">
              <a:spcBef>
                <a:spcPts val="0"/>
              </a:spcBef>
              <a:spcAft>
                <a:spcPts val="0"/>
              </a:spcAft>
              <a:buNone/>
            </a:pPr>
            <a:r>
              <a:rPr lang="en-US" sz="4800">
                <a:solidFill>
                  <a:srgbClr val="E12227"/>
                </a:solidFill>
              </a:rPr>
              <a:t>MĒRĶI UN MĀCĪBU REZULTĀTI</a:t>
            </a:r>
            <a:endParaRPr sz="4800">
              <a:solidFill>
                <a:srgbClr val="E12227"/>
              </a:solidFill>
            </a:endParaRPr>
          </a:p>
        </p:txBody>
      </p:sp>
      <p:sp>
        <p:nvSpPr>
          <p:cNvPr id="114" name="Google Shape;114;p2"/>
          <p:cNvSpPr txBox="1"/>
          <p:nvPr/>
        </p:nvSpPr>
        <p:spPr>
          <a:xfrm>
            <a:off x="1105032" y="2628900"/>
            <a:ext cx="13081000" cy="444994"/>
          </a:xfrm>
          <a:prstGeom prst="rect">
            <a:avLst/>
          </a:prstGeom>
          <a:noFill/>
          <a:ln>
            <a:noFill/>
          </a:ln>
        </p:spPr>
        <p:txBody>
          <a:bodyPr anchorCtr="0" anchor="t" bIns="0" lIns="0" spcFirstLastPara="1" rIns="0" wrap="square" tIns="13950">
            <a:spAutoFit/>
          </a:bodyPr>
          <a:lstStyle/>
          <a:p>
            <a:pPr indent="0" lvl="0" marL="0" marR="0" rtl="0" algn="just">
              <a:spcBef>
                <a:spcPts val="0"/>
              </a:spcBef>
              <a:spcAft>
                <a:spcPts val="0"/>
              </a:spcAft>
              <a:buNone/>
            </a:pPr>
            <a:r>
              <a:rPr b="1" lang="en-US" sz="2800">
                <a:solidFill>
                  <a:srgbClr val="243255"/>
                </a:solidFill>
                <a:latin typeface="Calibri"/>
                <a:ea typeface="Calibri"/>
                <a:cs typeface="Calibri"/>
                <a:sym typeface="Calibri"/>
              </a:rPr>
              <a:t>Šī moduļa beigās jūs varēsiet:</a:t>
            </a:r>
            <a:endParaRPr b="1" sz="2800">
              <a:solidFill>
                <a:srgbClr val="243255"/>
              </a:solidFill>
              <a:latin typeface="Calibri"/>
              <a:ea typeface="Calibri"/>
              <a:cs typeface="Calibri"/>
              <a:sym typeface="Calibri"/>
            </a:endParaRPr>
          </a:p>
        </p:txBody>
      </p:sp>
      <p:sp>
        <p:nvSpPr>
          <p:cNvPr id="115" name="Google Shape;115;p2"/>
          <p:cNvSpPr/>
          <p:nvPr/>
        </p:nvSpPr>
        <p:spPr>
          <a:xfrm>
            <a:off x="0" y="288731"/>
            <a:ext cx="16270605" cy="123825"/>
          </a:xfrm>
          <a:custGeom>
            <a:rect b="b" l="l" r="r" t="t"/>
            <a:pathLst>
              <a:path extrusionOk="0" h="123825" w="16270605">
                <a:moveTo>
                  <a:pt x="0" y="123824"/>
                </a:moveTo>
                <a:lnTo>
                  <a:pt x="0" y="0"/>
                </a:lnTo>
                <a:lnTo>
                  <a:pt x="16270357" y="0"/>
                </a:lnTo>
                <a:lnTo>
                  <a:pt x="16270357" y="123824"/>
                </a:lnTo>
                <a:lnTo>
                  <a:pt x="0" y="123824"/>
                </a:lnTo>
                <a:close/>
              </a:path>
            </a:pathLst>
          </a:custGeom>
          <a:solidFill>
            <a:srgbClr val="152D5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116" name="Google Shape;116;p2"/>
          <p:cNvPicPr preferRelativeResize="0"/>
          <p:nvPr/>
        </p:nvPicPr>
        <p:blipFill rotWithShape="1">
          <a:blip r:embed="rId3">
            <a:alphaModFix/>
          </a:blip>
          <a:srcRect b="0" l="0" r="0" t="0"/>
          <a:stretch/>
        </p:blipFill>
        <p:spPr>
          <a:xfrm>
            <a:off x="3200400" y="9692212"/>
            <a:ext cx="10058400" cy="556688"/>
          </a:xfrm>
          <a:prstGeom prst="rect">
            <a:avLst/>
          </a:prstGeom>
          <a:noFill/>
          <a:ln>
            <a:noFill/>
          </a:ln>
        </p:spPr>
      </p:pic>
      <p:pic>
        <p:nvPicPr>
          <p:cNvPr id="117" name="Google Shape;117;p2"/>
          <p:cNvPicPr preferRelativeResize="0"/>
          <p:nvPr/>
        </p:nvPicPr>
        <p:blipFill rotWithShape="1">
          <a:blip r:embed="rId4">
            <a:alphaModFix/>
          </a:blip>
          <a:srcRect b="0" l="0" r="0" t="0"/>
          <a:stretch/>
        </p:blipFill>
        <p:spPr>
          <a:xfrm>
            <a:off x="1235497" y="9735618"/>
            <a:ext cx="1985322" cy="432844"/>
          </a:xfrm>
          <a:prstGeom prst="rect">
            <a:avLst/>
          </a:prstGeom>
          <a:noFill/>
          <a:ln>
            <a:noFill/>
          </a:ln>
        </p:spPr>
      </p:pic>
      <p:pic>
        <p:nvPicPr>
          <p:cNvPr id="118" name="Google Shape;118;p2"/>
          <p:cNvPicPr preferRelativeResize="0"/>
          <p:nvPr/>
        </p:nvPicPr>
        <p:blipFill rotWithShape="1">
          <a:blip r:embed="rId5">
            <a:alphaModFix/>
          </a:blip>
          <a:srcRect b="0" l="0" r="0" t="0"/>
          <a:stretch/>
        </p:blipFill>
        <p:spPr>
          <a:xfrm>
            <a:off x="168697" y="9745835"/>
            <a:ext cx="936335" cy="449441"/>
          </a:xfrm>
          <a:prstGeom prst="rect">
            <a:avLst/>
          </a:prstGeom>
          <a:noFill/>
          <a:ln>
            <a:noFill/>
          </a:ln>
        </p:spPr>
      </p:pic>
      <p:sp>
        <p:nvSpPr>
          <p:cNvPr id="119" name="Google Shape;119;p2"/>
          <p:cNvSpPr/>
          <p:nvPr/>
        </p:nvSpPr>
        <p:spPr>
          <a:xfrm rot="-5400000">
            <a:off x="1078978" y="4841093"/>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20" name="Google Shape;120;p2"/>
          <p:cNvSpPr/>
          <p:nvPr/>
        </p:nvSpPr>
        <p:spPr>
          <a:xfrm rot="-5400000">
            <a:off x="1078978" y="5922464"/>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21" name="Google Shape;121;p2"/>
          <p:cNvSpPr/>
          <p:nvPr/>
        </p:nvSpPr>
        <p:spPr>
          <a:xfrm rot="-5400000">
            <a:off x="1078978" y="7164428"/>
            <a:ext cx="432844" cy="30480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22" name="Google Shape;122;p2"/>
          <p:cNvSpPr txBox="1"/>
          <p:nvPr/>
        </p:nvSpPr>
        <p:spPr>
          <a:xfrm>
            <a:off x="1637071" y="3614817"/>
            <a:ext cx="14364929" cy="830997"/>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400">
                <a:solidFill>
                  <a:srgbClr val="243255"/>
                </a:solidFill>
                <a:latin typeface="Calibri"/>
                <a:ea typeface="Calibri"/>
                <a:cs typeface="Calibri"/>
                <a:sym typeface="Calibri"/>
              </a:rPr>
              <a:t>Iepazīties ar emocionālās inteliģences jēdzienu</a:t>
            </a:r>
            <a:endParaRPr/>
          </a:p>
          <a:p>
            <a:pPr indent="0" lvl="0" marL="0" marR="0" rtl="0" algn="l">
              <a:spcBef>
                <a:spcPts val="0"/>
              </a:spcBef>
              <a:spcAft>
                <a:spcPts val="0"/>
              </a:spcAft>
              <a:buNone/>
            </a:pPr>
            <a:r>
              <a:rPr b="1" lang="en-US" sz="2400">
                <a:solidFill>
                  <a:srgbClr val="243255"/>
                </a:solidFill>
                <a:latin typeface="Calibri"/>
                <a:ea typeface="Calibri"/>
                <a:cs typeface="Calibri"/>
                <a:sym typeface="Calibri"/>
              </a:rPr>
              <a:t>…</a:t>
            </a:r>
            <a:r>
              <a:rPr b="1" lang="en-US" sz="2400">
                <a:solidFill>
                  <a:schemeClr val="dk1"/>
                </a:solidFill>
                <a:latin typeface="Calibri"/>
                <a:ea typeface="Calibri"/>
                <a:cs typeface="Calibri"/>
                <a:sym typeface="Calibri"/>
              </a:rPr>
              <a:t>lai labāk sagatavotu audzēkņus ar stabilu teorētisko pieredzi</a:t>
            </a:r>
            <a:endParaRPr sz="2400">
              <a:solidFill>
                <a:schemeClr val="dk1"/>
              </a:solidFill>
              <a:latin typeface="Calibri"/>
              <a:ea typeface="Calibri"/>
              <a:cs typeface="Calibri"/>
              <a:sym typeface="Calibri"/>
            </a:endParaRPr>
          </a:p>
        </p:txBody>
      </p:sp>
      <p:sp>
        <p:nvSpPr>
          <p:cNvPr id="123" name="Google Shape;123;p2"/>
          <p:cNvSpPr txBox="1"/>
          <p:nvPr/>
        </p:nvSpPr>
        <p:spPr>
          <a:xfrm>
            <a:off x="1637071" y="4751481"/>
            <a:ext cx="15812729" cy="830997"/>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400">
                <a:solidFill>
                  <a:srgbClr val="243255"/>
                </a:solidFill>
                <a:latin typeface="Calibri"/>
                <a:ea typeface="Calibri"/>
                <a:cs typeface="Calibri"/>
                <a:sym typeface="Calibri"/>
              </a:rPr>
              <a:t>Eksperimentēt un pārbaudīt savu EI reālās dzīves apstākļos</a:t>
            </a:r>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Izglītojamie tiks pakļauti pašiem EI pamatiem un sistēmai, kas viņiem palīdz orientēties sociālajā vidē</a:t>
            </a:r>
            <a:endParaRPr sz="2400">
              <a:solidFill>
                <a:schemeClr val="dk1"/>
              </a:solidFill>
              <a:latin typeface="Calibri"/>
              <a:ea typeface="Calibri"/>
              <a:cs typeface="Calibri"/>
              <a:sym typeface="Calibri"/>
            </a:endParaRPr>
          </a:p>
        </p:txBody>
      </p:sp>
      <p:sp>
        <p:nvSpPr>
          <p:cNvPr id="124" name="Google Shape;124;p2"/>
          <p:cNvSpPr txBox="1"/>
          <p:nvPr/>
        </p:nvSpPr>
        <p:spPr>
          <a:xfrm>
            <a:off x="1676400" y="6975103"/>
            <a:ext cx="14594205" cy="830997"/>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400">
                <a:solidFill>
                  <a:srgbClr val="243255"/>
                </a:solidFill>
                <a:latin typeface="Calibri"/>
                <a:ea typeface="Calibri"/>
                <a:cs typeface="Calibri"/>
                <a:sym typeface="Calibri"/>
              </a:rPr>
              <a:t>Emocionālās apziņas apvienošana ar sociālo inteliģenci</a:t>
            </a:r>
            <a:endParaRPr/>
          </a:p>
          <a:p>
            <a:pPr indent="0" lvl="0" marL="0" marR="0" rtl="0" algn="l">
              <a:spcBef>
                <a:spcPts val="0"/>
              </a:spcBef>
              <a:spcAft>
                <a:spcPts val="0"/>
              </a:spcAft>
              <a:buNone/>
            </a:pPr>
            <a:r>
              <a:rPr b="1" lang="en-US" sz="2400">
                <a:solidFill>
                  <a:srgbClr val="243255"/>
                </a:solidFill>
                <a:latin typeface="Calibri"/>
                <a:ea typeface="Calibri"/>
                <a:cs typeface="Calibri"/>
                <a:sym typeface="Calibri"/>
              </a:rPr>
              <a:t>...</a:t>
            </a:r>
            <a:r>
              <a:rPr b="1" lang="en-US" sz="2400">
                <a:solidFill>
                  <a:schemeClr val="dk1"/>
                </a:solidFill>
                <a:latin typeface="Calibri"/>
                <a:ea typeface="Calibri"/>
                <a:cs typeface="Calibri"/>
                <a:sym typeface="Calibri"/>
              </a:rPr>
              <a:t>sociālais intelekts nozīmē spēju veidot un kopt pozitīvas un stimulējošas starppersonu attiecības</a:t>
            </a:r>
            <a:endParaRPr b="1" sz="2400">
              <a:solidFill>
                <a:schemeClr val="dk1"/>
              </a:solidFill>
              <a:latin typeface="Calibri"/>
              <a:ea typeface="Calibri"/>
              <a:cs typeface="Calibri"/>
              <a:sym typeface="Calibri"/>
            </a:endParaRPr>
          </a:p>
        </p:txBody>
      </p:sp>
      <p:sp>
        <p:nvSpPr>
          <p:cNvPr id="125" name="Google Shape;125;p2"/>
          <p:cNvSpPr txBox="1"/>
          <p:nvPr/>
        </p:nvSpPr>
        <p:spPr>
          <a:xfrm>
            <a:off x="1639529" y="5813003"/>
            <a:ext cx="15505471" cy="830997"/>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400">
                <a:solidFill>
                  <a:srgbClr val="243255"/>
                </a:solidFill>
                <a:latin typeface="Calibri"/>
                <a:ea typeface="Calibri"/>
                <a:cs typeface="Calibri"/>
                <a:sym typeface="Calibri"/>
              </a:rPr>
              <a:t>Būt apzinīgākam un pašefektīvākam, apvienojot EI sistēmu ar EntreComp</a:t>
            </a:r>
            <a:endParaRPr b="1" sz="2400">
              <a:solidFill>
                <a:srgbClr val="243255"/>
              </a:solidFill>
              <a:latin typeface="Calibri"/>
              <a:ea typeface="Calibri"/>
              <a:cs typeface="Calibri"/>
              <a:sym typeface="Calibri"/>
            </a:endParaRPr>
          </a:p>
          <a:p>
            <a:pPr indent="0" lvl="0" marL="0" marR="0" rtl="0" algn="l">
              <a:spcBef>
                <a:spcPts val="0"/>
              </a:spcBef>
              <a:spcAft>
                <a:spcPts val="0"/>
              </a:spcAft>
              <a:buNone/>
            </a:pPr>
            <a:r>
              <a:rPr b="1" lang="en-US" sz="2400">
                <a:solidFill>
                  <a:srgbClr val="243255"/>
                </a:solidFill>
                <a:latin typeface="Calibri"/>
                <a:ea typeface="Calibri"/>
                <a:cs typeface="Calibri"/>
                <a:sym typeface="Calibri"/>
              </a:rPr>
              <a:t>...</a:t>
            </a:r>
            <a:r>
              <a:rPr b="1" lang="en-US" sz="2400">
                <a:solidFill>
                  <a:schemeClr val="dk1"/>
                </a:solidFill>
                <a:latin typeface="Calibri"/>
                <a:ea typeface="Calibri"/>
                <a:cs typeface="Calibri"/>
                <a:sym typeface="Calibri"/>
              </a:rPr>
              <a:t>labāk pārvaldīt un izprast emociju patieso spēku pozitīvam garīgās labklājības stāvoklim</a:t>
            </a:r>
            <a:endParaRPr sz="24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0"/>
          <p:cNvSpPr txBox="1"/>
          <p:nvPr/>
        </p:nvSpPr>
        <p:spPr>
          <a:xfrm>
            <a:off x="15087600" y="647700"/>
            <a:ext cx="27641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1.nodaļa</a:t>
            </a:r>
            <a:endParaRPr b="1" i="0" sz="4800">
              <a:solidFill>
                <a:srgbClr val="E12227"/>
              </a:solidFill>
              <a:latin typeface="Tahoma"/>
              <a:ea typeface="Tahoma"/>
              <a:cs typeface="Tahoma"/>
              <a:sym typeface="Tahoma"/>
            </a:endParaRPr>
          </a:p>
        </p:txBody>
      </p:sp>
      <p:sp>
        <p:nvSpPr>
          <p:cNvPr id="342" name="Google Shape;342;p20"/>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None/>
            </a:pPr>
            <a:r>
              <a:rPr b="1" lang="en-US" sz="4000">
                <a:solidFill>
                  <a:srgbClr val="243255"/>
                </a:solidFill>
                <a:latin typeface="Calibri"/>
                <a:ea typeface="Calibri"/>
                <a:cs typeface="Calibri"/>
                <a:sym typeface="Calibri"/>
              </a:rPr>
              <a:t>Pašapziņa un pašefektivitāte</a:t>
            </a:r>
            <a:endParaRPr b="1" sz="4000">
              <a:solidFill>
                <a:srgbClr val="243255"/>
              </a:solidFill>
              <a:latin typeface="Calibri"/>
              <a:ea typeface="Calibri"/>
              <a:cs typeface="Calibri"/>
              <a:sym typeface="Calibri"/>
            </a:endParaRPr>
          </a:p>
        </p:txBody>
      </p:sp>
      <p:sp>
        <p:nvSpPr>
          <p:cNvPr id="343" name="Google Shape;343;p20"/>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344" name="Google Shape;344;p20"/>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345" name="Google Shape;345;p20"/>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346" name="Google Shape;346;p20"/>
          <p:cNvSpPr txBox="1"/>
          <p:nvPr/>
        </p:nvSpPr>
        <p:spPr>
          <a:xfrm>
            <a:off x="938055" y="3046504"/>
            <a:ext cx="16913698" cy="31085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Banduras pašefektivitāte ir pašapziņas dimensija praksē. Abi jēdzieni ir ļoti savstarpēji saistīti, jo pašefektivitāte balstās uz pašapziņu un otrādi, izmantojot nepārtrauktu uzlabojumu un palielināšanas ciklu.</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 </a:t>
            </a:r>
            <a:r>
              <a:rPr b="1" lang="en-US" sz="2800">
                <a:solidFill>
                  <a:srgbClr val="243255"/>
                </a:solidFill>
                <a:latin typeface="Calibri"/>
                <a:ea typeface="Calibri"/>
                <a:cs typeface="Calibri"/>
                <a:sym typeface="Calibri"/>
              </a:rPr>
              <a:t>Pašapziņa</a:t>
            </a:r>
            <a:r>
              <a:rPr lang="en-US" sz="2800">
                <a:solidFill>
                  <a:srgbClr val="243255"/>
                </a:solidFill>
                <a:latin typeface="Calibri"/>
                <a:ea typeface="Calibri"/>
                <a:cs typeface="Calibri"/>
                <a:sym typeface="Calibri"/>
              </a:rPr>
              <a:t> </a:t>
            </a:r>
            <a:r>
              <a:rPr lang="en-US" sz="2800">
                <a:solidFill>
                  <a:schemeClr val="dk1"/>
                </a:solidFill>
                <a:latin typeface="Calibri"/>
                <a:ea typeface="Calibri"/>
                <a:cs typeface="Calibri"/>
                <a:sym typeface="Calibri"/>
              </a:rPr>
              <a:t>ir pilnīga pārbaude, un tās rezultātā tiek noteikta galīgā diagnoze vissvarīgākajās intervences jomās</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 </a:t>
            </a:r>
            <a:r>
              <a:rPr b="1" lang="en-US" sz="2800">
                <a:solidFill>
                  <a:srgbClr val="243255"/>
                </a:solidFill>
                <a:latin typeface="Calibri"/>
                <a:ea typeface="Calibri"/>
                <a:cs typeface="Calibri"/>
                <a:sym typeface="Calibri"/>
              </a:rPr>
              <a:t>Pašefektivitāte</a:t>
            </a:r>
            <a:r>
              <a:rPr lang="en-US" sz="2800">
                <a:solidFill>
                  <a:schemeClr val="dk1"/>
                </a:solidFill>
                <a:latin typeface="Calibri"/>
                <a:ea typeface="Calibri"/>
                <a:cs typeface="Calibri"/>
                <a:sym typeface="Calibri"/>
              </a:rPr>
              <a:t> ir rehabilitācijas process, un tas nav no vieglākajiem, jo tas virzās cauri kļūdām, pielāgojumiem, precizējošām stratēģijām un garam testēšanas un apstiprināšanas ciklam.</a:t>
            </a:r>
            <a:endParaRPr sz="2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1"/>
          <p:cNvSpPr txBox="1"/>
          <p:nvPr/>
        </p:nvSpPr>
        <p:spPr>
          <a:xfrm>
            <a:off x="15087600" y="647700"/>
            <a:ext cx="27641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1.nodaļa</a:t>
            </a:r>
            <a:endParaRPr b="1" i="0" sz="4800">
              <a:solidFill>
                <a:srgbClr val="E12227"/>
              </a:solidFill>
              <a:latin typeface="Tahoma"/>
              <a:ea typeface="Tahoma"/>
              <a:cs typeface="Tahoma"/>
              <a:sym typeface="Tahoma"/>
            </a:endParaRPr>
          </a:p>
        </p:txBody>
      </p:sp>
      <p:sp>
        <p:nvSpPr>
          <p:cNvPr id="353" name="Google Shape;353;p21"/>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None/>
            </a:pPr>
            <a:r>
              <a:rPr b="1" lang="en-US" sz="4000">
                <a:solidFill>
                  <a:srgbClr val="243255"/>
                </a:solidFill>
                <a:latin typeface="Calibri"/>
                <a:ea typeface="Calibri"/>
                <a:cs typeface="Calibri"/>
                <a:sym typeface="Calibri"/>
              </a:rPr>
              <a:t>Pašapziņa un pašefektivitāte EntreComp</a:t>
            </a:r>
            <a:endParaRPr b="1" sz="4000">
              <a:solidFill>
                <a:srgbClr val="243255"/>
              </a:solidFill>
              <a:latin typeface="Calibri"/>
              <a:ea typeface="Calibri"/>
              <a:cs typeface="Calibri"/>
              <a:sym typeface="Calibri"/>
            </a:endParaRPr>
          </a:p>
        </p:txBody>
      </p:sp>
      <p:sp>
        <p:nvSpPr>
          <p:cNvPr id="354" name="Google Shape;354;p21"/>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355" name="Google Shape;355;p21"/>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356" name="Google Shape;356;p21"/>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357" name="Google Shape;357;p21"/>
          <p:cNvSpPr txBox="1"/>
          <p:nvPr/>
        </p:nvSpPr>
        <p:spPr>
          <a:xfrm>
            <a:off x="938055" y="3046504"/>
            <a:ext cx="16913698"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Par laimi, EntreComp piedāvā uzticamu pašnovērtējuma modeli, kas sastāv no astoņiem zināšanu līmeņiem, ko varat izmantot, lai uzraudzītu un novērtētu savu progresu katrā no 15 kompetencēm.</a:t>
            </a:r>
            <a:endParaRPr sz="2800">
              <a:solidFill>
                <a:schemeClr val="dk1"/>
              </a:solidFill>
              <a:latin typeface="Calibri"/>
              <a:ea typeface="Calibri"/>
              <a:cs typeface="Calibri"/>
              <a:sym typeface="Calibri"/>
            </a:endParaRPr>
          </a:p>
        </p:txBody>
      </p:sp>
      <p:graphicFrame>
        <p:nvGraphicFramePr>
          <p:cNvPr id="358" name="Google Shape;358;p21"/>
          <p:cNvGraphicFramePr/>
          <p:nvPr/>
        </p:nvGraphicFramePr>
        <p:xfrm>
          <a:off x="1014176" y="4022650"/>
          <a:ext cx="3000000" cy="3000000"/>
        </p:xfrm>
        <a:graphic>
          <a:graphicData uri="http://schemas.openxmlformats.org/drawingml/2006/table">
            <a:tbl>
              <a:tblPr bandRow="1" firstRow="1">
                <a:noFill/>
                <a:tableStyleId>{70C31234-4591-495E-A02C-7825F14D43CA}</a:tableStyleId>
              </a:tblPr>
              <a:tblGrid>
                <a:gridCol w="2032450"/>
                <a:gridCol w="2032450"/>
                <a:gridCol w="2032450"/>
                <a:gridCol w="2032450"/>
                <a:gridCol w="2032450"/>
                <a:gridCol w="2032450"/>
                <a:gridCol w="2032450"/>
                <a:gridCol w="2032450"/>
              </a:tblGrid>
              <a:tr h="310050">
                <a:tc gridSpan="2">
                  <a:txBody>
                    <a:bodyPr/>
                    <a:lstStyle/>
                    <a:p>
                      <a:pPr indent="0" lvl="0" marL="0" marR="0" rtl="0" algn="ctr">
                        <a:spcBef>
                          <a:spcPts val="0"/>
                        </a:spcBef>
                        <a:spcAft>
                          <a:spcPts val="0"/>
                        </a:spcAft>
                        <a:buNone/>
                      </a:pPr>
                      <a:r>
                        <a:rPr i="1" lang="en-US" sz="1800" u="none" cap="none" strike="noStrike">
                          <a:solidFill>
                            <a:schemeClr val="dk1"/>
                          </a:solidFill>
                        </a:rPr>
                        <a:t>Pamats</a:t>
                      </a:r>
                      <a:endParaRPr i="1" sz="18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hMerge="1"/>
                <a:tc gridSpan="2">
                  <a:txBody>
                    <a:bodyPr/>
                    <a:lstStyle/>
                    <a:p>
                      <a:pPr indent="0" lvl="0" marL="0" marR="0" rtl="0" algn="ctr">
                        <a:spcBef>
                          <a:spcPts val="0"/>
                        </a:spcBef>
                        <a:spcAft>
                          <a:spcPts val="0"/>
                        </a:spcAft>
                        <a:buNone/>
                      </a:pPr>
                      <a:r>
                        <a:rPr i="1" lang="en-US" sz="1800" u="none" cap="none" strike="noStrike">
                          <a:solidFill>
                            <a:schemeClr val="dk1"/>
                          </a:solidFill>
                        </a:rPr>
                        <a:t>Vidēja līmeņa</a:t>
                      </a:r>
                      <a:endParaRPr i="1" sz="18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B8B7"/>
                    </a:solidFill>
                  </a:tcPr>
                </a:tc>
                <a:tc hMerge="1"/>
                <a:tc gridSpan="2">
                  <a:txBody>
                    <a:bodyPr/>
                    <a:lstStyle/>
                    <a:p>
                      <a:pPr indent="0" lvl="0" marL="0" marR="0" rtl="0" algn="ctr">
                        <a:spcBef>
                          <a:spcPts val="0"/>
                        </a:spcBef>
                        <a:spcAft>
                          <a:spcPts val="0"/>
                        </a:spcAft>
                        <a:buNone/>
                      </a:pPr>
                      <a:r>
                        <a:rPr i="1" lang="en-US" sz="1800" u="none" cap="none" strike="noStrike">
                          <a:solidFill>
                            <a:schemeClr val="dk1"/>
                          </a:solidFill>
                        </a:rPr>
                        <a:t>Advanced</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9593"/>
                    </a:solidFill>
                  </a:tcPr>
                </a:tc>
                <a:tc hMerge="1"/>
                <a:tc gridSpan="2">
                  <a:txBody>
                    <a:bodyPr/>
                    <a:lstStyle/>
                    <a:p>
                      <a:pPr indent="0" lvl="0" marL="0" marR="0" rtl="0" algn="ctr">
                        <a:spcBef>
                          <a:spcPts val="0"/>
                        </a:spcBef>
                        <a:spcAft>
                          <a:spcPts val="0"/>
                        </a:spcAft>
                        <a:buNone/>
                      </a:pPr>
                      <a:r>
                        <a:rPr i="1" lang="en-US" sz="1800" u="none" cap="none" strike="noStrike">
                          <a:solidFill>
                            <a:schemeClr val="dk1"/>
                          </a:solidFill>
                        </a:rPr>
                        <a:t>Eksperts</a:t>
                      </a:r>
                      <a:endParaRPr i="1" sz="18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2"/>
                    </a:solidFill>
                  </a:tcPr>
                </a:tc>
                <a:tc hMerge="1"/>
              </a:tr>
              <a:tr h="542600">
                <a:tc gridSpan="2">
                  <a:txBody>
                    <a:bodyPr/>
                    <a:lstStyle/>
                    <a:p>
                      <a:pPr indent="0" lvl="0" marL="0" marR="0" rtl="0" algn="l">
                        <a:spcBef>
                          <a:spcPts val="0"/>
                        </a:spcBef>
                        <a:spcAft>
                          <a:spcPts val="0"/>
                        </a:spcAft>
                        <a:buNone/>
                      </a:pPr>
                      <a:r>
                        <a:rPr lang="en-US" sz="1800" u="none" cap="none" strike="noStrike"/>
                        <a:t>Paļaujoties uz atbalstu no citiem</a:t>
                      </a:r>
                      <a:endParaRPr sz="18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hMerge="1"/>
                <a:tc gridSpan="2">
                  <a:txBody>
                    <a:bodyPr/>
                    <a:lstStyle/>
                    <a:p>
                      <a:pPr indent="0" lvl="0" marL="0" marR="0" rtl="0" algn="l">
                        <a:spcBef>
                          <a:spcPts val="0"/>
                        </a:spcBef>
                        <a:spcAft>
                          <a:spcPts val="0"/>
                        </a:spcAft>
                        <a:buNone/>
                      </a:pPr>
                      <a:r>
                        <a:rPr lang="en-US" sz="1800"/>
                        <a:t>Neatkarības veidošana</a:t>
                      </a:r>
                      <a:endParaRPr sz="18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B8B7"/>
                    </a:solidFill>
                  </a:tcPr>
                </a:tc>
                <a:tc hMerge="1"/>
                <a:tc gridSpan="2">
                  <a:txBody>
                    <a:bodyPr/>
                    <a:lstStyle/>
                    <a:p>
                      <a:pPr indent="0" lvl="0" marL="0" marR="0" rtl="0" algn="l">
                        <a:spcBef>
                          <a:spcPts val="0"/>
                        </a:spcBef>
                        <a:spcAft>
                          <a:spcPts val="0"/>
                        </a:spcAft>
                        <a:buNone/>
                      </a:pPr>
                      <a:r>
                        <a:rPr lang="en-US" sz="1800"/>
                        <a:t>Atbildības uzņemšanās</a:t>
                      </a:r>
                      <a:endParaRPr sz="18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9593"/>
                    </a:solidFill>
                  </a:tcPr>
                </a:tc>
                <a:tc hMerge="1"/>
                <a:tc gridSpan="2">
                  <a:txBody>
                    <a:bodyPr/>
                    <a:lstStyle/>
                    <a:p>
                      <a:pPr indent="0" lvl="0" marL="0" marR="0" rtl="0" algn="l">
                        <a:spcBef>
                          <a:spcPts val="0"/>
                        </a:spcBef>
                        <a:spcAft>
                          <a:spcPts val="0"/>
                        </a:spcAft>
                        <a:buNone/>
                      </a:pPr>
                      <a:r>
                        <a:rPr lang="en-US" sz="1800"/>
                        <a:t>Pārmaiņu, inovāciju un izaugsmes virzīšana</a:t>
                      </a:r>
                      <a:endParaRPr sz="18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2"/>
                    </a:solidFill>
                  </a:tcPr>
                </a:tc>
                <a:tc hMerge="1"/>
              </a:tr>
              <a:tr h="1108325">
                <a:tc>
                  <a:txBody>
                    <a:bodyPr/>
                    <a:lstStyle/>
                    <a:p>
                      <a:pPr indent="0" lvl="0" marL="0" marR="0" rtl="0" algn="l">
                        <a:spcBef>
                          <a:spcPts val="0"/>
                        </a:spcBef>
                        <a:spcAft>
                          <a:spcPts val="0"/>
                        </a:spcAft>
                        <a:buNone/>
                      </a:pPr>
                      <a:r>
                        <a:rPr lang="en-US" sz="1500"/>
                        <a:t>Tiešā uzraudzībā</a:t>
                      </a:r>
                      <a:endParaRPr sz="15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0" lvl="0" marL="0" marR="0" rtl="0" algn="l">
                        <a:spcBef>
                          <a:spcPts val="0"/>
                        </a:spcBef>
                        <a:spcAft>
                          <a:spcPts val="0"/>
                        </a:spcAft>
                        <a:buNone/>
                      </a:pPr>
                      <a:r>
                        <a:rPr lang="en-US" sz="1500"/>
                        <a:t>Ar samazinātu atbalstu no citiem, zināmu autonomiju un kopā ar maniem vienaudžiem.</a:t>
                      </a:r>
                      <a:endParaRPr sz="15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0" lvl="0" marL="0" marR="0" rtl="0" algn="l">
                        <a:spcBef>
                          <a:spcPts val="0"/>
                        </a:spcBef>
                        <a:spcAft>
                          <a:spcPts val="0"/>
                        </a:spcAft>
                        <a:buNone/>
                      </a:pPr>
                      <a:r>
                        <a:rPr lang="en-US" sz="1500"/>
                        <a:t>Pati un kopā ar vienaudžiem.</a:t>
                      </a:r>
                      <a:endParaRPr sz="15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B8B7"/>
                    </a:solidFill>
                  </a:tcPr>
                </a:tc>
                <a:tc>
                  <a:txBody>
                    <a:bodyPr/>
                    <a:lstStyle/>
                    <a:p>
                      <a:pPr indent="0" lvl="0" marL="0" marR="0" rtl="0" algn="l">
                        <a:spcBef>
                          <a:spcPts val="0"/>
                        </a:spcBef>
                        <a:spcAft>
                          <a:spcPts val="0"/>
                        </a:spcAft>
                        <a:buNone/>
                      </a:pPr>
                      <a:r>
                        <a:rPr lang="en-US" sz="1500"/>
                        <a:t>Dažu pienākumu uzņemšanās un dalīšana.</a:t>
                      </a:r>
                      <a:endParaRPr sz="15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B8B7"/>
                    </a:solidFill>
                  </a:tcPr>
                </a:tc>
                <a:tc>
                  <a:txBody>
                    <a:bodyPr/>
                    <a:lstStyle/>
                    <a:p>
                      <a:pPr indent="0" lvl="0" marL="0" marR="0" rtl="0" algn="l">
                        <a:spcBef>
                          <a:spcPts val="0"/>
                        </a:spcBef>
                        <a:spcAft>
                          <a:spcPts val="0"/>
                        </a:spcAft>
                        <a:buNone/>
                      </a:pPr>
                      <a:r>
                        <a:rPr lang="en-US" sz="1500"/>
                        <a:t>Ar dažiem norādījumiem un kopā ar citiem.</a:t>
                      </a:r>
                      <a:endParaRPr sz="15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9593"/>
                    </a:solidFill>
                  </a:tcPr>
                </a:tc>
                <a:tc>
                  <a:txBody>
                    <a:bodyPr/>
                    <a:lstStyle/>
                    <a:p>
                      <a:pPr indent="0" lvl="0" marL="0" marR="0" rtl="0" algn="l">
                        <a:spcBef>
                          <a:spcPts val="0"/>
                        </a:spcBef>
                        <a:spcAft>
                          <a:spcPts val="0"/>
                        </a:spcAft>
                        <a:buNone/>
                      </a:pPr>
                      <a:r>
                        <a:rPr lang="en-US" sz="1500"/>
                        <a:t>Uzņemties atbildību par lēmumu pieņemšanu un sadarbību ar citiem.</a:t>
                      </a:r>
                      <a:endParaRPr sz="15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9593"/>
                    </a:solidFill>
                  </a:tcPr>
                </a:tc>
                <a:tc>
                  <a:txBody>
                    <a:bodyPr/>
                    <a:lstStyle/>
                    <a:p>
                      <a:pPr indent="0" lvl="0" marL="0" marR="0" rtl="0" algn="l">
                        <a:spcBef>
                          <a:spcPts val="0"/>
                        </a:spcBef>
                        <a:spcAft>
                          <a:spcPts val="0"/>
                        </a:spcAft>
                        <a:buNone/>
                      </a:pPr>
                      <a:r>
                        <a:rPr lang="en-US" sz="1500"/>
                        <a:t>Uzņemties atbildību par ieguldījumu sarežģītās norisēs konkrētā jomā.</a:t>
                      </a:r>
                      <a:endParaRPr sz="15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2"/>
                    </a:solidFill>
                  </a:tcPr>
                </a:tc>
                <a:tc>
                  <a:txBody>
                    <a:bodyPr/>
                    <a:lstStyle/>
                    <a:p>
                      <a:pPr indent="0" lvl="0" marL="0" marR="0" rtl="0" algn="l">
                        <a:spcBef>
                          <a:spcPts val="0"/>
                        </a:spcBef>
                        <a:spcAft>
                          <a:spcPts val="0"/>
                        </a:spcAft>
                        <a:buNone/>
                      </a:pPr>
                      <a:r>
                        <a:rPr lang="en-US" sz="1500"/>
                        <a:t>Būtisks ieguldījums konkrētas jomas attīstībā.</a:t>
                      </a:r>
                      <a:endParaRPr sz="15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2"/>
                    </a:solidFill>
                  </a:tcPr>
                </a:tc>
              </a:tr>
              <a:tr h="310050">
                <a:tc>
                  <a:txBody>
                    <a:bodyPr/>
                    <a:lstStyle/>
                    <a:p>
                      <a:pPr indent="0" lvl="0" marL="0" marR="0" rtl="0" algn="ctr">
                        <a:spcBef>
                          <a:spcPts val="0"/>
                        </a:spcBef>
                        <a:spcAft>
                          <a:spcPts val="0"/>
                        </a:spcAft>
                        <a:buNone/>
                      </a:pPr>
                      <a:r>
                        <a:rPr b="1" lang="en-US" sz="1800">
                          <a:solidFill>
                            <a:srgbClr val="002060"/>
                          </a:solidFill>
                        </a:rPr>
                        <a:t>Atklāj</a:t>
                      </a:r>
                      <a:endParaRPr b="1" sz="1800">
                        <a:solidFill>
                          <a:srgbClr val="00206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0" lvl="0" marL="0" marR="0" rtl="0" algn="ctr">
                        <a:spcBef>
                          <a:spcPts val="0"/>
                        </a:spcBef>
                        <a:spcAft>
                          <a:spcPts val="0"/>
                        </a:spcAft>
                        <a:buNone/>
                      </a:pPr>
                      <a:r>
                        <a:rPr b="1" lang="en-US" sz="1800">
                          <a:solidFill>
                            <a:srgbClr val="002060"/>
                          </a:solidFill>
                        </a:rPr>
                        <a:t>Izpēti</a:t>
                      </a:r>
                      <a:endParaRPr b="1" sz="1800">
                        <a:solidFill>
                          <a:srgbClr val="00206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0" lvl="0" marL="0" marR="0" rtl="0" algn="ctr">
                        <a:spcBef>
                          <a:spcPts val="0"/>
                        </a:spcBef>
                        <a:spcAft>
                          <a:spcPts val="0"/>
                        </a:spcAft>
                        <a:buNone/>
                      </a:pPr>
                      <a:r>
                        <a:rPr b="1" lang="en-US" sz="1800">
                          <a:solidFill>
                            <a:srgbClr val="002060"/>
                          </a:solidFill>
                        </a:rPr>
                        <a:t>Eksperimentē</a:t>
                      </a:r>
                      <a:endParaRPr b="1" sz="1800">
                        <a:solidFill>
                          <a:srgbClr val="00206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B8B7"/>
                    </a:solidFill>
                  </a:tcPr>
                </a:tc>
                <a:tc>
                  <a:txBody>
                    <a:bodyPr/>
                    <a:lstStyle/>
                    <a:p>
                      <a:pPr indent="0" lvl="0" marL="0" marR="0" rtl="0" algn="ctr">
                        <a:spcBef>
                          <a:spcPts val="0"/>
                        </a:spcBef>
                        <a:spcAft>
                          <a:spcPts val="0"/>
                        </a:spcAft>
                        <a:buNone/>
                      </a:pPr>
                      <a:r>
                        <a:rPr b="1" lang="en-US" sz="1800">
                          <a:solidFill>
                            <a:srgbClr val="002060"/>
                          </a:solidFill>
                        </a:rPr>
                        <a:t>Riskē</a:t>
                      </a:r>
                      <a:endParaRPr b="1" sz="1800">
                        <a:solidFill>
                          <a:srgbClr val="00206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B8B7"/>
                    </a:solidFill>
                  </a:tcPr>
                </a:tc>
                <a:tc>
                  <a:txBody>
                    <a:bodyPr/>
                    <a:lstStyle/>
                    <a:p>
                      <a:pPr indent="0" lvl="0" marL="0" marR="0" rtl="0" algn="ctr">
                        <a:spcBef>
                          <a:spcPts val="0"/>
                        </a:spcBef>
                        <a:spcAft>
                          <a:spcPts val="0"/>
                        </a:spcAft>
                        <a:buNone/>
                      </a:pPr>
                      <a:r>
                        <a:rPr b="1" lang="en-US" sz="1800">
                          <a:solidFill>
                            <a:srgbClr val="002060"/>
                          </a:solidFill>
                        </a:rPr>
                        <a:t>Uzlabo</a:t>
                      </a:r>
                      <a:endParaRPr b="1" sz="1800">
                        <a:solidFill>
                          <a:srgbClr val="00206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9593"/>
                    </a:solidFill>
                  </a:tcPr>
                </a:tc>
                <a:tc>
                  <a:txBody>
                    <a:bodyPr/>
                    <a:lstStyle/>
                    <a:p>
                      <a:pPr indent="0" lvl="0" marL="0" marR="0" rtl="0" algn="ctr">
                        <a:spcBef>
                          <a:spcPts val="0"/>
                        </a:spcBef>
                        <a:spcAft>
                          <a:spcPts val="0"/>
                        </a:spcAft>
                        <a:buNone/>
                      </a:pPr>
                      <a:r>
                        <a:rPr b="1" lang="en-US" sz="1800">
                          <a:solidFill>
                            <a:srgbClr val="002060"/>
                          </a:solidFill>
                        </a:rPr>
                        <a:t>Pastiprini</a:t>
                      </a:r>
                      <a:endParaRPr b="1" sz="1800">
                        <a:solidFill>
                          <a:srgbClr val="00206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9593"/>
                    </a:solidFill>
                  </a:tcPr>
                </a:tc>
                <a:tc>
                  <a:txBody>
                    <a:bodyPr/>
                    <a:lstStyle/>
                    <a:p>
                      <a:pPr indent="0" lvl="0" marL="0" marR="0" rtl="0" algn="ctr">
                        <a:spcBef>
                          <a:spcPts val="0"/>
                        </a:spcBef>
                        <a:spcAft>
                          <a:spcPts val="0"/>
                        </a:spcAft>
                        <a:buNone/>
                      </a:pPr>
                      <a:r>
                        <a:rPr b="1" lang="en-US" sz="1800">
                          <a:solidFill>
                            <a:srgbClr val="002060"/>
                          </a:solidFill>
                        </a:rPr>
                        <a:t>Paplašini</a:t>
                      </a:r>
                      <a:endParaRPr b="1" sz="1800">
                        <a:solidFill>
                          <a:srgbClr val="00206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2"/>
                    </a:solidFill>
                  </a:tcPr>
                </a:tc>
                <a:tc>
                  <a:txBody>
                    <a:bodyPr/>
                    <a:lstStyle/>
                    <a:p>
                      <a:pPr indent="0" lvl="0" marL="0" marR="0" rtl="0" algn="ctr">
                        <a:spcBef>
                          <a:spcPts val="0"/>
                        </a:spcBef>
                        <a:spcAft>
                          <a:spcPts val="0"/>
                        </a:spcAft>
                        <a:buNone/>
                      </a:pPr>
                      <a:r>
                        <a:rPr b="1" lang="en-US" sz="1800">
                          <a:solidFill>
                            <a:srgbClr val="002060"/>
                          </a:solidFill>
                        </a:rPr>
                        <a:t>Transformē</a:t>
                      </a:r>
                      <a:endParaRPr b="1" sz="1800">
                        <a:solidFill>
                          <a:srgbClr val="00206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2"/>
                    </a:solidFill>
                  </a:tcPr>
                </a:tc>
              </a:tr>
              <a:tr h="1731125">
                <a:tc>
                  <a:txBody>
                    <a:bodyPr/>
                    <a:lstStyle/>
                    <a:p>
                      <a:pPr indent="0" lvl="0" marL="0" marR="0" rtl="0" algn="l">
                        <a:spcBef>
                          <a:spcPts val="0"/>
                        </a:spcBef>
                        <a:spcAft>
                          <a:spcPts val="0"/>
                        </a:spcAft>
                        <a:buNone/>
                      </a:pPr>
                      <a:r>
                        <a:rPr lang="en-US" sz="1600"/>
                        <a:t>Es varu noteikt savas vajadzības, vēlmes, intereses un mērķus.</a:t>
                      </a:r>
                      <a:endParaRPr b="1" sz="1600">
                        <a:solidFill>
                          <a:srgbClr val="00206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0" lvl="0" marL="0" marR="0" rtl="0" algn="l">
                        <a:spcBef>
                          <a:spcPts val="0"/>
                        </a:spcBef>
                        <a:spcAft>
                          <a:spcPts val="0"/>
                        </a:spcAft>
                        <a:buNone/>
                      </a:pPr>
                      <a:r>
                        <a:rPr lang="en-US" sz="1600"/>
                        <a:t>Es varu aprakstīt savas vajadzības, vēlmes, intereses un mērķus.</a:t>
                      </a:r>
                      <a:endParaRPr b="1" sz="1600">
                        <a:solidFill>
                          <a:srgbClr val="00206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ADA"/>
                    </a:solidFill>
                  </a:tcPr>
                </a:tc>
                <a:tc>
                  <a:txBody>
                    <a:bodyPr/>
                    <a:lstStyle/>
                    <a:p>
                      <a:pPr indent="0" lvl="0" marL="0" marR="0" rtl="0" algn="l">
                        <a:spcBef>
                          <a:spcPts val="0"/>
                        </a:spcBef>
                        <a:spcAft>
                          <a:spcPts val="0"/>
                        </a:spcAft>
                        <a:buNone/>
                      </a:pPr>
                      <a:r>
                        <a:rPr b="0" lang="en-US" sz="1600">
                          <a:solidFill>
                            <a:schemeClr val="dk1"/>
                          </a:solidFill>
                        </a:rPr>
                        <a:t>Es varu apņemties</a:t>
                      </a:r>
                      <a:endParaRPr/>
                    </a:p>
                    <a:p>
                      <a:pPr indent="0" lvl="0" marL="0" marR="0" rtl="0" algn="l">
                        <a:spcBef>
                          <a:spcPts val="0"/>
                        </a:spcBef>
                        <a:spcAft>
                          <a:spcPts val="0"/>
                        </a:spcAft>
                        <a:buNone/>
                      </a:pPr>
                      <a:r>
                        <a:rPr b="0" lang="en-US" sz="1600">
                          <a:solidFill>
                            <a:schemeClr val="dk1"/>
                          </a:solidFill>
                        </a:rPr>
                        <a:t>lai izpildītu manu</a:t>
                      </a:r>
                      <a:endParaRPr/>
                    </a:p>
                    <a:p>
                      <a:pPr indent="0" lvl="0" marL="0" marR="0" rtl="0" algn="l">
                        <a:spcBef>
                          <a:spcPts val="0"/>
                        </a:spcBef>
                        <a:spcAft>
                          <a:spcPts val="0"/>
                        </a:spcAft>
                        <a:buNone/>
                      </a:pPr>
                      <a:r>
                        <a:rPr b="0" lang="en-US" sz="1600">
                          <a:solidFill>
                            <a:schemeClr val="dk1"/>
                          </a:solidFill>
                        </a:rPr>
                        <a:t>vajadzības, vēlmes,</a:t>
                      </a:r>
                      <a:endParaRPr/>
                    </a:p>
                    <a:p>
                      <a:pPr indent="0" lvl="0" marL="0" marR="0" rtl="0" algn="l">
                        <a:spcBef>
                          <a:spcPts val="0"/>
                        </a:spcBef>
                        <a:spcAft>
                          <a:spcPts val="0"/>
                        </a:spcAft>
                        <a:buNone/>
                      </a:pPr>
                      <a:r>
                        <a:rPr b="0" lang="en-US" sz="1600">
                          <a:solidFill>
                            <a:schemeClr val="dk1"/>
                          </a:solidFill>
                        </a:rPr>
                        <a:t>intereses un</a:t>
                      </a:r>
                      <a:endParaRPr/>
                    </a:p>
                    <a:p>
                      <a:pPr indent="0" lvl="0" marL="0" marR="0" rtl="0" algn="l">
                        <a:spcBef>
                          <a:spcPts val="0"/>
                        </a:spcBef>
                        <a:spcAft>
                          <a:spcPts val="0"/>
                        </a:spcAft>
                        <a:buNone/>
                      </a:pPr>
                      <a:r>
                        <a:rPr b="0" lang="en-US" sz="1600">
                          <a:solidFill>
                            <a:schemeClr val="dk1"/>
                          </a:solidFill>
                        </a:rPr>
                        <a:t>mērķi.</a:t>
                      </a:r>
                      <a:endParaRPr b="0" sz="16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B8B7"/>
                    </a:solidFill>
                  </a:tcPr>
                </a:tc>
                <a:tc>
                  <a:txBody>
                    <a:bodyPr/>
                    <a:lstStyle/>
                    <a:p>
                      <a:pPr indent="0" lvl="0" marL="0" marR="0" rtl="0" algn="l">
                        <a:spcBef>
                          <a:spcPts val="0"/>
                        </a:spcBef>
                        <a:spcAft>
                          <a:spcPts val="0"/>
                        </a:spcAft>
                        <a:buNone/>
                      </a:pPr>
                      <a:r>
                        <a:rPr b="0" lang="en-US" sz="1600">
                          <a:solidFill>
                            <a:schemeClr val="dk1"/>
                          </a:solidFill>
                        </a:rPr>
                        <a:t>Es varu pārdomāt savas individuālās un grupas vajadzības, vēlmes, intereses un centienus saistībā ar iespējām un nākotnes perspektīvām.</a:t>
                      </a:r>
                      <a:endParaRPr b="0" sz="16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5B8B7"/>
                    </a:solidFill>
                  </a:tcPr>
                </a:tc>
                <a:tc>
                  <a:txBody>
                    <a:bodyPr/>
                    <a:lstStyle/>
                    <a:p>
                      <a:pPr indent="0" lvl="0" marL="0" marR="0" rtl="0" algn="l">
                        <a:spcBef>
                          <a:spcPts val="0"/>
                        </a:spcBef>
                        <a:spcAft>
                          <a:spcPts val="0"/>
                        </a:spcAft>
                        <a:buNone/>
                      </a:pPr>
                      <a:r>
                        <a:rPr lang="en-US" sz="1600"/>
                        <a:t>Es varu pārvērst savas vajadzības, vēlmes, intereses un centienus mērķos, kas man palīdz tos sasniegt.</a:t>
                      </a:r>
                      <a:endParaRPr b="1" sz="1600">
                        <a:solidFill>
                          <a:srgbClr val="00206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9593"/>
                    </a:solidFill>
                  </a:tcPr>
                </a:tc>
                <a:tc>
                  <a:txBody>
                    <a:bodyPr/>
                    <a:lstStyle/>
                    <a:p>
                      <a:pPr indent="0" lvl="0" marL="0" marR="0" rtl="0" algn="l">
                        <a:spcBef>
                          <a:spcPts val="0"/>
                        </a:spcBef>
                        <a:spcAft>
                          <a:spcPts val="0"/>
                        </a:spcAft>
                        <a:buNone/>
                      </a:pPr>
                      <a:r>
                        <a:rPr b="1" lang="en-US" sz="1600">
                          <a:solidFill>
                            <a:srgbClr val="002060"/>
                          </a:solidFill>
                        </a:rPr>
                        <a:t>Es varu palīdzēt citiem pārdomāt viņu vajadzības, vēlmes, intereses un centienus un to, kā viņi var tās pārvērst mērķos.</a:t>
                      </a:r>
                      <a:endParaRPr b="1" sz="1600">
                        <a:solidFill>
                          <a:srgbClr val="00206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9593"/>
                    </a:solidFill>
                  </a:tcPr>
                </a:tc>
                <a:tc>
                  <a:txBody>
                    <a:bodyPr/>
                    <a:lstStyle/>
                    <a:p>
                      <a:pPr indent="0" lvl="0" marL="0" marR="0" rtl="0" algn="l">
                        <a:spcBef>
                          <a:spcPts val="0"/>
                        </a:spcBef>
                        <a:spcAft>
                          <a:spcPts val="0"/>
                        </a:spcAft>
                        <a:buNone/>
                      </a:pPr>
                      <a:r>
                        <a:rPr b="1" lang="en-US" sz="1600">
                          <a:solidFill>
                            <a:srgbClr val="002060"/>
                          </a:solidFill>
                        </a:rPr>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2"/>
                    </a:solidFill>
                  </a:tcPr>
                </a:tc>
                <a:tc>
                  <a:txBody>
                    <a:bodyPr/>
                    <a:lstStyle/>
                    <a:p>
                      <a:pPr indent="0" lvl="0" marL="0" marR="0" rtl="0" algn="l">
                        <a:spcBef>
                          <a:spcPts val="0"/>
                        </a:spcBef>
                        <a:spcAft>
                          <a:spcPts val="0"/>
                        </a:spcAft>
                        <a:buNone/>
                      </a:pPr>
                      <a:r>
                        <a:rPr b="1" lang="en-US" sz="1600">
                          <a:solidFill>
                            <a:srgbClr val="002060"/>
                          </a:solidFill>
                        </a:rPr>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2"/>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2"/>
          <p:cNvSpPr txBox="1"/>
          <p:nvPr/>
        </p:nvSpPr>
        <p:spPr>
          <a:xfrm>
            <a:off x="15087600" y="647700"/>
            <a:ext cx="27641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2.nodaļa</a:t>
            </a:r>
            <a:endParaRPr b="1" i="0" sz="4800">
              <a:solidFill>
                <a:srgbClr val="E12227"/>
              </a:solidFill>
              <a:latin typeface="Tahoma"/>
              <a:ea typeface="Tahoma"/>
              <a:cs typeface="Tahoma"/>
              <a:sym typeface="Tahoma"/>
            </a:endParaRPr>
          </a:p>
        </p:txBody>
      </p:sp>
      <p:sp>
        <p:nvSpPr>
          <p:cNvPr id="365" name="Google Shape;365;p22"/>
          <p:cNvSpPr txBox="1"/>
          <p:nvPr/>
        </p:nvSpPr>
        <p:spPr>
          <a:xfrm>
            <a:off x="938055" y="2019300"/>
            <a:ext cx="16913699" cy="1901803"/>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None/>
            </a:pPr>
            <a:r>
              <a:rPr b="1" lang="en-US" sz="4000">
                <a:solidFill>
                  <a:srgbClr val="243255"/>
                </a:solidFill>
                <a:latin typeface="Calibri"/>
                <a:ea typeface="Calibri"/>
                <a:cs typeface="Calibri"/>
                <a:sym typeface="Calibri"/>
              </a:rPr>
              <a:t>Apvienojot divus relāciju intelektus: emocionālo un sociālo</a:t>
            </a:r>
            <a:endParaRPr b="1" sz="4000">
              <a:solidFill>
                <a:srgbClr val="243255"/>
              </a:solidFill>
              <a:latin typeface="Calibri"/>
              <a:ea typeface="Calibri"/>
              <a:cs typeface="Calibri"/>
              <a:sym typeface="Calibri"/>
            </a:endParaRPr>
          </a:p>
          <a:p>
            <a:pPr indent="0" lvl="0" marL="12700" marR="0" rtl="0" algn="just">
              <a:lnSpc>
                <a:spcPct val="100000"/>
              </a:lnSpc>
              <a:spcBef>
                <a:spcPts val="110"/>
              </a:spcBef>
              <a:spcAft>
                <a:spcPts val="0"/>
              </a:spcAft>
              <a:buNone/>
            </a:pPr>
            <a:r>
              <a:t/>
            </a:r>
            <a:endParaRPr sz="2500">
              <a:solidFill>
                <a:srgbClr val="002060"/>
              </a:solidFill>
              <a:latin typeface="Tahoma"/>
              <a:ea typeface="Tahoma"/>
              <a:cs typeface="Tahoma"/>
              <a:sym typeface="Tahoma"/>
            </a:endParaRPr>
          </a:p>
          <a:p>
            <a:pPr indent="0" lvl="0" marL="12700" marR="0" rtl="0" algn="just">
              <a:spcBef>
                <a:spcPts val="110"/>
              </a:spcBef>
              <a:spcAft>
                <a:spcPts val="0"/>
              </a:spcAft>
              <a:buNone/>
            </a:pPr>
            <a:r>
              <a:rPr lang="en-US" sz="2800">
                <a:solidFill>
                  <a:schemeClr val="dk1"/>
                </a:solidFill>
                <a:latin typeface="Calibri"/>
                <a:ea typeface="Calibri"/>
                <a:cs typeface="Calibri"/>
                <a:sym typeface="Calibri"/>
              </a:rPr>
              <a:t>Viens no veiksmīgākajiem Golemana turpinājumiem 1995. gada bestselleram bija detalizēts pētījums par Emocionālās inteliģences ietvara piekto dimensiju: to, kas attiecas uz sociālajām un attiecību prasmēm.</a:t>
            </a:r>
            <a:endParaRPr sz="2800">
              <a:solidFill>
                <a:schemeClr val="dk1"/>
              </a:solidFill>
              <a:latin typeface="Calibri"/>
              <a:ea typeface="Calibri"/>
              <a:cs typeface="Calibri"/>
              <a:sym typeface="Calibri"/>
            </a:endParaRPr>
          </a:p>
        </p:txBody>
      </p:sp>
      <p:sp>
        <p:nvSpPr>
          <p:cNvPr id="366" name="Google Shape;366;p22"/>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367" name="Google Shape;367;p22"/>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368" name="Google Shape;368;p22"/>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369" name="Google Shape;369;p22"/>
          <p:cNvSpPr txBox="1"/>
          <p:nvPr/>
        </p:nvSpPr>
        <p:spPr>
          <a:xfrm>
            <a:off x="938056" y="4774092"/>
            <a:ext cx="16913698" cy="224676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Pēc vairākām veiksmīgām publikācijām par emocionālo inteliģenci 2006. gadā Daniels Golemans atkal ieguva popularitāti ar savu jauno grāmatu </a:t>
            </a:r>
            <a:r>
              <a:rPr b="1" lang="en-US" sz="2800">
                <a:solidFill>
                  <a:schemeClr val="dk1"/>
                </a:solidFill>
                <a:latin typeface="Calibri"/>
                <a:ea typeface="Calibri"/>
                <a:cs typeface="Calibri"/>
                <a:sym typeface="Calibri"/>
              </a:rPr>
              <a:t>Sociālais intelekts. Jaunā zinātne par cilvēku attiecībām.</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Grāmata dziļi iedziļinās sociālajās un attiecību prasmēs, kas sākotnēji tika iekļautas Emocionālās inteliģences ietvara piektajā dimensijā, un, kā gaidīts, tā guva lielus panākumus organizācijās, uzņēmumos un sabiedrībā.</a:t>
            </a:r>
            <a:endParaRPr sz="2800">
              <a:solidFill>
                <a:schemeClr val="dk1"/>
              </a:solidFill>
              <a:latin typeface="Calibri"/>
              <a:ea typeface="Calibri"/>
              <a:cs typeface="Calibri"/>
              <a:sym typeface="Calibri"/>
            </a:endParaRPr>
          </a:p>
        </p:txBody>
      </p:sp>
      <p:sp>
        <p:nvSpPr>
          <p:cNvPr id="370" name="Google Shape;370;p22"/>
          <p:cNvSpPr txBox="1"/>
          <p:nvPr/>
        </p:nvSpPr>
        <p:spPr>
          <a:xfrm>
            <a:off x="938056" y="4057038"/>
            <a:ext cx="4167344"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rgbClr val="243255"/>
                </a:solidFill>
                <a:latin typeface="Calibri"/>
                <a:ea typeface="Calibri"/>
                <a:cs typeface="Calibri"/>
                <a:sym typeface="Calibri"/>
              </a:rPr>
              <a:t>Sociālais intelekts</a:t>
            </a:r>
            <a:endParaRPr b="1" sz="3200">
              <a:solidFill>
                <a:srgbClr val="243255"/>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23"/>
          <p:cNvSpPr txBox="1"/>
          <p:nvPr/>
        </p:nvSpPr>
        <p:spPr>
          <a:xfrm>
            <a:off x="15087600" y="647700"/>
            <a:ext cx="27641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2.nodaļa</a:t>
            </a:r>
            <a:endParaRPr b="1" i="0" sz="4800">
              <a:solidFill>
                <a:srgbClr val="E12227"/>
              </a:solidFill>
              <a:latin typeface="Tahoma"/>
              <a:ea typeface="Tahoma"/>
              <a:cs typeface="Tahoma"/>
              <a:sym typeface="Tahoma"/>
            </a:endParaRPr>
          </a:p>
        </p:txBody>
      </p:sp>
      <p:sp>
        <p:nvSpPr>
          <p:cNvPr id="377" name="Google Shape;377;p23"/>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None/>
            </a:pPr>
            <a:r>
              <a:rPr b="1" lang="en-US" sz="4000">
                <a:solidFill>
                  <a:srgbClr val="243255"/>
                </a:solidFill>
                <a:latin typeface="Calibri"/>
                <a:ea typeface="Calibri"/>
                <a:cs typeface="Calibri"/>
                <a:sym typeface="Calibri"/>
              </a:rPr>
              <a:t>Sociālās inteliģences pamatinformācija un ievads</a:t>
            </a:r>
            <a:endParaRPr b="1" sz="4000">
              <a:solidFill>
                <a:srgbClr val="243255"/>
              </a:solidFill>
              <a:latin typeface="Calibri"/>
              <a:ea typeface="Calibri"/>
              <a:cs typeface="Calibri"/>
              <a:sym typeface="Calibri"/>
            </a:endParaRPr>
          </a:p>
        </p:txBody>
      </p:sp>
      <p:sp>
        <p:nvSpPr>
          <p:cNvPr id="378" name="Google Shape;378;p23"/>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379" name="Google Shape;379;p23"/>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380" name="Google Shape;380;p23"/>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381" name="Google Shape;381;p23"/>
          <p:cNvSpPr txBox="1"/>
          <p:nvPr/>
        </p:nvSpPr>
        <p:spPr>
          <a:xfrm>
            <a:off x="938055" y="3046504"/>
            <a:ext cx="16913698" cy="483209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Sociālā intelekta jēdziens ir mazāk integrēts salīdzinājumā ar emocionālo inteliģenci, galvenokārt tāpēc, ka tas galvenokārt ir saistīts ar citām parādībām un etiķetēm.</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Atkal Golemans deva savu ieguldījumu šī termina popularizēšanā, taču tā patiesā izcelsme ir meklējama pagājušā gadsimta sākumā ar amerikāņu psihologu Edvardu Lī Torndiku.</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Sociālais intelekts tika ieviests kā īpaša dimensija trīs jomu intelektuālās attīstības modelī:</a:t>
            </a:r>
            <a:endParaRPr/>
          </a:p>
          <a:p>
            <a:pPr indent="-336550" lvl="0" marL="514350" marR="0" rtl="0" algn="just">
              <a:spcBef>
                <a:spcPts val="0"/>
              </a:spcBef>
              <a:spcAft>
                <a:spcPts val="0"/>
              </a:spcAft>
              <a:buClr>
                <a:schemeClr val="dk1"/>
              </a:buClr>
              <a:buSzPts val="2800"/>
              <a:buFont typeface="Calibri"/>
              <a:buNone/>
            </a:pPr>
            <a:r>
              <a:t/>
            </a:r>
            <a:endParaRPr sz="2800">
              <a:solidFill>
                <a:schemeClr val="dk1"/>
              </a:solidFill>
              <a:latin typeface="Calibri"/>
              <a:ea typeface="Calibri"/>
              <a:cs typeface="Calibri"/>
              <a:sym typeface="Calibri"/>
            </a:endParaRPr>
          </a:p>
          <a:p>
            <a:pPr indent="-514350" lvl="0" marL="514350" marR="0" rtl="0" algn="just">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Abstraktais intelekts</a:t>
            </a:r>
            <a:endParaRPr/>
          </a:p>
          <a:p>
            <a:pPr indent="-514350" lvl="0" marL="514350" marR="0" rtl="0" algn="just">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Mehāniskais intelekts</a:t>
            </a:r>
            <a:endParaRPr/>
          </a:p>
          <a:p>
            <a:pPr indent="-514350" lvl="0" marL="514350" marR="0" rtl="0" algn="just">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Sociālais intelekts</a:t>
            </a:r>
            <a:endParaRPr sz="2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24"/>
          <p:cNvSpPr txBox="1"/>
          <p:nvPr/>
        </p:nvSpPr>
        <p:spPr>
          <a:xfrm>
            <a:off x="15087600" y="647700"/>
            <a:ext cx="27641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2.nodaļa</a:t>
            </a:r>
            <a:endParaRPr b="1" i="0" sz="4800">
              <a:solidFill>
                <a:srgbClr val="E12227"/>
              </a:solidFill>
              <a:latin typeface="Tahoma"/>
              <a:ea typeface="Tahoma"/>
              <a:cs typeface="Tahoma"/>
              <a:sym typeface="Tahoma"/>
            </a:endParaRPr>
          </a:p>
        </p:txBody>
      </p:sp>
      <p:sp>
        <p:nvSpPr>
          <p:cNvPr id="388" name="Google Shape;388;p24"/>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None/>
            </a:pPr>
            <a:r>
              <a:rPr b="1" lang="en-US" sz="4000">
                <a:solidFill>
                  <a:srgbClr val="243255"/>
                </a:solidFill>
                <a:latin typeface="Calibri"/>
                <a:ea typeface="Calibri"/>
                <a:cs typeface="Calibri"/>
                <a:sym typeface="Calibri"/>
              </a:rPr>
              <a:t>Sociālais intelekts mūsdienās</a:t>
            </a:r>
            <a:endParaRPr b="1" sz="4000">
              <a:solidFill>
                <a:srgbClr val="243255"/>
              </a:solidFill>
              <a:latin typeface="Calibri"/>
              <a:ea typeface="Calibri"/>
              <a:cs typeface="Calibri"/>
              <a:sym typeface="Calibri"/>
            </a:endParaRPr>
          </a:p>
        </p:txBody>
      </p:sp>
      <p:sp>
        <p:nvSpPr>
          <p:cNvPr id="389" name="Google Shape;389;p24"/>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390" name="Google Shape;390;p24"/>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391" name="Google Shape;391;p24"/>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392" name="Google Shape;392;p24"/>
          <p:cNvSpPr txBox="1"/>
          <p:nvPr/>
        </p:nvSpPr>
        <p:spPr>
          <a:xfrm>
            <a:off x="938055" y="3046504"/>
            <a:ext cx="16913698" cy="35394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Sociālais intelekts maina nozīmi, pamatojoties uz interešu/disciplīnas jomām, kurās jēdziens atrod pielietojumu. Tāpēc mums ir šāds sociālais intelekts:</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457200" lvl="0" marL="457200" marR="0" rtl="0" algn="just">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Sociālās ietekmes, kas ietekmē (uz sliktāko vai uz labo pusi) cilvēka intelektu</a:t>
            </a:r>
            <a:endParaRPr/>
          </a:p>
          <a:p>
            <a:pPr indent="-457200" lvl="0" marL="457200" marR="0" rtl="0" algn="just">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Grupas izlūkošana</a:t>
            </a:r>
            <a:endParaRPr/>
          </a:p>
          <a:p>
            <a:pPr indent="-457200" lvl="0" marL="457200" marR="0" rtl="0" algn="just">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Spēja saprast, kā veidot un kopt pozitīvas un stimulējošas starppersonu attiecības</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Šī apmācības moduļa kontekstā mēs atsauksimies uz pēdējo.</a:t>
            </a:r>
            <a:endParaRPr sz="2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25"/>
          <p:cNvSpPr txBox="1"/>
          <p:nvPr/>
        </p:nvSpPr>
        <p:spPr>
          <a:xfrm>
            <a:off x="15087600" y="647700"/>
            <a:ext cx="27641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2.nodaļa</a:t>
            </a:r>
            <a:endParaRPr b="1" i="0" sz="4800">
              <a:solidFill>
                <a:srgbClr val="E12227"/>
              </a:solidFill>
              <a:latin typeface="Tahoma"/>
              <a:ea typeface="Tahoma"/>
              <a:cs typeface="Tahoma"/>
              <a:sym typeface="Tahoma"/>
            </a:endParaRPr>
          </a:p>
        </p:txBody>
      </p:sp>
      <p:sp>
        <p:nvSpPr>
          <p:cNvPr id="399" name="Google Shape;399;p25"/>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None/>
            </a:pPr>
            <a:r>
              <a:rPr b="1" lang="en-US" sz="4000">
                <a:solidFill>
                  <a:srgbClr val="243255"/>
                </a:solidFill>
                <a:latin typeface="Calibri"/>
                <a:ea typeface="Calibri"/>
                <a:cs typeface="Calibri"/>
                <a:sym typeface="Calibri"/>
              </a:rPr>
              <a:t>Sociālās inteliģences piecu dimensiju ietvars</a:t>
            </a:r>
            <a:endParaRPr b="1" sz="4000">
              <a:solidFill>
                <a:srgbClr val="243255"/>
              </a:solidFill>
              <a:latin typeface="Calibri"/>
              <a:ea typeface="Calibri"/>
              <a:cs typeface="Calibri"/>
              <a:sym typeface="Calibri"/>
            </a:endParaRPr>
          </a:p>
        </p:txBody>
      </p:sp>
      <p:sp>
        <p:nvSpPr>
          <p:cNvPr id="400" name="Google Shape;400;p25"/>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401" name="Google Shape;401;p25"/>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402" name="Google Shape;402;p25"/>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403" name="Google Shape;403;p25"/>
          <p:cNvSpPr txBox="1"/>
          <p:nvPr/>
        </p:nvSpPr>
        <p:spPr>
          <a:xfrm>
            <a:off x="938055" y="3046504"/>
            <a:ext cx="16913698" cy="39703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Saskaņā ar emocionālo inteliģenci sociālo inteliģenci parasti veido piecu dimensiju modelī, kas ņem vērā:</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514350" lvl="0" marL="514350" marR="0" rtl="0" algn="just">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Situācijas apzināšanās – vide, kurā jūs dalāties ar citiem cilvēkiem, un viņu vēlme sadarboties un piedalīties ar jums "sabiedriskajās" aktivitātēs</a:t>
            </a:r>
            <a:endParaRPr/>
          </a:p>
          <a:p>
            <a:pPr indent="-514350" lvl="0" marL="514350" marR="0" rtl="0" algn="just">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Klātbūtne – atziņas un signāli, kas norāda uz viņu emocionālajiem stāvokļiem (balss toņi, poza utt.)</a:t>
            </a:r>
            <a:endParaRPr/>
          </a:p>
          <a:p>
            <a:pPr indent="-514350" lvl="0" marL="514350" marR="0" rtl="0" algn="just">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Autentiskums – tas, ko citi cilvēki uztver no mums</a:t>
            </a:r>
            <a:endParaRPr/>
          </a:p>
          <a:p>
            <a:pPr indent="-514350" lvl="0" marL="514350" marR="0" rtl="0" algn="just">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Skaidrība – mūsu spēja skaidrā un detalizētā veidā dalīties idejās, informācijā un viedokļos, kas var iegūt mūsu uzticību</a:t>
            </a:r>
            <a:endParaRPr/>
          </a:p>
          <a:p>
            <a:pPr indent="-514350" lvl="0" marL="514350" marR="0" rtl="0" algn="just">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Empātija – identifikācijas process ar citu emocionālajiem stāvokļiem un jūtām</a:t>
            </a:r>
            <a:endParaRPr sz="2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26"/>
          <p:cNvSpPr txBox="1"/>
          <p:nvPr/>
        </p:nvSpPr>
        <p:spPr>
          <a:xfrm>
            <a:off x="15087600" y="647700"/>
            <a:ext cx="27641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2.nodaļa</a:t>
            </a:r>
            <a:endParaRPr b="1" i="0" sz="4800">
              <a:solidFill>
                <a:srgbClr val="E12227"/>
              </a:solidFill>
              <a:latin typeface="Tahoma"/>
              <a:ea typeface="Tahoma"/>
              <a:cs typeface="Tahoma"/>
              <a:sym typeface="Tahoma"/>
            </a:endParaRPr>
          </a:p>
        </p:txBody>
      </p:sp>
      <p:sp>
        <p:nvSpPr>
          <p:cNvPr id="410" name="Google Shape;410;p26"/>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None/>
            </a:pPr>
            <a:r>
              <a:rPr b="1" lang="en-US" sz="4000">
                <a:solidFill>
                  <a:srgbClr val="243255"/>
                </a:solidFill>
                <a:latin typeface="Calibri"/>
                <a:ea typeface="Calibri"/>
                <a:cs typeface="Calibri"/>
                <a:sym typeface="Calibri"/>
              </a:rPr>
              <a:t>Par empātiju</a:t>
            </a:r>
            <a:endParaRPr b="1" sz="4000">
              <a:solidFill>
                <a:srgbClr val="243255"/>
              </a:solidFill>
              <a:latin typeface="Calibri"/>
              <a:ea typeface="Calibri"/>
              <a:cs typeface="Calibri"/>
              <a:sym typeface="Calibri"/>
            </a:endParaRPr>
          </a:p>
        </p:txBody>
      </p:sp>
      <p:sp>
        <p:nvSpPr>
          <p:cNvPr id="411" name="Google Shape;411;p26"/>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412" name="Google Shape;412;p26"/>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413" name="Google Shape;413;p26"/>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414" name="Google Shape;414;p26"/>
          <p:cNvSpPr txBox="1"/>
          <p:nvPr/>
        </p:nvSpPr>
        <p:spPr>
          <a:xfrm>
            <a:off x="938055" y="3046504"/>
            <a:ext cx="16913698" cy="39703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Empātija ir ietvara vissarežģītākā dimensija, jo tā nozīmē lielas zināšanas un pašas sistēmas pārvaldību.</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Uz empātiju balstītu attiecību nodibināšana prasa divkāršu piepūli:</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514350" lvl="0" marL="514350" marR="0" rtl="0" algn="just">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Lieliska pašapziņa un pašefektivitāte</a:t>
            </a:r>
            <a:endParaRPr/>
          </a:p>
          <a:p>
            <a:pPr indent="-514350" lvl="0" marL="514350" marR="0" rtl="0" algn="just">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Liels mūsu nodomu autentiskums un skaidrība</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Jebkura neatbilstība vai nepareiza interpretācija var radīt pilnīgi pretēju efektu, kaitējot ne tikai attiecībām, bet arī mūsu reputācijai un identitātei.</a:t>
            </a:r>
            <a:endParaRPr sz="2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27"/>
          <p:cNvSpPr txBox="1"/>
          <p:nvPr/>
        </p:nvSpPr>
        <p:spPr>
          <a:xfrm>
            <a:off x="15087600" y="647700"/>
            <a:ext cx="27641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2.nodaļa</a:t>
            </a:r>
            <a:endParaRPr b="1" i="0" sz="4800">
              <a:solidFill>
                <a:srgbClr val="E12227"/>
              </a:solidFill>
              <a:latin typeface="Tahoma"/>
              <a:ea typeface="Tahoma"/>
              <a:cs typeface="Tahoma"/>
              <a:sym typeface="Tahoma"/>
            </a:endParaRPr>
          </a:p>
        </p:txBody>
      </p:sp>
      <p:sp>
        <p:nvSpPr>
          <p:cNvPr id="421" name="Google Shape;421;p27"/>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None/>
            </a:pPr>
            <a:r>
              <a:rPr b="1" lang="en-US" sz="4000">
                <a:solidFill>
                  <a:srgbClr val="243255"/>
                </a:solidFill>
                <a:latin typeface="Calibri"/>
                <a:ea typeface="Calibri"/>
                <a:cs typeface="Calibri"/>
                <a:sym typeface="Calibri"/>
              </a:rPr>
              <a:t>Attieksmes, kas veicina uz empātiju balstītu attiecību rašanos</a:t>
            </a:r>
            <a:endParaRPr b="1" sz="4000">
              <a:solidFill>
                <a:srgbClr val="243255"/>
              </a:solidFill>
              <a:latin typeface="Calibri"/>
              <a:ea typeface="Calibri"/>
              <a:cs typeface="Calibri"/>
              <a:sym typeface="Calibri"/>
            </a:endParaRPr>
          </a:p>
        </p:txBody>
      </p:sp>
      <p:sp>
        <p:nvSpPr>
          <p:cNvPr id="422" name="Google Shape;422;p27"/>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423" name="Google Shape;423;p27"/>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424" name="Google Shape;424;p27"/>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425" name="Google Shape;425;p27"/>
          <p:cNvSpPr txBox="1"/>
          <p:nvPr/>
        </p:nvSpPr>
        <p:spPr>
          <a:xfrm>
            <a:off x="938055" y="3046504"/>
            <a:ext cx="16913698" cy="267765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Ir trīs galvenās sastāvdaļas, kas palīdz nodibināt uz empātiju balstītas attiecības:</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457200" lvl="0" marL="457200" marR="0" rtl="0" algn="just">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Pārdomātība – patiesu rūpju demonstrēšana par citu garīgo un fizisko labklājību</a:t>
            </a:r>
            <a:endParaRPr/>
          </a:p>
          <a:p>
            <a:pPr indent="-457200" lvl="0" marL="457200" marR="0" rtl="0" algn="just">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Novērtēšana – citu viedokļu vērtēšana un atpazīšana, vienlaikus miermīlīgi izsakot savas domstarpības (ja tādas ir)</a:t>
            </a:r>
            <a:endParaRPr/>
          </a:p>
          <a:p>
            <a:pPr indent="-457200" lvl="0" marL="457200" marR="0" rtl="0" algn="just">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Pieņemšana – apkārtējo cilvēku atbalstīšana un uzturēšana, aktīva klausīšanās, dialoga un kopīgas izpratnes veicināšana</a:t>
            </a:r>
            <a:endParaRPr sz="2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28"/>
          <p:cNvSpPr txBox="1"/>
          <p:nvPr/>
        </p:nvSpPr>
        <p:spPr>
          <a:xfrm>
            <a:off x="15087600" y="647700"/>
            <a:ext cx="27641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3.nodaļa</a:t>
            </a:r>
            <a:endParaRPr b="1" i="0" sz="4800">
              <a:solidFill>
                <a:srgbClr val="E12227"/>
              </a:solidFill>
              <a:latin typeface="Tahoma"/>
              <a:ea typeface="Tahoma"/>
              <a:cs typeface="Tahoma"/>
              <a:sym typeface="Tahoma"/>
            </a:endParaRPr>
          </a:p>
        </p:txBody>
      </p:sp>
      <p:sp>
        <p:nvSpPr>
          <p:cNvPr id="432" name="Google Shape;432;p28"/>
          <p:cNvSpPr txBox="1"/>
          <p:nvPr/>
        </p:nvSpPr>
        <p:spPr>
          <a:xfrm>
            <a:off x="938055" y="2019300"/>
            <a:ext cx="16913699" cy="1901803"/>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None/>
            </a:pPr>
            <a:r>
              <a:rPr b="1" lang="en-US" sz="4000">
                <a:solidFill>
                  <a:srgbClr val="243255"/>
                </a:solidFill>
                <a:latin typeface="Calibri"/>
                <a:ea typeface="Calibri"/>
                <a:cs typeface="Calibri"/>
                <a:sym typeface="Calibri"/>
              </a:rPr>
              <a:t>Spēju modelis: emociju novērtēšana, regulēšana un pārvaldīšana</a:t>
            </a:r>
            <a:endParaRPr b="1" sz="4000">
              <a:solidFill>
                <a:srgbClr val="243255"/>
              </a:solidFill>
              <a:latin typeface="Calibri"/>
              <a:ea typeface="Calibri"/>
              <a:cs typeface="Calibri"/>
              <a:sym typeface="Calibri"/>
            </a:endParaRPr>
          </a:p>
          <a:p>
            <a:pPr indent="0" lvl="0" marL="12700" marR="0" rtl="0" algn="just">
              <a:lnSpc>
                <a:spcPct val="100000"/>
              </a:lnSpc>
              <a:spcBef>
                <a:spcPts val="110"/>
              </a:spcBef>
              <a:spcAft>
                <a:spcPts val="0"/>
              </a:spcAft>
              <a:buNone/>
            </a:pPr>
            <a:r>
              <a:t/>
            </a:r>
            <a:endParaRPr sz="2500">
              <a:solidFill>
                <a:srgbClr val="002060"/>
              </a:solidFill>
              <a:latin typeface="Tahoma"/>
              <a:ea typeface="Tahoma"/>
              <a:cs typeface="Tahoma"/>
              <a:sym typeface="Tahoma"/>
            </a:endParaRPr>
          </a:p>
          <a:p>
            <a:pPr indent="0" lvl="0" marL="12700" marR="0" rtl="0" algn="just">
              <a:spcBef>
                <a:spcPts val="110"/>
              </a:spcBef>
              <a:spcAft>
                <a:spcPts val="0"/>
              </a:spcAft>
              <a:buNone/>
            </a:pPr>
            <a:r>
              <a:rPr lang="en-US" sz="2800">
                <a:solidFill>
                  <a:schemeClr val="dk1"/>
                </a:solidFill>
                <a:latin typeface="Calibri"/>
                <a:ea typeface="Calibri"/>
                <a:cs typeface="Calibri"/>
                <a:sym typeface="Calibri"/>
              </a:rPr>
              <a:t>Pirms Golemana EI ietvara Salovey un Mayer nāca klajā ar savu emocionālā intelekta atsauces sistēmu, tā definēto spēju modeli, jo tas nozīmē cilvēka spēju apstrādāt viņa/viņas iztukšošanas raksturu.</a:t>
            </a:r>
            <a:endParaRPr sz="2800">
              <a:solidFill>
                <a:schemeClr val="dk1"/>
              </a:solidFill>
              <a:latin typeface="Calibri"/>
              <a:ea typeface="Calibri"/>
              <a:cs typeface="Calibri"/>
              <a:sym typeface="Calibri"/>
            </a:endParaRPr>
          </a:p>
        </p:txBody>
      </p:sp>
      <p:sp>
        <p:nvSpPr>
          <p:cNvPr id="433" name="Google Shape;433;p28"/>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434" name="Google Shape;434;p28"/>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435" name="Google Shape;435;p28"/>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436" name="Google Shape;436;p28"/>
          <p:cNvSpPr txBox="1"/>
          <p:nvPr/>
        </p:nvSpPr>
        <p:spPr>
          <a:xfrm>
            <a:off x="938056" y="4774092"/>
            <a:ext cx="16913698" cy="31085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2004. gada publikācijā abi autori apgalvo, ka emocionālā inteliģence:</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...spēja spriest par emocijām un emocijām, lai uzlabotu domāšanu. Tas ietver spējas precīzi uztvert emocijas, piekļūt un ģenerēt emocijas, lai palīdzētu domāt, izprast emocijas un emocionālās zināšanas un reflektīvi regulēt emocijas, lai veicinātu emocionālo un intelektuālo izaugsmi.</a:t>
            </a:r>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Avots: Mayer JD, Salovey P, Caruso DR (2004. gada jūlijs). “Emocionālais intelekts: teorija, secinājumi un sekas”. Psiholoģiskā izmeklēšana. 15 (3): 197–215.</a:t>
            </a:r>
            <a:endParaRPr sz="2100">
              <a:solidFill>
                <a:schemeClr val="dk1"/>
              </a:solidFill>
              <a:latin typeface="Calibri"/>
              <a:ea typeface="Calibri"/>
              <a:cs typeface="Calibri"/>
              <a:sym typeface="Calibri"/>
            </a:endParaRPr>
          </a:p>
        </p:txBody>
      </p:sp>
      <p:sp>
        <p:nvSpPr>
          <p:cNvPr id="437" name="Google Shape;437;p28"/>
          <p:cNvSpPr txBox="1"/>
          <p:nvPr/>
        </p:nvSpPr>
        <p:spPr>
          <a:xfrm>
            <a:off x="938056" y="4057038"/>
            <a:ext cx="4167344"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rgbClr val="243255"/>
                </a:solidFill>
                <a:latin typeface="Calibri"/>
                <a:ea typeface="Calibri"/>
                <a:cs typeface="Calibri"/>
                <a:sym typeface="Calibri"/>
              </a:rPr>
              <a:t>Turklāt…</a:t>
            </a:r>
            <a:endParaRPr b="1" sz="3200">
              <a:solidFill>
                <a:srgbClr val="243255"/>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29"/>
          <p:cNvSpPr txBox="1"/>
          <p:nvPr/>
        </p:nvSpPr>
        <p:spPr>
          <a:xfrm>
            <a:off x="15087600" y="647700"/>
            <a:ext cx="27641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3.nodaļa</a:t>
            </a:r>
            <a:endParaRPr b="1" i="0" sz="4800">
              <a:solidFill>
                <a:srgbClr val="E12227"/>
              </a:solidFill>
              <a:latin typeface="Tahoma"/>
              <a:ea typeface="Tahoma"/>
              <a:cs typeface="Tahoma"/>
              <a:sym typeface="Tahoma"/>
            </a:endParaRPr>
          </a:p>
        </p:txBody>
      </p:sp>
      <p:sp>
        <p:nvSpPr>
          <p:cNvPr id="444" name="Google Shape;444;p29"/>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None/>
            </a:pPr>
            <a:r>
              <a:rPr b="1" lang="en-US" sz="4000">
                <a:solidFill>
                  <a:srgbClr val="243255"/>
                </a:solidFill>
                <a:latin typeface="Calibri"/>
                <a:ea typeface="Calibri"/>
                <a:cs typeface="Calibri"/>
                <a:sym typeface="Calibri"/>
              </a:rPr>
              <a:t>Navigācija sociālajā vidē, izmantojot emocionālo inteliģenci</a:t>
            </a:r>
            <a:endParaRPr b="1" sz="4000">
              <a:solidFill>
                <a:srgbClr val="243255"/>
              </a:solidFill>
              <a:latin typeface="Calibri"/>
              <a:ea typeface="Calibri"/>
              <a:cs typeface="Calibri"/>
              <a:sym typeface="Calibri"/>
            </a:endParaRPr>
          </a:p>
        </p:txBody>
      </p:sp>
      <p:sp>
        <p:nvSpPr>
          <p:cNvPr id="445" name="Google Shape;445;p29"/>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446" name="Google Shape;446;p29"/>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447" name="Google Shape;447;p29"/>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448" name="Google Shape;448;p29"/>
          <p:cNvSpPr txBox="1"/>
          <p:nvPr/>
        </p:nvSpPr>
        <p:spPr>
          <a:xfrm>
            <a:off x="938055" y="3046504"/>
            <a:ext cx="16913698" cy="440120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Emocionālais inteliģence ir sociālais “kompass”, kas sniedz cilvēkiem norādījumus, kā orientēties viņu uzvedībā, darbībās un reakcijas uz ārējiem un iekšējiem stimuliem.</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Šī orientēšanās spēja izpaužas līdzīgi pašregulācijas procesam, ko mēs redzējām darbībā, runājot par sevis apzināšanos un pašefektivitāti. Spēju modeļa konstrukcija balstās uz četrām dažādām spējām, kas ir:</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457200" lvl="0" marL="457200" marR="0" rtl="0" algn="just">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Emociju uztveršana</a:t>
            </a:r>
            <a:endParaRPr/>
          </a:p>
          <a:p>
            <a:pPr indent="-457200" lvl="0" marL="457200" marR="0" rtl="0" algn="just">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Emociju izmantošana</a:t>
            </a:r>
            <a:endParaRPr/>
          </a:p>
          <a:p>
            <a:pPr indent="-457200" lvl="0" marL="457200" marR="0" rtl="0" algn="just">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Emociju izpratne</a:t>
            </a:r>
            <a:endParaRPr/>
          </a:p>
          <a:p>
            <a:pPr indent="-457200" lvl="0" marL="457200" marR="0" rtl="0" algn="just">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Emociju vadīšana</a:t>
            </a:r>
            <a:endParaRPr sz="2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9" name="Shape 129"/>
        <p:cNvGrpSpPr/>
        <p:nvPr/>
      </p:nvGrpSpPr>
      <p:grpSpPr>
        <a:xfrm>
          <a:off x="0" y="0"/>
          <a:ext cx="0" cy="0"/>
          <a:chOff x="0" y="0"/>
          <a:chExt cx="0" cy="0"/>
        </a:xfrm>
      </p:grpSpPr>
      <p:sp>
        <p:nvSpPr>
          <p:cNvPr id="130" name="Google Shape;130;p3"/>
          <p:cNvSpPr txBox="1"/>
          <p:nvPr>
            <p:ph type="title"/>
          </p:nvPr>
        </p:nvSpPr>
        <p:spPr>
          <a:xfrm>
            <a:off x="1016000" y="728346"/>
            <a:ext cx="12852400" cy="1490152"/>
          </a:xfrm>
          <a:prstGeom prst="rect">
            <a:avLst/>
          </a:prstGeom>
          <a:noFill/>
          <a:ln>
            <a:noFill/>
          </a:ln>
        </p:spPr>
        <p:txBody>
          <a:bodyPr anchorCtr="0" anchor="t" bIns="0" lIns="0" spcFirstLastPara="1" rIns="0" wrap="square" tIns="12700">
            <a:spAutoFit/>
          </a:bodyPr>
          <a:lstStyle/>
          <a:p>
            <a:pPr indent="0" lvl="0" marL="12700" rtl="0" algn="l">
              <a:spcBef>
                <a:spcPts val="0"/>
              </a:spcBef>
              <a:spcAft>
                <a:spcPts val="0"/>
              </a:spcAft>
              <a:buNone/>
            </a:pPr>
            <a:r>
              <a:rPr lang="en-US" sz="4800">
                <a:solidFill>
                  <a:srgbClr val="E12227"/>
                </a:solidFill>
              </a:rPr>
              <a:t>INDEKSS</a:t>
            </a:r>
            <a:br>
              <a:rPr b="1" lang="en-US" sz="4800">
                <a:solidFill>
                  <a:srgbClr val="E12227"/>
                </a:solidFill>
              </a:rPr>
            </a:br>
            <a:endParaRPr sz="4800">
              <a:solidFill>
                <a:srgbClr val="E12227"/>
              </a:solidFill>
            </a:endParaRPr>
          </a:p>
        </p:txBody>
      </p:sp>
      <p:sp>
        <p:nvSpPr>
          <p:cNvPr id="131" name="Google Shape;131;p3"/>
          <p:cNvSpPr/>
          <p:nvPr/>
        </p:nvSpPr>
        <p:spPr>
          <a:xfrm>
            <a:off x="0" y="288731"/>
            <a:ext cx="16270605" cy="123825"/>
          </a:xfrm>
          <a:custGeom>
            <a:rect b="b" l="l" r="r" t="t"/>
            <a:pathLst>
              <a:path extrusionOk="0" h="123825" w="16270605">
                <a:moveTo>
                  <a:pt x="0" y="123824"/>
                </a:moveTo>
                <a:lnTo>
                  <a:pt x="0" y="0"/>
                </a:lnTo>
                <a:lnTo>
                  <a:pt x="16270357" y="0"/>
                </a:lnTo>
                <a:lnTo>
                  <a:pt x="16270357" y="123824"/>
                </a:lnTo>
                <a:lnTo>
                  <a:pt x="0" y="123824"/>
                </a:lnTo>
                <a:close/>
              </a:path>
            </a:pathLst>
          </a:custGeom>
          <a:solidFill>
            <a:srgbClr val="152D5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132" name="Google Shape;132;p3"/>
          <p:cNvPicPr preferRelativeResize="0"/>
          <p:nvPr/>
        </p:nvPicPr>
        <p:blipFill rotWithShape="1">
          <a:blip r:embed="rId3">
            <a:alphaModFix/>
          </a:blip>
          <a:srcRect b="0" l="0" r="0" t="0"/>
          <a:stretch/>
        </p:blipFill>
        <p:spPr>
          <a:xfrm>
            <a:off x="3200400" y="9692212"/>
            <a:ext cx="10058400" cy="556688"/>
          </a:xfrm>
          <a:prstGeom prst="rect">
            <a:avLst/>
          </a:prstGeom>
          <a:noFill/>
          <a:ln>
            <a:noFill/>
          </a:ln>
        </p:spPr>
      </p:pic>
      <p:pic>
        <p:nvPicPr>
          <p:cNvPr id="133" name="Google Shape;133;p3"/>
          <p:cNvPicPr preferRelativeResize="0"/>
          <p:nvPr/>
        </p:nvPicPr>
        <p:blipFill rotWithShape="1">
          <a:blip r:embed="rId4">
            <a:alphaModFix/>
          </a:blip>
          <a:srcRect b="0" l="0" r="0" t="0"/>
          <a:stretch/>
        </p:blipFill>
        <p:spPr>
          <a:xfrm>
            <a:off x="1235497" y="9735618"/>
            <a:ext cx="1985322" cy="432844"/>
          </a:xfrm>
          <a:prstGeom prst="rect">
            <a:avLst/>
          </a:prstGeom>
          <a:noFill/>
          <a:ln>
            <a:noFill/>
          </a:ln>
        </p:spPr>
      </p:pic>
      <p:pic>
        <p:nvPicPr>
          <p:cNvPr id="134" name="Google Shape;134;p3"/>
          <p:cNvPicPr preferRelativeResize="0"/>
          <p:nvPr/>
        </p:nvPicPr>
        <p:blipFill rotWithShape="1">
          <a:blip r:embed="rId5">
            <a:alphaModFix/>
          </a:blip>
          <a:srcRect b="0" l="0" r="0" t="0"/>
          <a:stretch/>
        </p:blipFill>
        <p:spPr>
          <a:xfrm>
            <a:off x="168697" y="9745835"/>
            <a:ext cx="936335" cy="449441"/>
          </a:xfrm>
          <a:prstGeom prst="rect">
            <a:avLst/>
          </a:prstGeom>
          <a:noFill/>
          <a:ln>
            <a:noFill/>
          </a:ln>
        </p:spPr>
      </p:pic>
      <p:sp>
        <p:nvSpPr>
          <p:cNvPr id="135" name="Google Shape;135;p3"/>
          <p:cNvSpPr/>
          <p:nvPr/>
        </p:nvSpPr>
        <p:spPr>
          <a:xfrm>
            <a:off x="0" y="2801522"/>
            <a:ext cx="18288000" cy="10160"/>
          </a:xfrm>
          <a:custGeom>
            <a:rect b="b" l="l" r="r" t="t"/>
            <a:pathLst>
              <a:path extrusionOk="0" h="10160" w="18288000">
                <a:moveTo>
                  <a:pt x="18287999" y="10107"/>
                </a:moveTo>
                <a:lnTo>
                  <a:pt x="18287999" y="0"/>
                </a:lnTo>
                <a:lnTo>
                  <a:pt x="0" y="0"/>
                </a:lnTo>
                <a:lnTo>
                  <a:pt x="0" y="10107"/>
                </a:lnTo>
                <a:lnTo>
                  <a:pt x="18287999" y="10107"/>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 name="Google Shape;136;p3"/>
          <p:cNvSpPr/>
          <p:nvPr/>
        </p:nvSpPr>
        <p:spPr>
          <a:xfrm>
            <a:off x="14249400" y="2847280"/>
            <a:ext cx="516890" cy="29972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 name="Google Shape;137;p3"/>
          <p:cNvSpPr/>
          <p:nvPr/>
        </p:nvSpPr>
        <p:spPr>
          <a:xfrm>
            <a:off x="8488045" y="2847280"/>
            <a:ext cx="516890" cy="29972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 name="Google Shape;138;p3"/>
          <p:cNvSpPr/>
          <p:nvPr/>
        </p:nvSpPr>
        <p:spPr>
          <a:xfrm>
            <a:off x="2438400" y="2847280"/>
            <a:ext cx="516890" cy="299720"/>
          </a:xfrm>
          <a:custGeom>
            <a:rect b="b" l="l" r="r" t="t"/>
            <a:pathLst>
              <a:path extrusionOk="0" h="299720" w="516890">
                <a:moveTo>
                  <a:pt x="258348" y="299481"/>
                </a:moveTo>
                <a:lnTo>
                  <a:pt x="0" y="0"/>
                </a:lnTo>
                <a:lnTo>
                  <a:pt x="516696" y="0"/>
                </a:lnTo>
                <a:lnTo>
                  <a:pt x="258348" y="299481"/>
                </a:lnTo>
                <a:close/>
              </a:path>
            </a:pathLst>
          </a:custGeom>
          <a:solidFill>
            <a:srgbClr val="FF1B2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 name="Google Shape;139;p3"/>
          <p:cNvSpPr txBox="1"/>
          <p:nvPr/>
        </p:nvSpPr>
        <p:spPr>
          <a:xfrm>
            <a:off x="457200" y="3371499"/>
            <a:ext cx="5774580" cy="3046988"/>
          </a:xfrm>
          <a:prstGeom prst="rect">
            <a:avLst/>
          </a:prstGeom>
          <a:noFill/>
          <a:ln>
            <a:noFill/>
          </a:ln>
        </p:spPr>
        <p:txBody>
          <a:bodyPr anchorCtr="0" anchor="t" bIns="45700" lIns="108000" spcFirstLastPara="1" rIns="108000" wrap="square" tIns="45700">
            <a:spAutoFit/>
          </a:bodyPr>
          <a:lstStyle/>
          <a:p>
            <a:pPr indent="0" lvl="0" marL="0" marR="0" rtl="0" algn="just">
              <a:spcBef>
                <a:spcPts val="0"/>
              </a:spcBef>
              <a:spcAft>
                <a:spcPts val="0"/>
              </a:spcAft>
              <a:buNone/>
            </a:pPr>
            <a:r>
              <a:rPr b="1" lang="en-US" sz="2400">
                <a:solidFill>
                  <a:srgbClr val="243255"/>
                </a:solidFill>
                <a:latin typeface="Calibri"/>
                <a:ea typeface="Calibri"/>
                <a:cs typeface="Calibri"/>
                <a:sym typeface="Calibri"/>
              </a:rPr>
              <a:t>1. nodaļa: EntreComp pieeja EI</a:t>
            </a:r>
            <a:endParaRPr/>
          </a:p>
          <a:p>
            <a:pPr indent="0" lvl="0" marL="0" marR="0" rtl="0" algn="just">
              <a:spcBef>
                <a:spcPts val="0"/>
              </a:spcBef>
              <a:spcAft>
                <a:spcPts val="0"/>
              </a:spcAft>
              <a:buNone/>
            </a:pPr>
            <a:r>
              <a:t/>
            </a:r>
            <a:endParaRPr b="1" sz="2400">
              <a:solidFill>
                <a:srgbClr val="243255"/>
              </a:solidFill>
              <a:latin typeface="Calibri"/>
              <a:ea typeface="Calibri"/>
              <a:cs typeface="Calibri"/>
              <a:sym typeface="Calibri"/>
            </a:endParaRPr>
          </a:p>
          <a:p>
            <a:pPr indent="-342900" lvl="0" marL="342900" marR="0" rtl="0" algn="just">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EntreComp: resursu pīlārs</a:t>
            </a:r>
            <a:endParaRPr/>
          </a:p>
          <a:p>
            <a:pPr indent="-342900" lvl="0" marL="342900" marR="0" rtl="0" algn="just">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Kādas ir nodarbinātības iespējas?</a:t>
            </a:r>
            <a:endParaRPr/>
          </a:p>
          <a:p>
            <a:pPr indent="-342900" lvl="0" marL="342900" marR="0" rtl="0" algn="just">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Atsauces uz EntreComp ar EI</a:t>
            </a:r>
            <a:endParaRPr/>
          </a:p>
          <a:p>
            <a:pPr indent="-342900" lvl="0" marL="342900" marR="0" rtl="0" algn="just">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Pašefektivitātes noteicošie elementi</a:t>
            </a:r>
            <a:endParaRPr/>
          </a:p>
          <a:p>
            <a:pPr indent="-342900" lvl="0" marL="342900" marR="0" rtl="0" algn="just">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Dziļa niršana pašapziņā</a:t>
            </a:r>
            <a:endParaRPr/>
          </a:p>
          <a:p>
            <a:pPr indent="-342900" lvl="0" marL="342900" marR="0" rtl="0" algn="just">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Pašapziņa un efektivitāte EntreComp</a:t>
            </a:r>
            <a:endParaRPr sz="2400">
              <a:solidFill>
                <a:schemeClr val="dk1"/>
              </a:solidFill>
              <a:latin typeface="Calibri"/>
              <a:ea typeface="Calibri"/>
              <a:cs typeface="Calibri"/>
              <a:sym typeface="Calibri"/>
            </a:endParaRPr>
          </a:p>
        </p:txBody>
      </p:sp>
      <p:sp>
        <p:nvSpPr>
          <p:cNvPr id="140" name="Google Shape;140;p3"/>
          <p:cNvSpPr txBox="1"/>
          <p:nvPr/>
        </p:nvSpPr>
        <p:spPr>
          <a:xfrm>
            <a:off x="6231780" y="3378237"/>
            <a:ext cx="5774580" cy="2308324"/>
          </a:xfrm>
          <a:prstGeom prst="rect">
            <a:avLst/>
          </a:prstGeom>
          <a:noFill/>
          <a:ln>
            <a:noFill/>
          </a:ln>
        </p:spPr>
        <p:txBody>
          <a:bodyPr anchorCtr="0" anchor="t" bIns="45700" lIns="108000" spcFirstLastPara="1" rIns="108000" wrap="square" tIns="45700">
            <a:spAutoFit/>
          </a:bodyPr>
          <a:lstStyle/>
          <a:p>
            <a:pPr indent="0" lvl="0" marL="0" marR="0" rtl="0" algn="just">
              <a:spcBef>
                <a:spcPts val="0"/>
              </a:spcBef>
              <a:spcAft>
                <a:spcPts val="0"/>
              </a:spcAft>
              <a:buNone/>
            </a:pPr>
            <a:r>
              <a:rPr b="1" lang="en-US" sz="2400">
                <a:solidFill>
                  <a:srgbClr val="243255"/>
                </a:solidFill>
                <a:latin typeface="Calibri"/>
                <a:ea typeface="Calibri"/>
                <a:cs typeface="Calibri"/>
                <a:sym typeface="Calibri"/>
              </a:rPr>
              <a:t>2.nodaļa: emocionālā un sociālā inteliģence</a:t>
            </a:r>
            <a:endParaRPr/>
          </a:p>
          <a:p>
            <a:pPr indent="0" lvl="0" marL="0" marR="0" rtl="0" algn="just">
              <a:spcBef>
                <a:spcPts val="0"/>
              </a:spcBef>
              <a:spcAft>
                <a:spcPts val="0"/>
              </a:spcAft>
              <a:buNone/>
            </a:pPr>
            <a:r>
              <a:t/>
            </a:r>
            <a:endParaRPr b="1" sz="2400">
              <a:solidFill>
                <a:srgbClr val="243255"/>
              </a:solidFill>
              <a:latin typeface="Calibri"/>
              <a:ea typeface="Calibri"/>
              <a:cs typeface="Calibri"/>
              <a:sym typeface="Calibri"/>
            </a:endParaRPr>
          </a:p>
          <a:p>
            <a:pPr indent="-342900" lvl="0" marL="342900" marR="0" rtl="0" algn="just">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Empātija un uz empātiju balstītas attiecības</a:t>
            </a:r>
            <a:endParaRPr/>
          </a:p>
          <a:p>
            <a:pPr indent="-342900" lvl="0" marL="342900" marR="0" rtl="0" algn="just">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Pārdomātība un atzinība</a:t>
            </a:r>
            <a:endParaRPr/>
          </a:p>
          <a:p>
            <a:pPr indent="-342900" lvl="0" marL="342900" marR="0" rtl="0" algn="just">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Citu cilvēku pieņemšana un atzinība</a:t>
            </a:r>
            <a:endParaRPr sz="2400">
              <a:solidFill>
                <a:schemeClr val="dk1"/>
              </a:solidFill>
              <a:latin typeface="Calibri"/>
              <a:ea typeface="Calibri"/>
              <a:cs typeface="Calibri"/>
              <a:sym typeface="Calibri"/>
            </a:endParaRPr>
          </a:p>
        </p:txBody>
      </p:sp>
      <p:sp>
        <p:nvSpPr>
          <p:cNvPr id="141" name="Google Shape;141;p3"/>
          <p:cNvSpPr txBox="1"/>
          <p:nvPr/>
        </p:nvSpPr>
        <p:spPr>
          <a:xfrm>
            <a:off x="12537304" y="3350439"/>
            <a:ext cx="5774580" cy="2308324"/>
          </a:xfrm>
          <a:prstGeom prst="rect">
            <a:avLst/>
          </a:prstGeom>
          <a:noFill/>
          <a:ln>
            <a:noFill/>
          </a:ln>
        </p:spPr>
        <p:txBody>
          <a:bodyPr anchorCtr="0" anchor="t" bIns="45700" lIns="108000" spcFirstLastPara="1" rIns="108000" wrap="square" tIns="45700">
            <a:spAutoFit/>
          </a:bodyPr>
          <a:lstStyle/>
          <a:p>
            <a:pPr indent="0" lvl="0" marL="0" marR="0" rtl="0" algn="just">
              <a:spcBef>
                <a:spcPts val="0"/>
              </a:spcBef>
              <a:spcAft>
                <a:spcPts val="0"/>
              </a:spcAft>
              <a:buNone/>
            </a:pPr>
            <a:r>
              <a:rPr b="1" lang="en-US" sz="2400">
                <a:solidFill>
                  <a:srgbClr val="243255"/>
                </a:solidFill>
                <a:latin typeface="Calibri"/>
                <a:ea typeface="Calibri"/>
                <a:cs typeface="Calibri"/>
                <a:sym typeface="Calibri"/>
              </a:rPr>
              <a:t>3. nodaļa: EI spēju modelis</a:t>
            </a:r>
            <a:endParaRPr b="1" sz="2400">
              <a:solidFill>
                <a:srgbClr val="243255"/>
              </a:solidFill>
              <a:latin typeface="Calibri"/>
              <a:ea typeface="Calibri"/>
              <a:cs typeface="Calibri"/>
              <a:sym typeface="Calibri"/>
            </a:endParaRPr>
          </a:p>
          <a:p>
            <a:pPr indent="0" lvl="0" marL="0" marR="0" rtl="0" algn="just">
              <a:spcBef>
                <a:spcPts val="0"/>
              </a:spcBef>
              <a:spcAft>
                <a:spcPts val="0"/>
              </a:spcAft>
              <a:buNone/>
            </a:pPr>
            <a:r>
              <a:t/>
            </a:r>
            <a:endParaRPr b="1" sz="2400">
              <a:solidFill>
                <a:srgbClr val="243255"/>
              </a:solidFill>
              <a:latin typeface="Calibri"/>
              <a:ea typeface="Calibri"/>
              <a:cs typeface="Calibri"/>
              <a:sym typeface="Calibri"/>
            </a:endParaRPr>
          </a:p>
          <a:p>
            <a:pPr indent="-342900" lvl="0" marL="342900" marR="0" rtl="0" algn="just">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Emociju uztveršana</a:t>
            </a:r>
            <a:endParaRPr sz="24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Emociju izmantošana</a:t>
            </a:r>
            <a:endParaRPr sz="24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Emociju izpratne</a:t>
            </a:r>
            <a:endParaRPr sz="24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Emociju vadīšana</a:t>
            </a:r>
            <a:endParaRPr sz="24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30"/>
          <p:cNvSpPr txBox="1"/>
          <p:nvPr/>
        </p:nvSpPr>
        <p:spPr>
          <a:xfrm>
            <a:off x="15087600" y="647700"/>
            <a:ext cx="27641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3.nodaļa</a:t>
            </a:r>
            <a:endParaRPr b="1" i="0" sz="4800">
              <a:solidFill>
                <a:srgbClr val="E12227"/>
              </a:solidFill>
              <a:latin typeface="Tahoma"/>
              <a:ea typeface="Tahoma"/>
              <a:cs typeface="Tahoma"/>
              <a:sym typeface="Tahoma"/>
            </a:endParaRPr>
          </a:p>
        </p:txBody>
      </p:sp>
      <p:sp>
        <p:nvSpPr>
          <p:cNvPr id="455" name="Google Shape;455;p30"/>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None/>
            </a:pPr>
            <a:r>
              <a:rPr b="1" lang="en-US" sz="4000">
                <a:solidFill>
                  <a:srgbClr val="243255"/>
                </a:solidFill>
                <a:latin typeface="Calibri"/>
                <a:ea typeface="Calibri"/>
                <a:cs typeface="Calibri"/>
                <a:sym typeface="Calibri"/>
              </a:rPr>
              <a:t>1. Emociju uztveršana</a:t>
            </a:r>
            <a:endParaRPr b="1" sz="4000">
              <a:solidFill>
                <a:srgbClr val="243255"/>
              </a:solidFill>
              <a:latin typeface="Calibri"/>
              <a:ea typeface="Calibri"/>
              <a:cs typeface="Calibri"/>
              <a:sym typeface="Calibri"/>
            </a:endParaRPr>
          </a:p>
        </p:txBody>
      </p:sp>
      <p:sp>
        <p:nvSpPr>
          <p:cNvPr id="456" name="Google Shape;456;p30"/>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457" name="Google Shape;457;p30"/>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458" name="Google Shape;458;p30"/>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459" name="Google Shape;459;p30"/>
          <p:cNvSpPr txBox="1"/>
          <p:nvPr/>
        </p:nvSpPr>
        <p:spPr>
          <a:xfrm>
            <a:off x="938055" y="3046504"/>
            <a:ext cx="16913698" cy="31085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Modeļa uztveres dimensija ietver spēju atklāt un atpazīt iezīmes, kurās izpaužas emocijas.</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Šis modeļa slānis ir pirmais emocionālās apziņas pamats, jo tas ir noderīgs visu pārējo uz emocijām balstīto kognitīvo procesu funkcionēšanai.</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Augstāki uztveres apziņas stāvokļi ietver arī kultūras faktorus, kas var iejaukties kā turpmākie nozīmju un sociālo artefaktu nesēji, kam ir liela ietekme uz attiecību attīstību.</a:t>
            </a:r>
            <a:endParaRPr sz="28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31"/>
          <p:cNvSpPr txBox="1"/>
          <p:nvPr/>
        </p:nvSpPr>
        <p:spPr>
          <a:xfrm>
            <a:off x="15087600" y="647700"/>
            <a:ext cx="27641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3.nodaļa</a:t>
            </a:r>
            <a:endParaRPr b="1" i="0" sz="4800">
              <a:solidFill>
                <a:srgbClr val="E12227"/>
              </a:solidFill>
              <a:latin typeface="Tahoma"/>
              <a:ea typeface="Tahoma"/>
              <a:cs typeface="Tahoma"/>
              <a:sym typeface="Tahoma"/>
            </a:endParaRPr>
          </a:p>
        </p:txBody>
      </p:sp>
      <p:sp>
        <p:nvSpPr>
          <p:cNvPr id="466" name="Google Shape;466;p31"/>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None/>
            </a:pPr>
            <a:r>
              <a:rPr b="1" lang="en-US" sz="4000">
                <a:solidFill>
                  <a:srgbClr val="243255"/>
                </a:solidFill>
                <a:latin typeface="Calibri"/>
                <a:ea typeface="Calibri"/>
                <a:cs typeface="Calibri"/>
                <a:sym typeface="Calibri"/>
              </a:rPr>
              <a:t>2. Emociju izmantošana</a:t>
            </a:r>
            <a:endParaRPr b="1" sz="4000">
              <a:solidFill>
                <a:srgbClr val="243255"/>
              </a:solidFill>
              <a:latin typeface="Calibri"/>
              <a:ea typeface="Calibri"/>
              <a:cs typeface="Calibri"/>
              <a:sym typeface="Calibri"/>
            </a:endParaRPr>
          </a:p>
        </p:txBody>
      </p:sp>
      <p:sp>
        <p:nvSpPr>
          <p:cNvPr id="467" name="Google Shape;467;p31"/>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468" name="Google Shape;468;p31"/>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469" name="Google Shape;469;p31"/>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470" name="Google Shape;470;p31"/>
          <p:cNvSpPr txBox="1"/>
          <p:nvPr/>
        </p:nvSpPr>
        <p:spPr>
          <a:xfrm>
            <a:off x="938055" y="3046504"/>
            <a:ext cx="16913698" cy="35394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Emociju “izmantošana” nozīmē spēju savienot emocijas, atšifrēt to nozīmi un izmantot tās, lai labākajā gadījumā uzturētu citas kognitīvās spējas, piemēram, radošumu, sānu un kritisko domāšanu.</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Citiem vārdiem sakot, emociju izmantošana nozīmē visu to potenciālu izmantošanu, lai radītu jēgpilnas idejas, domas un risinājumus.</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No otras puses, saskaroties ar graujošām jūtām (t.i., dusmām, greizsirdību utt.), cilvēkiem emocijas jāizmanto kā pārvarēšanas mehānisms, lai “pārrautu cilpu” un atjaunotu mierīgu prāta stāvokli.</a:t>
            </a:r>
            <a:endParaRPr sz="28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32"/>
          <p:cNvSpPr txBox="1"/>
          <p:nvPr/>
        </p:nvSpPr>
        <p:spPr>
          <a:xfrm>
            <a:off x="15087600" y="647700"/>
            <a:ext cx="27641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3.nodaļa</a:t>
            </a:r>
            <a:endParaRPr b="1" i="0" sz="4800">
              <a:solidFill>
                <a:srgbClr val="E12227"/>
              </a:solidFill>
              <a:latin typeface="Tahoma"/>
              <a:ea typeface="Tahoma"/>
              <a:cs typeface="Tahoma"/>
              <a:sym typeface="Tahoma"/>
            </a:endParaRPr>
          </a:p>
        </p:txBody>
      </p:sp>
      <p:sp>
        <p:nvSpPr>
          <p:cNvPr id="477" name="Google Shape;477;p32"/>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None/>
            </a:pPr>
            <a:r>
              <a:rPr b="1" lang="en-US" sz="4000">
                <a:solidFill>
                  <a:srgbClr val="243255"/>
                </a:solidFill>
                <a:latin typeface="Calibri"/>
                <a:ea typeface="Calibri"/>
                <a:cs typeface="Calibri"/>
                <a:sym typeface="Calibri"/>
              </a:rPr>
              <a:t>3. Emociju izpratne</a:t>
            </a:r>
            <a:endParaRPr b="1" sz="4000">
              <a:solidFill>
                <a:srgbClr val="243255"/>
              </a:solidFill>
              <a:latin typeface="Calibri"/>
              <a:ea typeface="Calibri"/>
              <a:cs typeface="Calibri"/>
              <a:sym typeface="Calibri"/>
            </a:endParaRPr>
          </a:p>
        </p:txBody>
      </p:sp>
      <p:sp>
        <p:nvSpPr>
          <p:cNvPr id="478" name="Google Shape;478;p32"/>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479" name="Google Shape;479;p32"/>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480" name="Google Shape;480;p32"/>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481" name="Google Shape;481;p32"/>
          <p:cNvSpPr txBox="1"/>
          <p:nvPr/>
        </p:nvSpPr>
        <p:spPr>
          <a:xfrm>
            <a:off x="938055" y="3046504"/>
            <a:ext cx="16913698" cy="31085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Kamēr uztvere attiecas uz cilvēku spēju “atklāt” emocijas, izpratnes dimensija attiecas uz spēju uztvert, no kurienes tās nāk, lasīt un atšifrēt attiecības starp tām, izprast to nokrāsas un veidu, kā tās laika gaitā varētu attīstīties.</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Lai izprastu emocijas, ir nepieciešama liela jutība un atsaucība pret ārējo vidi, jo daudzkārt visnozīmīgākās atziņas šķiet daudz mazāk taustāmas, nekā mēs varam iedomāties.</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Piemēram, neverbālajā komunikācijā ir daudz vairāk, nekā vārdi var izteikt…</a:t>
            </a:r>
            <a:endParaRPr sz="28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33"/>
          <p:cNvSpPr txBox="1"/>
          <p:nvPr/>
        </p:nvSpPr>
        <p:spPr>
          <a:xfrm>
            <a:off x="15087600" y="647700"/>
            <a:ext cx="27641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3.nodaļa</a:t>
            </a:r>
            <a:endParaRPr b="1" i="0" sz="4800">
              <a:solidFill>
                <a:srgbClr val="E12227"/>
              </a:solidFill>
              <a:latin typeface="Tahoma"/>
              <a:ea typeface="Tahoma"/>
              <a:cs typeface="Tahoma"/>
              <a:sym typeface="Tahoma"/>
            </a:endParaRPr>
          </a:p>
        </p:txBody>
      </p:sp>
      <p:sp>
        <p:nvSpPr>
          <p:cNvPr id="488" name="Google Shape;488;p33"/>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None/>
            </a:pPr>
            <a:r>
              <a:rPr b="1" lang="en-US" sz="4000">
                <a:solidFill>
                  <a:srgbClr val="243255"/>
                </a:solidFill>
                <a:latin typeface="Calibri"/>
                <a:ea typeface="Calibri"/>
                <a:cs typeface="Calibri"/>
                <a:sym typeface="Calibri"/>
              </a:rPr>
              <a:t>4. Emociju vadīšana</a:t>
            </a:r>
            <a:endParaRPr b="1" sz="4000">
              <a:solidFill>
                <a:srgbClr val="243255"/>
              </a:solidFill>
              <a:latin typeface="Calibri"/>
              <a:ea typeface="Calibri"/>
              <a:cs typeface="Calibri"/>
              <a:sym typeface="Calibri"/>
            </a:endParaRPr>
          </a:p>
        </p:txBody>
      </p:sp>
      <p:sp>
        <p:nvSpPr>
          <p:cNvPr id="489" name="Google Shape;489;p33"/>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490" name="Google Shape;490;p33"/>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491" name="Google Shape;491;p33"/>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492" name="Google Shape;492;p33"/>
          <p:cNvSpPr txBox="1"/>
          <p:nvPr/>
        </p:nvSpPr>
        <p:spPr>
          <a:xfrm>
            <a:off x="938055" y="3046504"/>
            <a:ext cx="16913698" cy="35394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Emociju vadīšana atspoguļo spēju modeļa augstāko stāvokli.</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Cilvēki, kuriem izdodas apgūt savu emocionālo inteliģenci, var sazināties ar apkārtējo vidi tādā veidā, kas ļauj viņiem būt ārkārtīgi prasmīgiem, efektīviem un iedarbīgiem tajā, ko viņi dara (t.i., profesionālajā attīstībā, sentimentālās attiecībās utt.).</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Šeit nav runa par manipulācijām, un šajā procesā nav nekā ļaunprātīga, “emocionāli apzinīgi” cilvēki atpazīst un novērtē citu cilvēku jūtas, vienlaikus atbalstot viņu vajadzības un attīstības ceļus.</a:t>
            </a:r>
            <a:endParaRPr sz="28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34"/>
          <p:cNvSpPr txBox="1"/>
          <p:nvPr/>
        </p:nvSpPr>
        <p:spPr>
          <a:xfrm>
            <a:off x="938056" y="800100"/>
            <a:ext cx="4014944" cy="751488"/>
          </a:xfrm>
          <a:prstGeom prst="rect">
            <a:avLst/>
          </a:prstGeom>
          <a:noFill/>
          <a:ln>
            <a:noFill/>
          </a:ln>
        </p:spPr>
        <p:txBody>
          <a:bodyPr anchorCtr="0" anchor="t" bIns="0" lIns="0" spcFirstLastPara="1" rIns="0" wrap="square" tIns="12700">
            <a:spAutoFit/>
          </a:bodyPr>
          <a:lstStyle/>
          <a:p>
            <a:pPr indent="0" lvl="0" marL="0" marR="0" rtl="0" algn="ctr">
              <a:spcBef>
                <a:spcPts val="0"/>
              </a:spcBef>
              <a:spcAft>
                <a:spcPts val="0"/>
              </a:spcAft>
              <a:buNone/>
            </a:pPr>
            <a:r>
              <a:rPr b="1" i="0" lang="en-US" sz="4800">
                <a:solidFill>
                  <a:srgbClr val="E12227"/>
                </a:solidFill>
                <a:latin typeface="Tahoma"/>
                <a:ea typeface="Tahoma"/>
                <a:cs typeface="Tahoma"/>
                <a:sym typeface="Tahoma"/>
              </a:rPr>
              <a:t>Rezumējot</a:t>
            </a:r>
            <a:endParaRPr b="1" i="0" sz="4800">
              <a:solidFill>
                <a:srgbClr val="E12227"/>
              </a:solidFill>
              <a:latin typeface="Tahoma"/>
              <a:ea typeface="Tahoma"/>
              <a:cs typeface="Tahoma"/>
              <a:sym typeface="Tahoma"/>
            </a:endParaRPr>
          </a:p>
        </p:txBody>
      </p:sp>
      <p:sp>
        <p:nvSpPr>
          <p:cNvPr id="498" name="Google Shape;498;p34"/>
          <p:cNvSpPr txBox="1"/>
          <p:nvPr/>
        </p:nvSpPr>
        <p:spPr>
          <a:xfrm>
            <a:off x="938055" y="2019300"/>
            <a:ext cx="16913699" cy="5656677"/>
          </a:xfrm>
          <a:prstGeom prst="rect">
            <a:avLst/>
          </a:prstGeom>
          <a:noFill/>
          <a:ln>
            <a:noFill/>
          </a:ln>
        </p:spPr>
        <p:txBody>
          <a:bodyPr anchorCtr="0" anchor="t" bIns="0" lIns="0" spcFirstLastPara="1" rIns="0" wrap="square" tIns="13950">
            <a:spAutoFit/>
          </a:bodyPr>
          <a:lstStyle/>
          <a:p>
            <a:pPr indent="-571500" lvl="0" marL="584200" marR="0" rtl="0" algn="just">
              <a:lnSpc>
                <a:spcPct val="100000"/>
              </a:lnSpc>
              <a:spcBef>
                <a:spcPts val="0"/>
              </a:spcBef>
              <a:spcAft>
                <a:spcPts val="0"/>
              </a:spcAft>
              <a:buClr>
                <a:srgbClr val="243255"/>
              </a:buClr>
              <a:buSzPts val="4000"/>
              <a:buFont typeface="Arial"/>
              <a:buChar char="•"/>
            </a:pPr>
            <a:r>
              <a:rPr b="1" lang="en-US" sz="4000">
                <a:solidFill>
                  <a:srgbClr val="243255"/>
                </a:solidFill>
                <a:latin typeface="Calibri"/>
                <a:ea typeface="Calibri"/>
                <a:cs typeface="Calibri"/>
                <a:sym typeface="Calibri"/>
              </a:rPr>
              <a:t>Emocionālā inteliģence, kas iegulta EntreComp: Resursu pīlārā</a:t>
            </a:r>
            <a:endParaRPr/>
          </a:p>
          <a:p>
            <a:pPr indent="-317500" lvl="0" marL="584200" marR="0" rtl="0" algn="just">
              <a:lnSpc>
                <a:spcPct val="100000"/>
              </a:lnSpc>
              <a:spcBef>
                <a:spcPts val="110"/>
              </a:spcBef>
              <a:spcAft>
                <a:spcPts val="0"/>
              </a:spcAft>
              <a:buClr>
                <a:schemeClr val="dk1"/>
              </a:buClr>
              <a:buSzPts val="4000"/>
              <a:buFont typeface="Arial"/>
              <a:buNone/>
            </a:pPr>
            <a:r>
              <a:t/>
            </a:r>
            <a:endParaRPr b="1" sz="4000">
              <a:solidFill>
                <a:srgbClr val="243255"/>
              </a:solidFill>
              <a:latin typeface="Calibri"/>
              <a:ea typeface="Calibri"/>
              <a:cs typeface="Calibri"/>
              <a:sym typeface="Calibri"/>
            </a:endParaRPr>
          </a:p>
          <a:p>
            <a:pPr indent="-571500" lvl="0" marL="584200" marR="0" rtl="0" algn="just">
              <a:lnSpc>
                <a:spcPct val="100000"/>
              </a:lnSpc>
              <a:spcBef>
                <a:spcPts val="110"/>
              </a:spcBef>
              <a:spcAft>
                <a:spcPts val="0"/>
              </a:spcAft>
              <a:buClr>
                <a:srgbClr val="243255"/>
              </a:buClr>
              <a:buSzPts val="4000"/>
              <a:buFont typeface="Arial"/>
              <a:buChar char="•"/>
            </a:pPr>
            <a:r>
              <a:rPr b="1" lang="en-US" sz="4000">
                <a:solidFill>
                  <a:srgbClr val="243255"/>
                </a:solidFill>
                <a:latin typeface="Calibri"/>
                <a:ea typeface="Calibri"/>
                <a:cs typeface="Calibri"/>
                <a:sym typeface="Calibri"/>
              </a:rPr>
              <a:t>Pašapziņa un pašefektivitāte EntreComp</a:t>
            </a:r>
            <a:endParaRPr/>
          </a:p>
          <a:p>
            <a:pPr indent="-317500" lvl="0" marL="584200" marR="0" rtl="0" algn="just">
              <a:lnSpc>
                <a:spcPct val="100000"/>
              </a:lnSpc>
              <a:spcBef>
                <a:spcPts val="110"/>
              </a:spcBef>
              <a:spcAft>
                <a:spcPts val="0"/>
              </a:spcAft>
              <a:buClr>
                <a:schemeClr val="dk1"/>
              </a:buClr>
              <a:buSzPts val="4000"/>
              <a:buFont typeface="Arial"/>
              <a:buNone/>
            </a:pPr>
            <a:r>
              <a:t/>
            </a:r>
            <a:endParaRPr b="1" sz="4000">
              <a:solidFill>
                <a:srgbClr val="243255"/>
              </a:solidFill>
              <a:latin typeface="Calibri"/>
              <a:ea typeface="Calibri"/>
              <a:cs typeface="Calibri"/>
              <a:sym typeface="Calibri"/>
            </a:endParaRPr>
          </a:p>
          <a:p>
            <a:pPr indent="-571500" lvl="0" marL="584200" marR="0" rtl="0" algn="just">
              <a:lnSpc>
                <a:spcPct val="100000"/>
              </a:lnSpc>
              <a:spcBef>
                <a:spcPts val="110"/>
              </a:spcBef>
              <a:spcAft>
                <a:spcPts val="0"/>
              </a:spcAft>
              <a:buClr>
                <a:srgbClr val="243255"/>
              </a:buClr>
              <a:buSzPts val="4000"/>
              <a:buFont typeface="Arial"/>
              <a:buChar char="•"/>
            </a:pPr>
            <a:r>
              <a:rPr b="1" lang="en-US" sz="4000">
                <a:solidFill>
                  <a:srgbClr val="243255"/>
                </a:solidFill>
                <a:latin typeface="Calibri"/>
                <a:ea typeface="Calibri"/>
                <a:cs typeface="Calibri"/>
                <a:sym typeface="Calibri"/>
              </a:rPr>
              <a:t>EI ietvars: motivācija, empātija un sociālās prasmes</a:t>
            </a:r>
            <a:endParaRPr/>
          </a:p>
          <a:p>
            <a:pPr indent="-317500" lvl="0" marL="584200" marR="0" rtl="0" algn="just">
              <a:lnSpc>
                <a:spcPct val="100000"/>
              </a:lnSpc>
              <a:spcBef>
                <a:spcPts val="110"/>
              </a:spcBef>
              <a:spcAft>
                <a:spcPts val="0"/>
              </a:spcAft>
              <a:buClr>
                <a:schemeClr val="dk1"/>
              </a:buClr>
              <a:buSzPts val="4000"/>
              <a:buFont typeface="Arial"/>
              <a:buNone/>
            </a:pPr>
            <a:r>
              <a:t/>
            </a:r>
            <a:endParaRPr b="1" sz="4000">
              <a:solidFill>
                <a:srgbClr val="243255"/>
              </a:solidFill>
              <a:latin typeface="Calibri"/>
              <a:ea typeface="Calibri"/>
              <a:cs typeface="Calibri"/>
              <a:sym typeface="Calibri"/>
            </a:endParaRPr>
          </a:p>
          <a:p>
            <a:pPr indent="-571500" lvl="0" marL="584200" marR="0" rtl="0" algn="just">
              <a:lnSpc>
                <a:spcPct val="100000"/>
              </a:lnSpc>
              <a:spcBef>
                <a:spcPts val="110"/>
              </a:spcBef>
              <a:spcAft>
                <a:spcPts val="0"/>
              </a:spcAft>
              <a:buClr>
                <a:srgbClr val="243255"/>
              </a:buClr>
              <a:buSzPts val="4000"/>
              <a:buFont typeface="Arial"/>
              <a:buChar char="•"/>
            </a:pPr>
            <a:r>
              <a:rPr b="1" lang="en-US" sz="4000">
                <a:solidFill>
                  <a:srgbClr val="243255"/>
                </a:solidFill>
                <a:latin typeface="Calibri"/>
                <a:ea typeface="Calibri"/>
                <a:cs typeface="Calibri"/>
                <a:sym typeface="Calibri"/>
              </a:rPr>
              <a:t>Sociālais intelekts, lai orientētos relāciju ekosistēmās</a:t>
            </a:r>
            <a:endParaRPr/>
          </a:p>
          <a:p>
            <a:pPr indent="-317500" lvl="0" marL="584200" marR="0" rtl="0" algn="just">
              <a:lnSpc>
                <a:spcPct val="100000"/>
              </a:lnSpc>
              <a:spcBef>
                <a:spcPts val="110"/>
              </a:spcBef>
              <a:spcAft>
                <a:spcPts val="0"/>
              </a:spcAft>
              <a:buClr>
                <a:schemeClr val="dk1"/>
              </a:buClr>
              <a:buSzPts val="4000"/>
              <a:buFont typeface="Arial"/>
              <a:buNone/>
            </a:pPr>
            <a:r>
              <a:t/>
            </a:r>
            <a:endParaRPr b="1" sz="4000">
              <a:solidFill>
                <a:srgbClr val="243255"/>
              </a:solidFill>
              <a:latin typeface="Calibri"/>
              <a:ea typeface="Calibri"/>
              <a:cs typeface="Calibri"/>
              <a:sym typeface="Calibri"/>
            </a:endParaRPr>
          </a:p>
          <a:p>
            <a:pPr indent="-571500" lvl="0" marL="584200" marR="0" rtl="0" algn="just">
              <a:lnSpc>
                <a:spcPct val="100000"/>
              </a:lnSpc>
              <a:spcBef>
                <a:spcPts val="110"/>
              </a:spcBef>
              <a:spcAft>
                <a:spcPts val="0"/>
              </a:spcAft>
              <a:buClr>
                <a:srgbClr val="243255"/>
              </a:buClr>
              <a:buSzPts val="4000"/>
              <a:buFont typeface="Arial"/>
              <a:buChar char="•"/>
            </a:pPr>
            <a:r>
              <a:rPr b="1" lang="en-US" sz="4000">
                <a:solidFill>
                  <a:srgbClr val="243255"/>
                </a:solidFill>
                <a:latin typeface="Calibri"/>
                <a:ea typeface="Calibri"/>
                <a:cs typeface="Calibri"/>
                <a:sym typeface="Calibri"/>
              </a:rPr>
              <a:t>Spēju modelis saprast, izmantot un vadīt emocijas</a:t>
            </a:r>
            <a:endParaRPr b="1" sz="4000">
              <a:solidFill>
                <a:srgbClr val="243255"/>
              </a:solidFill>
              <a:latin typeface="Calibri"/>
              <a:ea typeface="Calibri"/>
              <a:cs typeface="Calibri"/>
              <a:sym typeface="Calibri"/>
            </a:endParaRPr>
          </a:p>
        </p:txBody>
      </p:sp>
      <p:sp>
        <p:nvSpPr>
          <p:cNvPr id="499" name="Google Shape;499;p34"/>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500" name="Google Shape;500;p34"/>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501" name="Google Shape;501;p34"/>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6" name="Shape 506"/>
        <p:cNvGrpSpPr/>
        <p:nvPr/>
      </p:nvGrpSpPr>
      <p:grpSpPr>
        <a:xfrm>
          <a:off x="0" y="0"/>
          <a:ext cx="0" cy="0"/>
          <a:chOff x="0" y="0"/>
          <a:chExt cx="0" cy="0"/>
        </a:xfrm>
      </p:grpSpPr>
      <p:sp>
        <p:nvSpPr>
          <p:cNvPr id="507" name="Google Shape;507;p35"/>
          <p:cNvSpPr/>
          <p:nvPr/>
        </p:nvSpPr>
        <p:spPr>
          <a:xfrm>
            <a:off x="6172200" y="9185519"/>
            <a:ext cx="11963400" cy="9525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08" name="Google Shape;508;p35"/>
          <p:cNvSpPr txBox="1"/>
          <p:nvPr>
            <p:ph type="title"/>
          </p:nvPr>
        </p:nvSpPr>
        <p:spPr>
          <a:xfrm>
            <a:off x="7924800" y="3924300"/>
            <a:ext cx="6897687" cy="1397000"/>
          </a:xfrm>
          <a:prstGeom prst="rect">
            <a:avLst/>
          </a:prstGeom>
          <a:noFill/>
          <a:ln>
            <a:noFill/>
          </a:ln>
        </p:spPr>
        <p:txBody>
          <a:bodyPr anchorCtr="0" anchor="t" bIns="0" lIns="0" spcFirstLastPara="1" rIns="0" wrap="square" tIns="12700">
            <a:spAutoFit/>
          </a:bodyPr>
          <a:lstStyle/>
          <a:p>
            <a:pPr indent="0" lvl="0" marL="0" rtl="0" algn="l">
              <a:spcBef>
                <a:spcPts val="0"/>
              </a:spcBef>
              <a:spcAft>
                <a:spcPts val="0"/>
              </a:spcAft>
              <a:buNone/>
            </a:pPr>
            <a:r>
              <a:rPr lang="en-US"/>
              <a:t>Paldies!</a:t>
            </a:r>
            <a:endParaRPr/>
          </a:p>
        </p:txBody>
      </p:sp>
      <p:pic>
        <p:nvPicPr>
          <p:cNvPr id="509" name="Google Shape;509;p35"/>
          <p:cNvPicPr preferRelativeResize="0"/>
          <p:nvPr/>
        </p:nvPicPr>
        <p:blipFill rotWithShape="1">
          <a:blip r:embed="rId3">
            <a:alphaModFix/>
          </a:blip>
          <a:srcRect b="0" l="0" r="0" t="0"/>
          <a:stretch/>
        </p:blipFill>
        <p:spPr>
          <a:xfrm>
            <a:off x="8289503" y="9661769"/>
            <a:ext cx="10058400" cy="556688"/>
          </a:xfrm>
          <a:prstGeom prst="rect">
            <a:avLst/>
          </a:prstGeom>
          <a:noFill/>
          <a:ln>
            <a:noFill/>
          </a:ln>
        </p:spPr>
      </p:pic>
      <p:pic>
        <p:nvPicPr>
          <p:cNvPr id="510" name="Google Shape;510;p35"/>
          <p:cNvPicPr preferRelativeResize="0"/>
          <p:nvPr/>
        </p:nvPicPr>
        <p:blipFill rotWithShape="1">
          <a:blip r:embed="rId4">
            <a:alphaModFix/>
          </a:blip>
          <a:srcRect b="0" l="0" r="0" t="0"/>
          <a:stretch/>
        </p:blipFill>
        <p:spPr>
          <a:xfrm>
            <a:off x="6324600" y="9705175"/>
            <a:ext cx="1985322" cy="432844"/>
          </a:xfrm>
          <a:prstGeom prst="rect">
            <a:avLst/>
          </a:prstGeom>
          <a:noFill/>
          <a:ln>
            <a:noFill/>
          </a:ln>
        </p:spPr>
      </p:pic>
      <p:pic>
        <p:nvPicPr>
          <p:cNvPr id="511" name="Google Shape;511;p35"/>
          <p:cNvPicPr preferRelativeResize="0"/>
          <p:nvPr/>
        </p:nvPicPr>
        <p:blipFill rotWithShape="1">
          <a:blip r:embed="rId5">
            <a:alphaModFix/>
          </a:blip>
          <a:srcRect b="0" l="0" r="0" t="0"/>
          <a:stretch/>
        </p:blipFill>
        <p:spPr>
          <a:xfrm>
            <a:off x="5257800" y="9715392"/>
            <a:ext cx="936335" cy="44944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4"/>
          <p:cNvSpPr txBox="1"/>
          <p:nvPr/>
        </p:nvSpPr>
        <p:spPr>
          <a:xfrm>
            <a:off x="15087600" y="647700"/>
            <a:ext cx="27641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1.nodaļa</a:t>
            </a:r>
            <a:endParaRPr b="1" i="0" sz="4800">
              <a:solidFill>
                <a:srgbClr val="E12227"/>
              </a:solidFill>
              <a:latin typeface="Tahoma"/>
              <a:ea typeface="Tahoma"/>
              <a:cs typeface="Tahoma"/>
              <a:sym typeface="Tahoma"/>
            </a:endParaRPr>
          </a:p>
        </p:txBody>
      </p:sp>
      <p:sp>
        <p:nvSpPr>
          <p:cNvPr id="148" name="Google Shape;148;p4"/>
          <p:cNvSpPr txBox="1"/>
          <p:nvPr/>
        </p:nvSpPr>
        <p:spPr>
          <a:xfrm>
            <a:off x="938055" y="2019300"/>
            <a:ext cx="16913699" cy="1901803"/>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None/>
            </a:pPr>
            <a:r>
              <a:rPr b="1" lang="en-US" sz="4000">
                <a:solidFill>
                  <a:srgbClr val="243255"/>
                </a:solidFill>
                <a:latin typeface="Calibri"/>
                <a:ea typeface="Calibri"/>
                <a:cs typeface="Calibri"/>
                <a:sym typeface="Calibri"/>
              </a:rPr>
              <a:t>Self-awareness and self-efficacy: an “EntreComp approach” to EI</a:t>
            </a:r>
            <a:endParaRPr b="1" sz="4000">
              <a:solidFill>
                <a:srgbClr val="243255"/>
              </a:solidFill>
              <a:latin typeface="Calibri"/>
              <a:ea typeface="Calibri"/>
              <a:cs typeface="Calibri"/>
              <a:sym typeface="Calibri"/>
            </a:endParaRPr>
          </a:p>
          <a:p>
            <a:pPr indent="0" lvl="0" marL="12700" marR="0" rtl="0" algn="just">
              <a:lnSpc>
                <a:spcPct val="100000"/>
              </a:lnSpc>
              <a:spcBef>
                <a:spcPts val="110"/>
              </a:spcBef>
              <a:spcAft>
                <a:spcPts val="0"/>
              </a:spcAft>
              <a:buNone/>
            </a:pPr>
            <a:r>
              <a:t/>
            </a:r>
            <a:endParaRPr sz="2500">
              <a:solidFill>
                <a:srgbClr val="002060"/>
              </a:solidFill>
              <a:latin typeface="Tahoma"/>
              <a:ea typeface="Tahoma"/>
              <a:cs typeface="Tahoma"/>
              <a:sym typeface="Tahoma"/>
            </a:endParaRPr>
          </a:p>
          <a:p>
            <a:pPr indent="0" lvl="0" marL="12700" marR="0" rtl="0" algn="just">
              <a:spcBef>
                <a:spcPts val="110"/>
              </a:spcBef>
              <a:spcAft>
                <a:spcPts val="0"/>
              </a:spcAft>
              <a:buNone/>
            </a:pPr>
            <a:r>
              <a:rPr lang="en-US" sz="2800">
                <a:solidFill>
                  <a:schemeClr val="dk1"/>
                </a:solidFill>
                <a:latin typeface="Calibri"/>
                <a:ea typeface="Calibri"/>
                <a:cs typeface="Calibri"/>
                <a:sym typeface="Calibri"/>
              </a:rPr>
              <a:t>IHF modulī jums bija iespēja iepazīties ar ES oficiālo izglītību un apmācību par uzņēmējdarbības prasmēm un to, kā tas var būt stratēģiskais resurss, kas attiecas uz jauniem dalībniekiem darba tirgū.</a:t>
            </a:r>
            <a:endParaRPr sz="2800">
              <a:solidFill>
                <a:schemeClr val="dk1"/>
              </a:solidFill>
              <a:latin typeface="Calibri"/>
              <a:ea typeface="Calibri"/>
              <a:cs typeface="Calibri"/>
              <a:sym typeface="Calibri"/>
            </a:endParaRPr>
          </a:p>
        </p:txBody>
      </p:sp>
      <p:sp>
        <p:nvSpPr>
          <p:cNvPr id="149" name="Google Shape;149;p4"/>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50" name="Google Shape;150;p4"/>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51" name="Google Shape;151;p4"/>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52" name="Google Shape;152;p4"/>
          <p:cNvSpPr txBox="1"/>
          <p:nvPr/>
        </p:nvSpPr>
        <p:spPr>
          <a:xfrm>
            <a:off x="938056" y="4774092"/>
            <a:ext cx="16913698" cy="224676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Ar “resursiem” mēs saprotam kompetenču jomu, kas ir visatbilstošākā, lai iegūtu galvenos personiskos, materiālos un nemateriālos resursus, kas ir noderīgi cilvēku pilnvarošanai un profesionalizācijai.</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Piecas šajā apmācību jomā uzskaitītās kompetences uzlabo un stiprina jūsu konkurētspēju darba tirgū kā stratēģisku sviru jūsu darba meklēšanai.</a:t>
            </a:r>
            <a:endParaRPr sz="2800">
              <a:solidFill>
                <a:schemeClr val="dk1"/>
              </a:solidFill>
              <a:latin typeface="Calibri"/>
              <a:ea typeface="Calibri"/>
              <a:cs typeface="Calibri"/>
              <a:sym typeface="Calibri"/>
            </a:endParaRPr>
          </a:p>
        </p:txBody>
      </p:sp>
      <p:sp>
        <p:nvSpPr>
          <p:cNvPr id="153" name="Google Shape;153;p4"/>
          <p:cNvSpPr txBox="1"/>
          <p:nvPr/>
        </p:nvSpPr>
        <p:spPr>
          <a:xfrm>
            <a:off x="938056" y="4057038"/>
            <a:ext cx="4167344"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1" lang="en-US" sz="3200">
                <a:solidFill>
                  <a:srgbClr val="243255"/>
                </a:solidFill>
                <a:latin typeface="Calibri"/>
                <a:ea typeface="Calibri"/>
                <a:cs typeface="Calibri"/>
                <a:sym typeface="Calibri"/>
              </a:rPr>
              <a:t>Resursu pīlārs</a:t>
            </a:r>
            <a:endParaRPr b="1" sz="3200">
              <a:solidFill>
                <a:srgbClr val="243255"/>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5"/>
          <p:cNvSpPr txBox="1"/>
          <p:nvPr/>
        </p:nvSpPr>
        <p:spPr>
          <a:xfrm>
            <a:off x="15087600" y="647700"/>
            <a:ext cx="27641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1.nodaļa</a:t>
            </a:r>
            <a:endParaRPr b="1" i="0" sz="4800">
              <a:solidFill>
                <a:srgbClr val="E12227"/>
              </a:solidFill>
              <a:latin typeface="Tahoma"/>
              <a:ea typeface="Tahoma"/>
              <a:cs typeface="Tahoma"/>
              <a:sym typeface="Tahoma"/>
            </a:endParaRPr>
          </a:p>
        </p:txBody>
      </p:sp>
      <p:sp>
        <p:nvSpPr>
          <p:cNvPr id="160" name="Google Shape;160;p5"/>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None/>
            </a:pPr>
            <a:r>
              <a:rPr b="1" lang="en-US" sz="4000">
                <a:solidFill>
                  <a:srgbClr val="243255"/>
                </a:solidFill>
                <a:latin typeface="Calibri"/>
                <a:ea typeface="Calibri"/>
                <a:cs typeface="Calibri"/>
                <a:sym typeface="Calibri"/>
              </a:rPr>
              <a:t>Resursu kompetences</a:t>
            </a:r>
            <a:endParaRPr b="1" sz="2500">
              <a:solidFill>
                <a:srgbClr val="243255"/>
              </a:solidFill>
              <a:latin typeface="Calibri"/>
              <a:ea typeface="Calibri"/>
              <a:cs typeface="Calibri"/>
              <a:sym typeface="Calibri"/>
            </a:endParaRPr>
          </a:p>
        </p:txBody>
      </p:sp>
      <p:sp>
        <p:nvSpPr>
          <p:cNvPr id="161" name="Google Shape;161;p5"/>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62" name="Google Shape;162;p5"/>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63" name="Google Shape;163;p5"/>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64" name="Google Shape;164;p5"/>
          <p:cNvSpPr txBox="1"/>
          <p:nvPr/>
        </p:nvSpPr>
        <p:spPr>
          <a:xfrm>
            <a:off x="938055" y="3046504"/>
            <a:ext cx="16913698" cy="35394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Katra no uzskaitītajām kompetencēm ir jūsu interešu fokuss, jo tā sniedz visvērtīgākās prasmes, lai gūtu panākumus uzņēmējdarbībā un profesionālajā dzīvē.</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b="1" lang="en-US" sz="2800">
                <a:solidFill>
                  <a:schemeClr val="dk1"/>
                </a:solidFill>
                <a:latin typeface="Calibri"/>
                <a:ea typeface="Calibri"/>
                <a:cs typeface="Calibri"/>
                <a:sym typeface="Calibri"/>
              </a:rPr>
              <a:t>2.1. Pašapziņa un pašefektivitāte</a:t>
            </a:r>
            <a:endParaRPr/>
          </a:p>
          <a:p>
            <a:pPr indent="0" lvl="0" marL="0" marR="0" rtl="0" algn="just">
              <a:spcBef>
                <a:spcPts val="0"/>
              </a:spcBef>
              <a:spcAft>
                <a:spcPts val="0"/>
              </a:spcAft>
              <a:buNone/>
            </a:pPr>
            <a:r>
              <a:rPr b="1" lang="en-US" sz="2800">
                <a:solidFill>
                  <a:schemeClr val="dk1"/>
                </a:solidFill>
                <a:latin typeface="Calibri"/>
                <a:ea typeface="Calibri"/>
                <a:cs typeface="Calibri"/>
                <a:sym typeface="Calibri"/>
              </a:rPr>
              <a:t>2.2. Motivācija un neatlaidība</a:t>
            </a:r>
            <a:endParaRPr/>
          </a:p>
          <a:p>
            <a:pPr indent="0" lvl="0" marL="0" marR="0" rtl="0" algn="just">
              <a:spcBef>
                <a:spcPts val="0"/>
              </a:spcBef>
              <a:spcAft>
                <a:spcPts val="0"/>
              </a:spcAft>
              <a:buNone/>
            </a:pPr>
            <a:r>
              <a:rPr b="1" lang="en-US" sz="2800">
                <a:solidFill>
                  <a:schemeClr val="dk1"/>
                </a:solidFill>
                <a:latin typeface="Calibri"/>
                <a:ea typeface="Calibri"/>
                <a:cs typeface="Calibri"/>
                <a:sym typeface="Calibri"/>
              </a:rPr>
              <a:t>2.3. Resursu mobilizēšana</a:t>
            </a:r>
            <a:endParaRPr/>
          </a:p>
          <a:p>
            <a:pPr indent="0" lvl="0" marL="0" marR="0" rtl="0" algn="just">
              <a:spcBef>
                <a:spcPts val="0"/>
              </a:spcBef>
              <a:spcAft>
                <a:spcPts val="0"/>
              </a:spcAft>
              <a:buNone/>
            </a:pPr>
            <a:r>
              <a:rPr b="1" lang="en-US" sz="2800">
                <a:solidFill>
                  <a:schemeClr val="dk1"/>
                </a:solidFill>
                <a:latin typeface="Calibri"/>
                <a:ea typeface="Calibri"/>
                <a:cs typeface="Calibri"/>
                <a:sym typeface="Calibri"/>
              </a:rPr>
              <a:t>2.4. Finanšu un ekonomikas pratība</a:t>
            </a:r>
            <a:endParaRPr/>
          </a:p>
          <a:p>
            <a:pPr indent="0" lvl="0" marL="0" marR="0" rtl="0" algn="just">
              <a:spcBef>
                <a:spcPts val="0"/>
              </a:spcBef>
              <a:spcAft>
                <a:spcPts val="0"/>
              </a:spcAft>
              <a:buNone/>
            </a:pPr>
            <a:r>
              <a:rPr b="1" lang="en-US" sz="2800">
                <a:solidFill>
                  <a:schemeClr val="dk1"/>
                </a:solidFill>
                <a:latin typeface="Calibri"/>
                <a:ea typeface="Calibri"/>
                <a:cs typeface="Calibri"/>
                <a:sym typeface="Calibri"/>
              </a:rPr>
              <a:t>2.5. Citu mobilizācija</a:t>
            </a:r>
            <a:endParaRPr b="1" sz="2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6"/>
          <p:cNvSpPr txBox="1"/>
          <p:nvPr/>
        </p:nvSpPr>
        <p:spPr>
          <a:xfrm>
            <a:off x="15087600" y="647700"/>
            <a:ext cx="27641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1.nodaļa</a:t>
            </a:r>
            <a:endParaRPr b="1" i="0" sz="4800">
              <a:solidFill>
                <a:srgbClr val="E12227"/>
              </a:solidFill>
              <a:latin typeface="Tahoma"/>
              <a:ea typeface="Tahoma"/>
              <a:cs typeface="Tahoma"/>
              <a:sym typeface="Tahoma"/>
            </a:endParaRPr>
          </a:p>
        </p:txBody>
      </p:sp>
      <p:sp>
        <p:nvSpPr>
          <p:cNvPr id="171" name="Google Shape;171;p6"/>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None/>
            </a:pPr>
            <a:r>
              <a:rPr b="1" lang="en-US" sz="4000">
                <a:solidFill>
                  <a:srgbClr val="243255"/>
                </a:solidFill>
                <a:latin typeface="Calibri"/>
                <a:ea typeface="Calibri"/>
                <a:cs typeface="Calibri"/>
                <a:sym typeface="Calibri"/>
              </a:rPr>
              <a:t>Resursu dotības un nodarbinātības iespējas</a:t>
            </a:r>
            <a:endParaRPr b="1" sz="2500">
              <a:solidFill>
                <a:srgbClr val="243255"/>
              </a:solidFill>
              <a:latin typeface="Calibri"/>
              <a:ea typeface="Calibri"/>
              <a:cs typeface="Calibri"/>
              <a:sym typeface="Calibri"/>
            </a:endParaRPr>
          </a:p>
        </p:txBody>
      </p:sp>
      <p:sp>
        <p:nvSpPr>
          <p:cNvPr id="172" name="Google Shape;172;p6"/>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73" name="Google Shape;173;p6"/>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74" name="Google Shape;174;p6"/>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graphicFrame>
        <p:nvGraphicFramePr>
          <p:cNvPr id="175" name="Google Shape;175;p6"/>
          <p:cNvGraphicFramePr/>
          <p:nvPr/>
        </p:nvGraphicFramePr>
        <p:xfrm>
          <a:off x="914400" y="3046504"/>
          <a:ext cx="3000000" cy="3000000"/>
        </p:xfrm>
        <a:graphic>
          <a:graphicData uri="http://schemas.openxmlformats.org/drawingml/2006/table">
            <a:tbl>
              <a:tblPr bandRow="1" firstRow="1">
                <a:noFill/>
                <a:tableStyleId>{70C31234-4591-495E-A02C-7825F14D43CA}</a:tableStyleId>
              </a:tblPr>
              <a:tblGrid>
                <a:gridCol w="8229600"/>
                <a:gridCol w="7315200"/>
              </a:tblGrid>
              <a:tr h="364500">
                <a:tc>
                  <a:txBody>
                    <a:bodyPr/>
                    <a:lstStyle/>
                    <a:p>
                      <a:pPr indent="0" lvl="0" marL="0" marR="0" rtl="0" algn="ctr">
                        <a:spcBef>
                          <a:spcPts val="0"/>
                        </a:spcBef>
                        <a:spcAft>
                          <a:spcPts val="0"/>
                        </a:spcAft>
                        <a:buNone/>
                      </a:pPr>
                      <a:r>
                        <a:rPr lang="en-US" sz="2500" u="none" cap="none" strike="noStrike">
                          <a:solidFill>
                            <a:srgbClr val="000000"/>
                          </a:solidFill>
                        </a:rPr>
                        <a:t>Dotības</a:t>
                      </a:r>
                      <a:endParaRPr sz="2500" u="none" cap="none" strike="noStrike">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lang="en-US" sz="2500" u="none" cap="none" strike="noStrike">
                          <a:solidFill>
                            <a:srgbClr val="000000"/>
                          </a:solidFill>
                        </a:rPr>
                        <a:t>Nodarbinātības iespējas</a:t>
                      </a:r>
                      <a:endParaRPr sz="2500" u="none" cap="none" strike="noStrike">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r>
              <a:tr h="364500">
                <a:tc>
                  <a:txBody>
                    <a:bodyPr/>
                    <a:lstStyle/>
                    <a:p>
                      <a:pPr indent="0" lvl="0" marL="0" marR="0" rtl="0" algn="just">
                        <a:spcBef>
                          <a:spcPts val="0"/>
                        </a:spcBef>
                        <a:spcAft>
                          <a:spcPts val="0"/>
                        </a:spcAft>
                        <a:buNone/>
                      </a:pPr>
                      <a:r>
                        <a:rPr lang="en-US" sz="2500" u="none" cap="none" strike="noStrike">
                          <a:solidFill>
                            <a:srgbClr val="000000"/>
                          </a:solidFill>
                        </a:rPr>
                        <a:t>Pašapziņa un pašefektivitāte</a:t>
                      </a:r>
                      <a:endParaRPr sz="2500" u="none" cap="none" strike="noStrike">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just">
                        <a:spcBef>
                          <a:spcPts val="0"/>
                        </a:spcBef>
                        <a:spcAft>
                          <a:spcPts val="0"/>
                        </a:spcAft>
                        <a:buNone/>
                      </a:pPr>
                      <a:r>
                        <a:rPr lang="en-US" sz="2000" u="none" cap="none" strike="noStrike">
                          <a:solidFill>
                            <a:srgbClr val="000000"/>
                          </a:solidFill>
                        </a:rPr>
                        <a:t>Izglītojieties, izmantojiet apmācību iespējas, attīstiet pašiniciatīvas sajūtu, apzinieties savas robežas un strādājiet pie savām vājajām pusēm.</a:t>
                      </a:r>
                      <a:endParaRPr sz="2000" u="none" cap="none" strike="noStrike">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847325">
                <a:tc>
                  <a:txBody>
                    <a:bodyPr/>
                    <a:lstStyle/>
                    <a:p>
                      <a:pPr indent="0" lvl="0" marL="0" marR="0" rtl="0" algn="just">
                        <a:spcBef>
                          <a:spcPts val="0"/>
                        </a:spcBef>
                        <a:spcAft>
                          <a:spcPts val="0"/>
                        </a:spcAft>
                        <a:buNone/>
                      </a:pPr>
                      <a:r>
                        <a:rPr lang="en-US" sz="2500" u="none" cap="none" strike="noStrike">
                          <a:solidFill>
                            <a:srgbClr val="000000"/>
                          </a:solidFill>
                        </a:rPr>
                        <a:t>Motivācija un neatlaidība</a:t>
                      </a:r>
                      <a:endParaRPr sz="2500" u="none" cap="none" strike="noStrike">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just">
                        <a:spcBef>
                          <a:spcPts val="0"/>
                        </a:spcBef>
                        <a:spcAft>
                          <a:spcPts val="0"/>
                        </a:spcAft>
                        <a:buNone/>
                      </a:pPr>
                      <a:r>
                        <a:rPr lang="en-US" sz="2000" u="none" cap="none" strike="noStrike">
                          <a:solidFill>
                            <a:srgbClr val="000000"/>
                          </a:solidFill>
                        </a:rPr>
                        <a:t>Saglabājiet koncentrēšanos, dariet kaut ko tādu, kas vairo jūsu pārliecību, pārvērtiet negatīvās domas par iespējām uzlabot.</a:t>
                      </a:r>
                      <a:endParaRPr sz="2000" u="none" cap="none" strike="noStrike">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364500">
                <a:tc>
                  <a:txBody>
                    <a:bodyPr/>
                    <a:lstStyle/>
                    <a:p>
                      <a:pPr indent="0" lvl="0" marL="0" marR="0" rtl="0" algn="just">
                        <a:spcBef>
                          <a:spcPts val="0"/>
                        </a:spcBef>
                        <a:spcAft>
                          <a:spcPts val="0"/>
                        </a:spcAft>
                        <a:buNone/>
                      </a:pPr>
                      <a:r>
                        <a:rPr lang="en-US" sz="2500" u="none" cap="none" strike="noStrike">
                          <a:solidFill>
                            <a:srgbClr val="000000"/>
                          </a:solidFill>
                        </a:rPr>
                        <a:t>Resursu mobilizēšana</a:t>
                      </a:r>
                      <a:endParaRPr sz="2500" u="none" cap="none" strike="noStrike">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just">
                        <a:spcBef>
                          <a:spcPts val="0"/>
                        </a:spcBef>
                        <a:spcAft>
                          <a:spcPts val="0"/>
                        </a:spcAft>
                        <a:buNone/>
                      </a:pPr>
                      <a:r>
                        <a:rPr lang="en-US" sz="2000" u="none" cap="none" strike="noStrike">
                          <a:solidFill>
                            <a:srgbClr val="000000"/>
                          </a:solidFill>
                        </a:rPr>
                        <a:t>Apkopojiet pēc iespējas vairāk informācijas par interesējošo nozari/nozari, izpētiet tīmekli, meklējot atbilstošu informāciju/ieskatas par saviem darba devējiem/organizāciju, kurai vēlaties pieteikties.</a:t>
                      </a:r>
                      <a:endParaRPr sz="2000" u="none" cap="none" strike="noStrike">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364500">
                <a:tc>
                  <a:txBody>
                    <a:bodyPr/>
                    <a:lstStyle/>
                    <a:p>
                      <a:pPr indent="0" lvl="0" marL="0" marR="0" rtl="0" algn="just">
                        <a:spcBef>
                          <a:spcPts val="0"/>
                        </a:spcBef>
                        <a:spcAft>
                          <a:spcPts val="0"/>
                        </a:spcAft>
                        <a:buNone/>
                      </a:pPr>
                      <a:r>
                        <a:rPr lang="en-US" sz="2500" u="none" cap="none" strike="noStrike">
                          <a:solidFill>
                            <a:srgbClr val="000000"/>
                          </a:solidFill>
                        </a:rPr>
                        <a:t>Finanšu un ekonomikas pratība</a:t>
                      </a:r>
                      <a:endParaRPr sz="2500" u="none" cap="none" strike="noStrike">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just">
                        <a:spcBef>
                          <a:spcPts val="0"/>
                        </a:spcBef>
                        <a:spcAft>
                          <a:spcPts val="0"/>
                        </a:spcAft>
                        <a:buNone/>
                      </a:pPr>
                      <a:r>
                        <a:rPr lang="en-US" sz="2000" u="none" cap="none" strike="noStrike">
                          <a:solidFill>
                            <a:srgbClr val="000000"/>
                          </a:solidFill>
                        </a:rPr>
                        <a:t>Nostipriniet savas zināšanas par uzņēmējdarbības pamatprincipiem, apgūstiet vadības leksiku un glosāriju, iepriekš izpētiet darbības kontekstu, kurā jūs darbosies.</a:t>
                      </a:r>
                      <a:endParaRPr sz="2000" u="none" cap="none" strike="noStrike">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364500">
                <a:tc>
                  <a:txBody>
                    <a:bodyPr/>
                    <a:lstStyle/>
                    <a:p>
                      <a:pPr indent="0" lvl="0" marL="0" marR="0" rtl="0" algn="just">
                        <a:spcBef>
                          <a:spcPts val="0"/>
                        </a:spcBef>
                        <a:spcAft>
                          <a:spcPts val="0"/>
                        </a:spcAft>
                        <a:buNone/>
                      </a:pPr>
                      <a:r>
                        <a:rPr lang="en-US" sz="2500" u="none" cap="none" strike="noStrike">
                          <a:solidFill>
                            <a:srgbClr val="000000"/>
                          </a:solidFill>
                        </a:rPr>
                        <a:t>Citu mobilizācija</a:t>
                      </a:r>
                      <a:endParaRPr sz="2500" u="none" cap="none" strike="noStrike">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just">
                        <a:spcBef>
                          <a:spcPts val="0"/>
                        </a:spcBef>
                        <a:spcAft>
                          <a:spcPts val="0"/>
                        </a:spcAft>
                        <a:buNone/>
                      </a:pPr>
                      <a:r>
                        <a:rPr lang="en-US" sz="2000" u="none" cap="none" strike="noStrike">
                          <a:solidFill>
                            <a:srgbClr val="000000"/>
                          </a:solidFill>
                        </a:rPr>
                        <a:t>Apmāciet būt efektīvam komunikatoram, iemācieties dalīties entuziasmā un uzticamības izjūtā, meklējiet ārēju vadību.</a:t>
                      </a:r>
                      <a:endParaRPr sz="2000" u="none" cap="none" strike="noStrike">
                        <a:solidFill>
                          <a:srgbClr val="000000"/>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7"/>
          <p:cNvSpPr txBox="1"/>
          <p:nvPr/>
        </p:nvSpPr>
        <p:spPr>
          <a:xfrm>
            <a:off x="15087600" y="647700"/>
            <a:ext cx="27641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1.nodaļa</a:t>
            </a:r>
            <a:endParaRPr b="1" i="0" sz="4800">
              <a:solidFill>
                <a:srgbClr val="E12227"/>
              </a:solidFill>
              <a:latin typeface="Tahoma"/>
              <a:ea typeface="Tahoma"/>
              <a:cs typeface="Tahoma"/>
              <a:sym typeface="Tahoma"/>
            </a:endParaRPr>
          </a:p>
        </p:txBody>
      </p:sp>
      <p:sp>
        <p:nvSpPr>
          <p:cNvPr id="182" name="Google Shape;182;p7"/>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None/>
            </a:pPr>
            <a:r>
              <a:rPr b="1" lang="en-US" sz="4000">
                <a:solidFill>
                  <a:srgbClr val="243255"/>
                </a:solidFill>
                <a:latin typeface="Calibri"/>
                <a:ea typeface="Calibri"/>
                <a:cs typeface="Calibri"/>
                <a:sym typeface="Calibri"/>
              </a:rPr>
              <a:t>…kā tad ar emocionālo inteliģenci?</a:t>
            </a:r>
            <a:endParaRPr b="1" sz="2500">
              <a:solidFill>
                <a:srgbClr val="243255"/>
              </a:solidFill>
              <a:latin typeface="Calibri"/>
              <a:ea typeface="Calibri"/>
              <a:cs typeface="Calibri"/>
              <a:sym typeface="Calibri"/>
            </a:endParaRPr>
          </a:p>
        </p:txBody>
      </p:sp>
      <p:sp>
        <p:nvSpPr>
          <p:cNvPr id="183" name="Google Shape;183;p7"/>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84" name="Google Shape;184;p7"/>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85" name="Google Shape;185;p7"/>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86" name="Google Shape;186;p7"/>
          <p:cNvSpPr txBox="1"/>
          <p:nvPr/>
        </p:nvSpPr>
        <p:spPr>
          <a:xfrm>
            <a:off x="938055" y="3046504"/>
            <a:ext cx="16913698" cy="440120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Plašākā nozīmē emocionālā inteliģence ir domāta kā cilvēka spēja atpazīt un vadīt savas un citu emocijas/jūtas un konsekventi orientēt savas darbības un domas.</a:t>
            </a:r>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Avots: P. Salovey, John D. Mayer, 1990, Emocionālā inteliģence</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Emocionālā inteliģence caurstrāvo daudzus pētījumus par uzvedības psiholoģiju, kas attiecas uz organizācijām, uzņēmējdarbību un vadību, vadību un cilvēkresursiem. Kā tāds jēdziens daudzus gadus pārstāvēja (un joprojām ir) populārs debašu un diskusiju temats akadēmisko aprindu un profesionāļu vidū.</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800">
                <a:solidFill>
                  <a:srgbClr val="243255"/>
                </a:solidFill>
                <a:latin typeface="Calibri"/>
                <a:ea typeface="Calibri"/>
                <a:cs typeface="Calibri"/>
                <a:sym typeface="Calibri"/>
              </a:rPr>
              <a:t>!!</a:t>
            </a:r>
            <a:r>
              <a:rPr lang="en-US" sz="2800">
                <a:solidFill>
                  <a:schemeClr val="dk1"/>
                </a:solidFill>
                <a:latin typeface="Calibri"/>
                <a:ea typeface="Calibri"/>
                <a:cs typeface="Calibri"/>
                <a:sym typeface="Calibri"/>
              </a:rPr>
              <a:t> EntreComp sistēma nenodrošina tiešu saikni ar emocionālo inteliģenci, taču tajā pašā laikā daudzām EntreComp interešu jomām ir viena un tā pati emocionālā inteliģences joma!</a:t>
            </a:r>
            <a:r>
              <a:rPr lang="en-US" sz="2800">
                <a:solidFill>
                  <a:srgbClr val="243255"/>
                </a:solidFill>
                <a:latin typeface="Calibri"/>
                <a:ea typeface="Calibri"/>
                <a:cs typeface="Calibri"/>
                <a:sym typeface="Calibri"/>
              </a:rPr>
              <a:t>!</a:t>
            </a:r>
            <a:endParaRPr sz="2800">
              <a:solidFill>
                <a:srgbClr val="243255"/>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8"/>
          <p:cNvSpPr txBox="1"/>
          <p:nvPr/>
        </p:nvSpPr>
        <p:spPr>
          <a:xfrm>
            <a:off x="15087600" y="647700"/>
            <a:ext cx="27641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1.nodaļa</a:t>
            </a:r>
            <a:endParaRPr b="1" i="0" sz="4800">
              <a:solidFill>
                <a:srgbClr val="E12227"/>
              </a:solidFill>
              <a:latin typeface="Tahoma"/>
              <a:ea typeface="Tahoma"/>
              <a:cs typeface="Tahoma"/>
              <a:sym typeface="Tahoma"/>
            </a:endParaRPr>
          </a:p>
        </p:txBody>
      </p:sp>
      <p:sp>
        <p:nvSpPr>
          <p:cNvPr id="193" name="Google Shape;193;p8"/>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None/>
            </a:pPr>
            <a:r>
              <a:rPr b="1" lang="en-US" sz="4000">
                <a:solidFill>
                  <a:srgbClr val="243255"/>
                </a:solidFill>
                <a:latin typeface="Calibri"/>
                <a:ea typeface="Calibri"/>
                <a:cs typeface="Calibri"/>
                <a:sym typeface="Calibri"/>
              </a:rPr>
              <a:t>Pamatinformācija par emocionālo inteliģenci</a:t>
            </a:r>
            <a:endParaRPr b="1" sz="2500">
              <a:solidFill>
                <a:srgbClr val="243255"/>
              </a:solidFill>
              <a:latin typeface="Calibri"/>
              <a:ea typeface="Calibri"/>
              <a:cs typeface="Calibri"/>
              <a:sym typeface="Calibri"/>
            </a:endParaRPr>
          </a:p>
        </p:txBody>
      </p:sp>
      <p:sp>
        <p:nvSpPr>
          <p:cNvPr id="194" name="Google Shape;194;p8"/>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95" name="Google Shape;195;p8"/>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196" name="Google Shape;196;p8"/>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197" name="Google Shape;197;p8"/>
          <p:cNvSpPr txBox="1"/>
          <p:nvPr/>
        </p:nvSpPr>
        <p:spPr>
          <a:xfrm>
            <a:off x="938055" y="3046504"/>
            <a:ext cx="9425145" cy="483209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Pirmie empīriskie pētījumi par “emociju” lomām mūsu ikdienā sākās 20. gados (Averile &amp; Nunley, 1922) ar pētījumu, kas tika veikts, lai saprastu, kā cilvēki izprot un analizē emocijas.</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Nākamos 70 gadus emocionālā intelekta un “emociju” pētniecības joma ir bijusi samērā klusa. Tas notika līdz 1990. gadam, kad divi autori (Džons D. Meijers un Pīters Salovejs) publicēja revolucionāru rakstu, kas vienkārši tika nosaukts par emocionālo inteliģenci, un tam bija paredzēts kļūt par vienu no ietekmīgākajiem rakstiem mūsdienu sociālajās zinātnēs.</a:t>
            </a:r>
            <a:endParaRPr i="1" sz="2800">
              <a:solidFill>
                <a:schemeClr val="dk1"/>
              </a:solidFill>
              <a:latin typeface="Calibri"/>
              <a:ea typeface="Calibri"/>
              <a:cs typeface="Calibri"/>
              <a:sym typeface="Calibri"/>
            </a:endParaRPr>
          </a:p>
        </p:txBody>
      </p:sp>
      <p:pic>
        <p:nvPicPr>
          <p:cNvPr id="198" name="Google Shape;198;p8"/>
          <p:cNvPicPr preferRelativeResize="0"/>
          <p:nvPr/>
        </p:nvPicPr>
        <p:blipFill rotWithShape="1">
          <a:blip r:embed="rId5">
            <a:alphaModFix/>
          </a:blip>
          <a:srcRect b="0" l="0" r="0" t="0"/>
          <a:stretch/>
        </p:blipFill>
        <p:spPr>
          <a:xfrm>
            <a:off x="10591800" y="2617224"/>
            <a:ext cx="3215538" cy="4832092"/>
          </a:xfrm>
          <a:prstGeom prst="rect">
            <a:avLst/>
          </a:prstGeom>
          <a:noFill/>
          <a:ln>
            <a:noFill/>
          </a:ln>
        </p:spPr>
      </p:pic>
      <p:pic>
        <p:nvPicPr>
          <p:cNvPr id="199" name="Google Shape;199;p8"/>
          <p:cNvPicPr preferRelativeResize="0"/>
          <p:nvPr/>
        </p:nvPicPr>
        <p:blipFill rotWithShape="1">
          <a:blip r:embed="rId6">
            <a:alphaModFix/>
          </a:blip>
          <a:srcRect b="0" l="0" r="0" t="0"/>
          <a:stretch/>
        </p:blipFill>
        <p:spPr>
          <a:xfrm>
            <a:off x="13800411" y="2606833"/>
            <a:ext cx="4022717" cy="4832092"/>
          </a:xfrm>
          <a:prstGeom prst="rect">
            <a:avLst/>
          </a:prstGeom>
          <a:noFill/>
          <a:ln>
            <a:noFill/>
          </a:ln>
        </p:spPr>
      </p:pic>
      <p:sp>
        <p:nvSpPr>
          <p:cNvPr id="200" name="Google Shape;200;p8"/>
          <p:cNvSpPr txBox="1"/>
          <p:nvPr/>
        </p:nvSpPr>
        <p:spPr>
          <a:xfrm>
            <a:off x="10591800" y="7658100"/>
            <a:ext cx="76962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Pa kreisi, John D. Mayer; pa labi, Peter Salovey.</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Avots: </a:t>
            </a:r>
            <a:r>
              <a:rPr lang="en-US" sz="1800" u="sng">
                <a:solidFill>
                  <a:schemeClr val="dk1"/>
                </a:solidFill>
                <a:latin typeface="Calibri"/>
                <a:ea typeface="Calibri"/>
                <a:cs typeface="Calibri"/>
                <a:sym typeface="Calibri"/>
                <a:hlinkClick r:id="rId7">
                  <a:extLst>
                    <a:ext uri="{A12FA001-AC4F-418D-AE19-62706E023703}">
                      <ahyp:hlinkClr val="tx"/>
                    </a:ext>
                  </a:extLst>
                </a:hlinkClick>
              </a:rPr>
              <a:t>University of New Hampshire </a:t>
            </a:r>
            <a:r>
              <a:rPr lang="en-US" sz="1800">
                <a:solidFill>
                  <a:schemeClr val="dk1"/>
                </a:solidFill>
                <a:latin typeface="Calibri"/>
                <a:ea typeface="Calibri"/>
                <a:cs typeface="Calibri"/>
                <a:sym typeface="Calibri"/>
              </a:rPr>
              <a:t>and </a:t>
            </a:r>
            <a:r>
              <a:rPr lang="en-US" sz="1800" u="sng">
                <a:solidFill>
                  <a:schemeClr val="dk1"/>
                </a:solidFill>
                <a:latin typeface="Calibri"/>
                <a:ea typeface="Calibri"/>
                <a:cs typeface="Calibri"/>
                <a:sym typeface="Calibri"/>
                <a:hlinkClick r:id="rId8">
                  <a:extLst>
                    <a:ext uri="{A12FA001-AC4F-418D-AE19-62706E023703}">
                      <ahyp:hlinkClr val="tx"/>
                    </a:ext>
                  </a:extLst>
                </a:hlinkClick>
              </a:rPr>
              <a:t>Yale School of Management</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9"/>
          <p:cNvSpPr txBox="1"/>
          <p:nvPr/>
        </p:nvSpPr>
        <p:spPr>
          <a:xfrm>
            <a:off x="15087600" y="647700"/>
            <a:ext cx="2764155" cy="751488"/>
          </a:xfrm>
          <a:prstGeom prst="rect">
            <a:avLst/>
          </a:prstGeom>
          <a:noFill/>
          <a:ln>
            <a:noFill/>
          </a:ln>
        </p:spPr>
        <p:txBody>
          <a:bodyPr anchorCtr="0" anchor="t" bIns="0" lIns="0" spcFirstLastPara="1" rIns="0" wrap="square" tIns="12700">
            <a:spAutoFit/>
          </a:bodyPr>
          <a:lstStyle/>
          <a:p>
            <a:pPr indent="0" lvl="0" marL="0" marR="0" rtl="0" algn="l">
              <a:spcBef>
                <a:spcPts val="0"/>
              </a:spcBef>
              <a:spcAft>
                <a:spcPts val="0"/>
              </a:spcAft>
              <a:buNone/>
            </a:pPr>
            <a:r>
              <a:rPr b="1" i="0" lang="en-US" sz="4800">
                <a:solidFill>
                  <a:srgbClr val="E12227"/>
                </a:solidFill>
                <a:latin typeface="Tahoma"/>
                <a:ea typeface="Tahoma"/>
                <a:cs typeface="Tahoma"/>
                <a:sym typeface="Tahoma"/>
              </a:rPr>
              <a:t>1.nodaļa</a:t>
            </a:r>
            <a:endParaRPr b="1" i="0" sz="4800">
              <a:solidFill>
                <a:srgbClr val="E12227"/>
              </a:solidFill>
              <a:latin typeface="Tahoma"/>
              <a:ea typeface="Tahoma"/>
              <a:cs typeface="Tahoma"/>
              <a:sym typeface="Tahoma"/>
            </a:endParaRPr>
          </a:p>
        </p:txBody>
      </p:sp>
      <p:sp>
        <p:nvSpPr>
          <p:cNvPr id="207" name="Google Shape;207;p9"/>
          <p:cNvSpPr txBox="1"/>
          <p:nvPr/>
        </p:nvSpPr>
        <p:spPr>
          <a:xfrm>
            <a:off x="938055" y="2019300"/>
            <a:ext cx="16913699" cy="629660"/>
          </a:xfrm>
          <a:prstGeom prst="rect">
            <a:avLst/>
          </a:prstGeom>
          <a:noFill/>
          <a:ln>
            <a:noFill/>
          </a:ln>
        </p:spPr>
        <p:txBody>
          <a:bodyPr anchorCtr="0" anchor="t" bIns="0" lIns="0" spcFirstLastPara="1" rIns="0" wrap="square" tIns="13950">
            <a:spAutoFit/>
          </a:bodyPr>
          <a:lstStyle/>
          <a:p>
            <a:pPr indent="0" lvl="0" marL="12700" marR="0" rtl="0" algn="just">
              <a:lnSpc>
                <a:spcPct val="100000"/>
              </a:lnSpc>
              <a:spcBef>
                <a:spcPts val="0"/>
              </a:spcBef>
              <a:spcAft>
                <a:spcPts val="0"/>
              </a:spcAft>
              <a:buNone/>
            </a:pPr>
            <a:r>
              <a:rPr b="1" lang="en-US" sz="4000">
                <a:solidFill>
                  <a:srgbClr val="243255"/>
                </a:solidFill>
                <a:latin typeface="Calibri"/>
                <a:ea typeface="Calibri"/>
                <a:cs typeface="Calibri"/>
                <a:sym typeface="Calibri"/>
              </a:rPr>
              <a:t>Daniels Golemans un koncepcijas popularizēšana</a:t>
            </a:r>
            <a:endParaRPr b="1" sz="2500">
              <a:solidFill>
                <a:srgbClr val="243255"/>
              </a:solidFill>
              <a:latin typeface="Calibri"/>
              <a:ea typeface="Calibri"/>
              <a:cs typeface="Calibri"/>
              <a:sym typeface="Calibri"/>
            </a:endParaRPr>
          </a:p>
        </p:txBody>
      </p:sp>
      <p:sp>
        <p:nvSpPr>
          <p:cNvPr id="208" name="Google Shape;208;p9"/>
          <p:cNvSpPr txBox="1"/>
          <p:nvPr/>
        </p:nvSpPr>
        <p:spPr>
          <a:xfrm>
            <a:off x="228600" y="9563100"/>
            <a:ext cx="12573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209" name="Google Shape;209;p9"/>
          <p:cNvPicPr preferRelativeResize="0"/>
          <p:nvPr/>
        </p:nvPicPr>
        <p:blipFill rotWithShape="1">
          <a:blip r:embed="rId3">
            <a:alphaModFix/>
          </a:blip>
          <a:srcRect b="0" l="0" r="0" t="0"/>
          <a:stretch/>
        </p:blipFill>
        <p:spPr>
          <a:xfrm>
            <a:off x="1370414" y="8943014"/>
            <a:ext cx="1684513" cy="481167"/>
          </a:xfrm>
          <a:prstGeom prst="rect">
            <a:avLst/>
          </a:prstGeom>
          <a:noFill/>
          <a:ln>
            <a:noFill/>
          </a:ln>
        </p:spPr>
      </p:pic>
      <p:pic>
        <p:nvPicPr>
          <p:cNvPr id="210" name="Google Shape;210;p9"/>
          <p:cNvPicPr preferRelativeResize="0"/>
          <p:nvPr/>
        </p:nvPicPr>
        <p:blipFill rotWithShape="1">
          <a:blip r:embed="rId4">
            <a:alphaModFix/>
          </a:blip>
          <a:srcRect b="0" l="0" r="0" t="0"/>
          <a:stretch/>
        </p:blipFill>
        <p:spPr>
          <a:xfrm>
            <a:off x="228600" y="8912117"/>
            <a:ext cx="1066800" cy="512064"/>
          </a:xfrm>
          <a:prstGeom prst="rect">
            <a:avLst/>
          </a:prstGeom>
          <a:noFill/>
          <a:ln>
            <a:noFill/>
          </a:ln>
        </p:spPr>
      </p:pic>
      <p:sp>
        <p:nvSpPr>
          <p:cNvPr id="211" name="Google Shape;211;p9"/>
          <p:cNvSpPr txBox="1"/>
          <p:nvPr/>
        </p:nvSpPr>
        <p:spPr>
          <a:xfrm>
            <a:off x="938055" y="3046504"/>
            <a:ext cx="11406345" cy="483209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Emocionālā inteliģence kļuva par “pop” fenomenu tikai 1995. gadā, ko veica amerikāņu fizologs un esejists Daniels Golemans, vispasaules bestsellera </a:t>
            </a:r>
            <a:r>
              <a:rPr b="1" lang="en-US" sz="2800">
                <a:solidFill>
                  <a:schemeClr val="dk1"/>
                </a:solidFill>
                <a:latin typeface="Calibri"/>
                <a:ea typeface="Calibri"/>
                <a:cs typeface="Calibri"/>
                <a:sym typeface="Calibri"/>
              </a:rPr>
              <a:t>Emocionālais intelekts autors. Revolucionāra grāmata, kas no jauna definē, ko nozīmē būt gudram.</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Šīs pašpalīdzības grāmatas starptautiskie panākumi palīdzēja integrēt emocionālās inteliģences jēdzienu ārpus akadēmiskās ķēdes un padarīja to ārkārtīgi populāru pat plašas sabiedrības vidū.</a:t>
            </a:r>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No turienes neskaitāms skaits autoru, runātāju un pētnieku sekoja Mayer, Salovey un Goleman atstātajām pēdām.</a:t>
            </a:r>
            <a:endParaRPr sz="2800">
              <a:solidFill>
                <a:schemeClr val="dk1"/>
              </a:solidFill>
              <a:latin typeface="Calibri"/>
              <a:ea typeface="Calibri"/>
              <a:cs typeface="Calibri"/>
              <a:sym typeface="Calibri"/>
            </a:endParaRPr>
          </a:p>
        </p:txBody>
      </p:sp>
      <p:pic>
        <p:nvPicPr>
          <p:cNvPr id="212" name="Google Shape;212;p9"/>
          <p:cNvPicPr preferRelativeResize="0"/>
          <p:nvPr/>
        </p:nvPicPr>
        <p:blipFill rotWithShape="1">
          <a:blip r:embed="rId5">
            <a:alphaModFix/>
          </a:blip>
          <a:srcRect b="1323" l="32000" r="3601" t="-1324"/>
          <a:stretch/>
        </p:blipFill>
        <p:spPr>
          <a:xfrm>
            <a:off x="13233173" y="2648960"/>
            <a:ext cx="4618581" cy="4034143"/>
          </a:xfrm>
          <a:prstGeom prst="rect">
            <a:avLst/>
          </a:prstGeom>
          <a:noFill/>
          <a:ln>
            <a:noFill/>
          </a:ln>
        </p:spPr>
      </p:pic>
      <p:sp>
        <p:nvSpPr>
          <p:cNvPr id="213" name="Google Shape;213;p9"/>
          <p:cNvSpPr txBox="1"/>
          <p:nvPr/>
        </p:nvSpPr>
        <p:spPr>
          <a:xfrm>
            <a:off x="14020800" y="6819900"/>
            <a:ext cx="33784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Avots: </a:t>
            </a:r>
            <a:r>
              <a:rPr lang="en-US" sz="1800" u="sng">
                <a:solidFill>
                  <a:schemeClr val="dk1"/>
                </a:solidFill>
                <a:latin typeface="Calibri"/>
                <a:ea typeface="Calibri"/>
                <a:cs typeface="Calibri"/>
                <a:sym typeface="Calibri"/>
                <a:hlinkClick r:id="rId6">
                  <a:extLst>
                    <a:ext uri="{A12FA001-AC4F-418D-AE19-62706E023703}">
                      <ahyp:hlinkClr val="tx"/>
                    </a:ext>
                  </a:extLst>
                </a:hlinkClick>
              </a:rPr>
              <a:t>www.danielgoleman.info</a:t>
            </a:r>
            <a:r>
              <a:rPr lang="en-US" sz="1800">
                <a:solidFill>
                  <a:schemeClr val="dk1"/>
                </a:solidFill>
                <a:latin typeface="Calibri"/>
                <a:ea typeface="Calibri"/>
                <a:cs typeface="Calibri"/>
                <a:sym typeface="Calibri"/>
              </a:rPr>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2021-03-19T11:51:00Z</dcterms:created>
  <dc:creator>Monia Coppola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2021-03-19T00:00:00Z</vt:filetime>
  </property>
  <property fmtid="{D5CDD505-2E9C-101B-9397-08002B2CF9AE}" pid="3" name="Creator">
    <vt:lpwstr>Canva</vt:lpwstr>
  </property>
  <property fmtid="{D5CDD505-2E9C-101B-9397-08002B2CF9AE}" pid="4" name="LastSaved">
    <vt:filetime>2021-03-19T00:00:00Z</vt:filetime>
  </property>
</Properties>
</file>