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y="10287000" cx="18288000"/>
  <p:notesSz cx="18288000" cy="10287000"/>
  <p:embeddedFontLst>
    <p:embeddedFont>
      <p:font typeface="Tahoma"/>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47" roundtripDataSignature="AMtx7mgh14j9/jRR0bIV3DKtyFLZX7Ms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0D79F0-0C80-4339-995F-74C0D94FB070}">
  <a:tblStyle styleId="{BC0D79F0-0C80-4339-995F-74C0D94FB070}" styleName="Table_0">
    <a:wholeTbl>
      <a:tcTxStyle b="off" i="off">
        <a:font>
          <a:latin typeface="Calibri"/>
          <a:ea typeface="Calibri"/>
          <a:cs typeface="Calibri"/>
        </a:font>
        <a:schemeClr val="dk1"/>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tcBdr>
      </a:tcStyle>
    </a:band1H>
    <a:band2H>
      <a:tcTxStyle/>
    </a:band2H>
    <a:band1V>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1V>
    <a:band2V>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2"/>
          </a:solidFill>
        </a:fill>
      </a:tcStyle>
    </a:firstRow>
    <a:neCell>
      <a:tcTxStyle/>
    </a:neCell>
    <a:nwCell>
      <a:tcTxStyle/>
    </a:nwCell>
  </a:tblStyle>
  <a:tblStyle styleId="{69FAF2B0-970B-4CD4-B97F-F1DB131C2BFF}" styleName="Table_1">
    <a:wholeTbl>
      <a:tcTxStyle b="off" i="off">
        <a:font>
          <a:latin typeface="Calibri"/>
          <a:ea typeface="Calibri"/>
          <a:cs typeface="Calibri"/>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F4E8E8"/>
          </a:solidFill>
        </a:fill>
      </a:tcStyle>
    </a:band1H>
    <a:band2H>
      <a:tcTxStyle/>
    </a:band2H>
    <a:band1V>
      <a:tcTxStyle/>
      <a:tcStyle>
        <a:fill>
          <a:solidFill>
            <a:srgbClr val="F4E8E8"/>
          </a:solidFill>
        </a:fill>
      </a:tcStyle>
    </a:band1V>
    <a:band2V>
      <a:tcTx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Calibri"/>
          <a:ea typeface="Calibri"/>
          <a:cs typeface="Calibri"/>
        </a:font>
        <a:schemeClr val="lt1"/>
      </a:tcTxStyle>
      <a:tcStyle>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46" Type="http://schemas.openxmlformats.org/officeDocument/2006/relationships/font" Target="fonts/Tahoma-bold.fntdata"/><Relationship Id="rId23" Type="http://schemas.openxmlformats.org/officeDocument/2006/relationships/slide" Target="slides/slide16.xml"/><Relationship Id="rId45" Type="http://schemas.openxmlformats.org/officeDocument/2006/relationships/font" Target="fonts/Tahoma-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1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1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1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1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2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2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2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2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2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2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2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2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2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2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2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2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2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2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2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2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2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2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2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3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3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3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3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3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2: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3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3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3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3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p3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3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3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p3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3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3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p3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3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3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p3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3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8" name="Shape 18"/>
        <p:cNvGrpSpPr/>
        <p:nvPr/>
      </p:nvGrpSpPr>
      <p:grpSpPr>
        <a:xfrm>
          <a:off x="0" y="0"/>
          <a:ext cx="0" cy="0"/>
          <a:chOff x="0" y="0"/>
          <a:chExt cx="0" cy="0"/>
        </a:xfrm>
      </p:grpSpPr>
      <p:sp>
        <p:nvSpPr>
          <p:cNvPr id="19" name="Google Shape;19;p39"/>
          <p:cNvSpPr/>
          <p:nvPr/>
        </p:nvSpPr>
        <p:spPr>
          <a:xfrm>
            <a:off x="0" y="7337761"/>
            <a:ext cx="2320925" cy="2949575"/>
          </a:xfrm>
          <a:custGeom>
            <a:rect b="b" l="l" r="r" t="t"/>
            <a:pathLst>
              <a:path extrusionOk="0" h="2949575" w="2320925">
                <a:moveTo>
                  <a:pt x="2320748" y="2949238"/>
                </a:moveTo>
                <a:lnTo>
                  <a:pt x="0" y="2949238"/>
                </a:lnTo>
                <a:lnTo>
                  <a:pt x="0" y="0"/>
                </a:lnTo>
                <a:lnTo>
                  <a:pt x="2320748" y="2320062"/>
                </a:lnTo>
                <a:lnTo>
                  <a:pt x="2320748" y="2949238"/>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 name="Google Shape;20;p39"/>
          <p:cNvPicPr preferRelativeResize="0"/>
          <p:nvPr/>
        </p:nvPicPr>
        <p:blipFill rotWithShape="1">
          <a:blip r:embed="rId2">
            <a:alphaModFix/>
          </a:blip>
          <a:srcRect b="0" l="0" r="0" t="0"/>
          <a:stretch/>
        </p:blipFill>
        <p:spPr>
          <a:xfrm>
            <a:off x="9144000" y="2377571"/>
            <a:ext cx="6762749" cy="3248024"/>
          </a:xfrm>
          <a:prstGeom prst="rect">
            <a:avLst/>
          </a:prstGeom>
          <a:noFill/>
          <a:ln>
            <a:noFill/>
          </a:ln>
        </p:spPr>
      </p:pic>
      <p:sp>
        <p:nvSpPr>
          <p:cNvPr id="21" name="Google Shape;21;p39"/>
          <p:cNvSpPr/>
          <p:nvPr/>
        </p:nvSpPr>
        <p:spPr>
          <a:xfrm>
            <a:off x="1919664" y="0"/>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39"/>
          <p:cNvSpPr/>
          <p:nvPr/>
        </p:nvSpPr>
        <p:spPr>
          <a:xfrm>
            <a:off x="0" y="1779574"/>
            <a:ext cx="5175250" cy="8507730"/>
          </a:xfrm>
          <a:custGeom>
            <a:rect b="b" l="l" r="r" t="t"/>
            <a:pathLst>
              <a:path extrusionOk="0" h="8507730" w="5175250">
                <a:moveTo>
                  <a:pt x="2320747" y="2320061"/>
                </a:moveTo>
                <a:lnTo>
                  <a:pt x="0" y="0"/>
                </a:lnTo>
                <a:lnTo>
                  <a:pt x="0" y="5162562"/>
                </a:lnTo>
                <a:lnTo>
                  <a:pt x="2320747" y="7482611"/>
                </a:lnTo>
                <a:lnTo>
                  <a:pt x="2320747" y="2320061"/>
                </a:lnTo>
                <a:close/>
              </a:path>
              <a:path extrusionOk="0" h="8507730" w="517525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39"/>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9"/>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9"/>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90" name="Shape 90"/>
        <p:cNvGrpSpPr/>
        <p:nvPr/>
      </p:nvGrpSpPr>
      <p:grpSpPr>
        <a:xfrm>
          <a:off x="0" y="0"/>
          <a:ext cx="0" cy="0"/>
          <a:chOff x="0" y="0"/>
          <a:chExt cx="0" cy="0"/>
        </a:xfrm>
      </p:grpSpPr>
      <p:sp>
        <p:nvSpPr>
          <p:cNvPr id="91" name="Google Shape;91;p47"/>
          <p:cNvSpPr/>
          <p:nvPr/>
        </p:nvSpPr>
        <p:spPr>
          <a:xfrm>
            <a:off x="0" y="7337761"/>
            <a:ext cx="2320925" cy="2949575"/>
          </a:xfrm>
          <a:custGeom>
            <a:rect b="b" l="l" r="r" t="t"/>
            <a:pathLst>
              <a:path extrusionOk="0" h="2949575" w="2320925">
                <a:moveTo>
                  <a:pt x="2320748" y="2949238"/>
                </a:moveTo>
                <a:lnTo>
                  <a:pt x="0" y="2949238"/>
                </a:lnTo>
                <a:lnTo>
                  <a:pt x="0" y="0"/>
                </a:lnTo>
                <a:lnTo>
                  <a:pt x="2320748" y="2320062"/>
                </a:lnTo>
                <a:lnTo>
                  <a:pt x="2320748" y="2949238"/>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2" name="Google Shape;92;p47"/>
          <p:cNvPicPr preferRelativeResize="0"/>
          <p:nvPr/>
        </p:nvPicPr>
        <p:blipFill rotWithShape="1">
          <a:blip r:embed="rId2">
            <a:alphaModFix/>
          </a:blip>
          <a:srcRect b="0" l="0" r="0" t="0"/>
          <a:stretch/>
        </p:blipFill>
        <p:spPr>
          <a:xfrm>
            <a:off x="9144000" y="2377571"/>
            <a:ext cx="6762749" cy="3248024"/>
          </a:xfrm>
          <a:prstGeom prst="rect">
            <a:avLst/>
          </a:prstGeom>
          <a:noFill/>
          <a:ln>
            <a:noFill/>
          </a:ln>
        </p:spPr>
      </p:pic>
      <p:sp>
        <p:nvSpPr>
          <p:cNvPr id="93" name="Google Shape;93;p47"/>
          <p:cNvSpPr/>
          <p:nvPr/>
        </p:nvSpPr>
        <p:spPr>
          <a:xfrm>
            <a:off x="1919664" y="0"/>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47"/>
          <p:cNvSpPr/>
          <p:nvPr/>
        </p:nvSpPr>
        <p:spPr>
          <a:xfrm>
            <a:off x="0" y="1779574"/>
            <a:ext cx="5175250" cy="8507730"/>
          </a:xfrm>
          <a:custGeom>
            <a:rect b="b" l="l" r="r" t="t"/>
            <a:pathLst>
              <a:path extrusionOk="0" h="8507730" w="5175250">
                <a:moveTo>
                  <a:pt x="2320747" y="2320061"/>
                </a:moveTo>
                <a:lnTo>
                  <a:pt x="0" y="0"/>
                </a:lnTo>
                <a:lnTo>
                  <a:pt x="0" y="5162562"/>
                </a:lnTo>
                <a:lnTo>
                  <a:pt x="2320747" y="7482611"/>
                </a:lnTo>
                <a:lnTo>
                  <a:pt x="2320747" y="2320061"/>
                </a:lnTo>
                <a:close/>
              </a:path>
              <a:path extrusionOk="0" h="8507730" w="517525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47"/>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7"/>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7"/>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 name="Shape 26"/>
        <p:cNvGrpSpPr/>
        <p:nvPr/>
      </p:nvGrpSpPr>
      <p:grpSpPr>
        <a:xfrm>
          <a:off x="0" y="0"/>
          <a:ext cx="0" cy="0"/>
          <a:chOff x="0" y="0"/>
          <a:chExt cx="0" cy="0"/>
        </a:xfrm>
      </p:grpSpPr>
      <p:sp>
        <p:nvSpPr>
          <p:cNvPr id="27" name="Google Shape;27;p40"/>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0"/>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40"/>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0"/>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0"/>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32" name="Shape 32"/>
        <p:cNvGrpSpPr/>
        <p:nvPr/>
      </p:nvGrpSpPr>
      <p:grpSpPr>
        <a:xfrm>
          <a:off x="0" y="0"/>
          <a:ext cx="0" cy="0"/>
          <a:chOff x="0" y="0"/>
          <a:chExt cx="0" cy="0"/>
        </a:xfrm>
      </p:grpSpPr>
      <p:sp>
        <p:nvSpPr>
          <p:cNvPr id="33" name="Google Shape;33;p43"/>
          <p:cNvSpPr/>
          <p:nvPr/>
        </p:nvSpPr>
        <p:spPr>
          <a:xfrm>
            <a:off x="0" y="7337763"/>
            <a:ext cx="2320925" cy="2949575"/>
          </a:xfrm>
          <a:custGeom>
            <a:rect b="b" l="l" r="r" t="t"/>
            <a:pathLst>
              <a:path extrusionOk="0" h="2949575" w="2320925">
                <a:moveTo>
                  <a:pt x="2320748" y="2949236"/>
                </a:moveTo>
                <a:lnTo>
                  <a:pt x="0" y="2949236"/>
                </a:lnTo>
                <a:lnTo>
                  <a:pt x="0" y="0"/>
                </a:lnTo>
                <a:lnTo>
                  <a:pt x="2320748" y="2320062"/>
                </a:lnTo>
                <a:lnTo>
                  <a:pt x="2320748" y="2949236"/>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 name="Google Shape;34;p43"/>
          <p:cNvSpPr/>
          <p:nvPr/>
        </p:nvSpPr>
        <p:spPr>
          <a:xfrm>
            <a:off x="1919664" y="3"/>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43"/>
          <p:cNvSpPr/>
          <p:nvPr/>
        </p:nvSpPr>
        <p:spPr>
          <a:xfrm>
            <a:off x="0" y="1779586"/>
            <a:ext cx="5175250" cy="8507730"/>
          </a:xfrm>
          <a:custGeom>
            <a:rect b="b" l="l" r="r" t="t"/>
            <a:pathLst>
              <a:path extrusionOk="0" h="8507730" w="5175250">
                <a:moveTo>
                  <a:pt x="2320747" y="2320061"/>
                </a:moveTo>
                <a:lnTo>
                  <a:pt x="0" y="0"/>
                </a:lnTo>
                <a:lnTo>
                  <a:pt x="0" y="5162550"/>
                </a:lnTo>
                <a:lnTo>
                  <a:pt x="2320747" y="7482611"/>
                </a:lnTo>
                <a:lnTo>
                  <a:pt x="2320747" y="2320061"/>
                </a:lnTo>
                <a:close/>
              </a:path>
              <a:path extrusionOk="0" h="8507730" w="517525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6" name="Google Shape;36;p43"/>
          <p:cNvPicPr preferRelativeResize="0"/>
          <p:nvPr/>
        </p:nvPicPr>
        <p:blipFill rotWithShape="1">
          <a:blip r:embed="rId2">
            <a:alphaModFix/>
          </a:blip>
          <a:srcRect b="0" l="0" r="0" t="0"/>
          <a:stretch/>
        </p:blipFill>
        <p:spPr>
          <a:xfrm>
            <a:off x="6370720" y="9572870"/>
            <a:ext cx="11740249" cy="529936"/>
          </a:xfrm>
          <a:prstGeom prst="rect">
            <a:avLst/>
          </a:prstGeom>
          <a:noFill/>
          <a:ln>
            <a:noFill/>
          </a:ln>
        </p:spPr>
      </p:pic>
      <p:sp>
        <p:nvSpPr>
          <p:cNvPr id="37" name="Google Shape;37;p43"/>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1" name="Shape 41"/>
        <p:cNvGrpSpPr/>
        <p:nvPr/>
      </p:nvGrpSpPr>
      <p:grpSpPr>
        <a:xfrm>
          <a:off x="0" y="0"/>
          <a:ext cx="0" cy="0"/>
          <a:chOff x="0" y="0"/>
          <a:chExt cx="0" cy="0"/>
        </a:xfrm>
      </p:grpSpPr>
      <p:sp>
        <p:nvSpPr>
          <p:cNvPr id="42" name="Google Shape;42;p48"/>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8"/>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8"/>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8"/>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8"/>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7" name="Shape 47"/>
        <p:cNvGrpSpPr/>
        <p:nvPr/>
      </p:nvGrpSpPr>
      <p:grpSpPr>
        <a:xfrm>
          <a:off x="0" y="0"/>
          <a:ext cx="0" cy="0"/>
          <a:chOff x="0" y="0"/>
          <a:chExt cx="0" cy="0"/>
        </a:xfrm>
      </p:grpSpPr>
      <p:sp>
        <p:nvSpPr>
          <p:cNvPr id="48" name="Google Shape;48;p49"/>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9"/>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49"/>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49"/>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9"/>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9"/>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 name="Shape 63"/>
        <p:cNvGrpSpPr/>
        <p:nvPr/>
      </p:nvGrpSpPr>
      <p:grpSpPr>
        <a:xfrm>
          <a:off x="0" y="0"/>
          <a:ext cx="0" cy="0"/>
          <a:chOff x="0" y="0"/>
          <a:chExt cx="0" cy="0"/>
        </a:xfrm>
      </p:grpSpPr>
      <p:sp>
        <p:nvSpPr>
          <p:cNvPr id="64" name="Google Shape;64;p42"/>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42"/>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4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9" name="Shape 69"/>
        <p:cNvGrpSpPr/>
        <p:nvPr/>
      </p:nvGrpSpPr>
      <p:grpSpPr>
        <a:xfrm>
          <a:off x="0" y="0"/>
          <a:ext cx="0" cy="0"/>
          <a:chOff x="0" y="0"/>
          <a:chExt cx="0" cy="0"/>
        </a:xfrm>
      </p:grpSpPr>
      <p:sp>
        <p:nvSpPr>
          <p:cNvPr id="70" name="Google Shape;70;p44"/>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44"/>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5" name="Shape 75"/>
        <p:cNvGrpSpPr/>
        <p:nvPr/>
      </p:nvGrpSpPr>
      <p:grpSpPr>
        <a:xfrm>
          <a:off x="0" y="0"/>
          <a:ext cx="0" cy="0"/>
          <a:chOff x="0" y="0"/>
          <a:chExt cx="0" cy="0"/>
        </a:xfrm>
      </p:grpSpPr>
      <p:sp>
        <p:nvSpPr>
          <p:cNvPr id="76" name="Google Shape;76;p45"/>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5"/>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8" name="Google Shape;78;p45"/>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4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82" name="Shape 82"/>
        <p:cNvGrpSpPr/>
        <p:nvPr/>
      </p:nvGrpSpPr>
      <p:grpSpPr>
        <a:xfrm>
          <a:off x="0" y="0"/>
          <a:ext cx="0" cy="0"/>
          <a:chOff x="0" y="0"/>
          <a:chExt cx="0" cy="0"/>
        </a:xfrm>
      </p:grpSpPr>
      <p:sp>
        <p:nvSpPr>
          <p:cNvPr id="83" name="Google Shape;83;p46"/>
          <p:cNvSpPr/>
          <p:nvPr/>
        </p:nvSpPr>
        <p:spPr>
          <a:xfrm>
            <a:off x="0" y="7337763"/>
            <a:ext cx="2320925" cy="2949575"/>
          </a:xfrm>
          <a:custGeom>
            <a:rect b="b" l="l" r="r" t="t"/>
            <a:pathLst>
              <a:path extrusionOk="0" h="2949575" w="2320925">
                <a:moveTo>
                  <a:pt x="2320748" y="2949236"/>
                </a:moveTo>
                <a:lnTo>
                  <a:pt x="0" y="2949236"/>
                </a:lnTo>
                <a:lnTo>
                  <a:pt x="0" y="0"/>
                </a:lnTo>
                <a:lnTo>
                  <a:pt x="2320748" y="2320062"/>
                </a:lnTo>
                <a:lnTo>
                  <a:pt x="2320748" y="2949236"/>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46"/>
          <p:cNvSpPr/>
          <p:nvPr/>
        </p:nvSpPr>
        <p:spPr>
          <a:xfrm>
            <a:off x="1919664" y="3"/>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46"/>
          <p:cNvSpPr/>
          <p:nvPr/>
        </p:nvSpPr>
        <p:spPr>
          <a:xfrm>
            <a:off x="0" y="1779586"/>
            <a:ext cx="5175250" cy="8507730"/>
          </a:xfrm>
          <a:custGeom>
            <a:rect b="b" l="l" r="r" t="t"/>
            <a:pathLst>
              <a:path extrusionOk="0" h="8507730" w="5175250">
                <a:moveTo>
                  <a:pt x="2320747" y="2320061"/>
                </a:moveTo>
                <a:lnTo>
                  <a:pt x="0" y="0"/>
                </a:lnTo>
                <a:lnTo>
                  <a:pt x="0" y="5162550"/>
                </a:lnTo>
                <a:lnTo>
                  <a:pt x="2320747" y="7482611"/>
                </a:lnTo>
                <a:lnTo>
                  <a:pt x="2320747" y="2320061"/>
                </a:lnTo>
                <a:close/>
              </a:path>
              <a:path extrusionOk="0" h="8507730" w="517525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46"/>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4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8"/>
          <p:cNvSpPr/>
          <p:nvPr/>
        </p:nvSpPr>
        <p:spPr>
          <a:xfrm>
            <a:off x="0" y="8512721"/>
            <a:ext cx="18288000" cy="1771650"/>
          </a:xfrm>
          <a:custGeom>
            <a:rect b="b" l="l" r="r" t="t"/>
            <a:pathLst>
              <a:path extrusionOk="0" h="1771650" w="18288000">
                <a:moveTo>
                  <a:pt x="18287998" y="1771649"/>
                </a:moveTo>
                <a:lnTo>
                  <a:pt x="0" y="1771649"/>
                </a:lnTo>
                <a:lnTo>
                  <a:pt x="0" y="0"/>
                </a:lnTo>
                <a:lnTo>
                  <a:pt x="18287998" y="0"/>
                </a:lnTo>
                <a:lnTo>
                  <a:pt x="18287998" y="177164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 name="Google Shape;11;p38"/>
          <p:cNvSpPr/>
          <p:nvPr/>
        </p:nvSpPr>
        <p:spPr>
          <a:xfrm>
            <a:off x="1209657" y="8521585"/>
            <a:ext cx="7934325" cy="1765935"/>
          </a:xfrm>
          <a:custGeom>
            <a:rect b="b" l="l" r="r" t="t"/>
            <a:pathLst>
              <a:path extrusionOk="0" h="1765934" w="7934325">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Google Shape;12;p38"/>
          <p:cNvSpPr/>
          <p:nvPr/>
        </p:nvSpPr>
        <p:spPr>
          <a:xfrm>
            <a:off x="12620321" y="8482166"/>
            <a:ext cx="2223770" cy="1797050"/>
          </a:xfrm>
          <a:custGeom>
            <a:rect b="b" l="l" r="r" t="t"/>
            <a:pathLst>
              <a:path extrusionOk="0" h="1797050" w="2223769">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 name="Google Shape;13;p38"/>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9000" u="none" cap="none" strike="noStrike">
                <a:solidFill>
                  <a:srgbClr val="152D54"/>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8"/>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5" name="Google Shape;15;p38"/>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38"/>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38"/>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b="0" u="non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41"/>
          <p:cNvSpPr/>
          <p:nvPr/>
        </p:nvSpPr>
        <p:spPr>
          <a:xfrm>
            <a:off x="0" y="8512721"/>
            <a:ext cx="18288000" cy="1771650"/>
          </a:xfrm>
          <a:custGeom>
            <a:rect b="b" l="l" r="r" t="t"/>
            <a:pathLst>
              <a:path extrusionOk="0" h="1771650" w="18288000">
                <a:moveTo>
                  <a:pt x="18287998" y="1771649"/>
                </a:moveTo>
                <a:lnTo>
                  <a:pt x="0" y="1771649"/>
                </a:lnTo>
                <a:lnTo>
                  <a:pt x="0" y="0"/>
                </a:lnTo>
                <a:lnTo>
                  <a:pt x="18287998" y="0"/>
                </a:lnTo>
                <a:lnTo>
                  <a:pt x="18287998" y="177164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41"/>
          <p:cNvSpPr/>
          <p:nvPr/>
        </p:nvSpPr>
        <p:spPr>
          <a:xfrm>
            <a:off x="12620321" y="8482166"/>
            <a:ext cx="2223770" cy="1797050"/>
          </a:xfrm>
          <a:custGeom>
            <a:rect b="b" l="l" r="r" t="t"/>
            <a:pathLst>
              <a:path extrusionOk="0" h="1797050" w="2223769">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 name="Google Shape;57;p41"/>
          <p:cNvSpPr/>
          <p:nvPr/>
        </p:nvSpPr>
        <p:spPr>
          <a:xfrm>
            <a:off x="2322659" y="8517270"/>
            <a:ext cx="6817359" cy="1769745"/>
          </a:xfrm>
          <a:custGeom>
            <a:rect b="b" l="l" r="r" t="t"/>
            <a:pathLst>
              <a:path extrusionOk="0" h="1769745" w="6817359">
                <a:moveTo>
                  <a:pt x="6817229" y="0"/>
                </a:moveTo>
                <a:lnTo>
                  <a:pt x="5048259" y="1769728"/>
                </a:lnTo>
                <a:lnTo>
                  <a:pt x="0" y="1769728"/>
                </a:lnTo>
                <a:lnTo>
                  <a:pt x="1768979" y="0"/>
                </a:lnTo>
                <a:lnTo>
                  <a:pt x="6817229" y="0"/>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Google Shape;58;p41"/>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9000" u="none" cap="none" strike="noStrike">
                <a:solidFill>
                  <a:srgbClr val="152D5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41"/>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60" name="Google Shape;60;p4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4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4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12.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9.jp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9.jp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9.jp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9.jp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9.jp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9.jp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9.jpg"/><Relationship Id="rId4" Type="http://schemas.openxmlformats.org/officeDocument/2006/relationships/image" Target="../media/image12.png"/><Relationship Id="rId5" Type="http://schemas.openxmlformats.org/officeDocument/2006/relationships/image" Target="../media/image16.png"/><Relationship Id="rId6"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9.jpg"/><Relationship Id="rId4" Type="http://schemas.openxmlformats.org/officeDocument/2006/relationships/image" Target="../media/image12.png"/><Relationship Id="rId5"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9.jp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9.jp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9.jp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9.jp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9.jp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nvSpPr>
        <p:spPr>
          <a:xfrm>
            <a:off x="9411400" y="5955750"/>
            <a:ext cx="6230700" cy="1334400"/>
          </a:xfrm>
          <a:prstGeom prst="rect">
            <a:avLst/>
          </a:prstGeom>
          <a:noFill/>
          <a:ln>
            <a:noFill/>
          </a:ln>
        </p:spPr>
        <p:txBody>
          <a:bodyPr anchorCtr="0" anchor="t" bIns="0" lIns="0" spcFirstLastPara="1" rIns="0" wrap="square" tIns="67925">
            <a:spAutoFit/>
          </a:bodyPr>
          <a:lstStyle/>
          <a:p>
            <a:pPr indent="0" lvl="0" marL="0" marR="0" rtl="0" algn="ctr">
              <a:lnSpc>
                <a:spcPct val="100000"/>
              </a:lnSpc>
              <a:spcBef>
                <a:spcPts val="434"/>
              </a:spcBef>
              <a:spcAft>
                <a:spcPts val="0"/>
              </a:spcAft>
              <a:buClr>
                <a:schemeClr val="dk1"/>
              </a:buClr>
              <a:buSzPts val="1100"/>
              <a:buFont typeface="Arial"/>
              <a:buNone/>
            </a:pPr>
            <a:r>
              <a:rPr b="1" lang="en-US" sz="2500">
                <a:solidFill>
                  <a:srgbClr val="152D54"/>
                </a:solidFill>
                <a:latin typeface="Tahoma"/>
                <a:ea typeface="Tahoma"/>
                <a:cs typeface="Tahoma"/>
                <a:sym typeface="Tahoma"/>
              </a:rPr>
              <a:t>Uzlabot mīkstās prasmes, lai veicinātu</a:t>
            </a:r>
            <a:endParaRPr b="1" sz="2500">
              <a:solidFill>
                <a:srgbClr val="152D54"/>
              </a:solidFill>
              <a:latin typeface="Tahoma"/>
              <a:ea typeface="Tahoma"/>
              <a:cs typeface="Tahoma"/>
              <a:sym typeface="Tahoma"/>
            </a:endParaRPr>
          </a:p>
          <a:p>
            <a:pPr indent="0" lvl="0" marL="0" marR="0" rtl="0" algn="ctr">
              <a:lnSpc>
                <a:spcPct val="100000"/>
              </a:lnSpc>
              <a:spcBef>
                <a:spcPts val="434"/>
              </a:spcBef>
              <a:spcAft>
                <a:spcPts val="0"/>
              </a:spcAft>
              <a:buClr>
                <a:schemeClr val="dk1"/>
              </a:buClr>
              <a:buSzPts val="1100"/>
              <a:buFont typeface="Arial"/>
              <a:buNone/>
            </a:pPr>
            <a:r>
              <a:rPr b="1" lang="en-US" sz="2500">
                <a:solidFill>
                  <a:srgbClr val="152D54"/>
                </a:solidFill>
                <a:latin typeface="Tahoma"/>
                <a:ea typeface="Tahoma"/>
                <a:cs typeface="Tahoma"/>
                <a:sym typeface="Tahoma"/>
              </a:rPr>
              <a:t>konkurētspēju un darba iespējas</a:t>
            </a:r>
            <a:endParaRPr b="1" sz="2500">
              <a:solidFill>
                <a:srgbClr val="152D54"/>
              </a:solidFill>
              <a:latin typeface="Tahoma"/>
              <a:ea typeface="Tahoma"/>
              <a:cs typeface="Tahoma"/>
              <a:sym typeface="Tahoma"/>
            </a:endParaRPr>
          </a:p>
          <a:p>
            <a:pPr indent="0" lvl="0" marL="0" marR="0" rtl="0" algn="l">
              <a:lnSpc>
                <a:spcPct val="100000"/>
              </a:lnSpc>
              <a:spcBef>
                <a:spcPts val="434"/>
              </a:spcBef>
              <a:spcAft>
                <a:spcPts val="0"/>
              </a:spcAft>
              <a:buClr>
                <a:srgbClr val="152D54"/>
              </a:buClr>
              <a:buSzPts val="2500"/>
              <a:buFont typeface="Tahoma"/>
              <a:buNone/>
            </a:pPr>
            <a:r>
              <a:t/>
            </a:r>
            <a:endParaRPr b="1" sz="2500">
              <a:solidFill>
                <a:srgbClr val="152D54"/>
              </a:solidFill>
              <a:latin typeface="Tahoma"/>
              <a:ea typeface="Tahoma"/>
              <a:cs typeface="Tahoma"/>
              <a:sym typeface="Tahoma"/>
            </a:endParaRPr>
          </a:p>
        </p:txBody>
      </p:sp>
      <p:sp>
        <p:nvSpPr>
          <p:cNvPr id="103" name="Google Shape;103;p1"/>
          <p:cNvSpPr txBox="1"/>
          <p:nvPr/>
        </p:nvSpPr>
        <p:spPr>
          <a:xfrm>
            <a:off x="6994103" y="7414536"/>
            <a:ext cx="11065297"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12227"/>
              </a:buClr>
              <a:buSzPts val="4000"/>
              <a:buFont typeface="Tahoma"/>
              <a:buNone/>
            </a:pPr>
            <a:r>
              <a:rPr b="1" i="0" lang="en-US" sz="4000" u="none" cap="none" strike="noStrike">
                <a:solidFill>
                  <a:srgbClr val="E12227"/>
                </a:solidFill>
                <a:latin typeface="Tahoma"/>
                <a:ea typeface="Tahoma"/>
                <a:cs typeface="Tahoma"/>
                <a:sym typeface="Tahoma"/>
              </a:rPr>
              <a:t>Radošums</a:t>
            </a:r>
            <a:endParaRPr b="1" i="0" sz="4000" u="none" cap="none" strike="noStrike">
              <a:solidFill>
                <a:srgbClr val="E12227"/>
              </a:solidFill>
              <a:latin typeface="Tahoma"/>
              <a:ea typeface="Tahoma"/>
              <a:cs typeface="Tahoma"/>
              <a:sym typeface="Tahoma"/>
            </a:endParaRPr>
          </a:p>
        </p:txBody>
      </p:sp>
      <p:pic>
        <p:nvPicPr>
          <p:cNvPr id="104" name="Google Shape;104;p1"/>
          <p:cNvPicPr preferRelativeResize="0"/>
          <p:nvPr/>
        </p:nvPicPr>
        <p:blipFill rotWithShape="1">
          <a:blip r:embed="rId3">
            <a:alphaModFix/>
          </a:blip>
          <a:srcRect b="0" l="0" r="0" t="0"/>
          <a:stretch/>
        </p:blipFill>
        <p:spPr>
          <a:xfrm>
            <a:off x="8289503" y="9661769"/>
            <a:ext cx="10058400" cy="556688"/>
          </a:xfrm>
          <a:prstGeom prst="rect">
            <a:avLst/>
          </a:prstGeom>
          <a:noFill/>
          <a:ln>
            <a:noFill/>
          </a:ln>
        </p:spPr>
      </p:pic>
      <p:pic>
        <p:nvPicPr>
          <p:cNvPr id="105" name="Google Shape;105;p1"/>
          <p:cNvPicPr preferRelativeResize="0"/>
          <p:nvPr/>
        </p:nvPicPr>
        <p:blipFill rotWithShape="1">
          <a:blip r:embed="rId4">
            <a:alphaModFix/>
          </a:blip>
          <a:srcRect b="0" l="0" r="0" t="0"/>
          <a:stretch/>
        </p:blipFill>
        <p:spPr>
          <a:xfrm>
            <a:off x="6324600" y="9705175"/>
            <a:ext cx="1985322" cy="432844"/>
          </a:xfrm>
          <a:prstGeom prst="rect">
            <a:avLst/>
          </a:prstGeom>
          <a:noFill/>
          <a:ln>
            <a:noFill/>
          </a:ln>
        </p:spPr>
      </p:pic>
      <p:pic>
        <p:nvPicPr>
          <p:cNvPr id="106" name="Google Shape;106;p1"/>
          <p:cNvPicPr preferRelativeResize="0"/>
          <p:nvPr/>
        </p:nvPicPr>
        <p:blipFill rotWithShape="1">
          <a:blip r:embed="rId5">
            <a:alphaModFix/>
          </a:blip>
          <a:srcRect b="0" l="0" r="0" t="0"/>
          <a:stretch/>
        </p:blipFill>
        <p:spPr>
          <a:xfrm>
            <a:off x="5257800" y="9715392"/>
            <a:ext cx="936335" cy="449441"/>
          </a:xfrm>
          <a:prstGeom prst="rect">
            <a:avLst/>
          </a:prstGeom>
          <a:noFill/>
          <a:ln>
            <a:noFill/>
          </a:ln>
        </p:spPr>
      </p:pic>
      <p:sp>
        <p:nvSpPr>
          <p:cNvPr id="107" name="Google Shape;107;p1"/>
          <p:cNvSpPr txBox="1"/>
          <p:nvPr/>
        </p:nvSpPr>
        <p:spPr>
          <a:xfrm>
            <a:off x="10915650" y="8457361"/>
            <a:ext cx="32577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243255"/>
                </a:solidFill>
                <a:latin typeface="Tahoma"/>
                <a:ea typeface="Tahoma"/>
                <a:cs typeface="Tahoma"/>
                <a:sym typeface="Tahoma"/>
              </a:rPr>
              <a:t>PARTNERIS: UNIDU</a:t>
            </a:r>
            <a:endParaRPr b="1" sz="2000">
              <a:solidFill>
                <a:srgbClr val="243255"/>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0"/>
          <p:cNvSpPr txBox="1"/>
          <p:nvPr/>
        </p:nvSpPr>
        <p:spPr>
          <a:xfrm>
            <a:off x="14620674" y="647700"/>
            <a:ext cx="32310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 </a:t>
            </a:r>
            <a:r>
              <a:rPr b="1" lang="en-US" sz="4800">
                <a:solidFill>
                  <a:srgbClr val="E12227"/>
                </a:solidFill>
                <a:latin typeface="Tahoma"/>
                <a:ea typeface="Tahoma"/>
                <a:cs typeface="Tahoma"/>
                <a:sym typeface="Tahoma"/>
              </a:rPr>
              <a:t>nodaļa</a:t>
            </a:r>
            <a:endParaRPr/>
          </a:p>
        </p:txBody>
      </p:sp>
      <p:sp>
        <p:nvSpPr>
          <p:cNvPr id="268" name="Google Shape;268;p10"/>
          <p:cNvSpPr txBox="1"/>
          <p:nvPr/>
        </p:nvSpPr>
        <p:spPr>
          <a:xfrm>
            <a:off x="938055" y="2019300"/>
            <a:ext cx="16587945"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t/>
            </a:r>
            <a:endParaRPr b="1" sz="4000">
              <a:solidFill>
                <a:srgbClr val="243255"/>
              </a:solidFill>
              <a:latin typeface="Calibri"/>
              <a:ea typeface="Calibri"/>
              <a:cs typeface="Calibri"/>
              <a:sym typeface="Calibri"/>
            </a:endParaRPr>
          </a:p>
        </p:txBody>
      </p:sp>
      <p:sp>
        <p:nvSpPr>
          <p:cNvPr id="269" name="Google Shape;269;p1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70" name="Google Shape;270;p1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71" name="Google Shape;271;p1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272" name="Google Shape;272;p10"/>
          <p:cNvGrpSpPr/>
          <p:nvPr/>
        </p:nvGrpSpPr>
        <p:grpSpPr>
          <a:xfrm>
            <a:off x="784746" y="1715798"/>
            <a:ext cx="16554926" cy="5892480"/>
            <a:chOff x="0" y="177691"/>
            <a:chExt cx="16554926" cy="5892480"/>
          </a:xfrm>
        </p:grpSpPr>
        <p:sp>
          <p:nvSpPr>
            <p:cNvPr id="273" name="Google Shape;273;p10"/>
            <p:cNvSpPr/>
            <p:nvPr/>
          </p:nvSpPr>
          <p:spPr>
            <a:xfrm>
              <a:off x="0" y="664771"/>
              <a:ext cx="16554926" cy="5405400"/>
            </a:xfrm>
            <a:prstGeom prst="rect">
              <a:avLst/>
            </a:prstGeom>
            <a:solidFill>
              <a:schemeClr val="lt1">
                <a:alpha val="89803"/>
              </a:schemeClr>
            </a:solidFill>
            <a:ln cap="flat" cmpd="sng" w="254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0"/>
            <p:cNvSpPr txBox="1"/>
            <p:nvPr/>
          </p:nvSpPr>
          <p:spPr>
            <a:xfrm>
              <a:off x="0" y="664771"/>
              <a:ext cx="16554926" cy="5405400"/>
            </a:xfrm>
            <a:prstGeom prst="rect">
              <a:avLst/>
            </a:prstGeom>
            <a:noFill/>
            <a:ln>
              <a:noFill/>
            </a:ln>
          </p:spPr>
          <p:txBody>
            <a:bodyPr anchorCtr="0" anchor="t" bIns="234675" lIns="1284825" spcFirstLastPara="1" rIns="1284825" wrap="square" tIns="687300">
              <a:noAutofit/>
            </a:bodyPr>
            <a:lstStyle/>
            <a:p>
              <a:pPr indent="-285750" lvl="1" marL="285750" marR="0" rtl="0" algn="l">
                <a:lnSpc>
                  <a:spcPct val="90000"/>
                </a:lnSpc>
                <a:spcBef>
                  <a:spcPts val="0"/>
                </a:spcBef>
                <a:spcAft>
                  <a:spcPts val="0"/>
                </a:spcAft>
                <a:buClr>
                  <a:srgbClr val="E12227"/>
                </a:buClr>
                <a:buSzPts val="3300"/>
                <a:buFont typeface="Calibri"/>
                <a:buChar char="•"/>
              </a:pPr>
              <a:r>
                <a:rPr i="1" lang="en-US" sz="3300">
                  <a:solidFill>
                    <a:srgbClr val="E12227"/>
                  </a:solidFill>
                  <a:latin typeface="Calibri"/>
                  <a:ea typeface="Calibri"/>
                  <a:cs typeface="Calibri"/>
                  <a:sym typeface="Calibri"/>
                </a:rPr>
                <a:t>intelektuālo prasmju kopums</a:t>
              </a:r>
              <a:r>
                <a:rPr lang="en-US" sz="3300">
                  <a:solidFill>
                    <a:schemeClr val="dk1"/>
                  </a:solidFill>
                  <a:latin typeface="Calibri"/>
                  <a:ea typeface="Calibri"/>
                  <a:cs typeface="Calibri"/>
                  <a:sym typeface="Calibri"/>
                </a:rPr>
                <a:t> (spēja saskatīt problēmas jaunā veidā un neaprobežoties ar ierastām idejām; spēja noteikt, kuras idejas ir vērts īstenot; spēja pārliecināt citus par savu ideju vērtību).</a:t>
              </a:r>
              <a:r>
                <a:rPr i="1" lang="en-US" sz="3300">
                  <a:solidFill>
                    <a:srgbClr val="E12227"/>
                  </a:solidFill>
                  <a:latin typeface="Calibri"/>
                  <a:ea typeface="Calibri"/>
                  <a:cs typeface="Calibri"/>
                  <a:sym typeface="Calibri"/>
                </a:rPr>
                <a:t> </a:t>
              </a:r>
              <a:r>
                <a:rPr b="0" i="0" lang="en-US" sz="3300" u="none" cap="none" strike="noStrike">
                  <a:solidFill>
                    <a:schemeClr val="dk1"/>
                  </a:solidFill>
                  <a:latin typeface="Calibri"/>
                  <a:ea typeface="Calibri"/>
                  <a:cs typeface="Calibri"/>
                  <a:sym typeface="Calibri"/>
                </a:rPr>
                <a:t> </a:t>
              </a:r>
              <a:endParaRPr b="0" i="0" sz="3300" u="none" cap="none" strike="noStrike">
                <a:solidFill>
                  <a:schemeClr val="dk1"/>
                </a:solidFill>
                <a:latin typeface="Calibri"/>
                <a:ea typeface="Calibri"/>
                <a:cs typeface="Calibri"/>
                <a:sym typeface="Calibri"/>
              </a:endParaRPr>
            </a:p>
            <a:p>
              <a:pPr indent="-285750" lvl="1" marL="285750" marR="0" rtl="0" algn="l">
                <a:lnSpc>
                  <a:spcPct val="90000"/>
                </a:lnSpc>
                <a:spcBef>
                  <a:spcPts val="495"/>
                </a:spcBef>
                <a:spcAft>
                  <a:spcPts val="0"/>
                </a:spcAft>
                <a:buClr>
                  <a:srgbClr val="E12227"/>
                </a:buClr>
                <a:buSzPts val="3300"/>
                <a:buFont typeface="Calibri"/>
                <a:buChar char="•"/>
              </a:pPr>
              <a:r>
                <a:rPr i="1" lang="en-US" sz="3300">
                  <a:solidFill>
                    <a:srgbClr val="E12227"/>
                  </a:solidFill>
                  <a:latin typeface="Calibri"/>
                  <a:ea typeface="Calibri"/>
                  <a:cs typeface="Calibri"/>
                  <a:sym typeface="Calibri"/>
                </a:rPr>
                <a:t>zināšanas attiecīgajā jomā </a:t>
              </a:r>
              <a:r>
                <a:rPr lang="en-US" sz="3300">
                  <a:solidFill>
                    <a:schemeClr val="dk1"/>
                  </a:solidFill>
                  <a:latin typeface="Calibri"/>
                  <a:ea typeface="Calibri"/>
                  <a:cs typeface="Calibri"/>
                  <a:sym typeface="Calibri"/>
                </a:rPr>
                <a:t>(lai gan pārāk daudz zināšanu var kavēt jaunu ideju radīšanu). </a:t>
              </a:r>
              <a:endParaRPr i="1" sz="3300">
                <a:solidFill>
                  <a:srgbClr val="E12227"/>
                </a:solidFill>
                <a:latin typeface="Calibri"/>
                <a:ea typeface="Calibri"/>
                <a:cs typeface="Calibri"/>
                <a:sym typeface="Calibri"/>
              </a:endParaRPr>
            </a:p>
            <a:p>
              <a:pPr indent="-285750" lvl="1" marL="285750" marR="0" rtl="0" algn="l">
                <a:lnSpc>
                  <a:spcPct val="90000"/>
                </a:lnSpc>
                <a:spcBef>
                  <a:spcPts val="495"/>
                </a:spcBef>
                <a:spcAft>
                  <a:spcPts val="0"/>
                </a:spcAft>
                <a:buClr>
                  <a:srgbClr val="E12227"/>
                </a:buClr>
                <a:buSzPts val="3300"/>
                <a:buFont typeface="Calibri"/>
                <a:buChar char="•"/>
              </a:pPr>
              <a:r>
                <a:rPr i="1" lang="en-US" sz="3300">
                  <a:solidFill>
                    <a:srgbClr val="E12227"/>
                  </a:solidFill>
                  <a:latin typeface="Calibri"/>
                  <a:ea typeface="Calibri"/>
                  <a:cs typeface="Calibri"/>
                  <a:sym typeface="Calibri"/>
                </a:rPr>
                <a:t>personība</a:t>
              </a:r>
              <a:r>
                <a:rPr lang="en-US" sz="3300">
                  <a:solidFill>
                    <a:schemeClr val="dk1"/>
                  </a:solidFill>
                  <a:latin typeface="Calibri"/>
                  <a:ea typeface="Calibri"/>
                  <a:cs typeface="Calibri"/>
                  <a:sym typeface="Calibri"/>
                </a:rPr>
                <a:t>, kas ļauj domāt patstāvīgi, kas ir nepieciešams, ja vēlaties pārspēt pūli un aizstāvēt idejas, kurām lielākā daļa citu nepiekrīt. </a:t>
              </a:r>
              <a:endParaRPr i="1" sz="3300">
                <a:solidFill>
                  <a:srgbClr val="E12227"/>
                </a:solidFill>
                <a:latin typeface="Calibri"/>
                <a:ea typeface="Calibri"/>
                <a:cs typeface="Calibri"/>
                <a:sym typeface="Calibri"/>
              </a:endParaRPr>
            </a:p>
            <a:p>
              <a:pPr indent="-285750" lvl="1" marL="285750" marR="0" rtl="0" algn="l">
                <a:lnSpc>
                  <a:spcPct val="90000"/>
                </a:lnSpc>
                <a:spcBef>
                  <a:spcPts val="495"/>
                </a:spcBef>
                <a:spcAft>
                  <a:spcPts val="0"/>
                </a:spcAft>
                <a:buClr>
                  <a:srgbClr val="E12227"/>
                </a:buClr>
                <a:buSzPts val="3300"/>
                <a:buFont typeface="Calibri"/>
                <a:buChar char="•"/>
              </a:pPr>
              <a:r>
                <a:rPr i="1" lang="en-US" sz="3300">
                  <a:solidFill>
                    <a:srgbClr val="E12227"/>
                  </a:solidFill>
                  <a:latin typeface="Calibri"/>
                  <a:ea typeface="Calibri"/>
                  <a:cs typeface="Calibri"/>
                  <a:sym typeface="Calibri"/>
                </a:rPr>
                <a:t>vide</a:t>
              </a:r>
              <a:r>
                <a:rPr lang="en-US" sz="3300">
                  <a:solidFill>
                    <a:schemeClr val="dk1"/>
                  </a:solidFill>
                  <a:latin typeface="Calibri"/>
                  <a:ea typeface="Calibri"/>
                  <a:cs typeface="Calibri"/>
                  <a:sym typeface="Calibri"/>
                </a:rPr>
                <a:t>, kas atbalsta un atalgo radošas idejas.</a:t>
              </a:r>
              <a:endParaRPr i="1" sz="3300">
                <a:solidFill>
                  <a:srgbClr val="E12227"/>
                </a:solidFill>
                <a:latin typeface="Calibri"/>
                <a:ea typeface="Calibri"/>
                <a:cs typeface="Calibri"/>
                <a:sym typeface="Calibri"/>
              </a:endParaRPr>
            </a:p>
            <a:p>
              <a:pPr indent="0" lvl="0" marL="914400" marR="0" rtl="0" algn="l">
                <a:lnSpc>
                  <a:spcPct val="90000"/>
                </a:lnSpc>
                <a:spcBef>
                  <a:spcPts val="495"/>
                </a:spcBef>
                <a:spcAft>
                  <a:spcPts val="0"/>
                </a:spcAft>
                <a:buNone/>
              </a:pPr>
              <a:r>
                <a:rPr i="1" lang="en-US" sz="3300">
                  <a:solidFill>
                    <a:schemeClr val="dk1"/>
                  </a:solidFill>
                  <a:latin typeface="Calibri"/>
                  <a:ea typeface="Calibri"/>
                  <a:cs typeface="Calibri"/>
                  <a:sym typeface="Calibri"/>
                </a:rPr>
                <a:t>Avots: Sternberg un Lubart (1995) </a:t>
              </a:r>
              <a:endParaRPr i="1" sz="3300">
                <a:solidFill>
                  <a:schemeClr val="dk1"/>
                </a:solidFill>
                <a:latin typeface="Calibri"/>
                <a:ea typeface="Calibri"/>
                <a:cs typeface="Calibri"/>
                <a:sym typeface="Calibri"/>
              </a:endParaRPr>
            </a:p>
          </p:txBody>
        </p:sp>
        <p:sp>
          <p:nvSpPr>
            <p:cNvPr id="275" name="Google Shape;275;p10"/>
            <p:cNvSpPr/>
            <p:nvPr/>
          </p:nvSpPr>
          <p:spPr>
            <a:xfrm>
              <a:off x="827746" y="177691"/>
              <a:ext cx="11588448" cy="97416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0"/>
            <p:cNvSpPr txBox="1"/>
            <p:nvPr/>
          </p:nvSpPr>
          <p:spPr>
            <a:xfrm>
              <a:off x="875301" y="225246"/>
              <a:ext cx="11493338" cy="879050"/>
            </a:xfrm>
            <a:prstGeom prst="rect">
              <a:avLst/>
            </a:prstGeom>
            <a:noFill/>
            <a:ln>
              <a:noFill/>
            </a:ln>
          </p:spPr>
          <p:txBody>
            <a:bodyPr anchorCtr="0" anchor="ctr" bIns="0" lIns="438000" spcFirstLastPara="1" rIns="438000" wrap="square" tIns="0">
              <a:noAutofit/>
            </a:bodyPr>
            <a:lstStyle/>
            <a:p>
              <a:pPr indent="0" lvl="0" marL="0" marR="0" rtl="0" algn="l">
                <a:lnSpc>
                  <a:spcPct val="90000"/>
                </a:lnSpc>
                <a:spcBef>
                  <a:spcPts val="0"/>
                </a:spcBef>
                <a:spcAft>
                  <a:spcPts val="0"/>
                </a:spcAft>
                <a:buNone/>
              </a:pPr>
              <a:r>
                <a:rPr b="1" lang="en-US" sz="3300">
                  <a:solidFill>
                    <a:schemeClr val="lt1"/>
                  </a:solidFill>
                  <a:latin typeface="Calibri"/>
                  <a:ea typeface="Calibri"/>
                  <a:cs typeface="Calibri"/>
                  <a:sym typeface="Calibri"/>
                </a:rPr>
                <a:t>Svarīgi resursi cilvēka radošajai darbībai</a:t>
              </a:r>
              <a:endParaRPr sz="3300">
                <a:solidFill>
                  <a:schemeClr val="lt1"/>
                </a:solidFill>
                <a:latin typeface="Calibri"/>
                <a:ea typeface="Calibri"/>
                <a:cs typeface="Calibri"/>
                <a:sym typeface="Calibri"/>
              </a:endParaRPr>
            </a:p>
          </p:txBody>
        </p:sp>
      </p:grpSp>
    </p:spTree>
  </p:cSld>
  <p:clrMapOvr>
    <a:masterClrMapping/>
  </p:clrMapOvr>
  <p:transition spd="slow" p14:dur="1500">
    <p:random/>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1"/>
          <p:cNvSpPr txBox="1"/>
          <p:nvPr/>
        </p:nvSpPr>
        <p:spPr>
          <a:xfrm>
            <a:off x="14620674" y="647700"/>
            <a:ext cx="32310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 </a:t>
            </a:r>
            <a:r>
              <a:rPr b="1" lang="en-US" sz="4800">
                <a:solidFill>
                  <a:srgbClr val="E12227"/>
                </a:solidFill>
                <a:latin typeface="Tahoma"/>
                <a:ea typeface="Tahoma"/>
                <a:cs typeface="Tahoma"/>
                <a:sym typeface="Tahoma"/>
              </a:rPr>
              <a:t>nodaļa</a:t>
            </a:r>
            <a:endParaRPr/>
          </a:p>
        </p:txBody>
      </p:sp>
      <p:grpSp>
        <p:nvGrpSpPr>
          <p:cNvPr id="283" name="Google Shape;283;p11"/>
          <p:cNvGrpSpPr/>
          <p:nvPr/>
        </p:nvGrpSpPr>
        <p:grpSpPr>
          <a:xfrm>
            <a:off x="1142999" y="1454580"/>
            <a:ext cx="15316201" cy="839474"/>
            <a:chOff x="0" y="55392"/>
            <a:chExt cx="15316201" cy="839474"/>
          </a:xfrm>
        </p:grpSpPr>
        <p:sp>
          <p:nvSpPr>
            <p:cNvPr id="284" name="Google Shape;284;p11"/>
            <p:cNvSpPr/>
            <p:nvPr/>
          </p:nvSpPr>
          <p:spPr>
            <a:xfrm>
              <a:off x="0" y="55392"/>
              <a:ext cx="15316201" cy="839474"/>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txBox="1"/>
            <p:nvPr/>
          </p:nvSpPr>
          <p:spPr>
            <a:xfrm>
              <a:off x="40980" y="96372"/>
              <a:ext cx="15234241" cy="757514"/>
            </a:xfrm>
            <a:prstGeom prst="rect">
              <a:avLst/>
            </a:prstGeom>
            <a:noFill/>
            <a:ln>
              <a:noFill/>
            </a:ln>
          </p:spPr>
          <p:txBody>
            <a:bodyPr anchorCtr="0" anchor="ctr" bIns="133350" lIns="133350" spcFirstLastPara="1" rIns="133350" wrap="square" tIns="133350">
              <a:noAutofit/>
            </a:bodyPr>
            <a:lstStyle/>
            <a:p>
              <a:pPr indent="0" lvl="0" marL="0" marR="0" rtl="0" algn="l">
                <a:lnSpc>
                  <a:spcPct val="90000"/>
                </a:lnSpc>
                <a:spcBef>
                  <a:spcPts val="0"/>
                </a:spcBef>
                <a:spcAft>
                  <a:spcPts val="0"/>
                </a:spcAft>
                <a:buNone/>
              </a:pPr>
              <a:r>
                <a:rPr b="1" lang="en-US" sz="3500">
                  <a:solidFill>
                    <a:schemeClr val="lt1"/>
                  </a:solidFill>
                  <a:latin typeface="Calibri"/>
                  <a:ea typeface="Calibri"/>
                  <a:cs typeface="Calibri"/>
                  <a:sym typeface="Calibri"/>
                </a:rPr>
                <a:t>Radošu cilvēku raksturojums: </a:t>
              </a:r>
              <a:r>
                <a:rPr lang="en-US" sz="3500">
                  <a:solidFill>
                    <a:schemeClr val="lt1"/>
                  </a:solidFill>
                  <a:latin typeface="Calibri"/>
                  <a:ea typeface="Calibri"/>
                  <a:cs typeface="Calibri"/>
                  <a:sym typeface="Calibri"/>
                </a:rPr>
                <a:t>Pielāgots pēc Cloninger un Mengert (2010). </a:t>
              </a:r>
              <a:r>
                <a:rPr lang="en-US" sz="3500">
                  <a:solidFill>
                    <a:schemeClr val="lt1"/>
                  </a:solidFill>
                  <a:latin typeface="Calibri"/>
                  <a:ea typeface="Calibri"/>
                  <a:cs typeface="Calibri"/>
                  <a:sym typeface="Calibri"/>
                </a:rPr>
                <a:t> </a:t>
              </a:r>
              <a:endParaRPr sz="3500">
                <a:solidFill>
                  <a:schemeClr val="lt1"/>
                </a:solidFill>
                <a:latin typeface="Calibri"/>
                <a:ea typeface="Calibri"/>
                <a:cs typeface="Calibri"/>
                <a:sym typeface="Calibri"/>
              </a:endParaRPr>
            </a:p>
          </p:txBody>
        </p:sp>
      </p:grpSp>
      <p:sp>
        <p:nvSpPr>
          <p:cNvPr id="286" name="Google Shape;286;p1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87" name="Google Shape;287;p1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88" name="Google Shape;288;p1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aphicFrame>
        <p:nvGraphicFramePr>
          <p:cNvPr id="289" name="Google Shape;289;p11"/>
          <p:cNvGraphicFramePr/>
          <p:nvPr/>
        </p:nvGraphicFramePr>
        <p:xfrm>
          <a:off x="1143000" y="2488366"/>
          <a:ext cx="3000000" cy="3000000"/>
        </p:xfrm>
        <a:graphic>
          <a:graphicData uri="http://schemas.openxmlformats.org/drawingml/2006/table">
            <a:tbl>
              <a:tblPr bandRow="1" firstRow="1">
                <a:noFill/>
                <a:tableStyleId>{BC0D79F0-0C80-4339-995F-74C0D94FB070}</a:tableStyleId>
              </a:tblPr>
              <a:tblGrid>
                <a:gridCol w="4876800"/>
                <a:gridCol w="5105400"/>
                <a:gridCol w="5334000"/>
              </a:tblGrid>
              <a:tr h="1053400">
                <a:tc>
                  <a:txBody>
                    <a:bodyPr/>
                    <a:lstStyle/>
                    <a:p>
                      <a:pPr indent="0" lvl="0" marL="0" marR="0" rtl="0" algn="ctr">
                        <a:spcBef>
                          <a:spcPts val="0"/>
                        </a:spcBef>
                        <a:spcAft>
                          <a:spcPts val="0"/>
                        </a:spcAft>
                        <a:buNone/>
                      </a:pPr>
                      <a:r>
                        <a:rPr lang="en-US" sz="2800" u="none" cap="none" strike="noStrike"/>
                        <a:t>Kognitīvās īpašības</a:t>
                      </a:r>
                      <a:endParaRPr sz="2800" u="none" cap="none" strike="noStrike"/>
                    </a:p>
                  </a:txBody>
                  <a:tcPr marT="45725" marB="45725" marR="91450" marL="91450" anchor="ctr">
                    <a:solidFill>
                      <a:srgbClr val="E12227"/>
                    </a:solidFill>
                  </a:tcPr>
                </a:tc>
                <a:tc>
                  <a:txBody>
                    <a:bodyPr/>
                    <a:lstStyle/>
                    <a:p>
                      <a:pPr indent="0" lvl="0" marL="0" marR="0" rtl="0" algn="ctr">
                        <a:spcBef>
                          <a:spcPts val="0"/>
                        </a:spcBef>
                        <a:spcAft>
                          <a:spcPts val="0"/>
                        </a:spcAft>
                        <a:buNone/>
                      </a:pPr>
                      <a:r>
                        <a:rPr lang="en-US" sz="2800" u="none" cap="none" strike="noStrike"/>
                        <a:t>Personības īpašības</a:t>
                      </a:r>
                      <a:endParaRPr sz="2800" u="none" cap="none" strike="noStrike"/>
                    </a:p>
                  </a:txBody>
                  <a:tcPr marT="45725" marB="45725" marR="91450" marL="91450" anchor="ctr">
                    <a:solidFill>
                      <a:srgbClr val="E12227"/>
                    </a:solidFill>
                  </a:tcPr>
                </a:tc>
                <a:tc>
                  <a:txBody>
                    <a:bodyPr/>
                    <a:lstStyle/>
                    <a:p>
                      <a:pPr indent="0" lvl="0" marL="0" marR="0" rtl="0" algn="ctr">
                        <a:spcBef>
                          <a:spcPts val="0"/>
                        </a:spcBef>
                        <a:spcAft>
                          <a:spcPts val="0"/>
                        </a:spcAft>
                        <a:buNone/>
                      </a:pPr>
                      <a:r>
                        <a:rPr lang="en-US" sz="2800"/>
                        <a:t>Ar jomu saistītas īpašības (piemēram, jaunie rakstnieki)</a:t>
                      </a:r>
                      <a:endParaRPr sz="2800" u="none" cap="none" strike="noStrike"/>
                    </a:p>
                  </a:txBody>
                  <a:tcPr marT="45725" marB="45725" marR="91450" marL="91450">
                    <a:solidFill>
                      <a:srgbClr val="E12227"/>
                    </a:solidFill>
                  </a:tcPr>
                </a:tc>
              </a:tr>
              <a:tr h="616875">
                <a:tc>
                  <a:txBody>
                    <a:bodyPr/>
                    <a:lstStyle/>
                    <a:p>
                      <a:pPr indent="0" lvl="0" marL="0" marR="0" rtl="0" algn="ctr">
                        <a:spcBef>
                          <a:spcPts val="0"/>
                        </a:spcBef>
                        <a:spcAft>
                          <a:spcPts val="0"/>
                        </a:spcAft>
                        <a:buNone/>
                      </a:pPr>
                      <a:r>
                        <a:rPr lang="en-US" sz="2400" u="none" cap="none" strike="noStrike"/>
                        <a:t>Metaforisk</a:t>
                      </a:r>
                      <a:r>
                        <a:rPr lang="en-US" sz="2400"/>
                        <a:t>a</a:t>
                      </a:r>
                      <a:r>
                        <a:rPr lang="en-US" sz="2400" u="none" cap="none" strike="noStrike"/>
                        <a:t> domāšana</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a:t>Jaunumu meklēšana</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u="none" cap="none" strike="noStrike"/>
                        <a:t>Rotaļīgums ar vārdiem</a:t>
                      </a:r>
                      <a:endParaRPr sz="2400" u="none" cap="none" strike="noStrike"/>
                    </a:p>
                  </a:txBody>
                  <a:tcPr marT="45725" marB="45725" marR="91450" marL="91450" anchor="ctr"/>
                </a:tc>
              </a:tr>
              <a:tr h="603850">
                <a:tc>
                  <a:txBody>
                    <a:bodyPr/>
                    <a:lstStyle/>
                    <a:p>
                      <a:pPr indent="0" lvl="0" marL="0" marR="0" rtl="0" algn="ctr">
                        <a:spcBef>
                          <a:spcPts val="0"/>
                        </a:spcBef>
                        <a:spcAft>
                          <a:spcPts val="0"/>
                        </a:spcAft>
                        <a:buNone/>
                      </a:pPr>
                      <a:r>
                        <a:rPr lang="en-US" sz="2400"/>
                        <a:t>Prasmju un lēmumu pieņemšanas elastība</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u="none" cap="none" strike="noStrike"/>
                        <a:t>Neatlaidība, </a:t>
                      </a:r>
                      <a:r>
                        <a:rPr lang="en-US" sz="2400"/>
                        <a:t>mērķtiecība</a:t>
                      </a:r>
                      <a:r>
                        <a:rPr lang="en-US" sz="2400" u="none" cap="none" strike="noStrike"/>
                        <a:t>, apņemšanās</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u="none" cap="none" strike="noStrike"/>
                        <a:t>Augsts konceptuālais verbālais intelekts</a:t>
                      </a:r>
                      <a:endParaRPr sz="2400" u="none" cap="none" strike="noStrike"/>
                    </a:p>
                  </a:txBody>
                  <a:tcPr marT="45725" marB="45725" marR="91450" marL="91450" anchor="ctr"/>
                </a:tc>
              </a:tr>
              <a:tr h="616875">
                <a:tc>
                  <a:txBody>
                    <a:bodyPr/>
                    <a:lstStyle/>
                    <a:p>
                      <a:pPr indent="0" lvl="0" marL="0" marR="0" rtl="0" algn="ctr">
                        <a:spcBef>
                          <a:spcPts val="0"/>
                        </a:spcBef>
                        <a:spcAft>
                          <a:spcPts val="0"/>
                        </a:spcAft>
                        <a:buNone/>
                      </a:pPr>
                      <a:r>
                        <a:rPr lang="en-US" sz="2400" u="none" cap="none" strike="noStrike"/>
                        <a:t>Neatkarība </a:t>
                      </a:r>
                      <a:r>
                        <a:rPr lang="en-US" sz="2400"/>
                        <a:t>vērtējumā</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a:t>Zinātkāre</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u="none" cap="none" strike="noStrike"/>
                        <a:t>Agrīni lasītāji</a:t>
                      </a:r>
                      <a:endParaRPr sz="2400" u="none" cap="none" strike="noStrike"/>
                    </a:p>
                  </a:txBody>
                  <a:tcPr marT="45725" marB="45725" marR="91450" marL="91450" anchor="ctr"/>
                </a:tc>
              </a:tr>
              <a:tr h="616875">
                <a:tc>
                  <a:txBody>
                    <a:bodyPr/>
                    <a:lstStyle/>
                    <a:p>
                      <a:pPr indent="0" lvl="0" marL="0" marR="0" rtl="0" algn="ctr">
                        <a:spcBef>
                          <a:spcPts val="0"/>
                        </a:spcBef>
                        <a:spcAft>
                          <a:spcPts val="0"/>
                        </a:spcAft>
                        <a:buNone/>
                      </a:pPr>
                      <a:r>
                        <a:rPr lang="en-US" sz="2400"/>
                        <a:t>Labi tiek galā ar jaunumiem</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u="none" cap="none" strike="noStrike"/>
                        <a:t>Atvērtība pieredz</a:t>
                      </a:r>
                      <a:r>
                        <a:rPr lang="en-US" sz="2400"/>
                        <a:t>ei</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u="none" cap="none" strike="noStrike"/>
                        <a:t>Runas s</a:t>
                      </a:r>
                      <a:r>
                        <a:rPr lang="en-US" sz="2400"/>
                        <a:t>figūru lietošana</a:t>
                      </a:r>
                      <a:endParaRPr sz="2400" u="none" cap="none" strike="noStrike"/>
                    </a:p>
                  </a:txBody>
                  <a:tcPr marT="45725" marB="45725" marR="91450" marL="91450" anchor="ctr"/>
                </a:tc>
              </a:tr>
              <a:tr h="616875">
                <a:tc>
                  <a:txBody>
                    <a:bodyPr/>
                    <a:lstStyle/>
                    <a:p>
                      <a:pPr indent="0" lvl="0" marL="0" marR="0" rtl="0" algn="ctr">
                        <a:spcBef>
                          <a:spcPts val="0"/>
                        </a:spcBef>
                        <a:spcAft>
                          <a:spcPts val="0"/>
                        </a:spcAft>
                        <a:buNone/>
                      </a:pPr>
                      <a:r>
                        <a:rPr lang="en-US" sz="2400" u="none" cap="none" strike="noStrike"/>
                        <a:t>Loģiskās domāšanas prasmes</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a:t>Tolerance pret neskaidrībām</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a:t>Valodas skanējuma izjūta</a:t>
                      </a:r>
                      <a:endParaRPr sz="2400" u="none" cap="none" strike="noStrike"/>
                    </a:p>
                  </a:txBody>
                  <a:tcPr marT="45725" marB="45725" marR="91450" marL="91450" anchor="ctr"/>
                </a:tc>
              </a:tr>
              <a:tr h="616875">
                <a:tc>
                  <a:txBody>
                    <a:bodyPr/>
                    <a:lstStyle/>
                    <a:p>
                      <a:pPr indent="0" lvl="0" marL="0" marR="0" rtl="0" algn="ctr">
                        <a:spcBef>
                          <a:spcPts val="0"/>
                        </a:spcBef>
                        <a:spcAft>
                          <a:spcPts val="0"/>
                        </a:spcAft>
                        <a:buNone/>
                      </a:pPr>
                      <a:r>
                        <a:rPr lang="en-US" sz="2400" u="none" cap="none" strike="noStrike"/>
                        <a:t>Vizualizācija</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u="none" cap="none" strike="noStrike"/>
                        <a:t>Plašas intereses</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a:t>Vērtīga pašizpausme</a:t>
                      </a:r>
                      <a:endParaRPr sz="2400" u="none" cap="none" strike="noStrike"/>
                    </a:p>
                  </a:txBody>
                  <a:tcPr marT="45725" marB="45725" marR="91450" marL="91450" anchor="ctr"/>
                </a:tc>
              </a:tr>
              <a:tr h="616875">
                <a:tc>
                  <a:txBody>
                    <a:bodyPr/>
                    <a:lstStyle/>
                    <a:p>
                      <a:pPr indent="0" lvl="0" marL="0" marR="0" rtl="0" algn="ctr">
                        <a:spcBef>
                          <a:spcPts val="0"/>
                        </a:spcBef>
                        <a:spcAft>
                          <a:spcPts val="0"/>
                        </a:spcAft>
                        <a:buNone/>
                      </a:pPr>
                      <a:r>
                        <a:rPr lang="en-US" sz="2400" u="none" cap="none" strike="noStrike"/>
                        <a:t>Kārtības meklējumi haosā</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u="none" cap="none" strike="noStrike"/>
                        <a:t>Oriģinalitātes novērtēšana</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a:t>Produktīvs</a:t>
                      </a:r>
                      <a:endParaRPr/>
                    </a:p>
                  </a:txBody>
                  <a:tcPr marT="45725" marB="45725" marR="91450" marL="91450" anchor="ctr"/>
                </a:tc>
              </a:tr>
            </a:tbl>
          </a:graphicData>
        </a:graphic>
      </p:graphicFrame>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2"/>
          <p:cNvSpPr txBox="1"/>
          <p:nvPr/>
        </p:nvSpPr>
        <p:spPr>
          <a:xfrm>
            <a:off x="14649849" y="647700"/>
            <a:ext cx="32019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 </a:t>
            </a:r>
            <a:r>
              <a:rPr b="1" lang="en-US" sz="4800">
                <a:solidFill>
                  <a:srgbClr val="E12227"/>
                </a:solidFill>
                <a:latin typeface="Tahoma"/>
                <a:ea typeface="Tahoma"/>
                <a:cs typeface="Tahoma"/>
                <a:sym typeface="Tahoma"/>
              </a:rPr>
              <a:t>nodaļa</a:t>
            </a:r>
            <a:endParaRPr/>
          </a:p>
        </p:txBody>
      </p:sp>
      <p:grpSp>
        <p:nvGrpSpPr>
          <p:cNvPr id="296" name="Google Shape;296;p12"/>
          <p:cNvGrpSpPr/>
          <p:nvPr/>
        </p:nvGrpSpPr>
        <p:grpSpPr>
          <a:xfrm>
            <a:off x="1042679" y="1783241"/>
            <a:ext cx="16199940" cy="920270"/>
            <a:chOff x="356879" y="7864"/>
            <a:chExt cx="16199940" cy="920270"/>
          </a:xfrm>
        </p:grpSpPr>
        <p:sp>
          <p:nvSpPr>
            <p:cNvPr id="297" name="Google Shape;297;p12"/>
            <p:cNvSpPr/>
            <p:nvPr/>
          </p:nvSpPr>
          <p:spPr>
            <a:xfrm>
              <a:off x="356879" y="7864"/>
              <a:ext cx="1619994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2"/>
            <p:cNvSpPr txBox="1"/>
            <p:nvPr/>
          </p:nvSpPr>
          <p:spPr>
            <a:xfrm>
              <a:off x="401803" y="52788"/>
              <a:ext cx="16110000" cy="830400"/>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Radošuma 4P modelis </a:t>
              </a:r>
              <a:endParaRPr sz="3800">
                <a:solidFill>
                  <a:schemeClr val="lt1"/>
                </a:solidFill>
                <a:latin typeface="Calibri"/>
                <a:ea typeface="Calibri"/>
                <a:cs typeface="Calibri"/>
                <a:sym typeface="Calibri"/>
              </a:endParaRPr>
            </a:p>
          </p:txBody>
        </p:sp>
      </p:grpSp>
      <p:sp>
        <p:nvSpPr>
          <p:cNvPr id="299" name="Google Shape;299;p1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00" name="Google Shape;300;p1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01" name="Google Shape;301;p1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02" name="Google Shape;302;p12"/>
          <p:cNvSpPr txBox="1"/>
          <p:nvPr/>
        </p:nvSpPr>
        <p:spPr>
          <a:xfrm>
            <a:off x="1066800" y="3122254"/>
            <a:ext cx="16078200" cy="4402200"/>
          </a:xfrm>
          <a:prstGeom prst="rect">
            <a:avLst/>
          </a:prstGeom>
          <a:noFill/>
          <a:ln cap="flat" cmpd="sng" w="9525">
            <a:solidFill>
              <a:srgbClr val="E1222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Radošums raksturo parādību, kurā indivīds izmanto netiešu kognitīvo domāšanu, lai izstrādātu jaunus produktus, un kur ir vide, kas veicina šo rašanos (Rhodes, 1961)</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2800">
                <a:solidFill>
                  <a:srgbClr val="002060"/>
                </a:solidFill>
                <a:latin typeface="Calibri"/>
                <a:ea typeface="Calibri"/>
                <a:cs typeface="Calibri"/>
                <a:sym typeface="Calibri"/>
              </a:rPr>
              <a:t>Rhodes (</a:t>
            </a:r>
            <a:r>
              <a:rPr lang="en-US" sz="2800">
                <a:solidFill>
                  <a:schemeClr val="dk1"/>
                </a:solidFill>
                <a:latin typeface="Calibri"/>
                <a:ea typeface="Calibri"/>
                <a:cs typeface="Calibri"/>
                <a:sym typeface="Calibri"/>
              </a:rPr>
              <a:t>1961) izstrādātais 4P radošuma modelis attiecas uz:</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514350" lvl="0" marL="514350" marR="0" rtl="0" algn="just">
              <a:spcBef>
                <a:spcPts val="0"/>
              </a:spcBef>
              <a:spcAft>
                <a:spcPts val="0"/>
              </a:spcAft>
              <a:buClr>
                <a:srgbClr val="E12227"/>
              </a:buClr>
              <a:buSzPts val="2800"/>
              <a:buFont typeface="Calibri"/>
              <a:buAutoNum type="arabicPeriod"/>
            </a:pPr>
            <a:r>
              <a:rPr i="1" lang="en-US" sz="2800">
                <a:solidFill>
                  <a:srgbClr val="E12227"/>
                </a:solidFill>
                <a:latin typeface="Calibri"/>
                <a:ea typeface="Calibri"/>
                <a:cs typeface="Calibri"/>
                <a:sym typeface="Calibri"/>
              </a:rPr>
              <a:t>radošo </a:t>
            </a:r>
            <a:r>
              <a:rPr b="1" i="1" lang="en-US" sz="2800">
                <a:solidFill>
                  <a:srgbClr val="E12227"/>
                </a:solidFill>
                <a:latin typeface="Calibri"/>
                <a:ea typeface="Calibri"/>
                <a:cs typeface="Calibri"/>
                <a:sym typeface="Calibri"/>
              </a:rPr>
              <a:t>personu </a:t>
            </a:r>
            <a:r>
              <a:rPr lang="en-US" sz="2800">
                <a:solidFill>
                  <a:schemeClr val="dk1"/>
                </a:solidFill>
                <a:latin typeface="Calibri"/>
                <a:ea typeface="Calibri"/>
                <a:cs typeface="Calibri"/>
                <a:sym typeface="Calibri"/>
              </a:rPr>
              <a:t>– arī kognitīvās spējas, personības īpašības, paradumi, attieksme,</a:t>
            </a:r>
            <a:endParaRPr sz="2800">
              <a:solidFill>
                <a:schemeClr val="dk1"/>
              </a:solidFill>
              <a:latin typeface="Calibri"/>
              <a:ea typeface="Calibri"/>
              <a:cs typeface="Calibri"/>
              <a:sym typeface="Calibri"/>
            </a:endParaRPr>
          </a:p>
          <a:p>
            <a:pPr indent="-514350" lvl="0" marL="514350" marR="0" rtl="0" algn="just">
              <a:spcBef>
                <a:spcPts val="0"/>
              </a:spcBef>
              <a:spcAft>
                <a:spcPts val="0"/>
              </a:spcAft>
              <a:buClr>
                <a:srgbClr val="E12227"/>
              </a:buClr>
              <a:buSzPts val="2800"/>
              <a:buFont typeface="Calibri"/>
              <a:buAutoNum type="arabicPeriod"/>
            </a:pPr>
            <a:r>
              <a:rPr i="1" lang="en-US" sz="2800">
                <a:solidFill>
                  <a:srgbClr val="E12227"/>
                </a:solidFill>
                <a:latin typeface="Calibri"/>
                <a:ea typeface="Calibri"/>
                <a:cs typeface="Calibri"/>
                <a:sym typeface="Calibri"/>
              </a:rPr>
              <a:t>radošiem </a:t>
            </a:r>
            <a:r>
              <a:rPr b="1" i="1" lang="en-US" sz="2800">
                <a:solidFill>
                  <a:srgbClr val="E12227"/>
                </a:solidFill>
                <a:latin typeface="Calibri"/>
                <a:ea typeface="Calibri"/>
                <a:cs typeface="Calibri"/>
                <a:sym typeface="Calibri"/>
              </a:rPr>
              <a:t>procesiem</a:t>
            </a:r>
            <a:r>
              <a:rPr b="1" lang="en-US" sz="28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vai metodēm, kas rada radošu produktu,</a:t>
            </a:r>
            <a:endParaRPr/>
          </a:p>
          <a:p>
            <a:pPr indent="-514350" lvl="0" marL="514350" marR="0" rtl="0" algn="just">
              <a:spcBef>
                <a:spcPts val="0"/>
              </a:spcBef>
              <a:spcAft>
                <a:spcPts val="0"/>
              </a:spcAft>
              <a:buClr>
                <a:srgbClr val="E12227"/>
              </a:buClr>
              <a:buSzPts val="2800"/>
              <a:buFont typeface="Calibri"/>
              <a:buAutoNum type="arabicPeriod"/>
            </a:pPr>
            <a:r>
              <a:rPr i="1" lang="en-US" sz="2800">
                <a:solidFill>
                  <a:srgbClr val="E12227"/>
                </a:solidFill>
                <a:latin typeface="Calibri"/>
                <a:ea typeface="Calibri"/>
                <a:cs typeface="Calibri"/>
                <a:sym typeface="Calibri"/>
              </a:rPr>
              <a:t>radošiem </a:t>
            </a:r>
            <a:r>
              <a:rPr b="1" i="1" lang="en-US" sz="2800">
                <a:solidFill>
                  <a:srgbClr val="E12227"/>
                </a:solidFill>
                <a:latin typeface="Calibri"/>
                <a:ea typeface="Calibri"/>
                <a:cs typeface="Calibri"/>
                <a:sym typeface="Calibri"/>
              </a:rPr>
              <a:t>produktiem</a:t>
            </a:r>
            <a:r>
              <a:rPr lang="en-US" sz="2800">
                <a:solidFill>
                  <a:schemeClr val="dk1"/>
                </a:solidFill>
                <a:latin typeface="Calibri"/>
                <a:ea typeface="Calibri"/>
                <a:cs typeface="Calibri"/>
                <a:sym typeface="Calibri"/>
              </a:rPr>
              <a:t>, kas ir unikāli, jauni un noderīgi,</a:t>
            </a:r>
            <a:endParaRPr/>
          </a:p>
          <a:p>
            <a:pPr indent="-514350" lvl="0" marL="514350" marR="0" rtl="0" algn="just">
              <a:spcBef>
                <a:spcPts val="0"/>
              </a:spcBef>
              <a:spcAft>
                <a:spcPts val="0"/>
              </a:spcAft>
              <a:buClr>
                <a:srgbClr val="E12227"/>
              </a:buClr>
              <a:buSzPts val="2800"/>
              <a:buFont typeface="Calibri"/>
              <a:buAutoNum type="arabicPeriod"/>
            </a:pPr>
            <a:r>
              <a:rPr b="1" i="1" lang="en-US" sz="2800">
                <a:solidFill>
                  <a:srgbClr val="E12227"/>
                </a:solidFill>
                <a:latin typeface="Calibri"/>
                <a:ea typeface="Calibri"/>
                <a:cs typeface="Calibri"/>
                <a:sym typeface="Calibri"/>
              </a:rPr>
              <a:t>preses </a:t>
            </a:r>
            <a:r>
              <a:rPr i="1" lang="en-US" sz="2800">
                <a:solidFill>
                  <a:srgbClr val="E12227"/>
                </a:solidFill>
                <a:latin typeface="Calibri"/>
                <a:ea typeface="Calibri"/>
                <a:cs typeface="Calibri"/>
                <a:sym typeface="Calibri"/>
              </a:rPr>
              <a:t>(dažkārt tiek saukts par vietu)</a:t>
            </a:r>
            <a:r>
              <a:rPr lang="en-US" sz="2800">
                <a:solidFill>
                  <a:schemeClr val="dk1"/>
                </a:solidFill>
                <a:latin typeface="Calibri"/>
                <a:ea typeface="Calibri"/>
                <a:cs typeface="Calibri"/>
                <a:sym typeface="Calibri"/>
              </a:rPr>
              <a:t>, kas attiecas uz vidi.</a:t>
            </a:r>
            <a:endParaRPr/>
          </a:p>
          <a:p>
            <a:pPr indent="0" lvl="0" marL="0" marR="0" rtl="0" algn="just">
              <a:spcBef>
                <a:spcPts val="0"/>
              </a:spcBef>
              <a:spcAft>
                <a:spcPts val="0"/>
              </a:spcAft>
              <a:buNone/>
            </a:pPr>
            <a:r>
              <a:t/>
            </a:r>
            <a:endParaRPr i="1" sz="2800">
              <a:solidFill>
                <a:schemeClr val="dk1"/>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3"/>
          <p:cNvSpPr txBox="1"/>
          <p:nvPr/>
        </p:nvSpPr>
        <p:spPr>
          <a:xfrm>
            <a:off x="14649849" y="647700"/>
            <a:ext cx="32019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 </a:t>
            </a:r>
            <a:r>
              <a:rPr b="1" lang="en-US" sz="4800">
                <a:solidFill>
                  <a:srgbClr val="E12227"/>
                </a:solidFill>
                <a:latin typeface="Tahoma"/>
                <a:ea typeface="Tahoma"/>
                <a:cs typeface="Tahoma"/>
                <a:sym typeface="Tahoma"/>
              </a:rPr>
              <a:t>nodaļa</a:t>
            </a:r>
            <a:endParaRPr/>
          </a:p>
        </p:txBody>
      </p:sp>
      <p:grpSp>
        <p:nvGrpSpPr>
          <p:cNvPr id="309" name="Google Shape;309;p13"/>
          <p:cNvGrpSpPr/>
          <p:nvPr/>
        </p:nvGrpSpPr>
        <p:grpSpPr>
          <a:xfrm>
            <a:off x="938057" y="1867192"/>
            <a:ext cx="16200000" cy="935415"/>
            <a:chOff x="0" y="292"/>
            <a:chExt cx="16200000" cy="935415"/>
          </a:xfrm>
        </p:grpSpPr>
        <p:sp>
          <p:nvSpPr>
            <p:cNvPr id="310" name="Google Shape;310;p13"/>
            <p:cNvSpPr/>
            <p:nvPr/>
          </p:nvSpPr>
          <p:spPr>
            <a:xfrm>
              <a:off x="0" y="292"/>
              <a:ext cx="16200000" cy="935415"/>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3"/>
            <p:cNvSpPr txBox="1"/>
            <p:nvPr/>
          </p:nvSpPr>
          <p:spPr>
            <a:xfrm>
              <a:off x="45663" y="45955"/>
              <a:ext cx="16108674" cy="844089"/>
            </a:xfrm>
            <a:prstGeom prst="rect">
              <a:avLst/>
            </a:prstGeom>
            <a:noFill/>
            <a:ln>
              <a:noFill/>
            </a:ln>
          </p:spPr>
          <p:txBody>
            <a:bodyPr anchorCtr="0" anchor="ctr" bIns="148575" lIns="148575" spcFirstLastPara="1" rIns="148575" wrap="square" tIns="148575">
              <a:noAutofit/>
            </a:bodyPr>
            <a:lstStyle/>
            <a:p>
              <a:pPr indent="0" lvl="0" marL="0" marR="0" rtl="0" algn="l">
                <a:lnSpc>
                  <a:spcPct val="90000"/>
                </a:lnSpc>
                <a:spcBef>
                  <a:spcPts val="0"/>
                </a:spcBef>
                <a:spcAft>
                  <a:spcPts val="0"/>
                </a:spcAft>
                <a:buNone/>
              </a:pPr>
              <a:r>
                <a:rPr b="1" lang="en-US" sz="3900">
                  <a:solidFill>
                    <a:schemeClr val="lt1"/>
                  </a:solidFill>
                  <a:latin typeface="Calibri"/>
                  <a:ea typeface="Calibri"/>
                  <a:cs typeface="Calibri"/>
                  <a:sym typeface="Calibri"/>
                </a:rPr>
                <a:t>Radošuma veidi</a:t>
              </a:r>
              <a:endParaRPr sz="3900">
                <a:solidFill>
                  <a:schemeClr val="lt1"/>
                </a:solidFill>
                <a:latin typeface="Calibri"/>
                <a:ea typeface="Calibri"/>
                <a:cs typeface="Calibri"/>
                <a:sym typeface="Calibri"/>
              </a:endParaRPr>
            </a:p>
          </p:txBody>
        </p:sp>
      </p:grpSp>
      <p:sp>
        <p:nvSpPr>
          <p:cNvPr id="312" name="Google Shape;312;p1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13" name="Google Shape;313;p1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14" name="Google Shape;314;p1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15" name="Google Shape;315;p13"/>
          <p:cNvSpPr txBox="1"/>
          <p:nvPr/>
        </p:nvSpPr>
        <p:spPr>
          <a:xfrm>
            <a:off x="938056" y="3335098"/>
            <a:ext cx="16130700" cy="3540300"/>
          </a:xfrm>
          <a:prstGeom prst="rect">
            <a:avLst/>
          </a:prstGeom>
          <a:noFill/>
          <a:ln cap="flat" cmpd="sng" w="9525">
            <a:solidFill>
              <a:srgbClr val="E1222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Dītrihs (2004) izpētījis radošumu no smadzeņu un neirozinātnes viedokļa un identificējis </a:t>
            </a:r>
            <a:r>
              <a:rPr b="1" lang="en-US" sz="2800">
                <a:solidFill>
                  <a:srgbClr val="002060"/>
                </a:solidFill>
                <a:latin typeface="Calibri"/>
                <a:ea typeface="Calibri"/>
                <a:cs typeface="Calibri"/>
                <a:sym typeface="Calibri"/>
              </a:rPr>
              <a:t>četrus radošuma veidus</a:t>
            </a:r>
            <a:r>
              <a:rPr lang="en-US" sz="2800">
                <a:solidFill>
                  <a:schemeClr val="dk1"/>
                </a:solidFill>
                <a:latin typeface="Calibri"/>
                <a:ea typeface="Calibri"/>
                <a:cs typeface="Calibri"/>
                <a:sym typeface="Calibri"/>
              </a:rPr>
              <a:t> ar atbilstošām smadzeņu darbībām:</a:t>
            </a:r>
            <a:endParaRPr/>
          </a:p>
          <a:p>
            <a:pPr indent="0" lvl="0" marL="0" marR="0" rtl="0" algn="just">
              <a:spcBef>
                <a:spcPts val="0"/>
              </a:spcBef>
              <a:spcAft>
                <a:spcPts val="0"/>
              </a:spcAft>
              <a:buNone/>
            </a:pPr>
            <a:r>
              <a:t/>
            </a:r>
            <a:endParaRPr i="1" sz="2800">
              <a:solidFill>
                <a:srgbClr val="C00000"/>
              </a:solidFill>
              <a:latin typeface="Calibri"/>
              <a:ea typeface="Calibri"/>
              <a:cs typeface="Calibri"/>
              <a:sym typeface="Calibri"/>
            </a:endParaRPr>
          </a:p>
          <a:p>
            <a:pPr indent="457200" lvl="0" marL="0" marR="0" rtl="0" algn="just">
              <a:lnSpc>
                <a:spcPct val="100000"/>
              </a:lnSpc>
              <a:spcBef>
                <a:spcPts val="0"/>
              </a:spcBef>
              <a:spcAft>
                <a:spcPts val="0"/>
              </a:spcAft>
              <a:buNone/>
            </a:pPr>
            <a:r>
              <a:rPr i="1" lang="en-US" sz="2800">
                <a:solidFill>
                  <a:srgbClr val="C00000"/>
                </a:solidFill>
                <a:latin typeface="Calibri"/>
                <a:ea typeface="Calibri"/>
                <a:cs typeface="Calibri"/>
                <a:sym typeface="Calibri"/>
              </a:rPr>
              <a:t>(1) Apzināts un kognitīvs radošums</a:t>
            </a:r>
            <a:endParaRPr i="1" sz="2800">
              <a:solidFill>
                <a:srgbClr val="C00000"/>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i="1" lang="en-US" sz="2800">
                <a:solidFill>
                  <a:srgbClr val="C00000"/>
                </a:solidFill>
                <a:latin typeface="Calibri"/>
                <a:ea typeface="Calibri"/>
                <a:cs typeface="Calibri"/>
                <a:sym typeface="Calibri"/>
              </a:rPr>
              <a:t>	(2) Apzināts un emocionāls radošums</a:t>
            </a:r>
            <a:endParaRPr i="1" sz="2800">
              <a:solidFill>
                <a:srgbClr val="C00000"/>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i="1" lang="en-US" sz="2800">
                <a:solidFill>
                  <a:srgbClr val="C00000"/>
                </a:solidFill>
                <a:latin typeface="Calibri"/>
                <a:ea typeface="Calibri"/>
                <a:cs typeface="Calibri"/>
                <a:sym typeface="Calibri"/>
              </a:rPr>
              <a:t>	(3) Spontānais un kognitīvais radošums</a:t>
            </a:r>
            <a:endParaRPr i="1" sz="2800">
              <a:solidFill>
                <a:srgbClr val="C00000"/>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i="1" lang="en-US" sz="2800">
                <a:solidFill>
                  <a:srgbClr val="C00000"/>
                </a:solidFill>
                <a:latin typeface="Calibri"/>
                <a:ea typeface="Calibri"/>
                <a:cs typeface="Calibri"/>
                <a:sym typeface="Calibri"/>
              </a:rPr>
              <a:t>	(4) Spontānais un emocionālais radošums</a:t>
            </a:r>
            <a:endParaRPr i="1" sz="2800">
              <a:solidFill>
                <a:srgbClr val="C00000"/>
              </a:solidFill>
              <a:latin typeface="Calibri"/>
              <a:ea typeface="Calibri"/>
              <a:cs typeface="Calibri"/>
              <a:sym typeface="Calibri"/>
            </a:endParaRPr>
          </a:p>
          <a:p>
            <a:pPr indent="0" lvl="0" marL="0" marR="0" rtl="0" algn="just">
              <a:spcBef>
                <a:spcPts val="0"/>
              </a:spcBef>
              <a:spcAft>
                <a:spcPts val="0"/>
              </a:spcAft>
              <a:buNone/>
            </a:pPr>
            <a:r>
              <a:t/>
            </a:r>
            <a:endParaRPr i="1" sz="2800">
              <a:solidFill>
                <a:srgbClr val="C00000"/>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4"/>
          <p:cNvSpPr txBox="1"/>
          <p:nvPr/>
        </p:nvSpPr>
        <p:spPr>
          <a:xfrm>
            <a:off x="14649849" y="647700"/>
            <a:ext cx="32019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 </a:t>
            </a:r>
            <a:r>
              <a:rPr b="1" lang="en-US" sz="4800">
                <a:solidFill>
                  <a:srgbClr val="E12227"/>
                </a:solidFill>
                <a:latin typeface="Tahoma"/>
                <a:ea typeface="Tahoma"/>
                <a:cs typeface="Tahoma"/>
                <a:sym typeface="Tahoma"/>
              </a:rPr>
              <a:t>nodaļa</a:t>
            </a:r>
            <a:endParaRPr/>
          </a:p>
        </p:txBody>
      </p:sp>
      <p:grpSp>
        <p:nvGrpSpPr>
          <p:cNvPr id="322" name="Google Shape;322;p14"/>
          <p:cNvGrpSpPr/>
          <p:nvPr/>
        </p:nvGrpSpPr>
        <p:grpSpPr>
          <a:xfrm>
            <a:off x="635000" y="1731323"/>
            <a:ext cx="16200000" cy="920270"/>
            <a:chOff x="0" y="7864"/>
            <a:chExt cx="16200000" cy="920270"/>
          </a:xfrm>
        </p:grpSpPr>
        <p:sp>
          <p:nvSpPr>
            <p:cNvPr id="323" name="Google Shape;323;p14"/>
            <p:cNvSpPr/>
            <p:nvPr/>
          </p:nvSpPr>
          <p:spPr>
            <a:xfrm>
              <a:off x="0" y="7864"/>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4"/>
            <p:cNvSpPr txBox="1"/>
            <p:nvPr/>
          </p:nvSpPr>
          <p:spPr>
            <a:xfrm>
              <a:off x="44924" y="52788"/>
              <a:ext cx="16110152" cy="830422"/>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Examples of different types of creativity</a:t>
              </a:r>
              <a:endParaRPr sz="3800">
                <a:solidFill>
                  <a:schemeClr val="lt1"/>
                </a:solidFill>
                <a:latin typeface="Calibri"/>
                <a:ea typeface="Calibri"/>
                <a:cs typeface="Calibri"/>
                <a:sym typeface="Calibri"/>
              </a:endParaRPr>
            </a:p>
          </p:txBody>
        </p:sp>
      </p:grpSp>
      <p:sp>
        <p:nvSpPr>
          <p:cNvPr id="325" name="Google Shape;325;p1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326" name="Google Shape;326;p1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27" name="Google Shape;327;p1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28" name="Google Shape;328;p14"/>
          <p:cNvSpPr txBox="1"/>
          <p:nvPr/>
        </p:nvSpPr>
        <p:spPr>
          <a:xfrm>
            <a:off x="762000" y="3232708"/>
            <a:ext cx="11125200" cy="4833300"/>
          </a:xfrm>
          <a:prstGeom prst="rect">
            <a:avLst/>
          </a:prstGeom>
          <a:noFill/>
          <a:ln cap="flat" cmpd="sng" w="9525">
            <a:solidFill>
              <a:srgbClr val="E12227"/>
            </a:solidFill>
            <a:prstDash val="solid"/>
            <a:round/>
            <a:headEnd len="sm" w="sm" type="none"/>
            <a:tailEnd len="sm" w="sm" type="none"/>
          </a:ln>
        </p:spPr>
        <p:txBody>
          <a:bodyPr anchorCtr="0" anchor="t" bIns="45700" lIns="91425" spcFirstLastPara="1" rIns="91425" wrap="square" tIns="45700">
            <a:spAutoFit/>
          </a:bodyPr>
          <a:lstStyle/>
          <a:p>
            <a:pPr indent="-406400" lvl="0" marL="457200" marR="0" rtl="0" algn="just">
              <a:lnSpc>
                <a:spcPct val="100000"/>
              </a:lnSpc>
              <a:spcBef>
                <a:spcPts val="0"/>
              </a:spcBef>
              <a:spcAft>
                <a:spcPts val="0"/>
              </a:spcAft>
              <a:buClr>
                <a:srgbClr val="C00000"/>
              </a:buClr>
              <a:buSzPts val="2800"/>
              <a:buFont typeface="Calibri"/>
              <a:buAutoNum type="arabicParenBoth"/>
            </a:pPr>
            <a:r>
              <a:rPr i="1" lang="en-US" sz="2800">
                <a:solidFill>
                  <a:srgbClr val="C00000"/>
                </a:solidFill>
                <a:latin typeface="Calibri"/>
                <a:ea typeface="Calibri"/>
                <a:cs typeface="Calibri"/>
                <a:sym typeface="Calibri"/>
              </a:rPr>
              <a:t>Apzināts un kognitīvs radošums</a:t>
            </a:r>
            <a:r>
              <a:rPr i="1" lang="en-US" sz="2800">
                <a:solidFill>
                  <a:schemeClr val="dk1"/>
                </a:solidFill>
                <a:latin typeface="Calibri"/>
                <a:ea typeface="Calibri"/>
                <a:cs typeface="Calibri"/>
                <a:sym typeface="Calibri"/>
              </a:rPr>
              <a:t> - prasa augstu zināšanu līmeni un daudz laika (piemēram, izgudrotājs Tomass Edisons). </a:t>
            </a:r>
            <a:endParaRPr i="1" sz="2800">
              <a:solidFill>
                <a:schemeClr val="dk1"/>
              </a:solidFill>
              <a:latin typeface="Calibri"/>
              <a:ea typeface="Calibri"/>
              <a:cs typeface="Calibri"/>
              <a:sym typeface="Calibri"/>
            </a:endParaRPr>
          </a:p>
          <a:p>
            <a:pPr indent="-406400" lvl="0" marL="457200" marR="0" rtl="0" algn="just">
              <a:lnSpc>
                <a:spcPct val="100000"/>
              </a:lnSpc>
              <a:spcBef>
                <a:spcPts val="0"/>
              </a:spcBef>
              <a:spcAft>
                <a:spcPts val="0"/>
              </a:spcAft>
              <a:buClr>
                <a:srgbClr val="C00000"/>
              </a:buClr>
              <a:buSzPts val="2800"/>
              <a:buFont typeface="Calibri"/>
              <a:buAutoNum type="arabicParenBoth"/>
            </a:pPr>
            <a:r>
              <a:rPr i="1" lang="en-US" sz="2800">
                <a:solidFill>
                  <a:srgbClr val="C00000"/>
                </a:solidFill>
                <a:latin typeface="Calibri"/>
                <a:ea typeface="Calibri"/>
                <a:cs typeface="Calibri"/>
                <a:sym typeface="Calibri"/>
              </a:rPr>
              <a:t>Apzināts un emocionāls radošums</a:t>
            </a:r>
            <a:r>
              <a:rPr i="1" lang="en-US" sz="2800">
                <a:solidFill>
                  <a:schemeClr val="dk1"/>
                </a:solidFill>
                <a:latin typeface="Calibri"/>
                <a:ea typeface="Calibri"/>
                <a:cs typeface="Calibri"/>
                <a:sym typeface="Calibri"/>
              </a:rPr>
              <a:t> - prasa klusu laiku (piem., "a-ha" mirkļi).</a:t>
            </a:r>
            <a:endParaRPr i="1" sz="2800">
              <a:solidFill>
                <a:schemeClr val="dk1"/>
              </a:solidFill>
              <a:latin typeface="Calibri"/>
              <a:ea typeface="Calibri"/>
              <a:cs typeface="Calibri"/>
              <a:sym typeface="Calibri"/>
            </a:endParaRPr>
          </a:p>
          <a:p>
            <a:pPr indent="-406400" lvl="0" marL="457200" marR="0" rtl="0" algn="just">
              <a:lnSpc>
                <a:spcPct val="100000"/>
              </a:lnSpc>
              <a:spcBef>
                <a:spcPts val="0"/>
              </a:spcBef>
              <a:spcAft>
                <a:spcPts val="0"/>
              </a:spcAft>
              <a:buClr>
                <a:srgbClr val="C00000"/>
              </a:buClr>
              <a:buSzPts val="2800"/>
              <a:buFont typeface="Calibri"/>
              <a:buAutoNum type="arabicParenBoth"/>
            </a:pPr>
            <a:r>
              <a:rPr i="1" lang="en-US" sz="2800">
                <a:solidFill>
                  <a:srgbClr val="C00000"/>
                </a:solidFill>
                <a:latin typeface="Calibri"/>
                <a:ea typeface="Calibri"/>
                <a:cs typeface="Calibri"/>
                <a:sym typeface="Calibri"/>
              </a:rPr>
              <a:t>Spontānais un kognitīvais radošums</a:t>
            </a:r>
            <a:r>
              <a:rPr i="1" lang="en-US" sz="2800">
                <a:solidFill>
                  <a:schemeClr val="dk1"/>
                </a:solidFill>
                <a:latin typeface="Calibri"/>
                <a:ea typeface="Calibri"/>
                <a:cs typeface="Calibri"/>
                <a:sym typeface="Calibri"/>
              </a:rPr>
              <a:t> - prasa jau esošu kopumu.   </a:t>
            </a:r>
            <a:endParaRPr i="1" sz="2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i="1" lang="en-US" sz="2800">
                <a:solidFill>
                  <a:schemeClr val="dk1"/>
                </a:solidFill>
                <a:latin typeface="Calibri"/>
                <a:ea typeface="Calibri"/>
                <a:cs typeface="Calibri"/>
                <a:sym typeface="Calibri"/>
              </a:rPr>
              <a:t>      zināšanu un pārtraukt darbu pie problēmas un atkāpties (piem, </a:t>
            </a:r>
            <a:endParaRPr i="1" sz="2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i="1" lang="en-US" sz="2800">
                <a:solidFill>
                  <a:schemeClr val="dk1"/>
                </a:solidFill>
                <a:latin typeface="Calibri"/>
                <a:ea typeface="Calibri"/>
                <a:cs typeface="Calibri"/>
                <a:sym typeface="Calibri"/>
              </a:rPr>
              <a:t>      stāsts par Īzaku Ņūtonu, kurš atklāja gravitāciju).</a:t>
            </a:r>
            <a:endParaRPr i="1" sz="2800">
              <a:solidFill>
                <a:schemeClr val="dk1"/>
              </a:solidFill>
              <a:latin typeface="Calibri"/>
              <a:ea typeface="Calibri"/>
              <a:cs typeface="Calibri"/>
              <a:sym typeface="Calibri"/>
            </a:endParaRPr>
          </a:p>
          <a:p>
            <a:pPr indent="-406400" lvl="0" marL="457200" marR="0" rtl="0" algn="just">
              <a:lnSpc>
                <a:spcPct val="100000"/>
              </a:lnSpc>
              <a:spcBef>
                <a:spcPts val="0"/>
              </a:spcBef>
              <a:spcAft>
                <a:spcPts val="0"/>
              </a:spcAft>
              <a:buClr>
                <a:srgbClr val="C00000"/>
              </a:buClr>
              <a:buSzPts val="2800"/>
              <a:buFont typeface="Calibri"/>
              <a:buAutoNum type="arabicParenBoth"/>
            </a:pPr>
            <a:r>
              <a:rPr i="1" lang="en-US" sz="2800">
                <a:solidFill>
                  <a:srgbClr val="C00000"/>
                </a:solidFill>
                <a:latin typeface="Calibri"/>
                <a:ea typeface="Calibri"/>
                <a:cs typeface="Calibri"/>
                <a:sym typeface="Calibri"/>
              </a:rPr>
              <a:t>Spontāna un emocionāla jaunrade</a:t>
            </a:r>
            <a:r>
              <a:rPr i="1" lang="en-US" sz="2800">
                <a:solidFill>
                  <a:schemeClr val="dk1"/>
                </a:solidFill>
                <a:latin typeface="Calibri"/>
                <a:ea typeface="Calibri"/>
                <a:cs typeface="Calibri"/>
                <a:sym typeface="Calibri"/>
              </a:rPr>
              <a:t> - neprasa specifiskas zināšanas, bet bieži prasa prasmes - rakstiskas, mākslinieciskas, muzikālas (piem., mākslinieki un mūziķi). </a:t>
            </a:r>
            <a:endParaRPr i="1"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i="1" sz="2800">
              <a:solidFill>
                <a:srgbClr val="C00000"/>
              </a:solidFill>
              <a:latin typeface="Calibri"/>
              <a:ea typeface="Calibri"/>
              <a:cs typeface="Calibri"/>
              <a:sym typeface="Calibri"/>
            </a:endParaRPr>
          </a:p>
        </p:txBody>
      </p:sp>
      <p:pic>
        <p:nvPicPr>
          <p:cNvPr id="329" name="Google Shape;329;p14"/>
          <p:cNvPicPr preferRelativeResize="0"/>
          <p:nvPr/>
        </p:nvPicPr>
        <p:blipFill rotWithShape="1">
          <a:blip r:embed="rId5">
            <a:alphaModFix/>
          </a:blip>
          <a:srcRect b="0" l="0" r="0" t="0"/>
          <a:stretch/>
        </p:blipFill>
        <p:spPr>
          <a:xfrm>
            <a:off x="12191925" y="2846021"/>
            <a:ext cx="5791349" cy="5174580"/>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5"/>
          <p:cNvSpPr txBox="1"/>
          <p:nvPr/>
        </p:nvSpPr>
        <p:spPr>
          <a:xfrm>
            <a:off x="14620674" y="647700"/>
            <a:ext cx="32310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a:t>
            </a:r>
            <a:r>
              <a:rPr b="1" lang="en-US" sz="4800">
                <a:solidFill>
                  <a:srgbClr val="E12227"/>
                </a:solidFill>
                <a:latin typeface="Tahoma"/>
                <a:ea typeface="Tahoma"/>
                <a:cs typeface="Tahoma"/>
                <a:sym typeface="Tahoma"/>
              </a:rPr>
              <a:t>nodaļa</a:t>
            </a:r>
            <a:endParaRPr b="1" i="0" sz="4800">
              <a:solidFill>
                <a:srgbClr val="E12227"/>
              </a:solidFill>
              <a:latin typeface="Tahoma"/>
              <a:ea typeface="Tahoma"/>
              <a:cs typeface="Tahoma"/>
              <a:sym typeface="Tahoma"/>
            </a:endParaRPr>
          </a:p>
        </p:txBody>
      </p:sp>
      <p:grpSp>
        <p:nvGrpSpPr>
          <p:cNvPr id="336" name="Google Shape;336;p15"/>
          <p:cNvGrpSpPr/>
          <p:nvPr/>
        </p:nvGrpSpPr>
        <p:grpSpPr>
          <a:xfrm>
            <a:off x="635000" y="1731323"/>
            <a:ext cx="16200000" cy="920270"/>
            <a:chOff x="0" y="7864"/>
            <a:chExt cx="16200000" cy="920270"/>
          </a:xfrm>
        </p:grpSpPr>
        <p:sp>
          <p:nvSpPr>
            <p:cNvPr id="337" name="Google Shape;337;p15"/>
            <p:cNvSpPr/>
            <p:nvPr/>
          </p:nvSpPr>
          <p:spPr>
            <a:xfrm>
              <a:off x="0" y="7864"/>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5"/>
            <p:cNvSpPr txBox="1"/>
            <p:nvPr/>
          </p:nvSpPr>
          <p:spPr>
            <a:xfrm>
              <a:off x="44924" y="52788"/>
              <a:ext cx="16110152" cy="830422"/>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Personisko šķēršļu pārvarēšana radošumam</a:t>
              </a:r>
              <a:endParaRPr b="1" sz="3800">
                <a:solidFill>
                  <a:schemeClr val="lt1"/>
                </a:solidFill>
                <a:latin typeface="Calibri"/>
                <a:ea typeface="Calibri"/>
                <a:cs typeface="Calibri"/>
                <a:sym typeface="Calibri"/>
              </a:endParaRPr>
            </a:p>
          </p:txBody>
        </p:sp>
      </p:grpSp>
      <p:sp>
        <p:nvSpPr>
          <p:cNvPr id="339" name="Google Shape;339;p1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340" name="Google Shape;340;p1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41" name="Google Shape;341;p1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42" name="Google Shape;342;p15"/>
          <p:cNvSpPr txBox="1"/>
          <p:nvPr/>
        </p:nvSpPr>
        <p:spPr>
          <a:xfrm>
            <a:off x="676808" y="3162300"/>
            <a:ext cx="16073100" cy="5264100"/>
          </a:xfrm>
          <a:prstGeom prst="rect">
            <a:avLst/>
          </a:prstGeom>
          <a:noFill/>
          <a:ln cap="flat" cmpd="sng" w="9525">
            <a:solidFill>
              <a:srgbClr val="E12227"/>
            </a:solidFill>
            <a:prstDash val="solid"/>
            <a:round/>
            <a:headEnd len="sm" w="sm" type="none"/>
            <a:tailEnd len="sm" w="sm" type="none"/>
          </a:ln>
        </p:spPr>
        <p:txBody>
          <a:bodyPr anchorCtr="0" anchor="t" bIns="45700" lIns="91425" spcFirstLastPara="1" rIns="91425" wrap="square" tIns="45700">
            <a:spAutoFit/>
          </a:bodyPr>
          <a:lstStyle/>
          <a:p>
            <a:pPr indent="-457200" lvl="0" marL="457200" marR="0" rtl="0" algn="just">
              <a:spcBef>
                <a:spcPts val="0"/>
              </a:spcBef>
              <a:spcAft>
                <a:spcPts val="0"/>
              </a:spcAft>
              <a:buClr>
                <a:srgbClr val="002060"/>
              </a:buClr>
              <a:buSzPts val="2800"/>
              <a:buFont typeface="Noto Sans Symbols"/>
              <a:buChar char="❑"/>
            </a:pPr>
            <a:r>
              <a:rPr i="1" lang="en-US" sz="2800">
                <a:solidFill>
                  <a:srgbClr val="002060"/>
                </a:solidFill>
                <a:latin typeface="Calibri"/>
                <a:ea typeface="Calibri"/>
                <a:cs typeface="Calibri"/>
                <a:sym typeface="Calibri"/>
              </a:rPr>
              <a:t>Ideālā pētniecības un izstrādes organizācijā atbilstošas idejas tiek atzinīgi novērtētas, izvērtētas un īstenotas.</a:t>
            </a:r>
            <a:endParaRPr i="1" sz="2800">
              <a:solidFill>
                <a:srgbClr val="002060"/>
              </a:solidFill>
              <a:latin typeface="Calibri"/>
              <a:ea typeface="Calibri"/>
              <a:cs typeface="Calibri"/>
              <a:sym typeface="Calibri"/>
            </a:endParaRPr>
          </a:p>
          <a:p>
            <a:pPr indent="-457200" lvl="0" marL="457200" marR="0" rtl="0" algn="just">
              <a:spcBef>
                <a:spcPts val="0"/>
              </a:spcBef>
              <a:spcAft>
                <a:spcPts val="0"/>
              </a:spcAft>
              <a:buClr>
                <a:srgbClr val="002060"/>
              </a:buClr>
              <a:buSzPts val="2800"/>
              <a:buFont typeface="Noto Sans Symbols"/>
              <a:buChar char="❑"/>
            </a:pPr>
            <a:r>
              <a:rPr i="1" lang="en-US" sz="2800">
                <a:solidFill>
                  <a:srgbClr val="002060"/>
                </a:solidFill>
                <a:latin typeface="Calibri"/>
                <a:ea typeface="Calibri"/>
                <a:cs typeface="Calibri"/>
                <a:sym typeface="Calibri"/>
              </a:rPr>
              <a:t>Uzplaukst pašcieņa un savstarpēja cieņa, un darbinieki bieži vien paaugstina savu pašapziņu, pašpieņemšanu un pašvērtējumu.</a:t>
            </a:r>
            <a:endParaRPr i="1" sz="2800">
              <a:solidFill>
                <a:srgbClr val="002060"/>
              </a:solidFill>
              <a:latin typeface="Calibri"/>
              <a:ea typeface="Calibri"/>
              <a:cs typeface="Calibri"/>
              <a:sym typeface="Calibri"/>
            </a:endParaRPr>
          </a:p>
          <a:p>
            <a:pPr indent="-457200" lvl="0" marL="457200" marR="0" rtl="0" algn="just">
              <a:spcBef>
                <a:spcPts val="0"/>
              </a:spcBef>
              <a:spcAft>
                <a:spcPts val="0"/>
              </a:spcAft>
              <a:buClr>
                <a:srgbClr val="002060"/>
              </a:buClr>
              <a:buSzPts val="2800"/>
              <a:buFont typeface="Noto Sans Symbols"/>
              <a:buChar char="❑"/>
            </a:pPr>
            <a:r>
              <a:rPr i="1" lang="en-US" sz="2800">
                <a:solidFill>
                  <a:srgbClr val="002060"/>
                </a:solidFill>
                <a:latin typeface="Calibri"/>
                <a:ea typeface="Calibri"/>
                <a:cs typeface="Calibri"/>
                <a:sym typeface="Calibri"/>
              </a:rPr>
              <a:t>Šādos apstākļos indivīdi un organizācija var sasniegt savu potenciālu.</a:t>
            </a:r>
            <a:endParaRPr i="1" sz="2800">
              <a:solidFill>
                <a:srgbClr val="002060"/>
              </a:solidFill>
              <a:latin typeface="Calibri"/>
              <a:ea typeface="Calibri"/>
              <a:cs typeface="Calibri"/>
              <a:sym typeface="Calibri"/>
            </a:endParaRPr>
          </a:p>
          <a:p>
            <a:pPr indent="0" lvl="0" marL="0" marR="0" rtl="0" algn="just">
              <a:spcBef>
                <a:spcPts val="0"/>
              </a:spcBef>
              <a:spcAft>
                <a:spcPts val="0"/>
              </a:spcAft>
              <a:buNone/>
            </a:pPr>
            <a:r>
              <a:t/>
            </a:r>
            <a:endParaRPr i="1" sz="2800">
              <a:solidFill>
                <a:srgbClr val="002060"/>
              </a:solidFill>
              <a:latin typeface="Calibri"/>
              <a:ea typeface="Calibri"/>
              <a:cs typeface="Calibri"/>
              <a:sym typeface="Calibri"/>
            </a:endParaRPr>
          </a:p>
          <a:p>
            <a:pPr indent="-457200" lvl="0" marL="457200" marR="0" rtl="0" algn="just">
              <a:spcBef>
                <a:spcPts val="0"/>
              </a:spcBef>
              <a:spcAft>
                <a:spcPts val="0"/>
              </a:spcAft>
              <a:buClr>
                <a:srgbClr val="002060"/>
              </a:buClr>
              <a:buSzPts val="2800"/>
              <a:buFont typeface="Noto Sans Symbols"/>
              <a:buChar char="❑"/>
            </a:pPr>
            <a:r>
              <a:rPr i="1" lang="en-US" sz="2800">
                <a:solidFill>
                  <a:srgbClr val="002060"/>
                </a:solidFill>
                <a:latin typeface="Calibri"/>
                <a:ea typeface="Calibri"/>
                <a:cs typeface="Calibri"/>
                <a:sym typeface="Calibri"/>
              </a:rPr>
              <a:t>Radoši indivīdi un organizācija izveidos struktūru, kurā:</a:t>
            </a:r>
            <a:endParaRPr/>
          </a:p>
          <a:p>
            <a:pPr indent="-457200" lvl="1" marL="914400" marR="0" rtl="0" algn="just">
              <a:spcBef>
                <a:spcPts val="0"/>
              </a:spcBef>
              <a:spcAft>
                <a:spcPts val="0"/>
              </a:spcAft>
              <a:buClr>
                <a:srgbClr val="FF0000"/>
              </a:buClr>
              <a:buSzPts val="2800"/>
              <a:buFont typeface="Noto Sans Symbols"/>
              <a:buChar char="❑"/>
            </a:pPr>
            <a:r>
              <a:rPr i="1" lang="en-US" sz="2800">
                <a:solidFill>
                  <a:srgbClr val="FF0000"/>
                </a:solidFill>
                <a:latin typeface="Calibri"/>
                <a:ea typeface="Calibri"/>
                <a:cs typeface="Calibri"/>
                <a:sym typeface="Calibri"/>
              </a:rPr>
              <a:t>Grupa darbojas ar pilnu jaudu;</a:t>
            </a:r>
            <a:endParaRPr i="1" sz="2800">
              <a:solidFill>
                <a:srgbClr val="FF0000"/>
              </a:solidFill>
              <a:latin typeface="Calibri"/>
              <a:ea typeface="Calibri"/>
              <a:cs typeface="Calibri"/>
              <a:sym typeface="Calibri"/>
            </a:endParaRPr>
          </a:p>
          <a:p>
            <a:pPr indent="-457200" lvl="1" marL="914400" marR="0" rtl="0" algn="just">
              <a:spcBef>
                <a:spcPts val="0"/>
              </a:spcBef>
              <a:spcAft>
                <a:spcPts val="0"/>
              </a:spcAft>
              <a:buClr>
                <a:srgbClr val="FF0000"/>
              </a:buClr>
              <a:buSzPts val="2800"/>
              <a:buFont typeface="Noto Sans Symbols"/>
              <a:buChar char="❑"/>
            </a:pPr>
            <a:r>
              <a:rPr i="1" lang="en-US" sz="2800">
                <a:solidFill>
                  <a:srgbClr val="FF0000"/>
                </a:solidFill>
                <a:latin typeface="Calibri"/>
                <a:ea typeface="Calibri"/>
                <a:cs typeface="Calibri"/>
                <a:sym typeface="Calibri"/>
              </a:rPr>
              <a:t>Cilvēki saka patiesību;</a:t>
            </a:r>
            <a:endParaRPr i="1" sz="2800">
              <a:solidFill>
                <a:srgbClr val="FF0000"/>
              </a:solidFill>
              <a:latin typeface="Calibri"/>
              <a:ea typeface="Calibri"/>
              <a:cs typeface="Calibri"/>
              <a:sym typeface="Calibri"/>
            </a:endParaRPr>
          </a:p>
          <a:p>
            <a:pPr indent="-457200" lvl="1" marL="914400" marR="0" rtl="0" algn="just">
              <a:spcBef>
                <a:spcPts val="0"/>
              </a:spcBef>
              <a:spcAft>
                <a:spcPts val="0"/>
              </a:spcAft>
              <a:buClr>
                <a:srgbClr val="FF0000"/>
              </a:buClr>
              <a:buSzPts val="2800"/>
              <a:buFont typeface="Noto Sans Symbols"/>
              <a:buChar char="❑"/>
            </a:pPr>
            <a:r>
              <a:rPr i="1" lang="en-US" sz="2800">
                <a:solidFill>
                  <a:srgbClr val="FF0000"/>
                </a:solidFill>
                <a:latin typeface="Calibri"/>
                <a:ea typeface="Calibri"/>
                <a:cs typeface="Calibri"/>
                <a:sym typeface="Calibri"/>
              </a:rPr>
              <a:t>Katrs cilvēks uzņemas atbildību par savu uzvedību un sajūtām.</a:t>
            </a:r>
            <a:endParaRPr i="1" sz="2800">
              <a:solidFill>
                <a:srgbClr val="FF0000"/>
              </a:solidFill>
              <a:latin typeface="Calibri"/>
              <a:ea typeface="Calibri"/>
              <a:cs typeface="Calibri"/>
              <a:sym typeface="Calibri"/>
            </a:endParaRPr>
          </a:p>
          <a:p>
            <a:pPr indent="-279400" lvl="0" marL="457200" marR="0" rtl="0" algn="just">
              <a:spcBef>
                <a:spcPts val="0"/>
              </a:spcBef>
              <a:spcAft>
                <a:spcPts val="0"/>
              </a:spcAft>
              <a:buClr>
                <a:schemeClr val="dk1"/>
              </a:buClr>
              <a:buSzPts val="2800"/>
              <a:buFont typeface="Noto Sans Symbols"/>
              <a:buNone/>
            </a:pPr>
            <a:r>
              <a:t/>
            </a:r>
            <a:endParaRPr i="1" sz="2800">
              <a:solidFill>
                <a:srgbClr val="002060"/>
              </a:solidFill>
              <a:latin typeface="Calibri"/>
              <a:ea typeface="Calibri"/>
              <a:cs typeface="Calibri"/>
              <a:sym typeface="Calibri"/>
            </a:endParaRPr>
          </a:p>
          <a:p>
            <a:pPr indent="-279400" lvl="0" marL="457200" marR="0" rtl="0" algn="just">
              <a:spcBef>
                <a:spcPts val="0"/>
              </a:spcBef>
              <a:spcAft>
                <a:spcPts val="0"/>
              </a:spcAft>
              <a:buClr>
                <a:schemeClr val="dk1"/>
              </a:buClr>
              <a:buSzPts val="2800"/>
              <a:buFont typeface="Noto Sans Symbols"/>
              <a:buNone/>
            </a:pPr>
            <a:r>
              <a:t/>
            </a:r>
            <a:endParaRPr i="1" sz="2800">
              <a:solidFill>
                <a:srgbClr val="002060"/>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6"/>
          <p:cNvSpPr txBox="1"/>
          <p:nvPr/>
        </p:nvSpPr>
        <p:spPr>
          <a:xfrm>
            <a:off x="14649849" y="647700"/>
            <a:ext cx="32019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a:t>
            </a:r>
            <a:r>
              <a:rPr b="1" lang="en-US" sz="4800">
                <a:solidFill>
                  <a:srgbClr val="E12227"/>
                </a:solidFill>
                <a:latin typeface="Tahoma"/>
                <a:ea typeface="Tahoma"/>
                <a:cs typeface="Tahoma"/>
                <a:sym typeface="Tahoma"/>
              </a:rPr>
              <a:t>nodaļa</a:t>
            </a:r>
            <a:endParaRPr b="1" i="0" sz="4800">
              <a:solidFill>
                <a:srgbClr val="E12227"/>
              </a:solidFill>
              <a:latin typeface="Tahoma"/>
              <a:ea typeface="Tahoma"/>
              <a:cs typeface="Tahoma"/>
              <a:sym typeface="Tahoma"/>
            </a:endParaRPr>
          </a:p>
        </p:txBody>
      </p:sp>
      <p:grpSp>
        <p:nvGrpSpPr>
          <p:cNvPr id="349" name="Google Shape;349;p16"/>
          <p:cNvGrpSpPr/>
          <p:nvPr/>
        </p:nvGrpSpPr>
        <p:grpSpPr>
          <a:xfrm>
            <a:off x="635000" y="1723459"/>
            <a:ext cx="16200000" cy="920270"/>
            <a:chOff x="0" y="0"/>
            <a:chExt cx="16200000" cy="920270"/>
          </a:xfrm>
        </p:grpSpPr>
        <p:sp>
          <p:nvSpPr>
            <p:cNvPr id="350" name="Google Shape;350;p16"/>
            <p:cNvSpPr/>
            <p:nvPr/>
          </p:nvSpPr>
          <p:spPr>
            <a:xfrm>
              <a:off x="0" y="0"/>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6"/>
            <p:cNvSpPr txBox="1"/>
            <p:nvPr/>
          </p:nvSpPr>
          <p:spPr>
            <a:xfrm>
              <a:off x="44924" y="44924"/>
              <a:ext cx="16110152" cy="830422"/>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Personisko šķēršļu pārvarēšana radošumam</a:t>
              </a:r>
              <a:endParaRPr b="1" sz="3800">
                <a:solidFill>
                  <a:schemeClr val="lt1"/>
                </a:solidFill>
                <a:latin typeface="Calibri"/>
                <a:ea typeface="Calibri"/>
                <a:cs typeface="Calibri"/>
                <a:sym typeface="Calibri"/>
              </a:endParaRPr>
            </a:p>
          </p:txBody>
        </p:sp>
      </p:grpSp>
      <p:sp>
        <p:nvSpPr>
          <p:cNvPr id="352" name="Google Shape;352;p1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353" name="Google Shape;353;p1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54" name="Google Shape;354;p1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55" name="Google Shape;355;p16"/>
          <p:cNvSpPr txBox="1"/>
          <p:nvPr/>
        </p:nvSpPr>
        <p:spPr>
          <a:xfrm>
            <a:off x="676808" y="3162300"/>
            <a:ext cx="16073100" cy="2934900"/>
          </a:xfrm>
          <a:prstGeom prst="rect">
            <a:avLst/>
          </a:prstGeom>
          <a:noFill/>
          <a:ln cap="flat" cmpd="sng" w="9525">
            <a:solidFill>
              <a:srgbClr val="E12227"/>
            </a:solidFill>
            <a:prstDash val="solid"/>
            <a:round/>
            <a:headEnd len="sm" w="sm" type="none"/>
            <a:tailEnd len="sm" w="sm" type="none"/>
          </a:ln>
        </p:spPr>
        <p:txBody>
          <a:bodyPr anchorCtr="0" anchor="t" bIns="45700" lIns="91425" spcFirstLastPara="1" rIns="91425" wrap="square" tIns="45700">
            <a:spAutoFit/>
          </a:bodyPr>
          <a:lstStyle/>
          <a:p>
            <a:pPr indent="-457200" lvl="0" marL="457200" marR="0" rtl="0" algn="just">
              <a:spcBef>
                <a:spcPts val="0"/>
              </a:spcBef>
              <a:spcAft>
                <a:spcPts val="0"/>
              </a:spcAft>
              <a:buClr>
                <a:srgbClr val="002060"/>
              </a:buClr>
              <a:buSzPts val="2800"/>
              <a:buFont typeface="Noto Sans Symbols"/>
              <a:buChar char="❑"/>
            </a:pPr>
            <a:r>
              <a:rPr i="1" lang="en-US" sz="2800">
                <a:solidFill>
                  <a:srgbClr val="002060"/>
                </a:solidFill>
                <a:latin typeface="Calibri"/>
                <a:ea typeface="Calibri"/>
                <a:cs typeface="Calibri"/>
                <a:sym typeface="Calibri"/>
              </a:rPr>
              <a:t>Persona var maksimāli palielināt radošo potenciālu, pārvarot psiholoģiskos blokus, kas var rasties katrā radošā procesa posmā.</a:t>
            </a:r>
            <a:endParaRPr i="1" sz="2800">
              <a:solidFill>
                <a:srgbClr val="002060"/>
              </a:solidFill>
              <a:latin typeface="Calibri"/>
              <a:ea typeface="Calibri"/>
              <a:cs typeface="Calibri"/>
              <a:sym typeface="Calibri"/>
            </a:endParaRPr>
          </a:p>
          <a:p>
            <a:pPr indent="-457200" lvl="0" marL="457200" marR="0" rtl="0" algn="just">
              <a:spcBef>
                <a:spcPts val="1000"/>
              </a:spcBef>
              <a:spcAft>
                <a:spcPts val="0"/>
              </a:spcAft>
              <a:buClr>
                <a:srgbClr val="002060"/>
              </a:buClr>
              <a:buSzPts val="2800"/>
              <a:buFont typeface="Noto Sans Symbols"/>
              <a:buChar char="❑"/>
            </a:pPr>
            <a:r>
              <a:rPr i="1" lang="en-US" sz="2800">
                <a:solidFill>
                  <a:srgbClr val="002060"/>
                </a:solidFill>
                <a:latin typeface="Calibri"/>
                <a:ea typeface="Calibri"/>
                <a:cs typeface="Calibri"/>
                <a:sym typeface="Calibri"/>
              </a:rPr>
              <a:t>Ļoti bieži šie bloki izriet no mūsu nedrošības, kas kropļo radošās un intelektuālās spējas, jo liek mums censties izvairīties attiecīgi no ignorēšanas, pazemošanas un noraidījuma.</a:t>
            </a:r>
            <a:endParaRPr i="1" sz="2800">
              <a:solidFill>
                <a:srgbClr val="002060"/>
              </a:solidFill>
              <a:latin typeface="Calibri"/>
              <a:ea typeface="Calibri"/>
              <a:cs typeface="Calibri"/>
              <a:sym typeface="Calibri"/>
            </a:endParaRPr>
          </a:p>
          <a:p>
            <a:pPr indent="-457200" lvl="0" marL="457200" marR="0" rtl="0" algn="just">
              <a:spcBef>
                <a:spcPts val="1000"/>
              </a:spcBef>
              <a:spcAft>
                <a:spcPts val="1000"/>
              </a:spcAft>
              <a:buClr>
                <a:srgbClr val="002060"/>
              </a:buClr>
              <a:buSzPts val="2800"/>
              <a:buFont typeface="Noto Sans Symbols"/>
              <a:buChar char="❑"/>
            </a:pPr>
            <a:r>
              <a:rPr i="1" lang="en-US" sz="2800">
                <a:solidFill>
                  <a:srgbClr val="002060"/>
                </a:solidFill>
                <a:latin typeface="Calibri"/>
                <a:ea typeface="Calibri"/>
                <a:cs typeface="Calibri"/>
                <a:sym typeface="Calibri"/>
              </a:rPr>
              <a:t>Lai novērstu radošuma un loģiskās domāšanas šķēršļus, ir jāidentificē šķēršļi katrā radošā procesa posmā (Schutz, 1995).</a:t>
            </a:r>
            <a:endParaRPr i="1" sz="2800">
              <a:solidFill>
                <a:srgbClr val="002060"/>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7"/>
          <p:cNvSpPr txBox="1"/>
          <p:nvPr/>
        </p:nvSpPr>
        <p:spPr>
          <a:xfrm>
            <a:off x="14635274" y="647700"/>
            <a:ext cx="32166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a:t>
            </a:r>
            <a:r>
              <a:rPr b="1" lang="en-US" sz="4800">
                <a:solidFill>
                  <a:srgbClr val="E12227"/>
                </a:solidFill>
                <a:latin typeface="Tahoma"/>
                <a:ea typeface="Tahoma"/>
                <a:cs typeface="Tahoma"/>
                <a:sym typeface="Tahoma"/>
              </a:rPr>
              <a:t>nodaļa</a:t>
            </a:r>
            <a:endParaRPr b="1" i="0" sz="4800">
              <a:solidFill>
                <a:srgbClr val="E12227"/>
              </a:solidFill>
              <a:latin typeface="Tahoma"/>
              <a:ea typeface="Tahoma"/>
              <a:cs typeface="Tahoma"/>
              <a:sym typeface="Tahoma"/>
            </a:endParaRPr>
          </a:p>
        </p:txBody>
      </p:sp>
      <p:grpSp>
        <p:nvGrpSpPr>
          <p:cNvPr id="362" name="Google Shape;362;p17"/>
          <p:cNvGrpSpPr/>
          <p:nvPr/>
        </p:nvGrpSpPr>
        <p:grpSpPr>
          <a:xfrm>
            <a:off x="635000" y="1723459"/>
            <a:ext cx="16200000" cy="920270"/>
            <a:chOff x="0" y="0"/>
            <a:chExt cx="16200000" cy="920270"/>
          </a:xfrm>
        </p:grpSpPr>
        <p:sp>
          <p:nvSpPr>
            <p:cNvPr id="363" name="Google Shape;363;p17"/>
            <p:cNvSpPr/>
            <p:nvPr/>
          </p:nvSpPr>
          <p:spPr>
            <a:xfrm>
              <a:off x="0" y="0"/>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7"/>
            <p:cNvSpPr txBox="1"/>
            <p:nvPr/>
          </p:nvSpPr>
          <p:spPr>
            <a:xfrm>
              <a:off x="44924" y="44924"/>
              <a:ext cx="16110152" cy="830422"/>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Personisko šķēršļu pārvarēšana radošumam</a:t>
              </a:r>
              <a:endParaRPr b="1" sz="3800">
                <a:solidFill>
                  <a:schemeClr val="lt1"/>
                </a:solidFill>
                <a:latin typeface="Calibri"/>
                <a:ea typeface="Calibri"/>
                <a:cs typeface="Calibri"/>
                <a:sym typeface="Calibri"/>
              </a:endParaRPr>
            </a:p>
          </p:txBody>
        </p:sp>
      </p:grpSp>
      <p:sp>
        <p:nvSpPr>
          <p:cNvPr id="365" name="Google Shape;365;p1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366" name="Google Shape;366;p1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67" name="Google Shape;367;p1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68" name="Google Shape;368;p17"/>
          <p:cNvSpPr txBox="1"/>
          <p:nvPr/>
        </p:nvSpPr>
        <p:spPr>
          <a:xfrm>
            <a:off x="676808" y="3162300"/>
            <a:ext cx="16073100" cy="3971100"/>
          </a:xfrm>
          <a:prstGeom prst="rect">
            <a:avLst/>
          </a:prstGeom>
          <a:noFill/>
          <a:ln cap="flat" cmpd="sng" w="9525">
            <a:solidFill>
              <a:srgbClr val="E12227"/>
            </a:solidFill>
            <a:prstDash val="solid"/>
            <a:round/>
            <a:headEnd len="sm" w="sm" type="none"/>
            <a:tailEnd len="sm" w="sm" type="none"/>
          </a:ln>
        </p:spPr>
        <p:txBody>
          <a:bodyPr anchorCtr="0" anchor="t" bIns="45700" lIns="91425" spcFirstLastPara="1" rIns="91425" wrap="square" tIns="45700">
            <a:spAutoFit/>
          </a:bodyPr>
          <a:lstStyle/>
          <a:p>
            <a:pPr indent="0" lvl="0" marL="457200" marR="0" rtl="0" algn="just">
              <a:spcBef>
                <a:spcPts val="0"/>
              </a:spcBef>
              <a:spcAft>
                <a:spcPts val="0"/>
              </a:spcAft>
              <a:buNone/>
            </a:pPr>
            <a:r>
              <a:rPr i="1" lang="en-US" sz="2800">
                <a:solidFill>
                  <a:srgbClr val="002060"/>
                </a:solidFill>
                <a:latin typeface="Calibri"/>
                <a:ea typeface="Calibri"/>
                <a:cs typeface="Calibri"/>
                <a:sym typeface="Calibri"/>
              </a:rPr>
              <a:t>1. posms: pieredze</a:t>
            </a:r>
            <a:endParaRPr i="1" sz="2800">
              <a:solidFill>
                <a:srgbClr val="002060"/>
              </a:solidFill>
              <a:latin typeface="Calibri"/>
              <a:ea typeface="Calibri"/>
              <a:cs typeface="Calibri"/>
              <a:sym typeface="Calibri"/>
            </a:endParaRPr>
          </a:p>
          <a:p>
            <a:pPr indent="0" lvl="0" marL="457200" marR="0" rtl="0" algn="just">
              <a:spcBef>
                <a:spcPts val="0"/>
              </a:spcBef>
              <a:spcAft>
                <a:spcPts val="0"/>
              </a:spcAft>
              <a:buNone/>
            </a:pPr>
            <a:r>
              <a:rPr i="1" lang="en-US" sz="2800">
                <a:solidFill>
                  <a:srgbClr val="002060"/>
                </a:solidFill>
                <a:latin typeface="Calibri"/>
                <a:ea typeface="Calibri"/>
                <a:cs typeface="Calibri"/>
                <a:sym typeface="Calibri"/>
              </a:rPr>
              <a:t>Pirms atklājat radošu risinājumu, jums ir jāapgūst pieredzes repertuārs. Šķēršļi pieredzes iegūšanai ir šādi:</a:t>
            </a:r>
            <a:endParaRPr i="1" sz="2800">
              <a:solidFill>
                <a:srgbClr val="002060"/>
              </a:solidFill>
              <a:latin typeface="Calibri"/>
              <a:ea typeface="Calibri"/>
              <a:cs typeface="Calibri"/>
              <a:sym typeface="Calibri"/>
            </a:endParaRPr>
          </a:p>
          <a:p>
            <a:pPr indent="-457200" lvl="2" marL="1371600" marR="0" rtl="0" algn="just">
              <a:spcBef>
                <a:spcPts val="0"/>
              </a:spcBef>
              <a:spcAft>
                <a:spcPts val="0"/>
              </a:spcAft>
              <a:buClr>
                <a:srgbClr val="FF0000"/>
              </a:buClr>
              <a:buSzPts val="2800"/>
              <a:buChar char="•"/>
            </a:pPr>
            <a:r>
              <a:rPr i="1" lang="en-US" sz="2800">
                <a:solidFill>
                  <a:srgbClr val="FF0000"/>
                </a:solidFill>
                <a:latin typeface="Calibri"/>
                <a:ea typeface="Calibri"/>
                <a:cs typeface="Calibri"/>
                <a:sym typeface="Calibri"/>
              </a:rPr>
              <a:t>Bailes no neiemācīšanās;</a:t>
            </a:r>
            <a:endParaRPr i="1" sz="2800">
              <a:solidFill>
                <a:srgbClr val="FF0000"/>
              </a:solidFill>
              <a:latin typeface="Calibri"/>
              <a:ea typeface="Calibri"/>
              <a:cs typeface="Calibri"/>
              <a:sym typeface="Calibri"/>
            </a:endParaRPr>
          </a:p>
          <a:p>
            <a:pPr indent="-457200" lvl="2" marL="1371600" marR="0" rtl="0" algn="just">
              <a:spcBef>
                <a:spcPts val="0"/>
              </a:spcBef>
              <a:spcAft>
                <a:spcPts val="0"/>
              </a:spcAft>
              <a:buClr>
                <a:srgbClr val="FF0000"/>
              </a:buClr>
              <a:buSzPts val="2800"/>
              <a:buChar char="•"/>
            </a:pPr>
            <a:r>
              <a:rPr i="1" lang="en-US" sz="2800">
                <a:solidFill>
                  <a:srgbClr val="FF0000"/>
                </a:solidFill>
                <a:latin typeface="Calibri"/>
                <a:ea typeface="Calibri"/>
                <a:cs typeface="Calibri"/>
                <a:sym typeface="Calibri"/>
              </a:rPr>
              <a:t>Bailes pārkāpt standartus.</a:t>
            </a:r>
            <a:endParaRPr i="1" sz="2800">
              <a:solidFill>
                <a:srgbClr val="FF0000"/>
              </a:solidFill>
              <a:latin typeface="Calibri"/>
              <a:ea typeface="Calibri"/>
              <a:cs typeface="Calibri"/>
              <a:sym typeface="Calibri"/>
            </a:endParaRPr>
          </a:p>
          <a:p>
            <a:pPr indent="0" lvl="1" marL="457200" marR="0" rtl="0" algn="just">
              <a:spcBef>
                <a:spcPts val="0"/>
              </a:spcBef>
              <a:spcAft>
                <a:spcPts val="0"/>
              </a:spcAft>
              <a:buNone/>
            </a:pPr>
            <a:r>
              <a:t/>
            </a:r>
            <a:endParaRPr b="0" i="1" sz="2800" u="none" cap="none" strike="noStrike">
              <a:solidFill>
                <a:srgbClr val="002060"/>
              </a:solidFill>
              <a:latin typeface="Calibri"/>
              <a:ea typeface="Calibri"/>
              <a:cs typeface="Calibri"/>
              <a:sym typeface="Calibri"/>
            </a:endParaRPr>
          </a:p>
          <a:p>
            <a:pPr indent="0" lvl="0" marL="457200" marR="0" rtl="0" algn="just">
              <a:spcBef>
                <a:spcPts val="0"/>
              </a:spcBef>
              <a:spcAft>
                <a:spcPts val="0"/>
              </a:spcAft>
              <a:buNone/>
            </a:pPr>
            <a:r>
              <a:rPr i="1" lang="en-US" sz="2800">
                <a:solidFill>
                  <a:srgbClr val="002060"/>
                </a:solidFill>
                <a:latin typeface="Calibri"/>
                <a:ea typeface="Calibri"/>
                <a:cs typeface="Calibri"/>
                <a:sym typeface="Calibri"/>
              </a:rPr>
              <a:t>2. posms: asociācija</a:t>
            </a:r>
            <a:endParaRPr i="1" sz="2800">
              <a:solidFill>
                <a:srgbClr val="002060"/>
              </a:solidFill>
              <a:latin typeface="Calibri"/>
              <a:ea typeface="Calibri"/>
              <a:cs typeface="Calibri"/>
              <a:sym typeface="Calibri"/>
            </a:endParaRPr>
          </a:p>
          <a:p>
            <a:pPr indent="0" lvl="0" marL="457200" marR="0" rtl="0" algn="just">
              <a:spcBef>
                <a:spcPts val="0"/>
              </a:spcBef>
              <a:spcAft>
                <a:spcPts val="0"/>
              </a:spcAft>
              <a:buNone/>
            </a:pPr>
            <a:r>
              <a:rPr i="1" lang="en-US" sz="2800">
                <a:solidFill>
                  <a:srgbClr val="002060"/>
                </a:solidFill>
                <a:latin typeface="Calibri"/>
                <a:ea typeface="Calibri"/>
                <a:cs typeface="Calibri"/>
                <a:sym typeface="Calibri"/>
              </a:rPr>
              <a:t>Jums jāspēj asociēt pieredzi noderīgā produktā. Asociāciju veidošanai traucē šādi faktori:</a:t>
            </a:r>
            <a:endParaRPr i="1" sz="2800">
              <a:solidFill>
                <a:srgbClr val="002060"/>
              </a:solidFill>
              <a:latin typeface="Calibri"/>
              <a:ea typeface="Calibri"/>
              <a:cs typeface="Calibri"/>
              <a:sym typeface="Calibri"/>
            </a:endParaRPr>
          </a:p>
          <a:p>
            <a:pPr indent="-457200" lvl="2" marL="1371600" marR="0" rtl="0" algn="just">
              <a:spcBef>
                <a:spcPts val="0"/>
              </a:spcBef>
              <a:spcAft>
                <a:spcPts val="0"/>
              </a:spcAft>
              <a:buClr>
                <a:srgbClr val="FF0000"/>
              </a:buClr>
              <a:buSzPts val="2800"/>
              <a:buChar char="•"/>
            </a:pPr>
            <a:r>
              <a:rPr i="1" lang="en-US" sz="2800">
                <a:solidFill>
                  <a:srgbClr val="FF0000"/>
                </a:solidFill>
                <a:latin typeface="Calibri"/>
                <a:ea typeface="Calibri"/>
                <a:cs typeface="Calibri"/>
                <a:sym typeface="Calibri"/>
              </a:rPr>
              <a:t>Racionalitātes pārvērtēšana;</a:t>
            </a:r>
            <a:endParaRPr i="1" sz="2800">
              <a:solidFill>
                <a:srgbClr val="FF0000"/>
              </a:solidFill>
              <a:latin typeface="Calibri"/>
              <a:ea typeface="Calibri"/>
              <a:cs typeface="Calibri"/>
              <a:sym typeface="Calibri"/>
            </a:endParaRPr>
          </a:p>
          <a:p>
            <a:pPr indent="-457200" lvl="2" marL="1371600" marR="0" rtl="0" algn="just">
              <a:spcBef>
                <a:spcPts val="0"/>
              </a:spcBef>
              <a:spcAft>
                <a:spcPts val="0"/>
              </a:spcAft>
              <a:buClr>
                <a:srgbClr val="FF0000"/>
              </a:buClr>
              <a:buSzPts val="2800"/>
              <a:buChar char="•"/>
            </a:pPr>
            <a:r>
              <a:rPr i="1" lang="en-US" sz="2800">
                <a:solidFill>
                  <a:srgbClr val="FF0000"/>
                </a:solidFill>
                <a:latin typeface="Calibri"/>
                <a:ea typeface="Calibri"/>
                <a:cs typeface="Calibri"/>
                <a:sym typeface="Calibri"/>
              </a:rPr>
              <a:t>Bailes no pašapziņas.</a:t>
            </a:r>
            <a:endParaRPr i="1" sz="2800">
              <a:solidFill>
                <a:srgbClr val="FF0000"/>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8"/>
          <p:cNvSpPr txBox="1"/>
          <p:nvPr/>
        </p:nvSpPr>
        <p:spPr>
          <a:xfrm>
            <a:off x="14635275" y="647700"/>
            <a:ext cx="32166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a:t>
            </a:r>
            <a:r>
              <a:rPr b="1" lang="en-US" sz="4800">
                <a:solidFill>
                  <a:srgbClr val="E12227"/>
                </a:solidFill>
                <a:latin typeface="Tahoma"/>
                <a:ea typeface="Tahoma"/>
                <a:cs typeface="Tahoma"/>
                <a:sym typeface="Tahoma"/>
              </a:rPr>
              <a:t>nodaļa</a:t>
            </a:r>
            <a:endParaRPr b="1" i="0" sz="4800">
              <a:solidFill>
                <a:srgbClr val="E12227"/>
              </a:solidFill>
              <a:latin typeface="Tahoma"/>
              <a:ea typeface="Tahoma"/>
              <a:cs typeface="Tahoma"/>
              <a:sym typeface="Tahoma"/>
            </a:endParaRPr>
          </a:p>
        </p:txBody>
      </p:sp>
      <p:grpSp>
        <p:nvGrpSpPr>
          <p:cNvPr id="375" name="Google Shape;375;p18"/>
          <p:cNvGrpSpPr/>
          <p:nvPr/>
        </p:nvGrpSpPr>
        <p:grpSpPr>
          <a:xfrm>
            <a:off x="635000" y="1723459"/>
            <a:ext cx="16200000" cy="920270"/>
            <a:chOff x="0" y="0"/>
            <a:chExt cx="16200000" cy="920270"/>
          </a:xfrm>
        </p:grpSpPr>
        <p:sp>
          <p:nvSpPr>
            <p:cNvPr id="376" name="Google Shape;376;p18"/>
            <p:cNvSpPr/>
            <p:nvPr/>
          </p:nvSpPr>
          <p:spPr>
            <a:xfrm>
              <a:off x="0" y="0"/>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8"/>
            <p:cNvSpPr txBox="1"/>
            <p:nvPr/>
          </p:nvSpPr>
          <p:spPr>
            <a:xfrm>
              <a:off x="44924" y="44924"/>
              <a:ext cx="16110152" cy="830422"/>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Personisko šķēršļu pārvarēšana radošumam</a:t>
              </a:r>
              <a:endParaRPr b="1" sz="3800">
                <a:solidFill>
                  <a:schemeClr val="lt1"/>
                </a:solidFill>
                <a:latin typeface="Calibri"/>
                <a:ea typeface="Calibri"/>
                <a:cs typeface="Calibri"/>
                <a:sym typeface="Calibri"/>
              </a:endParaRPr>
            </a:p>
          </p:txBody>
        </p:sp>
      </p:grpSp>
      <p:sp>
        <p:nvSpPr>
          <p:cNvPr id="378" name="Google Shape;378;p1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379" name="Google Shape;379;p1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80" name="Google Shape;380;p1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81" name="Google Shape;381;p18"/>
          <p:cNvSpPr txBox="1"/>
          <p:nvPr/>
        </p:nvSpPr>
        <p:spPr>
          <a:xfrm>
            <a:off x="676808" y="3162300"/>
            <a:ext cx="16073100" cy="3971100"/>
          </a:xfrm>
          <a:prstGeom prst="rect">
            <a:avLst/>
          </a:prstGeom>
          <a:noFill/>
          <a:ln cap="flat" cmpd="sng" w="9525">
            <a:solidFill>
              <a:srgbClr val="E12227"/>
            </a:solidFill>
            <a:prstDash val="solid"/>
            <a:round/>
            <a:headEnd len="sm" w="sm" type="none"/>
            <a:tailEnd len="sm" w="sm" type="none"/>
          </a:ln>
        </p:spPr>
        <p:txBody>
          <a:bodyPr anchorCtr="0" anchor="t" bIns="45700" lIns="91425" spcFirstLastPara="1" rIns="91425" wrap="square" tIns="45700">
            <a:spAutoFit/>
          </a:bodyPr>
          <a:lstStyle/>
          <a:p>
            <a:pPr indent="0" lvl="0" marL="457200" marR="0" rtl="0" algn="just">
              <a:spcBef>
                <a:spcPts val="0"/>
              </a:spcBef>
              <a:spcAft>
                <a:spcPts val="0"/>
              </a:spcAft>
              <a:buClr>
                <a:schemeClr val="dk1"/>
              </a:buClr>
              <a:buSzPts val="1100"/>
              <a:buFont typeface="Arial"/>
              <a:buNone/>
            </a:pPr>
            <a:r>
              <a:rPr i="1" lang="en-US" sz="2800">
                <a:solidFill>
                  <a:srgbClr val="002060"/>
                </a:solidFill>
                <a:latin typeface="Calibri"/>
                <a:ea typeface="Calibri"/>
                <a:cs typeface="Calibri"/>
                <a:sym typeface="Calibri"/>
              </a:rPr>
              <a:t>3. posms: izpausme</a:t>
            </a:r>
            <a:endParaRPr i="1" sz="2800">
              <a:solidFill>
                <a:srgbClr val="002060"/>
              </a:solidFill>
              <a:latin typeface="Calibri"/>
              <a:ea typeface="Calibri"/>
              <a:cs typeface="Calibri"/>
              <a:sym typeface="Calibri"/>
            </a:endParaRPr>
          </a:p>
          <a:p>
            <a:pPr indent="0" lvl="0" marL="457200" marR="0" rtl="0" algn="just">
              <a:spcBef>
                <a:spcPts val="0"/>
              </a:spcBef>
              <a:spcAft>
                <a:spcPts val="0"/>
              </a:spcAft>
              <a:buClr>
                <a:schemeClr val="dk1"/>
              </a:buClr>
              <a:buSzPts val="1100"/>
              <a:buFont typeface="Arial"/>
              <a:buNone/>
            </a:pPr>
            <a:r>
              <a:rPr i="1" lang="en-US" sz="2800">
                <a:solidFill>
                  <a:srgbClr val="002060"/>
                </a:solidFill>
                <a:latin typeface="Calibri"/>
                <a:ea typeface="Calibri"/>
                <a:cs typeface="Calibri"/>
                <a:sym typeface="Calibri"/>
              </a:rPr>
              <a:t>Jums jāspēj izteikt savu ideju. Šķēršļi izpausmei ir šādi:</a:t>
            </a:r>
            <a:endParaRPr i="1" sz="2800">
              <a:solidFill>
                <a:srgbClr val="002060"/>
              </a:solidFill>
              <a:latin typeface="Calibri"/>
              <a:ea typeface="Calibri"/>
              <a:cs typeface="Calibri"/>
              <a:sym typeface="Calibri"/>
            </a:endParaRPr>
          </a:p>
          <a:p>
            <a:pPr indent="0" lvl="2" marL="914400" marR="0" rtl="0" algn="just">
              <a:spcBef>
                <a:spcPts val="0"/>
              </a:spcBef>
              <a:spcAft>
                <a:spcPts val="0"/>
              </a:spcAft>
              <a:buNone/>
            </a:pPr>
            <a:r>
              <a:rPr b="0" i="1" lang="en-US" sz="2800" u="none" cap="none" strike="noStrike">
                <a:solidFill>
                  <a:srgbClr val="FF0000"/>
                </a:solidFill>
                <a:latin typeface="Calibri"/>
                <a:ea typeface="Calibri"/>
                <a:cs typeface="Calibri"/>
                <a:sym typeface="Calibri"/>
              </a:rPr>
              <a:t>•	</a:t>
            </a:r>
            <a:r>
              <a:rPr i="1" lang="en-US" sz="2800">
                <a:solidFill>
                  <a:srgbClr val="FF0000"/>
                </a:solidFill>
                <a:latin typeface="Calibri"/>
                <a:ea typeface="Calibri"/>
                <a:cs typeface="Calibri"/>
                <a:sym typeface="Calibri"/>
              </a:rPr>
              <a:t>Bailes no apmulsuma;</a:t>
            </a:r>
            <a:endParaRPr/>
          </a:p>
          <a:p>
            <a:pPr indent="0" lvl="2" marL="914400" marR="0" rtl="0" algn="just">
              <a:spcBef>
                <a:spcPts val="0"/>
              </a:spcBef>
              <a:spcAft>
                <a:spcPts val="0"/>
              </a:spcAft>
              <a:buNone/>
            </a:pPr>
            <a:r>
              <a:rPr b="0" i="1" lang="en-US" sz="2800" u="none" cap="none" strike="noStrike">
                <a:solidFill>
                  <a:srgbClr val="FF0000"/>
                </a:solidFill>
                <a:latin typeface="Calibri"/>
                <a:ea typeface="Calibri"/>
                <a:cs typeface="Calibri"/>
                <a:sym typeface="Calibri"/>
              </a:rPr>
              <a:t>•	</a:t>
            </a:r>
            <a:r>
              <a:rPr i="1" lang="en-US" sz="2800">
                <a:solidFill>
                  <a:srgbClr val="FF0000"/>
                </a:solidFill>
                <a:latin typeface="Calibri"/>
                <a:ea typeface="Calibri"/>
                <a:cs typeface="Calibri"/>
                <a:sym typeface="Calibri"/>
              </a:rPr>
              <a:t>Bailes no apgalvojuma.</a:t>
            </a:r>
            <a:endParaRPr b="0" i="1" sz="2800" u="none" cap="none" strike="noStrike">
              <a:solidFill>
                <a:srgbClr val="FF0000"/>
              </a:solidFill>
              <a:latin typeface="Calibri"/>
              <a:ea typeface="Calibri"/>
              <a:cs typeface="Calibri"/>
              <a:sym typeface="Calibri"/>
            </a:endParaRPr>
          </a:p>
          <a:p>
            <a:pPr indent="0" lvl="2" marL="914400" marR="0" rtl="0" algn="just">
              <a:spcBef>
                <a:spcPts val="0"/>
              </a:spcBef>
              <a:spcAft>
                <a:spcPts val="0"/>
              </a:spcAft>
              <a:buNone/>
            </a:pPr>
            <a:r>
              <a:t/>
            </a:r>
            <a:endParaRPr b="0" i="1" sz="2800" u="none" cap="none" strike="noStrike">
              <a:solidFill>
                <a:srgbClr val="002060"/>
              </a:solidFill>
              <a:latin typeface="Calibri"/>
              <a:ea typeface="Calibri"/>
              <a:cs typeface="Calibri"/>
              <a:sym typeface="Calibri"/>
            </a:endParaRPr>
          </a:p>
          <a:p>
            <a:pPr indent="0" lvl="0" marL="457200" marR="0" rtl="0" algn="just">
              <a:spcBef>
                <a:spcPts val="0"/>
              </a:spcBef>
              <a:spcAft>
                <a:spcPts val="0"/>
              </a:spcAft>
              <a:buClr>
                <a:schemeClr val="dk1"/>
              </a:buClr>
              <a:buSzPts val="1100"/>
              <a:buFont typeface="Arial"/>
              <a:buNone/>
            </a:pPr>
            <a:r>
              <a:rPr i="1" lang="en-US" sz="2800">
                <a:solidFill>
                  <a:srgbClr val="002060"/>
                </a:solidFill>
                <a:latin typeface="Calibri"/>
                <a:ea typeface="Calibri"/>
                <a:cs typeface="Calibri"/>
                <a:sym typeface="Calibri"/>
              </a:rPr>
              <a:t>4. posms: novērtēšana</a:t>
            </a:r>
            <a:endParaRPr i="1" sz="2800">
              <a:solidFill>
                <a:srgbClr val="002060"/>
              </a:solidFill>
              <a:latin typeface="Calibri"/>
              <a:ea typeface="Calibri"/>
              <a:cs typeface="Calibri"/>
              <a:sym typeface="Calibri"/>
            </a:endParaRPr>
          </a:p>
          <a:p>
            <a:pPr indent="0" lvl="0" marL="457200" marR="0" rtl="0" algn="just">
              <a:spcBef>
                <a:spcPts val="0"/>
              </a:spcBef>
              <a:spcAft>
                <a:spcPts val="0"/>
              </a:spcAft>
              <a:buClr>
                <a:schemeClr val="dk1"/>
              </a:buClr>
              <a:buSzPts val="1100"/>
              <a:buFont typeface="Arial"/>
              <a:buNone/>
            </a:pPr>
            <a:r>
              <a:rPr i="1" lang="en-US" sz="2800">
                <a:solidFill>
                  <a:srgbClr val="002060"/>
                </a:solidFill>
                <a:latin typeface="Calibri"/>
                <a:ea typeface="Calibri"/>
                <a:cs typeface="Calibri"/>
                <a:sym typeface="Calibri"/>
              </a:rPr>
              <a:t>Jums jāspēj atšķirt radošo no būtiskā, produktīvo no nebūtiskā.  Šķēršļi novērtēšanai ir šādi:</a:t>
            </a:r>
            <a:endParaRPr i="1" sz="2800">
              <a:solidFill>
                <a:srgbClr val="002060"/>
              </a:solidFill>
              <a:latin typeface="Calibri"/>
              <a:ea typeface="Calibri"/>
              <a:cs typeface="Calibri"/>
              <a:sym typeface="Calibri"/>
            </a:endParaRPr>
          </a:p>
          <a:p>
            <a:pPr indent="0" lvl="2" marL="914400" marR="0" rtl="0" algn="just">
              <a:spcBef>
                <a:spcPts val="0"/>
              </a:spcBef>
              <a:spcAft>
                <a:spcPts val="0"/>
              </a:spcAft>
              <a:buNone/>
            </a:pPr>
            <a:r>
              <a:rPr b="0" i="1" lang="en-US" sz="2800" u="none" cap="none" strike="noStrike">
                <a:solidFill>
                  <a:srgbClr val="FF0000"/>
                </a:solidFill>
                <a:latin typeface="Calibri"/>
                <a:ea typeface="Calibri"/>
                <a:cs typeface="Calibri"/>
                <a:sym typeface="Calibri"/>
              </a:rPr>
              <a:t>•	</a:t>
            </a:r>
            <a:r>
              <a:rPr i="1" lang="en-US" sz="2800">
                <a:solidFill>
                  <a:srgbClr val="FF0000"/>
                </a:solidFill>
                <a:latin typeface="Calibri"/>
                <a:ea typeface="Calibri"/>
                <a:cs typeface="Calibri"/>
                <a:sym typeface="Calibri"/>
              </a:rPr>
              <a:t>Bailes no pazemojuma;</a:t>
            </a:r>
            <a:endParaRPr/>
          </a:p>
          <a:p>
            <a:pPr indent="0" lvl="2" marL="914400" marR="0" rtl="0" algn="just">
              <a:spcBef>
                <a:spcPts val="0"/>
              </a:spcBef>
              <a:spcAft>
                <a:spcPts val="0"/>
              </a:spcAft>
              <a:buNone/>
            </a:pPr>
            <a:r>
              <a:rPr b="0" i="1" lang="en-US" sz="2800" u="none" cap="none" strike="noStrike">
                <a:solidFill>
                  <a:srgbClr val="FF0000"/>
                </a:solidFill>
                <a:latin typeface="Calibri"/>
                <a:ea typeface="Calibri"/>
                <a:cs typeface="Calibri"/>
                <a:sym typeface="Calibri"/>
              </a:rPr>
              <a:t>•	</a:t>
            </a:r>
            <a:r>
              <a:rPr i="1" lang="en-US" sz="2800">
                <a:solidFill>
                  <a:srgbClr val="FF0000"/>
                </a:solidFill>
                <a:latin typeface="Calibri"/>
                <a:ea typeface="Calibri"/>
                <a:cs typeface="Calibri"/>
                <a:sym typeface="Calibri"/>
              </a:rPr>
              <a:t>Bailes no noraidījuma.</a:t>
            </a:r>
            <a:endParaRPr b="0" i="1" sz="2800" u="none" cap="none" strike="noStrike">
              <a:solidFill>
                <a:srgbClr val="002060"/>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9"/>
          <p:cNvSpPr txBox="1"/>
          <p:nvPr/>
        </p:nvSpPr>
        <p:spPr>
          <a:xfrm>
            <a:off x="14649850" y="647700"/>
            <a:ext cx="32019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a:t>
            </a:r>
            <a:r>
              <a:rPr b="1" lang="en-US" sz="4800">
                <a:solidFill>
                  <a:srgbClr val="E12227"/>
                </a:solidFill>
                <a:latin typeface="Tahoma"/>
                <a:ea typeface="Tahoma"/>
                <a:cs typeface="Tahoma"/>
                <a:sym typeface="Tahoma"/>
              </a:rPr>
              <a:t>nodaļa</a:t>
            </a:r>
            <a:endParaRPr b="1" i="0" sz="4800">
              <a:solidFill>
                <a:srgbClr val="E12227"/>
              </a:solidFill>
              <a:latin typeface="Tahoma"/>
              <a:ea typeface="Tahoma"/>
              <a:cs typeface="Tahoma"/>
              <a:sym typeface="Tahoma"/>
            </a:endParaRPr>
          </a:p>
        </p:txBody>
      </p:sp>
      <p:grpSp>
        <p:nvGrpSpPr>
          <p:cNvPr id="388" name="Google Shape;388;p19"/>
          <p:cNvGrpSpPr/>
          <p:nvPr/>
        </p:nvGrpSpPr>
        <p:grpSpPr>
          <a:xfrm>
            <a:off x="635000" y="1723459"/>
            <a:ext cx="16200000" cy="920270"/>
            <a:chOff x="0" y="0"/>
            <a:chExt cx="16200000" cy="920270"/>
          </a:xfrm>
        </p:grpSpPr>
        <p:sp>
          <p:nvSpPr>
            <p:cNvPr id="389" name="Google Shape;389;p19"/>
            <p:cNvSpPr/>
            <p:nvPr/>
          </p:nvSpPr>
          <p:spPr>
            <a:xfrm>
              <a:off x="0" y="0"/>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9"/>
            <p:cNvSpPr txBox="1"/>
            <p:nvPr/>
          </p:nvSpPr>
          <p:spPr>
            <a:xfrm>
              <a:off x="44924" y="44924"/>
              <a:ext cx="16110152" cy="830422"/>
            </a:xfrm>
            <a:prstGeom prst="rect">
              <a:avLst/>
            </a:prstGeom>
            <a:noFill/>
            <a:ln>
              <a:noFill/>
            </a:ln>
          </p:spPr>
          <p:txBody>
            <a:bodyPr anchorCtr="0" anchor="ctr" bIns="144775" lIns="144775" spcFirstLastPara="1" rIns="144775" wrap="square" tIns="144775">
              <a:noAutofit/>
            </a:bodyPr>
            <a:lstStyle/>
            <a:p>
              <a:pPr indent="0" lvl="0" marL="0" rtl="0" algn="l">
                <a:lnSpc>
                  <a:spcPct val="90000"/>
                </a:lnSpc>
                <a:spcBef>
                  <a:spcPts val="0"/>
                </a:spcBef>
                <a:spcAft>
                  <a:spcPts val="0"/>
                </a:spcAft>
                <a:buNone/>
              </a:pPr>
              <a:r>
                <a:rPr b="1" lang="en-US" sz="3800">
                  <a:solidFill>
                    <a:schemeClr val="lt1"/>
                  </a:solidFill>
                  <a:latin typeface="Calibri"/>
                  <a:ea typeface="Calibri"/>
                  <a:cs typeface="Calibri"/>
                  <a:sym typeface="Calibri"/>
                </a:rPr>
                <a:t>Personisko šķēršļu pārvarēšana radošumam</a:t>
              </a:r>
              <a:endParaRPr b="1" sz="3800">
                <a:solidFill>
                  <a:schemeClr val="lt1"/>
                </a:solidFill>
                <a:latin typeface="Calibri"/>
                <a:ea typeface="Calibri"/>
                <a:cs typeface="Calibri"/>
                <a:sym typeface="Calibri"/>
              </a:endParaRPr>
            </a:p>
          </p:txBody>
        </p:sp>
      </p:grpSp>
      <p:sp>
        <p:nvSpPr>
          <p:cNvPr id="391" name="Google Shape;391;p1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392" name="Google Shape;392;p1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93" name="Google Shape;393;p1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94" name="Google Shape;394;p19"/>
          <p:cNvSpPr txBox="1"/>
          <p:nvPr/>
        </p:nvSpPr>
        <p:spPr>
          <a:xfrm>
            <a:off x="676808" y="3162300"/>
            <a:ext cx="16073100" cy="2247300"/>
          </a:xfrm>
          <a:prstGeom prst="rect">
            <a:avLst/>
          </a:prstGeom>
          <a:noFill/>
          <a:ln cap="flat" cmpd="sng" w="9525">
            <a:solidFill>
              <a:srgbClr val="E1222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i="1" lang="en-US" sz="2800">
                <a:solidFill>
                  <a:srgbClr val="002060"/>
                </a:solidFill>
                <a:latin typeface="Calibri"/>
                <a:ea typeface="Calibri"/>
                <a:cs typeface="Calibri"/>
                <a:sym typeface="Calibri"/>
              </a:rPr>
              <a:t>5. posms: neatlaidība</a:t>
            </a:r>
            <a:endParaRPr/>
          </a:p>
          <a:p>
            <a:pPr indent="0" lvl="0" marL="0" marR="0" rtl="0" algn="just">
              <a:spcBef>
                <a:spcPts val="0"/>
              </a:spcBef>
              <a:spcAft>
                <a:spcPts val="0"/>
              </a:spcAft>
              <a:buNone/>
            </a:pPr>
            <a:r>
              <a:rPr i="1" lang="en-US" sz="2800">
                <a:solidFill>
                  <a:srgbClr val="002060"/>
                </a:solidFill>
                <a:latin typeface="Calibri"/>
                <a:ea typeface="Calibri"/>
                <a:cs typeface="Calibri"/>
                <a:sym typeface="Calibri"/>
              </a:rPr>
              <a:t>Nepārtrauktas uzlabošanas koncepcija nosaka, ka jebkurš process vai produkts ir bezgalīgi jāpārskata un jāuzlabo. Neatlaidības bloki ietver:</a:t>
            </a:r>
            <a:endParaRPr/>
          </a:p>
          <a:p>
            <a:pPr indent="0" lvl="2" marL="914400" marR="0" rtl="0" algn="just">
              <a:spcBef>
                <a:spcPts val="0"/>
              </a:spcBef>
              <a:spcAft>
                <a:spcPts val="0"/>
              </a:spcAft>
              <a:buNone/>
            </a:pPr>
            <a:r>
              <a:rPr b="0" i="1" lang="en-US" sz="2800" u="none" cap="none" strike="noStrike">
                <a:solidFill>
                  <a:srgbClr val="FF0000"/>
                </a:solidFill>
                <a:latin typeface="Calibri"/>
                <a:ea typeface="Calibri"/>
                <a:cs typeface="Calibri"/>
                <a:sym typeface="Calibri"/>
              </a:rPr>
              <a:t>•	</a:t>
            </a:r>
            <a:r>
              <a:rPr i="1" lang="en-US" sz="2800">
                <a:solidFill>
                  <a:srgbClr val="FF0000"/>
                </a:solidFill>
                <a:latin typeface="Calibri"/>
                <a:ea typeface="Calibri"/>
                <a:cs typeface="Calibri"/>
                <a:sym typeface="Calibri"/>
              </a:rPr>
              <a:t>Bailes no neveiksmes;</a:t>
            </a:r>
            <a:endParaRPr/>
          </a:p>
          <a:p>
            <a:pPr indent="0" lvl="2" marL="914400" marR="0" rtl="0" algn="just">
              <a:spcBef>
                <a:spcPts val="0"/>
              </a:spcBef>
              <a:spcAft>
                <a:spcPts val="0"/>
              </a:spcAft>
              <a:buNone/>
            </a:pPr>
            <a:r>
              <a:rPr b="0" i="1" lang="en-US" sz="2800" u="none" cap="none" strike="noStrike">
                <a:solidFill>
                  <a:srgbClr val="FF0000"/>
                </a:solidFill>
                <a:latin typeface="Calibri"/>
                <a:ea typeface="Calibri"/>
                <a:cs typeface="Calibri"/>
                <a:sym typeface="Calibri"/>
              </a:rPr>
              <a:t>•	</a:t>
            </a:r>
            <a:r>
              <a:rPr i="1" lang="en-US" sz="2800">
                <a:solidFill>
                  <a:srgbClr val="FF0000"/>
                </a:solidFill>
                <a:latin typeface="Calibri"/>
                <a:ea typeface="Calibri"/>
                <a:cs typeface="Calibri"/>
                <a:sym typeface="Calibri"/>
              </a:rPr>
              <a:t>Atlīdzības trūkums.</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1" name="Shape 111"/>
        <p:cNvGrpSpPr/>
        <p:nvPr/>
      </p:nvGrpSpPr>
      <p:grpSpPr>
        <a:xfrm>
          <a:off x="0" y="0"/>
          <a:ext cx="0" cy="0"/>
          <a:chOff x="0" y="0"/>
          <a:chExt cx="0" cy="0"/>
        </a:xfrm>
      </p:grpSpPr>
      <p:sp>
        <p:nvSpPr>
          <p:cNvPr id="112" name="Google Shape;112;p2"/>
          <p:cNvSpPr/>
          <p:nvPr/>
        </p:nvSpPr>
        <p:spPr>
          <a:xfrm rot="-5400000">
            <a:off x="1078978" y="3759722"/>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3" name="Google Shape;113;p2"/>
          <p:cNvSpPr txBox="1"/>
          <p:nvPr>
            <p:ph type="title"/>
          </p:nvPr>
        </p:nvSpPr>
        <p:spPr>
          <a:xfrm>
            <a:off x="1050168" y="751064"/>
            <a:ext cx="12852300" cy="1490400"/>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b="1" lang="en-US" sz="4800">
                <a:solidFill>
                  <a:srgbClr val="E12227"/>
                </a:solidFill>
              </a:rPr>
              <a:t>MĒRĶI UN </a:t>
            </a:r>
            <a:r>
              <a:rPr lang="en-US" sz="4800">
                <a:solidFill>
                  <a:srgbClr val="E12227"/>
                </a:solidFill>
              </a:rPr>
              <a:t>UZDEVUMI</a:t>
            </a:r>
            <a:br>
              <a:rPr b="1" lang="en-US" sz="4800">
                <a:solidFill>
                  <a:srgbClr val="E12227"/>
                </a:solidFill>
              </a:rPr>
            </a:br>
            <a:endParaRPr sz="4800">
              <a:solidFill>
                <a:srgbClr val="E12227"/>
              </a:solidFill>
            </a:endParaRPr>
          </a:p>
        </p:txBody>
      </p:sp>
      <p:sp>
        <p:nvSpPr>
          <p:cNvPr id="114" name="Google Shape;114;p2"/>
          <p:cNvSpPr txBox="1"/>
          <p:nvPr/>
        </p:nvSpPr>
        <p:spPr>
          <a:xfrm>
            <a:off x="1105032" y="2628900"/>
            <a:ext cx="13081000" cy="444994"/>
          </a:xfrm>
          <a:prstGeom prst="rect">
            <a:avLst/>
          </a:prstGeom>
          <a:noFill/>
          <a:ln>
            <a:noFill/>
          </a:ln>
        </p:spPr>
        <p:txBody>
          <a:bodyPr anchorCtr="0" anchor="t" bIns="0" lIns="0" spcFirstLastPara="1" rIns="0" wrap="square" tIns="13950">
            <a:spAutoFit/>
          </a:bodyPr>
          <a:lstStyle/>
          <a:p>
            <a:pPr indent="0" lvl="0" marL="0" marR="0" rtl="0" algn="just">
              <a:spcBef>
                <a:spcPts val="0"/>
              </a:spcBef>
              <a:spcAft>
                <a:spcPts val="0"/>
              </a:spcAft>
              <a:buNone/>
            </a:pPr>
            <a:r>
              <a:rPr b="1" lang="en-US" sz="2800">
                <a:solidFill>
                  <a:srgbClr val="243255"/>
                </a:solidFill>
                <a:latin typeface="Calibri"/>
                <a:ea typeface="Calibri"/>
                <a:cs typeface="Calibri"/>
                <a:sym typeface="Calibri"/>
              </a:rPr>
              <a:t>Šī moduļa beigās jūs varēsiet:</a:t>
            </a:r>
            <a:endParaRPr/>
          </a:p>
        </p:txBody>
      </p:sp>
      <p:sp>
        <p:nvSpPr>
          <p:cNvPr id="115" name="Google Shape;115;p2"/>
          <p:cNvSpPr/>
          <p:nvPr/>
        </p:nvSpPr>
        <p:spPr>
          <a:xfrm>
            <a:off x="0" y="288731"/>
            <a:ext cx="16270605" cy="123825"/>
          </a:xfrm>
          <a:custGeom>
            <a:rect b="b" l="l" r="r" t="t"/>
            <a:pathLst>
              <a:path extrusionOk="0" h="123825" w="16270605">
                <a:moveTo>
                  <a:pt x="0" y="123824"/>
                </a:moveTo>
                <a:lnTo>
                  <a:pt x="0" y="0"/>
                </a:lnTo>
                <a:lnTo>
                  <a:pt x="16270357" y="0"/>
                </a:lnTo>
                <a:lnTo>
                  <a:pt x="16270357" y="123824"/>
                </a:lnTo>
                <a:lnTo>
                  <a:pt x="0" y="123824"/>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16" name="Google Shape;116;p2"/>
          <p:cNvPicPr preferRelativeResize="0"/>
          <p:nvPr/>
        </p:nvPicPr>
        <p:blipFill rotWithShape="1">
          <a:blip r:embed="rId3">
            <a:alphaModFix/>
          </a:blip>
          <a:srcRect b="0" l="0" r="0" t="0"/>
          <a:stretch/>
        </p:blipFill>
        <p:spPr>
          <a:xfrm>
            <a:off x="3200400" y="9692212"/>
            <a:ext cx="10058400" cy="556688"/>
          </a:xfrm>
          <a:prstGeom prst="rect">
            <a:avLst/>
          </a:prstGeom>
          <a:noFill/>
          <a:ln>
            <a:noFill/>
          </a:ln>
        </p:spPr>
      </p:pic>
      <p:pic>
        <p:nvPicPr>
          <p:cNvPr id="117" name="Google Shape;117;p2"/>
          <p:cNvPicPr preferRelativeResize="0"/>
          <p:nvPr/>
        </p:nvPicPr>
        <p:blipFill rotWithShape="1">
          <a:blip r:embed="rId4">
            <a:alphaModFix/>
          </a:blip>
          <a:srcRect b="0" l="0" r="0" t="0"/>
          <a:stretch/>
        </p:blipFill>
        <p:spPr>
          <a:xfrm>
            <a:off x="1235497" y="9735618"/>
            <a:ext cx="1985322" cy="432844"/>
          </a:xfrm>
          <a:prstGeom prst="rect">
            <a:avLst/>
          </a:prstGeom>
          <a:noFill/>
          <a:ln>
            <a:noFill/>
          </a:ln>
        </p:spPr>
      </p:pic>
      <p:pic>
        <p:nvPicPr>
          <p:cNvPr id="118" name="Google Shape;118;p2"/>
          <p:cNvPicPr preferRelativeResize="0"/>
          <p:nvPr/>
        </p:nvPicPr>
        <p:blipFill rotWithShape="1">
          <a:blip r:embed="rId5">
            <a:alphaModFix/>
          </a:blip>
          <a:srcRect b="0" l="0" r="0" t="0"/>
          <a:stretch/>
        </p:blipFill>
        <p:spPr>
          <a:xfrm>
            <a:off x="168697" y="9745835"/>
            <a:ext cx="936335" cy="449441"/>
          </a:xfrm>
          <a:prstGeom prst="rect">
            <a:avLst/>
          </a:prstGeom>
          <a:noFill/>
          <a:ln>
            <a:noFill/>
          </a:ln>
        </p:spPr>
      </p:pic>
      <p:sp>
        <p:nvSpPr>
          <p:cNvPr id="119" name="Google Shape;119;p2"/>
          <p:cNvSpPr/>
          <p:nvPr/>
        </p:nvSpPr>
        <p:spPr>
          <a:xfrm rot="-5400000">
            <a:off x="1078978" y="4841093"/>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0" name="Google Shape;120;p2"/>
          <p:cNvSpPr/>
          <p:nvPr/>
        </p:nvSpPr>
        <p:spPr>
          <a:xfrm rot="-5400000">
            <a:off x="1078978" y="5922464"/>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1" name="Google Shape;121;p2"/>
          <p:cNvSpPr/>
          <p:nvPr/>
        </p:nvSpPr>
        <p:spPr>
          <a:xfrm rot="-5400000">
            <a:off x="1078978" y="7164428"/>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2" name="Google Shape;122;p2"/>
          <p:cNvSpPr txBox="1"/>
          <p:nvPr/>
        </p:nvSpPr>
        <p:spPr>
          <a:xfrm>
            <a:off x="1637071" y="3614817"/>
            <a:ext cx="14633534"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lang="en-US" sz="2800">
                <a:solidFill>
                  <a:srgbClr val="243255"/>
                </a:solidFill>
                <a:latin typeface="Calibri"/>
                <a:ea typeface="Calibri"/>
                <a:cs typeface="Calibri"/>
                <a:sym typeface="Calibri"/>
              </a:rPr>
              <a:t>Definējiet radošumu, raksturot tā nozīmi un identificējiet tās sastāvdaļas</a:t>
            </a:r>
            <a:endParaRPr sz="2800">
              <a:solidFill>
                <a:srgbClr val="243255"/>
              </a:solidFill>
              <a:latin typeface="Calibri"/>
              <a:ea typeface="Calibri"/>
              <a:cs typeface="Calibri"/>
              <a:sym typeface="Calibri"/>
            </a:endParaRPr>
          </a:p>
        </p:txBody>
      </p:sp>
      <p:sp>
        <p:nvSpPr>
          <p:cNvPr id="123" name="Google Shape;123;p2"/>
          <p:cNvSpPr txBox="1"/>
          <p:nvPr/>
        </p:nvSpPr>
        <p:spPr>
          <a:xfrm>
            <a:off x="1637071" y="4774086"/>
            <a:ext cx="13524271"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lang="en-US" sz="2800">
                <a:solidFill>
                  <a:srgbClr val="243255"/>
                </a:solidFill>
                <a:latin typeface="Calibri"/>
                <a:ea typeface="Calibri"/>
                <a:cs typeface="Calibri"/>
                <a:sym typeface="Calibri"/>
              </a:rPr>
              <a:t>Izs</a:t>
            </a:r>
            <a:r>
              <a:rPr lang="en-US" sz="2800">
                <a:solidFill>
                  <a:srgbClr val="243255"/>
                </a:solidFill>
                <a:latin typeface="Calibri"/>
                <a:ea typeface="Calibri"/>
                <a:cs typeface="Calibri"/>
                <a:sym typeface="Calibri"/>
              </a:rPr>
              <a:t>kaidrot radošuma 4P modeli un apspriest radošuma veidus</a:t>
            </a:r>
            <a:endParaRPr sz="2800">
              <a:solidFill>
                <a:srgbClr val="243255"/>
              </a:solidFill>
              <a:latin typeface="Calibri"/>
              <a:ea typeface="Calibri"/>
              <a:cs typeface="Calibri"/>
              <a:sym typeface="Calibri"/>
            </a:endParaRPr>
          </a:p>
        </p:txBody>
      </p:sp>
      <p:sp>
        <p:nvSpPr>
          <p:cNvPr id="124" name="Google Shape;124;p2"/>
          <p:cNvSpPr txBox="1"/>
          <p:nvPr/>
        </p:nvSpPr>
        <p:spPr>
          <a:xfrm>
            <a:off x="1676400" y="7100406"/>
            <a:ext cx="11049000"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lang="en-US" sz="2800">
                <a:solidFill>
                  <a:srgbClr val="243255"/>
                </a:solidFill>
                <a:latin typeface="Calibri"/>
                <a:ea typeface="Calibri"/>
                <a:cs typeface="Calibri"/>
                <a:sym typeface="Calibri"/>
              </a:rPr>
              <a:t>Definēt, izskaidrot un lietot visbiežāk izmantotās jaunrades metodes</a:t>
            </a:r>
            <a:endParaRPr sz="2800">
              <a:solidFill>
                <a:srgbClr val="243255"/>
              </a:solidFill>
              <a:latin typeface="Calibri"/>
              <a:ea typeface="Calibri"/>
              <a:cs typeface="Calibri"/>
              <a:sym typeface="Calibri"/>
            </a:endParaRPr>
          </a:p>
        </p:txBody>
      </p:sp>
      <p:sp>
        <p:nvSpPr>
          <p:cNvPr id="125" name="Google Shape;125;p2"/>
          <p:cNvSpPr txBox="1"/>
          <p:nvPr/>
        </p:nvSpPr>
        <p:spPr>
          <a:xfrm>
            <a:off x="1639529" y="5813003"/>
            <a:ext cx="9180871"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lang="en-US" sz="2800">
                <a:solidFill>
                  <a:srgbClr val="243255"/>
                </a:solidFill>
                <a:latin typeface="Calibri"/>
                <a:ea typeface="Calibri"/>
                <a:cs typeface="Calibri"/>
                <a:sym typeface="Calibri"/>
              </a:rPr>
              <a:t>Saprast</a:t>
            </a:r>
            <a:r>
              <a:rPr lang="en-US" sz="2800">
                <a:solidFill>
                  <a:srgbClr val="243255"/>
                </a:solidFill>
                <a:latin typeface="Calibri"/>
                <a:ea typeface="Calibri"/>
                <a:cs typeface="Calibri"/>
                <a:sym typeface="Calibri"/>
              </a:rPr>
              <a:t>, kā veidot radošas komandas</a:t>
            </a:r>
            <a:endParaRPr sz="2800">
              <a:solidFill>
                <a:srgbClr val="243255"/>
              </a:solidFill>
              <a:latin typeface="Calibri"/>
              <a:ea typeface="Calibri"/>
              <a:cs typeface="Calibri"/>
              <a:sym typeface="Calibri"/>
            </a:endParaRPr>
          </a:p>
        </p:txBody>
      </p:sp>
      <p:sp>
        <p:nvSpPr>
          <p:cNvPr id="126" name="Google Shape;126;p2"/>
          <p:cNvSpPr/>
          <p:nvPr/>
        </p:nvSpPr>
        <p:spPr>
          <a:xfrm rot="-5400000">
            <a:off x="1066786" y="8255522"/>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7" name="Google Shape;127;p2"/>
          <p:cNvSpPr txBox="1"/>
          <p:nvPr/>
        </p:nvSpPr>
        <p:spPr>
          <a:xfrm>
            <a:off x="1664208" y="8191500"/>
            <a:ext cx="11049000"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lang="en-US" sz="2800">
                <a:solidFill>
                  <a:srgbClr val="243255"/>
                </a:solidFill>
                <a:latin typeface="Calibri"/>
                <a:ea typeface="Calibri"/>
                <a:cs typeface="Calibri"/>
                <a:sym typeface="Calibri"/>
              </a:rPr>
              <a:t>Izs</a:t>
            </a:r>
            <a:r>
              <a:rPr lang="en-US" sz="2800">
                <a:solidFill>
                  <a:srgbClr val="243255"/>
                </a:solidFill>
                <a:latin typeface="Calibri"/>
                <a:ea typeface="Calibri"/>
                <a:cs typeface="Calibri"/>
                <a:sym typeface="Calibri"/>
              </a:rPr>
              <a:t>kaidrot dizaina domāšanas pamatus</a:t>
            </a:r>
            <a:endParaRPr sz="2800">
              <a:solidFill>
                <a:srgbClr val="243255"/>
              </a:solidFill>
              <a:latin typeface="Calibri"/>
              <a:ea typeface="Calibri"/>
              <a:cs typeface="Calibri"/>
              <a:sym typeface="Calibri"/>
            </a:endParaRPr>
          </a:p>
        </p:txBody>
      </p:sp>
    </p:spTree>
  </p:cSld>
  <p:clrMapOvr>
    <a:masterClrMapping/>
  </p:clrMapOvr>
  <p:transition spd="slow" p14:dur="1500">
    <p:random/>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0"/>
          <p:cNvSpPr txBox="1"/>
          <p:nvPr/>
        </p:nvSpPr>
        <p:spPr>
          <a:xfrm>
            <a:off x="14620675" y="647700"/>
            <a:ext cx="32310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a:t>
            </a:r>
            <a:r>
              <a:rPr b="1" lang="en-US" sz="4800">
                <a:solidFill>
                  <a:srgbClr val="E12227"/>
                </a:solidFill>
                <a:latin typeface="Tahoma"/>
                <a:ea typeface="Tahoma"/>
                <a:cs typeface="Tahoma"/>
                <a:sym typeface="Tahoma"/>
              </a:rPr>
              <a:t>nodaļa</a:t>
            </a:r>
            <a:endParaRPr b="1" i="0" sz="4800">
              <a:solidFill>
                <a:srgbClr val="E12227"/>
              </a:solidFill>
              <a:latin typeface="Tahoma"/>
              <a:ea typeface="Tahoma"/>
              <a:cs typeface="Tahoma"/>
              <a:sym typeface="Tahoma"/>
            </a:endParaRPr>
          </a:p>
        </p:txBody>
      </p:sp>
      <p:grpSp>
        <p:nvGrpSpPr>
          <p:cNvPr id="401" name="Google Shape;401;p20"/>
          <p:cNvGrpSpPr/>
          <p:nvPr/>
        </p:nvGrpSpPr>
        <p:grpSpPr>
          <a:xfrm>
            <a:off x="635000" y="1723459"/>
            <a:ext cx="16200000" cy="920270"/>
            <a:chOff x="0" y="0"/>
            <a:chExt cx="16200000" cy="920270"/>
          </a:xfrm>
        </p:grpSpPr>
        <p:sp>
          <p:nvSpPr>
            <p:cNvPr id="402" name="Google Shape;402;p20"/>
            <p:cNvSpPr/>
            <p:nvPr/>
          </p:nvSpPr>
          <p:spPr>
            <a:xfrm>
              <a:off x="0" y="0"/>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0"/>
            <p:cNvSpPr txBox="1"/>
            <p:nvPr/>
          </p:nvSpPr>
          <p:spPr>
            <a:xfrm>
              <a:off x="44924" y="44924"/>
              <a:ext cx="16110152" cy="830422"/>
            </a:xfrm>
            <a:prstGeom prst="rect">
              <a:avLst/>
            </a:prstGeom>
            <a:noFill/>
            <a:ln>
              <a:noFill/>
            </a:ln>
          </p:spPr>
          <p:txBody>
            <a:bodyPr anchorCtr="0" anchor="ctr" bIns="144775" lIns="144775" spcFirstLastPara="1" rIns="144775" wrap="square" tIns="144775">
              <a:noAutofit/>
            </a:bodyPr>
            <a:lstStyle/>
            <a:p>
              <a:pPr indent="0" lvl="0" marL="0" rtl="0" algn="l">
                <a:lnSpc>
                  <a:spcPct val="90000"/>
                </a:lnSpc>
                <a:spcBef>
                  <a:spcPts val="0"/>
                </a:spcBef>
                <a:spcAft>
                  <a:spcPts val="0"/>
                </a:spcAft>
                <a:buNone/>
              </a:pPr>
              <a:r>
                <a:rPr b="1" lang="en-US" sz="3800">
                  <a:solidFill>
                    <a:schemeClr val="lt1"/>
                  </a:solidFill>
                  <a:latin typeface="Calibri"/>
                  <a:ea typeface="Calibri"/>
                  <a:cs typeface="Calibri"/>
                  <a:sym typeface="Calibri"/>
                </a:rPr>
                <a:t>Personisko šķēršļu pārvarēšana radošumam</a:t>
              </a:r>
              <a:endParaRPr b="1" sz="3800">
                <a:solidFill>
                  <a:schemeClr val="lt1"/>
                </a:solidFill>
                <a:latin typeface="Calibri"/>
                <a:ea typeface="Calibri"/>
                <a:cs typeface="Calibri"/>
                <a:sym typeface="Calibri"/>
              </a:endParaRPr>
            </a:p>
          </p:txBody>
        </p:sp>
      </p:grpSp>
      <p:sp>
        <p:nvSpPr>
          <p:cNvPr id="404" name="Google Shape;404;p2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405" name="Google Shape;405;p2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06" name="Google Shape;406;p2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07" name="Google Shape;407;p20"/>
          <p:cNvSpPr txBox="1"/>
          <p:nvPr/>
        </p:nvSpPr>
        <p:spPr>
          <a:xfrm>
            <a:off x="676808" y="3162300"/>
            <a:ext cx="16073100" cy="2555100"/>
          </a:xfrm>
          <a:prstGeom prst="rect">
            <a:avLst/>
          </a:prstGeom>
          <a:noFill/>
          <a:ln cap="flat" cmpd="sng" w="9525">
            <a:solidFill>
              <a:srgbClr val="E1222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3200">
                <a:solidFill>
                  <a:srgbClr val="002060"/>
                </a:solidFill>
                <a:latin typeface="Calibri"/>
                <a:ea typeface="Calibri"/>
                <a:cs typeface="Calibri"/>
                <a:sym typeface="Calibri"/>
              </a:rPr>
              <a:t>"Galvenais, lai likvidētu radošuma blokādes, ir pašcieņa, kas plaukst atklātā, patiesā organizācijā, kur ikviens var atklāti paust savas bažas un kur viņa cilvēcība tiek pieņemta. Kad mēs varam koncentrēties uz problēmām, nevis uz aizstāvību, un kad mēs visi jūtamies droši atzīt savas bailes, organizācija kļūst par kopienu, kas palīdz katram cilvēkam identificēt un novērst šos blokus - un piedzīvot strauji augošu radošumu." (Schutz, 1995).</a:t>
            </a:r>
            <a:endParaRPr i="1" sz="3200">
              <a:solidFill>
                <a:srgbClr val="FF0000"/>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1"/>
          <p:cNvSpPr txBox="1"/>
          <p:nvPr/>
        </p:nvSpPr>
        <p:spPr>
          <a:xfrm>
            <a:off x="14635275" y="647700"/>
            <a:ext cx="32166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a:t>
            </a:r>
            <a:r>
              <a:rPr b="1" lang="en-US" sz="4800">
                <a:solidFill>
                  <a:srgbClr val="E12227"/>
                </a:solidFill>
                <a:latin typeface="Tahoma"/>
                <a:ea typeface="Tahoma"/>
                <a:cs typeface="Tahoma"/>
                <a:sym typeface="Tahoma"/>
              </a:rPr>
              <a:t>nodaļa</a:t>
            </a:r>
            <a:endParaRPr b="1" i="0" sz="4800">
              <a:solidFill>
                <a:srgbClr val="E12227"/>
              </a:solidFill>
              <a:latin typeface="Tahoma"/>
              <a:ea typeface="Tahoma"/>
              <a:cs typeface="Tahoma"/>
              <a:sym typeface="Tahoma"/>
            </a:endParaRPr>
          </a:p>
        </p:txBody>
      </p:sp>
      <p:grpSp>
        <p:nvGrpSpPr>
          <p:cNvPr id="414" name="Google Shape;414;p21"/>
          <p:cNvGrpSpPr/>
          <p:nvPr/>
        </p:nvGrpSpPr>
        <p:grpSpPr>
          <a:xfrm>
            <a:off x="635000" y="1731323"/>
            <a:ext cx="16200000" cy="920270"/>
            <a:chOff x="0" y="7864"/>
            <a:chExt cx="16200000" cy="920270"/>
          </a:xfrm>
        </p:grpSpPr>
        <p:sp>
          <p:nvSpPr>
            <p:cNvPr id="415" name="Google Shape;415;p21"/>
            <p:cNvSpPr/>
            <p:nvPr/>
          </p:nvSpPr>
          <p:spPr>
            <a:xfrm>
              <a:off x="0" y="7864"/>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1"/>
            <p:cNvSpPr txBox="1"/>
            <p:nvPr/>
          </p:nvSpPr>
          <p:spPr>
            <a:xfrm>
              <a:off x="44924" y="52788"/>
              <a:ext cx="16110152" cy="830422"/>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Komandas radošums</a:t>
              </a:r>
              <a:endParaRPr b="1" sz="3800">
                <a:solidFill>
                  <a:schemeClr val="lt1"/>
                </a:solidFill>
                <a:latin typeface="Calibri"/>
                <a:ea typeface="Calibri"/>
                <a:cs typeface="Calibri"/>
                <a:sym typeface="Calibri"/>
              </a:endParaRPr>
            </a:p>
          </p:txBody>
        </p:sp>
      </p:grpSp>
      <p:sp>
        <p:nvSpPr>
          <p:cNvPr id="417" name="Google Shape;417;p21"/>
          <p:cNvSpPr txBox="1"/>
          <p:nvPr/>
        </p:nvSpPr>
        <p:spPr>
          <a:xfrm>
            <a:off x="228600" y="9563100"/>
            <a:ext cx="125730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a:solidFill>
                <a:schemeClr val="lt1"/>
              </a:solidFill>
            </a:endParaRPr>
          </a:p>
          <a:p>
            <a:pPr indent="0" lvl="0" marL="0" marR="0" rtl="0" algn="l">
              <a:spcBef>
                <a:spcPts val="0"/>
              </a:spcBef>
              <a:spcAft>
                <a:spcPts val="0"/>
              </a:spcAft>
              <a:buNone/>
            </a:pPr>
            <a:r>
              <a:t/>
            </a:r>
            <a:endParaRPr>
              <a:solidFill>
                <a:schemeClr val="lt1"/>
              </a:solidFill>
            </a:endParaRPr>
          </a:p>
        </p:txBody>
      </p:sp>
      <p:pic>
        <p:nvPicPr>
          <p:cNvPr id="418" name="Google Shape;418;p2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19" name="Google Shape;419;p2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20" name="Google Shape;420;p21"/>
          <p:cNvSpPr txBox="1"/>
          <p:nvPr/>
        </p:nvSpPr>
        <p:spPr>
          <a:xfrm>
            <a:off x="676808" y="3162300"/>
            <a:ext cx="16073100" cy="3971100"/>
          </a:xfrm>
          <a:prstGeom prst="rect">
            <a:avLst/>
          </a:prstGeom>
          <a:noFill/>
          <a:ln cap="flat" cmpd="sng" w="9525">
            <a:solidFill>
              <a:srgbClr val="E12227"/>
            </a:solidFill>
            <a:prstDash val="solid"/>
            <a:round/>
            <a:headEnd len="sm" w="sm" type="none"/>
            <a:tailEnd len="sm" w="sm" type="none"/>
          </a:ln>
        </p:spPr>
        <p:txBody>
          <a:bodyPr anchorCtr="0" anchor="t" bIns="45700" lIns="91425" spcFirstLastPara="1" rIns="91425" wrap="square" tIns="45700">
            <a:spAutoFit/>
          </a:bodyPr>
          <a:lstStyle/>
          <a:p>
            <a:pPr indent="-457200" lvl="0" marL="457200" marR="0" rtl="0" algn="just">
              <a:spcBef>
                <a:spcPts val="0"/>
              </a:spcBef>
              <a:spcAft>
                <a:spcPts val="0"/>
              </a:spcAft>
              <a:buClr>
                <a:srgbClr val="002060"/>
              </a:buClr>
              <a:buSzPts val="2800"/>
              <a:buFont typeface="Noto Sans Symbols"/>
              <a:buChar char="❑"/>
            </a:pPr>
            <a:r>
              <a:rPr i="1" lang="en-US" sz="2800">
                <a:solidFill>
                  <a:srgbClr val="002060"/>
                </a:solidFill>
                <a:latin typeface="Calibri"/>
                <a:ea typeface="Calibri"/>
                <a:cs typeface="Calibri"/>
                <a:sym typeface="Calibri"/>
              </a:rPr>
              <a:t>Komandas radošumu var definēt kā cilvēku grupas izstrādātas galīgās idejas kopīgo novitāti un lietderību.</a:t>
            </a:r>
            <a:endParaRPr i="1" sz="2800">
              <a:solidFill>
                <a:srgbClr val="002060"/>
              </a:solidFill>
              <a:latin typeface="Calibri"/>
              <a:ea typeface="Calibri"/>
              <a:cs typeface="Calibri"/>
              <a:sym typeface="Calibri"/>
            </a:endParaRPr>
          </a:p>
          <a:p>
            <a:pPr indent="-279400" lvl="0" marL="457200" marR="0" rtl="0" algn="just">
              <a:spcBef>
                <a:spcPts val="0"/>
              </a:spcBef>
              <a:spcAft>
                <a:spcPts val="0"/>
              </a:spcAft>
              <a:buClr>
                <a:schemeClr val="dk1"/>
              </a:buClr>
              <a:buSzPts val="2800"/>
              <a:buFont typeface="Noto Sans Symbols"/>
              <a:buNone/>
            </a:pPr>
            <a:r>
              <a:t/>
            </a:r>
            <a:endParaRPr i="1" sz="2800">
              <a:solidFill>
                <a:srgbClr val="002060"/>
              </a:solidFill>
              <a:latin typeface="Calibri"/>
              <a:ea typeface="Calibri"/>
              <a:cs typeface="Calibri"/>
              <a:sym typeface="Calibri"/>
            </a:endParaRPr>
          </a:p>
          <a:p>
            <a:pPr indent="-457200" lvl="0" marL="457200" marR="0" rtl="0" algn="just">
              <a:spcBef>
                <a:spcPts val="0"/>
              </a:spcBef>
              <a:spcAft>
                <a:spcPts val="0"/>
              </a:spcAft>
              <a:buClr>
                <a:srgbClr val="002060"/>
              </a:buClr>
              <a:buSzPts val="2800"/>
              <a:buFont typeface="Noto Sans Symbols"/>
              <a:buChar char="❑"/>
            </a:pPr>
            <a:r>
              <a:rPr i="1" lang="en-US" sz="2800">
                <a:solidFill>
                  <a:srgbClr val="002060"/>
                </a:solidFill>
                <a:latin typeface="Calibri"/>
                <a:ea typeface="Calibri"/>
                <a:cs typeface="Calibri"/>
                <a:sym typeface="Calibri"/>
              </a:rPr>
              <a:t>Četri veidi, kā atbalstīt radošo dzirksti un ideju apmaiņu darbā  </a:t>
            </a:r>
            <a:br>
              <a:rPr i="1" lang="en-US" sz="2800">
                <a:solidFill>
                  <a:srgbClr val="002060"/>
                </a:solidFill>
                <a:latin typeface="Calibri"/>
                <a:ea typeface="Calibri"/>
                <a:cs typeface="Calibri"/>
                <a:sym typeface="Calibri"/>
              </a:rPr>
            </a:br>
            <a:r>
              <a:rPr i="1" lang="en-US" sz="2800">
                <a:solidFill>
                  <a:srgbClr val="002060"/>
                </a:solidFill>
                <a:latin typeface="Calibri"/>
                <a:ea typeface="Calibri"/>
                <a:cs typeface="Calibri"/>
                <a:sym typeface="Calibri"/>
              </a:rPr>
              <a:t>(https://blog.flock.com/4-proven-ways-to-encourage-team-creativity):</a:t>
            </a:r>
            <a:endParaRPr i="1" sz="2800">
              <a:solidFill>
                <a:srgbClr val="002060"/>
              </a:solidFill>
              <a:latin typeface="Calibri"/>
              <a:ea typeface="Calibri"/>
              <a:cs typeface="Calibri"/>
              <a:sym typeface="Calibri"/>
            </a:endParaRPr>
          </a:p>
          <a:p>
            <a:pPr indent="0" lvl="0" marL="0" marR="0" rtl="0" algn="just">
              <a:spcBef>
                <a:spcPts val="0"/>
              </a:spcBef>
              <a:spcAft>
                <a:spcPts val="0"/>
              </a:spcAft>
              <a:buNone/>
            </a:pPr>
            <a:r>
              <a:t/>
            </a:r>
            <a:endParaRPr i="1" sz="2800">
              <a:solidFill>
                <a:srgbClr val="002060"/>
              </a:solidFill>
              <a:latin typeface="Calibri"/>
              <a:ea typeface="Calibri"/>
              <a:cs typeface="Calibri"/>
              <a:sym typeface="Calibri"/>
            </a:endParaRPr>
          </a:p>
          <a:p>
            <a:pPr indent="-457200" lvl="1" marL="914400" marR="0" rtl="0" algn="just">
              <a:spcBef>
                <a:spcPts val="0"/>
              </a:spcBef>
              <a:spcAft>
                <a:spcPts val="0"/>
              </a:spcAft>
              <a:buClr>
                <a:srgbClr val="FF0000"/>
              </a:buClr>
              <a:buSzPts val="2800"/>
              <a:buFont typeface="Noto Sans Symbols"/>
              <a:buChar char="❑"/>
            </a:pPr>
            <a:r>
              <a:rPr i="1" lang="en-US" sz="2800">
                <a:solidFill>
                  <a:srgbClr val="FF0000"/>
                </a:solidFill>
                <a:latin typeface="Calibri"/>
                <a:ea typeface="Calibri"/>
                <a:cs typeface="Calibri"/>
                <a:sym typeface="Calibri"/>
              </a:rPr>
              <a:t>Veiciniet darba vietas elastīgumu</a:t>
            </a:r>
            <a:endParaRPr i="1" sz="2800">
              <a:solidFill>
                <a:srgbClr val="FF0000"/>
              </a:solidFill>
              <a:latin typeface="Calibri"/>
              <a:ea typeface="Calibri"/>
              <a:cs typeface="Calibri"/>
              <a:sym typeface="Calibri"/>
            </a:endParaRPr>
          </a:p>
          <a:p>
            <a:pPr indent="-457200" lvl="1" marL="914400" marR="0" rtl="0" algn="just">
              <a:spcBef>
                <a:spcPts val="0"/>
              </a:spcBef>
              <a:spcAft>
                <a:spcPts val="0"/>
              </a:spcAft>
              <a:buClr>
                <a:srgbClr val="FF0000"/>
              </a:buClr>
              <a:buSzPts val="2800"/>
              <a:buFont typeface="Noto Sans Symbols"/>
              <a:buChar char="❑"/>
            </a:pPr>
            <a:r>
              <a:rPr i="1" lang="en-US" sz="2800">
                <a:solidFill>
                  <a:srgbClr val="FF0000"/>
                </a:solidFill>
                <a:latin typeface="Calibri"/>
                <a:ea typeface="Calibri"/>
                <a:cs typeface="Calibri"/>
                <a:sym typeface="Calibri"/>
              </a:rPr>
              <a:t>Ieviest sadarbības lietotni</a:t>
            </a:r>
            <a:endParaRPr i="1" sz="2800">
              <a:solidFill>
                <a:srgbClr val="FF0000"/>
              </a:solidFill>
              <a:latin typeface="Calibri"/>
              <a:ea typeface="Calibri"/>
              <a:cs typeface="Calibri"/>
              <a:sym typeface="Calibri"/>
            </a:endParaRPr>
          </a:p>
          <a:p>
            <a:pPr indent="-457200" lvl="1" marL="914400" marR="0" rtl="0" algn="just">
              <a:spcBef>
                <a:spcPts val="0"/>
              </a:spcBef>
              <a:spcAft>
                <a:spcPts val="0"/>
              </a:spcAft>
              <a:buClr>
                <a:srgbClr val="FF0000"/>
              </a:buClr>
              <a:buSzPts val="2800"/>
              <a:buFont typeface="Noto Sans Symbols"/>
              <a:buChar char="❑"/>
            </a:pPr>
            <a:r>
              <a:rPr i="1" lang="en-US" sz="2800">
                <a:solidFill>
                  <a:srgbClr val="FF0000"/>
                </a:solidFill>
                <a:latin typeface="Calibri"/>
                <a:ea typeface="Calibri"/>
                <a:cs typeface="Calibri"/>
                <a:sym typeface="Calibri"/>
              </a:rPr>
              <a:t>Pieņemt dizaina domāšanu</a:t>
            </a:r>
            <a:endParaRPr i="1" sz="2800">
              <a:solidFill>
                <a:srgbClr val="FF0000"/>
              </a:solidFill>
              <a:latin typeface="Calibri"/>
              <a:ea typeface="Calibri"/>
              <a:cs typeface="Calibri"/>
              <a:sym typeface="Calibri"/>
            </a:endParaRPr>
          </a:p>
          <a:p>
            <a:pPr indent="-457200" lvl="1" marL="914400" marR="0" rtl="0" algn="just">
              <a:spcBef>
                <a:spcPts val="0"/>
              </a:spcBef>
              <a:spcAft>
                <a:spcPts val="0"/>
              </a:spcAft>
              <a:buClr>
                <a:srgbClr val="FF0000"/>
              </a:buClr>
              <a:buSzPts val="2800"/>
              <a:buFont typeface="Noto Sans Symbols"/>
              <a:buChar char="❑"/>
            </a:pPr>
            <a:r>
              <a:rPr i="1" lang="en-US" sz="2800">
                <a:solidFill>
                  <a:srgbClr val="FF0000"/>
                </a:solidFill>
                <a:latin typeface="Calibri"/>
                <a:ea typeface="Calibri"/>
                <a:cs typeface="Calibri"/>
                <a:sym typeface="Calibri"/>
              </a:rPr>
              <a:t>Atzīstiet radošus panākumus</a:t>
            </a:r>
            <a:endParaRPr i="1" sz="2800">
              <a:solidFill>
                <a:srgbClr val="FF0000"/>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2"/>
          <p:cNvSpPr txBox="1"/>
          <p:nvPr/>
        </p:nvSpPr>
        <p:spPr>
          <a:xfrm>
            <a:off x="14620674" y="647700"/>
            <a:ext cx="32310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nodaļa</a:t>
            </a:r>
            <a:endParaRPr b="1" i="0" sz="4800">
              <a:solidFill>
                <a:srgbClr val="E12227"/>
              </a:solidFill>
              <a:latin typeface="Tahoma"/>
              <a:ea typeface="Tahoma"/>
              <a:cs typeface="Tahoma"/>
              <a:sym typeface="Tahoma"/>
            </a:endParaRPr>
          </a:p>
        </p:txBody>
      </p:sp>
      <p:grpSp>
        <p:nvGrpSpPr>
          <p:cNvPr id="427" name="Google Shape;427;p22"/>
          <p:cNvGrpSpPr/>
          <p:nvPr/>
        </p:nvGrpSpPr>
        <p:grpSpPr>
          <a:xfrm>
            <a:off x="635000" y="1731323"/>
            <a:ext cx="16200000" cy="920270"/>
            <a:chOff x="0" y="7864"/>
            <a:chExt cx="16200000" cy="920270"/>
          </a:xfrm>
        </p:grpSpPr>
        <p:sp>
          <p:nvSpPr>
            <p:cNvPr id="428" name="Google Shape;428;p22"/>
            <p:cNvSpPr/>
            <p:nvPr/>
          </p:nvSpPr>
          <p:spPr>
            <a:xfrm>
              <a:off x="0" y="7864"/>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2"/>
            <p:cNvSpPr txBox="1"/>
            <p:nvPr/>
          </p:nvSpPr>
          <p:spPr>
            <a:xfrm>
              <a:off x="44924" y="52788"/>
              <a:ext cx="16110152" cy="830422"/>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Radošums darbavietā</a:t>
              </a:r>
              <a:endParaRPr b="1" sz="3800">
                <a:solidFill>
                  <a:schemeClr val="lt1"/>
                </a:solidFill>
                <a:latin typeface="Calibri"/>
                <a:ea typeface="Calibri"/>
                <a:cs typeface="Calibri"/>
                <a:sym typeface="Calibri"/>
              </a:endParaRPr>
            </a:p>
          </p:txBody>
        </p:sp>
      </p:grpSp>
      <p:sp>
        <p:nvSpPr>
          <p:cNvPr id="430" name="Google Shape;430;p22"/>
          <p:cNvSpPr txBox="1"/>
          <p:nvPr/>
        </p:nvSpPr>
        <p:spPr>
          <a:xfrm>
            <a:off x="228600" y="9563100"/>
            <a:ext cx="125730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a:solidFill>
                <a:schemeClr val="lt1"/>
              </a:solidFill>
            </a:endParaRPr>
          </a:p>
          <a:p>
            <a:pPr indent="0" lvl="0" marL="0" marR="0" rtl="0" algn="l">
              <a:spcBef>
                <a:spcPts val="0"/>
              </a:spcBef>
              <a:spcAft>
                <a:spcPts val="0"/>
              </a:spcAft>
              <a:buNone/>
            </a:pPr>
            <a:r>
              <a:t/>
            </a:r>
            <a:endParaRPr>
              <a:solidFill>
                <a:schemeClr val="lt1"/>
              </a:solidFill>
            </a:endParaRPr>
          </a:p>
        </p:txBody>
      </p:sp>
      <p:pic>
        <p:nvPicPr>
          <p:cNvPr id="431" name="Google Shape;431;p2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32" name="Google Shape;432;p2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33" name="Google Shape;433;p22"/>
          <p:cNvSpPr txBox="1"/>
          <p:nvPr/>
        </p:nvSpPr>
        <p:spPr>
          <a:xfrm>
            <a:off x="676808" y="3162300"/>
            <a:ext cx="16073100" cy="2806500"/>
          </a:xfrm>
          <a:prstGeom prst="rect">
            <a:avLst/>
          </a:prstGeom>
          <a:noFill/>
          <a:ln cap="flat" cmpd="sng" w="9525">
            <a:solidFill>
              <a:srgbClr val="E12227"/>
            </a:solidFill>
            <a:prstDash val="solid"/>
            <a:round/>
            <a:headEnd len="sm" w="sm" type="none"/>
            <a:tailEnd len="sm" w="sm" type="none"/>
          </a:ln>
        </p:spPr>
        <p:txBody>
          <a:bodyPr anchorCtr="0" anchor="t" bIns="45700" lIns="91425" spcFirstLastPara="1" rIns="91425" wrap="square" tIns="45700">
            <a:spAutoFit/>
          </a:bodyPr>
          <a:lstStyle/>
          <a:p>
            <a:pPr indent="-457200" lvl="0" marL="457200" marR="0" rtl="0" algn="just">
              <a:spcBef>
                <a:spcPts val="0"/>
              </a:spcBef>
              <a:spcAft>
                <a:spcPts val="0"/>
              </a:spcAft>
              <a:buClr>
                <a:schemeClr val="dk2"/>
              </a:buClr>
              <a:buSzPts val="2800"/>
              <a:buFont typeface="Noto Sans Symbols"/>
              <a:buChar char="❑"/>
            </a:pPr>
            <a:r>
              <a:rPr i="1" lang="en-US" sz="2800">
                <a:solidFill>
                  <a:schemeClr val="dk2"/>
                </a:solidFill>
                <a:latin typeface="Calibri"/>
                <a:ea typeface="Calibri"/>
                <a:cs typeface="Calibri"/>
                <a:sym typeface="Calibri"/>
              </a:rPr>
              <a:t>Radošumu darbavietā var definēt kā riska uzņemšanos - jūs un jūsu komanda iziet no komforta zonas un nonākat nezināmajā. Radošuma ieviešana darbavietā ir viens no svarīgākajiem soļiem ceļā uz panākumiem.</a:t>
            </a:r>
            <a:endParaRPr i="1" sz="2800">
              <a:solidFill>
                <a:schemeClr val="dk2"/>
              </a:solidFill>
              <a:latin typeface="Calibri"/>
              <a:ea typeface="Calibri"/>
              <a:cs typeface="Calibri"/>
              <a:sym typeface="Calibri"/>
            </a:endParaRPr>
          </a:p>
          <a:p>
            <a:pPr indent="-457200" lvl="0" marL="457200" marR="0" rtl="0" algn="just">
              <a:spcBef>
                <a:spcPts val="1000"/>
              </a:spcBef>
              <a:spcAft>
                <a:spcPts val="1000"/>
              </a:spcAft>
              <a:buClr>
                <a:schemeClr val="dk2"/>
              </a:buClr>
              <a:buSzPts val="2800"/>
              <a:buFont typeface="Noto Sans Symbols"/>
              <a:buChar char="❑"/>
            </a:pPr>
            <a:r>
              <a:rPr i="1" lang="en-US" sz="2800">
                <a:solidFill>
                  <a:schemeClr val="dk2"/>
                </a:solidFill>
                <a:latin typeface="Calibri"/>
                <a:ea typeface="Calibri"/>
                <a:cs typeface="Calibri"/>
                <a:sym typeface="Calibri"/>
              </a:rPr>
              <a:t>Radošuma ieviešana darbavietā ir viens no svarīgākajiem soļiem ceļā uz panākumiem. Ja jūs atradīsiet veidu, kā to izmantot savā darbavietā, jūs atraisīsiet jaunas, svaigas un inovatīvas idejas (https://engageinlearning.com/blog/why-is-creativity-important-in-the-workplace/).</a:t>
            </a:r>
            <a:endParaRPr i="1" sz="2800">
              <a:solidFill>
                <a:schemeClr val="dk2"/>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3"/>
          <p:cNvSpPr txBox="1"/>
          <p:nvPr/>
        </p:nvSpPr>
        <p:spPr>
          <a:xfrm>
            <a:off x="14620675" y="647700"/>
            <a:ext cx="32310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nodaļa</a:t>
            </a:r>
            <a:endParaRPr b="1" i="0" sz="4800">
              <a:solidFill>
                <a:srgbClr val="E12227"/>
              </a:solidFill>
              <a:latin typeface="Tahoma"/>
              <a:ea typeface="Tahoma"/>
              <a:cs typeface="Tahoma"/>
              <a:sym typeface="Tahoma"/>
            </a:endParaRPr>
          </a:p>
        </p:txBody>
      </p:sp>
      <p:grpSp>
        <p:nvGrpSpPr>
          <p:cNvPr id="440" name="Google Shape;440;p23"/>
          <p:cNvGrpSpPr/>
          <p:nvPr/>
        </p:nvGrpSpPr>
        <p:grpSpPr>
          <a:xfrm>
            <a:off x="635000" y="1731323"/>
            <a:ext cx="16200000" cy="920270"/>
            <a:chOff x="0" y="7864"/>
            <a:chExt cx="16200000" cy="920270"/>
          </a:xfrm>
        </p:grpSpPr>
        <p:sp>
          <p:nvSpPr>
            <p:cNvPr id="441" name="Google Shape;441;p23"/>
            <p:cNvSpPr/>
            <p:nvPr/>
          </p:nvSpPr>
          <p:spPr>
            <a:xfrm>
              <a:off x="0" y="7864"/>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3"/>
            <p:cNvSpPr txBox="1"/>
            <p:nvPr/>
          </p:nvSpPr>
          <p:spPr>
            <a:xfrm>
              <a:off x="44924" y="52788"/>
              <a:ext cx="16110152" cy="830422"/>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Radošums darbavietā</a:t>
              </a:r>
              <a:endParaRPr b="1" sz="3800">
                <a:solidFill>
                  <a:schemeClr val="lt1"/>
                </a:solidFill>
                <a:latin typeface="Calibri"/>
                <a:ea typeface="Calibri"/>
                <a:cs typeface="Calibri"/>
                <a:sym typeface="Calibri"/>
              </a:endParaRPr>
            </a:p>
          </p:txBody>
        </p:sp>
      </p:grpSp>
      <p:sp>
        <p:nvSpPr>
          <p:cNvPr id="443" name="Google Shape;443;p2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444" name="Google Shape;444;p2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45" name="Google Shape;445;p2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446" name="Google Shape;446;p23"/>
          <p:cNvGrpSpPr/>
          <p:nvPr/>
        </p:nvGrpSpPr>
        <p:grpSpPr>
          <a:xfrm>
            <a:off x="676808" y="3349499"/>
            <a:ext cx="16073000" cy="3165030"/>
            <a:chOff x="0" y="187199"/>
            <a:chExt cx="16073000" cy="3165030"/>
          </a:xfrm>
        </p:grpSpPr>
        <p:sp>
          <p:nvSpPr>
            <p:cNvPr id="447" name="Google Shape;447;p23"/>
            <p:cNvSpPr/>
            <p:nvPr/>
          </p:nvSpPr>
          <p:spPr>
            <a:xfrm>
              <a:off x="0" y="526679"/>
              <a:ext cx="16073000" cy="2825550"/>
            </a:xfrm>
            <a:prstGeom prst="rect">
              <a:avLst/>
            </a:prstGeom>
            <a:solidFill>
              <a:schemeClr val="lt1">
                <a:alpha val="89803"/>
              </a:schemeClr>
            </a:solidFill>
            <a:ln cap="flat" cmpd="sng" w="254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3"/>
            <p:cNvSpPr txBox="1"/>
            <p:nvPr/>
          </p:nvSpPr>
          <p:spPr>
            <a:xfrm>
              <a:off x="0" y="526679"/>
              <a:ext cx="16073000" cy="2825550"/>
            </a:xfrm>
            <a:prstGeom prst="rect">
              <a:avLst/>
            </a:prstGeom>
            <a:noFill/>
            <a:ln>
              <a:noFill/>
            </a:ln>
          </p:spPr>
          <p:txBody>
            <a:bodyPr anchorCtr="0" anchor="t" bIns="163575" lIns="1247425" spcFirstLastPara="1" rIns="1247425" wrap="square" tIns="479025">
              <a:noAutofit/>
            </a:bodyPr>
            <a:lstStyle/>
            <a:p>
              <a:pPr indent="-228600" lvl="1" marL="228600" marR="0" rtl="0" algn="l">
                <a:lnSpc>
                  <a:spcPct val="90000"/>
                </a:lnSpc>
                <a:spcBef>
                  <a:spcPts val="345"/>
                </a:spcBef>
                <a:spcAft>
                  <a:spcPts val="0"/>
                </a:spcAft>
                <a:buClr>
                  <a:schemeClr val="dk1"/>
                </a:buClr>
                <a:buSzPts val="2300"/>
                <a:buFont typeface="Calibri"/>
                <a:buChar char="•"/>
              </a:pPr>
              <a:r>
                <a:rPr i="1" lang="en-US" sz="2300">
                  <a:solidFill>
                    <a:schemeClr val="dk1"/>
                  </a:solidFill>
                  <a:latin typeface="Calibri"/>
                  <a:ea typeface="Calibri"/>
                  <a:cs typeface="Calibri"/>
                  <a:sym typeface="Calibri"/>
                </a:rPr>
                <a:t>Analīze - esošās lietu kārtības analīze ir radošas domāšanas pamats. </a:t>
              </a:r>
              <a:endParaRPr i="1" sz="2300">
                <a:solidFill>
                  <a:schemeClr val="dk1"/>
                </a:solidFill>
                <a:latin typeface="Calibri"/>
                <a:ea typeface="Calibri"/>
                <a:cs typeface="Calibri"/>
                <a:sym typeface="Calibri"/>
              </a:endParaRPr>
            </a:p>
            <a:p>
              <a:pPr indent="-228600" lvl="1" marL="228600" marR="0" rtl="0" algn="l">
                <a:lnSpc>
                  <a:spcPct val="90000"/>
                </a:lnSpc>
                <a:spcBef>
                  <a:spcPts val="345"/>
                </a:spcBef>
                <a:spcAft>
                  <a:spcPts val="0"/>
                </a:spcAft>
                <a:buClr>
                  <a:schemeClr val="dk1"/>
                </a:buClr>
                <a:buSzPts val="2300"/>
                <a:buFont typeface="Calibri"/>
                <a:buChar char="•"/>
              </a:pPr>
              <a:r>
                <a:rPr i="1" lang="en-US" sz="2300">
                  <a:solidFill>
                    <a:schemeClr val="dk1"/>
                  </a:solidFill>
                  <a:latin typeface="Calibri"/>
                  <a:ea typeface="Calibri"/>
                  <a:cs typeface="Calibri"/>
                  <a:sym typeface="Calibri"/>
                </a:rPr>
                <a:t>Atvērtība - jābūt atvērtam kļūdīties un nonākt dažās strupceļu vietās, pirms izdodas izrāviens.</a:t>
              </a:r>
              <a:endParaRPr i="1" sz="2300">
                <a:solidFill>
                  <a:schemeClr val="dk1"/>
                </a:solidFill>
                <a:latin typeface="Calibri"/>
                <a:ea typeface="Calibri"/>
                <a:cs typeface="Calibri"/>
                <a:sym typeface="Calibri"/>
              </a:endParaRPr>
            </a:p>
            <a:p>
              <a:pPr indent="-228600" lvl="1" marL="228600" marR="0" rtl="0" algn="l">
                <a:lnSpc>
                  <a:spcPct val="90000"/>
                </a:lnSpc>
                <a:spcBef>
                  <a:spcPts val="345"/>
                </a:spcBef>
                <a:spcAft>
                  <a:spcPts val="0"/>
                </a:spcAft>
                <a:buClr>
                  <a:schemeClr val="dk1"/>
                </a:buClr>
                <a:buSzPts val="2300"/>
                <a:buFont typeface="Calibri"/>
                <a:buChar char="•"/>
              </a:pPr>
              <a:r>
                <a:rPr i="1" lang="en-US" sz="2300">
                  <a:solidFill>
                    <a:schemeClr val="dk1"/>
                  </a:solidFill>
                  <a:latin typeface="Calibri"/>
                  <a:ea typeface="Calibri"/>
                  <a:cs typeface="Calibri"/>
                  <a:sym typeface="Calibri"/>
                </a:rPr>
                <a:t>Organizēšana - būtiska ir spēja strukturēt domu un pārvērst to plānā ar procesu, mērķi un termiņu. </a:t>
              </a:r>
              <a:endParaRPr i="1" sz="2300">
                <a:solidFill>
                  <a:schemeClr val="dk1"/>
                </a:solidFill>
                <a:latin typeface="Calibri"/>
                <a:ea typeface="Calibri"/>
                <a:cs typeface="Calibri"/>
                <a:sym typeface="Calibri"/>
              </a:endParaRPr>
            </a:p>
            <a:p>
              <a:pPr indent="-228600" lvl="1" marL="228600" marR="0" rtl="0" algn="l">
                <a:lnSpc>
                  <a:spcPct val="90000"/>
                </a:lnSpc>
                <a:spcBef>
                  <a:spcPts val="345"/>
                </a:spcBef>
                <a:spcAft>
                  <a:spcPts val="0"/>
                </a:spcAft>
                <a:buClr>
                  <a:schemeClr val="dk1"/>
                </a:buClr>
                <a:buSzPts val="2300"/>
                <a:buFont typeface="Calibri"/>
                <a:buChar char="•"/>
              </a:pPr>
              <a:r>
                <a:rPr i="1" lang="en-US" sz="2300">
                  <a:solidFill>
                    <a:schemeClr val="dk1"/>
                  </a:solidFill>
                  <a:latin typeface="Calibri"/>
                  <a:ea typeface="Calibri"/>
                  <a:cs typeface="Calibri"/>
                  <a:sym typeface="Calibri"/>
                </a:rPr>
                <a:t>Komunikācija - lieliskas idejas ir noderīgas tikai tad, ja tās var darīt zināmas citiem (rakstiskas, mutiskas un klausīšanās prasmes). </a:t>
              </a:r>
              <a:endParaRPr i="1" sz="2300">
                <a:solidFill>
                  <a:schemeClr val="dk1"/>
                </a:solidFill>
                <a:latin typeface="Calibri"/>
                <a:ea typeface="Calibri"/>
                <a:cs typeface="Calibri"/>
                <a:sym typeface="Calibri"/>
              </a:endParaRPr>
            </a:p>
            <a:p>
              <a:pPr indent="-228600" lvl="1" marL="228600" marR="0" rtl="0" algn="l">
                <a:lnSpc>
                  <a:spcPct val="90000"/>
                </a:lnSpc>
                <a:spcBef>
                  <a:spcPts val="345"/>
                </a:spcBef>
                <a:spcAft>
                  <a:spcPts val="0"/>
                </a:spcAft>
                <a:buClr>
                  <a:schemeClr val="dk1"/>
                </a:buClr>
                <a:buSzPts val="2300"/>
                <a:buFont typeface="Calibri"/>
                <a:buChar char="•"/>
              </a:pPr>
              <a:r>
                <a:rPr i="1" lang="en-US" sz="2300">
                  <a:solidFill>
                    <a:schemeClr val="dk1"/>
                  </a:solidFill>
                  <a:latin typeface="Calibri"/>
                  <a:ea typeface="Calibri"/>
                  <a:cs typeface="Calibri"/>
                  <a:sym typeface="Calibri"/>
                </a:rPr>
                <a:t>Apmācība - kas veicinās un attīstīs radošo domāšanu un problēmu risināšanas prasmes.</a:t>
              </a:r>
              <a:endParaRPr i="1" sz="2300">
                <a:solidFill>
                  <a:schemeClr val="dk1"/>
                </a:solidFill>
                <a:latin typeface="Calibri"/>
                <a:ea typeface="Calibri"/>
                <a:cs typeface="Calibri"/>
                <a:sym typeface="Calibri"/>
              </a:endParaRPr>
            </a:p>
          </p:txBody>
        </p:sp>
        <p:sp>
          <p:nvSpPr>
            <p:cNvPr id="449" name="Google Shape;449;p23"/>
            <p:cNvSpPr/>
            <p:nvPr/>
          </p:nvSpPr>
          <p:spPr>
            <a:xfrm>
              <a:off x="803650" y="187199"/>
              <a:ext cx="11251100" cy="67896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3"/>
            <p:cNvSpPr txBox="1"/>
            <p:nvPr/>
          </p:nvSpPr>
          <p:spPr>
            <a:xfrm>
              <a:off x="836794" y="220343"/>
              <a:ext cx="11184812" cy="612672"/>
            </a:xfrm>
            <a:prstGeom prst="rect">
              <a:avLst/>
            </a:prstGeom>
            <a:noFill/>
            <a:ln>
              <a:noFill/>
            </a:ln>
          </p:spPr>
          <p:txBody>
            <a:bodyPr anchorCtr="0" anchor="ctr" bIns="0" lIns="425250" spcFirstLastPara="1" rIns="425250" wrap="square" tIns="0">
              <a:noAutofit/>
            </a:bodyPr>
            <a:lstStyle/>
            <a:p>
              <a:pPr indent="0" lvl="0" marL="0" marR="0" rtl="0" algn="l">
                <a:lnSpc>
                  <a:spcPct val="90000"/>
                </a:lnSpc>
                <a:spcBef>
                  <a:spcPts val="0"/>
                </a:spcBef>
                <a:spcAft>
                  <a:spcPts val="0"/>
                </a:spcAft>
                <a:buNone/>
              </a:pPr>
              <a:r>
                <a:rPr i="1" lang="en-US" sz="2300">
                  <a:solidFill>
                    <a:schemeClr val="lt1"/>
                  </a:solidFill>
                  <a:latin typeface="Calibri"/>
                  <a:ea typeface="Calibri"/>
                  <a:cs typeface="Calibri"/>
                  <a:sym typeface="Calibri"/>
                </a:rPr>
                <a:t>Radošas domāšanas pamati:</a:t>
              </a:r>
              <a:endParaRPr sz="2300">
                <a:solidFill>
                  <a:schemeClr val="lt1"/>
                </a:solidFill>
                <a:latin typeface="Calibri"/>
                <a:ea typeface="Calibri"/>
                <a:cs typeface="Calibri"/>
                <a:sym typeface="Calibri"/>
              </a:endParaRPr>
            </a:p>
          </p:txBody>
        </p:sp>
      </p:grpSp>
    </p:spTree>
  </p:cSld>
  <p:clrMapOvr>
    <a:masterClrMapping/>
  </p:clrMapOvr>
  <p:transition spd="slow" p14:dur="1500">
    <p:random/>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4"/>
          <p:cNvSpPr txBox="1"/>
          <p:nvPr/>
        </p:nvSpPr>
        <p:spPr>
          <a:xfrm>
            <a:off x="14635275" y="647700"/>
            <a:ext cx="32166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nodaļa</a:t>
            </a:r>
            <a:endParaRPr b="1" i="0" sz="4800">
              <a:solidFill>
                <a:srgbClr val="E12227"/>
              </a:solidFill>
              <a:latin typeface="Tahoma"/>
              <a:ea typeface="Tahoma"/>
              <a:cs typeface="Tahoma"/>
              <a:sym typeface="Tahoma"/>
            </a:endParaRPr>
          </a:p>
        </p:txBody>
      </p:sp>
      <p:grpSp>
        <p:nvGrpSpPr>
          <p:cNvPr id="457" name="Google Shape;457;p24"/>
          <p:cNvGrpSpPr/>
          <p:nvPr/>
        </p:nvGrpSpPr>
        <p:grpSpPr>
          <a:xfrm>
            <a:off x="635000" y="1731323"/>
            <a:ext cx="16200000" cy="920270"/>
            <a:chOff x="0" y="7864"/>
            <a:chExt cx="16200000" cy="920270"/>
          </a:xfrm>
        </p:grpSpPr>
        <p:sp>
          <p:nvSpPr>
            <p:cNvPr id="458" name="Google Shape;458;p24"/>
            <p:cNvSpPr/>
            <p:nvPr/>
          </p:nvSpPr>
          <p:spPr>
            <a:xfrm>
              <a:off x="0" y="7864"/>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4"/>
            <p:cNvSpPr txBox="1"/>
            <p:nvPr/>
          </p:nvSpPr>
          <p:spPr>
            <a:xfrm>
              <a:off x="44924" y="52788"/>
              <a:ext cx="16110152" cy="830422"/>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Radošums darbavietā</a:t>
              </a:r>
              <a:endParaRPr b="1" sz="3800">
                <a:solidFill>
                  <a:schemeClr val="lt1"/>
                </a:solidFill>
                <a:latin typeface="Calibri"/>
                <a:ea typeface="Calibri"/>
                <a:cs typeface="Calibri"/>
                <a:sym typeface="Calibri"/>
              </a:endParaRPr>
            </a:p>
          </p:txBody>
        </p:sp>
      </p:grpSp>
      <p:sp>
        <p:nvSpPr>
          <p:cNvPr id="460" name="Google Shape;460;p2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461" name="Google Shape;461;p2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62" name="Google Shape;462;p2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63" name="Google Shape;463;p24"/>
          <p:cNvSpPr txBox="1"/>
          <p:nvPr/>
        </p:nvSpPr>
        <p:spPr>
          <a:xfrm>
            <a:off x="676808" y="3162300"/>
            <a:ext cx="16073100" cy="2247300"/>
          </a:xfrm>
          <a:prstGeom prst="rect">
            <a:avLst/>
          </a:prstGeom>
          <a:noFill/>
          <a:ln cap="flat" cmpd="sng" w="9525">
            <a:solidFill>
              <a:srgbClr val="E12227"/>
            </a:solidFill>
            <a:prstDash val="solid"/>
            <a:round/>
            <a:headEnd len="sm" w="sm" type="none"/>
            <a:tailEnd len="sm" w="sm" type="none"/>
          </a:ln>
        </p:spPr>
        <p:txBody>
          <a:bodyPr anchorCtr="0" anchor="t" bIns="45700" lIns="91425" spcFirstLastPara="1" rIns="91425" wrap="square" tIns="45700">
            <a:spAutoFit/>
          </a:bodyPr>
          <a:lstStyle/>
          <a:p>
            <a:pPr indent="-457200" lvl="0" marL="457200" marR="0" rtl="0" algn="just">
              <a:spcBef>
                <a:spcPts val="0"/>
              </a:spcBef>
              <a:spcAft>
                <a:spcPts val="0"/>
              </a:spcAft>
              <a:buClr>
                <a:schemeClr val="dk2"/>
              </a:buClr>
              <a:buSzPts val="2800"/>
              <a:buFont typeface="Noto Sans Symbols"/>
              <a:buChar char="❑"/>
            </a:pPr>
            <a:r>
              <a:rPr i="1" lang="en-US" sz="2800">
                <a:solidFill>
                  <a:schemeClr val="dk2"/>
                </a:solidFill>
                <a:latin typeface="Calibri"/>
                <a:ea typeface="Calibri"/>
                <a:cs typeface="Calibri"/>
                <a:sym typeface="Calibri"/>
              </a:rPr>
              <a:t>Radošuma veicināšanas priekšrocības darbavietā ir šādas.</a:t>
            </a:r>
            <a:endParaRPr i="1" sz="2800">
              <a:solidFill>
                <a:schemeClr val="dk2"/>
              </a:solidFill>
              <a:latin typeface="Calibri"/>
              <a:ea typeface="Calibri"/>
              <a:cs typeface="Calibri"/>
              <a:sym typeface="Calibri"/>
            </a:endParaRPr>
          </a:p>
          <a:p>
            <a:pPr indent="-279400" lvl="0" marL="457200" marR="0" rtl="0" algn="just">
              <a:spcBef>
                <a:spcPts val="0"/>
              </a:spcBef>
              <a:spcAft>
                <a:spcPts val="0"/>
              </a:spcAft>
              <a:buClr>
                <a:schemeClr val="dk1"/>
              </a:buClr>
              <a:buSzPts val="2800"/>
              <a:buFont typeface="Noto Sans Symbols"/>
              <a:buNone/>
            </a:pPr>
            <a:r>
              <a:t/>
            </a:r>
            <a:endParaRPr i="1" sz="2800">
              <a:solidFill>
                <a:schemeClr val="dk2"/>
              </a:solidFill>
              <a:latin typeface="Calibri"/>
              <a:ea typeface="Calibri"/>
              <a:cs typeface="Calibri"/>
              <a:sym typeface="Calibri"/>
            </a:endParaRPr>
          </a:p>
          <a:p>
            <a:pPr indent="-457200" lvl="1" marL="914400" marR="0" rtl="0" algn="just">
              <a:spcBef>
                <a:spcPts val="0"/>
              </a:spcBef>
              <a:spcAft>
                <a:spcPts val="0"/>
              </a:spcAft>
              <a:buClr>
                <a:srgbClr val="FF0000"/>
              </a:buClr>
              <a:buSzPts val="2800"/>
              <a:buFont typeface="Noto Sans Symbols"/>
              <a:buChar char="❑"/>
            </a:pPr>
            <a:r>
              <a:rPr i="1" lang="en-US" sz="2800">
                <a:solidFill>
                  <a:srgbClr val="FF0000"/>
                </a:solidFill>
                <a:latin typeface="Calibri"/>
                <a:ea typeface="Calibri"/>
                <a:cs typeface="Calibri"/>
                <a:sym typeface="Calibri"/>
              </a:rPr>
              <a:t>Radošums uzlabo komandas darbu</a:t>
            </a:r>
            <a:endParaRPr i="1" sz="2800">
              <a:solidFill>
                <a:srgbClr val="FF0000"/>
              </a:solidFill>
              <a:latin typeface="Calibri"/>
              <a:ea typeface="Calibri"/>
              <a:cs typeface="Calibri"/>
              <a:sym typeface="Calibri"/>
            </a:endParaRPr>
          </a:p>
          <a:p>
            <a:pPr indent="-457200" lvl="1" marL="914400" marR="0" rtl="0" algn="just">
              <a:spcBef>
                <a:spcPts val="0"/>
              </a:spcBef>
              <a:spcAft>
                <a:spcPts val="0"/>
              </a:spcAft>
              <a:buClr>
                <a:srgbClr val="FF0000"/>
              </a:buClr>
              <a:buSzPts val="2800"/>
              <a:buFont typeface="Noto Sans Symbols"/>
              <a:buChar char="❑"/>
            </a:pPr>
            <a:r>
              <a:rPr i="1" lang="en-US" sz="2800">
                <a:solidFill>
                  <a:srgbClr val="FF0000"/>
                </a:solidFill>
                <a:latin typeface="Calibri"/>
                <a:ea typeface="Calibri"/>
                <a:cs typeface="Calibri"/>
                <a:sym typeface="Calibri"/>
              </a:rPr>
              <a:t>Radošums uzlabo spēju piesaistīt un noturēt darbiniekus.</a:t>
            </a:r>
            <a:endParaRPr i="1" sz="2800">
              <a:solidFill>
                <a:srgbClr val="FF0000"/>
              </a:solidFill>
              <a:latin typeface="Calibri"/>
              <a:ea typeface="Calibri"/>
              <a:cs typeface="Calibri"/>
              <a:sym typeface="Calibri"/>
            </a:endParaRPr>
          </a:p>
          <a:p>
            <a:pPr indent="-457200" lvl="1" marL="914400" marR="0" rtl="0" algn="just">
              <a:spcBef>
                <a:spcPts val="0"/>
              </a:spcBef>
              <a:spcAft>
                <a:spcPts val="0"/>
              </a:spcAft>
              <a:buClr>
                <a:srgbClr val="FF0000"/>
              </a:buClr>
              <a:buSzPts val="2800"/>
              <a:buFont typeface="Noto Sans Symbols"/>
              <a:buChar char="❑"/>
            </a:pPr>
            <a:r>
              <a:rPr i="1" lang="en-US" sz="2800">
                <a:solidFill>
                  <a:srgbClr val="FF0000"/>
                </a:solidFill>
                <a:latin typeface="Calibri"/>
                <a:ea typeface="Calibri"/>
                <a:cs typeface="Calibri"/>
                <a:sym typeface="Calibri"/>
              </a:rPr>
              <a:t>Radošums uzlabo problēmu risināšanu</a:t>
            </a:r>
            <a:endParaRPr i="1" sz="2800">
              <a:solidFill>
                <a:srgbClr val="FF0000"/>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5"/>
          <p:cNvSpPr txBox="1"/>
          <p:nvPr/>
        </p:nvSpPr>
        <p:spPr>
          <a:xfrm>
            <a:off x="14635275" y="647700"/>
            <a:ext cx="32166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nodaļa</a:t>
            </a:r>
            <a:endParaRPr b="1" i="0" sz="4800">
              <a:solidFill>
                <a:srgbClr val="E12227"/>
              </a:solidFill>
              <a:latin typeface="Tahoma"/>
              <a:ea typeface="Tahoma"/>
              <a:cs typeface="Tahoma"/>
              <a:sym typeface="Tahoma"/>
            </a:endParaRPr>
          </a:p>
        </p:txBody>
      </p:sp>
      <p:grpSp>
        <p:nvGrpSpPr>
          <p:cNvPr id="470" name="Google Shape;470;p25"/>
          <p:cNvGrpSpPr/>
          <p:nvPr/>
        </p:nvGrpSpPr>
        <p:grpSpPr>
          <a:xfrm>
            <a:off x="635000" y="1731323"/>
            <a:ext cx="16200000" cy="920270"/>
            <a:chOff x="0" y="7864"/>
            <a:chExt cx="16200000" cy="920270"/>
          </a:xfrm>
        </p:grpSpPr>
        <p:sp>
          <p:nvSpPr>
            <p:cNvPr id="471" name="Google Shape;471;p25"/>
            <p:cNvSpPr/>
            <p:nvPr/>
          </p:nvSpPr>
          <p:spPr>
            <a:xfrm>
              <a:off x="0" y="7864"/>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5"/>
            <p:cNvSpPr txBox="1"/>
            <p:nvPr/>
          </p:nvSpPr>
          <p:spPr>
            <a:xfrm>
              <a:off x="44924" y="52788"/>
              <a:ext cx="16110152" cy="830422"/>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Radošuma tehnikas</a:t>
              </a:r>
              <a:endParaRPr sz="3800">
                <a:solidFill>
                  <a:schemeClr val="lt1"/>
                </a:solidFill>
                <a:latin typeface="Calibri"/>
                <a:ea typeface="Calibri"/>
                <a:cs typeface="Calibri"/>
                <a:sym typeface="Calibri"/>
              </a:endParaRPr>
            </a:p>
          </p:txBody>
        </p:sp>
      </p:grpSp>
      <p:sp>
        <p:nvSpPr>
          <p:cNvPr id="473" name="Google Shape;473;p2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474" name="Google Shape;474;p2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75" name="Google Shape;475;p2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76" name="Google Shape;476;p25"/>
          <p:cNvSpPr txBox="1"/>
          <p:nvPr/>
        </p:nvSpPr>
        <p:spPr>
          <a:xfrm>
            <a:off x="655472" y="2798378"/>
            <a:ext cx="16073100" cy="5264100"/>
          </a:xfrm>
          <a:prstGeom prst="rect">
            <a:avLst/>
          </a:prstGeom>
          <a:noFill/>
          <a:ln cap="flat" cmpd="sng" w="9525">
            <a:solidFill>
              <a:srgbClr val="E12227"/>
            </a:solidFill>
            <a:prstDash val="solid"/>
            <a:round/>
            <a:headEnd len="sm" w="sm" type="none"/>
            <a:tailEnd len="sm" w="sm" type="none"/>
          </a:ln>
        </p:spPr>
        <p:txBody>
          <a:bodyPr anchorCtr="0" anchor="t" bIns="45700" lIns="91425" spcFirstLastPara="1" rIns="91425" wrap="square" tIns="45700">
            <a:spAutoFit/>
          </a:bodyPr>
          <a:lstStyle/>
          <a:p>
            <a:pPr indent="-457200" lvl="0" marL="457200" marR="0" rtl="0" algn="just">
              <a:spcBef>
                <a:spcPts val="0"/>
              </a:spcBef>
              <a:spcAft>
                <a:spcPts val="0"/>
              </a:spcAft>
              <a:buClr>
                <a:srgbClr val="002060"/>
              </a:buClr>
              <a:buSzPts val="2800"/>
              <a:buFont typeface="Noto Sans Symbols"/>
              <a:buChar char="❑"/>
            </a:pPr>
            <a:r>
              <a:rPr i="1" lang="en-US" sz="2800">
                <a:solidFill>
                  <a:srgbClr val="002060"/>
                </a:solidFill>
                <a:latin typeface="Calibri"/>
                <a:ea typeface="Calibri"/>
                <a:cs typeface="Calibri"/>
                <a:sym typeface="Calibri"/>
              </a:rPr>
              <a:t>Radošuma apmācības programmas visbiežāk ir vērstas uz</a:t>
            </a:r>
            <a:endParaRPr/>
          </a:p>
          <a:p>
            <a:pPr indent="-457200" lvl="1" marL="914400" marR="0" rtl="0" algn="just">
              <a:spcBef>
                <a:spcPts val="0"/>
              </a:spcBef>
              <a:spcAft>
                <a:spcPts val="0"/>
              </a:spcAft>
              <a:buClr>
                <a:srgbClr val="002060"/>
              </a:buClr>
              <a:buSzPts val="2800"/>
              <a:buFont typeface="Noto Sans Symbols"/>
              <a:buChar char="❑"/>
            </a:pPr>
            <a:r>
              <a:rPr i="1" lang="en-US" sz="2800">
                <a:solidFill>
                  <a:srgbClr val="FF0000"/>
                </a:solidFill>
                <a:latin typeface="Calibri"/>
                <a:ea typeface="Calibri"/>
                <a:cs typeface="Calibri"/>
                <a:sym typeface="Calibri"/>
              </a:rPr>
              <a:t>ideju ģenerēšanai</a:t>
            </a:r>
            <a:endParaRPr i="1" sz="2800">
              <a:solidFill>
                <a:srgbClr val="FF0000"/>
              </a:solidFill>
              <a:latin typeface="Calibri"/>
              <a:ea typeface="Calibri"/>
              <a:cs typeface="Calibri"/>
              <a:sym typeface="Calibri"/>
            </a:endParaRPr>
          </a:p>
          <a:p>
            <a:pPr indent="-457200" lvl="1" marL="914400" marR="0" rtl="0" algn="just">
              <a:spcBef>
                <a:spcPts val="0"/>
              </a:spcBef>
              <a:spcAft>
                <a:spcPts val="0"/>
              </a:spcAft>
              <a:buClr>
                <a:srgbClr val="002060"/>
              </a:buClr>
              <a:buSzPts val="2800"/>
              <a:buFont typeface="Noto Sans Symbols"/>
              <a:buChar char="❑"/>
            </a:pPr>
            <a:r>
              <a:rPr i="1" lang="en-US" sz="2800">
                <a:solidFill>
                  <a:srgbClr val="FF0000"/>
                </a:solidFill>
                <a:latin typeface="Calibri"/>
                <a:ea typeface="Calibri"/>
                <a:cs typeface="Calibri"/>
                <a:sym typeface="Calibri"/>
              </a:rPr>
              <a:t>kognitīvās apstrādes darbībām, lai attīstītu radošas problēmu risināšanas prasmes.</a:t>
            </a:r>
            <a:endParaRPr i="1" sz="2800">
              <a:solidFill>
                <a:srgbClr val="FF0000"/>
              </a:solidFill>
              <a:latin typeface="Calibri"/>
              <a:ea typeface="Calibri"/>
              <a:cs typeface="Calibri"/>
              <a:sym typeface="Calibri"/>
            </a:endParaRPr>
          </a:p>
          <a:p>
            <a:pPr indent="-457200" lvl="1" marL="914400" marR="0" rtl="0" algn="just">
              <a:spcBef>
                <a:spcPts val="0"/>
              </a:spcBef>
              <a:spcAft>
                <a:spcPts val="0"/>
              </a:spcAft>
              <a:buClr>
                <a:srgbClr val="002060"/>
              </a:buClr>
              <a:buSzPts val="2800"/>
              <a:buFont typeface="Noto Sans Symbols"/>
              <a:buChar char="❑"/>
            </a:pPr>
            <a:r>
              <a:rPr i="1" lang="en-US" sz="2800">
                <a:solidFill>
                  <a:srgbClr val="002060"/>
                </a:solidFill>
                <a:latin typeface="Calibri"/>
                <a:ea typeface="Calibri"/>
                <a:cs typeface="Calibri"/>
                <a:sym typeface="Calibri"/>
              </a:rPr>
              <a:t>Radošuma tehnikas ir līdzeklis šo prasmju attīstīšanai.</a:t>
            </a:r>
            <a:endParaRPr i="1" sz="2800">
              <a:solidFill>
                <a:srgbClr val="FF0000"/>
              </a:solidFill>
              <a:latin typeface="Calibri"/>
              <a:ea typeface="Calibri"/>
              <a:cs typeface="Calibri"/>
              <a:sym typeface="Calibri"/>
            </a:endParaRPr>
          </a:p>
          <a:p>
            <a:pPr indent="-279400" lvl="0" marL="457200" marR="0" rtl="0" algn="just">
              <a:spcBef>
                <a:spcPts val="0"/>
              </a:spcBef>
              <a:spcAft>
                <a:spcPts val="0"/>
              </a:spcAft>
              <a:buClr>
                <a:schemeClr val="dk1"/>
              </a:buClr>
              <a:buSzPts val="2800"/>
              <a:buFont typeface="Noto Sans Symbols"/>
              <a:buNone/>
            </a:pPr>
            <a:r>
              <a:t/>
            </a:r>
            <a:endParaRPr i="1" sz="2800">
              <a:solidFill>
                <a:srgbClr val="243255"/>
              </a:solidFill>
              <a:latin typeface="Calibri"/>
              <a:ea typeface="Calibri"/>
              <a:cs typeface="Calibri"/>
              <a:sym typeface="Calibri"/>
            </a:endParaRPr>
          </a:p>
          <a:p>
            <a:pPr indent="-457200" lvl="0" marL="457200" marR="0" rtl="0" algn="just">
              <a:spcBef>
                <a:spcPts val="0"/>
              </a:spcBef>
              <a:spcAft>
                <a:spcPts val="0"/>
              </a:spcAft>
              <a:buClr>
                <a:srgbClr val="E12227"/>
              </a:buClr>
              <a:buSzPts val="2800"/>
              <a:buFont typeface="Noto Sans Symbols"/>
              <a:buChar char="❑"/>
            </a:pPr>
            <a:r>
              <a:rPr i="1" lang="en-US" sz="2800">
                <a:solidFill>
                  <a:srgbClr val="E12227"/>
                </a:solidFill>
                <a:latin typeface="Calibri"/>
                <a:ea typeface="Calibri"/>
                <a:cs typeface="Calibri"/>
                <a:sym typeface="Calibri"/>
              </a:rPr>
              <a:t>Radošuma tehnikas</a:t>
            </a:r>
            <a:endParaRPr/>
          </a:p>
          <a:p>
            <a:pPr indent="-457200" lvl="1" marL="914400" marR="0" rtl="0" algn="just">
              <a:spcBef>
                <a:spcPts val="0"/>
              </a:spcBef>
              <a:spcAft>
                <a:spcPts val="0"/>
              </a:spcAft>
              <a:buClr>
                <a:srgbClr val="002060"/>
              </a:buClr>
              <a:buSzPts val="2800"/>
              <a:buFont typeface="Noto Sans Symbols"/>
              <a:buChar char="❑"/>
            </a:pPr>
            <a:r>
              <a:rPr i="1" lang="en-US" sz="2800">
                <a:solidFill>
                  <a:srgbClr val="002060"/>
                </a:solidFill>
                <a:latin typeface="Calibri"/>
                <a:ea typeface="Calibri"/>
                <a:cs typeface="Calibri"/>
                <a:sym typeface="Calibri"/>
              </a:rPr>
              <a:t>"Īpašas nodarbības radošā procesa veicināšanai, nodrošinot stratēģijas un heiristikas jaunu ideju attīstīšanai" (piemēram, Herrmann &amp; Felfe, 2014; Meinel &amp; Voigt, 2017, ).</a:t>
            </a:r>
            <a:endParaRPr i="1" sz="2800">
              <a:solidFill>
                <a:srgbClr val="002060"/>
              </a:solidFill>
              <a:latin typeface="Calibri"/>
              <a:ea typeface="Calibri"/>
              <a:cs typeface="Calibri"/>
              <a:sym typeface="Calibri"/>
            </a:endParaRPr>
          </a:p>
          <a:p>
            <a:pPr indent="-457200" lvl="1" marL="914400" marR="0" rtl="0" algn="just">
              <a:spcBef>
                <a:spcPts val="0"/>
              </a:spcBef>
              <a:spcAft>
                <a:spcPts val="0"/>
              </a:spcAft>
              <a:buClr>
                <a:srgbClr val="002060"/>
              </a:buClr>
              <a:buSzPts val="2800"/>
              <a:buFont typeface="Noto Sans Symbols"/>
              <a:buChar char="❑"/>
            </a:pPr>
            <a:r>
              <a:rPr i="1" lang="en-US" sz="2800">
                <a:solidFill>
                  <a:srgbClr val="002060"/>
                </a:solidFill>
                <a:latin typeface="Calibri"/>
                <a:ea typeface="Calibri"/>
                <a:cs typeface="Calibri"/>
                <a:sym typeface="Calibri"/>
              </a:rPr>
              <a:t>Radošuma tehnikas ir rīki, lai "atmodinātu un stiprinātu indivīdu radošo potenciālu" (Leopoldino et al., 2016, 95. lpp.).</a:t>
            </a:r>
            <a:endParaRPr i="1" sz="2800">
              <a:solidFill>
                <a:srgbClr val="002060"/>
              </a:solidFill>
              <a:latin typeface="Calibri"/>
              <a:ea typeface="Calibri"/>
              <a:cs typeface="Calibri"/>
              <a:sym typeface="Calibri"/>
            </a:endParaRPr>
          </a:p>
          <a:p>
            <a:pPr indent="-457200" lvl="1" marL="914400" marR="0" rtl="0" algn="just">
              <a:spcBef>
                <a:spcPts val="0"/>
              </a:spcBef>
              <a:spcAft>
                <a:spcPts val="0"/>
              </a:spcAft>
              <a:buClr>
                <a:srgbClr val="002060"/>
              </a:buClr>
              <a:buSzPts val="2800"/>
              <a:buFont typeface="Noto Sans Symbols"/>
              <a:buChar char="❑"/>
            </a:pPr>
            <a:r>
              <a:rPr i="1" lang="en-US" sz="2800">
                <a:solidFill>
                  <a:srgbClr val="002060"/>
                </a:solidFill>
                <a:latin typeface="Calibri"/>
                <a:ea typeface="Calibri"/>
                <a:cs typeface="Calibri"/>
                <a:sym typeface="Calibri"/>
              </a:rPr>
              <a:t>Tās piemēro dažādos inovācijas procesa posmos =&gt; jo īpaši ideju ģenerēšanas posmā (Meinel &amp; Voigt, 2017; Smith, 1998).</a:t>
            </a:r>
            <a:endParaRPr i="1" sz="2800">
              <a:solidFill>
                <a:srgbClr val="002060"/>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6"/>
          <p:cNvSpPr txBox="1"/>
          <p:nvPr/>
        </p:nvSpPr>
        <p:spPr>
          <a:xfrm>
            <a:off x="14620674" y="647700"/>
            <a:ext cx="32310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nodaļa</a:t>
            </a:r>
            <a:endParaRPr b="1" i="0" sz="4800">
              <a:solidFill>
                <a:srgbClr val="E12227"/>
              </a:solidFill>
              <a:latin typeface="Tahoma"/>
              <a:ea typeface="Tahoma"/>
              <a:cs typeface="Tahoma"/>
              <a:sym typeface="Tahoma"/>
            </a:endParaRPr>
          </a:p>
        </p:txBody>
      </p:sp>
      <p:grpSp>
        <p:nvGrpSpPr>
          <p:cNvPr id="483" name="Google Shape;483;p26"/>
          <p:cNvGrpSpPr/>
          <p:nvPr/>
        </p:nvGrpSpPr>
        <p:grpSpPr>
          <a:xfrm>
            <a:off x="649785" y="1545971"/>
            <a:ext cx="16200000" cy="920270"/>
            <a:chOff x="0" y="7864"/>
            <a:chExt cx="16200000" cy="920270"/>
          </a:xfrm>
        </p:grpSpPr>
        <p:sp>
          <p:nvSpPr>
            <p:cNvPr id="484" name="Google Shape;484;p26"/>
            <p:cNvSpPr/>
            <p:nvPr/>
          </p:nvSpPr>
          <p:spPr>
            <a:xfrm>
              <a:off x="0" y="7864"/>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6"/>
            <p:cNvSpPr txBox="1"/>
            <p:nvPr/>
          </p:nvSpPr>
          <p:spPr>
            <a:xfrm>
              <a:off x="44924" y="52788"/>
              <a:ext cx="16110152" cy="830422"/>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Radošuma metodes </a:t>
              </a:r>
              <a:r>
                <a:rPr lang="en-US" sz="3800">
                  <a:solidFill>
                    <a:schemeClr val="lt1"/>
                  </a:solidFill>
                  <a:latin typeface="Calibri"/>
                  <a:ea typeface="Calibri"/>
                  <a:cs typeface="Calibri"/>
                  <a:sym typeface="Calibri"/>
                </a:rPr>
                <a:t>(Geschka, 1983 un Wöhler, J., &amp; Reinhardt, R., 2021)</a:t>
              </a:r>
              <a:endParaRPr sz="3800">
                <a:solidFill>
                  <a:schemeClr val="lt1"/>
                </a:solidFill>
                <a:latin typeface="Calibri"/>
                <a:ea typeface="Calibri"/>
                <a:cs typeface="Calibri"/>
                <a:sym typeface="Calibri"/>
              </a:endParaRPr>
            </a:p>
          </p:txBody>
        </p:sp>
      </p:grpSp>
      <p:sp>
        <p:nvSpPr>
          <p:cNvPr id="486" name="Google Shape;486;p2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487" name="Google Shape;487;p2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88" name="Google Shape;488;p2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89" name="Google Shape;489;p26"/>
          <p:cNvSpPr txBox="1"/>
          <p:nvPr/>
        </p:nvSpPr>
        <p:spPr>
          <a:xfrm>
            <a:off x="649785" y="2631953"/>
            <a:ext cx="16073100" cy="5695200"/>
          </a:xfrm>
          <a:prstGeom prst="rect">
            <a:avLst/>
          </a:prstGeom>
          <a:noFill/>
          <a:ln cap="flat" cmpd="sng" w="9525">
            <a:solidFill>
              <a:srgbClr val="E12227"/>
            </a:solidFill>
            <a:prstDash val="solid"/>
            <a:round/>
            <a:headEnd len="sm" w="sm" type="none"/>
            <a:tailEnd len="sm" w="sm" type="none"/>
          </a:ln>
        </p:spPr>
        <p:txBody>
          <a:bodyPr anchorCtr="0" anchor="t" bIns="45700" lIns="91425" spcFirstLastPara="1" rIns="91425" wrap="square" tIns="45700">
            <a:spAutoFit/>
          </a:bodyPr>
          <a:lstStyle/>
          <a:p>
            <a:pPr indent="-457200" lvl="0" marL="457200" marR="0" rtl="0" algn="just">
              <a:spcBef>
                <a:spcPts val="0"/>
              </a:spcBef>
              <a:spcAft>
                <a:spcPts val="0"/>
              </a:spcAft>
              <a:buClr>
                <a:srgbClr val="002060"/>
              </a:buClr>
              <a:buSzPts val="2800"/>
              <a:buFont typeface="Arial"/>
              <a:buChar char="•"/>
            </a:pPr>
            <a:r>
              <a:rPr i="1" lang="en-US" sz="2800">
                <a:solidFill>
                  <a:srgbClr val="002060"/>
                </a:solidFill>
                <a:latin typeface="Calibri"/>
                <a:ea typeface="Calibri"/>
                <a:cs typeface="Calibri"/>
                <a:sym typeface="Calibri"/>
              </a:rPr>
              <a:t>Divas dimensijas:</a:t>
            </a:r>
            <a:endParaRPr/>
          </a:p>
          <a:p>
            <a:pPr indent="-514350" lvl="1" marL="971550" marR="0" rtl="0" algn="just">
              <a:spcBef>
                <a:spcPts val="0"/>
              </a:spcBef>
              <a:spcAft>
                <a:spcPts val="0"/>
              </a:spcAft>
              <a:buClr>
                <a:srgbClr val="002060"/>
              </a:buClr>
              <a:buSzPts val="2800"/>
              <a:buFont typeface="Calibri"/>
              <a:buAutoNum type="arabicPeriod"/>
            </a:pPr>
            <a:r>
              <a:rPr i="1" lang="en-US" sz="2800">
                <a:solidFill>
                  <a:srgbClr val="002060"/>
                </a:solidFill>
                <a:latin typeface="Calibri"/>
                <a:ea typeface="Calibri"/>
                <a:cs typeface="Calibri"/>
                <a:sym typeface="Calibri"/>
              </a:rPr>
              <a:t>Ideju ģenerēšana ar:</a:t>
            </a:r>
            <a:endParaRPr/>
          </a:p>
          <a:p>
            <a:pPr indent="-457200" lvl="2" marL="1371600" marR="0" rtl="0" algn="just">
              <a:spcBef>
                <a:spcPts val="0"/>
              </a:spcBef>
              <a:spcAft>
                <a:spcPts val="0"/>
              </a:spcAft>
              <a:buClr>
                <a:srgbClr val="002060"/>
              </a:buClr>
              <a:buSzPts val="2800"/>
              <a:buChar char="•"/>
            </a:pPr>
            <a:r>
              <a:rPr i="1" lang="en-US" sz="2800">
                <a:solidFill>
                  <a:srgbClr val="002060"/>
                </a:solidFill>
                <a:latin typeface="Calibri"/>
                <a:ea typeface="Calibri"/>
                <a:cs typeface="Calibri"/>
                <a:sym typeface="Calibri"/>
              </a:rPr>
              <a:t>intuīcijas stimulēšana</a:t>
            </a:r>
            <a:endParaRPr i="1" sz="2800">
              <a:solidFill>
                <a:srgbClr val="002060"/>
              </a:solidFill>
              <a:latin typeface="Calibri"/>
              <a:ea typeface="Calibri"/>
              <a:cs typeface="Calibri"/>
              <a:sym typeface="Calibri"/>
            </a:endParaRPr>
          </a:p>
          <a:p>
            <a:pPr indent="-457200" lvl="2" marL="1371600" marR="0" rtl="0" algn="just">
              <a:spcBef>
                <a:spcPts val="0"/>
              </a:spcBef>
              <a:spcAft>
                <a:spcPts val="0"/>
              </a:spcAft>
              <a:buClr>
                <a:srgbClr val="002060"/>
              </a:buClr>
              <a:buSzPts val="2800"/>
              <a:buChar char="•"/>
            </a:pPr>
            <a:r>
              <a:rPr i="1" lang="en-US" sz="2800">
                <a:solidFill>
                  <a:srgbClr val="002060"/>
                </a:solidFill>
                <a:latin typeface="Calibri"/>
                <a:ea typeface="Calibri"/>
                <a:cs typeface="Calibri"/>
                <a:sym typeface="Calibri"/>
              </a:rPr>
              <a:t>izmantojot sistemātisku problēmu risināšanas pieeju.</a:t>
            </a:r>
            <a:endParaRPr i="1" sz="2800">
              <a:solidFill>
                <a:srgbClr val="002060"/>
              </a:solidFill>
              <a:latin typeface="Calibri"/>
              <a:ea typeface="Calibri"/>
              <a:cs typeface="Calibri"/>
              <a:sym typeface="Calibri"/>
            </a:endParaRPr>
          </a:p>
          <a:p>
            <a:pPr indent="-514350" lvl="1" marL="971550" marR="0" rtl="0" algn="just">
              <a:spcBef>
                <a:spcPts val="0"/>
              </a:spcBef>
              <a:spcAft>
                <a:spcPts val="0"/>
              </a:spcAft>
              <a:buClr>
                <a:srgbClr val="002060"/>
              </a:buClr>
              <a:buSzPts val="2800"/>
              <a:buFont typeface="Calibri"/>
              <a:buAutoNum type="arabicPeriod"/>
            </a:pPr>
            <a:r>
              <a:rPr i="1" lang="en-US" sz="2800">
                <a:solidFill>
                  <a:srgbClr val="002060"/>
                </a:solidFill>
                <a:latin typeface="Calibri"/>
                <a:ea typeface="Calibri"/>
                <a:cs typeface="Calibri"/>
                <a:sym typeface="Calibri"/>
              </a:rPr>
              <a:t>Ideju ierosināšanas mehānisms:</a:t>
            </a:r>
            <a:endParaRPr/>
          </a:p>
          <a:p>
            <a:pPr indent="-457200" lvl="2" marL="1371600" marR="0" rtl="0" algn="just">
              <a:spcBef>
                <a:spcPts val="0"/>
              </a:spcBef>
              <a:spcAft>
                <a:spcPts val="0"/>
              </a:spcAft>
              <a:buClr>
                <a:srgbClr val="002060"/>
              </a:buClr>
              <a:buSzPts val="2800"/>
              <a:buChar char="•"/>
            </a:pPr>
            <a:r>
              <a:rPr i="1" lang="en-US" sz="2800">
                <a:solidFill>
                  <a:srgbClr val="002060"/>
                </a:solidFill>
                <a:latin typeface="Calibri"/>
                <a:ea typeface="Calibri"/>
                <a:cs typeface="Calibri"/>
                <a:sym typeface="Calibri"/>
              </a:rPr>
              <a:t>Idejas var būt vai nu esošo ideju variāciju un attīstības rezultāts</a:t>
            </a:r>
            <a:endParaRPr i="1" sz="2800">
              <a:solidFill>
                <a:srgbClr val="002060"/>
              </a:solidFill>
              <a:latin typeface="Calibri"/>
              <a:ea typeface="Calibri"/>
              <a:cs typeface="Calibri"/>
              <a:sym typeface="Calibri"/>
            </a:endParaRPr>
          </a:p>
          <a:p>
            <a:pPr indent="-457200" lvl="2" marL="1371600" marR="0" rtl="0" algn="just">
              <a:spcBef>
                <a:spcPts val="0"/>
              </a:spcBef>
              <a:spcAft>
                <a:spcPts val="0"/>
              </a:spcAft>
              <a:buClr>
                <a:srgbClr val="002060"/>
              </a:buClr>
              <a:buSzPts val="2800"/>
              <a:buChar char="•"/>
            </a:pPr>
            <a:r>
              <a:rPr i="1" lang="en-US" sz="2800">
                <a:solidFill>
                  <a:srgbClr val="002060"/>
                </a:solidFill>
                <a:latin typeface="Calibri"/>
                <a:ea typeface="Calibri"/>
                <a:cs typeface="Calibri"/>
                <a:sym typeface="Calibri"/>
              </a:rPr>
              <a:t>Idejas var rosināt konfrontācija ar notikumiem, objektiem vai domām, kas nav saistītas ar konkrēto problēmu.</a:t>
            </a:r>
            <a:endParaRPr i="1" sz="2800">
              <a:solidFill>
                <a:srgbClr val="002060"/>
              </a:solidFill>
              <a:latin typeface="Calibri"/>
              <a:ea typeface="Calibri"/>
              <a:cs typeface="Calibri"/>
              <a:sym typeface="Calibri"/>
            </a:endParaRPr>
          </a:p>
          <a:p>
            <a:pPr indent="-457200" lvl="0" marL="457200" marR="0" rtl="0" algn="just">
              <a:spcBef>
                <a:spcPts val="0"/>
              </a:spcBef>
              <a:spcAft>
                <a:spcPts val="0"/>
              </a:spcAft>
              <a:buClr>
                <a:srgbClr val="002060"/>
              </a:buClr>
              <a:buSzPts val="2800"/>
              <a:buFont typeface="Arial"/>
              <a:buChar char="•"/>
            </a:pPr>
            <a:r>
              <a:rPr i="1" lang="en-US" sz="2800">
                <a:solidFill>
                  <a:srgbClr val="002060"/>
                </a:solidFill>
                <a:latin typeface="Calibri"/>
                <a:ea typeface="Calibri"/>
                <a:cs typeface="Calibri"/>
                <a:sym typeface="Calibri"/>
              </a:rPr>
              <a:t>No šīm divām dimensijām =&gt; četras radošuma paņēmienu kategorijas</a:t>
            </a:r>
            <a:endParaRPr/>
          </a:p>
          <a:p>
            <a:pPr indent="-457200" lvl="1" marL="914400" marR="0" rtl="0" algn="just">
              <a:spcBef>
                <a:spcPts val="0"/>
              </a:spcBef>
              <a:spcAft>
                <a:spcPts val="0"/>
              </a:spcAft>
              <a:buClr>
                <a:srgbClr val="E12227"/>
              </a:buClr>
              <a:buSzPts val="2800"/>
              <a:buChar char="•"/>
            </a:pPr>
            <a:r>
              <a:rPr i="1" lang="en-US" sz="2800">
                <a:solidFill>
                  <a:srgbClr val="E12227"/>
                </a:solidFill>
                <a:latin typeface="Calibri"/>
                <a:ea typeface="Calibri"/>
                <a:cs typeface="Calibri"/>
                <a:sym typeface="Calibri"/>
              </a:rPr>
              <a:t>intuitīva asociācija (IA),</a:t>
            </a:r>
            <a:endParaRPr i="1" sz="2800">
              <a:solidFill>
                <a:srgbClr val="E12227"/>
              </a:solidFill>
              <a:latin typeface="Calibri"/>
              <a:ea typeface="Calibri"/>
              <a:cs typeface="Calibri"/>
              <a:sym typeface="Calibri"/>
            </a:endParaRPr>
          </a:p>
          <a:p>
            <a:pPr indent="-457200" lvl="1" marL="914400" marR="0" rtl="0" algn="just">
              <a:spcBef>
                <a:spcPts val="0"/>
              </a:spcBef>
              <a:spcAft>
                <a:spcPts val="0"/>
              </a:spcAft>
              <a:buClr>
                <a:srgbClr val="E12227"/>
              </a:buClr>
              <a:buSzPts val="2800"/>
              <a:buChar char="•"/>
            </a:pPr>
            <a:r>
              <a:rPr i="1" lang="en-US" sz="2800">
                <a:solidFill>
                  <a:srgbClr val="E12227"/>
                </a:solidFill>
                <a:latin typeface="Calibri"/>
                <a:ea typeface="Calibri"/>
                <a:cs typeface="Calibri"/>
                <a:sym typeface="Calibri"/>
              </a:rPr>
              <a:t>intuitīvā konfrontācija (IC),</a:t>
            </a:r>
            <a:endParaRPr i="1" sz="2800">
              <a:solidFill>
                <a:srgbClr val="E12227"/>
              </a:solidFill>
              <a:latin typeface="Calibri"/>
              <a:ea typeface="Calibri"/>
              <a:cs typeface="Calibri"/>
              <a:sym typeface="Calibri"/>
            </a:endParaRPr>
          </a:p>
          <a:p>
            <a:pPr indent="-457200" lvl="1" marL="914400" marR="0" rtl="0" algn="just">
              <a:spcBef>
                <a:spcPts val="0"/>
              </a:spcBef>
              <a:spcAft>
                <a:spcPts val="0"/>
              </a:spcAft>
              <a:buClr>
                <a:srgbClr val="E12227"/>
              </a:buClr>
              <a:buSzPts val="2800"/>
              <a:buChar char="•"/>
            </a:pPr>
            <a:r>
              <a:rPr i="1" lang="en-US" sz="2800">
                <a:solidFill>
                  <a:srgbClr val="E12227"/>
                </a:solidFill>
                <a:latin typeface="Calibri"/>
                <a:ea typeface="Calibri"/>
                <a:cs typeface="Calibri"/>
                <a:sym typeface="Calibri"/>
              </a:rPr>
              <a:t>sistemātiska variēšana (SV)</a:t>
            </a:r>
            <a:endParaRPr i="1" sz="2800">
              <a:solidFill>
                <a:srgbClr val="E12227"/>
              </a:solidFill>
              <a:latin typeface="Calibri"/>
              <a:ea typeface="Calibri"/>
              <a:cs typeface="Calibri"/>
              <a:sym typeface="Calibri"/>
            </a:endParaRPr>
          </a:p>
          <a:p>
            <a:pPr indent="-457200" lvl="1" marL="914400" marR="0" rtl="0" algn="just">
              <a:spcBef>
                <a:spcPts val="0"/>
              </a:spcBef>
              <a:spcAft>
                <a:spcPts val="0"/>
              </a:spcAft>
              <a:buClr>
                <a:srgbClr val="E12227"/>
              </a:buClr>
              <a:buSzPts val="2800"/>
              <a:buChar char="•"/>
            </a:pPr>
            <a:r>
              <a:rPr i="1" lang="en-US" sz="2800">
                <a:solidFill>
                  <a:srgbClr val="E12227"/>
                </a:solidFill>
                <a:latin typeface="Calibri"/>
                <a:ea typeface="Calibri"/>
                <a:cs typeface="Calibri"/>
                <a:sym typeface="Calibri"/>
              </a:rPr>
              <a:t>sistemātiska konfrontācija (SC).</a:t>
            </a:r>
            <a:endParaRPr i="1" sz="2800">
              <a:solidFill>
                <a:srgbClr val="E12227"/>
              </a:solidFill>
              <a:latin typeface="Calibri"/>
              <a:ea typeface="Calibri"/>
              <a:cs typeface="Calibri"/>
              <a:sym typeface="Calibri"/>
            </a:endParaRPr>
          </a:p>
        </p:txBody>
      </p:sp>
    </p:spTree>
  </p:cSld>
  <p:clrMapOvr>
    <a:masterClrMapping/>
  </p:clrMapOvr>
  <p:transition spd="slow" p14:dur="1500">
    <p:random/>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7"/>
          <p:cNvSpPr txBox="1"/>
          <p:nvPr/>
        </p:nvSpPr>
        <p:spPr>
          <a:xfrm>
            <a:off x="14635275" y="647700"/>
            <a:ext cx="32166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nodaļa</a:t>
            </a:r>
            <a:endParaRPr b="1" i="0" sz="4800">
              <a:solidFill>
                <a:srgbClr val="E12227"/>
              </a:solidFill>
              <a:latin typeface="Tahoma"/>
              <a:ea typeface="Tahoma"/>
              <a:cs typeface="Tahoma"/>
              <a:sym typeface="Tahoma"/>
            </a:endParaRPr>
          </a:p>
        </p:txBody>
      </p:sp>
      <p:grpSp>
        <p:nvGrpSpPr>
          <p:cNvPr id="496" name="Google Shape;496;p27"/>
          <p:cNvGrpSpPr/>
          <p:nvPr/>
        </p:nvGrpSpPr>
        <p:grpSpPr>
          <a:xfrm>
            <a:off x="635000" y="1731323"/>
            <a:ext cx="16200000" cy="920270"/>
            <a:chOff x="0" y="7864"/>
            <a:chExt cx="16200000" cy="920270"/>
          </a:xfrm>
        </p:grpSpPr>
        <p:sp>
          <p:nvSpPr>
            <p:cNvPr id="497" name="Google Shape;497;p27"/>
            <p:cNvSpPr/>
            <p:nvPr/>
          </p:nvSpPr>
          <p:spPr>
            <a:xfrm>
              <a:off x="0" y="7864"/>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7"/>
            <p:cNvSpPr txBox="1"/>
            <p:nvPr/>
          </p:nvSpPr>
          <p:spPr>
            <a:xfrm>
              <a:off x="44924" y="52788"/>
              <a:ext cx="16110152" cy="830422"/>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Radošuma metodes</a:t>
              </a:r>
              <a:r>
                <a:rPr lang="en-US" sz="3800">
                  <a:solidFill>
                    <a:schemeClr val="lt1"/>
                  </a:solidFill>
                  <a:latin typeface="Calibri"/>
                  <a:ea typeface="Calibri"/>
                  <a:cs typeface="Calibri"/>
                  <a:sym typeface="Calibri"/>
                </a:rPr>
                <a:t> (Wöhler, J., &amp; Reinhardt, R., 2021, 146. lpp.).</a:t>
              </a:r>
              <a:endParaRPr sz="3800">
                <a:solidFill>
                  <a:schemeClr val="lt1"/>
                </a:solidFill>
                <a:latin typeface="Calibri"/>
                <a:ea typeface="Calibri"/>
                <a:cs typeface="Calibri"/>
                <a:sym typeface="Calibri"/>
              </a:endParaRPr>
            </a:p>
          </p:txBody>
        </p:sp>
      </p:grpSp>
      <p:sp>
        <p:nvSpPr>
          <p:cNvPr id="499" name="Google Shape;499;p2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500" name="Google Shape;500;p2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501" name="Google Shape;501;p2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aphicFrame>
        <p:nvGraphicFramePr>
          <p:cNvPr id="502" name="Google Shape;502;p27"/>
          <p:cNvGraphicFramePr/>
          <p:nvPr/>
        </p:nvGraphicFramePr>
        <p:xfrm>
          <a:off x="762001" y="2798378"/>
          <a:ext cx="3000000" cy="3000000"/>
        </p:xfrm>
        <a:graphic>
          <a:graphicData uri="http://schemas.openxmlformats.org/drawingml/2006/table">
            <a:tbl>
              <a:tblPr bandRow="1" firstRow="1">
                <a:noFill/>
                <a:tableStyleId>{69FAF2B0-970B-4CD4-B97F-F1DB131C2BFF}</a:tableStyleId>
              </a:tblPr>
              <a:tblGrid>
                <a:gridCol w="828000"/>
                <a:gridCol w="4095150"/>
                <a:gridCol w="5514175"/>
                <a:gridCol w="5514175"/>
              </a:tblGrid>
              <a:tr h="792000">
                <a:tc rowSpan="6">
                  <a:txBody>
                    <a:bodyPr/>
                    <a:lstStyle/>
                    <a:p>
                      <a:pPr indent="0" lvl="0" marL="0" marR="0" rtl="0" algn="ctr">
                        <a:spcBef>
                          <a:spcPts val="0"/>
                        </a:spcBef>
                        <a:spcAft>
                          <a:spcPts val="0"/>
                        </a:spcAft>
                        <a:buNone/>
                      </a:pPr>
                      <a:r>
                        <a:t/>
                      </a:r>
                      <a:endParaRPr sz="36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2227"/>
                    </a:solidFill>
                  </a:tcPr>
                </a:tc>
                <a:tc>
                  <a:txBody>
                    <a:bodyPr/>
                    <a:lstStyle/>
                    <a:p>
                      <a:pPr indent="0" lvl="0" marL="0" marR="0" rtl="0" algn="ctr">
                        <a:spcBef>
                          <a:spcPts val="0"/>
                        </a:spcBef>
                        <a:spcAft>
                          <a:spcPts val="0"/>
                        </a:spcAft>
                        <a:buNone/>
                      </a:pPr>
                      <a:r>
                        <a:t/>
                      </a:r>
                      <a:endParaRPr sz="36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2227"/>
                    </a:solidFill>
                  </a:tcPr>
                </a:tc>
                <a:tc gridSpan="2">
                  <a:txBody>
                    <a:bodyPr/>
                    <a:lstStyle/>
                    <a:p>
                      <a:pPr indent="0" lvl="0" marL="0" marR="0" rtl="0" algn="ctr">
                        <a:lnSpc>
                          <a:spcPct val="100000"/>
                        </a:lnSpc>
                        <a:spcBef>
                          <a:spcPts val="0"/>
                        </a:spcBef>
                        <a:spcAft>
                          <a:spcPts val="0"/>
                        </a:spcAft>
                        <a:buSzPts val="3200"/>
                        <a:buFont typeface="Calibri"/>
                        <a:buNone/>
                      </a:pPr>
                      <a:r>
                        <a:rPr lang="en-US" sz="3200"/>
                        <a:t>Ideju izraisīšanas mehānisms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2227"/>
                    </a:solidFill>
                  </a:tcPr>
                </a:tc>
                <a:tc hMerge="1"/>
              </a:tr>
              <a:tr h="612575">
                <a:tc vMerge="1"/>
                <a:tc rowSpan="2">
                  <a:txBody>
                    <a:bodyPr/>
                    <a:lstStyle/>
                    <a:p>
                      <a:pPr indent="0" lvl="0" marL="0" marR="0" rtl="0" algn="ctr">
                        <a:spcBef>
                          <a:spcPts val="0"/>
                        </a:spcBef>
                        <a:spcAft>
                          <a:spcPts val="0"/>
                        </a:spcAft>
                        <a:buNone/>
                      </a:pPr>
                      <a:r>
                        <a:t/>
                      </a:r>
                      <a:endParaRPr sz="1800" u="none" cap="none" strike="noStrike">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2400">
                          <a:solidFill>
                            <a:srgbClr val="243255"/>
                          </a:solidFill>
                        </a:rPr>
                        <a:t>Variācijas</a:t>
                      </a:r>
                      <a:endParaRPr b="1" sz="2400" u="none" cap="none" strike="noStrike">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2400">
                          <a:solidFill>
                            <a:srgbClr val="243255"/>
                          </a:solidFill>
                        </a:rPr>
                        <a:t>Konfrontācija</a:t>
                      </a:r>
                      <a:endParaRPr b="1" sz="2400" u="none" cap="none" strike="noStrike">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12575">
                <a:tc vMerge="1"/>
                <a:tc vMerge="1"/>
                <a:tc>
                  <a:txBody>
                    <a:bodyPr/>
                    <a:lstStyle/>
                    <a:p>
                      <a:pPr indent="0" lvl="0" marL="0" marR="0" rtl="0" algn="ctr">
                        <a:spcBef>
                          <a:spcPts val="0"/>
                        </a:spcBef>
                        <a:spcAft>
                          <a:spcPts val="0"/>
                        </a:spcAft>
                        <a:buNone/>
                      </a:pPr>
                      <a:r>
                        <a:rPr b="1" lang="en-US" sz="2000">
                          <a:solidFill>
                            <a:srgbClr val="FF0000"/>
                          </a:solidFill>
                        </a:rPr>
                        <a:t>Intuitīvās asociācijas (IA) metodes</a:t>
                      </a:r>
                      <a:endParaRPr b="1" sz="2000" u="none" cap="none" strike="noStrike">
                        <a:solidFill>
                          <a:srgbClr val="FF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Calibri"/>
                        <a:buNone/>
                      </a:pPr>
                      <a:r>
                        <a:rPr b="1" lang="en-US" sz="2000">
                          <a:solidFill>
                            <a:srgbClr val="FF0000"/>
                          </a:solidFill>
                        </a:rPr>
                        <a:t>Intuitīvās konfrontācijas metodes (IC)</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975">
                <a:tc vMerge="1"/>
                <a:tc>
                  <a:txBody>
                    <a:bodyPr/>
                    <a:lstStyle/>
                    <a:p>
                      <a:pPr indent="0" lvl="0" marL="0" marR="0" rtl="0" algn="ctr">
                        <a:spcBef>
                          <a:spcPts val="0"/>
                        </a:spcBef>
                        <a:spcAft>
                          <a:spcPts val="0"/>
                        </a:spcAft>
                        <a:buNone/>
                      </a:pPr>
                      <a:r>
                        <a:rPr b="1" lang="en-US" sz="2400">
                          <a:solidFill>
                            <a:srgbClr val="243255"/>
                          </a:solidFill>
                        </a:rPr>
                        <a:t>Intuīcijas stimulēšana</a:t>
                      </a:r>
                      <a:endParaRPr b="1" sz="2400" u="none" cap="none" strike="noStrike">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1882775" marR="0" rtl="0" algn="l">
                        <a:spcBef>
                          <a:spcPts val="0"/>
                        </a:spcBef>
                        <a:spcAft>
                          <a:spcPts val="0"/>
                        </a:spcAft>
                        <a:buClr>
                          <a:srgbClr val="243255"/>
                        </a:buClr>
                        <a:buSzPts val="1800"/>
                        <a:buFont typeface="Arial"/>
                        <a:buChar char="•"/>
                      </a:pPr>
                      <a:r>
                        <a:rPr lang="en-US" sz="1800">
                          <a:solidFill>
                            <a:srgbClr val="243255"/>
                          </a:solidFill>
                        </a:rPr>
                        <a:t>Prāta vērta</a:t>
                      </a:r>
                      <a:endParaRPr/>
                    </a:p>
                    <a:p>
                      <a:pPr indent="-285750" lvl="0" marL="1882775" marR="0" rtl="0" algn="l">
                        <a:spcBef>
                          <a:spcPts val="0"/>
                        </a:spcBef>
                        <a:spcAft>
                          <a:spcPts val="0"/>
                        </a:spcAft>
                        <a:buClr>
                          <a:srgbClr val="243255"/>
                        </a:buClr>
                        <a:buSzPts val="1800"/>
                        <a:buFont typeface="Arial"/>
                        <a:buChar char="•"/>
                      </a:pPr>
                      <a:r>
                        <a:rPr lang="en-US" sz="1800">
                          <a:solidFill>
                            <a:srgbClr val="243255"/>
                          </a:solidFill>
                        </a:rPr>
                        <a:t>Prāta vērtas rakstīšana</a:t>
                      </a:r>
                      <a:endParaRPr sz="1800" u="none" cap="none" strike="noStrike">
                        <a:solidFill>
                          <a:srgbClr val="243255"/>
                        </a:solidFill>
                      </a:endParaRPr>
                    </a:p>
                    <a:p>
                      <a:pPr indent="-285750" lvl="0" marL="1882775" marR="0" rtl="0" algn="l">
                        <a:spcBef>
                          <a:spcPts val="0"/>
                        </a:spcBef>
                        <a:spcAft>
                          <a:spcPts val="0"/>
                        </a:spcAft>
                        <a:buClr>
                          <a:srgbClr val="243255"/>
                        </a:buClr>
                        <a:buSzPts val="1800"/>
                        <a:buFont typeface="Arial"/>
                        <a:buChar char="•"/>
                      </a:pPr>
                      <a:r>
                        <a:rPr lang="en-US" sz="1800">
                          <a:solidFill>
                            <a:srgbClr val="243255"/>
                          </a:solidFill>
                        </a:rPr>
                        <a:t>Ātrā iepazīšanās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1609725" marR="0" rtl="0" algn="l">
                        <a:spcBef>
                          <a:spcPts val="0"/>
                        </a:spcBef>
                        <a:spcAft>
                          <a:spcPts val="0"/>
                        </a:spcAft>
                        <a:buClr>
                          <a:srgbClr val="243255"/>
                        </a:buClr>
                        <a:buSzPts val="1800"/>
                        <a:buChar char="•"/>
                      </a:pPr>
                      <a:r>
                        <a:rPr lang="en-US" sz="1800">
                          <a:solidFill>
                            <a:srgbClr val="243255"/>
                          </a:solidFill>
                        </a:rPr>
                        <a:t>Vārdu analīzes stimulēšana</a:t>
                      </a:r>
                      <a:endParaRPr sz="1800">
                        <a:solidFill>
                          <a:srgbClr val="243255"/>
                        </a:solidFill>
                      </a:endParaRPr>
                    </a:p>
                    <a:p>
                      <a:pPr indent="-285750" lvl="0" marL="1609725" marR="0" rtl="0" algn="l">
                        <a:spcBef>
                          <a:spcPts val="0"/>
                        </a:spcBef>
                        <a:spcAft>
                          <a:spcPts val="0"/>
                        </a:spcAft>
                        <a:buClr>
                          <a:srgbClr val="243255"/>
                        </a:buClr>
                        <a:buSzPts val="1800"/>
                        <a:buChar char="•"/>
                      </a:pPr>
                      <a:r>
                        <a:rPr lang="en-US" sz="1800">
                          <a:solidFill>
                            <a:srgbClr val="243255"/>
                          </a:solidFill>
                        </a:rPr>
                        <a:t>Semantiskā intuīcija</a:t>
                      </a:r>
                      <a:endParaRPr sz="1800">
                        <a:solidFill>
                          <a:srgbClr val="243255"/>
                        </a:solidFill>
                      </a:endParaRPr>
                    </a:p>
                    <a:p>
                      <a:pPr indent="-285750" lvl="0" marL="1609725" marR="0" rtl="0" algn="l">
                        <a:spcBef>
                          <a:spcPts val="0"/>
                        </a:spcBef>
                        <a:spcAft>
                          <a:spcPts val="0"/>
                        </a:spcAft>
                        <a:buClr>
                          <a:srgbClr val="243255"/>
                        </a:buClr>
                        <a:buSzPts val="1800"/>
                        <a:buChar char="•"/>
                      </a:pPr>
                      <a:r>
                        <a:rPr lang="en-US" sz="1800">
                          <a:solidFill>
                            <a:srgbClr val="243255"/>
                          </a:solidFill>
                        </a:rPr>
                        <a:t>Provokācija</a:t>
                      </a:r>
                      <a:endParaRPr sz="1800">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12575">
                <a:tc vMerge="1"/>
                <a:tc>
                  <a:txBody>
                    <a:bodyPr/>
                    <a:lstStyle/>
                    <a:p>
                      <a:pPr indent="0" lvl="0" marL="0" marR="0" rtl="0" algn="ctr">
                        <a:spcBef>
                          <a:spcPts val="0"/>
                        </a:spcBef>
                        <a:spcAft>
                          <a:spcPts val="0"/>
                        </a:spcAft>
                        <a:buNone/>
                      </a:pPr>
                      <a:r>
                        <a:t/>
                      </a:r>
                      <a:endParaRPr b="1" sz="2400" u="none" cap="none" strike="noStrike">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Calibri"/>
                        <a:buNone/>
                      </a:pPr>
                      <a:r>
                        <a:rPr b="1" lang="en-US" sz="2000">
                          <a:solidFill>
                            <a:srgbClr val="FF0000"/>
                          </a:solidFill>
                        </a:rPr>
                        <a:t>Sistemātiskās variēšanas (SV) metodes</a:t>
                      </a:r>
                      <a:endParaRPr b="1" sz="2000" u="none" cap="none" strike="noStrike">
                        <a:solidFill>
                          <a:srgbClr val="FF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Calibri"/>
                        <a:buNone/>
                      </a:pPr>
                      <a:r>
                        <a:rPr b="1" lang="en-US" sz="2000">
                          <a:solidFill>
                            <a:srgbClr val="FF0000"/>
                          </a:solidFill>
                        </a:rPr>
                        <a:t>Sistemātiskas konfrontācijas metodes (SC)</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19825">
                <a:tc vMerge="1"/>
                <a:tc>
                  <a:txBody>
                    <a:bodyPr/>
                    <a:lstStyle/>
                    <a:p>
                      <a:pPr indent="0" lvl="0" marL="0" marR="0" rtl="0" algn="ctr">
                        <a:spcBef>
                          <a:spcPts val="0"/>
                        </a:spcBef>
                        <a:spcAft>
                          <a:spcPts val="0"/>
                        </a:spcAft>
                        <a:buNone/>
                      </a:pPr>
                      <a:r>
                        <a:rPr b="1" lang="en-US" sz="2400">
                          <a:solidFill>
                            <a:srgbClr val="243255"/>
                          </a:solidFill>
                        </a:rPr>
                        <a:t>Sistemātiski - analītiskā koncepcija</a:t>
                      </a:r>
                      <a:endParaRPr b="1" sz="2400" u="none" cap="none" strike="noStrike">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1882775" marR="0" rtl="0" algn="l">
                        <a:spcBef>
                          <a:spcPts val="0"/>
                        </a:spcBef>
                        <a:spcAft>
                          <a:spcPts val="0"/>
                        </a:spcAft>
                        <a:buClr>
                          <a:srgbClr val="243255"/>
                        </a:buClr>
                        <a:buSzPts val="1800"/>
                        <a:buChar char="•"/>
                      </a:pPr>
                      <a:r>
                        <a:rPr lang="en-US" sz="1800">
                          <a:solidFill>
                            <a:srgbClr val="243255"/>
                          </a:solidFill>
                        </a:rPr>
                        <a:t>Morfoloģiskā tabula</a:t>
                      </a:r>
                      <a:endParaRPr sz="1800">
                        <a:solidFill>
                          <a:srgbClr val="243255"/>
                        </a:solidFill>
                      </a:endParaRPr>
                    </a:p>
                    <a:p>
                      <a:pPr indent="-285750" lvl="0" marL="1882775" marR="0" rtl="0" algn="l">
                        <a:spcBef>
                          <a:spcPts val="0"/>
                        </a:spcBef>
                        <a:spcAft>
                          <a:spcPts val="0"/>
                        </a:spcAft>
                        <a:buClr>
                          <a:srgbClr val="243255"/>
                        </a:buClr>
                        <a:buSzPts val="1800"/>
                        <a:buChar char="•"/>
                      </a:pPr>
                      <a:r>
                        <a:rPr lang="en-US" sz="1800">
                          <a:solidFill>
                            <a:srgbClr val="243255"/>
                          </a:solidFill>
                        </a:rPr>
                        <a:t>Programmēšana</a:t>
                      </a:r>
                      <a:endParaRPr sz="1800">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1609725" marR="0" rtl="0" algn="l">
                        <a:spcBef>
                          <a:spcPts val="0"/>
                        </a:spcBef>
                        <a:spcAft>
                          <a:spcPts val="0"/>
                        </a:spcAft>
                        <a:buClr>
                          <a:srgbClr val="243255"/>
                        </a:buClr>
                        <a:buSzPts val="1800"/>
                        <a:buChar char="•"/>
                      </a:pPr>
                      <a:r>
                        <a:rPr lang="en-US" sz="1800">
                          <a:solidFill>
                            <a:srgbClr val="243255"/>
                          </a:solidFill>
                        </a:rPr>
                        <a:t>Sešas domāšanas cepures</a:t>
                      </a:r>
                      <a:endParaRPr sz="1800">
                        <a:solidFill>
                          <a:srgbClr val="243255"/>
                        </a:solidFill>
                      </a:endParaRPr>
                    </a:p>
                    <a:p>
                      <a:pPr indent="-285750" lvl="0" marL="1609725" marR="0" rtl="0" algn="l">
                        <a:spcBef>
                          <a:spcPts val="0"/>
                        </a:spcBef>
                        <a:spcAft>
                          <a:spcPts val="0"/>
                        </a:spcAft>
                        <a:buClr>
                          <a:srgbClr val="243255"/>
                        </a:buClr>
                        <a:buSzPts val="1800"/>
                        <a:buChar char="•"/>
                      </a:pPr>
                      <a:r>
                        <a:rPr lang="en-US" sz="1800">
                          <a:solidFill>
                            <a:srgbClr val="243255"/>
                          </a:solidFill>
                        </a:rPr>
                        <a:t>TRIZ</a:t>
                      </a:r>
                      <a:endParaRPr sz="1800">
                        <a:solidFill>
                          <a:srgbClr val="243255"/>
                        </a:solidFill>
                      </a:endParaRPr>
                    </a:p>
                    <a:p>
                      <a:pPr indent="-285750" lvl="0" marL="1609725" marR="0" rtl="0" algn="l">
                        <a:spcBef>
                          <a:spcPts val="0"/>
                        </a:spcBef>
                        <a:spcAft>
                          <a:spcPts val="0"/>
                        </a:spcAft>
                        <a:buClr>
                          <a:srgbClr val="243255"/>
                        </a:buClr>
                        <a:buSzPts val="1800"/>
                        <a:buChar char="•"/>
                      </a:pPr>
                      <a:r>
                        <a:rPr lang="en-US" sz="1800">
                          <a:solidFill>
                            <a:srgbClr val="243255"/>
                          </a:solidFill>
                        </a:rPr>
                        <a:t>TILMAG</a:t>
                      </a:r>
                      <a:endParaRPr sz="1800">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2"/>
                                        </p:tgtEl>
                                        <p:attrNameLst>
                                          <p:attrName>style.visibility</p:attrName>
                                        </p:attrNameLst>
                                      </p:cBhvr>
                                      <p:to>
                                        <p:strVal val="visible"/>
                                      </p:to>
                                    </p:set>
                                    <p:anim calcmode="lin" valueType="num">
                                      <p:cBhvr additive="base">
                                        <p:cTn dur="500"/>
                                        <p:tgtEl>
                                          <p:spTgt spid="50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28"/>
          <p:cNvSpPr txBox="1"/>
          <p:nvPr/>
        </p:nvSpPr>
        <p:spPr>
          <a:xfrm>
            <a:off x="14620675" y="647700"/>
            <a:ext cx="32310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nodaļa</a:t>
            </a:r>
            <a:endParaRPr b="1" i="0" sz="4800">
              <a:solidFill>
                <a:srgbClr val="E12227"/>
              </a:solidFill>
              <a:latin typeface="Tahoma"/>
              <a:ea typeface="Tahoma"/>
              <a:cs typeface="Tahoma"/>
              <a:sym typeface="Tahoma"/>
            </a:endParaRPr>
          </a:p>
        </p:txBody>
      </p:sp>
      <p:grpSp>
        <p:nvGrpSpPr>
          <p:cNvPr id="509" name="Google Shape;509;p28"/>
          <p:cNvGrpSpPr/>
          <p:nvPr/>
        </p:nvGrpSpPr>
        <p:grpSpPr>
          <a:xfrm>
            <a:off x="651465" y="1459156"/>
            <a:ext cx="16200000" cy="920270"/>
            <a:chOff x="0" y="7864"/>
            <a:chExt cx="16200000" cy="920270"/>
          </a:xfrm>
        </p:grpSpPr>
        <p:sp>
          <p:nvSpPr>
            <p:cNvPr id="510" name="Google Shape;510;p28"/>
            <p:cNvSpPr/>
            <p:nvPr/>
          </p:nvSpPr>
          <p:spPr>
            <a:xfrm>
              <a:off x="0" y="7864"/>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8"/>
            <p:cNvSpPr txBox="1"/>
            <p:nvPr/>
          </p:nvSpPr>
          <p:spPr>
            <a:xfrm>
              <a:off x="44924" y="52788"/>
              <a:ext cx="16110152" cy="830422"/>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Radošuma tehnikas: </a:t>
              </a:r>
              <a:r>
                <a:rPr lang="en-US" sz="3800">
                  <a:solidFill>
                    <a:schemeClr val="lt1"/>
                  </a:solidFill>
                  <a:latin typeface="Calibri"/>
                  <a:ea typeface="Calibri"/>
                  <a:cs typeface="Calibri"/>
                  <a:sym typeface="Calibri"/>
                </a:rPr>
                <a:t>Prāta vētra un Prāta vērtas rakstīšana</a:t>
              </a:r>
              <a:endParaRPr sz="3800">
                <a:solidFill>
                  <a:schemeClr val="lt1"/>
                </a:solidFill>
                <a:latin typeface="Calibri"/>
                <a:ea typeface="Calibri"/>
                <a:cs typeface="Calibri"/>
                <a:sym typeface="Calibri"/>
              </a:endParaRPr>
            </a:p>
          </p:txBody>
        </p:sp>
      </p:grpSp>
      <p:sp>
        <p:nvSpPr>
          <p:cNvPr id="512" name="Google Shape;512;p2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513" name="Google Shape;513;p2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514" name="Google Shape;514;p2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515" name="Google Shape;515;p28"/>
          <p:cNvGrpSpPr/>
          <p:nvPr/>
        </p:nvGrpSpPr>
        <p:grpSpPr>
          <a:xfrm>
            <a:off x="651465" y="2483507"/>
            <a:ext cx="12531135" cy="5928057"/>
            <a:chOff x="0" y="44111"/>
            <a:chExt cx="12531135" cy="5928057"/>
          </a:xfrm>
        </p:grpSpPr>
        <p:sp>
          <p:nvSpPr>
            <p:cNvPr id="516" name="Google Shape;516;p28"/>
            <p:cNvSpPr/>
            <p:nvPr/>
          </p:nvSpPr>
          <p:spPr>
            <a:xfrm>
              <a:off x="0" y="566768"/>
              <a:ext cx="12531135" cy="5405400"/>
            </a:xfrm>
            <a:prstGeom prst="rect">
              <a:avLst/>
            </a:prstGeom>
            <a:solidFill>
              <a:schemeClr val="lt1">
                <a:alpha val="89803"/>
              </a:schemeClr>
            </a:solidFill>
            <a:ln cap="flat" cmpd="sng" w="25400">
              <a:solidFill>
                <a:srgbClr val="E122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8"/>
            <p:cNvSpPr txBox="1"/>
            <p:nvPr/>
          </p:nvSpPr>
          <p:spPr>
            <a:xfrm>
              <a:off x="0" y="566768"/>
              <a:ext cx="12531135" cy="5405400"/>
            </a:xfrm>
            <a:prstGeom prst="rect">
              <a:avLst/>
            </a:prstGeom>
            <a:noFill/>
            <a:ln>
              <a:noFill/>
            </a:ln>
          </p:spPr>
          <p:txBody>
            <a:bodyPr anchorCtr="0" anchor="t" bIns="234675" lIns="972550" spcFirstLastPara="1" rIns="972550" wrap="square" tIns="687300">
              <a:noAutofit/>
            </a:bodyPr>
            <a:lstStyle/>
            <a:p>
              <a:pPr indent="-285750" lvl="1" marL="285750" marR="0" rtl="0" algn="l">
                <a:lnSpc>
                  <a:spcPct val="90000"/>
                </a:lnSpc>
                <a:spcBef>
                  <a:spcPts val="495"/>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visas grupu sesijas, kuru mērķis ir apkopot vairākas idejas, lai atrisinātu noteiktu jautājumu. </a:t>
              </a:r>
              <a:endParaRPr sz="3300">
                <a:solidFill>
                  <a:schemeClr val="dk1"/>
                </a:solidFill>
                <a:latin typeface="Calibri"/>
                <a:ea typeface="Calibri"/>
                <a:cs typeface="Calibri"/>
                <a:sym typeface="Calibri"/>
              </a:endParaRPr>
            </a:p>
            <a:p>
              <a:pPr indent="-285750" lvl="1" marL="285750" marR="0" rtl="0" algn="l">
                <a:lnSpc>
                  <a:spcPct val="90000"/>
                </a:lnSpc>
                <a:spcBef>
                  <a:spcPts val="495"/>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vide, kurā indivīdi sadarbojas =&gt; lēmumus pieņem visa grupa, nevis tikai atsevišķs indivīds.</a:t>
              </a:r>
              <a:endParaRPr sz="3300">
                <a:solidFill>
                  <a:schemeClr val="dk1"/>
                </a:solidFill>
                <a:latin typeface="Calibri"/>
                <a:ea typeface="Calibri"/>
                <a:cs typeface="Calibri"/>
                <a:sym typeface="Calibri"/>
              </a:endParaRPr>
            </a:p>
            <a:p>
              <a:pPr indent="-285750" lvl="1" marL="285750" marR="0" rtl="0" algn="l">
                <a:lnSpc>
                  <a:spcPct val="90000"/>
                </a:lnSpc>
                <a:spcBef>
                  <a:spcPts val="495"/>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 ierobežojumu radošumam attiecībā uz ierosinājumiem</a:t>
              </a:r>
              <a:endParaRPr sz="3300">
                <a:solidFill>
                  <a:schemeClr val="dk1"/>
                </a:solidFill>
                <a:latin typeface="Calibri"/>
                <a:ea typeface="Calibri"/>
                <a:cs typeface="Calibri"/>
                <a:sym typeface="Calibri"/>
              </a:endParaRPr>
            </a:p>
            <a:p>
              <a:pPr indent="-285750" lvl="1" marL="285750" marR="0" rtl="0" algn="l">
                <a:lnSpc>
                  <a:spcPct val="90000"/>
                </a:lnSpc>
                <a:spcBef>
                  <a:spcPts val="495"/>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Rezultāts: ideju saraksts, ko brīvi sniedz visi grupas dalībnieki. </a:t>
              </a:r>
              <a:endParaRPr sz="3300">
                <a:solidFill>
                  <a:schemeClr val="dk1"/>
                </a:solidFill>
                <a:latin typeface="Calibri"/>
                <a:ea typeface="Calibri"/>
                <a:cs typeface="Calibri"/>
                <a:sym typeface="Calibri"/>
              </a:endParaRPr>
            </a:p>
            <a:p>
              <a:pPr indent="-285750" lvl="1" marL="285750" marR="0" rtl="0" algn="l">
                <a:lnSpc>
                  <a:spcPct val="90000"/>
                </a:lnSpc>
                <a:spcBef>
                  <a:spcPts val="495"/>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Prāta vētra ir gan studiju un mācīšanās metode, gan zinātniskās izpētes un radošuma metode (REFERENCA). </a:t>
              </a:r>
              <a:endParaRPr sz="3300">
                <a:solidFill>
                  <a:schemeClr val="dk1"/>
                </a:solidFill>
                <a:latin typeface="Calibri"/>
                <a:ea typeface="Calibri"/>
                <a:cs typeface="Calibri"/>
                <a:sym typeface="Calibri"/>
              </a:endParaRPr>
            </a:p>
          </p:txBody>
        </p:sp>
        <p:sp>
          <p:nvSpPr>
            <p:cNvPr id="518" name="Google Shape;518;p28"/>
            <p:cNvSpPr/>
            <p:nvPr/>
          </p:nvSpPr>
          <p:spPr>
            <a:xfrm>
              <a:off x="626556" y="44111"/>
              <a:ext cx="8771794" cy="974160"/>
            </a:xfrm>
            <a:prstGeom prst="roundRect">
              <a:avLst>
                <a:gd fmla="val 16667" name="adj"/>
              </a:avLst>
            </a:prstGeom>
            <a:solidFill>
              <a:srgbClr val="E1222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8"/>
            <p:cNvSpPr txBox="1"/>
            <p:nvPr/>
          </p:nvSpPr>
          <p:spPr>
            <a:xfrm>
              <a:off x="674111" y="91666"/>
              <a:ext cx="8676684" cy="879050"/>
            </a:xfrm>
            <a:prstGeom prst="rect">
              <a:avLst/>
            </a:prstGeom>
            <a:noFill/>
            <a:ln>
              <a:noFill/>
            </a:ln>
          </p:spPr>
          <p:txBody>
            <a:bodyPr anchorCtr="0" anchor="ctr" bIns="0" lIns="331550" spcFirstLastPara="1" rIns="331550" wrap="square" tIns="0">
              <a:noAutofit/>
            </a:bodyPr>
            <a:lstStyle/>
            <a:p>
              <a:pPr indent="0" lvl="0" marL="0" marR="0" rtl="0" algn="l">
                <a:lnSpc>
                  <a:spcPct val="90000"/>
                </a:lnSpc>
                <a:spcBef>
                  <a:spcPts val="0"/>
                </a:spcBef>
                <a:spcAft>
                  <a:spcPts val="0"/>
                </a:spcAft>
                <a:buNone/>
              </a:pPr>
              <a:r>
                <a:rPr lang="en-US" sz="3300">
                  <a:solidFill>
                    <a:schemeClr val="lt1"/>
                  </a:solidFill>
                  <a:latin typeface="Calibri"/>
                  <a:ea typeface="Calibri"/>
                  <a:cs typeface="Calibri"/>
                  <a:sym typeface="Calibri"/>
                </a:rPr>
                <a:t>Prāta vētra</a:t>
              </a:r>
              <a:r>
                <a:rPr lang="en-US" sz="3300">
                  <a:solidFill>
                    <a:schemeClr val="lt1"/>
                  </a:solidFill>
                  <a:latin typeface="Calibri"/>
                  <a:ea typeface="Calibri"/>
                  <a:cs typeface="Calibri"/>
                  <a:sym typeface="Calibri"/>
                </a:rPr>
                <a:t> </a:t>
              </a:r>
              <a:endParaRPr sz="3300">
                <a:solidFill>
                  <a:schemeClr val="lt1"/>
                </a:solidFill>
                <a:latin typeface="Calibri"/>
                <a:ea typeface="Calibri"/>
                <a:cs typeface="Calibri"/>
                <a:sym typeface="Calibri"/>
              </a:endParaRPr>
            </a:p>
          </p:txBody>
        </p:sp>
      </p:grpSp>
      <p:pic>
        <p:nvPicPr>
          <p:cNvPr id="520" name="Google Shape;520;p28"/>
          <p:cNvPicPr preferRelativeResize="0"/>
          <p:nvPr/>
        </p:nvPicPr>
        <p:blipFill rotWithShape="1">
          <a:blip r:embed="rId5">
            <a:alphaModFix/>
          </a:blip>
          <a:srcRect b="0" l="0" r="0" t="0"/>
          <a:stretch/>
        </p:blipFill>
        <p:spPr>
          <a:xfrm>
            <a:off x="13401843" y="3619500"/>
            <a:ext cx="3371513" cy="1893234"/>
          </a:xfrm>
          <a:prstGeom prst="rect">
            <a:avLst/>
          </a:prstGeom>
          <a:noFill/>
          <a:ln>
            <a:noFill/>
          </a:ln>
        </p:spPr>
      </p:pic>
      <p:pic>
        <p:nvPicPr>
          <p:cNvPr descr="Agile Project Management | At VFS Digital Design, we teach ..." id="521" name="Google Shape;521;p28"/>
          <p:cNvPicPr preferRelativeResize="0"/>
          <p:nvPr/>
        </p:nvPicPr>
        <p:blipFill rotWithShape="1">
          <a:blip r:embed="rId6">
            <a:alphaModFix/>
          </a:blip>
          <a:srcRect b="0" l="0" r="0" t="0"/>
          <a:stretch/>
        </p:blipFill>
        <p:spPr>
          <a:xfrm>
            <a:off x="14912335" y="5219700"/>
            <a:ext cx="3114684" cy="2336013"/>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0"/>
                                        </p:tgtEl>
                                        <p:attrNameLst>
                                          <p:attrName>style.visibility</p:attrName>
                                        </p:attrNameLst>
                                      </p:cBhvr>
                                      <p:to>
                                        <p:strVal val="visible"/>
                                      </p:to>
                                    </p:set>
                                    <p:anim calcmode="lin" valueType="num">
                                      <p:cBhvr additive="base">
                                        <p:cTn dur="500"/>
                                        <p:tgtEl>
                                          <p:spTgt spid="5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29"/>
          <p:cNvSpPr txBox="1"/>
          <p:nvPr/>
        </p:nvSpPr>
        <p:spPr>
          <a:xfrm>
            <a:off x="14620674" y="647700"/>
            <a:ext cx="32310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nodaļa</a:t>
            </a:r>
            <a:endParaRPr b="1" i="0" sz="4800">
              <a:solidFill>
                <a:srgbClr val="E12227"/>
              </a:solidFill>
              <a:latin typeface="Tahoma"/>
              <a:ea typeface="Tahoma"/>
              <a:cs typeface="Tahoma"/>
              <a:sym typeface="Tahoma"/>
            </a:endParaRPr>
          </a:p>
        </p:txBody>
      </p:sp>
      <p:grpSp>
        <p:nvGrpSpPr>
          <p:cNvPr id="528" name="Google Shape;528;p29"/>
          <p:cNvGrpSpPr/>
          <p:nvPr/>
        </p:nvGrpSpPr>
        <p:grpSpPr>
          <a:xfrm>
            <a:off x="651465" y="1459156"/>
            <a:ext cx="16200000" cy="920270"/>
            <a:chOff x="0" y="7864"/>
            <a:chExt cx="16200000" cy="920270"/>
          </a:xfrm>
        </p:grpSpPr>
        <p:sp>
          <p:nvSpPr>
            <p:cNvPr id="529" name="Google Shape;529;p29"/>
            <p:cNvSpPr/>
            <p:nvPr/>
          </p:nvSpPr>
          <p:spPr>
            <a:xfrm>
              <a:off x="0" y="7864"/>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9"/>
            <p:cNvSpPr txBox="1"/>
            <p:nvPr/>
          </p:nvSpPr>
          <p:spPr>
            <a:xfrm>
              <a:off x="44924" y="52788"/>
              <a:ext cx="16110152" cy="830422"/>
            </a:xfrm>
            <a:prstGeom prst="rect">
              <a:avLst/>
            </a:prstGeom>
            <a:noFill/>
            <a:ln>
              <a:noFill/>
            </a:ln>
          </p:spPr>
          <p:txBody>
            <a:bodyPr anchorCtr="0" anchor="ctr" bIns="144775" lIns="144775" spcFirstLastPara="1" rIns="144775" wrap="square" tIns="144775">
              <a:noAutofit/>
            </a:bodyPr>
            <a:lstStyle/>
            <a:p>
              <a:pPr indent="0" lvl="0" marL="0" rtl="0" algn="l">
                <a:lnSpc>
                  <a:spcPct val="90000"/>
                </a:lnSpc>
                <a:spcBef>
                  <a:spcPts val="0"/>
                </a:spcBef>
                <a:spcAft>
                  <a:spcPts val="0"/>
                </a:spcAft>
                <a:buNone/>
              </a:pPr>
              <a:r>
                <a:rPr b="1" lang="en-US" sz="3800">
                  <a:solidFill>
                    <a:schemeClr val="lt1"/>
                  </a:solidFill>
                  <a:latin typeface="Calibri"/>
                  <a:ea typeface="Calibri"/>
                  <a:cs typeface="Calibri"/>
                  <a:sym typeface="Calibri"/>
                </a:rPr>
                <a:t>Radošuma tehnikas: </a:t>
              </a:r>
              <a:r>
                <a:rPr lang="en-US" sz="3800">
                  <a:solidFill>
                    <a:schemeClr val="lt1"/>
                  </a:solidFill>
                  <a:latin typeface="Calibri"/>
                  <a:ea typeface="Calibri"/>
                  <a:cs typeface="Calibri"/>
                  <a:sym typeface="Calibri"/>
                </a:rPr>
                <a:t>Prāta vētra un Prāta vērtas rakstīšana</a:t>
              </a:r>
              <a:endParaRPr b="1" sz="3800">
                <a:solidFill>
                  <a:schemeClr val="lt1"/>
                </a:solidFill>
                <a:latin typeface="Calibri"/>
                <a:ea typeface="Calibri"/>
                <a:cs typeface="Calibri"/>
                <a:sym typeface="Calibri"/>
              </a:endParaRPr>
            </a:p>
          </p:txBody>
        </p:sp>
      </p:grpSp>
      <p:sp>
        <p:nvSpPr>
          <p:cNvPr id="531" name="Google Shape;531;p2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532" name="Google Shape;532;p2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533" name="Google Shape;533;p2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534" name="Google Shape;534;p29"/>
          <p:cNvGrpSpPr/>
          <p:nvPr/>
        </p:nvGrpSpPr>
        <p:grpSpPr>
          <a:xfrm>
            <a:off x="651465" y="2749277"/>
            <a:ext cx="12531135" cy="5372378"/>
            <a:chOff x="0" y="309881"/>
            <a:chExt cx="12531135" cy="5372378"/>
          </a:xfrm>
        </p:grpSpPr>
        <p:sp>
          <p:nvSpPr>
            <p:cNvPr id="535" name="Google Shape;535;p29"/>
            <p:cNvSpPr/>
            <p:nvPr/>
          </p:nvSpPr>
          <p:spPr>
            <a:xfrm>
              <a:off x="0" y="749359"/>
              <a:ext cx="12531135" cy="4932900"/>
            </a:xfrm>
            <a:prstGeom prst="rect">
              <a:avLst/>
            </a:prstGeom>
            <a:solidFill>
              <a:schemeClr val="lt1">
                <a:alpha val="89803"/>
              </a:schemeClr>
            </a:solidFill>
            <a:ln cap="flat" cmpd="sng" w="25400">
              <a:solidFill>
                <a:srgbClr val="E122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9"/>
            <p:cNvSpPr txBox="1"/>
            <p:nvPr/>
          </p:nvSpPr>
          <p:spPr>
            <a:xfrm>
              <a:off x="0" y="749359"/>
              <a:ext cx="12531135" cy="4932900"/>
            </a:xfrm>
            <a:prstGeom prst="rect">
              <a:avLst/>
            </a:prstGeom>
            <a:noFill/>
            <a:ln>
              <a:noFill/>
            </a:ln>
          </p:spPr>
          <p:txBody>
            <a:bodyPr anchorCtr="0" anchor="t" bIns="206225" lIns="972550" spcFirstLastPara="1" rIns="972550" wrap="square" tIns="604000">
              <a:noAutofit/>
            </a:bodyPr>
            <a:lstStyle/>
            <a:p>
              <a:pPr indent="-285750" lvl="1" marL="285750" marR="0" rtl="0" algn="l">
                <a:lnSpc>
                  <a:spcPct val="90000"/>
                </a:lnSpc>
                <a:spcBef>
                  <a:spcPts val="435"/>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Salīdzinoši mazāk zināma tehnika </a:t>
              </a:r>
              <a:endParaRPr sz="2900">
                <a:solidFill>
                  <a:schemeClr val="dk1"/>
                </a:solidFill>
                <a:latin typeface="Calibri"/>
                <a:ea typeface="Calibri"/>
                <a:cs typeface="Calibri"/>
                <a:sym typeface="Calibri"/>
              </a:endParaRPr>
            </a:p>
            <a:p>
              <a:pPr indent="-285750" lvl="1" marL="285750" marR="0" rtl="0" algn="l">
                <a:lnSpc>
                  <a:spcPct val="90000"/>
                </a:lnSpc>
                <a:spcBef>
                  <a:spcPts val="435"/>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Tā var tālāk attīstīt idejas, kas radušās prāta vētras sesijā</a:t>
              </a:r>
              <a:endParaRPr sz="2900">
                <a:solidFill>
                  <a:schemeClr val="dk1"/>
                </a:solidFill>
                <a:latin typeface="Calibri"/>
                <a:ea typeface="Calibri"/>
                <a:cs typeface="Calibri"/>
                <a:sym typeface="Calibri"/>
              </a:endParaRPr>
            </a:p>
            <a:p>
              <a:pPr indent="-285750" lvl="1" marL="285750" marR="0" rtl="0" algn="l">
                <a:lnSpc>
                  <a:spcPct val="90000"/>
                </a:lnSpc>
                <a:spcBef>
                  <a:spcPts val="435"/>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Liticanu et al. (2015) norāda dažas priekšrocības salīdzinājumā ar smadzeņu vētru:</a:t>
              </a:r>
              <a:endParaRPr sz="2900">
                <a:solidFill>
                  <a:schemeClr val="dk1"/>
                </a:solidFill>
                <a:latin typeface="Calibri"/>
                <a:ea typeface="Calibri"/>
                <a:cs typeface="Calibri"/>
                <a:sym typeface="Calibri"/>
              </a:endParaRPr>
            </a:p>
            <a:p>
              <a:pPr indent="-285750" lvl="2" marL="571500" marR="0" rtl="0" algn="l">
                <a:lnSpc>
                  <a:spcPct val="90000"/>
                </a:lnSpc>
                <a:spcBef>
                  <a:spcPts val="435"/>
                </a:spcBef>
                <a:spcAft>
                  <a:spcPts val="0"/>
                </a:spcAft>
                <a:buClr>
                  <a:srgbClr val="FF0000"/>
                </a:buClr>
                <a:buSzPts val="2900"/>
                <a:buFont typeface="Calibri"/>
                <a:buChar char="•"/>
              </a:pPr>
              <a:r>
                <a:rPr lang="en-US" sz="2900">
                  <a:solidFill>
                    <a:srgbClr val="FF0000"/>
                  </a:solidFill>
                  <a:latin typeface="Calibri"/>
                  <a:ea typeface="Calibri"/>
                  <a:cs typeface="Calibri"/>
                  <a:sym typeface="Calibri"/>
                </a:rPr>
                <a:t>Rakstīšana, nevis tikai ideju izteikšana, liek cilvēkiem domāt par idejām un skaidrāk tās formulēt; </a:t>
              </a:r>
              <a:endParaRPr sz="2900">
                <a:solidFill>
                  <a:srgbClr val="FF0000"/>
                </a:solidFill>
                <a:latin typeface="Calibri"/>
                <a:ea typeface="Calibri"/>
                <a:cs typeface="Calibri"/>
                <a:sym typeface="Calibri"/>
              </a:endParaRPr>
            </a:p>
            <a:p>
              <a:pPr indent="-285750" lvl="2" marL="571500" marR="0" rtl="0" algn="l">
                <a:lnSpc>
                  <a:spcPct val="90000"/>
                </a:lnSpc>
                <a:spcBef>
                  <a:spcPts val="435"/>
                </a:spcBef>
                <a:spcAft>
                  <a:spcPts val="0"/>
                </a:spcAft>
                <a:buClr>
                  <a:srgbClr val="FF0000"/>
                </a:buClr>
                <a:buSzPts val="2900"/>
                <a:buFont typeface="Calibri"/>
                <a:buChar char="•"/>
              </a:pPr>
              <a:r>
                <a:rPr lang="en-US" sz="2900">
                  <a:solidFill>
                    <a:srgbClr val="FF0000"/>
                  </a:solidFill>
                  <a:latin typeface="Calibri"/>
                  <a:ea typeface="Calibri"/>
                  <a:cs typeface="Calibri"/>
                  <a:sym typeface="Calibri"/>
                </a:rPr>
                <a:t>tā var palīdzēt kautrīgākiem dalībniekiem izteikties;</a:t>
              </a:r>
              <a:endParaRPr sz="2900">
                <a:solidFill>
                  <a:srgbClr val="FF0000"/>
                </a:solidFill>
                <a:latin typeface="Calibri"/>
                <a:ea typeface="Calibri"/>
                <a:cs typeface="Calibri"/>
                <a:sym typeface="Calibri"/>
              </a:endParaRPr>
            </a:p>
            <a:p>
              <a:pPr indent="-285750" lvl="2" marL="571500" marR="0" rtl="0" algn="l">
                <a:lnSpc>
                  <a:spcPct val="90000"/>
                </a:lnSpc>
                <a:spcBef>
                  <a:spcPts val="435"/>
                </a:spcBef>
                <a:spcAft>
                  <a:spcPts val="0"/>
                </a:spcAft>
                <a:buClr>
                  <a:srgbClr val="FF0000"/>
                </a:buClr>
                <a:buSzPts val="2900"/>
                <a:buFont typeface="Calibri"/>
                <a:buChar char="•"/>
              </a:pPr>
              <a:r>
                <a:rPr lang="en-US" sz="2900">
                  <a:solidFill>
                    <a:srgbClr val="FF0000"/>
                  </a:solidFill>
                  <a:latin typeface="Calibri"/>
                  <a:ea typeface="Calibri"/>
                  <a:cs typeface="Calibri"/>
                  <a:sym typeface="Calibri"/>
                </a:rPr>
                <a:t>tā ir izdevīga, ja grupa mēdz pārāk daudz "socializēties"; </a:t>
              </a:r>
              <a:endParaRPr sz="2900">
                <a:solidFill>
                  <a:srgbClr val="FF0000"/>
                </a:solidFill>
                <a:latin typeface="Calibri"/>
                <a:ea typeface="Calibri"/>
                <a:cs typeface="Calibri"/>
                <a:sym typeface="Calibri"/>
              </a:endParaRPr>
            </a:p>
            <a:p>
              <a:pPr indent="-285750" lvl="2" marL="571500" marR="0" rtl="0" algn="l">
                <a:lnSpc>
                  <a:spcPct val="90000"/>
                </a:lnSpc>
                <a:spcBef>
                  <a:spcPts val="435"/>
                </a:spcBef>
                <a:spcAft>
                  <a:spcPts val="0"/>
                </a:spcAft>
                <a:buClr>
                  <a:srgbClr val="FF0000"/>
                </a:buClr>
                <a:buSzPts val="2900"/>
                <a:buFont typeface="Calibri"/>
                <a:buChar char="•"/>
              </a:pPr>
              <a:r>
                <a:rPr lang="en-US" sz="2900">
                  <a:solidFill>
                    <a:srgbClr val="FF0000"/>
                  </a:solidFill>
                  <a:latin typeface="Calibri"/>
                  <a:ea typeface="Calibri"/>
                  <a:cs typeface="Calibri"/>
                  <a:sym typeface="Calibri"/>
                </a:rPr>
                <a:t>salīdzinot ar prāta vētru, prāta vētras rakstīšanas rezultātā parasti rodas nedaudz mazāk, bet pilnīgāk izstrādātu ideju (Roco, 2004).</a:t>
              </a:r>
              <a:endParaRPr sz="2900">
                <a:solidFill>
                  <a:srgbClr val="FF0000"/>
                </a:solidFill>
                <a:latin typeface="Calibri"/>
                <a:ea typeface="Calibri"/>
                <a:cs typeface="Calibri"/>
                <a:sym typeface="Calibri"/>
              </a:endParaRPr>
            </a:p>
          </p:txBody>
        </p:sp>
        <p:sp>
          <p:nvSpPr>
            <p:cNvPr id="537" name="Google Shape;537;p29"/>
            <p:cNvSpPr/>
            <p:nvPr/>
          </p:nvSpPr>
          <p:spPr>
            <a:xfrm>
              <a:off x="626556" y="309881"/>
              <a:ext cx="8771794" cy="856080"/>
            </a:xfrm>
            <a:prstGeom prst="roundRect">
              <a:avLst>
                <a:gd fmla="val 16667" name="adj"/>
              </a:avLst>
            </a:prstGeom>
            <a:solidFill>
              <a:srgbClr val="E12227"/>
            </a:solidFill>
            <a:ln cap="flat" cmpd="sng" w="25400">
              <a:solidFill>
                <a:srgbClr val="E122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9"/>
            <p:cNvSpPr txBox="1"/>
            <p:nvPr/>
          </p:nvSpPr>
          <p:spPr>
            <a:xfrm>
              <a:off x="668346" y="351671"/>
              <a:ext cx="8688214" cy="772500"/>
            </a:xfrm>
            <a:prstGeom prst="rect">
              <a:avLst/>
            </a:prstGeom>
            <a:noFill/>
            <a:ln>
              <a:noFill/>
            </a:ln>
          </p:spPr>
          <p:txBody>
            <a:bodyPr anchorCtr="0" anchor="ctr" bIns="0" lIns="331550" spcFirstLastPara="1" rIns="331550" wrap="square" tIns="0">
              <a:noAutofit/>
            </a:bodyPr>
            <a:lstStyle/>
            <a:p>
              <a:pPr indent="0" lvl="0" marL="0" marR="0" rtl="0" algn="l">
                <a:lnSpc>
                  <a:spcPct val="90000"/>
                </a:lnSpc>
                <a:spcBef>
                  <a:spcPts val="0"/>
                </a:spcBef>
                <a:spcAft>
                  <a:spcPts val="0"/>
                </a:spcAft>
                <a:buNone/>
              </a:pPr>
              <a:r>
                <a:rPr lang="en-US" sz="2900">
                  <a:solidFill>
                    <a:schemeClr val="lt1"/>
                  </a:solidFill>
                  <a:latin typeface="Calibri"/>
                  <a:ea typeface="Calibri"/>
                  <a:cs typeface="Calibri"/>
                  <a:sym typeface="Calibri"/>
                </a:rPr>
                <a:t>Prāta vērtas rakstīšana</a:t>
              </a:r>
              <a:endParaRPr sz="2900">
                <a:solidFill>
                  <a:schemeClr val="lt1"/>
                </a:solidFill>
                <a:latin typeface="Calibri"/>
                <a:ea typeface="Calibri"/>
                <a:cs typeface="Calibri"/>
                <a:sym typeface="Calibri"/>
              </a:endParaRPr>
            </a:p>
          </p:txBody>
        </p:sp>
      </p:grpSp>
      <p:pic>
        <p:nvPicPr>
          <p:cNvPr id="539" name="Google Shape;539;p29"/>
          <p:cNvPicPr preferRelativeResize="0"/>
          <p:nvPr/>
        </p:nvPicPr>
        <p:blipFill rotWithShape="1">
          <a:blip r:embed="rId5">
            <a:alphaModFix/>
          </a:blip>
          <a:srcRect b="0" l="0" r="0" t="0"/>
          <a:stretch/>
        </p:blipFill>
        <p:spPr>
          <a:xfrm>
            <a:off x="13401843" y="3619500"/>
            <a:ext cx="3371513" cy="1893234"/>
          </a:xfrm>
          <a:prstGeom prst="rect">
            <a:avLst/>
          </a:prstGeom>
          <a:noFill/>
          <a:ln>
            <a:noFill/>
          </a:ln>
        </p:spPr>
      </p:pic>
      <p:pic>
        <p:nvPicPr>
          <p:cNvPr descr="Agile Project Management | At VFS Digital Design, we teach ..." id="540" name="Google Shape;540;p29"/>
          <p:cNvPicPr preferRelativeResize="0"/>
          <p:nvPr/>
        </p:nvPicPr>
        <p:blipFill rotWithShape="1">
          <a:blip r:embed="rId6">
            <a:alphaModFix/>
          </a:blip>
          <a:srcRect b="0" l="0" r="0" t="0"/>
          <a:stretch/>
        </p:blipFill>
        <p:spPr>
          <a:xfrm>
            <a:off x="14912335" y="5219700"/>
            <a:ext cx="3114684" cy="2336013"/>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0"/>
                                        </p:tgtEl>
                                        <p:attrNameLst>
                                          <p:attrName>style.visibility</p:attrName>
                                        </p:attrNameLst>
                                      </p:cBhvr>
                                      <p:to>
                                        <p:strVal val="visible"/>
                                      </p:to>
                                    </p:set>
                                    <p:anim calcmode="lin" valueType="num">
                                      <p:cBhvr additive="base">
                                        <p:cTn dur="500"/>
                                        <p:tgtEl>
                                          <p:spTgt spid="54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1" name="Shape 131"/>
        <p:cNvGrpSpPr/>
        <p:nvPr/>
      </p:nvGrpSpPr>
      <p:grpSpPr>
        <a:xfrm>
          <a:off x="0" y="0"/>
          <a:ext cx="0" cy="0"/>
          <a:chOff x="0" y="0"/>
          <a:chExt cx="0" cy="0"/>
        </a:xfrm>
      </p:grpSpPr>
      <p:sp>
        <p:nvSpPr>
          <p:cNvPr id="132" name="Google Shape;132;p3"/>
          <p:cNvSpPr txBox="1"/>
          <p:nvPr>
            <p:ph type="title"/>
          </p:nvPr>
        </p:nvSpPr>
        <p:spPr>
          <a:xfrm>
            <a:off x="844388" y="843988"/>
            <a:ext cx="12852400" cy="1490152"/>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lang="en-US" sz="4800">
                <a:solidFill>
                  <a:srgbClr val="E12227"/>
                </a:solidFill>
              </a:rPr>
              <a:t>INDEKSS</a:t>
            </a:r>
            <a:br>
              <a:rPr b="1" lang="en-US" sz="4800">
                <a:solidFill>
                  <a:srgbClr val="E12227"/>
                </a:solidFill>
              </a:rPr>
            </a:br>
            <a:endParaRPr sz="4800">
              <a:solidFill>
                <a:srgbClr val="E12227"/>
              </a:solidFill>
            </a:endParaRPr>
          </a:p>
        </p:txBody>
      </p:sp>
      <p:sp>
        <p:nvSpPr>
          <p:cNvPr id="133" name="Google Shape;133;p3"/>
          <p:cNvSpPr/>
          <p:nvPr/>
        </p:nvSpPr>
        <p:spPr>
          <a:xfrm>
            <a:off x="0" y="288731"/>
            <a:ext cx="16270605" cy="123825"/>
          </a:xfrm>
          <a:custGeom>
            <a:rect b="b" l="l" r="r" t="t"/>
            <a:pathLst>
              <a:path extrusionOk="0" h="123825" w="16270605">
                <a:moveTo>
                  <a:pt x="0" y="123824"/>
                </a:moveTo>
                <a:lnTo>
                  <a:pt x="0" y="0"/>
                </a:lnTo>
                <a:lnTo>
                  <a:pt x="16270357" y="0"/>
                </a:lnTo>
                <a:lnTo>
                  <a:pt x="16270357" y="123824"/>
                </a:lnTo>
                <a:lnTo>
                  <a:pt x="0" y="123824"/>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34" name="Google Shape;134;p3"/>
          <p:cNvPicPr preferRelativeResize="0"/>
          <p:nvPr/>
        </p:nvPicPr>
        <p:blipFill rotWithShape="1">
          <a:blip r:embed="rId3">
            <a:alphaModFix/>
          </a:blip>
          <a:srcRect b="0" l="0" r="0" t="0"/>
          <a:stretch/>
        </p:blipFill>
        <p:spPr>
          <a:xfrm>
            <a:off x="3200400" y="9692212"/>
            <a:ext cx="10058400" cy="556688"/>
          </a:xfrm>
          <a:prstGeom prst="rect">
            <a:avLst/>
          </a:prstGeom>
          <a:noFill/>
          <a:ln>
            <a:noFill/>
          </a:ln>
        </p:spPr>
      </p:pic>
      <p:pic>
        <p:nvPicPr>
          <p:cNvPr id="135" name="Google Shape;135;p3"/>
          <p:cNvPicPr preferRelativeResize="0"/>
          <p:nvPr/>
        </p:nvPicPr>
        <p:blipFill rotWithShape="1">
          <a:blip r:embed="rId4">
            <a:alphaModFix/>
          </a:blip>
          <a:srcRect b="0" l="0" r="0" t="0"/>
          <a:stretch/>
        </p:blipFill>
        <p:spPr>
          <a:xfrm>
            <a:off x="1235497" y="9735618"/>
            <a:ext cx="1985322" cy="432844"/>
          </a:xfrm>
          <a:prstGeom prst="rect">
            <a:avLst/>
          </a:prstGeom>
          <a:noFill/>
          <a:ln>
            <a:noFill/>
          </a:ln>
        </p:spPr>
      </p:pic>
      <p:pic>
        <p:nvPicPr>
          <p:cNvPr id="136" name="Google Shape;136;p3"/>
          <p:cNvPicPr preferRelativeResize="0"/>
          <p:nvPr/>
        </p:nvPicPr>
        <p:blipFill rotWithShape="1">
          <a:blip r:embed="rId5">
            <a:alphaModFix/>
          </a:blip>
          <a:srcRect b="0" l="0" r="0" t="0"/>
          <a:stretch/>
        </p:blipFill>
        <p:spPr>
          <a:xfrm>
            <a:off x="168697" y="9745835"/>
            <a:ext cx="936335" cy="449441"/>
          </a:xfrm>
          <a:prstGeom prst="rect">
            <a:avLst/>
          </a:prstGeom>
          <a:noFill/>
          <a:ln>
            <a:noFill/>
          </a:ln>
        </p:spPr>
      </p:pic>
      <p:sp>
        <p:nvSpPr>
          <p:cNvPr id="137" name="Google Shape;137;p3"/>
          <p:cNvSpPr/>
          <p:nvPr/>
        </p:nvSpPr>
        <p:spPr>
          <a:xfrm>
            <a:off x="0" y="2801522"/>
            <a:ext cx="18288000" cy="10160"/>
          </a:xfrm>
          <a:custGeom>
            <a:rect b="b" l="l" r="r" t="t"/>
            <a:pathLst>
              <a:path extrusionOk="0" h="10160" w="18288000">
                <a:moveTo>
                  <a:pt x="18287999" y="10107"/>
                </a:moveTo>
                <a:lnTo>
                  <a:pt x="18287999" y="0"/>
                </a:lnTo>
                <a:lnTo>
                  <a:pt x="0" y="0"/>
                </a:lnTo>
                <a:lnTo>
                  <a:pt x="0" y="10107"/>
                </a:lnTo>
                <a:lnTo>
                  <a:pt x="18287999" y="10107"/>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 name="Google Shape;138;p3"/>
          <p:cNvSpPr/>
          <p:nvPr/>
        </p:nvSpPr>
        <p:spPr>
          <a:xfrm>
            <a:off x="13710322" y="2803474"/>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 name="Google Shape;139;p3"/>
          <p:cNvSpPr/>
          <p:nvPr/>
        </p:nvSpPr>
        <p:spPr>
          <a:xfrm>
            <a:off x="7876857" y="2803474"/>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 name="Google Shape;140;p3"/>
          <p:cNvSpPr/>
          <p:nvPr/>
        </p:nvSpPr>
        <p:spPr>
          <a:xfrm>
            <a:off x="2500147" y="2770484"/>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141" name="Google Shape;141;p3"/>
          <p:cNvGrpSpPr/>
          <p:nvPr/>
        </p:nvGrpSpPr>
        <p:grpSpPr>
          <a:xfrm>
            <a:off x="501852" y="3768294"/>
            <a:ext cx="4907943" cy="3661362"/>
            <a:chOff x="1704484" y="1832327"/>
            <a:chExt cx="1053389" cy="936687"/>
          </a:xfrm>
        </p:grpSpPr>
        <p:sp>
          <p:nvSpPr>
            <p:cNvPr id="142" name="Google Shape;142;p3"/>
            <p:cNvSpPr txBox="1"/>
            <p:nvPr/>
          </p:nvSpPr>
          <p:spPr>
            <a:xfrm>
              <a:off x="1723173" y="2005214"/>
              <a:ext cx="1034700" cy="76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rgbClr val="243255"/>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Kas ir radošums? Radošuma nozīme</a:t>
              </a:r>
              <a:endParaRPr/>
            </a:p>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Radošuma sastāvdaļas un radošuma 4P modelis</a:t>
              </a:r>
              <a:endParaRPr/>
            </a:p>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Radošuma veidi</a:t>
              </a:r>
              <a:endParaRPr sz="2800">
                <a:solidFill>
                  <a:schemeClr val="dk1"/>
                </a:solidFill>
                <a:latin typeface="Calibri"/>
                <a:ea typeface="Calibri"/>
                <a:cs typeface="Calibri"/>
                <a:sym typeface="Calibri"/>
              </a:endParaRPr>
            </a:p>
          </p:txBody>
        </p:sp>
        <p:sp>
          <p:nvSpPr>
            <p:cNvPr id="143" name="Google Shape;143;p3"/>
            <p:cNvSpPr txBox="1"/>
            <p:nvPr/>
          </p:nvSpPr>
          <p:spPr>
            <a:xfrm>
              <a:off x="1704484" y="1832327"/>
              <a:ext cx="1023846" cy="178491"/>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b="1" lang="en-US" sz="3200">
                  <a:solidFill>
                    <a:srgbClr val="243255"/>
                  </a:solidFill>
                  <a:latin typeface="Calibri"/>
                  <a:ea typeface="Calibri"/>
                  <a:cs typeface="Calibri"/>
                  <a:sym typeface="Calibri"/>
                </a:rPr>
                <a:t>Radošuma definēšana</a:t>
              </a:r>
              <a:endParaRPr/>
            </a:p>
          </p:txBody>
        </p:sp>
      </p:grpSp>
      <p:sp>
        <p:nvSpPr>
          <p:cNvPr id="144" name="Google Shape;144;p3"/>
          <p:cNvSpPr txBox="1"/>
          <p:nvPr/>
        </p:nvSpPr>
        <p:spPr>
          <a:xfrm>
            <a:off x="7342913" y="3306554"/>
            <a:ext cx="1584900" cy="4617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400">
                <a:solidFill>
                  <a:srgbClr val="243255"/>
                </a:solidFill>
                <a:latin typeface="Calibri"/>
                <a:ea typeface="Calibri"/>
                <a:cs typeface="Calibri"/>
                <a:sym typeface="Calibri"/>
              </a:rPr>
              <a:t>2. </a:t>
            </a:r>
            <a:r>
              <a:rPr b="1" lang="en-US" sz="2400">
                <a:solidFill>
                  <a:srgbClr val="243255"/>
                </a:solidFill>
                <a:latin typeface="Calibri"/>
                <a:ea typeface="Calibri"/>
                <a:cs typeface="Calibri"/>
                <a:sym typeface="Calibri"/>
              </a:rPr>
              <a:t>nodaļa</a:t>
            </a:r>
            <a:endParaRPr b="1" sz="2400">
              <a:solidFill>
                <a:srgbClr val="243255"/>
              </a:solidFill>
              <a:latin typeface="Calibri"/>
              <a:ea typeface="Calibri"/>
              <a:cs typeface="Calibri"/>
              <a:sym typeface="Calibri"/>
            </a:endParaRPr>
          </a:p>
        </p:txBody>
      </p:sp>
      <p:sp>
        <p:nvSpPr>
          <p:cNvPr id="145" name="Google Shape;145;p3"/>
          <p:cNvSpPr txBox="1"/>
          <p:nvPr/>
        </p:nvSpPr>
        <p:spPr>
          <a:xfrm>
            <a:off x="13176303" y="3276527"/>
            <a:ext cx="1584900" cy="4617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400">
                <a:solidFill>
                  <a:srgbClr val="243255"/>
                </a:solidFill>
                <a:latin typeface="Calibri"/>
                <a:ea typeface="Calibri"/>
                <a:cs typeface="Calibri"/>
                <a:sym typeface="Calibri"/>
              </a:rPr>
              <a:t>3. </a:t>
            </a:r>
            <a:r>
              <a:rPr b="1" lang="en-US" sz="2400">
                <a:solidFill>
                  <a:srgbClr val="243255"/>
                </a:solidFill>
                <a:latin typeface="Calibri"/>
                <a:ea typeface="Calibri"/>
                <a:cs typeface="Calibri"/>
                <a:sym typeface="Calibri"/>
              </a:rPr>
              <a:t>nodaļa</a:t>
            </a:r>
            <a:endParaRPr b="1" sz="2400">
              <a:solidFill>
                <a:srgbClr val="243255"/>
              </a:solidFill>
              <a:latin typeface="Calibri"/>
              <a:ea typeface="Calibri"/>
              <a:cs typeface="Calibri"/>
              <a:sym typeface="Calibri"/>
            </a:endParaRPr>
          </a:p>
        </p:txBody>
      </p:sp>
      <p:grpSp>
        <p:nvGrpSpPr>
          <p:cNvPr id="146" name="Google Shape;146;p3"/>
          <p:cNvGrpSpPr/>
          <p:nvPr/>
        </p:nvGrpSpPr>
        <p:grpSpPr>
          <a:xfrm>
            <a:off x="5776828" y="3736635"/>
            <a:ext cx="4905870" cy="4555110"/>
            <a:chOff x="1720466" y="1841603"/>
            <a:chExt cx="1023914" cy="907077"/>
          </a:xfrm>
        </p:grpSpPr>
        <p:sp>
          <p:nvSpPr>
            <p:cNvPr id="147" name="Google Shape;147;p3"/>
            <p:cNvSpPr txBox="1"/>
            <p:nvPr/>
          </p:nvSpPr>
          <p:spPr>
            <a:xfrm>
              <a:off x="1725880" y="1982480"/>
              <a:ext cx="1018500" cy="76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rgbClr val="243255"/>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Personiskais un komandas radošums</a:t>
              </a:r>
              <a:endParaRPr/>
            </a:p>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Radošuma </a:t>
              </a:r>
              <a:r>
                <a:rPr lang="en-US" sz="2800">
                  <a:solidFill>
                    <a:schemeClr val="dk1"/>
                  </a:solidFill>
                  <a:latin typeface="Calibri"/>
                  <a:ea typeface="Calibri"/>
                  <a:cs typeface="Calibri"/>
                  <a:sym typeface="Calibri"/>
                </a:rPr>
                <a:t>šķēršļi</a:t>
              </a:r>
              <a:endParaRPr/>
            </a:p>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Radošuma tehnikas</a:t>
              </a:r>
              <a:endParaRPr/>
            </a:p>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Prāta vētra</a:t>
              </a:r>
              <a:r>
                <a:rPr lang="en-US" sz="2800">
                  <a:solidFill>
                    <a:schemeClr val="dk1"/>
                  </a:solidFill>
                  <a:latin typeface="Calibri"/>
                  <a:ea typeface="Calibri"/>
                  <a:cs typeface="Calibri"/>
                  <a:sym typeface="Calibri"/>
                </a:rPr>
                <a:t>, Prāta vētras pierakstīšana, Sešas domāšanas cepures, …</a:t>
              </a:r>
              <a:endParaRPr sz="2800">
                <a:solidFill>
                  <a:schemeClr val="dk1"/>
                </a:solidFill>
                <a:latin typeface="Calibri"/>
                <a:ea typeface="Calibri"/>
                <a:cs typeface="Calibri"/>
                <a:sym typeface="Calibri"/>
              </a:endParaRPr>
            </a:p>
          </p:txBody>
        </p:sp>
        <p:sp>
          <p:nvSpPr>
            <p:cNvPr id="148" name="Google Shape;148;p3"/>
            <p:cNvSpPr txBox="1"/>
            <p:nvPr/>
          </p:nvSpPr>
          <p:spPr>
            <a:xfrm>
              <a:off x="1720466" y="1841603"/>
              <a:ext cx="1023900" cy="214500"/>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b="1" lang="en-US" sz="3200">
                  <a:solidFill>
                    <a:srgbClr val="243255"/>
                  </a:solidFill>
                  <a:latin typeface="Calibri"/>
                  <a:ea typeface="Calibri"/>
                  <a:cs typeface="Calibri"/>
                  <a:sym typeface="Calibri"/>
                </a:rPr>
                <a:t>Komandas radošums un radošuma metodes</a:t>
              </a:r>
              <a:endParaRPr/>
            </a:p>
          </p:txBody>
        </p:sp>
      </p:grpSp>
      <p:sp>
        <p:nvSpPr>
          <p:cNvPr id="149" name="Google Shape;149;p3"/>
          <p:cNvSpPr txBox="1"/>
          <p:nvPr/>
        </p:nvSpPr>
        <p:spPr>
          <a:xfrm>
            <a:off x="11273572" y="4444083"/>
            <a:ext cx="4879500" cy="255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rgbClr val="243255"/>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Dizaina domāšanas sistēma</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Dizaina domāšanai raksturīgās piecas tēmas</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Četri dizaina domāšanas veidi</a:t>
            </a:r>
            <a:endParaRPr sz="2800">
              <a:solidFill>
                <a:schemeClr val="dk1"/>
              </a:solidFill>
              <a:latin typeface="Calibri"/>
              <a:ea typeface="Calibri"/>
              <a:cs typeface="Calibri"/>
              <a:sym typeface="Calibri"/>
            </a:endParaRPr>
          </a:p>
        </p:txBody>
      </p:sp>
      <p:sp>
        <p:nvSpPr>
          <p:cNvPr id="150" name="Google Shape;150;p3"/>
          <p:cNvSpPr txBox="1"/>
          <p:nvPr/>
        </p:nvSpPr>
        <p:spPr>
          <a:xfrm>
            <a:off x="11247632" y="3911554"/>
            <a:ext cx="4905544" cy="584775"/>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b="1" lang="en-US" sz="3200">
                <a:solidFill>
                  <a:srgbClr val="243255"/>
                </a:solidFill>
                <a:latin typeface="Calibri"/>
                <a:ea typeface="Calibri"/>
                <a:cs typeface="Calibri"/>
                <a:sym typeface="Calibri"/>
              </a:rPr>
              <a:t>Dizaina domāšana</a:t>
            </a:r>
            <a:endParaRPr/>
          </a:p>
        </p:txBody>
      </p:sp>
      <p:sp>
        <p:nvSpPr>
          <p:cNvPr id="151" name="Google Shape;151;p3"/>
          <p:cNvSpPr txBox="1"/>
          <p:nvPr/>
        </p:nvSpPr>
        <p:spPr>
          <a:xfrm>
            <a:off x="1966201" y="3279054"/>
            <a:ext cx="1584900" cy="4617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400">
                <a:solidFill>
                  <a:srgbClr val="243255"/>
                </a:solidFill>
                <a:latin typeface="Calibri"/>
                <a:ea typeface="Calibri"/>
                <a:cs typeface="Calibri"/>
                <a:sym typeface="Calibri"/>
              </a:rPr>
              <a:t>1</a:t>
            </a:r>
            <a:r>
              <a:rPr b="1" lang="en-US" sz="2400">
                <a:solidFill>
                  <a:srgbClr val="243255"/>
                </a:solidFill>
                <a:latin typeface="Calibri"/>
                <a:ea typeface="Calibri"/>
                <a:cs typeface="Calibri"/>
                <a:sym typeface="Calibri"/>
              </a:rPr>
              <a:t>. nodaļa</a:t>
            </a:r>
            <a:endParaRPr b="1" sz="2400">
              <a:solidFill>
                <a:srgbClr val="243255"/>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30"/>
          <p:cNvSpPr txBox="1"/>
          <p:nvPr/>
        </p:nvSpPr>
        <p:spPr>
          <a:xfrm>
            <a:off x="14635274" y="647700"/>
            <a:ext cx="32166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 nodaļa</a:t>
            </a:r>
            <a:endParaRPr b="1" i="0" sz="4800">
              <a:solidFill>
                <a:srgbClr val="E12227"/>
              </a:solidFill>
              <a:latin typeface="Tahoma"/>
              <a:ea typeface="Tahoma"/>
              <a:cs typeface="Tahoma"/>
              <a:sym typeface="Tahoma"/>
            </a:endParaRPr>
          </a:p>
        </p:txBody>
      </p:sp>
      <p:grpSp>
        <p:nvGrpSpPr>
          <p:cNvPr id="547" name="Google Shape;547;p30"/>
          <p:cNvGrpSpPr/>
          <p:nvPr/>
        </p:nvGrpSpPr>
        <p:grpSpPr>
          <a:xfrm>
            <a:off x="635000" y="1731323"/>
            <a:ext cx="16200000" cy="920270"/>
            <a:chOff x="0" y="7864"/>
            <a:chExt cx="16200000" cy="920270"/>
          </a:xfrm>
        </p:grpSpPr>
        <p:sp>
          <p:nvSpPr>
            <p:cNvPr id="548" name="Google Shape;548;p30"/>
            <p:cNvSpPr/>
            <p:nvPr/>
          </p:nvSpPr>
          <p:spPr>
            <a:xfrm>
              <a:off x="0" y="7864"/>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0"/>
            <p:cNvSpPr txBox="1"/>
            <p:nvPr/>
          </p:nvSpPr>
          <p:spPr>
            <a:xfrm>
              <a:off x="44924" y="52788"/>
              <a:ext cx="16110152" cy="830422"/>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Radošuma tehnikas:</a:t>
              </a:r>
              <a:r>
                <a:rPr lang="en-US" sz="3800">
                  <a:solidFill>
                    <a:schemeClr val="lt1"/>
                  </a:solidFill>
                  <a:latin typeface="Calibri"/>
                  <a:ea typeface="Calibri"/>
                  <a:cs typeface="Calibri"/>
                  <a:sym typeface="Calibri"/>
                </a:rPr>
                <a:t> Sešas domāšanas cepures</a:t>
              </a:r>
              <a:endParaRPr sz="3800">
                <a:solidFill>
                  <a:schemeClr val="lt1"/>
                </a:solidFill>
                <a:latin typeface="Calibri"/>
                <a:ea typeface="Calibri"/>
                <a:cs typeface="Calibri"/>
                <a:sym typeface="Calibri"/>
              </a:endParaRPr>
            </a:p>
          </p:txBody>
        </p:sp>
      </p:grpSp>
      <p:sp>
        <p:nvSpPr>
          <p:cNvPr id="550" name="Google Shape;550;p3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551" name="Google Shape;551;p3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552" name="Google Shape;552;p3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553" name="Google Shape;553;p30"/>
          <p:cNvGrpSpPr/>
          <p:nvPr/>
        </p:nvGrpSpPr>
        <p:grpSpPr>
          <a:xfrm>
            <a:off x="761999" y="3015599"/>
            <a:ext cx="10014579" cy="5093266"/>
            <a:chOff x="0" y="158099"/>
            <a:chExt cx="10014579" cy="5093266"/>
          </a:xfrm>
        </p:grpSpPr>
        <p:sp>
          <p:nvSpPr>
            <p:cNvPr id="554" name="Google Shape;554;p30"/>
            <p:cNvSpPr/>
            <p:nvPr/>
          </p:nvSpPr>
          <p:spPr>
            <a:xfrm>
              <a:off x="0" y="526365"/>
              <a:ext cx="10014579" cy="4725000"/>
            </a:xfrm>
            <a:prstGeom prst="rect">
              <a:avLst/>
            </a:prstGeom>
            <a:solidFill>
              <a:schemeClr val="lt1">
                <a:alpha val="89803"/>
              </a:schemeClr>
            </a:solidFill>
            <a:ln cap="flat" cmpd="sng" w="25400">
              <a:solidFill>
                <a:srgbClr val="E122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0"/>
            <p:cNvSpPr txBox="1"/>
            <p:nvPr/>
          </p:nvSpPr>
          <p:spPr>
            <a:xfrm>
              <a:off x="0" y="526365"/>
              <a:ext cx="10014579" cy="4725000"/>
            </a:xfrm>
            <a:prstGeom prst="rect">
              <a:avLst/>
            </a:prstGeom>
            <a:noFill/>
            <a:ln>
              <a:noFill/>
            </a:ln>
          </p:spPr>
          <p:txBody>
            <a:bodyPr anchorCtr="0" anchor="t" bIns="177800" lIns="777225" spcFirstLastPara="1" rIns="777225" wrap="square" tIns="520700">
              <a:noAutofit/>
            </a:bodyPr>
            <a:lstStyle/>
            <a:p>
              <a:pPr indent="-158750" lvl="1" marL="0" marR="0" rtl="0" algn="l">
                <a:lnSpc>
                  <a:spcPct val="90000"/>
                </a:lnSpc>
                <a:spcBef>
                  <a:spcPts val="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S</a:t>
              </a:r>
              <a:r>
                <a:rPr lang="en-US" sz="2500">
                  <a:solidFill>
                    <a:schemeClr val="dk1"/>
                  </a:solidFill>
                  <a:latin typeface="Calibri"/>
                  <a:ea typeface="Calibri"/>
                  <a:cs typeface="Calibri"/>
                  <a:sym typeface="Calibri"/>
                </a:rPr>
                <a:t>ešas dažādas kognitīvās pieejas kritiskajai domāšanai </a:t>
              </a:r>
              <a:endParaRPr sz="2500">
                <a:solidFill>
                  <a:schemeClr val="dk1"/>
                </a:solidFill>
                <a:latin typeface="Calibri"/>
                <a:ea typeface="Calibri"/>
                <a:cs typeface="Calibri"/>
                <a:sym typeface="Calibri"/>
              </a:endParaRPr>
            </a:p>
            <a:p>
              <a:pPr indent="-158750" lvl="1" marL="0" marR="0" rtl="0" algn="l">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Sešas cepures ir iekrāsotas dažādās krāsās, un katra no tām pārstāv atšķirīgu pieeju problēmai.</a:t>
              </a:r>
              <a:endParaRPr sz="2500">
                <a:solidFill>
                  <a:schemeClr val="dk1"/>
                </a:solidFill>
                <a:latin typeface="Calibri"/>
                <a:ea typeface="Calibri"/>
                <a:cs typeface="Calibri"/>
                <a:sym typeface="Calibri"/>
              </a:endParaRPr>
            </a:p>
            <a:p>
              <a:pPr indent="-158750" lvl="1" marL="0" marR="0" rtl="0" algn="l">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Krāsas ir šādas:</a:t>
              </a:r>
              <a:endParaRPr sz="2500">
                <a:solidFill>
                  <a:schemeClr val="dk1"/>
                </a:solidFill>
                <a:latin typeface="Calibri"/>
                <a:ea typeface="Calibri"/>
                <a:cs typeface="Calibri"/>
                <a:sym typeface="Calibri"/>
              </a:endParaRPr>
            </a:p>
            <a:p>
              <a:pPr indent="-225425" lvl="2" marL="0" marR="0" rtl="0" algn="l">
                <a:lnSpc>
                  <a:spcPct val="90000"/>
                </a:lnSpc>
                <a:spcBef>
                  <a:spcPts val="375"/>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Dzeltenā - priekšrocības, pozitīvie aspekti, spilgtums un optimisms.</a:t>
              </a:r>
              <a:endParaRPr sz="2500">
                <a:solidFill>
                  <a:schemeClr val="dk1"/>
                </a:solidFill>
                <a:latin typeface="Calibri"/>
                <a:ea typeface="Calibri"/>
                <a:cs typeface="Calibri"/>
                <a:sym typeface="Calibri"/>
              </a:endParaRPr>
            </a:p>
            <a:p>
              <a:pPr indent="-225425" lvl="2" marL="0" marR="0" rtl="0" algn="l">
                <a:lnSpc>
                  <a:spcPct val="90000"/>
                </a:lnSpc>
                <a:spcBef>
                  <a:spcPts val="375"/>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Melna - grūtības, negatīvie aspekti, piesardzība un kritiskums.</a:t>
              </a:r>
              <a:endParaRPr sz="2500">
                <a:solidFill>
                  <a:schemeClr val="dk1"/>
                </a:solidFill>
                <a:latin typeface="Calibri"/>
                <a:ea typeface="Calibri"/>
                <a:cs typeface="Calibri"/>
                <a:sym typeface="Calibri"/>
              </a:endParaRPr>
            </a:p>
            <a:p>
              <a:pPr indent="-225425" lvl="2" marL="0" marR="0" rtl="0" algn="l">
                <a:lnSpc>
                  <a:spcPct val="90000"/>
                </a:lnSpc>
                <a:spcBef>
                  <a:spcPts val="375"/>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Zilā - process, organizatoriskā domāšana: kopsavilkums, nākamie soļi...</a:t>
              </a:r>
              <a:endParaRPr sz="2500">
                <a:solidFill>
                  <a:schemeClr val="dk1"/>
                </a:solidFill>
                <a:latin typeface="Calibri"/>
                <a:ea typeface="Calibri"/>
                <a:cs typeface="Calibri"/>
                <a:sym typeface="Calibri"/>
              </a:endParaRPr>
            </a:p>
            <a:p>
              <a:pPr indent="-225425" lvl="2" marL="0" marR="0" rtl="0" algn="l">
                <a:lnSpc>
                  <a:spcPct val="90000"/>
                </a:lnSpc>
                <a:spcBef>
                  <a:spcPts val="375"/>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Zaļa - radošums, jaunas idejas, alternatīvas.</a:t>
              </a:r>
              <a:endParaRPr sz="2500">
                <a:solidFill>
                  <a:schemeClr val="dk1"/>
                </a:solidFill>
                <a:latin typeface="Calibri"/>
                <a:ea typeface="Calibri"/>
                <a:cs typeface="Calibri"/>
                <a:sym typeface="Calibri"/>
              </a:endParaRPr>
            </a:p>
            <a:p>
              <a:pPr indent="-225425" lvl="2" marL="0" marR="0" rtl="0" algn="l">
                <a:lnSpc>
                  <a:spcPct val="90000"/>
                </a:lnSpc>
                <a:spcBef>
                  <a:spcPts val="375"/>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Sarkana - Emocijas, Intuicija, instinkts un nojauta.</a:t>
              </a:r>
              <a:endParaRPr sz="2500">
                <a:solidFill>
                  <a:schemeClr val="dk1"/>
                </a:solidFill>
                <a:latin typeface="Calibri"/>
                <a:ea typeface="Calibri"/>
                <a:cs typeface="Calibri"/>
                <a:sym typeface="Calibri"/>
              </a:endParaRPr>
            </a:p>
            <a:p>
              <a:pPr indent="-225425" lvl="2" marL="0" marR="0" rtl="0" algn="l">
                <a:lnSpc>
                  <a:spcPct val="90000"/>
                </a:lnSpc>
                <a:spcBef>
                  <a:spcPts val="375"/>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Balts - Fakti, dati, racionalitāte.</a:t>
              </a:r>
              <a:endParaRPr sz="2500">
                <a:solidFill>
                  <a:schemeClr val="dk1"/>
                </a:solidFill>
                <a:latin typeface="Calibri"/>
                <a:ea typeface="Calibri"/>
                <a:cs typeface="Calibri"/>
                <a:sym typeface="Calibri"/>
              </a:endParaRPr>
            </a:p>
          </p:txBody>
        </p:sp>
        <p:sp>
          <p:nvSpPr>
            <p:cNvPr id="556" name="Google Shape;556;p30"/>
            <p:cNvSpPr/>
            <p:nvPr/>
          </p:nvSpPr>
          <p:spPr>
            <a:xfrm>
              <a:off x="500728" y="158099"/>
              <a:ext cx="7010205" cy="738000"/>
            </a:xfrm>
            <a:prstGeom prst="roundRect">
              <a:avLst>
                <a:gd fmla="val 16667" name="adj"/>
              </a:avLst>
            </a:prstGeom>
            <a:solidFill>
              <a:srgbClr val="E1222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0"/>
            <p:cNvSpPr txBox="1"/>
            <p:nvPr/>
          </p:nvSpPr>
          <p:spPr>
            <a:xfrm>
              <a:off x="536754" y="194125"/>
              <a:ext cx="6938153" cy="665948"/>
            </a:xfrm>
            <a:prstGeom prst="rect">
              <a:avLst/>
            </a:prstGeom>
            <a:noFill/>
            <a:ln>
              <a:noFill/>
            </a:ln>
          </p:spPr>
          <p:txBody>
            <a:bodyPr anchorCtr="0" anchor="ctr" bIns="0" lIns="264950" spcFirstLastPara="1" rIns="264950" wrap="square" tIns="0">
              <a:noAutofit/>
            </a:bodyPr>
            <a:lstStyle/>
            <a:p>
              <a:pPr indent="0" lvl="0" marL="0" marR="0" rtl="0" algn="l">
                <a:lnSpc>
                  <a:spcPct val="90000"/>
                </a:lnSpc>
                <a:spcBef>
                  <a:spcPts val="0"/>
                </a:spcBef>
                <a:spcAft>
                  <a:spcPts val="0"/>
                </a:spcAft>
                <a:buNone/>
              </a:pPr>
              <a:r>
                <a:rPr lang="en-US" sz="2500">
                  <a:solidFill>
                    <a:schemeClr val="lt1"/>
                  </a:solidFill>
                  <a:latin typeface="Calibri"/>
                  <a:ea typeface="Calibri"/>
                  <a:cs typeface="Calibri"/>
                  <a:sym typeface="Calibri"/>
                </a:rPr>
                <a:t>Sešu domāšanas cepuru metafora</a:t>
              </a:r>
              <a:endParaRPr sz="2500">
                <a:solidFill>
                  <a:schemeClr val="lt1"/>
                </a:solidFill>
                <a:latin typeface="Calibri"/>
                <a:ea typeface="Calibri"/>
                <a:cs typeface="Calibri"/>
                <a:sym typeface="Calibri"/>
              </a:endParaRPr>
            </a:p>
          </p:txBody>
        </p:sp>
      </p:grpSp>
      <p:pic>
        <p:nvPicPr>
          <p:cNvPr descr="Free &lt;strong&gt;Six&lt;/strong&gt; &lt;strong&gt;Hats&lt;/strong&gt; PowerPoint Template - Free PowerPoint ..." id="558" name="Google Shape;558;p30"/>
          <p:cNvPicPr preferRelativeResize="0"/>
          <p:nvPr/>
        </p:nvPicPr>
        <p:blipFill rotWithShape="1">
          <a:blip r:embed="rId5">
            <a:alphaModFix/>
          </a:blip>
          <a:srcRect b="0" l="0" r="0" t="0"/>
          <a:stretch/>
        </p:blipFill>
        <p:spPr>
          <a:xfrm>
            <a:off x="11049000" y="4305300"/>
            <a:ext cx="5638800" cy="3124200"/>
          </a:xfrm>
          <a:prstGeom prst="rect">
            <a:avLst/>
          </a:prstGeom>
          <a:noFill/>
          <a:ln cap="flat" cmpd="sng" w="9525">
            <a:solidFill>
              <a:srgbClr val="243255"/>
            </a:solidFill>
            <a:prstDash val="solid"/>
            <a:round/>
            <a:headEnd len="sm" w="sm" type="none"/>
            <a:tailEnd len="sm" w="sm" type="none"/>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31"/>
          <p:cNvSpPr txBox="1"/>
          <p:nvPr/>
        </p:nvSpPr>
        <p:spPr>
          <a:xfrm>
            <a:off x="14635275" y="647700"/>
            <a:ext cx="32166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3. nodaļa</a:t>
            </a:r>
            <a:endParaRPr b="1" i="0" sz="4800">
              <a:solidFill>
                <a:srgbClr val="E12227"/>
              </a:solidFill>
              <a:latin typeface="Tahoma"/>
              <a:ea typeface="Tahoma"/>
              <a:cs typeface="Tahoma"/>
              <a:sym typeface="Tahoma"/>
            </a:endParaRPr>
          </a:p>
        </p:txBody>
      </p:sp>
      <p:grpSp>
        <p:nvGrpSpPr>
          <p:cNvPr id="565" name="Google Shape;565;p31"/>
          <p:cNvGrpSpPr/>
          <p:nvPr/>
        </p:nvGrpSpPr>
        <p:grpSpPr>
          <a:xfrm>
            <a:off x="635000" y="1723459"/>
            <a:ext cx="16200000" cy="920270"/>
            <a:chOff x="0" y="0"/>
            <a:chExt cx="16200000" cy="920270"/>
          </a:xfrm>
        </p:grpSpPr>
        <p:sp>
          <p:nvSpPr>
            <p:cNvPr id="566" name="Google Shape;566;p31"/>
            <p:cNvSpPr/>
            <p:nvPr/>
          </p:nvSpPr>
          <p:spPr>
            <a:xfrm>
              <a:off x="0" y="0"/>
              <a:ext cx="16200000" cy="92027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1"/>
            <p:cNvSpPr txBox="1"/>
            <p:nvPr/>
          </p:nvSpPr>
          <p:spPr>
            <a:xfrm>
              <a:off x="44924" y="44924"/>
              <a:ext cx="16110152" cy="830422"/>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Dizaina domāšana</a:t>
              </a:r>
              <a:endParaRPr sz="3800">
                <a:solidFill>
                  <a:schemeClr val="lt1"/>
                </a:solidFill>
                <a:latin typeface="Calibri"/>
                <a:ea typeface="Calibri"/>
                <a:cs typeface="Calibri"/>
                <a:sym typeface="Calibri"/>
              </a:endParaRPr>
            </a:p>
          </p:txBody>
        </p:sp>
      </p:grpSp>
      <p:sp>
        <p:nvSpPr>
          <p:cNvPr id="568" name="Google Shape;568;p3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569" name="Google Shape;569;p3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570" name="Google Shape;570;p3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571" name="Google Shape;571;p31"/>
          <p:cNvGrpSpPr/>
          <p:nvPr/>
        </p:nvGrpSpPr>
        <p:grpSpPr>
          <a:xfrm>
            <a:off x="761999" y="2972909"/>
            <a:ext cx="15849601" cy="5331781"/>
            <a:chOff x="0" y="115409"/>
            <a:chExt cx="15849601" cy="5331781"/>
          </a:xfrm>
        </p:grpSpPr>
        <p:sp>
          <p:nvSpPr>
            <p:cNvPr id="572" name="Google Shape;572;p31"/>
            <p:cNvSpPr/>
            <p:nvPr/>
          </p:nvSpPr>
          <p:spPr>
            <a:xfrm>
              <a:off x="0" y="395849"/>
              <a:ext cx="15849601" cy="2633400"/>
            </a:xfrm>
            <a:prstGeom prst="rect">
              <a:avLst/>
            </a:prstGeom>
            <a:solidFill>
              <a:schemeClr val="lt1"/>
            </a:solidFill>
            <a:ln cap="flat" cmpd="sng" w="25400">
              <a:solidFill>
                <a:srgbClr val="2432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1"/>
            <p:cNvSpPr txBox="1"/>
            <p:nvPr/>
          </p:nvSpPr>
          <p:spPr>
            <a:xfrm>
              <a:off x="0" y="395849"/>
              <a:ext cx="15849601" cy="2633400"/>
            </a:xfrm>
            <a:prstGeom prst="rect">
              <a:avLst/>
            </a:prstGeom>
            <a:noFill/>
            <a:ln>
              <a:noFill/>
            </a:ln>
          </p:spPr>
          <p:txBody>
            <a:bodyPr anchorCtr="0" anchor="t" bIns="135125" lIns="1230100" spcFirstLastPara="1" rIns="1230100" wrap="square" tIns="395725">
              <a:noAutofit/>
            </a:bodyPr>
            <a:lstStyle/>
            <a:p>
              <a:pPr indent="-171450" lvl="1" marL="171450" marR="0" rtl="0" algn="l">
                <a:lnSpc>
                  <a:spcPct val="90000"/>
                </a:lnSpc>
                <a:spcBef>
                  <a:spcPts val="285"/>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Dizaina domāšana ir process, ko regulāri izmanto dizaineri, </a:t>
              </a:r>
              <a:endParaRPr sz="1900">
                <a:solidFill>
                  <a:schemeClr val="dk1"/>
                </a:solidFill>
                <a:latin typeface="Calibri"/>
                <a:ea typeface="Calibri"/>
                <a:cs typeface="Calibri"/>
                <a:sym typeface="Calibri"/>
              </a:endParaRPr>
            </a:p>
            <a:p>
              <a:pPr indent="-171450" lvl="1" marL="171450" marR="0" rtl="0" algn="l">
                <a:lnSpc>
                  <a:spcPct val="90000"/>
                </a:lnSpc>
                <a:spcBef>
                  <a:spcPts val="285"/>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strauji izplatās organizāciju vidū kā līdzeklis inovāciju veicināšanai, izmantojot radošu problēmu risināšanas procesu.</a:t>
              </a:r>
              <a:endParaRPr sz="1900">
                <a:solidFill>
                  <a:schemeClr val="dk1"/>
                </a:solidFill>
                <a:latin typeface="Calibri"/>
                <a:ea typeface="Calibri"/>
                <a:cs typeface="Calibri"/>
                <a:sym typeface="Calibri"/>
              </a:endParaRPr>
            </a:p>
            <a:p>
              <a:pPr indent="-171450" lvl="1" marL="171450" marR="0" rtl="0" algn="l">
                <a:lnSpc>
                  <a:spcPct val="90000"/>
                </a:lnSpc>
                <a:spcBef>
                  <a:spcPts val="285"/>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 Uzņēmēji var izmantot dizaina domāšanu, t. i., refleksiju, alternatīvas, vizualizāciju, radošu problēmu risināšanu, lai identificētu unikālas riska iespējas.</a:t>
              </a:r>
              <a:endParaRPr sz="1900">
                <a:solidFill>
                  <a:schemeClr val="dk1"/>
                </a:solidFill>
                <a:latin typeface="Calibri"/>
                <a:ea typeface="Calibri"/>
                <a:cs typeface="Calibri"/>
                <a:sym typeface="Calibri"/>
              </a:endParaRPr>
            </a:p>
            <a:p>
              <a:pPr indent="-171450" lvl="1" marL="171450" marR="0" rtl="0" algn="l">
                <a:lnSpc>
                  <a:spcPct val="90000"/>
                </a:lnSpc>
                <a:spcBef>
                  <a:spcPts val="285"/>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Neveiksmes un grūtības netiek uzskatītas par draudiem, </a:t>
              </a:r>
              <a:endParaRPr sz="1900">
                <a:solidFill>
                  <a:schemeClr val="dk1"/>
                </a:solidFill>
                <a:latin typeface="Calibri"/>
                <a:ea typeface="Calibri"/>
                <a:cs typeface="Calibri"/>
                <a:sym typeface="Calibri"/>
              </a:endParaRPr>
            </a:p>
            <a:p>
              <a:pPr indent="-171450" lvl="2" marL="342900" marR="0" rtl="0" algn="l">
                <a:lnSpc>
                  <a:spcPct val="90000"/>
                </a:lnSpc>
                <a:spcBef>
                  <a:spcPts val="285"/>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tas ir veids, kā turpināt mācīties</a:t>
              </a:r>
              <a:endParaRPr sz="1900">
                <a:solidFill>
                  <a:schemeClr val="dk1"/>
                </a:solidFill>
                <a:latin typeface="Calibri"/>
                <a:ea typeface="Calibri"/>
                <a:cs typeface="Calibri"/>
                <a:sym typeface="Calibri"/>
              </a:endParaRPr>
            </a:p>
            <a:p>
              <a:pPr indent="-171450" lvl="2" marL="342900" marR="0" rtl="0" algn="l">
                <a:lnSpc>
                  <a:spcPct val="90000"/>
                </a:lnSpc>
                <a:spcBef>
                  <a:spcPts val="285"/>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neveiksmes mudina cilvēkus radīt inovatīvas idejas un risinājumus. </a:t>
              </a:r>
              <a:r>
                <a:rPr b="0" i="0" lang="en-US" sz="1900" u="none" cap="none" strike="noStrike">
                  <a:solidFill>
                    <a:schemeClr val="dk1"/>
                  </a:solidFill>
                  <a:latin typeface="Calibri"/>
                  <a:ea typeface="Calibri"/>
                  <a:cs typeface="Calibri"/>
                  <a:sym typeface="Calibri"/>
                </a:rPr>
                <a:t> </a:t>
              </a:r>
              <a:endParaRPr b="0" i="0" sz="1900" u="none" cap="none" strike="noStrike">
                <a:solidFill>
                  <a:schemeClr val="dk1"/>
                </a:solidFill>
                <a:latin typeface="Calibri"/>
                <a:ea typeface="Calibri"/>
                <a:cs typeface="Calibri"/>
                <a:sym typeface="Calibri"/>
              </a:endParaRPr>
            </a:p>
          </p:txBody>
        </p:sp>
        <p:sp>
          <p:nvSpPr>
            <p:cNvPr id="574" name="Google Shape;574;p31"/>
            <p:cNvSpPr/>
            <p:nvPr/>
          </p:nvSpPr>
          <p:spPr>
            <a:xfrm>
              <a:off x="792480" y="115409"/>
              <a:ext cx="11094720" cy="560880"/>
            </a:xfrm>
            <a:prstGeom prst="roundRect">
              <a:avLst>
                <a:gd fmla="val 16667" name="adj"/>
              </a:avLst>
            </a:prstGeom>
            <a:solidFill>
              <a:srgbClr val="E1222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1"/>
            <p:cNvSpPr txBox="1"/>
            <p:nvPr/>
          </p:nvSpPr>
          <p:spPr>
            <a:xfrm>
              <a:off x="819860" y="142789"/>
              <a:ext cx="11039960" cy="506120"/>
            </a:xfrm>
            <a:prstGeom prst="rect">
              <a:avLst/>
            </a:prstGeom>
            <a:noFill/>
            <a:ln>
              <a:noFill/>
            </a:ln>
          </p:spPr>
          <p:txBody>
            <a:bodyPr anchorCtr="0" anchor="ctr" bIns="0" lIns="419350" spcFirstLastPara="1" rIns="419350" wrap="square" tIns="0">
              <a:noAutofit/>
            </a:bodyPr>
            <a:lstStyle/>
            <a:p>
              <a:pPr indent="0" lvl="0" marL="0" marR="0" rtl="0" algn="l">
                <a:lnSpc>
                  <a:spcPct val="90000"/>
                </a:lnSpc>
                <a:spcBef>
                  <a:spcPts val="0"/>
                </a:spcBef>
                <a:spcAft>
                  <a:spcPts val="0"/>
                </a:spcAft>
                <a:buNone/>
              </a:pPr>
              <a:r>
                <a:rPr lang="en-US" sz="1900">
                  <a:solidFill>
                    <a:schemeClr val="lt1"/>
                  </a:solidFill>
                  <a:latin typeface="Calibri"/>
                  <a:ea typeface="Calibri"/>
                  <a:cs typeface="Calibri"/>
                  <a:sym typeface="Calibri"/>
                </a:rPr>
                <a:t>Joprojām trūkst vispārpieņemtas dizaina domāšanas definīcijas. </a:t>
              </a:r>
              <a:endParaRPr sz="1900">
                <a:solidFill>
                  <a:schemeClr val="lt1"/>
                </a:solidFill>
                <a:latin typeface="Calibri"/>
                <a:ea typeface="Calibri"/>
                <a:cs typeface="Calibri"/>
                <a:sym typeface="Calibri"/>
              </a:endParaRPr>
            </a:p>
          </p:txBody>
        </p:sp>
        <p:sp>
          <p:nvSpPr>
            <p:cNvPr id="576" name="Google Shape;576;p31"/>
            <p:cNvSpPr/>
            <p:nvPr/>
          </p:nvSpPr>
          <p:spPr>
            <a:xfrm>
              <a:off x="0" y="3412290"/>
              <a:ext cx="15849601" cy="2034900"/>
            </a:xfrm>
            <a:prstGeom prst="rect">
              <a:avLst/>
            </a:prstGeom>
            <a:solidFill>
              <a:schemeClr val="lt1"/>
            </a:solidFill>
            <a:ln cap="flat" cmpd="sng" w="25400">
              <a:solidFill>
                <a:srgbClr val="2432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1"/>
            <p:cNvSpPr txBox="1"/>
            <p:nvPr/>
          </p:nvSpPr>
          <p:spPr>
            <a:xfrm>
              <a:off x="0" y="3412290"/>
              <a:ext cx="15849601" cy="2034900"/>
            </a:xfrm>
            <a:prstGeom prst="rect">
              <a:avLst/>
            </a:prstGeom>
            <a:noFill/>
            <a:ln>
              <a:noFill/>
            </a:ln>
          </p:spPr>
          <p:txBody>
            <a:bodyPr anchorCtr="0" anchor="t" bIns="135125" lIns="1230100" spcFirstLastPara="1" rIns="1230100" wrap="square" tIns="395725">
              <a:noAutofit/>
            </a:bodyPr>
            <a:lstStyle/>
            <a:p>
              <a:pPr indent="-171450" lvl="1" marL="171450" marR="0" rtl="0" algn="l">
                <a:lnSpc>
                  <a:spcPct val="90000"/>
                </a:lnSpc>
                <a:spcBef>
                  <a:spcPts val="285"/>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Lietotāju fokuss, </a:t>
              </a:r>
              <a:endParaRPr sz="1900">
                <a:solidFill>
                  <a:schemeClr val="dk1"/>
                </a:solidFill>
                <a:latin typeface="Calibri"/>
                <a:ea typeface="Calibri"/>
                <a:cs typeface="Calibri"/>
                <a:sym typeface="Calibri"/>
              </a:endParaRPr>
            </a:p>
            <a:p>
              <a:pPr indent="-171450" lvl="1" marL="171450" marR="0" rtl="0" algn="l">
                <a:lnSpc>
                  <a:spcPct val="90000"/>
                </a:lnSpc>
                <a:spcBef>
                  <a:spcPts val="285"/>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Problēmas iekļaušana rāmjos, </a:t>
              </a:r>
              <a:endParaRPr sz="1900">
                <a:solidFill>
                  <a:schemeClr val="dk1"/>
                </a:solidFill>
                <a:latin typeface="Calibri"/>
                <a:ea typeface="Calibri"/>
                <a:cs typeface="Calibri"/>
                <a:sym typeface="Calibri"/>
              </a:endParaRPr>
            </a:p>
            <a:p>
              <a:pPr indent="-171450" lvl="1" marL="171450" marR="0" rtl="0" algn="l">
                <a:lnSpc>
                  <a:spcPct val="90000"/>
                </a:lnSpc>
                <a:spcBef>
                  <a:spcPts val="285"/>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Daudzveidība,</a:t>
              </a:r>
              <a:endParaRPr sz="1900">
                <a:solidFill>
                  <a:schemeClr val="dk1"/>
                </a:solidFill>
                <a:latin typeface="Calibri"/>
                <a:ea typeface="Calibri"/>
                <a:cs typeface="Calibri"/>
                <a:sym typeface="Calibri"/>
              </a:endParaRPr>
            </a:p>
            <a:p>
              <a:pPr indent="-171450" lvl="1" marL="171450" marR="0" rtl="0" algn="l">
                <a:lnSpc>
                  <a:spcPct val="90000"/>
                </a:lnSpc>
                <a:spcBef>
                  <a:spcPts val="285"/>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Eksperimentēšana,</a:t>
              </a:r>
              <a:endParaRPr sz="1900">
                <a:solidFill>
                  <a:schemeClr val="dk1"/>
                </a:solidFill>
                <a:latin typeface="Calibri"/>
                <a:ea typeface="Calibri"/>
                <a:cs typeface="Calibri"/>
                <a:sym typeface="Calibri"/>
              </a:endParaRPr>
            </a:p>
            <a:p>
              <a:pPr indent="-171450" lvl="1" marL="171450" marR="0" rtl="0" algn="l">
                <a:lnSpc>
                  <a:spcPct val="90000"/>
                </a:lnSpc>
                <a:spcBef>
                  <a:spcPts val="285"/>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Vizualizācija.</a:t>
              </a:r>
              <a:endParaRPr sz="1900">
                <a:solidFill>
                  <a:schemeClr val="dk1"/>
                </a:solidFill>
                <a:latin typeface="Calibri"/>
                <a:ea typeface="Calibri"/>
                <a:cs typeface="Calibri"/>
                <a:sym typeface="Calibri"/>
              </a:endParaRPr>
            </a:p>
          </p:txBody>
        </p:sp>
        <p:sp>
          <p:nvSpPr>
            <p:cNvPr id="578" name="Google Shape;578;p31"/>
            <p:cNvSpPr/>
            <p:nvPr/>
          </p:nvSpPr>
          <p:spPr>
            <a:xfrm>
              <a:off x="792480" y="3131850"/>
              <a:ext cx="11094720" cy="560880"/>
            </a:xfrm>
            <a:prstGeom prst="roundRect">
              <a:avLst>
                <a:gd fmla="val 16667" name="adj"/>
              </a:avLst>
            </a:prstGeom>
            <a:solidFill>
              <a:srgbClr val="E1222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1"/>
            <p:cNvSpPr txBox="1"/>
            <p:nvPr/>
          </p:nvSpPr>
          <p:spPr>
            <a:xfrm>
              <a:off x="819860" y="3159230"/>
              <a:ext cx="11039960" cy="506120"/>
            </a:xfrm>
            <a:prstGeom prst="rect">
              <a:avLst/>
            </a:prstGeom>
            <a:noFill/>
            <a:ln>
              <a:noFill/>
            </a:ln>
          </p:spPr>
          <p:txBody>
            <a:bodyPr anchorCtr="0" anchor="ctr" bIns="0" lIns="419350" spcFirstLastPara="1" rIns="419350" wrap="square" tIns="0">
              <a:noAutofit/>
            </a:bodyPr>
            <a:lstStyle/>
            <a:p>
              <a:pPr indent="0" lvl="0" marL="0" marR="0" rtl="0" algn="l">
                <a:lnSpc>
                  <a:spcPct val="90000"/>
                </a:lnSpc>
                <a:spcBef>
                  <a:spcPts val="0"/>
                </a:spcBef>
                <a:spcAft>
                  <a:spcPts val="0"/>
                </a:spcAft>
                <a:buNone/>
              </a:pPr>
              <a:r>
                <a:rPr lang="en-US" sz="1900">
                  <a:solidFill>
                    <a:schemeClr val="lt1"/>
                  </a:solidFill>
                  <a:latin typeface="Calibri"/>
                  <a:ea typeface="Calibri"/>
                  <a:cs typeface="Calibri"/>
                  <a:sym typeface="Calibri"/>
                </a:rPr>
                <a:t>Struktūra (Carlgren et al., 2016):</a:t>
              </a:r>
              <a:endParaRPr sz="1900">
                <a:solidFill>
                  <a:schemeClr val="lt1"/>
                </a:solidFill>
                <a:latin typeface="Calibri"/>
                <a:ea typeface="Calibri"/>
                <a:cs typeface="Calibri"/>
                <a:sym typeface="Calibri"/>
              </a:endParaRPr>
            </a:p>
          </p:txBody>
        </p:sp>
      </p:grpSp>
    </p:spTree>
  </p:cSld>
  <p:clrMapOvr>
    <a:masterClrMapping/>
  </p:clrMapOvr>
  <p:transition spd="slow" p14:dur="1500">
    <p:random/>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graphicFrame>
        <p:nvGraphicFramePr>
          <p:cNvPr id="584" name="Google Shape;584;p32"/>
          <p:cNvGraphicFramePr/>
          <p:nvPr/>
        </p:nvGraphicFramePr>
        <p:xfrm>
          <a:off x="685800" y="419100"/>
          <a:ext cx="3000000" cy="3000000"/>
        </p:xfrm>
        <a:graphic>
          <a:graphicData uri="http://schemas.openxmlformats.org/drawingml/2006/table">
            <a:tbl>
              <a:tblPr bandRow="1" firstRow="1">
                <a:noFill/>
                <a:tableStyleId>{69FAF2B0-970B-4CD4-B97F-F1DB131C2BFF}</a:tableStyleId>
              </a:tblPr>
              <a:tblGrid>
                <a:gridCol w="8267700"/>
                <a:gridCol w="8267700"/>
              </a:tblGrid>
              <a:tr h="1025375">
                <a:tc gridSpan="2">
                  <a:txBody>
                    <a:bodyPr/>
                    <a:lstStyle/>
                    <a:p>
                      <a:pPr indent="0" lvl="0" marL="0" marR="0" rtl="0" algn="ctr">
                        <a:lnSpc>
                          <a:spcPct val="100000"/>
                        </a:lnSpc>
                        <a:spcBef>
                          <a:spcPts val="0"/>
                        </a:spcBef>
                        <a:spcAft>
                          <a:spcPts val="0"/>
                        </a:spcAft>
                        <a:buSzPts val="3200"/>
                        <a:buFont typeface="Calibri"/>
                        <a:buNone/>
                      </a:pPr>
                      <a:r>
                        <a:rPr lang="en-US" sz="3200"/>
                        <a:t>Galvenās dizaina domāšanas prakses (Dell'Era et al., 2018, lpp.330)</a:t>
                      </a:r>
                      <a:endParaRPr sz="32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2227"/>
                    </a:solidFill>
                  </a:tcPr>
                </a:tc>
                <a:tc hMerge="1"/>
              </a:tr>
              <a:tr h="1120800">
                <a:tc>
                  <a:txBody>
                    <a:bodyPr/>
                    <a:lstStyle/>
                    <a:p>
                      <a:pPr indent="0" lvl="0" marL="0" marR="0" rtl="0" algn="ctr">
                        <a:spcBef>
                          <a:spcPts val="0"/>
                        </a:spcBef>
                        <a:spcAft>
                          <a:spcPts val="0"/>
                        </a:spcAft>
                        <a:buNone/>
                      </a:pPr>
                      <a:r>
                        <a:rPr b="1" lang="en-US" sz="3200">
                          <a:solidFill>
                            <a:srgbClr val="243255"/>
                          </a:solidFill>
                        </a:rPr>
                        <a:t>Tēma</a:t>
                      </a:r>
                      <a:endParaRPr b="1" sz="3200" u="none" cap="none" strike="noStrike">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3200">
                          <a:solidFill>
                            <a:srgbClr val="243255"/>
                          </a:solidFill>
                        </a:rPr>
                        <a:t>Prakses</a:t>
                      </a:r>
                      <a:endParaRPr b="1" sz="3200" u="none" cap="none" strike="noStrike">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20800">
                <a:tc>
                  <a:txBody>
                    <a:bodyPr/>
                    <a:lstStyle/>
                    <a:p>
                      <a:pPr indent="0" lvl="0" marL="0" marR="0" rtl="0" algn="ctr">
                        <a:spcBef>
                          <a:spcPts val="0"/>
                        </a:spcBef>
                        <a:spcAft>
                          <a:spcPts val="0"/>
                        </a:spcAft>
                        <a:buNone/>
                      </a:pPr>
                      <a:r>
                        <a:rPr lang="en-US" sz="2400">
                          <a:solidFill>
                            <a:srgbClr val="243255"/>
                          </a:solidFill>
                        </a:rPr>
                        <a:t>Uz cilvēku orientēts dizains</a:t>
                      </a:r>
                      <a:endParaRPr b="0" sz="2400" u="none" cap="none" strike="noStrike">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342900" lvl="0" marL="1609725" marR="0" rtl="0" algn="l">
                        <a:lnSpc>
                          <a:spcPct val="100000"/>
                        </a:lnSpc>
                        <a:spcBef>
                          <a:spcPts val="0"/>
                        </a:spcBef>
                        <a:spcAft>
                          <a:spcPts val="0"/>
                        </a:spcAft>
                        <a:buClr>
                          <a:srgbClr val="243255"/>
                        </a:buClr>
                        <a:buSzPts val="2400"/>
                        <a:buChar char="•"/>
                      </a:pPr>
                      <a:r>
                        <a:rPr lang="en-US" sz="2400">
                          <a:solidFill>
                            <a:srgbClr val="243255"/>
                          </a:solidFill>
                        </a:rPr>
                        <a:t>Lietotāju iesaistīšana</a:t>
                      </a:r>
                      <a:endParaRPr sz="2400">
                        <a:solidFill>
                          <a:srgbClr val="243255"/>
                        </a:solidFill>
                      </a:endParaRPr>
                    </a:p>
                    <a:p>
                      <a:pPr indent="-342900" lvl="0" marL="1609725" marR="0" rtl="0" algn="l">
                        <a:lnSpc>
                          <a:spcPct val="100000"/>
                        </a:lnSpc>
                        <a:spcBef>
                          <a:spcPts val="0"/>
                        </a:spcBef>
                        <a:spcAft>
                          <a:spcPts val="0"/>
                        </a:spcAft>
                        <a:buClr>
                          <a:srgbClr val="243255"/>
                        </a:buClr>
                        <a:buSzPts val="2400"/>
                        <a:buChar char="•"/>
                      </a:pPr>
                      <a:r>
                        <a:rPr lang="en-US" sz="2400">
                          <a:solidFill>
                            <a:srgbClr val="243255"/>
                          </a:solidFill>
                        </a:rPr>
                        <a:t>Cilvēku empātijas veidošana</a:t>
                      </a:r>
                      <a:endParaRPr sz="2400">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20800">
                <a:tc>
                  <a:txBody>
                    <a:bodyPr/>
                    <a:lstStyle/>
                    <a:p>
                      <a:pPr indent="0" lvl="0" marL="95250" marR="0" rtl="0" algn="ctr">
                        <a:spcBef>
                          <a:spcPts val="0"/>
                        </a:spcBef>
                        <a:spcAft>
                          <a:spcPts val="0"/>
                        </a:spcAft>
                        <a:buClr>
                          <a:srgbClr val="243255"/>
                        </a:buClr>
                        <a:buSzPts val="2400"/>
                        <a:buFont typeface="Arial"/>
                        <a:buNone/>
                      </a:pPr>
                      <a:r>
                        <a:rPr lang="en-US" sz="2400">
                          <a:solidFill>
                            <a:srgbClr val="243255"/>
                          </a:solidFill>
                        </a:rPr>
                        <a:t>Problēmas formulēšana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1609725" marR="0" rtl="0" algn="l">
                        <a:spcBef>
                          <a:spcPts val="0"/>
                        </a:spcBef>
                        <a:spcAft>
                          <a:spcPts val="0"/>
                        </a:spcAft>
                        <a:buClr>
                          <a:srgbClr val="243255"/>
                        </a:buClr>
                        <a:buSzPts val="2400"/>
                        <a:buChar char="•"/>
                      </a:pPr>
                      <a:r>
                        <a:rPr lang="en-US" sz="2400">
                          <a:solidFill>
                            <a:srgbClr val="243255"/>
                          </a:solidFill>
                        </a:rPr>
                        <a:t>Rāmēšana un pārrāmēšana</a:t>
                      </a:r>
                      <a:endParaRPr sz="2400">
                        <a:solidFill>
                          <a:srgbClr val="243255"/>
                        </a:solidFill>
                      </a:endParaRPr>
                    </a:p>
                    <a:p>
                      <a:pPr indent="-285750" lvl="0" marL="1609725" marR="0" rtl="0" algn="l">
                        <a:spcBef>
                          <a:spcPts val="0"/>
                        </a:spcBef>
                        <a:spcAft>
                          <a:spcPts val="0"/>
                        </a:spcAft>
                        <a:buClr>
                          <a:srgbClr val="243255"/>
                        </a:buClr>
                        <a:buSzPts val="2400"/>
                        <a:buChar char="•"/>
                      </a:pPr>
                      <a:r>
                        <a:rPr lang="en-US" sz="2400">
                          <a:solidFill>
                            <a:srgbClr val="243255"/>
                          </a:solidFill>
                        </a:rPr>
                        <a:t>Abduktīvā argumentācija</a:t>
                      </a:r>
                      <a:endParaRPr sz="2400">
                        <a:solidFill>
                          <a:srgbClr val="243255"/>
                        </a:solidFill>
                      </a:endParaRPr>
                    </a:p>
                    <a:p>
                      <a:pPr indent="-285750" lvl="0" marL="1609725" marR="0" rtl="0" algn="l">
                        <a:spcBef>
                          <a:spcPts val="0"/>
                        </a:spcBef>
                        <a:spcAft>
                          <a:spcPts val="0"/>
                        </a:spcAft>
                        <a:buClr>
                          <a:srgbClr val="243255"/>
                        </a:buClr>
                        <a:buSzPts val="2400"/>
                        <a:buChar char="•"/>
                      </a:pPr>
                      <a:r>
                        <a:rPr lang="en-US" sz="2400">
                          <a:solidFill>
                            <a:srgbClr val="243255"/>
                          </a:solidFill>
                        </a:rPr>
                        <a:t>Neviennozīmības pieņemšana</a:t>
                      </a:r>
                      <a:endParaRPr sz="2400">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20800">
                <a:tc>
                  <a:txBody>
                    <a:bodyPr/>
                    <a:lstStyle/>
                    <a:p>
                      <a:pPr indent="0" lvl="0" marL="0" marR="0" rtl="0" algn="ctr">
                        <a:lnSpc>
                          <a:spcPct val="100000"/>
                        </a:lnSpc>
                        <a:spcBef>
                          <a:spcPts val="0"/>
                        </a:spcBef>
                        <a:spcAft>
                          <a:spcPts val="0"/>
                        </a:spcAft>
                        <a:buClr>
                          <a:srgbClr val="243255"/>
                        </a:buClr>
                        <a:buSzPts val="2400"/>
                        <a:buFont typeface="Calibri"/>
                        <a:buNone/>
                      </a:pPr>
                      <a:r>
                        <a:rPr lang="en-US" sz="2400">
                          <a:solidFill>
                            <a:srgbClr val="243255"/>
                          </a:solidFill>
                        </a:rPr>
                        <a:t>Daudzveidība</a:t>
                      </a:r>
                      <a:endParaRPr b="0" sz="2400" u="none" cap="none" strike="noStrike">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342900" lvl="0" marL="1528762" marR="0" rtl="0" algn="l">
                        <a:lnSpc>
                          <a:spcPct val="100000"/>
                        </a:lnSpc>
                        <a:spcBef>
                          <a:spcPts val="0"/>
                        </a:spcBef>
                        <a:spcAft>
                          <a:spcPts val="0"/>
                        </a:spcAft>
                        <a:buClr>
                          <a:srgbClr val="243255"/>
                        </a:buClr>
                        <a:buSzPts val="2400"/>
                        <a:buChar char="•"/>
                      </a:pPr>
                      <a:r>
                        <a:rPr lang="en-US" sz="2400">
                          <a:solidFill>
                            <a:srgbClr val="243255"/>
                          </a:solidFill>
                        </a:rPr>
                        <a:t>Integratīvā domāšana</a:t>
                      </a:r>
                      <a:endParaRPr sz="2400">
                        <a:solidFill>
                          <a:srgbClr val="243255"/>
                        </a:solidFill>
                      </a:endParaRPr>
                    </a:p>
                    <a:p>
                      <a:pPr indent="-342900" lvl="0" marL="1528762" marR="0" rtl="0" algn="l">
                        <a:lnSpc>
                          <a:spcPct val="100000"/>
                        </a:lnSpc>
                        <a:spcBef>
                          <a:spcPts val="0"/>
                        </a:spcBef>
                        <a:spcAft>
                          <a:spcPts val="0"/>
                        </a:spcAft>
                        <a:buClr>
                          <a:srgbClr val="243255"/>
                        </a:buClr>
                        <a:buSzPts val="2400"/>
                        <a:buChar char="•"/>
                      </a:pPr>
                      <a:r>
                        <a:rPr lang="en-US" sz="2400">
                          <a:solidFill>
                            <a:srgbClr val="243255"/>
                          </a:solidFill>
                        </a:rPr>
                        <a:t>Holistiskā domāšana</a:t>
                      </a:r>
                      <a:endParaRPr sz="2400">
                        <a:solidFill>
                          <a:srgbClr val="243255"/>
                        </a:solidFill>
                      </a:endParaRPr>
                    </a:p>
                    <a:p>
                      <a:pPr indent="-342900" lvl="0" marL="1528762" marR="0" rtl="0" algn="l">
                        <a:lnSpc>
                          <a:spcPct val="100000"/>
                        </a:lnSpc>
                        <a:spcBef>
                          <a:spcPts val="0"/>
                        </a:spcBef>
                        <a:spcAft>
                          <a:spcPts val="0"/>
                        </a:spcAft>
                        <a:buClr>
                          <a:srgbClr val="243255"/>
                        </a:buClr>
                        <a:buSzPts val="2400"/>
                        <a:buChar char="•"/>
                      </a:pPr>
                      <a:r>
                        <a:rPr lang="en-US" sz="2400">
                          <a:solidFill>
                            <a:srgbClr val="243255"/>
                          </a:solidFill>
                        </a:rPr>
                        <a:t>Starpdisciplināra sadarbība</a:t>
                      </a:r>
                      <a:endParaRPr sz="2400">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20800">
                <a:tc>
                  <a:txBody>
                    <a:bodyPr/>
                    <a:lstStyle/>
                    <a:p>
                      <a:pPr indent="0" lvl="0" marL="0" marR="0" rtl="0" algn="ctr">
                        <a:spcBef>
                          <a:spcPts val="0"/>
                        </a:spcBef>
                        <a:spcAft>
                          <a:spcPts val="0"/>
                        </a:spcAft>
                        <a:buClr>
                          <a:srgbClr val="243255"/>
                        </a:buClr>
                        <a:buSzPts val="2400"/>
                        <a:buFont typeface="Arial"/>
                        <a:buNone/>
                      </a:pPr>
                      <a:r>
                        <a:rPr lang="en-US" sz="2400">
                          <a:solidFill>
                            <a:srgbClr val="243255"/>
                          </a:solidFill>
                        </a:rPr>
                        <a:t>Eksperimentēšana</a:t>
                      </a:r>
                      <a:endParaRPr sz="2400" u="none" cap="none" strike="noStrike">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1609725" marR="0" rtl="0" algn="l">
                        <a:spcBef>
                          <a:spcPts val="0"/>
                        </a:spcBef>
                        <a:spcAft>
                          <a:spcPts val="0"/>
                        </a:spcAft>
                        <a:buClr>
                          <a:srgbClr val="243255"/>
                        </a:buClr>
                        <a:buSzPts val="2400"/>
                        <a:buChar char="•"/>
                      </a:pPr>
                      <a:r>
                        <a:rPr lang="en-US" sz="2400">
                          <a:solidFill>
                            <a:srgbClr val="243255"/>
                          </a:solidFill>
                        </a:rPr>
                        <a:t>Mācīšanās darot</a:t>
                      </a:r>
                      <a:endParaRPr sz="2400">
                        <a:solidFill>
                          <a:srgbClr val="243255"/>
                        </a:solidFill>
                      </a:endParaRPr>
                    </a:p>
                    <a:p>
                      <a:pPr indent="-285750" lvl="0" marL="1609725" marR="0" rtl="0" algn="l">
                        <a:spcBef>
                          <a:spcPts val="0"/>
                        </a:spcBef>
                        <a:spcAft>
                          <a:spcPts val="0"/>
                        </a:spcAft>
                        <a:buClr>
                          <a:srgbClr val="243255"/>
                        </a:buClr>
                        <a:buSzPts val="2400"/>
                        <a:buChar char="•"/>
                      </a:pPr>
                      <a:r>
                        <a:rPr lang="en-US" sz="2400">
                          <a:solidFill>
                            <a:srgbClr val="243255"/>
                          </a:solidFill>
                        </a:rPr>
                        <a:t>Bieži un ātri ciest neveiksmi</a:t>
                      </a:r>
                      <a:endParaRPr sz="2400">
                        <a:solidFill>
                          <a:srgbClr val="243255"/>
                        </a:solidFill>
                      </a:endParaRPr>
                    </a:p>
                    <a:p>
                      <a:pPr indent="-285750" lvl="0" marL="1609725" marR="0" rtl="0" algn="l">
                        <a:spcBef>
                          <a:spcPts val="0"/>
                        </a:spcBef>
                        <a:spcAft>
                          <a:spcPts val="0"/>
                        </a:spcAft>
                        <a:buClr>
                          <a:srgbClr val="243255"/>
                        </a:buClr>
                        <a:buSzPts val="2400"/>
                        <a:buChar char="•"/>
                      </a:pPr>
                      <a:r>
                        <a:rPr lang="en-US" sz="2400">
                          <a:solidFill>
                            <a:srgbClr val="243255"/>
                          </a:solidFill>
                        </a:rPr>
                        <a:t>Atšķirības/konverģence</a:t>
                      </a:r>
                      <a:endParaRPr sz="2400">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20800">
                <a:tc>
                  <a:txBody>
                    <a:bodyPr/>
                    <a:lstStyle/>
                    <a:p>
                      <a:pPr indent="0" lvl="0" marL="0" marR="0" rtl="0" algn="ctr">
                        <a:spcBef>
                          <a:spcPts val="0"/>
                        </a:spcBef>
                        <a:spcAft>
                          <a:spcPts val="0"/>
                        </a:spcAft>
                        <a:buClr>
                          <a:srgbClr val="243255"/>
                        </a:buClr>
                        <a:buSzPts val="2400"/>
                        <a:buFont typeface="Arial"/>
                        <a:buNone/>
                      </a:pPr>
                      <a:r>
                        <a:rPr lang="en-US" sz="2400">
                          <a:solidFill>
                            <a:srgbClr val="243255"/>
                          </a:solidFill>
                        </a:rPr>
                        <a:t>Vizualizācija</a:t>
                      </a:r>
                      <a:endParaRPr sz="2400" u="none" cap="none" strike="noStrike">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1609725" marR="0" rtl="0" algn="l">
                        <a:spcBef>
                          <a:spcPts val="0"/>
                        </a:spcBef>
                        <a:spcAft>
                          <a:spcPts val="0"/>
                        </a:spcAft>
                        <a:buClr>
                          <a:srgbClr val="243255"/>
                        </a:buClr>
                        <a:buSzPts val="2400"/>
                        <a:buChar char="•"/>
                      </a:pPr>
                      <a:r>
                        <a:rPr lang="en-US" sz="2400">
                          <a:solidFill>
                            <a:srgbClr val="243255"/>
                          </a:solidFill>
                        </a:rPr>
                        <a:t>Ideju un atziņu vizuāla un taustāma padarīšana</a:t>
                      </a:r>
                      <a:endParaRPr sz="2400">
                        <a:solidFill>
                          <a:srgbClr val="243255"/>
                        </a:solidFill>
                      </a:endParaRPr>
                    </a:p>
                    <a:p>
                      <a:pPr indent="-285750" lvl="0" marL="1609725" marR="0" rtl="0" algn="l">
                        <a:spcBef>
                          <a:spcPts val="0"/>
                        </a:spcBef>
                        <a:spcAft>
                          <a:spcPts val="0"/>
                        </a:spcAft>
                        <a:buClr>
                          <a:srgbClr val="243255"/>
                        </a:buClr>
                        <a:buSzPts val="2400"/>
                        <a:buChar char="•"/>
                      </a:pPr>
                      <a:r>
                        <a:rPr lang="en-US" sz="2400">
                          <a:solidFill>
                            <a:srgbClr val="243255"/>
                          </a:solidFill>
                        </a:rPr>
                        <a:t>Abstraktu jēdzienu attēlošana</a:t>
                      </a:r>
                      <a:endParaRPr sz="2400">
                        <a:solidFill>
                          <a:srgbClr val="24325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4"/>
                                        </p:tgtEl>
                                        <p:attrNameLst>
                                          <p:attrName>style.visibility</p:attrName>
                                        </p:attrNameLst>
                                      </p:cBhvr>
                                      <p:to>
                                        <p:strVal val="visible"/>
                                      </p:to>
                                    </p:set>
                                    <p:anim calcmode="lin" valueType="num">
                                      <p:cBhvr additive="base">
                                        <p:cTn dur="500"/>
                                        <p:tgtEl>
                                          <p:spTgt spid="58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33"/>
          <p:cNvSpPr txBox="1"/>
          <p:nvPr/>
        </p:nvSpPr>
        <p:spPr>
          <a:xfrm>
            <a:off x="14620675" y="647700"/>
            <a:ext cx="32310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3. nodaļa</a:t>
            </a:r>
            <a:endParaRPr b="1" i="0" sz="4800">
              <a:solidFill>
                <a:srgbClr val="E12227"/>
              </a:solidFill>
              <a:latin typeface="Tahoma"/>
              <a:ea typeface="Tahoma"/>
              <a:cs typeface="Tahoma"/>
              <a:sym typeface="Tahoma"/>
            </a:endParaRPr>
          </a:p>
        </p:txBody>
      </p:sp>
      <p:sp>
        <p:nvSpPr>
          <p:cNvPr id="591" name="Google Shape;591;p3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592" name="Google Shape;592;p3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593" name="Google Shape;593;p3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594" name="Google Shape;594;p33"/>
          <p:cNvGrpSpPr/>
          <p:nvPr/>
        </p:nvGrpSpPr>
        <p:grpSpPr>
          <a:xfrm>
            <a:off x="762001" y="2032771"/>
            <a:ext cx="16078199" cy="5764256"/>
            <a:chOff x="0" y="165871"/>
            <a:chExt cx="16078199" cy="5764256"/>
          </a:xfrm>
        </p:grpSpPr>
        <p:sp>
          <p:nvSpPr>
            <p:cNvPr id="595" name="Google Shape;595;p33"/>
            <p:cNvSpPr/>
            <p:nvPr/>
          </p:nvSpPr>
          <p:spPr>
            <a:xfrm>
              <a:off x="0" y="165871"/>
              <a:ext cx="16078199" cy="997047"/>
            </a:xfrm>
            <a:prstGeom prst="roundRect">
              <a:avLst>
                <a:gd fmla="val 16667" name="adj"/>
              </a:avLst>
            </a:prstGeom>
            <a:solidFill>
              <a:srgbClr val="E1222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3"/>
            <p:cNvSpPr txBox="1"/>
            <p:nvPr/>
          </p:nvSpPr>
          <p:spPr>
            <a:xfrm>
              <a:off x="48672" y="214543"/>
              <a:ext cx="15980855" cy="899703"/>
            </a:xfrm>
            <a:prstGeom prst="rect">
              <a:avLst/>
            </a:prstGeom>
            <a:noFill/>
            <a:ln>
              <a:noFill/>
            </a:ln>
          </p:spPr>
          <p:txBody>
            <a:bodyPr anchorCtr="0" anchor="ctr" bIns="156200" lIns="156200" spcFirstLastPara="1" rIns="156200" wrap="square" tIns="156200">
              <a:noAutofit/>
            </a:bodyPr>
            <a:lstStyle/>
            <a:p>
              <a:pPr indent="0" lvl="0" marL="0" marR="0" rtl="0" algn="l">
                <a:lnSpc>
                  <a:spcPct val="90000"/>
                </a:lnSpc>
                <a:spcBef>
                  <a:spcPts val="0"/>
                </a:spcBef>
                <a:spcAft>
                  <a:spcPts val="0"/>
                </a:spcAft>
                <a:buNone/>
              </a:pPr>
              <a:r>
                <a:rPr lang="en-US" sz="4100">
                  <a:solidFill>
                    <a:schemeClr val="lt1"/>
                  </a:solidFill>
                  <a:latin typeface="Calibri"/>
                  <a:ea typeface="Calibri"/>
                  <a:cs typeface="Calibri"/>
                  <a:sym typeface="Calibri"/>
                </a:rPr>
                <a:t>Dell'Era et al. (2018, 329. lpp.) min četrus dizaina domāšanas veidus:</a:t>
              </a:r>
              <a:endParaRPr sz="4100">
                <a:solidFill>
                  <a:schemeClr val="lt1"/>
                </a:solidFill>
                <a:latin typeface="Calibri"/>
                <a:ea typeface="Calibri"/>
                <a:cs typeface="Calibri"/>
                <a:sym typeface="Calibri"/>
              </a:endParaRPr>
            </a:p>
          </p:txBody>
        </p:sp>
        <p:sp>
          <p:nvSpPr>
            <p:cNvPr id="597" name="Google Shape;597;p33"/>
            <p:cNvSpPr/>
            <p:nvPr/>
          </p:nvSpPr>
          <p:spPr>
            <a:xfrm>
              <a:off x="0" y="1162918"/>
              <a:ext cx="16078199" cy="47672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3"/>
            <p:cNvSpPr txBox="1"/>
            <p:nvPr/>
          </p:nvSpPr>
          <p:spPr>
            <a:xfrm>
              <a:off x="0" y="1162918"/>
              <a:ext cx="16078199" cy="4767209"/>
            </a:xfrm>
            <a:prstGeom prst="rect">
              <a:avLst/>
            </a:prstGeom>
            <a:noFill/>
            <a:ln>
              <a:noFill/>
            </a:ln>
          </p:spPr>
          <p:txBody>
            <a:bodyPr anchorCtr="0" anchor="t" bIns="52050" lIns="510475" spcFirstLastPara="1" rIns="291575" wrap="square" tIns="52050">
              <a:noAutofit/>
            </a:bodyPr>
            <a:lstStyle/>
            <a:p>
              <a:pPr indent="-285750" lvl="1" marL="285750" marR="0" rtl="0" algn="l">
                <a:lnSpc>
                  <a:spcPct val="115000"/>
                </a:lnSpc>
                <a:spcBef>
                  <a:spcPts val="0"/>
                </a:spcBef>
                <a:spcAft>
                  <a:spcPts val="0"/>
                </a:spcAft>
                <a:buClr>
                  <a:srgbClr val="243255"/>
                </a:buClr>
                <a:buSzPts val="3200"/>
                <a:buFont typeface="Calibri"/>
                <a:buChar char="•"/>
              </a:pPr>
              <a:r>
                <a:rPr b="1" i="1" lang="en-US" sz="3200">
                  <a:solidFill>
                    <a:srgbClr val="243255"/>
                  </a:solidFill>
                  <a:latin typeface="Calibri"/>
                  <a:ea typeface="Calibri"/>
                  <a:cs typeface="Calibri"/>
                  <a:sym typeface="Calibri"/>
                </a:rPr>
                <a:t>Radoša problēmu risināšana:</a:t>
              </a:r>
              <a:r>
                <a:rPr i="1" lang="en-US" sz="3200">
                  <a:solidFill>
                    <a:srgbClr val="243255"/>
                  </a:solidFill>
                  <a:latin typeface="Calibri"/>
                  <a:ea typeface="Calibri"/>
                  <a:cs typeface="Calibri"/>
                  <a:sym typeface="Calibri"/>
                </a:rPr>
                <a:t> Risinot sarežģītas problēmas, izmantojot gan analītisko, gan intuitīvo domāšanu. </a:t>
              </a:r>
              <a:endParaRPr i="1" sz="3200">
                <a:solidFill>
                  <a:srgbClr val="243255"/>
                </a:solidFill>
                <a:latin typeface="Calibri"/>
                <a:ea typeface="Calibri"/>
                <a:cs typeface="Calibri"/>
                <a:sym typeface="Calibri"/>
              </a:endParaRPr>
            </a:p>
            <a:p>
              <a:pPr indent="-285750" lvl="1" marL="285750" marR="0" rtl="0" algn="l">
                <a:lnSpc>
                  <a:spcPct val="115000"/>
                </a:lnSpc>
                <a:spcBef>
                  <a:spcPts val="1000"/>
                </a:spcBef>
                <a:spcAft>
                  <a:spcPts val="0"/>
                </a:spcAft>
                <a:buClr>
                  <a:srgbClr val="243255"/>
                </a:buClr>
                <a:buSzPts val="3200"/>
                <a:buFont typeface="Calibri"/>
                <a:buChar char="•"/>
              </a:pPr>
              <a:r>
                <a:rPr b="1" i="1" lang="en-US" sz="3200">
                  <a:solidFill>
                    <a:srgbClr val="243255"/>
                  </a:solidFill>
                  <a:latin typeface="Calibri"/>
                  <a:ea typeface="Calibri"/>
                  <a:cs typeface="Calibri"/>
                  <a:sym typeface="Calibri"/>
                </a:rPr>
                <a:t>Sprinta izpilde: </a:t>
              </a:r>
              <a:r>
                <a:rPr i="1" lang="en-US" sz="3200">
                  <a:solidFill>
                    <a:srgbClr val="243255"/>
                  </a:solidFill>
                  <a:latin typeface="Calibri"/>
                  <a:ea typeface="Calibri"/>
                  <a:cs typeface="Calibri"/>
                  <a:sym typeface="Calibri"/>
                </a:rPr>
                <a:t>dzīvotspējīgu produktu piegāde un testēšana, lai mācītos no klientiem un uzlabotu risinājumu. </a:t>
              </a:r>
              <a:endParaRPr i="1" sz="3200">
                <a:solidFill>
                  <a:srgbClr val="243255"/>
                </a:solidFill>
                <a:latin typeface="Calibri"/>
                <a:ea typeface="Calibri"/>
                <a:cs typeface="Calibri"/>
                <a:sym typeface="Calibri"/>
              </a:endParaRPr>
            </a:p>
            <a:p>
              <a:pPr indent="-285750" lvl="1" marL="285750" marR="0" rtl="0" algn="l">
                <a:lnSpc>
                  <a:spcPct val="115000"/>
                </a:lnSpc>
                <a:spcBef>
                  <a:spcPts val="1000"/>
                </a:spcBef>
                <a:spcAft>
                  <a:spcPts val="0"/>
                </a:spcAft>
                <a:buClr>
                  <a:srgbClr val="243255"/>
                </a:buClr>
                <a:buSzPts val="3200"/>
                <a:buFont typeface="Calibri"/>
                <a:buChar char="•"/>
              </a:pPr>
              <a:r>
                <a:rPr b="1" i="1" lang="en-US" sz="3200">
                  <a:solidFill>
                    <a:srgbClr val="243255"/>
                  </a:solidFill>
                  <a:latin typeface="Calibri"/>
                  <a:ea typeface="Calibri"/>
                  <a:cs typeface="Calibri"/>
                  <a:sym typeface="Calibri"/>
                </a:rPr>
                <a:t>Radoša pārliecība: </a:t>
              </a:r>
              <a:r>
                <a:rPr i="1" lang="en-US" sz="3200">
                  <a:solidFill>
                    <a:srgbClr val="243255"/>
                  </a:solidFill>
                  <a:latin typeface="Calibri"/>
                  <a:ea typeface="Calibri"/>
                  <a:cs typeface="Calibri"/>
                  <a:sym typeface="Calibri"/>
                </a:rPr>
                <a:t>Cilvēku iesaistīšana, lai viņi būtu pārliecinātāki par radošiem procesiem. </a:t>
              </a:r>
              <a:endParaRPr i="1" sz="3200">
                <a:solidFill>
                  <a:srgbClr val="243255"/>
                </a:solidFill>
                <a:latin typeface="Calibri"/>
                <a:ea typeface="Calibri"/>
                <a:cs typeface="Calibri"/>
                <a:sym typeface="Calibri"/>
              </a:endParaRPr>
            </a:p>
            <a:p>
              <a:pPr indent="-285750" lvl="1" marL="285750" marR="0" rtl="0" algn="l">
                <a:lnSpc>
                  <a:spcPct val="115000"/>
                </a:lnSpc>
                <a:spcBef>
                  <a:spcPts val="1000"/>
                </a:spcBef>
                <a:spcAft>
                  <a:spcPts val="1000"/>
                </a:spcAft>
                <a:buClr>
                  <a:srgbClr val="243255"/>
                </a:buClr>
                <a:buSzPts val="3200"/>
                <a:buFont typeface="Calibri"/>
                <a:buChar char="•"/>
              </a:pPr>
              <a:r>
                <a:rPr b="1" i="1" lang="en-US" sz="3200">
                  <a:solidFill>
                    <a:srgbClr val="243255"/>
                  </a:solidFill>
                  <a:latin typeface="Calibri"/>
                  <a:ea typeface="Calibri"/>
                  <a:cs typeface="Calibri"/>
                  <a:sym typeface="Calibri"/>
                </a:rPr>
                <a:t>Jēgas inovācija: </a:t>
              </a:r>
              <a:r>
                <a:rPr i="1" lang="en-US" sz="3200">
                  <a:solidFill>
                    <a:srgbClr val="243255"/>
                  </a:solidFill>
                  <a:latin typeface="Calibri"/>
                  <a:ea typeface="Calibri"/>
                  <a:cs typeface="Calibri"/>
                  <a:sym typeface="Calibri"/>
                </a:rPr>
                <a:t>Jaunu virzienu paredzēšana, kuru mērķis ir piedāvāt cilvēkiem jēgpilnu pieredzi.</a:t>
              </a:r>
              <a:endParaRPr b="1" i="1" sz="3200">
                <a:solidFill>
                  <a:srgbClr val="243255"/>
                </a:solidFill>
                <a:latin typeface="Calibri"/>
                <a:ea typeface="Calibri"/>
                <a:cs typeface="Calibri"/>
                <a:sym typeface="Calibri"/>
              </a:endParaRPr>
            </a:p>
          </p:txBody>
        </p:sp>
      </p:grpSp>
    </p:spTree>
  </p:cSld>
  <p:clrMapOvr>
    <a:masterClrMapping/>
  </p:clrMapOvr>
  <p:transition spd="slow" p14:dur="1500">
    <p:random/>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34"/>
          <p:cNvSpPr txBox="1"/>
          <p:nvPr/>
        </p:nvSpPr>
        <p:spPr>
          <a:xfrm>
            <a:off x="938049" y="800100"/>
            <a:ext cx="4499400" cy="751800"/>
          </a:xfrm>
          <a:prstGeom prst="rect">
            <a:avLst/>
          </a:prstGeom>
          <a:noFill/>
          <a:ln>
            <a:noFill/>
          </a:ln>
        </p:spPr>
        <p:txBody>
          <a:bodyPr anchorCtr="0" anchor="t" bIns="0" lIns="0" spcFirstLastPara="1" rIns="0" wrap="square" tIns="12700">
            <a:spAutoFit/>
          </a:bodyPr>
          <a:lstStyle/>
          <a:p>
            <a:pPr indent="0" lvl="0" marL="0" marR="0" rtl="0" algn="ctr">
              <a:spcBef>
                <a:spcPts val="0"/>
              </a:spcBef>
              <a:spcAft>
                <a:spcPts val="0"/>
              </a:spcAft>
              <a:buNone/>
            </a:pPr>
            <a:r>
              <a:rPr b="1" lang="en-US" sz="4800">
                <a:solidFill>
                  <a:srgbClr val="E12227"/>
                </a:solidFill>
                <a:latin typeface="Tahoma"/>
                <a:ea typeface="Tahoma"/>
                <a:cs typeface="Tahoma"/>
                <a:sym typeface="Tahoma"/>
              </a:rPr>
              <a:t>Kopsavilkums</a:t>
            </a:r>
            <a:endParaRPr/>
          </a:p>
        </p:txBody>
      </p:sp>
      <p:sp>
        <p:nvSpPr>
          <p:cNvPr id="605" name="Google Shape;605;p3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rgbClr val="FFFFFF"/>
                </a:solidFill>
              </a:rPr>
              <a:t>Ar Eiropas Savienības programmas Erasmus+ atbalstu. Šis dokuments un tā saturs atspoguļo tikai autoru viedokli, un Komisija neuzņemas atbildību par tajā ietvertās informācijas iespējamo izmantošanu.</a:t>
            </a:r>
            <a:endParaRPr/>
          </a:p>
        </p:txBody>
      </p:sp>
      <p:pic>
        <p:nvPicPr>
          <p:cNvPr id="606" name="Google Shape;606;p3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607" name="Google Shape;607;p3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608" name="Google Shape;608;p34"/>
          <p:cNvGrpSpPr/>
          <p:nvPr/>
        </p:nvGrpSpPr>
        <p:grpSpPr>
          <a:xfrm>
            <a:off x="1360257" y="2104012"/>
            <a:ext cx="4499754" cy="1257970"/>
            <a:chOff x="270585" y="1960724"/>
            <a:chExt cx="2592885" cy="2831559"/>
          </a:xfrm>
        </p:grpSpPr>
        <p:sp>
          <p:nvSpPr>
            <p:cNvPr id="609" name="Google Shape;609;p34"/>
            <p:cNvSpPr txBox="1"/>
            <p:nvPr/>
          </p:nvSpPr>
          <p:spPr>
            <a:xfrm>
              <a:off x="457169" y="3198682"/>
              <a:ext cx="2406300" cy="1593600"/>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2000">
                  <a:solidFill>
                    <a:srgbClr val="3F3F3F"/>
                  </a:solidFill>
                  <a:latin typeface="Calibri"/>
                  <a:ea typeface="Calibri"/>
                  <a:cs typeface="Calibri"/>
                  <a:sym typeface="Calibri"/>
                </a:rPr>
                <a:t>"cilvēku grupas izstrādātas galīgās idejas kopīgais jaunums un lietderība".</a:t>
              </a:r>
              <a:endParaRPr sz="2000">
                <a:solidFill>
                  <a:srgbClr val="3F3F3F"/>
                </a:solidFill>
                <a:latin typeface="Calibri"/>
                <a:ea typeface="Calibri"/>
                <a:cs typeface="Calibri"/>
                <a:sym typeface="Calibri"/>
              </a:endParaRPr>
            </a:p>
          </p:txBody>
        </p:sp>
        <p:sp>
          <p:nvSpPr>
            <p:cNvPr id="610" name="Google Shape;610;p34"/>
            <p:cNvSpPr txBox="1"/>
            <p:nvPr/>
          </p:nvSpPr>
          <p:spPr>
            <a:xfrm>
              <a:off x="270585" y="1960724"/>
              <a:ext cx="2550000" cy="1039200"/>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2400">
                  <a:solidFill>
                    <a:srgbClr val="243255"/>
                  </a:solidFill>
                  <a:latin typeface="Calibri"/>
                  <a:ea typeface="Calibri"/>
                  <a:cs typeface="Calibri"/>
                  <a:sym typeface="Calibri"/>
                </a:rPr>
                <a:t>Radošums</a:t>
              </a:r>
              <a:endParaRPr b="1" sz="2400">
                <a:solidFill>
                  <a:srgbClr val="243255"/>
                </a:solidFill>
                <a:latin typeface="Calibri"/>
                <a:ea typeface="Calibri"/>
                <a:cs typeface="Calibri"/>
                <a:sym typeface="Calibri"/>
              </a:endParaRPr>
            </a:p>
          </p:txBody>
        </p:sp>
      </p:grpSp>
      <p:grpSp>
        <p:nvGrpSpPr>
          <p:cNvPr id="611" name="Google Shape;611;p34"/>
          <p:cNvGrpSpPr/>
          <p:nvPr/>
        </p:nvGrpSpPr>
        <p:grpSpPr>
          <a:xfrm>
            <a:off x="1609854" y="3879386"/>
            <a:ext cx="4175832" cy="1164299"/>
            <a:chOff x="399729" y="2873541"/>
            <a:chExt cx="2463900" cy="1269667"/>
          </a:xfrm>
        </p:grpSpPr>
        <p:sp>
          <p:nvSpPr>
            <p:cNvPr id="612" name="Google Shape;612;p34"/>
            <p:cNvSpPr txBox="1"/>
            <p:nvPr/>
          </p:nvSpPr>
          <p:spPr>
            <a:xfrm>
              <a:off x="399729" y="3706708"/>
              <a:ext cx="2463900" cy="436500"/>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2000">
                  <a:solidFill>
                    <a:schemeClr val="dk1"/>
                  </a:solidFill>
                  <a:latin typeface="Calibri"/>
                  <a:ea typeface="Calibri"/>
                  <a:cs typeface="Calibri"/>
                  <a:sym typeface="Calibri"/>
                </a:rPr>
                <a:t>P</a:t>
              </a:r>
              <a:r>
                <a:rPr lang="en-US" sz="2000">
                  <a:solidFill>
                    <a:schemeClr val="dk1"/>
                  </a:solidFill>
                  <a:latin typeface="Calibri"/>
                  <a:ea typeface="Calibri"/>
                  <a:cs typeface="Calibri"/>
                  <a:sym typeface="Calibri"/>
                </a:rPr>
                <a:t>ersona, </a:t>
              </a:r>
              <a:r>
                <a:rPr b="1" lang="en-US" sz="2000">
                  <a:solidFill>
                    <a:schemeClr val="dk1"/>
                  </a:solidFill>
                  <a:latin typeface="Calibri"/>
                  <a:ea typeface="Calibri"/>
                  <a:cs typeface="Calibri"/>
                  <a:sym typeface="Calibri"/>
                </a:rPr>
                <a:t>P</a:t>
              </a:r>
              <a:r>
                <a:rPr lang="en-US" sz="2000">
                  <a:solidFill>
                    <a:schemeClr val="dk1"/>
                  </a:solidFill>
                  <a:latin typeface="Calibri"/>
                  <a:ea typeface="Calibri"/>
                  <a:cs typeface="Calibri"/>
                  <a:sym typeface="Calibri"/>
                </a:rPr>
                <a:t>rocesi, </a:t>
              </a:r>
              <a:r>
                <a:rPr b="1" lang="en-US" sz="2000">
                  <a:solidFill>
                    <a:schemeClr val="dk1"/>
                  </a:solidFill>
                  <a:latin typeface="Calibri"/>
                  <a:ea typeface="Calibri"/>
                  <a:cs typeface="Calibri"/>
                  <a:sym typeface="Calibri"/>
                </a:rPr>
                <a:t>P</a:t>
              </a:r>
              <a:r>
                <a:rPr lang="en-US" sz="2000">
                  <a:solidFill>
                    <a:schemeClr val="dk1"/>
                  </a:solidFill>
                  <a:latin typeface="Calibri"/>
                  <a:ea typeface="Calibri"/>
                  <a:cs typeface="Calibri"/>
                  <a:sym typeface="Calibri"/>
                </a:rPr>
                <a:t>rodukti un </a:t>
              </a:r>
              <a:r>
                <a:rPr b="1" lang="en-US" sz="2000">
                  <a:solidFill>
                    <a:schemeClr val="dk1"/>
                  </a:solidFill>
                  <a:latin typeface="Calibri"/>
                  <a:ea typeface="Calibri"/>
                  <a:cs typeface="Calibri"/>
                  <a:sym typeface="Calibri"/>
                </a:rPr>
                <a:t>P</a:t>
              </a:r>
              <a:r>
                <a:rPr lang="en-US" sz="2000">
                  <a:solidFill>
                    <a:schemeClr val="dk1"/>
                  </a:solidFill>
                  <a:latin typeface="Calibri"/>
                  <a:ea typeface="Calibri"/>
                  <a:cs typeface="Calibri"/>
                  <a:sym typeface="Calibri"/>
                </a:rPr>
                <a:t>rese</a:t>
              </a:r>
              <a:endParaRPr sz="2000">
                <a:solidFill>
                  <a:srgbClr val="3F3F3F"/>
                </a:solidFill>
                <a:latin typeface="Calibri"/>
                <a:ea typeface="Calibri"/>
                <a:cs typeface="Calibri"/>
                <a:sym typeface="Calibri"/>
              </a:endParaRPr>
            </a:p>
          </p:txBody>
        </p:sp>
        <p:sp>
          <p:nvSpPr>
            <p:cNvPr id="613" name="Google Shape;613;p34"/>
            <p:cNvSpPr txBox="1"/>
            <p:nvPr/>
          </p:nvSpPr>
          <p:spPr>
            <a:xfrm>
              <a:off x="749960" y="2873541"/>
              <a:ext cx="2059800" cy="503400"/>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2400">
                  <a:solidFill>
                    <a:srgbClr val="243255"/>
                  </a:solidFill>
                  <a:latin typeface="Calibri"/>
                  <a:ea typeface="Calibri"/>
                  <a:cs typeface="Calibri"/>
                  <a:sym typeface="Calibri"/>
                </a:rPr>
                <a:t>Radošuma 4P modelis</a:t>
              </a:r>
              <a:endParaRPr b="1" sz="2400">
                <a:solidFill>
                  <a:srgbClr val="243255"/>
                </a:solidFill>
                <a:latin typeface="Calibri"/>
                <a:ea typeface="Calibri"/>
                <a:cs typeface="Calibri"/>
                <a:sym typeface="Calibri"/>
              </a:endParaRPr>
            </a:p>
          </p:txBody>
        </p:sp>
      </p:grpSp>
      <p:grpSp>
        <p:nvGrpSpPr>
          <p:cNvPr id="614" name="Google Shape;614;p34"/>
          <p:cNvGrpSpPr/>
          <p:nvPr/>
        </p:nvGrpSpPr>
        <p:grpSpPr>
          <a:xfrm>
            <a:off x="457200" y="5792590"/>
            <a:ext cx="5052105" cy="1444986"/>
            <a:chOff x="-1760887" y="3058207"/>
            <a:chExt cx="4624185" cy="1444986"/>
          </a:xfrm>
        </p:grpSpPr>
        <p:sp>
          <p:nvSpPr>
            <p:cNvPr id="615" name="Google Shape;615;p34"/>
            <p:cNvSpPr txBox="1"/>
            <p:nvPr/>
          </p:nvSpPr>
          <p:spPr>
            <a:xfrm>
              <a:off x="-1760887" y="3487530"/>
              <a:ext cx="4624185" cy="1015663"/>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i="1" lang="en-US" sz="2000">
                  <a:solidFill>
                    <a:schemeClr val="dk1"/>
                  </a:solidFill>
                  <a:latin typeface="Calibri"/>
                  <a:ea typeface="Calibri"/>
                  <a:cs typeface="Calibri"/>
                  <a:sym typeface="Calibri"/>
                </a:rPr>
                <a:t>"Cilvēks var maksimāli palielināt radošo potenciālu, pārvarot psiholoģiskos blokus, kas var rasties katrā radošā procesa posmā."</a:t>
              </a:r>
              <a:endParaRPr sz="2000">
                <a:solidFill>
                  <a:srgbClr val="3F3F3F"/>
                </a:solidFill>
                <a:latin typeface="Calibri"/>
                <a:ea typeface="Calibri"/>
                <a:cs typeface="Calibri"/>
                <a:sym typeface="Calibri"/>
              </a:endParaRPr>
            </a:p>
          </p:txBody>
        </p:sp>
        <p:sp>
          <p:nvSpPr>
            <p:cNvPr id="616" name="Google Shape;616;p34"/>
            <p:cNvSpPr txBox="1"/>
            <p:nvPr/>
          </p:nvSpPr>
          <p:spPr>
            <a:xfrm>
              <a:off x="-154108" y="3058207"/>
              <a:ext cx="2963725" cy="46166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2400">
                  <a:solidFill>
                    <a:srgbClr val="243255"/>
                  </a:solidFill>
                  <a:latin typeface="Calibri"/>
                  <a:ea typeface="Calibri"/>
                  <a:cs typeface="Calibri"/>
                  <a:sym typeface="Calibri"/>
                </a:rPr>
                <a:t>Radošuma šķēršļi</a:t>
              </a:r>
              <a:endParaRPr b="1" sz="2400">
                <a:solidFill>
                  <a:srgbClr val="243255"/>
                </a:solidFill>
                <a:latin typeface="Calibri"/>
                <a:ea typeface="Calibri"/>
                <a:cs typeface="Calibri"/>
                <a:sym typeface="Calibri"/>
              </a:endParaRPr>
            </a:p>
          </p:txBody>
        </p:sp>
      </p:grpSp>
      <p:grpSp>
        <p:nvGrpSpPr>
          <p:cNvPr id="617" name="Google Shape;617;p34"/>
          <p:cNvGrpSpPr/>
          <p:nvPr/>
        </p:nvGrpSpPr>
        <p:grpSpPr>
          <a:xfrm>
            <a:off x="11396055" y="2181375"/>
            <a:ext cx="4340195" cy="1137319"/>
            <a:chOff x="749965" y="3058210"/>
            <a:chExt cx="3972575" cy="1137319"/>
          </a:xfrm>
        </p:grpSpPr>
        <p:sp>
          <p:nvSpPr>
            <p:cNvPr id="618" name="Google Shape;618;p34"/>
            <p:cNvSpPr txBox="1"/>
            <p:nvPr/>
          </p:nvSpPr>
          <p:spPr>
            <a:xfrm>
              <a:off x="803640" y="3487529"/>
              <a:ext cx="3918900" cy="708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i="1" lang="en-US" sz="2000">
                  <a:solidFill>
                    <a:srgbClr val="3F3F3F"/>
                  </a:solidFill>
                  <a:latin typeface="Calibri"/>
                  <a:ea typeface="Calibri"/>
                  <a:cs typeface="Calibri"/>
                  <a:sym typeface="Calibri"/>
                </a:rPr>
                <a:t>"spēja radīt darbu, kas ir gan jauns, gan piemērots".</a:t>
              </a:r>
              <a:endParaRPr i="1" sz="2000">
                <a:solidFill>
                  <a:srgbClr val="3F3F3F"/>
                </a:solidFill>
                <a:latin typeface="Calibri"/>
                <a:ea typeface="Calibri"/>
                <a:cs typeface="Calibri"/>
                <a:sym typeface="Calibri"/>
              </a:endParaRPr>
            </a:p>
          </p:txBody>
        </p:sp>
        <p:sp>
          <p:nvSpPr>
            <p:cNvPr id="619" name="Google Shape;619;p34"/>
            <p:cNvSpPr txBox="1"/>
            <p:nvPr/>
          </p:nvSpPr>
          <p:spPr>
            <a:xfrm>
              <a:off x="749965" y="3058210"/>
              <a:ext cx="2591100" cy="461700"/>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2400">
                  <a:solidFill>
                    <a:srgbClr val="243255"/>
                  </a:solidFill>
                  <a:latin typeface="Calibri"/>
                  <a:ea typeface="Calibri"/>
                  <a:cs typeface="Calibri"/>
                  <a:sym typeface="Calibri"/>
                </a:rPr>
                <a:t>Komandas radošums</a:t>
              </a:r>
              <a:endParaRPr b="1" sz="2400">
                <a:solidFill>
                  <a:srgbClr val="243255"/>
                </a:solidFill>
                <a:latin typeface="Calibri"/>
                <a:ea typeface="Calibri"/>
                <a:cs typeface="Calibri"/>
                <a:sym typeface="Calibri"/>
              </a:endParaRPr>
            </a:p>
          </p:txBody>
        </p:sp>
      </p:grpSp>
      <p:grpSp>
        <p:nvGrpSpPr>
          <p:cNvPr id="620" name="Google Shape;620;p34"/>
          <p:cNvGrpSpPr/>
          <p:nvPr/>
        </p:nvGrpSpPr>
        <p:grpSpPr>
          <a:xfrm>
            <a:off x="11447770" y="3964247"/>
            <a:ext cx="5469008" cy="1665125"/>
            <a:chOff x="749960" y="3077894"/>
            <a:chExt cx="2071227" cy="1523111"/>
          </a:xfrm>
        </p:grpSpPr>
        <p:sp>
          <p:nvSpPr>
            <p:cNvPr id="621" name="Google Shape;621;p34"/>
            <p:cNvSpPr txBox="1"/>
            <p:nvPr/>
          </p:nvSpPr>
          <p:spPr>
            <a:xfrm>
              <a:off x="761387" y="3671605"/>
              <a:ext cx="2059800" cy="9294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i="1" lang="en-US" sz="2000">
                  <a:solidFill>
                    <a:srgbClr val="3F3F3F"/>
                  </a:solidFill>
                  <a:latin typeface="Calibri"/>
                  <a:ea typeface="Calibri"/>
                  <a:cs typeface="Calibri"/>
                  <a:sym typeface="Calibri"/>
                </a:rPr>
                <a:t>"Instrumenti, kas palīdz atmodināt radošumu".</a:t>
              </a:r>
              <a:endParaRPr i="1" sz="2000">
                <a:solidFill>
                  <a:srgbClr val="3F3F3F"/>
                </a:solidFill>
                <a:latin typeface="Calibri"/>
                <a:ea typeface="Calibri"/>
                <a:cs typeface="Calibri"/>
                <a:sym typeface="Calibri"/>
              </a:endParaRPr>
            </a:p>
            <a:p>
              <a:pPr indent="0" lvl="0" marL="0" marR="0" rtl="0" algn="l">
                <a:spcBef>
                  <a:spcPts val="0"/>
                </a:spcBef>
                <a:spcAft>
                  <a:spcPts val="0"/>
                </a:spcAft>
                <a:buSzPts val="1100"/>
                <a:buNone/>
              </a:pPr>
              <a:r>
                <a:rPr i="1" lang="en-US" sz="2000">
                  <a:solidFill>
                    <a:srgbClr val="3F3F3F"/>
                  </a:solidFill>
                  <a:latin typeface="Calibri"/>
                  <a:ea typeface="Calibri"/>
                  <a:cs typeface="Calibri"/>
                  <a:sym typeface="Calibri"/>
                </a:rPr>
                <a:t>Prāta vētra, Prāta vētras rakstīšana, sešas domāšanas cepures.....</a:t>
              </a:r>
              <a:endParaRPr i="1" sz="2000">
                <a:solidFill>
                  <a:srgbClr val="3F3F3F"/>
                </a:solidFill>
                <a:latin typeface="Calibri"/>
                <a:ea typeface="Calibri"/>
                <a:cs typeface="Calibri"/>
                <a:sym typeface="Calibri"/>
              </a:endParaRPr>
            </a:p>
          </p:txBody>
        </p:sp>
        <p:sp>
          <p:nvSpPr>
            <p:cNvPr id="622" name="Google Shape;622;p34"/>
            <p:cNvSpPr txBox="1"/>
            <p:nvPr/>
          </p:nvSpPr>
          <p:spPr>
            <a:xfrm>
              <a:off x="749960" y="3077894"/>
              <a:ext cx="2059657" cy="42229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400">
                  <a:solidFill>
                    <a:srgbClr val="243255"/>
                  </a:solidFill>
                  <a:latin typeface="Calibri"/>
                  <a:ea typeface="Calibri"/>
                  <a:cs typeface="Calibri"/>
                  <a:sym typeface="Calibri"/>
                </a:rPr>
                <a:t>Radošuma metodes</a:t>
              </a:r>
              <a:endParaRPr b="1" sz="2400">
                <a:solidFill>
                  <a:srgbClr val="243255"/>
                </a:solidFill>
                <a:latin typeface="Calibri"/>
                <a:ea typeface="Calibri"/>
                <a:cs typeface="Calibri"/>
                <a:sym typeface="Calibri"/>
              </a:endParaRPr>
            </a:p>
          </p:txBody>
        </p:sp>
      </p:grpSp>
      <p:grpSp>
        <p:nvGrpSpPr>
          <p:cNvPr id="623" name="Google Shape;623;p34"/>
          <p:cNvGrpSpPr/>
          <p:nvPr/>
        </p:nvGrpSpPr>
        <p:grpSpPr>
          <a:xfrm>
            <a:off x="11364736" y="5863658"/>
            <a:ext cx="5870935" cy="2017598"/>
            <a:chOff x="738407" y="3058207"/>
            <a:chExt cx="2781600" cy="2017598"/>
          </a:xfrm>
        </p:grpSpPr>
        <p:sp>
          <p:nvSpPr>
            <p:cNvPr id="624" name="Google Shape;624;p34"/>
            <p:cNvSpPr txBox="1"/>
            <p:nvPr/>
          </p:nvSpPr>
          <p:spPr>
            <a:xfrm>
              <a:off x="738407" y="3752205"/>
              <a:ext cx="2781600" cy="13236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000">
                  <a:solidFill>
                    <a:srgbClr val="3F3F3F"/>
                  </a:solidFill>
                  <a:latin typeface="Calibri"/>
                  <a:ea typeface="Calibri"/>
                  <a:cs typeface="Calibri"/>
                  <a:sym typeface="Calibri"/>
                </a:rPr>
                <a:t>Process, ko parasti izmanto dizaineri, bet pēdējā laikā iedvesmo uzņēmējus lēmumu pieņemšanā.</a:t>
              </a:r>
              <a:endParaRPr/>
            </a:p>
            <a:p>
              <a:pPr indent="-342900" lvl="0" marL="342900" marR="0" rtl="0" algn="l">
                <a:spcBef>
                  <a:spcPts val="0"/>
                </a:spcBef>
                <a:spcAft>
                  <a:spcPts val="0"/>
                </a:spcAft>
                <a:buClr>
                  <a:srgbClr val="3F3F3F"/>
                </a:buClr>
                <a:buSzPts val="2000"/>
                <a:buFont typeface="Arial"/>
                <a:buChar char="•"/>
              </a:pPr>
              <a:r>
                <a:rPr lang="en-US" sz="2000">
                  <a:solidFill>
                    <a:srgbClr val="3F3F3F"/>
                  </a:solidFill>
                  <a:latin typeface="Calibri"/>
                  <a:ea typeface="Calibri"/>
                  <a:cs typeface="Calibri"/>
                  <a:sym typeface="Calibri"/>
                </a:rPr>
                <a:t>refleksija, alternatīvas, vizualizācija, empātija, radoša problēmu risināšana</a:t>
              </a:r>
              <a:endParaRPr sz="2000">
                <a:solidFill>
                  <a:srgbClr val="3F3F3F"/>
                </a:solidFill>
                <a:latin typeface="Calibri"/>
                <a:ea typeface="Calibri"/>
                <a:cs typeface="Calibri"/>
                <a:sym typeface="Calibri"/>
              </a:endParaRPr>
            </a:p>
          </p:txBody>
        </p:sp>
        <p:sp>
          <p:nvSpPr>
            <p:cNvPr id="625" name="Google Shape;625;p34"/>
            <p:cNvSpPr txBox="1"/>
            <p:nvPr/>
          </p:nvSpPr>
          <p:spPr>
            <a:xfrm>
              <a:off x="749960" y="3058207"/>
              <a:ext cx="2059657"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400">
                  <a:solidFill>
                    <a:srgbClr val="243255"/>
                  </a:solidFill>
                  <a:latin typeface="Calibri"/>
                  <a:ea typeface="Calibri"/>
                  <a:cs typeface="Calibri"/>
                  <a:sym typeface="Calibri"/>
                </a:rPr>
                <a:t>Dizaina domāšana</a:t>
              </a:r>
              <a:endParaRPr b="1" sz="2400">
                <a:solidFill>
                  <a:srgbClr val="243255"/>
                </a:solidFill>
                <a:latin typeface="Calibri"/>
                <a:ea typeface="Calibri"/>
                <a:cs typeface="Calibri"/>
                <a:sym typeface="Calibri"/>
              </a:endParaRPr>
            </a:p>
          </p:txBody>
        </p:sp>
      </p:grpSp>
      <p:sp>
        <p:nvSpPr>
          <p:cNvPr id="626" name="Google Shape;626;p34"/>
          <p:cNvSpPr/>
          <p:nvPr/>
        </p:nvSpPr>
        <p:spPr>
          <a:xfrm rot="5400000">
            <a:off x="7343815" y="2694799"/>
            <a:ext cx="2096729" cy="1230122"/>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34"/>
          <p:cNvSpPr/>
          <p:nvPr/>
        </p:nvSpPr>
        <p:spPr>
          <a:xfrm rot="-5400000">
            <a:off x="7343815" y="3941652"/>
            <a:ext cx="2096729" cy="1230122"/>
          </a:xfrm>
          <a:custGeom>
            <a:rect b="b" l="l" r="r" t="t"/>
            <a:pathLst>
              <a:path extrusionOk="0" h="299720" w="516890">
                <a:moveTo>
                  <a:pt x="258348" y="299481"/>
                </a:moveTo>
                <a:lnTo>
                  <a:pt x="0" y="0"/>
                </a:lnTo>
                <a:lnTo>
                  <a:pt x="516696" y="0"/>
                </a:lnTo>
                <a:lnTo>
                  <a:pt x="258348" y="299481"/>
                </a:lnTo>
                <a:close/>
              </a:path>
            </a:pathLst>
          </a:custGeom>
          <a:solidFill>
            <a:srgbClr val="243255"/>
          </a:solidFill>
          <a:ln cap="flat" cmpd="sng" w="9525">
            <a:solidFill>
              <a:srgbClr val="24325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34"/>
          <p:cNvSpPr/>
          <p:nvPr/>
        </p:nvSpPr>
        <p:spPr>
          <a:xfrm rot="5400000">
            <a:off x="7371524" y="5188506"/>
            <a:ext cx="2096729" cy="1230122"/>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629" name="Google Shape;629;p34"/>
          <p:cNvCxnSpPr/>
          <p:nvPr/>
        </p:nvCxnSpPr>
        <p:spPr>
          <a:xfrm rot="10800000">
            <a:off x="6062049" y="2933700"/>
            <a:ext cx="1524000" cy="1055192"/>
          </a:xfrm>
          <a:prstGeom prst="straightConnector1">
            <a:avLst/>
          </a:prstGeom>
          <a:noFill/>
          <a:ln cap="flat" cmpd="sng" w="9525">
            <a:solidFill>
              <a:srgbClr val="243255"/>
            </a:solidFill>
            <a:prstDash val="solid"/>
            <a:round/>
            <a:headEnd len="sm" w="sm" type="none"/>
            <a:tailEnd len="med" w="med" type="triangle"/>
          </a:ln>
        </p:spPr>
      </p:cxnSp>
      <p:cxnSp>
        <p:nvCxnSpPr>
          <p:cNvPr id="630" name="Google Shape;630;p34"/>
          <p:cNvCxnSpPr/>
          <p:nvPr/>
        </p:nvCxnSpPr>
        <p:spPr>
          <a:xfrm flipH="1">
            <a:off x="5881211" y="5903898"/>
            <a:ext cx="1704838" cy="394211"/>
          </a:xfrm>
          <a:prstGeom prst="straightConnector1">
            <a:avLst/>
          </a:prstGeom>
          <a:noFill/>
          <a:ln cap="flat" cmpd="sng" w="9525">
            <a:solidFill>
              <a:srgbClr val="243255"/>
            </a:solidFill>
            <a:prstDash val="solid"/>
            <a:round/>
            <a:headEnd len="sm" w="sm" type="none"/>
            <a:tailEnd len="med" w="med" type="triangle"/>
          </a:ln>
        </p:spPr>
      </p:cxnSp>
      <p:cxnSp>
        <p:nvCxnSpPr>
          <p:cNvPr id="631" name="Google Shape;631;p34"/>
          <p:cNvCxnSpPr/>
          <p:nvPr/>
        </p:nvCxnSpPr>
        <p:spPr>
          <a:xfrm rot="10800000">
            <a:off x="5881212" y="4755202"/>
            <a:ext cx="1704837" cy="0"/>
          </a:xfrm>
          <a:prstGeom prst="straightConnector1">
            <a:avLst/>
          </a:prstGeom>
          <a:noFill/>
          <a:ln cap="flat" cmpd="sng" w="9525">
            <a:solidFill>
              <a:srgbClr val="243255"/>
            </a:solidFill>
            <a:prstDash val="solid"/>
            <a:round/>
            <a:headEnd len="sm" w="sm" type="none"/>
            <a:tailEnd len="med" w="med" type="triangle"/>
          </a:ln>
        </p:spPr>
      </p:cxnSp>
      <p:cxnSp>
        <p:nvCxnSpPr>
          <p:cNvPr id="632" name="Google Shape;632;p34"/>
          <p:cNvCxnSpPr/>
          <p:nvPr/>
        </p:nvCxnSpPr>
        <p:spPr>
          <a:xfrm flipH="1" rot="10800000">
            <a:off x="9391593" y="3118525"/>
            <a:ext cx="1242456" cy="988909"/>
          </a:xfrm>
          <a:prstGeom prst="straightConnector1">
            <a:avLst/>
          </a:prstGeom>
          <a:noFill/>
          <a:ln cap="flat" cmpd="sng" w="9525">
            <a:solidFill>
              <a:srgbClr val="243255"/>
            </a:solidFill>
            <a:prstDash val="solid"/>
            <a:round/>
            <a:headEnd len="sm" w="sm" type="none"/>
            <a:tailEnd len="med" w="med" type="triangle"/>
          </a:ln>
        </p:spPr>
      </p:cxnSp>
      <p:cxnSp>
        <p:nvCxnSpPr>
          <p:cNvPr id="633" name="Google Shape;633;p34"/>
          <p:cNvCxnSpPr/>
          <p:nvPr/>
        </p:nvCxnSpPr>
        <p:spPr>
          <a:xfrm>
            <a:off x="9391593" y="5803567"/>
            <a:ext cx="1478954" cy="754895"/>
          </a:xfrm>
          <a:prstGeom prst="straightConnector1">
            <a:avLst/>
          </a:prstGeom>
          <a:noFill/>
          <a:ln cap="flat" cmpd="sng" w="9525">
            <a:solidFill>
              <a:srgbClr val="243255"/>
            </a:solidFill>
            <a:prstDash val="solid"/>
            <a:round/>
            <a:headEnd len="sm" w="sm" type="none"/>
            <a:tailEnd len="med" w="med" type="triangle"/>
          </a:ln>
        </p:spPr>
      </p:cxnSp>
      <p:cxnSp>
        <p:nvCxnSpPr>
          <p:cNvPr id="634" name="Google Shape;634;p34"/>
          <p:cNvCxnSpPr/>
          <p:nvPr/>
        </p:nvCxnSpPr>
        <p:spPr>
          <a:xfrm>
            <a:off x="9391593" y="4786248"/>
            <a:ext cx="1752600" cy="0"/>
          </a:xfrm>
          <a:prstGeom prst="straightConnector1">
            <a:avLst/>
          </a:prstGeom>
          <a:noFill/>
          <a:ln cap="flat" cmpd="sng" w="9525">
            <a:solidFill>
              <a:srgbClr val="243255"/>
            </a:solidFill>
            <a:prstDash val="solid"/>
            <a:round/>
            <a:headEnd len="sm" w="sm" type="none"/>
            <a:tailEnd len="med" w="med" type="triangl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8"/>
                                        </p:tgtEl>
                                        <p:attrNameLst>
                                          <p:attrName>style.visibility</p:attrName>
                                        </p:attrNameLst>
                                      </p:cBhvr>
                                      <p:to>
                                        <p:strVal val="visible"/>
                                      </p:to>
                                    </p:set>
                                    <p:anim calcmode="lin" valueType="num">
                                      <p:cBhvr additive="base">
                                        <p:cTn dur="500"/>
                                        <p:tgtEl>
                                          <p:spTgt spid="60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11"/>
                                        </p:tgtEl>
                                        <p:attrNameLst>
                                          <p:attrName>style.visibility</p:attrName>
                                        </p:attrNameLst>
                                      </p:cBhvr>
                                      <p:to>
                                        <p:strVal val="visible"/>
                                      </p:to>
                                    </p:set>
                                    <p:anim calcmode="lin" valueType="num">
                                      <p:cBhvr additive="base">
                                        <p:cTn dur="500"/>
                                        <p:tgtEl>
                                          <p:spTgt spid="61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14"/>
                                        </p:tgtEl>
                                        <p:attrNameLst>
                                          <p:attrName>style.visibility</p:attrName>
                                        </p:attrNameLst>
                                      </p:cBhvr>
                                      <p:to>
                                        <p:strVal val="visible"/>
                                      </p:to>
                                    </p:set>
                                    <p:anim calcmode="lin" valueType="num">
                                      <p:cBhvr additive="base">
                                        <p:cTn dur="500"/>
                                        <p:tgtEl>
                                          <p:spTgt spid="61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17"/>
                                        </p:tgtEl>
                                        <p:attrNameLst>
                                          <p:attrName>style.visibility</p:attrName>
                                        </p:attrNameLst>
                                      </p:cBhvr>
                                      <p:to>
                                        <p:strVal val="visible"/>
                                      </p:to>
                                    </p:set>
                                    <p:anim calcmode="lin" valueType="num">
                                      <p:cBhvr additive="base">
                                        <p:cTn dur="500"/>
                                        <p:tgtEl>
                                          <p:spTgt spid="6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20"/>
                                        </p:tgtEl>
                                        <p:attrNameLst>
                                          <p:attrName>style.visibility</p:attrName>
                                        </p:attrNameLst>
                                      </p:cBhvr>
                                      <p:to>
                                        <p:strVal val="visible"/>
                                      </p:to>
                                    </p:set>
                                    <p:anim calcmode="lin" valueType="num">
                                      <p:cBhvr additive="base">
                                        <p:cTn dur="500"/>
                                        <p:tgtEl>
                                          <p:spTgt spid="6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23"/>
                                        </p:tgtEl>
                                        <p:attrNameLst>
                                          <p:attrName>style.visibility</p:attrName>
                                        </p:attrNameLst>
                                      </p:cBhvr>
                                      <p:to>
                                        <p:strVal val="visible"/>
                                      </p:to>
                                    </p:set>
                                    <p:anim calcmode="lin" valueType="num">
                                      <p:cBhvr additive="base">
                                        <p:cTn dur="500"/>
                                        <p:tgtEl>
                                          <p:spTgt spid="62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5"/>
          <p:cNvSpPr txBox="1"/>
          <p:nvPr/>
        </p:nvSpPr>
        <p:spPr>
          <a:xfrm>
            <a:off x="938056" y="800100"/>
            <a:ext cx="76725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lang="en-US" sz="4800">
                <a:solidFill>
                  <a:srgbClr val="E12227"/>
                </a:solidFill>
                <a:latin typeface="Tahoma"/>
                <a:ea typeface="Tahoma"/>
                <a:cs typeface="Tahoma"/>
                <a:sym typeface="Tahoma"/>
              </a:rPr>
              <a:t>Pašnovērtējuma tests</a:t>
            </a:r>
            <a:endParaRPr/>
          </a:p>
        </p:txBody>
      </p:sp>
      <p:sp>
        <p:nvSpPr>
          <p:cNvPr id="641" name="Google Shape;641;p35"/>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a:solidFill>
                <a:schemeClr val="lt1"/>
              </a:solidFill>
            </a:endParaRPr>
          </a:p>
        </p:txBody>
      </p:sp>
      <p:pic>
        <p:nvPicPr>
          <p:cNvPr id="642" name="Google Shape;642;p3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643" name="Google Shape;643;p3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644" name="Google Shape;644;p35"/>
          <p:cNvSpPr txBox="1"/>
          <p:nvPr/>
        </p:nvSpPr>
        <p:spPr>
          <a:xfrm>
            <a:off x="992847" y="3397145"/>
            <a:ext cx="3051436" cy="241201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243255"/>
                </a:solidFill>
                <a:latin typeface="Calibri"/>
                <a:ea typeface="Calibri"/>
                <a:cs typeface="Calibri"/>
                <a:sym typeface="Calibri"/>
              </a:rPr>
              <a:t>1. Kurš no šiem faktoriem nav viens no radošuma komponentiem?</a:t>
            </a:r>
            <a:endParaRPr b="1" sz="2200">
              <a:solidFill>
                <a:srgbClr val="243255"/>
              </a:solidFill>
              <a:latin typeface="Calibri"/>
              <a:ea typeface="Calibri"/>
              <a:cs typeface="Calibri"/>
              <a:sym typeface="Calibri"/>
            </a:endParaRPr>
          </a:p>
        </p:txBody>
      </p:sp>
      <p:sp>
        <p:nvSpPr>
          <p:cNvPr id="645" name="Google Shape;645;p35"/>
          <p:cNvSpPr txBox="1"/>
          <p:nvPr/>
        </p:nvSpPr>
        <p:spPr>
          <a:xfrm>
            <a:off x="762000" y="5066973"/>
            <a:ext cx="3015900" cy="19983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uzņēmīga personība</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iztēles domāšanas prasmes</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radoša vide</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vizualizācija</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iekšējā motivācija</a:t>
            </a:r>
            <a:endParaRPr sz="2000">
              <a:solidFill>
                <a:schemeClr val="dk1"/>
              </a:solidFill>
              <a:latin typeface="Calibri"/>
              <a:ea typeface="Calibri"/>
              <a:cs typeface="Calibri"/>
              <a:sym typeface="Calibri"/>
            </a:endParaRPr>
          </a:p>
        </p:txBody>
      </p:sp>
      <p:sp>
        <p:nvSpPr>
          <p:cNvPr id="646" name="Google Shape;646;p35"/>
          <p:cNvSpPr txBox="1"/>
          <p:nvPr/>
        </p:nvSpPr>
        <p:spPr>
          <a:xfrm>
            <a:off x="4386161" y="3388212"/>
            <a:ext cx="3147407" cy="22097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243255"/>
                </a:solidFill>
                <a:latin typeface="Calibri"/>
                <a:ea typeface="Calibri"/>
                <a:cs typeface="Calibri"/>
                <a:sym typeface="Calibri"/>
              </a:rPr>
              <a:t>2. Kurš radošuma veids prasa lielas zināšanas par konkrētu tēmu un daudz laika?</a:t>
            </a:r>
            <a:endParaRPr b="1" sz="2200">
              <a:solidFill>
                <a:srgbClr val="243255"/>
              </a:solidFill>
              <a:latin typeface="Calibri"/>
              <a:ea typeface="Calibri"/>
              <a:cs typeface="Calibri"/>
              <a:sym typeface="Calibri"/>
            </a:endParaRPr>
          </a:p>
        </p:txBody>
      </p:sp>
      <p:sp>
        <p:nvSpPr>
          <p:cNvPr id="647" name="Google Shape;647;p35"/>
          <p:cNvSpPr txBox="1"/>
          <p:nvPr/>
        </p:nvSpPr>
        <p:spPr>
          <a:xfrm>
            <a:off x="4386148" y="4974625"/>
            <a:ext cx="3203700" cy="26640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apzināta un kognitīva radošuma</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apzināts un emocionāls radošums</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spontānais un kognitīvais radošums</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spontānais un emocionālais radošums</a:t>
            </a:r>
            <a:endParaRPr sz="2000">
              <a:solidFill>
                <a:schemeClr val="dk1"/>
              </a:solidFill>
              <a:latin typeface="Calibri"/>
              <a:ea typeface="Calibri"/>
              <a:cs typeface="Calibri"/>
              <a:sym typeface="Calibri"/>
            </a:endParaRPr>
          </a:p>
        </p:txBody>
      </p:sp>
      <p:sp>
        <p:nvSpPr>
          <p:cNvPr id="648" name="Google Shape;648;p35"/>
          <p:cNvSpPr/>
          <p:nvPr/>
        </p:nvSpPr>
        <p:spPr>
          <a:xfrm>
            <a:off x="2124209" y="2423292"/>
            <a:ext cx="754393" cy="754393"/>
          </a:xfrm>
          <a:prstGeom prst="ellipse">
            <a:avLst/>
          </a:prstGeom>
          <a:solidFill>
            <a:srgbClr val="E122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649" name="Google Shape;649;p35"/>
          <p:cNvSpPr/>
          <p:nvPr/>
        </p:nvSpPr>
        <p:spPr>
          <a:xfrm>
            <a:off x="5417877" y="2526018"/>
            <a:ext cx="754393" cy="754393"/>
          </a:xfrm>
          <a:prstGeom prst="ellipse">
            <a:avLst/>
          </a:prstGeom>
          <a:solidFill>
            <a:srgbClr val="2432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650" name="Google Shape;650;p35"/>
          <p:cNvSpPr/>
          <p:nvPr/>
        </p:nvSpPr>
        <p:spPr>
          <a:xfrm>
            <a:off x="8481966" y="2465922"/>
            <a:ext cx="754393" cy="754393"/>
          </a:xfrm>
          <a:prstGeom prst="ellipse">
            <a:avLst/>
          </a:prstGeom>
          <a:solidFill>
            <a:srgbClr val="E122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651" name="Google Shape;651;p35"/>
          <p:cNvSpPr/>
          <p:nvPr/>
        </p:nvSpPr>
        <p:spPr>
          <a:xfrm>
            <a:off x="8675383" y="2652226"/>
            <a:ext cx="360000" cy="360000"/>
          </a:xfrm>
          <a:custGeom>
            <a:rect b="b" l="l" r="r" t="t"/>
            <a:pathLst>
              <a:path extrusionOk="0" h="3240000" w="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
        <p:nvSpPr>
          <p:cNvPr id="652" name="Google Shape;652;p35"/>
          <p:cNvSpPr/>
          <p:nvPr/>
        </p:nvSpPr>
        <p:spPr>
          <a:xfrm>
            <a:off x="5592381" y="2706145"/>
            <a:ext cx="411575" cy="344044"/>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
        <p:nvSpPr>
          <p:cNvPr id="653" name="Google Shape;653;p35"/>
          <p:cNvSpPr/>
          <p:nvPr/>
        </p:nvSpPr>
        <p:spPr>
          <a:xfrm>
            <a:off x="2315559" y="2677228"/>
            <a:ext cx="429301" cy="282142"/>
          </a:xfrm>
          <a:custGeom>
            <a:rect b="b" l="l" r="r" t="t"/>
            <a:pathLst>
              <a:path extrusionOk="0" h="2129375" w="3240006">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
        <p:nvSpPr>
          <p:cNvPr id="654" name="Google Shape;654;p35"/>
          <p:cNvSpPr txBox="1"/>
          <p:nvPr/>
        </p:nvSpPr>
        <p:spPr>
          <a:xfrm>
            <a:off x="10807125" y="3350197"/>
            <a:ext cx="2196000" cy="136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243255"/>
                </a:solidFill>
                <a:latin typeface="Calibri"/>
                <a:ea typeface="Calibri"/>
                <a:cs typeface="Calibri"/>
                <a:sym typeface="Calibri"/>
              </a:rPr>
              <a:t>4. Indivīds var maksimāli izmantot radošo potenciālu</a:t>
            </a:r>
            <a:endParaRPr b="1" sz="2200">
              <a:solidFill>
                <a:srgbClr val="243255"/>
              </a:solidFill>
              <a:latin typeface="Calibri"/>
              <a:ea typeface="Calibri"/>
              <a:cs typeface="Calibri"/>
              <a:sym typeface="Calibri"/>
            </a:endParaRPr>
          </a:p>
        </p:txBody>
      </p:sp>
      <p:sp>
        <p:nvSpPr>
          <p:cNvPr id="655" name="Google Shape;655;p35"/>
          <p:cNvSpPr txBox="1"/>
          <p:nvPr/>
        </p:nvSpPr>
        <p:spPr>
          <a:xfrm>
            <a:off x="10377724" y="5066975"/>
            <a:ext cx="3542700" cy="8280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pārvarot psiholoģiskos blokus, kas var rasties katrā radošā procesa posmā.</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attīstot radošas domāšanas un problēmu risināšanas prasmes.</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izvērtējot šķēršļus</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apbalvojot darbiniekus</a:t>
            </a:r>
            <a:endParaRPr sz="2000">
              <a:solidFill>
                <a:schemeClr val="dk1"/>
              </a:solidFill>
              <a:latin typeface="Calibri"/>
              <a:ea typeface="Calibri"/>
              <a:cs typeface="Calibri"/>
              <a:sym typeface="Calibri"/>
            </a:endParaRPr>
          </a:p>
        </p:txBody>
      </p:sp>
      <p:sp>
        <p:nvSpPr>
          <p:cNvPr id="656" name="Google Shape;656;p35"/>
          <p:cNvSpPr txBox="1"/>
          <p:nvPr/>
        </p:nvSpPr>
        <p:spPr>
          <a:xfrm>
            <a:off x="14040423" y="3345061"/>
            <a:ext cx="2196000" cy="27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243255"/>
                </a:solidFill>
                <a:latin typeface="Calibri"/>
                <a:ea typeface="Calibri"/>
                <a:cs typeface="Calibri"/>
                <a:sym typeface="Calibri"/>
              </a:rPr>
              <a:t>5. Radošumu darbavietā var definēt kā:</a:t>
            </a:r>
            <a:endParaRPr b="1" sz="2200">
              <a:solidFill>
                <a:srgbClr val="243255"/>
              </a:solidFill>
              <a:latin typeface="Calibri"/>
              <a:ea typeface="Calibri"/>
              <a:cs typeface="Calibri"/>
              <a:sym typeface="Calibri"/>
            </a:endParaRPr>
          </a:p>
        </p:txBody>
      </p:sp>
      <p:sp>
        <p:nvSpPr>
          <p:cNvPr id="657" name="Google Shape;657;p35"/>
          <p:cNvSpPr txBox="1"/>
          <p:nvPr/>
        </p:nvSpPr>
        <p:spPr>
          <a:xfrm>
            <a:off x="14053350" y="4981175"/>
            <a:ext cx="3051300" cy="8280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riska uzņemšanās</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iespēju izvērtēšana</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radošas veiksmes atzīšana</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bailes no pazemojuma</a:t>
            </a:r>
            <a:endParaRPr sz="2000">
              <a:solidFill>
                <a:schemeClr val="dk1"/>
              </a:solidFill>
              <a:latin typeface="Calibri"/>
              <a:ea typeface="Calibri"/>
              <a:cs typeface="Calibri"/>
              <a:sym typeface="Calibri"/>
            </a:endParaRPr>
          </a:p>
        </p:txBody>
      </p:sp>
      <p:sp>
        <p:nvSpPr>
          <p:cNvPr id="658" name="Google Shape;658;p35"/>
          <p:cNvSpPr/>
          <p:nvPr/>
        </p:nvSpPr>
        <p:spPr>
          <a:xfrm>
            <a:off x="11481768" y="2465922"/>
            <a:ext cx="754393" cy="754393"/>
          </a:xfrm>
          <a:prstGeom prst="ellipse">
            <a:avLst/>
          </a:prstGeom>
          <a:solidFill>
            <a:srgbClr val="2432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659" name="Google Shape;659;p35"/>
          <p:cNvSpPr/>
          <p:nvPr/>
        </p:nvSpPr>
        <p:spPr>
          <a:xfrm>
            <a:off x="14384030" y="2526017"/>
            <a:ext cx="754393" cy="754393"/>
          </a:xfrm>
          <a:prstGeom prst="ellipse">
            <a:avLst/>
          </a:prstGeom>
          <a:solidFill>
            <a:srgbClr val="E122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660" name="Google Shape;660;p35"/>
          <p:cNvSpPr/>
          <p:nvPr/>
        </p:nvSpPr>
        <p:spPr>
          <a:xfrm>
            <a:off x="14558761" y="2729268"/>
            <a:ext cx="411575" cy="344044"/>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
        <p:nvSpPr>
          <p:cNvPr id="661" name="Google Shape;661;p35"/>
          <p:cNvSpPr/>
          <p:nvPr/>
        </p:nvSpPr>
        <p:spPr>
          <a:xfrm>
            <a:off x="11637366" y="2701535"/>
            <a:ext cx="432135" cy="284005"/>
          </a:xfrm>
          <a:custGeom>
            <a:rect b="b" l="l" r="r" t="t"/>
            <a:pathLst>
              <a:path extrusionOk="0" h="2129375" w="3240006">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
        <p:nvSpPr>
          <p:cNvPr id="662" name="Google Shape;662;p35"/>
          <p:cNvSpPr txBox="1"/>
          <p:nvPr/>
        </p:nvSpPr>
        <p:spPr>
          <a:xfrm>
            <a:off x="7875447" y="3370127"/>
            <a:ext cx="2160408" cy="22278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243255"/>
                </a:solidFill>
                <a:latin typeface="Calibri"/>
                <a:ea typeface="Calibri"/>
                <a:cs typeface="Calibri"/>
                <a:sym typeface="Calibri"/>
              </a:rPr>
              <a:t>3. Saskaņā ar radošuma investīciju teoriju radošums lielā mērā ir:</a:t>
            </a:r>
            <a:endParaRPr b="1" sz="2200">
              <a:solidFill>
                <a:srgbClr val="243255"/>
              </a:solidFill>
              <a:latin typeface="Calibri"/>
              <a:ea typeface="Calibri"/>
              <a:cs typeface="Calibri"/>
              <a:sym typeface="Calibri"/>
            </a:endParaRPr>
          </a:p>
        </p:txBody>
      </p:sp>
      <p:sp>
        <p:nvSpPr>
          <p:cNvPr id="663" name="Google Shape;663;p35"/>
          <p:cNvSpPr txBox="1"/>
          <p:nvPr/>
        </p:nvSpPr>
        <p:spPr>
          <a:xfrm>
            <a:off x="7857655" y="5257724"/>
            <a:ext cx="2196000" cy="22680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Zinātkāre</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Pašizpausme</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Lēmums</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Tolerance</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lphaLcPeriod"/>
            </a:pPr>
            <a:r>
              <a:rPr lang="en-US" sz="2000">
                <a:solidFill>
                  <a:schemeClr val="dk1"/>
                </a:solidFill>
                <a:latin typeface="Calibri"/>
                <a:ea typeface="Calibri"/>
                <a:cs typeface="Calibri"/>
                <a:sym typeface="Calibri"/>
              </a:rPr>
              <a:t>Neatlaidība</a:t>
            </a:r>
            <a:endParaRPr sz="2000">
              <a:solidFill>
                <a:schemeClr val="dk1"/>
              </a:solidFill>
              <a:latin typeface="Calibri"/>
              <a:ea typeface="Calibri"/>
              <a:cs typeface="Calibri"/>
              <a:sym typeface="Calibri"/>
            </a:endParaRPr>
          </a:p>
        </p:txBody>
      </p:sp>
    </p:spTree>
  </p:cSld>
  <p:clrMapOvr>
    <a:masterClrMapping/>
  </p:clrMapOvr>
  <p:transition spd="slow" p14:dur="1500">
    <p:random/>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36"/>
          <p:cNvSpPr txBox="1"/>
          <p:nvPr/>
        </p:nvSpPr>
        <p:spPr>
          <a:xfrm>
            <a:off x="938056" y="800100"/>
            <a:ext cx="7672500" cy="751800"/>
          </a:xfrm>
          <a:prstGeom prst="rect">
            <a:avLst/>
          </a:prstGeom>
          <a:noFill/>
          <a:ln>
            <a:noFill/>
          </a:ln>
        </p:spPr>
        <p:txBody>
          <a:bodyPr anchorCtr="0" anchor="t" bIns="0" lIns="0" spcFirstLastPara="1" rIns="0" wrap="square" tIns="12700">
            <a:spAutoFit/>
          </a:bodyPr>
          <a:lstStyle/>
          <a:p>
            <a:pPr indent="0" lvl="0" marL="0" rtl="0" algn="l">
              <a:spcBef>
                <a:spcPts val="0"/>
              </a:spcBef>
              <a:spcAft>
                <a:spcPts val="0"/>
              </a:spcAft>
              <a:buNone/>
            </a:pPr>
            <a:r>
              <a:rPr b="1" lang="en-US" sz="4800">
                <a:solidFill>
                  <a:srgbClr val="E12227"/>
                </a:solidFill>
                <a:latin typeface="Tahoma"/>
                <a:ea typeface="Tahoma"/>
                <a:cs typeface="Tahoma"/>
                <a:sym typeface="Tahoma"/>
              </a:rPr>
              <a:t>Pašnovērtējuma tests</a:t>
            </a:r>
            <a:endParaRPr b="1" sz="4800">
              <a:solidFill>
                <a:srgbClr val="E12227"/>
              </a:solidFill>
              <a:latin typeface="Tahoma"/>
              <a:ea typeface="Tahoma"/>
              <a:cs typeface="Tahoma"/>
              <a:sym typeface="Tahoma"/>
            </a:endParaRPr>
          </a:p>
        </p:txBody>
      </p:sp>
      <p:sp>
        <p:nvSpPr>
          <p:cNvPr id="670" name="Google Shape;670;p3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lt1"/>
                </a:solidFill>
              </a:rPr>
              <a:t>Ar Eiropas Savienības programmas Erasmus+ atbalstu. Šis dokuments un tā saturs atspoguļo tikai autoru viedokli, un Komisija neuzņemas atbildību par tajā ietvertās informācijas iespējamo izmantošanu.</a:t>
            </a:r>
            <a:endParaRPr sz="1400">
              <a:solidFill>
                <a:schemeClr val="lt1"/>
              </a:solidFill>
              <a:latin typeface="Arial"/>
              <a:ea typeface="Arial"/>
              <a:cs typeface="Arial"/>
              <a:sym typeface="Arial"/>
            </a:endParaRPr>
          </a:p>
        </p:txBody>
      </p:sp>
      <p:pic>
        <p:nvPicPr>
          <p:cNvPr id="671" name="Google Shape;671;p3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672" name="Google Shape;672;p3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673" name="Google Shape;673;p36"/>
          <p:cNvSpPr txBox="1"/>
          <p:nvPr/>
        </p:nvSpPr>
        <p:spPr>
          <a:xfrm>
            <a:off x="1295400" y="3396283"/>
            <a:ext cx="2910000" cy="26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243255"/>
                </a:solidFill>
                <a:latin typeface="Calibri"/>
                <a:ea typeface="Calibri"/>
                <a:cs typeface="Calibri"/>
                <a:sym typeface="Calibri"/>
              </a:rPr>
              <a:t>Radošuma paņēmieni visbiežāk ir vērsti uz:</a:t>
            </a:r>
            <a:endParaRPr b="1" sz="2200">
              <a:solidFill>
                <a:srgbClr val="243255"/>
              </a:solidFill>
              <a:latin typeface="Calibri"/>
              <a:ea typeface="Calibri"/>
              <a:cs typeface="Calibri"/>
              <a:sym typeface="Calibri"/>
            </a:endParaRPr>
          </a:p>
        </p:txBody>
      </p:sp>
      <p:sp>
        <p:nvSpPr>
          <p:cNvPr id="674" name="Google Shape;674;p36"/>
          <p:cNvSpPr txBox="1"/>
          <p:nvPr/>
        </p:nvSpPr>
        <p:spPr>
          <a:xfrm>
            <a:off x="1248700" y="4315500"/>
            <a:ext cx="2600100" cy="828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peļņa</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riska uzņemšanās</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ideju ģenerēšana</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izmaksu un ieņēmumu samazināšana</a:t>
            </a:r>
            <a:endParaRPr sz="2000">
              <a:solidFill>
                <a:srgbClr val="002060"/>
              </a:solidFill>
              <a:latin typeface="Calibri"/>
              <a:ea typeface="Calibri"/>
              <a:cs typeface="Calibri"/>
              <a:sym typeface="Calibri"/>
            </a:endParaRPr>
          </a:p>
        </p:txBody>
      </p:sp>
      <p:sp>
        <p:nvSpPr>
          <p:cNvPr id="675" name="Google Shape;675;p36"/>
          <p:cNvSpPr txBox="1"/>
          <p:nvPr/>
        </p:nvSpPr>
        <p:spPr>
          <a:xfrm>
            <a:off x="4207300" y="3483425"/>
            <a:ext cx="2910000" cy="36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243255"/>
                </a:solidFill>
                <a:latin typeface="Calibri"/>
                <a:ea typeface="Calibri"/>
                <a:cs typeface="Calibri"/>
                <a:sym typeface="Calibri"/>
              </a:rPr>
              <a:t>Prātošana un prātošanas rakstīšana ir:</a:t>
            </a:r>
            <a:endParaRPr b="1" sz="2200">
              <a:solidFill>
                <a:srgbClr val="243255"/>
              </a:solidFill>
              <a:latin typeface="Calibri"/>
              <a:ea typeface="Calibri"/>
              <a:cs typeface="Calibri"/>
              <a:sym typeface="Calibri"/>
            </a:endParaRPr>
          </a:p>
        </p:txBody>
      </p:sp>
      <p:sp>
        <p:nvSpPr>
          <p:cNvPr id="676" name="Google Shape;676;p36"/>
          <p:cNvSpPr txBox="1"/>
          <p:nvPr/>
        </p:nvSpPr>
        <p:spPr>
          <a:xfrm>
            <a:off x="4101425" y="4445250"/>
            <a:ext cx="3381600" cy="8994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procesi, kuros viens cilvēks veido ideju sarakstu</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procesi, kas var radīt konkurētspējīgu vidi, lai veicinātu jaunas un radošas idejas</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procesi, kuros komandas locekļiem nav svarīgi</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viss iepriekš minētais</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neviens no iepriekš minētajiem</a:t>
            </a:r>
            <a:endParaRPr sz="2000">
              <a:solidFill>
                <a:srgbClr val="002060"/>
              </a:solidFill>
              <a:latin typeface="Calibri"/>
              <a:ea typeface="Calibri"/>
              <a:cs typeface="Calibri"/>
              <a:sym typeface="Calibri"/>
            </a:endParaRPr>
          </a:p>
        </p:txBody>
      </p:sp>
      <p:sp>
        <p:nvSpPr>
          <p:cNvPr id="677" name="Google Shape;677;p36"/>
          <p:cNvSpPr/>
          <p:nvPr/>
        </p:nvSpPr>
        <p:spPr>
          <a:xfrm>
            <a:off x="2127998" y="2476501"/>
            <a:ext cx="754500" cy="754500"/>
          </a:xfrm>
          <a:prstGeom prst="ellipse">
            <a:avLst/>
          </a:prstGeom>
          <a:solidFill>
            <a:srgbClr val="E122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678" name="Google Shape;678;p36"/>
          <p:cNvSpPr/>
          <p:nvPr/>
        </p:nvSpPr>
        <p:spPr>
          <a:xfrm>
            <a:off x="5417877" y="2526018"/>
            <a:ext cx="754393" cy="754393"/>
          </a:xfrm>
          <a:prstGeom prst="ellipse">
            <a:avLst/>
          </a:prstGeom>
          <a:solidFill>
            <a:srgbClr val="2432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679" name="Google Shape;679;p36"/>
          <p:cNvSpPr/>
          <p:nvPr/>
        </p:nvSpPr>
        <p:spPr>
          <a:xfrm>
            <a:off x="8261607" y="2476815"/>
            <a:ext cx="754393" cy="754393"/>
          </a:xfrm>
          <a:prstGeom prst="ellipse">
            <a:avLst/>
          </a:prstGeom>
          <a:solidFill>
            <a:srgbClr val="E122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680" name="Google Shape;680;p36"/>
          <p:cNvSpPr/>
          <p:nvPr/>
        </p:nvSpPr>
        <p:spPr>
          <a:xfrm>
            <a:off x="8455024" y="2663119"/>
            <a:ext cx="360000" cy="360000"/>
          </a:xfrm>
          <a:custGeom>
            <a:rect b="b" l="l" r="r" t="t"/>
            <a:pathLst>
              <a:path extrusionOk="0" h="3240000" w="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
        <p:nvSpPr>
          <p:cNvPr id="681" name="Google Shape;681;p36"/>
          <p:cNvSpPr/>
          <p:nvPr/>
        </p:nvSpPr>
        <p:spPr>
          <a:xfrm>
            <a:off x="5592381" y="2706145"/>
            <a:ext cx="411575" cy="344044"/>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
        <p:nvSpPr>
          <p:cNvPr id="682" name="Google Shape;682;p36"/>
          <p:cNvSpPr/>
          <p:nvPr/>
        </p:nvSpPr>
        <p:spPr>
          <a:xfrm>
            <a:off x="2283133" y="2724245"/>
            <a:ext cx="429301" cy="282142"/>
          </a:xfrm>
          <a:custGeom>
            <a:rect b="b" l="l" r="r" t="t"/>
            <a:pathLst>
              <a:path extrusionOk="0" h="2129375" w="3240006">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
        <p:nvSpPr>
          <p:cNvPr id="683" name="Google Shape;683;p36"/>
          <p:cNvSpPr txBox="1"/>
          <p:nvPr/>
        </p:nvSpPr>
        <p:spPr>
          <a:xfrm>
            <a:off x="10807135" y="3350198"/>
            <a:ext cx="2196000" cy="27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243255"/>
                </a:solidFill>
                <a:latin typeface="Calibri"/>
                <a:ea typeface="Calibri"/>
                <a:cs typeface="Calibri"/>
                <a:sym typeface="Calibri"/>
              </a:rPr>
              <a:t>Kāds ir pirmais solis dizaina domāšanas procesā?</a:t>
            </a:r>
            <a:endParaRPr b="1" sz="2200">
              <a:solidFill>
                <a:srgbClr val="243255"/>
              </a:solidFill>
              <a:latin typeface="Calibri"/>
              <a:ea typeface="Calibri"/>
              <a:cs typeface="Calibri"/>
              <a:sym typeface="Calibri"/>
            </a:endParaRPr>
          </a:p>
        </p:txBody>
      </p:sp>
      <p:sp>
        <p:nvSpPr>
          <p:cNvPr id="684" name="Google Shape;684;p36"/>
          <p:cNvSpPr txBox="1"/>
          <p:nvPr/>
        </p:nvSpPr>
        <p:spPr>
          <a:xfrm>
            <a:off x="10605600" y="4945500"/>
            <a:ext cx="2556900" cy="828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Vizualizēt</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Eksperimentēt</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Empatizēt</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Neviens no iepriekš minētajiem</a:t>
            </a:r>
            <a:endParaRPr sz="2000">
              <a:solidFill>
                <a:srgbClr val="002060"/>
              </a:solidFill>
              <a:latin typeface="Calibri"/>
              <a:ea typeface="Calibri"/>
              <a:cs typeface="Calibri"/>
              <a:sym typeface="Calibri"/>
            </a:endParaRPr>
          </a:p>
        </p:txBody>
      </p:sp>
      <p:sp>
        <p:nvSpPr>
          <p:cNvPr id="685" name="Google Shape;685;p36"/>
          <p:cNvSpPr txBox="1"/>
          <p:nvPr/>
        </p:nvSpPr>
        <p:spPr>
          <a:xfrm>
            <a:off x="13588420" y="3350200"/>
            <a:ext cx="3381600" cy="27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243255"/>
                </a:solidFill>
                <a:latin typeface="Calibri"/>
                <a:ea typeface="Calibri"/>
                <a:cs typeface="Calibri"/>
                <a:sym typeface="Calibri"/>
              </a:rPr>
              <a:t>Kāda veida dizaina domāšana iesaista cilvēkus, lai viņi būtu pārliecinātāki par radošiem procesiem</a:t>
            </a:r>
            <a:endParaRPr b="1" sz="2200">
              <a:solidFill>
                <a:srgbClr val="243255"/>
              </a:solidFill>
              <a:latin typeface="Calibri"/>
              <a:ea typeface="Calibri"/>
              <a:cs typeface="Calibri"/>
              <a:sym typeface="Calibri"/>
            </a:endParaRPr>
          </a:p>
        </p:txBody>
      </p:sp>
      <p:sp>
        <p:nvSpPr>
          <p:cNvPr id="686" name="Google Shape;686;p36"/>
          <p:cNvSpPr txBox="1"/>
          <p:nvPr/>
        </p:nvSpPr>
        <p:spPr>
          <a:xfrm>
            <a:off x="13428898" y="5143500"/>
            <a:ext cx="3030300" cy="685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Radoša problēmu risināšana</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Sprinta izpilde</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Radošā pārliecība</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Nozīmju inovācija</a:t>
            </a:r>
            <a:endParaRPr sz="2000">
              <a:solidFill>
                <a:srgbClr val="002060"/>
              </a:solidFill>
              <a:latin typeface="Calibri"/>
              <a:ea typeface="Calibri"/>
              <a:cs typeface="Calibri"/>
              <a:sym typeface="Calibri"/>
            </a:endParaRPr>
          </a:p>
        </p:txBody>
      </p:sp>
      <p:sp>
        <p:nvSpPr>
          <p:cNvPr id="687" name="Google Shape;687;p36"/>
          <p:cNvSpPr/>
          <p:nvPr/>
        </p:nvSpPr>
        <p:spPr>
          <a:xfrm>
            <a:off x="10925972" y="2476500"/>
            <a:ext cx="754393" cy="754393"/>
          </a:xfrm>
          <a:prstGeom prst="ellipse">
            <a:avLst/>
          </a:prstGeom>
          <a:solidFill>
            <a:srgbClr val="2432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688" name="Google Shape;688;p36"/>
          <p:cNvSpPr/>
          <p:nvPr/>
        </p:nvSpPr>
        <p:spPr>
          <a:xfrm>
            <a:off x="13772506" y="2531154"/>
            <a:ext cx="754393" cy="754393"/>
          </a:xfrm>
          <a:prstGeom prst="ellipse">
            <a:avLst/>
          </a:prstGeom>
          <a:solidFill>
            <a:srgbClr val="E122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689" name="Google Shape;689;p36"/>
          <p:cNvSpPr/>
          <p:nvPr/>
        </p:nvSpPr>
        <p:spPr>
          <a:xfrm>
            <a:off x="13947237" y="2734405"/>
            <a:ext cx="411575" cy="344044"/>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
        <p:nvSpPr>
          <p:cNvPr id="690" name="Google Shape;690;p36"/>
          <p:cNvSpPr/>
          <p:nvPr/>
        </p:nvSpPr>
        <p:spPr>
          <a:xfrm>
            <a:off x="11081570" y="2712113"/>
            <a:ext cx="432135" cy="284005"/>
          </a:xfrm>
          <a:custGeom>
            <a:rect b="b" l="l" r="r" t="t"/>
            <a:pathLst>
              <a:path extrusionOk="0" h="2129375" w="3240006">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
        <p:nvSpPr>
          <p:cNvPr id="691" name="Google Shape;691;p36"/>
          <p:cNvSpPr txBox="1"/>
          <p:nvPr/>
        </p:nvSpPr>
        <p:spPr>
          <a:xfrm>
            <a:off x="7602500" y="3395050"/>
            <a:ext cx="3030300" cy="36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243255"/>
                </a:solidFill>
                <a:latin typeface="Calibri"/>
                <a:ea typeface="Calibri"/>
                <a:cs typeface="Calibri"/>
                <a:sym typeface="Calibri"/>
              </a:rPr>
              <a:t>Sešu cepuru domāšanas procesa laikā Pero teica: "Buru plūdi krīt, produkts zaudēs tirgu, uzņēmums bankrotēs". Viņš valkā:</a:t>
            </a:r>
            <a:endParaRPr b="1" sz="2200">
              <a:solidFill>
                <a:srgbClr val="243255"/>
              </a:solidFill>
              <a:latin typeface="Calibri"/>
              <a:ea typeface="Calibri"/>
              <a:cs typeface="Calibri"/>
              <a:sym typeface="Calibri"/>
            </a:endParaRPr>
          </a:p>
        </p:txBody>
      </p:sp>
      <p:sp>
        <p:nvSpPr>
          <p:cNvPr id="692" name="Google Shape;692;p36"/>
          <p:cNvSpPr txBox="1"/>
          <p:nvPr/>
        </p:nvSpPr>
        <p:spPr>
          <a:xfrm>
            <a:off x="7754898" y="5524500"/>
            <a:ext cx="2600100" cy="1142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dzeltenā cepure</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zila cepure</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zaļa cepure</a:t>
            </a:r>
            <a:endParaRPr sz="2000">
              <a:solidFill>
                <a:srgbClr val="002060"/>
              </a:solidFill>
              <a:latin typeface="Calibri"/>
              <a:ea typeface="Calibri"/>
              <a:cs typeface="Calibri"/>
              <a:sym typeface="Calibri"/>
            </a:endParaRPr>
          </a:p>
          <a:p>
            <a:pPr indent="-342900" lvl="0" marL="342900" marR="0" rtl="0" algn="l">
              <a:spcBef>
                <a:spcPts val="0"/>
              </a:spcBef>
              <a:spcAft>
                <a:spcPts val="0"/>
              </a:spcAft>
              <a:buClr>
                <a:srgbClr val="002060"/>
              </a:buClr>
              <a:buSzPts val="2000"/>
              <a:buFont typeface="Calibri"/>
              <a:buAutoNum type="alphaLcPeriod"/>
            </a:pPr>
            <a:r>
              <a:rPr lang="en-US" sz="2000">
                <a:solidFill>
                  <a:srgbClr val="002060"/>
                </a:solidFill>
                <a:latin typeface="Calibri"/>
                <a:ea typeface="Calibri"/>
                <a:cs typeface="Calibri"/>
                <a:sym typeface="Calibri"/>
              </a:rPr>
              <a:t>melna cepure</a:t>
            </a:r>
            <a:endParaRPr sz="2000">
              <a:solidFill>
                <a:srgbClr val="002060"/>
              </a:solidFill>
              <a:latin typeface="Calibri"/>
              <a:ea typeface="Calibri"/>
              <a:cs typeface="Calibri"/>
              <a:sym typeface="Calibri"/>
            </a:endParaRPr>
          </a:p>
        </p:txBody>
      </p:sp>
    </p:spTree>
  </p:cSld>
  <p:clrMapOvr>
    <a:masterClrMapping/>
  </p:clrMapOvr>
  <p:transition spd="slow" p14:dur="1500">
    <p:random/>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7" name="Shape 697"/>
        <p:cNvGrpSpPr/>
        <p:nvPr/>
      </p:nvGrpSpPr>
      <p:grpSpPr>
        <a:xfrm>
          <a:off x="0" y="0"/>
          <a:ext cx="0" cy="0"/>
          <a:chOff x="0" y="0"/>
          <a:chExt cx="0" cy="0"/>
        </a:xfrm>
      </p:grpSpPr>
      <p:sp>
        <p:nvSpPr>
          <p:cNvPr id="698" name="Google Shape;698;p37"/>
          <p:cNvSpPr/>
          <p:nvPr/>
        </p:nvSpPr>
        <p:spPr>
          <a:xfrm>
            <a:off x="6172200" y="9185519"/>
            <a:ext cx="11963400" cy="9525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9" name="Google Shape;699;p37"/>
          <p:cNvSpPr txBox="1"/>
          <p:nvPr>
            <p:ph type="title"/>
          </p:nvPr>
        </p:nvSpPr>
        <p:spPr>
          <a:xfrm>
            <a:off x="7924800" y="3924300"/>
            <a:ext cx="6897600" cy="1398000"/>
          </a:xfrm>
          <a:prstGeom prst="rect">
            <a:avLst/>
          </a:prstGeom>
          <a:noFill/>
          <a:ln>
            <a:noFill/>
          </a:ln>
        </p:spPr>
        <p:txBody>
          <a:bodyPr anchorCtr="0" anchor="t" bIns="0" lIns="0" spcFirstLastPara="1" rIns="0" wrap="square" tIns="12700">
            <a:spAutoFit/>
          </a:bodyPr>
          <a:lstStyle/>
          <a:p>
            <a:pPr indent="0" lvl="0" marL="0" rtl="0" algn="l">
              <a:spcBef>
                <a:spcPts val="0"/>
              </a:spcBef>
              <a:spcAft>
                <a:spcPts val="0"/>
              </a:spcAft>
              <a:buNone/>
            </a:pPr>
            <a:r>
              <a:rPr lang="en-US"/>
              <a:t>Paldies</a:t>
            </a:r>
            <a:r>
              <a:rPr b="1" i="0" lang="en-US" sz="9000">
                <a:solidFill>
                  <a:srgbClr val="152D54"/>
                </a:solidFill>
                <a:latin typeface="Tahoma"/>
                <a:ea typeface="Tahoma"/>
                <a:cs typeface="Tahoma"/>
                <a:sym typeface="Tahoma"/>
              </a:rPr>
              <a:t>!</a:t>
            </a:r>
            <a:endParaRPr/>
          </a:p>
        </p:txBody>
      </p:sp>
      <p:pic>
        <p:nvPicPr>
          <p:cNvPr id="700" name="Google Shape;700;p37"/>
          <p:cNvPicPr preferRelativeResize="0"/>
          <p:nvPr/>
        </p:nvPicPr>
        <p:blipFill rotWithShape="1">
          <a:blip r:embed="rId3">
            <a:alphaModFix/>
          </a:blip>
          <a:srcRect b="0" l="0" r="0" t="0"/>
          <a:stretch/>
        </p:blipFill>
        <p:spPr>
          <a:xfrm>
            <a:off x="8289503" y="9661769"/>
            <a:ext cx="10058400" cy="556688"/>
          </a:xfrm>
          <a:prstGeom prst="rect">
            <a:avLst/>
          </a:prstGeom>
          <a:noFill/>
          <a:ln>
            <a:noFill/>
          </a:ln>
        </p:spPr>
      </p:pic>
      <p:pic>
        <p:nvPicPr>
          <p:cNvPr id="701" name="Google Shape;701;p37"/>
          <p:cNvPicPr preferRelativeResize="0"/>
          <p:nvPr/>
        </p:nvPicPr>
        <p:blipFill rotWithShape="1">
          <a:blip r:embed="rId4">
            <a:alphaModFix/>
          </a:blip>
          <a:srcRect b="0" l="0" r="0" t="0"/>
          <a:stretch/>
        </p:blipFill>
        <p:spPr>
          <a:xfrm>
            <a:off x="6324600" y="9705175"/>
            <a:ext cx="1985322" cy="432844"/>
          </a:xfrm>
          <a:prstGeom prst="rect">
            <a:avLst/>
          </a:prstGeom>
          <a:noFill/>
          <a:ln>
            <a:noFill/>
          </a:ln>
        </p:spPr>
      </p:pic>
      <p:pic>
        <p:nvPicPr>
          <p:cNvPr id="702" name="Google Shape;702;p37"/>
          <p:cNvPicPr preferRelativeResize="0"/>
          <p:nvPr/>
        </p:nvPicPr>
        <p:blipFill rotWithShape="1">
          <a:blip r:embed="rId5">
            <a:alphaModFix/>
          </a:blip>
          <a:srcRect b="0" l="0" r="0" t="0"/>
          <a:stretch/>
        </p:blipFill>
        <p:spPr>
          <a:xfrm>
            <a:off x="5257800" y="9715392"/>
            <a:ext cx="936335" cy="449441"/>
          </a:xfrm>
          <a:prstGeom prst="rect">
            <a:avLst/>
          </a:prstGeom>
          <a:noFill/>
          <a:ln>
            <a:noFill/>
          </a:ln>
        </p:spPr>
      </p:pic>
    </p:spTree>
  </p:cSld>
  <p:clrMapOvr>
    <a:masterClrMapping/>
  </p:clrMapOvr>
  <p:transition spd="slow" p14:dur="1500">
    <p:random/>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grpSp>
        <p:nvGrpSpPr>
          <p:cNvPr id="157" name="Google Shape;157;p4"/>
          <p:cNvGrpSpPr/>
          <p:nvPr/>
        </p:nvGrpSpPr>
        <p:grpSpPr>
          <a:xfrm>
            <a:off x="533400" y="348302"/>
            <a:ext cx="16306800" cy="1065576"/>
            <a:chOff x="0" y="5402"/>
            <a:chExt cx="16306800" cy="1065576"/>
          </a:xfrm>
        </p:grpSpPr>
        <p:sp>
          <p:nvSpPr>
            <p:cNvPr id="158" name="Google Shape;158;p4"/>
            <p:cNvSpPr/>
            <p:nvPr/>
          </p:nvSpPr>
          <p:spPr>
            <a:xfrm>
              <a:off x="0" y="5402"/>
              <a:ext cx="16306800" cy="1065576"/>
            </a:xfrm>
            <a:prstGeom prst="roundRect">
              <a:avLst>
                <a:gd fmla="val 16667" name="adj"/>
              </a:avLst>
            </a:prstGeom>
            <a:solidFill>
              <a:srgbClr val="243255"/>
            </a:solidFill>
            <a:ln cap="flat" cmpd="sng" w="25400">
              <a:solidFill>
                <a:srgbClr val="EEEC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txBox="1"/>
            <p:nvPr/>
          </p:nvSpPr>
          <p:spPr>
            <a:xfrm>
              <a:off x="52017" y="57419"/>
              <a:ext cx="16202766" cy="961542"/>
            </a:xfrm>
            <a:prstGeom prst="rect">
              <a:avLst/>
            </a:pr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None/>
              </a:pPr>
              <a:r>
                <a:rPr b="1" lang="en-US" sz="4400">
                  <a:solidFill>
                    <a:schemeClr val="lt1"/>
                  </a:solidFill>
                  <a:latin typeface="Calibri"/>
                  <a:ea typeface="Calibri"/>
                  <a:cs typeface="Calibri"/>
                  <a:sym typeface="Calibri"/>
                </a:rPr>
                <a:t>RADOŠUMS</a:t>
              </a:r>
              <a:endParaRPr sz="4400">
                <a:solidFill>
                  <a:schemeClr val="lt1"/>
                </a:solidFill>
                <a:latin typeface="Calibri"/>
                <a:ea typeface="Calibri"/>
                <a:cs typeface="Calibri"/>
                <a:sym typeface="Calibri"/>
              </a:endParaRPr>
            </a:p>
          </p:txBody>
        </p:sp>
      </p:grpSp>
      <p:sp>
        <p:nvSpPr>
          <p:cNvPr id="160" name="Google Shape;160;p4"/>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FFFF"/>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a:p>
        </p:txBody>
      </p:sp>
      <p:pic>
        <p:nvPicPr>
          <p:cNvPr id="161" name="Google Shape;161;p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62" name="Google Shape;162;p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63" name="Google Shape;163;p4"/>
          <p:cNvSpPr txBox="1"/>
          <p:nvPr/>
        </p:nvSpPr>
        <p:spPr>
          <a:xfrm>
            <a:off x="672353" y="1760040"/>
            <a:ext cx="16154400" cy="618780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n-US" sz="3600" u="none" cap="none" strike="noStrike">
                <a:solidFill>
                  <a:srgbClr val="FF0000"/>
                </a:solidFill>
                <a:latin typeface="Calibri"/>
                <a:ea typeface="Calibri"/>
                <a:cs typeface="Calibri"/>
                <a:sym typeface="Calibri"/>
              </a:rPr>
              <a:t>1. </a:t>
            </a:r>
            <a:r>
              <a:rPr b="1" lang="en-US" sz="3600">
                <a:solidFill>
                  <a:srgbClr val="FF0000"/>
                </a:solidFill>
                <a:latin typeface="Calibri"/>
                <a:ea typeface="Calibri"/>
                <a:cs typeface="Calibri"/>
                <a:sym typeface="Calibri"/>
              </a:rPr>
              <a:t>nodaļa</a:t>
            </a:r>
            <a:r>
              <a:rPr b="1" i="0" lang="en-US" sz="3600" u="none" cap="none" strike="noStrike">
                <a:solidFill>
                  <a:srgbClr val="FF0000"/>
                </a:solidFill>
                <a:latin typeface="Calibri"/>
                <a:ea typeface="Calibri"/>
                <a:cs typeface="Calibri"/>
                <a:sym typeface="Calibri"/>
              </a:rPr>
              <a:t>: RADOŠUMA DEFINĒŠANA</a:t>
            </a:r>
            <a:endParaRPr b="0" i="0" sz="3200" u="none" cap="none" strike="noStrike">
              <a:solidFill>
                <a:srgbClr val="FF0000"/>
              </a:solidFill>
              <a:latin typeface="Calibri"/>
              <a:ea typeface="Calibri"/>
              <a:cs typeface="Calibri"/>
              <a:sym typeface="Calibri"/>
            </a:endParaRPr>
          </a:p>
          <a:p>
            <a:pPr indent="712788" lvl="0" marL="0" marR="0" rtl="0" algn="l">
              <a:spcBef>
                <a:spcPts val="0"/>
              </a:spcBef>
              <a:spcAft>
                <a:spcPts val="0"/>
              </a:spcAft>
              <a:buNone/>
            </a:pPr>
            <a:r>
              <a:rPr lang="en-US" sz="2800">
                <a:solidFill>
                  <a:schemeClr val="dk1"/>
                </a:solidFill>
                <a:latin typeface="Calibri"/>
                <a:ea typeface="Calibri"/>
                <a:cs typeface="Calibri"/>
                <a:sym typeface="Calibri"/>
              </a:rPr>
              <a:t>1.1. 1. sadaļa: Kas ir radošums? Radošuma nozīme</a:t>
            </a:r>
            <a:endParaRPr sz="2400">
              <a:solidFill>
                <a:schemeClr val="dk1"/>
              </a:solidFill>
              <a:latin typeface="Calibri"/>
              <a:ea typeface="Calibri"/>
              <a:cs typeface="Calibri"/>
              <a:sym typeface="Calibri"/>
            </a:endParaRPr>
          </a:p>
          <a:p>
            <a:pPr indent="712788" lvl="0" marL="0" marR="0" rtl="0" algn="l">
              <a:spcBef>
                <a:spcPts val="0"/>
              </a:spcBef>
              <a:spcAft>
                <a:spcPts val="0"/>
              </a:spcAft>
              <a:buNone/>
            </a:pPr>
            <a:r>
              <a:rPr lang="en-US" sz="2800">
                <a:solidFill>
                  <a:schemeClr val="dk1"/>
                </a:solidFill>
                <a:latin typeface="Calibri"/>
                <a:ea typeface="Calibri"/>
                <a:cs typeface="Calibri"/>
                <a:sym typeface="Calibri"/>
              </a:rPr>
              <a:t>1.2. 2. </a:t>
            </a:r>
            <a:r>
              <a:rPr lang="en-US" sz="2800">
                <a:solidFill>
                  <a:schemeClr val="dk1"/>
                </a:solidFill>
                <a:latin typeface="Calibri"/>
                <a:ea typeface="Calibri"/>
                <a:cs typeface="Calibri"/>
                <a:sym typeface="Calibri"/>
              </a:rPr>
              <a:t>sadaļa</a:t>
            </a:r>
            <a:r>
              <a:rPr lang="en-US" sz="2800">
                <a:solidFill>
                  <a:schemeClr val="dk1"/>
                </a:solidFill>
                <a:latin typeface="Calibri"/>
                <a:ea typeface="Calibri"/>
                <a:cs typeface="Calibri"/>
                <a:sym typeface="Calibri"/>
              </a:rPr>
              <a:t>: Radošuma sastāvdaļas un radošuma 4P modelis</a:t>
            </a:r>
            <a:endParaRPr sz="2400">
              <a:solidFill>
                <a:schemeClr val="dk1"/>
              </a:solidFill>
              <a:latin typeface="Calibri"/>
              <a:ea typeface="Calibri"/>
              <a:cs typeface="Calibri"/>
              <a:sym typeface="Calibri"/>
            </a:endParaRPr>
          </a:p>
          <a:p>
            <a:pPr indent="712788" lvl="0" marL="0" marR="0" rtl="0" algn="l">
              <a:spcBef>
                <a:spcPts val="0"/>
              </a:spcBef>
              <a:spcAft>
                <a:spcPts val="0"/>
              </a:spcAft>
              <a:buNone/>
            </a:pPr>
            <a:r>
              <a:rPr lang="en-US" sz="2800">
                <a:solidFill>
                  <a:schemeClr val="dk1"/>
                </a:solidFill>
                <a:latin typeface="Calibri"/>
                <a:ea typeface="Calibri"/>
                <a:cs typeface="Calibri"/>
                <a:sym typeface="Calibri"/>
              </a:rPr>
              <a:t>1.3. 3. </a:t>
            </a:r>
            <a:r>
              <a:rPr lang="en-US" sz="2800">
                <a:solidFill>
                  <a:schemeClr val="dk1"/>
                </a:solidFill>
                <a:latin typeface="Calibri"/>
                <a:ea typeface="Calibri"/>
                <a:cs typeface="Calibri"/>
                <a:sym typeface="Calibri"/>
              </a:rPr>
              <a:t>sadaļa</a:t>
            </a:r>
            <a:r>
              <a:rPr lang="en-US" sz="2800">
                <a:solidFill>
                  <a:schemeClr val="dk1"/>
                </a:solidFill>
                <a:latin typeface="Calibri"/>
                <a:ea typeface="Calibri"/>
                <a:cs typeface="Calibri"/>
                <a:sym typeface="Calibri"/>
              </a:rPr>
              <a:t>: Radošuma veidi</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1" marL="0" marR="0" rtl="0" algn="l">
              <a:spcBef>
                <a:spcPts val="0"/>
              </a:spcBef>
              <a:spcAft>
                <a:spcPts val="0"/>
              </a:spcAft>
              <a:buNone/>
            </a:pPr>
            <a:r>
              <a:rPr b="1" i="0" lang="en-US" sz="3600" u="none" cap="none" strike="noStrike">
                <a:solidFill>
                  <a:srgbClr val="FF0000"/>
                </a:solidFill>
                <a:latin typeface="Calibri"/>
                <a:ea typeface="Calibri"/>
                <a:cs typeface="Calibri"/>
                <a:sym typeface="Calibri"/>
              </a:rPr>
              <a:t>2. </a:t>
            </a:r>
            <a:r>
              <a:rPr b="1" lang="en-US" sz="3600">
                <a:solidFill>
                  <a:srgbClr val="FF0000"/>
                </a:solidFill>
                <a:latin typeface="Calibri"/>
                <a:ea typeface="Calibri"/>
                <a:cs typeface="Calibri"/>
                <a:sym typeface="Calibri"/>
              </a:rPr>
              <a:t>nodaļa</a:t>
            </a:r>
            <a:r>
              <a:rPr b="1" i="0" lang="en-US" sz="3600" u="none" cap="none" strike="noStrike">
                <a:solidFill>
                  <a:srgbClr val="FF0000"/>
                </a:solidFill>
                <a:latin typeface="Calibri"/>
                <a:ea typeface="Calibri"/>
                <a:cs typeface="Calibri"/>
                <a:sym typeface="Calibri"/>
              </a:rPr>
              <a:t>: KOMANDAS JAUNRADES UN JAUNRADES METODES</a:t>
            </a:r>
            <a:endParaRPr b="0" i="0" sz="3200" u="none" cap="none" strike="noStrike">
              <a:solidFill>
                <a:srgbClr val="FF0000"/>
              </a:solidFill>
              <a:latin typeface="Calibri"/>
              <a:ea typeface="Calibri"/>
              <a:cs typeface="Calibri"/>
              <a:sym typeface="Calibri"/>
            </a:endParaRPr>
          </a:p>
          <a:p>
            <a:pPr indent="712788" lvl="0" marL="0" marR="0" rtl="0" algn="l">
              <a:spcBef>
                <a:spcPts val="0"/>
              </a:spcBef>
              <a:spcAft>
                <a:spcPts val="0"/>
              </a:spcAft>
              <a:buNone/>
            </a:pPr>
            <a:r>
              <a:rPr lang="en-US" sz="2800">
                <a:solidFill>
                  <a:schemeClr val="dk1"/>
                </a:solidFill>
                <a:latin typeface="Calibri"/>
                <a:ea typeface="Calibri"/>
                <a:cs typeface="Calibri"/>
                <a:sym typeface="Calibri"/>
              </a:rPr>
              <a:t>2.1. 1. </a:t>
            </a:r>
            <a:r>
              <a:rPr lang="en-US" sz="2800">
                <a:solidFill>
                  <a:schemeClr val="dk1"/>
                </a:solidFill>
                <a:latin typeface="Calibri"/>
                <a:ea typeface="Calibri"/>
                <a:cs typeface="Calibri"/>
                <a:sym typeface="Calibri"/>
              </a:rPr>
              <a:t>sadaļa</a:t>
            </a:r>
            <a:r>
              <a:rPr lang="en-US" sz="2800">
                <a:solidFill>
                  <a:schemeClr val="dk1"/>
                </a:solidFill>
                <a:latin typeface="Calibri"/>
                <a:ea typeface="Calibri"/>
                <a:cs typeface="Calibri"/>
                <a:sym typeface="Calibri"/>
              </a:rPr>
              <a:t>: Personīgo šķēršļu pārvarēšana radošumā</a:t>
            </a:r>
            <a:endParaRPr sz="2400">
              <a:solidFill>
                <a:schemeClr val="dk1"/>
              </a:solidFill>
              <a:latin typeface="Calibri"/>
              <a:ea typeface="Calibri"/>
              <a:cs typeface="Calibri"/>
              <a:sym typeface="Calibri"/>
            </a:endParaRPr>
          </a:p>
          <a:p>
            <a:pPr indent="712788" lvl="0" marL="0" marR="0" rtl="0" algn="l">
              <a:spcBef>
                <a:spcPts val="0"/>
              </a:spcBef>
              <a:spcAft>
                <a:spcPts val="0"/>
              </a:spcAft>
              <a:buNone/>
            </a:pPr>
            <a:r>
              <a:rPr lang="en-US" sz="2800">
                <a:solidFill>
                  <a:schemeClr val="dk1"/>
                </a:solidFill>
                <a:latin typeface="Calibri"/>
                <a:ea typeface="Calibri"/>
                <a:cs typeface="Calibri"/>
                <a:sym typeface="Calibri"/>
              </a:rPr>
              <a:t>2.2. 2. </a:t>
            </a:r>
            <a:r>
              <a:rPr lang="en-US" sz="2800">
                <a:solidFill>
                  <a:schemeClr val="dk1"/>
                </a:solidFill>
                <a:latin typeface="Calibri"/>
                <a:ea typeface="Calibri"/>
                <a:cs typeface="Calibri"/>
                <a:sym typeface="Calibri"/>
              </a:rPr>
              <a:t>sadaļa</a:t>
            </a:r>
            <a:r>
              <a:rPr lang="en-US" sz="2800">
                <a:solidFill>
                  <a:schemeClr val="dk1"/>
                </a:solidFill>
                <a:latin typeface="Calibri"/>
                <a:ea typeface="Calibri"/>
                <a:cs typeface="Calibri"/>
                <a:sym typeface="Calibri"/>
              </a:rPr>
              <a:t>: Komandas radošums</a:t>
            </a:r>
            <a:endParaRPr sz="2400">
              <a:solidFill>
                <a:schemeClr val="dk1"/>
              </a:solidFill>
              <a:latin typeface="Calibri"/>
              <a:ea typeface="Calibri"/>
              <a:cs typeface="Calibri"/>
              <a:sym typeface="Calibri"/>
            </a:endParaRPr>
          </a:p>
          <a:p>
            <a:pPr indent="712788" lvl="0" marL="0" marR="0" rtl="0" algn="l">
              <a:spcBef>
                <a:spcPts val="0"/>
              </a:spcBef>
              <a:spcAft>
                <a:spcPts val="0"/>
              </a:spcAft>
              <a:buNone/>
            </a:pPr>
            <a:r>
              <a:rPr lang="en-US" sz="2800">
                <a:solidFill>
                  <a:schemeClr val="dk1"/>
                </a:solidFill>
                <a:latin typeface="Calibri"/>
                <a:ea typeface="Calibri"/>
                <a:cs typeface="Calibri"/>
                <a:sym typeface="Calibri"/>
              </a:rPr>
              <a:t>2.3. 3. sadaļa: Radošums darba vietā</a:t>
            </a:r>
            <a:endParaRPr sz="2400">
              <a:solidFill>
                <a:schemeClr val="dk1"/>
              </a:solidFill>
              <a:latin typeface="Calibri"/>
              <a:ea typeface="Calibri"/>
              <a:cs typeface="Calibri"/>
              <a:sym typeface="Calibri"/>
            </a:endParaRPr>
          </a:p>
          <a:p>
            <a:pPr indent="712788" lvl="2" marL="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2.4. 4. sadaļa: Radošuma metodes</a:t>
            </a:r>
            <a:endParaRPr b="0"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1" marL="0" marR="0" rtl="0" algn="l">
              <a:spcBef>
                <a:spcPts val="0"/>
              </a:spcBef>
              <a:spcAft>
                <a:spcPts val="0"/>
              </a:spcAft>
              <a:buNone/>
            </a:pPr>
            <a:r>
              <a:rPr b="1" i="0" lang="en-US" sz="3600" u="none" cap="none" strike="noStrike">
                <a:solidFill>
                  <a:srgbClr val="FF0000"/>
                </a:solidFill>
                <a:latin typeface="Calibri"/>
                <a:ea typeface="Calibri"/>
                <a:cs typeface="Calibri"/>
                <a:sym typeface="Calibri"/>
              </a:rPr>
              <a:t>3. </a:t>
            </a:r>
            <a:r>
              <a:rPr b="1" lang="en-US" sz="3600">
                <a:solidFill>
                  <a:srgbClr val="FF0000"/>
                </a:solidFill>
                <a:latin typeface="Calibri"/>
                <a:ea typeface="Calibri"/>
                <a:cs typeface="Calibri"/>
                <a:sym typeface="Calibri"/>
              </a:rPr>
              <a:t>nodaļa</a:t>
            </a:r>
            <a:r>
              <a:rPr b="1" i="0" lang="en-US" sz="3600" u="none" cap="none" strike="noStrike">
                <a:solidFill>
                  <a:srgbClr val="FF0000"/>
                </a:solidFill>
                <a:latin typeface="Calibri"/>
                <a:ea typeface="Calibri"/>
                <a:cs typeface="Calibri"/>
                <a:sym typeface="Calibri"/>
              </a:rPr>
              <a:t>: DIZAINA DOMĀŠANA</a:t>
            </a:r>
            <a:endParaRPr b="0" i="0" sz="3200" u="none" cap="none" strike="noStrike">
              <a:solidFill>
                <a:srgbClr val="FF0000"/>
              </a:solidFill>
              <a:latin typeface="Calibri"/>
              <a:ea typeface="Calibri"/>
              <a:cs typeface="Calibri"/>
              <a:sym typeface="Calibri"/>
            </a:endParaRPr>
          </a:p>
          <a:p>
            <a:pPr indent="712788" lvl="0" marL="0" marR="0" rtl="0" algn="l">
              <a:spcBef>
                <a:spcPts val="0"/>
              </a:spcBef>
              <a:spcAft>
                <a:spcPts val="0"/>
              </a:spcAft>
              <a:buNone/>
            </a:pPr>
            <a:r>
              <a:rPr lang="en-US" sz="2800">
                <a:solidFill>
                  <a:schemeClr val="dk1"/>
                </a:solidFill>
                <a:latin typeface="Calibri"/>
                <a:ea typeface="Calibri"/>
                <a:cs typeface="Calibri"/>
                <a:sym typeface="Calibri"/>
              </a:rPr>
              <a:t>3.1. 1. </a:t>
            </a:r>
            <a:r>
              <a:rPr lang="en-US" sz="2800">
                <a:solidFill>
                  <a:schemeClr val="dk1"/>
                </a:solidFill>
                <a:latin typeface="Calibri"/>
                <a:ea typeface="Calibri"/>
                <a:cs typeface="Calibri"/>
                <a:sym typeface="Calibri"/>
              </a:rPr>
              <a:t>sadaļa</a:t>
            </a:r>
            <a:r>
              <a:rPr lang="en-US" sz="2800">
                <a:solidFill>
                  <a:schemeClr val="dk1"/>
                </a:solidFill>
                <a:latin typeface="Calibri"/>
                <a:ea typeface="Calibri"/>
                <a:cs typeface="Calibri"/>
                <a:sym typeface="Calibri"/>
              </a:rPr>
              <a:t>: Dizaina domāšanas sistēma</a:t>
            </a:r>
            <a:endParaRPr sz="2400">
              <a:solidFill>
                <a:schemeClr val="dk1"/>
              </a:solidFill>
              <a:latin typeface="Calibri"/>
              <a:ea typeface="Calibri"/>
              <a:cs typeface="Calibri"/>
              <a:sym typeface="Calibri"/>
            </a:endParaRPr>
          </a:p>
          <a:p>
            <a:pPr indent="712788" lvl="0" marL="0" marR="0" rtl="0" algn="l">
              <a:spcBef>
                <a:spcPts val="0"/>
              </a:spcBef>
              <a:spcAft>
                <a:spcPts val="0"/>
              </a:spcAft>
              <a:buNone/>
            </a:pPr>
            <a:r>
              <a:rPr lang="en-US" sz="2800">
                <a:solidFill>
                  <a:schemeClr val="dk1"/>
                </a:solidFill>
                <a:latin typeface="Calibri"/>
                <a:ea typeface="Calibri"/>
                <a:cs typeface="Calibri"/>
                <a:sym typeface="Calibri"/>
              </a:rPr>
              <a:t>3.2. 2. sadaļa: Dizaina domāšanas modeļi</a:t>
            </a:r>
            <a:endParaRPr sz="2400">
              <a:solidFill>
                <a:schemeClr val="dk1"/>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500"/>
                                        <p:tgtEl>
                                          <p:spTgt spid="1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animEffect filter="fade" transition="in">
                                      <p:cBhvr>
                                        <p:cTn dur="500"/>
                                        <p:tgtEl>
                                          <p:spTgt spid="1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animEffect filter="fade" transition="in">
                                      <p:cBhvr>
                                        <p:cTn dur="500"/>
                                        <p:tgtEl>
                                          <p:spTgt spid="1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3" st="3"/>
                                            </p:txEl>
                                          </p:spTgt>
                                        </p:tgtEl>
                                        <p:attrNameLst>
                                          <p:attrName>style.visibility</p:attrName>
                                        </p:attrNameLst>
                                      </p:cBhvr>
                                      <p:to>
                                        <p:strVal val="visible"/>
                                      </p:to>
                                    </p:set>
                                    <p:animEffect filter="fade" transition="in">
                                      <p:cBhvr>
                                        <p:cTn dur="500"/>
                                        <p:tgtEl>
                                          <p:spTgt spid="1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4" st="4"/>
                                            </p:txEl>
                                          </p:spTgt>
                                        </p:tgtEl>
                                        <p:attrNameLst>
                                          <p:attrName>style.visibility</p:attrName>
                                        </p:attrNameLst>
                                      </p:cBhvr>
                                      <p:to>
                                        <p:strVal val="visible"/>
                                      </p:to>
                                    </p:set>
                                    <p:animEffect filter="fade" transition="in">
                                      <p:cBhvr>
                                        <p:cTn dur="500"/>
                                        <p:tgtEl>
                                          <p:spTgt spid="16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5" st="5"/>
                                            </p:txEl>
                                          </p:spTgt>
                                        </p:tgtEl>
                                        <p:attrNameLst>
                                          <p:attrName>style.visibility</p:attrName>
                                        </p:attrNameLst>
                                      </p:cBhvr>
                                      <p:to>
                                        <p:strVal val="visible"/>
                                      </p:to>
                                    </p:set>
                                    <p:animEffect filter="fade" transition="in">
                                      <p:cBhvr>
                                        <p:cTn dur="500"/>
                                        <p:tgtEl>
                                          <p:spTgt spid="16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6" st="6"/>
                                            </p:txEl>
                                          </p:spTgt>
                                        </p:tgtEl>
                                        <p:attrNameLst>
                                          <p:attrName>style.visibility</p:attrName>
                                        </p:attrNameLst>
                                      </p:cBhvr>
                                      <p:to>
                                        <p:strVal val="visible"/>
                                      </p:to>
                                    </p:set>
                                    <p:animEffect filter="fade" transition="in">
                                      <p:cBhvr>
                                        <p:cTn dur="500"/>
                                        <p:tgtEl>
                                          <p:spTgt spid="16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7" st="7"/>
                                            </p:txEl>
                                          </p:spTgt>
                                        </p:tgtEl>
                                        <p:attrNameLst>
                                          <p:attrName>style.visibility</p:attrName>
                                        </p:attrNameLst>
                                      </p:cBhvr>
                                      <p:to>
                                        <p:strVal val="visible"/>
                                      </p:to>
                                    </p:set>
                                    <p:animEffect filter="fade" transition="in">
                                      <p:cBhvr>
                                        <p:cTn dur="500"/>
                                        <p:tgtEl>
                                          <p:spTgt spid="16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8" st="8"/>
                                            </p:txEl>
                                          </p:spTgt>
                                        </p:tgtEl>
                                        <p:attrNameLst>
                                          <p:attrName>style.visibility</p:attrName>
                                        </p:attrNameLst>
                                      </p:cBhvr>
                                      <p:to>
                                        <p:strVal val="visible"/>
                                      </p:to>
                                    </p:set>
                                    <p:animEffect filter="fade" transition="in">
                                      <p:cBhvr>
                                        <p:cTn dur="500"/>
                                        <p:tgtEl>
                                          <p:spTgt spid="16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9" st="9"/>
                                            </p:txEl>
                                          </p:spTgt>
                                        </p:tgtEl>
                                        <p:attrNameLst>
                                          <p:attrName>style.visibility</p:attrName>
                                        </p:attrNameLst>
                                      </p:cBhvr>
                                      <p:to>
                                        <p:strVal val="visible"/>
                                      </p:to>
                                    </p:set>
                                    <p:animEffect filter="fade" transition="in">
                                      <p:cBhvr>
                                        <p:cTn dur="500"/>
                                        <p:tgtEl>
                                          <p:spTgt spid="16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0" st="10"/>
                                            </p:txEl>
                                          </p:spTgt>
                                        </p:tgtEl>
                                        <p:attrNameLst>
                                          <p:attrName>style.visibility</p:attrName>
                                        </p:attrNameLst>
                                      </p:cBhvr>
                                      <p:to>
                                        <p:strVal val="visible"/>
                                      </p:to>
                                    </p:set>
                                    <p:animEffect filter="fade" transition="in">
                                      <p:cBhvr>
                                        <p:cTn dur="500"/>
                                        <p:tgtEl>
                                          <p:spTgt spid="16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1" st="11"/>
                                            </p:txEl>
                                          </p:spTgt>
                                        </p:tgtEl>
                                        <p:attrNameLst>
                                          <p:attrName>style.visibility</p:attrName>
                                        </p:attrNameLst>
                                      </p:cBhvr>
                                      <p:to>
                                        <p:strVal val="visible"/>
                                      </p:to>
                                    </p:set>
                                    <p:animEffect filter="fade" transition="in">
                                      <p:cBhvr>
                                        <p:cTn dur="500"/>
                                        <p:tgtEl>
                                          <p:spTgt spid="16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2" st="12"/>
                                            </p:txEl>
                                          </p:spTgt>
                                        </p:tgtEl>
                                        <p:attrNameLst>
                                          <p:attrName>style.visibility</p:attrName>
                                        </p:attrNameLst>
                                      </p:cBhvr>
                                      <p:to>
                                        <p:strVal val="visible"/>
                                      </p:to>
                                    </p:set>
                                    <p:animEffect filter="fade" transition="in">
                                      <p:cBhvr>
                                        <p:cTn dur="500"/>
                                        <p:tgtEl>
                                          <p:spTgt spid="163">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3" st="13"/>
                                            </p:txEl>
                                          </p:spTgt>
                                        </p:tgtEl>
                                        <p:attrNameLst>
                                          <p:attrName>style.visibility</p:attrName>
                                        </p:attrNameLst>
                                      </p:cBhvr>
                                      <p:to>
                                        <p:strVal val="visible"/>
                                      </p:to>
                                    </p:set>
                                    <p:animEffect filter="fade" transition="in">
                                      <p:cBhvr>
                                        <p:cTn dur="500"/>
                                        <p:tgtEl>
                                          <p:spTgt spid="163">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5"/>
          <p:cNvSpPr txBox="1"/>
          <p:nvPr/>
        </p:nvSpPr>
        <p:spPr>
          <a:xfrm>
            <a:off x="14474750" y="643275"/>
            <a:ext cx="35085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 </a:t>
            </a:r>
            <a:r>
              <a:rPr b="1" lang="en-US" sz="4800">
                <a:solidFill>
                  <a:srgbClr val="E12227"/>
                </a:solidFill>
                <a:latin typeface="Tahoma"/>
                <a:ea typeface="Tahoma"/>
                <a:cs typeface="Tahoma"/>
                <a:sym typeface="Tahoma"/>
              </a:rPr>
              <a:t>nodaļa</a:t>
            </a:r>
            <a:endParaRPr/>
          </a:p>
        </p:txBody>
      </p:sp>
      <p:grpSp>
        <p:nvGrpSpPr>
          <p:cNvPr id="170" name="Google Shape;170;p5"/>
          <p:cNvGrpSpPr/>
          <p:nvPr/>
        </p:nvGrpSpPr>
        <p:grpSpPr>
          <a:xfrm>
            <a:off x="1115700" y="1271909"/>
            <a:ext cx="16200000" cy="7059791"/>
            <a:chOff x="-3" y="14609"/>
            <a:chExt cx="16200000" cy="7059791"/>
          </a:xfrm>
        </p:grpSpPr>
        <p:sp>
          <p:nvSpPr>
            <p:cNvPr id="171" name="Google Shape;171;p5"/>
            <p:cNvSpPr/>
            <p:nvPr/>
          </p:nvSpPr>
          <p:spPr>
            <a:xfrm>
              <a:off x="0" y="575489"/>
              <a:ext cx="16199935" cy="6344100"/>
            </a:xfrm>
            <a:prstGeom prst="rect">
              <a:avLst/>
            </a:prstGeom>
            <a:solidFill>
              <a:schemeClr val="lt1">
                <a:alpha val="89803"/>
              </a:schemeClr>
            </a:solidFill>
            <a:ln cap="flat" cmpd="sng" w="25400">
              <a:solidFill>
                <a:srgbClr val="E122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txBox="1"/>
            <p:nvPr/>
          </p:nvSpPr>
          <p:spPr>
            <a:xfrm>
              <a:off x="-3" y="575500"/>
              <a:ext cx="16200000" cy="6498900"/>
            </a:xfrm>
            <a:prstGeom prst="rect">
              <a:avLst/>
            </a:prstGeom>
            <a:noFill/>
            <a:ln>
              <a:noFill/>
            </a:ln>
          </p:spPr>
          <p:txBody>
            <a:bodyPr anchorCtr="0" anchor="t" bIns="270250" lIns="1306975" spcFirstLastPara="1" rIns="1306975" wrap="square" tIns="791450">
              <a:noAutofit/>
            </a:bodyPr>
            <a:lstStyle/>
            <a:p>
              <a:pPr indent="-285750" lvl="1" marL="285750" marR="0" rtl="0" algn="l">
                <a:lnSpc>
                  <a:spcPct val="90000"/>
                </a:lnSpc>
                <a:spcBef>
                  <a:spcPts val="570"/>
                </a:spcBef>
                <a:spcAft>
                  <a:spcPts val="0"/>
                </a:spcAft>
                <a:buClr>
                  <a:schemeClr val="dk1"/>
                </a:buClr>
                <a:buSzPts val="3800"/>
                <a:buFont typeface="Calibri"/>
                <a:buChar char="•"/>
              </a:pPr>
              <a:r>
                <a:rPr lang="en-US" sz="3800">
                  <a:solidFill>
                    <a:schemeClr val="dk1"/>
                  </a:solidFill>
                  <a:latin typeface="Calibri"/>
                  <a:ea typeface="Calibri"/>
                  <a:cs typeface="Calibri"/>
                  <a:sym typeface="Calibri"/>
                </a:rPr>
                <a:t>Mūsdienu strauji mainīgajā un izaicinājumiem pilnajā pasaulē ir nepieciešams būt radošam.</a:t>
              </a:r>
              <a:endParaRPr sz="3800">
                <a:solidFill>
                  <a:schemeClr val="dk1"/>
                </a:solidFill>
                <a:latin typeface="Calibri"/>
                <a:ea typeface="Calibri"/>
                <a:cs typeface="Calibri"/>
                <a:sym typeface="Calibri"/>
              </a:endParaRPr>
            </a:p>
            <a:p>
              <a:pPr indent="-285750" lvl="1" marL="285750" marR="0" rtl="0" algn="l">
                <a:lnSpc>
                  <a:spcPct val="90000"/>
                </a:lnSpc>
                <a:spcBef>
                  <a:spcPts val="570"/>
                </a:spcBef>
                <a:spcAft>
                  <a:spcPts val="0"/>
                </a:spcAft>
                <a:buClr>
                  <a:schemeClr val="dk1"/>
                </a:buClr>
                <a:buSzPts val="3800"/>
                <a:buFont typeface="Calibri"/>
                <a:buChar char="•"/>
              </a:pPr>
              <a:r>
                <a:rPr lang="en-US" sz="3800">
                  <a:solidFill>
                    <a:schemeClr val="dk1"/>
                  </a:solidFill>
                  <a:latin typeface="Calibri"/>
                  <a:ea typeface="Calibri"/>
                  <a:cs typeface="Calibri"/>
                  <a:sym typeface="Calibri"/>
                </a:rPr>
                <a:t>Radošums ir panākumu atslēga gandrīz visos dzīves aspektos - gan personīgajā, gan profesionālajā jomā.</a:t>
              </a:r>
              <a:endParaRPr sz="3800">
                <a:solidFill>
                  <a:schemeClr val="dk1"/>
                </a:solidFill>
                <a:latin typeface="Calibri"/>
                <a:ea typeface="Calibri"/>
                <a:cs typeface="Calibri"/>
                <a:sym typeface="Calibri"/>
              </a:endParaRPr>
            </a:p>
            <a:p>
              <a:pPr indent="-285750" lvl="1" marL="285750" marR="0" rtl="0" algn="l">
                <a:lnSpc>
                  <a:spcPct val="90000"/>
                </a:lnSpc>
                <a:spcBef>
                  <a:spcPts val="570"/>
                </a:spcBef>
                <a:spcAft>
                  <a:spcPts val="0"/>
                </a:spcAft>
                <a:buClr>
                  <a:schemeClr val="dk1"/>
                </a:buClr>
                <a:buSzPts val="3800"/>
                <a:buFont typeface="Calibri"/>
                <a:buChar char="•"/>
              </a:pPr>
              <a:r>
                <a:rPr lang="en-US" sz="3800">
                  <a:solidFill>
                    <a:schemeClr val="dk1"/>
                  </a:solidFill>
                  <a:latin typeface="Calibri"/>
                  <a:ea typeface="Calibri"/>
                  <a:cs typeface="Calibri"/>
                  <a:sym typeface="Calibri"/>
                </a:rPr>
                <a:t>Radošums ir svarīgs sabiedrībai, un tam ir spēcīga ietekme uz visiem sabiedrības dzīves aspektiem. </a:t>
              </a:r>
              <a:endParaRPr sz="3800">
                <a:solidFill>
                  <a:schemeClr val="dk1"/>
                </a:solidFill>
                <a:latin typeface="Calibri"/>
                <a:ea typeface="Calibri"/>
                <a:cs typeface="Calibri"/>
                <a:sym typeface="Calibri"/>
              </a:endParaRPr>
            </a:p>
            <a:p>
              <a:pPr indent="-285750" lvl="1" marL="285750" marR="0" rtl="0" algn="l">
                <a:lnSpc>
                  <a:spcPct val="90000"/>
                </a:lnSpc>
                <a:spcBef>
                  <a:spcPts val="570"/>
                </a:spcBef>
                <a:spcAft>
                  <a:spcPts val="0"/>
                </a:spcAft>
                <a:buClr>
                  <a:schemeClr val="dk1"/>
                </a:buClr>
                <a:buSzPts val="3800"/>
                <a:buFont typeface="Calibri"/>
                <a:buChar char="•"/>
              </a:pPr>
              <a:r>
                <a:rPr lang="en-US" sz="3800">
                  <a:solidFill>
                    <a:schemeClr val="dk1"/>
                  </a:solidFill>
                  <a:latin typeface="Calibri"/>
                  <a:ea typeface="Calibri"/>
                  <a:cs typeface="Calibri"/>
                  <a:sym typeface="Calibri"/>
                </a:rPr>
                <a:t>Vienkāršiem vārdiem sakot, radošums ir divu galveno elementu apvienojums: </a:t>
              </a:r>
              <a:endParaRPr sz="3800">
                <a:solidFill>
                  <a:schemeClr val="dk1"/>
                </a:solidFill>
                <a:latin typeface="Calibri"/>
                <a:ea typeface="Calibri"/>
                <a:cs typeface="Calibri"/>
                <a:sym typeface="Calibri"/>
              </a:endParaRPr>
            </a:p>
            <a:p>
              <a:pPr indent="0" lvl="0" marL="914400" marR="0" rtl="0" algn="l">
                <a:lnSpc>
                  <a:spcPct val="90000"/>
                </a:lnSpc>
                <a:spcBef>
                  <a:spcPts val="570"/>
                </a:spcBef>
                <a:spcAft>
                  <a:spcPts val="0"/>
                </a:spcAft>
                <a:buNone/>
              </a:pPr>
              <a:r>
                <a:rPr lang="en-US" sz="3800">
                  <a:solidFill>
                    <a:schemeClr val="dk1"/>
                  </a:solidFill>
                  <a:latin typeface="Calibri"/>
                  <a:ea typeface="Calibri"/>
                  <a:cs typeface="Calibri"/>
                  <a:sym typeface="Calibri"/>
                </a:rPr>
                <a:t>(1) inovitāte, jaunums vai oriģinalitāte un</a:t>
              </a:r>
              <a:endParaRPr sz="3800">
                <a:solidFill>
                  <a:schemeClr val="dk1"/>
                </a:solidFill>
                <a:latin typeface="Calibri"/>
                <a:ea typeface="Calibri"/>
                <a:cs typeface="Calibri"/>
                <a:sym typeface="Calibri"/>
              </a:endParaRPr>
            </a:p>
            <a:p>
              <a:pPr indent="0" lvl="0" marL="914400" marR="0" rtl="0" algn="l">
                <a:lnSpc>
                  <a:spcPct val="90000"/>
                </a:lnSpc>
                <a:spcBef>
                  <a:spcPts val="570"/>
                </a:spcBef>
                <a:spcAft>
                  <a:spcPts val="0"/>
                </a:spcAft>
                <a:buNone/>
              </a:pPr>
              <a:r>
                <a:rPr lang="en-US" sz="3800">
                  <a:solidFill>
                    <a:schemeClr val="dk1"/>
                  </a:solidFill>
                  <a:latin typeface="Calibri"/>
                  <a:ea typeface="Calibri"/>
                  <a:cs typeface="Calibri"/>
                  <a:sym typeface="Calibri"/>
                </a:rPr>
                <a:t>(2) uzdevuma piemērotība, lietderība vai jēgpilnība.</a:t>
              </a:r>
              <a:endParaRPr sz="3800">
                <a:solidFill>
                  <a:schemeClr val="dk1"/>
                </a:solidFill>
                <a:latin typeface="Calibri"/>
                <a:ea typeface="Calibri"/>
                <a:cs typeface="Calibri"/>
                <a:sym typeface="Calibri"/>
              </a:endParaRPr>
            </a:p>
          </p:txBody>
        </p:sp>
        <p:sp>
          <p:nvSpPr>
            <p:cNvPr id="173" name="Google Shape;173;p5"/>
            <p:cNvSpPr/>
            <p:nvPr/>
          </p:nvSpPr>
          <p:spPr>
            <a:xfrm>
              <a:off x="842010" y="14609"/>
              <a:ext cx="11788140" cy="1121760"/>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
            <p:cNvSpPr txBox="1"/>
            <p:nvPr/>
          </p:nvSpPr>
          <p:spPr>
            <a:xfrm>
              <a:off x="896770" y="69369"/>
              <a:ext cx="11678620" cy="1012240"/>
            </a:xfrm>
            <a:prstGeom prst="rect">
              <a:avLst/>
            </a:prstGeom>
            <a:noFill/>
            <a:ln>
              <a:noFill/>
            </a:ln>
          </p:spPr>
          <p:txBody>
            <a:bodyPr anchorCtr="0" anchor="ctr" bIns="0" lIns="445550" spcFirstLastPara="1" rIns="445550" wrap="square" tIns="0">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Kas ir radošums</a:t>
              </a:r>
              <a:r>
                <a:rPr b="1" lang="en-US" sz="3800">
                  <a:solidFill>
                    <a:schemeClr val="lt1"/>
                  </a:solidFill>
                  <a:latin typeface="Calibri"/>
                  <a:ea typeface="Calibri"/>
                  <a:cs typeface="Calibri"/>
                  <a:sym typeface="Calibri"/>
                </a:rPr>
                <a:t>?</a:t>
              </a:r>
              <a:endParaRPr sz="3800">
                <a:solidFill>
                  <a:schemeClr val="lt1"/>
                </a:solidFill>
                <a:latin typeface="Calibri"/>
                <a:ea typeface="Calibri"/>
                <a:cs typeface="Calibri"/>
                <a:sym typeface="Calibri"/>
              </a:endParaRPr>
            </a:p>
          </p:txBody>
        </p:sp>
      </p:grpSp>
      <p:sp>
        <p:nvSpPr>
          <p:cNvPr id="175" name="Google Shape;175;p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176" name="Google Shape;176;p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77" name="Google Shape;177;p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Tree>
  </p:cSld>
  <p:clrMapOvr>
    <a:masterClrMapping/>
  </p:clrMapOvr>
  <p:transition spd="slow" p14:dur="1500">
    <p:random/>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6"/>
          <p:cNvSpPr txBox="1"/>
          <p:nvPr/>
        </p:nvSpPr>
        <p:spPr>
          <a:xfrm>
            <a:off x="14367750" y="647700"/>
            <a:ext cx="37128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 </a:t>
            </a:r>
            <a:r>
              <a:rPr b="1" lang="en-US" sz="4800">
                <a:solidFill>
                  <a:srgbClr val="E12227"/>
                </a:solidFill>
                <a:latin typeface="Tahoma"/>
                <a:ea typeface="Tahoma"/>
                <a:cs typeface="Tahoma"/>
                <a:sym typeface="Tahoma"/>
              </a:rPr>
              <a:t>nodaļa</a:t>
            </a:r>
            <a:endParaRPr/>
          </a:p>
        </p:txBody>
      </p:sp>
      <p:grpSp>
        <p:nvGrpSpPr>
          <p:cNvPr id="184" name="Google Shape;184;p6"/>
          <p:cNvGrpSpPr/>
          <p:nvPr/>
        </p:nvGrpSpPr>
        <p:grpSpPr>
          <a:xfrm>
            <a:off x="1206846" y="1672581"/>
            <a:ext cx="16200062" cy="935415"/>
            <a:chOff x="444846" y="0"/>
            <a:chExt cx="16200062" cy="935415"/>
          </a:xfrm>
        </p:grpSpPr>
        <p:sp>
          <p:nvSpPr>
            <p:cNvPr id="185" name="Google Shape;185;p6"/>
            <p:cNvSpPr/>
            <p:nvPr/>
          </p:nvSpPr>
          <p:spPr>
            <a:xfrm>
              <a:off x="444846" y="0"/>
              <a:ext cx="16200062" cy="935415"/>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txBox="1"/>
            <p:nvPr/>
          </p:nvSpPr>
          <p:spPr>
            <a:xfrm>
              <a:off x="490509" y="45663"/>
              <a:ext cx="16108736" cy="844089"/>
            </a:xfrm>
            <a:prstGeom prst="rect">
              <a:avLst/>
            </a:prstGeom>
            <a:noFill/>
            <a:ln>
              <a:noFill/>
            </a:ln>
          </p:spPr>
          <p:txBody>
            <a:bodyPr anchorCtr="0" anchor="ctr" bIns="148575" lIns="148575" spcFirstLastPara="1" rIns="148575" wrap="square" tIns="148575">
              <a:noAutofit/>
            </a:bodyPr>
            <a:lstStyle/>
            <a:p>
              <a:pPr indent="0" lvl="0" marL="0" marR="0" rtl="0" algn="l">
                <a:lnSpc>
                  <a:spcPct val="90000"/>
                </a:lnSpc>
                <a:spcBef>
                  <a:spcPts val="0"/>
                </a:spcBef>
                <a:spcAft>
                  <a:spcPts val="0"/>
                </a:spcAft>
                <a:buNone/>
              </a:pPr>
              <a:r>
                <a:rPr b="1" lang="en-US" sz="3900">
                  <a:solidFill>
                    <a:schemeClr val="lt1"/>
                  </a:solidFill>
                  <a:latin typeface="Calibri"/>
                  <a:ea typeface="Calibri"/>
                  <a:cs typeface="Calibri"/>
                  <a:sym typeface="Calibri"/>
                </a:rPr>
                <a:t>Radošuma definīcija</a:t>
              </a:r>
              <a:endParaRPr sz="3900">
                <a:solidFill>
                  <a:schemeClr val="lt1"/>
                </a:solidFill>
                <a:latin typeface="Calibri"/>
                <a:ea typeface="Calibri"/>
                <a:cs typeface="Calibri"/>
                <a:sym typeface="Calibri"/>
              </a:endParaRPr>
            </a:p>
          </p:txBody>
        </p:sp>
      </p:grpSp>
      <p:sp>
        <p:nvSpPr>
          <p:cNvPr id="187" name="Google Shape;187;p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188" name="Google Shape;188;p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89" name="Google Shape;189;p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90" name="Google Shape;190;p6"/>
          <p:cNvSpPr txBox="1"/>
          <p:nvPr/>
        </p:nvSpPr>
        <p:spPr>
          <a:xfrm>
            <a:off x="1206877" y="2889269"/>
            <a:ext cx="16200000" cy="53463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457200" marR="0" rtl="0" algn="just">
              <a:spcBef>
                <a:spcPts val="1000"/>
              </a:spcBef>
              <a:spcAft>
                <a:spcPts val="0"/>
              </a:spcAft>
              <a:buNone/>
            </a:pPr>
            <a:r>
              <a:rPr i="1" lang="en-US" sz="2800">
                <a:solidFill>
                  <a:schemeClr val="dk1"/>
                </a:solidFill>
                <a:latin typeface="Calibri"/>
                <a:ea typeface="Calibri"/>
                <a:cs typeface="Calibri"/>
                <a:sym typeface="Calibri"/>
              </a:rPr>
              <a:t>Ir neskaitāmas radošuma definīcijas, un ir grūti vienoties par vienu:</a:t>
            </a:r>
            <a:endParaRPr i="1" sz="2800">
              <a:solidFill>
                <a:schemeClr val="dk1"/>
              </a:solidFill>
              <a:latin typeface="Calibri"/>
              <a:ea typeface="Calibri"/>
              <a:cs typeface="Calibri"/>
              <a:sym typeface="Calibri"/>
            </a:endParaRPr>
          </a:p>
          <a:p>
            <a:pPr indent="-457200" lvl="0" marL="457200" marR="0" rtl="0" algn="just">
              <a:lnSpc>
                <a:spcPct val="150000"/>
              </a:lnSpc>
              <a:spcBef>
                <a:spcPts val="1000"/>
              </a:spcBef>
              <a:spcAft>
                <a:spcPts val="0"/>
              </a:spcAft>
              <a:buClr>
                <a:srgbClr val="C00000"/>
              </a:buClr>
              <a:buSzPts val="2800"/>
              <a:buFont typeface="Noto Sans Symbols"/>
              <a:buChar char="▪"/>
            </a:pPr>
            <a:r>
              <a:rPr i="1" lang="en-US" sz="2800">
                <a:solidFill>
                  <a:srgbClr val="E12227"/>
                </a:solidFill>
                <a:latin typeface="Calibri"/>
                <a:ea typeface="Calibri"/>
                <a:cs typeface="Calibri"/>
                <a:sym typeface="Calibri"/>
              </a:rPr>
              <a:t>"spēja radīt vai izmantot oriģinālas un neparastas idejas" (Kembridžas vārdnīca); "spēja radīt" un "būt radošam"</a:t>
            </a:r>
            <a:r>
              <a:rPr i="1" lang="en-US" sz="2800">
                <a:solidFill>
                  <a:schemeClr val="dk1"/>
                </a:solidFill>
                <a:latin typeface="Calibri"/>
                <a:ea typeface="Calibri"/>
                <a:cs typeface="Calibri"/>
                <a:sym typeface="Calibri"/>
              </a:rPr>
              <a:t> (Merriam-Webster vārdnīca).</a:t>
            </a:r>
            <a:endParaRPr i="1" sz="2800">
              <a:solidFill>
                <a:schemeClr val="dk1"/>
              </a:solidFill>
              <a:latin typeface="Calibri"/>
              <a:ea typeface="Calibri"/>
              <a:cs typeface="Calibri"/>
              <a:sym typeface="Calibri"/>
            </a:endParaRPr>
          </a:p>
          <a:p>
            <a:pPr indent="-457200" lvl="0" marL="457200" marR="0" rtl="0" algn="just">
              <a:lnSpc>
                <a:spcPct val="150000"/>
              </a:lnSpc>
              <a:spcBef>
                <a:spcPts val="1000"/>
              </a:spcBef>
              <a:spcAft>
                <a:spcPts val="0"/>
              </a:spcAft>
              <a:buClr>
                <a:srgbClr val="C00000"/>
              </a:buClr>
              <a:buSzPts val="2800"/>
              <a:buFont typeface="Noto Sans Symbols"/>
              <a:buChar char="▪"/>
            </a:pPr>
            <a:r>
              <a:rPr i="1" lang="en-US" sz="2800">
                <a:solidFill>
                  <a:srgbClr val="E12227"/>
                </a:solidFill>
                <a:latin typeface="Calibri"/>
                <a:ea typeface="Calibri"/>
                <a:cs typeface="Calibri"/>
                <a:sym typeface="Calibri"/>
              </a:rPr>
              <a:t>"radošums ir spēja radīt darbu, kas ir gan jauns (t. i., oriģināls, negaidīts), gan piemērots (t. i., noderīgs, pielāgojams attiecībā uz uzdevuma ierobežojumiem)"</a:t>
            </a:r>
            <a:r>
              <a:rPr i="1" lang="en-US" sz="2800">
                <a:solidFill>
                  <a:schemeClr val="dk1"/>
                </a:solidFill>
                <a:latin typeface="Calibri"/>
                <a:ea typeface="Calibri"/>
                <a:cs typeface="Calibri"/>
                <a:sym typeface="Calibri"/>
              </a:rPr>
              <a:t> (Sternberg un Lubart, 1999, 3. lpp.). </a:t>
            </a:r>
            <a:endParaRPr i="1" sz="2800">
              <a:solidFill>
                <a:schemeClr val="dk1"/>
              </a:solidFill>
              <a:latin typeface="Calibri"/>
              <a:ea typeface="Calibri"/>
              <a:cs typeface="Calibri"/>
              <a:sym typeface="Calibri"/>
            </a:endParaRPr>
          </a:p>
          <a:p>
            <a:pPr indent="-457200" lvl="0" marL="457200" marR="0" rtl="0" algn="just">
              <a:lnSpc>
                <a:spcPct val="150000"/>
              </a:lnSpc>
              <a:spcBef>
                <a:spcPts val="1000"/>
              </a:spcBef>
              <a:spcAft>
                <a:spcPts val="0"/>
              </a:spcAft>
              <a:buClr>
                <a:srgbClr val="C00000"/>
              </a:buClr>
              <a:buSzPts val="2800"/>
              <a:buFont typeface="Noto Sans Symbols"/>
              <a:buChar char="▪"/>
            </a:pPr>
            <a:r>
              <a:rPr i="1" lang="en-US" sz="2800">
                <a:solidFill>
                  <a:srgbClr val="E12227"/>
                </a:solidFill>
                <a:latin typeface="Calibri"/>
                <a:ea typeface="Calibri"/>
                <a:cs typeface="Calibri"/>
                <a:sym typeface="Calibri"/>
              </a:rPr>
              <a:t>"radošums ir radīt kaut ko jaunu un patiesi vērtīgu" </a:t>
            </a:r>
            <a:r>
              <a:rPr i="1" lang="en-US" sz="2800">
                <a:solidFill>
                  <a:schemeClr val="dk1"/>
                </a:solidFill>
                <a:latin typeface="Calibri"/>
                <a:ea typeface="Calibri"/>
                <a:cs typeface="Calibri"/>
                <a:sym typeface="Calibri"/>
              </a:rPr>
              <a:t>(Rothenberg, 1990, 5. lpp.). </a:t>
            </a:r>
            <a:endParaRPr i="1" sz="2800">
              <a:solidFill>
                <a:schemeClr val="dk1"/>
              </a:solidFill>
              <a:latin typeface="Calibri"/>
              <a:ea typeface="Calibri"/>
              <a:cs typeface="Calibri"/>
              <a:sym typeface="Calibri"/>
            </a:endParaRPr>
          </a:p>
          <a:p>
            <a:pPr indent="-457200" lvl="0" marL="457200" marR="0" rtl="0" algn="just">
              <a:lnSpc>
                <a:spcPct val="150000"/>
              </a:lnSpc>
              <a:spcBef>
                <a:spcPts val="1000"/>
              </a:spcBef>
              <a:spcAft>
                <a:spcPts val="1000"/>
              </a:spcAft>
              <a:buClr>
                <a:srgbClr val="C00000"/>
              </a:buClr>
              <a:buSzPts val="2800"/>
              <a:buFont typeface="Noto Sans Symbols"/>
              <a:buChar char="▪"/>
            </a:pPr>
            <a:r>
              <a:rPr i="1" lang="en-US" sz="2800">
                <a:solidFill>
                  <a:srgbClr val="E12227"/>
                </a:solidFill>
                <a:latin typeface="Calibri"/>
                <a:ea typeface="Calibri"/>
                <a:cs typeface="Calibri"/>
                <a:sym typeface="Calibri"/>
              </a:rPr>
              <a:t>"radošums ir process, kurā tiek izstrādāta oriģināla, jauna, bet piemērota atbilde uz problēmu"</a:t>
            </a:r>
            <a:r>
              <a:rPr i="1" lang="en-US" sz="2800">
                <a:solidFill>
                  <a:schemeClr val="dk1"/>
                </a:solidFill>
                <a:latin typeface="Calibri"/>
                <a:ea typeface="Calibri"/>
                <a:cs typeface="Calibri"/>
                <a:sym typeface="Calibri"/>
              </a:rPr>
              <a:t> (Chaudhary, 2018, 171. lpp.). </a:t>
            </a:r>
            <a:endParaRPr i="1" sz="2800">
              <a:solidFill>
                <a:schemeClr val="dk1"/>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7"/>
          <p:cNvSpPr txBox="1"/>
          <p:nvPr/>
        </p:nvSpPr>
        <p:spPr>
          <a:xfrm>
            <a:off x="14810350" y="647700"/>
            <a:ext cx="30414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 </a:t>
            </a:r>
            <a:r>
              <a:rPr b="1" lang="en-US" sz="4800">
                <a:solidFill>
                  <a:srgbClr val="E12227"/>
                </a:solidFill>
                <a:latin typeface="Tahoma"/>
                <a:ea typeface="Tahoma"/>
                <a:cs typeface="Tahoma"/>
                <a:sym typeface="Tahoma"/>
              </a:rPr>
              <a:t>nodaļa</a:t>
            </a:r>
            <a:endParaRPr/>
          </a:p>
        </p:txBody>
      </p:sp>
      <p:grpSp>
        <p:nvGrpSpPr>
          <p:cNvPr id="197" name="Google Shape;197;p7"/>
          <p:cNvGrpSpPr/>
          <p:nvPr/>
        </p:nvGrpSpPr>
        <p:grpSpPr>
          <a:xfrm>
            <a:off x="979661" y="1948135"/>
            <a:ext cx="16199935" cy="935997"/>
            <a:chOff x="41603" y="1"/>
            <a:chExt cx="16199935" cy="935997"/>
          </a:xfrm>
        </p:grpSpPr>
        <p:sp>
          <p:nvSpPr>
            <p:cNvPr id="198" name="Google Shape;198;p7"/>
            <p:cNvSpPr/>
            <p:nvPr/>
          </p:nvSpPr>
          <p:spPr>
            <a:xfrm>
              <a:off x="41603" y="1"/>
              <a:ext cx="16199935" cy="935997"/>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txBox="1"/>
            <p:nvPr/>
          </p:nvSpPr>
          <p:spPr>
            <a:xfrm>
              <a:off x="87295" y="45693"/>
              <a:ext cx="16108551" cy="844613"/>
            </a:xfrm>
            <a:prstGeom prst="rect">
              <a:avLst/>
            </a:prstGeom>
            <a:noFill/>
            <a:ln>
              <a:noFill/>
            </a:ln>
          </p:spPr>
          <p:txBody>
            <a:bodyPr anchorCtr="0" anchor="ctr" bIns="140950" lIns="140950" spcFirstLastPara="1" rIns="140950" wrap="square" tIns="140950">
              <a:noAutofit/>
            </a:bodyPr>
            <a:lstStyle/>
            <a:p>
              <a:pPr indent="0" lvl="0" marL="0" marR="0" rtl="0" algn="l">
                <a:lnSpc>
                  <a:spcPct val="90000"/>
                </a:lnSpc>
                <a:spcBef>
                  <a:spcPts val="0"/>
                </a:spcBef>
                <a:spcAft>
                  <a:spcPts val="0"/>
                </a:spcAft>
                <a:buNone/>
              </a:pPr>
              <a:r>
                <a:rPr b="1" lang="en-US" sz="3700">
                  <a:solidFill>
                    <a:schemeClr val="lt1"/>
                  </a:solidFill>
                  <a:latin typeface="Calibri"/>
                  <a:ea typeface="Calibri"/>
                  <a:cs typeface="Calibri"/>
                  <a:sym typeface="Calibri"/>
                </a:rPr>
                <a:t>Investment Theory of Creativity</a:t>
              </a:r>
              <a:endParaRPr sz="3700">
                <a:solidFill>
                  <a:schemeClr val="lt1"/>
                </a:solidFill>
                <a:latin typeface="Calibri"/>
                <a:ea typeface="Calibri"/>
                <a:cs typeface="Calibri"/>
                <a:sym typeface="Calibri"/>
              </a:endParaRPr>
            </a:p>
          </p:txBody>
        </p:sp>
      </p:grpSp>
      <p:sp>
        <p:nvSpPr>
          <p:cNvPr id="200" name="Google Shape;200;p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01" name="Google Shape;201;p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02" name="Google Shape;202;p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03" name="Google Shape;203;p7"/>
          <p:cNvSpPr txBox="1"/>
          <p:nvPr/>
        </p:nvSpPr>
        <p:spPr>
          <a:xfrm>
            <a:off x="938056" y="3162300"/>
            <a:ext cx="16206900" cy="3971100"/>
          </a:xfrm>
          <a:prstGeom prst="rect">
            <a:avLst/>
          </a:prstGeom>
          <a:noFill/>
          <a:ln cap="flat" cmpd="sng" w="9525">
            <a:solidFill>
              <a:srgbClr val="E1222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i="1" sz="2800">
              <a:solidFill>
                <a:schemeClr val="dk1"/>
              </a:solidFill>
              <a:latin typeface="Calibri"/>
              <a:ea typeface="Calibri"/>
              <a:cs typeface="Calibri"/>
              <a:sym typeface="Calibri"/>
            </a:endParaRPr>
          </a:p>
          <a:p>
            <a:pPr indent="0" lvl="0" marL="0" marR="0" rtl="0" algn="just">
              <a:spcBef>
                <a:spcPts val="0"/>
              </a:spcBef>
              <a:spcAft>
                <a:spcPts val="0"/>
              </a:spcAft>
              <a:buNone/>
            </a:pPr>
            <a:r>
              <a:rPr i="1" lang="en-US" sz="2800">
                <a:solidFill>
                  <a:schemeClr val="dk1"/>
                </a:solidFill>
                <a:latin typeface="Calibri"/>
                <a:ea typeface="Calibri"/>
                <a:cs typeface="Calibri"/>
                <a:sym typeface="Calibri"/>
              </a:rPr>
              <a:t>Sternberg and Lubart (1991, 1992) ir piedāvājuši </a:t>
            </a:r>
            <a:r>
              <a:rPr i="1" lang="en-US" sz="2800">
                <a:solidFill>
                  <a:srgbClr val="C00000"/>
                </a:solidFill>
                <a:latin typeface="Calibri"/>
                <a:ea typeface="Calibri"/>
                <a:cs typeface="Calibri"/>
                <a:sym typeface="Calibri"/>
              </a:rPr>
              <a:t>Investīciju radošuma teoriju</a:t>
            </a:r>
            <a:r>
              <a:rPr i="1" lang="en-US" sz="2800">
                <a:solidFill>
                  <a:schemeClr val="dk1"/>
                </a:solidFill>
                <a:latin typeface="Calibri"/>
                <a:ea typeface="Calibri"/>
                <a:cs typeface="Calibri"/>
                <a:sym typeface="Calibri"/>
              </a:rPr>
              <a:t>, kurā teikts, ka radošums lielā mērā </a:t>
            </a:r>
            <a:r>
              <a:rPr i="1" lang="en-US" sz="2800">
                <a:solidFill>
                  <a:srgbClr val="C00000"/>
                </a:solidFill>
                <a:latin typeface="Calibri"/>
                <a:ea typeface="Calibri"/>
                <a:cs typeface="Calibri"/>
                <a:sym typeface="Calibri"/>
              </a:rPr>
              <a:t>ir lēmums pirkt zemu un pārdot augstu</a:t>
            </a:r>
            <a:r>
              <a:rPr i="1" lang="en-US" sz="2800">
                <a:solidFill>
                  <a:schemeClr val="dk1"/>
                </a:solidFill>
                <a:latin typeface="Calibri"/>
                <a:ea typeface="Calibri"/>
                <a:cs typeface="Calibri"/>
                <a:sym typeface="Calibri"/>
              </a:rPr>
              <a:t> ideju pasaulē.</a:t>
            </a:r>
            <a:endParaRPr i="1"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i="1" sz="2800">
              <a:solidFill>
                <a:schemeClr val="dk1"/>
              </a:solidFill>
              <a:latin typeface="Calibri"/>
              <a:ea typeface="Calibri"/>
              <a:cs typeface="Calibri"/>
              <a:sym typeface="Calibri"/>
            </a:endParaRPr>
          </a:p>
          <a:p>
            <a:pPr indent="0" lvl="0" marL="0" marR="0" rtl="0" algn="just">
              <a:spcBef>
                <a:spcPts val="0"/>
              </a:spcBef>
              <a:spcAft>
                <a:spcPts val="0"/>
              </a:spcAft>
              <a:buNone/>
            </a:pPr>
            <a:r>
              <a:rPr i="1" lang="en-US" sz="2800">
                <a:solidFill>
                  <a:schemeClr val="dk1"/>
                </a:solidFill>
                <a:latin typeface="Calibri"/>
                <a:ea typeface="Calibri"/>
                <a:cs typeface="Calibri"/>
                <a:sym typeface="Calibri"/>
              </a:rPr>
              <a:t>Radoši cilvēki, tāpat kā labi </a:t>
            </a:r>
            <a:r>
              <a:rPr i="1" lang="en-US" sz="2800">
                <a:solidFill>
                  <a:srgbClr val="C00000"/>
                </a:solidFill>
                <a:latin typeface="Calibri"/>
                <a:ea typeface="Calibri"/>
                <a:cs typeface="Calibri"/>
                <a:sym typeface="Calibri"/>
              </a:rPr>
              <a:t>investori</a:t>
            </a:r>
            <a:r>
              <a:rPr i="1" lang="en-US" sz="2800">
                <a:solidFill>
                  <a:schemeClr val="dk1"/>
                </a:solidFill>
                <a:latin typeface="Calibri"/>
                <a:ea typeface="Calibri"/>
                <a:cs typeface="Calibri"/>
                <a:sym typeface="Calibri"/>
              </a:rPr>
              <a:t>, attīsta idejas, kas tolaik tiek uzskatītas par jaunām un varbūt pat mazliet smieklīgām, t.i., tās </a:t>
            </a:r>
            <a:r>
              <a:rPr i="1" lang="en-US" sz="2800">
                <a:solidFill>
                  <a:srgbClr val="C00000"/>
                </a:solidFill>
                <a:latin typeface="Calibri"/>
                <a:ea typeface="Calibri"/>
                <a:cs typeface="Calibri"/>
                <a:sym typeface="Calibri"/>
              </a:rPr>
              <a:t>“pērk zemu”</a:t>
            </a:r>
            <a:r>
              <a:rPr i="1" lang="en-US" sz="2800">
                <a:solidFill>
                  <a:schemeClr val="dk1"/>
                </a:solidFill>
                <a:latin typeface="Calibri"/>
                <a:ea typeface="Calibri"/>
                <a:cs typeface="Calibri"/>
                <a:sym typeface="Calibri"/>
              </a:rPr>
              <a:t>.</a:t>
            </a:r>
            <a:endParaRPr/>
          </a:p>
          <a:p>
            <a:pPr indent="0" lvl="0" marL="0" marR="0" rtl="0" algn="just">
              <a:spcBef>
                <a:spcPts val="0"/>
              </a:spcBef>
              <a:spcAft>
                <a:spcPts val="0"/>
              </a:spcAft>
              <a:buNone/>
            </a:pPr>
            <a:r>
              <a:t/>
            </a:r>
            <a:endParaRPr i="1" sz="2800">
              <a:solidFill>
                <a:srgbClr val="E12227"/>
              </a:solidFill>
              <a:latin typeface="Calibri"/>
              <a:ea typeface="Calibri"/>
              <a:cs typeface="Calibri"/>
              <a:sym typeface="Calibri"/>
            </a:endParaRPr>
          </a:p>
          <a:p>
            <a:pPr indent="0" lvl="0" marL="0" marR="0" rtl="0" algn="just">
              <a:spcBef>
                <a:spcPts val="0"/>
              </a:spcBef>
              <a:spcAft>
                <a:spcPts val="0"/>
              </a:spcAft>
              <a:buNone/>
            </a:pPr>
            <a:r>
              <a:rPr i="1" lang="en-US" sz="2800">
                <a:solidFill>
                  <a:schemeClr val="dk1"/>
                </a:solidFill>
                <a:latin typeface="Calibri"/>
                <a:ea typeface="Calibri"/>
                <a:cs typeface="Calibri"/>
                <a:sym typeface="Calibri"/>
              </a:rPr>
              <a:t>Tiklīdz viņu idejas ir guvušas zināmu atzinību, radoši cilvēki </a:t>
            </a:r>
            <a:r>
              <a:rPr i="1" lang="en-US" sz="2800">
                <a:solidFill>
                  <a:srgbClr val="C00000"/>
                </a:solidFill>
                <a:latin typeface="Calibri"/>
                <a:ea typeface="Calibri"/>
                <a:cs typeface="Calibri"/>
                <a:sym typeface="Calibri"/>
              </a:rPr>
              <a:t>“pārdod dārgi”</a:t>
            </a:r>
            <a:r>
              <a:rPr i="1" lang="en-US" sz="2800">
                <a:solidFill>
                  <a:schemeClr val="dk1"/>
                </a:solidFill>
                <a:latin typeface="Calibri"/>
                <a:ea typeface="Calibri"/>
                <a:cs typeface="Calibri"/>
                <a:sym typeface="Calibri"/>
              </a:rPr>
              <a:t>, atgūst peļņu no viņu labās idejas un pāriet pie nākamās nepopulārās idejas.</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8"/>
          <p:cNvSpPr txBox="1"/>
          <p:nvPr/>
        </p:nvSpPr>
        <p:spPr>
          <a:xfrm>
            <a:off x="14839550" y="647700"/>
            <a:ext cx="30123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 </a:t>
            </a:r>
            <a:r>
              <a:rPr b="1" lang="en-US" sz="4800">
                <a:solidFill>
                  <a:srgbClr val="E12227"/>
                </a:solidFill>
                <a:latin typeface="Tahoma"/>
                <a:ea typeface="Tahoma"/>
                <a:cs typeface="Tahoma"/>
                <a:sym typeface="Tahoma"/>
              </a:rPr>
              <a:t>nodaļa</a:t>
            </a:r>
            <a:endParaRPr/>
          </a:p>
        </p:txBody>
      </p:sp>
      <p:grpSp>
        <p:nvGrpSpPr>
          <p:cNvPr id="210" name="Google Shape;210;p8"/>
          <p:cNvGrpSpPr/>
          <p:nvPr/>
        </p:nvGrpSpPr>
        <p:grpSpPr>
          <a:xfrm>
            <a:off x="938056" y="1515694"/>
            <a:ext cx="16199940" cy="935288"/>
            <a:chOff x="0" y="711"/>
            <a:chExt cx="16199940" cy="935288"/>
          </a:xfrm>
        </p:grpSpPr>
        <p:sp>
          <p:nvSpPr>
            <p:cNvPr id="211" name="Google Shape;211;p8"/>
            <p:cNvSpPr/>
            <p:nvPr/>
          </p:nvSpPr>
          <p:spPr>
            <a:xfrm>
              <a:off x="0" y="711"/>
              <a:ext cx="16199940" cy="935288"/>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txBox="1"/>
            <p:nvPr/>
          </p:nvSpPr>
          <p:spPr>
            <a:xfrm>
              <a:off x="45657" y="46368"/>
              <a:ext cx="16108626" cy="843974"/>
            </a:xfrm>
            <a:prstGeom prst="rect">
              <a:avLst/>
            </a:prstGeom>
            <a:noFill/>
            <a:ln>
              <a:noFill/>
            </a:ln>
          </p:spPr>
          <p:txBody>
            <a:bodyPr anchorCtr="0" anchor="ctr" bIns="152400" lIns="152400" spcFirstLastPara="1" rIns="152400" wrap="square" tIns="152400">
              <a:noAutofit/>
            </a:bodyPr>
            <a:lstStyle/>
            <a:p>
              <a:pPr indent="0" lvl="0" marL="0" marR="0" rtl="0" algn="l">
                <a:lnSpc>
                  <a:spcPct val="90000"/>
                </a:lnSpc>
                <a:spcBef>
                  <a:spcPts val="0"/>
                </a:spcBef>
                <a:spcAft>
                  <a:spcPts val="0"/>
                </a:spcAft>
                <a:buNone/>
              </a:pPr>
              <a:r>
                <a:rPr b="1" lang="en-US" sz="4000">
                  <a:solidFill>
                    <a:schemeClr val="lt1"/>
                  </a:solidFill>
                  <a:latin typeface="Calibri"/>
                  <a:ea typeface="Calibri"/>
                  <a:cs typeface="Calibri"/>
                  <a:sym typeface="Calibri"/>
                </a:rPr>
                <a:t>Radošuma nozīme</a:t>
              </a:r>
              <a:endParaRPr sz="4000">
                <a:solidFill>
                  <a:schemeClr val="lt1"/>
                </a:solidFill>
                <a:latin typeface="Calibri"/>
                <a:ea typeface="Calibri"/>
                <a:cs typeface="Calibri"/>
                <a:sym typeface="Calibri"/>
              </a:endParaRPr>
            </a:p>
          </p:txBody>
        </p:sp>
      </p:grpSp>
      <p:sp>
        <p:nvSpPr>
          <p:cNvPr id="213" name="Google Shape;213;p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14" name="Google Shape;214;p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15" name="Google Shape;215;p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216" name="Google Shape;216;p8"/>
          <p:cNvGrpSpPr/>
          <p:nvPr/>
        </p:nvGrpSpPr>
        <p:grpSpPr>
          <a:xfrm>
            <a:off x="939003" y="3025561"/>
            <a:ext cx="16128846" cy="5256516"/>
            <a:chOff x="949" y="642"/>
            <a:chExt cx="16128846" cy="5256516"/>
          </a:xfrm>
        </p:grpSpPr>
        <p:sp>
          <p:nvSpPr>
            <p:cNvPr id="217" name="Google Shape;217;p8"/>
            <p:cNvSpPr/>
            <p:nvPr/>
          </p:nvSpPr>
          <p:spPr>
            <a:xfrm rot="5400000">
              <a:off x="10975735" y="-3468249"/>
              <a:ext cx="1682085" cy="8619867"/>
            </a:xfrm>
            <a:prstGeom prst="round2SameRect">
              <a:avLst>
                <a:gd fmla="val 16667" name="adj1"/>
                <a:gd fmla="val 0" name="adj2"/>
              </a:avLst>
            </a:prstGeom>
            <a:solidFill>
              <a:srgbClr val="CFD7E7">
                <a:alpha val="89803"/>
              </a:srgbClr>
            </a:solidFill>
            <a:ln cap="flat" cmpd="sng" w="9525">
              <a:solidFill>
                <a:srgbClr val="CFD7E7">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txBox="1"/>
            <p:nvPr/>
          </p:nvSpPr>
          <p:spPr>
            <a:xfrm>
              <a:off x="7506845" y="82754"/>
              <a:ext cx="8537754" cy="1517859"/>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rgbClr val="C00000"/>
                </a:buClr>
                <a:buSzPts val="2800"/>
                <a:buFont typeface="Calibri"/>
                <a:buChar char="•"/>
              </a:pPr>
              <a:r>
                <a:rPr lang="en-US" sz="2800">
                  <a:solidFill>
                    <a:srgbClr val="C00000"/>
                  </a:solidFill>
                  <a:latin typeface="Calibri"/>
                  <a:ea typeface="Calibri"/>
                  <a:cs typeface="Calibri"/>
                  <a:sym typeface="Calibri"/>
                </a:rPr>
                <a:t>problēmu risināšana darbā un ikdienas dzīvē</a:t>
              </a:r>
              <a:endParaRPr b="0" i="0" sz="2800" u="none" cap="none" strike="noStrike">
                <a:solidFill>
                  <a:srgbClr val="C00000"/>
                </a:solidFill>
                <a:latin typeface="Calibri"/>
                <a:ea typeface="Calibri"/>
                <a:cs typeface="Calibri"/>
                <a:sym typeface="Calibri"/>
              </a:endParaRPr>
            </a:p>
          </p:txBody>
        </p:sp>
        <p:sp>
          <p:nvSpPr>
            <p:cNvPr id="219" name="Google Shape;219;p8"/>
            <p:cNvSpPr/>
            <p:nvPr/>
          </p:nvSpPr>
          <p:spPr>
            <a:xfrm>
              <a:off x="949" y="213583"/>
              <a:ext cx="7505894" cy="1256202"/>
            </a:xfrm>
            <a:prstGeom prst="roundRect">
              <a:avLst>
                <a:gd fmla="val 16667" name="adj"/>
              </a:avLst>
            </a:prstGeom>
            <a:solidFill>
              <a:srgbClr val="243255"/>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txBox="1"/>
            <p:nvPr/>
          </p:nvSpPr>
          <p:spPr>
            <a:xfrm>
              <a:off x="62272" y="274906"/>
              <a:ext cx="7383248" cy="1133556"/>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lang="en-US" sz="3200">
                  <a:solidFill>
                    <a:schemeClr val="lt1"/>
                  </a:solidFill>
                  <a:latin typeface="Calibri"/>
                  <a:ea typeface="Calibri"/>
                  <a:cs typeface="Calibri"/>
                  <a:sym typeface="Calibri"/>
                </a:rPr>
                <a:t>Individuālais līmenis</a:t>
              </a:r>
              <a:endParaRPr sz="3200">
                <a:solidFill>
                  <a:schemeClr val="lt1"/>
                </a:solidFill>
                <a:latin typeface="Calibri"/>
                <a:ea typeface="Calibri"/>
                <a:cs typeface="Calibri"/>
                <a:sym typeface="Calibri"/>
              </a:endParaRPr>
            </a:p>
          </p:txBody>
        </p:sp>
        <p:sp>
          <p:nvSpPr>
            <p:cNvPr id="221" name="Google Shape;221;p8"/>
            <p:cNvSpPr/>
            <p:nvPr/>
          </p:nvSpPr>
          <p:spPr>
            <a:xfrm rot="5400000">
              <a:off x="10973778" y="-1686074"/>
              <a:ext cx="1682085" cy="8629949"/>
            </a:xfrm>
            <a:prstGeom prst="round2SameRect">
              <a:avLst>
                <a:gd fmla="val 16667" name="adj1"/>
                <a:gd fmla="val 0" name="adj2"/>
              </a:avLst>
            </a:prstGeom>
            <a:solidFill>
              <a:srgbClr val="CFD7E7">
                <a:alpha val="89803"/>
              </a:srgbClr>
            </a:solidFill>
            <a:ln cap="flat" cmpd="sng" w="9525">
              <a:solidFill>
                <a:srgbClr val="CFD7E7">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txBox="1"/>
            <p:nvPr/>
          </p:nvSpPr>
          <p:spPr>
            <a:xfrm>
              <a:off x="7499847" y="1869970"/>
              <a:ext cx="8547836" cy="1517859"/>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rgbClr val="C00000"/>
                </a:buClr>
                <a:buSzPts val="2800"/>
                <a:buFont typeface="Calibri"/>
                <a:buChar char="•"/>
              </a:pPr>
              <a:r>
                <a:rPr lang="en-US" sz="2800">
                  <a:solidFill>
                    <a:srgbClr val="C00000"/>
                  </a:solidFill>
                  <a:latin typeface="Calibri"/>
                  <a:ea typeface="Calibri"/>
                  <a:cs typeface="Calibri"/>
                  <a:sym typeface="Calibri"/>
                </a:rPr>
                <a:t>jaunas zinātniskās atziņas, jauni virzieni mākslā, jauni izgudrojumi</a:t>
              </a:r>
              <a:endParaRPr b="0" i="0" sz="2800" u="none" cap="none" strike="noStrike">
                <a:solidFill>
                  <a:srgbClr val="C00000"/>
                </a:solidFill>
                <a:latin typeface="Calibri"/>
                <a:ea typeface="Calibri"/>
                <a:cs typeface="Calibri"/>
                <a:sym typeface="Calibri"/>
              </a:endParaRPr>
            </a:p>
          </p:txBody>
        </p:sp>
        <p:sp>
          <p:nvSpPr>
            <p:cNvPr id="223" name="Google Shape;223;p8"/>
            <p:cNvSpPr/>
            <p:nvPr/>
          </p:nvSpPr>
          <p:spPr>
            <a:xfrm>
              <a:off x="949" y="1966179"/>
              <a:ext cx="7498897" cy="1325441"/>
            </a:xfrm>
            <a:prstGeom prst="roundRect">
              <a:avLst>
                <a:gd fmla="val 16667" name="adj"/>
              </a:avLst>
            </a:prstGeom>
            <a:solidFill>
              <a:srgbClr val="243255"/>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txBox="1"/>
            <p:nvPr/>
          </p:nvSpPr>
          <p:spPr>
            <a:xfrm>
              <a:off x="65652" y="2030882"/>
              <a:ext cx="7369491" cy="1196035"/>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lang="en-US" sz="3200">
                  <a:solidFill>
                    <a:schemeClr val="lt1"/>
                  </a:solidFill>
                  <a:latin typeface="Calibri"/>
                  <a:ea typeface="Calibri"/>
                  <a:cs typeface="Calibri"/>
                  <a:sym typeface="Calibri"/>
                </a:rPr>
                <a:t>Sabiedrības līmenis</a:t>
              </a:r>
              <a:endParaRPr sz="3200">
                <a:solidFill>
                  <a:schemeClr val="lt1"/>
                </a:solidFill>
                <a:latin typeface="Calibri"/>
                <a:ea typeface="Calibri"/>
                <a:cs typeface="Calibri"/>
                <a:sym typeface="Calibri"/>
              </a:endParaRPr>
            </a:p>
          </p:txBody>
        </p:sp>
        <p:sp>
          <p:nvSpPr>
            <p:cNvPr id="225" name="Google Shape;225;p8"/>
            <p:cNvSpPr/>
            <p:nvPr/>
          </p:nvSpPr>
          <p:spPr>
            <a:xfrm rot="5400000">
              <a:off x="10976323" y="103709"/>
              <a:ext cx="1682085" cy="8624813"/>
            </a:xfrm>
            <a:prstGeom prst="round2SameRect">
              <a:avLst>
                <a:gd fmla="val 16667" name="adj1"/>
                <a:gd fmla="val 0" name="adj2"/>
              </a:avLst>
            </a:prstGeom>
            <a:solidFill>
              <a:srgbClr val="CFD7E7">
                <a:alpha val="89803"/>
              </a:srgbClr>
            </a:solidFill>
            <a:ln cap="flat" cmpd="sng" w="9525">
              <a:solidFill>
                <a:srgbClr val="CFD7E7">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txBox="1"/>
            <p:nvPr/>
          </p:nvSpPr>
          <p:spPr>
            <a:xfrm>
              <a:off x="7504960" y="3657186"/>
              <a:ext cx="8542700" cy="1517859"/>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rgbClr val="C00000"/>
                </a:buClr>
                <a:buSzPts val="2800"/>
                <a:buFont typeface="Calibri"/>
                <a:buChar char="•"/>
              </a:pPr>
              <a:r>
                <a:rPr lang="en-US" sz="2800">
                  <a:solidFill>
                    <a:srgbClr val="C00000"/>
                  </a:solidFill>
                  <a:latin typeface="Calibri"/>
                  <a:ea typeface="Calibri"/>
                  <a:cs typeface="Calibri"/>
                  <a:sym typeface="Calibri"/>
                </a:rPr>
                <a:t>jauni produkti un pakalpojumi rada darbavietas</a:t>
              </a:r>
              <a:endParaRPr b="0" i="0" sz="2800" u="none" cap="none" strike="noStrike">
                <a:solidFill>
                  <a:srgbClr val="C00000"/>
                </a:solidFill>
                <a:latin typeface="Calibri"/>
                <a:ea typeface="Calibri"/>
                <a:cs typeface="Calibri"/>
                <a:sym typeface="Calibri"/>
              </a:endParaRPr>
            </a:p>
          </p:txBody>
        </p:sp>
        <p:sp>
          <p:nvSpPr>
            <p:cNvPr id="227" name="Google Shape;227;p8"/>
            <p:cNvSpPr/>
            <p:nvPr/>
          </p:nvSpPr>
          <p:spPr>
            <a:xfrm>
              <a:off x="949" y="3818050"/>
              <a:ext cx="7504010" cy="1196130"/>
            </a:xfrm>
            <a:prstGeom prst="roundRect">
              <a:avLst>
                <a:gd fmla="val 16667" name="adj"/>
              </a:avLst>
            </a:prstGeom>
            <a:solidFill>
              <a:srgbClr val="243255"/>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
            <p:cNvSpPr txBox="1"/>
            <p:nvPr/>
          </p:nvSpPr>
          <p:spPr>
            <a:xfrm>
              <a:off x="59339" y="3876440"/>
              <a:ext cx="7387230" cy="1079350"/>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1120"/>
                </a:spcBef>
                <a:spcAft>
                  <a:spcPts val="0"/>
                </a:spcAft>
                <a:buNone/>
              </a:pPr>
              <a:r>
                <a:rPr lang="en-US" sz="3200">
                  <a:solidFill>
                    <a:schemeClr val="lt1"/>
                  </a:solidFill>
                  <a:latin typeface="Calibri"/>
                  <a:ea typeface="Calibri"/>
                  <a:cs typeface="Calibri"/>
                  <a:sym typeface="Calibri"/>
                </a:rPr>
                <a:t>Ekonomiskā nozīme</a:t>
              </a:r>
              <a:endParaRPr sz="3200">
                <a:solidFill>
                  <a:schemeClr val="lt1"/>
                </a:solidFill>
                <a:latin typeface="Calibri"/>
                <a:ea typeface="Calibri"/>
                <a:cs typeface="Calibri"/>
                <a:sym typeface="Calibri"/>
              </a:endParaRPr>
            </a:p>
          </p:txBody>
        </p:sp>
      </p:grpSp>
    </p:spTree>
  </p:cSld>
  <p:clrMapOvr>
    <a:masterClrMapping/>
  </p:clrMapOvr>
  <p:transition spd="slow" p14:dur="1500">
    <p:random/>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9"/>
          <p:cNvSpPr txBox="1"/>
          <p:nvPr/>
        </p:nvSpPr>
        <p:spPr>
          <a:xfrm>
            <a:off x="14795775" y="647700"/>
            <a:ext cx="3056100" cy="751800"/>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 </a:t>
            </a:r>
            <a:r>
              <a:rPr b="1" lang="en-US" sz="4800">
                <a:solidFill>
                  <a:srgbClr val="E12227"/>
                </a:solidFill>
                <a:latin typeface="Tahoma"/>
                <a:ea typeface="Tahoma"/>
                <a:cs typeface="Tahoma"/>
                <a:sym typeface="Tahoma"/>
              </a:rPr>
              <a:t>nodaļa</a:t>
            </a:r>
            <a:endParaRPr/>
          </a:p>
        </p:txBody>
      </p:sp>
      <p:grpSp>
        <p:nvGrpSpPr>
          <p:cNvPr id="235" name="Google Shape;235;p9"/>
          <p:cNvGrpSpPr/>
          <p:nvPr/>
        </p:nvGrpSpPr>
        <p:grpSpPr>
          <a:xfrm>
            <a:off x="938086" y="1584810"/>
            <a:ext cx="16199939" cy="925715"/>
            <a:chOff x="356879" y="5142"/>
            <a:chExt cx="16199939" cy="925715"/>
          </a:xfrm>
        </p:grpSpPr>
        <p:sp>
          <p:nvSpPr>
            <p:cNvPr id="236" name="Google Shape;236;p9"/>
            <p:cNvSpPr/>
            <p:nvPr/>
          </p:nvSpPr>
          <p:spPr>
            <a:xfrm>
              <a:off x="356879" y="5142"/>
              <a:ext cx="16199939" cy="925715"/>
            </a:xfrm>
            <a:prstGeom prst="roundRect">
              <a:avLst>
                <a:gd fmla="val 16667" name="adj"/>
              </a:avLst>
            </a:prstGeom>
            <a:solidFill>
              <a:srgbClr val="2432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txBox="1"/>
            <p:nvPr/>
          </p:nvSpPr>
          <p:spPr>
            <a:xfrm>
              <a:off x="402069" y="50332"/>
              <a:ext cx="16109559" cy="835335"/>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None/>
              </a:pPr>
              <a:r>
                <a:rPr b="1" lang="en-US" sz="3800">
                  <a:solidFill>
                    <a:schemeClr val="lt1"/>
                  </a:solidFill>
                  <a:latin typeface="Calibri"/>
                  <a:ea typeface="Calibri"/>
                  <a:cs typeface="Calibri"/>
                  <a:sym typeface="Calibri"/>
                </a:rPr>
                <a:t>Piecas radošuma sastāvdaļas</a:t>
              </a:r>
              <a:r>
                <a:rPr b="1" lang="en-US" sz="3800">
                  <a:solidFill>
                    <a:schemeClr val="lt1"/>
                  </a:solidFill>
                  <a:latin typeface="Calibri"/>
                  <a:ea typeface="Calibri"/>
                  <a:cs typeface="Calibri"/>
                  <a:sym typeface="Calibri"/>
                </a:rPr>
                <a:t>: Sternbergs un Lubarts (1992)</a:t>
              </a:r>
              <a:endParaRPr sz="3800">
                <a:solidFill>
                  <a:schemeClr val="lt1"/>
                </a:solidFill>
                <a:latin typeface="Calibri"/>
                <a:ea typeface="Calibri"/>
                <a:cs typeface="Calibri"/>
                <a:sym typeface="Calibri"/>
              </a:endParaRPr>
            </a:p>
          </p:txBody>
        </p:sp>
      </p:grpSp>
      <p:sp>
        <p:nvSpPr>
          <p:cNvPr id="238" name="Google Shape;238;p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a:solidFill>
                <a:schemeClr val="lt1"/>
              </a:solidFill>
              <a:latin typeface="Arial"/>
              <a:ea typeface="Arial"/>
              <a:cs typeface="Arial"/>
              <a:sym typeface="Arial"/>
            </a:endParaRPr>
          </a:p>
        </p:txBody>
      </p:sp>
      <p:pic>
        <p:nvPicPr>
          <p:cNvPr id="239" name="Google Shape;239;p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40" name="Google Shape;240;p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241" name="Google Shape;241;p9"/>
          <p:cNvGrpSpPr/>
          <p:nvPr/>
        </p:nvGrpSpPr>
        <p:grpSpPr>
          <a:xfrm>
            <a:off x="938056" y="2882020"/>
            <a:ext cx="16199999" cy="5293905"/>
            <a:chOff x="0" y="1"/>
            <a:chExt cx="16199999" cy="5293905"/>
          </a:xfrm>
        </p:grpSpPr>
        <p:sp>
          <p:nvSpPr>
            <p:cNvPr id="242" name="Google Shape;242;p9"/>
            <p:cNvSpPr/>
            <p:nvPr/>
          </p:nvSpPr>
          <p:spPr>
            <a:xfrm rot="5400000">
              <a:off x="-172682" y="176170"/>
              <a:ext cx="1151213" cy="805849"/>
            </a:xfrm>
            <a:prstGeom prst="chevron">
              <a:avLst>
                <a:gd fmla="val 50000" name="adj"/>
              </a:avLst>
            </a:prstGeom>
            <a:gradFill>
              <a:gsLst>
                <a:gs pos="0">
                  <a:srgbClr val="E12227"/>
                </a:gs>
                <a:gs pos="80000">
                  <a:srgbClr val="C83D39"/>
                </a:gs>
                <a:gs pos="100000">
                  <a:srgbClr val="CC3A36"/>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
            <p:cNvSpPr txBox="1"/>
            <p:nvPr/>
          </p:nvSpPr>
          <p:spPr>
            <a:xfrm>
              <a:off x="1" y="406413"/>
              <a:ext cx="805849" cy="345364"/>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None/>
              </a:pPr>
              <a:r>
                <a:t/>
              </a:r>
              <a:endParaRPr sz="1700">
                <a:solidFill>
                  <a:schemeClr val="lt1"/>
                </a:solidFill>
                <a:latin typeface="Calibri"/>
                <a:ea typeface="Calibri"/>
                <a:cs typeface="Calibri"/>
                <a:sym typeface="Calibri"/>
              </a:endParaRPr>
            </a:p>
          </p:txBody>
        </p:sp>
        <p:sp>
          <p:nvSpPr>
            <p:cNvPr id="244" name="Google Shape;244;p9"/>
            <p:cNvSpPr/>
            <p:nvPr/>
          </p:nvSpPr>
          <p:spPr>
            <a:xfrm rot="5400000">
              <a:off x="8124220" y="-7323297"/>
              <a:ext cx="747555" cy="15394150"/>
            </a:xfrm>
            <a:prstGeom prst="round2SameRect">
              <a:avLst>
                <a:gd fmla="val 16667" name="adj1"/>
                <a:gd fmla="val 0" name="adj2"/>
              </a:avLst>
            </a:prstGeom>
            <a:solidFill>
              <a:schemeClr val="lt1">
                <a:alpha val="89803"/>
              </a:schemeClr>
            </a:solidFill>
            <a:ln cap="flat" cmpd="sng" w="9525">
              <a:solidFill>
                <a:srgbClr val="BF504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9"/>
            <p:cNvSpPr txBox="1"/>
            <p:nvPr/>
          </p:nvSpPr>
          <p:spPr>
            <a:xfrm>
              <a:off x="800923" y="36493"/>
              <a:ext cx="15357657" cy="674569"/>
            </a:xfrm>
            <a:prstGeom prst="rect">
              <a:avLst/>
            </a:prstGeom>
            <a:noFill/>
            <a:ln>
              <a:noFill/>
            </a:ln>
          </p:spPr>
          <p:txBody>
            <a:bodyPr anchorCtr="0" anchor="ctr" bIns="17775" lIns="199125" spcFirstLastPara="1" rIns="17775" wrap="square" tIns="17775">
              <a:noAutofit/>
            </a:bodyPr>
            <a:lstStyle/>
            <a:p>
              <a:pPr indent="-285750" lvl="1" marL="285750" marR="0" rtl="0" algn="l">
                <a:lnSpc>
                  <a:spcPct val="90000"/>
                </a:lnSpc>
                <a:spcBef>
                  <a:spcPts val="0"/>
                </a:spcBef>
                <a:spcAft>
                  <a:spcPts val="0"/>
                </a:spcAft>
                <a:buClr>
                  <a:srgbClr val="002060"/>
                </a:buClr>
                <a:buSzPts val="2800"/>
                <a:buFont typeface="Calibri"/>
                <a:buChar char="•"/>
              </a:pPr>
              <a:r>
                <a:rPr b="1" lang="en-US" sz="2800">
                  <a:solidFill>
                    <a:srgbClr val="002060"/>
                  </a:solidFill>
                  <a:latin typeface="Calibri"/>
                  <a:ea typeface="Calibri"/>
                  <a:cs typeface="Calibri"/>
                  <a:sym typeface="Calibri"/>
                </a:rPr>
                <a:t>Ekspertīze </a:t>
              </a:r>
              <a:r>
                <a:rPr lang="en-US" sz="2800">
                  <a:solidFill>
                    <a:srgbClr val="002060"/>
                  </a:solidFill>
                  <a:latin typeface="Calibri"/>
                  <a:ea typeface="Calibri"/>
                  <a:cs typeface="Calibri"/>
                  <a:sym typeface="Calibri"/>
                </a:rPr>
                <a:t>- labi attīstīta zināšanu bāze, kas nodrošina idejas, tēlus un izteiksmes līdzekļus</a:t>
              </a:r>
              <a:endParaRPr b="0" i="0" sz="2800" u="none" cap="none" strike="noStrike">
                <a:solidFill>
                  <a:schemeClr val="dk1"/>
                </a:solidFill>
                <a:latin typeface="Calibri"/>
                <a:ea typeface="Calibri"/>
                <a:cs typeface="Calibri"/>
                <a:sym typeface="Calibri"/>
              </a:endParaRPr>
            </a:p>
          </p:txBody>
        </p:sp>
        <p:sp>
          <p:nvSpPr>
            <p:cNvPr id="246" name="Google Shape;246;p9"/>
            <p:cNvSpPr/>
            <p:nvPr/>
          </p:nvSpPr>
          <p:spPr>
            <a:xfrm rot="5400000">
              <a:off x="-172682" y="1210972"/>
              <a:ext cx="1151213" cy="805849"/>
            </a:xfrm>
            <a:prstGeom prst="chevron">
              <a:avLst>
                <a:gd fmla="val 50000" name="adj"/>
              </a:avLst>
            </a:prstGeom>
            <a:gradFill>
              <a:gsLst>
                <a:gs pos="0">
                  <a:srgbClr val="E12227"/>
                </a:gs>
                <a:gs pos="80000">
                  <a:srgbClr val="C83D39"/>
                </a:gs>
                <a:gs pos="100000">
                  <a:srgbClr val="CC3A36"/>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txBox="1"/>
            <p:nvPr/>
          </p:nvSpPr>
          <p:spPr>
            <a:xfrm>
              <a:off x="1" y="1441215"/>
              <a:ext cx="805849" cy="345364"/>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None/>
              </a:pPr>
              <a:r>
                <a:t/>
              </a:r>
              <a:endParaRPr sz="1700">
                <a:solidFill>
                  <a:schemeClr val="lt1"/>
                </a:solidFill>
                <a:latin typeface="Calibri"/>
                <a:ea typeface="Calibri"/>
                <a:cs typeface="Calibri"/>
                <a:sym typeface="Calibri"/>
              </a:endParaRPr>
            </a:p>
          </p:txBody>
        </p:sp>
        <p:sp>
          <p:nvSpPr>
            <p:cNvPr id="248" name="Google Shape;248;p9"/>
            <p:cNvSpPr/>
            <p:nvPr/>
          </p:nvSpPr>
          <p:spPr>
            <a:xfrm rot="5400000">
              <a:off x="8128780" y="-6284640"/>
              <a:ext cx="748288" cy="15394150"/>
            </a:xfrm>
            <a:prstGeom prst="round2SameRect">
              <a:avLst>
                <a:gd fmla="val 16667" name="adj1"/>
                <a:gd fmla="val 0" name="adj2"/>
              </a:avLst>
            </a:prstGeom>
            <a:solidFill>
              <a:schemeClr val="lt1">
                <a:alpha val="89803"/>
              </a:schemeClr>
            </a:solidFill>
            <a:ln cap="flat" cmpd="sng" w="9525">
              <a:solidFill>
                <a:srgbClr val="BF504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9"/>
            <p:cNvSpPr txBox="1"/>
            <p:nvPr/>
          </p:nvSpPr>
          <p:spPr>
            <a:xfrm>
              <a:off x="805849" y="1074819"/>
              <a:ext cx="15357622" cy="675232"/>
            </a:xfrm>
            <a:prstGeom prst="rect">
              <a:avLst/>
            </a:prstGeom>
            <a:noFill/>
            <a:ln>
              <a:noFill/>
            </a:ln>
          </p:spPr>
          <p:txBody>
            <a:bodyPr anchorCtr="0" anchor="ctr" bIns="17775" lIns="199125" spcFirstLastPara="1" rIns="17775" wrap="square" tIns="17775">
              <a:noAutofit/>
            </a:bodyPr>
            <a:lstStyle/>
            <a:p>
              <a:pPr indent="-285750" lvl="1" marL="285750" marR="0" rtl="0" algn="l">
                <a:lnSpc>
                  <a:spcPct val="90000"/>
                </a:lnSpc>
                <a:spcBef>
                  <a:spcPts val="0"/>
                </a:spcBef>
                <a:spcAft>
                  <a:spcPts val="0"/>
                </a:spcAft>
                <a:buClr>
                  <a:srgbClr val="002060"/>
                </a:buClr>
                <a:buSzPts val="2800"/>
                <a:buFont typeface="Calibri"/>
                <a:buChar char="•"/>
              </a:pPr>
              <a:r>
                <a:rPr b="1" lang="en-US" sz="2800">
                  <a:solidFill>
                    <a:srgbClr val="002060"/>
                  </a:solidFill>
                  <a:latin typeface="Calibri"/>
                  <a:ea typeface="Calibri"/>
                  <a:cs typeface="Calibri"/>
                  <a:sym typeface="Calibri"/>
                </a:rPr>
                <a:t>Iztēles domāšanas prasmes </a:t>
              </a:r>
              <a:r>
                <a:rPr lang="en-US" sz="2800">
                  <a:solidFill>
                    <a:srgbClr val="002060"/>
                  </a:solidFill>
                  <a:latin typeface="Calibri"/>
                  <a:ea typeface="Calibri"/>
                  <a:cs typeface="Calibri"/>
                  <a:sym typeface="Calibri"/>
                </a:rPr>
                <a:t>- spēja ieraudzīt lietas jaunā veidā, atpazīt likumsakarības un veidot saiknes. </a:t>
              </a:r>
              <a:endParaRPr b="0" i="0" sz="2800" u="none" cap="none" strike="noStrike">
                <a:solidFill>
                  <a:schemeClr val="dk1"/>
                </a:solidFill>
                <a:latin typeface="Calibri"/>
                <a:ea typeface="Calibri"/>
                <a:cs typeface="Calibri"/>
                <a:sym typeface="Calibri"/>
              </a:endParaRPr>
            </a:p>
          </p:txBody>
        </p:sp>
        <p:sp>
          <p:nvSpPr>
            <p:cNvPr id="250" name="Google Shape;250;p9"/>
            <p:cNvSpPr/>
            <p:nvPr/>
          </p:nvSpPr>
          <p:spPr>
            <a:xfrm rot="5400000">
              <a:off x="-172682" y="2245773"/>
              <a:ext cx="1151213" cy="805849"/>
            </a:xfrm>
            <a:prstGeom prst="chevron">
              <a:avLst>
                <a:gd fmla="val 50000" name="adj"/>
              </a:avLst>
            </a:prstGeom>
            <a:gradFill>
              <a:gsLst>
                <a:gs pos="0">
                  <a:srgbClr val="E12227"/>
                </a:gs>
                <a:gs pos="80000">
                  <a:srgbClr val="C83D39"/>
                </a:gs>
                <a:gs pos="100000">
                  <a:srgbClr val="CC3A36"/>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txBox="1"/>
            <p:nvPr/>
          </p:nvSpPr>
          <p:spPr>
            <a:xfrm>
              <a:off x="1" y="2476016"/>
              <a:ext cx="805849" cy="345364"/>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None/>
              </a:pPr>
              <a:r>
                <a:rPr lang="en-US" sz="1700">
                  <a:solidFill>
                    <a:schemeClr val="lt1"/>
                  </a:solidFill>
                  <a:latin typeface="Calibri"/>
                  <a:ea typeface="Calibri"/>
                  <a:cs typeface="Calibri"/>
                  <a:sym typeface="Calibri"/>
                </a:rPr>
                <a:t>	</a:t>
              </a:r>
              <a:endParaRPr sz="1700">
                <a:solidFill>
                  <a:schemeClr val="lt1"/>
                </a:solidFill>
                <a:latin typeface="Calibri"/>
                <a:ea typeface="Calibri"/>
                <a:cs typeface="Calibri"/>
                <a:sym typeface="Calibri"/>
              </a:endParaRPr>
            </a:p>
          </p:txBody>
        </p:sp>
        <p:sp>
          <p:nvSpPr>
            <p:cNvPr id="252" name="Google Shape;252;p9"/>
            <p:cNvSpPr/>
            <p:nvPr/>
          </p:nvSpPr>
          <p:spPr>
            <a:xfrm rot="5400000">
              <a:off x="8128780" y="-5249839"/>
              <a:ext cx="748288" cy="15394150"/>
            </a:xfrm>
            <a:prstGeom prst="round2SameRect">
              <a:avLst>
                <a:gd fmla="val 16667" name="adj1"/>
                <a:gd fmla="val 0" name="adj2"/>
              </a:avLst>
            </a:prstGeom>
            <a:solidFill>
              <a:schemeClr val="lt1">
                <a:alpha val="89803"/>
              </a:schemeClr>
            </a:solidFill>
            <a:ln cap="flat" cmpd="sng" w="9525">
              <a:solidFill>
                <a:srgbClr val="BF504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txBox="1"/>
            <p:nvPr/>
          </p:nvSpPr>
          <p:spPr>
            <a:xfrm>
              <a:off x="805849" y="2109620"/>
              <a:ext cx="15357622" cy="675232"/>
            </a:xfrm>
            <a:prstGeom prst="rect">
              <a:avLst/>
            </a:prstGeom>
            <a:noFill/>
            <a:ln>
              <a:noFill/>
            </a:ln>
          </p:spPr>
          <p:txBody>
            <a:bodyPr anchorCtr="0" anchor="ctr" bIns="17775" lIns="199125" spcFirstLastPara="1" rIns="17775" wrap="square" tIns="17775">
              <a:noAutofit/>
            </a:bodyPr>
            <a:lstStyle/>
            <a:p>
              <a:pPr indent="-285750" lvl="1" marL="285750" marR="0" rtl="0" algn="l">
                <a:lnSpc>
                  <a:spcPct val="90000"/>
                </a:lnSpc>
                <a:spcBef>
                  <a:spcPts val="0"/>
                </a:spcBef>
                <a:spcAft>
                  <a:spcPts val="0"/>
                </a:spcAft>
                <a:buClr>
                  <a:srgbClr val="002060"/>
                </a:buClr>
                <a:buSzPts val="2800"/>
                <a:buFont typeface="Calibri"/>
                <a:buChar char="•"/>
              </a:pPr>
              <a:r>
                <a:rPr b="1" lang="en-US" sz="2800">
                  <a:solidFill>
                    <a:srgbClr val="002060"/>
                  </a:solidFill>
                  <a:latin typeface="Calibri"/>
                  <a:ea typeface="Calibri"/>
                  <a:cs typeface="Calibri"/>
                  <a:sym typeface="Calibri"/>
                </a:rPr>
                <a:t>Uzņēmīga personība</a:t>
              </a:r>
              <a:r>
                <a:rPr lang="en-US" sz="2800">
                  <a:solidFill>
                    <a:srgbClr val="002060"/>
                  </a:solidFill>
                  <a:latin typeface="Calibri"/>
                  <a:ea typeface="Calibri"/>
                  <a:cs typeface="Calibri"/>
                  <a:sym typeface="Calibri"/>
                </a:rPr>
                <a:t> - meklē jaunu pieredzi, pieļauj neskaidrības un risku un neatlaidīgi pārvar šķēršļus.</a:t>
              </a:r>
              <a:endParaRPr b="0" i="0" sz="2800" u="none" cap="none" strike="noStrike">
                <a:solidFill>
                  <a:schemeClr val="dk1"/>
                </a:solidFill>
                <a:latin typeface="Calibri"/>
                <a:ea typeface="Calibri"/>
                <a:cs typeface="Calibri"/>
                <a:sym typeface="Calibri"/>
              </a:endParaRPr>
            </a:p>
          </p:txBody>
        </p:sp>
        <p:sp>
          <p:nvSpPr>
            <p:cNvPr id="254" name="Google Shape;254;p9"/>
            <p:cNvSpPr/>
            <p:nvPr/>
          </p:nvSpPr>
          <p:spPr>
            <a:xfrm rot="5400000">
              <a:off x="-172682" y="3280574"/>
              <a:ext cx="1151213" cy="805849"/>
            </a:xfrm>
            <a:prstGeom prst="chevron">
              <a:avLst>
                <a:gd fmla="val 50000" name="adj"/>
              </a:avLst>
            </a:prstGeom>
            <a:gradFill>
              <a:gsLst>
                <a:gs pos="0">
                  <a:srgbClr val="E12227"/>
                </a:gs>
                <a:gs pos="80000">
                  <a:srgbClr val="C83D39"/>
                </a:gs>
                <a:gs pos="100000">
                  <a:srgbClr val="CC3A36"/>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txBox="1"/>
            <p:nvPr/>
          </p:nvSpPr>
          <p:spPr>
            <a:xfrm>
              <a:off x="1" y="3510817"/>
              <a:ext cx="805849" cy="345364"/>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None/>
              </a:pPr>
              <a:r>
                <a:t/>
              </a:r>
              <a:endParaRPr sz="1700">
                <a:solidFill>
                  <a:schemeClr val="lt1"/>
                </a:solidFill>
                <a:latin typeface="Calibri"/>
                <a:ea typeface="Calibri"/>
                <a:cs typeface="Calibri"/>
                <a:sym typeface="Calibri"/>
              </a:endParaRPr>
            </a:p>
          </p:txBody>
        </p:sp>
        <p:sp>
          <p:nvSpPr>
            <p:cNvPr id="256" name="Google Shape;256;p9"/>
            <p:cNvSpPr/>
            <p:nvPr/>
          </p:nvSpPr>
          <p:spPr>
            <a:xfrm rot="5400000">
              <a:off x="8128780" y="-4215038"/>
              <a:ext cx="748288" cy="15394150"/>
            </a:xfrm>
            <a:prstGeom prst="round2SameRect">
              <a:avLst>
                <a:gd fmla="val 16667" name="adj1"/>
                <a:gd fmla="val 0" name="adj2"/>
              </a:avLst>
            </a:prstGeom>
            <a:solidFill>
              <a:schemeClr val="lt1">
                <a:alpha val="89803"/>
              </a:schemeClr>
            </a:solidFill>
            <a:ln cap="flat" cmpd="sng" w="9525">
              <a:solidFill>
                <a:srgbClr val="BF504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txBox="1"/>
            <p:nvPr/>
          </p:nvSpPr>
          <p:spPr>
            <a:xfrm>
              <a:off x="805849" y="3144421"/>
              <a:ext cx="15357622" cy="675232"/>
            </a:xfrm>
            <a:prstGeom prst="rect">
              <a:avLst/>
            </a:prstGeom>
            <a:noFill/>
            <a:ln>
              <a:noFill/>
            </a:ln>
          </p:spPr>
          <p:txBody>
            <a:bodyPr anchorCtr="0" anchor="ctr" bIns="17775" lIns="199125" spcFirstLastPara="1" rIns="17775" wrap="square" tIns="17775">
              <a:noAutofit/>
            </a:bodyPr>
            <a:lstStyle/>
            <a:p>
              <a:pPr indent="-285750" lvl="1" marL="285750" marR="0" rtl="0" algn="l">
                <a:lnSpc>
                  <a:spcPct val="90000"/>
                </a:lnSpc>
                <a:spcBef>
                  <a:spcPts val="0"/>
                </a:spcBef>
                <a:spcAft>
                  <a:spcPts val="0"/>
                </a:spcAft>
                <a:buClr>
                  <a:srgbClr val="002060"/>
                </a:buClr>
                <a:buSzPts val="2800"/>
                <a:buFont typeface="Calibri"/>
                <a:buChar char="•"/>
              </a:pPr>
              <a:r>
                <a:rPr b="1" lang="en-US" sz="2800">
                  <a:solidFill>
                    <a:srgbClr val="002060"/>
                  </a:solidFill>
                  <a:latin typeface="Calibri"/>
                  <a:ea typeface="Calibri"/>
                  <a:cs typeface="Calibri"/>
                  <a:sym typeface="Calibri"/>
                </a:rPr>
                <a:t>Iekšējā motivācija</a:t>
              </a:r>
              <a:r>
                <a:rPr lang="en-US" sz="2800">
                  <a:solidFill>
                    <a:srgbClr val="002060"/>
                  </a:solidFill>
                  <a:latin typeface="Calibri"/>
                  <a:ea typeface="Calibri"/>
                  <a:cs typeface="Calibri"/>
                  <a:sym typeface="Calibri"/>
                </a:rPr>
                <a:t> - interese, gandarījums un izaicinājums.</a:t>
              </a:r>
              <a:endParaRPr b="0" i="0" sz="2100" u="none" cap="none" strike="noStrike">
                <a:solidFill>
                  <a:schemeClr val="dk1"/>
                </a:solidFill>
                <a:latin typeface="Calibri"/>
                <a:ea typeface="Calibri"/>
                <a:cs typeface="Calibri"/>
                <a:sym typeface="Calibri"/>
              </a:endParaRPr>
            </a:p>
          </p:txBody>
        </p:sp>
        <p:sp>
          <p:nvSpPr>
            <p:cNvPr id="258" name="Google Shape;258;p9"/>
            <p:cNvSpPr/>
            <p:nvPr/>
          </p:nvSpPr>
          <p:spPr>
            <a:xfrm rot="5400000">
              <a:off x="-172682" y="4315375"/>
              <a:ext cx="1151213" cy="805849"/>
            </a:xfrm>
            <a:prstGeom prst="chevron">
              <a:avLst>
                <a:gd fmla="val 50000" name="adj"/>
              </a:avLst>
            </a:prstGeom>
            <a:gradFill>
              <a:gsLst>
                <a:gs pos="0">
                  <a:srgbClr val="E12227"/>
                </a:gs>
                <a:gs pos="80000">
                  <a:srgbClr val="C83D39"/>
                </a:gs>
                <a:gs pos="100000">
                  <a:srgbClr val="CC3A36"/>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txBox="1"/>
            <p:nvPr/>
          </p:nvSpPr>
          <p:spPr>
            <a:xfrm>
              <a:off x="1" y="4545618"/>
              <a:ext cx="805849" cy="345364"/>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None/>
              </a:pPr>
              <a:r>
                <a:t/>
              </a:r>
              <a:endParaRPr sz="1700">
                <a:solidFill>
                  <a:schemeClr val="lt1"/>
                </a:solidFill>
                <a:latin typeface="Calibri"/>
                <a:ea typeface="Calibri"/>
                <a:cs typeface="Calibri"/>
                <a:sym typeface="Calibri"/>
              </a:endParaRPr>
            </a:p>
          </p:txBody>
        </p:sp>
        <p:sp>
          <p:nvSpPr>
            <p:cNvPr id="260" name="Google Shape;260;p9"/>
            <p:cNvSpPr/>
            <p:nvPr/>
          </p:nvSpPr>
          <p:spPr>
            <a:xfrm rot="5400000">
              <a:off x="8128780" y="-3192075"/>
              <a:ext cx="748288" cy="15394150"/>
            </a:xfrm>
            <a:prstGeom prst="round2SameRect">
              <a:avLst>
                <a:gd fmla="val 16667" name="adj1"/>
                <a:gd fmla="val 0" name="adj2"/>
              </a:avLst>
            </a:prstGeom>
            <a:solidFill>
              <a:schemeClr val="lt1">
                <a:alpha val="89803"/>
              </a:schemeClr>
            </a:solidFill>
            <a:ln cap="flat" cmpd="sng" w="9525">
              <a:solidFill>
                <a:srgbClr val="BF504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txBox="1"/>
            <p:nvPr/>
          </p:nvSpPr>
          <p:spPr>
            <a:xfrm>
              <a:off x="805849" y="4167384"/>
              <a:ext cx="15357622" cy="675232"/>
            </a:xfrm>
            <a:prstGeom prst="rect">
              <a:avLst/>
            </a:prstGeom>
            <a:noFill/>
            <a:ln>
              <a:noFill/>
            </a:ln>
          </p:spPr>
          <p:txBody>
            <a:bodyPr anchorCtr="0" anchor="ctr" bIns="17775" lIns="199125" spcFirstLastPara="1" rIns="17775" wrap="square" tIns="17775">
              <a:noAutofit/>
            </a:bodyPr>
            <a:lstStyle/>
            <a:p>
              <a:pPr indent="-285750" lvl="1" marL="285750" marR="0" rtl="0" algn="l">
                <a:lnSpc>
                  <a:spcPct val="90000"/>
                </a:lnSpc>
                <a:spcBef>
                  <a:spcPts val="0"/>
                </a:spcBef>
                <a:spcAft>
                  <a:spcPts val="0"/>
                </a:spcAft>
                <a:buClr>
                  <a:srgbClr val="002060"/>
                </a:buClr>
                <a:buSzPts val="2800"/>
                <a:buFont typeface="Calibri"/>
                <a:buChar char="•"/>
              </a:pPr>
              <a:r>
                <a:rPr b="1" lang="en-US" sz="2800">
                  <a:solidFill>
                    <a:srgbClr val="002060"/>
                  </a:solidFill>
                  <a:latin typeface="Calibri"/>
                  <a:ea typeface="Calibri"/>
                  <a:cs typeface="Calibri"/>
                  <a:sym typeface="Calibri"/>
                </a:rPr>
                <a:t>Radoša vide</a:t>
              </a:r>
              <a:r>
                <a:rPr lang="en-US" sz="2800">
                  <a:solidFill>
                    <a:srgbClr val="002060"/>
                  </a:solidFill>
                  <a:latin typeface="Calibri"/>
                  <a:ea typeface="Calibri"/>
                  <a:cs typeface="Calibri"/>
                  <a:sym typeface="Calibri"/>
                </a:rPr>
                <a:t> - inovatīva vide stimulē, atbalsta un pilnveido radošas idejas.</a:t>
              </a:r>
              <a:endParaRPr b="0" i="0" sz="2800" u="none" cap="none" strike="noStrike">
                <a:solidFill>
                  <a:schemeClr val="dk1"/>
                </a:solidFill>
                <a:latin typeface="Calibri"/>
                <a:ea typeface="Calibri"/>
                <a:cs typeface="Calibri"/>
                <a:sym typeface="Calibri"/>
              </a:endParaRPr>
            </a:p>
          </p:txBody>
        </p:sp>
      </p:grpSp>
    </p:spTree>
  </p:cSld>
  <p:clrMapOvr>
    <a:masterClrMapping/>
  </p:clrMapOvr>
  <p:transition spd="slow" p14:dur="1500">
    <p:random/>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2021-03-19T11:51:00Z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