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Lst>
  <p:sldSz cy="10287000" cx="18288000"/>
  <p:notesSz cx="18288000" cy="10287000"/>
  <p:embeddedFontLst>
    <p:embeddedFont>
      <p:font typeface="Tahoma"/>
      <p:regular r:id="rId79"/>
      <p:bold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81" roundtripDataSignature="AMtx7mhel1+5Blntm/0Dz2SBfSKQCOmQ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F84373-125B-4DBB-AB21-D2A264926F80}">
  <a:tblStyle styleId="{E8F84373-125B-4DBB-AB21-D2A264926F80}"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740108F8-ECAD-4244-8B13-A9022247F67C}"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Tahoma-bold.fntdata"/><Relationship Id="rId81"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font" Target="fonts/Tahoma-regular.fntdata"/><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Kolumna1</c:v>
                </c:pt>
              </c:strCache>
            </c:strRef>
          </c:tx>
          <c:spPr>
            <a:solidFill>
              <a:schemeClr val="accent1"/>
            </a:solidFill>
            <a:ln>
              <a:noFill/>
            </a:ln>
            <a:effectLst/>
          </c:spPr>
          <c:invertIfNegative val="0"/>
          <c:cat>
            <c:strRef>
              <c:f>Arkusz1!$A$2:$A$7</c:f>
              <c:strCache>
                <c:ptCount val="6"/>
                <c:pt idx="0">
                  <c:v>Problem 1</c:v>
                </c:pt>
                <c:pt idx="1">
                  <c:v>Problem 2</c:v>
                </c:pt>
                <c:pt idx="2">
                  <c:v>Problem 3</c:v>
                </c:pt>
                <c:pt idx="3">
                  <c:v>Problem 4</c:v>
                </c:pt>
                <c:pt idx="4">
                  <c:v>Problem 5</c:v>
                </c:pt>
                <c:pt idx="5">
                  <c:v>Problem 6</c:v>
                </c:pt>
              </c:strCache>
            </c:strRef>
          </c:cat>
          <c:val>
            <c:numRef>
              <c:f>Arkusz1!$B$2:$B$7</c:f>
              <c:numCache>
                <c:formatCode>General</c:formatCode>
                <c:ptCount val="6"/>
              </c:numCache>
            </c:numRef>
          </c:val>
          <c:extLst xmlns:c16r2="http://schemas.microsoft.com/office/drawing/2015/06/chart">
            <c:ext xmlns:c16="http://schemas.microsoft.com/office/drawing/2014/chart" uri="{C3380CC4-5D6E-409C-BE32-E72D297353CC}">
              <c16:uniqueId val="{00000000-D779-436B-913D-0A5A40BC958E}"/>
            </c:ext>
          </c:extLst>
        </c:ser>
        <c:ser>
          <c:idx val="1"/>
          <c:order val="1"/>
          <c:tx>
            <c:strRef>
              <c:f>Arkusz1!$C$1</c:f>
              <c:strCache>
                <c:ptCount val="1"/>
                <c:pt idx="0">
                  <c:v>Seria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Arkusz1!$C$2:$C$7</c:f>
              <c:numCache>
                <c:formatCode>0.0%</c:formatCode>
                <c:ptCount val="6"/>
                <c:pt idx="0">
                  <c:v>0.34599999999999997</c:v>
                </c:pt>
                <c:pt idx="1">
                  <c:v>0.249</c:v>
                </c:pt>
                <c:pt idx="2">
                  <c:v>0.20499999999999999</c:v>
                </c:pt>
                <c:pt idx="3">
                  <c:v>0.111</c:v>
                </c:pt>
                <c:pt idx="4">
                  <c:v>7.1999999999999995E-2</c:v>
                </c:pt>
                <c:pt idx="5">
                  <c:v>1.7000000000000001E-2</c:v>
                </c:pt>
              </c:numCache>
            </c:numRef>
          </c:val>
          <c:extLst xmlns:c16r2="http://schemas.microsoft.com/office/drawing/2015/06/chart">
            <c:ext xmlns:c16="http://schemas.microsoft.com/office/drawing/2014/chart" uri="{C3380CC4-5D6E-409C-BE32-E72D297353CC}">
              <c16:uniqueId val="{00000001-D779-436B-913D-0A5A40BC958E}"/>
            </c:ext>
          </c:extLst>
        </c:ser>
        <c:dLbls>
          <c:showLegendKey val="0"/>
          <c:showVal val="0"/>
          <c:showCatName val="0"/>
          <c:showSerName val="0"/>
          <c:showPercent val="0"/>
          <c:showBubbleSize val="0"/>
        </c:dLbls>
        <c:gapWidth val="219"/>
        <c:overlap val="-27"/>
        <c:axId val="204978048"/>
        <c:axId val="204979584"/>
      </c:barChart>
      <c:lineChart>
        <c:grouping val="standard"/>
        <c:varyColors val="0"/>
        <c:ser>
          <c:idx val="2"/>
          <c:order val="2"/>
          <c:tx>
            <c:strRef>
              <c:f>Arkusz1!$D$1</c:f>
              <c:strCache>
                <c:ptCount val="1"/>
                <c:pt idx="0">
                  <c:v>Seria 3</c:v>
                </c:pt>
              </c:strCache>
            </c:strRef>
          </c:tx>
          <c:spPr>
            <a:ln w="28575" cap="rnd">
              <a:solidFill>
                <a:schemeClr val="accent3"/>
              </a:solidFill>
              <a:round/>
            </a:ln>
            <a:effectLst/>
          </c:spPr>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779-436B-913D-0A5A40BC958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Problem 1</c:v>
                </c:pt>
                <c:pt idx="1">
                  <c:v>Problem 2</c:v>
                </c:pt>
                <c:pt idx="2">
                  <c:v>Problem 3</c:v>
                </c:pt>
                <c:pt idx="3">
                  <c:v>Problem 4</c:v>
                </c:pt>
                <c:pt idx="4">
                  <c:v>Problem 5</c:v>
                </c:pt>
                <c:pt idx="5">
                  <c:v>Problem 6</c:v>
                </c:pt>
              </c:strCache>
            </c:strRef>
          </c:cat>
          <c:val>
            <c:numRef>
              <c:f>Arkusz1!$D$2:$D$7</c:f>
              <c:numCache>
                <c:formatCode>0.0%</c:formatCode>
                <c:ptCount val="6"/>
                <c:pt idx="0">
                  <c:v>0.34599999999999997</c:v>
                </c:pt>
                <c:pt idx="1">
                  <c:v>0.59499999999999997</c:v>
                </c:pt>
                <c:pt idx="2">
                  <c:v>0.8</c:v>
                </c:pt>
                <c:pt idx="3">
                  <c:v>0.91100000000000003</c:v>
                </c:pt>
                <c:pt idx="4">
                  <c:v>0.98299999999999998</c:v>
                </c:pt>
                <c:pt idx="5">
                  <c:v>1</c:v>
                </c:pt>
              </c:numCache>
            </c:numRef>
          </c:val>
          <c:smooth val="0"/>
          <c:extLst xmlns:c16r2="http://schemas.microsoft.com/office/drawing/2015/06/chart">
            <c:ext xmlns:c16="http://schemas.microsoft.com/office/drawing/2014/chart" uri="{C3380CC4-5D6E-409C-BE32-E72D297353CC}">
              <c16:uniqueId val="{00000003-D779-436B-913D-0A5A40BC958E}"/>
            </c:ext>
          </c:extLst>
        </c:ser>
        <c:dLbls>
          <c:showLegendKey val="0"/>
          <c:showVal val="0"/>
          <c:showCatName val="0"/>
          <c:showSerName val="0"/>
          <c:showPercent val="0"/>
          <c:showBubbleSize val="0"/>
        </c:dLbls>
        <c:marker val="1"/>
        <c:smooth val="0"/>
        <c:axId val="204978048"/>
        <c:axId val="204979584"/>
      </c:lineChart>
      <c:catAx>
        <c:axId val="20497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204979584"/>
        <c:crosses val="autoZero"/>
        <c:auto val="1"/>
        <c:lblAlgn val="ctr"/>
        <c:lblOffset val="100"/>
        <c:noMultiLvlLbl val="0"/>
      </c:catAx>
      <c:valAx>
        <c:axId val="2049795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204978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1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9: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1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0: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2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2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2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2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2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2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2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2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2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2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2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2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2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2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2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2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p2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2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3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3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3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3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3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3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3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 name="Google Shape;736;p3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3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3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3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3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p3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3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3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4" name="Google Shape;824;p3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3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3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3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3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3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2" name="Google Shape;882;p3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3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3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6" name="Google Shape;906;p3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7" name="Google Shape;907;p3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3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6" name="Google Shape;916;p3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p3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4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3" name="Google Shape;963;p4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4" name="Google Shape;964;p4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4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3" name="Google Shape;973;p4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4" name="Google Shape;974;p4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4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3" name="Google Shape;983;p4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4" name="Google Shape;984;p4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4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3" name="Google Shape;993;p4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p4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4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3" name="Google Shape;1003;p4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p4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4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3" name="Google Shape;1013;p4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p4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4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3" name="Google Shape;1023;p4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4" name="Google Shape;1024;p4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4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3" name="Google Shape;1033;p4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4" name="Google Shape;1034;p4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p4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3" name="Google Shape;1043;p4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p4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4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3" name="Google Shape;1053;p4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4" name="Google Shape;1054;p4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5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3" name="Google Shape;1063;p5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4" name="Google Shape;1064;p5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5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6" name="Google Shape;1076;p5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7" name="Google Shape;1077;p5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5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6" name="Google Shape;1086;p5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7" name="Google Shape;1087;p5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5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6" name="Google Shape;1096;p5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7" name="Google Shape;1097;p5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5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9" name="Google Shape;1109;p5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0" name="Google Shape;1110;p5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5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 name="Google Shape;1125;p5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6" name="Google Shape;1126;p5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5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5" name="Google Shape;1135;p5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6" name="Google Shape;1136;p5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5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6" name="Google Shape;1156;p5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7" name="Google Shape;1157;p5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5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1" name="Google Shape;1171;p5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2" name="Google Shape;1172;p5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5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9" name="Google Shape;1189;p5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0" name="Google Shape;1190;p5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p6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3" name="Google Shape;1203;p6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4" name="Google Shape;1204;p6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p6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2" name="Google Shape;1242;p6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3" name="Google Shape;1243;p6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6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2" name="Google Shape;1252;p6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3" name="Google Shape;1253;p6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6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6" name="Google Shape;1266;p6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7" name="Google Shape;1267;p6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p6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6" name="Google Shape;1276;p6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7" name="Google Shape;1277;p6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p6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0" name="Google Shape;1290;p6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1" name="Google Shape;1291;p6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6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3" name="Google Shape;1303;p6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4" name="Google Shape;1304;p6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p6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5" name="Google Shape;1315;p6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6" name="Google Shape;1316;p6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p6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8" name="Google Shape;1328;p6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9" name="Google Shape;1329;p6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6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8" name="Google Shape;1338;p6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9" name="Google Shape;1339;p6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p7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5" name="Google Shape;1355;p7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6" name="Google Shape;1356;p7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7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8" name="Google Shape;1368;p7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9" name="Google Shape;1369;p7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8" name="Shape 18"/>
        <p:cNvGrpSpPr/>
        <p:nvPr/>
      </p:nvGrpSpPr>
      <p:grpSpPr>
        <a:xfrm>
          <a:off x="0" y="0"/>
          <a:ext cx="0" cy="0"/>
          <a:chOff x="0" y="0"/>
          <a:chExt cx="0" cy="0"/>
        </a:xfrm>
      </p:grpSpPr>
      <p:sp>
        <p:nvSpPr>
          <p:cNvPr id="19" name="Google Shape;19;p73"/>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 name="Google Shape;20;p73"/>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21" name="Google Shape;21;p73"/>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73"/>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7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90" name="Shape 90"/>
        <p:cNvGrpSpPr/>
        <p:nvPr/>
      </p:nvGrpSpPr>
      <p:grpSpPr>
        <a:xfrm>
          <a:off x="0" y="0"/>
          <a:ext cx="0" cy="0"/>
          <a:chOff x="0" y="0"/>
          <a:chExt cx="0" cy="0"/>
        </a:xfrm>
      </p:grpSpPr>
      <p:sp>
        <p:nvSpPr>
          <p:cNvPr id="91" name="Google Shape;91;p81"/>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2" name="Google Shape;92;p81"/>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93" name="Google Shape;93;p81"/>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81"/>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8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8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8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74"/>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74"/>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7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2" name="Shape 32"/>
        <p:cNvGrpSpPr/>
        <p:nvPr/>
      </p:nvGrpSpPr>
      <p:grpSpPr>
        <a:xfrm>
          <a:off x="0" y="0"/>
          <a:ext cx="0" cy="0"/>
          <a:chOff x="0" y="0"/>
          <a:chExt cx="0" cy="0"/>
        </a:xfrm>
      </p:grpSpPr>
      <p:sp>
        <p:nvSpPr>
          <p:cNvPr id="33" name="Google Shape;33;p77"/>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77"/>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77"/>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 name="Google Shape;36;p77"/>
          <p:cNvPicPr preferRelativeResize="0"/>
          <p:nvPr/>
        </p:nvPicPr>
        <p:blipFill rotWithShape="1">
          <a:blip r:embed="rId2">
            <a:alphaModFix/>
          </a:blip>
          <a:srcRect b="0" l="0" r="0" t="0"/>
          <a:stretch/>
        </p:blipFill>
        <p:spPr>
          <a:xfrm>
            <a:off x="6370720" y="9572870"/>
            <a:ext cx="11740249" cy="529936"/>
          </a:xfrm>
          <a:prstGeom prst="rect">
            <a:avLst/>
          </a:prstGeom>
          <a:noFill/>
          <a:ln>
            <a:noFill/>
          </a:ln>
        </p:spPr>
      </p:pic>
      <p:sp>
        <p:nvSpPr>
          <p:cNvPr id="37" name="Google Shape;37;p77"/>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1" name="Shape 41"/>
        <p:cNvGrpSpPr/>
        <p:nvPr/>
      </p:nvGrpSpPr>
      <p:grpSpPr>
        <a:xfrm>
          <a:off x="0" y="0"/>
          <a:ext cx="0" cy="0"/>
          <a:chOff x="0" y="0"/>
          <a:chExt cx="0" cy="0"/>
        </a:xfrm>
      </p:grpSpPr>
      <p:sp>
        <p:nvSpPr>
          <p:cNvPr id="42" name="Google Shape;42;p82"/>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2"/>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8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83"/>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3"/>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3"/>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8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76"/>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76"/>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7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9" name="Shape 69"/>
        <p:cNvGrpSpPr/>
        <p:nvPr/>
      </p:nvGrpSpPr>
      <p:grpSpPr>
        <a:xfrm>
          <a:off x="0" y="0"/>
          <a:ext cx="0" cy="0"/>
          <a:chOff x="0" y="0"/>
          <a:chExt cx="0" cy="0"/>
        </a:xfrm>
      </p:grpSpPr>
      <p:sp>
        <p:nvSpPr>
          <p:cNvPr id="70" name="Google Shape;70;p78"/>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78"/>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79"/>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79"/>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79"/>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79"/>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82" name="Shape 82"/>
        <p:cNvGrpSpPr/>
        <p:nvPr/>
      </p:nvGrpSpPr>
      <p:grpSpPr>
        <a:xfrm>
          <a:off x="0" y="0"/>
          <a:ext cx="0" cy="0"/>
          <a:chOff x="0" y="0"/>
          <a:chExt cx="0" cy="0"/>
        </a:xfrm>
      </p:grpSpPr>
      <p:sp>
        <p:nvSpPr>
          <p:cNvPr id="83" name="Google Shape;83;p80"/>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80"/>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80"/>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80"/>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80"/>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80"/>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80"/>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2"/>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72"/>
          <p:cNvSpPr/>
          <p:nvPr/>
        </p:nvSpPr>
        <p:spPr>
          <a:xfrm>
            <a:off x="1209657" y="8521585"/>
            <a:ext cx="7934325" cy="1765935"/>
          </a:xfrm>
          <a:custGeom>
            <a:rect b="b" l="l" r="r" t="t"/>
            <a:pathLst>
              <a:path extrusionOk="0" h="1765934" w="7934325">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72"/>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72"/>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72"/>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5" name="Google Shape;15;p7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7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7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u="non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75"/>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75"/>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75"/>
          <p:cNvSpPr/>
          <p:nvPr/>
        </p:nvSpPr>
        <p:spPr>
          <a:xfrm>
            <a:off x="2322659" y="8517270"/>
            <a:ext cx="6817359" cy="1769745"/>
          </a:xfrm>
          <a:custGeom>
            <a:rect b="b" l="l" r="r" t="t"/>
            <a:pathLst>
              <a:path extrusionOk="0" h="1769745" w="6817359">
                <a:moveTo>
                  <a:pt x="6817229" y="0"/>
                </a:moveTo>
                <a:lnTo>
                  <a:pt x="5048259" y="1769728"/>
                </a:lnTo>
                <a:lnTo>
                  <a:pt x="0" y="1769728"/>
                </a:lnTo>
                <a:lnTo>
                  <a:pt x="1768979" y="0"/>
                </a:lnTo>
                <a:lnTo>
                  <a:pt x="6817229" y="0"/>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75"/>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75"/>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60" name="Google Shape;60;p7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7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7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8.jp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8.jp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8.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8.jp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8.jp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8.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8.jp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8.jp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hyperlink" Target="https://www.youtube.com/watch?v=-_nN_YTDsuk" TargetMode="External"/><Relationship Id="rId6" Type="http://schemas.openxmlformats.org/officeDocument/2006/relationships/hyperlink" Target="https://www.youtube.com/watch?v=38RlXdr4Np0" TargetMode="External"/><Relationship Id="rId7" Type="http://schemas.openxmlformats.org/officeDocument/2006/relationships/hyperlink" Target="https://www.youtube.com/watch?v=SrlYkx41wE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8.jp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8.jp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8.jp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8.jp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hyperlink" Target="https://www.youtube.com/watch?v=JbRx5pw-efg" TargetMode="External"/><Relationship Id="rId6" Type="http://schemas.openxmlformats.org/officeDocument/2006/relationships/hyperlink" Target="https://www.youtube.com/watch?v=r_HWzOnvNn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8.jp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8.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8.jp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8.jp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8.jp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8.jp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8.jp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8.jp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8.jp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8.jp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8.jp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8.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hyperlink" Target="https://www.youtube.com/watch?v=EpK2xan6IrU" TargetMode="External"/><Relationship Id="rId6" Type="http://schemas.openxmlformats.org/officeDocument/2006/relationships/hyperlink" Target="https://www.youtube.com/watch?v=m-1XkPCI204" TargetMode="External"/><Relationship Id="rId7" Type="http://schemas.openxmlformats.org/officeDocument/2006/relationships/hyperlink" Target="https://www.youtube.com/watch?v=-9MUBLT0DjI"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8.jp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8.jp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hyperlink" Target="https://www.youtube.com/watch?v=lvQYLIzE9gE" TargetMode="External"/><Relationship Id="rId6" Type="http://schemas.openxmlformats.org/officeDocument/2006/relationships/hyperlink" Target="https://www.youtube.com/watch?v=IIFYD05PLr4" TargetMode="External"/><Relationship Id="rId7" Type="http://schemas.openxmlformats.org/officeDocument/2006/relationships/hyperlink" Target="https://www.youtube.com/watch?v=YRqbM6ZpTHI"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8.jp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8.jp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8.jp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8.jp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hyperlink" Target="https://www.youtube.com/watch?v=B5SmSoVuPRA" TargetMode="External"/><Relationship Id="rId6" Type="http://schemas.openxmlformats.org/officeDocument/2006/relationships/hyperlink" Target="https://www.youtube.com/watch?v=AKe75wT90ac"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hyperlink" Target="https://www.youtube.com/watch?v=TR1i1PPd8Z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8.jp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8.jp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hyperlink" Target="https://www.youtube.com/watch?v=aj6a8cHmug8" TargetMode="External"/><Relationship Id="rId6" Type="http://schemas.openxmlformats.org/officeDocument/2006/relationships/hyperlink" Target="https://www.youtube.com/watch?v=qRY-1YAmbY4" TargetMode="External"/><Relationship Id="rId7" Type="http://schemas.openxmlformats.org/officeDocument/2006/relationships/hyperlink" Target="https://www.youtube.com/watch?v=zEMYzys0fNQ" TargetMode="External"/><Relationship Id="rId8" Type="http://schemas.openxmlformats.org/officeDocument/2006/relationships/hyperlink" Target="https://www.youtube.com/watch?v=u4hKqgEeWR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8.jp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hyperlink" Target="https://www.youtube.com/watch?v=FyOBk0filqs" TargetMode="External"/><Relationship Id="rId6" Type="http://schemas.openxmlformats.org/officeDocument/2006/relationships/hyperlink" Target="https://www.youtube.com/watch?v=XQOnsVSg5VQ" TargetMode="External"/><Relationship Id="rId7" Type="http://schemas.openxmlformats.org/officeDocument/2006/relationships/hyperlink" Target="https://www.youtube.com/watch?v=bPFhSWwp-ds"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2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1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1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8.jp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hyperlink" Target="https://www.youtube.com/watch?v=nJIJtWuAbBc" TargetMode="External"/><Relationship Id="rId6" Type="http://schemas.openxmlformats.org/officeDocument/2006/relationships/hyperlink" Target="https://www.youtube.com/watch?v=TqI6Axe_ZOk" TargetMode="External"/><Relationship Id="rId7" Type="http://schemas.openxmlformats.org/officeDocument/2006/relationships/hyperlink" Target="https://www.youtube.com/watch?v=zPoA6dzKmtg"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nvSpPr>
        <p:spPr>
          <a:xfrm>
            <a:off x="9305950" y="6057900"/>
            <a:ext cx="6643200" cy="1774800"/>
          </a:xfrm>
          <a:prstGeom prst="rect">
            <a:avLst/>
          </a:prstGeom>
          <a:noFill/>
          <a:ln>
            <a:noFill/>
          </a:ln>
        </p:spPr>
        <p:txBody>
          <a:bodyPr anchorCtr="0" anchor="t" bIns="0" lIns="0" spcFirstLastPara="1" rIns="0" wrap="square" tIns="67925">
            <a:spAutoFit/>
          </a:bodyPr>
          <a:lstStyle/>
          <a:p>
            <a:pPr indent="0" lvl="0" marL="0" marR="0" rtl="0" algn="ctr">
              <a:lnSpc>
                <a:spcPct val="100000"/>
              </a:lnSpc>
              <a:spcBef>
                <a:spcPts val="434"/>
              </a:spcBef>
              <a:spcAft>
                <a:spcPts val="0"/>
              </a:spcAft>
              <a:buClr>
                <a:schemeClr val="dk1"/>
              </a:buClr>
              <a:buSzPts val="1100"/>
              <a:buFont typeface="Arial"/>
              <a:buNone/>
            </a:pPr>
            <a:r>
              <a:rPr b="1" lang="en-US" sz="2500">
                <a:solidFill>
                  <a:srgbClr val="152D54"/>
                </a:solidFill>
                <a:latin typeface="Tahoma"/>
                <a:ea typeface="Tahoma"/>
                <a:cs typeface="Tahoma"/>
                <a:sym typeface="Tahoma"/>
              </a:rPr>
              <a:t>Uzlabot mīkstās prasmes, lai veicinātu</a:t>
            </a:r>
            <a:endParaRPr b="1" sz="2500">
              <a:solidFill>
                <a:srgbClr val="152D54"/>
              </a:solidFill>
              <a:latin typeface="Tahoma"/>
              <a:ea typeface="Tahoma"/>
              <a:cs typeface="Tahoma"/>
              <a:sym typeface="Tahoma"/>
            </a:endParaRPr>
          </a:p>
          <a:p>
            <a:pPr indent="0" lvl="0" marL="0" marR="0" rtl="0" algn="ctr">
              <a:lnSpc>
                <a:spcPct val="100000"/>
              </a:lnSpc>
              <a:spcBef>
                <a:spcPts val="434"/>
              </a:spcBef>
              <a:spcAft>
                <a:spcPts val="0"/>
              </a:spcAft>
              <a:buClr>
                <a:schemeClr val="dk1"/>
              </a:buClr>
              <a:buSzPts val="1100"/>
              <a:buFont typeface="Arial"/>
              <a:buNone/>
            </a:pPr>
            <a:r>
              <a:rPr b="1" lang="en-US" sz="2500">
                <a:solidFill>
                  <a:srgbClr val="152D54"/>
                </a:solidFill>
                <a:latin typeface="Tahoma"/>
                <a:ea typeface="Tahoma"/>
                <a:cs typeface="Tahoma"/>
                <a:sym typeface="Tahoma"/>
              </a:rPr>
              <a:t>konkurētspēju un darba iespējas</a:t>
            </a:r>
            <a:endParaRPr b="1" sz="2500">
              <a:solidFill>
                <a:srgbClr val="152D54"/>
              </a:solidFill>
              <a:latin typeface="Tahoma"/>
              <a:ea typeface="Tahoma"/>
              <a:cs typeface="Tahoma"/>
              <a:sym typeface="Tahoma"/>
            </a:endParaRPr>
          </a:p>
          <a:p>
            <a:pPr indent="0" lvl="0" marL="0" marR="0" rtl="0" algn="ctr">
              <a:lnSpc>
                <a:spcPct val="100000"/>
              </a:lnSpc>
              <a:spcBef>
                <a:spcPts val="434"/>
              </a:spcBef>
              <a:spcAft>
                <a:spcPts val="0"/>
              </a:spcAft>
              <a:buClr>
                <a:schemeClr val="dk1"/>
              </a:buClr>
              <a:buSzPts val="1100"/>
              <a:buFont typeface="Arial"/>
              <a:buNone/>
            </a:pPr>
            <a:r>
              <a:t/>
            </a:r>
            <a:endParaRPr b="1" sz="2500">
              <a:solidFill>
                <a:srgbClr val="152D54"/>
              </a:solidFill>
              <a:latin typeface="Tahoma"/>
              <a:ea typeface="Tahoma"/>
              <a:cs typeface="Tahoma"/>
              <a:sym typeface="Tahoma"/>
            </a:endParaRPr>
          </a:p>
          <a:p>
            <a:pPr indent="0" lvl="0" marL="0" marR="0" rtl="0" algn="ctr">
              <a:lnSpc>
                <a:spcPct val="100000"/>
              </a:lnSpc>
              <a:spcBef>
                <a:spcPts val="434"/>
              </a:spcBef>
              <a:spcAft>
                <a:spcPts val="0"/>
              </a:spcAft>
              <a:buClr>
                <a:srgbClr val="152D54"/>
              </a:buClr>
              <a:buSzPts val="2500"/>
              <a:buFont typeface="Tahoma"/>
              <a:buNone/>
            </a:pPr>
            <a:r>
              <a:t/>
            </a:r>
            <a:endParaRPr b="1" sz="2500">
              <a:solidFill>
                <a:srgbClr val="152D54"/>
              </a:solidFill>
              <a:latin typeface="Tahoma"/>
              <a:ea typeface="Tahoma"/>
              <a:cs typeface="Tahoma"/>
              <a:sym typeface="Tahoma"/>
            </a:endParaRPr>
          </a:p>
        </p:txBody>
      </p:sp>
      <p:sp>
        <p:nvSpPr>
          <p:cNvPr id="103" name="Google Shape;103;p1"/>
          <p:cNvSpPr txBox="1"/>
          <p:nvPr/>
        </p:nvSpPr>
        <p:spPr>
          <a:xfrm>
            <a:off x="7734300" y="7200900"/>
            <a:ext cx="9677400"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rgbClr val="E12227"/>
                </a:solidFill>
                <a:latin typeface="Tahoma"/>
                <a:ea typeface="Tahoma"/>
                <a:cs typeface="Tahoma"/>
                <a:sym typeface="Tahoma"/>
              </a:rPr>
              <a:t>Tēma: Komplicētu problēmu risināšana</a:t>
            </a:r>
            <a:endParaRPr b="1" sz="2500">
              <a:solidFill>
                <a:srgbClr val="E12227"/>
              </a:solidFill>
              <a:latin typeface="Tahoma"/>
              <a:ea typeface="Tahoma"/>
              <a:cs typeface="Tahoma"/>
              <a:sym typeface="Tahoma"/>
            </a:endParaRPr>
          </a:p>
        </p:txBody>
      </p:sp>
      <p:pic>
        <p:nvPicPr>
          <p:cNvPr id="104" name="Google Shape;104;p1"/>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105" name="Google Shape;105;p1"/>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106" name="Google Shape;106;p1"/>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
        <p:nvSpPr>
          <p:cNvPr id="107" name="Google Shape;107;p1"/>
          <p:cNvSpPr txBox="1"/>
          <p:nvPr/>
        </p:nvSpPr>
        <p:spPr>
          <a:xfrm>
            <a:off x="7331498" y="7866125"/>
            <a:ext cx="1049930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243255"/>
                </a:solidFill>
                <a:latin typeface="Tahoma"/>
                <a:ea typeface="Tahoma"/>
                <a:cs typeface="Tahoma"/>
                <a:sym typeface="Tahoma"/>
              </a:rPr>
              <a:t>Informācijas tehnoloģiju un vadības augstskola Rzeszów</a:t>
            </a:r>
            <a:endParaRPr b="1" sz="2000">
              <a:solidFill>
                <a:srgbClr val="243255"/>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0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03"/>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txBox="1"/>
          <p:nvPr/>
        </p:nvSpPr>
        <p:spPr>
          <a:xfrm>
            <a:off x="938055" y="1485900"/>
            <a:ext cx="16816545" cy="102720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Loģiska atdalīšana starp cēloņiem un sekām</a:t>
            </a:r>
            <a:endParaRPr sz="2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Reizēm materiālos ir ietverti vārdi vai frāzes, kas norāda uz cēloņu un seku attiecībām.</a:t>
            </a:r>
            <a:endParaRPr sz="2500">
              <a:solidFill>
                <a:srgbClr val="002060"/>
              </a:solidFill>
              <a:latin typeface="Calibri"/>
              <a:ea typeface="Calibri"/>
              <a:cs typeface="Calibri"/>
              <a:sym typeface="Calibri"/>
            </a:endParaRPr>
          </a:p>
        </p:txBody>
      </p:sp>
      <p:sp>
        <p:nvSpPr>
          <p:cNvPr id="257" name="Google Shape;257;p1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58" name="Google Shape;258;p1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59" name="Google Shape;259;p1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60" name="Google Shape;260;p10"/>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0"/>
          <p:cNvSpPr txBox="1"/>
          <p:nvPr/>
        </p:nvSpPr>
        <p:spPr>
          <a:xfrm>
            <a:off x="1143000" y="3086100"/>
            <a:ext cx="7924799" cy="752770"/>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2400">
                <a:solidFill>
                  <a:schemeClr val="dk1"/>
                </a:solidFill>
                <a:latin typeface="Calibri"/>
                <a:ea typeface="Calibri"/>
                <a:cs typeface="Calibri"/>
                <a:sym typeface="Calibri"/>
              </a:rPr>
              <a:t>Cēloņu aprakstīšanai tiek izmantoti šādi termini: jo, ja, sakarā ar (…).</a:t>
            </a:r>
            <a:endParaRPr sz="2400">
              <a:solidFill>
                <a:schemeClr val="dk1"/>
              </a:solidFill>
              <a:latin typeface="Calibri"/>
              <a:ea typeface="Calibri"/>
              <a:cs typeface="Calibri"/>
              <a:sym typeface="Calibri"/>
            </a:endParaRPr>
          </a:p>
        </p:txBody>
      </p:sp>
      <p:sp>
        <p:nvSpPr>
          <p:cNvPr id="262" name="Google Shape;262;p10"/>
          <p:cNvSpPr txBox="1"/>
          <p:nvPr/>
        </p:nvSpPr>
        <p:spPr>
          <a:xfrm>
            <a:off x="9677400" y="3086100"/>
            <a:ext cx="8153400" cy="752770"/>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2400">
                <a:solidFill>
                  <a:schemeClr val="dk1"/>
                </a:solidFill>
                <a:latin typeface="Calibri"/>
                <a:ea typeface="Calibri"/>
                <a:cs typeface="Calibri"/>
                <a:sym typeface="Calibri"/>
              </a:rPr>
              <a:t>Savukārt par sekām vēsta tādas frāzes kā: tādēļ, kā rezultātā, attiecīgi (...).</a:t>
            </a:r>
            <a:endParaRPr sz="2400">
              <a:solidFill>
                <a:schemeClr val="dk1"/>
              </a:solidFill>
              <a:latin typeface="Calibri"/>
              <a:ea typeface="Calibri"/>
              <a:cs typeface="Calibri"/>
              <a:sym typeface="Calibri"/>
            </a:endParaRPr>
          </a:p>
        </p:txBody>
      </p:sp>
      <p:sp>
        <p:nvSpPr>
          <p:cNvPr id="263" name="Google Shape;263;p10"/>
          <p:cNvSpPr/>
          <p:nvPr/>
        </p:nvSpPr>
        <p:spPr>
          <a:xfrm>
            <a:off x="907347" y="2964246"/>
            <a:ext cx="8032589" cy="1417253"/>
          </a:xfrm>
          <a:prstGeom prst="wedgeRoundRectCallout">
            <a:avLst>
              <a:gd fmla="val -20833" name="adj1"/>
              <a:gd fmla="val 62500" name="adj2"/>
              <a:gd fmla="val 0" name="adj3"/>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0"/>
          <p:cNvSpPr/>
          <p:nvPr/>
        </p:nvSpPr>
        <p:spPr>
          <a:xfrm>
            <a:off x="9282099" y="2964246"/>
            <a:ext cx="8472501" cy="1417253"/>
          </a:xfrm>
          <a:prstGeom prst="wedgeRoundRectCallout">
            <a:avLst>
              <a:gd fmla="val -20833" name="adj1"/>
              <a:gd fmla="val 62500" name="adj2"/>
              <a:gd fmla="val 0" name="adj3"/>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265" name="Google Shape;265;p10"/>
          <p:cNvGraphicFramePr/>
          <p:nvPr/>
        </p:nvGraphicFramePr>
        <p:xfrm>
          <a:off x="938055" y="5205749"/>
          <a:ext cx="3000000" cy="3000000"/>
        </p:xfrm>
        <a:graphic>
          <a:graphicData uri="http://schemas.openxmlformats.org/drawingml/2006/table">
            <a:tbl>
              <a:tblPr bandRow="1" firstRow="1">
                <a:noFill/>
                <a:tableStyleId>{E8F84373-125B-4DBB-AB21-D2A264926F80}</a:tableStyleId>
              </a:tblPr>
              <a:tblGrid>
                <a:gridCol w="5538950"/>
                <a:gridCol w="5638800"/>
                <a:gridCol w="5388600"/>
              </a:tblGrid>
              <a:tr h="363100">
                <a:tc gridSpan="3">
                  <a:txBody>
                    <a:bodyPr/>
                    <a:lstStyle/>
                    <a:p>
                      <a:pPr indent="0" lvl="0" marL="0" marR="0" rtl="0" algn="l">
                        <a:spcBef>
                          <a:spcPts val="0"/>
                        </a:spcBef>
                        <a:spcAft>
                          <a:spcPts val="0"/>
                        </a:spcAft>
                        <a:buNone/>
                      </a:pPr>
                      <a:r>
                        <a:rPr b="1" lang="en-US" sz="2500" u="none" cap="none" strike="noStrike">
                          <a:solidFill>
                            <a:schemeClr val="dk1"/>
                          </a:solidFill>
                        </a:rPr>
                        <a:t>Cēloņu-seku attiecību kategorijas</a:t>
                      </a:r>
                      <a:endParaRPr b="1" sz="2500" u="none" cap="none" strike="noStrike">
                        <a:solidFill>
                          <a:schemeClr val="dk1"/>
                        </a:solidFill>
                      </a:endParaRPr>
                    </a:p>
                  </a:txBody>
                  <a:tcPr marT="45725" marB="45725" marR="91450" marL="91450"/>
                </a:tc>
                <a:tc hMerge="1"/>
                <a:tc hMerge="1"/>
              </a:tr>
              <a:tr h="913100">
                <a:tc>
                  <a:txBody>
                    <a:bodyPr/>
                    <a:lstStyle/>
                    <a:p>
                      <a:pPr indent="0" lvl="0" marL="0" marR="0" rtl="0" algn="ctr">
                        <a:spcBef>
                          <a:spcPts val="0"/>
                        </a:spcBef>
                        <a:spcAft>
                          <a:spcPts val="0"/>
                        </a:spcAft>
                        <a:buNone/>
                      </a:pPr>
                      <a:r>
                        <a:rPr b="1" lang="en-US" sz="2200" u="none" cap="none" strike="noStrike">
                          <a:solidFill>
                            <a:schemeClr val="dk1"/>
                          </a:solidFill>
                          <a:latin typeface="Calibri"/>
                          <a:ea typeface="Calibri"/>
                          <a:cs typeface="Calibri"/>
                          <a:sym typeface="Calibri"/>
                        </a:rPr>
                        <a:t>(1) Apstiprinātas cēloņsakarības</a:t>
                      </a:r>
                      <a:endParaRPr b="0" sz="22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lang="en-US" sz="2200" u="none" cap="none" strike="noStrike">
                          <a:solidFill>
                            <a:schemeClr val="dk1"/>
                          </a:solidFill>
                          <a:latin typeface="Calibri"/>
                          <a:ea typeface="Calibri"/>
                          <a:cs typeface="Calibri"/>
                          <a:sym typeface="Calibri"/>
                        </a:rPr>
                        <a:t>(2) Nedefinētas cēloņsakarības</a:t>
                      </a:r>
                      <a:endParaRPr b="0" sz="22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b="1" lang="en-US" sz="2200" u="none" cap="none" strike="noStrike">
                          <a:solidFill>
                            <a:schemeClr val="dk1"/>
                          </a:solidFill>
                          <a:latin typeface="Calibri"/>
                          <a:ea typeface="Calibri"/>
                          <a:cs typeface="Calibri"/>
                          <a:sym typeface="Calibri"/>
                        </a:rPr>
                        <a:t>(3) Savstarpējās cēloņu-seku attiecības</a:t>
                      </a:r>
                      <a:endParaRPr b="0" sz="2200" u="none" cap="none" strike="noStrike">
                        <a:solidFill>
                          <a:schemeClr val="dk1"/>
                        </a:solidFill>
                        <a:latin typeface="Calibri"/>
                        <a:ea typeface="Calibri"/>
                        <a:cs typeface="Calibri"/>
                        <a:sym typeface="Calibri"/>
                      </a:endParaRPr>
                    </a:p>
                  </a:txBody>
                  <a:tcPr marT="0" marB="0" marR="68575" marL="68575" anchor="ctr"/>
                </a:tc>
              </a:tr>
              <a:tr h="1400325">
                <a:tc>
                  <a:txBody>
                    <a:bodyPr/>
                    <a:lstStyle/>
                    <a:p>
                      <a:pPr indent="0" lvl="0" marL="0" marR="0" rtl="0" algn="ctr">
                        <a:spcBef>
                          <a:spcPts val="0"/>
                        </a:spcBef>
                        <a:spcAft>
                          <a:spcPts val="0"/>
                        </a:spcAft>
                        <a:buNone/>
                      </a:pPr>
                      <a:r>
                        <a:rPr lang="en-US" sz="2200" u="none" cap="none" strike="noStrike">
                          <a:solidFill>
                            <a:schemeClr val="dk1"/>
                          </a:solidFill>
                          <a:latin typeface="Calibri"/>
                          <a:ea typeface="Calibri"/>
                          <a:cs typeface="Calibri"/>
                          <a:sym typeface="Calibri"/>
                        </a:rPr>
                        <a:t>Tos raksturo ļoti skaidri noteiktas attiecības starp to, kas ir cēlonis un kas ir sekas</a:t>
                      </a:r>
                      <a:endParaRPr b="0" sz="22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chemeClr val="dk1"/>
                        </a:buClr>
                        <a:buSzPts val="2200"/>
                        <a:buFont typeface="Calibri"/>
                        <a:buNone/>
                      </a:pPr>
                      <a:r>
                        <a:rPr b="0" lang="en-US" sz="2200" u="none" cap="none" strike="noStrike">
                          <a:solidFill>
                            <a:schemeClr val="dk1"/>
                          </a:solidFill>
                          <a:latin typeface="Calibri"/>
                          <a:ea typeface="Calibri"/>
                          <a:cs typeface="Calibri"/>
                          <a:sym typeface="Calibri"/>
                        </a:rPr>
                        <a:t>Cēloņu-seku attiecības ir jānosaka vai jāidentificē, "lasot starp saistītiem"</a:t>
                      </a:r>
                      <a:endParaRPr b="0" sz="22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chemeClr val="dk1"/>
                        </a:buClr>
                        <a:buSzPts val="2200"/>
                        <a:buFont typeface="Calibri"/>
                        <a:buNone/>
                      </a:pPr>
                      <a:r>
                        <a:rPr b="0" lang="en-US" sz="2200" u="none" cap="none" strike="noStrike">
                          <a:solidFill>
                            <a:schemeClr val="dk1"/>
                          </a:solidFill>
                          <a:latin typeface="Calibri"/>
                          <a:ea typeface="Calibri"/>
                          <a:cs typeface="Calibri"/>
                          <a:sym typeface="Calibri"/>
                        </a:rPr>
                        <a:t>Šādā struktūrā vienas sekas rada otras, kuras pēc tam var izraisīt trešās utt.</a:t>
                      </a:r>
                      <a:endParaRPr b="0" sz="2200" u="none" cap="none" strike="noStrike">
                        <a:solidFill>
                          <a:schemeClr val="dk1"/>
                        </a:solidFill>
                        <a:latin typeface="Calibri"/>
                        <a:ea typeface="Calibri"/>
                        <a:cs typeface="Calibri"/>
                        <a:sym typeface="Calibri"/>
                      </a:endParaRPr>
                    </a:p>
                  </a:txBody>
                  <a:tcPr marT="0" marB="0" marR="68575" marL="68575" anchor="ctr"/>
                </a:tc>
              </a:tr>
            </a:tbl>
          </a:graphicData>
        </a:graphic>
      </p:graphicFrame>
      <p:sp>
        <p:nvSpPr>
          <p:cNvPr id="266" name="Google Shape;266;p10"/>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25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261"/>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262"/>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263"/>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264"/>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1"/>
          <p:cNvSpPr txBox="1"/>
          <p:nvPr/>
        </p:nvSpPr>
        <p:spPr>
          <a:xfrm>
            <a:off x="938055" y="1485900"/>
            <a:ext cx="16816545"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Nedefinētu problēmu jautājuma risināšana</a:t>
            </a:r>
            <a:endParaRPr sz="2500">
              <a:solidFill>
                <a:srgbClr val="002060"/>
              </a:solidFill>
              <a:latin typeface="Calibri"/>
              <a:ea typeface="Calibri"/>
              <a:cs typeface="Calibri"/>
              <a:sym typeface="Calibri"/>
            </a:endParaRPr>
          </a:p>
        </p:txBody>
      </p:sp>
      <p:sp>
        <p:nvSpPr>
          <p:cNvPr id="273" name="Google Shape;273;p1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74" name="Google Shape;274;p1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75" name="Google Shape;275;p1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76" name="Google Shape;276;p11"/>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11"/>
          <p:cNvGrpSpPr/>
          <p:nvPr/>
        </p:nvGrpSpPr>
        <p:grpSpPr>
          <a:xfrm>
            <a:off x="387225" y="2139713"/>
            <a:ext cx="12641354" cy="6241712"/>
            <a:chOff x="1449419" y="-375232"/>
            <a:chExt cx="12641354" cy="6241712"/>
          </a:xfrm>
        </p:grpSpPr>
        <p:sp>
          <p:nvSpPr>
            <p:cNvPr id="278" name="Google Shape;278;p11"/>
            <p:cNvSpPr/>
            <p:nvPr/>
          </p:nvSpPr>
          <p:spPr>
            <a:xfrm>
              <a:off x="1449419" y="1427698"/>
              <a:ext cx="3326200" cy="2743419"/>
            </a:xfrm>
            <a:prstGeom prst="roundRect">
              <a:avLst>
                <a:gd fmla="val 10000" name="adj"/>
              </a:avLst>
            </a:prstGeom>
            <a:solidFill>
              <a:srgbClr val="EEECE0">
                <a:alpha val="89803"/>
              </a:srgbClr>
            </a:solidFill>
            <a:ln cap="flat" cmpd="sng" w="25400">
              <a:solidFill>
                <a:srgbClr val="1D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txBox="1"/>
            <p:nvPr/>
          </p:nvSpPr>
          <p:spPr>
            <a:xfrm>
              <a:off x="1512553" y="1490832"/>
              <a:ext cx="3199932" cy="2029276"/>
            </a:xfrm>
            <a:prstGeom prst="rect">
              <a:avLst/>
            </a:prstGeom>
            <a:noFill/>
            <a:ln>
              <a:noFill/>
            </a:ln>
          </p:spPr>
          <p:txBody>
            <a:bodyPr anchorCtr="0" anchor="t" bIns="123825" lIns="123825" spcFirstLastPara="1" rIns="123825" wrap="square" tIns="123825">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1. sola. Nedefinētu cēloņsakarību noteikšana</a:t>
              </a:r>
              <a:endParaRPr b="0" i="0" sz="2200" u="none" cap="none" strike="noStrike">
                <a:solidFill>
                  <a:schemeClr val="dk1"/>
                </a:solidFill>
                <a:latin typeface="Calibri"/>
                <a:ea typeface="Calibri"/>
                <a:cs typeface="Calibri"/>
                <a:sym typeface="Calibri"/>
              </a:endParaRPr>
            </a:p>
          </p:txBody>
        </p:sp>
        <p:sp>
          <p:nvSpPr>
            <p:cNvPr id="280" name="Google Shape;280;p11"/>
            <p:cNvSpPr/>
            <p:nvPr/>
          </p:nvSpPr>
          <p:spPr>
            <a:xfrm>
              <a:off x="3250286" y="1835535"/>
              <a:ext cx="4030945" cy="4030945"/>
            </a:xfrm>
            <a:custGeom>
              <a:rect b="b" l="l" r="r" t="t"/>
              <a:pathLst>
                <a:path extrusionOk="0" h="120000" w="120000">
                  <a:moveTo>
                    <a:pt x="10642" y="88030"/>
                  </a:moveTo>
                  <a:lnTo>
                    <a:pt x="14866" y="85631"/>
                  </a:lnTo>
                  <a:lnTo>
                    <a:pt x="14866" y="85631"/>
                  </a:lnTo>
                  <a:cubicBezTo>
                    <a:pt x="23382" y="100626"/>
                    <a:pt x="38789" y="110412"/>
                    <a:pt x="55981" y="111748"/>
                  </a:cubicBezTo>
                  <a:cubicBezTo>
                    <a:pt x="73173" y="113083"/>
                    <a:pt x="89906" y="105793"/>
                    <a:pt x="100635" y="92292"/>
                  </a:cubicBezTo>
                  <a:lnTo>
                    <a:pt x="97843" y="90707"/>
                  </a:lnTo>
                  <a:lnTo>
                    <a:pt x="107246" y="86830"/>
                  </a:lnTo>
                  <a:lnTo>
                    <a:pt x="107700" y="96304"/>
                  </a:lnTo>
                  <a:lnTo>
                    <a:pt x="104906" y="94718"/>
                  </a:lnTo>
                  <a:cubicBezTo>
                    <a:pt x="93289" y="109743"/>
                    <a:pt x="74928" y="117963"/>
                    <a:pt x="55983" y="116619"/>
                  </a:cubicBezTo>
                  <a:cubicBezTo>
                    <a:pt x="37038" y="115275"/>
                    <a:pt x="20021" y="104545"/>
                    <a:pt x="10642" y="88030"/>
                  </a:cubicBezTo>
                  <a:close/>
                </a:path>
              </a:pathLst>
            </a:custGeom>
            <a:solidFill>
              <a:srgbClr val="A7AF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2188575" y="3583242"/>
              <a:ext cx="2956622" cy="1175751"/>
            </a:xfrm>
            <a:prstGeom prst="roundRect">
              <a:avLst>
                <a:gd fmla="val 10000" name="adj"/>
              </a:avLst>
            </a:prstGeom>
            <a:solidFill>
              <a:srgbClr val="1D497D"/>
            </a:solidFill>
            <a:ln cap="flat" cmpd="sng" w="25400">
              <a:solidFill>
                <a:srgbClr val="EEEC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txBox="1"/>
            <p:nvPr/>
          </p:nvSpPr>
          <p:spPr>
            <a:xfrm>
              <a:off x="2223012" y="3617679"/>
              <a:ext cx="2887748" cy="1106877"/>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None/>
              </a:pPr>
              <a:r>
                <a:t/>
              </a:r>
              <a:endParaRPr sz="2200">
                <a:solidFill>
                  <a:schemeClr val="lt1"/>
                </a:solidFill>
                <a:latin typeface="Calibri"/>
                <a:ea typeface="Calibri"/>
                <a:cs typeface="Calibri"/>
                <a:sym typeface="Calibri"/>
              </a:endParaRPr>
            </a:p>
          </p:txBody>
        </p:sp>
        <p:sp>
          <p:nvSpPr>
            <p:cNvPr id="283" name="Google Shape;283;p11"/>
            <p:cNvSpPr/>
            <p:nvPr/>
          </p:nvSpPr>
          <p:spPr>
            <a:xfrm>
              <a:off x="5922207" y="1427698"/>
              <a:ext cx="3326200" cy="2743419"/>
            </a:xfrm>
            <a:prstGeom prst="roundRect">
              <a:avLst>
                <a:gd fmla="val 10000" name="adj"/>
              </a:avLst>
            </a:prstGeom>
            <a:solidFill>
              <a:srgbClr val="EEECE0">
                <a:alpha val="89803"/>
              </a:srgbClr>
            </a:solidFill>
            <a:ln cap="flat" cmpd="sng" w="25400">
              <a:solidFill>
                <a:srgbClr val="1D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txBox="1"/>
            <p:nvPr/>
          </p:nvSpPr>
          <p:spPr>
            <a:xfrm>
              <a:off x="5985341" y="2078707"/>
              <a:ext cx="3199932" cy="2029276"/>
            </a:xfrm>
            <a:prstGeom prst="rect">
              <a:avLst/>
            </a:prstGeom>
            <a:noFill/>
            <a:ln>
              <a:noFill/>
            </a:ln>
          </p:spPr>
          <p:txBody>
            <a:bodyPr anchorCtr="0" anchor="t" bIns="123825" lIns="123825" spcFirstLastPara="1" rIns="123825" wrap="square" tIns="123825">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2. solis: Signālvārdu meklēšana analizētajā tekstā, kas parāda cēloņu-seku saistību</a:t>
              </a:r>
              <a:endParaRPr b="0" i="0" sz="2200" u="none" cap="none" strike="noStrike">
                <a:solidFill>
                  <a:schemeClr val="dk1"/>
                </a:solidFill>
                <a:latin typeface="Calibri"/>
                <a:ea typeface="Calibri"/>
                <a:cs typeface="Calibri"/>
                <a:sym typeface="Calibri"/>
              </a:endParaRPr>
            </a:p>
          </p:txBody>
        </p:sp>
        <p:sp>
          <p:nvSpPr>
            <p:cNvPr id="285" name="Google Shape;285;p11"/>
            <p:cNvSpPr/>
            <p:nvPr/>
          </p:nvSpPr>
          <p:spPr>
            <a:xfrm>
              <a:off x="7695355" y="-375232"/>
              <a:ext cx="4455960" cy="4455960"/>
            </a:xfrm>
            <a:custGeom>
              <a:rect b="b" l="l" r="r" t="t"/>
              <a:pathLst>
                <a:path extrusionOk="0" h="120000" w="120000">
                  <a:moveTo>
                    <a:pt x="10373" y="31817"/>
                  </a:moveTo>
                  <a:lnTo>
                    <a:pt x="10373" y="31817"/>
                  </a:lnTo>
                  <a:cubicBezTo>
                    <a:pt x="19874" y="15088"/>
                    <a:pt x="37163" y="4271"/>
                    <a:pt x="56363" y="3045"/>
                  </a:cubicBezTo>
                  <a:cubicBezTo>
                    <a:pt x="75563" y="1819"/>
                    <a:pt x="94088" y="10349"/>
                    <a:pt x="105639" y="25734"/>
                  </a:cubicBezTo>
                  <a:lnTo>
                    <a:pt x="108170" y="24297"/>
                  </a:lnTo>
                  <a:lnTo>
                    <a:pt x="107716" y="32902"/>
                  </a:lnTo>
                  <a:lnTo>
                    <a:pt x="99254" y="29360"/>
                  </a:lnTo>
                  <a:lnTo>
                    <a:pt x="101784" y="27923"/>
                  </a:lnTo>
                  <a:lnTo>
                    <a:pt x="101784" y="27923"/>
                  </a:lnTo>
                  <a:cubicBezTo>
                    <a:pt x="91032" y="13917"/>
                    <a:pt x="73977" y="6230"/>
                    <a:pt x="56362" y="7449"/>
                  </a:cubicBezTo>
                  <a:cubicBezTo>
                    <a:pt x="38746" y="8669"/>
                    <a:pt x="22914" y="18633"/>
                    <a:pt x="14194" y="33987"/>
                  </a:cubicBezTo>
                  <a:close/>
                </a:path>
              </a:pathLst>
            </a:custGeom>
            <a:solidFill>
              <a:srgbClr val="A7AF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6661363" y="839822"/>
              <a:ext cx="2956622" cy="1175751"/>
            </a:xfrm>
            <a:prstGeom prst="roundRect">
              <a:avLst>
                <a:gd fmla="val 10000" name="adj"/>
              </a:avLst>
            </a:prstGeom>
            <a:solidFill>
              <a:srgbClr val="1D497D"/>
            </a:solidFill>
            <a:ln cap="flat" cmpd="sng" w="25400">
              <a:solidFill>
                <a:srgbClr val="EEEC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txBox="1"/>
            <p:nvPr/>
          </p:nvSpPr>
          <p:spPr>
            <a:xfrm>
              <a:off x="6695800" y="874259"/>
              <a:ext cx="2887748" cy="1106877"/>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None/>
              </a:pPr>
              <a:r>
                <a:t/>
              </a:r>
              <a:endParaRPr sz="2200">
                <a:solidFill>
                  <a:schemeClr val="lt1"/>
                </a:solidFill>
                <a:latin typeface="Calibri"/>
                <a:ea typeface="Calibri"/>
                <a:cs typeface="Calibri"/>
                <a:sym typeface="Calibri"/>
              </a:endParaRPr>
            </a:p>
          </p:txBody>
        </p:sp>
        <p:sp>
          <p:nvSpPr>
            <p:cNvPr id="288" name="Google Shape;288;p11"/>
            <p:cNvSpPr/>
            <p:nvPr/>
          </p:nvSpPr>
          <p:spPr>
            <a:xfrm>
              <a:off x="10394995" y="1427698"/>
              <a:ext cx="3326200" cy="2743419"/>
            </a:xfrm>
            <a:prstGeom prst="roundRect">
              <a:avLst>
                <a:gd fmla="val 10000" name="adj"/>
              </a:avLst>
            </a:prstGeom>
            <a:solidFill>
              <a:srgbClr val="EEECE0">
                <a:alpha val="89803"/>
              </a:srgbClr>
            </a:solidFill>
            <a:ln cap="flat" cmpd="sng" w="25400">
              <a:solidFill>
                <a:srgbClr val="1D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
            <p:cNvSpPr txBox="1"/>
            <p:nvPr/>
          </p:nvSpPr>
          <p:spPr>
            <a:xfrm>
              <a:off x="10458129" y="1490832"/>
              <a:ext cx="3199932" cy="2029276"/>
            </a:xfrm>
            <a:prstGeom prst="rect">
              <a:avLst/>
            </a:prstGeom>
            <a:noFill/>
            <a:ln>
              <a:noFill/>
            </a:ln>
          </p:spPr>
          <p:txBody>
            <a:bodyPr anchorCtr="0" anchor="t" bIns="123825" lIns="123825" spcFirstLastPara="1" rIns="123825" wrap="square" tIns="123825">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3. solis. Seku, kas arī ir cēloņi, noteikšana</a:t>
              </a:r>
              <a:endParaRPr b="0" i="0" sz="2200" u="none" cap="none" strike="noStrike">
                <a:solidFill>
                  <a:schemeClr val="dk1"/>
                </a:solidFill>
                <a:latin typeface="Calibri"/>
                <a:ea typeface="Calibri"/>
                <a:cs typeface="Calibri"/>
                <a:sym typeface="Calibri"/>
              </a:endParaRPr>
            </a:p>
          </p:txBody>
        </p:sp>
        <p:sp>
          <p:nvSpPr>
            <p:cNvPr id="290" name="Google Shape;290;p11"/>
            <p:cNvSpPr/>
            <p:nvPr/>
          </p:nvSpPr>
          <p:spPr>
            <a:xfrm>
              <a:off x="11134151" y="3583242"/>
              <a:ext cx="2956622" cy="1175751"/>
            </a:xfrm>
            <a:prstGeom prst="roundRect">
              <a:avLst>
                <a:gd fmla="val 10000" name="adj"/>
              </a:avLst>
            </a:prstGeom>
            <a:solidFill>
              <a:srgbClr val="1D497D"/>
            </a:solidFill>
            <a:ln cap="flat" cmpd="sng" w="25400">
              <a:solidFill>
                <a:srgbClr val="EEEC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txBox="1"/>
            <p:nvPr/>
          </p:nvSpPr>
          <p:spPr>
            <a:xfrm>
              <a:off x="11168588" y="3617679"/>
              <a:ext cx="2887748" cy="1106877"/>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None/>
              </a:pPr>
              <a:r>
                <a:t/>
              </a:r>
              <a:endParaRPr sz="2200">
                <a:solidFill>
                  <a:schemeClr val="lt1"/>
                </a:solidFill>
                <a:latin typeface="Calibri"/>
                <a:ea typeface="Calibri"/>
                <a:cs typeface="Calibri"/>
                <a:sym typeface="Calibri"/>
              </a:endParaRPr>
            </a:p>
          </p:txBody>
        </p:sp>
      </p:grpSp>
      <p:sp>
        <p:nvSpPr>
          <p:cNvPr id="292" name="Google Shape;292;p11"/>
          <p:cNvSpPr/>
          <p:nvPr/>
        </p:nvSpPr>
        <p:spPr>
          <a:xfrm>
            <a:off x="13127354" y="3939693"/>
            <a:ext cx="4932045" cy="2194407"/>
          </a:xfrm>
          <a:prstGeom prst="wedgeRoundRectCallout">
            <a:avLst>
              <a:gd fmla="val -58506" name="adj1"/>
              <a:gd fmla="val -22831" name="adj2"/>
              <a:gd fmla="val 16667" name="adj3"/>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Calibri"/>
                <a:ea typeface="Calibri"/>
                <a:cs typeface="Calibri"/>
                <a:sym typeface="Calibri"/>
              </a:rPr>
              <a:t>1. cēlonis: cilvēki zāģē kokus.</a:t>
            </a:r>
            <a:endParaRPr/>
          </a:p>
          <a:p>
            <a:pPr indent="0" lvl="0" marL="0" marR="0" rtl="0" algn="l">
              <a:spcBef>
                <a:spcPts val="0"/>
              </a:spcBef>
              <a:spcAft>
                <a:spcPts val="0"/>
              </a:spcAft>
              <a:buNone/>
            </a:pPr>
            <a:r>
              <a:t/>
            </a:r>
            <a:endParaRPr b="1" sz="2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200">
                <a:solidFill>
                  <a:schemeClr val="dk1"/>
                </a:solidFill>
                <a:latin typeface="Calibri"/>
                <a:ea typeface="Calibri"/>
                <a:cs typeface="Calibri"/>
                <a:sym typeface="Calibri"/>
              </a:rPr>
              <a:t>1. sekas: iznīcinātas putnu ligzdas.</a:t>
            </a:r>
            <a:endParaRPr b="1" sz="2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200">
                <a:solidFill>
                  <a:schemeClr val="dk1"/>
                </a:solidFill>
                <a:latin typeface="Calibri"/>
                <a:ea typeface="Calibri"/>
                <a:cs typeface="Calibri"/>
                <a:sym typeface="Calibri"/>
              </a:rPr>
              <a:t>2. sekas: nav ligzdošanas vietu.</a:t>
            </a:r>
            <a:endParaRPr/>
          </a:p>
          <a:p>
            <a:pPr indent="0" lvl="0" marL="0" marR="0" rtl="0" algn="l">
              <a:spcBef>
                <a:spcPts val="0"/>
              </a:spcBef>
              <a:spcAft>
                <a:spcPts val="0"/>
              </a:spcAft>
              <a:buNone/>
            </a:pPr>
            <a:r>
              <a:rPr b="1" lang="en-US" sz="2200">
                <a:solidFill>
                  <a:schemeClr val="dk1"/>
                </a:solidFill>
                <a:latin typeface="Calibri"/>
                <a:ea typeface="Calibri"/>
                <a:cs typeface="Calibri"/>
                <a:sym typeface="Calibri"/>
              </a:rPr>
              <a:t>3. sekas: izšķiļas mazāk putnu.</a:t>
            </a:r>
            <a:endParaRPr b="1" sz="2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200">
                <a:solidFill>
                  <a:schemeClr val="dk1"/>
                </a:solidFill>
                <a:latin typeface="Calibri"/>
                <a:ea typeface="Calibri"/>
                <a:cs typeface="Calibri"/>
                <a:sym typeface="Calibri"/>
              </a:rPr>
              <a:t>4. sekas: samazināta putnu populācija.</a:t>
            </a:r>
            <a:endParaRPr sz="2000">
              <a:solidFill>
                <a:schemeClr val="dk1"/>
              </a:solidFill>
              <a:latin typeface="Calibri"/>
              <a:ea typeface="Calibri"/>
              <a:cs typeface="Calibri"/>
              <a:sym typeface="Calibri"/>
            </a:endParaRPr>
          </a:p>
        </p:txBody>
      </p:sp>
      <p:sp>
        <p:nvSpPr>
          <p:cNvPr id="293" name="Google Shape;293;p11"/>
          <p:cNvSpPr/>
          <p:nvPr/>
        </p:nvSpPr>
        <p:spPr>
          <a:xfrm>
            <a:off x="5808615" y="7301213"/>
            <a:ext cx="7983585" cy="1176039"/>
          </a:xfrm>
          <a:prstGeom prst="wedgeRoundRectCallout">
            <a:avLst>
              <a:gd fmla="val -52668" name="adj1"/>
              <a:gd fmla="val -24046" name="adj2"/>
              <a:gd fmla="val 16667" name="adj3"/>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Barjerrifam draud globālā sasilšana (cēlonis). Ūdens temperatūras paaugstināšanās izraisa rifu izbalēšanu (sekas), padarot to uzņēmīgāku pret slimībām.</a:t>
            </a:r>
            <a:endParaRPr sz="2000">
              <a:solidFill>
                <a:schemeClr val="dk1"/>
              </a:solidFill>
              <a:latin typeface="Calibri"/>
              <a:ea typeface="Calibri"/>
              <a:cs typeface="Calibri"/>
              <a:sym typeface="Calibri"/>
            </a:endParaRPr>
          </a:p>
        </p:txBody>
      </p:sp>
      <p:sp>
        <p:nvSpPr>
          <p:cNvPr id="294" name="Google Shape;294;p11"/>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500"/>
                                  </p:stCondLst>
                                  <p:childTnLst>
                                    <p:set>
                                      <p:cBhvr>
                                        <p:cTn dur="1" fill="hold">
                                          <p:stCondLst>
                                            <p:cond delay="0"/>
                                          </p:stCondLst>
                                        </p:cTn>
                                        <p:tgtEl>
                                          <p:spTgt spid="29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2"/>
          <p:cNvSpPr txBox="1"/>
          <p:nvPr/>
        </p:nvSpPr>
        <p:spPr>
          <a:xfrm>
            <a:off x="938055" y="1485900"/>
            <a:ext cx="16816545" cy="142474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3. Risinājumi, kuru pamatā ir prāta vētra</a:t>
            </a:r>
            <a:endParaRPr sz="2000">
              <a:solidFill>
                <a:srgbClr val="002060"/>
              </a:solidFill>
              <a:latin typeface="Tahoma"/>
              <a:ea typeface="Tahoma"/>
              <a:cs typeface="Tahoma"/>
              <a:sym typeface="Tahoma"/>
            </a:endParaRPr>
          </a:p>
          <a:p>
            <a:pPr indent="0" lvl="0" marL="12700" marR="0" rtl="0" algn="l">
              <a:spcBef>
                <a:spcPts val="110"/>
              </a:spcBef>
              <a:spcAft>
                <a:spcPts val="0"/>
              </a:spcAft>
              <a:buNone/>
            </a:pPr>
            <a:r>
              <a:t/>
            </a:r>
            <a:endParaRPr sz="2500">
              <a:solidFill>
                <a:schemeClr val="dk1"/>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p:txBody>
      </p:sp>
      <p:sp>
        <p:nvSpPr>
          <p:cNvPr id="301" name="Google Shape;301;p1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02" name="Google Shape;302;p1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03" name="Google Shape;303;p1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04" name="Google Shape;304;p12"/>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grpSp>
        <p:nvGrpSpPr>
          <p:cNvPr id="306" name="Google Shape;306;p12"/>
          <p:cNvGrpSpPr/>
          <p:nvPr/>
        </p:nvGrpSpPr>
        <p:grpSpPr>
          <a:xfrm>
            <a:off x="1774960" y="2757294"/>
            <a:ext cx="14300125" cy="4485041"/>
            <a:chOff x="250960" y="685629"/>
            <a:chExt cx="14300125" cy="4485041"/>
          </a:xfrm>
        </p:grpSpPr>
        <p:sp>
          <p:nvSpPr>
            <p:cNvPr id="307" name="Google Shape;307;p12"/>
            <p:cNvSpPr/>
            <p:nvPr/>
          </p:nvSpPr>
          <p:spPr>
            <a:xfrm>
              <a:off x="250960" y="2686049"/>
              <a:ext cx="2284513" cy="1884246"/>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2"/>
            <p:cNvSpPr/>
            <p:nvPr/>
          </p:nvSpPr>
          <p:spPr>
            <a:xfrm>
              <a:off x="1303774" y="2506664"/>
              <a:ext cx="2664006" cy="2664006"/>
            </a:xfrm>
            <a:custGeom>
              <a:rect b="b" l="l" r="r" t="t"/>
              <a:pathLst>
                <a:path extrusionOk="0" h="120000" w="120000">
                  <a:moveTo>
                    <a:pt x="8361" y="84306"/>
                  </a:moveTo>
                  <a:lnTo>
                    <a:pt x="12333" y="82436"/>
                  </a:lnTo>
                  <a:cubicBezTo>
                    <a:pt x="19854" y="98416"/>
                    <a:pt x="34882" y="109564"/>
                    <a:pt x="52357" y="112126"/>
                  </a:cubicBezTo>
                  <a:cubicBezTo>
                    <a:pt x="69831" y="114689"/>
                    <a:pt x="87427" y="108324"/>
                    <a:pt x="99219" y="95177"/>
                  </a:cubicBezTo>
                  <a:lnTo>
                    <a:pt x="96809" y="93552"/>
                  </a:lnTo>
                  <a:lnTo>
                    <a:pt x="105508" y="90670"/>
                  </a:lnTo>
                  <a:lnTo>
                    <a:pt x="105303" y="99277"/>
                  </a:lnTo>
                  <a:lnTo>
                    <a:pt x="102892" y="97652"/>
                  </a:lnTo>
                  <a:lnTo>
                    <a:pt x="102892" y="97652"/>
                  </a:lnTo>
                  <a:cubicBezTo>
                    <a:pt x="90198" y="112112"/>
                    <a:pt x="71073" y="119203"/>
                    <a:pt x="52021" y="116513"/>
                  </a:cubicBezTo>
                  <a:cubicBezTo>
                    <a:pt x="32969" y="113823"/>
                    <a:pt x="16555" y="101715"/>
                    <a:pt x="8361" y="84306"/>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2"/>
            <p:cNvSpPr/>
            <p:nvPr/>
          </p:nvSpPr>
          <p:spPr>
            <a:xfrm>
              <a:off x="510783" y="3553432"/>
              <a:ext cx="2030678" cy="80753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txBox="1"/>
            <p:nvPr/>
          </p:nvSpPr>
          <p:spPr>
            <a:xfrm>
              <a:off x="534435" y="3577084"/>
              <a:ext cx="1983374" cy="760230"/>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None/>
              </a:pPr>
              <a:r>
                <a:rPr lang="en-US" sz="2200">
                  <a:solidFill>
                    <a:schemeClr val="lt1"/>
                  </a:solidFill>
                  <a:latin typeface="Calibri"/>
                  <a:ea typeface="Calibri"/>
                  <a:cs typeface="Calibri"/>
                  <a:sym typeface="Calibri"/>
                </a:rPr>
                <a:t>Problēmas identificēšana</a:t>
              </a:r>
              <a:endParaRPr sz="2200">
                <a:solidFill>
                  <a:schemeClr val="lt1"/>
                </a:solidFill>
                <a:latin typeface="Calibri"/>
                <a:ea typeface="Calibri"/>
                <a:cs typeface="Calibri"/>
                <a:sym typeface="Calibri"/>
              </a:endParaRPr>
            </a:p>
          </p:txBody>
        </p:sp>
        <p:sp>
          <p:nvSpPr>
            <p:cNvPr id="311" name="Google Shape;311;p12"/>
            <p:cNvSpPr/>
            <p:nvPr/>
          </p:nvSpPr>
          <p:spPr>
            <a:xfrm>
              <a:off x="3005519" y="2236075"/>
              <a:ext cx="2284513" cy="1884246"/>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p:nvPr/>
          </p:nvSpPr>
          <p:spPr>
            <a:xfrm>
              <a:off x="4194890" y="785984"/>
              <a:ext cx="2955152" cy="2955152"/>
            </a:xfrm>
            <a:custGeom>
              <a:rect b="b" l="l" r="r" t="t"/>
              <a:pathLst>
                <a:path extrusionOk="0" h="120000" w="120000">
                  <a:moveTo>
                    <a:pt x="12173" y="28330"/>
                  </a:moveTo>
                  <a:lnTo>
                    <a:pt x="12173" y="28330"/>
                  </a:lnTo>
                  <a:cubicBezTo>
                    <a:pt x="22923" y="12095"/>
                    <a:pt x="41175" y="2422"/>
                    <a:pt x="60645" y="2641"/>
                  </a:cubicBezTo>
                  <a:cubicBezTo>
                    <a:pt x="80115" y="2860"/>
                    <a:pt x="98145" y="12941"/>
                    <a:pt x="108527" y="29413"/>
                  </a:cubicBezTo>
                  <a:lnTo>
                    <a:pt x="110892" y="28276"/>
                  </a:lnTo>
                  <a:lnTo>
                    <a:pt x="109917" y="36007"/>
                  </a:lnTo>
                  <a:lnTo>
                    <a:pt x="102571" y="32276"/>
                  </a:lnTo>
                  <a:lnTo>
                    <a:pt x="104935" y="31140"/>
                  </a:lnTo>
                  <a:lnTo>
                    <a:pt x="104935" y="31140"/>
                  </a:lnTo>
                  <a:cubicBezTo>
                    <a:pt x="95182" y="15955"/>
                    <a:pt x="78420" y="6723"/>
                    <a:pt x="60373" y="6597"/>
                  </a:cubicBezTo>
                  <a:cubicBezTo>
                    <a:pt x="42326" y="6470"/>
                    <a:pt x="25437" y="15467"/>
                    <a:pt x="15473" y="30515"/>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
            <p:cNvSpPr/>
            <p:nvPr/>
          </p:nvSpPr>
          <p:spPr>
            <a:xfrm>
              <a:off x="3513189" y="1506064"/>
              <a:ext cx="2030678" cy="1460021"/>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txBox="1"/>
            <p:nvPr/>
          </p:nvSpPr>
          <p:spPr>
            <a:xfrm>
              <a:off x="3555952" y="1548827"/>
              <a:ext cx="1945152" cy="1374495"/>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None/>
              </a:pPr>
              <a:r>
                <a:rPr lang="en-US" sz="2200">
                  <a:solidFill>
                    <a:schemeClr val="lt1"/>
                  </a:solidFill>
                  <a:latin typeface="Calibri"/>
                  <a:ea typeface="Calibri"/>
                  <a:cs typeface="Calibri"/>
                  <a:sym typeface="Calibri"/>
                </a:rPr>
                <a:t>Problēmas iespējamo seku noteikšana</a:t>
              </a:r>
              <a:endParaRPr sz="2200">
                <a:solidFill>
                  <a:schemeClr val="lt1"/>
                </a:solidFill>
                <a:latin typeface="Calibri"/>
                <a:ea typeface="Calibri"/>
                <a:cs typeface="Calibri"/>
                <a:sym typeface="Calibri"/>
              </a:endParaRPr>
            </a:p>
          </p:txBody>
        </p:sp>
        <p:sp>
          <p:nvSpPr>
            <p:cNvPr id="315" name="Google Shape;315;p12"/>
            <p:cNvSpPr/>
            <p:nvPr/>
          </p:nvSpPr>
          <p:spPr>
            <a:xfrm>
              <a:off x="6007925" y="2072953"/>
              <a:ext cx="2284513" cy="1884246"/>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p:cNvSpPr/>
            <p:nvPr/>
          </p:nvSpPr>
          <p:spPr>
            <a:xfrm>
              <a:off x="7302291" y="2494781"/>
              <a:ext cx="2661911" cy="2661911"/>
            </a:xfrm>
            <a:custGeom>
              <a:rect b="b" l="l" r="r" t="t"/>
              <a:pathLst>
                <a:path extrusionOk="0" h="120000" w="120000">
                  <a:moveTo>
                    <a:pt x="8661" y="84928"/>
                  </a:moveTo>
                  <a:lnTo>
                    <a:pt x="12613" y="83009"/>
                  </a:lnTo>
                  <a:cubicBezTo>
                    <a:pt x="20325" y="98894"/>
                    <a:pt x="35484" y="109858"/>
                    <a:pt x="52985" y="112209"/>
                  </a:cubicBezTo>
                  <a:cubicBezTo>
                    <a:pt x="70486" y="114560"/>
                    <a:pt x="88002" y="107987"/>
                    <a:pt x="99634" y="94701"/>
                  </a:cubicBezTo>
                  <a:lnTo>
                    <a:pt x="97203" y="93105"/>
                  </a:lnTo>
                  <a:lnTo>
                    <a:pt x="105873" y="90115"/>
                  </a:lnTo>
                  <a:lnTo>
                    <a:pt x="105771" y="98730"/>
                  </a:lnTo>
                  <a:lnTo>
                    <a:pt x="103339" y="97133"/>
                  </a:lnTo>
                  <a:lnTo>
                    <a:pt x="103339" y="97133"/>
                  </a:lnTo>
                  <a:cubicBezTo>
                    <a:pt x="90821" y="111743"/>
                    <a:pt x="71784" y="119063"/>
                    <a:pt x="52703" y="116603"/>
                  </a:cubicBezTo>
                  <a:cubicBezTo>
                    <a:pt x="33622" y="114143"/>
                    <a:pt x="17064" y="102235"/>
                    <a:pt x="8661" y="84928"/>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
            <p:cNvSpPr/>
            <p:nvPr/>
          </p:nvSpPr>
          <p:spPr>
            <a:xfrm>
              <a:off x="6515595" y="3553432"/>
              <a:ext cx="2030678" cy="80753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txBox="1"/>
            <p:nvPr/>
          </p:nvSpPr>
          <p:spPr>
            <a:xfrm>
              <a:off x="6539247" y="3577084"/>
              <a:ext cx="1983374" cy="760230"/>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None/>
              </a:pPr>
              <a:r>
                <a:rPr lang="en-US" sz="2200">
                  <a:solidFill>
                    <a:schemeClr val="lt1"/>
                  </a:solidFill>
                  <a:latin typeface="Calibri"/>
                  <a:ea typeface="Calibri"/>
                  <a:cs typeface="Calibri"/>
                  <a:sym typeface="Calibri"/>
                </a:rPr>
                <a:t>Alternatīvu vākšana</a:t>
              </a:r>
              <a:endParaRPr sz="2200">
                <a:solidFill>
                  <a:schemeClr val="lt1"/>
                </a:solidFill>
                <a:latin typeface="Calibri"/>
                <a:ea typeface="Calibri"/>
                <a:cs typeface="Calibri"/>
                <a:sym typeface="Calibri"/>
              </a:endParaRPr>
            </a:p>
          </p:txBody>
        </p:sp>
        <p:sp>
          <p:nvSpPr>
            <p:cNvPr id="319" name="Google Shape;319;p12"/>
            <p:cNvSpPr/>
            <p:nvPr/>
          </p:nvSpPr>
          <p:spPr>
            <a:xfrm>
              <a:off x="9010331" y="2210214"/>
              <a:ext cx="2284513" cy="1884246"/>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
            <p:cNvSpPr/>
            <p:nvPr/>
          </p:nvSpPr>
          <p:spPr>
            <a:xfrm>
              <a:off x="10274752" y="685629"/>
              <a:ext cx="2950849" cy="2950849"/>
            </a:xfrm>
            <a:custGeom>
              <a:rect b="b" l="l" r="r" t="t"/>
              <a:pathLst>
                <a:path extrusionOk="0" h="120000" w="120000">
                  <a:moveTo>
                    <a:pt x="9049" y="33657"/>
                  </a:moveTo>
                  <a:lnTo>
                    <a:pt x="9049" y="33657"/>
                  </a:lnTo>
                  <a:cubicBezTo>
                    <a:pt x="17990" y="16364"/>
                    <a:pt x="35092" y="4786"/>
                    <a:pt x="54470" y="2909"/>
                  </a:cubicBezTo>
                  <a:cubicBezTo>
                    <a:pt x="73847" y="1032"/>
                    <a:pt x="92854" y="9112"/>
                    <a:pt x="104948" y="24368"/>
                  </a:cubicBezTo>
                  <a:lnTo>
                    <a:pt x="107181" y="22981"/>
                  </a:lnTo>
                  <a:lnTo>
                    <a:pt x="107042" y="30783"/>
                  </a:lnTo>
                  <a:lnTo>
                    <a:pt x="99325" y="27860"/>
                  </a:lnTo>
                  <a:lnTo>
                    <a:pt x="101557" y="26474"/>
                  </a:lnTo>
                  <a:lnTo>
                    <a:pt x="101557" y="26474"/>
                  </a:lnTo>
                  <a:cubicBezTo>
                    <a:pt x="90229" y="12432"/>
                    <a:pt x="72575" y="5060"/>
                    <a:pt x="54625" y="6877"/>
                  </a:cubicBezTo>
                  <a:cubicBezTo>
                    <a:pt x="36675" y="8693"/>
                    <a:pt x="20856" y="19451"/>
                    <a:pt x="12570" y="35478"/>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2"/>
            <p:cNvSpPr/>
            <p:nvPr/>
          </p:nvSpPr>
          <p:spPr>
            <a:xfrm>
              <a:off x="9518001" y="1531925"/>
              <a:ext cx="2030678" cy="135657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
            <p:cNvSpPr txBox="1"/>
            <p:nvPr/>
          </p:nvSpPr>
          <p:spPr>
            <a:xfrm>
              <a:off x="9557734" y="1571658"/>
              <a:ext cx="1951212" cy="1277110"/>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None/>
              </a:pPr>
              <a:r>
                <a:rPr lang="en-US" sz="2200">
                  <a:solidFill>
                    <a:schemeClr val="lt1"/>
                  </a:solidFill>
                  <a:latin typeface="Calibri"/>
                  <a:ea typeface="Calibri"/>
                  <a:cs typeface="Calibri"/>
                  <a:sym typeface="Calibri"/>
                </a:rPr>
                <a:t>Risinājumu ietekmes pārbaude</a:t>
              </a:r>
              <a:endParaRPr b="0" sz="2200">
                <a:solidFill>
                  <a:schemeClr val="lt1"/>
                </a:solidFill>
                <a:latin typeface="Calibri"/>
                <a:ea typeface="Calibri"/>
                <a:cs typeface="Calibri"/>
                <a:sym typeface="Calibri"/>
              </a:endParaRPr>
            </a:p>
          </p:txBody>
        </p:sp>
        <p:sp>
          <p:nvSpPr>
            <p:cNvPr id="323" name="Google Shape;323;p12"/>
            <p:cNvSpPr/>
            <p:nvPr/>
          </p:nvSpPr>
          <p:spPr>
            <a:xfrm>
              <a:off x="12012737" y="1842079"/>
              <a:ext cx="2284513" cy="1884246"/>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
            <p:cNvSpPr/>
            <p:nvPr/>
          </p:nvSpPr>
          <p:spPr>
            <a:xfrm>
              <a:off x="12520407" y="2860810"/>
              <a:ext cx="2030678" cy="173103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
            <p:cNvSpPr txBox="1"/>
            <p:nvPr/>
          </p:nvSpPr>
          <p:spPr>
            <a:xfrm>
              <a:off x="12571107" y="2911510"/>
              <a:ext cx="1929278" cy="1629630"/>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None/>
              </a:pPr>
              <a:r>
                <a:rPr lang="en-US" sz="2200">
                  <a:solidFill>
                    <a:schemeClr val="lt1"/>
                  </a:solidFill>
                  <a:latin typeface="Calibri"/>
                  <a:ea typeface="Calibri"/>
                  <a:cs typeface="Calibri"/>
                  <a:sym typeface="Calibri"/>
                </a:rPr>
                <a:t>Alternatīvas izvēle un īstenošana</a:t>
              </a:r>
              <a:endParaRPr sz="2200">
                <a:solidFill>
                  <a:schemeClr val="lt1"/>
                </a:solidFill>
                <a:latin typeface="Calibri"/>
                <a:ea typeface="Calibri"/>
                <a:cs typeface="Calibri"/>
                <a:sym typeface="Calibri"/>
              </a:endParaRPr>
            </a:p>
          </p:txBody>
        </p:sp>
      </p:grpSp>
      <p:sp>
        <p:nvSpPr>
          <p:cNvPr id="326" name="Google Shape;326;p12"/>
          <p:cNvSpPr/>
          <p:nvPr/>
        </p:nvSpPr>
        <p:spPr>
          <a:xfrm>
            <a:off x="955317" y="7760077"/>
            <a:ext cx="231473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Avots: pašu izstrādāts.</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3"/>
          <p:cNvSpPr txBox="1"/>
          <p:nvPr>
            <p:ph idx="1" type="body"/>
          </p:nvPr>
        </p:nvSpPr>
        <p:spPr>
          <a:xfrm>
            <a:off x="914400" y="2705100"/>
            <a:ext cx="16459200" cy="3820726"/>
          </a:xfrm>
          <a:prstGeom prst="rect">
            <a:avLst/>
          </a:prstGeom>
          <a:noFill/>
          <a:ln>
            <a:noFill/>
          </a:ln>
        </p:spPr>
        <p:txBody>
          <a:bodyPr anchorCtr="0" anchor="t" bIns="0" lIns="0" spcFirstLastPara="1" rIns="0" wrap="square" tIns="0">
            <a:spAutoFit/>
          </a:bodyPr>
          <a:lstStyle/>
          <a:p>
            <a:pPr indent="-342900" lvl="0" marL="342900" rtl="0" algn="l">
              <a:lnSpc>
                <a:spcPct val="150000"/>
              </a:lnSpc>
              <a:spcBef>
                <a:spcPts val="0"/>
              </a:spcBef>
              <a:spcAft>
                <a:spcPts val="0"/>
              </a:spcAft>
              <a:buSzPts val="2400"/>
              <a:buFont typeface="Arial"/>
              <a:buChar char="•"/>
            </a:pPr>
            <a:r>
              <a:rPr lang="en-US" sz="2400"/>
              <a:t>Koncentrēties uz ideju skaitu, neņemot vērā to kvalitāti prāta vētras sākotnējā posmā (t.i., idejas, idejas un idejas vēlreiz),</a:t>
            </a:r>
            <a:endParaRPr/>
          </a:p>
          <a:p>
            <a:pPr indent="-342900" lvl="0" marL="342900" rtl="0" algn="l">
              <a:lnSpc>
                <a:spcPct val="150000"/>
              </a:lnSpc>
              <a:spcBef>
                <a:spcPts val="0"/>
              </a:spcBef>
              <a:spcAft>
                <a:spcPts val="0"/>
              </a:spcAft>
              <a:buSzPts val="2400"/>
              <a:buFont typeface="Arial"/>
              <a:buChar char="•"/>
            </a:pPr>
            <a:r>
              <a:rPr lang="en-US" sz="2400"/>
              <a:t>Izvairīties no kritikas ideju ģenerēšanas līmenī (to izvērtēšanas laiks pienāks vēlāk),</a:t>
            </a:r>
            <a:endParaRPr/>
          </a:p>
          <a:p>
            <a:pPr indent="-342900" lvl="0" marL="342900" rtl="0" algn="l">
              <a:lnSpc>
                <a:spcPct val="150000"/>
              </a:lnSpc>
              <a:spcBef>
                <a:spcPts val="0"/>
              </a:spcBef>
              <a:spcAft>
                <a:spcPts val="0"/>
              </a:spcAft>
              <a:buSzPts val="2400"/>
              <a:buFont typeface="Arial"/>
              <a:buChar char="•"/>
            </a:pPr>
            <a:r>
              <a:rPr lang="en-US" sz="2400"/>
              <a:t>Pieņemt neparastas idejas (sākotnēji izskatās traki, infantili vai pat ārpus realitātes),</a:t>
            </a:r>
            <a:endParaRPr/>
          </a:p>
          <a:p>
            <a:pPr indent="-342900" lvl="0" marL="342900" rtl="0" algn="l">
              <a:lnSpc>
                <a:spcPct val="150000"/>
              </a:lnSpc>
              <a:spcBef>
                <a:spcPts val="0"/>
              </a:spcBef>
              <a:spcAft>
                <a:spcPts val="0"/>
              </a:spcAft>
              <a:buSzPts val="2400"/>
              <a:buFont typeface="Arial"/>
              <a:buChar char="•"/>
            </a:pPr>
            <a:r>
              <a:rPr lang="en-US" sz="2400"/>
              <a:t>Veidot ideju ķēdi, pilnveidojot katru jauno (radīt jaunas idejas no iegūtajām),</a:t>
            </a:r>
            <a:endParaRPr/>
          </a:p>
          <a:p>
            <a:pPr indent="-342900" lvl="0" marL="342900" rtl="0" algn="l">
              <a:lnSpc>
                <a:spcPct val="150000"/>
              </a:lnSpc>
              <a:spcBef>
                <a:spcPts val="0"/>
              </a:spcBef>
              <a:spcAft>
                <a:spcPts val="0"/>
              </a:spcAft>
              <a:buSzPts val="2400"/>
              <a:buFont typeface="Arial"/>
              <a:buChar char="•"/>
            </a:pPr>
            <a:r>
              <a:rPr lang="en-US" sz="2400"/>
              <a:t>Ieviest praksē principu: jo sarežģītāka problēma, jo radošākas un netradicionālākas alternatīvas ir jāapsver,</a:t>
            </a:r>
            <a:endParaRPr/>
          </a:p>
          <a:p>
            <a:pPr indent="-342900" lvl="0" marL="342900" rtl="0" algn="l">
              <a:lnSpc>
                <a:spcPct val="150000"/>
              </a:lnSpc>
              <a:spcBef>
                <a:spcPts val="0"/>
              </a:spcBef>
              <a:spcAft>
                <a:spcPts val="0"/>
              </a:spcAft>
              <a:buSzPts val="2400"/>
              <a:buFont typeface="Arial"/>
              <a:buChar char="•"/>
            </a:pPr>
            <a:r>
              <a:rPr lang="en-US" sz="2400"/>
              <a:t>Nedrīkst aizmirst par piedāvātās alternatīvas ierobežojumiem (šādus ierobežojumus var klasificēt kā normas: juridiski, ētiski ekonomiski apsvērumi vai neformālas sociālās normas).</a:t>
            </a:r>
            <a:endParaRPr sz="2400"/>
          </a:p>
        </p:txBody>
      </p:sp>
      <p:sp>
        <p:nvSpPr>
          <p:cNvPr id="332" name="Google Shape;332;p13"/>
          <p:cNvSpPr txBox="1"/>
          <p:nvPr/>
        </p:nvSpPr>
        <p:spPr>
          <a:xfrm>
            <a:off x="938055" y="1485900"/>
            <a:ext cx="16816545" cy="629660"/>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4000">
                <a:solidFill>
                  <a:schemeClr val="dk1"/>
                </a:solidFill>
                <a:latin typeface="Calibri"/>
                <a:ea typeface="Calibri"/>
                <a:cs typeface="Calibri"/>
                <a:sym typeface="Calibri"/>
              </a:rPr>
              <a:t>Prātošanas (brainstorm) noteikumi</a:t>
            </a:r>
            <a:endParaRPr sz="2500">
              <a:solidFill>
                <a:srgbClr val="002060"/>
              </a:solidFill>
              <a:latin typeface="Calibri"/>
              <a:ea typeface="Calibri"/>
              <a:cs typeface="Calibri"/>
              <a:sym typeface="Calibri"/>
            </a:endParaRPr>
          </a:p>
        </p:txBody>
      </p:sp>
      <p:sp>
        <p:nvSpPr>
          <p:cNvPr id="333" name="Google Shape;333;p13"/>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331">
                                            <p:txEl>
                                              <p:pRg end="0" st="0"/>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331">
                                            <p:txEl>
                                              <p:pRg end="1" st="1"/>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331">
                                            <p:txEl>
                                              <p:pRg end="2" st="2"/>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331">
                                            <p:txEl>
                                              <p:pRg end="3" st="3"/>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331">
                                            <p:txEl>
                                              <p:pRg end="4" st="4"/>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33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pSp>
        <p:nvGrpSpPr>
          <p:cNvPr id="338" name="Google Shape;338;p14"/>
          <p:cNvGrpSpPr/>
          <p:nvPr/>
        </p:nvGrpSpPr>
        <p:grpSpPr>
          <a:xfrm>
            <a:off x="938056" y="2518171"/>
            <a:ext cx="16411887" cy="5668260"/>
            <a:chOff x="1" y="5067"/>
            <a:chExt cx="16411887" cy="5668260"/>
          </a:xfrm>
        </p:grpSpPr>
        <p:sp>
          <p:nvSpPr>
            <p:cNvPr id="339" name="Google Shape;339;p14"/>
            <p:cNvSpPr/>
            <p:nvPr/>
          </p:nvSpPr>
          <p:spPr>
            <a:xfrm rot="5400000">
              <a:off x="-228743" y="233811"/>
              <a:ext cx="1524959" cy="1067471"/>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txBox="1"/>
            <p:nvPr/>
          </p:nvSpPr>
          <p:spPr>
            <a:xfrm>
              <a:off x="2" y="538803"/>
              <a:ext cx="1067471" cy="457488"/>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None/>
              </a:pPr>
              <a:r>
                <a:rPr b="1" lang="en-US" sz="2500">
                  <a:solidFill>
                    <a:schemeClr val="lt1"/>
                  </a:solidFill>
                  <a:latin typeface="Calibri"/>
                  <a:ea typeface="Calibri"/>
                  <a:cs typeface="Calibri"/>
                  <a:sym typeface="Calibri"/>
                </a:rPr>
                <a:t>Solis 1</a:t>
              </a:r>
              <a:endParaRPr b="1" sz="2500">
                <a:solidFill>
                  <a:schemeClr val="lt1"/>
                </a:solidFill>
                <a:latin typeface="Calibri"/>
                <a:ea typeface="Calibri"/>
                <a:cs typeface="Calibri"/>
                <a:sym typeface="Calibri"/>
              </a:endParaRPr>
            </a:p>
          </p:txBody>
        </p:sp>
        <p:sp>
          <p:nvSpPr>
            <p:cNvPr id="341" name="Google Shape;341;p14"/>
            <p:cNvSpPr/>
            <p:nvPr/>
          </p:nvSpPr>
          <p:spPr>
            <a:xfrm rot="5400000">
              <a:off x="8244068" y="-7171529"/>
              <a:ext cx="991223" cy="15344417"/>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4"/>
            <p:cNvSpPr txBox="1"/>
            <p:nvPr/>
          </p:nvSpPr>
          <p:spPr>
            <a:xfrm>
              <a:off x="1067471" y="53456"/>
              <a:ext cx="15296029" cy="894447"/>
            </a:xfrm>
            <a:prstGeom prst="rect">
              <a:avLst/>
            </a:prstGeom>
            <a:noFill/>
            <a:ln>
              <a:noFill/>
            </a:ln>
          </p:spPr>
          <p:txBody>
            <a:bodyPr anchorCtr="0" anchor="ctr" bIns="12700" lIns="142225"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Līdera/moderatora izvēle</a:t>
              </a:r>
              <a:endParaRPr b="0" i="0" sz="2000" u="none" cap="none" strike="noStrike">
                <a:solidFill>
                  <a:schemeClr val="dk1"/>
                </a:solidFill>
                <a:latin typeface="Calibri"/>
                <a:ea typeface="Calibri"/>
                <a:cs typeface="Calibri"/>
                <a:sym typeface="Calibri"/>
              </a:endParaRPr>
            </a:p>
          </p:txBody>
        </p:sp>
        <p:sp>
          <p:nvSpPr>
            <p:cNvPr id="343" name="Google Shape;343;p14"/>
            <p:cNvSpPr/>
            <p:nvPr/>
          </p:nvSpPr>
          <p:spPr>
            <a:xfrm rot="5400000">
              <a:off x="-228743" y="1614911"/>
              <a:ext cx="1524959" cy="1067471"/>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4"/>
            <p:cNvSpPr txBox="1"/>
            <p:nvPr/>
          </p:nvSpPr>
          <p:spPr>
            <a:xfrm>
              <a:off x="2" y="1919903"/>
              <a:ext cx="1067471" cy="457488"/>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None/>
              </a:pPr>
              <a:r>
                <a:rPr b="1" lang="en-US" sz="2500">
                  <a:solidFill>
                    <a:schemeClr val="lt1"/>
                  </a:solidFill>
                  <a:latin typeface="Calibri"/>
                  <a:ea typeface="Calibri"/>
                  <a:cs typeface="Calibri"/>
                  <a:sym typeface="Calibri"/>
                </a:rPr>
                <a:t>Solis 2 </a:t>
              </a:r>
              <a:endParaRPr/>
            </a:p>
          </p:txBody>
        </p:sp>
        <p:sp>
          <p:nvSpPr>
            <p:cNvPr id="345" name="Google Shape;345;p14"/>
            <p:cNvSpPr/>
            <p:nvPr/>
          </p:nvSpPr>
          <p:spPr>
            <a:xfrm rot="5400000">
              <a:off x="8244068" y="-5760642"/>
              <a:ext cx="991223" cy="15344417"/>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txBox="1"/>
            <p:nvPr/>
          </p:nvSpPr>
          <p:spPr>
            <a:xfrm>
              <a:off x="1067471" y="1464343"/>
              <a:ext cx="15296029" cy="894447"/>
            </a:xfrm>
            <a:prstGeom prst="rect">
              <a:avLst/>
            </a:prstGeom>
            <a:noFill/>
            <a:ln>
              <a:noFill/>
            </a:ln>
          </p:spPr>
          <p:txBody>
            <a:bodyPr anchorCtr="0" anchor="ctr" bIns="12700" lIns="142225"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Prāta vētras metodes izvēle (tradicionālā prāta vētra, izmantojot papīra tāfeli un marķieri vai, iespējams, modernu tiešsaistes formu, izmantojot, piemēram, bezmaksas programmatūru kā MIRO)</a:t>
              </a:r>
              <a:endParaRPr b="0" i="0" sz="2000" u="none" cap="none" strike="noStrike">
                <a:solidFill>
                  <a:schemeClr val="dk1"/>
                </a:solidFill>
                <a:latin typeface="Calibri"/>
                <a:ea typeface="Calibri"/>
                <a:cs typeface="Calibri"/>
                <a:sym typeface="Calibri"/>
              </a:endParaRPr>
            </a:p>
          </p:txBody>
        </p:sp>
        <p:sp>
          <p:nvSpPr>
            <p:cNvPr id="347" name="Google Shape;347;p14"/>
            <p:cNvSpPr/>
            <p:nvPr/>
          </p:nvSpPr>
          <p:spPr>
            <a:xfrm rot="5400000">
              <a:off x="-228743" y="2996012"/>
              <a:ext cx="1524959" cy="1067471"/>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
            <p:cNvSpPr txBox="1"/>
            <p:nvPr/>
          </p:nvSpPr>
          <p:spPr>
            <a:xfrm>
              <a:off x="2" y="3301004"/>
              <a:ext cx="1067471" cy="457488"/>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None/>
              </a:pPr>
              <a:r>
                <a:rPr b="1" lang="en-US" sz="2500">
                  <a:solidFill>
                    <a:schemeClr val="lt1"/>
                  </a:solidFill>
                  <a:latin typeface="Calibri"/>
                  <a:ea typeface="Calibri"/>
                  <a:cs typeface="Calibri"/>
                  <a:sym typeface="Calibri"/>
                </a:rPr>
                <a:t>Solis 3</a:t>
              </a:r>
              <a:endParaRPr/>
            </a:p>
          </p:txBody>
        </p:sp>
        <p:sp>
          <p:nvSpPr>
            <p:cNvPr id="349" name="Google Shape;349;p14"/>
            <p:cNvSpPr/>
            <p:nvPr/>
          </p:nvSpPr>
          <p:spPr>
            <a:xfrm rot="5400000">
              <a:off x="8244068" y="-4409328"/>
              <a:ext cx="991223" cy="15344417"/>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
            <p:cNvSpPr txBox="1"/>
            <p:nvPr/>
          </p:nvSpPr>
          <p:spPr>
            <a:xfrm>
              <a:off x="1067471" y="2815657"/>
              <a:ext cx="15296029" cy="894447"/>
            </a:xfrm>
            <a:prstGeom prst="rect">
              <a:avLst/>
            </a:prstGeom>
            <a:noFill/>
            <a:ln>
              <a:noFill/>
            </a:ln>
          </p:spPr>
          <p:txBody>
            <a:bodyPr anchorCtr="0" anchor="ctr" bIns="12700" lIns="142225"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Ievads – ideju/risinājumu radīšana</a:t>
              </a:r>
              <a:endParaRPr b="0" i="0" sz="2000" u="none" cap="none" strike="noStrike">
                <a:solidFill>
                  <a:schemeClr val="dk1"/>
                </a:solidFill>
                <a:latin typeface="Calibri"/>
                <a:ea typeface="Calibri"/>
                <a:cs typeface="Calibri"/>
                <a:sym typeface="Calibri"/>
              </a:endParaRPr>
            </a:p>
          </p:txBody>
        </p:sp>
        <p:sp>
          <p:nvSpPr>
            <p:cNvPr id="351" name="Google Shape;351;p14"/>
            <p:cNvSpPr/>
            <p:nvPr/>
          </p:nvSpPr>
          <p:spPr>
            <a:xfrm rot="5400000">
              <a:off x="-228743" y="4377112"/>
              <a:ext cx="1524959" cy="1067471"/>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txBox="1"/>
            <p:nvPr/>
          </p:nvSpPr>
          <p:spPr>
            <a:xfrm>
              <a:off x="2" y="4682104"/>
              <a:ext cx="1067471" cy="457488"/>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None/>
              </a:pPr>
              <a:r>
                <a:rPr b="1" lang="en-US" sz="2500">
                  <a:solidFill>
                    <a:schemeClr val="lt1"/>
                  </a:solidFill>
                  <a:latin typeface="Calibri"/>
                  <a:ea typeface="Calibri"/>
                  <a:cs typeface="Calibri"/>
                  <a:sym typeface="Calibri"/>
                </a:rPr>
                <a:t>Solis 4</a:t>
              </a:r>
              <a:endParaRPr/>
            </a:p>
          </p:txBody>
        </p:sp>
        <p:sp>
          <p:nvSpPr>
            <p:cNvPr id="353" name="Google Shape;353;p14"/>
            <p:cNvSpPr/>
            <p:nvPr/>
          </p:nvSpPr>
          <p:spPr>
            <a:xfrm rot="5400000">
              <a:off x="8244068" y="-3028227"/>
              <a:ext cx="991223" cy="15344417"/>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4"/>
            <p:cNvSpPr txBox="1"/>
            <p:nvPr/>
          </p:nvSpPr>
          <p:spPr>
            <a:xfrm>
              <a:off x="1067471" y="4196758"/>
              <a:ext cx="15296029" cy="894447"/>
            </a:xfrm>
            <a:prstGeom prst="rect">
              <a:avLst/>
            </a:prstGeom>
            <a:noFill/>
            <a:ln>
              <a:noFill/>
            </a:ln>
          </p:spPr>
          <p:txBody>
            <a:bodyPr anchorCtr="0" anchor="ctr" bIns="12700" lIns="142225"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Piedāvāto risinājumu analīze un izvērtēšana</a:t>
              </a:r>
              <a:endParaRPr b="0" i="0" sz="2000" u="none" cap="none" strike="noStrike">
                <a:solidFill>
                  <a:schemeClr val="dk1"/>
                </a:solidFill>
                <a:latin typeface="Calibri"/>
                <a:ea typeface="Calibri"/>
                <a:cs typeface="Calibri"/>
                <a:sym typeface="Calibri"/>
              </a:endParaRPr>
            </a:p>
          </p:txBody>
        </p:sp>
      </p:grpSp>
      <p:sp>
        <p:nvSpPr>
          <p:cNvPr id="355" name="Google Shape;355;p14"/>
          <p:cNvSpPr txBox="1"/>
          <p:nvPr/>
        </p:nvSpPr>
        <p:spPr>
          <a:xfrm>
            <a:off x="938055" y="1485900"/>
            <a:ext cx="16816545" cy="629660"/>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4000">
                <a:solidFill>
                  <a:schemeClr val="dk1"/>
                </a:solidFill>
                <a:latin typeface="Calibri"/>
                <a:ea typeface="Calibri"/>
                <a:cs typeface="Calibri"/>
                <a:sym typeface="Calibri"/>
              </a:rPr>
              <a:t>Prātošanas (brainstorm) īstenošanas scenārijs</a:t>
            </a:r>
            <a:endParaRPr sz="2500">
              <a:solidFill>
                <a:srgbClr val="002060"/>
              </a:solidFill>
              <a:latin typeface="Calibri"/>
              <a:ea typeface="Calibri"/>
              <a:cs typeface="Calibri"/>
              <a:sym typeface="Calibri"/>
            </a:endParaRPr>
          </a:p>
        </p:txBody>
      </p:sp>
      <p:sp>
        <p:nvSpPr>
          <p:cNvPr id="356" name="Google Shape;356;p14"/>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357" name="Google Shape;357;p14"/>
          <p:cNvSpPr/>
          <p:nvPr/>
        </p:nvSpPr>
        <p:spPr>
          <a:xfrm>
            <a:off x="14943191" y="7760077"/>
            <a:ext cx="231473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Avots: pašu izstrādāts.</a:t>
            </a:r>
            <a:endParaRPr sz="1800">
              <a:solidFill>
                <a:schemeClr val="dk1"/>
              </a:solidFill>
              <a:latin typeface="Calibri"/>
              <a:ea typeface="Calibri"/>
              <a:cs typeface="Calibri"/>
              <a:sym typeface="Calibri"/>
            </a:endParaRPr>
          </a:p>
        </p:txBody>
      </p:sp>
    </p:spTree>
  </p:cSld>
  <p:clrMapOvr>
    <a:masterClrMapping/>
  </p:clrMapOvr>
  <p:transition>
    <p:whee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50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5"/>
          <p:cNvSpPr txBox="1"/>
          <p:nvPr>
            <p:ph idx="1" type="body"/>
          </p:nvPr>
        </p:nvSpPr>
        <p:spPr>
          <a:xfrm>
            <a:off x="944982" y="2513104"/>
            <a:ext cx="7127448" cy="271273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t/>
            </a:r>
            <a:endParaRPr sz="2400"/>
          </a:p>
          <a:p>
            <a:pPr indent="0" lvl="0" marL="0" rtl="0" algn="just">
              <a:lnSpc>
                <a:spcPct val="150000"/>
              </a:lnSpc>
              <a:spcBef>
                <a:spcPts val="0"/>
              </a:spcBef>
              <a:spcAft>
                <a:spcPts val="0"/>
              </a:spcAft>
              <a:buNone/>
            </a:pPr>
            <a:r>
              <a:rPr b="1" lang="en-US" sz="2400"/>
              <a:t>Piemērs: </a:t>
            </a:r>
            <a:r>
              <a:rPr lang="en-US" sz="2400"/>
              <a:t>Divi studenti gatavojas izveidot jaunuzņēmumu.</a:t>
            </a:r>
            <a:endParaRPr/>
          </a:p>
          <a:p>
            <a:pPr indent="0" lvl="0" marL="0" rtl="0" algn="just">
              <a:lnSpc>
                <a:spcPct val="150000"/>
              </a:lnSpc>
              <a:spcBef>
                <a:spcPts val="0"/>
              </a:spcBef>
              <a:spcAft>
                <a:spcPts val="0"/>
              </a:spcAft>
              <a:buNone/>
            </a:pPr>
            <a:r>
              <a:rPr lang="en-US" sz="2400"/>
              <a:t>Jaunie studenti cīnās ar jaunās ekonomiskās aktivitātes finansēšanas problēmu. Prāta vētras rezultātā skolēni izstrādāja šādus uzņēmējdarbības finansēšanas veidus.</a:t>
            </a:r>
            <a:endParaRPr sz="2400"/>
          </a:p>
        </p:txBody>
      </p:sp>
      <p:sp>
        <p:nvSpPr>
          <p:cNvPr id="363" name="Google Shape;363;p15"/>
          <p:cNvSpPr txBox="1"/>
          <p:nvPr/>
        </p:nvSpPr>
        <p:spPr>
          <a:xfrm>
            <a:off x="938055" y="1485900"/>
            <a:ext cx="16816545" cy="629660"/>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4000">
                <a:solidFill>
                  <a:schemeClr val="dk1"/>
                </a:solidFill>
                <a:latin typeface="Calibri"/>
                <a:ea typeface="Calibri"/>
                <a:cs typeface="Calibri"/>
                <a:sym typeface="Calibri"/>
              </a:rPr>
              <a:t>Prātošanas (brainstorm) piemērs</a:t>
            </a:r>
            <a:endParaRPr sz="2500">
              <a:solidFill>
                <a:srgbClr val="002060"/>
              </a:solidFill>
              <a:latin typeface="Calibri"/>
              <a:ea typeface="Calibri"/>
              <a:cs typeface="Calibri"/>
              <a:sym typeface="Calibri"/>
            </a:endParaRPr>
          </a:p>
        </p:txBody>
      </p:sp>
      <p:grpSp>
        <p:nvGrpSpPr>
          <p:cNvPr id="364" name="Google Shape;364;p15"/>
          <p:cNvGrpSpPr/>
          <p:nvPr/>
        </p:nvGrpSpPr>
        <p:grpSpPr>
          <a:xfrm>
            <a:off x="8579477" y="1185697"/>
            <a:ext cx="6920244" cy="6795504"/>
            <a:chOff x="1416677" y="4597"/>
            <a:chExt cx="6920244" cy="6795504"/>
          </a:xfrm>
        </p:grpSpPr>
        <p:sp>
          <p:nvSpPr>
            <p:cNvPr id="365" name="Google Shape;365;p15"/>
            <p:cNvSpPr/>
            <p:nvPr/>
          </p:nvSpPr>
          <p:spPr>
            <a:xfrm>
              <a:off x="3639652" y="2552357"/>
              <a:ext cx="2474294" cy="1957387"/>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
            <p:cNvSpPr txBox="1"/>
            <p:nvPr/>
          </p:nvSpPr>
          <p:spPr>
            <a:xfrm>
              <a:off x="4002004" y="2839010"/>
              <a:ext cx="1749590" cy="1384081"/>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Kā finansēt uzņēmuma dibināšanu?</a:t>
              </a:r>
              <a:endParaRPr sz="1800">
                <a:solidFill>
                  <a:schemeClr val="lt1"/>
                </a:solidFill>
                <a:latin typeface="Calibri"/>
                <a:ea typeface="Calibri"/>
                <a:cs typeface="Calibri"/>
                <a:sym typeface="Calibri"/>
              </a:endParaRPr>
            </a:p>
          </p:txBody>
        </p:sp>
        <p:sp>
          <p:nvSpPr>
            <p:cNvPr id="367" name="Google Shape;367;p15"/>
            <p:cNvSpPr/>
            <p:nvPr/>
          </p:nvSpPr>
          <p:spPr>
            <a:xfrm rot="-5400000">
              <a:off x="4668480" y="1838337"/>
              <a:ext cx="416638" cy="665511"/>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5"/>
            <p:cNvSpPr txBox="1"/>
            <p:nvPr/>
          </p:nvSpPr>
          <p:spPr>
            <a:xfrm rot="-5400000">
              <a:off x="4730976" y="2033935"/>
              <a:ext cx="291647" cy="3993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200">
                <a:solidFill>
                  <a:schemeClr val="lt1"/>
                </a:solidFill>
                <a:latin typeface="Calibri"/>
                <a:ea typeface="Calibri"/>
                <a:cs typeface="Calibri"/>
                <a:sym typeface="Calibri"/>
              </a:endParaRPr>
            </a:p>
          </p:txBody>
        </p:sp>
        <p:sp>
          <p:nvSpPr>
            <p:cNvPr id="369" name="Google Shape;369;p15"/>
            <p:cNvSpPr/>
            <p:nvPr/>
          </p:nvSpPr>
          <p:spPr>
            <a:xfrm>
              <a:off x="3995975" y="4597"/>
              <a:ext cx="1761648" cy="176164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5"/>
            <p:cNvSpPr txBox="1"/>
            <p:nvPr/>
          </p:nvSpPr>
          <p:spPr>
            <a:xfrm>
              <a:off x="4253962" y="262584"/>
              <a:ext cx="1245674" cy="124567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None/>
              </a:pPr>
              <a:r>
                <a:rPr lang="en-US" sz="2000">
                  <a:solidFill>
                    <a:schemeClr val="lt1"/>
                  </a:solidFill>
                  <a:latin typeface="Calibri"/>
                  <a:ea typeface="Calibri"/>
                  <a:cs typeface="Calibri"/>
                  <a:sym typeface="Calibri"/>
                </a:rPr>
                <a:t>Pašu uzkrājumi</a:t>
              </a:r>
              <a:endParaRPr sz="2000">
                <a:solidFill>
                  <a:schemeClr val="lt1"/>
                </a:solidFill>
                <a:latin typeface="Calibri"/>
                <a:ea typeface="Calibri"/>
                <a:cs typeface="Calibri"/>
                <a:sym typeface="Calibri"/>
              </a:endParaRPr>
            </a:p>
          </p:txBody>
        </p:sp>
        <p:sp>
          <p:nvSpPr>
            <p:cNvPr id="371" name="Google Shape;371;p15"/>
            <p:cNvSpPr/>
            <p:nvPr/>
          </p:nvSpPr>
          <p:spPr>
            <a:xfrm rot="-2314286">
              <a:off x="5822341" y="2306800"/>
              <a:ext cx="344714" cy="665511"/>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5"/>
            <p:cNvSpPr txBox="1"/>
            <p:nvPr/>
          </p:nvSpPr>
          <p:spPr>
            <a:xfrm rot="-2314286">
              <a:off x="5833622" y="2472141"/>
              <a:ext cx="241300" cy="3993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200">
                <a:solidFill>
                  <a:schemeClr val="lt1"/>
                </a:solidFill>
                <a:latin typeface="Calibri"/>
                <a:ea typeface="Calibri"/>
                <a:cs typeface="Calibri"/>
                <a:sym typeface="Calibri"/>
              </a:endParaRPr>
            </a:p>
          </p:txBody>
        </p:sp>
        <p:sp>
          <p:nvSpPr>
            <p:cNvPr id="373" name="Google Shape;373;p15"/>
            <p:cNvSpPr/>
            <p:nvPr/>
          </p:nvSpPr>
          <p:spPr>
            <a:xfrm>
              <a:off x="6064411" y="1000703"/>
              <a:ext cx="1761648" cy="176164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5"/>
            <p:cNvSpPr txBox="1"/>
            <p:nvPr/>
          </p:nvSpPr>
          <p:spPr>
            <a:xfrm>
              <a:off x="6322398" y="1258690"/>
              <a:ext cx="1245674" cy="124567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lang="en-US" sz="2400">
                  <a:solidFill>
                    <a:schemeClr val="lt1"/>
                  </a:solidFill>
                  <a:latin typeface="Calibri"/>
                  <a:ea typeface="Calibri"/>
                  <a:cs typeface="Calibri"/>
                  <a:sym typeface="Calibri"/>
                </a:rPr>
                <a:t>Biznesa eņģelis</a:t>
              </a:r>
              <a:endParaRPr sz="2400">
                <a:solidFill>
                  <a:schemeClr val="lt1"/>
                </a:solidFill>
                <a:latin typeface="Calibri"/>
                <a:ea typeface="Calibri"/>
                <a:cs typeface="Calibri"/>
                <a:sym typeface="Calibri"/>
              </a:endParaRPr>
            </a:p>
          </p:txBody>
        </p:sp>
        <p:sp>
          <p:nvSpPr>
            <p:cNvPr id="375" name="Google Shape;375;p15"/>
            <p:cNvSpPr/>
            <p:nvPr/>
          </p:nvSpPr>
          <p:spPr>
            <a:xfrm rot="771429">
              <a:off x="6178854" y="3528479"/>
              <a:ext cx="289154" cy="665511"/>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5"/>
            <p:cNvSpPr txBox="1"/>
            <p:nvPr/>
          </p:nvSpPr>
          <p:spPr>
            <a:xfrm rot="771429">
              <a:off x="6179941" y="3651930"/>
              <a:ext cx="202408" cy="3993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200">
                <a:solidFill>
                  <a:schemeClr val="lt1"/>
                </a:solidFill>
                <a:latin typeface="Calibri"/>
                <a:ea typeface="Calibri"/>
                <a:cs typeface="Calibri"/>
                <a:sym typeface="Calibri"/>
              </a:endParaRPr>
            </a:p>
          </p:txBody>
        </p:sp>
        <p:sp>
          <p:nvSpPr>
            <p:cNvPr id="377" name="Google Shape;377;p15"/>
            <p:cNvSpPr/>
            <p:nvPr/>
          </p:nvSpPr>
          <p:spPr>
            <a:xfrm>
              <a:off x="6575273" y="3238934"/>
              <a:ext cx="1761648" cy="176164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5"/>
            <p:cNvSpPr txBox="1"/>
            <p:nvPr/>
          </p:nvSpPr>
          <p:spPr>
            <a:xfrm>
              <a:off x="6833260" y="3496921"/>
              <a:ext cx="1245674" cy="124567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None/>
              </a:pPr>
              <a:r>
                <a:rPr lang="en-US" sz="2000">
                  <a:solidFill>
                    <a:schemeClr val="lt1"/>
                  </a:solidFill>
                  <a:latin typeface="Calibri"/>
                  <a:ea typeface="Calibri"/>
                  <a:cs typeface="Calibri"/>
                  <a:sym typeface="Calibri"/>
                </a:rPr>
                <a:t>Sēklas kapitāls</a:t>
              </a:r>
              <a:endParaRPr sz="2000">
                <a:solidFill>
                  <a:schemeClr val="lt1"/>
                </a:solidFill>
                <a:latin typeface="Calibri"/>
                <a:ea typeface="Calibri"/>
                <a:cs typeface="Calibri"/>
                <a:sym typeface="Calibri"/>
              </a:endParaRPr>
            </a:p>
          </p:txBody>
        </p:sp>
        <p:sp>
          <p:nvSpPr>
            <p:cNvPr id="379" name="Google Shape;379;p15"/>
            <p:cNvSpPr/>
            <p:nvPr/>
          </p:nvSpPr>
          <p:spPr>
            <a:xfrm rot="3879993">
              <a:off x="5268019" y="4440305"/>
              <a:ext cx="393528" cy="665511"/>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5"/>
            <p:cNvSpPr txBox="1"/>
            <p:nvPr/>
          </p:nvSpPr>
          <p:spPr>
            <a:xfrm rot="3879993">
              <a:off x="5301790" y="4520055"/>
              <a:ext cx="275470" cy="3993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200">
                <a:solidFill>
                  <a:schemeClr val="lt1"/>
                </a:solidFill>
                <a:latin typeface="Calibri"/>
                <a:ea typeface="Calibri"/>
                <a:cs typeface="Calibri"/>
                <a:sym typeface="Calibri"/>
              </a:endParaRPr>
            </a:p>
          </p:txBody>
        </p:sp>
        <p:sp>
          <p:nvSpPr>
            <p:cNvPr id="381" name="Google Shape;381;p15"/>
            <p:cNvSpPr/>
            <p:nvPr/>
          </p:nvSpPr>
          <p:spPr>
            <a:xfrm>
              <a:off x="5124470" y="5033972"/>
              <a:ext cx="1761648" cy="176164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5"/>
            <p:cNvSpPr txBox="1"/>
            <p:nvPr/>
          </p:nvSpPr>
          <p:spPr>
            <a:xfrm>
              <a:off x="5382457" y="5291959"/>
              <a:ext cx="1245674" cy="124567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lang="en-US" sz="2400">
                  <a:solidFill>
                    <a:schemeClr val="lt1"/>
                  </a:solidFill>
                  <a:latin typeface="Calibri"/>
                  <a:ea typeface="Calibri"/>
                  <a:cs typeface="Calibri"/>
                  <a:sym typeface="Calibri"/>
                </a:rPr>
                <a:t>ES līdzekļi</a:t>
              </a:r>
              <a:endParaRPr sz="2400">
                <a:solidFill>
                  <a:schemeClr val="lt1"/>
                </a:solidFill>
                <a:latin typeface="Calibri"/>
                <a:ea typeface="Calibri"/>
                <a:cs typeface="Calibri"/>
                <a:sym typeface="Calibri"/>
              </a:endParaRPr>
            </a:p>
          </p:txBody>
        </p:sp>
        <p:sp>
          <p:nvSpPr>
            <p:cNvPr id="383" name="Google Shape;383;p15"/>
            <p:cNvSpPr/>
            <p:nvPr/>
          </p:nvSpPr>
          <p:spPr>
            <a:xfrm rot="6920083">
              <a:off x="4089669" y="4442479"/>
              <a:ext cx="396168" cy="665511"/>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5"/>
            <p:cNvSpPr txBox="1"/>
            <p:nvPr/>
          </p:nvSpPr>
          <p:spPr>
            <a:xfrm rot="-3879917">
              <a:off x="4174522" y="4521871"/>
              <a:ext cx="277318" cy="3993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200">
                <a:solidFill>
                  <a:schemeClr val="lt1"/>
                </a:solidFill>
                <a:latin typeface="Calibri"/>
                <a:ea typeface="Calibri"/>
                <a:cs typeface="Calibri"/>
                <a:sym typeface="Calibri"/>
              </a:endParaRPr>
            </a:p>
          </p:txBody>
        </p:sp>
        <p:sp>
          <p:nvSpPr>
            <p:cNvPr id="385" name="Google Shape;385;p15"/>
            <p:cNvSpPr/>
            <p:nvPr/>
          </p:nvSpPr>
          <p:spPr>
            <a:xfrm>
              <a:off x="2865294" y="5038453"/>
              <a:ext cx="1761648" cy="176164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5"/>
            <p:cNvSpPr txBox="1"/>
            <p:nvPr/>
          </p:nvSpPr>
          <p:spPr>
            <a:xfrm>
              <a:off x="3123281" y="5296440"/>
              <a:ext cx="1245674" cy="124567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None/>
              </a:pPr>
              <a:r>
                <a:rPr lang="en-US" sz="2000">
                  <a:solidFill>
                    <a:schemeClr val="lt1"/>
                  </a:solidFill>
                  <a:latin typeface="Calibri"/>
                  <a:ea typeface="Calibri"/>
                  <a:cs typeface="Calibri"/>
                  <a:sym typeface="Calibri"/>
                </a:rPr>
                <a:t>Neatgriežama subsīdija no Darba biroja</a:t>
              </a:r>
              <a:endParaRPr sz="2000">
                <a:solidFill>
                  <a:schemeClr val="lt1"/>
                </a:solidFill>
                <a:latin typeface="Calibri"/>
                <a:ea typeface="Calibri"/>
                <a:cs typeface="Calibri"/>
                <a:sym typeface="Calibri"/>
              </a:endParaRPr>
            </a:p>
          </p:txBody>
        </p:sp>
        <p:sp>
          <p:nvSpPr>
            <p:cNvPr id="387" name="Google Shape;387;p15"/>
            <p:cNvSpPr/>
            <p:nvPr/>
          </p:nvSpPr>
          <p:spPr>
            <a:xfrm rot="10028571">
              <a:off x="3285591" y="3528479"/>
              <a:ext cx="289154" cy="665511"/>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5"/>
            <p:cNvSpPr txBox="1"/>
            <p:nvPr/>
          </p:nvSpPr>
          <p:spPr>
            <a:xfrm rot="-771429">
              <a:off x="3371250" y="3651930"/>
              <a:ext cx="202408" cy="3993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200">
                <a:solidFill>
                  <a:schemeClr val="lt1"/>
                </a:solidFill>
                <a:latin typeface="Calibri"/>
                <a:ea typeface="Calibri"/>
                <a:cs typeface="Calibri"/>
                <a:sym typeface="Calibri"/>
              </a:endParaRPr>
            </a:p>
          </p:txBody>
        </p:sp>
        <p:sp>
          <p:nvSpPr>
            <p:cNvPr id="389" name="Google Shape;389;p15"/>
            <p:cNvSpPr/>
            <p:nvPr/>
          </p:nvSpPr>
          <p:spPr>
            <a:xfrm>
              <a:off x="1416677" y="3238934"/>
              <a:ext cx="1761648" cy="176164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5"/>
            <p:cNvSpPr txBox="1"/>
            <p:nvPr/>
          </p:nvSpPr>
          <p:spPr>
            <a:xfrm>
              <a:off x="1674664" y="3496921"/>
              <a:ext cx="1245674" cy="124567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lang="en-US" sz="2400">
                  <a:solidFill>
                    <a:schemeClr val="lt1"/>
                  </a:solidFill>
                  <a:latin typeface="Calibri"/>
                  <a:ea typeface="Calibri"/>
                  <a:cs typeface="Calibri"/>
                  <a:sym typeface="Calibri"/>
                </a:rPr>
                <a:t>Loterijas spēle</a:t>
              </a:r>
              <a:endParaRPr sz="2400">
                <a:solidFill>
                  <a:schemeClr val="lt1"/>
                </a:solidFill>
                <a:latin typeface="Calibri"/>
                <a:ea typeface="Calibri"/>
                <a:cs typeface="Calibri"/>
                <a:sym typeface="Calibri"/>
              </a:endParaRPr>
            </a:p>
          </p:txBody>
        </p:sp>
        <p:sp>
          <p:nvSpPr>
            <p:cNvPr id="391" name="Google Shape;391;p15"/>
            <p:cNvSpPr/>
            <p:nvPr/>
          </p:nvSpPr>
          <p:spPr>
            <a:xfrm rot="-8485714">
              <a:off x="3622973" y="2323901"/>
              <a:ext cx="314742" cy="665511"/>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5"/>
            <p:cNvSpPr txBox="1"/>
            <p:nvPr/>
          </p:nvSpPr>
          <p:spPr>
            <a:xfrm rot="2314286">
              <a:off x="3707096" y="2486439"/>
              <a:ext cx="220319" cy="39930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200">
                <a:solidFill>
                  <a:schemeClr val="lt1"/>
                </a:solidFill>
                <a:latin typeface="Calibri"/>
                <a:ea typeface="Calibri"/>
                <a:cs typeface="Calibri"/>
                <a:sym typeface="Calibri"/>
              </a:endParaRPr>
            </a:p>
          </p:txBody>
        </p:sp>
        <p:sp>
          <p:nvSpPr>
            <p:cNvPr id="393" name="Google Shape;393;p15"/>
            <p:cNvSpPr/>
            <p:nvPr/>
          </p:nvSpPr>
          <p:spPr>
            <a:xfrm>
              <a:off x="1828799" y="1000703"/>
              <a:ext cx="1959129" cy="176164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5"/>
            <p:cNvSpPr txBox="1"/>
            <p:nvPr/>
          </p:nvSpPr>
          <p:spPr>
            <a:xfrm>
              <a:off x="2115707" y="1258690"/>
              <a:ext cx="1385313" cy="124567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lang="en-US" sz="2400">
                  <a:solidFill>
                    <a:schemeClr val="lt1"/>
                  </a:solidFill>
                  <a:latin typeface="Calibri"/>
                  <a:ea typeface="Calibri"/>
                  <a:cs typeface="Calibri"/>
                  <a:sym typeface="Calibri"/>
                </a:rPr>
                <a:t>Pārdod īpašumu</a:t>
              </a:r>
              <a:endParaRPr sz="2400">
                <a:solidFill>
                  <a:schemeClr val="lt1"/>
                </a:solidFill>
                <a:latin typeface="Calibri"/>
                <a:ea typeface="Calibri"/>
                <a:cs typeface="Calibri"/>
                <a:sym typeface="Calibri"/>
              </a:endParaRPr>
            </a:p>
          </p:txBody>
        </p:sp>
      </p:grpSp>
      <p:sp>
        <p:nvSpPr>
          <p:cNvPr id="395" name="Google Shape;395;p15"/>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396" name="Google Shape;396;p15"/>
          <p:cNvSpPr/>
          <p:nvPr/>
        </p:nvSpPr>
        <p:spPr>
          <a:xfrm>
            <a:off x="10941260" y="8001020"/>
            <a:ext cx="231473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Avots: pašu izstrādāts.</a:t>
            </a:r>
            <a:endParaRPr sz="1800">
              <a:solidFill>
                <a:schemeClr val="dk1"/>
              </a:solidFill>
              <a:latin typeface="Calibri"/>
              <a:ea typeface="Calibri"/>
              <a:cs typeface="Calibri"/>
              <a:sym typeface="Calibri"/>
            </a:endParaRPr>
          </a:p>
        </p:txBody>
      </p:sp>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6"/>
          <p:cNvSpPr txBox="1"/>
          <p:nvPr/>
        </p:nvSpPr>
        <p:spPr>
          <a:xfrm>
            <a:off x="938055" y="1485900"/>
            <a:ext cx="16816545" cy="1027204"/>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243255"/>
                </a:solidFill>
                <a:latin typeface="Calibri"/>
                <a:ea typeface="Calibri"/>
                <a:cs typeface="Calibri"/>
                <a:sym typeface="Calibri"/>
              </a:rPr>
              <a:t>4. </a:t>
            </a:r>
            <a:r>
              <a:rPr b="1" lang="en-US" sz="4000">
                <a:solidFill>
                  <a:schemeClr val="dk1"/>
                </a:solidFill>
                <a:latin typeface="Calibri"/>
                <a:ea typeface="Calibri"/>
                <a:cs typeface="Calibri"/>
                <a:sym typeface="Calibri"/>
              </a:rPr>
              <a:t>Piedāvāto risinājumu ietekmes pārbaude</a:t>
            </a:r>
            <a:endParaRPr sz="2000">
              <a:solidFill>
                <a:srgbClr val="002060"/>
              </a:solidFill>
              <a:latin typeface="Tahoma"/>
              <a:ea typeface="Tahoma"/>
              <a:cs typeface="Tahoma"/>
              <a:sym typeface="Tahoma"/>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p:txBody>
      </p:sp>
      <p:sp>
        <p:nvSpPr>
          <p:cNvPr id="403" name="Google Shape;403;p1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04" name="Google Shape;404;p1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05" name="Google Shape;405;p1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06" name="Google Shape;406;p16"/>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6"/>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grpSp>
        <p:nvGrpSpPr>
          <p:cNvPr id="408" name="Google Shape;408;p16"/>
          <p:cNvGrpSpPr/>
          <p:nvPr/>
        </p:nvGrpSpPr>
        <p:grpSpPr>
          <a:xfrm>
            <a:off x="4981259" y="2377230"/>
            <a:ext cx="7944480" cy="5159740"/>
            <a:chOff x="1095059" y="0"/>
            <a:chExt cx="7944480" cy="5159740"/>
          </a:xfrm>
        </p:grpSpPr>
        <p:sp>
          <p:nvSpPr>
            <p:cNvPr id="409" name="Google Shape;409;p16"/>
            <p:cNvSpPr/>
            <p:nvPr/>
          </p:nvSpPr>
          <p:spPr>
            <a:xfrm>
              <a:off x="1095059" y="2199657"/>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6"/>
            <p:cNvSpPr txBox="1"/>
            <p:nvPr/>
          </p:nvSpPr>
          <p:spPr>
            <a:xfrm>
              <a:off x="1117433" y="2222031"/>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Alternatīva</a:t>
              </a:r>
              <a:endParaRPr sz="2100">
                <a:solidFill>
                  <a:schemeClr val="lt1"/>
                </a:solidFill>
                <a:latin typeface="Calibri"/>
                <a:ea typeface="Calibri"/>
                <a:cs typeface="Calibri"/>
                <a:sym typeface="Calibri"/>
              </a:endParaRPr>
            </a:p>
          </p:txBody>
        </p:sp>
        <p:sp>
          <p:nvSpPr>
            <p:cNvPr id="411" name="Google Shape;411;p16"/>
            <p:cNvSpPr/>
            <p:nvPr/>
          </p:nvSpPr>
          <p:spPr>
            <a:xfrm rot="-4249260">
              <a:off x="1998301" y="1689811"/>
              <a:ext cx="1860199" cy="26630"/>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6"/>
            <p:cNvSpPr txBox="1"/>
            <p:nvPr/>
          </p:nvSpPr>
          <p:spPr>
            <a:xfrm rot="-4249260">
              <a:off x="2881896" y="1656622"/>
              <a:ext cx="93009" cy="9300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600">
                <a:solidFill>
                  <a:schemeClr val="dk1"/>
                </a:solidFill>
                <a:latin typeface="Calibri"/>
                <a:ea typeface="Calibri"/>
                <a:cs typeface="Calibri"/>
                <a:sym typeface="Calibri"/>
              </a:endParaRPr>
            </a:p>
          </p:txBody>
        </p:sp>
        <p:sp>
          <p:nvSpPr>
            <p:cNvPr id="413" name="Google Shape;413;p16"/>
            <p:cNvSpPr/>
            <p:nvPr/>
          </p:nvSpPr>
          <p:spPr>
            <a:xfrm>
              <a:off x="3233958" y="442704"/>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6"/>
            <p:cNvSpPr txBox="1"/>
            <p:nvPr/>
          </p:nvSpPr>
          <p:spPr>
            <a:xfrm>
              <a:off x="3256332" y="465078"/>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vai tas ir iespējams</a:t>
              </a:r>
              <a:endParaRPr sz="2100">
                <a:solidFill>
                  <a:schemeClr val="lt1"/>
                </a:solidFill>
                <a:latin typeface="Calibri"/>
                <a:ea typeface="Calibri"/>
                <a:cs typeface="Calibri"/>
                <a:sym typeface="Calibri"/>
              </a:endParaRPr>
            </a:p>
          </p:txBody>
        </p:sp>
        <p:sp>
          <p:nvSpPr>
            <p:cNvPr id="415" name="Google Shape;415;p16"/>
            <p:cNvSpPr/>
            <p:nvPr/>
          </p:nvSpPr>
          <p:spPr>
            <a:xfrm rot="-2277472">
              <a:off x="4685616" y="589983"/>
              <a:ext cx="719749"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6"/>
            <p:cNvSpPr txBox="1"/>
            <p:nvPr/>
          </p:nvSpPr>
          <p:spPr>
            <a:xfrm rot="-2277472">
              <a:off x="5027497" y="585304"/>
              <a:ext cx="35987" cy="3598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17" name="Google Shape;417;p16"/>
            <p:cNvSpPr/>
            <p:nvPr/>
          </p:nvSpPr>
          <p:spPr>
            <a:xfrm>
              <a:off x="5329238" y="0"/>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6"/>
            <p:cNvSpPr txBox="1"/>
            <p:nvPr/>
          </p:nvSpPr>
          <p:spPr>
            <a:xfrm>
              <a:off x="5351612" y="22374"/>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Jā</a:t>
              </a:r>
              <a:endParaRPr sz="2100">
                <a:solidFill>
                  <a:schemeClr val="lt1"/>
                </a:solidFill>
                <a:latin typeface="Calibri"/>
                <a:ea typeface="Calibri"/>
                <a:cs typeface="Calibri"/>
                <a:sym typeface="Calibri"/>
              </a:endParaRPr>
            </a:p>
          </p:txBody>
        </p:sp>
        <p:sp>
          <p:nvSpPr>
            <p:cNvPr id="419" name="Google Shape;419;p16"/>
            <p:cNvSpPr/>
            <p:nvPr/>
          </p:nvSpPr>
          <p:spPr>
            <a:xfrm rot="18201">
              <a:off x="6857019" y="370364"/>
              <a:ext cx="654741"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6"/>
            <p:cNvSpPr txBox="1"/>
            <p:nvPr/>
          </p:nvSpPr>
          <p:spPr>
            <a:xfrm rot="18201">
              <a:off x="7168021" y="367310"/>
              <a:ext cx="32737" cy="3273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21" name="Google Shape;421;p16"/>
            <p:cNvSpPr/>
            <p:nvPr/>
          </p:nvSpPr>
          <p:spPr>
            <a:xfrm>
              <a:off x="7511755" y="3466"/>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6"/>
            <p:cNvSpPr txBox="1"/>
            <p:nvPr/>
          </p:nvSpPr>
          <p:spPr>
            <a:xfrm>
              <a:off x="7534129" y="25840"/>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tālākai izskatīšanai</a:t>
              </a:r>
              <a:endParaRPr sz="2100">
                <a:solidFill>
                  <a:schemeClr val="lt1"/>
                </a:solidFill>
                <a:latin typeface="Calibri"/>
                <a:ea typeface="Calibri"/>
                <a:cs typeface="Calibri"/>
                <a:sym typeface="Calibri"/>
              </a:endParaRPr>
            </a:p>
          </p:txBody>
        </p:sp>
        <p:sp>
          <p:nvSpPr>
            <p:cNvPr id="423" name="Google Shape;423;p16"/>
            <p:cNvSpPr/>
            <p:nvPr/>
          </p:nvSpPr>
          <p:spPr>
            <a:xfrm rot="2142401">
              <a:off x="4691005" y="1030954"/>
              <a:ext cx="752589"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6"/>
            <p:cNvSpPr txBox="1"/>
            <p:nvPr/>
          </p:nvSpPr>
          <p:spPr>
            <a:xfrm rot="2142401">
              <a:off x="5048485" y="1025455"/>
              <a:ext cx="37629" cy="3762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25" name="Google Shape;425;p16"/>
            <p:cNvSpPr/>
            <p:nvPr/>
          </p:nvSpPr>
          <p:spPr>
            <a:xfrm>
              <a:off x="5372856" y="881942"/>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6"/>
            <p:cNvSpPr txBox="1"/>
            <p:nvPr/>
          </p:nvSpPr>
          <p:spPr>
            <a:xfrm>
              <a:off x="5395230" y="904316"/>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Nē</a:t>
              </a:r>
              <a:endParaRPr sz="2100">
                <a:solidFill>
                  <a:schemeClr val="lt1"/>
                </a:solidFill>
                <a:latin typeface="Calibri"/>
                <a:ea typeface="Calibri"/>
                <a:cs typeface="Calibri"/>
                <a:sym typeface="Calibri"/>
              </a:endParaRPr>
            </a:p>
          </p:txBody>
        </p:sp>
        <p:sp>
          <p:nvSpPr>
            <p:cNvPr id="427" name="Google Shape;427;p16"/>
            <p:cNvSpPr/>
            <p:nvPr/>
          </p:nvSpPr>
          <p:spPr>
            <a:xfrm>
              <a:off x="6900641" y="1250573"/>
              <a:ext cx="611113"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6"/>
            <p:cNvSpPr txBox="1"/>
            <p:nvPr/>
          </p:nvSpPr>
          <p:spPr>
            <a:xfrm>
              <a:off x="7190920" y="1248611"/>
              <a:ext cx="30555" cy="3055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29" name="Google Shape;429;p16"/>
            <p:cNvSpPr/>
            <p:nvPr/>
          </p:nvSpPr>
          <p:spPr>
            <a:xfrm>
              <a:off x="7511755" y="881942"/>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6"/>
            <p:cNvSpPr txBox="1"/>
            <p:nvPr/>
          </p:nvSpPr>
          <p:spPr>
            <a:xfrm>
              <a:off x="7534129" y="904316"/>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tikt noraidītam</a:t>
              </a:r>
              <a:endParaRPr sz="2100">
                <a:solidFill>
                  <a:schemeClr val="lt1"/>
                </a:solidFill>
                <a:latin typeface="Calibri"/>
                <a:ea typeface="Calibri"/>
                <a:cs typeface="Calibri"/>
                <a:sym typeface="Calibri"/>
              </a:endParaRPr>
            </a:p>
          </p:txBody>
        </p:sp>
        <p:sp>
          <p:nvSpPr>
            <p:cNvPr id="431" name="Google Shape;431;p16"/>
            <p:cNvSpPr/>
            <p:nvPr/>
          </p:nvSpPr>
          <p:spPr>
            <a:xfrm>
              <a:off x="2622844" y="2568288"/>
              <a:ext cx="611113" cy="26630"/>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6"/>
            <p:cNvSpPr txBox="1"/>
            <p:nvPr/>
          </p:nvSpPr>
          <p:spPr>
            <a:xfrm>
              <a:off x="2913123" y="2566325"/>
              <a:ext cx="30555" cy="3055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33" name="Google Shape;433;p16"/>
            <p:cNvSpPr/>
            <p:nvPr/>
          </p:nvSpPr>
          <p:spPr>
            <a:xfrm>
              <a:off x="3233958" y="2199657"/>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6"/>
            <p:cNvSpPr txBox="1"/>
            <p:nvPr/>
          </p:nvSpPr>
          <p:spPr>
            <a:xfrm>
              <a:off x="3256332" y="2222031"/>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vai tas ir apmierinošs</a:t>
              </a:r>
              <a:endParaRPr sz="2100">
                <a:solidFill>
                  <a:schemeClr val="lt1"/>
                </a:solidFill>
                <a:latin typeface="Calibri"/>
                <a:ea typeface="Calibri"/>
                <a:cs typeface="Calibri"/>
                <a:sym typeface="Calibri"/>
              </a:endParaRPr>
            </a:p>
          </p:txBody>
        </p:sp>
        <p:sp>
          <p:nvSpPr>
            <p:cNvPr id="435" name="Google Shape;435;p16"/>
            <p:cNvSpPr/>
            <p:nvPr/>
          </p:nvSpPr>
          <p:spPr>
            <a:xfrm rot="-2142401">
              <a:off x="4691005" y="2348668"/>
              <a:ext cx="752589"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6"/>
            <p:cNvSpPr txBox="1"/>
            <p:nvPr/>
          </p:nvSpPr>
          <p:spPr>
            <a:xfrm rot="-2142401">
              <a:off x="5048485" y="2343169"/>
              <a:ext cx="37629" cy="3762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37" name="Google Shape;437;p16"/>
            <p:cNvSpPr/>
            <p:nvPr/>
          </p:nvSpPr>
          <p:spPr>
            <a:xfrm>
              <a:off x="5372856" y="1760419"/>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6"/>
            <p:cNvSpPr txBox="1"/>
            <p:nvPr/>
          </p:nvSpPr>
          <p:spPr>
            <a:xfrm>
              <a:off x="5395230" y="1782793"/>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b="1" lang="en-US" sz="2100">
                  <a:solidFill>
                    <a:schemeClr val="lt1"/>
                  </a:solidFill>
                  <a:latin typeface="Calibri"/>
                  <a:ea typeface="Calibri"/>
                  <a:cs typeface="Calibri"/>
                  <a:sym typeface="Calibri"/>
                </a:rPr>
                <a:t>Jā</a:t>
              </a:r>
              <a:endParaRPr b="1" sz="2100">
                <a:solidFill>
                  <a:schemeClr val="lt1"/>
                </a:solidFill>
                <a:latin typeface="Calibri"/>
                <a:ea typeface="Calibri"/>
                <a:cs typeface="Calibri"/>
                <a:sym typeface="Calibri"/>
              </a:endParaRPr>
            </a:p>
          </p:txBody>
        </p:sp>
        <p:sp>
          <p:nvSpPr>
            <p:cNvPr id="439" name="Google Shape;439;p16"/>
            <p:cNvSpPr/>
            <p:nvPr/>
          </p:nvSpPr>
          <p:spPr>
            <a:xfrm>
              <a:off x="6900641" y="2129049"/>
              <a:ext cx="611113"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6"/>
            <p:cNvSpPr txBox="1"/>
            <p:nvPr/>
          </p:nvSpPr>
          <p:spPr>
            <a:xfrm>
              <a:off x="7190920" y="2127087"/>
              <a:ext cx="30555" cy="3055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41" name="Google Shape;441;p16"/>
            <p:cNvSpPr/>
            <p:nvPr/>
          </p:nvSpPr>
          <p:spPr>
            <a:xfrm>
              <a:off x="7511755" y="1760419"/>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6"/>
            <p:cNvSpPr txBox="1"/>
            <p:nvPr/>
          </p:nvSpPr>
          <p:spPr>
            <a:xfrm>
              <a:off x="7534129" y="1782793"/>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tālākai izskatīšanai</a:t>
              </a:r>
              <a:endParaRPr sz="2100">
                <a:solidFill>
                  <a:schemeClr val="lt1"/>
                </a:solidFill>
                <a:latin typeface="Calibri"/>
                <a:ea typeface="Calibri"/>
                <a:cs typeface="Calibri"/>
                <a:sym typeface="Calibri"/>
              </a:endParaRPr>
            </a:p>
          </p:txBody>
        </p:sp>
        <p:sp>
          <p:nvSpPr>
            <p:cNvPr id="443" name="Google Shape;443;p16"/>
            <p:cNvSpPr/>
            <p:nvPr/>
          </p:nvSpPr>
          <p:spPr>
            <a:xfrm rot="2142401">
              <a:off x="4691005" y="2787907"/>
              <a:ext cx="752589"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6"/>
            <p:cNvSpPr txBox="1"/>
            <p:nvPr/>
          </p:nvSpPr>
          <p:spPr>
            <a:xfrm rot="2142401">
              <a:off x="5048485" y="2782407"/>
              <a:ext cx="37629" cy="3762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45" name="Google Shape;445;p16"/>
            <p:cNvSpPr/>
            <p:nvPr/>
          </p:nvSpPr>
          <p:spPr>
            <a:xfrm>
              <a:off x="5372856" y="2638895"/>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txBox="1"/>
            <p:nvPr/>
          </p:nvSpPr>
          <p:spPr>
            <a:xfrm>
              <a:off x="5395230" y="2661269"/>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Nē</a:t>
              </a:r>
              <a:endParaRPr sz="2100">
                <a:solidFill>
                  <a:schemeClr val="lt1"/>
                </a:solidFill>
                <a:latin typeface="Calibri"/>
                <a:ea typeface="Calibri"/>
                <a:cs typeface="Calibri"/>
                <a:sym typeface="Calibri"/>
              </a:endParaRPr>
            </a:p>
          </p:txBody>
        </p:sp>
        <p:sp>
          <p:nvSpPr>
            <p:cNvPr id="447" name="Google Shape;447;p16"/>
            <p:cNvSpPr/>
            <p:nvPr/>
          </p:nvSpPr>
          <p:spPr>
            <a:xfrm>
              <a:off x="6900641" y="3007526"/>
              <a:ext cx="611113"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6"/>
            <p:cNvSpPr txBox="1"/>
            <p:nvPr/>
          </p:nvSpPr>
          <p:spPr>
            <a:xfrm>
              <a:off x="7190920" y="3005563"/>
              <a:ext cx="30555" cy="3055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49" name="Google Shape;449;p16"/>
            <p:cNvSpPr/>
            <p:nvPr/>
          </p:nvSpPr>
          <p:spPr>
            <a:xfrm>
              <a:off x="7511755" y="2638895"/>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6"/>
            <p:cNvSpPr txBox="1"/>
            <p:nvPr/>
          </p:nvSpPr>
          <p:spPr>
            <a:xfrm>
              <a:off x="7534129" y="2661269"/>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tikt noraidītam</a:t>
              </a:r>
              <a:endParaRPr sz="2100">
                <a:solidFill>
                  <a:schemeClr val="lt1"/>
                </a:solidFill>
                <a:latin typeface="Calibri"/>
                <a:ea typeface="Calibri"/>
                <a:cs typeface="Calibri"/>
                <a:sym typeface="Calibri"/>
              </a:endParaRPr>
            </a:p>
          </p:txBody>
        </p:sp>
        <p:sp>
          <p:nvSpPr>
            <p:cNvPr id="451" name="Google Shape;451;p16"/>
            <p:cNvSpPr/>
            <p:nvPr/>
          </p:nvSpPr>
          <p:spPr>
            <a:xfrm rot="4249260">
              <a:off x="1998301" y="3446764"/>
              <a:ext cx="1860199" cy="26630"/>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6"/>
            <p:cNvSpPr txBox="1"/>
            <p:nvPr/>
          </p:nvSpPr>
          <p:spPr>
            <a:xfrm rot="4249260">
              <a:off x="2881896" y="3413574"/>
              <a:ext cx="93009" cy="9300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600">
                <a:solidFill>
                  <a:schemeClr val="dk1"/>
                </a:solidFill>
                <a:latin typeface="Calibri"/>
                <a:ea typeface="Calibri"/>
                <a:cs typeface="Calibri"/>
                <a:sym typeface="Calibri"/>
              </a:endParaRPr>
            </a:p>
          </p:txBody>
        </p:sp>
        <p:sp>
          <p:nvSpPr>
            <p:cNvPr id="453" name="Google Shape;453;p16"/>
            <p:cNvSpPr/>
            <p:nvPr/>
          </p:nvSpPr>
          <p:spPr>
            <a:xfrm>
              <a:off x="3233958" y="3956609"/>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6"/>
            <p:cNvSpPr txBox="1"/>
            <p:nvPr/>
          </p:nvSpPr>
          <p:spPr>
            <a:xfrm>
              <a:off x="3256332" y="3978983"/>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sekas ir pieņemamas</a:t>
              </a:r>
              <a:endParaRPr sz="2100">
                <a:solidFill>
                  <a:schemeClr val="lt1"/>
                </a:solidFill>
                <a:latin typeface="Calibri"/>
                <a:ea typeface="Calibri"/>
                <a:cs typeface="Calibri"/>
                <a:sym typeface="Calibri"/>
              </a:endParaRPr>
            </a:p>
          </p:txBody>
        </p:sp>
        <p:sp>
          <p:nvSpPr>
            <p:cNvPr id="455" name="Google Shape;455;p16"/>
            <p:cNvSpPr/>
            <p:nvPr/>
          </p:nvSpPr>
          <p:spPr>
            <a:xfrm rot="-2142401">
              <a:off x="4691005" y="4105621"/>
              <a:ext cx="752589"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6"/>
            <p:cNvSpPr txBox="1"/>
            <p:nvPr/>
          </p:nvSpPr>
          <p:spPr>
            <a:xfrm rot="-2142401">
              <a:off x="5048485" y="4100122"/>
              <a:ext cx="37629" cy="3762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57" name="Google Shape;457;p16"/>
            <p:cNvSpPr/>
            <p:nvPr/>
          </p:nvSpPr>
          <p:spPr>
            <a:xfrm>
              <a:off x="5372856" y="3517371"/>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6"/>
            <p:cNvSpPr txBox="1"/>
            <p:nvPr/>
          </p:nvSpPr>
          <p:spPr>
            <a:xfrm>
              <a:off x="5395230" y="3539745"/>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Jā</a:t>
              </a:r>
              <a:endParaRPr sz="2100">
                <a:solidFill>
                  <a:schemeClr val="lt1"/>
                </a:solidFill>
                <a:latin typeface="Calibri"/>
                <a:ea typeface="Calibri"/>
                <a:cs typeface="Calibri"/>
                <a:sym typeface="Calibri"/>
              </a:endParaRPr>
            </a:p>
          </p:txBody>
        </p:sp>
        <p:sp>
          <p:nvSpPr>
            <p:cNvPr id="459" name="Google Shape;459;p16"/>
            <p:cNvSpPr/>
            <p:nvPr/>
          </p:nvSpPr>
          <p:spPr>
            <a:xfrm>
              <a:off x="6900641" y="3886002"/>
              <a:ext cx="611113"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6"/>
            <p:cNvSpPr txBox="1"/>
            <p:nvPr/>
          </p:nvSpPr>
          <p:spPr>
            <a:xfrm>
              <a:off x="7190920" y="3884040"/>
              <a:ext cx="30555" cy="3055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61" name="Google Shape;461;p16"/>
            <p:cNvSpPr/>
            <p:nvPr/>
          </p:nvSpPr>
          <p:spPr>
            <a:xfrm>
              <a:off x="7511755" y="3517371"/>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6"/>
            <p:cNvSpPr txBox="1"/>
            <p:nvPr/>
          </p:nvSpPr>
          <p:spPr>
            <a:xfrm>
              <a:off x="7534129" y="3539745"/>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tālākai izskatīšanai</a:t>
              </a:r>
              <a:endParaRPr sz="2100">
                <a:solidFill>
                  <a:schemeClr val="lt1"/>
                </a:solidFill>
                <a:latin typeface="Calibri"/>
                <a:ea typeface="Calibri"/>
                <a:cs typeface="Calibri"/>
                <a:sym typeface="Calibri"/>
              </a:endParaRPr>
            </a:p>
          </p:txBody>
        </p:sp>
        <p:sp>
          <p:nvSpPr>
            <p:cNvPr id="463" name="Google Shape;463;p16"/>
            <p:cNvSpPr/>
            <p:nvPr/>
          </p:nvSpPr>
          <p:spPr>
            <a:xfrm rot="2142401">
              <a:off x="4691005" y="4544859"/>
              <a:ext cx="752589"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6"/>
            <p:cNvSpPr txBox="1"/>
            <p:nvPr/>
          </p:nvSpPr>
          <p:spPr>
            <a:xfrm rot="2142401">
              <a:off x="5048485" y="4539360"/>
              <a:ext cx="37629" cy="3762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65" name="Google Shape;465;p16"/>
            <p:cNvSpPr/>
            <p:nvPr/>
          </p:nvSpPr>
          <p:spPr>
            <a:xfrm>
              <a:off x="5372856" y="4395848"/>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6"/>
            <p:cNvSpPr txBox="1"/>
            <p:nvPr/>
          </p:nvSpPr>
          <p:spPr>
            <a:xfrm>
              <a:off x="5395230" y="4418222"/>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Nē</a:t>
              </a:r>
              <a:endParaRPr sz="2100">
                <a:solidFill>
                  <a:schemeClr val="lt1"/>
                </a:solidFill>
                <a:latin typeface="Calibri"/>
                <a:ea typeface="Calibri"/>
                <a:cs typeface="Calibri"/>
                <a:sym typeface="Calibri"/>
              </a:endParaRPr>
            </a:p>
          </p:txBody>
        </p:sp>
        <p:sp>
          <p:nvSpPr>
            <p:cNvPr id="467" name="Google Shape;467;p16"/>
            <p:cNvSpPr/>
            <p:nvPr/>
          </p:nvSpPr>
          <p:spPr>
            <a:xfrm>
              <a:off x="6900641" y="4764478"/>
              <a:ext cx="611113" cy="26630"/>
            </a:xfrm>
            <a:custGeom>
              <a:rect b="b" l="l" r="r" t="t"/>
              <a:pathLst>
                <a:path extrusionOk="0" h="120000" w="120000">
                  <a:moveTo>
                    <a:pt x="0" y="60000"/>
                  </a:moveTo>
                  <a:lnTo>
                    <a:pt x="120000" y="60000"/>
                  </a:lnTo>
                </a:path>
              </a:pathLst>
            </a:custGeom>
            <a:no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6"/>
            <p:cNvSpPr txBox="1"/>
            <p:nvPr/>
          </p:nvSpPr>
          <p:spPr>
            <a:xfrm>
              <a:off x="7190920" y="4762516"/>
              <a:ext cx="30555" cy="3055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69" name="Google Shape;469;p16"/>
            <p:cNvSpPr/>
            <p:nvPr/>
          </p:nvSpPr>
          <p:spPr>
            <a:xfrm>
              <a:off x="7511755" y="4395848"/>
              <a:ext cx="1527784" cy="7638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6"/>
            <p:cNvSpPr txBox="1"/>
            <p:nvPr/>
          </p:nvSpPr>
          <p:spPr>
            <a:xfrm>
              <a:off x="7534129" y="4418222"/>
              <a:ext cx="1483036" cy="719144"/>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None/>
              </a:pPr>
              <a:r>
                <a:rPr lang="en-US" sz="2100">
                  <a:solidFill>
                    <a:schemeClr val="lt1"/>
                  </a:solidFill>
                  <a:latin typeface="Calibri"/>
                  <a:ea typeface="Calibri"/>
                  <a:cs typeface="Calibri"/>
                  <a:sym typeface="Calibri"/>
                </a:rPr>
                <a:t>tikt noraidītam</a:t>
              </a:r>
              <a:endParaRPr sz="2100">
                <a:solidFill>
                  <a:schemeClr val="lt1"/>
                </a:solidFill>
                <a:latin typeface="Calibri"/>
                <a:ea typeface="Calibri"/>
                <a:cs typeface="Calibri"/>
                <a:sym typeface="Calibri"/>
              </a:endParaRPr>
            </a:p>
          </p:txBody>
        </p:sp>
      </p:grpSp>
      <p:sp>
        <p:nvSpPr>
          <p:cNvPr id="471" name="Google Shape;471;p16"/>
          <p:cNvSpPr/>
          <p:nvPr/>
        </p:nvSpPr>
        <p:spPr>
          <a:xfrm>
            <a:off x="7338456" y="7760077"/>
            <a:ext cx="225382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Avots: pašu izstrādāts</a:t>
            </a:r>
            <a:endParaRPr sz="1800">
              <a:solidFill>
                <a:schemeClr val="dk1"/>
              </a:solidFill>
              <a:latin typeface="Calibri"/>
              <a:ea typeface="Calibri"/>
              <a:cs typeface="Calibri"/>
              <a:sym typeface="Calibri"/>
            </a:endParaRPr>
          </a:p>
        </p:txBody>
      </p:sp>
    </p:spTree>
  </p:cSld>
  <p:clrMapOvr>
    <a:masterClrMapping/>
  </p:clrMapOvr>
  <p:transition>
    <p:wheel spokes="8"/>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7"/>
          <p:cNvSpPr txBox="1"/>
          <p:nvPr/>
        </p:nvSpPr>
        <p:spPr>
          <a:xfrm>
            <a:off x="938055" y="1485900"/>
            <a:ext cx="16816545" cy="102720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4. Piedāvāto risinājumu ietekmes pārbaude</a:t>
            </a:r>
            <a:endParaRPr sz="2000">
              <a:solidFill>
                <a:srgbClr val="002060"/>
              </a:solidFill>
              <a:latin typeface="Tahoma"/>
              <a:ea typeface="Tahoma"/>
              <a:cs typeface="Tahoma"/>
              <a:sym typeface="Tahoma"/>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p:txBody>
      </p:sp>
      <p:sp>
        <p:nvSpPr>
          <p:cNvPr id="477" name="Google Shape;477;p17"/>
          <p:cNvSpPr/>
          <p:nvPr/>
        </p:nvSpPr>
        <p:spPr>
          <a:xfrm>
            <a:off x="945938" y="2705100"/>
            <a:ext cx="15589462" cy="24776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Saskaņā ar komplicētās problēmu risināšanas teoriju ir jāmin trīs veidu faktori, kas pārbauda piedāvāto risinājumu ietekmi::</a:t>
            </a:r>
            <a:endParaRPr b="1" sz="2800">
              <a:solidFill>
                <a:schemeClr val="dk1"/>
              </a:solidFill>
              <a:latin typeface="Calibri"/>
              <a:ea typeface="Calibri"/>
              <a:cs typeface="Calibri"/>
              <a:sym typeface="Calibri"/>
            </a:endParaRPr>
          </a:p>
          <a:p>
            <a:pPr indent="-177800" lvl="0" marL="0" marR="0" rtl="0" algn="l">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Nestabili vides faktori (faktori, kurus lēmumu pieņēmējs nevar kontrolēt),</a:t>
            </a:r>
            <a:endParaRPr/>
          </a:p>
          <a:p>
            <a:pPr indent="-177800" lvl="0" marL="0" marR="0" rtl="0" algn="l">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nepastāvīgu lēmumu faktori,</a:t>
            </a:r>
            <a:endParaRPr/>
          </a:p>
          <a:p>
            <a:pPr indent="-177800" lvl="0" marL="0" marR="0" rtl="0" algn="l">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rezultāti.</a:t>
            </a:r>
            <a:endParaRPr sz="2800">
              <a:solidFill>
                <a:schemeClr val="dk1"/>
              </a:solidFill>
              <a:latin typeface="Calibri"/>
              <a:ea typeface="Calibri"/>
              <a:cs typeface="Calibri"/>
              <a:sym typeface="Calibri"/>
            </a:endParaRPr>
          </a:p>
        </p:txBody>
      </p:sp>
      <p:sp>
        <p:nvSpPr>
          <p:cNvPr id="478" name="Google Shape;478;p17"/>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8"/>
          <p:cNvSpPr txBox="1"/>
          <p:nvPr/>
        </p:nvSpPr>
        <p:spPr>
          <a:xfrm>
            <a:off x="938055" y="1485900"/>
            <a:ext cx="16816545"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5. Optimāla alternatīva risinājuma izvēle</a:t>
            </a:r>
            <a:endParaRPr sz="2000">
              <a:solidFill>
                <a:srgbClr val="002060"/>
              </a:solidFill>
              <a:latin typeface="Tahoma"/>
              <a:ea typeface="Tahoma"/>
              <a:cs typeface="Tahoma"/>
              <a:sym typeface="Tahoma"/>
            </a:endParaRPr>
          </a:p>
        </p:txBody>
      </p:sp>
      <p:sp>
        <p:nvSpPr>
          <p:cNvPr id="485" name="Google Shape;485;p1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86" name="Google Shape;486;p1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87" name="Google Shape;487;p1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88" name="Google Shape;488;p18"/>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8"/>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490" name="Google Shape;490;p18"/>
          <p:cNvSpPr/>
          <p:nvPr/>
        </p:nvSpPr>
        <p:spPr>
          <a:xfrm>
            <a:off x="927544" y="2710094"/>
            <a:ext cx="1522685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Viens no risinājumiem ir izvēlēties alternatīvu, kas ir īstenojama, apmierinoša un kuras sekas ir pieņemamas.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Jāpiemin arī, ka labākās alternatīvas izvēli var izdarīt, balstoties uz diviem vadības lēmumu pamatveidiem: ieprogrammētajiem un neprogrammētajiem.</a:t>
            </a:r>
            <a:endParaRPr sz="2400">
              <a:solidFill>
                <a:schemeClr val="dk1"/>
              </a:solidFill>
              <a:latin typeface="Calibri"/>
              <a:ea typeface="Calibri"/>
              <a:cs typeface="Calibri"/>
              <a:sym typeface="Calibri"/>
            </a:endParaRPr>
          </a:p>
        </p:txBody>
      </p:sp>
      <p:sp>
        <p:nvSpPr>
          <p:cNvPr id="491" name="Google Shape;491;p18"/>
          <p:cNvSpPr/>
          <p:nvPr/>
        </p:nvSpPr>
        <p:spPr>
          <a:xfrm>
            <a:off x="972214" y="4934569"/>
            <a:ext cx="1522685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Programmēts lēmums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ir diezgan pilnīga struktūra vai atkārtojas noteiktā frekvencē (vai abi).</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Neieprogrammēts lēmums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ir vāji definēta struktūra (neatpazīti un neizmērāmi elementi), šāda veida lēmumi tiek pieņemti daudz retāk nekā ieprogrammēti lēmumi.</a:t>
            </a:r>
            <a:endParaRPr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490"/>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19"/>
          <p:cNvSpPr txBox="1"/>
          <p:nvPr>
            <p:ph idx="1" type="body"/>
          </p:nvPr>
        </p:nvSpPr>
        <p:spPr>
          <a:xfrm>
            <a:off x="914400" y="3238500"/>
            <a:ext cx="16459200" cy="4739759"/>
          </a:xfrm>
          <a:prstGeom prst="rect">
            <a:avLst/>
          </a:prstGeom>
          <a:noFill/>
          <a:ln>
            <a:noFill/>
          </a:ln>
        </p:spPr>
        <p:txBody>
          <a:bodyPr anchorCtr="0" anchor="t" bIns="0" lIns="0" spcFirstLastPara="1" rIns="0" wrap="square" tIns="0">
            <a:spAutoFit/>
          </a:bodyPr>
          <a:lstStyle/>
          <a:p>
            <a:pPr indent="-285750" lvl="0" marL="285750" rtl="0" algn="just">
              <a:spcBef>
                <a:spcPts val="0"/>
              </a:spcBef>
              <a:spcAft>
                <a:spcPts val="0"/>
              </a:spcAft>
              <a:buSzPts val="2800"/>
              <a:buFont typeface="Arial"/>
              <a:buChar char="•"/>
            </a:pPr>
            <a:r>
              <a:rPr lang="en-US" sz="2800"/>
              <a:t>Noteiktības stāvoklis — tas ir stāvoklis, kurā lēmumu pieņēmējs ar pietiekamu pārliecību zina par pieejamajām iespējām/alternatīvām un ar to saistītajiem nosacījumiem.</a:t>
            </a:r>
            <a:endParaRPr/>
          </a:p>
          <a:p>
            <a:pPr indent="-107950" lvl="0" marL="285750" rtl="0" algn="just">
              <a:spcBef>
                <a:spcPts val="0"/>
              </a:spcBef>
              <a:spcAft>
                <a:spcPts val="0"/>
              </a:spcAft>
              <a:buSzPts val="2800"/>
              <a:buFont typeface="Arial"/>
              <a:buNone/>
            </a:pPr>
            <a:r>
              <a:t/>
            </a:r>
            <a:endParaRPr sz="2800"/>
          </a:p>
          <a:p>
            <a:pPr indent="-285750" lvl="0" marL="285750" rtl="0" algn="just">
              <a:spcBef>
                <a:spcPts val="0"/>
              </a:spcBef>
              <a:spcAft>
                <a:spcPts val="0"/>
              </a:spcAft>
              <a:buSzPts val="2800"/>
              <a:buFont typeface="Arial"/>
              <a:buChar char="•"/>
            </a:pPr>
            <a:r>
              <a:rPr lang="en-US" sz="2800"/>
              <a:t>Riska stāvoklis – tā ir situācija, kurā ar zināmu aptuvenu varbūtību ir zināma atsevišķu iespēju pieejamība vai ar katru no tām saistītie iespējamie ieguvumi un izmaksas.</a:t>
            </a:r>
            <a:endParaRPr/>
          </a:p>
          <a:p>
            <a:pPr indent="-107950" lvl="0" marL="285750" rtl="0" algn="just">
              <a:spcBef>
                <a:spcPts val="0"/>
              </a:spcBef>
              <a:spcAft>
                <a:spcPts val="0"/>
              </a:spcAft>
              <a:buSzPts val="2800"/>
              <a:buFont typeface="Arial"/>
              <a:buNone/>
            </a:pPr>
            <a:r>
              <a:t/>
            </a:r>
            <a:endParaRPr sz="2800"/>
          </a:p>
          <a:p>
            <a:pPr indent="-285750" lvl="0" marL="285750" rtl="0" algn="just">
              <a:spcBef>
                <a:spcPts val="0"/>
              </a:spcBef>
              <a:spcAft>
                <a:spcPts val="0"/>
              </a:spcAft>
              <a:buSzPts val="2800"/>
              <a:buFont typeface="Arial"/>
              <a:buChar char="•"/>
            </a:pPr>
            <a:r>
              <a:rPr lang="en-US" sz="2800"/>
              <a:t>Nenoteiktības stāvoklis - situācija, kurā lēmumu pieņēmēji nezina visas iespējas, ar katru no tiem saistītos riskus un to sekas.</a:t>
            </a:r>
            <a:endParaRPr sz="2800"/>
          </a:p>
          <a:p>
            <a:pPr indent="0" lvl="0" marL="0" rtl="0" algn="just">
              <a:spcBef>
                <a:spcPts val="0"/>
              </a:spcBef>
              <a:spcAft>
                <a:spcPts val="0"/>
              </a:spcAft>
              <a:buSzPts val="2800"/>
              <a:buFont typeface="Noto Sans Symbols"/>
              <a:buNone/>
            </a:pPr>
            <a:r>
              <a:t/>
            </a:r>
            <a:endParaRPr sz="2800"/>
          </a:p>
          <a:p>
            <a:pPr indent="0" lvl="0" marL="0" rtl="0" algn="just">
              <a:spcBef>
                <a:spcPts val="0"/>
              </a:spcBef>
              <a:spcAft>
                <a:spcPts val="0"/>
              </a:spcAft>
              <a:buSzPts val="2800"/>
              <a:buFont typeface="Noto Sans Symbols"/>
              <a:buNone/>
            </a:pPr>
            <a:r>
              <a:t/>
            </a:r>
            <a:endParaRPr sz="2800"/>
          </a:p>
          <a:p>
            <a:pPr indent="0" lvl="0" marL="0" rtl="0" algn="l">
              <a:spcBef>
                <a:spcPts val="0"/>
              </a:spcBef>
              <a:spcAft>
                <a:spcPts val="0"/>
              </a:spcAft>
              <a:buNone/>
            </a:pPr>
            <a:r>
              <a:t/>
            </a:r>
            <a:endParaRPr sz="2800"/>
          </a:p>
        </p:txBody>
      </p:sp>
      <p:sp>
        <p:nvSpPr>
          <p:cNvPr id="497" name="Google Shape;497;p19"/>
          <p:cNvSpPr txBox="1"/>
          <p:nvPr/>
        </p:nvSpPr>
        <p:spPr>
          <a:xfrm>
            <a:off x="938055" y="1485900"/>
            <a:ext cx="16816545"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Nosacījumi lēmumu pieņemšanai/problēmu risināšanai</a:t>
            </a:r>
            <a:endParaRPr sz="2000">
              <a:solidFill>
                <a:srgbClr val="002060"/>
              </a:solidFill>
              <a:latin typeface="Tahoma"/>
              <a:ea typeface="Tahoma"/>
              <a:cs typeface="Tahoma"/>
              <a:sym typeface="Tahoma"/>
            </a:endParaRPr>
          </a:p>
        </p:txBody>
      </p:sp>
      <p:sp>
        <p:nvSpPr>
          <p:cNvPr id="498" name="Google Shape;498;p19"/>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p:nvPr/>
        </p:nvSpPr>
        <p:spPr>
          <a:xfrm rot="-5400000">
            <a:off x="1078978" y="2011805"/>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3" name="Google Shape;113;p2"/>
          <p:cNvSpPr txBox="1"/>
          <p:nvPr>
            <p:ph type="title"/>
          </p:nvPr>
        </p:nvSpPr>
        <p:spPr>
          <a:xfrm>
            <a:off x="1050168" y="751064"/>
            <a:ext cx="12852400" cy="751488"/>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b="1" lang="en-US" sz="4800">
                <a:solidFill>
                  <a:srgbClr val="E12227"/>
                </a:solidFill>
              </a:rPr>
              <a:t>Kursa mērķi</a:t>
            </a:r>
            <a:endParaRPr sz="4800">
              <a:solidFill>
                <a:srgbClr val="E12227"/>
              </a:solidFill>
            </a:endParaRPr>
          </a:p>
        </p:txBody>
      </p:sp>
      <p:sp>
        <p:nvSpPr>
          <p:cNvPr id="114" name="Google Shape;114;p2"/>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15" name="Google Shape;115;p2"/>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16" name="Google Shape;116;p2"/>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17" name="Google Shape;117;p2"/>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18" name="Google Shape;118;p2"/>
          <p:cNvSpPr txBox="1"/>
          <p:nvPr/>
        </p:nvSpPr>
        <p:spPr>
          <a:xfrm>
            <a:off x="1676400" y="2246073"/>
            <a:ext cx="151638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Attīstīt saņēmēju spēju identificēt problēmas, to pareizo iedalījumu kategorijās, ņemot vērā sarežģītības pakāpi, un noteikt to risināšanas darbības.</a:t>
            </a:r>
            <a:endParaRPr sz="2500">
              <a:solidFill>
                <a:schemeClr val="dk1"/>
              </a:solidFill>
              <a:latin typeface="Calibri"/>
              <a:ea typeface="Calibri"/>
              <a:cs typeface="Calibri"/>
              <a:sym typeface="Calibri"/>
            </a:endParaRPr>
          </a:p>
        </p:txBody>
      </p:sp>
      <p:sp>
        <p:nvSpPr>
          <p:cNvPr id="119" name="Google Shape;119;p2"/>
          <p:cNvSpPr txBox="1"/>
          <p:nvPr/>
        </p:nvSpPr>
        <p:spPr>
          <a:xfrm>
            <a:off x="1637071" y="1866900"/>
            <a:ext cx="51249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243255"/>
                </a:solidFill>
                <a:latin typeface="Calibri"/>
                <a:ea typeface="Calibri"/>
                <a:cs typeface="Calibri"/>
                <a:sym typeface="Calibri"/>
              </a:rPr>
              <a:t>Mērķis Nr. 1</a:t>
            </a:r>
            <a:endParaRPr b="1" sz="2800">
              <a:solidFill>
                <a:srgbClr val="243255"/>
              </a:solidFill>
              <a:latin typeface="Calibri"/>
              <a:ea typeface="Calibri"/>
              <a:cs typeface="Calibri"/>
              <a:sym typeface="Calibri"/>
            </a:endParaRPr>
          </a:p>
        </p:txBody>
      </p:sp>
      <p:sp>
        <p:nvSpPr>
          <p:cNvPr id="120" name="Google Shape;120;p2"/>
          <p:cNvSpPr/>
          <p:nvPr/>
        </p:nvSpPr>
        <p:spPr>
          <a:xfrm rot="-5400000">
            <a:off x="1078978" y="3459605"/>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1" name="Google Shape;121;p2"/>
          <p:cNvSpPr txBox="1"/>
          <p:nvPr/>
        </p:nvSpPr>
        <p:spPr>
          <a:xfrm>
            <a:off x="1676400" y="3748465"/>
            <a:ext cx="151638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Veidot pamatus prasmēm risināt komplicētas problēmas, iepazīstinot ar problēmu identificēšanas metodiku, kā arī rīkiem, kas palīdzētu to risināšanā.</a:t>
            </a:r>
            <a:endParaRPr sz="2500">
              <a:solidFill>
                <a:schemeClr val="dk1"/>
              </a:solidFill>
              <a:latin typeface="Calibri"/>
              <a:ea typeface="Calibri"/>
              <a:cs typeface="Calibri"/>
              <a:sym typeface="Calibri"/>
            </a:endParaRPr>
          </a:p>
        </p:txBody>
      </p:sp>
      <p:sp>
        <p:nvSpPr>
          <p:cNvPr id="122" name="Google Shape;122;p2"/>
          <p:cNvSpPr txBox="1"/>
          <p:nvPr/>
        </p:nvSpPr>
        <p:spPr>
          <a:xfrm>
            <a:off x="1637071" y="3314700"/>
            <a:ext cx="51249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243255"/>
                </a:solidFill>
                <a:latin typeface="Calibri"/>
                <a:ea typeface="Calibri"/>
                <a:cs typeface="Calibri"/>
                <a:sym typeface="Calibri"/>
              </a:rPr>
              <a:t>Mērķis Nr. 2</a:t>
            </a:r>
            <a:endParaRPr b="1" sz="2800">
              <a:solidFill>
                <a:srgbClr val="243255"/>
              </a:solidFill>
              <a:latin typeface="Calibri"/>
              <a:ea typeface="Calibri"/>
              <a:cs typeface="Calibri"/>
              <a:sym typeface="Calibri"/>
            </a:endParaRPr>
          </a:p>
        </p:txBody>
      </p:sp>
      <p:sp>
        <p:nvSpPr>
          <p:cNvPr id="123" name="Google Shape;123;p2"/>
          <p:cNvSpPr/>
          <p:nvPr/>
        </p:nvSpPr>
        <p:spPr>
          <a:xfrm rot="-5400000">
            <a:off x="1061918" y="5001897"/>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4" name="Google Shape;124;p2"/>
          <p:cNvSpPr txBox="1"/>
          <p:nvPr/>
        </p:nvSpPr>
        <p:spPr>
          <a:xfrm>
            <a:off x="1659340" y="5290757"/>
            <a:ext cx="151638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Izprast galvenos terminus  komplicēto problēmu risināšanā, kā arī strādāt ar gadījumu pētījumiem un iegūto zināšanu pašnovērtējuma rīkiem. </a:t>
            </a:r>
            <a:endParaRPr sz="2500">
              <a:solidFill>
                <a:schemeClr val="dk1"/>
              </a:solidFill>
              <a:latin typeface="Calibri"/>
              <a:ea typeface="Calibri"/>
              <a:cs typeface="Calibri"/>
              <a:sym typeface="Calibri"/>
            </a:endParaRPr>
          </a:p>
        </p:txBody>
      </p:sp>
      <p:sp>
        <p:nvSpPr>
          <p:cNvPr id="125" name="Google Shape;125;p2"/>
          <p:cNvSpPr txBox="1"/>
          <p:nvPr/>
        </p:nvSpPr>
        <p:spPr>
          <a:xfrm>
            <a:off x="1620011" y="4856992"/>
            <a:ext cx="51249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243255"/>
                </a:solidFill>
                <a:latin typeface="Calibri"/>
                <a:ea typeface="Calibri"/>
                <a:cs typeface="Calibri"/>
                <a:sym typeface="Calibri"/>
              </a:rPr>
              <a:t>Mērķis Nr. 3</a:t>
            </a:r>
            <a:endParaRPr b="1" sz="2800">
              <a:solidFill>
                <a:srgbClr val="243255"/>
              </a:solidFill>
              <a:latin typeface="Calibri"/>
              <a:ea typeface="Calibri"/>
              <a:cs typeface="Calibri"/>
              <a:sym typeface="Calibri"/>
            </a:endParaRPr>
          </a:p>
        </p:txBody>
      </p:sp>
      <p:sp>
        <p:nvSpPr>
          <p:cNvPr id="126" name="Google Shape;126;p2"/>
          <p:cNvSpPr/>
          <p:nvPr/>
        </p:nvSpPr>
        <p:spPr>
          <a:xfrm rot="-5400000">
            <a:off x="1101247" y="6407281"/>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7" name="Google Shape;127;p2"/>
          <p:cNvSpPr txBox="1"/>
          <p:nvPr/>
        </p:nvSpPr>
        <p:spPr>
          <a:xfrm>
            <a:off x="1698669" y="6696141"/>
            <a:ext cx="151638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Iegūt prasmes, kas nepieciešamas patstāvīgai un efektīvai iegūto zināšanu pielietošanai, lai risinātu organizācijā identificētas problēmas.</a:t>
            </a:r>
            <a:endParaRPr sz="2500">
              <a:solidFill>
                <a:schemeClr val="dk1"/>
              </a:solidFill>
              <a:latin typeface="Calibri"/>
              <a:ea typeface="Calibri"/>
              <a:cs typeface="Calibri"/>
              <a:sym typeface="Calibri"/>
            </a:endParaRPr>
          </a:p>
        </p:txBody>
      </p:sp>
      <p:sp>
        <p:nvSpPr>
          <p:cNvPr id="128" name="Google Shape;128;p2"/>
          <p:cNvSpPr txBox="1"/>
          <p:nvPr/>
        </p:nvSpPr>
        <p:spPr>
          <a:xfrm>
            <a:off x="1659340" y="6262376"/>
            <a:ext cx="51249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243255"/>
                </a:solidFill>
                <a:latin typeface="Calibri"/>
                <a:ea typeface="Calibri"/>
                <a:cs typeface="Calibri"/>
                <a:sym typeface="Calibri"/>
              </a:rPr>
              <a:t>Mērķis Nr. 4</a:t>
            </a:r>
            <a:endParaRPr b="1" sz="28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1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19"/>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11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12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122"/>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121"/>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123"/>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125"/>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500"/>
                                  </p:stCondLst>
                                  <p:childTnLst>
                                    <p:set>
                                      <p:cBhvr>
                                        <p:cTn dur="1" fill="hold">
                                          <p:stCondLst>
                                            <p:cond delay="0"/>
                                          </p:stCondLst>
                                        </p:cTn>
                                        <p:tgtEl>
                                          <p:spTgt spid="124"/>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500"/>
                                  </p:stCondLst>
                                  <p:childTnLst>
                                    <p:set>
                                      <p:cBhvr>
                                        <p:cTn dur="1" fill="hold">
                                          <p:stCondLst>
                                            <p:cond delay="0"/>
                                          </p:stCondLst>
                                        </p:cTn>
                                        <p:tgtEl>
                                          <p:spTgt spid="126"/>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500"/>
                                  </p:stCondLst>
                                  <p:childTnLst>
                                    <p:set>
                                      <p:cBhvr>
                                        <p:cTn dur="1" fill="hold">
                                          <p:stCondLst>
                                            <p:cond delay="0"/>
                                          </p:stCondLst>
                                        </p:cTn>
                                        <p:tgtEl>
                                          <p:spTgt spid="128"/>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50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grpSp>
        <p:nvGrpSpPr>
          <p:cNvPr id="503" name="Google Shape;503;p20"/>
          <p:cNvGrpSpPr/>
          <p:nvPr/>
        </p:nvGrpSpPr>
        <p:grpSpPr>
          <a:xfrm>
            <a:off x="4804838" y="2368417"/>
            <a:ext cx="9059322" cy="3599126"/>
            <a:chOff x="4238" y="730117"/>
            <a:chExt cx="9059322" cy="3599126"/>
          </a:xfrm>
        </p:grpSpPr>
        <p:sp>
          <p:nvSpPr>
            <p:cNvPr id="504" name="Google Shape;504;p20"/>
            <p:cNvSpPr/>
            <p:nvPr/>
          </p:nvSpPr>
          <p:spPr>
            <a:xfrm>
              <a:off x="4325358" y="1784635"/>
              <a:ext cx="3077220" cy="1091715"/>
            </a:xfrm>
            <a:custGeom>
              <a:rect b="b" l="l" r="r" t="t"/>
              <a:pathLst>
                <a:path extrusionOk="0" h="120000" w="120000">
                  <a:moveTo>
                    <a:pt x="0" y="0"/>
                  </a:moveTo>
                  <a:lnTo>
                    <a:pt x="0" y="81777"/>
                  </a:lnTo>
                  <a:lnTo>
                    <a:pt x="120000" y="81777"/>
                  </a:lnTo>
                  <a:lnTo>
                    <a:pt x="120000" y="120000"/>
                  </a:lnTo>
                </a:path>
              </a:pathLst>
            </a:custGeom>
            <a:noFill/>
            <a:ln cap="flat" cmpd="sng" w="25400">
              <a:solidFill>
                <a:srgbClr val="3B6495"/>
              </a:solidFill>
              <a:prstDash val="solid"/>
              <a:round/>
              <a:headEnd len="sm" w="sm" type="none"/>
              <a:tailEnd len="sm" w="sm" type="none"/>
            </a:ln>
          </p:spPr>
        </p:sp>
        <p:sp>
          <p:nvSpPr>
            <p:cNvPr id="505" name="Google Shape;505;p20"/>
            <p:cNvSpPr/>
            <p:nvPr/>
          </p:nvSpPr>
          <p:spPr>
            <a:xfrm>
              <a:off x="3959799" y="1784635"/>
              <a:ext cx="365558" cy="1091715"/>
            </a:xfrm>
            <a:custGeom>
              <a:rect b="b" l="l" r="r" t="t"/>
              <a:pathLst>
                <a:path extrusionOk="0" h="120000" w="120000">
                  <a:moveTo>
                    <a:pt x="120000" y="0"/>
                  </a:moveTo>
                  <a:lnTo>
                    <a:pt x="120000" y="81777"/>
                  </a:lnTo>
                  <a:lnTo>
                    <a:pt x="0" y="81777"/>
                  </a:lnTo>
                  <a:lnTo>
                    <a:pt x="0" y="120000"/>
                  </a:lnTo>
                </a:path>
              </a:pathLst>
            </a:custGeom>
            <a:noFill/>
            <a:ln cap="flat" cmpd="sng" w="25400">
              <a:solidFill>
                <a:srgbClr val="3B6495"/>
              </a:solidFill>
              <a:prstDash val="solid"/>
              <a:round/>
              <a:headEnd len="sm" w="sm" type="none"/>
              <a:tailEnd len="sm" w="sm" type="none"/>
            </a:ln>
          </p:spPr>
        </p:sp>
        <p:sp>
          <p:nvSpPr>
            <p:cNvPr id="506" name="Google Shape;506;p20"/>
            <p:cNvSpPr/>
            <p:nvPr/>
          </p:nvSpPr>
          <p:spPr>
            <a:xfrm>
              <a:off x="882579" y="1784635"/>
              <a:ext cx="3442779" cy="1091715"/>
            </a:xfrm>
            <a:custGeom>
              <a:rect b="b" l="l" r="r" t="t"/>
              <a:pathLst>
                <a:path extrusionOk="0" h="120000" w="120000">
                  <a:moveTo>
                    <a:pt x="120000" y="0"/>
                  </a:moveTo>
                  <a:lnTo>
                    <a:pt x="120000" y="81777"/>
                  </a:lnTo>
                  <a:lnTo>
                    <a:pt x="0" y="81777"/>
                  </a:lnTo>
                  <a:lnTo>
                    <a:pt x="0" y="120000"/>
                  </a:lnTo>
                </a:path>
              </a:pathLst>
            </a:custGeom>
            <a:noFill/>
            <a:ln cap="flat" cmpd="sng" w="25400">
              <a:solidFill>
                <a:srgbClr val="3B6495"/>
              </a:solidFill>
              <a:prstDash val="solid"/>
              <a:round/>
              <a:headEnd len="sm" w="sm" type="none"/>
              <a:tailEnd len="sm" w="sm" type="none"/>
            </a:ln>
          </p:spPr>
        </p:sp>
        <p:sp>
          <p:nvSpPr>
            <p:cNvPr id="507" name="Google Shape;507;p20"/>
            <p:cNvSpPr/>
            <p:nvPr/>
          </p:nvSpPr>
          <p:spPr>
            <a:xfrm>
              <a:off x="2640431" y="730117"/>
              <a:ext cx="3369854" cy="105451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0"/>
            <p:cNvSpPr/>
            <p:nvPr/>
          </p:nvSpPr>
          <p:spPr>
            <a:xfrm>
              <a:off x="3057514" y="1126346"/>
              <a:ext cx="3369854" cy="1054518"/>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0"/>
            <p:cNvSpPr txBox="1"/>
            <p:nvPr/>
          </p:nvSpPr>
          <p:spPr>
            <a:xfrm>
              <a:off x="3088400" y="1157232"/>
              <a:ext cx="3308082" cy="99274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lang="en-US" sz="2400">
                  <a:solidFill>
                    <a:schemeClr val="dk1"/>
                  </a:solidFill>
                  <a:latin typeface="Calibri"/>
                  <a:ea typeface="Calibri"/>
                  <a:cs typeface="Calibri"/>
                  <a:sym typeface="Calibri"/>
                </a:rPr>
                <a:t>Lēmumu pieņēmējs var strādāt ar šādiem nosacījumiem</a:t>
              </a:r>
              <a:endParaRPr sz="2400">
                <a:solidFill>
                  <a:schemeClr val="dk1"/>
                </a:solidFill>
                <a:latin typeface="Calibri"/>
                <a:ea typeface="Calibri"/>
                <a:cs typeface="Calibri"/>
                <a:sym typeface="Calibri"/>
              </a:endParaRPr>
            </a:p>
          </p:txBody>
        </p:sp>
        <p:sp>
          <p:nvSpPr>
            <p:cNvPr id="510" name="Google Shape;510;p20"/>
            <p:cNvSpPr/>
            <p:nvPr/>
          </p:nvSpPr>
          <p:spPr>
            <a:xfrm>
              <a:off x="4238" y="2876351"/>
              <a:ext cx="1756680" cy="99283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0"/>
            <p:cNvSpPr/>
            <p:nvPr/>
          </p:nvSpPr>
          <p:spPr>
            <a:xfrm>
              <a:off x="421322" y="3272580"/>
              <a:ext cx="1756680" cy="992830"/>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0"/>
            <p:cNvSpPr txBox="1"/>
            <p:nvPr/>
          </p:nvSpPr>
          <p:spPr>
            <a:xfrm>
              <a:off x="450401" y="3301659"/>
              <a:ext cx="1698522" cy="93467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lang="en-US" sz="2400">
                  <a:solidFill>
                    <a:schemeClr val="dk1"/>
                  </a:solidFill>
                  <a:latin typeface="Calibri"/>
                  <a:ea typeface="Calibri"/>
                  <a:cs typeface="Calibri"/>
                  <a:sym typeface="Calibri"/>
                </a:rPr>
                <a:t>noteiktību</a:t>
              </a:r>
              <a:endParaRPr sz="2400">
                <a:solidFill>
                  <a:schemeClr val="dk1"/>
                </a:solidFill>
                <a:latin typeface="Calibri"/>
                <a:ea typeface="Calibri"/>
                <a:cs typeface="Calibri"/>
                <a:sym typeface="Calibri"/>
              </a:endParaRPr>
            </a:p>
          </p:txBody>
        </p:sp>
        <p:sp>
          <p:nvSpPr>
            <p:cNvPr id="513" name="Google Shape;513;p20"/>
            <p:cNvSpPr/>
            <p:nvPr/>
          </p:nvSpPr>
          <p:spPr>
            <a:xfrm>
              <a:off x="2595085" y="2876351"/>
              <a:ext cx="2729426" cy="1056663"/>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0"/>
            <p:cNvSpPr/>
            <p:nvPr/>
          </p:nvSpPr>
          <p:spPr>
            <a:xfrm>
              <a:off x="3012169" y="3272580"/>
              <a:ext cx="2729426" cy="1056663"/>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0"/>
            <p:cNvSpPr txBox="1"/>
            <p:nvPr/>
          </p:nvSpPr>
          <p:spPr>
            <a:xfrm>
              <a:off x="3043118" y="3303529"/>
              <a:ext cx="2667528" cy="99476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lang="en-US" sz="2400">
                  <a:solidFill>
                    <a:schemeClr val="dk1"/>
                  </a:solidFill>
                  <a:latin typeface="Calibri"/>
                  <a:ea typeface="Calibri"/>
                  <a:cs typeface="Calibri"/>
                  <a:sym typeface="Calibri"/>
                </a:rPr>
                <a:t>risku</a:t>
              </a:r>
              <a:endParaRPr sz="2400">
                <a:solidFill>
                  <a:schemeClr val="dk1"/>
                </a:solidFill>
                <a:latin typeface="Calibri"/>
                <a:ea typeface="Calibri"/>
                <a:cs typeface="Calibri"/>
                <a:sym typeface="Calibri"/>
              </a:endParaRPr>
            </a:p>
          </p:txBody>
        </p:sp>
        <p:sp>
          <p:nvSpPr>
            <p:cNvPr id="516" name="Google Shape;516;p20"/>
            <p:cNvSpPr/>
            <p:nvPr/>
          </p:nvSpPr>
          <p:spPr>
            <a:xfrm>
              <a:off x="6158679" y="2876351"/>
              <a:ext cx="2487798" cy="82528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0"/>
            <p:cNvSpPr/>
            <p:nvPr/>
          </p:nvSpPr>
          <p:spPr>
            <a:xfrm>
              <a:off x="6575762" y="3272580"/>
              <a:ext cx="2487798" cy="825284"/>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0"/>
            <p:cNvSpPr txBox="1"/>
            <p:nvPr/>
          </p:nvSpPr>
          <p:spPr>
            <a:xfrm>
              <a:off x="6599934" y="3296752"/>
              <a:ext cx="2439454" cy="77694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lang="en-US" sz="2400">
                  <a:solidFill>
                    <a:schemeClr val="dk1"/>
                  </a:solidFill>
                  <a:latin typeface="Calibri"/>
                  <a:ea typeface="Calibri"/>
                  <a:cs typeface="Calibri"/>
                  <a:sym typeface="Calibri"/>
                </a:rPr>
                <a:t>nenoteiktība</a:t>
              </a:r>
              <a:endParaRPr sz="2400">
                <a:solidFill>
                  <a:schemeClr val="dk1"/>
                </a:solidFill>
                <a:latin typeface="Calibri"/>
                <a:ea typeface="Calibri"/>
                <a:cs typeface="Calibri"/>
                <a:sym typeface="Calibri"/>
              </a:endParaRPr>
            </a:p>
          </p:txBody>
        </p:sp>
      </p:grpSp>
      <p:sp>
        <p:nvSpPr>
          <p:cNvPr id="519" name="Google Shape;519;p20"/>
          <p:cNvSpPr/>
          <p:nvPr/>
        </p:nvSpPr>
        <p:spPr>
          <a:xfrm>
            <a:off x="5105400" y="6286500"/>
            <a:ext cx="8643938" cy="500063"/>
          </a:xfrm>
          <a:prstGeom prst="flowChartTerminator">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Neskaidrības līmenis un nepareizu lēmumu pieņemšanas risks</a:t>
            </a:r>
            <a:endParaRPr sz="2000">
              <a:solidFill>
                <a:schemeClr val="lt1"/>
              </a:solidFill>
              <a:latin typeface="Calibri"/>
              <a:ea typeface="Calibri"/>
              <a:cs typeface="Calibri"/>
              <a:sym typeface="Calibri"/>
            </a:endParaRPr>
          </a:p>
        </p:txBody>
      </p:sp>
      <p:sp>
        <p:nvSpPr>
          <p:cNvPr id="520" name="Google Shape;520;p20"/>
          <p:cNvSpPr txBox="1"/>
          <p:nvPr/>
        </p:nvSpPr>
        <p:spPr>
          <a:xfrm>
            <a:off x="5215514" y="6967835"/>
            <a:ext cx="145018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Zems</a:t>
            </a:r>
            <a:endParaRPr sz="2400">
              <a:solidFill>
                <a:schemeClr val="dk1"/>
              </a:solidFill>
              <a:latin typeface="Calibri"/>
              <a:ea typeface="Calibri"/>
              <a:cs typeface="Calibri"/>
              <a:sym typeface="Calibri"/>
            </a:endParaRPr>
          </a:p>
        </p:txBody>
      </p:sp>
      <p:sp>
        <p:nvSpPr>
          <p:cNvPr id="521" name="Google Shape;521;p20"/>
          <p:cNvSpPr txBox="1"/>
          <p:nvPr/>
        </p:nvSpPr>
        <p:spPr>
          <a:xfrm>
            <a:off x="8718332" y="6967835"/>
            <a:ext cx="145018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Vidējs</a:t>
            </a:r>
            <a:endParaRPr sz="2400">
              <a:solidFill>
                <a:schemeClr val="dk1"/>
              </a:solidFill>
              <a:latin typeface="Calibri"/>
              <a:ea typeface="Calibri"/>
              <a:cs typeface="Calibri"/>
              <a:sym typeface="Calibri"/>
            </a:endParaRPr>
          </a:p>
        </p:txBody>
      </p:sp>
      <p:sp>
        <p:nvSpPr>
          <p:cNvPr id="522" name="Google Shape;522;p20"/>
          <p:cNvSpPr txBox="1"/>
          <p:nvPr/>
        </p:nvSpPr>
        <p:spPr>
          <a:xfrm>
            <a:off x="12189619" y="6967835"/>
            <a:ext cx="145018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Augsts</a:t>
            </a:r>
            <a:endParaRPr sz="2400">
              <a:solidFill>
                <a:schemeClr val="dk1"/>
              </a:solidFill>
              <a:latin typeface="Calibri"/>
              <a:ea typeface="Calibri"/>
              <a:cs typeface="Calibri"/>
              <a:sym typeface="Calibri"/>
            </a:endParaRPr>
          </a:p>
        </p:txBody>
      </p:sp>
      <p:sp>
        <p:nvSpPr>
          <p:cNvPr id="523" name="Google Shape;523;p20"/>
          <p:cNvSpPr txBox="1"/>
          <p:nvPr/>
        </p:nvSpPr>
        <p:spPr>
          <a:xfrm>
            <a:off x="938055" y="1485900"/>
            <a:ext cx="16816545"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Lēmuma pieņemšanas/problēmas risināšanas nosacījumi</a:t>
            </a:r>
            <a:endParaRPr sz="2000">
              <a:solidFill>
                <a:srgbClr val="002060"/>
              </a:solidFill>
              <a:latin typeface="Tahoma"/>
              <a:ea typeface="Tahoma"/>
              <a:cs typeface="Tahoma"/>
              <a:sym typeface="Tahoma"/>
            </a:endParaRPr>
          </a:p>
        </p:txBody>
      </p:sp>
      <p:sp>
        <p:nvSpPr>
          <p:cNvPr id="524" name="Google Shape;524;p20"/>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525" name="Google Shape;525;p20"/>
          <p:cNvSpPr/>
          <p:nvPr/>
        </p:nvSpPr>
        <p:spPr>
          <a:xfrm>
            <a:off x="7971320" y="8001020"/>
            <a:ext cx="225382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Avots: pašu izstrādāts</a:t>
            </a:r>
            <a:endParaRPr sz="1800">
              <a:solidFill>
                <a:schemeClr val="dk1"/>
              </a:solidFill>
              <a:latin typeface="Calibri"/>
              <a:ea typeface="Calibri"/>
              <a:cs typeface="Calibri"/>
              <a:sym typeface="Calibri"/>
            </a:endParaRPr>
          </a:p>
        </p:txBody>
      </p:sp>
    </p:spTree>
  </p:cSld>
  <p:clrMapOvr>
    <a:masterClrMapping/>
  </p:clrMapOvr>
  <p:transition>
    <p:strips dir="ru"/>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500"/>
                                  </p:stCondLst>
                                  <p:childTnLst>
                                    <p:set>
                                      <p:cBhvr>
                                        <p:cTn dur="1" fill="hold">
                                          <p:stCondLst>
                                            <p:cond delay="0"/>
                                          </p:stCondLst>
                                        </p:cTn>
                                        <p:tgtEl>
                                          <p:spTgt spid="51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520"/>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521"/>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522"/>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1"/>
          <p:cNvSpPr txBox="1"/>
          <p:nvPr/>
        </p:nvSpPr>
        <p:spPr>
          <a:xfrm>
            <a:off x="938055" y="1485900"/>
            <a:ext cx="16816545" cy="1411925"/>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6. Plāna īstenošana. PDCA cikls (t.i., Deminga cikls)</a:t>
            </a:r>
            <a:endParaRPr sz="2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Deminga cikls, kas pazīstams arī kā PDCA (plānot, darīt, pārbaudīt un rīkoties) cikls. Tā ir metode, kas palīdz sakārtoti un sistemātiski risināt problēmas.</a:t>
            </a:r>
            <a:endParaRPr sz="2500">
              <a:solidFill>
                <a:srgbClr val="002060"/>
              </a:solidFill>
              <a:latin typeface="Calibri"/>
              <a:ea typeface="Calibri"/>
              <a:cs typeface="Calibri"/>
              <a:sym typeface="Calibri"/>
            </a:endParaRPr>
          </a:p>
        </p:txBody>
      </p:sp>
      <p:sp>
        <p:nvSpPr>
          <p:cNvPr id="532" name="Google Shape;532;p2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533" name="Google Shape;533;p2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34" name="Google Shape;534;p2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535" name="Google Shape;535;p21"/>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6" name="Google Shape;536;p21"/>
          <p:cNvGrpSpPr/>
          <p:nvPr/>
        </p:nvGrpSpPr>
        <p:grpSpPr>
          <a:xfrm>
            <a:off x="1016873" y="3358728"/>
            <a:ext cx="15140144" cy="5019382"/>
            <a:chOff x="635873" y="4908"/>
            <a:chExt cx="15140144" cy="5019382"/>
          </a:xfrm>
        </p:grpSpPr>
        <p:sp>
          <p:nvSpPr>
            <p:cNvPr id="537" name="Google Shape;537;p21"/>
            <p:cNvSpPr/>
            <p:nvPr/>
          </p:nvSpPr>
          <p:spPr>
            <a:xfrm>
              <a:off x="1589554" y="2514599"/>
              <a:ext cx="625615" cy="1788154"/>
            </a:xfrm>
            <a:custGeom>
              <a:rect b="b" l="l" r="r" t="t"/>
              <a:pathLst>
                <a:path extrusionOk="0" h="120000" w="120000">
                  <a:moveTo>
                    <a:pt x="0" y="0"/>
                  </a:moveTo>
                  <a:lnTo>
                    <a:pt x="60000" y="0"/>
                  </a:lnTo>
                  <a:lnTo>
                    <a:pt x="60000" y="120000"/>
                  </a:lnTo>
                  <a:lnTo>
                    <a:pt x="120000" y="120000"/>
                  </a:lnTo>
                </a:path>
              </a:pathLst>
            </a:custGeom>
            <a:no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1"/>
            <p:cNvSpPr txBox="1"/>
            <p:nvPr/>
          </p:nvSpPr>
          <p:spPr>
            <a:xfrm>
              <a:off x="1855001" y="3361316"/>
              <a:ext cx="94721" cy="947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539" name="Google Shape;539;p21"/>
            <p:cNvSpPr/>
            <p:nvPr/>
          </p:nvSpPr>
          <p:spPr>
            <a:xfrm>
              <a:off x="1589554" y="2514599"/>
              <a:ext cx="625615" cy="596051"/>
            </a:xfrm>
            <a:custGeom>
              <a:rect b="b" l="l" r="r" t="t"/>
              <a:pathLst>
                <a:path extrusionOk="0" h="120000" w="120000">
                  <a:moveTo>
                    <a:pt x="0" y="0"/>
                  </a:moveTo>
                  <a:lnTo>
                    <a:pt x="60000" y="0"/>
                  </a:lnTo>
                  <a:lnTo>
                    <a:pt x="60000" y="120000"/>
                  </a:lnTo>
                  <a:lnTo>
                    <a:pt x="120000" y="120000"/>
                  </a:lnTo>
                </a:path>
              </a:pathLst>
            </a:custGeom>
            <a:no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1"/>
            <p:cNvSpPr txBox="1"/>
            <p:nvPr/>
          </p:nvSpPr>
          <p:spPr>
            <a:xfrm>
              <a:off x="1880759" y="2791023"/>
              <a:ext cx="43205" cy="4320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541" name="Google Shape;541;p21"/>
            <p:cNvSpPr/>
            <p:nvPr/>
          </p:nvSpPr>
          <p:spPr>
            <a:xfrm>
              <a:off x="1589554" y="1918548"/>
              <a:ext cx="625615" cy="596051"/>
            </a:xfrm>
            <a:custGeom>
              <a:rect b="b" l="l" r="r" t="t"/>
              <a:pathLst>
                <a:path extrusionOk="0" h="120000" w="120000">
                  <a:moveTo>
                    <a:pt x="0" y="120000"/>
                  </a:moveTo>
                  <a:lnTo>
                    <a:pt x="60000" y="120000"/>
                  </a:lnTo>
                  <a:lnTo>
                    <a:pt x="60000" y="0"/>
                  </a:lnTo>
                  <a:lnTo>
                    <a:pt x="120000" y="0"/>
                  </a:lnTo>
                </a:path>
              </a:pathLst>
            </a:custGeom>
            <a:no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1"/>
            <p:cNvSpPr txBox="1"/>
            <p:nvPr/>
          </p:nvSpPr>
          <p:spPr>
            <a:xfrm>
              <a:off x="1880759" y="2194971"/>
              <a:ext cx="43205" cy="4320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543" name="Google Shape;543;p21"/>
            <p:cNvSpPr/>
            <p:nvPr/>
          </p:nvSpPr>
          <p:spPr>
            <a:xfrm>
              <a:off x="1589554" y="726445"/>
              <a:ext cx="625615" cy="1788154"/>
            </a:xfrm>
            <a:custGeom>
              <a:rect b="b" l="l" r="r" t="t"/>
              <a:pathLst>
                <a:path extrusionOk="0" h="120000" w="120000">
                  <a:moveTo>
                    <a:pt x="0" y="120000"/>
                  </a:moveTo>
                  <a:lnTo>
                    <a:pt x="60000" y="120000"/>
                  </a:lnTo>
                  <a:lnTo>
                    <a:pt x="60000" y="0"/>
                  </a:lnTo>
                  <a:lnTo>
                    <a:pt x="120000" y="0"/>
                  </a:lnTo>
                </a:path>
              </a:pathLst>
            </a:custGeom>
            <a:no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1"/>
            <p:cNvSpPr txBox="1"/>
            <p:nvPr/>
          </p:nvSpPr>
          <p:spPr>
            <a:xfrm>
              <a:off x="1855001" y="1573161"/>
              <a:ext cx="94721" cy="947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545" name="Google Shape;545;p21"/>
            <p:cNvSpPr/>
            <p:nvPr/>
          </p:nvSpPr>
          <p:spPr>
            <a:xfrm rot="-5400000">
              <a:off x="-1396977" y="2037758"/>
              <a:ext cx="5019382" cy="953682"/>
            </a:xfrm>
            <a:prstGeom prst="rect">
              <a:avLst/>
            </a:prstGeom>
            <a:solidFill>
              <a:srgbClr val="E12227"/>
            </a:solid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1"/>
            <p:cNvSpPr txBox="1"/>
            <p:nvPr/>
          </p:nvSpPr>
          <p:spPr>
            <a:xfrm rot="-5400000">
              <a:off x="-1396977" y="2037758"/>
              <a:ext cx="5019382" cy="953682"/>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None/>
              </a:pPr>
              <a:r>
                <a:rPr b="1" lang="en-US" sz="2500">
                  <a:solidFill>
                    <a:schemeClr val="lt1"/>
                  </a:solidFill>
                  <a:latin typeface="Calibri"/>
                  <a:ea typeface="Calibri"/>
                  <a:cs typeface="Calibri"/>
                  <a:sym typeface="Calibri"/>
                </a:rPr>
                <a:t>PDCA</a:t>
              </a:r>
              <a:endParaRPr b="1" sz="2500">
                <a:solidFill>
                  <a:schemeClr val="lt1"/>
                </a:solidFill>
                <a:latin typeface="Calibri"/>
                <a:ea typeface="Calibri"/>
                <a:cs typeface="Calibri"/>
                <a:sym typeface="Calibri"/>
              </a:endParaRPr>
            </a:p>
          </p:txBody>
        </p:sp>
        <p:sp>
          <p:nvSpPr>
            <p:cNvPr id="547" name="Google Shape;547;p21"/>
            <p:cNvSpPr/>
            <p:nvPr/>
          </p:nvSpPr>
          <p:spPr>
            <a:xfrm>
              <a:off x="2215170" y="249603"/>
              <a:ext cx="13560847" cy="953682"/>
            </a:xfrm>
            <a:prstGeom prst="rect">
              <a:avLst/>
            </a:prstGeom>
            <a:solidFill>
              <a:schemeClr val="lt1"/>
            </a:solid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1"/>
            <p:cNvSpPr txBox="1"/>
            <p:nvPr/>
          </p:nvSpPr>
          <p:spPr>
            <a:xfrm>
              <a:off x="2215170" y="249603"/>
              <a:ext cx="13560847" cy="953682"/>
            </a:xfrm>
            <a:prstGeom prst="rect">
              <a:avLst/>
            </a:prstGeom>
            <a:noFill/>
            <a:ln>
              <a:noFill/>
            </a:ln>
          </p:spPr>
          <p:txBody>
            <a:bodyPr anchorCtr="0" anchor="ctr" bIns="13950" lIns="13950" spcFirstLastPara="1" rIns="13950" wrap="square" tIns="13950">
              <a:noAutofit/>
            </a:bodyPr>
            <a:lstStyle/>
            <a:p>
              <a:pPr indent="0" lvl="0" marL="185738" marR="0" rtl="0" algn="l">
                <a:lnSpc>
                  <a:spcPct val="90000"/>
                </a:lnSpc>
                <a:spcBef>
                  <a:spcPts val="0"/>
                </a:spcBef>
                <a:spcAft>
                  <a:spcPts val="0"/>
                </a:spcAft>
                <a:buNone/>
              </a:pPr>
              <a:r>
                <a:rPr b="1" lang="en-US" sz="2200">
                  <a:solidFill>
                    <a:schemeClr val="dk1"/>
                  </a:solidFill>
                  <a:latin typeface="Calibri"/>
                  <a:ea typeface="Calibri"/>
                  <a:cs typeface="Calibri"/>
                  <a:sym typeface="Calibri"/>
                </a:rPr>
                <a:t>P-Pl</a:t>
              </a:r>
              <a:r>
                <a:rPr b="1" lang="en-US" sz="2200">
                  <a:solidFill>
                    <a:schemeClr val="dk1"/>
                  </a:solidFill>
                  <a:latin typeface="Calibri"/>
                  <a:ea typeface="Calibri"/>
                  <a:cs typeface="Calibri"/>
                  <a:sym typeface="Calibri"/>
                </a:rPr>
                <a:t>ānot</a:t>
              </a:r>
              <a:r>
                <a:rPr b="1" lang="en-US" sz="2200">
                  <a:solidFill>
                    <a:schemeClr val="dk1"/>
                  </a:solidFill>
                  <a:latin typeface="Calibri"/>
                  <a:ea typeface="Calibri"/>
                  <a:cs typeface="Calibri"/>
                  <a:sym typeface="Calibri"/>
                </a:rPr>
                <a:t>.</a:t>
              </a:r>
              <a:r>
                <a:rPr lang="en-US" sz="2200">
                  <a:solidFill>
                    <a:schemeClr val="dk1"/>
                  </a:solidFill>
                  <a:latin typeface="Calibri"/>
                  <a:ea typeface="Calibri"/>
                  <a:cs typeface="Calibri"/>
                  <a:sym typeface="Calibri"/>
                </a:rPr>
                <a:t> Dokumentējiet problēmas pašreizējo stāvokli, pēc tam definējiet mērķa stāvokli ar izmērāmiem sasniedzamiem mērķiem, identificējiet risinājumus vai uzlabojumus un izstrādājiet rīcības plānu</a:t>
              </a:r>
              <a:endParaRPr sz="2200">
                <a:solidFill>
                  <a:schemeClr val="dk1"/>
                </a:solidFill>
                <a:latin typeface="Calibri"/>
                <a:ea typeface="Calibri"/>
                <a:cs typeface="Calibri"/>
                <a:sym typeface="Calibri"/>
              </a:endParaRPr>
            </a:p>
          </p:txBody>
        </p:sp>
        <p:sp>
          <p:nvSpPr>
            <p:cNvPr id="549" name="Google Shape;549;p21"/>
            <p:cNvSpPr/>
            <p:nvPr/>
          </p:nvSpPr>
          <p:spPr>
            <a:xfrm>
              <a:off x="2215170" y="1441707"/>
              <a:ext cx="13560847" cy="953682"/>
            </a:xfrm>
            <a:prstGeom prst="rect">
              <a:avLst/>
            </a:prstGeom>
            <a:solidFill>
              <a:schemeClr val="lt1"/>
            </a:solid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1"/>
            <p:cNvSpPr txBox="1"/>
            <p:nvPr/>
          </p:nvSpPr>
          <p:spPr>
            <a:xfrm>
              <a:off x="2215170" y="1441707"/>
              <a:ext cx="13560847" cy="953682"/>
            </a:xfrm>
            <a:prstGeom prst="rect">
              <a:avLst/>
            </a:prstGeom>
            <a:noFill/>
            <a:ln>
              <a:noFill/>
            </a:ln>
          </p:spPr>
          <p:txBody>
            <a:bodyPr anchorCtr="0" anchor="ctr" bIns="13950" lIns="13950" spcFirstLastPara="1" rIns="13950" wrap="square" tIns="13950">
              <a:noAutofit/>
            </a:bodyPr>
            <a:lstStyle/>
            <a:p>
              <a:pPr indent="0" lvl="0" marL="185738" marR="0" rtl="0" algn="l">
                <a:lnSpc>
                  <a:spcPct val="90000"/>
                </a:lnSpc>
                <a:spcBef>
                  <a:spcPts val="0"/>
                </a:spcBef>
                <a:spcAft>
                  <a:spcPts val="0"/>
                </a:spcAft>
                <a:buNone/>
              </a:pPr>
              <a:r>
                <a:rPr b="1" lang="en-US" sz="2200">
                  <a:solidFill>
                    <a:schemeClr val="dk1"/>
                  </a:solidFill>
                  <a:latin typeface="Calibri"/>
                  <a:ea typeface="Calibri"/>
                  <a:cs typeface="Calibri"/>
                  <a:sym typeface="Calibri"/>
                </a:rPr>
                <a:t>D-Darīt.</a:t>
              </a:r>
              <a:r>
                <a:rPr lang="en-US" sz="2200">
                  <a:solidFill>
                    <a:schemeClr val="dk1"/>
                  </a:solidFill>
                  <a:latin typeface="Calibri"/>
                  <a:ea typeface="Calibri"/>
                  <a:cs typeface="Calibri"/>
                  <a:sym typeface="Calibri"/>
                </a:rPr>
                <a:t> Izpildīt plānu, uzraudzīt procesu īstenošanas laikā. Dokumentē problēmas un neparedzētus notikumi</a:t>
              </a:r>
              <a:endParaRPr sz="2200">
                <a:solidFill>
                  <a:schemeClr val="dk1"/>
                </a:solidFill>
                <a:latin typeface="Calibri"/>
                <a:ea typeface="Calibri"/>
                <a:cs typeface="Calibri"/>
                <a:sym typeface="Calibri"/>
              </a:endParaRPr>
            </a:p>
          </p:txBody>
        </p:sp>
        <p:sp>
          <p:nvSpPr>
            <p:cNvPr id="551" name="Google Shape;551;p21"/>
            <p:cNvSpPr/>
            <p:nvPr/>
          </p:nvSpPr>
          <p:spPr>
            <a:xfrm>
              <a:off x="2215170" y="2633810"/>
              <a:ext cx="13560847" cy="953682"/>
            </a:xfrm>
            <a:prstGeom prst="rect">
              <a:avLst/>
            </a:prstGeom>
            <a:solidFill>
              <a:schemeClr val="lt1"/>
            </a:solid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1"/>
            <p:cNvSpPr txBox="1"/>
            <p:nvPr/>
          </p:nvSpPr>
          <p:spPr>
            <a:xfrm>
              <a:off x="2215170" y="2633810"/>
              <a:ext cx="13560847" cy="953682"/>
            </a:xfrm>
            <a:prstGeom prst="rect">
              <a:avLst/>
            </a:prstGeom>
            <a:noFill/>
            <a:ln>
              <a:noFill/>
            </a:ln>
          </p:spPr>
          <p:txBody>
            <a:bodyPr anchorCtr="0" anchor="ctr" bIns="13950" lIns="13950" spcFirstLastPara="1" rIns="13950" wrap="square" tIns="13950">
              <a:noAutofit/>
            </a:bodyPr>
            <a:lstStyle/>
            <a:p>
              <a:pPr indent="0" lvl="0" marL="185738" marR="0" rtl="0" algn="l">
                <a:lnSpc>
                  <a:spcPct val="90000"/>
                </a:lnSpc>
                <a:spcBef>
                  <a:spcPts val="0"/>
                </a:spcBef>
                <a:spcAft>
                  <a:spcPts val="0"/>
                </a:spcAft>
                <a:buNone/>
              </a:pPr>
              <a:r>
                <a:rPr b="1" lang="en-US" sz="2200">
                  <a:solidFill>
                    <a:schemeClr val="dk1"/>
                  </a:solidFill>
                  <a:latin typeface="Calibri"/>
                  <a:ea typeface="Calibri"/>
                  <a:cs typeface="Calibri"/>
                  <a:sym typeface="Calibri"/>
                </a:rPr>
                <a:t>C-Pārbaudīt.</a:t>
              </a:r>
              <a:r>
                <a:rPr lang="en-US" sz="2200">
                  <a:solidFill>
                    <a:schemeClr val="dk1"/>
                  </a:solidFill>
                  <a:latin typeface="Calibri"/>
                  <a:ea typeface="Calibri"/>
                  <a:cs typeface="Calibri"/>
                  <a:sym typeface="Calibri"/>
                </a:rPr>
                <a:t> Analizējiet rezultātus attiecībā pret plāna fāzē izvirzītajiem mērķiem. Pārbaudiet, vai stāvoklis pēc ieviešanas atbilst plānotajam nākotnes stāvoklim</a:t>
              </a:r>
              <a:endParaRPr sz="2200">
                <a:solidFill>
                  <a:schemeClr val="dk1"/>
                </a:solidFill>
                <a:latin typeface="Calibri"/>
                <a:ea typeface="Calibri"/>
                <a:cs typeface="Calibri"/>
                <a:sym typeface="Calibri"/>
              </a:endParaRPr>
            </a:p>
          </p:txBody>
        </p:sp>
        <p:sp>
          <p:nvSpPr>
            <p:cNvPr id="553" name="Google Shape;553;p21"/>
            <p:cNvSpPr/>
            <p:nvPr/>
          </p:nvSpPr>
          <p:spPr>
            <a:xfrm>
              <a:off x="2215170" y="3825913"/>
              <a:ext cx="13560847" cy="953682"/>
            </a:xfrm>
            <a:prstGeom prst="rect">
              <a:avLst/>
            </a:prstGeom>
            <a:solidFill>
              <a:schemeClr val="lt1"/>
            </a:solidFill>
            <a:ln cap="flat" cmpd="sng" w="38100">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1"/>
            <p:cNvSpPr txBox="1"/>
            <p:nvPr/>
          </p:nvSpPr>
          <p:spPr>
            <a:xfrm>
              <a:off x="2215170" y="3825913"/>
              <a:ext cx="13560847" cy="953682"/>
            </a:xfrm>
            <a:prstGeom prst="rect">
              <a:avLst/>
            </a:prstGeom>
            <a:noFill/>
            <a:ln>
              <a:noFill/>
            </a:ln>
          </p:spPr>
          <p:txBody>
            <a:bodyPr anchorCtr="0" anchor="ctr" bIns="13950" lIns="13950" spcFirstLastPara="1" rIns="13950" wrap="square" tIns="13950">
              <a:noAutofit/>
            </a:bodyPr>
            <a:lstStyle/>
            <a:p>
              <a:pPr indent="0" lvl="0" marL="185738" marR="0" rtl="0" algn="l">
                <a:lnSpc>
                  <a:spcPct val="90000"/>
                </a:lnSpc>
                <a:spcBef>
                  <a:spcPts val="0"/>
                </a:spcBef>
                <a:spcAft>
                  <a:spcPts val="0"/>
                </a:spcAft>
                <a:buNone/>
              </a:pPr>
              <a:r>
                <a:rPr b="1" lang="en-US" sz="2200">
                  <a:solidFill>
                    <a:schemeClr val="dk1"/>
                  </a:solidFill>
                  <a:latin typeface="Calibri"/>
                  <a:ea typeface="Calibri"/>
                  <a:cs typeface="Calibri"/>
                  <a:sym typeface="Calibri"/>
                </a:rPr>
                <a:t>A-Rīkoties.</a:t>
              </a:r>
              <a:r>
                <a:rPr lang="en-US" sz="2200">
                  <a:solidFill>
                    <a:schemeClr val="dk1"/>
                  </a:solidFill>
                  <a:latin typeface="Calibri"/>
                  <a:ea typeface="Calibri"/>
                  <a:cs typeface="Calibri"/>
                  <a:sym typeface="Calibri"/>
                </a:rPr>
                <a:t> Ja jaunā metode izrādījās efektīva (Pārbaudes fāzes rezultāti), tad pieņemiet un standartizējiet to, pretējā gadījumā identificējiet izmaiņas, kas jāievieš, un pēc tam sāciet jaunu PDCA ciklu</a:t>
              </a:r>
              <a:endParaRPr sz="2200">
                <a:solidFill>
                  <a:schemeClr val="dk1"/>
                </a:solidFill>
                <a:latin typeface="Calibri"/>
                <a:ea typeface="Calibri"/>
                <a:cs typeface="Calibri"/>
                <a:sym typeface="Calibri"/>
              </a:endParaRPr>
            </a:p>
          </p:txBody>
        </p:sp>
      </p:grpSp>
      <p:sp>
        <p:nvSpPr>
          <p:cNvPr id="555" name="Google Shape;555;p21"/>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31"/>
                                        </p:tgtEl>
                                        <p:attrNameLst>
                                          <p:attrName>style.visibility</p:attrName>
                                        </p:attrNameLst>
                                      </p:cBhvr>
                                      <p:to>
                                        <p:strVal val="visible"/>
                                      </p:to>
                                    </p:set>
                                    <p:anim calcmode="lin" valueType="num">
                                      <p:cBhvr additive="base">
                                        <p:cTn dur="500"/>
                                        <p:tgtEl>
                                          <p:spTgt spid="5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2"/>
          <p:cNvSpPr txBox="1"/>
          <p:nvPr/>
        </p:nvSpPr>
        <p:spPr>
          <a:xfrm>
            <a:off x="938055" y="1485900"/>
            <a:ext cx="8663145" cy="569514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PDCA cycle</a:t>
            </a:r>
            <a:endParaRPr b="1" sz="4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t/>
            </a:r>
            <a:endParaRPr sz="2000">
              <a:solidFill>
                <a:srgbClr val="002060"/>
              </a:solidFill>
              <a:latin typeface="Tahoma"/>
              <a:ea typeface="Tahoma"/>
              <a:cs typeface="Tahoma"/>
              <a:sym typeface="Tahoma"/>
            </a:endParaRPr>
          </a:p>
          <a:p>
            <a:pPr indent="0" lvl="0" marL="12700" marR="0" rtl="0" algn="l">
              <a:spcBef>
                <a:spcPts val="110"/>
              </a:spcBef>
              <a:spcAft>
                <a:spcPts val="0"/>
              </a:spcAft>
              <a:buNone/>
            </a:pPr>
            <a:r>
              <a:rPr b="1" lang="en-US" sz="2500">
                <a:solidFill>
                  <a:srgbClr val="002060"/>
                </a:solidFill>
                <a:latin typeface="Calibri"/>
                <a:ea typeface="Calibri"/>
                <a:cs typeface="Calibri"/>
                <a:sym typeface="Calibri"/>
              </a:rPr>
              <a:t>PLĀNOT</a:t>
            </a:r>
            <a:endParaRPr b="1" sz="2500">
              <a:solidFill>
                <a:srgbClr val="002060"/>
              </a:solidFill>
              <a:latin typeface="Calibri"/>
              <a:ea typeface="Calibri"/>
              <a:cs typeface="Calibri"/>
              <a:sym typeface="Calibri"/>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P1: definējiet problēmu.</a:t>
            </a:r>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P2: dokumentējiet pašreizējo statusu.</a:t>
            </a:r>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P3: definējiet mērķa stāvokli ar izmērāmiem mērķiem.</a:t>
            </a:r>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P4: identificējiet risinājumus vai procesa uzlabojumus.</a:t>
            </a:r>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P5: Izstrādājiet rīcības plānu.</a:t>
            </a:r>
            <a:endParaRPr sz="2500">
              <a:solidFill>
                <a:srgbClr val="002060"/>
              </a:solidFill>
              <a:latin typeface="Calibri"/>
              <a:ea typeface="Calibri"/>
              <a:cs typeface="Calibri"/>
              <a:sym typeface="Calibri"/>
            </a:endParaRPr>
          </a:p>
          <a:p>
            <a:pPr indent="0" lvl="0" marL="12700" marR="0" rtl="0" algn="l">
              <a:spcBef>
                <a:spcPts val="110"/>
              </a:spcBef>
              <a:spcAft>
                <a:spcPts val="0"/>
              </a:spcAft>
              <a:buNone/>
            </a:pPr>
            <a:r>
              <a:rPr b="1" lang="en-US" sz="2500">
                <a:solidFill>
                  <a:srgbClr val="002060"/>
                </a:solidFill>
                <a:latin typeface="Calibri"/>
                <a:ea typeface="Calibri"/>
                <a:cs typeface="Calibri"/>
                <a:sym typeface="Calibri"/>
              </a:rPr>
              <a:t>DARĪT</a:t>
            </a:r>
            <a:endParaRPr b="1" sz="2500">
              <a:solidFill>
                <a:srgbClr val="002060"/>
              </a:solidFill>
              <a:latin typeface="Calibri"/>
              <a:ea typeface="Calibri"/>
              <a:cs typeface="Calibri"/>
              <a:sym typeface="Calibri"/>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D1: Īstenojiet rīcības plānu reālā procesā.</a:t>
            </a:r>
            <a:endParaRPr sz="2500">
              <a:solidFill>
                <a:srgbClr val="002060"/>
              </a:solidFill>
              <a:latin typeface="Calibri"/>
              <a:ea typeface="Calibri"/>
              <a:cs typeface="Calibri"/>
              <a:sym typeface="Calibri"/>
            </a:endParaRPr>
          </a:p>
          <a:p>
            <a:pPr indent="0" lvl="0" marL="12700" marR="0" rtl="0" algn="l">
              <a:spcBef>
                <a:spcPts val="110"/>
              </a:spcBef>
              <a:spcAft>
                <a:spcPts val="0"/>
              </a:spcAft>
              <a:buNone/>
            </a:pPr>
            <a:r>
              <a:rPr b="1" lang="en-US" sz="2500">
                <a:solidFill>
                  <a:srgbClr val="002060"/>
                </a:solidFill>
                <a:latin typeface="Calibri"/>
                <a:ea typeface="Calibri"/>
                <a:cs typeface="Calibri"/>
                <a:sym typeface="Calibri"/>
              </a:rPr>
              <a:t>PĀRBAUDĪT</a:t>
            </a:r>
            <a:endParaRPr b="1" sz="2500">
              <a:solidFill>
                <a:srgbClr val="002060"/>
              </a:solidFill>
              <a:latin typeface="Calibri"/>
              <a:ea typeface="Calibri"/>
              <a:cs typeface="Calibri"/>
              <a:sym typeface="Calibri"/>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C1: analizējiet rezultātus, salīdzinot ar PLĀNA fāzē izvirzītajiem mērķiem. Pārbaudiet, vai stāvoklis pēc ieviešanas atbilst plānotajam nākotnes stāvoklim.</a:t>
            </a:r>
            <a:endParaRPr sz="2500">
              <a:solidFill>
                <a:srgbClr val="002060"/>
              </a:solidFill>
              <a:latin typeface="Calibri"/>
              <a:ea typeface="Calibri"/>
              <a:cs typeface="Calibri"/>
              <a:sym typeface="Calibri"/>
            </a:endParaRPr>
          </a:p>
        </p:txBody>
      </p:sp>
      <p:sp>
        <p:nvSpPr>
          <p:cNvPr id="562" name="Google Shape;562;p2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563" name="Google Shape;563;p2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64" name="Google Shape;564;p2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565" name="Google Shape;565;p22"/>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2"/>
          <p:cNvSpPr txBox="1"/>
          <p:nvPr/>
        </p:nvSpPr>
        <p:spPr>
          <a:xfrm>
            <a:off x="9601200" y="2431884"/>
            <a:ext cx="8534400" cy="2386551"/>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2500">
                <a:solidFill>
                  <a:srgbClr val="002060"/>
                </a:solidFill>
                <a:latin typeface="Calibri"/>
                <a:ea typeface="Calibri"/>
                <a:cs typeface="Calibri"/>
                <a:sym typeface="Calibri"/>
              </a:rPr>
              <a:t>RĪKOTIES</a:t>
            </a:r>
            <a:endParaRPr b="1" sz="2500">
              <a:solidFill>
                <a:srgbClr val="002060"/>
              </a:solidFill>
              <a:latin typeface="Calibri"/>
              <a:ea typeface="Calibri"/>
              <a:cs typeface="Calibri"/>
              <a:sym typeface="Calibri"/>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A1: dokumentējiet izmaiņas standarta procesā.</a:t>
            </a:r>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A2: Izpētiet mācību procesa gaitu (ko komanda ir iemācījusies).</a:t>
            </a:r>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A3: definējiet atstarpes starp PĀRBAUDĪT un PLĀNOT fāzēm.</a:t>
            </a:r>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A4: ja A3 ir nepilnības, definējiet citu PDCA ciklu.</a:t>
            </a:r>
            <a:endParaRPr/>
          </a:p>
          <a:p>
            <a:pPr indent="-342900" lvl="0" marL="355600" marR="0" rtl="0" algn="l">
              <a:spcBef>
                <a:spcPts val="110"/>
              </a:spcBef>
              <a:spcAft>
                <a:spcPts val="0"/>
              </a:spcAft>
              <a:buClr>
                <a:srgbClr val="002060"/>
              </a:buClr>
              <a:buSzPts val="2500"/>
              <a:buFont typeface="Arial"/>
              <a:buChar char="•"/>
            </a:pPr>
            <a:r>
              <a:rPr lang="en-US" sz="2500">
                <a:solidFill>
                  <a:srgbClr val="002060"/>
                </a:solidFill>
                <a:latin typeface="Calibri"/>
                <a:ea typeface="Calibri"/>
                <a:cs typeface="Calibri"/>
                <a:sym typeface="Calibri"/>
              </a:rPr>
              <a:t>A5: dokumentējiet uzlabojumus un dalieties ar labāko praksi.</a:t>
            </a:r>
            <a:endParaRPr sz="2500">
              <a:solidFill>
                <a:srgbClr val="002060"/>
              </a:solidFill>
              <a:latin typeface="Calibri"/>
              <a:ea typeface="Calibri"/>
              <a:cs typeface="Calibri"/>
              <a:sym typeface="Calibri"/>
            </a:endParaRPr>
          </a:p>
        </p:txBody>
      </p:sp>
      <p:pic>
        <p:nvPicPr>
          <p:cNvPr descr="PDCA" id="567" name="Google Shape;567;p22"/>
          <p:cNvPicPr preferRelativeResize="0"/>
          <p:nvPr/>
        </p:nvPicPr>
        <p:blipFill rotWithShape="1">
          <a:blip r:embed="rId5">
            <a:alphaModFix/>
          </a:blip>
          <a:srcRect b="0" l="0" r="0" t="0"/>
          <a:stretch/>
        </p:blipFill>
        <p:spPr>
          <a:xfrm>
            <a:off x="13639800" y="5143499"/>
            <a:ext cx="3871595" cy="3330919"/>
          </a:xfrm>
          <a:prstGeom prst="rect">
            <a:avLst/>
          </a:prstGeom>
          <a:noFill/>
          <a:ln>
            <a:noFill/>
          </a:ln>
        </p:spPr>
      </p:pic>
      <p:sp>
        <p:nvSpPr>
          <p:cNvPr id="568" name="Google Shape;568;p22"/>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56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566"/>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3"/>
          <p:cNvSpPr txBox="1"/>
          <p:nvPr/>
        </p:nvSpPr>
        <p:spPr>
          <a:xfrm>
            <a:off x="762001" y="1485900"/>
            <a:ext cx="8382000" cy="515654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Sevis pilnveidošana problēmu risināšanā</a:t>
            </a:r>
            <a:endParaRPr sz="2000">
              <a:solidFill>
                <a:srgbClr val="002060"/>
              </a:solidFill>
              <a:latin typeface="Tahoma"/>
              <a:ea typeface="Tahoma"/>
              <a:cs typeface="Tahoma"/>
              <a:sym typeface="Tahoma"/>
            </a:endParaRPr>
          </a:p>
          <a:p>
            <a:pPr indent="-285750" lvl="0" marL="29845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Problēmu risināšanai nevajadzētu būt tikai vienam ciklam. PDCA cikls ir jāsāk no jauna.</a:t>
            </a:r>
            <a:endParaRPr/>
          </a:p>
          <a:p>
            <a:pPr indent="-127000" lvl="0" marL="298450" marR="0" rtl="0" algn="l">
              <a:spcBef>
                <a:spcPts val="110"/>
              </a:spcBef>
              <a:spcAft>
                <a:spcPts val="0"/>
              </a:spcAft>
              <a:buClr>
                <a:schemeClr val="dk1"/>
              </a:buClr>
              <a:buSzPts val="2500"/>
              <a:buFont typeface="Arial"/>
              <a:buNone/>
            </a:pPr>
            <a:r>
              <a:t/>
            </a:r>
            <a:endParaRPr sz="2500">
              <a:solidFill>
                <a:schemeClr val="dk1"/>
              </a:solidFill>
              <a:latin typeface="Calibri"/>
              <a:ea typeface="Calibri"/>
              <a:cs typeface="Calibri"/>
              <a:sym typeface="Calibri"/>
            </a:endParaRPr>
          </a:p>
          <a:p>
            <a:pPr indent="-285750" lvl="0" marL="29845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Bieži vien izrādās, ka risinājumu var uzlabot, tāpat kā var uzlabot pieejas risinājumu noteikšanai un to ietekmes novērtēšanai.</a:t>
            </a:r>
            <a:endParaRPr/>
          </a:p>
          <a:p>
            <a:pPr indent="-127000" lvl="0" marL="298450" marR="0" rtl="0" algn="l">
              <a:spcBef>
                <a:spcPts val="110"/>
              </a:spcBef>
              <a:spcAft>
                <a:spcPts val="0"/>
              </a:spcAft>
              <a:buClr>
                <a:schemeClr val="dk1"/>
              </a:buClr>
              <a:buSzPts val="2500"/>
              <a:buFont typeface="Arial"/>
              <a:buNone/>
            </a:pPr>
            <a:r>
              <a:t/>
            </a:r>
            <a:endParaRPr sz="2500">
              <a:solidFill>
                <a:schemeClr val="dk1"/>
              </a:solidFill>
              <a:latin typeface="Calibri"/>
              <a:ea typeface="Calibri"/>
              <a:cs typeface="Calibri"/>
              <a:sym typeface="Calibri"/>
            </a:endParaRPr>
          </a:p>
          <a:p>
            <a:pPr indent="-285750" lvl="0" marL="29845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Turpmākās iterācijas PDCA noved pie darba sistēmas, sasniegtā rezultāta un līdz ar to visas organizācijas pilnveidošanās.</a:t>
            </a:r>
            <a:endParaRPr sz="2500">
              <a:solidFill>
                <a:schemeClr val="dk1"/>
              </a:solidFill>
              <a:latin typeface="Calibri"/>
              <a:ea typeface="Calibri"/>
              <a:cs typeface="Calibri"/>
              <a:sym typeface="Calibri"/>
            </a:endParaRPr>
          </a:p>
        </p:txBody>
      </p:sp>
      <p:sp>
        <p:nvSpPr>
          <p:cNvPr id="575" name="Google Shape;575;p2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576" name="Google Shape;576;p2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77" name="Google Shape;577;p2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578" name="Google Shape;578;p23"/>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DCA ciągłe doskonalenie" id="579" name="Google Shape;579;p23"/>
          <p:cNvPicPr preferRelativeResize="0"/>
          <p:nvPr/>
        </p:nvPicPr>
        <p:blipFill rotWithShape="1">
          <a:blip r:embed="rId5">
            <a:alphaModFix/>
          </a:blip>
          <a:srcRect b="0" l="0" r="0" t="0"/>
          <a:stretch/>
        </p:blipFill>
        <p:spPr>
          <a:xfrm>
            <a:off x="9144000" y="2860469"/>
            <a:ext cx="8991600" cy="5241350"/>
          </a:xfrm>
          <a:prstGeom prst="rect">
            <a:avLst/>
          </a:prstGeom>
          <a:noFill/>
          <a:ln>
            <a:noFill/>
          </a:ln>
        </p:spPr>
      </p:pic>
      <p:sp>
        <p:nvSpPr>
          <p:cNvPr id="580" name="Google Shape;580;p23"/>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57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4"/>
          <p:cNvSpPr txBox="1"/>
          <p:nvPr/>
        </p:nvSpPr>
        <p:spPr>
          <a:xfrm>
            <a:off x="938055" y="1485900"/>
            <a:ext cx="16816545" cy="219419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7. Gatavošanās pārmaiņām</a:t>
            </a:r>
            <a:endParaRPr sz="2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 Vokers (1969) apgalvo, ka no tā darbinieka perspektīvas, kurš pieņem maiņu, ir divi posmi, proti, "izmaiņu ierosināšana" un "izmaiņu ieviešana darbībā". Savukārt G. Zaltmans, R. Dankans, J. Holbeks (1973) prezentēja un apsprieda organizācijas pārmaiņu asimilācijas posmus.</a:t>
            </a:r>
            <a:endParaRPr sz="2500">
              <a:solidFill>
                <a:schemeClr val="dk1"/>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p:txBody>
      </p:sp>
      <p:sp>
        <p:nvSpPr>
          <p:cNvPr id="587" name="Google Shape;587;p2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588" name="Google Shape;588;p2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89" name="Google Shape;589;p2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590" name="Google Shape;590;p24"/>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1" name="Google Shape;591;p24"/>
          <p:cNvGrpSpPr/>
          <p:nvPr/>
        </p:nvGrpSpPr>
        <p:grpSpPr>
          <a:xfrm>
            <a:off x="941269" y="3924299"/>
            <a:ext cx="16657716" cy="3733801"/>
            <a:chOff x="3214" y="-1"/>
            <a:chExt cx="16657716" cy="3733801"/>
          </a:xfrm>
        </p:grpSpPr>
        <p:sp>
          <p:nvSpPr>
            <p:cNvPr id="592" name="Google Shape;592;p24"/>
            <p:cNvSpPr/>
            <p:nvPr/>
          </p:nvSpPr>
          <p:spPr>
            <a:xfrm>
              <a:off x="3214" y="0"/>
              <a:ext cx="8185610" cy="3733800"/>
            </a:xfrm>
            <a:prstGeom prst="roundRect">
              <a:avLst>
                <a:gd fmla="val 5000" name="adj"/>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4"/>
            <p:cNvSpPr txBox="1"/>
            <p:nvPr/>
          </p:nvSpPr>
          <p:spPr>
            <a:xfrm rot="-5400000">
              <a:off x="-709082" y="712296"/>
              <a:ext cx="3061716" cy="1637122"/>
            </a:xfrm>
            <a:prstGeom prst="rect">
              <a:avLst/>
            </a:prstGeom>
            <a:noFill/>
            <a:ln>
              <a:noFill/>
            </a:ln>
          </p:spPr>
          <p:txBody>
            <a:bodyPr anchorCtr="0" anchor="t" bIns="0" lIns="0" spcFirstLastPara="1" rIns="102225" wrap="square" tIns="78850">
              <a:noAutofit/>
            </a:bodyPr>
            <a:lstStyle/>
            <a:p>
              <a:pPr indent="0" lvl="0" marL="0" marR="0" rtl="0" algn="r">
                <a:lnSpc>
                  <a:spcPct val="90000"/>
                </a:lnSpc>
                <a:spcBef>
                  <a:spcPts val="0"/>
                </a:spcBef>
                <a:spcAft>
                  <a:spcPts val="0"/>
                </a:spcAft>
                <a:buNone/>
              </a:pPr>
              <a:r>
                <a:rPr b="1" lang="en-US" sz="2300">
                  <a:solidFill>
                    <a:schemeClr val="dk1"/>
                  </a:solidFill>
                  <a:latin typeface="Calibri"/>
                  <a:ea typeface="Calibri"/>
                  <a:cs typeface="Calibri"/>
                  <a:sym typeface="Calibri"/>
                </a:rPr>
                <a:t>Posms no. 1</a:t>
              </a:r>
              <a:endParaRPr sz="2300">
                <a:solidFill>
                  <a:schemeClr val="dk1"/>
                </a:solidFill>
                <a:latin typeface="Calibri"/>
                <a:ea typeface="Calibri"/>
                <a:cs typeface="Calibri"/>
                <a:sym typeface="Calibri"/>
              </a:endParaRPr>
            </a:p>
          </p:txBody>
        </p:sp>
        <p:sp>
          <p:nvSpPr>
            <p:cNvPr id="594" name="Google Shape;594;p24"/>
            <p:cNvSpPr/>
            <p:nvPr/>
          </p:nvSpPr>
          <p:spPr>
            <a:xfrm>
              <a:off x="1640336" y="0"/>
              <a:ext cx="6098279" cy="373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txBox="1"/>
            <p:nvPr/>
          </p:nvSpPr>
          <p:spPr>
            <a:xfrm>
              <a:off x="1640336" y="0"/>
              <a:ext cx="6098279" cy="3733800"/>
            </a:xfrm>
            <a:prstGeom prst="rect">
              <a:avLst/>
            </a:prstGeom>
            <a:noFill/>
            <a:ln>
              <a:noFill/>
            </a:ln>
          </p:spPr>
          <p:txBody>
            <a:bodyPr anchorCtr="0" anchor="t" bIns="0" lIns="0" spcFirstLastPara="1" rIns="0" wrap="square" tIns="78850">
              <a:noAutofit/>
            </a:bodyPr>
            <a:lstStyle/>
            <a:p>
              <a:pPr indent="-273050" lvl="0" marL="273050" marR="0" rtl="0" algn="l">
                <a:lnSpc>
                  <a:spcPct val="90000"/>
                </a:lnSpc>
                <a:spcBef>
                  <a:spcPts val="0"/>
                </a:spcBef>
                <a:spcAft>
                  <a:spcPts val="0"/>
                </a:spcAft>
                <a:buClr>
                  <a:schemeClr val="lt1"/>
                </a:buClr>
                <a:buSzPts val="2300"/>
                <a:buFont typeface="Calibri"/>
                <a:buNone/>
              </a:pPr>
              <a:r>
                <a:rPr b="1" lang="en-US" sz="2300">
                  <a:solidFill>
                    <a:schemeClr val="dk1"/>
                  </a:solidFill>
                  <a:latin typeface="Calibri"/>
                  <a:ea typeface="Calibri"/>
                  <a:cs typeface="Calibri"/>
                  <a:sym typeface="Calibri"/>
                </a:rPr>
                <a:t>Izmaiņu uzsākšana </a:t>
              </a:r>
              <a:r>
                <a:rPr b="0" lang="en-US" sz="2300">
                  <a:solidFill>
                    <a:schemeClr val="dk1"/>
                  </a:solidFill>
                  <a:latin typeface="Calibri"/>
                  <a:ea typeface="Calibri"/>
                  <a:cs typeface="Calibri"/>
                  <a:sym typeface="Calibri"/>
                </a:rPr>
                <a:t>/ietilpst /</a:t>
              </a:r>
              <a:endParaRPr b="1" sz="2300">
                <a:solidFill>
                  <a:schemeClr val="dk1"/>
                </a:solidFill>
                <a:latin typeface="Calibri"/>
                <a:ea typeface="Calibri"/>
                <a:cs typeface="Calibri"/>
                <a:sym typeface="Calibri"/>
              </a:endParaRPr>
            </a:p>
            <a:p>
              <a:pPr indent="-273050" lvl="0" marL="273050" marR="0" rtl="0" algn="l">
                <a:lnSpc>
                  <a:spcPct val="90000"/>
                </a:lnSpc>
                <a:spcBef>
                  <a:spcPts val="805"/>
                </a:spcBef>
                <a:spcAft>
                  <a:spcPts val="0"/>
                </a:spcAft>
                <a:buClr>
                  <a:schemeClr val="lt1"/>
                </a:buClr>
                <a:buSzPts val="2200"/>
                <a:buFont typeface="Calibri"/>
                <a:buNone/>
              </a:pPr>
              <a:r>
                <a:rPr lang="en-US" sz="2200">
                  <a:solidFill>
                    <a:schemeClr val="dk1"/>
                  </a:solidFill>
                  <a:latin typeface="Calibri"/>
                  <a:ea typeface="Calibri"/>
                  <a:cs typeface="Calibri"/>
                  <a:sym typeface="Calibri"/>
                </a:rPr>
                <a:t>1) zināšanu posms, kura mērķis ir radīt izpratni par pārmaiņu nepieciešamību un iespēju tās pielietot,</a:t>
              </a:r>
              <a:endParaRPr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rPr lang="en-US" sz="2200">
                  <a:solidFill>
                    <a:schemeClr val="dk1"/>
                  </a:solidFill>
                  <a:latin typeface="Calibri"/>
                  <a:ea typeface="Calibri"/>
                  <a:cs typeface="Calibri"/>
                  <a:sym typeface="Calibri"/>
                </a:rPr>
                <a:t>2) attieksmes veidošana pret pārmaiņām - šajā posmā veidojas pārmaiņu atbalstītāju un pretinieku koalīcijas,</a:t>
              </a:r>
              <a:endParaRPr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rPr lang="en-US" sz="2200">
                  <a:solidFill>
                    <a:schemeClr val="dk1"/>
                  </a:solidFill>
                  <a:latin typeface="Calibri"/>
                  <a:ea typeface="Calibri"/>
                  <a:cs typeface="Calibri"/>
                  <a:sym typeface="Calibri"/>
                </a:rPr>
                <a:t>3) lēmumu pieņemšanas stadija ir atkarīga no vadības apņēmības, darbinieku piekrišanas un vides spiediena.</a:t>
              </a:r>
              <a:endParaRPr sz="2200">
                <a:solidFill>
                  <a:schemeClr val="dk1"/>
                </a:solidFill>
                <a:latin typeface="Calibri"/>
                <a:ea typeface="Calibri"/>
                <a:cs typeface="Calibri"/>
                <a:sym typeface="Calibri"/>
              </a:endParaRPr>
            </a:p>
          </p:txBody>
        </p:sp>
        <p:sp>
          <p:nvSpPr>
            <p:cNvPr id="596" name="Google Shape;596;p24"/>
            <p:cNvSpPr/>
            <p:nvPr/>
          </p:nvSpPr>
          <p:spPr>
            <a:xfrm>
              <a:off x="8475320" y="0"/>
              <a:ext cx="8185610" cy="3733800"/>
            </a:xfrm>
            <a:prstGeom prst="roundRect">
              <a:avLst>
                <a:gd fmla="val 5000" name="adj"/>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4"/>
            <p:cNvSpPr txBox="1"/>
            <p:nvPr/>
          </p:nvSpPr>
          <p:spPr>
            <a:xfrm rot="-5400000">
              <a:off x="7763023" y="712296"/>
              <a:ext cx="3061716" cy="1637122"/>
            </a:xfrm>
            <a:prstGeom prst="rect">
              <a:avLst/>
            </a:prstGeom>
            <a:noFill/>
            <a:ln>
              <a:noFill/>
            </a:ln>
          </p:spPr>
          <p:txBody>
            <a:bodyPr anchorCtr="0" anchor="t" bIns="0" lIns="0" spcFirstLastPara="1" rIns="102225" wrap="square" tIns="78850">
              <a:noAutofit/>
            </a:bodyPr>
            <a:lstStyle/>
            <a:p>
              <a:pPr indent="0" lvl="0" marL="0" marR="0" rtl="0" algn="r">
                <a:lnSpc>
                  <a:spcPct val="90000"/>
                </a:lnSpc>
                <a:spcBef>
                  <a:spcPts val="0"/>
                </a:spcBef>
                <a:spcAft>
                  <a:spcPts val="0"/>
                </a:spcAft>
                <a:buNone/>
              </a:pPr>
              <a:r>
                <a:rPr b="1" lang="en-US" sz="2300">
                  <a:solidFill>
                    <a:schemeClr val="dk1"/>
                  </a:solidFill>
                  <a:latin typeface="Calibri"/>
                  <a:ea typeface="Calibri"/>
                  <a:cs typeface="Calibri"/>
                  <a:sym typeface="Calibri"/>
                </a:rPr>
                <a:t>Posms no. 2</a:t>
              </a:r>
              <a:endParaRPr sz="2300">
                <a:solidFill>
                  <a:schemeClr val="dk1"/>
                </a:solidFill>
                <a:latin typeface="Calibri"/>
                <a:ea typeface="Calibri"/>
                <a:cs typeface="Calibri"/>
                <a:sym typeface="Calibri"/>
              </a:endParaRPr>
            </a:p>
          </p:txBody>
        </p:sp>
        <p:sp>
          <p:nvSpPr>
            <p:cNvPr id="598" name="Google Shape;598;p24"/>
            <p:cNvSpPr/>
            <p:nvPr/>
          </p:nvSpPr>
          <p:spPr>
            <a:xfrm rot="5400000">
              <a:off x="8241937" y="2586380"/>
              <a:ext cx="548623" cy="1227841"/>
            </a:xfrm>
            <a:prstGeom prst="flowChartExtract">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4"/>
            <p:cNvSpPr/>
            <p:nvPr/>
          </p:nvSpPr>
          <p:spPr>
            <a:xfrm>
              <a:off x="10112442" y="0"/>
              <a:ext cx="6098279" cy="373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4"/>
            <p:cNvSpPr txBox="1"/>
            <p:nvPr/>
          </p:nvSpPr>
          <p:spPr>
            <a:xfrm>
              <a:off x="10112442" y="0"/>
              <a:ext cx="6098279" cy="3733800"/>
            </a:xfrm>
            <a:prstGeom prst="rect">
              <a:avLst/>
            </a:prstGeom>
            <a:noFill/>
            <a:ln>
              <a:noFill/>
            </a:ln>
          </p:spPr>
          <p:txBody>
            <a:bodyPr anchorCtr="0" anchor="t" bIns="0" lIns="0" spcFirstLastPara="1" rIns="0" wrap="square" tIns="78850">
              <a:noAutofit/>
            </a:bodyPr>
            <a:lstStyle/>
            <a:p>
              <a:pPr indent="0" lvl="0" marL="0" marR="0" rtl="0" algn="l">
                <a:lnSpc>
                  <a:spcPct val="90000"/>
                </a:lnSpc>
                <a:spcBef>
                  <a:spcPts val="0"/>
                </a:spcBef>
                <a:spcAft>
                  <a:spcPts val="0"/>
                </a:spcAft>
                <a:buNone/>
              </a:pPr>
              <a:r>
                <a:rPr b="1" lang="en-US" sz="2300">
                  <a:solidFill>
                    <a:schemeClr val="dk1"/>
                  </a:solidFill>
                  <a:latin typeface="Calibri"/>
                  <a:ea typeface="Calibri"/>
                  <a:cs typeface="Calibri"/>
                  <a:sym typeface="Calibri"/>
                </a:rPr>
                <a:t>Izmaiņu ieviešana darbībā </a:t>
              </a:r>
              <a:r>
                <a:rPr b="0" lang="en-US" sz="2300">
                  <a:solidFill>
                    <a:schemeClr val="dk1"/>
                  </a:solidFill>
                  <a:latin typeface="Calibri"/>
                  <a:ea typeface="Calibri"/>
                  <a:cs typeface="Calibri"/>
                  <a:sym typeface="Calibri"/>
                </a:rPr>
                <a:t>/ietilpst/ </a:t>
              </a:r>
              <a:endParaRPr b="1" sz="2300">
                <a:solidFill>
                  <a:schemeClr val="dk1"/>
                </a:solidFill>
                <a:latin typeface="Calibri"/>
                <a:ea typeface="Calibri"/>
                <a:cs typeface="Calibri"/>
                <a:sym typeface="Calibri"/>
              </a:endParaRPr>
            </a:p>
            <a:p>
              <a:pPr indent="-273050" lvl="0" marL="273050" marR="0" rtl="0" algn="l">
                <a:lnSpc>
                  <a:spcPct val="90000"/>
                </a:lnSpc>
                <a:spcBef>
                  <a:spcPts val="805"/>
                </a:spcBef>
                <a:spcAft>
                  <a:spcPts val="0"/>
                </a:spcAft>
                <a:buNone/>
              </a:pPr>
              <a:r>
                <a:rPr b="0" lang="en-US" sz="2200">
                  <a:solidFill>
                    <a:schemeClr val="dk1"/>
                  </a:solidFill>
                  <a:latin typeface="Calibri"/>
                  <a:ea typeface="Calibri"/>
                  <a:cs typeface="Calibri"/>
                  <a:sym typeface="Calibri"/>
                </a:rPr>
                <a:t>1) sākuma stadija, kurā tiek pārbaudīta izmaiņu faktiskā asimilācija,</a:t>
              </a:r>
              <a:endParaRPr b="0"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rPr b="0" lang="en-US" sz="2200">
                  <a:solidFill>
                    <a:schemeClr val="dk1"/>
                  </a:solidFill>
                  <a:latin typeface="Calibri"/>
                  <a:ea typeface="Calibri"/>
                  <a:cs typeface="Calibri"/>
                  <a:sym typeface="Calibri"/>
                </a:rPr>
                <a:t>2) turpināšanas posms, kurā lēmumu pieņēmēji definē pārmaiņu ieviešanas stratēģijas, ņemot vērā šo izmaiņu pārstāvja rīcību un sagatavotā pārmaiņu pielāgošanas plāna ieviešanu.</a:t>
              </a:r>
              <a:endParaRPr b="0" sz="2200">
                <a:solidFill>
                  <a:schemeClr val="dk1"/>
                </a:solidFill>
                <a:latin typeface="Calibri"/>
                <a:ea typeface="Calibri"/>
                <a:cs typeface="Calibri"/>
                <a:sym typeface="Calibri"/>
              </a:endParaRPr>
            </a:p>
          </p:txBody>
        </p:sp>
      </p:grpSp>
      <p:sp>
        <p:nvSpPr>
          <p:cNvPr id="601" name="Google Shape;601;p24"/>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5"/>
          <p:cNvSpPr txBox="1"/>
          <p:nvPr/>
        </p:nvSpPr>
        <p:spPr>
          <a:xfrm>
            <a:off x="938055" y="1485900"/>
            <a:ext cx="16816545" cy="5461752"/>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Iemesli nevēlēšanās mainīties</a:t>
            </a:r>
            <a:endParaRPr sz="2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Pārvaldības gadījumā</a:t>
            </a:r>
            <a:r>
              <a:rPr lang="en-US" sz="2500">
                <a:solidFill>
                  <a:schemeClr val="dk1"/>
                </a:solidFill>
                <a:latin typeface="Calibri"/>
                <a:ea typeface="Calibri"/>
                <a:cs typeface="Calibri"/>
                <a:sym typeface="Calibri"/>
              </a:rPr>
              <a:t>, nevēlēšanās mainīties pamatā ir bailes no grūtībām, kas saistītas ar to ieviešanu, un bailes, ka tās mainīs pašreizējo organizācijas darbības modeli.</a:t>
            </a:r>
            <a:endParaRPr sz="2500">
              <a:solidFill>
                <a:schemeClr val="dk1"/>
              </a:solidFill>
              <a:latin typeface="Calibri"/>
              <a:ea typeface="Calibri"/>
              <a:cs typeface="Calibri"/>
              <a:sym typeface="Calibri"/>
            </a:endParaRPr>
          </a:p>
          <a:p>
            <a:pPr indent="-215900" lvl="0" marL="355600" marR="0" rtl="0" algn="l">
              <a:spcBef>
                <a:spcPts val="11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342900" lvl="0" marL="355600" marR="0" rtl="0" algn="l">
              <a:spcBef>
                <a:spcPts val="1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strādnieku pretestības avoti</a:t>
            </a:r>
            <a:r>
              <a:rPr lang="en-US" sz="2500">
                <a:solidFill>
                  <a:schemeClr val="dk1"/>
                </a:solidFill>
                <a:latin typeface="Calibri"/>
                <a:ea typeface="Calibri"/>
                <a:cs typeface="Calibri"/>
                <a:sym typeface="Calibri"/>
              </a:rPr>
              <a:t> mainīt ir daudz daudzveidīgākas. Visbiežāk sastopamie cēloņi ir:</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ieviesto izmaiņu neatbilstība esošajai standartu un vērtību sistēmai,</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nezināšana par izmaiņu mērķtiecību, kā arī to sekām uzņēmumam un tā darbiniekiem,</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neuzticēšanās vadībai un ieviestās izmaiņas,</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izmaiņu piespiedu raksturs (darbinieku nepiedalīšanās to izveidē un īstenošanā),</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bailes zaudēt vērtīgas sociālās saites,</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bailes no atlaišanas vai ienākumu pasliktināšanās,</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ieradumi un dažreiz spīts,</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pārmaiņu temps ir pārāk ātrs.</a:t>
            </a:r>
            <a:endParaRPr sz="2500">
              <a:solidFill>
                <a:srgbClr val="002060"/>
              </a:solidFill>
              <a:latin typeface="Calibri"/>
              <a:ea typeface="Calibri"/>
              <a:cs typeface="Calibri"/>
              <a:sym typeface="Calibri"/>
            </a:endParaRPr>
          </a:p>
        </p:txBody>
      </p:sp>
      <p:sp>
        <p:nvSpPr>
          <p:cNvPr id="608" name="Google Shape;608;p2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609" name="Google Shape;609;p2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610" name="Google Shape;610;p2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611" name="Google Shape;611;p25"/>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5"/>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26"/>
          <p:cNvSpPr txBox="1"/>
          <p:nvPr/>
        </p:nvSpPr>
        <p:spPr>
          <a:xfrm>
            <a:off x="938055" y="1485900"/>
            <a:ext cx="14454345" cy="409984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Kā samazināt pretestību pārmaiņām</a:t>
            </a:r>
            <a:endParaRPr/>
          </a:p>
          <a:p>
            <a:pPr indent="0" lvl="0" marL="12700" marR="0" rtl="0" algn="l">
              <a:lnSpc>
                <a:spcPct val="100000"/>
              </a:lnSpc>
              <a:spcBef>
                <a:spcPts val="110"/>
              </a:spcBef>
              <a:spcAft>
                <a:spcPts val="0"/>
              </a:spcAft>
              <a:buNone/>
            </a:pPr>
            <a:r>
              <a:t/>
            </a:r>
            <a:endParaRPr sz="2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Pretestības pret pārmaiņām samazināšana ietver paņēmienu izmantošanu, lai paustu bažas par stāvokli pēc plānoto izmaiņu ieviešanas. Prakse pierāda, ka pretestības līmenis pārmaiņām būs zemāks, ja:</a:t>
            </a:r>
            <a:endParaRPr/>
          </a:p>
          <a:p>
            <a:pPr indent="-279400" lvl="0" marL="355600" marR="0" rtl="0" algn="l">
              <a:spcBef>
                <a:spcPts val="110"/>
              </a:spcBef>
              <a:spcAft>
                <a:spcPts val="0"/>
              </a:spcAft>
              <a:buClr>
                <a:schemeClr val="dk1"/>
              </a:buClr>
              <a:buSzPts val="1000"/>
              <a:buFont typeface="Arial"/>
              <a:buNone/>
            </a:pPr>
            <a:r>
              <a:t/>
            </a:r>
            <a:endParaRPr sz="1000">
              <a:solidFill>
                <a:schemeClr val="dk1"/>
              </a:solidFill>
              <a:latin typeface="Calibri"/>
              <a:ea typeface="Calibri"/>
              <a:cs typeface="Calibri"/>
              <a:sym typeface="Calibri"/>
            </a:endParaRPr>
          </a:p>
          <a:p>
            <a:pPr indent="-457200" lvl="1" marL="927100" marR="0" rtl="0" algn="l">
              <a:spcBef>
                <a:spcPts val="110"/>
              </a:spcBef>
              <a:spcAft>
                <a:spcPts val="0"/>
              </a:spcAft>
              <a:buClr>
                <a:schemeClr val="dk1"/>
              </a:buClr>
              <a:buSzPts val="2300"/>
              <a:buFont typeface="Calibri"/>
              <a:buAutoNum type="arabicParenR"/>
            </a:pPr>
            <a:r>
              <a:rPr b="0" i="0" lang="en-US" sz="2300" u="none" cap="none" strike="noStrike">
                <a:solidFill>
                  <a:schemeClr val="dk1"/>
                </a:solidFill>
                <a:latin typeface="Calibri"/>
                <a:ea typeface="Calibri"/>
                <a:cs typeface="Calibri"/>
                <a:sym typeface="Calibri"/>
              </a:rPr>
              <a:t>atbildība par izmaiņu ieviešanu gulsies uz to autoriem,</a:t>
            </a:r>
            <a:endParaRPr/>
          </a:p>
          <a:p>
            <a:pPr indent="-457200" lvl="1" marL="927100" marR="0" rtl="0" algn="l">
              <a:spcBef>
                <a:spcPts val="110"/>
              </a:spcBef>
              <a:spcAft>
                <a:spcPts val="0"/>
              </a:spcAft>
              <a:buClr>
                <a:schemeClr val="dk1"/>
              </a:buClr>
              <a:buSzPts val="2300"/>
              <a:buFont typeface="Calibri"/>
              <a:buAutoNum type="arabicParenR"/>
            </a:pPr>
            <a:r>
              <a:rPr b="0" i="0" lang="en-US" sz="2300" u="none" cap="none" strike="noStrike">
                <a:solidFill>
                  <a:schemeClr val="dk1"/>
                </a:solidFill>
                <a:latin typeface="Calibri"/>
                <a:ea typeface="Calibri"/>
                <a:cs typeface="Calibri"/>
                <a:sym typeface="Calibri"/>
              </a:rPr>
              <a:t>ar izmaiņu projektu iepazīstinās sabiedrību vadība, kurai ir autoritāte darbinieku vidū,</a:t>
            </a:r>
            <a:endParaRPr/>
          </a:p>
          <a:p>
            <a:pPr indent="-457200" lvl="1" marL="927100" marR="0" rtl="0" algn="l">
              <a:spcBef>
                <a:spcPts val="110"/>
              </a:spcBef>
              <a:spcAft>
                <a:spcPts val="0"/>
              </a:spcAft>
              <a:buClr>
                <a:schemeClr val="dk1"/>
              </a:buClr>
              <a:buSzPts val="2300"/>
              <a:buFont typeface="Calibri"/>
              <a:buAutoNum type="arabicParenR"/>
            </a:pPr>
            <a:r>
              <a:rPr b="0" i="0" lang="en-US" sz="2300" u="none" cap="none" strike="noStrike">
                <a:solidFill>
                  <a:schemeClr val="dk1"/>
                </a:solidFill>
                <a:latin typeface="Calibri"/>
                <a:ea typeface="Calibri"/>
                <a:cs typeface="Calibri"/>
                <a:sym typeface="Calibri"/>
              </a:rPr>
              <a:t>darbinieki saņems ticamu skaidrojumu par izmaiņu ieviešanas nepieciešamību,</a:t>
            </a:r>
            <a:endParaRPr/>
          </a:p>
          <a:p>
            <a:pPr indent="-457200" lvl="1" marL="927100" marR="0" rtl="0" algn="l">
              <a:spcBef>
                <a:spcPts val="110"/>
              </a:spcBef>
              <a:spcAft>
                <a:spcPts val="0"/>
              </a:spcAft>
              <a:buClr>
                <a:schemeClr val="dk1"/>
              </a:buClr>
              <a:buSzPts val="2300"/>
              <a:buFont typeface="Calibri"/>
              <a:buAutoNum type="arabicParenR"/>
            </a:pPr>
            <a:r>
              <a:rPr b="0" i="0" lang="en-US" sz="2300" u="none" cap="none" strike="noStrike">
                <a:solidFill>
                  <a:schemeClr val="dk1"/>
                </a:solidFill>
                <a:latin typeface="Calibri"/>
                <a:ea typeface="Calibri"/>
                <a:cs typeface="Calibri"/>
                <a:sym typeface="Calibri"/>
              </a:rPr>
              <a:t>darbinieki uzskatīs, ka izmaiņas samazinās viņu ar darbu saistīto piepūli,</a:t>
            </a:r>
            <a:endParaRPr/>
          </a:p>
          <a:p>
            <a:pPr indent="-457200" lvl="1" marL="927100" marR="0" rtl="0" algn="l">
              <a:spcBef>
                <a:spcPts val="110"/>
              </a:spcBef>
              <a:spcAft>
                <a:spcPts val="0"/>
              </a:spcAft>
              <a:buClr>
                <a:schemeClr val="dk1"/>
              </a:buClr>
              <a:buSzPts val="2300"/>
              <a:buFont typeface="Calibri"/>
              <a:buAutoNum type="arabicParenR"/>
            </a:pPr>
            <a:r>
              <a:rPr b="0" i="0" lang="en-US" sz="2300" u="none" cap="none" strike="noStrike">
                <a:solidFill>
                  <a:schemeClr val="dk1"/>
                </a:solidFill>
                <a:latin typeface="Calibri"/>
                <a:ea typeface="Calibri"/>
                <a:cs typeface="Calibri"/>
                <a:sym typeface="Calibri"/>
              </a:rPr>
              <a:t>ieviestās izmaiņas līdz šim neierobežos darbinieku autonomiju,</a:t>
            </a:r>
            <a:endParaRPr/>
          </a:p>
          <a:p>
            <a:pPr indent="-457200" lvl="1" marL="927100" marR="0" rtl="0" algn="l">
              <a:spcBef>
                <a:spcPts val="110"/>
              </a:spcBef>
              <a:spcAft>
                <a:spcPts val="0"/>
              </a:spcAft>
              <a:buClr>
                <a:schemeClr val="dk1"/>
              </a:buClr>
              <a:buSzPts val="2300"/>
              <a:buFont typeface="Calibri"/>
              <a:buAutoNum type="arabicParenR"/>
            </a:pPr>
            <a:r>
              <a:rPr b="0" i="0" lang="en-US" sz="2300" u="none" cap="none" strike="noStrike">
                <a:solidFill>
                  <a:schemeClr val="dk1"/>
                </a:solidFill>
                <a:latin typeface="Calibri"/>
                <a:ea typeface="Calibri"/>
                <a:cs typeface="Calibri"/>
                <a:sym typeface="Calibri"/>
              </a:rPr>
              <a:t>izmaiņu ieviešanas procesā būs iespēja sistemātiski apmainīties ar informāciju starp darbiniekiem un vadību.</a:t>
            </a:r>
            <a:endParaRPr b="0" i="0" sz="2500" u="none" cap="none" strike="noStrike">
              <a:solidFill>
                <a:srgbClr val="002060"/>
              </a:solidFill>
              <a:latin typeface="Calibri"/>
              <a:ea typeface="Calibri"/>
              <a:cs typeface="Calibri"/>
              <a:sym typeface="Calibri"/>
            </a:endParaRPr>
          </a:p>
        </p:txBody>
      </p:sp>
      <p:sp>
        <p:nvSpPr>
          <p:cNvPr id="619" name="Google Shape;619;p2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620" name="Google Shape;620;p2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621" name="Google Shape;621;p2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622" name="Google Shape;622;p26"/>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6"/>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7"/>
          <p:cNvSpPr txBox="1"/>
          <p:nvPr/>
        </p:nvSpPr>
        <p:spPr>
          <a:xfrm>
            <a:off x="938055" y="1485900"/>
            <a:ext cx="14454345" cy="293798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Trīs metodes, kā samazināt šķēršļus pārmaiņām</a:t>
            </a:r>
            <a:endParaRPr/>
          </a:p>
          <a:p>
            <a:pPr indent="0" lvl="0" marL="12700" marR="0" rtl="0" algn="l">
              <a:lnSpc>
                <a:spcPct val="100000"/>
              </a:lnSpc>
              <a:spcBef>
                <a:spcPts val="110"/>
              </a:spcBef>
              <a:spcAft>
                <a:spcPts val="0"/>
              </a:spcAft>
              <a:buNone/>
            </a:pPr>
            <a:r>
              <a:t/>
            </a:r>
            <a:endParaRPr sz="2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Labākās metodes organizatorisku pārmaiņu šķēršļu pārvarēšanai ir:</a:t>
            </a:r>
            <a:endParaRPr/>
          </a:p>
          <a:p>
            <a:pPr indent="-457200" lvl="0" marL="469900" marR="0" rtl="0" algn="l">
              <a:spcBef>
                <a:spcPts val="110"/>
              </a:spcBef>
              <a:spcAft>
                <a:spcPts val="0"/>
              </a:spcAft>
              <a:buClr>
                <a:schemeClr val="dk1"/>
              </a:buClr>
              <a:buSzPts val="2500"/>
              <a:buFont typeface="Calibri"/>
              <a:buAutoNum type="arabicParenR"/>
            </a:pPr>
            <a:r>
              <a:rPr lang="en-US" sz="2500">
                <a:solidFill>
                  <a:schemeClr val="dk1"/>
                </a:solidFill>
                <a:latin typeface="Calibri"/>
                <a:ea typeface="Calibri"/>
                <a:cs typeface="Calibri"/>
                <a:sym typeface="Calibri"/>
              </a:rPr>
              <a:t>informācijas politika,</a:t>
            </a:r>
            <a:endParaRPr/>
          </a:p>
          <a:p>
            <a:pPr indent="-457200" lvl="0" marL="469900" marR="0" rtl="0" algn="l">
              <a:spcBef>
                <a:spcPts val="110"/>
              </a:spcBef>
              <a:spcAft>
                <a:spcPts val="0"/>
              </a:spcAft>
              <a:buClr>
                <a:schemeClr val="dk1"/>
              </a:buClr>
              <a:buSzPts val="2500"/>
              <a:buFont typeface="Calibri"/>
              <a:buAutoNum type="arabicParenR"/>
            </a:pPr>
            <a:r>
              <a:rPr lang="en-US" sz="2500">
                <a:solidFill>
                  <a:schemeClr val="dk1"/>
                </a:solidFill>
                <a:latin typeface="Calibri"/>
                <a:ea typeface="Calibri"/>
                <a:cs typeface="Calibri"/>
                <a:sym typeface="Calibri"/>
              </a:rPr>
              <a:t>efektīva komunikācija,</a:t>
            </a:r>
            <a:endParaRPr/>
          </a:p>
          <a:p>
            <a:pPr indent="-457200" lvl="0" marL="469900" marR="0" rtl="0" algn="l">
              <a:spcBef>
                <a:spcPts val="110"/>
              </a:spcBef>
              <a:spcAft>
                <a:spcPts val="0"/>
              </a:spcAft>
              <a:buClr>
                <a:schemeClr val="dk1"/>
              </a:buClr>
              <a:buSzPts val="2500"/>
              <a:buFont typeface="Calibri"/>
              <a:buAutoNum type="arabicParenR"/>
            </a:pPr>
            <a:r>
              <a:rPr lang="en-US" sz="2500">
                <a:solidFill>
                  <a:schemeClr val="dk1"/>
                </a:solidFill>
                <a:latin typeface="Calibri"/>
                <a:ea typeface="Calibri"/>
                <a:cs typeface="Calibri"/>
                <a:sym typeface="Calibri"/>
              </a:rPr>
              <a:t>un apmācības aktivitātes.</a:t>
            </a:r>
            <a:endParaRPr sz="2300">
              <a:solidFill>
                <a:schemeClr val="dk1"/>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p:txBody>
      </p:sp>
      <p:sp>
        <p:nvSpPr>
          <p:cNvPr id="630" name="Google Shape;630;p2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631" name="Google Shape;631;p2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632" name="Google Shape;632;p2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633" name="Google Shape;633;p27"/>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7"/>
          <p:cNvSpPr/>
          <p:nvPr/>
        </p:nvSpPr>
        <p:spPr>
          <a:xfrm>
            <a:off x="938054" y="4302706"/>
            <a:ext cx="5234145" cy="2517194"/>
          </a:xfrm>
          <a:prstGeom prst="flowChartProcess">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dk1"/>
                </a:solidFill>
                <a:latin typeface="Calibri"/>
                <a:ea typeface="Calibri"/>
                <a:cs typeface="Calibri"/>
                <a:sym typeface="Calibri"/>
              </a:rPr>
              <a:t>Informatīvā darbība </a:t>
            </a:r>
            <a:r>
              <a:rPr lang="en-US" sz="2200">
                <a:solidFill>
                  <a:schemeClr val="dk1"/>
                </a:solidFill>
                <a:latin typeface="Calibri"/>
                <a:ea typeface="Calibri"/>
                <a:cs typeface="Calibri"/>
                <a:sym typeface="Calibri"/>
              </a:rPr>
              <a:t>novērš baumu izplatīšanos organizācijas iekšienē, kas, sniedzot sagrozītu un/vai nepatiesu informāciju, varētu kavēt plānoto izmaiņu efektīvu ieviešanu.</a:t>
            </a:r>
            <a:endParaRPr sz="2200">
              <a:solidFill>
                <a:schemeClr val="dk1"/>
              </a:solidFill>
              <a:latin typeface="Calibri"/>
              <a:ea typeface="Calibri"/>
              <a:cs typeface="Calibri"/>
              <a:sym typeface="Calibri"/>
            </a:endParaRPr>
          </a:p>
        </p:txBody>
      </p:sp>
      <p:sp>
        <p:nvSpPr>
          <p:cNvPr id="635" name="Google Shape;635;p27"/>
          <p:cNvSpPr/>
          <p:nvPr/>
        </p:nvSpPr>
        <p:spPr>
          <a:xfrm>
            <a:off x="6515100" y="4302706"/>
            <a:ext cx="5234145" cy="2517194"/>
          </a:xfrm>
          <a:prstGeom prst="flowChartProcess">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dk1"/>
                </a:solidFill>
                <a:latin typeface="Calibri"/>
                <a:ea typeface="Calibri"/>
                <a:cs typeface="Calibri"/>
                <a:sym typeface="Calibri"/>
              </a:rPr>
              <a:t>Aktīva un atklāta komunikācija </a:t>
            </a:r>
            <a:r>
              <a:rPr lang="en-US" sz="2200">
                <a:solidFill>
                  <a:schemeClr val="dk1"/>
                </a:solidFill>
                <a:latin typeface="Calibri"/>
                <a:ea typeface="Calibri"/>
                <a:cs typeface="Calibri"/>
                <a:sym typeface="Calibri"/>
              </a:rPr>
              <a:t>tiek uzskatīta par pretlīdzekli ar pārmaiņām saistītajai nenoteiktībai. Bez aktīvas komunikācijas nav iespējama vērtību un no organizācijas viedokļa būtisku zināšanu nodošana.</a:t>
            </a:r>
            <a:endParaRPr sz="2200">
              <a:solidFill>
                <a:schemeClr val="dk1"/>
              </a:solidFill>
              <a:latin typeface="Calibri"/>
              <a:ea typeface="Calibri"/>
              <a:cs typeface="Calibri"/>
              <a:sym typeface="Calibri"/>
            </a:endParaRPr>
          </a:p>
        </p:txBody>
      </p:sp>
      <p:sp>
        <p:nvSpPr>
          <p:cNvPr id="636" name="Google Shape;636;p27"/>
          <p:cNvSpPr/>
          <p:nvPr/>
        </p:nvSpPr>
        <p:spPr>
          <a:xfrm>
            <a:off x="12049725" y="4302706"/>
            <a:ext cx="5234145" cy="2517194"/>
          </a:xfrm>
          <a:prstGeom prst="flowChartProcess">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dk1"/>
                </a:solidFill>
                <a:latin typeface="Calibri"/>
                <a:ea typeface="Calibri"/>
                <a:cs typeface="Calibri"/>
                <a:sym typeface="Calibri"/>
              </a:rPr>
              <a:t>Pareizi izvēlētas un vadītas apmācības </a:t>
            </a:r>
            <a:r>
              <a:rPr lang="en-US" sz="2200">
                <a:solidFill>
                  <a:schemeClr val="dk1"/>
                </a:solidFill>
                <a:latin typeface="Calibri"/>
                <a:ea typeface="Calibri"/>
                <a:cs typeface="Calibri"/>
                <a:sym typeface="Calibri"/>
              </a:rPr>
              <a:t>nodrošina cilvēku gatavību darboties jaunos apstākļos. Nepieciešams garantēt dalību nepieciešamajās apmācībās gan vadībai, gan darbiniekiem.</a:t>
            </a:r>
            <a:endParaRPr sz="2200">
              <a:solidFill>
                <a:schemeClr val="dk1"/>
              </a:solidFill>
              <a:latin typeface="Calibri"/>
              <a:ea typeface="Calibri"/>
              <a:cs typeface="Calibri"/>
              <a:sym typeface="Calibri"/>
            </a:endParaRPr>
          </a:p>
        </p:txBody>
      </p:sp>
      <p:grpSp>
        <p:nvGrpSpPr>
          <p:cNvPr id="637" name="Google Shape;637;p27"/>
          <p:cNvGrpSpPr/>
          <p:nvPr/>
        </p:nvGrpSpPr>
        <p:grpSpPr>
          <a:xfrm>
            <a:off x="12092164" y="5537485"/>
            <a:ext cx="6119616" cy="3707828"/>
            <a:chOff x="18" y="89185"/>
            <a:chExt cx="6119616" cy="3707828"/>
          </a:xfrm>
        </p:grpSpPr>
        <p:sp>
          <p:nvSpPr>
            <p:cNvPr id="638" name="Google Shape;638;p27"/>
            <p:cNvSpPr/>
            <p:nvPr/>
          </p:nvSpPr>
          <p:spPr>
            <a:xfrm>
              <a:off x="18" y="1567085"/>
              <a:ext cx="1225888" cy="1225888"/>
            </a:xfrm>
            <a:prstGeom prst="donut">
              <a:avLst>
                <a:gd fmla="val 20000" name="adj"/>
              </a:avLst>
            </a:prstGeom>
            <a:gradFill>
              <a:gsLst>
                <a:gs pos="0">
                  <a:srgbClr val="0A3366"/>
                </a:gs>
                <a:gs pos="80000">
                  <a:srgbClr val="0E4485"/>
                </a:gs>
                <a:gs pos="100000">
                  <a:srgbClr val="0B448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7"/>
            <p:cNvSpPr/>
            <p:nvPr/>
          </p:nvSpPr>
          <p:spPr>
            <a:xfrm rot="-3900000">
              <a:off x="431966" y="567736"/>
              <a:ext cx="1523915" cy="7344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7"/>
            <p:cNvSpPr txBox="1"/>
            <p:nvPr/>
          </p:nvSpPr>
          <p:spPr>
            <a:xfrm rot="-3900000">
              <a:off x="431966" y="567736"/>
              <a:ext cx="1523915" cy="734409"/>
            </a:xfrm>
            <a:prstGeom prst="rect">
              <a:avLst/>
            </a:prstGeom>
            <a:noFill/>
            <a:ln>
              <a:noFill/>
            </a:ln>
          </p:spPr>
          <p:txBody>
            <a:bodyPr anchorCtr="0" anchor="ctr" bIns="0" lIns="104125" spcFirstLastPara="1" rIns="0" wrap="square" tIns="0">
              <a:noAutofit/>
            </a:bodyPr>
            <a:lstStyle/>
            <a:p>
              <a:pPr indent="0" lvl="0" marL="0" marR="0" rtl="0" algn="l">
                <a:lnSpc>
                  <a:spcPct val="90000"/>
                </a:lnSpc>
                <a:spcBef>
                  <a:spcPts val="0"/>
                </a:spcBef>
                <a:spcAft>
                  <a:spcPts val="0"/>
                </a:spcAft>
                <a:buNone/>
              </a:pPr>
              <a:r>
                <a:t/>
              </a:r>
              <a:endParaRPr sz="4100">
                <a:solidFill>
                  <a:schemeClr val="dk1"/>
                </a:solidFill>
                <a:latin typeface="Calibri"/>
                <a:ea typeface="Calibri"/>
                <a:cs typeface="Calibri"/>
                <a:sym typeface="Calibri"/>
              </a:endParaRPr>
            </a:p>
          </p:txBody>
        </p:sp>
        <p:sp>
          <p:nvSpPr>
            <p:cNvPr id="641" name="Google Shape;641;p27"/>
            <p:cNvSpPr/>
            <p:nvPr/>
          </p:nvSpPr>
          <p:spPr>
            <a:xfrm>
              <a:off x="1318245" y="1861873"/>
              <a:ext cx="636313" cy="636313"/>
            </a:xfrm>
            <a:prstGeom prst="ellipse">
              <a:avLst/>
            </a:prstGeom>
            <a:gradFill>
              <a:gsLst>
                <a:gs pos="0">
                  <a:srgbClr val="0A3366"/>
                </a:gs>
                <a:gs pos="80000">
                  <a:srgbClr val="0E4485"/>
                </a:gs>
                <a:gs pos="100000">
                  <a:srgbClr val="0B448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7"/>
            <p:cNvSpPr/>
            <p:nvPr/>
          </p:nvSpPr>
          <p:spPr>
            <a:xfrm rot="-3900000">
              <a:off x="564618" y="2747521"/>
              <a:ext cx="1318258" cy="6356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txBox="1"/>
            <p:nvPr/>
          </p:nvSpPr>
          <p:spPr>
            <a:xfrm rot="-3900000">
              <a:off x="564618" y="2747521"/>
              <a:ext cx="1318258" cy="635615"/>
            </a:xfrm>
            <a:prstGeom prst="rect">
              <a:avLst/>
            </a:prstGeom>
            <a:noFill/>
            <a:ln>
              <a:noFill/>
            </a:ln>
          </p:spPr>
          <p:txBody>
            <a:bodyPr anchorCtr="0" anchor="ctr" bIns="0" lIns="0" spcFirstLastPara="1" rIns="91425" wrap="square" tIns="0">
              <a:noAutofit/>
            </a:bodyPr>
            <a:lstStyle/>
            <a:p>
              <a:pPr indent="0" lvl="0" marL="0" marR="0" rtl="0" algn="r">
                <a:lnSpc>
                  <a:spcPct val="90000"/>
                </a:lnSpc>
                <a:spcBef>
                  <a:spcPts val="0"/>
                </a:spcBef>
                <a:spcAft>
                  <a:spcPts val="0"/>
                </a:spcAft>
                <a:buNone/>
              </a:pPr>
              <a:r>
                <a:t/>
              </a:r>
              <a:endParaRPr sz="3600">
                <a:solidFill>
                  <a:schemeClr val="dk1"/>
                </a:solidFill>
                <a:latin typeface="Calibri"/>
                <a:ea typeface="Calibri"/>
                <a:cs typeface="Calibri"/>
                <a:sym typeface="Calibri"/>
              </a:endParaRPr>
            </a:p>
          </p:txBody>
        </p:sp>
        <p:sp>
          <p:nvSpPr>
            <p:cNvPr id="644" name="Google Shape;644;p27"/>
            <p:cNvSpPr/>
            <p:nvPr/>
          </p:nvSpPr>
          <p:spPr>
            <a:xfrm rot="-3900000">
              <a:off x="1389926" y="976923"/>
              <a:ext cx="1318258" cy="6356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2046799" y="1861873"/>
              <a:ext cx="636313" cy="636313"/>
            </a:xfrm>
            <a:prstGeom prst="ellipse">
              <a:avLst/>
            </a:prstGeom>
            <a:gradFill>
              <a:gsLst>
                <a:gs pos="0">
                  <a:srgbClr val="0A3366"/>
                </a:gs>
                <a:gs pos="80000">
                  <a:srgbClr val="0E4485"/>
                </a:gs>
                <a:gs pos="100000">
                  <a:srgbClr val="0B448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7"/>
            <p:cNvSpPr/>
            <p:nvPr/>
          </p:nvSpPr>
          <p:spPr>
            <a:xfrm rot="-3900000">
              <a:off x="1293172" y="2747521"/>
              <a:ext cx="1318258" cy="6356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7"/>
            <p:cNvSpPr txBox="1"/>
            <p:nvPr/>
          </p:nvSpPr>
          <p:spPr>
            <a:xfrm rot="-3900000">
              <a:off x="1293172" y="2747521"/>
              <a:ext cx="1318258" cy="635615"/>
            </a:xfrm>
            <a:prstGeom prst="rect">
              <a:avLst/>
            </a:prstGeom>
            <a:noFill/>
            <a:ln>
              <a:noFill/>
            </a:ln>
          </p:spPr>
          <p:txBody>
            <a:bodyPr anchorCtr="0" anchor="ctr" bIns="0" lIns="0" spcFirstLastPara="1" rIns="91425" wrap="square" tIns="0">
              <a:noAutofit/>
            </a:bodyPr>
            <a:lstStyle/>
            <a:p>
              <a:pPr indent="0" lvl="0" marL="0" marR="0" rtl="0" algn="r">
                <a:lnSpc>
                  <a:spcPct val="90000"/>
                </a:lnSpc>
                <a:spcBef>
                  <a:spcPts val="0"/>
                </a:spcBef>
                <a:spcAft>
                  <a:spcPts val="0"/>
                </a:spcAft>
                <a:buNone/>
              </a:pPr>
              <a:r>
                <a:t/>
              </a:r>
              <a:endParaRPr sz="3600">
                <a:solidFill>
                  <a:schemeClr val="dk1"/>
                </a:solidFill>
                <a:latin typeface="Calibri"/>
                <a:ea typeface="Calibri"/>
                <a:cs typeface="Calibri"/>
                <a:sym typeface="Calibri"/>
              </a:endParaRPr>
            </a:p>
          </p:txBody>
        </p:sp>
        <p:sp>
          <p:nvSpPr>
            <p:cNvPr id="648" name="Google Shape;648;p27"/>
            <p:cNvSpPr/>
            <p:nvPr/>
          </p:nvSpPr>
          <p:spPr>
            <a:xfrm rot="-3900000">
              <a:off x="2118481" y="976923"/>
              <a:ext cx="1318258" cy="6356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
            <p:cNvSpPr/>
            <p:nvPr/>
          </p:nvSpPr>
          <p:spPr>
            <a:xfrm>
              <a:off x="2775451" y="1567085"/>
              <a:ext cx="1225888" cy="1225888"/>
            </a:xfrm>
            <a:prstGeom prst="donut">
              <a:avLst>
                <a:gd fmla="val 20000" name="adj"/>
              </a:avLst>
            </a:prstGeom>
            <a:gradFill>
              <a:gsLst>
                <a:gs pos="0">
                  <a:srgbClr val="0A3366"/>
                </a:gs>
                <a:gs pos="80000">
                  <a:srgbClr val="0E4485"/>
                </a:gs>
                <a:gs pos="100000">
                  <a:srgbClr val="0B448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7"/>
            <p:cNvSpPr/>
            <p:nvPr/>
          </p:nvSpPr>
          <p:spPr>
            <a:xfrm rot="-3900000">
              <a:off x="3207399" y="567736"/>
              <a:ext cx="1523915" cy="7344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7"/>
            <p:cNvSpPr txBox="1"/>
            <p:nvPr/>
          </p:nvSpPr>
          <p:spPr>
            <a:xfrm rot="-3900000">
              <a:off x="3207399" y="567736"/>
              <a:ext cx="1523915" cy="734409"/>
            </a:xfrm>
            <a:prstGeom prst="rect">
              <a:avLst/>
            </a:prstGeom>
            <a:noFill/>
            <a:ln>
              <a:noFill/>
            </a:ln>
          </p:spPr>
          <p:txBody>
            <a:bodyPr anchorCtr="0" anchor="ctr" bIns="0" lIns="104125" spcFirstLastPara="1" rIns="0" wrap="square" tIns="0">
              <a:noAutofit/>
            </a:bodyPr>
            <a:lstStyle/>
            <a:p>
              <a:pPr indent="0" lvl="0" marL="0" marR="0" rtl="0" algn="l">
                <a:lnSpc>
                  <a:spcPct val="90000"/>
                </a:lnSpc>
                <a:spcBef>
                  <a:spcPts val="0"/>
                </a:spcBef>
                <a:spcAft>
                  <a:spcPts val="0"/>
                </a:spcAft>
                <a:buNone/>
              </a:pPr>
              <a:r>
                <a:t/>
              </a:r>
              <a:endParaRPr sz="4100">
                <a:solidFill>
                  <a:schemeClr val="dk1"/>
                </a:solidFill>
                <a:latin typeface="Calibri"/>
                <a:ea typeface="Calibri"/>
                <a:cs typeface="Calibri"/>
                <a:sym typeface="Calibri"/>
              </a:endParaRPr>
            </a:p>
          </p:txBody>
        </p:sp>
        <p:sp>
          <p:nvSpPr>
            <p:cNvPr id="652" name="Google Shape;652;p27"/>
            <p:cNvSpPr/>
            <p:nvPr/>
          </p:nvSpPr>
          <p:spPr>
            <a:xfrm>
              <a:off x="4093678" y="1861873"/>
              <a:ext cx="636313" cy="636313"/>
            </a:xfrm>
            <a:prstGeom prst="ellipse">
              <a:avLst/>
            </a:prstGeom>
            <a:gradFill>
              <a:gsLst>
                <a:gs pos="0">
                  <a:srgbClr val="0A3366"/>
                </a:gs>
                <a:gs pos="80000">
                  <a:srgbClr val="0E4485"/>
                </a:gs>
                <a:gs pos="100000">
                  <a:srgbClr val="0B448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7"/>
            <p:cNvSpPr/>
            <p:nvPr/>
          </p:nvSpPr>
          <p:spPr>
            <a:xfrm rot="-3900000">
              <a:off x="3340052" y="2747521"/>
              <a:ext cx="1318258" cy="6356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7"/>
            <p:cNvSpPr txBox="1"/>
            <p:nvPr/>
          </p:nvSpPr>
          <p:spPr>
            <a:xfrm rot="-3900000">
              <a:off x="3340052" y="2747521"/>
              <a:ext cx="1318258" cy="635615"/>
            </a:xfrm>
            <a:prstGeom prst="rect">
              <a:avLst/>
            </a:prstGeom>
            <a:noFill/>
            <a:ln>
              <a:noFill/>
            </a:ln>
          </p:spPr>
          <p:txBody>
            <a:bodyPr anchorCtr="0" anchor="ctr" bIns="0" lIns="0" spcFirstLastPara="1" rIns="91425" wrap="square" tIns="0">
              <a:noAutofit/>
            </a:bodyPr>
            <a:lstStyle/>
            <a:p>
              <a:pPr indent="0" lvl="0" marL="0" marR="0" rtl="0" algn="r">
                <a:lnSpc>
                  <a:spcPct val="90000"/>
                </a:lnSpc>
                <a:spcBef>
                  <a:spcPts val="0"/>
                </a:spcBef>
                <a:spcAft>
                  <a:spcPts val="0"/>
                </a:spcAft>
                <a:buNone/>
              </a:pPr>
              <a:r>
                <a:t/>
              </a:r>
              <a:endParaRPr sz="3600">
                <a:solidFill>
                  <a:schemeClr val="dk1"/>
                </a:solidFill>
                <a:latin typeface="Calibri"/>
                <a:ea typeface="Calibri"/>
                <a:cs typeface="Calibri"/>
                <a:sym typeface="Calibri"/>
              </a:endParaRPr>
            </a:p>
          </p:txBody>
        </p:sp>
        <p:sp>
          <p:nvSpPr>
            <p:cNvPr id="655" name="Google Shape;655;p27"/>
            <p:cNvSpPr/>
            <p:nvPr/>
          </p:nvSpPr>
          <p:spPr>
            <a:xfrm rot="-3900000">
              <a:off x="4165360" y="976923"/>
              <a:ext cx="1318258" cy="6356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a:off x="4822232" y="1861873"/>
              <a:ext cx="636313" cy="636313"/>
            </a:xfrm>
            <a:prstGeom prst="ellipse">
              <a:avLst/>
            </a:prstGeom>
            <a:gradFill>
              <a:gsLst>
                <a:gs pos="0">
                  <a:srgbClr val="0A3366"/>
                </a:gs>
                <a:gs pos="80000">
                  <a:srgbClr val="0E4485"/>
                </a:gs>
                <a:gs pos="100000">
                  <a:srgbClr val="0B448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p:nvPr/>
          </p:nvSpPr>
          <p:spPr>
            <a:xfrm rot="-3900000">
              <a:off x="4068606" y="2747521"/>
              <a:ext cx="1318258" cy="6356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txBox="1"/>
            <p:nvPr/>
          </p:nvSpPr>
          <p:spPr>
            <a:xfrm rot="-3900000">
              <a:off x="4068606" y="2747521"/>
              <a:ext cx="1318258" cy="635615"/>
            </a:xfrm>
            <a:prstGeom prst="rect">
              <a:avLst/>
            </a:prstGeom>
            <a:noFill/>
            <a:ln>
              <a:noFill/>
            </a:ln>
          </p:spPr>
          <p:txBody>
            <a:bodyPr anchorCtr="0" anchor="ctr" bIns="0" lIns="0" spcFirstLastPara="1" rIns="91425" wrap="square" tIns="0">
              <a:noAutofit/>
            </a:bodyPr>
            <a:lstStyle/>
            <a:p>
              <a:pPr indent="0" lvl="0" marL="0" marR="0" rtl="0" algn="r">
                <a:lnSpc>
                  <a:spcPct val="90000"/>
                </a:lnSpc>
                <a:spcBef>
                  <a:spcPts val="0"/>
                </a:spcBef>
                <a:spcAft>
                  <a:spcPts val="0"/>
                </a:spcAft>
                <a:buNone/>
              </a:pPr>
              <a:r>
                <a:t/>
              </a:r>
              <a:endParaRPr sz="3600">
                <a:solidFill>
                  <a:schemeClr val="dk1"/>
                </a:solidFill>
                <a:latin typeface="Calibri"/>
                <a:ea typeface="Calibri"/>
                <a:cs typeface="Calibri"/>
                <a:sym typeface="Calibri"/>
              </a:endParaRPr>
            </a:p>
          </p:txBody>
        </p:sp>
        <p:sp>
          <p:nvSpPr>
            <p:cNvPr id="659" name="Google Shape;659;p27"/>
            <p:cNvSpPr/>
            <p:nvPr/>
          </p:nvSpPr>
          <p:spPr>
            <a:xfrm rot="-3900000">
              <a:off x="4893914" y="976923"/>
              <a:ext cx="1318258" cy="6356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27"/>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62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63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635"/>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6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28"/>
          <p:cNvSpPr txBox="1"/>
          <p:nvPr/>
        </p:nvSpPr>
        <p:spPr>
          <a:xfrm>
            <a:off x="938055" y="1485900"/>
            <a:ext cx="16587945" cy="5130892"/>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4000">
              <a:solidFill>
                <a:srgbClr val="E12227"/>
              </a:solidFill>
              <a:latin typeface="Calibri"/>
              <a:ea typeface="Calibri"/>
              <a:cs typeface="Calibri"/>
              <a:sym typeface="Calibri"/>
            </a:endParaRPr>
          </a:p>
          <a:p>
            <a:pPr indent="0" lvl="0" marL="893763" marR="0" rtl="0" algn="l">
              <a:spcBef>
                <a:spcPts val="900"/>
              </a:spcBef>
              <a:spcAft>
                <a:spcPts val="0"/>
              </a:spcAft>
              <a:buNone/>
            </a:pPr>
            <a:r>
              <a:rPr b="1" lang="en-US" sz="4000">
                <a:solidFill>
                  <a:srgbClr val="243255"/>
                </a:solidFill>
                <a:latin typeface="Calibri"/>
                <a:ea typeface="Calibri"/>
                <a:cs typeface="Calibri"/>
                <a:sym typeface="Calibri"/>
              </a:rPr>
              <a:t>Kas tā ir par “Einšteina problēmu risināšanas formulu”?</a:t>
            </a:r>
            <a:endParaRPr/>
          </a:p>
          <a:p>
            <a:pPr indent="0" lvl="0" marL="893763" marR="0" rtl="0" algn="l">
              <a:spcBef>
                <a:spcPts val="600"/>
              </a:spcBef>
              <a:spcAft>
                <a:spcPts val="0"/>
              </a:spcAft>
              <a:buNone/>
            </a:pPr>
            <a:r>
              <a:rPr b="1" lang="en-US" sz="4000">
                <a:solidFill>
                  <a:srgbClr val="243255"/>
                </a:solidFill>
                <a:latin typeface="Calibri"/>
                <a:ea typeface="Calibri"/>
                <a:cs typeface="Calibri"/>
                <a:sym typeface="Calibri"/>
              </a:rPr>
              <a:t>5 Kāpēc </a:t>
            </a:r>
            <a:r>
              <a:rPr lang="en-US" sz="3200">
                <a:solidFill>
                  <a:srgbClr val="243255"/>
                </a:solidFill>
                <a:latin typeface="Calibri"/>
                <a:ea typeface="Calibri"/>
                <a:cs typeface="Calibri"/>
                <a:sym typeface="Calibri"/>
              </a:rPr>
              <a:t>(problēmas avots)</a:t>
            </a:r>
            <a:r>
              <a:rPr b="1" lang="en-US" sz="3200">
                <a:solidFill>
                  <a:srgbClr val="243255"/>
                </a:solidFill>
                <a:latin typeface="Calibri"/>
                <a:ea typeface="Calibri"/>
                <a:cs typeface="Calibri"/>
                <a:sym typeface="Calibri"/>
              </a:rPr>
              <a:t>.</a:t>
            </a:r>
            <a:endParaRPr b="1" sz="4000">
              <a:solidFill>
                <a:srgbClr val="243255"/>
              </a:solidFill>
              <a:latin typeface="Calibri"/>
              <a:ea typeface="Calibri"/>
              <a:cs typeface="Calibri"/>
              <a:sym typeface="Calibri"/>
            </a:endParaRPr>
          </a:p>
          <a:p>
            <a:pPr indent="0" lvl="0" marL="893763" marR="0" rtl="0" algn="l">
              <a:spcBef>
                <a:spcPts val="600"/>
              </a:spcBef>
              <a:spcAft>
                <a:spcPts val="0"/>
              </a:spcAft>
              <a:buNone/>
            </a:pPr>
            <a:r>
              <a:rPr b="1" lang="en-US" sz="4000">
                <a:solidFill>
                  <a:srgbClr val="243255"/>
                </a:solidFill>
                <a:latin typeface="Calibri"/>
                <a:ea typeface="Calibri"/>
                <a:cs typeface="Calibri"/>
                <a:sym typeface="Calibri"/>
              </a:rPr>
              <a:t>5 Kas </a:t>
            </a:r>
            <a:r>
              <a:rPr lang="en-US" sz="3200">
                <a:solidFill>
                  <a:srgbClr val="243255"/>
                </a:solidFill>
                <a:latin typeface="Calibri"/>
                <a:ea typeface="Calibri"/>
                <a:cs typeface="Calibri"/>
                <a:sym typeface="Calibri"/>
              </a:rPr>
              <a:t>(lai iegūtu pēc iespējas vairāk informācijas no vienkārša fakta vai apgalvojuma)</a:t>
            </a:r>
            <a:r>
              <a:rPr b="1" lang="en-US" sz="4000">
                <a:solidFill>
                  <a:srgbClr val="243255"/>
                </a:solidFill>
                <a:latin typeface="Calibri"/>
                <a:ea typeface="Calibri"/>
                <a:cs typeface="Calibri"/>
                <a:sym typeface="Calibri"/>
              </a:rPr>
              <a:t>.</a:t>
            </a:r>
            <a:endParaRPr/>
          </a:p>
          <a:p>
            <a:pPr indent="0" lvl="0" marL="893763" marR="0" rtl="0" algn="l">
              <a:spcBef>
                <a:spcPts val="600"/>
              </a:spcBef>
              <a:spcAft>
                <a:spcPts val="0"/>
              </a:spcAft>
              <a:buNone/>
            </a:pPr>
            <a:r>
              <a:rPr b="1" lang="en-US" sz="4000">
                <a:solidFill>
                  <a:srgbClr val="243255"/>
                </a:solidFill>
                <a:latin typeface="Calibri"/>
                <a:ea typeface="Calibri"/>
                <a:cs typeface="Calibri"/>
                <a:sym typeface="Calibri"/>
              </a:rPr>
              <a:t>Išikavas diagramma.</a:t>
            </a:r>
            <a:endParaRPr/>
          </a:p>
          <a:p>
            <a:pPr indent="0" lvl="0" marL="893763" marR="0" rtl="0" algn="l">
              <a:spcBef>
                <a:spcPts val="600"/>
              </a:spcBef>
              <a:spcAft>
                <a:spcPts val="0"/>
              </a:spcAft>
              <a:buNone/>
            </a:pPr>
            <a:r>
              <a:rPr b="1" lang="en-US" sz="4000">
                <a:solidFill>
                  <a:srgbClr val="243255"/>
                </a:solidFill>
                <a:latin typeface="Calibri"/>
                <a:ea typeface="Calibri"/>
                <a:cs typeface="Calibri"/>
                <a:sym typeface="Calibri"/>
              </a:rPr>
              <a:t>8D pārskats.</a:t>
            </a:r>
            <a:endParaRPr/>
          </a:p>
          <a:p>
            <a:pPr indent="0" lvl="0" marL="893763" marR="0" rtl="0" algn="l">
              <a:spcBef>
                <a:spcPts val="600"/>
              </a:spcBef>
              <a:spcAft>
                <a:spcPts val="0"/>
              </a:spcAft>
              <a:buNone/>
            </a:pPr>
            <a:r>
              <a:rPr b="1" lang="en-US" sz="4000">
                <a:solidFill>
                  <a:srgbClr val="243255"/>
                </a:solidFill>
                <a:latin typeface="Calibri"/>
                <a:ea typeface="Calibri"/>
                <a:cs typeface="Calibri"/>
                <a:sym typeface="Calibri"/>
              </a:rPr>
              <a:t>CATWOE analīze.</a:t>
            </a:r>
            <a:br>
              <a:rPr lang="en-US" sz="4000">
                <a:solidFill>
                  <a:schemeClr val="dk1"/>
                </a:solidFill>
                <a:latin typeface="Calibri"/>
                <a:ea typeface="Calibri"/>
                <a:cs typeface="Calibri"/>
                <a:sym typeface="Calibri"/>
              </a:rPr>
            </a:br>
            <a:endParaRPr sz="2000">
              <a:solidFill>
                <a:srgbClr val="002060"/>
              </a:solidFill>
              <a:latin typeface="Tahoma"/>
              <a:ea typeface="Tahoma"/>
              <a:cs typeface="Tahoma"/>
              <a:sym typeface="Tahoma"/>
            </a:endParaRPr>
          </a:p>
        </p:txBody>
      </p:sp>
      <p:sp>
        <p:nvSpPr>
          <p:cNvPr id="667" name="Google Shape;667;p2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668" name="Google Shape;668;p2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669" name="Google Shape;669;p2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670" name="Google Shape;670;p28"/>
          <p:cNvSpPr/>
          <p:nvPr/>
        </p:nvSpPr>
        <p:spPr>
          <a:xfrm rot="-5400000">
            <a:off x="1078978" y="3100066"/>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671" name="Google Shape;671;p28"/>
          <p:cNvSpPr/>
          <p:nvPr/>
        </p:nvSpPr>
        <p:spPr>
          <a:xfrm rot="-5400000">
            <a:off x="1078978" y="23881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672" name="Google Shape;672;p28"/>
          <p:cNvSpPr/>
          <p:nvPr/>
        </p:nvSpPr>
        <p:spPr>
          <a:xfrm rot="-5400000">
            <a:off x="1078978" y="3891230"/>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673" name="Google Shape;673;p28"/>
          <p:cNvSpPr/>
          <p:nvPr/>
        </p:nvSpPr>
        <p:spPr>
          <a:xfrm rot="-5400000">
            <a:off x="1078978" y="52075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674" name="Google Shape;674;p28"/>
          <p:cNvSpPr/>
          <p:nvPr/>
        </p:nvSpPr>
        <p:spPr>
          <a:xfrm rot="-5400000">
            <a:off x="1078978" y="58933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675" name="Google Shape;675;p28"/>
          <p:cNvSpPr/>
          <p:nvPr/>
        </p:nvSpPr>
        <p:spPr>
          <a:xfrm rot="-5400000">
            <a:off x="1078978" y="4544967"/>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676" name="Google Shape;676;p28"/>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666">
                                            <p:txEl>
                                              <p:pRg end="0" st="0"/>
                                            </p:txEl>
                                          </p:spTgt>
                                        </p:tgtEl>
                                        <p:attrNameLst>
                                          <p:attrName>style.visibility</p:attrName>
                                        </p:attrNameLst>
                                      </p:cBhvr>
                                      <p:to>
                                        <p:strVal val="visible"/>
                                      </p:to>
                                    </p:set>
                                    <p:anim calcmode="lin" valueType="num">
                                      <p:cBhvr additive="base">
                                        <p:cTn dur="500"/>
                                        <p:tgtEl>
                                          <p:spTgt spid="66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666">
                                            <p:txEl>
                                              <p:pRg end="1" st="1"/>
                                            </p:txEl>
                                          </p:spTgt>
                                        </p:tgtEl>
                                        <p:attrNameLst>
                                          <p:attrName>style.visibility</p:attrName>
                                        </p:attrNameLst>
                                      </p:cBhvr>
                                      <p:to>
                                        <p:strVal val="visible"/>
                                      </p:to>
                                    </p:set>
                                    <p:anim calcmode="lin" valueType="num">
                                      <p:cBhvr additive="base">
                                        <p:cTn dur="500"/>
                                        <p:tgtEl>
                                          <p:spTgt spid="66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666">
                                            <p:txEl>
                                              <p:pRg end="2" st="2"/>
                                            </p:txEl>
                                          </p:spTgt>
                                        </p:tgtEl>
                                        <p:attrNameLst>
                                          <p:attrName>style.visibility</p:attrName>
                                        </p:attrNameLst>
                                      </p:cBhvr>
                                      <p:to>
                                        <p:strVal val="visible"/>
                                      </p:to>
                                    </p:set>
                                    <p:anim calcmode="lin" valueType="num">
                                      <p:cBhvr additive="base">
                                        <p:cTn dur="500"/>
                                        <p:tgtEl>
                                          <p:spTgt spid="66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666">
                                            <p:txEl>
                                              <p:pRg end="3" st="3"/>
                                            </p:txEl>
                                          </p:spTgt>
                                        </p:tgtEl>
                                        <p:attrNameLst>
                                          <p:attrName>style.visibility</p:attrName>
                                        </p:attrNameLst>
                                      </p:cBhvr>
                                      <p:to>
                                        <p:strVal val="visible"/>
                                      </p:to>
                                    </p:set>
                                    <p:anim calcmode="lin" valueType="num">
                                      <p:cBhvr additive="base">
                                        <p:cTn dur="500"/>
                                        <p:tgtEl>
                                          <p:spTgt spid="66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666">
                                            <p:txEl>
                                              <p:pRg end="4" st="4"/>
                                            </p:txEl>
                                          </p:spTgt>
                                        </p:tgtEl>
                                        <p:attrNameLst>
                                          <p:attrName>style.visibility</p:attrName>
                                        </p:attrNameLst>
                                      </p:cBhvr>
                                      <p:to>
                                        <p:strVal val="visible"/>
                                      </p:to>
                                    </p:set>
                                    <p:anim calcmode="lin" valueType="num">
                                      <p:cBhvr additive="base">
                                        <p:cTn dur="500"/>
                                        <p:tgtEl>
                                          <p:spTgt spid="66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666">
                                            <p:txEl>
                                              <p:pRg end="5" st="5"/>
                                            </p:txEl>
                                          </p:spTgt>
                                        </p:tgtEl>
                                        <p:attrNameLst>
                                          <p:attrName>style.visibility</p:attrName>
                                        </p:attrNameLst>
                                      </p:cBhvr>
                                      <p:to>
                                        <p:strVal val="visible"/>
                                      </p:to>
                                    </p:set>
                                    <p:anim calcmode="lin" valueType="num">
                                      <p:cBhvr additive="base">
                                        <p:cTn dur="500"/>
                                        <p:tgtEl>
                                          <p:spTgt spid="66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666">
                                            <p:txEl>
                                              <p:pRg end="6" st="6"/>
                                            </p:txEl>
                                          </p:spTgt>
                                        </p:tgtEl>
                                        <p:attrNameLst>
                                          <p:attrName>style.visibility</p:attrName>
                                        </p:attrNameLst>
                                      </p:cBhvr>
                                      <p:to>
                                        <p:strVal val="visible"/>
                                      </p:to>
                                    </p:set>
                                    <p:anim calcmode="lin" valueType="num">
                                      <p:cBhvr additive="base">
                                        <p:cTn dur="500"/>
                                        <p:tgtEl>
                                          <p:spTgt spid="66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29"/>
          <p:cNvSpPr txBox="1"/>
          <p:nvPr/>
        </p:nvSpPr>
        <p:spPr>
          <a:xfrm>
            <a:off x="938055" y="1485900"/>
            <a:ext cx="16587945" cy="5661806"/>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Problēmu risināšanas formula saskaņā ar Einšteinu</a:t>
            </a:r>
            <a:endParaRPr/>
          </a:p>
          <a:p>
            <a:pPr indent="-457200" lvl="0" marL="469900" marR="0" rtl="0" algn="l">
              <a:lnSpc>
                <a:spcPct val="100000"/>
              </a:lnSpc>
              <a:spcBef>
                <a:spcPts val="71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"Ja man ir 60 minūtes, lai atrisinātu problēmu. Es pavadu 55 minūtes, domājot par problēmu un 5 minūtes to risinot.”</a:t>
            </a:r>
            <a:endParaRPr sz="2800">
              <a:solidFill>
                <a:schemeClr val="dk1"/>
              </a:solidFill>
              <a:latin typeface="Calibri"/>
              <a:ea typeface="Calibri"/>
              <a:cs typeface="Calibri"/>
              <a:sym typeface="Calibri"/>
            </a:endParaRPr>
          </a:p>
          <a:p>
            <a:pPr indent="-457200" lvl="0" marL="469900" marR="0" rtl="0" algn="l">
              <a:lnSpc>
                <a:spcPct val="100000"/>
              </a:lnSpc>
              <a:spcBef>
                <a:spcPts val="71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Pats svarīgākais problēmu risināšanas procesā ir to pareiza identificēšana un definēšana.</a:t>
            </a:r>
            <a:endParaRPr/>
          </a:p>
          <a:p>
            <a:pPr indent="-457200" lvl="0" marL="469900" marR="0" rtl="0" algn="l">
              <a:lnSpc>
                <a:spcPct val="100000"/>
              </a:lnSpc>
              <a:spcBef>
                <a:spcPts val="71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Paradoksāli, bet lielākā problēma ir problēmas izpratne. Pirms sākam meklēt risinājumus, mums jāatkāpjas, jāatlicina laiks, lai izprastu un identificētu problēmu. Pareizi definēta problēma uzlabo risinājumu meklēšanas procesu.</a:t>
            </a:r>
            <a:endParaRPr/>
          </a:p>
          <a:p>
            <a:pPr indent="-457200" lvl="0" marL="469900" marR="0" rtl="0" algn="l">
              <a:lnSpc>
                <a:spcPct val="100000"/>
              </a:lnSpc>
              <a:spcBef>
                <a:spcPts val="71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Netērējiet savu laiku un sāciet rūpīgi analizēt lietu / uzdevumu / notikumu.</a:t>
            </a:r>
            <a:endParaRPr/>
          </a:p>
          <a:p>
            <a:pPr indent="-457200" lvl="0" marL="469900" marR="0" rtl="0" algn="l">
              <a:lnSpc>
                <a:spcPct val="100000"/>
              </a:lnSpc>
              <a:spcBef>
                <a:spcPts val="71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Atcerieties, ka risinājuma kvalitāte ir atkarīga no problēmas apraksta kvalitātes – </a:t>
            </a:r>
            <a:r>
              <a:rPr lang="en-US" sz="2800">
                <a:solidFill>
                  <a:srgbClr val="E12227"/>
                </a:solidFill>
                <a:latin typeface="Calibri"/>
                <a:ea typeface="Calibri"/>
                <a:cs typeface="Calibri"/>
                <a:sym typeface="Calibri"/>
              </a:rPr>
              <a:t>nežēlojiet laiku tās analīzei, ja tiešām vēlaties atrisināt sarežģītu problēmu, tas ietaupīs laiku nākamajam posmam – risinājumu meklēšanai.</a:t>
            </a:r>
            <a:endParaRPr sz="2800">
              <a:solidFill>
                <a:srgbClr val="E12227"/>
              </a:solidFill>
              <a:latin typeface="Calibri"/>
              <a:ea typeface="Calibri"/>
              <a:cs typeface="Calibri"/>
              <a:sym typeface="Calibri"/>
            </a:endParaRPr>
          </a:p>
        </p:txBody>
      </p:sp>
      <p:sp>
        <p:nvSpPr>
          <p:cNvPr id="683" name="Google Shape;683;p2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684" name="Google Shape;684;p2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685" name="Google Shape;685;p2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686" name="Google Shape;686;p29"/>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type="title"/>
          </p:nvPr>
        </p:nvSpPr>
        <p:spPr>
          <a:xfrm>
            <a:off x="1050168" y="751064"/>
            <a:ext cx="12852400" cy="751488"/>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b="1" lang="en-US" sz="4800">
                <a:solidFill>
                  <a:srgbClr val="E12227"/>
                </a:solidFill>
              </a:rPr>
              <a:t>Mācību rezultāti</a:t>
            </a:r>
            <a:endParaRPr sz="4800">
              <a:solidFill>
                <a:srgbClr val="E12227"/>
              </a:solidFill>
            </a:endParaRPr>
          </a:p>
        </p:txBody>
      </p:sp>
      <p:sp>
        <p:nvSpPr>
          <p:cNvPr id="134" name="Google Shape;134;p3"/>
          <p:cNvSpPr txBox="1"/>
          <p:nvPr/>
        </p:nvSpPr>
        <p:spPr>
          <a:xfrm>
            <a:off x="1105032" y="1994254"/>
            <a:ext cx="13081000" cy="506549"/>
          </a:xfrm>
          <a:prstGeom prst="rect">
            <a:avLst/>
          </a:prstGeom>
          <a:noFill/>
          <a:ln>
            <a:noFill/>
          </a:ln>
        </p:spPr>
        <p:txBody>
          <a:bodyPr anchorCtr="0" anchor="t" bIns="0" lIns="0" spcFirstLastPara="1" rIns="0" wrap="square" tIns="13950">
            <a:spAutoFit/>
          </a:bodyPr>
          <a:lstStyle/>
          <a:p>
            <a:pPr indent="0" lvl="0" marL="0" marR="0" rtl="0" algn="just">
              <a:spcBef>
                <a:spcPts val="0"/>
              </a:spcBef>
              <a:spcAft>
                <a:spcPts val="0"/>
              </a:spcAft>
              <a:buNone/>
            </a:pPr>
            <a:r>
              <a:rPr b="1" lang="en-US" sz="3200">
                <a:solidFill>
                  <a:srgbClr val="243255"/>
                </a:solidFill>
                <a:latin typeface="Calibri"/>
                <a:ea typeface="Calibri"/>
                <a:cs typeface="Calibri"/>
                <a:sym typeface="Calibri"/>
              </a:rPr>
              <a:t>Pēc kursa pabeigšanas dalībnieks (...):</a:t>
            </a:r>
            <a:endParaRPr b="1" sz="3200">
              <a:solidFill>
                <a:srgbClr val="243255"/>
              </a:solidFill>
              <a:latin typeface="Calibri"/>
              <a:ea typeface="Calibri"/>
              <a:cs typeface="Calibri"/>
              <a:sym typeface="Calibri"/>
            </a:endParaRPr>
          </a:p>
        </p:txBody>
      </p:sp>
      <p:sp>
        <p:nvSpPr>
          <p:cNvPr id="135" name="Google Shape;135;p3"/>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36" name="Google Shape;136;p3"/>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37" name="Google Shape;137;p3"/>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38" name="Google Shape;138;p3"/>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39" name="Google Shape;139;p3"/>
          <p:cNvSpPr/>
          <p:nvPr/>
        </p:nvSpPr>
        <p:spPr>
          <a:xfrm rot="-5400000">
            <a:off x="1066031" y="2986459"/>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40" name="Google Shape;140;p3"/>
          <p:cNvSpPr txBox="1"/>
          <p:nvPr/>
        </p:nvSpPr>
        <p:spPr>
          <a:xfrm>
            <a:off x="1663453" y="3294846"/>
            <a:ext cx="151638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būs zināšanas par problemu parādību definēšanu un identificēto problēmu iedalīšanu kategorijās, ņemot vērā to sarežģītības pakāpi.</a:t>
            </a:r>
            <a:endParaRPr sz="2500">
              <a:solidFill>
                <a:schemeClr val="dk1"/>
              </a:solidFill>
              <a:latin typeface="Calibri"/>
              <a:ea typeface="Calibri"/>
              <a:cs typeface="Calibri"/>
              <a:sym typeface="Calibri"/>
            </a:endParaRPr>
          </a:p>
        </p:txBody>
      </p:sp>
      <p:sp>
        <p:nvSpPr>
          <p:cNvPr id="141" name="Google Shape;141;p3"/>
          <p:cNvSpPr txBox="1"/>
          <p:nvPr/>
        </p:nvSpPr>
        <p:spPr>
          <a:xfrm>
            <a:off x="1624124" y="2841554"/>
            <a:ext cx="51249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243255"/>
                </a:solidFill>
                <a:latin typeface="Calibri"/>
                <a:ea typeface="Calibri"/>
                <a:cs typeface="Calibri"/>
                <a:sym typeface="Calibri"/>
              </a:rPr>
              <a:t>Iznākums Nr. 1</a:t>
            </a:r>
            <a:endParaRPr b="1" sz="2800">
              <a:solidFill>
                <a:srgbClr val="243255"/>
              </a:solidFill>
              <a:latin typeface="Calibri"/>
              <a:ea typeface="Calibri"/>
              <a:cs typeface="Calibri"/>
              <a:sym typeface="Calibri"/>
            </a:endParaRPr>
          </a:p>
        </p:txBody>
      </p:sp>
      <p:sp>
        <p:nvSpPr>
          <p:cNvPr id="142" name="Google Shape;142;p3"/>
          <p:cNvSpPr/>
          <p:nvPr/>
        </p:nvSpPr>
        <p:spPr>
          <a:xfrm rot="-5400000">
            <a:off x="1078978" y="4354339"/>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43" name="Google Shape;143;p3"/>
          <p:cNvSpPr txBox="1"/>
          <p:nvPr/>
        </p:nvSpPr>
        <p:spPr>
          <a:xfrm>
            <a:off x="1676400" y="4662726"/>
            <a:ext cx="1516380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iegūs zināšanas par metodēm un rīkiem gan komplicētu problēmu identificēšanai, gan to atrisināšanai organizācijā.</a:t>
            </a:r>
            <a:endParaRPr sz="2500">
              <a:solidFill>
                <a:schemeClr val="dk1"/>
              </a:solidFill>
              <a:latin typeface="Calibri"/>
              <a:ea typeface="Calibri"/>
              <a:cs typeface="Calibri"/>
              <a:sym typeface="Calibri"/>
            </a:endParaRPr>
          </a:p>
        </p:txBody>
      </p:sp>
      <p:sp>
        <p:nvSpPr>
          <p:cNvPr id="144" name="Google Shape;144;p3"/>
          <p:cNvSpPr txBox="1"/>
          <p:nvPr/>
        </p:nvSpPr>
        <p:spPr>
          <a:xfrm>
            <a:off x="1637071" y="4209434"/>
            <a:ext cx="51249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243255"/>
                </a:solidFill>
                <a:latin typeface="Calibri"/>
                <a:ea typeface="Calibri"/>
                <a:cs typeface="Calibri"/>
                <a:sym typeface="Calibri"/>
              </a:rPr>
              <a:t>Iznākums Nr. 2</a:t>
            </a:r>
            <a:endParaRPr b="1" sz="2800">
              <a:solidFill>
                <a:srgbClr val="243255"/>
              </a:solidFill>
              <a:latin typeface="Calibri"/>
              <a:ea typeface="Calibri"/>
              <a:cs typeface="Calibri"/>
              <a:sym typeface="Calibri"/>
            </a:endParaRPr>
          </a:p>
        </p:txBody>
      </p:sp>
      <p:sp>
        <p:nvSpPr>
          <p:cNvPr id="145" name="Google Shape;145;p3"/>
          <p:cNvSpPr/>
          <p:nvPr/>
        </p:nvSpPr>
        <p:spPr>
          <a:xfrm rot="-5400000">
            <a:off x="1078978" y="5683053"/>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46" name="Google Shape;146;p3"/>
          <p:cNvSpPr txBox="1"/>
          <p:nvPr/>
        </p:nvSpPr>
        <p:spPr>
          <a:xfrm>
            <a:off x="1676400" y="5991440"/>
            <a:ext cx="1516380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būs vispusīgas prasmes praktiski izmantot apgūtos rīkus un metodes, lai atrisinātu konstatētās problēmas.</a:t>
            </a:r>
            <a:endParaRPr sz="2500">
              <a:solidFill>
                <a:schemeClr val="dk1"/>
              </a:solidFill>
              <a:latin typeface="Calibri"/>
              <a:ea typeface="Calibri"/>
              <a:cs typeface="Calibri"/>
              <a:sym typeface="Calibri"/>
            </a:endParaRPr>
          </a:p>
        </p:txBody>
      </p:sp>
      <p:sp>
        <p:nvSpPr>
          <p:cNvPr id="147" name="Google Shape;147;p3"/>
          <p:cNvSpPr txBox="1"/>
          <p:nvPr/>
        </p:nvSpPr>
        <p:spPr>
          <a:xfrm>
            <a:off x="1637071" y="5538148"/>
            <a:ext cx="5124925"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rgbClr val="243255"/>
                </a:solidFill>
                <a:latin typeface="Calibri"/>
                <a:ea typeface="Calibri"/>
                <a:cs typeface="Calibri"/>
                <a:sym typeface="Calibri"/>
              </a:rPr>
              <a:t>Iznākums Nr. 3</a:t>
            </a:r>
            <a:endParaRPr b="1" sz="28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3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41"/>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140"/>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142"/>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144"/>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143"/>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145"/>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147"/>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50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30"/>
          <p:cNvSpPr txBox="1"/>
          <p:nvPr/>
        </p:nvSpPr>
        <p:spPr>
          <a:xfrm>
            <a:off x="938054" y="1122584"/>
            <a:ext cx="16587945" cy="1193917"/>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t/>
            </a:r>
            <a:endParaRPr b="1" sz="1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3200">
                <a:solidFill>
                  <a:srgbClr val="243255"/>
                </a:solidFill>
                <a:latin typeface="Calibri"/>
                <a:ea typeface="Calibri"/>
                <a:cs typeface="Calibri"/>
                <a:sym typeface="Calibri"/>
              </a:rPr>
              <a:t>Problēmu risināšanas formula pēc Einšteina – 2.daļa.</a:t>
            </a:r>
            <a:endParaRPr sz="1600">
              <a:solidFill>
                <a:srgbClr val="243255"/>
              </a:solidFill>
              <a:latin typeface="Tahoma"/>
              <a:ea typeface="Tahoma"/>
              <a:cs typeface="Tahoma"/>
              <a:sym typeface="Tahoma"/>
            </a:endParaRPr>
          </a:p>
          <a:p>
            <a:pPr indent="0" lvl="0" marL="12700" marR="0" rtl="0" algn="l">
              <a:spcBef>
                <a:spcPts val="710"/>
              </a:spcBef>
              <a:spcAft>
                <a:spcPts val="0"/>
              </a:spcAft>
              <a:buNone/>
            </a:pPr>
            <a:r>
              <a:rPr lang="en-US" sz="2800">
                <a:solidFill>
                  <a:srgbClr val="E12227"/>
                </a:solidFill>
                <a:latin typeface="Calibri"/>
                <a:ea typeface="Calibri"/>
                <a:cs typeface="Calibri"/>
                <a:sym typeface="Calibri"/>
              </a:rPr>
              <a:t>Problēmas aplūkošana no dažādām perspektīvām palīdzēs identificēt un definēt problēmas:</a:t>
            </a:r>
            <a:endParaRPr sz="2800">
              <a:solidFill>
                <a:schemeClr val="dk1"/>
              </a:solidFill>
              <a:latin typeface="Calibri"/>
              <a:ea typeface="Calibri"/>
              <a:cs typeface="Calibri"/>
              <a:sym typeface="Calibri"/>
            </a:endParaRPr>
          </a:p>
        </p:txBody>
      </p:sp>
      <p:sp>
        <p:nvSpPr>
          <p:cNvPr id="693" name="Google Shape;693;p3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694" name="Google Shape;694;p3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695" name="Google Shape;695;p3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696" name="Google Shape;696;p30"/>
          <p:cNvGrpSpPr/>
          <p:nvPr/>
        </p:nvGrpSpPr>
        <p:grpSpPr>
          <a:xfrm>
            <a:off x="10898255" y="2505338"/>
            <a:ext cx="6217726" cy="1542092"/>
            <a:chOff x="749960" y="3058207"/>
            <a:chExt cx="2777666" cy="1542092"/>
          </a:xfrm>
        </p:grpSpPr>
        <p:sp>
          <p:nvSpPr>
            <p:cNvPr id="697" name="Google Shape;697;p30"/>
            <p:cNvSpPr txBox="1"/>
            <p:nvPr/>
          </p:nvSpPr>
          <p:spPr>
            <a:xfrm>
              <a:off x="754803" y="3584636"/>
              <a:ext cx="2702970" cy="101566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000">
                  <a:solidFill>
                    <a:srgbClr val="3F3F3F"/>
                  </a:solidFill>
                  <a:latin typeface="Calibri"/>
                  <a:ea typeface="Calibri"/>
                  <a:cs typeface="Calibri"/>
                  <a:sym typeface="Calibri"/>
                </a:rPr>
                <a:t>Problēmas atdalīšana un atsevišķu tās sastāvdaļu analīze palīdz to izprast. It īpaši, ja šķiet, ka problēma mūs pārņem.</a:t>
              </a:r>
              <a:endParaRPr sz="2000">
                <a:solidFill>
                  <a:srgbClr val="3F3F3F"/>
                </a:solidFill>
                <a:latin typeface="Calibri"/>
                <a:ea typeface="Calibri"/>
                <a:cs typeface="Calibri"/>
                <a:sym typeface="Calibri"/>
              </a:endParaRPr>
            </a:p>
          </p:txBody>
        </p:sp>
        <p:sp>
          <p:nvSpPr>
            <p:cNvPr id="698" name="Google Shape;698;p30"/>
            <p:cNvSpPr txBox="1"/>
            <p:nvPr/>
          </p:nvSpPr>
          <p:spPr>
            <a:xfrm>
              <a:off x="749960" y="3058207"/>
              <a:ext cx="2777666" cy="46166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rgbClr val="243255"/>
                  </a:solidFill>
                  <a:latin typeface="Calibri"/>
                  <a:ea typeface="Calibri"/>
                  <a:cs typeface="Calibri"/>
                  <a:sym typeface="Calibri"/>
                </a:rPr>
                <a:t>Sadaliet problēmu mazākās daļās</a:t>
              </a:r>
              <a:endParaRPr b="1" sz="2400">
                <a:solidFill>
                  <a:srgbClr val="243255"/>
                </a:solidFill>
                <a:latin typeface="Calibri"/>
                <a:ea typeface="Calibri"/>
                <a:cs typeface="Calibri"/>
                <a:sym typeface="Calibri"/>
              </a:endParaRPr>
            </a:p>
          </p:txBody>
        </p:sp>
      </p:grpSp>
      <p:grpSp>
        <p:nvGrpSpPr>
          <p:cNvPr id="699" name="Google Shape;699;p30"/>
          <p:cNvGrpSpPr/>
          <p:nvPr/>
        </p:nvGrpSpPr>
        <p:grpSpPr>
          <a:xfrm>
            <a:off x="11353800" y="4506584"/>
            <a:ext cx="6252286" cy="1846660"/>
            <a:chOff x="692811" y="2648381"/>
            <a:chExt cx="2128340" cy="1846660"/>
          </a:xfrm>
        </p:grpSpPr>
        <p:sp>
          <p:nvSpPr>
            <p:cNvPr id="700" name="Google Shape;700;p30"/>
            <p:cNvSpPr txBox="1"/>
            <p:nvPr/>
          </p:nvSpPr>
          <p:spPr>
            <a:xfrm>
              <a:off x="692811" y="3479378"/>
              <a:ext cx="2128340" cy="101566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000">
                  <a:solidFill>
                    <a:srgbClr val="3F3F3F"/>
                  </a:solidFill>
                  <a:latin typeface="Calibri"/>
                  <a:ea typeface="Calibri"/>
                  <a:cs typeface="Calibri"/>
                  <a:sym typeface="Calibri"/>
                </a:rPr>
                <a:t>Pareizi formulēta problēma ieprogrammē mūsu smadzenes meklēt risinājumus kā pievilcīgu uzdevumu. Cilvēka smadzenēm patīk jautājumi! - īpaši saistošie!</a:t>
              </a:r>
              <a:endParaRPr sz="2000">
                <a:solidFill>
                  <a:srgbClr val="3F3F3F"/>
                </a:solidFill>
                <a:latin typeface="Calibri"/>
                <a:ea typeface="Calibri"/>
                <a:cs typeface="Calibri"/>
                <a:sym typeface="Calibri"/>
              </a:endParaRPr>
            </a:p>
          </p:txBody>
        </p:sp>
        <p:sp>
          <p:nvSpPr>
            <p:cNvPr id="701" name="Google Shape;701;p30"/>
            <p:cNvSpPr txBox="1"/>
            <p:nvPr/>
          </p:nvSpPr>
          <p:spPr>
            <a:xfrm>
              <a:off x="703685" y="2648381"/>
              <a:ext cx="2059657" cy="83099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Uztveriet problēmu kā izaicinājumu / izmantojiet efektīvas valodas konstrukcijas</a:t>
              </a:r>
              <a:endParaRPr b="1" sz="2400">
                <a:solidFill>
                  <a:srgbClr val="243255"/>
                </a:solidFill>
                <a:latin typeface="Calibri"/>
                <a:ea typeface="Calibri"/>
                <a:cs typeface="Calibri"/>
                <a:sym typeface="Calibri"/>
              </a:endParaRPr>
            </a:p>
          </p:txBody>
        </p:sp>
      </p:grpSp>
      <p:grpSp>
        <p:nvGrpSpPr>
          <p:cNvPr id="702" name="Google Shape;702;p30"/>
          <p:cNvGrpSpPr/>
          <p:nvPr/>
        </p:nvGrpSpPr>
        <p:grpSpPr>
          <a:xfrm>
            <a:off x="11201400" y="6824462"/>
            <a:ext cx="5914582" cy="1289349"/>
            <a:chOff x="717691" y="3182142"/>
            <a:chExt cx="3028003" cy="1289349"/>
          </a:xfrm>
        </p:grpSpPr>
        <p:sp>
          <p:nvSpPr>
            <p:cNvPr id="703" name="Google Shape;703;p30"/>
            <p:cNvSpPr txBox="1"/>
            <p:nvPr/>
          </p:nvSpPr>
          <p:spPr>
            <a:xfrm>
              <a:off x="717692" y="3763605"/>
              <a:ext cx="3028002" cy="70788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000">
                  <a:solidFill>
                    <a:srgbClr val="3F3F3F"/>
                  </a:solidFill>
                  <a:latin typeface="Calibri"/>
                  <a:ea typeface="Calibri"/>
                  <a:cs typeface="Calibri"/>
                  <a:sym typeface="Calibri"/>
                </a:rPr>
                <a:t>Bieži vien mēģinājums atrast tūlītēju risinājumu ir mazāk produktīvs nekā tērēt šo laiku, iedziļinoties tēmā.</a:t>
              </a:r>
              <a:endParaRPr sz="2000">
                <a:solidFill>
                  <a:srgbClr val="3F3F3F"/>
                </a:solidFill>
                <a:latin typeface="Calibri"/>
                <a:ea typeface="Calibri"/>
                <a:cs typeface="Calibri"/>
                <a:sym typeface="Calibri"/>
              </a:endParaRPr>
            </a:p>
          </p:txBody>
        </p:sp>
        <p:sp>
          <p:nvSpPr>
            <p:cNvPr id="704" name="Google Shape;704;p30"/>
            <p:cNvSpPr txBox="1"/>
            <p:nvPr/>
          </p:nvSpPr>
          <p:spPr>
            <a:xfrm>
              <a:off x="717691" y="3182142"/>
              <a:ext cx="2418683"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Apkopojiet noderīgas zināšanas</a:t>
              </a:r>
              <a:endParaRPr b="1" sz="2400">
                <a:solidFill>
                  <a:srgbClr val="243255"/>
                </a:solidFill>
                <a:latin typeface="Calibri"/>
                <a:ea typeface="Calibri"/>
                <a:cs typeface="Calibri"/>
                <a:sym typeface="Calibri"/>
              </a:endParaRPr>
            </a:p>
          </p:txBody>
        </p:sp>
      </p:grpSp>
      <p:sp>
        <p:nvSpPr>
          <p:cNvPr id="705" name="Google Shape;705;p30"/>
          <p:cNvSpPr/>
          <p:nvPr/>
        </p:nvSpPr>
        <p:spPr>
          <a:xfrm rot="5400000">
            <a:off x="7371523" y="3445774"/>
            <a:ext cx="2096729" cy="1230122"/>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06" name="Google Shape;706;p30"/>
          <p:cNvSpPr/>
          <p:nvPr/>
        </p:nvSpPr>
        <p:spPr>
          <a:xfrm rot="5400000">
            <a:off x="7399232" y="5939481"/>
            <a:ext cx="2096729" cy="1230122"/>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707" name="Google Shape;707;p30"/>
          <p:cNvCxnSpPr/>
          <p:nvPr/>
        </p:nvCxnSpPr>
        <p:spPr>
          <a:xfrm flipH="1" rot="10800000">
            <a:off x="9526121" y="3143167"/>
            <a:ext cx="1242456" cy="988909"/>
          </a:xfrm>
          <a:prstGeom prst="straightConnector1">
            <a:avLst/>
          </a:prstGeom>
          <a:noFill/>
          <a:ln cap="flat" cmpd="sng" w="9525">
            <a:solidFill>
              <a:srgbClr val="243255"/>
            </a:solidFill>
            <a:prstDash val="solid"/>
            <a:round/>
            <a:headEnd len="sm" w="sm" type="none"/>
            <a:tailEnd len="med" w="med" type="triangle"/>
          </a:ln>
        </p:spPr>
      </p:cxnSp>
      <p:cxnSp>
        <p:nvCxnSpPr>
          <p:cNvPr id="708" name="Google Shape;708;p30"/>
          <p:cNvCxnSpPr/>
          <p:nvPr/>
        </p:nvCxnSpPr>
        <p:spPr>
          <a:xfrm>
            <a:off x="9419301" y="6554542"/>
            <a:ext cx="1478954" cy="754895"/>
          </a:xfrm>
          <a:prstGeom prst="straightConnector1">
            <a:avLst/>
          </a:prstGeom>
          <a:noFill/>
          <a:ln cap="flat" cmpd="sng" w="9525">
            <a:solidFill>
              <a:srgbClr val="243255"/>
            </a:solidFill>
            <a:prstDash val="solid"/>
            <a:round/>
            <a:headEnd len="sm" w="sm" type="none"/>
            <a:tailEnd len="med" w="med" type="triangle"/>
          </a:ln>
        </p:spPr>
      </p:cxnSp>
      <p:cxnSp>
        <p:nvCxnSpPr>
          <p:cNvPr id="709" name="Google Shape;709;p30"/>
          <p:cNvCxnSpPr/>
          <p:nvPr/>
        </p:nvCxnSpPr>
        <p:spPr>
          <a:xfrm>
            <a:off x="9419301" y="5109200"/>
            <a:ext cx="1752600" cy="0"/>
          </a:xfrm>
          <a:prstGeom prst="straightConnector1">
            <a:avLst/>
          </a:prstGeom>
          <a:noFill/>
          <a:ln cap="flat" cmpd="sng" w="9525">
            <a:solidFill>
              <a:srgbClr val="243255"/>
            </a:solidFill>
            <a:prstDash val="solid"/>
            <a:round/>
            <a:headEnd len="sm" w="sm" type="none"/>
            <a:tailEnd len="med" w="med" type="triangle"/>
          </a:ln>
        </p:spPr>
      </p:cxnSp>
      <p:grpSp>
        <p:nvGrpSpPr>
          <p:cNvPr id="710" name="Google Shape;710;p30"/>
          <p:cNvGrpSpPr/>
          <p:nvPr/>
        </p:nvGrpSpPr>
        <p:grpSpPr>
          <a:xfrm>
            <a:off x="364317" y="2932347"/>
            <a:ext cx="5572310" cy="1169551"/>
            <a:chOff x="803640" y="3105260"/>
            <a:chExt cx="2204017" cy="1169551"/>
          </a:xfrm>
        </p:grpSpPr>
        <p:sp>
          <p:nvSpPr>
            <p:cNvPr id="711" name="Google Shape;711;p30"/>
            <p:cNvSpPr txBox="1"/>
            <p:nvPr/>
          </p:nvSpPr>
          <p:spPr>
            <a:xfrm>
              <a:off x="803640" y="3566925"/>
              <a:ext cx="2204017" cy="707886"/>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000">
                  <a:solidFill>
                    <a:srgbClr val="3F3F3F"/>
                  </a:solidFill>
                  <a:latin typeface="Calibri"/>
                  <a:ea typeface="Calibri"/>
                  <a:cs typeface="Calibri"/>
                  <a:sym typeface="Calibri"/>
                </a:rPr>
                <a:t>Pārfrāzēt. Dažreiz vārda maiņa pilnībā maina problēmas izpratni.</a:t>
              </a:r>
              <a:endParaRPr sz="2000">
                <a:solidFill>
                  <a:srgbClr val="3F3F3F"/>
                </a:solidFill>
                <a:latin typeface="Calibri"/>
                <a:ea typeface="Calibri"/>
                <a:cs typeface="Calibri"/>
                <a:sym typeface="Calibri"/>
              </a:endParaRPr>
            </a:p>
          </p:txBody>
        </p:sp>
        <p:sp>
          <p:nvSpPr>
            <p:cNvPr id="712" name="Google Shape;712;p30"/>
            <p:cNvSpPr txBox="1"/>
            <p:nvPr/>
          </p:nvSpPr>
          <p:spPr>
            <a:xfrm>
              <a:off x="948000" y="3105260"/>
              <a:ext cx="2059657"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400">
                  <a:solidFill>
                    <a:srgbClr val="243255"/>
                  </a:solidFill>
                  <a:latin typeface="Calibri"/>
                  <a:ea typeface="Calibri"/>
                  <a:cs typeface="Calibri"/>
                  <a:sym typeface="Calibri"/>
                </a:rPr>
                <a:t>No jauna definējiet problēmu</a:t>
              </a:r>
              <a:endParaRPr b="1" sz="2400">
                <a:solidFill>
                  <a:srgbClr val="243255"/>
                </a:solidFill>
                <a:latin typeface="Calibri"/>
                <a:ea typeface="Calibri"/>
                <a:cs typeface="Calibri"/>
                <a:sym typeface="Calibri"/>
              </a:endParaRPr>
            </a:p>
          </p:txBody>
        </p:sp>
      </p:grpSp>
      <p:grpSp>
        <p:nvGrpSpPr>
          <p:cNvPr id="713" name="Google Shape;713;p30"/>
          <p:cNvGrpSpPr/>
          <p:nvPr/>
        </p:nvGrpSpPr>
        <p:grpSpPr>
          <a:xfrm>
            <a:off x="457200" y="4646648"/>
            <a:ext cx="5166168" cy="1291097"/>
            <a:chOff x="787285" y="3058207"/>
            <a:chExt cx="2076012" cy="1291097"/>
          </a:xfrm>
        </p:grpSpPr>
        <p:sp>
          <p:nvSpPr>
            <p:cNvPr id="714" name="Google Shape;714;p30"/>
            <p:cNvSpPr txBox="1"/>
            <p:nvPr/>
          </p:nvSpPr>
          <p:spPr>
            <a:xfrm>
              <a:off x="803640" y="3641418"/>
              <a:ext cx="2059657" cy="707886"/>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000">
                  <a:solidFill>
                    <a:srgbClr val="3F3F3F"/>
                  </a:solidFill>
                  <a:latin typeface="Calibri"/>
                  <a:ea typeface="Calibri"/>
                  <a:cs typeface="Calibri"/>
                  <a:sym typeface="Calibri"/>
                </a:rPr>
                <a:t>Dažreiz problēma ir tikai daļa no kaut kā lielāka. Skatiet problēmu dažādos līmeņos.</a:t>
              </a:r>
              <a:endParaRPr sz="2000">
                <a:solidFill>
                  <a:srgbClr val="3F3F3F"/>
                </a:solidFill>
                <a:latin typeface="Calibri"/>
                <a:ea typeface="Calibri"/>
                <a:cs typeface="Calibri"/>
                <a:sym typeface="Calibri"/>
              </a:endParaRPr>
            </a:p>
          </p:txBody>
        </p:sp>
        <p:sp>
          <p:nvSpPr>
            <p:cNvPr id="715" name="Google Shape;715;p30"/>
            <p:cNvSpPr txBox="1"/>
            <p:nvPr/>
          </p:nvSpPr>
          <p:spPr>
            <a:xfrm>
              <a:off x="787285" y="3058207"/>
              <a:ext cx="2059657"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400">
                  <a:solidFill>
                    <a:srgbClr val="243255"/>
                  </a:solidFill>
                  <a:latin typeface="Calibri"/>
                  <a:ea typeface="Calibri"/>
                  <a:cs typeface="Calibri"/>
                  <a:sym typeface="Calibri"/>
                </a:rPr>
                <a:t>Paplašiniet savu skatījumu</a:t>
              </a:r>
              <a:endParaRPr b="1" sz="2400">
                <a:solidFill>
                  <a:srgbClr val="243255"/>
                </a:solidFill>
                <a:latin typeface="Calibri"/>
                <a:ea typeface="Calibri"/>
                <a:cs typeface="Calibri"/>
                <a:sym typeface="Calibri"/>
              </a:endParaRPr>
            </a:p>
          </p:txBody>
        </p:sp>
      </p:grpSp>
      <p:grpSp>
        <p:nvGrpSpPr>
          <p:cNvPr id="716" name="Google Shape;716;p30"/>
          <p:cNvGrpSpPr/>
          <p:nvPr/>
        </p:nvGrpSpPr>
        <p:grpSpPr>
          <a:xfrm>
            <a:off x="497900" y="6496512"/>
            <a:ext cx="5066821" cy="1444986"/>
            <a:chOff x="-124798" y="3058207"/>
            <a:chExt cx="2988095" cy="1444986"/>
          </a:xfrm>
        </p:grpSpPr>
        <p:sp>
          <p:nvSpPr>
            <p:cNvPr id="717" name="Google Shape;717;p30"/>
            <p:cNvSpPr txBox="1"/>
            <p:nvPr/>
          </p:nvSpPr>
          <p:spPr>
            <a:xfrm>
              <a:off x="-124798" y="3487530"/>
              <a:ext cx="2988095" cy="1015663"/>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2000">
                  <a:solidFill>
                    <a:srgbClr val="3F3F3F"/>
                  </a:solidFill>
                  <a:latin typeface="Calibri"/>
                  <a:ea typeface="Calibri"/>
                  <a:cs typeface="Calibri"/>
                  <a:sym typeface="Calibri"/>
                </a:rPr>
                <a:t>Esiet kritisks pret izteiktajiem pieņēmumiem. Problēmas risināšanā traucē neprecīzi minējumi</a:t>
              </a:r>
              <a:endParaRPr sz="2000">
                <a:solidFill>
                  <a:srgbClr val="3F3F3F"/>
                </a:solidFill>
                <a:latin typeface="Calibri"/>
                <a:ea typeface="Calibri"/>
                <a:cs typeface="Calibri"/>
                <a:sym typeface="Calibri"/>
              </a:endParaRPr>
            </a:p>
          </p:txBody>
        </p:sp>
        <p:sp>
          <p:nvSpPr>
            <p:cNvPr id="718" name="Google Shape;718;p30"/>
            <p:cNvSpPr txBox="1"/>
            <p:nvPr/>
          </p:nvSpPr>
          <p:spPr>
            <a:xfrm>
              <a:off x="749960" y="3058207"/>
              <a:ext cx="2059657" cy="46166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400">
                  <a:solidFill>
                    <a:srgbClr val="243255"/>
                  </a:solidFill>
                  <a:latin typeface="Calibri"/>
                  <a:ea typeface="Calibri"/>
                  <a:cs typeface="Calibri"/>
                  <a:sym typeface="Calibri"/>
                </a:rPr>
                <a:t>Izaiciniet pieņēmumus</a:t>
              </a:r>
              <a:endParaRPr b="1" sz="2400">
                <a:solidFill>
                  <a:srgbClr val="243255"/>
                </a:solidFill>
                <a:latin typeface="Calibri"/>
                <a:ea typeface="Calibri"/>
                <a:cs typeface="Calibri"/>
                <a:sym typeface="Calibri"/>
              </a:endParaRPr>
            </a:p>
          </p:txBody>
        </p:sp>
      </p:grpSp>
      <p:sp>
        <p:nvSpPr>
          <p:cNvPr id="719" name="Google Shape;719;p30"/>
          <p:cNvSpPr/>
          <p:nvPr/>
        </p:nvSpPr>
        <p:spPr>
          <a:xfrm rot="-5400000">
            <a:off x="7399232" y="4645574"/>
            <a:ext cx="2096729" cy="1230122"/>
          </a:xfrm>
          <a:custGeom>
            <a:rect b="b" l="l" r="r" t="t"/>
            <a:pathLst>
              <a:path extrusionOk="0" h="299720" w="516890">
                <a:moveTo>
                  <a:pt x="258348" y="299481"/>
                </a:moveTo>
                <a:lnTo>
                  <a:pt x="0" y="0"/>
                </a:lnTo>
                <a:lnTo>
                  <a:pt x="516696" y="0"/>
                </a:lnTo>
                <a:lnTo>
                  <a:pt x="258348" y="299481"/>
                </a:lnTo>
                <a:close/>
              </a:path>
            </a:pathLst>
          </a:custGeom>
          <a:solidFill>
            <a:srgbClr val="243255"/>
          </a:solidFill>
          <a:ln cap="flat" cmpd="sng" w="9525">
            <a:solidFill>
              <a:srgbClr val="24325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720" name="Google Shape;720;p30"/>
          <p:cNvCxnSpPr/>
          <p:nvPr/>
        </p:nvCxnSpPr>
        <p:spPr>
          <a:xfrm rot="10800000">
            <a:off x="6117466" y="3637622"/>
            <a:ext cx="1524000" cy="1055192"/>
          </a:xfrm>
          <a:prstGeom prst="straightConnector1">
            <a:avLst/>
          </a:prstGeom>
          <a:noFill/>
          <a:ln cap="flat" cmpd="sng" w="9525">
            <a:solidFill>
              <a:srgbClr val="243255"/>
            </a:solidFill>
            <a:prstDash val="solid"/>
            <a:round/>
            <a:headEnd len="sm" w="sm" type="none"/>
            <a:tailEnd len="med" w="med" type="triangle"/>
          </a:ln>
        </p:spPr>
      </p:cxnSp>
      <p:cxnSp>
        <p:nvCxnSpPr>
          <p:cNvPr id="721" name="Google Shape;721;p30"/>
          <p:cNvCxnSpPr/>
          <p:nvPr/>
        </p:nvCxnSpPr>
        <p:spPr>
          <a:xfrm flipH="1">
            <a:off x="5936628" y="6607820"/>
            <a:ext cx="1704838" cy="394211"/>
          </a:xfrm>
          <a:prstGeom prst="straightConnector1">
            <a:avLst/>
          </a:prstGeom>
          <a:noFill/>
          <a:ln cap="flat" cmpd="sng" w="9525">
            <a:solidFill>
              <a:srgbClr val="243255"/>
            </a:solidFill>
            <a:prstDash val="solid"/>
            <a:round/>
            <a:headEnd len="sm" w="sm" type="none"/>
            <a:tailEnd len="med" w="med" type="triangle"/>
          </a:ln>
        </p:spPr>
      </p:cxnSp>
      <p:cxnSp>
        <p:nvCxnSpPr>
          <p:cNvPr id="722" name="Google Shape;722;p30"/>
          <p:cNvCxnSpPr/>
          <p:nvPr/>
        </p:nvCxnSpPr>
        <p:spPr>
          <a:xfrm rot="10800000">
            <a:off x="5936629" y="5459124"/>
            <a:ext cx="1704837" cy="0"/>
          </a:xfrm>
          <a:prstGeom prst="straightConnector1">
            <a:avLst/>
          </a:prstGeom>
          <a:noFill/>
          <a:ln cap="flat" cmpd="sng" w="9525">
            <a:solidFill>
              <a:srgbClr val="243255"/>
            </a:solidFill>
            <a:prstDash val="solid"/>
            <a:round/>
            <a:headEnd len="sm" w="sm" type="none"/>
            <a:tailEnd len="med" w="med" type="triangle"/>
          </a:ln>
        </p:spPr>
      </p:cxnSp>
      <p:sp>
        <p:nvSpPr>
          <p:cNvPr id="723" name="Google Shape;723;p30"/>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70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719"/>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706"/>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72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710"/>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722"/>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713"/>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721"/>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500"/>
                                  </p:stCondLst>
                                  <p:childTnLst>
                                    <p:set>
                                      <p:cBhvr>
                                        <p:cTn dur="1" fill="hold">
                                          <p:stCondLst>
                                            <p:cond delay="0"/>
                                          </p:stCondLst>
                                        </p:cTn>
                                        <p:tgtEl>
                                          <p:spTgt spid="716"/>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500"/>
                                  </p:stCondLst>
                                  <p:childTnLst>
                                    <p:set>
                                      <p:cBhvr>
                                        <p:cTn dur="1" fill="hold">
                                          <p:stCondLst>
                                            <p:cond delay="0"/>
                                          </p:stCondLst>
                                        </p:cTn>
                                        <p:tgtEl>
                                          <p:spTgt spid="707"/>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500"/>
                                  </p:stCondLst>
                                  <p:childTnLst>
                                    <p:set>
                                      <p:cBhvr>
                                        <p:cTn dur="1" fill="hold">
                                          <p:stCondLst>
                                            <p:cond delay="0"/>
                                          </p:stCondLst>
                                        </p:cTn>
                                        <p:tgtEl>
                                          <p:spTgt spid="696"/>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500"/>
                                  </p:stCondLst>
                                  <p:childTnLst>
                                    <p:set>
                                      <p:cBhvr>
                                        <p:cTn dur="1" fill="hold">
                                          <p:stCondLst>
                                            <p:cond delay="0"/>
                                          </p:stCondLst>
                                        </p:cTn>
                                        <p:tgtEl>
                                          <p:spTgt spid="709"/>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500"/>
                                  </p:stCondLst>
                                  <p:childTnLst>
                                    <p:set>
                                      <p:cBhvr>
                                        <p:cTn dur="1" fill="hold">
                                          <p:stCondLst>
                                            <p:cond delay="0"/>
                                          </p:stCondLst>
                                        </p:cTn>
                                        <p:tgtEl>
                                          <p:spTgt spid="699"/>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500"/>
                                  </p:stCondLst>
                                  <p:childTnLst>
                                    <p:set>
                                      <p:cBhvr>
                                        <p:cTn dur="1" fill="hold">
                                          <p:stCondLst>
                                            <p:cond delay="0"/>
                                          </p:stCondLst>
                                        </p:cTn>
                                        <p:tgtEl>
                                          <p:spTgt spid="708"/>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500"/>
                                  </p:stCondLst>
                                  <p:childTnLst>
                                    <p:set>
                                      <p:cBhvr>
                                        <p:cTn dur="1" fill="hold">
                                          <p:stCondLst>
                                            <p:cond delay="0"/>
                                          </p:stCondLst>
                                        </p:cTn>
                                        <p:tgtEl>
                                          <p:spTgt spid="7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31"/>
          <p:cNvSpPr txBox="1"/>
          <p:nvPr/>
        </p:nvSpPr>
        <p:spPr>
          <a:xfrm>
            <a:off x="938055" y="1485900"/>
            <a:ext cx="16587945" cy="5120633"/>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5 x Kāpēc? (problēmas avots)</a:t>
            </a:r>
            <a:endParaRPr b="1" sz="4000">
              <a:solidFill>
                <a:srgbClr val="243255"/>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Metodoloģijas mērķis ir ne tikai simptomu atpazīšana, bet arī noskaidrot patieso defekta cēloni.</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Tas ir rīks, ko izmanto, lai meklētu konstatēto trūkumu cēloņus, kā arī atklātu radušos problēmu avotus un situācijā, kad citas analīzes izrādījās pārāk virspusējas un problēmas nav rūpīgi izpētītas.</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"5" ir tikai skaitlis, jo mums ir jājautā "kāpēc" tik reižu, cik nepieciešams, lai pabeigtu procesu un veiktu atbilstošu darbību.</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000">
                <a:solidFill>
                  <a:schemeClr val="dk1"/>
                </a:solidFill>
                <a:latin typeface="Calibri"/>
                <a:ea typeface="Calibri"/>
                <a:cs typeface="Calibri"/>
                <a:sym typeface="Calibri"/>
              </a:rPr>
              <a:t>5 x KĀPĒC analīze sastāv no diviem aspektiem :</a:t>
            </a:r>
            <a:endParaRPr b="1" sz="3000">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Kāpēc radās problēma?</a:t>
            </a:r>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Kāpēc problēma netika pamanīta?</a:t>
            </a:r>
            <a:endParaRPr b="1" i="0" sz="4000" u="none" cap="none" strike="noStrike">
              <a:solidFill>
                <a:srgbClr val="243255"/>
              </a:solidFill>
              <a:latin typeface="Calibri"/>
              <a:ea typeface="Calibri"/>
              <a:cs typeface="Calibri"/>
              <a:sym typeface="Calibri"/>
            </a:endParaRPr>
          </a:p>
        </p:txBody>
      </p:sp>
      <p:sp>
        <p:nvSpPr>
          <p:cNvPr id="730" name="Google Shape;730;p3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731" name="Google Shape;731;p3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732" name="Google Shape;732;p3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733" name="Google Shape;733;p31"/>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729">
                                            <p:txEl>
                                              <p:pRg end="0" st="0"/>
                                            </p:txEl>
                                          </p:spTgt>
                                        </p:tgtEl>
                                        <p:attrNameLst>
                                          <p:attrName>style.visibility</p:attrName>
                                        </p:attrNameLst>
                                      </p:cBhvr>
                                      <p:to>
                                        <p:strVal val="visible"/>
                                      </p:to>
                                    </p:set>
                                    <p:anim calcmode="lin" valueType="num">
                                      <p:cBhvr additive="base">
                                        <p:cTn dur="500"/>
                                        <p:tgtEl>
                                          <p:spTgt spid="72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729">
                                            <p:txEl>
                                              <p:pRg end="1" st="1"/>
                                            </p:txEl>
                                          </p:spTgt>
                                        </p:tgtEl>
                                        <p:attrNameLst>
                                          <p:attrName>style.visibility</p:attrName>
                                        </p:attrNameLst>
                                      </p:cBhvr>
                                      <p:to>
                                        <p:strVal val="visible"/>
                                      </p:to>
                                    </p:set>
                                    <p:anim calcmode="lin" valueType="num">
                                      <p:cBhvr additive="base">
                                        <p:cTn dur="500"/>
                                        <p:tgtEl>
                                          <p:spTgt spid="72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729">
                                            <p:txEl>
                                              <p:pRg end="2" st="2"/>
                                            </p:txEl>
                                          </p:spTgt>
                                        </p:tgtEl>
                                        <p:attrNameLst>
                                          <p:attrName>style.visibility</p:attrName>
                                        </p:attrNameLst>
                                      </p:cBhvr>
                                      <p:to>
                                        <p:strVal val="visible"/>
                                      </p:to>
                                    </p:set>
                                    <p:anim calcmode="lin" valueType="num">
                                      <p:cBhvr additive="base">
                                        <p:cTn dur="500"/>
                                        <p:tgtEl>
                                          <p:spTgt spid="72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729">
                                            <p:txEl>
                                              <p:pRg end="3" st="3"/>
                                            </p:txEl>
                                          </p:spTgt>
                                        </p:tgtEl>
                                        <p:attrNameLst>
                                          <p:attrName>style.visibility</p:attrName>
                                        </p:attrNameLst>
                                      </p:cBhvr>
                                      <p:to>
                                        <p:strVal val="visible"/>
                                      </p:to>
                                    </p:set>
                                    <p:anim calcmode="lin" valueType="num">
                                      <p:cBhvr additive="base">
                                        <p:cTn dur="500"/>
                                        <p:tgtEl>
                                          <p:spTgt spid="72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729">
                                            <p:txEl>
                                              <p:pRg end="4" st="4"/>
                                            </p:txEl>
                                          </p:spTgt>
                                        </p:tgtEl>
                                        <p:attrNameLst>
                                          <p:attrName>style.visibility</p:attrName>
                                        </p:attrNameLst>
                                      </p:cBhvr>
                                      <p:to>
                                        <p:strVal val="visible"/>
                                      </p:to>
                                    </p:set>
                                    <p:anim calcmode="lin" valueType="num">
                                      <p:cBhvr additive="base">
                                        <p:cTn dur="500"/>
                                        <p:tgtEl>
                                          <p:spTgt spid="72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729">
                                            <p:txEl>
                                              <p:pRg end="5" st="5"/>
                                            </p:txEl>
                                          </p:spTgt>
                                        </p:tgtEl>
                                        <p:attrNameLst>
                                          <p:attrName>style.visibility</p:attrName>
                                        </p:attrNameLst>
                                      </p:cBhvr>
                                      <p:to>
                                        <p:strVal val="visible"/>
                                      </p:to>
                                    </p:set>
                                    <p:anim calcmode="lin" valueType="num">
                                      <p:cBhvr additive="base">
                                        <p:cTn dur="500"/>
                                        <p:tgtEl>
                                          <p:spTgt spid="72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729">
                                            <p:txEl>
                                              <p:pRg end="6" st="6"/>
                                            </p:txEl>
                                          </p:spTgt>
                                        </p:tgtEl>
                                        <p:attrNameLst>
                                          <p:attrName>style.visibility</p:attrName>
                                        </p:attrNameLst>
                                      </p:cBhvr>
                                      <p:to>
                                        <p:strVal val="visible"/>
                                      </p:to>
                                    </p:set>
                                    <p:anim calcmode="lin" valueType="num">
                                      <p:cBhvr additive="base">
                                        <p:cTn dur="500"/>
                                        <p:tgtEl>
                                          <p:spTgt spid="72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729">
                                            <p:txEl>
                                              <p:pRg end="7" st="7"/>
                                            </p:txEl>
                                          </p:spTgt>
                                        </p:tgtEl>
                                        <p:attrNameLst>
                                          <p:attrName>style.visibility</p:attrName>
                                        </p:attrNameLst>
                                      </p:cBhvr>
                                      <p:to>
                                        <p:strVal val="visible"/>
                                      </p:to>
                                    </p:set>
                                    <p:anim calcmode="lin" valueType="num">
                                      <p:cBhvr additive="base">
                                        <p:cTn dur="500"/>
                                        <p:tgtEl>
                                          <p:spTgt spid="729">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729">
                                            <p:txEl>
                                              <p:pRg end="8" st="8"/>
                                            </p:txEl>
                                          </p:spTgt>
                                        </p:tgtEl>
                                        <p:attrNameLst>
                                          <p:attrName>style.visibility</p:attrName>
                                        </p:attrNameLst>
                                      </p:cBhvr>
                                      <p:to>
                                        <p:strVal val="visible"/>
                                      </p:to>
                                    </p:set>
                                    <p:anim calcmode="lin" valueType="num">
                                      <p:cBhvr additive="base">
                                        <p:cTn dur="500"/>
                                        <p:tgtEl>
                                          <p:spTgt spid="72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32"/>
          <p:cNvSpPr txBox="1"/>
          <p:nvPr/>
        </p:nvSpPr>
        <p:spPr>
          <a:xfrm>
            <a:off x="938055" y="800100"/>
            <a:ext cx="16587945" cy="1501693"/>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t/>
            </a:r>
            <a:endParaRPr b="1" sz="1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4000">
                <a:solidFill>
                  <a:srgbClr val="243255"/>
                </a:solidFill>
                <a:latin typeface="Calibri"/>
                <a:ea typeface="Calibri"/>
                <a:cs typeface="Calibri"/>
                <a:sym typeface="Calibri"/>
              </a:rPr>
              <a:t>5 x Kāpēc? (problēmas avots)</a:t>
            </a:r>
            <a:endParaRPr b="1" sz="4000">
              <a:solidFill>
                <a:srgbClr val="243255"/>
              </a:solidFill>
              <a:latin typeface="Calibri"/>
              <a:ea typeface="Calibri"/>
              <a:cs typeface="Calibri"/>
              <a:sym typeface="Calibri"/>
            </a:endParaRPr>
          </a:p>
        </p:txBody>
      </p:sp>
      <p:sp>
        <p:nvSpPr>
          <p:cNvPr id="740" name="Google Shape;740;p3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741" name="Google Shape;741;p3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742" name="Google Shape;742;p3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743" name="Google Shape;743;p32"/>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grpSp>
        <p:nvGrpSpPr>
          <p:cNvPr id="744" name="Google Shape;744;p32"/>
          <p:cNvGrpSpPr/>
          <p:nvPr/>
        </p:nvGrpSpPr>
        <p:grpSpPr>
          <a:xfrm>
            <a:off x="1066800" y="2552700"/>
            <a:ext cx="15680196" cy="5511803"/>
            <a:chOff x="1066800" y="2552700"/>
            <a:chExt cx="15680196" cy="5511803"/>
          </a:xfrm>
        </p:grpSpPr>
        <p:grpSp>
          <p:nvGrpSpPr>
            <p:cNvPr id="745" name="Google Shape;745;p32"/>
            <p:cNvGrpSpPr/>
            <p:nvPr/>
          </p:nvGrpSpPr>
          <p:grpSpPr>
            <a:xfrm>
              <a:off x="6090352" y="2589955"/>
              <a:ext cx="6107294" cy="5440483"/>
              <a:chOff x="3118552" y="34064"/>
              <a:chExt cx="6107294" cy="5440483"/>
            </a:xfrm>
          </p:grpSpPr>
          <p:sp>
            <p:nvSpPr>
              <p:cNvPr id="746" name="Google Shape;746;p32"/>
              <p:cNvSpPr/>
              <p:nvPr/>
            </p:nvSpPr>
            <p:spPr>
              <a:xfrm rot="5400000">
                <a:off x="3341232" y="965768"/>
                <a:ext cx="840493" cy="956872"/>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2"/>
              <p:cNvSpPr/>
              <p:nvPr/>
            </p:nvSpPr>
            <p:spPr>
              <a:xfrm>
                <a:off x="3118552" y="34064"/>
                <a:ext cx="1414896" cy="990381"/>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2"/>
              <p:cNvSpPr txBox="1"/>
              <p:nvPr/>
            </p:nvSpPr>
            <p:spPr>
              <a:xfrm>
                <a:off x="3166907" y="82419"/>
                <a:ext cx="1318186" cy="893671"/>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Kāpēc? </a:t>
                </a:r>
                <a:endParaRPr b="1" sz="2800">
                  <a:solidFill>
                    <a:schemeClr val="lt1"/>
                  </a:solidFill>
                  <a:latin typeface="Calibri"/>
                  <a:ea typeface="Calibri"/>
                  <a:cs typeface="Calibri"/>
                  <a:sym typeface="Calibri"/>
                </a:endParaRPr>
              </a:p>
            </p:txBody>
          </p:sp>
          <p:sp>
            <p:nvSpPr>
              <p:cNvPr id="749" name="Google Shape;749;p32"/>
              <p:cNvSpPr/>
              <p:nvPr/>
            </p:nvSpPr>
            <p:spPr>
              <a:xfrm>
                <a:off x="4533449" y="128519"/>
                <a:ext cx="1029060" cy="8004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2"/>
              <p:cNvSpPr/>
              <p:nvPr/>
            </p:nvSpPr>
            <p:spPr>
              <a:xfrm rot="5400000">
                <a:off x="4514331" y="2078293"/>
                <a:ext cx="840493" cy="956872"/>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2"/>
              <p:cNvSpPr/>
              <p:nvPr/>
            </p:nvSpPr>
            <p:spPr>
              <a:xfrm>
                <a:off x="4291652" y="1146589"/>
                <a:ext cx="1414896" cy="990381"/>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2"/>
              <p:cNvSpPr txBox="1"/>
              <p:nvPr/>
            </p:nvSpPr>
            <p:spPr>
              <a:xfrm>
                <a:off x="4340007" y="1194944"/>
                <a:ext cx="1318186" cy="893671"/>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Kāpēc?</a:t>
                </a:r>
                <a:endParaRPr sz="2800">
                  <a:solidFill>
                    <a:schemeClr val="lt1"/>
                  </a:solidFill>
                  <a:latin typeface="Calibri"/>
                  <a:ea typeface="Calibri"/>
                  <a:cs typeface="Calibri"/>
                  <a:sym typeface="Calibri"/>
                </a:endParaRPr>
              </a:p>
            </p:txBody>
          </p:sp>
          <p:sp>
            <p:nvSpPr>
              <p:cNvPr id="753" name="Google Shape;753;p32"/>
              <p:cNvSpPr/>
              <p:nvPr/>
            </p:nvSpPr>
            <p:spPr>
              <a:xfrm>
                <a:off x="5706548" y="1241045"/>
                <a:ext cx="1029060" cy="8004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2"/>
              <p:cNvSpPr/>
              <p:nvPr/>
            </p:nvSpPr>
            <p:spPr>
              <a:xfrm rot="5400000">
                <a:off x="5687431" y="3190819"/>
                <a:ext cx="840493" cy="956872"/>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2"/>
              <p:cNvSpPr/>
              <p:nvPr/>
            </p:nvSpPr>
            <p:spPr>
              <a:xfrm>
                <a:off x="5464751" y="2259115"/>
                <a:ext cx="1414896" cy="990381"/>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2"/>
              <p:cNvSpPr txBox="1"/>
              <p:nvPr/>
            </p:nvSpPr>
            <p:spPr>
              <a:xfrm>
                <a:off x="5513106" y="2307470"/>
                <a:ext cx="1318186" cy="893671"/>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Kāpēc?</a:t>
                </a:r>
                <a:endParaRPr sz="2800">
                  <a:solidFill>
                    <a:schemeClr val="lt1"/>
                  </a:solidFill>
                  <a:latin typeface="Calibri"/>
                  <a:ea typeface="Calibri"/>
                  <a:cs typeface="Calibri"/>
                  <a:sym typeface="Calibri"/>
                </a:endParaRPr>
              </a:p>
            </p:txBody>
          </p:sp>
          <p:sp>
            <p:nvSpPr>
              <p:cNvPr id="757" name="Google Shape;757;p32"/>
              <p:cNvSpPr/>
              <p:nvPr/>
            </p:nvSpPr>
            <p:spPr>
              <a:xfrm>
                <a:off x="6879648" y="2353570"/>
                <a:ext cx="1029060" cy="8004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2"/>
              <p:cNvSpPr/>
              <p:nvPr/>
            </p:nvSpPr>
            <p:spPr>
              <a:xfrm rot="5400000">
                <a:off x="6860531" y="4303344"/>
                <a:ext cx="840493" cy="956872"/>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2"/>
              <p:cNvSpPr/>
              <p:nvPr/>
            </p:nvSpPr>
            <p:spPr>
              <a:xfrm>
                <a:off x="6637851" y="3371640"/>
                <a:ext cx="1414896" cy="990381"/>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2"/>
              <p:cNvSpPr txBox="1"/>
              <p:nvPr/>
            </p:nvSpPr>
            <p:spPr>
              <a:xfrm>
                <a:off x="6686206" y="3419995"/>
                <a:ext cx="1318186" cy="893671"/>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Kāpēc?</a:t>
                </a:r>
                <a:endParaRPr sz="2800">
                  <a:solidFill>
                    <a:schemeClr val="lt1"/>
                  </a:solidFill>
                  <a:latin typeface="Calibri"/>
                  <a:ea typeface="Calibri"/>
                  <a:cs typeface="Calibri"/>
                  <a:sym typeface="Calibri"/>
                </a:endParaRPr>
              </a:p>
            </p:txBody>
          </p:sp>
          <p:sp>
            <p:nvSpPr>
              <p:cNvPr id="761" name="Google Shape;761;p32"/>
              <p:cNvSpPr/>
              <p:nvPr/>
            </p:nvSpPr>
            <p:spPr>
              <a:xfrm>
                <a:off x="8052747" y="3466096"/>
                <a:ext cx="1029060" cy="8004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2"/>
              <p:cNvSpPr/>
              <p:nvPr/>
            </p:nvSpPr>
            <p:spPr>
              <a:xfrm>
                <a:off x="7810950" y="4484166"/>
                <a:ext cx="1414896" cy="990381"/>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2"/>
              <p:cNvSpPr txBox="1"/>
              <p:nvPr/>
            </p:nvSpPr>
            <p:spPr>
              <a:xfrm>
                <a:off x="7859305" y="4532521"/>
                <a:ext cx="1318186" cy="893671"/>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Kāpēc?</a:t>
                </a:r>
                <a:endParaRPr sz="2800">
                  <a:solidFill>
                    <a:schemeClr val="lt1"/>
                  </a:solidFill>
                  <a:latin typeface="Calibri"/>
                  <a:ea typeface="Calibri"/>
                  <a:cs typeface="Calibri"/>
                  <a:sym typeface="Calibri"/>
                </a:endParaRPr>
              </a:p>
            </p:txBody>
          </p:sp>
        </p:grpSp>
        <p:grpSp>
          <p:nvGrpSpPr>
            <p:cNvPr id="764" name="Google Shape;764;p32"/>
            <p:cNvGrpSpPr/>
            <p:nvPr/>
          </p:nvGrpSpPr>
          <p:grpSpPr>
            <a:xfrm>
              <a:off x="1066800" y="2552700"/>
              <a:ext cx="3899172" cy="990381"/>
              <a:chOff x="2079034" y="22709"/>
              <a:chExt cx="943264" cy="660254"/>
            </a:xfrm>
          </p:grpSpPr>
          <p:sp>
            <p:nvSpPr>
              <p:cNvPr id="765" name="Google Shape;765;p32"/>
              <p:cNvSpPr/>
              <p:nvPr/>
            </p:nvSpPr>
            <p:spPr>
              <a:xfrm>
                <a:off x="2079034" y="22709"/>
                <a:ext cx="943264" cy="660254"/>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2"/>
              <p:cNvSpPr txBox="1"/>
              <p:nvPr/>
            </p:nvSpPr>
            <p:spPr>
              <a:xfrm>
                <a:off x="2111271" y="54946"/>
                <a:ext cx="878790" cy="59578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Problēma</a:t>
                </a:r>
                <a:endParaRPr b="1" sz="2800">
                  <a:solidFill>
                    <a:schemeClr val="lt1"/>
                  </a:solidFill>
                  <a:latin typeface="Calibri"/>
                  <a:ea typeface="Calibri"/>
                  <a:cs typeface="Calibri"/>
                  <a:sym typeface="Calibri"/>
                </a:endParaRPr>
              </a:p>
            </p:txBody>
          </p:sp>
        </p:grpSp>
        <p:grpSp>
          <p:nvGrpSpPr>
            <p:cNvPr id="767" name="Google Shape;767;p32"/>
            <p:cNvGrpSpPr/>
            <p:nvPr/>
          </p:nvGrpSpPr>
          <p:grpSpPr>
            <a:xfrm>
              <a:off x="13182600" y="7074122"/>
              <a:ext cx="3564396" cy="990381"/>
              <a:chOff x="2079034" y="22709"/>
              <a:chExt cx="943264" cy="660254"/>
            </a:xfrm>
          </p:grpSpPr>
          <p:sp>
            <p:nvSpPr>
              <p:cNvPr id="768" name="Google Shape;768;p32"/>
              <p:cNvSpPr/>
              <p:nvPr/>
            </p:nvSpPr>
            <p:spPr>
              <a:xfrm>
                <a:off x="2079034" y="22709"/>
                <a:ext cx="943264" cy="660254"/>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2"/>
              <p:cNvSpPr txBox="1"/>
              <p:nvPr/>
            </p:nvSpPr>
            <p:spPr>
              <a:xfrm>
                <a:off x="2111271" y="54946"/>
                <a:ext cx="878790" cy="59578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Cēlonis</a:t>
                </a:r>
                <a:endParaRPr b="1" sz="2100">
                  <a:solidFill>
                    <a:schemeClr val="lt1"/>
                  </a:solidFill>
                  <a:latin typeface="Calibri"/>
                  <a:ea typeface="Calibri"/>
                  <a:cs typeface="Calibri"/>
                  <a:sym typeface="Calibri"/>
                </a:endParaRPr>
              </a:p>
            </p:txBody>
          </p:sp>
        </p:grpSp>
        <p:cxnSp>
          <p:nvCxnSpPr>
            <p:cNvPr id="770" name="Google Shape;770;p32"/>
            <p:cNvCxnSpPr/>
            <p:nvPr/>
          </p:nvCxnSpPr>
          <p:spPr>
            <a:xfrm rot="10800000">
              <a:off x="5507400" y="2687890"/>
              <a:ext cx="0" cy="720000"/>
            </a:xfrm>
            <a:prstGeom prst="straightConnector1">
              <a:avLst/>
            </a:prstGeom>
            <a:noFill/>
            <a:ln cap="flat" cmpd="sng" w="50800">
              <a:solidFill>
                <a:srgbClr val="C00000"/>
              </a:solidFill>
              <a:prstDash val="solid"/>
              <a:round/>
              <a:headEnd len="sm" w="sm" type="none"/>
              <a:tailEnd len="med" w="med" type="triangle"/>
            </a:ln>
          </p:spPr>
        </p:cxnSp>
        <p:cxnSp>
          <p:nvCxnSpPr>
            <p:cNvPr id="771" name="Google Shape;771;p32"/>
            <p:cNvCxnSpPr/>
            <p:nvPr/>
          </p:nvCxnSpPr>
          <p:spPr>
            <a:xfrm rot="10800000">
              <a:off x="12670200" y="7219917"/>
              <a:ext cx="0" cy="720000"/>
            </a:xfrm>
            <a:prstGeom prst="straightConnector1">
              <a:avLst/>
            </a:prstGeom>
            <a:noFill/>
            <a:ln cap="flat" cmpd="sng" w="50800">
              <a:solidFill>
                <a:srgbClr val="C00000"/>
              </a:solidFill>
              <a:prstDash val="solid"/>
              <a:round/>
              <a:headEnd len="sm" w="sm" type="none"/>
              <a:tailEnd len="med" w="med" type="triangle"/>
            </a:ln>
          </p:spPr>
        </p:cxnSp>
      </p:grpSp>
      <p:sp>
        <p:nvSpPr>
          <p:cNvPr id="772" name="Google Shape;772;p32"/>
          <p:cNvSpPr/>
          <p:nvPr/>
        </p:nvSpPr>
        <p:spPr>
          <a:xfrm>
            <a:off x="331908" y="7200900"/>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773" name="Google Shape;773;p32"/>
          <p:cNvSpPr/>
          <p:nvPr/>
        </p:nvSpPr>
        <p:spPr>
          <a:xfrm>
            <a:off x="1200058" y="6819900"/>
            <a:ext cx="9144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What is 5 Why - A Root Cause Analysis Technique: </a:t>
            </a:r>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5">
                  <a:extLst>
                    <a:ext uri="{A12FA001-AC4F-418D-AE19-62706E023703}">
                      <ahyp:hlinkClr val="tx"/>
                    </a:ext>
                  </a:extLst>
                </a:hlinkClick>
              </a:rPr>
              <a:t>https://www.youtube.com/watch?v=-_nN_YTDsuk</a:t>
            </a:r>
            <a:r>
              <a:rPr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How to Conduct a 5-Why - Titanic Example:</a:t>
            </a:r>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6">
                  <a:extLst>
                    <a:ext uri="{A12FA001-AC4F-418D-AE19-62706E023703}">
                      <ahyp:hlinkClr val="tx"/>
                    </a:ext>
                  </a:extLst>
                </a:hlinkClick>
              </a:rPr>
              <a:t>https://www.youtube.com/watch?v=38RlXdr4Np0</a:t>
            </a:r>
            <a:r>
              <a:rPr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Clarifying the '5 Whys' Problem-Solving Method:</a:t>
            </a:r>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7">
                  <a:extLst>
                    <a:ext uri="{A12FA001-AC4F-418D-AE19-62706E023703}">
                      <ahyp:hlinkClr val="tx"/>
                    </a:ext>
                  </a:extLst>
                </a:hlinkClick>
              </a:rPr>
              <a:t>https://www.youtube.com/watch?v=SrlYkx41wEE</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
        <p:nvSpPr>
          <p:cNvPr id="774" name="Google Shape;774;p32"/>
          <p:cNvSpPr/>
          <p:nvPr/>
        </p:nvSpPr>
        <p:spPr>
          <a:xfrm>
            <a:off x="506412" y="7429500"/>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77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77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0" presetSubtype="0">
                                  <p:stCondLst>
                                    <p:cond delay="500"/>
                                  </p:stCondLst>
                                  <p:childTnLst>
                                    <p:set>
                                      <p:cBhvr>
                                        <p:cTn dur="1" fill="hold">
                                          <p:stCondLst>
                                            <p:cond delay="0"/>
                                          </p:stCondLst>
                                        </p:cTn>
                                        <p:tgtEl>
                                          <p:spTgt spid="744"/>
                                        </p:tgtEl>
                                        <p:attrNameLst>
                                          <p:attrName>style.visibility</p:attrName>
                                        </p:attrNameLst>
                                      </p:cBhvr>
                                      <p:to>
                                        <p:strVal val="visible"/>
                                      </p:to>
                                    </p:set>
                                    <p:animEffect filter="fade" transition="in">
                                      <p:cBhvr>
                                        <p:cTn dur="1000"/>
                                        <p:tgtEl>
                                          <p:spTgt spid="744"/>
                                        </p:tgtEl>
                                      </p:cBhvr>
                                    </p:animEffect>
                                  </p:childTnLst>
                                </p:cTn>
                              </p:par>
                            </p:childTnLst>
                          </p:cTn>
                        </p:par>
                        <p:par>
                          <p:cTn fill="hold">
                            <p:stCondLst>
                              <p:cond delay="1002"/>
                            </p:stCondLst>
                            <p:childTnLst>
                              <p:par>
                                <p:cTn fill="hold" nodeType="afterEffect" presetClass="entr" presetID="1" presetSubtype="0">
                                  <p:stCondLst>
                                    <p:cond delay="0"/>
                                  </p:stCondLst>
                                  <p:childTnLst>
                                    <p:set>
                                      <p:cBhvr>
                                        <p:cTn dur="1" fill="hold">
                                          <p:stCondLst>
                                            <p:cond delay="0"/>
                                          </p:stCondLst>
                                        </p:cTn>
                                        <p:tgtEl>
                                          <p:spTgt spid="7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33"/>
          <p:cNvSpPr txBox="1"/>
          <p:nvPr/>
        </p:nvSpPr>
        <p:spPr>
          <a:xfrm>
            <a:off x="938055" y="636917"/>
            <a:ext cx="16587945" cy="1334981"/>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5 x Kas? </a:t>
            </a:r>
            <a:r>
              <a:rPr b="1" lang="en-US" sz="3600">
                <a:solidFill>
                  <a:srgbClr val="243255"/>
                </a:solidFill>
                <a:latin typeface="Calibri"/>
                <a:ea typeface="Calibri"/>
                <a:cs typeface="Calibri"/>
                <a:sym typeface="Calibri"/>
              </a:rPr>
              <a:t>(iegūt pēc iespējas vairāk informācijas no vienkārša fakta vai apgalvojuma)</a:t>
            </a:r>
            <a:endParaRPr b="1" sz="3600">
              <a:solidFill>
                <a:srgbClr val="243255"/>
              </a:solidFill>
              <a:latin typeface="Calibri"/>
              <a:ea typeface="Calibri"/>
              <a:cs typeface="Calibri"/>
              <a:sym typeface="Calibri"/>
            </a:endParaRPr>
          </a:p>
        </p:txBody>
      </p:sp>
      <p:sp>
        <p:nvSpPr>
          <p:cNvPr id="781" name="Google Shape;781;p3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782" name="Google Shape;782;p3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783" name="Google Shape;783;p3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784" name="Google Shape;784;p33"/>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grpSp>
        <p:nvGrpSpPr>
          <p:cNvPr id="785" name="Google Shape;785;p33"/>
          <p:cNvGrpSpPr/>
          <p:nvPr/>
        </p:nvGrpSpPr>
        <p:grpSpPr>
          <a:xfrm>
            <a:off x="6264573" y="2861878"/>
            <a:ext cx="5758853" cy="4791622"/>
            <a:chOff x="3292773" y="30001"/>
            <a:chExt cx="5758853" cy="4791622"/>
          </a:xfrm>
        </p:grpSpPr>
        <p:sp>
          <p:nvSpPr>
            <p:cNvPr id="786" name="Google Shape;786;p33"/>
            <p:cNvSpPr/>
            <p:nvPr/>
          </p:nvSpPr>
          <p:spPr>
            <a:xfrm rot="5400000">
              <a:off x="3585820" y="850585"/>
              <a:ext cx="740251" cy="842750"/>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3"/>
            <p:cNvSpPr/>
            <p:nvPr/>
          </p:nvSpPr>
          <p:spPr>
            <a:xfrm>
              <a:off x="3292773" y="30001"/>
              <a:ext cx="1439999" cy="872263"/>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3"/>
            <p:cNvSpPr txBox="1"/>
            <p:nvPr/>
          </p:nvSpPr>
          <p:spPr>
            <a:xfrm>
              <a:off x="3335361" y="72589"/>
              <a:ext cx="1354823" cy="78708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Kas?</a:t>
              </a:r>
              <a:endParaRPr b="1" sz="2800">
                <a:solidFill>
                  <a:schemeClr val="lt1"/>
                </a:solidFill>
                <a:latin typeface="Calibri"/>
                <a:ea typeface="Calibri"/>
                <a:cs typeface="Calibri"/>
                <a:sym typeface="Calibri"/>
              </a:endParaRPr>
            </a:p>
          </p:txBody>
        </p:sp>
        <p:sp>
          <p:nvSpPr>
            <p:cNvPr id="789" name="Google Shape;789;p33"/>
            <p:cNvSpPr/>
            <p:nvPr/>
          </p:nvSpPr>
          <p:spPr>
            <a:xfrm>
              <a:off x="4635846" y="113191"/>
              <a:ext cx="906329" cy="7050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3"/>
            <p:cNvSpPr/>
            <p:nvPr/>
          </p:nvSpPr>
          <p:spPr>
            <a:xfrm rot="5400000">
              <a:off x="4665534" y="1830425"/>
              <a:ext cx="740251" cy="842750"/>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3"/>
            <p:cNvSpPr/>
            <p:nvPr/>
          </p:nvSpPr>
          <p:spPr>
            <a:xfrm>
              <a:off x="4372486" y="1009841"/>
              <a:ext cx="1439999" cy="872263"/>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3"/>
            <p:cNvSpPr txBox="1"/>
            <p:nvPr/>
          </p:nvSpPr>
          <p:spPr>
            <a:xfrm>
              <a:off x="4415074" y="1052429"/>
              <a:ext cx="1354823" cy="78708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Kas?</a:t>
              </a:r>
              <a:endParaRPr sz="2800">
                <a:solidFill>
                  <a:schemeClr val="lt1"/>
                </a:solidFill>
                <a:latin typeface="Calibri"/>
                <a:ea typeface="Calibri"/>
                <a:cs typeface="Calibri"/>
                <a:sym typeface="Calibri"/>
              </a:endParaRPr>
            </a:p>
          </p:txBody>
        </p:sp>
        <p:sp>
          <p:nvSpPr>
            <p:cNvPr id="793" name="Google Shape;793;p33"/>
            <p:cNvSpPr/>
            <p:nvPr/>
          </p:nvSpPr>
          <p:spPr>
            <a:xfrm>
              <a:off x="5715560" y="1093031"/>
              <a:ext cx="906329" cy="7050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3"/>
            <p:cNvSpPr/>
            <p:nvPr/>
          </p:nvSpPr>
          <p:spPr>
            <a:xfrm rot="5400000">
              <a:off x="5745247" y="2810264"/>
              <a:ext cx="740251" cy="842750"/>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3"/>
            <p:cNvSpPr/>
            <p:nvPr/>
          </p:nvSpPr>
          <p:spPr>
            <a:xfrm>
              <a:off x="5452200" y="1989680"/>
              <a:ext cx="1439999" cy="872263"/>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3"/>
            <p:cNvSpPr txBox="1"/>
            <p:nvPr/>
          </p:nvSpPr>
          <p:spPr>
            <a:xfrm>
              <a:off x="5494788" y="2032268"/>
              <a:ext cx="1354823" cy="78708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Kas?</a:t>
              </a:r>
              <a:endParaRPr sz="2800">
                <a:solidFill>
                  <a:schemeClr val="lt1"/>
                </a:solidFill>
                <a:latin typeface="Calibri"/>
                <a:ea typeface="Calibri"/>
                <a:cs typeface="Calibri"/>
                <a:sym typeface="Calibri"/>
              </a:endParaRPr>
            </a:p>
          </p:txBody>
        </p:sp>
        <p:sp>
          <p:nvSpPr>
            <p:cNvPr id="797" name="Google Shape;797;p33"/>
            <p:cNvSpPr/>
            <p:nvPr/>
          </p:nvSpPr>
          <p:spPr>
            <a:xfrm>
              <a:off x="6795274" y="2072870"/>
              <a:ext cx="906329" cy="7050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3"/>
            <p:cNvSpPr/>
            <p:nvPr/>
          </p:nvSpPr>
          <p:spPr>
            <a:xfrm rot="5400000">
              <a:off x="6824961" y="3790104"/>
              <a:ext cx="740251" cy="842750"/>
            </a:xfrm>
            <a:prstGeom prst="bentUpArrow">
              <a:avLst>
                <a:gd fmla="val 32840" name="adj1"/>
                <a:gd fmla="val 25000" name="adj2"/>
                <a:gd fmla="val 35780" name="adj3"/>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3"/>
            <p:cNvSpPr/>
            <p:nvPr/>
          </p:nvSpPr>
          <p:spPr>
            <a:xfrm>
              <a:off x="6531914" y="2969520"/>
              <a:ext cx="1439999" cy="872263"/>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3"/>
            <p:cNvSpPr txBox="1"/>
            <p:nvPr/>
          </p:nvSpPr>
          <p:spPr>
            <a:xfrm>
              <a:off x="6574502" y="3012108"/>
              <a:ext cx="1354823" cy="78708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Kas?</a:t>
              </a:r>
              <a:endParaRPr sz="2800">
                <a:solidFill>
                  <a:schemeClr val="lt1"/>
                </a:solidFill>
                <a:latin typeface="Calibri"/>
                <a:ea typeface="Calibri"/>
                <a:cs typeface="Calibri"/>
                <a:sym typeface="Calibri"/>
              </a:endParaRPr>
            </a:p>
          </p:txBody>
        </p:sp>
        <p:sp>
          <p:nvSpPr>
            <p:cNvPr id="801" name="Google Shape;801;p33"/>
            <p:cNvSpPr/>
            <p:nvPr/>
          </p:nvSpPr>
          <p:spPr>
            <a:xfrm>
              <a:off x="7874987" y="3052710"/>
              <a:ext cx="906329" cy="7050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3"/>
            <p:cNvSpPr/>
            <p:nvPr/>
          </p:nvSpPr>
          <p:spPr>
            <a:xfrm>
              <a:off x="7611627" y="3949360"/>
              <a:ext cx="1439999" cy="872263"/>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3"/>
            <p:cNvSpPr txBox="1"/>
            <p:nvPr/>
          </p:nvSpPr>
          <p:spPr>
            <a:xfrm>
              <a:off x="7654215" y="3991948"/>
              <a:ext cx="1354823" cy="78708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Kas?</a:t>
              </a:r>
              <a:endParaRPr sz="2800">
                <a:solidFill>
                  <a:schemeClr val="lt1"/>
                </a:solidFill>
                <a:latin typeface="Calibri"/>
                <a:ea typeface="Calibri"/>
                <a:cs typeface="Calibri"/>
                <a:sym typeface="Calibri"/>
              </a:endParaRPr>
            </a:p>
          </p:txBody>
        </p:sp>
      </p:grpSp>
      <p:grpSp>
        <p:nvGrpSpPr>
          <p:cNvPr id="804" name="Google Shape;804;p33"/>
          <p:cNvGrpSpPr/>
          <p:nvPr/>
        </p:nvGrpSpPr>
        <p:grpSpPr>
          <a:xfrm>
            <a:off x="1295400" y="2781300"/>
            <a:ext cx="3899172" cy="990381"/>
            <a:chOff x="2079034" y="22709"/>
            <a:chExt cx="943264" cy="660254"/>
          </a:xfrm>
        </p:grpSpPr>
        <p:sp>
          <p:nvSpPr>
            <p:cNvPr id="805" name="Google Shape;805;p33"/>
            <p:cNvSpPr/>
            <p:nvPr/>
          </p:nvSpPr>
          <p:spPr>
            <a:xfrm>
              <a:off x="2079034" y="22709"/>
              <a:ext cx="943264" cy="660254"/>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3"/>
            <p:cNvSpPr txBox="1"/>
            <p:nvPr/>
          </p:nvSpPr>
          <p:spPr>
            <a:xfrm>
              <a:off x="2111271" y="54946"/>
              <a:ext cx="878790" cy="59578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Problēma</a:t>
              </a:r>
              <a:endParaRPr b="1" sz="2800">
                <a:solidFill>
                  <a:schemeClr val="lt1"/>
                </a:solidFill>
                <a:latin typeface="Calibri"/>
                <a:ea typeface="Calibri"/>
                <a:cs typeface="Calibri"/>
                <a:sym typeface="Calibri"/>
              </a:endParaRPr>
            </a:p>
          </p:txBody>
        </p:sp>
      </p:grpSp>
      <p:grpSp>
        <p:nvGrpSpPr>
          <p:cNvPr id="807" name="Google Shape;807;p33"/>
          <p:cNvGrpSpPr/>
          <p:nvPr/>
        </p:nvGrpSpPr>
        <p:grpSpPr>
          <a:xfrm>
            <a:off x="13064400" y="6743919"/>
            <a:ext cx="3564396" cy="990381"/>
            <a:chOff x="2079034" y="22709"/>
            <a:chExt cx="943264" cy="660254"/>
          </a:xfrm>
        </p:grpSpPr>
        <p:sp>
          <p:nvSpPr>
            <p:cNvPr id="808" name="Google Shape;808;p33"/>
            <p:cNvSpPr/>
            <p:nvPr/>
          </p:nvSpPr>
          <p:spPr>
            <a:xfrm>
              <a:off x="2079034" y="22709"/>
              <a:ext cx="943264" cy="660254"/>
            </a:xfrm>
            <a:prstGeom prst="roundRect">
              <a:avLst>
                <a:gd fmla="val 1667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3"/>
            <p:cNvSpPr txBox="1"/>
            <p:nvPr/>
          </p:nvSpPr>
          <p:spPr>
            <a:xfrm>
              <a:off x="2111271" y="54946"/>
              <a:ext cx="878790" cy="59578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Informācija</a:t>
              </a:r>
              <a:endParaRPr b="1" sz="2800">
                <a:solidFill>
                  <a:schemeClr val="lt1"/>
                </a:solidFill>
                <a:latin typeface="Calibri"/>
                <a:ea typeface="Calibri"/>
                <a:cs typeface="Calibri"/>
                <a:sym typeface="Calibri"/>
              </a:endParaRPr>
            </a:p>
          </p:txBody>
        </p:sp>
      </p:grpSp>
      <p:cxnSp>
        <p:nvCxnSpPr>
          <p:cNvPr id="810" name="Google Shape;810;p33"/>
          <p:cNvCxnSpPr/>
          <p:nvPr/>
        </p:nvCxnSpPr>
        <p:spPr>
          <a:xfrm rot="10800000">
            <a:off x="5736000" y="2916490"/>
            <a:ext cx="0" cy="720000"/>
          </a:xfrm>
          <a:prstGeom prst="straightConnector1">
            <a:avLst/>
          </a:prstGeom>
          <a:noFill/>
          <a:ln cap="flat" cmpd="sng" w="50800">
            <a:solidFill>
              <a:srgbClr val="C00000"/>
            </a:solidFill>
            <a:prstDash val="solid"/>
            <a:round/>
            <a:headEnd len="sm" w="sm" type="none"/>
            <a:tailEnd len="med" w="med" type="triangle"/>
          </a:ln>
        </p:spPr>
      </p:cxnSp>
      <p:cxnSp>
        <p:nvCxnSpPr>
          <p:cNvPr id="811" name="Google Shape;811;p33"/>
          <p:cNvCxnSpPr/>
          <p:nvPr/>
        </p:nvCxnSpPr>
        <p:spPr>
          <a:xfrm rot="10800000">
            <a:off x="12552000" y="6889714"/>
            <a:ext cx="0" cy="720000"/>
          </a:xfrm>
          <a:prstGeom prst="straightConnector1">
            <a:avLst/>
          </a:prstGeom>
          <a:noFill/>
          <a:ln cap="flat" cmpd="sng" w="50800">
            <a:solidFill>
              <a:srgbClr val="C00000"/>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80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810"/>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811"/>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8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34"/>
          <p:cNvSpPr txBox="1"/>
          <p:nvPr/>
        </p:nvSpPr>
        <p:spPr>
          <a:xfrm>
            <a:off x="938055" y="1485900"/>
            <a:ext cx="16587945" cy="495392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0" marR="0" rtl="0" algn="just">
              <a:spcBef>
                <a:spcPts val="600"/>
              </a:spcBef>
              <a:spcAft>
                <a:spcPts val="0"/>
              </a:spcAft>
              <a:buNone/>
            </a:pPr>
            <a:r>
              <a:rPr lang="en-US" sz="4000">
                <a:solidFill>
                  <a:srgbClr val="000000"/>
                </a:solidFill>
                <a:latin typeface="Calibri"/>
                <a:ea typeface="Calibri"/>
                <a:cs typeface="Calibri"/>
                <a:sym typeface="Calibri"/>
              </a:rPr>
              <a:t>Išikava diagramma.</a:t>
            </a:r>
            <a:endParaRPr/>
          </a:p>
          <a:p>
            <a:pPr indent="0" lvl="0" marL="0" marR="0" rtl="0" algn="just">
              <a:spcBef>
                <a:spcPts val="0"/>
              </a:spcBef>
              <a:spcAft>
                <a:spcPts val="0"/>
              </a:spcAft>
              <a:buNone/>
            </a:pPr>
            <a:r>
              <a:t/>
            </a:r>
            <a:endParaRPr b="1" sz="4000">
              <a:solidFill>
                <a:srgbClr val="243255"/>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Šī rīka radītājs ir Tokijas universitātes profesors Kaoru Ishikawa, kura diagramma pirmo reizi tika izmantota 1962. gadā Japānā uzņēmumā Sumitomo Electric.</a:t>
            </a:r>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Išikavas diagramma </a:t>
            </a:r>
            <a:r>
              <a:rPr lang="en-US" sz="2800">
                <a:solidFill>
                  <a:schemeClr val="dk1"/>
                </a:solidFill>
                <a:latin typeface="Calibri"/>
                <a:ea typeface="Calibri"/>
                <a:cs typeface="Calibri"/>
                <a:sym typeface="Calibri"/>
              </a:rPr>
              <a:t>(pazīstama kā </a:t>
            </a:r>
            <a:r>
              <a:rPr b="1" lang="en-US" sz="2800">
                <a:solidFill>
                  <a:schemeClr val="dk1"/>
                </a:solidFill>
                <a:latin typeface="Calibri"/>
                <a:ea typeface="Calibri"/>
                <a:cs typeface="Calibri"/>
                <a:sym typeface="Calibri"/>
              </a:rPr>
              <a:t>zivju kaula diagramma </a:t>
            </a:r>
            <a:r>
              <a:rPr lang="en-US" sz="2800">
                <a:solidFill>
                  <a:schemeClr val="dk1"/>
                </a:solidFill>
                <a:latin typeface="Calibri"/>
                <a:ea typeface="Calibri"/>
                <a:cs typeface="Calibri"/>
                <a:sym typeface="Calibri"/>
              </a:rPr>
              <a:t>tās raksturīgā izskata dēļ) ļauj identificēt dažādu projektu veidu faktisko vai potenciālo neveiksmju cēloņus.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Tā ir cēloņu un seku diagramma, kurā analīze sākas ar problēmas (piemēram, pazušanas, kļūmes vai kāda cita nevēlama stāvokļa) atrašanu un noved pie visu iespējamo cēloņu identificēšanas.</a:t>
            </a:r>
            <a:endParaRPr b="1" sz="4000">
              <a:solidFill>
                <a:srgbClr val="243255"/>
              </a:solidFill>
              <a:latin typeface="Calibri"/>
              <a:ea typeface="Calibri"/>
              <a:cs typeface="Calibri"/>
              <a:sym typeface="Calibri"/>
            </a:endParaRPr>
          </a:p>
        </p:txBody>
      </p:sp>
      <p:sp>
        <p:nvSpPr>
          <p:cNvPr id="818" name="Google Shape;818;p3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819" name="Google Shape;819;p3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820" name="Google Shape;820;p3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821" name="Google Shape;821;p34"/>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35"/>
          <p:cNvSpPr txBox="1"/>
          <p:nvPr/>
        </p:nvSpPr>
        <p:spPr>
          <a:xfrm>
            <a:off x="938055" y="800100"/>
            <a:ext cx="16587945" cy="1440138"/>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t/>
            </a:r>
            <a:endParaRPr b="1" sz="1000">
              <a:solidFill>
                <a:srgbClr val="243255"/>
              </a:solidFill>
              <a:latin typeface="Calibri"/>
              <a:ea typeface="Calibri"/>
              <a:cs typeface="Calibri"/>
              <a:sym typeface="Calibri"/>
            </a:endParaRPr>
          </a:p>
          <a:p>
            <a:pPr indent="0" lvl="0" marL="12700" marR="0" rtl="0" algn="l">
              <a:spcBef>
                <a:spcPts val="110"/>
              </a:spcBef>
              <a:spcAft>
                <a:spcPts val="0"/>
              </a:spcAft>
              <a:buNone/>
            </a:pPr>
            <a:r>
              <a:rPr b="1" lang="en-US" sz="3600">
                <a:solidFill>
                  <a:srgbClr val="243255"/>
                </a:solidFill>
                <a:latin typeface="Calibri"/>
                <a:ea typeface="Calibri"/>
                <a:cs typeface="Calibri"/>
                <a:sym typeface="Calibri"/>
              </a:rPr>
              <a:t>Ishikawa diagramma - </a:t>
            </a:r>
            <a:r>
              <a:rPr lang="en-US" sz="3600">
                <a:solidFill>
                  <a:srgbClr val="243255"/>
                </a:solidFill>
                <a:latin typeface="Calibri"/>
                <a:ea typeface="Calibri"/>
                <a:cs typeface="Calibri"/>
                <a:sym typeface="Calibri"/>
              </a:rPr>
              <a:t>5M+3M, visbiežāk izmanto ražošanas uzņēmumos.</a:t>
            </a:r>
            <a:endParaRPr b="1" sz="4000">
              <a:solidFill>
                <a:srgbClr val="243255"/>
              </a:solidFill>
              <a:latin typeface="Calibri"/>
              <a:ea typeface="Calibri"/>
              <a:cs typeface="Calibri"/>
              <a:sym typeface="Calibri"/>
            </a:endParaRPr>
          </a:p>
        </p:txBody>
      </p:sp>
      <p:sp>
        <p:nvSpPr>
          <p:cNvPr id="828" name="Google Shape;828;p3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829" name="Google Shape;829;p3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830" name="Google Shape;830;p3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831" name="Google Shape;831;p35"/>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832" name="Google Shape;832;p35"/>
          <p:cNvSpPr/>
          <p:nvPr/>
        </p:nvSpPr>
        <p:spPr>
          <a:xfrm>
            <a:off x="10933272" y="4828571"/>
            <a:ext cx="2937756" cy="1404156"/>
          </a:xfrm>
          <a:prstGeom prst="homePlate">
            <a:avLst>
              <a:gd fmla="val 50000"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Atrisināmās problēmas apraksts</a:t>
            </a:r>
            <a:endParaRPr sz="2700">
              <a:solidFill>
                <a:schemeClr val="lt1"/>
              </a:solidFill>
              <a:latin typeface="Calibri"/>
              <a:ea typeface="Calibri"/>
              <a:cs typeface="Calibri"/>
              <a:sym typeface="Calibri"/>
            </a:endParaRPr>
          </a:p>
        </p:txBody>
      </p:sp>
      <p:sp>
        <p:nvSpPr>
          <p:cNvPr id="833" name="Google Shape;833;p35"/>
          <p:cNvSpPr/>
          <p:nvPr/>
        </p:nvSpPr>
        <p:spPr>
          <a:xfrm>
            <a:off x="453480" y="5345720"/>
            <a:ext cx="10477164"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34" name="Google Shape;834;p35"/>
          <p:cNvSpPr/>
          <p:nvPr/>
        </p:nvSpPr>
        <p:spPr>
          <a:xfrm>
            <a:off x="345468" y="6355319"/>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35" name="Google Shape;835;p35"/>
          <p:cNvSpPr/>
          <p:nvPr/>
        </p:nvSpPr>
        <p:spPr>
          <a:xfrm>
            <a:off x="2938056" y="6276188"/>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36" name="Google Shape;836;p35"/>
          <p:cNvSpPr/>
          <p:nvPr/>
        </p:nvSpPr>
        <p:spPr>
          <a:xfrm>
            <a:off x="5692062" y="6334717"/>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37" name="Google Shape;837;p35"/>
          <p:cNvSpPr/>
          <p:nvPr/>
        </p:nvSpPr>
        <p:spPr>
          <a:xfrm>
            <a:off x="8014620" y="6334717"/>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38" name="Google Shape;838;p35"/>
          <p:cNvSpPr/>
          <p:nvPr/>
        </p:nvSpPr>
        <p:spPr>
          <a:xfrm rot="5400000">
            <a:off x="291600" y="4357235"/>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39" name="Google Shape;839;p35"/>
          <p:cNvSpPr/>
          <p:nvPr/>
        </p:nvSpPr>
        <p:spPr>
          <a:xfrm rot="5400000">
            <a:off x="2883912" y="4356935"/>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40" name="Google Shape;840;p35"/>
          <p:cNvSpPr/>
          <p:nvPr/>
        </p:nvSpPr>
        <p:spPr>
          <a:xfrm rot="5400000">
            <a:off x="5692200" y="4356935"/>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41" name="Google Shape;841;p35"/>
          <p:cNvSpPr/>
          <p:nvPr/>
        </p:nvSpPr>
        <p:spPr>
          <a:xfrm rot="5400000">
            <a:off x="7960452" y="4356935"/>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42" name="Google Shape;842;p35"/>
          <p:cNvSpPr/>
          <p:nvPr/>
        </p:nvSpPr>
        <p:spPr>
          <a:xfrm>
            <a:off x="76200" y="2682888"/>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Cilvēks</a:t>
            </a:r>
            <a:endParaRPr b="1" sz="2100">
              <a:solidFill>
                <a:schemeClr val="lt1"/>
              </a:solidFill>
              <a:latin typeface="Calibri"/>
              <a:ea typeface="Calibri"/>
              <a:cs typeface="Calibri"/>
              <a:sym typeface="Calibri"/>
            </a:endParaRPr>
          </a:p>
        </p:txBody>
      </p:sp>
      <p:sp>
        <p:nvSpPr>
          <p:cNvPr id="843" name="Google Shape;843;p35"/>
          <p:cNvSpPr/>
          <p:nvPr/>
        </p:nvSpPr>
        <p:spPr>
          <a:xfrm>
            <a:off x="2505708" y="2682888"/>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Ierīce</a:t>
            </a:r>
            <a:endParaRPr b="1" sz="2100">
              <a:solidFill>
                <a:schemeClr val="lt1"/>
              </a:solidFill>
              <a:latin typeface="Calibri"/>
              <a:ea typeface="Calibri"/>
              <a:cs typeface="Calibri"/>
              <a:sym typeface="Calibri"/>
            </a:endParaRPr>
          </a:p>
        </p:txBody>
      </p:sp>
      <p:sp>
        <p:nvSpPr>
          <p:cNvPr id="844" name="Google Shape;844;p35"/>
          <p:cNvSpPr/>
          <p:nvPr/>
        </p:nvSpPr>
        <p:spPr>
          <a:xfrm>
            <a:off x="5260776" y="2682888"/>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Metode</a:t>
            </a:r>
            <a:endParaRPr b="1" sz="2100">
              <a:solidFill>
                <a:schemeClr val="lt1"/>
              </a:solidFill>
              <a:latin typeface="Calibri"/>
              <a:ea typeface="Calibri"/>
              <a:cs typeface="Calibri"/>
              <a:sym typeface="Calibri"/>
            </a:endParaRPr>
          </a:p>
        </p:txBody>
      </p:sp>
      <p:sp>
        <p:nvSpPr>
          <p:cNvPr id="845" name="Google Shape;845;p35"/>
          <p:cNvSpPr/>
          <p:nvPr/>
        </p:nvSpPr>
        <p:spPr>
          <a:xfrm>
            <a:off x="7582272" y="2682888"/>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Materiāls</a:t>
            </a:r>
            <a:endParaRPr b="1" sz="2100">
              <a:solidFill>
                <a:schemeClr val="lt1"/>
              </a:solidFill>
              <a:latin typeface="Calibri"/>
              <a:ea typeface="Calibri"/>
              <a:cs typeface="Calibri"/>
              <a:sym typeface="Calibri"/>
            </a:endParaRPr>
          </a:p>
        </p:txBody>
      </p:sp>
      <p:sp>
        <p:nvSpPr>
          <p:cNvPr id="846" name="Google Shape;846;p35"/>
          <p:cNvSpPr/>
          <p:nvPr/>
        </p:nvSpPr>
        <p:spPr>
          <a:xfrm>
            <a:off x="184212" y="7505701"/>
            <a:ext cx="2025588"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2400">
                <a:solidFill>
                  <a:schemeClr val="lt1"/>
                </a:solidFill>
                <a:latin typeface="Calibri"/>
                <a:ea typeface="Calibri"/>
                <a:cs typeface="Calibri"/>
                <a:sym typeface="Calibri"/>
              </a:rPr>
              <a:t>Mērijumi</a:t>
            </a:r>
            <a:endParaRPr b="1" sz="2100">
              <a:solidFill>
                <a:schemeClr val="lt1"/>
              </a:solidFill>
              <a:latin typeface="Calibri"/>
              <a:ea typeface="Calibri"/>
              <a:cs typeface="Calibri"/>
              <a:sym typeface="Calibri"/>
            </a:endParaRPr>
          </a:p>
        </p:txBody>
      </p:sp>
      <p:sp>
        <p:nvSpPr>
          <p:cNvPr id="847" name="Google Shape;847;p35"/>
          <p:cNvSpPr/>
          <p:nvPr/>
        </p:nvSpPr>
        <p:spPr>
          <a:xfrm>
            <a:off x="2560476" y="7505701"/>
            <a:ext cx="2268252"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2400">
                <a:solidFill>
                  <a:schemeClr val="lt1"/>
                </a:solidFill>
                <a:latin typeface="Calibri"/>
                <a:ea typeface="Calibri"/>
                <a:cs typeface="Calibri"/>
                <a:sym typeface="Calibri"/>
              </a:rPr>
              <a:t>Māte daba</a:t>
            </a:r>
            <a:endParaRPr b="1" sz="2100">
              <a:solidFill>
                <a:schemeClr val="lt1"/>
              </a:solidFill>
              <a:latin typeface="Calibri"/>
              <a:ea typeface="Calibri"/>
              <a:cs typeface="Calibri"/>
              <a:sym typeface="Calibri"/>
            </a:endParaRPr>
          </a:p>
        </p:txBody>
      </p:sp>
      <p:sp>
        <p:nvSpPr>
          <p:cNvPr id="848" name="Google Shape;848;p35"/>
          <p:cNvSpPr/>
          <p:nvPr/>
        </p:nvSpPr>
        <p:spPr>
          <a:xfrm>
            <a:off x="5368788" y="7505701"/>
            <a:ext cx="1946412"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2400">
                <a:solidFill>
                  <a:schemeClr val="lt1"/>
                </a:solidFill>
                <a:latin typeface="Calibri"/>
                <a:ea typeface="Calibri"/>
                <a:cs typeface="Calibri"/>
                <a:sym typeface="Calibri"/>
              </a:rPr>
              <a:t>Vadība</a:t>
            </a:r>
            <a:endParaRPr b="1" sz="2100">
              <a:solidFill>
                <a:schemeClr val="lt1"/>
              </a:solidFill>
              <a:latin typeface="Calibri"/>
              <a:ea typeface="Calibri"/>
              <a:cs typeface="Calibri"/>
              <a:sym typeface="Calibri"/>
            </a:endParaRPr>
          </a:p>
        </p:txBody>
      </p:sp>
      <p:sp>
        <p:nvSpPr>
          <p:cNvPr id="849" name="Google Shape;849;p35"/>
          <p:cNvSpPr/>
          <p:nvPr/>
        </p:nvSpPr>
        <p:spPr>
          <a:xfrm>
            <a:off x="7690284" y="7505701"/>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Uzturēšana</a:t>
            </a:r>
            <a:endParaRPr b="1" sz="2100">
              <a:solidFill>
                <a:schemeClr val="lt1"/>
              </a:solidFill>
              <a:latin typeface="Calibri"/>
              <a:ea typeface="Calibri"/>
              <a:cs typeface="Calibri"/>
              <a:sym typeface="Calibri"/>
            </a:endParaRPr>
          </a:p>
        </p:txBody>
      </p:sp>
      <p:sp>
        <p:nvSpPr>
          <p:cNvPr id="850" name="Google Shape;850;p35"/>
          <p:cNvSpPr txBox="1"/>
          <p:nvPr/>
        </p:nvSpPr>
        <p:spPr>
          <a:xfrm>
            <a:off x="13868400" y="2552700"/>
            <a:ext cx="4419600" cy="501675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Calibri"/>
              <a:buAutoNum type="arabicPeriod"/>
            </a:pPr>
            <a:r>
              <a:rPr b="1" i="1" lang="en-US" sz="1600">
                <a:solidFill>
                  <a:schemeClr val="dk1"/>
                </a:solidFill>
                <a:latin typeface="Calibri"/>
                <a:ea typeface="Calibri"/>
                <a:cs typeface="Calibri"/>
                <a:sym typeface="Calibri"/>
              </a:rPr>
              <a:t>Cilvēks - rutīna, pieredzes trūkums, vienmuļība, nogurums - katrs aspekts, kas saistīts ar cilvēka darbu,</a:t>
            </a:r>
            <a:endParaRPr/>
          </a:p>
          <a:p>
            <a:pPr indent="-342900" lvl="0" marL="342900" marR="0" rtl="0" algn="l">
              <a:spcBef>
                <a:spcPts val="0"/>
              </a:spcBef>
              <a:spcAft>
                <a:spcPts val="0"/>
              </a:spcAft>
              <a:buClr>
                <a:schemeClr val="dk1"/>
              </a:buClr>
              <a:buSzPts val="1600"/>
              <a:buFont typeface="Calibri"/>
              <a:buAutoNum type="arabicPeriod"/>
            </a:pPr>
            <a:r>
              <a:rPr b="1" i="1" lang="en-US" sz="1600">
                <a:solidFill>
                  <a:schemeClr val="dk1"/>
                </a:solidFill>
                <a:latin typeface="Calibri"/>
                <a:ea typeface="Calibri"/>
                <a:cs typeface="Calibri"/>
                <a:sym typeface="Calibri"/>
              </a:rPr>
              <a:t>Mašīna - vai viss mašīnā darbojas ar 100% efektivitāti, vai iekārta darbojas utt.</a:t>
            </a:r>
            <a:endParaRPr/>
          </a:p>
          <a:p>
            <a:pPr indent="-342900" lvl="0" marL="342900" marR="0" rtl="0" algn="l">
              <a:spcBef>
                <a:spcPts val="0"/>
              </a:spcBef>
              <a:spcAft>
                <a:spcPts val="0"/>
              </a:spcAft>
              <a:buClr>
                <a:schemeClr val="dk1"/>
              </a:buClr>
              <a:buSzPts val="1600"/>
              <a:buFont typeface="Calibri"/>
              <a:buAutoNum type="arabicPeriod"/>
            </a:pPr>
            <a:r>
              <a:rPr b="1" i="1" lang="en-US" sz="1600">
                <a:solidFill>
                  <a:schemeClr val="dk1"/>
                </a:solidFill>
                <a:latin typeface="Calibri"/>
                <a:ea typeface="Calibri"/>
                <a:cs typeface="Calibri"/>
                <a:sym typeface="Calibri"/>
              </a:rPr>
              <a:t>Metode - vai darbību veikšanas process ir atbilstošs, vai darbību secība ir optimāla utt.</a:t>
            </a:r>
            <a:endParaRPr/>
          </a:p>
          <a:p>
            <a:pPr indent="-342900" lvl="0" marL="342900" marR="0" rtl="0" algn="l">
              <a:spcBef>
                <a:spcPts val="0"/>
              </a:spcBef>
              <a:spcAft>
                <a:spcPts val="0"/>
              </a:spcAft>
              <a:buClr>
                <a:schemeClr val="dk1"/>
              </a:buClr>
              <a:buSzPts val="1600"/>
              <a:buFont typeface="Calibri"/>
              <a:buAutoNum type="arabicPeriod"/>
            </a:pPr>
            <a:r>
              <a:rPr b="1" i="1" lang="en-US" sz="1600">
                <a:solidFill>
                  <a:schemeClr val="dk1"/>
                </a:solidFill>
                <a:latin typeface="Calibri"/>
                <a:ea typeface="Calibri"/>
                <a:cs typeface="Calibri"/>
                <a:sym typeface="Calibri"/>
              </a:rPr>
              <a:t>Materiāls - slēpti, redzami materiāla defekti, preces izmēri, nav caurumu, problēmas ar piegādātāju utt.</a:t>
            </a:r>
            <a:endParaRPr/>
          </a:p>
          <a:p>
            <a:pPr indent="-342900" lvl="0" marL="342900" marR="0" rtl="0" algn="l">
              <a:spcBef>
                <a:spcPts val="0"/>
              </a:spcBef>
              <a:spcAft>
                <a:spcPts val="0"/>
              </a:spcAft>
              <a:buClr>
                <a:schemeClr val="dk1"/>
              </a:buClr>
              <a:buSzPts val="1600"/>
              <a:buFont typeface="Calibri"/>
              <a:buAutoNum type="arabicPeriod"/>
            </a:pPr>
            <a:r>
              <a:rPr b="1" i="1" lang="en-US" sz="1600">
                <a:solidFill>
                  <a:schemeClr val="dk1"/>
                </a:solidFill>
                <a:latin typeface="Calibri"/>
                <a:ea typeface="Calibri"/>
                <a:cs typeface="Calibri"/>
                <a:sym typeface="Calibri"/>
              </a:rPr>
              <a:t>Mērīšana - vai mērījumi veikti atbilstoši, vai, piemēram, viss ir labi un mērījumu sistēma uzrāda kādu kļūdu,</a:t>
            </a:r>
            <a:endParaRPr/>
          </a:p>
          <a:p>
            <a:pPr indent="-342900" lvl="0" marL="342900" marR="0" rtl="0" algn="l">
              <a:spcBef>
                <a:spcPts val="0"/>
              </a:spcBef>
              <a:spcAft>
                <a:spcPts val="0"/>
              </a:spcAft>
              <a:buClr>
                <a:schemeClr val="dk1"/>
              </a:buClr>
              <a:buSzPts val="1600"/>
              <a:buFont typeface="Calibri"/>
              <a:buAutoNum type="arabicPeriod"/>
            </a:pPr>
            <a:r>
              <a:rPr b="1" i="1" lang="en-US" sz="1600">
                <a:solidFill>
                  <a:schemeClr val="dk1"/>
                </a:solidFill>
                <a:latin typeface="Calibri"/>
                <a:ea typeface="Calibri"/>
                <a:cs typeface="Calibri"/>
                <a:sym typeface="Calibri"/>
              </a:rPr>
              <a:t>Māte daba - kāda ir vides ietekme uz procesu, t.i., mitrums, temperatūra, bet arī piem. troksnis,</a:t>
            </a:r>
            <a:endParaRPr/>
          </a:p>
          <a:p>
            <a:pPr indent="-342900" lvl="0" marL="342900" marR="0" rtl="0" algn="l">
              <a:spcBef>
                <a:spcPts val="0"/>
              </a:spcBef>
              <a:spcAft>
                <a:spcPts val="0"/>
              </a:spcAft>
              <a:buClr>
                <a:schemeClr val="dk1"/>
              </a:buClr>
              <a:buSzPts val="1600"/>
              <a:buFont typeface="Calibri"/>
              <a:buAutoNum type="arabicPeriod"/>
            </a:pPr>
            <a:r>
              <a:rPr b="1" i="1" lang="en-US" sz="1600">
                <a:solidFill>
                  <a:schemeClr val="dk1"/>
                </a:solidFill>
                <a:latin typeface="Calibri"/>
                <a:ea typeface="Calibri"/>
                <a:cs typeface="Calibri"/>
                <a:sym typeface="Calibri"/>
              </a:rPr>
              <a:t>Vadība - vai vadība ir adekvāta, vai darbiniekiem ir dotas precīzas vadlīnijas utt.</a:t>
            </a:r>
            <a:endParaRPr/>
          </a:p>
          <a:p>
            <a:pPr indent="-342900" lvl="0" marL="342900" marR="0" rtl="0" algn="l">
              <a:spcBef>
                <a:spcPts val="0"/>
              </a:spcBef>
              <a:spcAft>
                <a:spcPts val="0"/>
              </a:spcAft>
              <a:buClr>
                <a:schemeClr val="dk1"/>
              </a:buClr>
              <a:buSzPts val="1600"/>
              <a:buFont typeface="Calibri"/>
              <a:buAutoNum type="arabicPeriod"/>
            </a:pPr>
            <a:r>
              <a:rPr b="1" i="1" lang="en-US" sz="1600">
                <a:solidFill>
                  <a:schemeClr val="dk1"/>
                </a:solidFill>
                <a:latin typeface="Calibri"/>
                <a:ea typeface="Calibri"/>
                <a:cs typeface="Calibri"/>
                <a:sym typeface="Calibri"/>
              </a:rPr>
              <a:t>Apkope – vai mašīnas, iekārtas, instrumentu u.c. apkope ir atstāta novārtā.</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83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832"/>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832"/>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834"/>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835"/>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836"/>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837"/>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838"/>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500"/>
                                  </p:stCondLst>
                                  <p:childTnLst>
                                    <p:set>
                                      <p:cBhvr>
                                        <p:cTn dur="1" fill="hold">
                                          <p:stCondLst>
                                            <p:cond delay="0"/>
                                          </p:stCondLst>
                                        </p:cTn>
                                        <p:tgtEl>
                                          <p:spTgt spid="839"/>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500"/>
                                  </p:stCondLst>
                                  <p:childTnLst>
                                    <p:set>
                                      <p:cBhvr>
                                        <p:cTn dur="1" fill="hold">
                                          <p:stCondLst>
                                            <p:cond delay="0"/>
                                          </p:stCondLst>
                                        </p:cTn>
                                        <p:tgtEl>
                                          <p:spTgt spid="840"/>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500"/>
                                  </p:stCondLst>
                                  <p:childTnLst>
                                    <p:set>
                                      <p:cBhvr>
                                        <p:cTn dur="1" fill="hold">
                                          <p:stCondLst>
                                            <p:cond delay="0"/>
                                          </p:stCondLst>
                                        </p:cTn>
                                        <p:tgtEl>
                                          <p:spTgt spid="841"/>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500"/>
                                  </p:stCondLst>
                                  <p:childTnLst>
                                    <p:set>
                                      <p:cBhvr>
                                        <p:cTn dur="1" fill="hold">
                                          <p:stCondLst>
                                            <p:cond delay="0"/>
                                          </p:stCondLst>
                                        </p:cTn>
                                        <p:tgtEl>
                                          <p:spTgt spid="842"/>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500"/>
                                  </p:stCondLst>
                                  <p:childTnLst>
                                    <p:set>
                                      <p:cBhvr>
                                        <p:cTn dur="1" fill="hold">
                                          <p:stCondLst>
                                            <p:cond delay="0"/>
                                          </p:stCondLst>
                                        </p:cTn>
                                        <p:tgtEl>
                                          <p:spTgt spid="843"/>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500"/>
                                  </p:stCondLst>
                                  <p:childTnLst>
                                    <p:set>
                                      <p:cBhvr>
                                        <p:cTn dur="1" fill="hold">
                                          <p:stCondLst>
                                            <p:cond delay="0"/>
                                          </p:stCondLst>
                                        </p:cTn>
                                        <p:tgtEl>
                                          <p:spTgt spid="844"/>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500"/>
                                  </p:stCondLst>
                                  <p:childTnLst>
                                    <p:set>
                                      <p:cBhvr>
                                        <p:cTn dur="1" fill="hold">
                                          <p:stCondLst>
                                            <p:cond delay="0"/>
                                          </p:stCondLst>
                                        </p:cTn>
                                        <p:tgtEl>
                                          <p:spTgt spid="845"/>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500"/>
                                  </p:stCondLst>
                                  <p:childTnLst>
                                    <p:set>
                                      <p:cBhvr>
                                        <p:cTn dur="1" fill="hold">
                                          <p:stCondLst>
                                            <p:cond delay="0"/>
                                          </p:stCondLst>
                                        </p:cTn>
                                        <p:tgtEl>
                                          <p:spTgt spid="846"/>
                                        </p:tgtEl>
                                        <p:attrNameLst>
                                          <p:attrName>style.visibility</p:attrName>
                                        </p:attrNameLst>
                                      </p:cBhvr>
                                      <p:to>
                                        <p:strVal val="visible"/>
                                      </p:to>
                                    </p:set>
                                  </p:childTnLst>
                                </p:cTn>
                              </p:par>
                            </p:childTnLst>
                          </p:cTn>
                        </p:par>
                        <p:par>
                          <p:cTn fill="hold">
                            <p:stCondLst>
                              <p:cond delay="16"/>
                            </p:stCondLst>
                            <p:childTnLst>
                              <p:par>
                                <p:cTn fill="hold" nodeType="afterEffect" presetClass="entr" presetID="1" presetSubtype="0">
                                  <p:stCondLst>
                                    <p:cond delay="500"/>
                                  </p:stCondLst>
                                  <p:childTnLst>
                                    <p:set>
                                      <p:cBhvr>
                                        <p:cTn dur="1" fill="hold">
                                          <p:stCondLst>
                                            <p:cond delay="0"/>
                                          </p:stCondLst>
                                        </p:cTn>
                                        <p:tgtEl>
                                          <p:spTgt spid="847"/>
                                        </p:tgtEl>
                                        <p:attrNameLst>
                                          <p:attrName>style.visibility</p:attrName>
                                        </p:attrNameLst>
                                      </p:cBhvr>
                                      <p:to>
                                        <p:strVal val="visible"/>
                                      </p:to>
                                    </p:set>
                                  </p:childTnLst>
                                </p:cTn>
                              </p:par>
                            </p:childTnLst>
                          </p:cTn>
                        </p:par>
                        <p:par>
                          <p:cTn fill="hold">
                            <p:stCondLst>
                              <p:cond delay="17"/>
                            </p:stCondLst>
                            <p:childTnLst>
                              <p:par>
                                <p:cTn fill="hold" nodeType="afterEffect" presetClass="entr" presetID="1" presetSubtype="0">
                                  <p:stCondLst>
                                    <p:cond delay="500"/>
                                  </p:stCondLst>
                                  <p:childTnLst>
                                    <p:set>
                                      <p:cBhvr>
                                        <p:cTn dur="1" fill="hold">
                                          <p:stCondLst>
                                            <p:cond delay="0"/>
                                          </p:stCondLst>
                                        </p:cTn>
                                        <p:tgtEl>
                                          <p:spTgt spid="848"/>
                                        </p:tgtEl>
                                        <p:attrNameLst>
                                          <p:attrName>style.visibility</p:attrName>
                                        </p:attrNameLst>
                                      </p:cBhvr>
                                      <p:to>
                                        <p:strVal val="visible"/>
                                      </p:to>
                                    </p:set>
                                  </p:childTnLst>
                                </p:cTn>
                              </p:par>
                            </p:childTnLst>
                          </p:cTn>
                        </p:par>
                        <p:par>
                          <p:cTn fill="hold">
                            <p:stCondLst>
                              <p:cond delay="18"/>
                            </p:stCondLst>
                            <p:childTnLst>
                              <p:par>
                                <p:cTn fill="hold" nodeType="afterEffect" presetClass="entr" presetID="1" presetSubtype="0">
                                  <p:stCondLst>
                                    <p:cond delay="500"/>
                                  </p:stCondLst>
                                  <p:childTnLst>
                                    <p:set>
                                      <p:cBhvr>
                                        <p:cTn dur="1" fill="hold">
                                          <p:stCondLst>
                                            <p:cond delay="0"/>
                                          </p:stCondLst>
                                        </p:cTn>
                                        <p:tgtEl>
                                          <p:spTgt spid="849"/>
                                        </p:tgtEl>
                                        <p:attrNameLst>
                                          <p:attrName>style.visibility</p:attrName>
                                        </p:attrNameLst>
                                      </p:cBhvr>
                                      <p:to>
                                        <p:strVal val="visible"/>
                                      </p:to>
                                    </p:set>
                                  </p:childTnLst>
                                </p:cTn>
                              </p:par>
                            </p:childTnLst>
                          </p:cTn>
                        </p:par>
                        <p:par>
                          <p:cTn fill="hold">
                            <p:stCondLst>
                              <p:cond delay="19"/>
                            </p:stCondLst>
                            <p:childTnLst>
                              <p:par>
                                <p:cTn fill="hold" nodeType="afterEffect" presetClass="entr" presetID="1" presetSubtype="0">
                                  <p:stCondLst>
                                    <p:cond delay="500"/>
                                  </p:stCondLst>
                                  <p:childTnLst>
                                    <p:set>
                                      <p:cBhvr>
                                        <p:cTn dur="1" fill="hold">
                                          <p:stCondLst>
                                            <p:cond delay="0"/>
                                          </p:stCondLst>
                                        </p:cTn>
                                        <p:tgtEl>
                                          <p:spTgt spid="8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36"/>
          <p:cNvSpPr txBox="1"/>
          <p:nvPr/>
        </p:nvSpPr>
        <p:spPr>
          <a:xfrm>
            <a:off x="938055" y="800100"/>
            <a:ext cx="16587945" cy="1334981"/>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spcBef>
                <a:spcPts val="710"/>
              </a:spcBef>
              <a:spcAft>
                <a:spcPts val="0"/>
              </a:spcAft>
              <a:buNone/>
            </a:pPr>
            <a:r>
              <a:rPr b="1" lang="en-US" sz="4000">
                <a:solidFill>
                  <a:srgbClr val="243255"/>
                </a:solidFill>
                <a:latin typeface="Calibri"/>
                <a:ea typeface="Calibri"/>
                <a:cs typeface="Calibri"/>
                <a:sym typeface="Calibri"/>
              </a:rPr>
              <a:t>Schemat Ishikawy </a:t>
            </a:r>
            <a:r>
              <a:rPr lang="en-US" sz="4000">
                <a:solidFill>
                  <a:srgbClr val="243255"/>
                </a:solidFill>
                <a:latin typeface="Calibri"/>
                <a:ea typeface="Calibri"/>
                <a:cs typeface="Calibri"/>
                <a:sym typeface="Calibri"/>
              </a:rPr>
              <a:t>– 8P modifikācijas, visbiežāk izmanto mārketingā.</a:t>
            </a:r>
            <a:endParaRPr sz="4000">
              <a:solidFill>
                <a:srgbClr val="243255"/>
              </a:solidFill>
              <a:latin typeface="Calibri"/>
              <a:ea typeface="Calibri"/>
              <a:cs typeface="Calibri"/>
              <a:sym typeface="Calibri"/>
            </a:endParaRPr>
          </a:p>
        </p:txBody>
      </p:sp>
      <p:sp>
        <p:nvSpPr>
          <p:cNvPr id="857" name="Google Shape;857;p3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858" name="Google Shape;858;p3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859" name="Google Shape;859;p3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860" name="Google Shape;860;p36"/>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861" name="Google Shape;861;p36"/>
          <p:cNvSpPr/>
          <p:nvPr/>
        </p:nvSpPr>
        <p:spPr>
          <a:xfrm>
            <a:off x="11015700" y="4843127"/>
            <a:ext cx="2700300" cy="1404156"/>
          </a:xfrm>
          <a:prstGeom prst="homePlate">
            <a:avLst>
              <a:gd fmla="val 50000"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Atrisināmās problēmas apraksts</a:t>
            </a:r>
            <a:endParaRPr sz="2400">
              <a:solidFill>
                <a:schemeClr val="lt1"/>
              </a:solidFill>
              <a:latin typeface="Calibri"/>
              <a:ea typeface="Calibri"/>
              <a:cs typeface="Calibri"/>
              <a:sym typeface="Calibri"/>
            </a:endParaRPr>
          </a:p>
        </p:txBody>
      </p:sp>
      <p:sp>
        <p:nvSpPr>
          <p:cNvPr id="862" name="Google Shape;862;p36"/>
          <p:cNvSpPr/>
          <p:nvPr/>
        </p:nvSpPr>
        <p:spPr>
          <a:xfrm>
            <a:off x="538536" y="5345720"/>
            <a:ext cx="10477164"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63" name="Google Shape;863;p36"/>
          <p:cNvSpPr/>
          <p:nvPr/>
        </p:nvSpPr>
        <p:spPr>
          <a:xfrm>
            <a:off x="430524" y="6355319"/>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64" name="Google Shape;864;p36"/>
          <p:cNvSpPr/>
          <p:nvPr/>
        </p:nvSpPr>
        <p:spPr>
          <a:xfrm>
            <a:off x="3023112" y="6276188"/>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65" name="Google Shape;865;p36"/>
          <p:cNvSpPr/>
          <p:nvPr/>
        </p:nvSpPr>
        <p:spPr>
          <a:xfrm>
            <a:off x="5777118" y="6334717"/>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66" name="Google Shape;866;p36"/>
          <p:cNvSpPr/>
          <p:nvPr/>
        </p:nvSpPr>
        <p:spPr>
          <a:xfrm>
            <a:off x="8099676" y="6334717"/>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67" name="Google Shape;867;p36"/>
          <p:cNvSpPr/>
          <p:nvPr/>
        </p:nvSpPr>
        <p:spPr>
          <a:xfrm rot="5400000">
            <a:off x="376656" y="4357235"/>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68" name="Google Shape;868;p36"/>
          <p:cNvSpPr/>
          <p:nvPr/>
        </p:nvSpPr>
        <p:spPr>
          <a:xfrm rot="5400000">
            <a:off x="2968968" y="4356935"/>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69" name="Google Shape;869;p36"/>
          <p:cNvSpPr/>
          <p:nvPr/>
        </p:nvSpPr>
        <p:spPr>
          <a:xfrm rot="5400000">
            <a:off x="5777256" y="4356935"/>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70" name="Google Shape;870;p36"/>
          <p:cNvSpPr/>
          <p:nvPr/>
        </p:nvSpPr>
        <p:spPr>
          <a:xfrm rot="5400000">
            <a:off x="8045508" y="4356935"/>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71" name="Google Shape;871;p36"/>
          <p:cNvSpPr/>
          <p:nvPr/>
        </p:nvSpPr>
        <p:spPr>
          <a:xfrm>
            <a:off x="161256" y="2682888"/>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Produkts</a:t>
            </a:r>
            <a:endParaRPr b="1" sz="2100">
              <a:solidFill>
                <a:schemeClr val="lt1"/>
              </a:solidFill>
              <a:latin typeface="Calibri"/>
              <a:ea typeface="Calibri"/>
              <a:cs typeface="Calibri"/>
              <a:sym typeface="Calibri"/>
            </a:endParaRPr>
          </a:p>
        </p:txBody>
      </p:sp>
      <p:sp>
        <p:nvSpPr>
          <p:cNvPr id="872" name="Google Shape;872;p36"/>
          <p:cNvSpPr/>
          <p:nvPr/>
        </p:nvSpPr>
        <p:spPr>
          <a:xfrm>
            <a:off x="2590764" y="2682888"/>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Cena</a:t>
            </a:r>
            <a:endParaRPr b="1" sz="2100">
              <a:solidFill>
                <a:schemeClr val="lt1"/>
              </a:solidFill>
              <a:latin typeface="Calibri"/>
              <a:ea typeface="Calibri"/>
              <a:cs typeface="Calibri"/>
              <a:sym typeface="Calibri"/>
            </a:endParaRPr>
          </a:p>
        </p:txBody>
      </p:sp>
      <p:sp>
        <p:nvSpPr>
          <p:cNvPr id="873" name="Google Shape;873;p36"/>
          <p:cNvSpPr/>
          <p:nvPr/>
        </p:nvSpPr>
        <p:spPr>
          <a:xfrm>
            <a:off x="5029200" y="2682888"/>
            <a:ext cx="2098068"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Reklāma</a:t>
            </a:r>
            <a:endParaRPr b="1" sz="2100">
              <a:solidFill>
                <a:schemeClr val="lt1"/>
              </a:solidFill>
              <a:latin typeface="Calibri"/>
              <a:ea typeface="Calibri"/>
              <a:cs typeface="Calibri"/>
              <a:sym typeface="Calibri"/>
            </a:endParaRPr>
          </a:p>
        </p:txBody>
      </p:sp>
      <p:sp>
        <p:nvSpPr>
          <p:cNvPr id="874" name="Google Shape;874;p36"/>
          <p:cNvSpPr/>
          <p:nvPr/>
        </p:nvSpPr>
        <p:spPr>
          <a:xfrm>
            <a:off x="7667328" y="2682888"/>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Vieta</a:t>
            </a:r>
            <a:endParaRPr b="1" sz="2100">
              <a:solidFill>
                <a:schemeClr val="lt1"/>
              </a:solidFill>
              <a:latin typeface="Calibri"/>
              <a:ea typeface="Calibri"/>
              <a:cs typeface="Calibri"/>
              <a:sym typeface="Calibri"/>
            </a:endParaRPr>
          </a:p>
        </p:txBody>
      </p:sp>
      <p:sp>
        <p:nvSpPr>
          <p:cNvPr id="875" name="Google Shape;875;p36"/>
          <p:cNvSpPr/>
          <p:nvPr/>
        </p:nvSpPr>
        <p:spPr>
          <a:xfrm>
            <a:off x="269268" y="7505701"/>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Process</a:t>
            </a:r>
            <a:endParaRPr b="1" sz="2100">
              <a:solidFill>
                <a:schemeClr val="lt1"/>
              </a:solidFill>
              <a:latin typeface="Calibri"/>
              <a:ea typeface="Calibri"/>
              <a:cs typeface="Calibri"/>
              <a:sym typeface="Calibri"/>
            </a:endParaRPr>
          </a:p>
        </p:txBody>
      </p:sp>
      <p:sp>
        <p:nvSpPr>
          <p:cNvPr id="876" name="Google Shape;876;p36"/>
          <p:cNvSpPr/>
          <p:nvPr/>
        </p:nvSpPr>
        <p:spPr>
          <a:xfrm>
            <a:off x="2645532" y="7505701"/>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Cilvēki</a:t>
            </a:r>
            <a:endParaRPr b="1" sz="2100">
              <a:solidFill>
                <a:schemeClr val="lt1"/>
              </a:solidFill>
              <a:latin typeface="Calibri"/>
              <a:ea typeface="Calibri"/>
              <a:cs typeface="Calibri"/>
              <a:sym typeface="Calibri"/>
            </a:endParaRPr>
          </a:p>
        </p:txBody>
      </p:sp>
      <p:sp>
        <p:nvSpPr>
          <p:cNvPr id="877" name="Google Shape;877;p36"/>
          <p:cNvSpPr/>
          <p:nvPr/>
        </p:nvSpPr>
        <p:spPr>
          <a:xfrm>
            <a:off x="5453844" y="7505701"/>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Psihiski pierādījumi</a:t>
            </a:r>
            <a:endParaRPr b="1" sz="2100">
              <a:solidFill>
                <a:schemeClr val="lt1"/>
              </a:solidFill>
              <a:latin typeface="Calibri"/>
              <a:ea typeface="Calibri"/>
              <a:cs typeface="Calibri"/>
              <a:sym typeface="Calibri"/>
            </a:endParaRPr>
          </a:p>
        </p:txBody>
      </p:sp>
      <p:sp>
        <p:nvSpPr>
          <p:cNvPr id="878" name="Google Shape;878;p36"/>
          <p:cNvSpPr/>
          <p:nvPr/>
        </p:nvSpPr>
        <p:spPr>
          <a:xfrm>
            <a:off x="7775340" y="7505701"/>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100">
                <a:solidFill>
                  <a:schemeClr val="lt1"/>
                </a:solidFill>
                <a:latin typeface="Calibri"/>
                <a:ea typeface="Calibri"/>
                <a:cs typeface="Calibri"/>
                <a:sym typeface="Calibri"/>
              </a:rPr>
              <a:t>Sniegums</a:t>
            </a:r>
            <a:endParaRPr b="1" sz="2100">
              <a:solidFill>
                <a:schemeClr val="lt1"/>
              </a:solidFill>
              <a:latin typeface="Calibri"/>
              <a:ea typeface="Calibri"/>
              <a:cs typeface="Calibri"/>
              <a:sym typeface="Calibri"/>
            </a:endParaRPr>
          </a:p>
        </p:txBody>
      </p:sp>
      <p:sp>
        <p:nvSpPr>
          <p:cNvPr id="879" name="Google Shape;879;p36"/>
          <p:cNvSpPr txBox="1"/>
          <p:nvPr/>
        </p:nvSpPr>
        <p:spPr>
          <a:xfrm>
            <a:off x="13868400" y="4189155"/>
            <a:ext cx="4419600"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Produkts - produkta fiziskie aspekti,</a:t>
            </a:r>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cena,</a:t>
            </a:r>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Reklāma - reklāmas veids,</a:t>
            </a:r>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Vieta - vieta/vide,</a:t>
            </a:r>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process,</a:t>
            </a:r>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Cilvēki,</a:t>
            </a:r>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Psihiskie pierādījumi - mijiedarbības ar klientu vietu fiziskie aspekti,</a:t>
            </a:r>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Sniegums – rezultāti salīdzinājumā ar sacensībām.</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86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861"/>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861"/>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863"/>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864"/>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865"/>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866"/>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867"/>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500"/>
                                  </p:stCondLst>
                                  <p:childTnLst>
                                    <p:set>
                                      <p:cBhvr>
                                        <p:cTn dur="1" fill="hold">
                                          <p:stCondLst>
                                            <p:cond delay="0"/>
                                          </p:stCondLst>
                                        </p:cTn>
                                        <p:tgtEl>
                                          <p:spTgt spid="868"/>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500"/>
                                  </p:stCondLst>
                                  <p:childTnLst>
                                    <p:set>
                                      <p:cBhvr>
                                        <p:cTn dur="1" fill="hold">
                                          <p:stCondLst>
                                            <p:cond delay="0"/>
                                          </p:stCondLst>
                                        </p:cTn>
                                        <p:tgtEl>
                                          <p:spTgt spid="869"/>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500"/>
                                  </p:stCondLst>
                                  <p:childTnLst>
                                    <p:set>
                                      <p:cBhvr>
                                        <p:cTn dur="1" fill="hold">
                                          <p:stCondLst>
                                            <p:cond delay="0"/>
                                          </p:stCondLst>
                                        </p:cTn>
                                        <p:tgtEl>
                                          <p:spTgt spid="870"/>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500"/>
                                  </p:stCondLst>
                                  <p:childTnLst>
                                    <p:set>
                                      <p:cBhvr>
                                        <p:cTn dur="1" fill="hold">
                                          <p:stCondLst>
                                            <p:cond delay="0"/>
                                          </p:stCondLst>
                                        </p:cTn>
                                        <p:tgtEl>
                                          <p:spTgt spid="871"/>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500"/>
                                  </p:stCondLst>
                                  <p:childTnLst>
                                    <p:set>
                                      <p:cBhvr>
                                        <p:cTn dur="1" fill="hold">
                                          <p:stCondLst>
                                            <p:cond delay="0"/>
                                          </p:stCondLst>
                                        </p:cTn>
                                        <p:tgtEl>
                                          <p:spTgt spid="872"/>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500"/>
                                  </p:stCondLst>
                                  <p:childTnLst>
                                    <p:set>
                                      <p:cBhvr>
                                        <p:cTn dur="1" fill="hold">
                                          <p:stCondLst>
                                            <p:cond delay="0"/>
                                          </p:stCondLst>
                                        </p:cTn>
                                        <p:tgtEl>
                                          <p:spTgt spid="873"/>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500"/>
                                  </p:stCondLst>
                                  <p:childTnLst>
                                    <p:set>
                                      <p:cBhvr>
                                        <p:cTn dur="1" fill="hold">
                                          <p:stCondLst>
                                            <p:cond delay="0"/>
                                          </p:stCondLst>
                                        </p:cTn>
                                        <p:tgtEl>
                                          <p:spTgt spid="874"/>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500"/>
                                  </p:stCondLst>
                                  <p:childTnLst>
                                    <p:set>
                                      <p:cBhvr>
                                        <p:cTn dur="1" fill="hold">
                                          <p:stCondLst>
                                            <p:cond delay="0"/>
                                          </p:stCondLst>
                                        </p:cTn>
                                        <p:tgtEl>
                                          <p:spTgt spid="875"/>
                                        </p:tgtEl>
                                        <p:attrNameLst>
                                          <p:attrName>style.visibility</p:attrName>
                                        </p:attrNameLst>
                                      </p:cBhvr>
                                      <p:to>
                                        <p:strVal val="visible"/>
                                      </p:to>
                                    </p:set>
                                  </p:childTnLst>
                                </p:cTn>
                              </p:par>
                            </p:childTnLst>
                          </p:cTn>
                        </p:par>
                        <p:par>
                          <p:cTn fill="hold">
                            <p:stCondLst>
                              <p:cond delay="16"/>
                            </p:stCondLst>
                            <p:childTnLst>
                              <p:par>
                                <p:cTn fill="hold" nodeType="afterEffect" presetClass="entr" presetID="1" presetSubtype="0">
                                  <p:stCondLst>
                                    <p:cond delay="500"/>
                                  </p:stCondLst>
                                  <p:childTnLst>
                                    <p:set>
                                      <p:cBhvr>
                                        <p:cTn dur="1" fill="hold">
                                          <p:stCondLst>
                                            <p:cond delay="0"/>
                                          </p:stCondLst>
                                        </p:cTn>
                                        <p:tgtEl>
                                          <p:spTgt spid="876"/>
                                        </p:tgtEl>
                                        <p:attrNameLst>
                                          <p:attrName>style.visibility</p:attrName>
                                        </p:attrNameLst>
                                      </p:cBhvr>
                                      <p:to>
                                        <p:strVal val="visible"/>
                                      </p:to>
                                    </p:set>
                                  </p:childTnLst>
                                </p:cTn>
                              </p:par>
                            </p:childTnLst>
                          </p:cTn>
                        </p:par>
                        <p:par>
                          <p:cTn fill="hold">
                            <p:stCondLst>
                              <p:cond delay="17"/>
                            </p:stCondLst>
                            <p:childTnLst>
                              <p:par>
                                <p:cTn fill="hold" nodeType="afterEffect" presetClass="entr" presetID="1" presetSubtype="0">
                                  <p:stCondLst>
                                    <p:cond delay="500"/>
                                  </p:stCondLst>
                                  <p:childTnLst>
                                    <p:set>
                                      <p:cBhvr>
                                        <p:cTn dur="1" fill="hold">
                                          <p:stCondLst>
                                            <p:cond delay="0"/>
                                          </p:stCondLst>
                                        </p:cTn>
                                        <p:tgtEl>
                                          <p:spTgt spid="877"/>
                                        </p:tgtEl>
                                        <p:attrNameLst>
                                          <p:attrName>style.visibility</p:attrName>
                                        </p:attrNameLst>
                                      </p:cBhvr>
                                      <p:to>
                                        <p:strVal val="visible"/>
                                      </p:to>
                                    </p:set>
                                  </p:childTnLst>
                                </p:cTn>
                              </p:par>
                            </p:childTnLst>
                          </p:cTn>
                        </p:par>
                        <p:par>
                          <p:cTn fill="hold">
                            <p:stCondLst>
                              <p:cond delay="18"/>
                            </p:stCondLst>
                            <p:childTnLst>
                              <p:par>
                                <p:cTn fill="hold" nodeType="afterEffect" presetClass="entr" presetID="1" presetSubtype="0">
                                  <p:stCondLst>
                                    <p:cond delay="500"/>
                                  </p:stCondLst>
                                  <p:childTnLst>
                                    <p:set>
                                      <p:cBhvr>
                                        <p:cTn dur="1" fill="hold">
                                          <p:stCondLst>
                                            <p:cond delay="0"/>
                                          </p:stCondLst>
                                        </p:cTn>
                                        <p:tgtEl>
                                          <p:spTgt spid="8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37"/>
          <p:cNvSpPr txBox="1"/>
          <p:nvPr/>
        </p:nvSpPr>
        <p:spPr>
          <a:xfrm>
            <a:off x="938055" y="800100"/>
            <a:ext cx="16587945" cy="1334981"/>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spcBef>
                <a:spcPts val="710"/>
              </a:spcBef>
              <a:spcAft>
                <a:spcPts val="0"/>
              </a:spcAft>
              <a:buNone/>
            </a:pPr>
            <a:r>
              <a:rPr b="1" lang="en-US" sz="4000">
                <a:solidFill>
                  <a:srgbClr val="243255"/>
                </a:solidFill>
                <a:latin typeface="Calibri"/>
                <a:ea typeface="Calibri"/>
                <a:cs typeface="Calibri"/>
                <a:sym typeface="Calibri"/>
              </a:rPr>
              <a:t>Schemat Ishikawy </a:t>
            </a:r>
            <a:r>
              <a:rPr lang="en-US" sz="4000">
                <a:solidFill>
                  <a:srgbClr val="243255"/>
                </a:solidFill>
                <a:latin typeface="Calibri"/>
                <a:ea typeface="Calibri"/>
                <a:cs typeface="Calibri"/>
                <a:sym typeface="Calibri"/>
              </a:rPr>
              <a:t>– 4S, visbiežāk izmanto ražošanas uzņēmumos.</a:t>
            </a:r>
            <a:endParaRPr sz="4000">
              <a:solidFill>
                <a:srgbClr val="243255"/>
              </a:solidFill>
              <a:latin typeface="Calibri"/>
              <a:ea typeface="Calibri"/>
              <a:cs typeface="Calibri"/>
              <a:sym typeface="Calibri"/>
            </a:endParaRPr>
          </a:p>
        </p:txBody>
      </p:sp>
      <p:sp>
        <p:nvSpPr>
          <p:cNvPr id="886" name="Google Shape;886;p3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887" name="Google Shape;887;p3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888" name="Google Shape;888;p3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889" name="Google Shape;889;p37"/>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890" name="Google Shape;890;p37"/>
          <p:cNvSpPr/>
          <p:nvPr/>
        </p:nvSpPr>
        <p:spPr>
          <a:xfrm>
            <a:off x="8653536" y="4919327"/>
            <a:ext cx="2700300" cy="1404156"/>
          </a:xfrm>
          <a:prstGeom prst="homePlate">
            <a:avLst>
              <a:gd fmla="val 50000"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Atrisināmās problēmas apraksts</a:t>
            </a:r>
            <a:endParaRPr sz="2700">
              <a:solidFill>
                <a:schemeClr val="lt1"/>
              </a:solidFill>
              <a:latin typeface="Calibri"/>
              <a:ea typeface="Calibri"/>
              <a:cs typeface="Calibri"/>
              <a:sym typeface="Calibri"/>
            </a:endParaRPr>
          </a:p>
        </p:txBody>
      </p:sp>
      <p:sp>
        <p:nvSpPr>
          <p:cNvPr id="891" name="Google Shape;891;p37"/>
          <p:cNvSpPr/>
          <p:nvPr/>
        </p:nvSpPr>
        <p:spPr>
          <a:xfrm>
            <a:off x="1147536" y="5421920"/>
            <a:ext cx="7506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92" name="Google Shape;892;p37"/>
          <p:cNvSpPr/>
          <p:nvPr/>
        </p:nvSpPr>
        <p:spPr>
          <a:xfrm>
            <a:off x="660948" y="6352388"/>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93" name="Google Shape;893;p37"/>
          <p:cNvSpPr/>
          <p:nvPr/>
        </p:nvSpPr>
        <p:spPr>
          <a:xfrm>
            <a:off x="5737512" y="6410917"/>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94" name="Google Shape;894;p37"/>
          <p:cNvSpPr/>
          <p:nvPr/>
        </p:nvSpPr>
        <p:spPr>
          <a:xfrm rot="5400000">
            <a:off x="606804" y="4433135"/>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95" name="Google Shape;895;p37"/>
          <p:cNvSpPr/>
          <p:nvPr/>
        </p:nvSpPr>
        <p:spPr>
          <a:xfrm rot="5400000">
            <a:off x="5683344" y="4433135"/>
            <a:ext cx="2700000" cy="2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96" name="Google Shape;896;p37"/>
          <p:cNvSpPr/>
          <p:nvPr/>
        </p:nvSpPr>
        <p:spPr>
          <a:xfrm>
            <a:off x="228600" y="2759088"/>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Calibri"/>
                <a:ea typeface="Calibri"/>
                <a:cs typeface="Calibri"/>
                <a:sym typeface="Calibri"/>
              </a:rPr>
              <a:t>Apkārtne</a:t>
            </a:r>
            <a:endParaRPr b="1" sz="2200">
              <a:solidFill>
                <a:schemeClr val="lt1"/>
              </a:solidFill>
              <a:latin typeface="Calibri"/>
              <a:ea typeface="Calibri"/>
              <a:cs typeface="Calibri"/>
              <a:sym typeface="Calibri"/>
            </a:endParaRPr>
          </a:p>
        </p:txBody>
      </p:sp>
      <p:sp>
        <p:nvSpPr>
          <p:cNvPr id="897" name="Google Shape;897;p37"/>
          <p:cNvSpPr/>
          <p:nvPr/>
        </p:nvSpPr>
        <p:spPr>
          <a:xfrm>
            <a:off x="5305164" y="2759088"/>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Piegādātāji</a:t>
            </a:r>
            <a:endParaRPr b="1" sz="2100">
              <a:solidFill>
                <a:schemeClr val="lt1"/>
              </a:solidFill>
              <a:latin typeface="Calibri"/>
              <a:ea typeface="Calibri"/>
              <a:cs typeface="Calibri"/>
              <a:sym typeface="Calibri"/>
            </a:endParaRPr>
          </a:p>
        </p:txBody>
      </p:sp>
      <p:sp>
        <p:nvSpPr>
          <p:cNvPr id="898" name="Google Shape;898;p37"/>
          <p:cNvSpPr/>
          <p:nvPr/>
        </p:nvSpPr>
        <p:spPr>
          <a:xfrm>
            <a:off x="283368" y="7581901"/>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Sistēma</a:t>
            </a:r>
            <a:endParaRPr b="1" sz="2100">
              <a:solidFill>
                <a:schemeClr val="lt1"/>
              </a:solidFill>
              <a:latin typeface="Calibri"/>
              <a:ea typeface="Calibri"/>
              <a:cs typeface="Calibri"/>
              <a:sym typeface="Calibri"/>
            </a:endParaRPr>
          </a:p>
        </p:txBody>
      </p:sp>
      <p:sp>
        <p:nvSpPr>
          <p:cNvPr id="899" name="Google Shape;899;p37"/>
          <p:cNvSpPr/>
          <p:nvPr/>
        </p:nvSpPr>
        <p:spPr>
          <a:xfrm>
            <a:off x="5413176" y="7581901"/>
            <a:ext cx="1781436" cy="68579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Prasmes</a:t>
            </a:r>
            <a:endParaRPr b="1" sz="2100">
              <a:solidFill>
                <a:schemeClr val="lt1"/>
              </a:solidFill>
              <a:latin typeface="Calibri"/>
              <a:ea typeface="Calibri"/>
              <a:cs typeface="Calibri"/>
              <a:sym typeface="Calibri"/>
            </a:endParaRPr>
          </a:p>
        </p:txBody>
      </p:sp>
      <p:sp>
        <p:nvSpPr>
          <p:cNvPr id="900" name="Google Shape;900;p37"/>
          <p:cNvSpPr txBox="1"/>
          <p:nvPr/>
        </p:nvSpPr>
        <p:spPr>
          <a:xfrm>
            <a:off x="13868400" y="4189155"/>
            <a:ext cx="4419600" cy="107721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Apkārtne – vide,</a:t>
            </a:r>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Piegādātāji vai apakšpiegādātāji,</a:t>
            </a:r>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Sistēma – pretējā gadījumā process,</a:t>
            </a:r>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Calibri"/>
                <a:ea typeface="Calibri"/>
                <a:cs typeface="Calibri"/>
                <a:sym typeface="Calibri"/>
              </a:rPr>
              <a:t>Prasmes - personāla prasmes.</a:t>
            </a:r>
            <a:endParaRPr sz="1600">
              <a:solidFill>
                <a:schemeClr val="dk1"/>
              </a:solidFill>
              <a:latin typeface="Calibri"/>
              <a:ea typeface="Calibri"/>
              <a:cs typeface="Calibri"/>
              <a:sym typeface="Calibri"/>
            </a:endParaRPr>
          </a:p>
        </p:txBody>
      </p:sp>
      <p:sp>
        <p:nvSpPr>
          <p:cNvPr id="901" name="Google Shape;901;p37"/>
          <p:cNvSpPr/>
          <p:nvPr/>
        </p:nvSpPr>
        <p:spPr>
          <a:xfrm>
            <a:off x="11666207" y="7353300"/>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902" name="Google Shape;902;p37"/>
          <p:cNvSpPr/>
          <p:nvPr/>
        </p:nvSpPr>
        <p:spPr>
          <a:xfrm>
            <a:off x="12496800" y="7228114"/>
            <a:ext cx="50292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Fishbone Diagram Explained with Example: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5">
                  <a:extLst>
                    <a:ext uri="{A12FA001-AC4F-418D-AE19-62706E023703}">
                      <ahyp:hlinkClr val="tx"/>
                    </a:ext>
                  </a:extLst>
                </a:hlinkClick>
              </a:rPr>
              <a:t>https://www.youtube.com/watch?v=JbRx5pw-efg</a:t>
            </a:r>
            <a:r>
              <a:rPr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Fish bone diagram (cause and effect):</a:t>
            </a:r>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6">
                  <a:extLst>
                    <a:ext uri="{A12FA001-AC4F-418D-AE19-62706E023703}">
                      <ahyp:hlinkClr val="tx"/>
                    </a:ext>
                  </a:extLst>
                </a:hlinkClick>
              </a:rPr>
              <a:t>https://www.youtube.com/watch?v=r_HWzOnvNnU</a:t>
            </a:r>
            <a:endParaRPr sz="1600">
              <a:solidFill>
                <a:schemeClr val="dk1"/>
              </a:solidFill>
              <a:latin typeface="Calibri"/>
              <a:ea typeface="Calibri"/>
              <a:cs typeface="Calibri"/>
              <a:sym typeface="Calibri"/>
            </a:endParaRPr>
          </a:p>
        </p:txBody>
      </p:sp>
      <p:sp>
        <p:nvSpPr>
          <p:cNvPr id="903" name="Google Shape;903;p37"/>
          <p:cNvSpPr/>
          <p:nvPr/>
        </p:nvSpPr>
        <p:spPr>
          <a:xfrm>
            <a:off x="11840711" y="7581900"/>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250"/>
                                  </p:stCondLst>
                                  <p:childTnLst>
                                    <p:set>
                                      <p:cBhvr>
                                        <p:cTn dur="1" fill="hold">
                                          <p:stCondLst>
                                            <p:cond delay="0"/>
                                          </p:stCondLst>
                                        </p:cTn>
                                        <p:tgtEl>
                                          <p:spTgt spid="89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250"/>
                                  </p:stCondLst>
                                  <p:childTnLst>
                                    <p:set>
                                      <p:cBhvr>
                                        <p:cTn dur="1" fill="hold">
                                          <p:stCondLst>
                                            <p:cond delay="0"/>
                                          </p:stCondLst>
                                        </p:cTn>
                                        <p:tgtEl>
                                          <p:spTgt spid="890"/>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250"/>
                                  </p:stCondLst>
                                  <p:childTnLst>
                                    <p:set>
                                      <p:cBhvr>
                                        <p:cTn dur="1" fill="hold">
                                          <p:stCondLst>
                                            <p:cond delay="0"/>
                                          </p:stCondLst>
                                        </p:cTn>
                                        <p:tgtEl>
                                          <p:spTgt spid="890"/>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250"/>
                                  </p:stCondLst>
                                  <p:childTnLst>
                                    <p:set>
                                      <p:cBhvr>
                                        <p:cTn dur="1" fill="hold">
                                          <p:stCondLst>
                                            <p:cond delay="0"/>
                                          </p:stCondLst>
                                        </p:cTn>
                                        <p:tgtEl>
                                          <p:spTgt spid="892"/>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250"/>
                                  </p:stCondLst>
                                  <p:childTnLst>
                                    <p:set>
                                      <p:cBhvr>
                                        <p:cTn dur="1" fill="hold">
                                          <p:stCondLst>
                                            <p:cond delay="0"/>
                                          </p:stCondLst>
                                        </p:cTn>
                                        <p:tgtEl>
                                          <p:spTgt spid="893"/>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250"/>
                                  </p:stCondLst>
                                  <p:childTnLst>
                                    <p:set>
                                      <p:cBhvr>
                                        <p:cTn dur="1" fill="hold">
                                          <p:stCondLst>
                                            <p:cond delay="0"/>
                                          </p:stCondLst>
                                        </p:cTn>
                                        <p:tgtEl>
                                          <p:spTgt spid="894"/>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250"/>
                                  </p:stCondLst>
                                  <p:childTnLst>
                                    <p:set>
                                      <p:cBhvr>
                                        <p:cTn dur="1" fill="hold">
                                          <p:stCondLst>
                                            <p:cond delay="0"/>
                                          </p:stCondLst>
                                        </p:cTn>
                                        <p:tgtEl>
                                          <p:spTgt spid="895"/>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250"/>
                                  </p:stCondLst>
                                  <p:childTnLst>
                                    <p:set>
                                      <p:cBhvr>
                                        <p:cTn dur="1" fill="hold">
                                          <p:stCondLst>
                                            <p:cond delay="0"/>
                                          </p:stCondLst>
                                        </p:cTn>
                                        <p:tgtEl>
                                          <p:spTgt spid="896"/>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250"/>
                                  </p:stCondLst>
                                  <p:childTnLst>
                                    <p:set>
                                      <p:cBhvr>
                                        <p:cTn dur="1" fill="hold">
                                          <p:stCondLst>
                                            <p:cond delay="0"/>
                                          </p:stCondLst>
                                        </p:cTn>
                                        <p:tgtEl>
                                          <p:spTgt spid="897"/>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250"/>
                                  </p:stCondLst>
                                  <p:childTnLst>
                                    <p:set>
                                      <p:cBhvr>
                                        <p:cTn dur="1" fill="hold">
                                          <p:stCondLst>
                                            <p:cond delay="0"/>
                                          </p:stCondLst>
                                        </p:cTn>
                                        <p:tgtEl>
                                          <p:spTgt spid="898"/>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250"/>
                                  </p:stCondLst>
                                  <p:childTnLst>
                                    <p:set>
                                      <p:cBhvr>
                                        <p:cTn dur="1" fill="hold">
                                          <p:stCondLst>
                                            <p:cond delay="0"/>
                                          </p:stCondLst>
                                        </p:cTn>
                                        <p:tgtEl>
                                          <p:spTgt spid="899"/>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500"/>
                                  </p:stCondLst>
                                  <p:childTnLst>
                                    <p:set>
                                      <p:cBhvr>
                                        <p:cTn dur="1" fill="hold">
                                          <p:stCondLst>
                                            <p:cond delay="0"/>
                                          </p:stCondLst>
                                        </p:cTn>
                                        <p:tgtEl>
                                          <p:spTgt spid="901"/>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500"/>
                                  </p:stCondLst>
                                  <p:childTnLst>
                                    <p:set>
                                      <p:cBhvr>
                                        <p:cTn dur="1" fill="hold">
                                          <p:stCondLst>
                                            <p:cond delay="0"/>
                                          </p:stCondLst>
                                        </p:cTn>
                                        <p:tgtEl>
                                          <p:spTgt spid="902"/>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500"/>
                                  </p:stCondLst>
                                  <p:childTnLst>
                                    <p:set>
                                      <p:cBhvr>
                                        <p:cTn dur="1" fill="hold">
                                          <p:stCondLst>
                                            <p:cond delay="0"/>
                                          </p:stCondLst>
                                        </p:cTn>
                                        <p:tgtEl>
                                          <p:spTgt spid="9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38"/>
          <p:cNvSpPr txBox="1"/>
          <p:nvPr/>
        </p:nvSpPr>
        <p:spPr>
          <a:xfrm>
            <a:off x="938055" y="1485900"/>
            <a:ext cx="16587945" cy="5456622"/>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Raport G8D</a:t>
            </a:r>
            <a:endParaRPr/>
          </a:p>
          <a:p>
            <a:pPr indent="0" lvl="0" marL="0" marR="0" rtl="0" algn="l">
              <a:spcBef>
                <a:spcPts val="600"/>
              </a:spcBef>
              <a:spcAft>
                <a:spcPts val="0"/>
              </a:spcAft>
              <a:buNone/>
            </a:pPr>
            <a:r>
              <a:rPr lang="en-US" sz="2800">
                <a:solidFill>
                  <a:schemeClr val="dk1"/>
                </a:solidFill>
                <a:latin typeface="Calibri"/>
                <a:ea typeface="Calibri"/>
                <a:cs typeface="Calibri"/>
                <a:sym typeface="Calibri"/>
              </a:rPr>
              <a:t>Globālās 8 disciplīnas - G8D - (visaptverošās 8 disciplīnas) - ir tehniska rakstura radoša problēmu risināšanas metode.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1972. gada sākums — Mil-Std-1520 militārais standarts "Koriģējošās darbības un izvietošanas sistēmas neatbilstošiem materiāliem", uz ko atsaucās Ford Motor Company inženieri, 1987. gadā izstrādājot un ieviešot jaunu pieeju problēmu risināšanai, ko sauca par 8D — astoņām disciplīnām vai TOPS uz komandu orientētu problēmu Risināšana.</a:t>
            </a:r>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8D pamatideja ir pareizi noteikt problēmas cēloni un veikt šādas darbības, lai novērstu problēmas atkārtošanos.</a:t>
            </a:r>
            <a:endParaRPr b="1" sz="2800">
              <a:solidFill>
                <a:schemeClr val="dk1"/>
              </a:solidFill>
              <a:latin typeface="Calibri"/>
              <a:ea typeface="Calibri"/>
              <a:cs typeface="Calibri"/>
              <a:sym typeface="Calibri"/>
            </a:endParaRPr>
          </a:p>
        </p:txBody>
      </p:sp>
      <p:sp>
        <p:nvSpPr>
          <p:cNvPr id="910" name="Google Shape;910;p3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911" name="Google Shape;911;p3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912" name="Google Shape;912;p3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913" name="Google Shape;913;p38"/>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39"/>
          <p:cNvSpPr txBox="1"/>
          <p:nvPr/>
        </p:nvSpPr>
        <p:spPr>
          <a:xfrm>
            <a:off x="938055" y="876300"/>
            <a:ext cx="16587945" cy="2242922"/>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r>
              <a:rPr b="1" lang="en-US" sz="1000">
                <a:solidFill>
                  <a:srgbClr val="243255"/>
                </a:solidFill>
                <a:latin typeface="Calibri"/>
                <a:ea typeface="Calibri"/>
                <a:cs typeface="Calibri"/>
                <a:sym typeface="Calibri"/>
              </a:rPr>
              <a:t>`</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G8D report</a:t>
            </a:r>
            <a:endParaRPr/>
          </a:p>
          <a:p>
            <a:pPr indent="0" lvl="0" marL="0" marR="0" rtl="0" algn="l">
              <a:spcBef>
                <a:spcPts val="600"/>
              </a:spcBef>
              <a:spcAft>
                <a:spcPts val="0"/>
              </a:spcAft>
              <a:buNone/>
            </a:pPr>
            <a:r>
              <a:rPr b="1" lang="en-US" sz="2600">
                <a:solidFill>
                  <a:schemeClr val="dk1"/>
                </a:solidFill>
                <a:latin typeface="Calibri"/>
                <a:ea typeface="Calibri"/>
                <a:cs typeface="Calibri"/>
                <a:sym typeface="Calibri"/>
              </a:rPr>
              <a:t>G8D metodes stadijas :</a:t>
            </a:r>
            <a:endParaRPr b="1" sz="26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p:txBody>
      </p:sp>
      <p:sp>
        <p:nvSpPr>
          <p:cNvPr id="920" name="Google Shape;920;p3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921" name="Google Shape;921;p3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922" name="Google Shape;922;p3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923" name="Google Shape;923;p39"/>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grpSp>
        <p:nvGrpSpPr>
          <p:cNvPr id="924" name="Google Shape;924;p39"/>
          <p:cNvGrpSpPr/>
          <p:nvPr/>
        </p:nvGrpSpPr>
        <p:grpSpPr>
          <a:xfrm>
            <a:off x="4267200" y="2023289"/>
            <a:ext cx="12191999" cy="6164221"/>
            <a:chOff x="0" y="3989"/>
            <a:chExt cx="12191999" cy="6164221"/>
          </a:xfrm>
        </p:grpSpPr>
        <p:sp>
          <p:nvSpPr>
            <p:cNvPr id="925" name="Google Shape;925;p39"/>
            <p:cNvSpPr/>
            <p:nvPr/>
          </p:nvSpPr>
          <p:spPr>
            <a:xfrm rot="5400000">
              <a:off x="-111325" y="115314"/>
              <a:ext cx="742168" cy="519518"/>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9"/>
            <p:cNvSpPr txBox="1"/>
            <p:nvPr/>
          </p:nvSpPr>
          <p:spPr>
            <a:xfrm>
              <a:off x="0" y="263748"/>
              <a:ext cx="519518" cy="22265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b="1" lang="en-US" sz="2200">
                  <a:solidFill>
                    <a:schemeClr val="lt1"/>
                  </a:solidFill>
                  <a:latin typeface="Calibri"/>
                  <a:ea typeface="Calibri"/>
                  <a:cs typeface="Calibri"/>
                  <a:sym typeface="Calibri"/>
                </a:rPr>
                <a:t>D0</a:t>
              </a:r>
              <a:endParaRPr/>
            </a:p>
          </p:txBody>
        </p:sp>
        <p:sp>
          <p:nvSpPr>
            <p:cNvPr id="927" name="Google Shape;927;p39"/>
            <p:cNvSpPr/>
            <p:nvPr/>
          </p:nvSpPr>
          <p:spPr>
            <a:xfrm rot="5400000">
              <a:off x="6114427" y="-5590919"/>
              <a:ext cx="482663" cy="11672481"/>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9"/>
            <p:cNvSpPr txBox="1"/>
            <p:nvPr/>
          </p:nvSpPr>
          <p:spPr>
            <a:xfrm>
              <a:off x="519518" y="27552"/>
              <a:ext cx="11648919" cy="43553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Sagatavošanās procesam.</a:t>
              </a:r>
              <a:endParaRPr b="1" i="0" sz="2200" u="none" cap="none" strike="noStrike">
                <a:solidFill>
                  <a:schemeClr val="dk1"/>
                </a:solidFill>
                <a:latin typeface="Calibri"/>
                <a:ea typeface="Calibri"/>
                <a:cs typeface="Calibri"/>
                <a:sym typeface="Calibri"/>
              </a:endParaRPr>
            </a:p>
          </p:txBody>
        </p:sp>
        <p:sp>
          <p:nvSpPr>
            <p:cNvPr id="929" name="Google Shape;929;p39"/>
            <p:cNvSpPr/>
            <p:nvPr/>
          </p:nvSpPr>
          <p:spPr>
            <a:xfrm rot="5400000">
              <a:off x="-111325" y="793071"/>
              <a:ext cx="742168" cy="519518"/>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9"/>
            <p:cNvSpPr txBox="1"/>
            <p:nvPr/>
          </p:nvSpPr>
          <p:spPr>
            <a:xfrm>
              <a:off x="0" y="941505"/>
              <a:ext cx="519518" cy="22265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b="1" lang="en-US" sz="2200">
                  <a:solidFill>
                    <a:schemeClr val="lt1"/>
                  </a:solidFill>
                  <a:latin typeface="Calibri"/>
                  <a:ea typeface="Calibri"/>
                  <a:cs typeface="Calibri"/>
                  <a:sym typeface="Calibri"/>
                </a:rPr>
                <a:t>D1</a:t>
              </a:r>
              <a:endParaRPr/>
            </a:p>
          </p:txBody>
        </p:sp>
        <p:sp>
          <p:nvSpPr>
            <p:cNvPr id="931" name="Google Shape;931;p39"/>
            <p:cNvSpPr/>
            <p:nvPr/>
          </p:nvSpPr>
          <p:spPr>
            <a:xfrm rot="5400000">
              <a:off x="6114554" y="-4913290"/>
              <a:ext cx="482409" cy="11672481"/>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9"/>
            <p:cNvSpPr txBox="1"/>
            <p:nvPr/>
          </p:nvSpPr>
          <p:spPr>
            <a:xfrm>
              <a:off x="519519" y="705294"/>
              <a:ext cx="11648932" cy="435311"/>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Komandas izvēle.</a:t>
              </a:r>
              <a:endParaRPr b="1" i="0" sz="2200" u="none" cap="none" strike="noStrike">
                <a:solidFill>
                  <a:schemeClr val="dk1"/>
                </a:solidFill>
                <a:latin typeface="Calibri"/>
                <a:ea typeface="Calibri"/>
                <a:cs typeface="Calibri"/>
                <a:sym typeface="Calibri"/>
              </a:endParaRPr>
            </a:p>
          </p:txBody>
        </p:sp>
        <p:sp>
          <p:nvSpPr>
            <p:cNvPr id="933" name="Google Shape;933;p39"/>
            <p:cNvSpPr/>
            <p:nvPr/>
          </p:nvSpPr>
          <p:spPr>
            <a:xfrm rot="5400000">
              <a:off x="-111325" y="1470827"/>
              <a:ext cx="742168" cy="519518"/>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9"/>
            <p:cNvSpPr txBox="1"/>
            <p:nvPr/>
          </p:nvSpPr>
          <p:spPr>
            <a:xfrm>
              <a:off x="0" y="1619261"/>
              <a:ext cx="519518" cy="22265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b="1" lang="en-US" sz="2200">
                  <a:solidFill>
                    <a:schemeClr val="lt1"/>
                  </a:solidFill>
                  <a:latin typeface="Calibri"/>
                  <a:ea typeface="Calibri"/>
                  <a:cs typeface="Calibri"/>
                  <a:sym typeface="Calibri"/>
                </a:rPr>
                <a:t>D2</a:t>
              </a:r>
              <a:endParaRPr/>
            </a:p>
          </p:txBody>
        </p:sp>
        <p:sp>
          <p:nvSpPr>
            <p:cNvPr id="935" name="Google Shape;935;p39"/>
            <p:cNvSpPr/>
            <p:nvPr/>
          </p:nvSpPr>
          <p:spPr>
            <a:xfrm rot="5400000">
              <a:off x="6114554" y="-4235533"/>
              <a:ext cx="482409" cy="11672481"/>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9"/>
            <p:cNvSpPr txBox="1"/>
            <p:nvPr/>
          </p:nvSpPr>
          <p:spPr>
            <a:xfrm>
              <a:off x="519519" y="1383051"/>
              <a:ext cx="11648932" cy="435311"/>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Problēmas apraksts.</a:t>
              </a:r>
              <a:endParaRPr b="1" i="0" sz="2200" u="none" cap="none" strike="noStrike">
                <a:solidFill>
                  <a:schemeClr val="dk1"/>
                </a:solidFill>
                <a:latin typeface="Calibri"/>
                <a:ea typeface="Calibri"/>
                <a:cs typeface="Calibri"/>
                <a:sym typeface="Calibri"/>
              </a:endParaRPr>
            </a:p>
          </p:txBody>
        </p:sp>
        <p:sp>
          <p:nvSpPr>
            <p:cNvPr id="937" name="Google Shape;937;p39"/>
            <p:cNvSpPr/>
            <p:nvPr/>
          </p:nvSpPr>
          <p:spPr>
            <a:xfrm rot="5400000">
              <a:off x="-111325" y="2148584"/>
              <a:ext cx="742168" cy="519518"/>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9"/>
            <p:cNvSpPr txBox="1"/>
            <p:nvPr/>
          </p:nvSpPr>
          <p:spPr>
            <a:xfrm>
              <a:off x="0" y="2297018"/>
              <a:ext cx="519518" cy="22265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b="1" lang="en-US" sz="2200">
                  <a:solidFill>
                    <a:schemeClr val="lt1"/>
                  </a:solidFill>
                  <a:latin typeface="Calibri"/>
                  <a:ea typeface="Calibri"/>
                  <a:cs typeface="Calibri"/>
                  <a:sym typeface="Calibri"/>
                </a:rPr>
                <a:t>D3</a:t>
              </a:r>
              <a:endParaRPr/>
            </a:p>
          </p:txBody>
        </p:sp>
        <p:sp>
          <p:nvSpPr>
            <p:cNvPr id="939" name="Google Shape;939;p39"/>
            <p:cNvSpPr/>
            <p:nvPr/>
          </p:nvSpPr>
          <p:spPr>
            <a:xfrm rot="5400000">
              <a:off x="6114554" y="-3557776"/>
              <a:ext cx="482409" cy="11672481"/>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9"/>
            <p:cNvSpPr txBox="1"/>
            <p:nvPr/>
          </p:nvSpPr>
          <p:spPr>
            <a:xfrm>
              <a:off x="519519" y="2060808"/>
              <a:ext cx="11648932" cy="435311"/>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Pagaidu darbību īstenošana un pārbaude.</a:t>
              </a:r>
              <a:endParaRPr b="1" i="0" sz="2200" u="none" cap="none" strike="noStrike">
                <a:solidFill>
                  <a:schemeClr val="dk1"/>
                </a:solidFill>
                <a:latin typeface="Calibri"/>
                <a:ea typeface="Calibri"/>
                <a:cs typeface="Calibri"/>
                <a:sym typeface="Calibri"/>
              </a:endParaRPr>
            </a:p>
          </p:txBody>
        </p:sp>
        <p:sp>
          <p:nvSpPr>
            <p:cNvPr id="941" name="Google Shape;941;p39"/>
            <p:cNvSpPr/>
            <p:nvPr/>
          </p:nvSpPr>
          <p:spPr>
            <a:xfrm rot="5400000">
              <a:off x="-111325" y="2826340"/>
              <a:ext cx="742168" cy="519518"/>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9"/>
            <p:cNvSpPr txBox="1"/>
            <p:nvPr/>
          </p:nvSpPr>
          <p:spPr>
            <a:xfrm>
              <a:off x="0" y="2974774"/>
              <a:ext cx="519518" cy="22265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b="1" lang="en-US" sz="2200">
                  <a:solidFill>
                    <a:schemeClr val="lt1"/>
                  </a:solidFill>
                  <a:latin typeface="Calibri"/>
                  <a:ea typeface="Calibri"/>
                  <a:cs typeface="Calibri"/>
                  <a:sym typeface="Calibri"/>
                </a:rPr>
                <a:t>D4. </a:t>
              </a:r>
              <a:endParaRPr/>
            </a:p>
          </p:txBody>
        </p:sp>
        <p:sp>
          <p:nvSpPr>
            <p:cNvPr id="943" name="Google Shape;943;p39"/>
            <p:cNvSpPr/>
            <p:nvPr/>
          </p:nvSpPr>
          <p:spPr>
            <a:xfrm rot="5400000">
              <a:off x="6114554" y="-2880020"/>
              <a:ext cx="482409" cy="11672481"/>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9"/>
            <p:cNvSpPr txBox="1"/>
            <p:nvPr/>
          </p:nvSpPr>
          <p:spPr>
            <a:xfrm>
              <a:off x="519519" y="2738564"/>
              <a:ext cx="11648932" cy="435311"/>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Pamatcēloņu noteikšana un pārbaude.</a:t>
              </a:r>
              <a:endParaRPr b="1" i="0" sz="2200" u="none" cap="none" strike="noStrike">
                <a:solidFill>
                  <a:schemeClr val="dk1"/>
                </a:solidFill>
                <a:latin typeface="Calibri"/>
                <a:ea typeface="Calibri"/>
                <a:cs typeface="Calibri"/>
                <a:sym typeface="Calibri"/>
              </a:endParaRPr>
            </a:p>
          </p:txBody>
        </p:sp>
        <p:sp>
          <p:nvSpPr>
            <p:cNvPr id="945" name="Google Shape;945;p39"/>
            <p:cNvSpPr/>
            <p:nvPr/>
          </p:nvSpPr>
          <p:spPr>
            <a:xfrm rot="5400000">
              <a:off x="-111325" y="3504097"/>
              <a:ext cx="742168" cy="519518"/>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9"/>
            <p:cNvSpPr txBox="1"/>
            <p:nvPr/>
          </p:nvSpPr>
          <p:spPr>
            <a:xfrm>
              <a:off x="0" y="3652531"/>
              <a:ext cx="519518" cy="22265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b="1" lang="en-US" sz="2200">
                  <a:solidFill>
                    <a:schemeClr val="lt1"/>
                  </a:solidFill>
                  <a:latin typeface="Calibri"/>
                  <a:ea typeface="Calibri"/>
                  <a:cs typeface="Calibri"/>
                  <a:sym typeface="Calibri"/>
                </a:rPr>
                <a:t>D5. </a:t>
              </a:r>
              <a:endParaRPr/>
            </a:p>
          </p:txBody>
        </p:sp>
        <p:sp>
          <p:nvSpPr>
            <p:cNvPr id="947" name="Google Shape;947;p39"/>
            <p:cNvSpPr/>
            <p:nvPr/>
          </p:nvSpPr>
          <p:spPr>
            <a:xfrm rot="5400000">
              <a:off x="6114554" y="-2202263"/>
              <a:ext cx="482409" cy="11672481"/>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9"/>
            <p:cNvSpPr txBox="1"/>
            <p:nvPr/>
          </p:nvSpPr>
          <p:spPr>
            <a:xfrm>
              <a:off x="519519" y="3416321"/>
              <a:ext cx="11648932" cy="435311"/>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Korektīvo darbību pārbaude.</a:t>
              </a:r>
              <a:endParaRPr b="1" i="0" sz="2200" u="none" cap="none" strike="noStrike">
                <a:solidFill>
                  <a:schemeClr val="dk1"/>
                </a:solidFill>
                <a:latin typeface="Calibri"/>
                <a:ea typeface="Calibri"/>
                <a:cs typeface="Calibri"/>
                <a:sym typeface="Calibri"/>
              </a:endParaRPr>
            </a:p>
          </p:txBody>
        </p:sp>
        <p:sp>
          <p:nvSpPr>
            <p:cNvPr id="949" name="Google Shape;949;p39"/>
            <p:cNvSpPr/>
            <p:nvPr/>
          </p:nvSpPr>
          <p:spPr>
            <a:xfrm rot="5400000">
              <a:off x="-111325" y="4181853"/>
              <a:ext cx="742168" cy="519518"/>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9"/>
            <p:cNvSpPr txBox="1"/>
            <p:nvPr/>
          </p:nvSpPr>
          <p:spPr>
            <a:xfrm>
              <a:off x="0" y="4330287"/>
              <a:ext cx="519518" cy="22265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b="1" lang="en-US" sz="2200">
                  <a:solidFill>
                    <a:schemeClr val="lt1"/>
                  </a:solidFill>
                  <a:latin typeface="Calibri"/>
                  <a:ea typeface="Calibri"/>
                  <a:cs typeface="Calibri"/>
                  <a:sym typeface="Calibri"/>
                </a:rPr>
                <a:t>D6. </a:t>
              </a:r>
              <a:endParaRPr/>
            </a:p>
          </p:txBody>
        </p:sp>
        <p:sp>
          <p:nvSpPr>
            <p:cNvPr id="951" name="Google Shape;951;p39"/>
            <p:cNvSpPr/>
            <p:nvPr/>
          </p:nvSpPr>
          <p:spPr>
            <a:xfrm rot="5400000">
              <a:off x="6114554" y="-1524507"/>
              <a:ext cx="482409" cy="11672481"/>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9"/>
            <p:cNvSpPr txBox="1"/>
            <p:nvPr/>
          </p:nvSpPr>
          <p:spPr>
            <a:xfrm>
              <a:off x="519519" y="4094077"/>
              <a:ext cx="11648932" cy="435311"/>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Pastāvīgu koriģējošu darbību īstenošana.</a:t>
              </a:r>
              <a:endParaRPr b="1" i="0" sz="2200" u="none" cap="none" strike="noStrike">
                <a:solidFill>
                  <a:schemeClr val="dk1"/>
                </a:solidFill>
                <a:latin typeface="Calibri"/>
                <a:ea typeface="Calibri"/>
                <a:cs typeface="Calibri"/>
                <a:sym typeface="Calibri"/>
              </a:endParaRPr>
            </a:p>
          </p:txBody>
        </p:sp>
        <p:sp>
          <p:nvSpPr>
            <p:cNvPr id="953" name="Google Shape;953;p39"/>
            <p:cNvSpPr/>
            <p:nvPr/>
          </p:nvSpPr>
          <p:spPr>
            <a:xfrm rot="5400000">
              <a:off x="-111325" y="4859610"/>
              <a:ext cx="742168" cy="519518"/>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9"/>
            <p:cNvSpPr txBox="1"/>
            <p:nvPr/>
          </p:nvSpPr>
          <p:spPr>
            <a:xfrm>
              <a:off x="0" y="5008044"/>
              <a:ext cx="519518" cy="22265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b="1" lang="en-US" sz="2200">
                  <a:solidFill>
                    <a:schemeClr val="lt1"/>
                  </a:solidFill>
                  <a:latin typeface="Calibri"/>
                  <a:ea typeface="Calibri"/>
                  <a:cs typeface="Calibri"/>
                  <a:sym typeface="Calibri"/>
                </a:rPr>
                <a:t>D7. </a:t>
              </a:r>
              <a:endParaRPr/>
            </a:p>
          </p:txBody>
        </p:sp>
        <p:sp>
          <p:nvSpPr>
            <p:cNvPr id="955" name="Google Shape;955;p39"/>
            <p:cNvSpPr/>
            <p:nvPr/>
          </p:nvSpPr>
          <p:spPr>
            <a:xfrm rot="5400000">
              <a:off x="6114554" y="-846750"/>
              <a:ext cx="482409" cy="11672481"/>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9"/>
            <p:cNvSpPr txBox="1"/>
            <p:nvPr/>
          </p:nvSpPr>
          <p:spPr>
            <a:xfrm>
              <a:off x="519519" y="4771834"/>
              <a:ext cx="11648932" cy="435311"/>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Aizsardzība pret atkārtošanos.</a:t>
              </a:r>
              <a:endParaRPr b="1" i="0" sz="2200" u="none" cap="none" strike="noStrike">
                <a:solidFill>
                  <a:schemeClr val="dk1"/>
                </a:solidFill>
                <a:latin typeface="Calibri"/>
                <a:ea typeface="Calibri"/>
                <a:cs typeface="Calibri"/>
                <a:sym typeface="Calibri"/>
              </a:endParaRPr>
            </a:p>
          </p:txBody>
        </p:sp>
        <p:sp>
          <p:nvSpPr>
            <p:cNvPr id="957" name="Google Shape;957;p39"/>
            <p:cNvSpPr/>
            <p:nvPr/>
          </p:nvSpPr>
          <p:spPr>
            <a:xfrm rot="5400000">
              <a:off x="-111325" y="5537367"/>
              <a:ext cx="742168" cy="519518"/>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9"/>
            <p:cNvSpPr txBox="1"/>
            <p:nvPr/>
          </p:nvSpPr>
          <p:spPr>
            <a:xfrm>
              <a:off x="0" y="5685801"/>
              <a:ext cx="519518" cy="22265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b="1" lang="en-US" sz="2200">
                  <a:solidFill>
                    <a:schemeClr val="lt1"/>
                  </a:solidFill>
                  <a:latin typeface="Calibri"/>
                  <a:ea typeface="Calibri"/>
                  <a:cs typeface="Calibri"/>
                  <a:sym typeface="Calibri"/>
                </a:rPr>
                <a:t>D8. </a:t>
              </a:r>
              <a:endParaRPr b="1" sz="2200">
                <a:solidFill>
                  <a:srgbClr val="243255"/>
                </a:solidFill>
                <a:latin typeface="Calibri"/>
                <a:ea typeface="Calibri"/>
                <a:cs typeface="Calibri"/>
                <a:sym typeface="Calibri"/>
              </a:endParaRPr>
            </a:p>
          </p:txBody>
        </p:sp>
        <p:sp>
          <p:nvSpPr>
            <p:cNvPr id="959" name="Google Shape;959;p39"/>
            <p:cNvSpPr/>
            <p:nvPr/>
          </p:nvSpPr>
          <p:spPr>
            <a:xfrm rot="5400000">
              <a:off x="6114554" y="-168994"/>
              <a:ext cx="482409" cy="11672481"/>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9"/>
            <p:cNvSpPr txBox="1"/>
            <p:nvPr/>
          </p:nvSpPr>
          <p:spPr>
            <a:xfrm>
              <a:off x="519519" y="5449590"/>
              <a:ext cx="11648932" cy="435311"/>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chemeClr val="dk1"/>
                </a:buClr>
                <a:buSzPts val="2200"/>
                <a:buFont typeface="Calibri"/>
                <a:buChar char="•"/>
              </a:pPr>
              <a:r>
                <a:rPr b="1" i="0" lang="en-US" sz="2200" u="none" cap="none" strike="noStrike">
                  <a:solidFill>
                    <a:schemeClr val="dk1"/>
                  </a:solidFill>
                  <a:latin typeface="Calibri"/>
                  <a:ea typeface="Calibri"/>
                  <a:cs typeface="Calibri"/>
                  <a:sym typeface="Calibri"/>
                </a:rPr>
                <a:t>Komandas un/vai individuālās līdzdalības atzīšana.</a:t>
              </a:r>
              <a:endParaRPr b="1" i="0" sz="2200" u="none" cap="none" strike="noStrike">
                <a:solidFill>
                  <a:srgbClr val="243255"/>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1016000" y="728346"/>
            <a:ext cx="12852400" cy="1490152"/>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en-US" sz="4800">
                <a:solidFill>
                  <a:srgbClr val="E12227"/>
                </a:solidFill>
              </a:rPr>
              <a:t>INDEKSS</a:t>
            </a:r>
            <a:br>
              <a:rPr b="1" lang="en-US" sz="4800">
                <a:solidFill>
                  <a:srgbClr val="E12227"/>
                </a:solidFill>
              </a:rPr>
            </a:br>
            <a:endParaRPr sz="4800">
              <a:solidFill>
                <a:srgbClr val="E12227"/>
              </a:solidFill>
            </a:endParaRPr>
          </a:p>
        </p:txBody>
      </p:sp>
      <p:sp>
        <p:nvSpPr>
          <p:cNvPr id="153" name="Google Shape;153;p4"/>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54" name="Google Shape;154;p4"/>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55" name="Google Shape;155;p4"/>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56" name="Google Shape;156;p4"/>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57" name="Google Shape;157;p4"/>
          <p:cNvSpPr/>
          <p:nvPr/>
        </p:nvSpPr>
        <p:spPr>
          <a:xfrm>
            <a:off x="0" y="2801522"/>
            <a:ext cx="18288000" cy="10160"/>
          </a:xfrm>
          <a:custGeom>
            <a:rect b="b" l="l" r="r" t="t"/>
            <a:pathLst>
              <a:path extrusionOk="0" h="10160" w="18288000">
                <a:moveTo>
                  <a:pt x="18287999" y="10107"/>
                </a:moveTo>
                <a:lnTo>
                  <a:pt x="18287999" y="0"/>
                </a:lnTo>
                <a:lnTo>
                  <a:pt x="0" y="0"/>
                </a:lnTo>
                <a:lnTo>
                  <a:pt x="0" y="10107"/>
                </a:lnTo>
                <a:lnTo>
                  <a:pt x="18287999" y="1010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8" name="Google Shape;158;p4"/>
          <p:cNvSpPr/>
          <p:nvPr/>
        </p:nvSpPr>
        <p:spPr>
          <a:xfrm>
            <a:off x="10896600" y="28625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9" name="Google Shape;159;p4"/>
          <p:cNvSpPr/>
          <p:nvPr/>
        </p:nvSpPr>
        <p:spPr>
          <a:xfrm>
            <a:off x="6248400"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0" name="Google Shape;160;p4"/>
          <p:cNvSpPr/>
          <p:nvPr/>
        </p:nvSpPr>
        <p:spPr>
          <a:xfrm>
            <a:off x="1447800" y="2875122"/>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1" name="Google Shape;161;p4"/>
          <p:cNvSpPr txBox="1"/>
          <p:nvPr/>
        </p:nvSpPr>
        <p:spPr>
          <a:xfrm>
            <a:off x="246958" y="3371499"/>
            <a:ext cx="3962400" cy="3429144"/>
          </a:xfrm>
          <a:prstGeom prst="rect">
            <a:avLst/>
          </a:prstGeom>
          <a:noFill/>
          <a:ln>
            <a:noFill/>
          </a:ln>
        </p:spPr>
        <p:txBody>
          <a:bodyPr anchorCtr="0" anchor="t" bIns="45700" lIns="108000" spcFirstLastPara="1" rIns="108000" wrap="square" tIns="45700">
            <a:spAutoFit/>
          </a:bodyPr>
          <a:lstStyle/>
          <a:p>
            <a:pPr indent="0" lvl="0" marL="12700" marR="0" rtl="0" algn="l">
              <a:lnSpc>
                <a:spcPct val="100000"/>
              </a:lnSpc>
              <a:spcBef>
                <a:spcPts val="0"/>
              </a:spcBef>
              <a:spcAft>
                <a:spcPts val="0"/>
              </a:spcAft>
              <a:buNone/>
            </a:pPr>
            <a:r>
              <a:rPr b="1" lang="en-US" sz="2400">
                <a:solidFill>
                  <a:srgbClr val="243255"/>
                </a:solidFill>
                <a:latin typeface="Calibri"/>
                <a:ea typeface="Calibri"/>
                <a:cs typeface="Calibri"/>
                <a:sym typeface="Calibri"/>
              </a:rPr>
              <a:t>1. vienība:</a:t>
            </a:r>
            <a:endParaRPr b="1" sz="24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2400">
                <a:solidFill>
                  <a:srgbClr val="243255"/>
                </a:solidFill>
                <a:latin typeface="Calibri"/>
                <a:ea typeface="Calibri"/>
                <a:cs typeface="Calibri"/>
                <a:sym typeface="Calibri"/>
              </a:rPr>
              <a:t>Kas ir komplicēta problēma?</a:t>
            </a:r>
            <a:endParaRPr b="1" sz="2400">
              <a:solidFill>
                <a:srgbClr val="243255"/>
              </a:solidFill>
              <a:latin typeface="Calibri"/>
              <a:ea typeface="Calibri"/>
              <a:cs typeface="Calibri"/>
              <a:sym typeface="Calibri"/>
            </a:endParaRPr>
          </a:p>
          <a:p>
            <a:pPr indent="0" lvl="0" marL="0" marR="0" rtl="0" algn="just">
              <a:spcBef>
                <a:spcPts val="0"/>
              </a:spcBef>
              <a:spcAft>
                <a:spcPts val="0"/>
              </a:spcAft>
              <a:buNone/>
            </a:pPr>
            <a:r>
              <a:t/>
            </a:r>
            <a:endParaRPr b="1" sz="2400">
              <a:solidFill>
                <a:srgbClr val="243255"/>
              </a:solidFill>
              <a:latin typeface="Calibri"/>
              <a:ea typeface="Calibri"/>
              <a:cs typeface="Calibri"/>
              <a:sym typeface="Calibri"/>
            </a:endParaRPr>
          </a:p>
          <a:p>
            <a:pPr indent="-152400" lvl="0" marL="171450" marR="0" rtl="0" algn="l">
              <a:spcBef>
                <a:spcPts val="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Atšķirības starp vienkāršām problēmām, sarežģītām problēmām un komplicētām problēmām.</a:t>
            </a:r>
            <a:endParaRPr sz="2000">
              <a:solidFill>
                <a:srgbClr val="000000"/>
              </a:solidFill>
              <a:latin typeface="Calibri"/>
              <a:ea typeface="Calibri"/>
              <a:cs typeface="Calibri"/>
              <a:sym typeface="Calibri"/>
            </a:endParaRPr>
          </a:p>
          <a:p>
            <a:pPr indent="-152400" lvl="0" marL="171450" marR="0" rtl="0" algn="l">
              <a:spcBef>
                <a:spcPts val="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Sarežģījumi salīdzinājumā ar sarežģītību.</a:t>
            </a:r>
            <a:endParaRPr/>
          </a:p>
        </p:txBody>
      </p:sp>
      <p:sp>
        <p:nvSpPr>
          <p:cNvPr id="162" name="Google Shape;162;p4"/>
          <p:cNvSpPr txBox="1"/>
          <p:nvPr/>
        </p:nvSpPr>
        <p:spPr>
          <a:xfrm>
            <a:off x="4209358" y="3369744"/>
            <a:ext cx="5774580" cy="4832092"/>
          </a:xfrm>
          <a:prstGeom prst="rect">
            <a:avLst/>
          </a:prstGeom>
          <a:noFill/>
          <a:ln>
            <a:noFill/>
          </a:ln>
        </p:spPr>
        <p:txBody>
          <a:bodyPr anchorCtr="0" anchor="t" bIns="45700" lIns="108000" spcFirstLastPara="1" rIns="108000" wrap="square" tIns="45700">
            <a:spAutoFit/>
          </a:bodyPr>
          <a:lstStyle/>
          <a:p>
            <a:pPr indent="0" lvl="0" marL="0" marR="0" rtl="0" algn="just">
              <a:spcBef>
                <a:spcPts val="0"/>
              </a:spcBef>
              <a:spcAft>
                <a:spcPts val="0"/>
              </a:spcAft>
              <a:buNone/>
            </a:pPr>
            <a:r>
              <a:rPr b="1" lang="en-US" sz="2400">
                <a:solidFill>
                  <a:srgbClr val="243255"/>
                </a:solidFill>
                <a:latin typeface="Calibri"/>
                <a:ea typeface="Calibri"/>
                <a:cs typeface="Calibri"/>
                <a:sym typeface="Calibri"/>
              </a:rPr>
              <a:t>2. vienība:</a:t>
            </a:r>
            <a:endParaRPr b="1" sz="2400">
              <a:solidFill>
                <a:srgbClr val="243255"/>
              </a:solidFill>
              <a:latin typeface="Calibri"/>
              <a:ea typeface="Calibri"/>
              <a:cs typeface="Calibri"/>
              <a:sym typeface="Calibri"/>
            </a:endParaRPr>
          </a:p>
          <a:p>
            <a:pPr indent="0" lvl="0" marL="0" marR="0" rtl="0" algn="just">
              <a:spcBef>
                <a:spcPts val="0"/>
              </a:spcBef>
              <a:spcAft>
                <a:spcPts val="0"/>
              </a:spcAft>
              <a:buNone/>
            </a:pPr>
            <a:r>
              <a:rPr b="1" lang="en-US" sz="2400">
                <a:solidFill>
                  <a:srgbClr val="243255"/>
                </a:solidFill>
                <a:latin typeface="Calibri"/>
                <a:ea typeface="Calibri"/>
                <a:cs typeface="Calibri"/>
                <a:sym typeface="Calibri"/>
              </a:rPr>
              <a:t>Soļi komplicētu problēmu risināšanā.</a:t>
            </a:r>
            <a:endParaRPr b="1" sz="2400">
              <a:solidFill>
                <a:srgbClr val="243255"/>
              </a:solidFill>
              <a:latin typeface="Calibri"/>
              <a:ea typeface="Calibri"/>
              <a:cs typeface="Calibri"/>
              <a:sym typeface="Calibri"/>
            </a:endParaRPr>
          </a:p>
          <a:p>
            <a:pPr indent="0" lvl="0" marL="0" marR="0" rtl="0" algn="just">
              <a:spcBef>
                <a:spcPts val="0"/>
              </a:spcBef>
              <a:spcAft>
                <a:spcPts val="0"/>
              </a:spcAft>
              <a:buNone/>
            </a:pPr>
            <a:r>
              <a:t/>
            </a:r>
            <a:endParaRPr b="1" sz="2400">
              <a:solidFill>
                <a:srgbClr val="243255"/>
              </a:solidFill>
              <a:latin typeface="Calibri"/>
              <a:ea typeface="Calibri"/>
              <a:cs typeface="Calibri"/>
              <a:sym typeface="Calibri"/>
            </a:endParaRPr>
          </a:p>
          <a:p>
            <a:pPr indent="0" lvl="0" marL="0" marR="0" rtl="0" algn="just">
              <a:spcBef>
                <a:spcPts val="0"/>
              </a:spcBef>
              <a:spcAft>
                <a:spcPts val="0"/>
              </a:spcAft>
              <a:buNone/>
            </a:pPr>
            <a:r>
              <a:t/>
            </a:r>
            <a:endParaRPr b="1" sz="2400">
              <a:solidFill>
                <a:srgbClr val="243255"/>
              </a:solidFill>
              <a:latin typeface="Calibri"/>
              <a:ea typeface="Calibri"/>
              <a:cs typeface="Calibri"/>
              <a:sym typeface="Calibri"/>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Problēmas un tās cēloņu identificēšana.</a:t>
            </a:r>
            <a:endParaRPr sz="1800">
              <a:solidFill>
                <a:schemeClr val="dk1"/>
              </a:solidFill>
              <a:latin typeface="Calibri"/>
              <a:ea typeface="Calibri"/>
              <a:cs typeface="Calibri"/>
              <a:sym typeface="Calibri"/>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Noteiktas problēmas seku apsvēršana.</a:t>
            </a:r>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Risinājumi, kuru pamatā ir smadzeņu darbība.</a:t>
            </a:r>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Ierosināto risinājumu ietekmes pārbaude.</a:t>
            </a:r>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Optimāla problēmas risinājuma izvēle.</a:t>
            </a:r>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Plāna īstenošana. PDCA cikls</a:t>
            </a:r>
            <a:endParaRPr sz="2000">
              <a:solidFill>
                <a:srgbClr val="000000"/>
              </a:solidFill>
              <a:latin typeface="Calibri"/>
              <a:ea typeface="Calibri"/>
              <a:cs typeface="Calibri"/>
              <a:sym typeface="Calibri"/>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Gatavošanās pārmaiņām.</a:t>
            </a:r>
            <a:endParaRPr/>
          </a:p>
          <a:p>
            <a:pPr indent="-190500" lvl="0" marL="342900" marR="0" rtl="0" algn="just">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190500" lvl="0" marL="342900" marR="0" rtl="0" algn="just">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190500" lvl="0" marL="342900" marR="0" rtl="0" algn="just">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p:txBody>
      </p:sp>
      <p:sp>
        <p:nvSpPr>
          <p:cNvPr id="163" name="Google Shape;163;p4"/>
          <p:cNvSpPr txBox="1"/>
          <p:nvPr/>
        </p:nvSpPr>
        <p:spPr>
          <a:xfrm>
            <a:off x="9945838" y="3371499"/>
            <a:ext cx="4258890" cy="5139869"/>
          </a:xfrm>
          <a:prstGeom prst="rect">
            <a:avLst/>
          </a:prstGeom>
          <a:noFill/>
          <a:ln>
            <a:noFill/>
          </a:ln>
        </p:spPr>
        <p:txBody>
          <a:bodyPr anchorCtr="0" anchor="t" bIns="45700" lIns="108000" spcFirstLastPara="1" rIns="108000" wrap="square" tIns="45700">
            <a:spAutoFit/>
          </a:bodyPr>
          <a:lstStyle/>
          <a:p>
            <a:pPr indent="0" lvl="0" marL="0" marR="0" rtl="0" algn="just">
              <a:spcBef>
                <a:spcPts val="0"/>
              </a:spcBef>
              <a:spcAft>
                <a:spcPts val="0"/>
              </a:spcAft>
              <a:buNone/>
            </a:pPr>
            <a:r>
              <a:rPr b="1" lang="en-US" sz="2400">
                <a:solidFill>
                  <a:srgbClr val="243255"/>
                </a:solidFill>
                <a:latin typeface="Calibri"/>
                <a:ea typeface="Calibri"/>
                <a:cs typeface="Calibri"/>
                <a:sym typeface="Calibri"/>
              </a:rPr>
              <a:t>3. vienība:</a:t>
            </a:r>
            <a:endParaRPr b="1" sz="2400">
              <a:solidFill>
                <a:srgbClr val="243255"/>
              </a:solidFill>
              <a:latin typeface="Calibri"/>
              <a:ea typeface="Calibri"/>
              <a:cs typeface="Calibri"/>
              <a:sym typeface="Calibri"/>
            </a:endParaRPr>
          </a:p>
          <a:p>
            <a:pPr indent="0" lvl="0" marL="0" marR="0" rtl="0" algn="l">
              <a:spcBef>
                <a:spcPts val="0"/>
              </a:spcBef>
              <a:spcAft>
                <a:spcPts val="0"/>
              </a:spcAft>
              <a:buNone/>
            </a:pPr>
            <a:r>
              <a:rPr b="1" lang="en-US" sz="2400">
                <a:solidFill>
                  <a:srgbClr val="243255"/>
                </a:solidFill>
                <a:latin typeface="Calibri"/>
                <a:ea typeface="Calibri"/>
                <a:cs typeface="Calibri"/>
                <a:sym typeface="Calibri"/>
              </a:rPr>
              <a:t>Rīki, kas palīdz identificēt</a:t>
            </a:r>
            <a:br>
              <a:rPr b="1" lang="en-US" sz="2400">
                <a:solidFill>
                  <a:srgbClr val="243255"/>
                </a:solidFill>
                <a:latin typeface="Calibri"/>
                <a:ea typeface="Calibri"/>
                <a:cs typeface="Calibri"/>
                <a:sym typeface="Calibri"/>
              </a:rPr>
            </a:br>
            <a:r>
              <a:rPr b="1" lang="en-US" sz="2400">
                <a:solidFill>
                  <a:srgbClr val="243255"/>
                </a:solidFill>
                <a:latin typeface="Calibri"/>
                <a:ea typeface="Calibri"/>
                <a:cs typeface="Calibri"/>
                <a:sym typeface="Calibri"/>
              </a:rPr>
              <a:t>problēmu un tās cēloņus.</a:t>
            </a:r>
            <a:endParaRPr b="1" sz="2400">
              <a:solidFill>
                <a:srgbClr val="243255"/>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243255"/>
              </a:solidFill>
              <a:latin typeface="Calibri"/>
              <a:ea typeface="Calibri"/>
              <a:cs typeface="Calibri"/>
              <a:sym typeface="Calibri"/>
            </a:endParaRPr>
          </a:p>
          <a:p>
            <a:pPr indent="-266700" lvl="0" marL="266700" marR="0" rtl="0" algn="l">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Einšteina problēmu risināšanas formula</a:t>
            </a:r>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Dizaina domāšana.</a:t>
            </a:r>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5 x kāpēc</a:t>
            </a:r>
            <a:endParaRPr sz="2000">
              <a:solidFill>
                <a:srgbClr val="000000"/>
              </a:solidFill>
              <a:latin typeface="Calibri"/>
              <a:ea typeface="Calibri"/>
              <a:cs typeface="Calibri"/>
              <a:sym typeface="Calibri"/>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5 x ko</a:t>
            </a:r>
            <a:endParaRPr sz="2000">
              <a:solidFill>
                <a:srgbClr val="000000"/>
              </a:solidFill>
              <a:latin typeface="Calibri"/>
              <a:ea typeface="Calibri"/>
              <a:cs typeface="Calibri"/>
              <a:sym typeface="Calibri"/>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Išikava diagramma.</a:t>
            </a:r>
            <a:endParaRPr sz="1800">
              <a:solidFill>
                <a:schemeClr val="dk1"/>
              </a:solidFill>
              <a:latin typeface="Calibri"/>
              <a:ea typeface="Calibri"/>
              <a:cs typeface="Calibri"/>
              <a:sym typeface="Calibri"/>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8D ziņojums.</a:t>
            </a:r>
            <a:endParaRPr/>
          </a:p>
          <a:p>
            <a:pPr indent="-266700" lvl="0" marL="266700" marR="0" rtl="0" algn="just">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CATWOE analīze.</a:t>
            </a:r>
            <a:endParaRPr/>
          </a:p>
          <a:p>
            <a:pPr indent="-190500" lvl="0" marL="342900" marR="0" rtl="0" algn="just">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190500" lvl="0" marL="342900" marR="0" rtl="0" algn="just">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190500" lvl="0" marL="342900" marR="0" rtl="0" algn="just">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p:txBody>
      </p:sp>
      <p:sp>
        <p:nvSpPr>
          <p:cNvPr id="164" name="Google Shape;164;p4"/>
          <p:cNvSpPr/>
          <p:nvPr/>
        </p:nvSpPr>
        <p:spPr>
          <a:xfrm>
            <a:off x="15240000" y="28625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5" name="Google Shape;165;p4"/>
          <p:cNvSpPr txBox="1"/>
          <p:nvPr/>
        </p:nvSpPr>
        <p:spPr>
          <a:xfrm>
            <a:off x="14630400" y="3371499"/>
            <a:ext cx="3505200" cy="4525200"/>
          </a:xfrm>
          <a:prstGeom prst="rect">
            <a:avLst/>
          </a:prstGeom>
          <a:noFill/>
          <a:ln>
            <a:noFill/>
          </a:ln>
        </p:spPr>
        <p:txBody>
          <a:bodyPr anchorCtr="0" anchor="t" bIns="45700" lIns="108000" spcFirstLastPara="1" rIns="108000" wrap="square" tIns="45700">
            <a:spAutoFit/>
          </a:bodyPr>
          <a:lstStyle/>
          <a:p>
            <a:pPr indent="0" lvl="0" marL="0" marR="0" rtl="0" algn="just">
              <a:spcBef>
                <a:spcPts val="0"/>
              </a:spcBef>
              <a:spcAft>
                <a:spcPts val="0"/>
              </a:spcAft>
              <a:buNone/>
            </a:pPr>
            <a:r>
              <a:rPr b="1" lang="en-US" sz="2400">
                <a:solidFill>
                  <a:srgbClr val="243255"/>
                </a:solidFill>
                <a:latin typeface="Calibri"/>
                <a:ea typeface="Calibri"/>
                <a:cs typeface="Calibri"/>
                <a:sym typeface="Calibri"/>
              </a:rPr>
              <a:t>4. vienība:</a:t>
            </a:r>
            <a:endParaRPr b="1" sz="2400">
              <a:solidFill>
                <a:srgbClr val="243255"/>
              </a:solidFill>
              <a:latin typeface="Calibri"/>
              <a:ea typeface="Calibri"/>
              <a:cs typeface="Calibri"/>
              <a:sym typeface="Calibri"/>
            </a:endParaRPr>
          </a:p>
          <a:p>
            <a:pPr indent="0" lvl="0" marL="0" marR="0" rtl="0" algn="l">
              <a:spcBef>
                <a:spcPts val="0"/>
              </a:spcBef>
              <a:spcAft>
                <a:spcPts val="0"/>
              </a:spcAft>
              <a:buNone/>
            </a:pPr>
            <a:r>
              <a:rPr b="1" lang="en-US" sz="2400">
                <a:solidFill>
                  <a:srgbClr val="243255"/>
                </a:solidFill>
                <a:latin typeface="Calibri"/>
                <a:ea typeface="Calibri"/>
                <a:cs typeface="Calibri"/>
                <a:sym typeface="Calibri"/>
              </a:rPr>
              <a:t>Rīki, kas noder smadzeņu darbības risinājumos.</a:t>
            </a:r>
            <a:endParaRPr b="1" sz="2400">
              <a:solidFill>
                <a:srgbClr val="243255"/>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243255"/>
              </a:solidFill>
              <a:latin typeface="Calibri"/>
              <a:ea typeface="Calibri"/>
              <a:cs typeface="Calibri"/>
              <a:sym typeface="Calibri"/>
            </a:endParaRPr>
          </a:p>
          <a:p>
            <a:pPr indent="-266700" lvl="0" marL="266700" marR="0" rtl="0" algn="l">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Prāta vētra.</a:t>
            </a:r>
            <a:endParaRPr sz="1800">
              <a:solidFill>
                <a:schemeClr val="dk1"/>
              </a:solidFill>
              <a:latin typeface="Calibri"/>
              <a:ea typeface="Calibri"/>
              <a:cs typeface="Calibri"/>
              <a:sym typeface="Calibri"/>
            </a:endParaRPr>
          </a:p>
          <a:p>
            <a:pPr indent="-266700" lvl="0" marL="266700" marR="0" rtl="0" algn="l">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Apgrieztā prāta vētra.</a:t>
            </a:r>
            <a:endParaRPr sz="1800">
              <a:solidFill>
                <a:schemeClr val="dk1"/>
              </a:solidFill>
              <a:latin typeface="Calibri"/>
              <a:ea typeface="Calibri"/>
              <a:cs typeface="Calibri"/>
              <a:sym typeface="Calibri"/>
            </a:endParaRPr>
          </a:p>
          <a:p>
            <a:pPr indent="-266700" lvl="0" marL="266700" marR="0" rtl="0" algn="l">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635 metode.</a:t>
            </a:r>
            <a:endParaRPr/>
          </a:p>
          <a:p>
            <a:pPr indent="-266700" lvl="0" marL="266700" marR="0" rtl="0" algn="l">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S</a:t>
            </a:r>
            <a:r>
              <a:rPr lang="en-US" sz="2000">
                <a:latin typeface="Calibri"/>
                <a:ea typeface="Calibri"/>
                <a:cs typeface="Calibri"/>
                <a:sym typeface="Calibri"/>
              </a:rPr>
              <a:t>C</a:t>
            </a:r>
            <a:r>
              <a:rPr lang="en-US" sz="2000">
                <a:solidFill>
                  <a:srgbClr val="000000"/>
                </a:solidFill>
                <a:latin typeface="Calibri"/>
                <a:ea typeface="Calibri"/>
                <a:cs typeface="Calibri"/>
                <a:sym typeface="Calibri"/>
              </a:rPr>
              <a:t>AMPER.</a:t>
            </a:r>
            <a:endParaRPr sz="1800">
              <a:solidFill>
                <a:schemeClr val="dk1"/>
              </a:solidFill>
              <a:latin typeface="Calibri"/>
              <a:ea typeface="Calibri"/>
              <a:cs typeface="Calibri"/>
              <a:sym typeface="Calibri"/>
            </a:endParaRPr>
          </a:p>
          <a:p>
            <a:pPr indent="-266700" lvl="0" marL="266700" marR="0" rtl="0" algn="l">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Walt Disney metode.</a:t>
            </a:r>
            <a:endParaRPr/>
          </a:p>
          <a:p>
            <a:pPr indent="-266700" lvl="0" marL="266700" marR="0" rtl="0" algn="l">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Pareto diagramma.</a:t>
            </a:r>
            <a:endParaRPr/>
          </a:p>
          <a:p>
            <a:pPr indent="-190500" lvl="0" marL="342900" marR="0" rtl="0" algn="just">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190500" lvl="0" marL="342900" marR="0" rtl="0" algn="just">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a:p>
            <a:pPr indent="-190500" lvl="0" marL="342900" marR="0" rtl="0" algn="just">
              <a:spcBef>
                <a:spcPts val="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60"/>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59"/>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15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164"/>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157"/>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161"/>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162"/>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163"/>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50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40"/>
          <p:cNvSpPr txBox="1"/>
          <p:nvPr/>
        </p:nvSpPr>
        <p:spPr>
          <a:xfrm>
            <a:off x="938055" y="1485900"/>
            <a:ext cx="16587945" cy="5995231"/>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D0: G8D sagatavošana</a:t>
            </a:r>
            <a:endParaRPr sz="1100">
              <a:solidFill>
                <a:schemeClr val="dk1"/>
              </a:solidFill>
              <a:latin typeface="Calibri"/>
              <a:ea typeface="Calibri"/>
              <a:cs typeface="Calibri"/>
              <a:sym typeface="Calibri"/>
            </a:endParaRPr>
          </a:p>
          <a:p>
            <a:pPr indent="-457200" lvl="0" marL="457200" marR="0" rtl="0" algn="l">
              <a:spcBef>
                <a:spcPts val="600"/>
              </a:spcBef>
              <a:spcAft>
                <a:spcPts val="0"/>
              </a:spcAft>
              <a:buClr>
                <a:schemeClr val="dk1"/>
              </a:buClr>
              <a:buSzPts val="2400"/>
              <a:buFont typeface="Calibri"/>
              <a:buAutoNum type="arabicPeriod"/>
            </a:pPr>
            <a:r>
              <a:rPr b="1" lang="en-US" sz="2400">
                <a:solidFill>
                  <a:schemeClr val="dk1"/>
                </a:solidFill>
                <a:latin typeface="Calibri"/>
                <a:ea typeface="Calibri"/>
                <a:cs typeface="Calibri"/>
                <a:sym typeface="Calibri"/>
              </a:rPr>
              <a:t>Problēmas identificēšana.</a:t>
            </a:r>
            <a:endParaRPr/>
          </a:p>
          <a:p>
            <a:pPr indent="-457200" lvl="0" marL="457200" marR="0" rtl="0" algn="l">
              <a:spcBef>
                <a:spcPts val="0"/>
              </a:spcBef>
              <a:spcAft>
                <a:spcPts val="0"/>
              </a:spcAft>
              <a:buClr>
                <a:schemeClr val="dk1"/>
              </a:buClr>
              <a:buSzPts val="2400"/>
              <a:buFont typeface="Calibri"/>
              <a:buAutoNum type="arabicPeriod"/>
            </a:pPr>
            <a:r>
              <a:rPr b="1" lang="en-US" sz="2400">
                <a:solidFill>
                  <a:schemeClr val="dk1"/>
                </a:solidFill>
                <a:latin typeface="Calibri"/>
                <a:ea typeface="Calibri"/>
                <a:cs typeface="Calibri"/>
                <a:sym typeface="Calibri"/>
              </a:rPr>
              <a:t>Ir jāatbild uz jautājumu, vai G8D metode ir piemērota problēmas risināšanai.</a:t>
            </a:r>
            <a:endParaRPr/>
          </a:p>
          <a:p>
            <a:pPr indent="-457200" lvl="0" marL="457200" marR="0" rtl="0" algn="l">
              <a:spcBef>
                <a:spcPts val="0"/>
              </a:spcBef>
              <a:spcAft>
                <a:spcPts val="0"/>
              </a:spcAft>
              <a:buClr>
                <a:schemeClr val="dk1"/>
              </a:buClr>
              <a:buSzPts val="2400"/>
              <a:buFont typeface="Calibri"/>
              <a:buAutoNum type="arabicPeriod"/>
            </a:pPr>
            <a:r>
              <a:rPr b="1" lang="en-US" sz="2400">
                <a:solidFill>
                  <a:schemeClr val="dk1"/>
                </a:solidFill>
                <a:latin typeface="Calibri"/>
                <a:ea typeface="Calibri"/>
                <a:cs typeface="Calibri"/>
                <a:sym typeface="Calibri"/>
              </a:rPr>
              <a:t>Šīs metodes piemērošanas kritēriji:</a:t>
            </a:r>
            <a:endParaRPr/>
          </a:p>
          <a:p>
            <a:pPr indent="-457200" lvl="0" marL="4572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problēmas simptomi ir jādefinē un jāizmēra,</a:t>
            </a:r>
            <a:endParaRPr/>
          </a:p>
          <a:p>
            <a:pPr indent="-457200" lvl="0" marL="4572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cilvēkiem, kuriem rodas problēmas simptomi, jābūt identificējamiem,</a:t>
            </a:r>
            <a:endParaRPr/>
          </a:p>
          <a:p>
            <a:pPr indent="-457200" lvl="0" marL="4572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problēmas simptomu kvantitatīvai noteikšanai izmantotie pasākumi liecina, ka simptoma prioritāte (piem., steidzamība, svarīgums uzņēmumam, strauja attīstība) attaisno šīs metodes izmantošanu,</a:t>
            </a:r>
            <a:endParaRPr/>
          </a:p>
          <a:p>
            <a:pPr indent="-457200" lvl="0" marL="4572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problēmas cēloņi nav zināmi,</a:t>
            </a:r>
            <a:endParaRPr/>
          </a:p>
          <a:p>
            <a:pPr indent="-457200" lvl="0" marL="4572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vadība apņemas nodrošināt nepieciešamos resursus problēmas risināšanai, pamatojoties uz ad hoc korektīviem pasākumiem un pastāvīgām preventīvām darbībām,</a:t>
            </a:r>
            <a:endParaRPr/>
          </a:p>
          <a:p>
            <a:pPr indent="-457200" lvl="0" marL="4572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problēmas simptomu sarežģītība izslēdz iespēju to atrisināt viena persona.</a:t>
            </a:r>
            <a:endParaRPr sz="2400">
              <a:solidFill>
                <a:schemeClr val="dk1"/>
              </a:solidFill>
              <a:latin typeface="Calibri"/>
              <a:ea typeface="Calibri"/>
              <a:cs typeface="Calibri"/>
              <a:sym typeface="Calibri"/>
            </a:endParaRPr>
          </a:p>
        </p:txBody>
      </p:sp>
      <p:sp>
        <p:nvSpPr>
          <p:cNvPr id="967" name="Google Shape;967;p4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968" name="Google Shape;968;p4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969" name="Google Shape;969;p4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970" name="Google Shape;970;p40"/>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41"/>
          <p:cNvSpPr txBox="1"/>
          <p:nvPr/>
        </p:nvSpPr>
        <p:spPr>
          <a:xfrm>
            <a:off x="762000" y="1485900"/>
            <a:ext cx="16587945" cy="5613075"/>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4000">
              <a:solidFill>
                <a:srgbClr val="E12227"/>
              </a:solidFill>
              <a:latin typeface="Calibri"/>
              <a:ea typeface="Calibri"/>
              <a:cs typeface="Calibri"/>
              <a:sym typeface="Calibri"/>
            </a:endParaRPr>
          </a:p>
          <a:p>
            <a:pPr indent="0" lvl="0" marL="0" marR="0" rtl="0" algn="l">
              <a:spcBef>
                <a:spcPts val="60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D1: G8D starpfunkcionālās komandas izveide</a:t>
            </a:r>
            <a:endParaRPr b="1" sz="2400">
              <a:solidFill>
                <a:schemeClr val="dk1"/>
              </a:solidFill>
              <a:latin typeface="Calibri"/>
              <a:ea typeface="Calibri"/>
              <a:cs typeface="Calibri"/>
              <a:sym typeface="Calibri"/>
            </a:endParaRPr>
          </a:p>
          <a:p>
            <a:pPr indent="0" lvl="0" marL="0" marR="0" rtl="0" algn="l">
              <a:spcBef>
                <a:spcPts val="600"/>
              </a:spcBef>
              <a:spcAft>
                <a:spcPts val="0"/>
              </a:spcAft>
              <a:buNone/>
            </a:pPr>
            <a:r>
              <a:rPr b="1" lang="en-US" sz="2400">
                <a:solidFill>
                  <a:schemeClr val="dk1"/>
                </a:solidFill>
                <a:latin typeface="Calibri"/>
                <a:ea typeface="Calibri"/>
                <a:cs typeface="Calibri"/>
                <a:sym typeface="Calibri"/>
              </a:rPr>
              <a:t>Atbilstoša savas jomas speciālistu komandas iecelšana un apmācība.</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Komandas lielums ir atkarīgs no problēmas specifikas – parasti ne vairāk kā 10 cilvēki (7 +/- 3 cilvēki).</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Komandas sastāvs:</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Līderis - </a:t>
            </a:r>
            <a:r>
              <a:rPr lang="en-US" sz="2400">
                <a:solidFill>
                  <a:schemeClr val="dk1"/>
                </a:solidFill>
                <a:latin typeface="Calibri"/>
                <a:ea typeface="Calibri"/>
                <a:cs typeface="Calibri"/>
                <a:sym typeface="Calibri"/>
              </a:rPr>
              <a:t>vada komandas darbu, pārstāv grupu ārpusē,</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Čempions - </a:t>
            </a:r>
            <a:r>
              <a:rPr lang="en-US" sz="2400">
                <a:solidFill>
                  <a:schemeClr val="dk1"/>
                </a:solidFill>
                <a:latin typeface="Calibri"/>
                <a:ea typeface="Calibri"/>
                <a:cs typeface="Calibri"/>
                <a:sym typeface="Calibri"/>
              </a:rPr>
              <a:t>galvenais speciālists risināmās problēmas jomā, organizējot komandas darbu,</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Lietvedis (sekretārs) - </a:t>
            </a:r>
            <a:r>
              <a:rPr lang="en-US" sz="2400">
                <a:solidFill>
                  <a:schemeClr val="dk1"/>
                </a:solidFill>
                <a:latin typeface="Calibri"/>
                <a:ea typeface="Calibri"/>
                <a:cs typeface="Calibri"/>
                <a:sym typeface="Calibri"/>
              </a:rPr>
              <a:t>dokumentē komandas darbu,</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Biedri – </a:t>
            </a:r>
            <a:r>
              <a:rPr lang="en-US" sz="2400">
                <a:solidFill>
                  <a:schemeClr val="dk1"/>
                </a:solidFill>
                <a:latin typeface="Calibri"/>
                <a:ea typeface="Calibri"/>
                <a:cs typeface="Calibri"/>
                <a:sym typeface="Calibri"/>
              </a:rPr>
              <a:t>dažādu ar problēmu saistītu jomu profesionāļi.</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Katram komandas loceklim jābūt ieinteresētam problēmas risināšanā.</a:t>
            </a:r>
            <a:endParaRPr b="1" sz="2400">
              <a:solidFill>
                <a:schemeClr val="dk1"/>
              </a:solidFill>
              <a:latin typeface="Calibri"/>
              <a:ea typeface="Calibri"/>
              <a:cs typeface="Calibri"/>
              <a:sym typeface="Calibri"/>
            </a:endParaRPr>
          </a:p>
        </p:txBody>
      </p:sp>
      <p:sp>
        <p:nvSpPr>
          <p:cNvPr id="977" name="Google Shape;977;p4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978" name="Google Shape;978;p4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979" name="Google Shape;979;p4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980" name="Google Shape;980;p41"/>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976">
                                            <p:txEl>
                                              <p:pRg end="0" st="0"/>
                                            </p:txEl>
                                          </p:spTgt>
                                        </p:tgtEl>
                                        <p:attrNameLst>
                                          <p:attrName>style.visibility</p:attrName>
                                        </p:attrNameLst>
                                      </p:cBhvr>
                                      <p:to>
                                        <p:strVal val="visible"/>
                                      </p:to>
                                    </p:set>
                                    <p:anim calcmode="lin" valueType="num">
                                      <p:cBhvr additive="base">
                                        <p:cTn dur="500"/>
                                        <p:tgtEl>
                                          <p:spTgt spid="97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1" st="1"/>
                                            </p:txEl>
                                          </p:spTgt>
                                        </p:tgtEl>
                                        <p:attrNameLst>
                                          <p:attrName>style.visibility</p:attrName>
                                        </p:attrNameLst>
                                      </p:cBhvr>
                                      <p:to>
                                        <p:strVal val="visible"/>
                                      </p:to>
                                    </p:set>
                                    <p:anim calcmode="lin" valueType="num">
                                      <p:cBhvr additive="base">
                                        <p:cTn dur="500"/>
                                        <p:tgtEl>
                                          <p:spTgt spid="97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2" st="2"/>
                                            </p:txEl>
                                          </p:spTgt>
                                        </p:tgtEl>
                                        <p:attrNameLst>
                                          <p:attrName>style.visibility</p:attrName>
                                        </p:attrNameLst>
                                      </p:cBhvr>
                                      <p:to>
                                        <p:strVal val="visible"/>
                                      </p:to>
                                    </p:set>
                                    <p:anim calcmode="lin" valueType="num">
                                      <p:cBhvr additive="base">
                                        <p:cTn dur="500"/>
                                        <p:tgtEl>
                                          <p:spTgt spid="97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3" st="3"/>
                                            </p:txEl>
                                          </p:spTgt>
                                        </p:tgtEl>
                                        <p:attrNameLst>
                                          <p:attrName>style.visibility</p:attrName>
                                        </p:attrNameLst>
                                      </p:cBhvr>
                                      <p:to>
                                        <p:strVal val="visible"/>
                                      </p:to>
                                    </p:set>
                                    <p:anim calcmode="lin" valueType="num">
                                      <p:cBhvr additive="base">
                                        <p:cTn dur="500"/>
                                        <p:tgtEl>
                                          <p:spTgt spid="97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4" st="4"/>
                                            </p:txEl>
                                          </p:spTgt>
                                        </p:tgtEl>
                                        <p:attrNameLst>
                                          <p:attrName>style.visibility</p:attrName>
                                        </p:attrNameLst>
                                      </p:cBhvr>
                                      <p:to>
                                        <p:strVal val="visible"/>
                                      </p:to>
                                    </p:set>
                                    <p:anim calcmode="lin" valueType="num">
                                      <p:cBhvr additive="base">
                                        <p:cTn dur="500"/>
                                        <p:tgtEl>
                                          <p:spTgt spid="97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5" st="5"/>
                                            </p:txEl>
                                          </p:spTgt>
                                        </p:tgtEl>
                                        <p:attrNameLst>
                                          <p:attrName>style.visibility</p:attrName>
                                        </p:attrNameLst>
                                      </p:cBhvr>
                                      <p:to>
                                        <p:strVal val="visible"/>
                                      </p:to>
                                    </p:set>
                                    <p:anim calcmode="lin" valueType="num">
                                      <p:cBhvr additive="base">
                                        <p:cTn dur="500"/>
                                        <p:tgtEl>
                                          <p:spTgt spid="97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6" st="6"/>
                                            </p:txEl>
                                          </p:spTgt>
                                        </p:tgtEl>
                                        <p:attrNameLst>
                                          <p:attrName>style.visibility</p:attrName>
                                        </p:attrNameLst>
                                      </p:cBhvr>
                                      <p:to>
                                        <p:strVal val="visible"/>
                                      </p:to>
                                    </p:set>
                                    <p:anim calcmode="lin" valueType="num">
                                      <p:cBhvr additive="base">
                                        <p:cTn dur="500"/>
                                        <p:tgtEl>
                                          <p:spTgt spid="97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7" st="7"/>
                                            </p:txEl>
                                          </p:spTgt>
                                        </p:tgtEl>
                                        <p:attrNameLst>
                                          <p:attrName>style.visibility</p:attrName>
                                        </p:attrNameLst>
                                      </p:cBhvr>
                                      <p:to>
                                        <p:strVal val="visible"/>
                                      </p:to>
                                    </p:set>
                                    <p:anim calcmode="lin" valueType="num">
                                      <p:cBhvr additive="base">
                                        <p:cTn dur="500"/>
                                        <p:tgtEl>
                                          <p:spTgt spid="97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8" st="8"/>
                                            </p:txEl>
                                          </p:spTgt>
                                        </p:tgtEl>
                                        <p:attrNameLst>
                                          <p:attrName>style.visibility</p:attrName>
                                        </p:attrNameLst>
                                      </p:cBhvr>
                                      <p:to>
                                        <p:strVal val="visible"/>
                                      </p:to>
                                    </p:set>
                                    <p:anim calcmode="lin" valueType="num">
                                      <p:cBhvr additive="base">
                                        <p:cTn dur="500"/>
                                        <p:tgtEl>
                                          <p:spTgt spid="97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9" st="9"/>
                                            </p:txEl>
                                          </p:spTgt>
                                        </p:tgtEl>
                                        <p:attrNameLst>
                                          <p:attrName>style.visibility</p:attrName>
                                        </p:attrNameLst>
                                      </p:cBhvr>
                                      <p:to>
                                        <p:strVal val="visible"/>
                                      </p:to>
                                    </p:set>
                                    <p:anim calcmode="lin" valueType="num">
                                      <p:cBhvr additive="base">
                                        <p:cTn dur="500"/>
                                        <p:tgtEl>
                                          <p:spTgt spid="976">
                                            <p:txEl>
                                              <p:pRg end="9" st="9"/>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10" st="10"/>
                                            </p:txEl>
                                          </p:spTgt>
                                        </p:tgtEl>
                                        <p:attrNameLst>
                                          <p:attrName>style.visibility</p:attrName>
                                        </p:attrNameLst>
                                      </p:cBhvr>
                                      <p:to>
                                        <p:strVal val="visible"/>
                                      </p:to>
                                    </p:set>
                                    <p:anim calcmode="lin" valueType="num">
                                      <p:cBhvr additive="base">
                                        <p:cTn dur="500"/>
                                        <p:tgtEl>
                                          <p:spTgt spid="976">
                                            <p:txEl>
                                              <p:pRg end="10" st="1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11" st="11"/>
                                            </p:txEl>
                                          </p:spTgt>
                                        </p:tgtEl>
                                        <p:attrNameLst>
                                          <p:attrName>style.visibility</p:attrName>
                                        </p:attrNameLst>
                                      </p:cBhvr>
                                      <p:to>
                                        <p:strVal val="visible"/>
                                      </p:to>
                                    </p:set>
                                    <p:anim calcmode="lin" valueType="num">
                                      <p:cBhvr additive="base">
                                        <p:cTn dur="500"/>
                                        <p:tgtEl>
                                          <p:spTgt spid="976">
                                            <p:txEl>
                                              <p:pRg end="11" st="1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976">
                                            <p:txEl>
                                              <p:pRg end="12" st="12"/>
                                            </p:txEl>
                                          </p:spTgt>
                                        </p:tgtEl>
                                        <p:attrNameLst>
                                          <p:attrName>style.visibility</p:attrName>
                                        </p:attrNameLst>
                                      </p:cBhvr>
                                      <p:to>
                                        <p:strVal val="visible"/>
                                      </p:to>
                                    </p:set>
                                    <p:anim calcmode="lin" valueType="num">
                                      <p:cBhvr additive="base">
                                        <p:cTn dur="500"/>
                                        <p:tgtEl>
                                          <p:spTgt spid="976">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42"/>
          <p:cNvSpPr txBox="1"/>
          <p:nvPr/>
        </p:nvSpPr>
        <p:spPr>
          <a:xfrm>
            <a:off x="938055" y="1028700"/>
            <a:ext cx="16587945" cy="6664645"/>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spcBef>
                <a:spcPts val="710"/>
              </a:spcBef>
              <a:spcAft>
                <a:spcPts val="0"/>
              </a:spcAft>
              <a:buNone/>
            </a:pPr>
            <a:r>
              <a:rPr lang="en-US" sz="2800">
                <a:solidFill>
                  <a:schemeClr val="dk1"/>
                </a:solidFill>
                <a:latin typeface="Calibri"/>
                <a:ea typeface="Calibri"/>
                <a:cs typeface="Calibri"/>
                <a:sym typeface="Calibri"/>
              </a:rPr>
              <a:t>D2: Problēmas definēšana</a:t>
            </a:r>
            <a:endParaRPr b="1" sz="2400">
              <a:solidFill>
                <a:schemeClr val="dk1"/>
              </a:solidFill>
              <a:latin typeface="Calibri"/>
              <a:ea typeface="Calibri"/>
              <a:cs typeface="Calibri"/>
              <a:sym typeface="Calibri"/>
            </a:endParaRPr>
          </a:p>
          <a:p>
            <a:pPr indent="0" lvl="0" marL="0" marR="0" rtl="0" algn="l">
              <a:spcBef>
                <a:spcPts val="600"/>
              </a:spcBef>
              <a:spcAft>
                <a:spcPts val="0"/>
              </a:spcAft>
              <a:buNone/>
            </a:pPr>
            <a:r>
              <a:rPr b="1" lang="en-US" sz="2400">
                <a:solidFill>
                  <a:schemeClr val="dk1"/>
                </a:solidFill>
                <a:latin typeface="Calibri"/>
                <a:ea typeface="Calibri"/>
                <a:cs typeface="Calibri"/>
                <a:sym typeface="Calibri"/>
              </a:rPr>
              <a:t>Problēmas definīcija un sasniedzamie mērķi.</a:t>
            </a:r>
            <a:endParaRPr/>
          </a:p>
          <a:p>
            <a:pPr indent="0" lvl="0" marL="0" marR="0" rtl="0" algn="l">
              <a:spcBef>
                <a:spcPts val="900"/>
              </a:spcBef>
              <a:spcAft>
                <a:spcPts val="0"/>
              </a:spcAft>
              <a:buNone/>
            </a:pPr>
            <a:r>
              <a:rPr b="1" lang="en-US" sz="2400">
                <a:solidFill>
                  <a:schemeClr val="dk1"/>
                </a:solidFill>
                <a:latin typeface="Calibri"/>
                <a:ea typeface="Calibri"/>
                <a:cs typeface="Calibri"/>
                <a:sym typeface="Calibri"/>
              </a:rPr>
              <a:t>Jo precīzāk problēma ir definēta, jo precīzāks var būt risināšanas process.</a:t>
            </a:r>
            <a:endParaRPr/>
          </a:p>
          <a:p>
            <a:pPr indent="0" lvl="0" marL="0" marR="0" rtl="0" algn="l">
              <a:spcBef>
                <a:spcPts val="900"/>
              </a:spcBef>
              <a:spcAft>
                <a:spcPts val="0"/>
              </a:spcAft>
              <a:buNone/>
            </a:pPr>
            <a:r>
              <a:rPr b="1" lang="en-US" sz="2400">
                <a:solidFill>
                  <a:schemeClr val="dk1"/>
                </a:solidFill>
                <a:latin typeface="Calibri"/>
                <a:ea typeface="Calibri"/>
                <a:cs typeface="Calibri"/>
                <a:sym typeface="Calibri"/>
              </a:rPr>
              <a:t>Rūpīgi jāizpēta problēmas sakne, pārbaudiet:</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l">
              <a:spcBef>
                <a:spcPts val="900"/>
              </a:spcBef>
              <a:spcAft>
                <a:spcPts val="0"/>
              </a:spcAft>
              <a:buNone/>
            </a:pPr>
            <a:r>
              <a:rPr lang="en-US" sz="2400">
                <a:solidFill>
                  <a:schemeClr val="dk1"/>
                </a:solidFill>
                <a:latin typeface="Calibri"/>
                <a:ea typeface="Calibri"/>
                <a:cs typeface="Calibri"/>
                <a:sym typeface="Calibri"/>
              </a:rPr>
              <a:t>Vai visi nepieciešamie dati ir savākti un analizēti?</a:t>
            </a:r>
            <a:endParaRPr/>
          </a:p>
          <a:p>
            <a:pPr indent="0" lvl="0" marL="0" marR="0" rtl="0" algn="l">
              <a:spcBef>
                <a:spcPts val="900"/>
              </a:spcBef>
              <a:spcAft>
                <a:spcPts val="0"/>
              </a:spcAft>
              <a:buNone/>
            </a:pPr>
            <a:r>
              <a:rPr lang="en-US" sz="2400">
                <a:solidFill>
                  <a:schemeClr val="dk1"/>
                </a:solidFill>
                <a:latin typeface="Calibri"/>
                <a:ea typeface="Calibri"/>
                <a:cs typeface="Calibri"/>
                <a:sym typeface="Calibri"/>
              </a:rPr>
              <a:t>Vai problēma (cirkulācija un defekts) ir pareizi definēta?</a:t>
            </a:r>
            <a:endParaRPr/>
          </a:p>
          <a:p>
            <a:pPr indent="0" lvl="0" marL="0" marR="0" rtl="0" algn="l">
              <a:spcBef>
                <a:spcPts val="900"/>
              </a:spcBef>
              <a:spcAft>
                <a:spcPts val="0"/>
              </a:spcAft>
              <a:buNone/>
            </a:pPr>
            <a:r>
              <a:rPr lang="en-US" sz="2400">
                <a:solidFill>
                  <a:schemeClr val="dk1"/>
                </a:solidFill>
                <a:latin typeface="Calibri"/>
                <a:ea typeface="Calibri"/>
                <a:cs typeface="Calibri"/>
                <a:sym typeface="Calibri"/>
              </a:rPr>
              <a:t>Kas ir mainījies, kad radās problēma?</a:t>
            </a:r>
            <a:endParaRPr/>
          </a:p>
          <a:p>
            <a:pPr indent="0" lvl="0" marL="0" marR="0" rtl="0" algn="l">
              <a:spcBef>
                <a:spcPts val="900"/>
              </a:spcBef>
              <a:spcAft>
                <a:spcPts val="0"/>
              </a:spcAft>
              <a:buNone/>
            </a:pPr>
            <a:r>
              <a:rPr lang="en-US" sz="2400">
                <a:solidFill>
                  <a:schemeClr val="dk1"/>
                </a:solidFill>
                <a:latin typeface="Calibri"/>
                <a:ea typeface="Calibri"/>
                <a:cs typeface="Calibri"/>
                <a:sym typeface="Calibri"/>
              </a:rPr>
              <a:t>Vai jūs noteikti zināt, kas izraisīja problēmu?</a:t>
            </a:r>
            <a:endParaRPr/>
          </a:p>
          <a:p>
            <a:pPr indent="0" lvl="0" marL="0" marR="0" rtl="0" algn="l">
              <a:spcBef>
                <a:spcPts val="900"/>
              </a:spcBef>
              <a:spcAft>
                <a:spcPts val="0"/>
              </a:spcAft>
              <a:buNone/>
            </a:pPr>
            <a:r>
              <a:rPr lang="en-US" sz="2400">
                <a:solidFill>
                  <a:schemeClr val="dk1"/>
                </a:solidFill>
                <a:latin typeface="Calibri"/>
                <a:ea typeface="Calibri"/>
                <a:cs typeface="Calibri"/>
                <a:sym typeface="Calibri"/>
              </a:rPr>
              <a:t>Vai problēma ir atkārtojama?</a:t>
            </a:r>
            <a:endParaRPr/>
          </a:p>
          <a:p>
            <a:pPr indent="0" lvl="0" marL="0" marR="0" rtl="0" algn="l">
              <a:spcBef>
                <a:spcPts val="900"/>
              </a:spcBef>
              <a:spcAft>
                <a:spcPts val="0"/>
              </a:spcAft>
              <a:buNone/>
            </a:pPr>
            <a:r>
              <a:rPr lang="en-US" sz="2400">
                <a:solidFill>
                  <a:schemeClr val="dk1"/>
                </a:solidFill>
                <a:latin typeface="Calibri"/>
                <a:ea typeface="Calibri"/>
                <a:cs typeface="Calibri"/>
                <a:sym typeface="Calibri"/>
              </a:rPr>
              <a:t>Vai tā ir tāda pati problēma līdzīgiem produktiem/procesiem?</a:t>
            </a:r>
            <a:endParaRPr/>
          </a:p>
          <a:p>
            <a:pPr indent="0" lvl="0" marL="0" marR="0" rtl="0" algn="l">
              <a:spcBef>
                <a:spcPts val="900"/>
              </a:spcBef>
              <a:spcAft>
                <a:spcPts val="0"/>
              </a:spcAft>
              <a:buNone/>
            </a:pPr>
            <a:r>
              <a:rPr lang="en-US" sz="2400">
                <a:solidFill>
                  <a:schemeClr val="dk1"/>
                </a:solidFill>
                <a:latin typeface="Calibri"/>
                <a:ea typeface="Calibri"/>
                <a:cs typeface="Calibri"/>
                <a:sym typeface="Calibri"/>
              </a:rPr>
              <a:t>Vai ir problēmas fiziska dokumentācija?</a:t>
            </a:r>
            <a:endParaRPr sz="2400">
              <a:solidFill>
                <a:schemeClr val="dk1"/>
              </a:solidFill>
              <a:latin typeface="Calibri"/>
              <a:ea typeface="Calibri"/>
              <a:cs typeface="Calibri"/>
              <a:sym typeface="Calibri"/>
            </a:endParaRPr>
          </a:p>
        </p:txBody>
      </p:sp>
      <p:sp>
        <p:nvSpPr>
          <p:cNvPr id="987" name="Google Shape;987;p4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988" name="Google Shape;988;p4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989" name="Google Shape;989;p4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990" name="Google Shape;990;p42"/>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43"/>
          <p:cNvSpPr txBox="1"/>
          <p:nvPr/>
        </p:nvSpPr>
        <p:spPr>
          <a:xfrm>
            <a:off x="938055" y="1028700"/>
            <a:ext cx="16587945" cy="4887235"/>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D2: Problēmas definēšana</a:t>
            </a:r>
            <a:endParaRPr b="1" sz="2400">
              <a:solidFill>
                <a:schemeClr val="dk1"/>
              </a:solidFill>
              <a:latin typeface="Calibri"/>
              <a:ea typeface="Calibri"/>
              <a:cs typeface="Calibri"/>
              <a:sym typeface="Calibri"/>
            </a:endParaRPr>
          </a:p>
          <a:p>
            <a:pPr indent="0" lvl="0" marL="0" marR="0" rtl="0" algn="l">
              <a:spcBef>
                <a:spcPts val="600"/>
              </a:spcBef>
              <a:spcAft>
                <a:spcPts val="0"/>
              </a:spcAft>
              <a:buNone/>
            </a:pPr>
            <a:r>
              <a:rPr lang="en-US" sz="2400">
                <a:solidFill>
                  <a:schemeClr val="dk1"/>
                </a:solidFill>
                <a:latin typeface="Calibri"/>
                <a:ea typeface="Calibri"/>
                <a:cs typeface="Calibri"/>
                <a:sym typeface="Calibri"/>
              </a:rPr>
              <a:t>Kad problēma ir pareizi definēta, tā ir jāuzrāda, izmantojot pieejamās metodes, piemēram:</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Histogramma:</a:t>
            </a:r>
            <a:r>
              <a:rPr lang="en-US" sz="2400">
                <a:solidFill>
                  <a:schemeClr val="dk1"/>
                </a:solidFill>
                <a:latin typeface="Calibri"/>
                <a:ea typeface="Calibri"/>
                <a:cs typeface="Calibri"/>
                <a:sym typeface="Calibri"/>
              </a:rPr>
              <a:t> lai identificētu un analizētu problēmas sekas (simptomus),</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Diagrammas (pīrāgs, josla, līnija</a:t>
            </a:r>
            <a:r>
              <a:rPr lang="en-US" sz="2400">
                <a:solidFill>
                  <a:schemeClr val="dk1"/>
                </a:solidFill>
                <a:latin typeface="Calibri"/>
                <a:ea typeface="Calibri"/>
                <a:cs typeface="Calibri"/>
                <a:sym typeface="Calibri"/>
              </a:rPr>
              <a:t>) parāda datus, kas saistīti ar problēmas rašanos,</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Pareto diagramma</a:t>
            </a:r>
            <a:r>
              <a:rPr lang="en-US" sz="2400">
                <a:solidFill>
                  <a:schemeClr val="dk1"/>
                </a:solidFill>
                <a:latin typeface="Calibri"/>
                <a:ea typeface="Calibri"/>
                <a:cs typeface="Calibri"/>
                <a:sym typeface="Calibri"/>
              </a:rPr>
              <a:t>, lai hierarhizētu datus, kas nepieciešami problēmas būtības noteikšanai,</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Blokshēma</a:t>
            </a:r>
            <a:r>
              <a:rPr lang="en-US" sz="2400">
                <a:solidFill>
                  <a:schemeClr val="dk1"/>
                </a:solidFill>
                <a:latin typeface="Calibri"/>
                <a:ea typeface="Calibri"/>
                <a:cs typeface="Calibri"/>
                <a:sym typeface="Calibri"/>
              </a:rPr>
              <a:t>, kas jāiesniedz vienkāršā veidā par procesu, kurā radās problēma,</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Novērošanas kartes</a:t>
            </a:r>
            <a:r>
              <a:rPr lang="en-US" sz="2400">
                <a:solidFill>
                  <a:schemeClr val="dk1"/>
                </a:solidFill>
                <a:latin typeface="Calibri"/>
                <a:ea typeface="Calibri"/>
                <a:cs typeface="Calibri"/>
                <a:sym typeface="Calibri"/>
              </a:rPr>
              <a:t>, kas parāda, cik bieži vai cik daudz problēma ir radusies,</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Fotogrāfijas, video</a:t>
            </a:r>
            <a:r>
              <a:rPr lang="en-US" sz="2400">
                <a:solidFill>
                  <a:schemeClr val="dk1"/>
                </a:solidFill>
                <a:latin typeface="Calibri"/>
                <a:ea typeface="Calibri"/>
                <a:cs typeface="Calibri"/>
                <a:sym typeface="Calibri"/>
              </a:rPr>
              <a:t>, kas atspoguļo problēmas un tās apkārtnes sekas.</a:t>
            </a:r>
            <a:endParaRPr sz="2400">
              <a:solidFill>
                <a:schemeClr val="dk1"/>
              </a:solidFill>
              <a:latin typeface="Calibri"/>
              <a:ea typeface="Calibri"/>
              <a:cs typeface="Calibri"/>
              <a:sym typeface="Calibri"/>
            </a:endParaRPr>
          </a:p>
        </p:txBody>
      </p:sp>
      <p:sp>
        <p:nvSpPr>
          <p:cNvPr id="997" name="Google Shape;997;p4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998" name="Google Shape;998;p4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999" name="Google Shape;999;p4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000" name="Google Shape;1000;p43"/>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44"/>
          <p:cNvSpPr txBox="1"/>
          <p:nvPr/>
        </p:nvSpPr>
        <p:spPr>
          <a:xfrm>
            <a:off x="938055" y="1028700"/>
            <a:ext cx="16587945" cy="7062190"/>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D3: Veiciet pagaidu koriģējošus pasākumus</a:t>
            </a:r>
            <a:endParaRPr/>
          </a:p>
          <a:p>
            <a:pPr indent="0" lvl="0" marL="12700" marR="0" rtl="0" algn="l">
              <a:lnSpc>
                <a:spcPct val="100000"/>
              </a:lnSpc>
              <a:spcBef>
                <a:spcPts val="710"/>
              </a:spcBef>
              <a:spcAft>
                <a:spcPts val="0"/>
              </a:spcAft>
              <a:buNone/>
            </a:pPr>
            <a:r>
              <a:t/>
            </a:r>
            <a:endParaRPr sz="28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2800">
                <a:solidFill>
                  <a:schemeClr val="dk1"/>
                </a:solidFill>
                <a:latin typeface="Calibri"/>
                <a:ea typeface="Calibri"/>
                <a:cs typeface="Calibri"/>
                <a:sym typeface="Calibri"/>
              </a:rPr>
              <a:t>Ātra, tūlītēja, ad hoc un nepieciešama rīcība, kuras mērķis ir uzlabot situāciju, novērst lielākus zaudējumus.</a:t>
            </a:r>
            <a:endParaRPr/>
          </a:p>
          <a:p>
            <a:pPr indent="0" lvl="0" marL="12700" marR="0" rtl="0" algn="l">
              <a:lnSpc>
                <a:spcPct val="100000"/>
              </a:lnSpc>
              <a:spcBef>
                <a:spcPts val="710"/>
              </a:spcBef>
              <a:spcAft>
                <a:spcPts val="0"/>
              </a:spcAft>
              <a:buNone/>
            </a:pPr>
            <a:r>
              <a:t/>
            </a:r>
            <a:endParaRPr sz="28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2800">
                <a:solidFill>
                  <a:schemeClr val="dk1"/>
                </a:solidFill>
                <a:latin typeface="Calibri"/>
                <a:ea typeface="Calibri"/>
                <a:cs typeface="Calibri"/>
                <a:sym typeface="Calibri"/>
              </a:rPr>
              <a:t>Mēs īstenojam posmu ar šādām secībām:</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Vai ir nepieciešami pagaidu koriģējošie pasākumi?</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Vai ir nepieciešamas kontroles darbības?</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Vai klienti apstiprina ierosinātās korektīvās darbības?</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Vai ir alternatīvs korektīvo pasākumu plāns?</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Vai veikto darbību efektivitāte var būt augstāka?</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Kādas izmaksas organizācija ir gatava radīt saistībā ar pagaidu korektīvo darbību piemērošanu?</a:t>
            </a:r>
            <a:endParaRPr sz="2400">
              <a:solidFill>
                <a:schemeClr val="dk1"/>
              </a:solidFill>
              <a:latin typeface="Calibri"/>
              <a:ea typeface="Calibri"/>
              <a:cs typeface="Calibri"/>
              <a:sym typeface="Calibri"/>
            </a:endParaRPr>
          </a:p>
        </p:txBody>
      </p:sp>
      <p:sp>
        <p:nvSpPr>
          <p:cNvPr id="1007" name="Google Shape;1007;p4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008" name="Google Shape;1008;p4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009" name="Google Shape;1009;p4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010" name="Google Shape;1010;p44"/>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45"/>
          <p:cNvSpPr txBox="1"/>
          <p:nvPr/>
        </p:nvSpPr>
        <p:spPr>
          <a:xfrm>
            <a:off x="938055" y="1028700"/>
            <a:ext cx="16587945" cy="7275068"/>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D4: Problēmas cēloņa noteikšana</a:t>
            </a:r>
            <a:endParaRPr/>
          </a:p>
          <a:p>
            <a:pPr indent="0" lvl="0" marL="12700" marR="0" rtl="0" algn="l">
              <a:lnSpc>
                <a:spcPct val="100000"/>
              </a:lnSpc>
              <a:spcBef>
                <a:spcPts val="710"/>
              </a:spcBef>
              <a:spcAft>
                <a:spcPts val="0"/>
              </a:spcAft>
              <a:buNone/>
            </a:pPr>
            <a:r>
              <a:rPr b="1" lang="en-US" sz="2400">
                <a:solidFill>
                  <a:schemeClr val="dk1"/>
                </a:solidFill>
                <a:latin typeface="Calibri"/>
                <a:ea typeface="Calibri"/>
                <a:cs typeface="Calibri"/>
                <a:sym typeface="Calibri"/>
              </a:rPr>
              <a:t>Problēmas nozīmīgu (galveno) cēloņu noteikšana.</a:t>
            </a:r>
            <a:endParaRPr/>
          </a:p>
          <a:p>
            <a:pPr indent="0" lvl="0" marL="12700" marR="0" rtl="0" algn="l">
              <a:lnSpc>
                <a:spcPct val="100000"/>
              </a:lnSpc>
              <a:spcBef>
                <a:spcPts val="710"/>
              </a:spcBef>
              <a:spcAft>
                <a:spcPts val="0"/>
              </a:spcAft>
              <a:buNone/>
            </a:pPr>
            <a:r>
              <a:rPr b="1" lang="en-US" sz="2400">
                <a:solidFill>
                  <a:schemeClr val="dk1"/>
                </a:solidFill>
                <a:latin typeface="Calibri"/>
                <a:ea typeface="Calibri"/>
                <a:cs typeface="Calibri"/>
                <a:sym typeface="Calibri"/>
              </a:rPr>
              <a:t>Lielāko glābšanas punktu identificēšana – tās ir vietas procesā, kur būtu jāidentificē un jāapgūst ar problēmas pamatcēloņu(iem) saistītās sekas, taču praksē tās nav apzinātas un kontrolētas.</a:t>
            </a:r>
            <a:endParaRPr/>
          </a:p>
          <a:p>
            <a:pPr indent="0" lvl="0" marL="12700" marR="0" rtl="0" algn="l">
              <a:lnSpc>
                <a:spcPct val="100000"/>
              </a:lnSpc>
              <a:spcBef>
                <a:spcPts val="710"/>
              </a:spcBef>
              <a:spcAft>
                <a:spcPts val="0"/>
              </a:spcAft>
              <a:buNone/>
            </a:pPr>
            <a:r>
              <a:t/>
            </a:r>
            <a:endParaRPr b="1" sz="24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2400">
                <a:solidFill>
                  <a:schemeClr val="dk1"/>
                </a:solidFill>
                <a:latin typeface="Calibri"/>
                <a:ea typeface="Calibri"/>
                <a:cs typeface="Calibri"/>
                <a:sym typeface="Calibri"/>
              </a:rPr>
              <a:t>Lūdzu, ņemiet vērā:</a:t>
            </a:r>
            <a:endParaRPr/>
          </a:p>
          <a:p>
            <a:pPr indent="0" lvl="0" marL="12700" marR="0" rtl="0" algn="l">
              <a:lnSpc>
                <a:spcPct val="100000"/>
              </a:lnSpc>
              <a:spcBef>
                <a:spcPts val="710"/>
              </a:spcBef>
              <a:spcAft>
                <a:spcPts val="0"/>
              </a:spcAft>
              <a:buNone/>
            </a:pPr>
            <a:r>
              <a:rPr lang="en-US" sz="2400">
                <a:solidFill>
                  <a:schemeClr val="dk1"/>
                </a:solidFill>
                <a:latin typeface="Calibri"/>
                <a:ea typeface="Calibri"/>
                <a:cs typeface="Calibri"/>
                <a:sym typeface="Calibri"/>
              </a:rPr>
              <a:t>Vai problēmas apraksta informācija joprojām ir atjaunināta?</a:t>
            </a:r>
            <a:endParaRPr/>
          </a:p>
          <a:p>
            <a:pPr indent="0" lvl="0" marL="12700" marR="0" rtl="0" algn="l">
              <a:lnSpc>
                <a:spcPct val="100000"/>
              </a:lnSpc>
              <a:spcBef>
                <a:spcPts val="710"/>
              </a:spcBef>
              <a:spcAft>
                <a:spcPts val="0"/>
              </a:spcAft>
              <a:buNone/>
            </a:pPr>
            <a:r>
              <a:rPr lang="en-US" sz="2400">
                <a:solidFill>
                  <a:schemeClr val="dk1"/>
                </a:solidFill>
                <a:latin typeface="Calibri"/>
                <a:ea typeface="Calibri"/>
                <a:cs typeface="Calibri"/>
                <a:sym typeface="Calibri"/>
              </a:rPr>
              <a:t>Atšķiriet problēmas sekas un tās cēloņus.</a:t>
            </a:r>
            <a:endParaRPr/>
          </a:p>
          <a:p>
            <a:pPr indent="0" lvl="0" marL="12700" marR="0" rtl="0" algn="l">
              <a:lnSpc>
                <a:spcPct val="100000"/>
              </a:lnSpc>
              <a:spcBef>
                <a:spcPts val="710"/>
              </a:spcBef>
              <a:spcAft>
                <a:spcPts val="0"/>
              </a:spcAft>
              <a:buNone/>
            </a:pPr>
            <a:r>
              <a:rPr lang="en-US" sz="2400">
                <a:solidFill>
                  <a:schemeClr val="dk1"/>
                </a:solidFill>
                <a:latin typeface="Calibri"/>
                <a:ea typeface="Calibri"/>
                <a:cs typeface="Calibri"/>
                <a:sym typeface="Calibri"/>
              </a:rPr>
              <a:t>Kādi faktori ir mainījušies, kas veicināja problēmu?</a:t>
            </a:r>
            <a:endParaRPr/>
          </a:p>
          <a:p>
            <a:pPr indent="0" lvl="0" marL="12700" marR="0" rtl="0" algn="l">
              <a:lnSpc>
                <a:spcPct val="100000"/>
              </a:lnSpc>
              <a:spcBef>
                <a:spcPts val="710"/>
              </a:spcBef>
              <a:spcAft>
                <a:spcPts val="0"/>
              </a:spcAft>
              <a:buNone/>
            </a:pPr>
            <a:r>
              <a:rPr lang="en-US" sz="2400">
                <a:solidFill>
                  <a:schemeClr val="dk1"/>
                </a:solidFill>
                <a:latin typeface="Calibri"/>
                <a:ea typeface="Calibri"/>
                <a:cs typeface="Calibri"/>
                <a:sym typeface="Calibri"/>
              </a:rPr>
              <a:t>Vai problēmai ir viens cēlonis vai ir vairāki?</a:t>
            </a:r>
            <a:endParaRPr/>
          </a:p>
          <a:p>
            <a:pPr indent="0" lvl="0" marL="12700" marR="0" rtl="0" algn="l">
              <a:lnSpc>
                <a:spcPct val="100000"/>
              </a:lnSpc>
              <a:spcBef>
                <a:spcPts val="710"/>
              </a:spcBef>
              <a:spcAft>
                <a:spcPts val="0"/>
              </a:spcAft>
              <a:buNone/>
            </a:pPr>
            <a:r>
              <a:rPr lang="en-US" sz="2400">
                <a:solidFill>
                  <a:schemeClr val="dk1"/>
                </a:solidFill>
                <a:latin typeface="Calibri"/>
                <a:ea typeface="Calibri"/>
                <a:cs typeface="Calibri"/>
                <a:sym typeface="Calibri"/>
              </a:rPr>
              <a:t>Analizējiet, kā pārbaudīt galveno cēloni.</a:t>
            </a:r>
            <a:endParaRPr/>
          </a:p>
          <a:p>
            <a:pPr indent="0" lvl="0" marL="12700" marR="0" rtl="0" algn="l">
              <a:lnSpc>
                <a:spcPct val="100000"/>
              </a:lnSpc>
              <a:spcBef>
                <a:spcPts val="710"/>
              </a:spcBef>
              <a:spcAft>
                <a:spcPts val="0"/>
              </a:spcAft>
              <a:buNone/>
            </a:pPr>
            <a:r>
              <a:rPr lang="en-US" sz="2400">
                <a:solidFill>
                  <a:schemeClr val="dk1"/>
                </a:solidFill>
                <a:latin typeface="Calibri"/>
                <a:ea typeface="Calibri"/>
                <a:cs typeface="Calibri"/>
                <a:sym typeface="Calibri"/>
              </a:rPr>
              <a:t>Definējiet evakuācijas punktus.</a:t>
            </a:r>
            <a:endParaRPr/>
          </a:p>
          <a:p>
            <a:pPr indent="0" lvl="0" marL="12700" marR="0" rtl="0" algn="l">
              <a:lnSpc>
                <a:spcPct val="100000"/>
              </a:lnSpc>
              <a:spcBef>
                <a:spcPts val="710"/>
              </a:spcBef>
              <a:spcAft>
                <a:spcPts val="0"/>
              </a:spcAft>
              <a:buNone/>
            </a:pPr>
            <a:r>
              <a:rPr lang="en-US" sz="2400">
                <a:solidFill>
                  <a:schemeClr val="dk1"/>
                </a:solidFill>
                <a:latin typeface="Calibri"/>
                <a:ea typeface="Calibri"/>
                <a:cs typeface="Calibri"/>
                <a:sym typeface="Calibri"/>
              </a:rPr>
              <a:t>Pārliecinieties, ka kontroles sistēma ir atbilstoša, vai kontroles dokumentācija ir atjaunināta?</a:t>
            </a:r>
            <a:endParaRPr sz="4400">
              <a:solidFill>
                <a:srgbClr val="243255"/>
              </a:solidFill>
              <a:latin typeface="Calibri"/>
              <a:ea typeface="Calibri"/>
              <a:cs typeface="Calibri"/>
              <a:sym typeface="Calibri"/>
            </a:endParaRPr>
          </a:p>
        </p:txBody>
      </p:sp>
      <p:sp>
        <p:nvSpPr>
          <p:cNvPr id="1017" name="Google Shape;1017;p4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018" name="Google Shape;1018;p4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019" name="Google Shape;1019;p4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020" name="Google Shape;1020;p45"/>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46"/>
          <p:cNvSpPr txBox="1"/>
          <p:nvPr/>
        </p:nvSpPr>
        <p:spPr>
          <a:xfrm>
            <a:off x="938055" y="1028700"/>
            <a:ext cx="16587945" cy="6541534"/>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D4: Problēmas cēloņa noteikšana</a:t>
            </a:r>
            <a:endParaRPr/>
          </a:p>
          <a:p>
            <a:pPr indent="0" lvl="0" marL="12700" marR="0" rtl="0" algn="l">
              <a:lnSpc>
                <a:spcPct val="100000"/>
              </a:lnSpc>
              <a:spcBef>
                <a:spcPts val="710"/>
              </a:spcBef>
              <a:spcAft>
                <a:spcPts val="0"/>
              </a:spcAft>
              <a:buNone/>
            </a:pPr>
            <a:r>
              <a:t/>
            </a:r>
            <a:endParaRPr b="1" sz="28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2800">
                <a:solidFill>
                  <a:schemeClr val="dk1"/>
                </a:solidFill>
                <a:latin typeface="Calibri"/>
                <a:ea typeface="Calibri"/>
                <a:cs typeface="Calibri"/>
                <a:sym typeface="Calibri"/>
              </a:rPr>
              <a:t>Metodes, kas palīdzēs atklāt problēmas cēloni:</a:t>
            </a:r>
            <a:endParaRPr/>
          </a:p>
          <a:p>
            <a:pPr indent="0" lvl="0" marL="12700" marR="0" rtl="0" algn="l">
              <a:lnSpc>
                <a:spcPct val="100000"/>
              </a:lnSpc>
              <a:spcBef>
                <a:spcPts val="710"/>
              </a:spcBef>
              <a:spcAft>
                <a:spcPts val="0"/>
              </a:spcAft>
              <a:buNone/>
            </a:pPr>
            <a:r>
              <a:t/>
            </a:r>
            <a:endParaRPr sz="28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FMEA — atteices cēloņu un seku analīze,</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5S tehnika,</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Six Sigma metode,</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5 x KĀPĒC,</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Išikavas diagramma,</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Pareto-Lorenco diagramma.</a:t>
            </a:r>
            <a:endParaRPr b="1" sz="2400">
              <a:solidFill>
                <a:srgbClr val="243255"/>
              </a:solidFill>
              <a:latin typeface="Calibri"/>
              <a:ea typeface="Calibri"/>
              <a:cs typeface="Calibri"/>
              <a:sym typeface="Calibri"/>
            </a:endParaRPr>
          </a:p>
        </p:txBody>
      </p:sp>
      <p:sp>
        <p:nvSpPr>
          <p:cNvPr id="1027" name="Google Shape;1027;p4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028" name="Google Shape;1028;p4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029" name="Google Shape;1029;p4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030" name="Google Shape;1030;p46"/>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47"/>
          <p:cNvSpPr txBox="1"/>
          <p:nvPr/>
        </p:nvSpPr>
        <p:spPr>
          <a:xfrm>
            <a:off x="938055" y="1028700"/>
            <a:ext cx="16587945" cy="4887235"/>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D5: Pareizo korektīvo darbību izvēle</a:t>
            </a:r>
            <a:endParaRPr b="1" sz="2400">
              <a:solidFill>
                <a:schemeClr val="dk1"/>
              </a:solidFill>
              <a:latin typeface="Calibri"/>
              <a:ea typeface="Calibri"/>
              <a:cs typeface="Calibri"/>
              <a:sym typeface="Calibri"/>
            </a:endParaRPr>
          </a:p>
          <a:p>
            <a:pPr indent="0" lvl="0" marL="0" marR="0" rtl="0" algn="l">
              <a:spcBef>
                <a:spcPts val="600"/>
              </a:spcBef>
              <a:spcAft>
                <a:spcPts val="0"/>
              </a:spcAft>
              <a:buNone/>
            </a:pPr>
            <a:r>
              <a:rPr b="1" lang="en-US" sz="2400">
                <a:solidFill>
                  <a:schemeClr val="dk1"/>
                </a:solidFill>
                <a:latin typeface="Calibri"/>
                <a:ea typeface="Calibri"/>
                <a:cs typeface="Calibri"/>
                <a:sym typeface="Calibri"/>
              </a:rPr>
              <a:t>Šī posma mērķis ir izvēlēties labākās iespējamās koriģējošās darbības, lai novērstu problēmas galveno cēloni un izvairīšanās punktus.</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Posmi:</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Rīcības priekšlikumi (jo vairāk, jo labāk).</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Labāko aktivitāšu izvēle (priekšlikuma novērtējums – efekti, izmaksas).</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Īstenojamais rīcības plāns (kas, ko, kad, līdz kuram).</a:t>
            </a:r>
            <a:endParaRPr/>
          </a:p>
          <a:p>
            <a:pPr indent="-4572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Aktivitāšu ievads. Informācija visiem procesa dalībniekiem, pagaidu standartu ieviešana.</a:t>
            </a:r>
            <a:endParaRPr sz="2400">
              <a:solidFill>
                <a:schemeClr val="dk1"/>
              </a:solidFill>
              <a:latin typeface="Calibri"/>
              <a:ea typeface="Calibri"/>
              <a:cs typeface="Calibri"/>
              <a:sym typeface="Calibri"/>
            </a:endParaRPr>
          </a:p>
        </p:txBody>
      </p:sp>
      <p:sp>
        <p:nvSpPr>
          <p:cNvPr id="1037" name="Google Shape;1037;p4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038" name="Google Shape;1038;p4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039" name="Google Shape;1039;p4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040" name="Google Shape;1040;p47"/>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48"/>
          <p:cNvSpPr txBox="1"/>
          <p:nvPr/>
        </p:nvSpPr>
        <p:spPr>
          <a:xfrm>
            <a:off x="867117" y="1028700"/>
            <a:ext cx="16587945" cy="7241726"/>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D6: Korektīvo darbību īstenošana un kontrole</a:t>
            </a:r>
            <a:endParaRPr b="1" sz="2400">
              <a:solidFill>
                <a:schemeClr val="dk1"/>
              </a:solidFill>
              <a:latin typeface="Calibri"/>
              <a:ea typeface="Calibri"/>
              <a:cs typeface="Calibri"/>
              <a:sym typeface="Calibri"/>
            </a:endParaRPr>
          </a:p>
          <a:p>
            <a:pPr indent="0" lvl="0" marL="0" marR="0" rtl="0" algn="l">
              <a:spcBef>
                <a:spcPts val="600"/>
              </a:spcBef>
              <a:spcAft>
                <a:spcPts val="0"/>
              </a:spcAft>
              <a:buNone/>
            </a:pPr>
            <a:r>
              <a:rPr b="1" lang="en-US" sz="2300">
                <a:solidFill>
                  <a:schemeClr val="dk1"/>
                </a:solidFill>
                <a:latin typeface="Calibri"/>
                <a:ea typeface="Calibri"/>
                <a:cs typeface="Calibri"/>
                <a:sym typeface="Calibri"/>
              </a:rPr>
              <a:t>D3 darbībā izmantotās ad hoc darbības tiek aizstātas ar atbilstošām darbībām.</a:t>
            </a:r>
            <a:endParaRPr/>
          </a:p>
          <a:p>
            <a:pPr indent="0" lvl="0" marL="0" marR="0" rtl="0" algn="l">
              <a:spcBef>
                <a:spcPts val="0"/>
              </a:spcBef>
              <a:spcAft>
                <a:spcPts val="0"/>
              </a:spcAft>
              <a:buNone/>
            </a:pPr>
            <a:r>
              <a:rPr b="1" lang="en-US" sz="2300">
                <a:solidFill>
                  <a:schemeClr val="dk1"/>
                </a:solidFill>
                <a:latin typeface="Calibri"/>
                <a:ea typeface="Calibri"/>
                <a:cs typeface="Calibri"/>
                <a:sym typeface="Calibri"/>
              </a:rPr>
              <a:t>Ieviesto risinājumu darbības uzraudzība.</a:t>
            </a:r>
            <a:endParaRPr/>
          </a:p>
          <a:p>
            <a:pPr indent="0" lvl="0" marL="0" marR="0" rtl="0" algn="l">
              <a:spcBef>
                <a:spcPts val="0"/>
              </a:spcBef>
              <a:spcAft>
                <a:spcPts val="0"/>
              </a:spcAft>
              <a:buNone/>
            </a:pPr>
            <a:r>
              <a:rPr b="1" lang="en-US" sz="2300">
                <a:solidFill>
                  <a:schemeClr val="dk1"/>
                </a:solidFill>
                <a:latin typeface="Calibri"/>
                <a:ea typeface="Calibri"/>
                <a:cs typeface="Calibri"/>
                <a:sym typeface="Calibri"/>
              </a:rPr>
              <a:t>Seku pārbaude.</a:t>
            </a:r>
            <a:endParaRPr/>
          </a:p>
          <a:p>
            <a:pPr indent="0" lvl="0" marL="0" marR="0" rtl="0" algn="l">
              <a:spcBef>
                <a:spcPts val="0"/>
              </a:spcBef>
              <a:spcAft>
                <a:spcPts val="0"/>
              </a:spcAft>
              <a:buNone/>
            </a:pPr>
            <a:r>
              <a:rPr b="1" lang="en-US" sz="2300">
                <a:solidFill>
                  <a:schemeClr val="dk1"/>
                </a:solidFill>
                <a:latin typeface="Calibri"/>
                <a:ea typeface="Calibri"/>
                <a:cs typeface="Calibri"/>
                <a:sym typeface="Calibri"/>
              </a:rPr>
              <a:t>Tam jābūt balstītam uz reāliem datiem no procesiem. Darbības nevajadzētu vērtēt tikai, pamatojoties uz iesaistīto personu viedokli.</a:t>
            </a:r>
            <a:endParaRPr/>
          </a:p>
          <a:p>
            <a:pPr indent="0" lvl="0" marL="0" marR="0" rtl="0" algn="l">
              <a:spcBef>
                <a:spcPts val="0"/>
              </a:spcBef>
              <a:spcAft>
                <a:spcPts val="0"/>
              </a:spcAft>
              <a:buNone/>
            </a:pPr>
            <a:r>
              <a:rPr b="1" lang="en-US" sz="2300">
                <a:solidFill>
                  <a:schemeClr val="dk1"/>
                </a:solidFill>
                <a:latin typeface="Calibri"/>
                <a:ea typeface="Calibri"/>
                <a:cs typeface="Calibri"/>
                <a:sym typeface="Calibri"/>
              </a:rPr>
              <a:t>Svarīgi apsvērumi::</a:t>
            </a:r>
            <a:endParaRPr b="1" sz="2300">
              <a:solidFill>
                <a:schemeClr val="dk1"/>
              </a:solidFill>
              <a:latin typeface="Calibri"/>
              <a:ea typeface="Calibri"/>
              <a:cs typeface="Calibri"/>
              <a:sym typeface="Calibri"/>
            </a:endParaRPr>
          </a:p>
          <a:p>
            <a:pPr indent="-685800" lvl="1" marL="1285875" marR="0" rtl="0" algn="l">
              <a:spcBef>
                <a:spcPts val="0"/>
              </a:spcBef>
              <a:spcAft>
                <a:spcPts val="0"/>
              </a:spcAft>
              <a:buClr>
                <a:schemeClr val="dk1"/>
              </a:buClr>
              <a:buSzPts val="2300"/>
              <a:buFont typeface="Calibri"/>
              <a:buAutoNum type="arabicPeriod"/>
            </a:pPr>
            <a:r>
              <a:rPr b="0" i="0" lang="en-US" sz="2300" u="none" cap="none" strike="noStrike">
                <a:solidFill>
                  <a:schemeClr val="dk1"/>
                </a:solidFill>
                <a:latin typeface="Calibri"/>
                <a:ea typeface="Calibri"/>
                <a:cs typeface="Calibri"/>
                <a:sym typeface="Calibri"/>
              </a:rPr>
              <a:t>Vai ir noteiktas pilnvaras un kompetences uzlabojumu īstenošanai?</a:t>
            </a:r>
            <a:endParaRPr/>
          </a:p>
          <a:p>
            <a:pPr indent="-685800" lvl="1" marL="1285875" marR="0" rtl="0" algn="l">
              <a:spcBef>
                <a:spcPts val="0"/>
              </a:spcBef>
              <a:spcAft>
                <a:spcPts val="0"/>
              </a:spcAft>
              <a:buClr>
                <a:schemeClr val="dk1"/>
              </a:buClr>
              <a:buSzPts val="2300"/>
              <a:buFont typeface="Calibri"/>
              <a:buAutoNum type="arabicPeriod"/>
            </a:pPr>
            <a:r>
              <a:rPr b="0" i="0" lang="en-US" sz="2300" u="none" cap="none" strike="noStrike">
                <a:solidFill>
                  <a:schemeClr val="dk1"/>
                </a:solidFill>
                <a:latin typeface="Calibri"/>
                <a:ea typeface="Calibri"/>
                <a:cs typeface="Calibri"/>
                <a:sym typeface="Calibri"/>
              </a:rPr>
              <a:t>Vai būs nepieciešama ārēja līdzdalība (klientu vai piegādātāju)? Kuram tam vajadzētu būt?</a:t>
            </a:r>
            <a:endParaRPr/>
          </a:p>
          <a:p>
            <a:pPr indent="-685800" lvl="1" marL="1285875" marR="0" rtl="0" algn="l">
              <a:spcBef>
                <a:spcPts val="0"/>
              </a:spcBef>
              <a:spcAft>
                <a:spcPts val="0"/>
              </a:spcAft>
              <a:buClr>
                <a:schemeClr val="dk1"/>
              </a:buClr>
              <a:buSzPts val="2300"/>
              <a:buFont typeface="Calibri"/>
              <a:buAutoNum type="arabicPeriod"/>
            </a:pPr>
            <a:r>
              <a:rPr b="0" i="0" lang="en-US" sz="2300" u="none" cap="none" strike="noStrike">
                <a:solidFill>
                  <a:schemeClr val="dk1"/>
                </a:solidFill>
                <a:latin typeface="Calibri"/>
                <a:ea typeface="Calibri"/>
                <a:cs typeface="Calibri"/>
                <a:sym typeface="Calibri"/>
              </a:rPr>
              <a:t>Kādi līdzekļi un resursi nepieciešami aktivitāšu īstenošanai?</a:t>
            </a:r>
            <a:endParaRPr/>
          </a:p>
          <a:p>
            <a:pPr indent="-685800" lvl="1" marL="1285875" marR="0" rtl="0" algn="l">
              <a:spcBef>
                <a:spcPts val="0"/>
              </a:spcBef>
              <a:spcAft>
                <a:spcPts val="0"/>
              </a:spcAft>
              <a:buClr>
                <a:schemeClr val="dk1"/>
              </a:buClr>
              <a:buSzPts val="2300"/>
              <a:buFont typeface="Calibri"/>
              <a:buAutoNum type="arabicPeriod"/>
            </a:pPr>
            <a:r>
              <a:rPr b="0" i="0" lang="en-US" sz="2300" u="none" cap="none" strike="noStrike">
                <a:solidFill>
                  <a:schemeClr val="dk1"/>
                </a:solidFill>
                <a:latin typeface="Calibri"/>
                <a:ea typeface="Calibri"/>
                <a:cs typeface="Calibri"/>
                <a:sym typeface="Calibri"/>
              </a:rPr>
              <a:t>Vai ir saprasts, kas tieši nav izdevies?</a:t>
            </a:r>
            <a:endParaRPr/>
          </a:p>
          <a:p>
            <a:pPr indent="-685800" lvl="1" marL="1285875" marR="0" rtl="0" algn="l">
              <a:spcBef>
                <a:spcPts val="0"/>
              </a:spcBef>
              <a:spcAft>
                <a:spcPts val="0"/>
              </a:spcAft>
              <a:buClr>
                <a:schemeClr val="dk1"/>
              </a:buClr>
              <a:buSzPts val="2300"/>
              <a:buFont typeface="Calibri"/>
              <a:buAutoNum type="arabicPeriod"/>
            </a:pPr>
            <a:r>
              <a:rPr b="0" i="0" lang="en-US" sz="2300" u="none" cap="none" strike="noStrike">
                <a:solidFill>
                  <a:schemeClr val="dk1"/>
                </a:solidFill>
                <a:latin typeface="Calibri"/>
                <a:ea typeface="Calibri"/>
                <a:cs typeface="Calibri"/>
                <a:sym typeface="Calibri"/>
              </a:rPr>
              <a:t>Vai, kad un kā būtu jāpabeidz korektīvo darbību īstenošana?</a:t>
            </a:r>
            <a:endParaRPr/>
          </a:p>
          <a:p>
            <a:pPr indent="-685800" lvl="1" marL="1285875" marR="0" rtl="0" algn="l">
              <a:spcBef>
                <a:spcPts val="0"/>
              </a:spcBef>
              <a:spcAft>
                <a:spcPts val="0"/>
              </a:spcAft>
              <a:buClr>
                <a:schemeClr val="dk1"/>
              </a:buClr>
              <a:buSzPts val="2300"/>
              <a:buFont typeface="Calibri"/>
              <a:buAutoNum type="arabicPeriod"/>
            </a:pPr>
            <a:r>
              <a:rPr b="0" i="0" lang="en-US" sz="2300" u="none" cap="none" strike="noStrike">
                <a:solidFill>
                  <a:schemeClr val="dk1"/>
                </a:solidFill>
                <a:latin typeface="Calibri"/>
                <a:ea typeface="Calibri"/>
                <a:cs typeface="Calibri"/>
                <a:sym typeface="Calibri"/>
              </a:rPr>
              <a:t>Kādi pasākumi būtu jāizmanto, lai noteiktu efektivitāti ilgtermiņā?</a:t>
            </a:r>
            <a:endParaRPr/>
          </a:p>
          <a:p>
            <a:pPr indent="-685800" lvl="1" marL="1285875" marR="0" rtl="0" algn="l">
              <a:spcBef>
                <a:spcPts val="0"/>
              </a:spcBef>
              <a:spcAft>
                <a:spcPts val="0"/>
              </a:spcAft>
              <a:buClr>
                <a:schemeClr val="dk1"/>
              </a:buClr>
              <a:buSzPts val="2300"/>
              <a:buFont typeface="Calibri"/>
              <a:buAutoNum type="arabicPeriod"/>
            </a:pPr>
            <a:r>
              <a:rPr b="0" i="0" lang="en-US" sz="2300" u="none" cap="none" strike="noStrike">
                <a:solidFill>
                  <a:schemeClr val="dk1"/>
                </a:solidFill>
                <a:latin typeface="Calibri"/>
                <a:ea typeface="Calibri"/>
                <a:cs typeface="Calibri"/>
                <a:sym typeface="Calibri"/>
              </a:rPr>
              <a:t>Vai esat sasniedzis savus mērķus?</a:t>
            </a:r>
            <a:endParaRPr/>
          </a:p>
          <a:p>
            <a:pPr indent="-685800" lvl="1" marL="1285875" marR="0" rtl="0" algn="l">
              <a:spcBef>
                <a:spcPts val="0"/>
              </a:spcBef>
              <a:spcAft>
                <a:spcPts val="0"/>
              </a:spcAft>
              <a:buClr>
                <a:schemeClr val="dk1"/>
              </a:buClr>
              <a:buSzPts val="2300"/>
              <a:buFont typeface="Calibri"/>
              <a:buAutoNum type="arabicPeriod"/>
            </a:pPr>
            <a:r>
              <a:rPr b="0" i="0" lang="en-US" sz="2300" u="none" cap="none" strike="noStrike">
                <a:solidFill>
                  <a:schemeClr val="dk1"/>
                </a:solidFill>
                <a:latin typeface="Calibri"/>
                <a:ea typeface="Calibri"/>
                <a:cs typeface="Calibri"/>
                <a:sym typeface="Calibri"/>
              </a:rPr>
              <a:t>Vai problēma ir neatgriezeniski atrisināta?</a:t>
            </a:r>
            <a:endParaRPr/>
          </a:p>
          <a:p>
            <a:pPr indent="0" lvl="1" marL="600075" marR="0" rtl="0" algn="l">
              <a:spcBef>
                <a:spcPts val="0"/>
              </a:spcBef>
              <a:spcAft>
                <a:spcPts val="0"/>
              </a:spcAft>
              <a:buNone/>
            </a:pPr>
            <a:r>
              <a:rPr b="1" i="0" lang="en-US" sz="2300" u="none" cap="none" strike="noStrike">
                <a:solidFill>
                  <a:schemeClr val="dk1"/>
                </a:solidFill>
                <a:latin typeface="Calibri"/>
                <a:ea typeface="Calibri"/>
                <a:cs typeface="Calibri"/>
                <a:sym typeface="Calibri"/>
              </a:rPr>
              <a:t>Sistemātiski dokumentējiet salīdzinājumu starp esošajiem stāvokļiem un mērķa stāvokli, lai noteiktu, cik tuvu mēs esam mērķa sasniegšanai.</a:t>
            </a:r>
            <a:endParaRPr b="1" i="0" sz="2300" u="none" cap="none" strike="noStrike">
              <a:solidFill>
                <a:srgbClr val="243255"/>
              </a:solidFill>
              <a:latin typeface="Calibri"/>
              <a:ea typeface="Calibri"/>
              <a:cs typeface="Calibri"/>
              <a:sym typeface="Calibri"/>
            </a:endParaRPr>
          </a:p>
        </p:txBody>
      </p:sp>
      <p:sp>
        <p:nvSpPr>
          <p:cNvPr id="1047" name="Google Shape;1047;p4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048" name="Google Shape;1048;p4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049" name="Google Shape;1049;p4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050" name="Google Shape;1050;p48"/>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49"/>
          <p:cNvSpPr txBox="1"/>
          <p:nvPr/>
        </p:nvSpPr>
        <p:spPr>
          <a:xfrm>
            <a:off x="938055" y="1028700"/>
            <a:ext cx="16587945" cy="6361998"/>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4000">
              <a:solidFill>
                <a:srgbClr val="E12227"/>
              </a:solidFill>
              <a:latin typeface="Calibri"/>
              <a:ea typeface="Calibri"/>
              <a:cs typeface="Calibri"/>
              <a:sym typeface="Calibri"/>
            </a:endParaRPr>
          </a:p>
          <a:p>
            <a:pPr indent="0" lvl="0" marL="12700" marR="0" rtl="0" algn="l">
              <a:lnSpc>
                <a:spcPct val="100000"/>
              </a:lnSpc>
              <a:spcBef>
                <a:spcPts val="110"/>
              </a:spcBef>
              <a:spcAft>
                <a:spcPts val="0"/>
              </a:spcAft>
              <a:buNone/>
            </a:pPr>
            <a:r>
              <a:t/>
            </a:r>
            <a:endParaRPr b="1" sz="1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D7: Iepazīstinām ar profilaktiskām darbībām</a:t>
            </a:r>
            <a:endParaRPr/>
          </a:p>
          <a:p>
            <a:pPr indent="0" lvl="0" marL="12700" marR="0" rtl="0" algn="l">
              <a:lnSpc>
                <a:spcPct val="100000"/>
              </a:lnSpc>
              <a:spcBef>
                <a:spcPts val="710"/>
              </a:spcBef>
              <a:spcAft>
                <a:spcPts val="0"/>
              </a:spcAft>
              <a:buNone/>
            </a:pPr>
            <a:r>
              <a:t/>
            </a:r>
            <a:endParaRPr sz="28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Ja pieņemtais un ieviestais risinājums izrādījās efektīvs un mums par to ir pierādījumi, kas apkopoti iepriekšējā posmā, ir jāizstrādā un jāievieš preventīvie pasākumi, lai problēma neatkārtotos.</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Šīs darbības ir izmaiņas sistēmās, procesos, procedūrās, dokumentācijā, kas izslēgs vai samazina risku, ka problēma atkārtosies.</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G8D metodes ieviešanai jāsniedz zināšanas par turpmāko problēmu novēršanas principiem un metodēm.</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D7 darbība ir novērst problēmas vai līdzīgu problēmu atkārtošanos.</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Ideja ir novērst problēmas rašanos nākotnē un sagatavot uzņēmumu, lai gadījumā, ja pastāv risks to atkārtotai parādīšanās, tas varētu reaģēt, paredzot problēmu, pirms tā atkārtojas.</a:t>
            </a:r>
            <a:endParaRPr b="1" sz="2400">
              <a:solidFill>
                <a:schemeClr val="dk1"/>
              </a:solidFill>
              <a:latin typeface="Calibri"/>
              <a:ea typeface="Calibri"/>
              <a:cs typeface="Calibri"/>
              <a:sym typeface="Calibri"/>
            </a:endParaRPr>
          </a:p>
        </p:txBody>
      </p:sp>
      <p:sp>
        <p:nvSpPr>
          <p:cNvPr id="1057" name="Google Shape;1057;p4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058" name="Google Shape;1058;p4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059" name="Google Shape;1059;p4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060" name="Google Shape;1060;p49"/>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1056">
                                            <p:txEl>
                                              <p:pRg end="0" st="0"/>
                                            </p:txEl>
                                          </p:spTgt>
                                        </p:tgtEl>
                                        <p:attrNameLst>
                                          <p:attrName>style.visibility</p:attrName>
                                        </p:attrNameLst>
                                      </p:cBhvr>
                                      <p:to>
                                        <p:strVal val="visible"/>
                                      </p:to>
                                    </p:set>
                                    <p:anim calcmode="lin" valueType="num">
                                      <p:cBhvr additive="base">
                                        <p:cTn dur="500"/>
                                        <p:tgtEl>
                                          <p:spTgt spid="105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56">
                                            <p:txEl>
                                              <p:pRg end="1" st="1"/>
                                            </p:txEl>
                                          </p:spTgt>
                                        </p:tgtEl>
                                        <p:attrNameLst>
                                          <p:attrName>style.visibility</p:attrName>
                                        </p:attrNameLst>
                                      </p:cBhvr>
                                      <p:to>
                                        <p:strVal val="visible"/>
                                      </p:to>
                                    </p:set>
                                    <p:anim calcmode="lin" valueType="num">
                                      <p:cBhvr additive="base">
                                        <p:cTn dur="500"/>
                                        <p:tgtEl>
                                          <p:spTgt spid="105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56">
                                            <p:txEl>
                                              <p:pRg end="2" st="2"/>
                                            </p:txEl>
                                          </p:spTgt>
                                        </p:tgtEl>
                                        <p:attrNameLst>
                                          <p:attrName>style.visibility</p:attrName>
                                        </p:attrNameLst>
                                      </p:cBhvr>
                                      <p:to>
                                        <p:strVal val="visible"/>
                                      </p:to>
                                    </p:set>
                                    <p:anim calcmode="lin" valueType="num">
                                      <p:cBhvr additive="base">
                                        <p:cTn dur="500"/>
                                        <p:tgtEl>
                                          <p:spTgt spid="105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56">
                                            <p:txEl>
                                              <p:pRg end="3" st="3"/>
                                            </p:txEl>
                                          </p:spTgt>
                                        </p:tgtEl>
                                        <p:attrNameLst>
                                          <p:attrName>style.visibility</p:attrName>
                                        </p:attrNameLst>
                                      </p:cBhvr>
                                      <p:to>
                                        <p:strVal val="visible"/>
                                      </p:to>
                                    </p:set>
                                    <p:anim calcmode="lin" valueType="num">
                                      <p:cBhvr additive="base">
                                        <p:cTn dur="500"/>
                                        <p:tgtEl>
                                          <p:spTgt spid="105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56">
                                            <p:txEl>
                                              <p:pRg end="4" st="4"/>
                                            </p:txEl>
                                          </p:spTgt>
                                        </p:tgtEl>
                                        <p:attrNameLst>
                                          <p:attrName>style.visibility</p:attrName>
                                        </p:attrNameLst>
                                      </p:cBhvr>
                                      <p:to>
                                        <p:strVal val="visible"/>
                                      </p:to>
                                    </p:set>
                                    <p:anim calcmode="lin" valueType="num">
                                      <p:cBhvr additive="base">
                                        <p:cTn dur="500"/>
                                        <p:tgtEl>
                                          <p:spTgt spid="105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56">
                                            <p:txEl>
                                              <p:pRg end="5" st="5"/>
                                            </p:txEl>
                                          </p:spTgt>
                                        </p:tgtEl>
                                        <p:attrNameLst>
                                          <p:attrName>style.visibility</p:attrName>
                                        </p:attrNameLst>
                                      </p:cBhvr>
                                      <p:to>
                                        <p:strVal val="visible"/>
                                      </p:to>
                                    </p:set>
                                    <p:anim calcmode="lin" valueType="num">
                                      <p:cBhvr additive="base">
                                        <p:cTn dur="500"/>
                                        <p:tgtEl>
                                          <p:spTgt spid="105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56">
                                            <p:txEl>
                                              <p:pRg end="6" st="6"/>
                                            </p:txEl>
                                          </p:spTgt>
                                        </p:tgtEl>
                                        <p:attrNameLst>
                                          <p:attrName>style.visibility</p:attrName>
                                        </p:attrNameLst>
                                      </p:cBhvr>
                                      <p:to>
                                        <p:strVal val="visible"/>
                                      </p:to>
                                    </p:set>
                                    <p:anim calcmode="lin" valueType="num">
                                      <p:cBhvr additive="base">
                                        <p:cTn dur="500"/>
                                        <p:tgtEl>
                                          <p:spTgt spid="105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56">
                                            <p:txEl>
                                              <p:pRg end="7" st="7"/>
                                            </p:txEl>
                                          </p:spTgt>
                                        </p:tgtEl>
                                        <p:attrNameLst>
                                          <p:attrName>style.visibility</p:attrName>
                                        </p:attrNameLst>
                                      </p:cBhvr>
                                      <p:to>
                                        <p:strVal val="visible"/>
                                      </p:to>
                                    </p:set>
                                    <p:anim calcmode="lin" valueType="num">
                                      <p:cBhvr additive="base">
                                        <p:cTn dur="500"/>
                                        <p:tgtEl>
                                          <p:spTgt spid="105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56">
                                            <p:txEl>
                                              <p:pRg end="8" st="8"/>
                                            </p:txEl>
                                          </p:spTgt>
                                        </p:tgtEl>
                                        <p:attrNameLst>
                                          <p:attrName>style.visibility</p:attrName>
                                        </p:attrNameLst>
                                      </p:cBhvr>
                                      <p:to>
                                        <p:strVal val="visible"/>
                                      </p:to>
                                    </p:set>
                                    <p:anim calcmode="lin" valueType="num">
                                      <p:cBhvr additive="base">
                                        <p:cTn dur="500"/>
                                        <p:tgtEl>
                                          <p:spTgt spid="105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56">
                                            <p:txEl>
                                              <p:pRg end="9" st="9"/>
                                            </p:txEl>
                                          </p:spTgt>
                                        </p:tgtEl>
                                        <p:attrNameLst>
                                          <p:attrName>style.visibility</p:attrName>
                                        </p:attrNameLst>
                                      </p:cBhvr>
                                      <p:to>
                                        <p:strVal val="visible"/>
                                      </p:to>
                                    </p:set>
                                    <p:anim calcmode="lin" valueType="num">
                                      <p:cBhvr additive="base">
                                        <p:cTn dur="500"/>
                                        <p:tgtEl>
                                          <p:spTgt spid="1056">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nvSpPr>
        <p:spPr>
          <a:xfrm>
            <a:off x="938055" y="1485900"/>
            <a:ext cx="16587945" cy="6638997"/>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Kas ir komplicēta problēma?</a:t>
            </a:r>
            <a:endParaRPr b="1" sz="4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t/>
            </a:r>
            <a:endParaRPr sz="2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Komplicētu problēmu risināšanas prasmju attīstīšanas sākumpunkts ir izskaidrot atšķirības starp vienkāršām, sarežģītām un komplicētām problēmām;</a:t>
            </a:r>
            <a:endParaRPr sz="2500">
              <a:solidFill>
                <a:srgbClr val="002060"/>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a:p>
            <a:pPr indent="0" lvl="0" marL="12700" marR="0" rtl="0" algn="l">
              <a:spcBef>
                <a:spcPts val="110"/>
              </a:spcBef>
              <a:spcAft>
                <a:spcPts val="0"/>
              </a:spcAft>
              <a:buNone/>
            </a:pPr>
            <a:r>
              <a:t/>
            </a:r>
            <a:endParaRPr sz="2500">
              <a:solidFill>
                <a:srgbClr val="002060"/>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a:p>
            <a:pPr indent="-184150" lvl="0" marL="355600" marR="0" rtl="0" algn="l">
              <a:spcBef>
                <a:spcPts val="110"/>
              </a:spcBef>
              <a:spcAft>
                <a:spcPts val="0"/>
              </a:spcAft>
              <a:buClr>
                <a:schemeClr val="dk1"/>
              </a:buClr>
              <a:buSzPts val="2500"/>
              <a:buFont typeface="Arial"/>
              <a:buNone/>
            </a:pPr>
            <a:r>
              <a:t/>
            </a:r>
            <a:endParaRPr sz="2500">
              <a:solidFill>
                <a:srgbClr val="002060"/>
              </a:solidFill>
              <a:latin typeface="Calibri"/>
              <a:ea typeface="Calibri"/>
              <a:cs typeface="Calibri"/>
              <a:sym typeface="Calibri"/>
            </a:endParaRPr>
          </a:p>
          <a:p>
            <a:pPr indent="0" lvl="0" marL="12700" marR="0" rtl="0" algn="l">
              <a:spcBef>
                <a:spcPts val="110"/>
              </a:spcBef>
              <a:spcAft>
                <a:spcPts val="0"/>
              </a:spcAft>
              <a:buNone/>
            </a:pPr>
            <a:r>
              <a:t/>
            </a:r>
            <a:endParaRPr sz="1500">
              <a:solidFill>
                <a:srgbClr val="002060"/>
              </a:solidFill>
              <a:latin typeface="Calibri"/>
              <a:ea typeface="Calibri"/>
              <a:cs typeface="Calibri"/>
              <a:sym typeface="Calibri"/>
            </a:endParaRPr>
          </a:p>
          <a:p>
            <a:pPr indent="0" lvl="0" marL="12700" marR="0" rtl="0" algn="l">
              <a:spcBef>
                <a:spcPts val="110"/>
              </a:spcBef>
              <a:spcAft>
                <a:spcPts val="0"/>
              </a:spcAft>
              <a:buNone/>
            </a:pPr>
            <a:r>
              <a:rPr b="1" lang="en-US" sz="1800">
                <a:solidFill>
                  <a:schemeClr val="dk1"/>
                </a:solidFill>
                <a:latin typeface="Calibri"/>
                <a:ea typeface="Calibri"/>
                <a:cs typeface="Calibri"/>
                <a:sym typeface="Calibri"/>
              </a:rPr>
              <a:t>Avots:</a:t>
            </a:r>
            <a:r>
              <a:rPr lang="en-US" sz="1800">
                <a:solidFill>
                  <a:schemeClr val="dk1"/>
                </a:solidFill>
                <a:latin typeface="Calibri"/>
                <a:ea typeface="Calibri"/>
                <a:cs typeface="Calibri"/>
                <a:sym typeface="Calibri"/>
              </a:rPr>
              <a:t> Glouberman, S., &amp; Zimmerman, B. (2016). 1 Complicated and Complex Systems: What Would Successful Reform of Medicare Look Like? University of Toronto Press, p. 2.</a:t>
            </a:r>
            <a:endParaRPr sz="1800">
              <a:solidFill>
                <a:schemeClr val="dk1"/>
              </a:solidFill>
              <a:latin typeface="Tahoma"/>
              <a:ea typeface="Tahoma"/>
              <a:cs typeface="Tahoma"/>
              <a:sym typeface="Tahoma"/>
            </a:endParaRPr>
          </a:p>
        </p:txBody>
      </p:sp>
      <p:sp>
        <p:nvSpPr>
          <p:cNvPr id="172" name="Google Shape;172;p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73" name="Google Shape;173;p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74" name="Google Shape;174;p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aphicFrame>
        <p:nvGraphicFramePr>
          <p:cNvPr id="175" name="Google Shape;175;p5"/>
          <p:cNvGraphicFramePr/>
          <p:nvPr/>
        </p:nvGraphicFramePr>
        <p:xfrm>
          <a:off x="959664" y="3619499"/>
          <a:ext cx="3000000" cy="3000000"/>
        </p:xfrm>
        <a:graphic>
          <a:graphicData uri="http://schemas.openxmlformats.org/drawingml/2006/table">
            <a:tbl>
              <a:tblPr bandRow="1" firstRow="1">
                <a:noFill/>
                <a:tableStyleId>{E8F84373-125B-4DBB-AB21-D2A264926F80}</a:tableStyleId>
              </a:tblPr>
              <a:tblGrid>
                <a:gridCol w="5522100"/>
                <a:gridCol w="5522100"/>
                <a:gridCol w="5522100"/>
              </a:tblGrid>
              <a:tr h="476900">
                <a:tc>
                  <a:txBody>
                    <a:bodyPr/>
                    <a:lstStyle/>
                    <a:p>
                      <a:pPr indent="0" lvl="0" marL="0" marR="0" rtl="0" algn="ctr">
                        <a:spcBef>
                          <a:spcPts val="0"/>
                        </a:spcBef>
                        <a:spcAft>
                          <a:spcPts val="0"/>
                        </a:spcAft>
                        <a:buNone/>
                      </a:pPr>
                      <a:r>
                        <a:rPr b="1" lang="en-US" sz="2000" u="none" cap="none" strike="noStrike">
                          <a:solidFill>
                            <a:schemeClr val="dk1"/>
                          </a:solidFill>
                        </a:rPr>
                        <a:t>Vienkārša problēma</a:t>
                      </a:r>
                      <a:endParaRPr b="1" sz="20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None/>
                      </a:pPr>
                      <a:r>
                        <a:rPr b="1" lang="en-US" sz="2000" u="none" cap="none" strike="noStrike">
                          <a:solidFill>
                            <a:schemeClr val="dk1"/>
                          </a:solidFill>
                        </a:rPr>
                        <a:t>Sarežģīta problēma</a:t>
                      </a:r>
                      <a:endParaRPr b="1" sz="2000" u="none" cap="none" strike="noStrike">
                        <a:solidFill>
                          <a:schemeClr val="dk1"/>
                        </a:solidFill>
                      </a:endParaRPr>
                    </a:p>
                  </a:txBody>
                  <a:tcPr marT="45725" marB="45725" marR="91450" marL="91450"/>
                </a:tc>
                <a:tc>
                  <a:txBody>
                    <a:bodyPr/>
                    <a:lstStyle/>
                    <a:p>
                      <a:pPr indent="0" lvl="0" marL="0" marR="0" rtl="0" algn="ctr">
                        <a:spcBef>
                          <a:spcPts val="0"/>
                        </a:spcBef>
                        <a:spcAft>
                          <a:spcPts val="0"/>
                        </a:spcAft>
                        <a:buNone/>
                      </a:pPr>
                      <a:r>
                        <a:rPr b="1" lang="en-US" sz="2000" u="none" cap="none" strike="noStrike">
                          <a:solidFill>
                            <a:schemeClr val="dk1"/>
                          </a:solidFill>
                        </a:rPr>
                        <a:t>Komplicēta problēma</a:t>
                      </a:r>
                      <a:endParaRPr b="1" sz="2000" u="none" cap="none" strike="noStrike">
                        <a:solidFill>
                          <a:schemeClr val="dk1"/>
                        </a:solidFill>
                      </a:endParaRPr>
                    </a:p>
                  </a:txBody>
                  <a:tcPr marT="45725" marB="45725" marR="91450" marL="91450"/>
                </a:tc>
              </a:tr>
              <a:tr h="837775">
                <a:tc>
                  <a:txBody>
                    <a:bodyPr/>
                    <a:lstStyle/>
                    <a:p>
                      <a:pPr indent="0" lvl="0" marL="0" marR="0" rtl="0" algn="ctr">
                        <a:spcBef>
                          <a:spcPts val="0"/>
                        </a:spcBef>
                        <a:spcAft>
                          <a:spcPts val="0"/>
                        </a:spcAft>
                        <a:buNone/>
                      </a:pPr>
                      <a:r>
                        <a:rPr b="1" lang="en-US" sz="2000" u="none" cap="none" strike="noStrike">
                          <a:solidFill>
                            <a:schemeClr val="dk1"/>
                          </a:solidFill>
                          <a:latin typeface="Calibri"/>
                          <a:ea typeface="Calibri"/>
                          <a:cs typeface="Calibri"/>
                          <a:sym typeface="Calibri"/>
                        </a:rPr>
                        <a:t>Piemērs: </a:t>
                      </a:r>
                      <a:r>
                        <a:rPr b="0" lang="en-US" sz="2000" u="none" cap="none" strike="noStrike">
                          <a:solidFill>
                            <a:schemeClr val="dk1"/>
                          </a:solidFill>
                          <a:latin typeface="Calibri"/>
                          <a:ea typeface="Calibri"/>
                          <a:cs typeface="Calibri"/>
                          <a:sym typeface="Calibri"/>
                        </a:rPr>
                        <a:t>kūkas cepšanas laikā ievērot recepti</a:t>
                      </a:r>
                      <a:endParaRPr b="0" sz="2000" u="none" cap="none" strike="noStrike">
                        <a:solidFill>
                          <a:schemeClr val="dk1"/>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000" u="none" cap="none" strike="noStrike">
                          <a:solidFill>
                            <a:schemeClr val="dk1"/>
                          </a:solidFill>
                          <a:latin typeface="Calibri"/>
                          <a:ea typeface="Calibri"/>
                          <a:cs typeface="Calibri"/>
                          <a:sym typeface="Calibri"/>
                        </a:rPr>
                        <a:t>Piemērs: </a:t>
                      </a:r>
                      <a:r>
                        <a:rPr b="0" lang="en-US" sz="2000" u="none" cap="none" strike="noStrike">
                          <a:solidFill>
                            <a:schemeClr val="dk1"/>
                          </a:solidFill>
                          <a:latin typeface="Calibri"/>
                          <a:ea typeface="Calibri"/>
                          <a:cs typeface="Calibri"/>
                          <a:sym typeface="Calibri"/>
                        </a:rPr>
                        <a:t>raķetes nosūtīšana uz Mēnesi</a:t>
                      </a:r>
                      <a:endParaRPr b="0" sz="2000" u="none" cap="none" strike="noStrike">
                        <a:solidFill>
                          <a:schemeClr val="dk1"/>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000" u="none" cap="none" strike="noStrike">
                          <a:solidFill>
                            <a:schemeClr val="dk1"/>
                          </a:solidFill>
                          <a:latin typeface="Calibri"/>
                          <a:ea typeface="Calibri"/>
                          <a:cs typeface="Calibri"/>
                          <a:sym typeface="Calibri"/>
                        </a:rPr>
                        <a:t>Piemērs: </a:t>
                      </a:r>
                      <a:r>
                        <a:rPr b="0" lang="en-US" sz="2000" u="none" cap="none" strike="noStrike">
                          <a:solidFill>
                            <a:schemeClr val="dk1"/>
                          </a:solidFill>
                          <a:latin typeface="Calibri"/>
                          <a:ea typeface="Calibri"/>
                          <a:cs typeface="Calibri"/>
                          <a:sym typeface="Calibri"/>
                        </a:rPr>
                        <a:t>bērna audzināšana</a:t>
                      </a:r>
                      <a:endParaRPr b="0" sz="2000" u="none" cap="none" strike="noStrike">
                        <a:solidFill>
                          <a:schemeClr val="dk1"/>
                        </a:solidFill>
                        <a:latin typeface="Times New Roman"/>
                        <a:ea typeface="Times New Roman"/>
                        <a:cs typeface="Times New Roman"/>
                        <a:sym typeface="Times New Roman"/>
                      </a:endParaRPr>
                    </a:p>
                  </a:txBody>
                  <a:tcPr marT="0" marB="0" marR="68575" marL="68575" anchor="ctr"/>
                </a:tc>
              </a:tr>
              <a:tr h="2647750">
                <a:tc>
                  <a:txBody>
                    <a:bodyPr/>
                    <a:lstStyle/>
                    <a:p>
                      <a:pPr indent="-342900" lvl="0" marL="342900" marR="0" rtl="0" algn="l">
                        <a:spcBef>
                          <a:spcPts val="0"/>
                        </a:spcBef>
                        <a:spcAft>
                          <a:spcPts val="0"/>
                        </a:spcAft>
                        <a:buClr>
                          <a:schemeClr val="dk1"/>
                        </a:buClr>
                        <a:buSzPts val="2000"/>
                        <a:buFont typeface="Arial"/>
                        <a:buChar char="•"/>
                      </a:pPr>
                      <a:r>
                        <a:rPr lang="en-US" sz="2000" u="none" cap="none" strike="noStrike">
                          <a:solidFill>
                            <a:schemeClr val="dk1"/>
                          </a:solidFill>
                        </a:rPr>
                        <a:t>Pati recepte var aptvert tehnikas un terminoloģijas pamatelementus, taču, kad tie ir apgūti, tos var ievērot ar ļoti lielu pārliecību par panākumiem.</a:t>
                      </a:r>
                      <a:endParaRPr sz="2000" u="none" cap="none" strike="noStrike">
                        <a:solidFill>
                          <a:schemeClr val="dk1"/>
                        </a:solidFill>
                      </a:endParaRPr>
                    </a:p>
                  </a:txBody>
                  <a:tcPr marT="45725" marB="45725" marR="91450" marL="91450"/>
                </a:tc>
                <a:tc>
                  <a:txBody>
                    <a:bodyPr/>
                    <a:lstStyle/>
                    <a:p>
                      <a:pPr indent="-342900" lvl="0" marL="342900" marR="0" rtl="0" algn="l">
                        <a:spcBef>
                          <a:spcPts val="0"/>
                        </a:spcBef>
                        <a:spcAft>
                          <a:spcPts val="0"/>
                        </a:spcAft>
                        <a:buClr>
                          <a:schemeClr val="dk1"/>
                        </a:buClr>
                        <a:buSzPts val="2000"/>
                        <a:buFont typeface="Arial"/>
                        <a:buChar char="•"/>
                      </a:pPr>
                      <a:r>
                        <a:rPr lang="en-US" sz="2000" u="none" cap="none" strike="noStrike">
                          <a:solidFill>
                            <a:schemeClr val="dk1"/>
                          </a:solidFill>
                        </a:rPr>
                        <a:t>Sarežģītas problēmas satur vienkāršu problēmu apakškopas, taču tās nav reducējamas tikai ar tām.</a:t>
                      </a:r>
                      <a:endParaRPr/>
                    </a:p>
                    <a:p>
                      <a:pPr indent="-342900" lvl="0" marL="342900" marR="0" rtl="0" algn="l">
                        <a:spcBef>
                          <a:spcPts val="0"/>
                        </a:spcBef>
                        <a:spcAft>
                          <a:spcPts val="0"/>
                        </a:spcAft>
                        <a:buClr>
                          <a:schemeClr val="dk1"/>
                        </a:buClr>
                        <a:buSzPts val="2000"/>
                        <a:buFont typeface="Arial"/>
                        <a:buChar char="•"/>
                      </a:pPr>
                      <a:r>
                        <a:rPr lang="en-US" sz="2000" u="none" cap="none" strike="noStrike">
                          <a:solidFill>
                            <a:schemeClr val="dk1"/>
                          </a:solidFill>
                        </a:rPr>
                        <a:t>Panākumu sasniegšana bieži vien ir atkarīga no daudzu cilvēku, dažkārt komandu iesaistīšanās, kā arī no speciālistu zināšanām.</a:t>
                      </a:r>
                      <a:endParaRPr sz="2000" u="none" cap="none" strike="noStrike">
                        <a:solidFill>
                          <a:schemeClr val="dk1"/>
                        </a:solidFill>
                      </a:endParaRPr>
                    </a:p>
                  </a:txBody>
                  <a:tcPr marT="45725" marB="45725" marR="91450" marL="91450"/>
                </a:tc>
                <a:tc>
                  <a:txBody>
                    <a:bodyPr/>
                    <a:lstStyle/>
                    <a:p>
                      <a:pPr indent="-342900" lvl="0" marL="342900" marR="0" rtl="0" algn="l">
                        <a:spcBef>
                          <a:spcPts val="0"/>
                        </a:spcBef>
                        <a:spcAft>
                          <a:spcPts val="0"/>
                        </a:spcAft>
                        <a:buClr>
                          <a:schemeClr val="dk1"/>
                        </a:buClr>
                        <a:buSzPts val="2000"/>
                        <a:buFont typeface="Arial"/>
                        <a:buChar char="•"/>
                      </a:pPr>
                      <a:r>
                        <a:rPr lang="en-US" sz="2000" u="none" cap="none" strike="noStrike">
                          <a:solidFill>
                            <a:schemeClr val="dk1"/>
                          </a:solidFill>
                        </a:rPr>
                        <a:t>Problēma jāskata individuāli. Lai gan vienas problēmas risinājums sniedz pieredzi, tas negarantē panākumus citas problēmas risināšanā.</a:t>
                      </a:r>
                      <a:endParaRPr/>
                    </a:p>
                    <a:p>
                      <a:pPr indent="-342900" lvl="0" marL="342900" marR="0" rtl="0" algn="l">
                        <a:spcBef>
                          <a:spcPts val="0"/>
                        </a:spcBef>
                        <a:spcAft>
                          <a:spcPts val="0"/>
                        </a:spcAft>
                        <a:buClr>
                          <a:schemeClr val="dk1"/>
                        </a:buClr>
                        <a:buSzPts val="2000"/>
                        <a:buFont typeface="Arial"/>
                        <a:buChar char="•"/>
                      </a:pPr>
                      <a:r>
                        <a:rPr lang="en-US" sz="2000" u="none" cap="none" strike="noStrike">
                          <a:solidFill>
                            <a:schemeClr val="dk1"/>
                          </a:solidFill>
                        </a:rPr>
                        <a:t>Ar ekspertīzi nepietiek. Citai problēmai var būt nepieciešama cita pieeja. Tās risināšanai veikto darbību rezultāti joprojām ir ļoti neskaidri.</a:t>
                      </a:r>
                      <a:endParaRPr sz="2000" u="none" cap="none" strike="noStrike">
                        <a:solidFill>
                          <a:schemeClr val="dk1"/>
                        </a:solidFill>
                      </a:endParaRPr>
                    </a:p>
                  </a:txBody>
                  <a:tcPr marT="45725" marB="45725" marR="91450" marL="91450"/>
                </a:tc>
              </a:tr>
            </a:tbl>
          </a:graphicData>
        </a:graphic>
      </p:graphicFrame>
      <p:sp>
        <p:nvSpPr>
          <p:cNvPr id="176" name="Google Shape;176;p5"/>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7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50"/>
          <p:cNvSpPr txBox="1"/>
          <p:nvPr/>
        </p:nvSpPr>
        <p:spPr>
          <a:xfrm>
            <a:off x="938055" y="1028700"/>
            <a:ext cx="16587945" cy="4979568"/>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G8D report</a:t>
            </a:r>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D8: Noslēguma aktivitātes/ziņojums</a:t>
            </a:r>
            <a:endParaRPr/>
          </a:p>
          <a:p>
            <a:pPr indent="0" lvl="0" marL="12700" marR="0" rtl="0" algn="l">
              <a:lnSpc>
                <a:spcPct val="100000"/>
              </a:lnSpc>
              <a:spcBef>
                <a:spcPts val="710"/>
              </a:spcBef>
              <a:spcAft>
                <a:spcPts val="0"/>
              </a:spcAft>
              <a:buNone/>
            </a:pPr>
            <a:r>
              <a:t/>
            </a:r>
            <a:endParaRPr sz="28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Visas komandas pieredzes aprakstīšana ziņojuma veidā.</a:t>
            </a:r>
            <a:endParaRPr/>
          </a:p>
          <a:p>
            <a:pPr indent="0" lvl="0" marL="12700" marR="0" rtl="0" algn="l">
              <a:lnSpc>
                <a:spcPct val="100000"/>
              </a:lnSpc>
              <a:spcBef>
                <a:spcPts val="710"/>
              </a:spcBef>
              <a:spcAft>
                <a:spcPts val="0"/>
              </a:spcAft>
              <a:buNone/>
            </a:pPr>
            <a:r>
              <a:t/>
            </a:r>
            <a:endParaRPr sz="28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Sintētiska dokumentācija A3 ziņojuma vai īpaša G8D ziņojuma veidā.</a:t>
            </a:r>
            <a:endParaRPr/>
          </a:p>
          <a:p>
            <a:pPr indent="0" lvl="0" marL="12700" marR="0" rtl="0" algn="l">
              <a:lnSpc>
                <a:spcPct val="100000"/>
              </a:lnSpc>
              <a:spcBef>
                <a:spcPts val="710"/>
              </a:spcBef>
              <a:spcAft>
                <a:spcPts val="0"/>
              </a:spcAft>
              <a:buNone/>
            </a:pPr>
            <a:r>
              <a:t/>
            </a:r>
            <a:endParaRPr sz="28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lang="en-US" sz="2800">
                <a:solidFill>
                  <a:schemeClr val="dk1"/>
                </a:solidFill>
                <a:latin typeface="Calibri"/>
                <a:ea typeface="Calibri"/>
                <a:cs typeface="Calibri"/>
                <a:sym typeface="Calibri"/>
              </a:rPr>
              <a:t>Vadītājs izvērtē komandas darbu un izdara secinājumus nākotnei.</a:t>
            </a:r>
            <a:endParaRPr b="1" sz="2400">
              <a:solidFill>
                <a:srgbClr val="243255"/>
              </a:solidFill>
              <a:latin typeface="Calibri"/>
              <a:ea typeface="Calibri"/>
              <a:cs typeface="Calibri"/>
              <a:sym typeface="Calibri"/>
            </a:endParaRPr>
          </a:p>
        </p:txBody>
      </p:sp>
      <p:sp>
        <p:nvSpPr>
          <p:cNvPr id="1067" name="Google Shape;1067;p5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068" name="Google Shape;1068;p5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069" name="Google Shape;1069;p5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070" name="Google Shape;1070;p50"/>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1071" name="Google Shape;1071;p50"/>
          <p:cNvSpPr/>
          <p:nvPr/>
        </p:nvSpPr>
        <p:spPr>
          <a:xfrm>
            <a:off x="107462" y="7280846"/>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1072" name="Google Shape;1072;p50"/>
          <p:cNvSpPr/>
          <p:nvPr/>
        </p:nvSpPr>
        <p:spPr>
          <a:xfrm>
            <a:off x="942720" y="6896638"/>
            <a:ext cx="9144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8D Problem Solving Methodology: Introduction: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5">
                  <a:extLst>
                    <a:ext uri="{A12FA001-AC4F-418D-AE19-62706E023703}">
                      <ahyp:hlinkClr val="tx"/>
                    </a:ext>
                  </a:extLst>
                </a:hlinkClick>
              </a:rPr>
              <a:t>https://www.youtube.com/watch?v=EpK2xan6IrU</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What is 8D Problem solving methodology?: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6">
                  <a:extLst>
                    <a:ext uri="{A12FA001-AC4F-418D-AE19-62706E023703}">
                      <ahyp:hlinkClr val="tx"/>
                    </a:ext>
                  </a:extLst>
                </a:hlinkClick>
              </a:rPr>
              <a:t>https://www.youtube.com/watch?v=m-1XkPCI204</a:t>
            </a:r>
            <a:endParaRPr sz="1600" u="sng">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8D problem solving approach: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7">
                  <a:extLst>
                    <a:ext uri="{A12FA001-AC4F-418D-AE19-62706E023703}">
                      <ahyp:hlinkClr val="tx"/>
                    </a:ext>
                  </a:extLst>
                </a:hlinkClick>
              </a:rPr>
              <a:t>https://www.youtube.com/watch?v=-9MUBLT0DjI</a:t>
            </a:r>
            <a:endParaRPr sz="1600" u="sng">
              <a:solidFill>
                <a:schemeClr val="dk1"/>
              </a:solidFill>
              <a:latin typeface="Calibri"/>
              <a:ea typeface="Calibri"/>
              <a:cs typeface="Calibri"/>
              <a:sym typeface="Calibri"/>
            </a:endParaRPr>
          </a:p>
        </p:txBody>
      </p:sp>
      <p:sp>
        <p:nvSpPr>
          <p:cNvPr id="1073" name="Google Shape;1073;p50"/>
          <p:cNvSpPr/>
          <p:nvPr/>
        </p:nvSpPr>
        <p:spPr>
          <a:xfrm>
            <a:off x="281966" y="7509446"/>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071">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072">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1072">
                                            <p:txEl>
                                              <p:pRg end="1" st="1"/>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1072">
                                            <p:txEl>
                                              <p:pRg end="2" st="2"/>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1072">
                                            <p:txEl>
                                              <p:pRg end="3" st="3"/>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0"/>
                                  </p:stCondLst>
                                  <p:childTnLst>
                                    <p:set>
                                      <p:cBhvr>
                                        <p:cTn dur="1" fill="hold">
                                          <p:stCondLst>
                                            <p:cond delay="0"/>
                                          </p:stCondLst>
                                        </p:cTn>
                                        <p:tgtEl>
                                          <p:spTgt spid="1072">
                                            <p:txEl>
                                              <p:pRg end="4" st="4"/>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0"/>
                                  </p:stCondLst>
                                  <p:childTnLst>
                                    <p:set>
                                      <p:cBhvr>
                                        <p:cTn dur="1" fill="hold">
                                          <p:stCondLst>
                                            <p:cond delay="0"/>
                                          </p:stCondLst>
                                        </p:cTn>
                                        <p:tgtEl>
                                          <p:spTgt spid="1072">
                                            <p:txEl>
                                              <p:pRg end="5" st="5"/>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107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51"/>
          <p:cNvSpPr txBox="1"/>
          <p:nvPr/>
        </p:nvSpPr>
        <p:spPr>
          <a:xfrm>
            <a:off x="938055" y="1485900"/>
            <a:ext cx="16587945" cy="7436651"/>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CATWOE analīze</a:t>
            </a:r>
            <a:endParaRPr b="1" sz="4000">
              <a:solidFill>
                <a:srgbClr val="243255"/>
              </a:solidFill>
              <a:latin typeface="Calibri"/>
              <a:ea typeface="Calibri"/>
              <a:cs typeface="Calibri"/>
              <a:sym typeface="Calibri"/>
            </a:endParaRPr>
          </a:p>
          <a:p>
            <a:pPr indent="0" lvl="0" marL="12700" marR="0" rtl="0" algn="l">
              <a:spcBef>
                <a:spcPts val="710"/>
              </a:spcBef>
              <a:spcAft>
                <a:spcPts val="0"/>
              </a:spcAft>
              <a:buNone/>
            </a:pPr>
            <a:r>
              <a:t/>
            </a:r>
            <a:endParaRPr sz="2400">
              <a:solidFill>
                <a:schemeClr val="dk1"/>
              </a:solidFill>
              <a:latin typeface="Calibri"/>
              <a:ea typeface="Calibri"/>
              <a:cs typeface="Calibri"/>
              <a:sym typeface="Calibri"/>
            </a:endParaRPr>
          </a:p>
          <a:p>
            <a:pPr indent="0" lvl="0" marL="12700" marR="0" rtl="0" algn="l">
              <a:spcBef>
                <a:spcPts val="1310"/>
              </a:spcBef>
              <a:spcAft>
                <a:spcPts val="0"/>
              </a:spcAft>
              <a:buNone/>
            </a:pPr>
            <a:r>
              <a:rPr lang="en-US" sz="2400">
                <a:solidFill>
                  <a:schemeClr val="dk1"/>
                </a:solidFill>
                <a:latin typeface="Calibri"/>
                <a:ea typeface="Calibri"/>
                <a:cs typeface="Calibri"/>
                <a:sym typeface="Calibri"/>
              </a:rPr>
              <a:t>Parasti uzņēmumu īpašniekiem ir savs redzējums par ekonomiskās vienības attīstību, vīzija, kas izriet no viņu personīgā viedokļa, no viņu pasaules redzējuma, no pārliecības, kas būs vislabākais konkrētajam subjektam. Viņu subjektīvo izjūtu vadītas tiek piedāvātas izmaiņas, kas var ietekmēt ne tikai pašu saimniecisko vienību, bet arī ārējo vidi.</a:t>
            </a:r>
            <a:endParaRPr/>
          </a:p>
          <a:p>
            <a:pPr indent="0" lvl="0" marL="12700" marR="0" rtl="0" algn="l">
              <a:spcBef>
                <a:spcPts val="1310"/>
              </a:spcBef>
              <a:spcAft>
                <a:spcPts val="0"/>
              </a:spcAft>
              <a:buNone/>
            </a:pPr>
            <a:r>
              <a:t/>
            </a:r>
            <a:endParaRPr sz="2400">
              <a:solidFill>
                <a:schemeClr val="dk1"/>
              </a:solidFill>
              <a:latin typeface="Calibri"/>
              <a:ea typeface="Calibri"/>
              <a:cs typeface="Calibri"/>
              <a:sym typeface="Calibri"/>
            </a:endParaRPr>
          </a:p>
          <a:p>
            <a:pPr indent="0" lvl="0" marL="12700" marR="0" rtl="0" algn="l">
              <a:spcBef>
                <a:spcPts val="1310"/>
              </a:spcBef>
              <a:spcAft>
                <a:spcPts val="0"/>
              </a:spcAft>
              <a:buNone/>
            </a:pPr>
            <a:r>
              <a:rPr lang="en-US" sz="2400">
                <a:solidFill>
                  <a:schemeClr val="dk1"/>
                </a:solidFill>
                <a:latin typeface="Calibri"/>
                <a:ea typeface="Calibri"/>
                <a:cs typeface="Calibri"/>
                <a:sym typeface="Calibri"/>
              </a:rPr>
              <a:t>CATWOE analīze ir viena no biznesa analīzes metodēm, kas sastāv no ieinteresēto pušu perspektīvas izpratnes un viņu skatījuma ietekmes uz biznesa pārmaiņu virzienu. Saimnieciskās vienības, kas tiecas mainīties, saskaras ar problēmām, kas saistītas ar to, ka šīs izmaiņas var ietekmēt uzņēmuma ieinteresētās puses.</a:t>
            </a:r>
            <a:endParaRPr/>
          </a:p>
          <a:p>
            <a:pPr indent="0" lvl="0" marL="12700" marR="0" rtl="0" algn="l">
              <a:spcBef>
                <a:spcPts val="1310"/>
              </a:spcBef>
              <a:spcAft>
                <a:spcPts val="0"/>
              </a:spcAft>
              <a:buNone/>
            </a:pPr>
            <a:r>
              <a:t/>
            </a:r>
            <a:endParaRPr sz="2400">
              <a:solidFill>
                <a:schemeClr val="dk1"/>
              </a:solidFill>
              <a:latin typeface="Calibri"/>
              <a:ea typeface="Calibri"/>
              <a:cs typeface="Calibri"/>
              <a:sym typeface="Calibri"/>
            </a:endParaRPr>
          </a:p>
          <a:p>
            <a:pPr indent="0" lvl="0" marL="12700" marR="0" rtl="0" algn="l">
              <a:spcBef>
                <a:spcPts val="1310"/>
              </a:spcBef>
              <a:spcAft>
                <a:spcPts val="0"/>
              </a:spcAft>
              <a:buNone/>
            </a:pPr>
            <a:r>
              <a:rPr lang="en-US" sz="2400">
                <a:solidFill>
                  <a:schemeClr val="dk1"/>
                </a:solidFill>
                <a:latin typeface="Calibri"/>
                <a:ea typeface="Calibri"/>
                <a:cs typeface="Calibri"/>
                <a:sym typeface="Calibri"/>
              </a:rPr>
              <a:t>Šī analīze ļauj identificēt problemātiskās jomas un norādīt, kādu ietekmi tās var atstāt uz uzņēmuma iekšējo un ārējo vidi. Rezultātā šīs analīzes rezultātā tiek vispusīgi identificēti un izprasti dažādi viedokļi, un tā ļauj atrast risinājumus, kas ir izdevīgi no vairākiem viedokļiem.</a:t>
            </a:r>
            <a:endParaRPr sz="2400">
              <a:solidFill>
                <a:schemeClr val="dk1"/>
              </a:solidFill>
              <a:latin typeface="Calibri"/>
              <a:ea typeface="Calibri"/>
              <a:cs typeface="Calibri"/>
              <a:sym typeface="Calibri"/>
            </a:endParaRPr>
          </a:p>
          <a:p>
            <a:pPr indent="0" lvl="0" marL="12700" marR="0" rtl="0" algn="l">
              <a:spcBef>
                <a:spcPts val="1310"/>
              </a:spcBef>
              <a:spcAft>
                <a:spcPts val="0"/>
              </a:spcAft>
              <a:buNone/>
            </a:pPr>
            <a:r>
              <a:t/>
            </a:r>
            <a:endParaRPr sz="2500">
              <a:solidFill>
                <a:schemeClr val="dk1"/>
              </a:solidFill>
              <a:latin typeface="Calibri"/>
              <a:ea typeface="Calibri"/>
              <a:cs typeface="Calibri"/>
              <a:sym typeface="Calibri"/>
            </a:endParaRPr>
          </a:p>
        </p:txBody>
      </p:sp>
      <p:sp>
        <p:nvSpPr>
          <p:cNvPr id="1080" name="Google Shape;1080;p5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081" name="Google Shape;1081;p5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082" name="Google Shape;1082;p5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083" name="Google Shape;1083;p51"/>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52"/>
          <p:cNvSpPr txBox="1"/>
          <p:nvPr/>
        </p:nvSpPr>
        <p:spPr>
          <a:xfrm>
            <a:off x="938055" y="1485900"/>
            <a:ext cx="16587945" cy="6356868"/>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CATWOE analīze</a:t>
            </a:r>
            <a:endParaRPr b="1" sz="4000">
              <a:solidFill>
                <a:srgbClr val="243255"/>
              </a:solidFill>
              <a:latin typeface="Calibri"/>
              <a:ea typeface="Calibri"/>
              <a:cs typeface="Calibri"/>
              <a:sym typeface="Calibri"/>
            </a:endParaRPr>
          </a:p>
          <a:p>
            <a:pPr indent="0" lvl="0" marL="12700" marR="0" rtl="0" algn="l">
              <a:spcBef>
                <a:spcPts val="710"/>
              </a:spcBef>
              <a:spcAft>
                <a:spcPts val="0"/>
              </a:spcAft>
              <a:buNone/>
            </a:pPr>
            <a:r>
              <a:t/>
            </a:r>
            <a:endParaRPr sz="2400">
              <a:solidFill>
                <a:schemeClr val="dk1"/>
              </a:solidFill>
              <a:latin typeface="Calibri"/>
              <a:ea typeface="Calibri"/>
              <a:cs typeface="Calibri"/>
              <a:sym typeface="Calibri"/>
            </a:endParaRPr>
          </a:p>
          <a:p>
            <a:pPr indent="0" lvl="0" marL="12700" marR="0" rtl="0" algn="l">
              <a:spcBef>
                <a:spcPts val="110"/>
              </a:spcBef>
              <a:spcAft>
                <a:spcPts val="0"/>
              </a:spcAft>
              <a:buNone/>
            </a:pPr>
            <a:r>
              <a:rPr lang="en-US" sz="2400">
                <a:solidFill>
                  <a:schemeClr val="dk1"/>
                </a:solidFill>
                <a:latin typeface="Calibri"/>
                <a:ea typeface="Calibri"/>
                <a:cs typeface="Calibri"/>
                <a:sym typeface="Calibri"/>
              </a:rPr>
              <a:t>Pirms tiek ierosinātas konkrētas izmaiņas, konkrēts risinājums ir jāaplūko no ieinteresēto pušu viedokļa, kas ir:</a:t>
            </a:r>
            <a:endParaRPr/>
          </a:p>
          <a:p>
            <a:pPr indent="0" lvl="0" marL="12700" marR="0" rtl="0" algn="l">
              <a:spcBef>
                <a:spcPts val="110"/>
              </a:spcBef>
              <a:spcAft>
                <a:spcPts val="0"/>
              </a:spcAft>
              <a:buNone/>
            </a:pPr>
            <a:r>
              <a:t/>
            </a:r>
            <a:endParaRPr sz="2400">
              <a:solidFill>
                <a:schemeClr val="dk1"/>
              </a:solidFill>
              <a:latin typeface="Calibri"/>
              <a:ea typeface="Calibri"/>
              <a:cs typeface="Calibri"/>
              <a:sym typeface="Calibri"/>
            </a:endParaRPr>
          </a:p>
          <a:p>
            <a:pPr indent="0" lvl="0" marL="12700" marR="0" rtl="0" algn="l">
              <a:spcBef>
                <a:spcPts val="110"/>
              </a:spcBef>
              <a:spcAft>
                <a:spcPts val="0"/>
              </a:spcAft>
              <a:buNone/>
            </a:pPr>
            <a:r>
              <a:rPr b="1" lang="en-US" sz="2400">
                <a:solidFill>
                  <a:schemeClr val="dk1"/>
                </a:solidFill>
                <a:latin typeface="Calibri"/>
                <a:ea typeface="Calibri"/>
                <a:cs typeface="Calibri"/>
                <a:sym typeface="Calibri"/>
              </a:rPr>
              <a:t>C - Klienti </a:t>
            </a:r>
            <a:r>
              <a:rPr lang="en-US" sz="2400">
                <a:solidFill>
                  <a:schemeClr val="dk1"/>
                </a:solidFill>
                <a:latin typeface="Calibri"/>
                <a:ea typeface="Calibri"/>
                <a:cs typeface="Calibri"/>
                <a:sym typeface="Calibri"/>
              </a:rPr>
              <a:t>- organizācijas klienti, tās produktu un pakalpojumu lietotāji, identificē esošos klientus un norāda, kā viņi var uztvert plānotās izmaiņas, problēmas risinājumu.</a:t>
            </a:r>
            <a:endParaRPr/>
          </a:p>
          <a:p>
            <a:pPr indent="0" lvl="0" marL="12700" marR="0" rtl="0" algn="l">
              <a:spcBef>
                <a:spcPts val="110"/>
              </a:spcBef>
              <a:spcAft>
                <a:spcPts val="0"/>
              </a:spcAft>
              <a:buNone/>
            </a:pPr>
            <a:r>
              <a:rPr b="1" lang="en-US" sz="2400">
                <a:solidFill>
                  <a:schemeClr val="dk1"/>
                </a:solidFill>
                <a:latin typeface="Calibri"/>
                <a:ea typeface="Calibri"/>
                <a:cs typeface="Calibri"/>
                <a:sym typeface="Calibri"/>
              </a:rPr>
              <a:t>A - Aktieri </a:t>
            </a:r>
            <a:r>
              <a:rPr lang="en-US" sz="2400">
                <a:solidFill>
                  <a:schemeClr val="dk1"/>
                </a:solidFill>
                <a:latin typeface="Calibri"/>
                <a:ea typeface="Calibri"/>
                <a:cs typeface="Calibri"/>
                <a:sym typeface="Calibri"/>
              </a:rPr>
              <a:t>- organizācijas darbinieki, kas atbildīgi par ražošanas procesiem, bet arī viņiem tā var būt problēma un viņi piedalās pārmaiņu procesā,</a:t>
            </a:r>
            <a:endParaRPr/>
          </a:p>
          <a:p>
            <a:pPr indent="0" lvl="0" marL="12700" marR="0" rtl="0" algn="l">
              <a:spcBef>
                <a:spcPts val="110"/>
              </a:spcBef>
              <a:spcAft>
                <a:spcPts val="0"/>
              </a:spcAft>
              <a:buNone/>
            </a:pPr>
            <a:r>
              <a:rPr b="1" lang="en-US" sz="2400">
                <a:solidFill>
                  <a:schemeClr val="dk1"/>
                </a:solidFill>
                <a:latin typeface="Calibri"/>
                <a:ea typeface="Calibri"/>
                <a:cs typeface="Calibri"/>
                <a:sym typeface="Calibri"/>
              </a:rPr>
              <a:t>T - Transformācijas process </a:t>
            </a:r>
            <a:r>
              <a:rPr lang="en-US" sz="2400">
                <a:solidFill>
                  <a:schemeClr val="dk1"/>
                </a:solidFill>
                <a:latin typeface="Calibri"/>
                <a:ea typeface="Calibri"/>
                <a:cs typeface="Calibri"/>
                <a:sym typeface="Calibri"/>
              </a:rPr>
              <a:t>- uzņēmuma veiktās darbības (ražošana, tirdzniecība vai pakalpojumi), jānorāda, kā process norit, kas atrodas ražošanas procesā, starp un ārpus tā, kādi ir tā posmi,</a:t>
            </a:r>
            <a:endParaRPr/>
          </a:p>
          <a:p>
            <a:pPr indent="0" lvl="0" marL="12700" marR="0" rtl="0" algn="l">
              <a:spcBef>
                <a:spcPts val="110"/>
              </a:spcBef>
              <a:spcAft>
                <a:spcPts val="0"/>
              </a:spcAft>
              <a:buNone/>
            </a:pPr>
            <a:r>
              <a:rPr b="1" lang="en-US" sz="2400">
                <a:solidFill>
                  <a:schemeClr val="dk1"/>
                </a:solidFill>
                <a:latin typeface="Calibri"/>
                <a:ea typeface="Calibri"/>
                <a:cs typeface="Calibri"/>
                <a:sym typeface="Calibri"/>
              </a:rPr>
              <a:t>W - Pasaules uzskats - </a:t>
            </a:r>
            <a:r>
              <a:rPr lang="en-US" sz="2400">
                <a:solidFill>
                  <a:schemeClr val="dk1"/>
                </a:solidFill>
                <a:latin typeface="Calibri"/>
                <a:ea typeface="Calibri"/>
                <a:cs typeface="Calibri"/>
                <a:sym typeface="Calibri"/>
              </a:rPr>
              <a:t>uzskati, nozīme, plašāks skatījums uz vidi uz uzņēmumā notiekošo,</a:t>
            </a:r>
            <a:endParaRPr/>
          </a:p>
          <a:p>
            <a:pPr indent="0" lvl="0" marL="12700" marR="0" rtl="0" algn="l">
              <a:spcBef>
                <a:spcPts val="110"/>
              </a:spcBef>
              <a:spcAft>
                <a:spcPts val="0"/>
              </a:spcAft>
              <a:buNone/>
            </a:pPr>
            <a:r>
              <a:rPr b="1" lang="en-US" sz="2400">
                <a:solidFill>
                  <a:schemeClr val="dk1"/>
                </a:solidFill>
                <a:latin typeface="Calibri"/>
                <a:ea typeface="Calibri"/>
                <a:cs typeface="Calibri"/>
                <a:sym typeface="Calibri"/>
              </a:rPr>
              <a:t>O - Īpašnieki - </a:t>
            </a:r>
            <a:r>
              <a:rPr lang="en-US" sz="2400">
                <a:solidFill>
                  <a:schemeClr val="dk1"/>
                </a:solidFill>
                <a:latin typeface="Calibri"/>
                <a:ea typeface="Calibri"/>
                <a:cs typeface="Calibri"/>
                <a:sym typeface="Calibri"/>
              </a:rPr>
              <a:t>īpašnieks, uzņēmējs, investors, kurš vēlas veikt izmaiņas,</a:t>
            </a:r>
            <a:endParaRPr/>
          </a:p>
          <a:p>
            <a:pPr indent="0" lvl="0" marL="12700" marR="0" rtl="0" algn="l">
              <a:spcBef>
                <a:spcPts val="110"/>
              </a:spcBef>
              <a:spcAft>
                <a:spcPts val="0"/>
              </a:spcAft>
              <a:buNone/>
            </a:pPr>
            <a:r>
              <a:rPr b="1" lang="en-US" sz="2400">
                <a:solidFill>
                  <a:schemeClr val="dk1"/>
                </a:solidFill>
                <a:latin typeface="Calibri"/>
                <a:ea typeface="Calibri"/>
                <a:cs typeface="Calibri"/>
                <a:sym typeface="Calibri"/>
              </a:rPr>
              <a:t>E - Vides ierobežojumi - </a:t>
            </a:r>
            <a:r>
              <a:rPr lang="en-US" sz="2400">
                <a:solidFill>
                  <a:schemeClr val="dk1"/>
                </a:solidFill>
                <a:latin typeface="Calibri"/>
                <a:ea typeface="Calibri"/>
                <a:cs typeface="Calibri"/>
                <a:sym typeface="Calibri"/>
              </a:rPr>
              <a:t>faktiskie vides elementi, kas var ietekmēt uzņēmuma darbību.</a:t>
            </a:r>
            <a:endParaRPr sz="2400">
              <a:solidFill>
                <a:schemeClr val="dk1"/>
              </a:solidFill>
              <a:latin typeface="Calibri"/>
              <a:ea typeface="Calibri"/>
              <a:cs typeface="Calibri"/>
              <a:sym typeface="Calibri"/>
            </a:endParaRPr>
          </a:p>
          <a:p>
            <a:pPr indent="0" lvl="0" marL="12700" marR="0" rtl="0" algn="l">
              <a:spcBef>
                <a:spcPts val="110"/>
              </a:spcBef>
              <a:spcAft>
                <a:spcPts val="0"/>
              </a:spcAft>
              <a:buNone/>
            </a:pPr>
            <a:r>
              <a:t/>
            </a:r>
            <a:endParaRPr sz="2500">
              <a:solidFill>
                <a:schemeClr val="dk1"/>
              </a:solidFill>
              <a:latin typeface="Calibri"/>
              <a:ea typeface="Calibri"/>
              <a:cs typeface="Calibri"/>
              <a:sym typeface="Calibri"/>
            </a:endParaRPr>
          </a:p>
        </p:txBody>
      </p:sp>
      <p:sp>
        <p:nvSpPr>
          <p:cNvPr id="1090" name="Google Shape;1090;p5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091" name="Google Shape;1091;p5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092" name="Google Shape;1092;p5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093" name="Google Shape;1093;p52"/>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53"/>
          <p:cNvSpPr txBox="1"/>
          <p:nvPr/>
        </p:nvSpPr>
        <p:spPr>
          <a:xfrm>
            <a:off x="938055" y="1485900"/>
            <a:ext cx="16587945" cy="3604833"/>
          </a:xfrm>
          <a:prstGeom prst="rect">
            <a:avLst/>
          </a:prstGeom>
          <a:noFill/>
          <a:ln>
            <a:noFill/>
          </a:ln>
        </p:spPr>
        <p:txBody>
          <a:bodyPr anchorCtr="0" anchor="t" bIns="0" lIns="0" spcFirstLastPara="1" rIns="0" wrap="square" tIns="13950">
            <a:spAutoFit/>
          </a:bodyPr>
          <a:lstStyle/>
          <a:p>
            <a:pPr indent="0" lvl="0" marL="0" marR="0" rtl="0" algn="l">
              <a:spcBef>
                <a:spcPts val="0"/>
              </a:spcBef>
              <a:spcAft>
                <a:spcPts val="0"/>
              </a:spcAft>
              <a:buNone/>
            </a:pPr>
            <a:r>
              <a:rPr b="1" lang="en-US" sz="4000">
                <a:solidFill>
                  <a:srgbClr val="E12227"/>
                </a:solidFill>
                <a:latin typeface="Calibri"/>
                <a:ea typeface="Calibri"/>
                <a:cs typeface="Calibri"/>
                <a:sym typeface="Calibri"/>
              </a:rPr>
              <a:t>Rīki, kas palīdz identificēt problēmu un tās cēloni</a:t>
            </a:r>
            <a:endParaRPr b="1" sz="10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4000">
                <a:solidFill>
                  <a:srgbClr val="243255"/>
                </a:solidFill>
                <a:latin typeface="Calibri"/>
                <a:ea typeface="Calibri"/>
                <a:cs typeface="Calibri"/>
                <a:sym typeface="Calibri"/>
              </a:rPr>
              <a:t>CATWOE analīze</a:t>
            </a:r>
            <a:endParaRPr b="1" sz="4000">
              <a:solidFill>
                <a:srgbClr val="243255"/>
              </a:solidFill>
              <a:latin typeface="Calibri"/>
              <a:ea typeface="Calibri"/>
              <a:cs typeface="Calibri"/>
              <a:sym typeface="Calibri"/>
            </a:endParaRPr>
          </a:p>
          <a:p>
            <a:pPr indent="0" lvl="0" marL="12700" marR="0" rtl="0" algn="l">
              <a:spcBef>
                <a:spcPts val="710"/>
              </a:spcBef>
              <a:spcAft>
                <a:spcPts val="0"/>
              </a:spcAft>
              <a:buNone/>
            </a:pPr>
            <a:r>
              <a:t/>
            </a:r>
            <a:endParaRPr sz="2400">
              <a:solidFill>
                <a:schemeClr val="dk1"/>
              </a:solidFill>
              <a:latin typeface="Calibri"/>
              <a:ea typeface="Calibri"/>
              <a:cs typeface="Calibri"/>
              <a:sym typeface="Calibri"/>
            </a:endParaRPr>
          </a:p>
          <a:p>
            <a:pPr indent="0" lvl="0" marL="12700" marR="0" rtl="0" algn="l">
              <a:spcBef>
                <a:spcPts val="1310"/>
              </a:spcBef>
              <a:spcAft>
                <a:spcPts val="0"/>
              </a:spcAft>
              <a:buNone/>
            </a:pPr>
            <a:r>
              <a:rPr lang="en-US" sz="2400">
                <a:solidFill>
                  <a:schemeClr val="dk1"/>
                </a:solidFill>
                <a:latin typeface="Calibri"/>
                <a:ea typeface="Calibri"/>
                <a:cs typeface="Calibri"/>
                <a:sym typeface="Calibri"/>
              </a:rPr>
              <a:t>Tas ļauj aplūkot piedāvātās izmaiņas, risināt problēmu no dažādām perspektīvām un rast risinājumu, kas ņems vērā uzņēmumam svarīgāko ieinteresēto pušu viedokli.</a:t>
            </a:r>
            <a:endParaRPr/>
          </a:p>
          <a:p>
            <a:pPr indent="0" lvl="0" marL="12700" marR="0" rtl="0" algn="l">
              <a:spcBef>
                <a:spcPts val="1310"/>
              </a:spcBef>
              <a:spcAft>
                <a:spcPts val="0"/>
              </a:spcAft>
              <a:buNone/>
            </a:pPr>
            <a:r>
              <a:rPr lang="en-US" sz="2400">
                <a:solidFill>
                  <a:schemeClr val="dk1"/>
                </a:solidFill>
                <a:latin typeface="Calibri"/>
                <a:ea typeface="Calibri"/>
                <a:cs typeface="Calibri"/>
                <a:sym typeface="Calibri"/>
              </a:rPr>
              <a:t>Pirms izmaiņu ieviešanas uzņēmums apzina ieinteresēto pušu viedokli un nosaka, kas tām ir būtisks. Tas aplūko piedāvāto izmaiņu sekas holistiski un tādējādi dod iespēju norādīt virzienu, kas būtu jāvelta, lai uzņēmumu pakļautu pēc iespējas mazākām sekām.</a:t>
            </a:r>
            <a:endParaRPr sz="2500">
              <a:solidFill>
                <a:schemeClr val="dk1"/>
              </a:solidFill>
              <a:latin typeface="Calibri"/>
              <a:ea typeface="Calibri"/>
              <a:cs typeface="Calibri"/>
              <a:sym typeface="Calibri"/>
            </a:endParaRPr>
          </a:p>
        </p:txBody>
      </p:sp>
      <p:sp>
        <p:nvSpPr>
          <p:cNvPr id="1100" name="Google Shape;1100;p5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101" name="Google Shape;1101;p5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102" name="Google Shape;1102;p5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103" name="Google Shape;1103;p53"/>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1104" name="Google Shape;1104;p53"/>
          <p:cNvSpPr/>
          <p:nvPr/>
        </p:nvSpPr>
        <p:spPr>
          <a:xfrm>
            <a:off x="107462" y="7280846"/>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1105" name="Google Shape;1105;p53"/>
          <p:cNvSpPr/>
          <p:nvPr/>
        </p:nvSpPr>
        <p:spPr>
          <a:xfrm>
            <a:off x="942720" y="6896638"/>
            <a:ext cx="9144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What is CATWOE?: </a:t>
            </a:r>
            <a:br>
              <a:rPr lang="en-US" sz="1600">
                <a:solidFill>
                  <a:schemeClr val="dk1"/>
                </a:solidFill>
                <a:latin typeface="Calibri"/>
                <a:ea typeface="Calibri"/>
                <a:cs typeface="Calibri"/>
                <a:sym typeface="Calibri"/>
              </a:rPr>
            </a:br>
            <a:r>
              <a:rPr lang="en-US" sz="1600" u="sng">
                <a:solidFill>
                  <a:schemeClr val="dk1"/>
                </a:solidFill>
                <a:latin typeface="Calibri"/>
                <a:ea typeface="Calibri"/>
                <a:cs typeface="Calibri"/>
                <a:sym typeface="Calibri"/>
                <a:hlinkClick r:id="rId5">
                  <a:extLst>
                    <a:ext uri="{A12FA001-AC4F-418D-AE19-62706E023703}">
                      <ahyp:hlinkClr val="tx"/>
                    </a:ext>
                  </a:extLst>
                </a:hlinkClick>
              </a:rPr>
              <a:t>https://www.youtube.com/watch?v=lvQYLIzE9gE</a:t>
            </a:r>
            <a:r>
              <a:rPr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CATWOE analysis, data collection tool for problem solving: </a:t>
            </a:r>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6">
                  <a:extLst>
                    <a:ext uri="{A12FA001-AC4F-418D-AE19-62706E023703}">
                      <ahyp:hlinkClr val="tx"/>
                    </a:ext>
                  </a:extLst>
                </a:hlinkClick>
              </a:rPr>
              <a:t>https://www.youtube.com/watch?v=IIFYD05PLr4</a:t>
            </a:r>
            <a:r>
              <a:rPr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CATWOE ANALYSIS:</a:t>
            </a:r>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7">
                  <a:extLst>
                    <a:ext uri="{A12FA001-AC4F-418D-AE19-62706E023703}">
                      <ahyp:hlinkClr val="tx"/>
                    </a:ext>
                  </a:extLst>
                </a:hlinkClick>
              </a:rPr>
              <a:t>https://www.youtube.com/watch?v=YRqbM6ZpTHI</a:t>
            </a:r>
            <a:endParaRPr sz="1600" u="sng">
              <a:solidFill>
                <a:schemeClr val="dk1"/>
              </a:solidFill>
              <a:latin typeface="Calibri"/>
              <a:ea typeface="Calibri"/>
              <a:cs typeface="Calibri"/>
              <a:sym typeface="Calibri"/>
            </a:endParaRPr>
          </a:p>
        </p:txBody>
      </p:sp>
      <p:sp>
        <p:nvSpPr>
          <p:cNvPr id="1106" name="Google Shape;1106;p53"/>
          <p:cNvSpPr/>
          <p:nvPr/>
        </p:nvSpPr>
        <p:spPr>
          <a:xfrm>
            <a:off x="281966" y="7509446"/>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99"/>
                                        </p:tgtEl>
                                        <p:attrNameLst>
                                          <p:attrName>style.visibility</p:attrName>
                                        </p:attrNameLst>
                                      </p:cBhvr>
                                      <p:to>
                                        <p:strVal val="visible"/>
                                      </p:to>
                                    </p:set>
                                    <p:anim calcmode="lin" valueType="num">
                                      <p:cBhvr additive="base">
                                        <p:cTn dur="500"/>
                                        <p:tgtEl>
                                          <p:spTgt spid="109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 presetSubtype="0">
                                  <p:stCondLst>
                                    <p:cond delay="500"/>
                                  </p:stCondLst>
                                  <p:childTnLst>
                                    <p:set>
                                      <p:cBhvr>
                                        <p:cTn dur="1" fill="hold">
                                          <p:stCondLst>
                                            <p:cond delay="0"/>
                                          </p:stCondLst>
                                        </p:cTn>
                                        <p:tgtEl>
                                          <p:spTgt spid="1104"/>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500"/>
                                  </p:stCondLst>
                                  <p:childTnLst>
                                    <p:set>
                                      <p:cBhvr>
                                        <p:cTn dur="1" fill="hold">
                                          <p:stCondLst>
                                            <p:cond delay="0"/>
                                          </p:stCondLst>
                                        </p:cTn>
                                        <p:tgtEl>
                                          <p:spTgt spid="1105"/>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500"/>
                                  </p:stCondLst>
                                  <p:childTnLst>
                                    <p:set>
                                      <p:cBhvr>
                                        <p:cTn dur="1" fill="hold">
                                          <p:stCondLst>
                                            <p:cond delay="0"/>
                                          </p:stCondLst>
                                        </p:cTn>
                                        <p:tgtEl>
                                          <p:spTgt spid="1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54"/>
          <p:cNvSpPr txBox="1"/>
          <p:nvPr/>
        </p:nvSpPr>
        <p:spPr>
          <a:xfrm>
            <a:off x="938055" y="1485900"/>
            <a:ext cx="16587945" cy="6323526"/>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E12227"/>
                </a:solidFill>
                <a:latin typeface="Calibri"/>
                <a:ea typeface="Calibri"/>
                <a:cs typeface="Calibri"/>
                <a:sym typeface="Calibri"/>
              </a:rPr>
              <a:t>Rīki, kas noder prāta vētras risinājumos. </a:t>
            </a:r>
            <a:endParaRPr b="1" sz="4000">
              <a:solidFill>
                <a:srgbClr val="E12227"/>
              </a:solidFill>
              <a:latin typeface="Calibri"/>
              <a:ea typeface="Calibri"/>
              <a:cs typeface="Calibri"/>
              <a:sym typeface="Calibri"/>
            </a:endParaRPr>
          </a:p>
          <a:p>
            <a:pPr indent="0" lvl="0" marL="811213" marR="0" rtl="0" algn="l">
              <a:lnSpc>
                <a:spcPct val="150000"/>
              </a:lnSpc>
              <a:spcBef>
                <a:spcPts val="1200"/>
              </a:spcBef>
              <a:spcAft>
                <a:spcPts val="0"/>
              </a:spcAft>
              <a:buNone/>
            </a:pPr>
            <a:r>
              <a:rPr b="1" lang="en-US" sz="4000">
                <a:solidFill>
                  <a:srgbClr val="243255"/>
                </a:solidFill>
                <a:latin typeface="Calibri"/>
                <a:ea typeface="Calibri"/>
                <a:cs typeface="Calibri"/>
                <a:sym typeface="Calibri"/>
              </a:rPr>
              <a:t>Prāta vētra.</a:t>
            </a:r>
            <a:endParaRPr/>
          </a:p>
          <a:p>
            <a:pPr indent="0" lvl="0" marL="811213" marR="0" rtl="0" algn="l">
              <a:lnSpc>
                <a:spcPct val="150000"/>
              </a:lnSpc>
              <a:spcBef>
                <a:spcPts val="0"/>
              </a:spcBef>
              <a:spcAft>
                <a:spcPts val="0"/>
              </a:spcAft>
              <a:buNone/>
            </a:pPr>
            <a:r>
              <a:rPr b="1" lang="en-US" sz="4000">
                <a:solidFill>
                  <a:srgbClr val="243255"/>
                </a:solidFill>
                <a:latin typeface="Calibri"/>
                <a:ea typeface="Calibri"/>
                <a:cs typeface="Calibri"/>
                <a:sym typeface="Calibri"/>
              </a:rPr>
              <a:t>Apgrieztā prāta vētra.</a:t>
            </a:r>
            <a:endParaRPr/>
          </a:p>
          <a:p>
            <a:pPr indent="0" lvl="0" marL="811213" marR="0" rtl="0" algn="l">
              <a:lnSpc>
                <a:spcPct val="150000"/>
              </a:lnSpc>
              <a:spcBef>
                <a:spcPts val="0"/>
              </a:spcBef>
              <a:spcAft>
                <a:spcPts val="0"/>
              </a:spcAft>
              <a:buNone/>
            </a:pPr>
            <a:r>
              <a:rPr b="1" lang="en-US" sz="4000">
                <a:solidFill>
                  <a:srgbClr val="243255"/>
                </a:solidFill>
                <a:latin typeface="Calibri"/>
                <a:ea typeface="Calibri"/>
                <a:cs typeface="Calibri"/>
                <a:sym typeface="Calibri"/>
              </a:rPr>
              <a:t>635 metode.</a:t>
            </a:r>
            <a:endParaRPr/>
          </a:p>
          <a:p>
            <a:pPr indent="0" lvl="0" marL="811213" marR="0" rtl="0" algn="l">
              <a:lnSpc>
                <a:spcPct val="150000"/>
              </a:lnSpc>
              <a:spcBef>
                <a:spcPts val="0"/>
              </a:spcBef>
              <a:spcAft>
                <a:spcPts val="0"/>
              </a:spcAft>
              <a:buNone/>
            </a:pPr>
            <a:r>
              <a:rPr b="1" lang="en-US" sz="4000">
                <a:solidFill>
                  <a:srgbClr val="243255"/>
                </a:solidFill>
                <a:latin typeface="Calibri"/>
                <a:ea typeface="Calibri"/>
                <a:cs typeface="Calibri"/>
                <a:sym typeface="Calibri"/>
              </a:rPr>
              <a:t>SCAMPER.</a:t>
            </a:r>
            <a:endParaRPr b="1" sz="4000">
              <a:solidFill>
                <a:srgbClr val="243255"/>
              </a:solidFill>
              <a:latin typeface="Calibri"/>
              <a:ea typeface="Calibri"/>
              <a:cs typeface="Calibri"/>
              <a:sym typeface="Calibri"/>
            </a:endParaRPr>
          </a:p>
          <a:p>
            <a:pPr indent="0" lvl="0" marL="811213" marR="0" rtl="0" algn="l">
              <a:lnSpc>
                <a:spcPct val="150000"/>
              </a:lnSpc>
              <a:spcBef>
                <a:spcPts val="0"/>
              </a:spcBef>
              <a:spcAft>
                <a:spcPts val="0"/>
              </a:spcAft>
              <a:buNone/>
            </a:pPr>
            <a:r>
              <a:rPr b="1" lang="en-US" sz="4000">
                <a:solidFill>
                  <a:srgbClr val="243255"/>
                </a:solidFill>
                <a:latin typeface="Calibri"/>
                <a:ea typeface="Calibri"/>
                <a:cs typeface="Calibri"/>
                <a:sym typeface="Calibri"/>
              </a:rPr>
              <a:t>Volta Disneja tehnika.</a:t>
            </a:r>
            <a:endParaRPr/>
          </a:p>
          <a:p>
            <a:pPr indent="0" lvl="0" marL="811213" marR="0" rtl="0" algn="l">
              <a:lnSpc>
                <a:spcPct val="150000"/>
              </a:lnSpc>
              <a:spcBef>
                <a:spcPts val="0"/>
              </a:spcBef>
              <a:spcAft>
                <a:spcPts val="0"/>
              </a:spcAft>
              <a:buNone/>
            </a:pPr>
            <a:r>
              <a:rPr b="1" lang="en-US" sz="4000">
                <a:solidFill>
                  <a:srgbClr val="243255"/>
                </a:solidFill>
                <a:latin typeface="Calibri"/>
                <a:ea typeface="Calibri"/>
                <a:cs typeface="Calibri"/>
                <a:sym typeface="Calibri"/>
              </a:rPr>
              <a:t>Lorenco-Pareto diagramma.</a:t>
            </a:r>
            <a:endParaRPr sz="2000">
              <a:solidFill>
                <a:srgbClr val="002060"/>
              </a:solidFill>
              <a:latin typeface="Tahoma"/>
              <a:ea typeface="Tahoma"/>
              <a:cs typeface="Tahoma"/>
              <a:sym typeface="Tahoma"/>
            </a:endParaRPr>
          </a:p>
        </p:txBody>
      </p:sp>
      <p:sp>
        <p:nvSpPr>
          <p:cNvPr id="1113" name="Google Shape;1113;p5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114" name="Google Shape;1114;p5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115" name="Google Shape;1115;p5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116" name="Google Shape;1116;p54"/>
          <p:cNvSpPr/>
          <p:nvPr/>
        </p:nvSpPr>
        <p:spPr>
          <a:xfrm rot="-5400000">
            <a:off x="1153992" y="3454923"/>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17" name="Google Shape;1117;p54"/>
          <p:cNvSpPr/>
          <p:nvPr/>
        </p:nvSpPr>
        <p:spPr>
          <a:xfrm rot="-5400000">
            <a:off x="1186240" y="258890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18" name="Google Shape;1118;p54"/>
          <p:cNvSpPr/>
          <p:nvPr/>
        </p:nvSpPr>
        <p:spPr>
          <a:xfrm rot="-5400000">
            <a:off x="1153992" y="4400669"/>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19" name="Google Shape;1119;p54"/>
          <p:cNvSpPr/>
          <p:nvPr/>
        </p:nvSpPr>
        <p:spPr>
          <a:xfrm rot="-5400000">
            <a:off x="1173571" y="61981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20" name="Google Shape;1120;p54"/>
          <p:cNvSpPr/>
          <p:nvPr/>
        </p:nvSpPr>
        <p:spPr>
          <a:xfrm rot="-5400000">
            <a:off x="1173571" y="71887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21" name="Google Shape;1121;p54"/>
          <p:cNvSpPr/>
          <p:nvPr/>
        </p:nvSpPr>
        <p:spPr>
          <a:xfrm rot="-5400000">
            <a:off x="1153992" y="52837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22" name="Google Shape;1122;p54"/>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500"/>
                                  </p:stCondLst>
                                  <p:childTnLst>
                                    <p:set>
                                      <p:cBhvr>
                                        <p:cTn dur="1" fill="hold">
                                          <p:stCondLst>
                                            <p:cond delay="0"/>
                                          </p:stCondLst>
                                        </p:cTn>
                                        <p:tgtEl>
                                          <p:spTgt spid="1116">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117">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1118">
                                            <p:txEl>
                                              <p:pRg end="0" st="0"/>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1119">
                                            <p:txEl>
                                              <p:pRg end="0" st="0"/>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1120">
                                            <p:txEl>
                                              <p:pRg end="0" st="0"/>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1121">
                                            <p:txEl>
                                              <p:pRg end="0" st="0"/>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2" presetSubtype="4">
                                  <p:stCondLst>
                                    <p:cond delay="500"/>
                                  </p:stCondLst>
                                  <p:childTnLst>
                                    <p:set>
                                      <p:cBhvr>
                                        <p:cTn dur="1" fill="hold">
                                          <p:stCondLst>
                                            <p:cond delay="0"/>
                                          </p:stCondLst>
                                        </p:cTn>
                                        <p:tgtEl>
                                          <p:spTgt spid="1112">
                                            <p:txEl>
                                              <p:pRg end="0" st="0"/>
                                            </p:txEl>
                                          </p:spTgt>
                                        </p:tgtEl>
                                        <p:attrNameLst>
                                          <p:attrName>style.visibility</p:attrName>
                                        </p:attrNameLst>
                                      </p:cBhvr>
                                      <p:to>
                                        <p:strVal val="visible"/>
                                      </p:to>
                                    </p:set>
                                    <p:anim calcmode="lin" valueType="num">
                                      <p:cBhvr additive="base">
                                        <p:cTn dur="500"/>
                                        <p:tgtEl>
                                          <p:spTgt spid="1112">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506"/>
                            </p:stCondLst>
                            <p:childTnLst>
                              <p:par>
                                <p:cTn fill="hold" nodeType="afterEffect" presetClass="entr" presetID="2" presetSubtype="4">
                                  <p:stCondLst>
                                    <p:cond delay="500"/>
                                  </p:stCondLst>
                                  <p:childTnLst>
                                    <p:set>
                                      <p:cBhvr>
                                        <p:cTn dur="1" fill="hold">
                                          <p:stCondLst>
                                            <p:cond delay="0"/>
                                          </p:stCondLst>
                                        </p:cTn>
                                        <p:tgtEl>
                                          <p:spTgt spid="1112">
                                            <p:txEl>
                                              <p:pRg end="1" st="1"/>
                                            </p:txEl>
                                          </p:spTgt>
                                        </p:tgtEl>
                                        <p:attrNameLst>
                                          <p:attrName>style.visibility</p:attrName>
                                        </p:attrNameLst>
                                      </p:cBhvr>
                                      <p:to>
                                        <p:strVal val="visible"/>
                                      </p:to>
                                    </p:set>
                                    <p:anim calcmode="lin" valueType="num">
                                      <p:cBhvr additive="base">
                                        <p:cTn dur="500"/>
                                        <p:tgtEl>
                                          <p:spTgt spid="1112">
                                            <p:txEl>
                                              <p:pRg end="1" st="1"/>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006"/>
                            </p:stCondLst>
                            <p:childTnLst>
                              <p:par>
                                <p:cTn fill="hold" nodeType="afterEffect" presetClass="entr" presetID="2" presetSubtype="4">
                                  <p:stCondLst>
                                    <p:cond delay="500"/>
                                  </p:stCondLst>
                                  <p:childTnLst>
                                    <p:set>
                                      <p:cBhvr>
                                        <p:cTn dur="1" fill="hold">
                                          <p:stCondLst>
                                            <p:cond delay="0"/>
                                          </p:stCondLst>
                                        </p:cTn>
                                        <p:tgtEl>
                                          <p:spTgt spid="1112">
                                            <p:txEl>
                                              <p:pRg end="2" st="2"/>
                                            </p:txEl>
                                          </p:spTgt>
                                        </p:tgtEl>
                                        <p:attrNameLst>
                                          <p:attrName>style.visibility</p:attrName>
                                        </p:attrNameLst>
                                      </p:cBhvr>
                                      <p:to>
                                        <p:strVal val="visible"/>
                                      </p:to>
                                    </p:set>
                                    <p:anim calcmode="lin" valueType="num">
                                      <p:cBhvr additive="base">
                                        <p:cTn dur="500"/>
                                        <p:tgtEl>
                                          <p:spTgt spid="1112">
                                            <p:txEl>
                                              <p:pRg end="2" st="2"/>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506"/>
                            </p:stCondLst>
                            <p:childTnLst>
                              <p:par>
                                <p:cTn fill="hold" nodeType="afterEffect" presetClass="entr" presetID="2" presetSubtype="4">
                                  <p:stCondLst>
                                    <p:cond delay="500"/>
                                  </p:stCondLst>
                                  <p:childTnLst>
                                    <p:set>
                                      <p:cBhvr>
                                        <p:cTn dur="1" fill="hold">
                                          <p:stCondLst>
                                            <p:cond delay="0"/>
                                          </p:stCondLst>
                                        </p:cTn>
                                        <p:tgtEl>
                                          <p:spTgt spid="1112">
                                            <p:txEl>
                                              <p:pRg end="3" st="3"/>
                                            </p:txEl>
                                          </p:spTgt>
                                        </p:tgtEl>
                                        <p:attrNameLst>
                                          <p:attrName>style.visibility</p:attrName>
                                        </p:attrNameLst>
                                      </p:cBhvr>
                                      <p:to>
                                        <p:strVal val="visible"/>
                                      </p:to>
                                    </p:set>
                                    <p:anim calcmode="lin" valueType="num">
                                      <p:cBhvr additive="base">
                                        <p:cTn dur="500"/>
                                        <p:tgtEl>
                                          <p:spTgt spid="1112">
                                            <p:txEl>
                                              <p:pRg end="3" st="3"/>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2006"/>
                            </p:stCondLst>
                            <p:childTnLst>
                              <p:par>
                                <p:cTn fill="hold" nodeType="afterEffect" presetClass="entr" presetID="2" presetSubtype="4">
                                  <p:stCondLst>
                                    <p:cond delay="500"/>
                                  </p:stCondLst>
                                  <p:childTnLst>
                                    <p:set>
                                      <p:cBhvr>
                                        <p:cTn dur="1" fill="hold">
                                          <p:stCondLst>
                                            <p:cond delay="0"/>
                                          </p:stCondLst>
                                        </p:cTn>
                                        <p:tgtEl>
                                          <p:spTgt spid="1112">
                                            <p:txEl>
                                              <p:pRg end="4" st="4"/>
                                            </p:txEl>
                                          </p:spTgt>
                                        </p:tgtEl>
                                        <p:attrNameLst>
                                          <p:attrName>style.visibility</p:attrName>
                                        </p:attrNameLst>
                                      </p:cBhvr>
                                      <p:to>
                                        <p:strVal val="visible"/>
                                      </p:to>
                                    </p:set>
                                    <p:anim calcmode="lin" valueType="num">
                                      <p:cBhvr additive="base">
                                        <p:cTn dur="500"/>
                                        <p:tgtEl>
                                          <p:spTgt spid="1112">
                                            <p:txEl>
                                              <p:pRg end="4" st="4"/>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2506"/>
                            </p:stCondLst>
                            <p:childTnLst>
                              <p:par>
                                <p:cTn fill="hold" nodeType="afterEffect" presetClass="entr" presetID="2" presetSubtype="4">
                                  <p:stCondLst>
                                    <p:cond delay="500"/>
                                  </p:stCondLst>
                                  <p:childTnLst>
                                    <p:set>
                                      <p:cBhvr>
                                        <p:cTn dur="1" fill="hold">
                                          <p:stCondLst>
                                            <p:cond delay="0"/>
                                          </p:stCondLst>
                                        </p:cTn>
                                        <p:tgtEl>
                                          <p:spTgt spid="1112">
                                            <p:txEl>
                                              <p:pRg end="5" st="5"/>
                                            </p:txEl>
                                          </p:spTgt>
                                        </p:tgtEl>
                                        <p:attrNameLst>
                                          <p:attrName>style.visibility</p:attrName>
                                        </p:attrNameLst>
                                      </p:cBhvr>
                                      <p:to>
                                        <p:strVal val="visible"/>
                                      </p:to>
                                    </p:set>
                                    <p:anim calcmode="lin" valueType="num">
                                      <p:cBhvr additive="base">
                                        <p:cTn dur="500"/>
                                        <p:tgtEl>
                                          <p:spTgt spid="1112">
                                            <p:txEl>
                                              <p:pRg end="5" st="5"/>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3006"/>
                            </p:stCondLst>
                            <p:childTnLst>
                              <p:par>
                                <p:cTn fill="hold" nodeType="afterEffect" presetClass="entr" presetID="2" presetSubtype="4">
                                  <p:stCondLst>
                                    <p:cond delay="500"/>
                                  </p:stCondLst>
                                  <p:childTnLst>
                                    <p:set>
                                      <p:cBhvr>
                                        <p:cTn dur="1" fill="hold">
                                          <p:stCondLst>
                                            <p:cond delay="0"/>
                                          </p:stCondLst>
                                        </p:cTn>
                                        <p:tgtEl>
                                          <p:spTgt spid="1112">
                                            <p:txEl>
                                              <p:pRg end="6" st="6"/>
                                            </p:txEl>
                                          </p:spTgt>
                                        </p:tgtEl>
                                        <p:attrNameLst>
                                          <p:attrName>style.visibility</p:attrName>
                                        </p:attrNameLst>
                                      </p:cBhvr>
                                      <p:to>
                                        <p:strVal val="visible"/>
                                      </p:to>
                                    </p:set>
                                    <p:anim calcmode="lin" valueType="num">
                                      <p:cBhvr additive="base">
                                        <p:cTn dur="500"/>
                                        <p:tgtEl>
                                          <p:spTgt spid="111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55"/>
          <p:cNvSpPr txBox="1"/>
          <p:nvPr/>
        </p:nvSpPr>
        <p:spPr>
          <a:xfrm>
            <a:off x="958837" y="1028700"/>
            <a:ext cx="16587945" cy="6118342"/>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4000">
                <a:solidFill>
                  <a:srgbClr val="E12227"/>
                </a:solidFill>
                <a:latin typeface="Calibri"/>
                <a:ea typeface="Calibri"/>
                <a:cs typeface="Calibri"/>
                <a:sym typeface="Calibri"/>
              </a:rPr>
              <a:t>Rīki, kas noder prāta vētras risinājumos.</a:t>
            </a:r>
            <a:endParaRPr b="1" sz="1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4000">
                <a:solidFill>
                  <a:srgbClr val="243255"/>
                </a:solidFill>
                <a:latin typeface="Calibri"/>
                <a:ea typeface="Calibri"/>
                <a:cs typeface="Calibri"/>
                <a:sym typeface="Calibri"/>
              </a:rPr>
              <a:t>Prāta vētra</a:t>
            </a:r>
            <a:endParaRPr b="1" sz="4000">
              <a:solidFill>
                <a:srgbClr val="243255"/>
              </a:solidFill>
              <a:latin typeface="Calibri"/>
              <a:ea typeface="Calibri"/>
              <a:cs typeface="Calibri"/>
              <a:sym typeface="Calibri"/>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Ideju ģenerēšanas metode, ko izmanto radošai problēmu risināšanai;</a:t>
            </a:r>
            <a:endParaRPr/>
          </a:p>
          <a:p>
            <a:pPr indent="-342900" lvl="0" marL="355600" marR="0" rtl="0" algn="l">
              <a:lnSpc>
                <a:spcPct val="100000"/>
              </a:lnSpc>
              <a:spcBef>
                <a:spcPts val="7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Veic, kad problēmas cēloņi nav skaidri vai ir sagaidāmas idejas ārpus rāmjiem, tā sauktais "Out of the box";</a:t>
            </a:r>
            <a:endParaRPr/>
          </a:p>
          <a:p>
            <a:pPr indent="-342900" lvl="0" marL="355600" marR="0" rtl="0" algn="l">
              <a:lnSpc>
                <a:spcPct val="100000"/>
              </a:lnSpc>
              <a:spcBef>
                <a:spcPts val="710"/>
              </a:spcBef>
              <a:spcAft>
                <a:spcPts val="0"/>
              </a:spcAft>
              <a:buClr>
                <a:srgbClr val="243255"/>
              </a:buClr>
              <a:buSzPts val="2500"/>
              <a:buFont typeface="Arial"/>
              <a:buChar char="•"/>
            </a:pPr>
            <a:r>
              <a:rPr b="1" lang="en-US" sz="2500">
                <a:solidFill>
                  <a:srgbClr val="243255"/>
                </a:solidFill>
                <a:latin typeface="Calibri"/>
                <a:ea typeface="Calibri"/>
                <a:cs typeface="Calibri"/>
                <a:sym typeface="Calibri"/>
              </a:rPr>
              <a:t>Priekšrocība</a:t>
            </a:r>
            <a:r>
              <a:rPr b="1" lang="en-US" sz="2500">
                <a:solidFill>
                  <a:schemeClr val="dk1"/>
                </a:solidFill>
                <a:latin typeface="Calibri"/>
                <a:ea typeface="Calibri"/>
                <a:cs typeface="Calibri"/>
                <a:sym typeface="Calibri"/>
              </a:rPr>
              <a:t>s:</a:t>
            </a:r>
            <a:r>
              <a:rPr lang="en-US" sz="2500">
                <a:solidFill>
                  <a:schemeClr val="dk1"/>
                </a:solidFill>
                <a:latin typeface="Calibri"/>
                <a:ea typeface="Calibri"/>
                <a:cs typeface="Calibri"/>
                <a:sym typeface="Calibri"/>
              </a:rPr>
              <a:t> tas neprasa lielus izdevumus vai pūles, ļauj brīvi izpausties un ļoti īsā laikā ģenerēt pat visnereālākos problēmu risinājumus, atbildes, idejas;</a:t>
            </a:r>
            <a:endParaRPr/>
          </a:p>
          <a:p>
            <a:pPr indent="-342900" lvl="0" marL="355600" marR="0" rtl="0" algn="l">
              <a:lnSpc>
                <a:spcPct val="100000"/>
              </a:lnSpc>
              <a:spcBef>
                <a:spcPts val="710"/>
              </a:spcBef>
              <a:spcAft>
                <a:spcPts val="0"/>
              </a:spcAft>
              <a:buClr>
                <a:srgbClr val="E12227"/>
              </a:buClr>
              <a:buSzPts val="2500"/>
              <a:buFont typeface="Arial"/>
              <a:buChar char="•"/>
            </a:pPr>
            <a:r>
              <a:rPr b="1" lang="en-US" sz="2500">
                <a:solidFill>
                  <a:srgbClr val="E12227"/>
                </a:solidFill>
                <a:latin typeface="Calibri"/>
                <a:ea typeface="Calibri"/>
                <a:cs typeface="Calibri"/>
                <a:sym typeface="Calibri"/>
              </a:rPr>
              <a:t>Nepilnības</a:t>
            </a:r>
            <a:r>
              <a:rPr lang="en-US" sz="2500">
                <a:solidFill>
                  <a:schemeClr val="dk1"/>
                </a:solidFill>
                <a:latin typeface="Calibri"/>
                <a:ea typeface="Calibri"/>
                <a:cs typeface="Calibri"/>
                <a:sym typeface="Calibri"/>
              </a:rPr>
              <a:t>: iespēja tikt ietekmētam no dalībnieku izteikumiem, risks, ka grupā parādīsies dominējoša persona;</a:t>
            </a:r>
            <a:endParaRPr/>
          </a:p>
          <a:p>
            <a:pPr indent="-184150" lvl="0" marL="355600" marR="0" rtl="0" algn="l">
              <a:lnSpc>
                <a:spcPct val="100000"/>
              </a:lnSpc>
              <a:spcBef>
                <a:spcPts val="710"/>
              </a:spcBef>
              <a:spcAft>
                <a:spcPts val="0"/>
              </a:spcAft>
              <a:buClr>
                <a:schemeClr val="dk1"/>
              </a:buClr>
              <a:buSzPts val="2500"/>
              <a:buFont typeface="Arial"/>
              <a:buNone/>
            </a:pPr>
            <a:r>
              <a:t/>
            </a:r>
            <a:endParaRPr sz="2500">
              <a:solidFill>
                <a:schemeClr val="dk1"/>
              </a:solidFill>
              <a:latin typeface="Calibri"/>
              <a:ea typeface="Calibri"/>
              <a:cs typeface="Calibri"/>
              <a:sym typeface="Calibri"/>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Katru prāta vētru vada moderators - cilvēks, kurš zina prāta vētras noteikumus, zina problēmu un var vadīt diskusiju ar atbilstošiem jautājumiem, pazīst komandu, prot rosināt iztēli un aktīvi klausīties, bet arī neļauj dalībniekiem novirzīties. no tēmas;</a:t>
            </a:r>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Prāta vētra notiek grupās no 5 līdz 10 cilvēkiem (vēlams arī ar cilvēkiem ārpus dotās jomas/problēmzonas) telpā, kur visiem dalībniekiem redzamā vietā iespējams sagatavot tāfeli ideju rakstīšanai reāllaikā.</a:t>
            </a:r>
            <a:endParaRPr sz="2500">
              <a:solidFill>
                <a:schemeClr val="dk1"/>
              </a:solidFill>
              <a:latin typeface="Calibri"/>
              <a:ea typeface="Calibri"/>
              <a:cs typeface="Calibri"/>
              <a:sym typeface="Calibri"/>
            </a:endParaRPr>
          </a:p>
        </p:txBody>
      </p:sp>
      <p:sp>
        <p:nvSpPr>
          <p:cNvPr id="1129" name="Google Shape;1129;p5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130" name="Google Shape;1130;p5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131" name="Google Shape;1131;p5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132" name="Google Shape;1132;p55"/>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1128">
                                            <p:txEl>
                                              <p:pRg end="0" st="0"/>
                                            </p:txEl>
                                          </p:spTgt>
                                        </p:tgtEl>
                                        <p:attrNameLst>
                                          <p:attrName>style.visibility</p:attrName>
                                        </p:attrNameLst>
                                      </p:cBhvr>
                                      <p:to>
                                        <p:strVal val="visible"/>
                                      </p:to>
                                    </p:set>
                                    <p:anim calcmode="lin" valueType="num">
                                      <p:cBhvr additive="base">
                                        <p:cTn dur="500"/>
                                        <p:tgtEl>
                                          <p:spTgt spid="112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28">
                                            <p:txEl>
                                              <p:pRg end="1" st="1"/>
                                            </p:txEl>
                                          </p:spTgt>
                                        </p:tgtEl>
                                        <p:attrNameLst>
                                          <p:attrName>style.visibility</p:attrName>
                                        </p:attrNameLst>
                                      </p:cBhvr>
                                      <p:to>
                                        <p:strVal val="visible"/>
                                      </p:to>
                                    </p:set>
                                    <p:anim calcmode="lin" valueType="num">
                                      <p:cBhvr additive="base">
                                        <p:cTn dur="500"/>
                                        <p:tgtEl>
                                          <p:spTgt spid="112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28">
                                            <p:txEl>
                                              <p:pRg end="2" st="2"/>
                                            </p:txEl>
                                          </p:spTgt>
                                        </p:tgtEl>
                                        <p:attrNameLst>
                                          <p:attrName>style.visibility</p:attrName>
                                        </p:attrNameLst>
                                      </p:cBhvr>
                                      <p:to>
                                        <p:strVal val="visible"/>
                                      </p:to>
                                    </p:set>
                                    <p:anim calcmode="lin" valueType="num">
                                      <p:cBhvr additive="base">
                                        <p:cTn dur="500"/>
                                        <p:tgtEl>
                                          <p:spTgt spid="112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28">
                                            <p:txEl>
                                              <p:pRg end="3" st="3"/>
                                            </p:txEl>
                                          </p:spTgt>
                                        </p:tgtEl>
                                        <p:attrNameLst>
                                          <p:attrName>style.visibility</p:attrName>
                                        </p:attrNameLst>
                                      </p:cBhvr>
                                      <p:to>
                                        <p:strVal val="visible"/>
                                      </p:to>
                                    </p:set>
                                    <p:anim calcmode="lin" valueType="num">
                                      <p:cBhvr additive="base">
                                        <p:cTn dur="500"/>
                                        <p:tgtEl>
                                          <p:spTgt spid="112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28">
                                            <p:txEl>
                                              <p:pRg end="4" st="4"/>
                                            </p:txEl>
                                          </p:spTgt>
                                        </p:tgtEl>
                                        <p:attrNameLst>
                                          <p:attrName>style.visibility</p:attrName>
                                        </p:attrNameLst>
                                      </p:cBhvr>
                                      <p:to>
                                        <p:strVal val="visible"/>
                                      </p:to>
                                    </p:set>
                                    <p:anim calcmode="lin" valueType="num">
                                      <p:cBhvr additive="base">
                                        <p:cTn dur="500"/>
                                        <p:tgtEl>
                                          <p:spTgt spid="112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28">
                                            <p:txEl>
                                              <p:pRg end="5" st="5"/>
                                            </p:txEl>
                                          </p:spTgt>
                                        </p:tgtEl>
                                        <p:attrNameLst>
                                          <p:attrName>style.visibility</p:attrName>
                                        </p:attrNameLst>
                                      </p:cBhvr>
                                      <p:to>
                                        <p:strVal val="visible"/>
                                      </p:to>
                                    </p:set>
                                    <p:anim calcmode="lin" valueType="num">
                                      <p:cBhvr additive="base">
                                        <p:cTn dur="500"/>
                                        <p:tgtEl>
                                          <p:spTgt spid="112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28">
                                            <p:txEl>
                                              <p:pRg end="6" st="6"/>
                                            </p:txEl>
                                          </p:spTgt>
                                        </p:tgtEl>
                                        <p:attrNameLst>
                                          <p:attrName>style.visibility</p:attrName>
                                        </p:attrNameLst>
                                      </p:cBhvr>
                                      <p:to>
                                        <p:strVal val="visible"/>
                                      </p:to>
                                    </p:set>
                                    <p:anim calcmode="lin" valueType="num">
                                      <p:cBhvr additive="base">
                                        <p:cTn dur="500"/>
                                        <p:tgtEl>
                                          <p:spTgt spid="1128">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28">
                                            <p:txEl>
                                              <p:pRg end="7" st="7"/>
                                            </p:txEl>
                                          </p:spTgt>
                                        </p:tgtEl>
                                        <p:attrNameLst>
                                          <p:attrName>style.visibility</p:attrName>
                                        </p:attrNameLst>
                                      </p:cBhvr>
                                      <p:to>
                                        <p:strVal val="visible"/>
                                      </p:to>
                                    </p:set>
                                    <p:anim calcmode="lin" valueType="num">
                                      <p:cBhvr additive="base">
                                        <p:cTn dur="500"/>
                                        <p:tgtEl>
                                          <p:spTgt spid="1128">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28">
                                            <p:txEl>
                                              <p:pRg end="8" st="8"/>
                                            </p:txEl>
                                          </p:spTgt>
                                        </p:tgtEl>
                                        <p:attrNameLst>
                                          <p:attrName>style.visibility</p:attrName>
                                        </p:attrNameLst>
                                      </p:cBhvr>
                                      <p:to>
                                        <p:strVal val="visible"/>
                                      </p:to>
                                    </p:set>
                                    <p:anim calcmode="lin" valueType="num">
                                      <p:cBhvr additive="base">
                                        <p:cTn dur="500"/>
                                        <p:tgtEl>
                                          <p:spTgt spid="1128">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56"/>
          <p:cNvSpPr txBox="1"/>
          <p:nvPr/>
        </p:nvSpPr>
        <p:spPr>
          <a:xfrm>
            <a:off x="938055" y="1485900"/>
            <a:ext cx="16587945"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Tradicionālā prāta vētra ir sadalīta 3 posmos:</a:t>
            </a:r>
            <a:endParaRPr b="1" sz="4000">
              <a:solidFill>
                <a:srgbClr val="243255"/>
              </a:solidFill>
              <a:latin typeface="Calibri"/>
              <a:ea typeface="Calibri"/>
              <a:cs typeface="Calibri"/>
              <a:sym typeface="Calibri"/>
            </a:endParaRPr>
          </a:p>
        </p:txBody>
      </p:sp>
      <p:sp>
        <p:nvSpPr>
          <p:cNvPr id="1139" name="Google Shape;1139;p5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140" name="Google Shape;1140;p5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141" name="Google Shape;1141;p5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1142" name="Google Shape;1142;p56"/>
          <p:cNvGrpSpPr/>
          <p:nvPr/>
        </p:nvGrpSpPr>
        <p:grpSpPr>
          <a:xfrm>
            <a:off x="-4948067" y="1499296"/>
            <a:ext cx="17083794" cy="7009008"/>
            <a:chOff x="-5886122" y="-901004"/>
            <a:chExt cx="17083794" cy="7009008"/>
          </a:xfrm>
        </p:grpSpPr>
        <p:sp>
          <p:nvSpPr>
            <p:cNvPr id="1143" name="Google Shape;1143;p56"/>
            <p:cNvSpPr/>
            <p:nvPr/>
          </p:nvSpPr>
          <p:spPr>
            <a:xfrm>
              <a:off x="-5886122" y="-901004"/>
              <a:ext cx="7009008" cy="7009008"/>
            </a:xfrm>
            <a:prstGeom prst="blockArc">
              <a:avLst>
                <a:gd fmla="val 18900000" name="adj1"/>
                <a:gd fmla="val 2700000" name="adj2"/>
                <a:gd fmla="val 308" name="adj3"/>
              </a:avLst>
            </a:prstGeom>
            <a:no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6"/>
            <p:cNvSpPr/>
            <p:nvPr/>
          </p:nvSpPr>
          <p:spPr>
            <a:xfrm>
              <a:off x="722731" y="383349"/>
              <a:ext cx="10459356" cy="1316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6"/>
            <p:cNvSpPr txBox="1"/>
            <p:nvPr/>
          </p:nvSpPr>
          <p:spPr>
            <a:xfrm>
              <a:off x="722731" y="383349"/>
              <a:ext cx="10459356" cy="1316100"/>
            </a:xfrm>
            <a:prstGeom prst="rect">
              <a:avLst/>
            </a:prstGeom>
            <a:noFill/>
            <a:ln>
              <a:noFill/>
            </a:ln>
          </p:spPr>
          <p:txBody>
            <a:bodyPr anchorCtr="0" anchor="ctr" bIns="55875" lIns="826600" spcFirstLastPara="1" rIns="55875" wrap="square" tIns="55875">
              <a:noAutofit/>
            </a:bodyPr>
            <a:lstStyle/>
            <a:p>
              <a:pPr indent="0" lvl="0" marL="0" marR="0" rtl="0" algn="l">
                <a:lnSpc>
                  <a:spcPct val="90000"/>
                </a:lnSpc>
                <a:spcBef>
                  <a:spcPts val="0"/>
                </a:spcBef>
                <a:spcAft>
                  <a:spcPts val="0"/>
                </a:spcAft>
                <a:buNone/>
              </a:pPr>
              <a:r>
                <a:rPr b="1" lang="en-US" sz="2200">
                  <a:solidFill>
                    <a:schemeClr val="dk1"/>
                  </a:solidFill>
                  <a:latin typeface="Calibri"/>
                  <a:ea typeface="Calibri"/>
                  <a:cs typeface="Calibri"/>
                  <a:sym typeface="Calibri"/>
                </a:rPr>
                <a:t>1. posms. Problēmas definēšana</a:t>
              </a:r>
              <a:endParaRPr>
                <a:solidFill>
                  <a:schemeClr val="dk1"/>
                </a:solidFill>
              </a:endParaRPr>
            </a:p>
            <a:p>
              <a:pPr indent="0" lvl="0" marL="0" marR="0" rtl="0" algn="l">
                <a:lnSpc>
                  <a:spcPct val="90000"/>
                </a:lnSpc>
                <a:spcBef>
                  <a:spcPts val="770"/>
                </a:spcBef>
                <a:spcAft>
                  <a:spcPts val="0"/>
                </a:spcAft>
                <a:buNone/>
              </a:pPr>
              <a:r>
                <a:rPr b="0" lang="en-US" sz="2200">
                  <a:solidFill>
                    <a:schemeClr val="dk1"/>
                  </a:solidFill>
                  <a:latin typeface="Calibri"/>
                  <a:ea typeface="Calibri"/>
                  <a:cs typeface="Calibri"/>
                  <a:sym typeface="Calibri"/>
                </a:rPr>
                <a:t>Problēmu jāspēj atrisināt dažādos veidos. Tas nevar būt pārāk šaurs vai pārāk vispārīgs.</a:t>
              </a:r>
              <a:endParaRPr b="0" sz="2200">
                <a:solidFill>
                  <a:schemeClr val="dk1"/>
                </a:solidFill>
                <a:latin typeface="Calibri"/>
                <a:ea typeface="Calibri"/>
                <a:cs typeface="Calibri"/>
                <a:sym typeface="Calibri"/>
              </a:endParaRPr>
            </a:p>
          </p:txBody>
        </p:sp>
        <p:sp>
          <p:nvSpPr>
            <p:cNvPr id="1146" name="Google Shape;1146;p56"/>
            <p:cNvSpPr/>
            <p:nvPr/>
          </p:nvSpPr>
          <p:spPr>
            <a:xfrm>
              <a:off x="71856" y="390525"/>
              <a:ext cx="1301750" cy="130175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6"/>
            <p:cNvSpPr/>
            <p:nvPr/>
          </p:nvSpPr>
          <p:spPr>
            <a:xfrm>
              <a:off x="1101280" y="1928053"/>
              <a:ext cx="10080807" cy="1350893"/>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6"/>
            <p:cNvSpPr txBox="1"/>
            <p:nvPr/>
          </p:nvSpPr>
          <p:spPr>
            <a:xfrm>
              <a:off x="1101280" y="1928053"/>
              <a:ext cx="10080807" cy="1350893"/>
            </a:xfrm>
            <a:prstGeom prst="rect">
              <a:avLst/>
            </a:prstGeom>
            <a:noFill/>
            <a:ln>
              <a:noFill/>
            </a:ln>
          </p:spPr>
          <p:txBody>
            <a:bodyPr anchorCtr="0" anchor="ctr" bIns="55875" lIns="826600" spcFirstLastPara="1" rIns="55875" wrap="square" tIns="55875">
              <a:noAutofit/>
            </a:bodyPr>
            <a:lstStyle/>
            <a:p>
              <a:pPr indent="0" lvl="0" marL="0" marR="0" rtl="0" algn="l">
                <a:lnSpc>
                  <a:spcPct val="90000"/>
                </a:lnSpc>
                <a:spcBef>
                  <a:spcPts val="0"/>
                </a:spcBef>
                <a:spcAft>
                  <a:spcPts val="0"/>
                </a:spcAft>
                <a:buNone/>
              </a:pPr>
              <a:r>
                <a:rPr b="1" lang="en-US" sz="2200">
                  <a:solidFill>
                    <a:schemeClr val="dk1"/>
                  </a:solidFill>
                  <a:latin typeface="Calibri"/>
                  <a:ea typeface="Calibri"/>
                  <a:cs typeface="Calibri"/>
                  <a:sym typeface="Calibri"/>
                </a:rPr>
                <a:t>2. posms. Ideju vākšana</a:t>
              </a:r>
              <a:endParaRPr>
                <a:solidFill>
                  <a:schemeClr val="dk1"/>
                </a:solidFill>
              </a:endParaRPr>
            </a:p>
            <a:p>
              <a:pPr indent="0" lvl="0" marL="0" marR="0" rtl="0" algn="l">
                <a:lnSpc>
                  <a:spcPct val="90000"/>
                </a:lnSpc>
                <a:spcBef>
                  <a:spcPts val="770"/>
                </a:spcBef>
                <a:spcAft>
                  <a:spcPts val="0"/>
                </a:spcAft>
                <a:buNone/>
              </a:pPr>
              <a:r>
                <a:rPr b="0" lang="en-US" sz="2200">
                  <a:solidFill>
                    <a:schemeClr val="dk1"/>
                  </a:solidFill>
                  <a:latin typeface="Calibri"/>
                  <a:ea typeface="Calibri"/>
                  <a:cs typeface="Calibri"/>
                  <a:sym typeface="Calibri"/>
                </a:rPr>
                <a:t>Šis ir laiks (5–25 minūtes), lai ieteiktu risinājumus. Moderators vada sesiju pēc nepieciešamības, saskaņā ar pieņemtajiem noteikumiem.</a:t>
              </a:r>
              <a:endParaRPr b="0" sz="2200">
                <a:solidFill>
                  <a:schemeClr val="dk1"/>
                </a:solidFill>
                <a:latin typeface="Calibri"/>
                <a:ea typeface="Calibri"/>
                <a:cs typeface="Calibri"/>
                <a:sym typeface="Calibri"/>
              </a:endParaRPr>
            </a:p>
          </p:txBody>
        </p:sp>
        <p:sp>
          <p:nvSpPr>
            <p:cNvPr id="1149" name="Google Shape;1149;p56"/>
            <p:cNvSpPr/>
            <p:nvPr/>
          </p:nvSpPr>
          <p:spPr>
            <a:xfrm>
              <a:off x="450405" y="1952625"/>
              <a:ext cx="1301750" cy="130175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6"/>
            <p:cNvSpPr/>
            <p:nvPr/>
          </p:nvSpPr>
          <p:spPr>
            <a:xfrm>
              <a:off x="738316" y="3505196"/>
              <a:ext cx="10459356" cy="1381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6"/>
            <p:cNvSpPr txBox="1"/>
            <p:nvPr/>
          </p:nvSpPr>
          <p:spPr>
            <a:xfrm>
              <a:off x="738316" y="3505196"/>
              <a:ext cx="10459356" cy="1381000"/>
            </a:xfrm>
            <a:prstGeom prst="rect">
              <a:avLst/>
            </a:prstGeom>
            <a:noFill/>
            <a:ln>
              <a:noFill/>
            </a:ln>
          </p:spPr>
          <p:txBody>
            <a:bodyPr anchorCtr="0" anchor="ctr" bIns="55875" lIns="826600" spcFirstLastPara="1" rIns="55875" wrap="square" tIns="55875">
              <a:noAutofit/>
            </a:bodyPr>
            <a:lstStyle/>
            <a:p>
              <a:pPr indent="0" lvl="0" marL="0" marR="0" rtl="0" algn="l">
                <a:lnSpc>
                  <a:spcPct val="90000"/>
                </a:lnSpc>
                <a:spcBef>
                  <a:spcPts val="0"/>
                </a:spcBef>
                <a:spcAft>
                  <a:spcPts val="0"/>
                </a:spcAft>
                <a:buNone/>
              </a:pPr>
              <a:r>
                <a:rPr b="1" lang="en-US" sz="2200">
                  <a:solidFill>
                    <a:schemeClr val="dk1"/>
                  </a:solidFill>
                  <a:latin typeface="Calibri"/>
                  <a:ea typeface="Calibri"/>
                  <a:cs typeface="Calibri"/>
                  <a:sym typeface="Calibri"/>
                </a:rPr>
                <a:t>3. posms. Iesniegto ideju analīze</a:t>
              </a:r>
              <a:endParaRPr>
                <a:solidFill>
                  <a:schemeClr val="dk1"/>
                </a:solidFill>
              </a:endParaRPr>
            </a:p>
            <a:p>
              <a:pPr indent="0" lvl="0" marL="0" marR="0" rtl="0" algn="l">
                <a:lnSpc>
                  <a:spcPct val="90000"/>
                </a:lnSpc>
                <a:spcBef>
                  <a:spcPts val="770"/>
                </a:spcBef>
                <a:spcAft>
                  <a:spcPts val="0"/>
                </a:spcAft>
                <a:buNone/>
              </a:pPr>
              <a:r>
                <a:rPr b="0" lang="en-US" sz="2200">
                  <a:solidFill>
                    <a:schemeClr val="dk1"/>
                  </a:solidFill>
                  <a:latin typeface="Calibri"/>
                  <a:ea typeface="Calibri"/>
                  <a:cs typeface="Calibri"/>
                  <a:sym typeface="Calibri"/>
                </a:rPr>
                <a:t>Pēc principa - vispirms ģenerē, tad novērtē! Šajā laikā dalībnieki izvēlas atbilstošāko ideju, izvērtējot ideju kvalitāti, arī pamatojot savu viedokli.</a:t>
              </a:r>
              <a:endParaRPr b="0" sz="2200">
                <a:solidFill>
                  <a:schemeClr val="dk1"/>
                </a:solidFill>
                <a:latin typeface="Calibri"/>
                <a:ea typeface="Calibri"/>
                <a:cs typeface="Calibri"/>
                <a:sym typeface="Calibri"/>
              </a:endParaRPr>
            </a:p>
          </p:txBody>
        </p:sp>
        <p:sp>
          <p:nvSpPr>
            <p:cNvPr id="1152" name="Google Shape;1152;p56"/>
            <p:cNvSpPr/>
            <p:nvPr/>
          </p:nvSpPr>
          <p:spPr>
            <a:xfrm>
              <a:off x="71856" y="3514725"/>
              <a:ext cx="1301750" cy="130175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3" name="Google Shape;1153;p56"/>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57"/>
          <p:cNvSpPr txBox="1"/>
          <p:nvPr/>
        </p:nvSpPr>
        <p:spPr>
          <a:xfrm>
            <a:off x="938055" y="1485900"/>
            <a:ext cx="16587945"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Prāta vētras pamatā ir noteikti principi:</a:t>
            </a:r>
            <a:endParaRPr b="1" sz="4000">
              <a:solidFill>
                <a:srgbClr val="243255"/>
              </a:solidFill>
              <a:latin typeface="Calibri"/>
              <a:ea typeface="Calibri"/>
              <a:cs typeface="Calibri"/>
              <a:sym typeface="Calibri"/>
            </a:endParaRPr>
          </a:p>
        </p:txBody>
      </p:sp>
      <p:sp>
        <p:nvSpPr>
          <p:cNvPr id="1160" name="Google Shape;1160;p5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161" name="Google Shape;1161;p5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162" name="Google Shape;1162;p5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163" name="Google Shape;1163;p57"/>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1164" name="Google Shape;1164;p57"/>
          <p:cNvSpPr txBox="1"/>
          <p:nvPr/>
        </p:nvSpPr>
        <p:spPr>
          <a:xfrm>
            <a:off x="938055" y="2145413"/>
            <a:ext cx="16587945" cy="3376565"/>
          </a:xfrm>
          <a:prstGeom prst="rect">
            <a:avLst/>
          </a:prstGeom>
          <a:noFill/>
          <a:ln>
            <a:noFill/>
          </a:ln>
        </p:spPr>
        <p:txBody>
          <a:bodyPr anchorCtr="0" anchor="t" bIns="0" lIns="0" spcFirstLastPara="1" rIns="0" wrap="square" tIns="13950">
            <a:spAutoFit/>
          </a:bodyPr>
          <a:lstStyle/>
          <a:p>
            <a:pPr indent="-706438" lvl="0" marL="1517650" marR="0" rtl="0" algn="l">
              <a:lnSpc>
                <a:spcPct val="150000"/>
              </a:lnSpc>
              <a:spcBef>
                <a:spcPts val="0"/>
              </a:spcBef>
              <a:spcAft>
                <a:spcPts val="0"/>
              </a:spcAft>
              <a:buNone/>
            </a:pPr>
            <a:r>
              <a:rPr lang="en-US" sz="3600">
                <a:solidFill>
                  <a:srgbClr val="243255"/>
                </a:solidFill>
                <a:latin typeface="Calibri"/>
                <a:ea typeface="Calibri"/>
                <a:cs typeface="Calibri"/>
                <a:sym typeface="Calibri"/>
              </a:rPr>
              <a:t>Noteicošais ir kvantitāte, nevis ideju kvalitāte</a:t>
            </a:r>
            <a:endParaRPr sz="3600">
              <a:solidFill>
                <a:srgbClr val="243255"/>
              </a:solidFill>
              <a:latin typeface="Calibri"/>
              <a:ea typeface="Calibri"/>
              <a:cs typeface="Calibri"/>
              <a:sym typeface="Calibri"/>
            </a:endParaRPr>
          </a:p>
          <a:p>
            <a:pPr indent="-706438" lvl="0" marL="1517650" marR="0" rtl="0" algn="l">
              <a:lnSpc>
                <a:spcPct val="150000"/>
              </a:lnSpc>
              <a:spcBef>
                <a:spcPts val="110"/>
              </a:spcBef>
              <a:spcAft>
                <a:spcPts val="0"/>
              </a:spcAft>
              <a:buNone/>
            </a:pPr>
            <a:r>
              <a:rPr lang="en-US" sz="3600">
                <a:solidFill>
                  <a:srgbClr val="243255"/>
                </a:solidFill>
                <a:latin typeface="Calibri"/>
                <a:ea typeface="Calibri"/>
                <a:cs typeface="Calibri"/>
                <a:sym typeface="Calibri"/>
              </a:rPr>
              <a:t>Idejas nevar kritizēt vai komentēt</a:t>
            </a:r>
            <a:endParaRPr sz="3600">
              <a:solidFill>
                <a:srgbClr val="243255"/>
              </a:solidFill>
              <a:latin typeface="Calibri"/>
              <a:ea typeface="Calibri"/>
              <a:cs typeface="Calibri"/>
              <a:sym typeface="Calibri"/>
            </a:endParaRPr>
          </a:p>
          <a:p>
            <a:pPr indent="-706438" lvl="0" marL="1517650" marR="0" rtl="0" algn="l">
              <a:lnSpc>
                <a:spcPct val="150000"/>
              </a:lnSpc>
              <a:spcBef>
                <a:spcPts val="110"/>
              </a:spcBef>
              <a:spcAft>
                <a:spcPts val="0"/>
              </a:spcAft>
              <a:buNone/>
            </a:pPr>
            <a:r>
              <a:rPr lang="en-US" sz="3600">
                <a:solidFill>
                  <a:srgbClr val="243255"/>
                </a:solidFill>
                <a:latin typeface="Calibri"/>
                <a:ea typeface="Calibri"/>
                <a:cs typeface="Calibri"/>
                <a:sym typeface="Calibri"/>
              </a:rPr>
              <a:t>Apvienojiet, uzlabojiet, modificējiet jaunās idejas</a:t>
            </a:r>
            <a:endParaRPr sz="3600">
              <a:solidFill>
                <a:srgbClr val="243255"/>
              </a:solidFill>
              <a:latin typeface="Calibri"/>
              <a:ea typeface="Calibri"/>
              <a:cs typeface="Calibri"/>
              <a:sym typeface="Calibri"/>
            </a:endParaRPr>
          </a:p>
          <a:p>
            <a:pPr indent="-706438" lvl="0" marL="1517650" marR="0" rtl="0" algn="l">
              <a:lnSpc>
                <a:spcPct val="150000"/>
              </a:lnSpc>
              <a:spcBef>
                <a:spcPts val="110"/>
              </a:spcBef>
              <a:spcAft>
                <a:spcPts val="0"/>
              </a:spcAft>
              <a:buNone/>
            </a:pPr>
            <a:r>
              <a:rPr lang="en-US" sz="3600">
                <a:solidFill>
                  <a:srgbClr val="243255"/>
                </a:solidFill>
                <a:latin typeface="Calibri"/>
                <a:ea typeface="Calibri"/>
                <a:cs typeface="Calibri"/>
                <a:sym typeface="Calibri"/>
              </a:rPr>
              <a:t>Novērtējiet, paldies par unikālām, neparastām idejām</a:t>
            </a:r>
            <a:endParaRPr sz="3600">
              <a:solidFill>
                <a:srgbClr val="243255"/>
              </a:solidFill>
              <a:latin typeface="Calibri"/>
              <a:ea typeface="Calibri"/>
              <a:cs typeface="Calibri"/>
              <a:sym typeface="Calibri"/>
            </a:endParaRPr>
          </a:p>
        </p:txBody>
      </p:sp>
      <p:sp>
        <p:nvSpPr>
          <p:cNvPr id="1165" name="Google Shape;1165;p57"/>
          <p:cNvSpPr/>
          <p:nvPr/>
        </p:nvSpPr>
        <p:spPr>
          <a:xfrm rot="-5400000">
            <a:off x="1231377" y="24643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66" name="Google Shape;1166;p57"/>
          <p:cNvSpPr/>
          <p:nvPr/>
        </p:nvSpPr>
        <p:spPr>
          <a:xfrm rot="-5400000">
            <a:off x="1231377" y="3326878"/>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67" name="Google Shape;1167;p57"/>
          <p:cNvSpPr/>
          <p:nvPr/>
        </p:nvSpPr>
        <p:spPr>
          <a:xfrm rot="-5400000">
            <a:off x="1231378" y="4165078"/>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68" name="Google Shape;1168;p57"/>
          <p:cNvSpPr/>
          <p:nvPr/>
        </p:nvSpPr>
        <p:spPr>
          <a:xfrm rot="-5400000">
            <a:off x="1231378" y="5003278"/>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1164">
                                            <p:txEl>
                                              <p:pRg end="0" st="0"/>
                                            </p:txEl>
                                          </p:spTgt>
                                        </p:tgtEl>
                                        <p:attrNameLst>
                                          <p:attrName>style.visibility</p:attrName>
                                        </p:attrNameLst>
                                      </p:cBhvr>
                                      <p:to>
                                        <p:strVal val="visible"/>
                                      </p:to>
                                    </p:set>
                                    <p:anim calcmode="lin" valueType="num">
                                      <p:cBhvr additive="base">
                                        <p:cTn dur="500"/>
                                        <p:tgtEl>
                                          <p:spTgt spid="116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64">
                                            <p:txEl>
                                              <p:pRg end="1" st="1"/>
                                            </p:txEl>
                                          </p:spTgt>
                                        </p:tgtEl>
                                        <p:attrNameLst>
                                          <p:attrName>style.visibility</p:attrName>
                                        </p:attrNameLst>
                                      </p:cBhvr>
                                      <p:to>
                                        <p:strVal val="visible"/>
                                      </p:to>
                                    </p:set>
                                    <p:anim calcmode="lin" valueType="num">
                                      <p:cBhvr additive="base">
                                        <p:cTn dur="500"/>
                                        <p:tgtEl>
                                          <p:spTgt spid="116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64">
                                            <p:txEl>
                                              <p:pRg end="2" st="2"/>
                                            </p:txEl>
                                          </p:spTgt>
                                        </p:tgtEl>
                                        <p:attrNameLst>
                                          <p:attrName>style.visibility</p:attrName>
                                        </p:attrNameLst>
                                      </p:cBhvr>
                                      <p:to>
                                        <p:strVal val="visible"/>
                                      </p:to>
                                    </p:set>
                                    <p:anim calcmode="lin" valueType="num">
                                      <p:cBhvr additive="base">
                                        <p:cTn dur="500"/>
                                        <p:tgtEl>
                                          <p:spTgt spid="116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64">
                                            <p:txEl>
                                              <p:pRg end="3" st="3"/>
                                            </p:txEl>
                                          </p:spTgt>
                                        </p:tgtEl>
                                        <p:attrNameLst>
                                          <p:attrName>style.visibility</p:attrName>
                                        </p:attrNameLst>
                                      </p:cBhvr>
                                      <p:to>
                                        <p:strVal val="visible"/>
                                      </p:to>
                                    </p:set>
                                    <p:anim calcmode="lin" valueType="num">
                                      <p:cBhvr additive="base">
                                        <p:cTn dur="500"/>
                                        <p:tgtEl>
                                          <p:spTgt spid="116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58"/>
          <p:cNvSpPr txBox="1"/>
          <p:nvPr/>
        </p:nvSpPr>
        <p:spPr>
          <a:xfrm>
            <a:off x="917987" y="1313480"/>
            <a:ext cx="16587945" cy="5079596"/>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4000">
                <a:solidFill>
                  <a:srgbClr val="E12227"/>
                </a:solidFill>
                <a:latin typeface="Calibri"/>
                <a:ea typeface="Calibri"/>
                <a:cs typeface="Calibri"/>
                <a:sym typeface="Calibri"/>
              </a:rPr>
              <a:t>Rīki, kas noder prāta vētras risinājumos.</a:t>
            </a:r>
            <a:endParaRPr b="1" sz="1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4000">
                <a:solidFill>
                  <a:srgbClr val="243255"/>
                </a:solidFill>
                <a:latin typeface="Calibri"/>
                <a:ea typeface="Calibri"/>
                <a:cs typeface="Calibri"/>
                <a:sym typeface="Calibri"/>
              </a:rPr>
              <a:t>Apgrieztā prāta vētra</a:t>
            </a:r>
            <a:endParaRPr b="1" sz="4000">
              <a:solidFill>
                <a:srgbClr val="243255"/>
              </a:solidFill>
              <a:latin typeface="Calibri"/>
              <a:ea typeface="Calibri"/>
              <a:cs typeface="Calibri"/>
              <a:sym typeface="Calibri"/>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Tehnikas pamatā ir pārliecība, ka cilvēks pēc dabas ātrāk pamana problēmas, kas sagādā daudz nepatīkamu ikdienā, var būt lieliski pielietojot šo tehniku un palīdzēt problēmu risināšanā.</a:t>
            </a:r>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Reversā prāta vētra ir balstīta uz tās klasiskās versijas shēmu, bet ievadā tai ir pavisam cits mērķis. Tā vietā, lai jautātu "Kā problēmu var atrisināt/izvairīties?" mēs jautājam: "</a:t>
            </a:r>
            <a:r>
              <a:rPr b="1" lang="en-US" sz="2500">
                <a:solidFill>
                  <a:srgbClr val="E12227"/>
                </a:solidFill>
                <a:latin typeface="Calibri"/>
                <a:ea typeface="Calibri"/>
                <a:cs typeface="Calibri"/>
                <a:sym typeface="Calibri"/>
              </a:rPr>
              <a:t>Kas radīs šo problēmu?"</a:t>
            </a:r>
            <a:r>
              <a:rPr lang="en-US" sz="2500">
                <a:solidFill>
                  <a:schemeClr val="dk1"/>
                </a:solidFill>
                <a:latin typeface="Calibri"/>
                <a:ea typeface="Calibri"/>
                <a:cs typeface="Calibri"/>
                <a:sym typeface="Calibri"/>
              </a:rPr>
              <a:t>; Tā vietā: "Kā sasniegt doto mērķi / rezultātus?" mēs jautājam: "</a:t>
            </a:r>
            <a:r>
              <a:rPr b="1" lang="en-US" sz="2500">
                <a:solidFill>
                  <a:srgbClr val="E12227"/>
                </a:solidFill>
                <a:latin typeface="Calibri"/>
                <a:ea typeface="Calibri"/>
                <a:cs typeface="Calibri"/>
                <a:sym typeface="Calibri"/>
              </a:rPr>
              <a:t>Kā es varētu sasniegt pretējo tam, ko biju iecerējis?"</a:t>
            </a:r>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Cēloņu un citu iespējamo problēmu meklēšana (izmantojot tradicionālās prāta vētras principus) ir tikai vēl viens veids, kā atrast risinājumus, kas balstīti uz cilvēka uzvedības dabiskajiem mehānismiem.</a:t>
            </a:r>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Pēdējais šīs tehnikas posms ir atkal mainīt idejas un tādējādi norādīt risinājumus, kurus mēs vēlējāmies – atbildes uz sākotnējo izaicinājumu.</a:t>
            </a:r>
            <a:endParaRPr sz="2500">
              <a:solidFill>
                <a:schemeClr val="dk1"/>
              </a:solidFill>
              <a:latin typeface="Calibri"/>
              <a:ea typeface="Calibri"/>
              <a:cs typeface="Calibri"/>
              <a:sym typeface="Calibri"/>
            </a:endParaRPr>
          </a:p>
        </p:txBody>
      </p:sp>
      <p:sp>
        <p:nvSpPr>
          <p:cNvPr id="1175" name="Google Shape;1175;p5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176" name="Google Shape;1176;p5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177" name="Google Shape;1177;p5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178" name="Google Shape;1178;p58"/>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1179" name="Google Shape;1179;p58"/>
          <p:cNvSpPr/>
          <p:nvPr/>
        </p:nvSpPr>
        <p:spPr>
          <a:xfrm>
            <a:off x="12801600" y="6322589"/>
            <a:ext cx="4724400" cy="178510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200">
                <a:solidFill>
                  <a:schemeClr val="dk1"/>
                </a:solidFill>
                <a:latin typeface="Calibri"/>
                <a:ea typeface="Calibri"/>
                <a:cs typeface="Calibri"/>
                <a:sym typeface="Calibri"/>
              </a:rPr>
              <a:t>Piemēram:</a:t>
            </a:r>
            <a:endParaRPr/>
          </a:p>
          <a:p>
            <a:pPr indent="0" lvl="0" marL="0" marR="0" rtl="0" algn="just">
              <a:spcBef>
                <a:spcPts val="0"/>
              </a:spcBef>
              <a:spcAft>
                <a:spcPts val="0"/>
              </a:spcAft>
              <a:buNone/>
            </a:pPr>
            <a:r>
              <a:rPr lang="en-US" sz="2200">
                <a:solidFill>
                  <a:schemeClr val="dk1"/>
                </a:solidFill>
                <a:latin typeface="Calibri"/>
                <a:ea typeface="Calibri"/>
                <a:cs typeface="Calibri"/>
                <a:sym typeface="Calibri"/>
              </a:rPr>
              <a:t>Tā vietā, lai izdomātu, kā iegūt lojālus klientus, komanda uzskaita </a:t>
            </a:r>
            <a:r>
              <a:rPr lang="en-US" sz="2200">
                <a:solidFill>
                  <a:srgbClr val="E12227"/>
                </a:solidFill>
                <a:latin typeface="Calibri"/>
                <a:ea typeface="Calibri"/>
                <a:cs typeface="Calibri"/>
                <a:sym typeface="Calibri"/>
              </a:rPr>
              <a:t>visas iespējamās problēmas</a:t>
            </a:r>
            <a:r>
              <a:rPr lang="en-US" sz="2200">
                <a:solidFill>
                  <a:schemeClr val="dk1"/>
                </a:solidFill>
                <a:latin typeface="Calibri"/>
                <a:ea typeface="Calibri"/>
                <a:cs typeface="Calibri"/>
                <a:sym typeface="Calibri"/>
              </a:rPr>
              <a:t>, kas attur klientus no pirkuma jūsu uzņēmumā.</a:t>
            </a:r>
            <a:endParaRPr sz="2200">
              <a:solidFill>
                <a:schemeClr val="dk1"/>
              </a:solidFill>
              <a:latin typeface="Calibri"/>
              <a:ea typeface="Calibri"/>
              <a:cs typeface="Calibri"/>
              <a:sym typeface="Calibri"/>
            </a:endParaRPr>
          </a:p>
        </p:txBody>
      </p:sp>
      <p:sp>
        <p:nvSpPr>
          <p:cNvPr id="1180" name="Google Shape;1180;p58"/>
          <p:cNvSpPr/>
          <p:nvPr/>
        </p:nvSpPr>
        <p:spPr>
          <a:xfrm>
            <a:off x="12616391" y="5753100"/>
            <a:ext cx="370417" cy="534924"/>
          </a:xfrm>
          <a:prstGeom prst="halfFrame">
            <a:avLst>
              <a:gd fmla="val 25770" name="adj1"/>
              <a:gd fmla="val 25770" name="adj2"/>
            </a:avLst>
          </a:prstGeom>
          <a:solidFill>
            <a:srgbClr val="00206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8"/>
          <p:cNvSpPr/>
          <p:nvPr/>
        </p:nvSpPr>
        <p:spPr>
          <a:xfrm rot="5400000">
            <a:off x="17196906" y="5835354"/>
            <a:ext cx="534924" cy="370417"/>
          </a:xfrm>
          <a:prstGeom prst="halfFrame">
            <a:avLst>
              <a:gd fmla="val 25770" name="adj1"/>
              <a:gd fmla="val 25770" name="adj2"/>
            </a:avLst>
          </a:prstGeom>
          <a:solidFill>
            <a:srgbClr val="00206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8"/>
          <p:cNvSpPr/>
          <p:nvPr/>
        </p:nvSpPr>
        <p:spPr>
          <a:xfrm rot="-5400000">
            <a:off x="12534138" y="7435554"/>
            <a:ext cx="534924" cy="370417"/>
          </a:xfrm>
          <a:prstGeom prst="halfFrame">
            <a:avLst>
              <a:gd fmla="val 25770" name="adj1"/>
              <a:gd fmla="val 25770" name="adj2"/>
            </a:avLst>
          </a:prstGeom>
          <a:solidFill>
            <a:srgbClr val="00206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8"/>
          <p:cNvSpPr/>
          <p:nvPr/>
        </p:nvSpPr>
        <p:spPr>
          <a:xfrm rot="10800000">
            <a:off x="17293015" y="7353300"/>
            <a:ext cx="370417" cy="534924"/>
          </a:xfrm>
          <a:prstGeom prst="halfFrame">
            <a:avLst>
              <a:gd fmla="val 25770" name="adj1"/>
              <a:gd fmla="val 25770" name="adj2"/>
            </a:avLst>
          </a:prstGeom>
          <a:solidFill>
            <a:srgbClr val="00206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8"/>
          <p:cNvSpPr/>
          <p:nvPr/>
        </p:nvSpPr>
        <p:spPr>
          <a:xfrm>
            <a:off x="331908" y="7353300"/>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1185" name="Google Shape;1185;p58"/>
          <p:cNvSpPr/>
          <p:nvPr/>
        </p:nvSpPr>
        <p:spPr>
          <a:xfrm>
            <a:off x="506412" y="7533427"/>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1186" name="Google Shape;1186;p58"/>
          <p:cNvSpPr/>
          <p:nvPr/>
        </p:nvSpPr>
        <p:spPr>
          <a:xfrm>
            <a:off x="1295400" y="7192619"/>
            <a:ext cx="9144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How To Do Reverse Brainstorming To Generate Ideas: </a:t>
            </a:r>
            <a:r>
              <a:rPr lang="en-US" sz="1800" u="sng">
                <a:solidFill>
                  <a:schemeClr val="dk1"/>
                </a:solidFill>
                <a:latin typeface="Calibri"/>
                <a:ea typeface="Calibri"/>
                <a:cs typeface="Calibri"/>
                <a:sym typeface="Calibri"/>
                <a:hlinkClick r:id="rId5">
                  <a:extLst>
                    <a:ext uri="{A12FA001-AC4F-418D-AE19-62706E023703}">
                      <ahyp:hlinkClr val="tx"/>
                    </a:ext>
                  </a:extLst>
                </a:hlinkClick>
              </a:rPr>
              <a:t>https://www.youtube.com/watch?v=B5SmSoVuPRA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Reverse Brainstorming Activity for Idea Generation: </a:t>
            </a:r>
            <a:r>
              <a:rPr lang="en-US" sz="1800" u="sng">
                <a:solidFill>
                  <a:schemeClr val="dk1"/>
                </a:solidFill>
                <a:latin typeface="Calibri"/>
                <a:ea typeface="Calibri"/>
                <a:cs typeface="Calibri"/>
                <a:sym typeface="Calibri"/>
                <a:hlinkClick r:id="rId6">
                  <a:extLst>
                    <a:ext uri="{A12FA001-AC4F-418D-AE19-62706E023703}">
                      <ahyp:hlinkClr val="tx"/>
                    </a:ext>
                  </a:extLst>
                </a:hlinkClick>
              </a:rPr>
              <a:t>https://www.youtube.com/watch?v=AKe75wT90ac</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1174">
                                            <p:txEl>
                                              <p:pRg end="0" st="0"/>
                                            </p:txEl>
                                          </p:spTgt>
                                        </p:tgtEl>
                                        <p:attrNameLst>
                                          <p:attrName>style.visibility</p:attrName>
                                        </p:attrNameLst>
                                      </p:cBhvr>
                                      <p:to>
                                        <p:strVal val="visible"/>
                                      </p:to>
                                    </p:set>
                                    <p:anim calcmode="lin" valueType="num">
                                      <p:cBhvr additive="base">
                                        <p:cTn dur="500"/>
                                        <p:tgtEl>
                                          <p:spTgt spid="117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74">
                                            <p:txEl>
                                              <p:pRg end="1" st="1"/>
                                            </p:txEl>
                                          </p:spTgt>
                                        </p:tgtEl>
                                        <p:attrNameLst>
                                          <p:attrName>style.visibility</p:attrName>
                                        </p:attrNameLst>
                                      </p:cBhvr>
                                      <p:to>
                                        <p:strVal val="visible"/>
                                      </p:to>
                                    </p:set>
                                    <p:anim calcmode="lin" valueType="num">
                                      <p:cBhvr additive="base">
                                        <p:cTn dur="500"/>
                                        <p:tgtEl>
                                          <p:spTgt spid="117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74">
                                            <p:txEl>
                                              <p:pRg end="2" st="2"/>
                                            </p:txEl>
                                          </p:spTgt>
                                        </p:tgtEl>
                                        <p:attrNameLst>
                                          <p:attrName>style.visibility</p:attrName>
                                        </p:attrNameLst>
                                      </p:cBhvr>
                                      <p:to>
                                        <p:strVal val="visible"/>
                                      </p:to>
                                    </p:set>
                                    <p:anim calcmode="lin" valueType="num">
                                      <p:cBhvr additive="base">
                                        <p:cTn dur="500"/>
                                        <p:tgtEl>
                                          <p:spTgt spid="117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74">
                                            <p:txEl>
                                              <p:pRg end="3" st="3"/>
                                            </p:txEl>
                                          </p:spTgt>
                                        </p:tgtEl>
                                        <p:attrNameLst>
                                          <p:attrName>style.visibility</p:attrName>
                                        </p:attrNameLst>
                                      </p:cBhvr>
                                      <p:to>
                                        <p:strVal val="visible"/>
                                      </p:to>
                                    </p:set>
                                    <p:anim calcmode="lin" valueType="num">
                                      <p:cBhvr additive="base">
                                        <p:cTn dur="500"/>
                                        <p:tgtEl>
                                          <p:spTgt spid="1174">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74">
                                            <p:txEl>
                                              <p:pRg end="4" st="4"/>
                                            </p:txEl>
                                          </p:spTgt>
                                        </p:tgtEl>
                                        <p:attrNameLst>
                                          <p:attrName>style.visibility</p:attrName>
                                        </p:attrNameLst>
                                      </p:cBhvr>
                                      <p:to>
                                        <p:strVal val="visible"/>
                                      </p:to>
                                    </p:set>
                                    <p:anim calcmode="lin" valueType="num">
                                      <p:cBhvr additive="base">
                                        <p:cTn dur="500"/>
                                        <p:tgtEl>
                                          <p:spTgt spid="1174">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74">
                                            <p:txEl>
                                              <p:pRg end="5" st="5"/>
                                            </p:txEl>
                                          </p:spTgt>
                                        </p:tgtEl>
                                        <p:attrNameLst>
                                          <p:attrName>style.visibility</p:attrName>
                                        </p:attrNameLst>
                                      </p:cBhvr>
                                      <p:to>
                                        <p:strVal val="visible"/>
                                      </p:to>
                                    </p:set>
                                    <p:anim calcmode="lin" valueType="num">
                                      <p:cBhvr additive="base">
                                        <p:cTn dur="500"/>
                                        <p:tgtEl>
                                          <p:spTgt spid="1174">
                                            <p:txEl>
                                              <p:pRg end="5" st="5"/>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 presetSubtype="0">
                                  <p:stCondLst>
                                    <p:cond delay="500"/>
                                  </p:stCondLst>
                                  <p:childTnLst>
                                    <p:set>
                                      <p:cBhvr>
                                        <p:cTn dur="1" fill="hold">
                                          <p:stCondLst>
                                            <p:cond delay="0"/>
                                          </p:stCondLst>
                                        </p:cTn>
                                        <p:tgtEl>
                                          <p:spTgt spid="1184"/>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500"/>
                                  </p:stCondLst>
                                  <p:childTnLst>
                                    <p:set>
                                      <p:cBhvr>
                                        <p:cTn dur="1" fill="hold">
                                          <p:stCondLst>
                                            <p:cond delay="0"/>
                                          </p:stCondLst>
                                        </p:cTn>
                                        <p:tgtEl>
                                          <p:spTgt spid="1185"/>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500"/>
                                  </p:stCondLst>
                                  <p:childTnLst>
                                    <p:set>
                                      <p:cBhvr>
                                        <p:cTn dur="1" fill="hold">
                                          <p:stCondLst>
                                            <p:cond delay="0"/>
                                          </p:stCondLst>
                                        </p:cTn>
                                        <p:tgtEl>
                                          <p:spTgt spid="1186"/>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500"/>
                                  </p:stCondLst>
                                  <p:childTnLst>
                                    <p:set>
                                      <p:cBhvr>
                                        <p:cTn dur="1" fill="hold">
                                          <p:stCondLst>
                                            <p:cond delay="0"/>
                                          </p:stCondLst>
                                        </p:cTn>
                                        <p:tgtEl>
                                          <p:spTgt spid="1179"/>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500"/>
                                  </p:stCondLst>
                                  <p:childTnLst>
                                    <p:set>
                                      <p:cBhvr>
                                        <p:cTn dur="1" fill="hold">
                                          <p:stCondLst>
                                            <p:cond delay="0"/>
                                          </p:stCondLst>
                                        </p:cTn>
                                        <p:tgtEl>
                                          <p:spTgt spid="1180"/>
                                        </p:tgtEl>
                                        <p:attrNameLst>
                                          <p:attrName>style.visibility</p:attrName>
                                        </p:attrNameLst>
                                      </p:cBhvr>
                                      <p:to>
                                        <p:strVal val="visible"/>
                                      </p:to>
                                    </p:set>
                                  </p:childTnLst>
                                </p:cTn>
                              </p:par>
                            </p:childTnLst>
                          </p:cTn>
                        </p:par>
                        <p:par>
                          <p:cTn fill="hold">
                            <p:stCondLst>
                              <p:cond delay="505"/>
                            </p:stCondLst>
                            <p:childTnLst>
                              <p:par>
                                <p:cTn fill="hold" nodeType="afterEffect" presetClass="entr" presetID="1" presetSubtype="0">
                                  <p:stCondLst>
                                    <p:cond delay="500"/>
                                  </p:stCondLst>
                                  <p:childTnLst>
                                    <p:set>
                                      <p:cBhvr>
                                        <p:cTn dur="1" fill="hold">
                                          <p:stCondLst>
                                            <p:cond delay="0"/>
                                          </p:stCondLst>
                                        </p:cTn>
                                        <p:tgtEl>
                                          <p:spTgt spid="1181"/>
                                        </p:tgtEl>
                                        <p:attrNameLst>
                                          <p:attrName>style.visibility</p:attrName>
                                        </p:attrNameLst>
                                      </p:cBhvr>
                                      <p:to>
                                        <p:strVal val="visible"/>
                                      </p:to>
                                    </p:set>
                                  </p:childTnLst>
                                </p:cTn>
                              </p:par>
                            </p:childTnLst>
                          </p:cTn>
                        </p:par>
                        <p:par>
                          <p:cTn fill="hold">
                            <p:stCondLst>
                              <p:cond delay="506"/>
                            </p:stCondLst>
                            <p:childTnLst>
                              <p:par>
                                <p:cTn fill="hold" nodeType="afterEffect" presetClass="entr" presetID="1" presetSubtype="0">
                                  <p:stCondLst>
                                    <p:cond delay="500"/>
                                  </p:stCondLst>
                                  <p:childTnLst>
                                    <p:set>
                                      <p:cBhvr>
                                        <p:cTn dur="1" fill="hold">
                                          <p:stCondLst>
                                            <p:cond delay="0"/>
                                          </p:stCondLst>
                                        </p:cTn>
                                        <p:tgtEl>
                                          <p:spTgt spid="1182"/>
                                        </p:tgtEl>
                                        <p:attrNameLst>
                                          <p:attrName>style.visibility</p:attrName>
                                        </p:attrNameLst>
                                      </p:cBhvr>
                                      <p:to>
                                        <p:strVal val="visible"/>
                                      </p:to>
                                    </p:set>
                                  </p:childTnLst>
                                </p:cTn>
                              </p:par>
                            </p:childTnLst>
                          </p:cTn>
                        </p:par>
                        <p:par>
                          <p:cTn fill="hold">
                            <p:stCondLst>
                              <p:cond delay="507"/>
                            </p:stCondLst>
                            <p:childTnLst>
                              <p:par>
                                <p:cTn fill="hold" nodeType="afterEffect" presetClass="entr" presetID="1" presetSubtype="0">
                                  <p:stCondLst>
                                    <p:cond delay="500"/>
                                  </p:stCondLst>
                                  <p:childTnLst>
                                    <p:set>
                                      <p:cBhvr>
                                        <p:cTn dur="1" fill="hold">
                                          <p:stCondLst>
                                            <p:cond delay="0"/>
                                          </p:stCondLst>
                                        </p:cTn>
                                        <p:tgtEl>
                                          <p:spTgt spid="1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59"/>
          <p:cNvSpPr txBox="1"/>
          <p:nvPr/>
        </p:nvSpPr>
        <p:spPr>
          <a:xfrm>
            <a:off x="803563" y="876300"/>
            <a:ext cx="16587945" cy="5977277"/>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E12227"/>
                </a:solidFill>
                <a:latin typeface="Calibri"/>
                <a:ea typeface="Calibri"/>
                <a:cs typeface="Calibri"/>
                <a:sym typeface="Calibri"/>
              </a:rPr>
              <a:t>Rīki, kas noder prāta vētras risinājumos. </a:t>
            </a:r>
            <a:endParaRPr b="1" sz="4000">
              <a:solidFill>
                <a:srgbClr val="E12227"/>
              </a:solidFill>
              <a:latin typeface="Calibri"/>
              <a:ea typeface="Calibri"/>
              <a:cs typeface="Calibri"/>
              <a:sym typeface="Calibri"/>
            </a:endParaRPr>
          </a:p>
          <a:p>
            <a:pPr indent="0" lvl="0" marL="12700" marR="0" rtl="0" algn="l">
              <a:lnSpc>
                <a:spcPct val="100000"/>
              </a:lnSpc>
              <a:spcBef>
                <a:spcPts val="1310"/>
              </a:spcBef>
              <a:spcAft>
                <a:spcPts val="0"/>
              </a:spcAft>
              <a:buNone/>
            </a:pPr>
            <a:r>
              <a:rPr b="1" lang="en-US" sz="4000">
                <a:solidFill>
                  <a:srgbClr val="243255"/>
                </a:solidFill>
                <a:latin typeface="Calibri"/>
                <a:ea typeface="Calibri"/>
                <a:cs typeface="Calibri"/>
                <a:sym typeface="Calibri"/>
              </a:rPr>
              <a:t>Metode 635</a:t>
            </a:r>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Alternatīva klasiskajai prāta vētrai (ideāli piemērota intravertiem, piemēram, darba veida dēļ);</a:t>
            </a:r>
            <a:endParaRPr/>
          </a:p>
          <a:p>
            <a:pPr indent="-342900" lvl="0" marL="355600" marR="0" rtl="0" algn="l">
              <a:lnSpc>
                <a:spcPct val="100000"/>
              </a:lnSpc>
              <a:spcBef>
                <a:spcPts val="7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Šis paņēmiens ļauj 30 minūšu garas prāta vētras laikā ģenerēt daudzus risinājumus saskaņā ar principu "ne katrai skaļajai idejai ir jābūt labākajai";</a:t>
            </a:r>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Tehnika ir balstīta uz individuālu darbu uz papīra lapas, bet ļauj iedvesmoties no risinājumiem (integrējot, papildinot, paplašinot), kurus dalībnieki jau ir ierosinājuši, netērējot laiku liekām diskusijām vai apspriedēm.</a:t>
            </a:r>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Metodes nosaukums:</a:t>
            </a:r>
            <a:endParaRPr/>
          </a:p>
          <a:p>
            <a:pPr indent="0" lvl="0" marL="12700" marR="0" rtl="0" algn="l">
              <a:lnSpc>
                <a:spcPct val="100000"/>
              </a:lnSpc>
              <a:spcBef>
                <a:spcPts val="710"/>
              </a:spcBef>
              <a:spcAft>
                <a:spcPts val="0"/>
              </a:spcAft>
              <a:buNone/>
            </a:pPr>
            <a:r>
              <a:rPr lang="en-US" sz="2500">
                <a:solidFill>
                  <a:srgbClr val="E12227"/>
                </a:solidFill>
                <a:latin typeface="Calibri"/>
                <a:ea typeface="Calibri"/>
                <a:cs typeface="Calibri"/>
                <a:sym typeface="Calibri"/>
              </a:rPr>
              <a:t>6 – ir sapulces dalībnieku skaits (efektīvākā komanda)</a:t>
            </a:r>
            <a:endParaRPr/>
          </a:p>
          <a:p>
            <a:pPr indent="0" lvl="0" marL="12700" marR="0" rtl="0" algn="l">
              <a:lnSpc>
                <a:spcPct val="100000"/>
              </a:lnSpc>
              <a:spcBef>
                <a:spcPts val="710"/>
              </a:spcBef>
              <a:spcAft>
                <a:spcPts val="0"/>
              </a:spcAft>
              <a:buNone/>
            </a:pPr>
            <a:r>
              <a:rPr lang="en-US" sz="2500">
                <a:solidFill>
                  <a:srgbClr val="E12227"/>
                </a:solidFill>
                <a:latin typeface="Calibri"/>
                <a:ea typeface="Calibri"/>
                <a:cs typeface="Calibri"/>
                <a:sym typeface="Calibri"/>
              </a:rPr>
              <a:t>3 – ideju / risinājumu / ideju skaits, ko dalībnieks ģenerējis vienas sesijas laikā</a:t>
            </a:r>
            <a:endParaRPr/>
          </a:p>
          <a:p>
            <a:pPr indent="0" lvl="0" marL="12700" marR="0" rtl="0" algn="l">
              <a:lnSpc>
                <a:spcPct val="100000"/>
              </a:lnSpc>
              <a:spcBef>
                <a:spcPts val="710"/>
              </a:spcBef>
              <a:spcAft>
                <a:spcPts val="0"/>
              </a:spcAft>
              <a:buNone/>
            </a:pPr>
            <a:r>
              <a:rPr lang="en-US" sz="2500">
                <a:solidFill>
                  <a:srgbClr val="E12227"/>
                </a:solidFill>
                <a:latin typeface="Calibri"/>
                <a:ea typeface="Calibri"/>
                <a:cs typeface="Calibri"/>
                <a:sym typeface="Calibri"/>
              </a:rPr>
              <a:t>5 – tik minūtes vienas sesijas laikā saņem dalībnieks</a:t>
            </a:r>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Lieliski piemērots gan biznesa problēmām, gan ikdienas situācijām.</a:t>
            </a:r>
            <a:endParaRPr sz="2500">
              <a:solidFill>
                <a:schemeClr val="dk1"/>
              </a:solidFill>
              <a:latin typeface="Calibri"/>
              <a:ea typeface="Calibri"/>
              <a:cs typeface="Calibri"/>
              <a:sym typeface="Calibri"/>
            </a:endParaRPr>
          </a:p>
        </p:txBody>
      </p:sp>
      <p:sp>
        <p:nvSpPr>
          <p:cNvPr id="1193" name="Google Shape;1193;p5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194" name="Google Shape;1194;p5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195" name="Google Shape;1195;p5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196" name="Google Shape;1196;p59"/>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1197" name="Google Shape;1197;p59"/>
          <p:cNvSpPr/>
          <p:nvPr/>
        </p:nvSpPr>
        <p:spPr>
          <a:xfrm rot="433526">
            <a:off x="12775824" y="7038163"/>
            <a:ext cx="5431155"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Calibri"/>
                <a:ea typeface="Calibri"/>
                <a:cs typeface="Calibri"/>
                <a:sym typeface="Calibri"/>
              </a:rPr>
              <a:t>Rakstiskā forma atver prātus, vairo drosmi, dalībnieki strādā ar līdzvērtīgu apņemšanos. Nav riska, ka diskusijā parādīsies dominējoša persona.</a:t>
            </a:r>
            <a:endParaRPr sz="2200">
              <a:solidFill>
                <a:schemeClr val="dk1"/>
              </a:solidFill>
              <a:latin typeface="Calibri"/>
              <a:ea typeface="Calibri"/>
              <a:cs typeface="Calibri"/>
              <a:sym typeface="Calibri"/>
            </a:endParaRPr>
          </a:p>
        </p:txBody>
      </p:sp>
      <p:sp>
        <p:nvSpPr>
          <p:cNvPr id="1198" name="Google Shape;1198;p59"/>
          <p:cNvSpPr/>
          <p:nvPr/>
        </p:nvSpPr>
        <p:spPr>
          <a:xfrm>
            <a:off x="1066800" y="7962900"/>
            <a:ext cx="85324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Method 6-3-5 (BrainWriting): </a:t>
            </a:r>
            <a:r>
              <a:rPr lang="en-US" sz="2000" u="sng">
                <a:solidFill>
                  <a:schemeClr val="dk1"/>
                </a:solidFill>
                <a:latin typeface="Calibri"/>
                <a:ea typeface="Calibri"/>
                <a:cs typeface="Calibri"/>
                <a:sym typeface="Calibri"/>
                <a:hlinkClick r:id="rId5">
                  <a:extLst>
                    <a:ext uri="{A12FA001-AC4F-418D-AE19-62706E023703}">
                      <ahyp:hlinkClr val="tx"/>
                    </a:ext>
                  </a:extLst>
                </a:hlinkClick>
              </a:rPr>
              <a:t>https://www.youtube.com/watch?v=TR1i1PPd8ZU</a:t>
            </a:r>
            <a:endParaRPr sz="2000">
              <a:solidFill>
                <a:schemeClr val="dk1"/>
              </a:solidFill>
              <a:latin typeface="Calibri"/>
              <a:ea typeface="Calibri"/>
              <a:cs typeface="Calibri"/>
              <a:sym typeface="Calibri"/>
            </a:endParaRPr>
          </a:p>
        </p:txBody>
      </p:sp>
      <p:sp>
        <p:nvSpPr>
          <p:cNvPr id="1199" name="Google Shape;1199;p59"/>
          <p:cNvSpPr/>
          <p:nvPr/>
        </p:nvSpPr>
        <p:spPr>
          <a:xfrm>
            <a:off x="555622" y="7886700"/>
            <a:ext cx="587378" cy="549219"/>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1200" name="Google Shape;1200;p59"/>
          <p:cNvSpPr/>
          <p:nvPr/>
        </p:nvSpPr>
        <p:spPr>
          <a:xfrm>
            <a:off x="658262" y="8030512"/>
            <a:ext cx="411575" cy="25047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1192">
                                            <p:txEl>
                                              <p:pRg end="0" st="0"/>
                                            </p:txEl>
                                          </p:spTgt>
                                        </p:tgtEl>
                                        <p:attrNameLst>
                                          <p:attrName>style.visibility</p:attrName>
                                        </p:attrNameLst>
                                      </p:cBhvr>
                                      <p:to>
                                        <p:strVal val="visible"/>
                                      </p:to>
                                    </p:set>
                                    <p:anim calcmode="lin" valueType="num">
                                      <p:cBhvr additive="base">
                                        <p:cTn dur="500"/>
                                        <p:tgtEl>
                                          <p:spTgt spid="119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92">
                                            <p:txEl>
                                              <p:pRg end="1" st="1"/>
                                            </p:txEl>
                                          </p:spTgt>
                                        </p:tgtEl>
                                        <p:attrNameLst>
                                          <p:attrName>style.visibility</p:attrName>
                                        </p:attrNameLst>
                                      </p:cBhvr>
                                      <p:to>
                                        <p:strVal val="visible"/>
                                      </p:to>
                                    </p:set>
                                    <p:anim calcmode="lin" valueType="num">
                                      <p:cBhvr additive="base">
                                        <p:cTn dur="500"/>
                                        <p:tgtEl>
                                          <p:spTgt spid="119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92">
                                            <p:txEl>
                                              <p:pRg end="2" st="2"/>
                                            </p:txEl>
                                          </p:spTgt>
                                        </p:tgtEl>
                                        <p:attrNameLst>
                                          <p:attrName>style.visibility</p:attrName>
                                        </p:attrNameLst>
                                      </p:cBhvr>
                                      <p:to>
                                        <p:strVal val="visible"/>
                                      </p:to>
                                    </p:set>
                                    <p:anim calcmode="lin" valueType="num">
                                      <p:cBhvr additive="base">
                                        <p:cTn dur="500"/>
                                        <p:tgtEl>
                                          <p:spTgt spid="119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92">
                                            <p:txEl>
                                              <p:pRg end="3" st="3"/>
                                            </p:txEl>
                                          </p:spTgt>
                                        </p:tgtEl>
                                        <p:attrNameLst>
                                          <p:attrName>style.visibility</p:attrName>
                                        </p:attrNameLst>
                                      </p:cBhvr>
                                      <p:to>
                                        <p:strVal val="visible"/>
                                      </p:to>
                                    </p:set>
                                    <p:anim calcmode="lin" valueType="num">
                                      <p:cBhvr additive="base">
                                        <p:cTn dur="500"/>
                                        <p:tgtEl>
                                          <p:spTgt spid="119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92">
                                            <p:txEl>
                                              <p:pRg end="4" st="4"/>
                                            </p:txEl>
                                          </p:spTgt>
                                        </p:tgtEl>
                                        <p:attrNameLst>
                                          <p:attrName>style.visibility</p:attrName>
                                        </p:attrNameLst>
                                      </p:cBhvr>
                                      <p:to>
                                        <p:strVal val="visible"/>
                                      </p:to>
                                    </p:set>
                                    <p:anim calcmode="lin" valueType="num">
                                      <p:cBhvr additive="base">
                                        <p:cTn dur="500"/>
                                        <p:tgtEl>
                                          <p:spTgt spid="1192">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92">
                                            <p:txEl>
                                              <p:pRg end="5" st="5"/>
                                            </p:txEl>
                                          </p:spTgt>
                                        </p:tgtEl>
                                        <p:attrNameLst>
                                          <p:attrName>style.visibility</p:attrName>
                                        </p:attrNameLst>
                                      </p:cBhvr>
                                      <p:to>
                                        <p:strVal val="visible"/>
                                      </p:to>
                                    </p:set>
                                    <p:anim calcmode="lin" valueType="num">
                                      <p:cBhvr additive="base">
                                        <p:cTn dur="500"/>
                                        <p:tgtEl>
                                          <p:spTgt spid="1192">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92">
                                            <p:txEl>
                                              <p:pRg end="6" st="6"/>
                                            </p:txEl>
                                          </p:spTgt>
                                        </p:tgtEl>
                                        <p:attrNameLst>
                                          <p:attrName>style.visibility</p:attrName>
                                        </p:attrNameLst>
                                      </p:cBhvr>
                                      <p:to>
                                        <p:strVal val="visible"/>
                                      </p:to>
                                    </p:set>
                                    <p:anim calcmode="lin" valueType="num">
                                      <p:cBhvr additive="base">
                                        <p:cTn dur="500"/>
                                        <p:tgtEl>
                                          <p:spTgt spid="1192">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92">
                                            <p:txEl>
                                              <p:pRg end="7" st="7"/>
                                            </p:txEl>
                                          </p:spTgt>
                                        </p:tgtEl>
                                        <p:attrNameLst>
                                          <p:attrName>style.visibility</p:attrName>
                                        </p:attrNameLst>
                                      </p:cBhvr>
                                      <p:to>
                                        <p:strVal val="visible"/>
                                      </p:to>
                                    </p:set>
                                    <p:anim calcmode="lin" valueType="num">
                                      <p:cBhvr additive="base">
                                        <p:cTn dur="500"/>
                                        <p:tgtEl>
                                          <p:spTgt spid="1192">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92">
                                            <p:txEl>
                                              <p:pRg end="8" st="8"/>
                                            </p:txEl>
                                          </p:spTgt>
                                        </p:tgtEl>
                                        <p:attrNameLst>
                                          <p:attrName>style.visibility</p:attrName>
                                        </p:attrNameLst>
                                      </p:cBhvr>
                                      <p:to>
                                        <p:strVal val="visible"/>
                                      </p:to>
                                    </p:set>
                                    <p:anim calcmode="lin" valueType="num">
                                      <p:cBhvr additive="base">
                                        <p:cTn dur="500"/>
                                        <p:tgtEl>
                                          <p:spTgt spid="1192">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192">
                                            <p:txEl>
                                              <p:pRg end="9" st="9"/>
                                            </p:txEl>
                                          </p:spTgt>
                                        </p:tgtEl>
                                        <p:attrNameLst>
                                          <p:attrName>style.visibility</p:attrName>
                                        </p:attrNameLst>
                                      </p:cBhvr>
                                      <p:to>
                                        <p:strVal val="visible"/>
                                      </p:to>
                                    </p:set>
                                    <p:anim calcmode="lin" valueType="num">
                                      <p:cBhvr additive="base">
                                        <p:cTn dur="500"/>
                                        <p:tgtEl>
                                          <p:spTgt spid="1192">
                                            <p:txEl>
                                              <p:pRg end="9" st="9"/>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 presetSubtype="0">
                                  <p:stCondLst>
                                    <p:cond delay="500"/>
                                  </p:stCondLst>
                                  <p:childTnLst>
                                    <p:set>
                                      <p:cBhvr>
                                        <p:cTn dur="1" fill="hold">
                                          <p:stCondLst>
                                            <p:cond delay="0"/>
                                          </p:stCondLst>
                                        </p:cTn>
                                        <p:tgtEl>
                                          <p:spTgt spid="1198"/>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500"/>
                                  </p:stCondLst>
                                  <p:childTnLst>
                                    <p:set>
                                      <p:cBhvr>
                                        <p:cTn dur="1" fill="hold">
                                          <p:stCondLst>
                                            <p:cond delay="0"/>
                                          </p:stCondLst>
                                        </p:cTn>
                                        <p:tgtEl>
                                          <p:spTgt spid="1199"/>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500"/>
                                  </p:stCondLst>
                                  <p:childTnLst>
                                    <p:set>
                                      <p:cBhvr>
                                        <p:cTn dur="1" fill="hold">
                                          <p:stCondLst>
                                            <p:cond delay="0"/>
                                          </p:stCondLst>
                                        </p:cTn>
                                        <p:tgtEl>
                                          <p:spTgt spid="1200"/>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500"/>
                                  </p:stCondLst>
                                  <p:childTnLst>
                                    <p:set>
                                      <p:cBhvr>
                                        <p:cTn dur="1" fill="hold">
                                          <p:stCondLst>
                                            <p:cond delay="0"/>
                                          </p:stCondLst>
                                        </p:cTn>
                                        <p:tgtEl>
                                          <p:spTgt spid="119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nvSpPr>
        <p:spPr>
          <a:xfrm>
            <a:off x="762000" y="1508474"/>
            <a:ext cx="16587945" cy="1796646"/>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4000">
                <a:solidFill>
                  <a:srgbClr val="243255"/>
                </a:solidFill>
                <a:latin typeface="Calibri"/>
                <a:ea typeface="Calibri"/>
                <a:cs typeface="Calibri"/>
                <a:sym typeface="Calibri"/>
              </a:rPr>
              <a:t>Komplikācija pret sarežģītību</a:t>
            </a:r>
            <a:endParaRPr sz="2000">
              <a:solidFill>
                <a:srgbClr val="002060"/>
              </a:solidFill>
              <a:highlight>
                <a:srgbClr val="FFFF00"/>
              </a:highlight>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Praksē terminus " komplicēts" un "sarežģīts" lietojam kā sinonīmus. Tas ir saistīts ar kļūdām abu jēdzienu izpratnē. Līdz ar to diskusijas par problēmu sarežģītību nav no tām vienkāršākajām, un no tās izrietošie pārpratumi ietekmē spēju tās efektīvi risināt;</a:t>
            </a:r>
            <a:endParaRPr sz="2500">
              <a:solidFill>
                <a:srgbClr val="002060"/>
              </a:solidFill>
              <a:latin typeface="Calibri"/>
              <a:ea typeface="Calibri"/>
              <a:cs typeface="Calibri"/>
              <a:sym typeface="Calibri"/>
            </a:endParaRPr>
          </a:p>
        </p:txBody>
      </p:sp>
      <p:sp>
        <p:nvSpPr>
          <p:cNvPr id="183" name="Google Shape;183;p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84" name="Google Shape;184;p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85" name="Google Shape;185;p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pSp>
        <p:nvGrpSpPr>
          <p:cNvPr id="186" name="Google Shape;186;p6"/>
          <p:cNvGrpSpPr/>
          <p:nvPr/>
        </p:nvGrpSpPr>
        <p:grpSpPr>
          <a:xfrm>
            <a:off x="941220" y="3848099"/>
            <a:ext cx="16405558" cy="4343401"/>
            <a:chOff x="3165" y="0"/>
            <a:chExt cx="16405558" cy="4343401"/>
          </a:xfrm>
        </p:grpSpPr>
        <p:sp>
          <p:nvSpPr>
            <p:cNvPr id="187" name="Google Shape;187;p6"/>
            <p:cNvSpPr/>
            <p:nvPr/>
          </p:nvSpPr>
          <p:spPr>
            <a:xfrm>
              <a:off x="3165" y="0"/>
              <a:ext cx="8061699" cy="4343400"/>
            </a:xfrm>
            <a:prstGeom prst="roundRect">
              <a:avLst>
                <a:gd fmla="val 5000" name="adj"/>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txBox="1"/>
            <p:nvPr/>
          </p:nvSpPr>
          <p:spPr>
            <a:xfrm rot="-5400000">
              <a:off x="-971458" y="974624"/>
              <a:ext cx="3561588" cy="1612339"/>
            </a:xfrm>
            <a:prstGeom prst="rect">
              <a:avLst/>
            </a:prstGeom>
            <a:noFill/>
            <a:ln>
              <a:noFill/>
            </a:ln>
          </p:spPr>
          <p:txBody>
            <a:bodyPr anchorCtr="0" anchor="t" bIns="0" lIns="0" spcFirstLastPara="1" rIns="133350" wrap="square" tIns="102850">
              <a:noAutofit/>
            </a:bodyPr>
            <a:lstStyle/>
            <a:p>
              <a:pPr indent="0" lvl="0" marL="0" marR="0" rtl="0" algn="r">
                <a:lnSpc>
                  <a:spcPct val="90000"/>
                </a:lnSpc>
                <a:spcBef>
                  <a:spcPts val="0"/>
                </a:spcBef>
                <a:spcAft>
                  <a:spcPts val="0"/>
                </a:spcAft>
                <a:buNone/>
              </a:pPr>
              <a:r>
                <a:rPr b="1" lang="en-US" sz="3000">
                  <a:solidFill>
                    <a:schemeClr val="dk1"/>
                  </a:solidFill>
                  <a:latin typeface="Calibri"/>
                  <a:ea typeface="Calibri"/>
                  <a:cs typeface="Calibri"/>
                  <a:sym typeface="Calibri"/>
                </a:rPr>
                <a:t>Sarežģītība</a:t>
              </a:r>
              <a:endParaRPr b="1" sz="3000">
                <a:solidFill>
                  <a:schemeClr val="dk1"/>
                </a:solidFill>
                <a:latin typeface="Calibri"/>
                <a:ea typeface="Calibri"/>
                <a:cs typeface="Calibri"/>
                <a:sym typeface="Calibri"/>
              </a:endParaRPr>
            </a:p>
          </p:txBody>
        </p:sp>
        <p:sp>
          <p:nvSpPr>
            <p:cNvPr id="189" name="Google Shape;189;p6"/>
            <p:cNvSpPr/>
            <p:nvPr/>
          </p:nvSpPr>
          <p:spPr>
            <a:xfrm>
              <a:off x="1615505" y="0"/>
              <a:ext cx="6005966"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txBox="1"/>
            <p:nvPr/>
          </p:nvSpPr>
          <p:spPr>
            <a:xfrm>
              <a:off x="1615505" y="0"/>
              <a:ext cx="6005966" cy="4343400"/>
            </a:xfrm>
            <a:prstGeom prst="rect">
              <a:avLst/>
            </a:prstGeom>
            <a:noFill/>
            <a:ln>
              <a:noFill/>
            </a:ln>
          </p:spPr>
          <p:txBody>
            <a:bodyPr anchorCtr="0" anchor="t" bIns="0" lIns="0" spcFirstLastPara="1" rIns="0" wrap="square" tIns="75425">
              <a:noAutofit/>
            </a:bodyPr>
            <a:lstStyle/>
            <a:p>
              <a:pPr indent="0" lvl="0" marL="0" marR="0" rtl="0" algn="l">
                <a:lnSpc>
                  <a:spcPct val="90000"/>
                </a:lnSpc>
                <a:spcBef>
                  <a:spcPts val="0"/>
                </a:spcBef>
                <a:spcAft>
                  <a:spcPts val="0"/>
                </a:spcAft>
                <a:buClr>
                  <a:schemeClr val="lt1"/>
                </a:buClr>
                <a:buSzPts val="2200"/>
                <a:buFont typeface="Calibri"/>
                <a:buNone/>
              </a:pPr>
              <a:r>
                <a:rPr b="1" lang="en-US" sz="2200">
                  <a:solidFill>
                    <a:schemeClr val="dk1"/>
                  </a:solidFill>
                  <a:latin typeface="Calibri"/>
                  <a:ea typeface="Calibri"/>
                  <a:cs typeface="Calibri"/>
                  <a:sym typeface="Calibri"/>
                </a:rPr>
                <a:t>(1) Sarežģītība nozīmē, ka analizētā problēma ietver daudzas daļas, kas ir precīzi saistītas viena ar otru.</a:t>
              </a:r>
              <a:endParaRPr b="0"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rPr b="1" lang="en-US" sz="2200">
                  <a:solidFill>
                    <a:schemeClr val="dk1"/>
                  </a:solidFill>
                  <a:latin typeface="Calibri"/>
                  <a:ea typeface="Calibri"/>
                  <a:cs typeface="Calibri"/>
                  <a:sym typeface="Calibri"/>
                </a:rPr>
                <a:t>(2) Sarežģītība apraksta problēmu, kuru ir grūti atrisināt. Tāpēc mēs nevaram būt pārliecināti, ka risinājums ir tāds pats kā garantija, ka elementi, kas to veido, ir savstarpēji saskaņoti.</a:t>
              </a:r>
              <a:endParaRPr b="1"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rPr b="1" lang="en-US" sz="2200">
                  <a:solidFill>
                    <a:schemeClr val="dk1"/>
                  </a:solidFill>
                  <a:latin typeface="Calibri"/>
                  <a:ea typeface="Calibri"/>
                  <a:cs typeface="Calibri"/>
                  <a:sym typeface="Calibri"/>
                </a:rPr>
                <a:t>Kas ir sarežģīti?</a:t>
              </a:r>
              <a:endParaRPr b="1"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rPr b="1" lang="en-US" sz="2200">
                  <a:solidFill>
                    <a:schemeClr val="dk1"/>
                  </a:solidFill>
                  <a:latin typeface="Calibri"/>
                  <a:ea typeface="Calibri"/>
                  <a:cs typeface="Calibri"/>
                  <a:sym typeface="Calibri"/>
                </a:rPr>
                <a:t>Airbus A380, cilvēka skelets, metro tīkls Parīzē</a:t>
              </a:r>
              <a:endParaRPr b="1" sz="2200">
                <a:solidFill>
                  <a:schemeClr val="dk1"/>
                </a:solidFill>
                <a:latin typeface="Calibri"/>
                <a:ea typeface="Calibri"/>
                <a:cs typeface="Calibri"/>
                <a:sym typeface="Calibri"/>
              </a:endParaRPr>
            </a:p>
          </p:txBody>
        </p:sp>
        <p:sp>
          <p:nvSpPr>
            <p:cNvPr id="191" name="Google Shape;191;p6"/>
            <p:cNvSpPr/>
            <p:nvPr/>
          </p:nvSpPr>
          <p:spPr>
            <a:xfrm>
              <a:off x="8347024" y="0"/>
              <a:ext cx="8061699" cy="4343400"/>
            </a:xfrm>
            <a:prstGeom prst="roundRect">
              <a:avLst>
                <a:gd fmla="val 5000" name="adj"/>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txBox="1"/>
            <p:nvPr/>
          </p:nvSpPr>
          <p:spPr>
            <a:xfrm rot="-5400000">
              <a:off x="7372400" y="974624"/>
              <a:ext cx="3561588" cy="1612339"/>
            </a:xfrm>
            <a:prstGeom prst="rect">
              <a:avLst/>
            </a:prstGeom>
            <a:noFill/>
            <a:ln>
              <a:noFill/>
            </a:ln>
          </p:spPr>
          <p:txBody>
            <a:bodyPr anchorCtr="0" anchor="t" bIns="0" lIns="0" spcFirstLastPara="1" rIns="133350" wrap="square" tIns="102850">
              <a:noAutofit/>
            </a:bodyPr>
            <a:lstStyle/>
            <a:p>
              <a:pPr indent="0" lvl="0" marL="0" marR="0" rtl="0" algn="r">
                <a:lnSpc>
                  <a:spcPct val="90000"/>
                </a:lnSpc>
                <a:spcBef>
                  <a:spcPts val="0"/>
                </a:spcBef>
                <a:spcAft>
                  <a:spcPts val="0"/>
                </a:spcAft>
                <a:buNone/>
              </a:pPr>
              <a:r>
                <a:rPr b="1" lang="en-US" sz="3000">
                  <a:solidFill>
                    <a:schemeClr val="dk1"/>
                  </a:solidFill>
                  <a:latin typeface="Calibri"/>
                  <a:ea typeface="Calibri"/>
                  <a:cs typeface="Calibri"/>
                  <a:sym typeface="Calibri"/>
                </a:rPr>
                <a:t>Komplikācija</a:t>
              </a:r>
              <a:endParaRPr b="1" sz="3000">
                <a:solidFill>
                  <a:schemeClr val="dk1"/>
                </a:solidFill>
                <a:latin typeface="Calibri"/>
                <a:ea typeface="Calibri"/>
                <a:cs typeface="Calibri"/>
                <a:sym typeface="Calibri"/>
              </a:endParaRPr>
            </a:p>
          </p:txBody>
        </p:sp>
        <p:sp>
          <p:nvSpPr>
            <p:cNvPr id="193" name="Google Shape;193;p6"/>
            <p:cNvSpPr/>
            <p:nvPr/>
          </p:nvSpPr>
          <p:spPr>
            <a:xfrm rot="5400000">
              <a:off x="8068190" y="3118699"/>
              <a:ext cx="638284" cy="1209254"/>
            </a:xfrm>
            <a:prstGeom prst="flowChartExtract">
              <a:avLst/>
            </a:prstGeom>
            <a:solidFill>
              <a:schemeClr val="lt1"/>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a:off x="9959364" y="0"/>
              <a:ext cx="6005966"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txBox="1"/>
            <p:nvPr/>
          </p:nvSpPr>
          <p:spPr>
            <a:xfrm>
              <a:off x="9959364" y="0"/>
              <a:ext cx="6005966" cy="4343400"/>
            </a:xfrm>
            <a:prstGeom prst="rect">
              <a:avLst/>
            </a:prstGeom>
            <a:noFill/>
            <a:ln>
              <a:noFill/>
            </a:ln>
          </p:spPr>
          <p:txBody>
            <a:bodyPr anchorCtr="0" anchor="t" bIns="0" lIns="0" spcFirstLastPara="1" rIns="0" wrap="square" tIns="75425">
              <a:noAutofit/>
            </a:bodyPr>
            <a:lstStyle/>
            <a:p>
              <a:pPr indent="0" lvl="0" marL="0" marR="0" rtl="0" algn="l">
                <a:lnSpc>
                  <a:spcPct val="90000"/>
                </a:lnSpc>
                <a:spcBef>
                  <a:spcPts val="0"/>
                </a:spcBef>
                <a:spcAft>
                  <a:spcPts val="0"/>
                </a:spcAft>
                <a:buNone/>
              </a:pPr>
              <a:r>
                <a:rPr b="1" lang="en-US" sz="2200">
                  <a:solidFill>
                    <a:schemeClr val="dk1"/>
                  </a:solidFill>
                  <a:latin typeface="Calibri"/>
                  <a:ea typeface="Calibri"/>
                  <a:cs typeface="Calibri"/>
                  <a:sym typeface="Calibri"/>
                </a:rPr>
                <a:t>(1) Komplikācija rodas, ja kaut kas darbojas kā sistēma un parāda sistēmas īpašības, kas sākotnēji nav acīmredzamas.</a:t>
              </a:r>
              <a:endParaRPr b="0"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rPr b="1" lang="en-US" sz="2200">
                  <a:solidFill>
                    <a:schemeClr val="dk1"/>
                  </a:solidFill>
                  <a:latin typeface="Calibri"/>
                  <a:ea typeface="Calibri"/>
                  <a:cs typeface="Calibri"/>
                  <a:sym typeface="Calibri"/>
                </a:rPr>
                <a:t>(2) Komplikācija nozīmē daudz vairāk nekā vienkāršu lielāka veseluma summu. Var būt daudz vai maz daļu, un to apvienošanas rezultāts ir "kaut kas" neskaidrs, kas kaut kādā veidā sāk dzīvot savu dzīvi.</a:t>
              </a:r>
              <a:endParaRPr b="1"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rPr b="1" lang="en-US" sz="2200">
                  <a:solidFill>
                    <a:schemeClr val="dk1"/>
                  </a:solidFill>
                  <a:latin typeface="Calibri"/>
                  <a:ea typeface="Calibri"/>
                  <a:cs typeface="Calibri"/>
                  <a:sym typeface="Calibri"/>
                </a:rPr>
                <a:t>Kas ir komplicēts?</a:t>
              </a:r>
              <a:endParaRPr b="1" sz="2200">
                <a:solidFill>
                  <a:schemeClr val="dk1"/>
                </a:solidFill>
                <a:latin typeface="Calibri"/>
                <a:ea typeface="Calibri"/>
                <a:cs typeface="Calibri"/>
                <a:sym typeface="Calibri"/>
              </a:endParaRPr>
            </a:p>
            <a:p>
              <a:pPr indent="0" lvl="0" marL="0" marR="0" rtl="0" algn="l">
                <a:lnSpc>
                  <a:spcPct val="90000"/>
                </a:lnSpc>
                <a:spcBef>
                  <a:spcPts val="770"/>
                </a:spcBef>
                <a:spcAft>
                  <a:spcPts val="0"/>
                </a:spcAft>
                <a:buNone/>
              </a:pPr>
              <a:r>
                <a:rPr b="1" lang="en-US" sz="2200">
                  <a:solidFill>
                    <a:schemeClr val="dk1"/>
                  </a:solidFill>
                  <a:latin typeface="Calibri"/>
                  <a:ea typeface="Calibri"/>
                  <a:cs typeface="Calibri"/>
                  <a:sym typeface="Calibri"/>
                </a:rPr>
                <a:t>Medūza, cilvēks, veids, kā izmantot metro</a:t>
              </a:r>
              <a:endParaRPr b="1" sz="2200">
                <a:solidFill>
                  <a:schemeClr val="dk1"/>
                </a:solidFill>
                <a:latin typeface="Calibri"/>
                <a:ea typeface="Calibri"/>
                <a:cs typeface="Calibri"/>
                <a:sym typeface="Calibri"/>
              </a:endParaRPr>
            </a:p>
          </p:txBody>
        </p:sp>
      </p:grpSp>
      <p:sp>
        <p:nvSpPr>
          <p:cNvPr id="196" name="Google Shape;196;p6"/>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60"/>
          <p:cNvSpPr txBox="1"/>
          <p:nvPr/>
        </p:nvSpPr>
        <p:spPr>
          <a:xfrm>
            <a:off x="782782" y="647700"/>
            <a:ext cx="16587945" cy="7746993"/>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Metode 635</a:t>
            </a:r>
            <a:endParaRPr/>
          </a:p>
          <a:p>
            <a:pPr indent="0" lvl="0" marL="12700" marR="0" rtl="0" algn="l">
              <a:lnSpc>
                <a:spcPct val="100000"/>
              </a:lnSpc>
              <a:spcBef>
                <a:spcPts val="710"/>
              </a:spcBef>
              <a:spcAft>
                <a:spcPts val="0"/>
              </a:spcAft>
              <a:buNone/>
            </a:pPr>
            <a:r>
              <a:rPr lang="en-US" sz="2500">
                <a:solidFill>
                  <a:schemeClr val="dk1"/>
                </a:solidFill>
                <a:latin typeface="Calibri"/>
                <a:ea typeface="Calibri"/>
                <a:cs typeface="Calibri"/>
                <a:sym typeface="Calibri"/>
              </a:rPr>
              <a:t>Prāta vētras darba shēma, izmantojot 635. metodi:</a:t>
            </a:r>
            <a:endParaRPr/>
          </a:p>
          <a:p>
            <a:pPr indent="0" lvl="0" marL="12700" marR="0" rtl="0" algn="l">
              <a:lnSpc>
                <a:spcPct val="100000"/>
              </a:lnSpc>
              <a:spcBef>
                <a:spcPts val="710"/>
              </a:spcBef>
              <a:spcAft>
                <a:spcPts val="0"/>
              </a:spcAft>
              <a:buNone/>
            </a:pPr>
            <a:r>
              <a:t/>
            </a:r>
            <a:endParaRPr sz="25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lang="en-US" sz="2500">
                <a:solidFill>
                  <a:schemeClr val="dk1"/>
                </a:solidFill>
                <a:latin typeface="Calibri"/>
                <a:ea typeface="Calibri"/>
                <a:cs typeface="Calibri"/>
                <a:sym typeface="Calibri"/>
              </a:rPr>
              <a:t>Katra kārta:</a:t>
            </a:r>
            <a:endParaRPr/>
          </a:p>
          <a:p>
            <a:pPr indent="0" lvl="0" marL="12700" marR="0" rtl="0" algn="l">
              <a:lnSpc>
                <a:spcPct val="100000"/>
              </a:lnSpc>
              <a:spcBef>
                <a:spcPts val="710"/>
              </a:spcBef>
              <a:spcAft>
                <a:spcPts val="0"/>
              </a:spcAft>
              <a:buNone/>
            </a:pPr>
            <a:r>
              <a:rPr b="1" lang="en-US" sz="2500">
                <a:solidFill>
                  <a:schemeClr val="dk1"/>
                </a:solidFill>
                <a:latin typeface="Calibri"/>
                <a:ea typeface="Calibri"/>
                <a:cs typeface="Calibri"/>
                <a:sym typeface="Calibri"/>
              </a:rPr>
              <a:t>Katrs dalībnieks strādā individuāli 5 minūtes.</a:t>
            </a:r>
            <a:endParaRPr/>
          </a:p>
          <a:p>
            <a:pPr indent="0" lvl="0" marL="12700" marR="0" rtl="0" algn="l">
              <a:lnSpc>
                <a:spcPct val="100000"/>
              </a:lnSpc>
              <a:spcBef>
                <a:spcPts val="710"/>
              </a:spcBef>
              <a:spcAft>
                <a:spcPts val="0"/>
              </a:spcAft>
              <a:buNone/>
            </a:pPr>
            <a:r>
              <a:rPr b="1" lang="en-US" sz="2500">
                <a:solidFill>
                  <a:schemeClr val="dk1"/>
                </a:solidFill>
                <a:latin typeface="Calibri"/>
                <a:ea typeface="Calibri"/>
                <a:cs typeface="Calibri"/>
                <a:sym typeface="Calibri"/>
              </a:rPr>
              <a:t>Dalībnieki pieraksta maks. 3 idejas.</a:t>
            </a:r>
            <a:endParaRPr/>
          </a:p>
          <a:p>
            <a:pPr indent="0" lvl="0" marL="12700" marR="0" rtl="0" algn="l">
              <a:lnSpc>
                <a:spcPct val="100000"/>
              </a:lnSpc>
              <a:spcBef>
                <a:spcPts val="710"/>
              </a:spcBef>
              <a:spcAft>
                <a:spcPts val="0"/>
              </a:spcAft>
              <a:buNone/>
            </a:pPr>
            <a:r>
              <a:rPr b="1" lang="en-US" sz="2500">
                <a:solidFill>
                  <a:schemeClr val="dk1"/>
                </a:solidFill>
                <a:latin typeface="Calibri"/>
                <a:ea typeface="Calibri"/>
                <a:cs typeface="Calibri"/>
                <a:sym typeface="Calibri"/>
              </a:rPr>
              <a:t>Pēc 5 minūtēm viņi nodod karti kaimiņam.</a:t>
            </a:r>
            <a:endParaRPr/>
          </a:p>
          <a:p>
            <a:pPr indent="0" lvl="0" marL="12700" marR="0" rtl="0" algn="l">
              <a:lnSpc>
                <a:spcPct val="100000"/>
              </a:lnSpc>
              <a:spcBef>
                <a:spcPts val="710"/>
              </a:spcBef>
              <a:spcAft>
                <a:spcPts val="0"/>
              </a:spcAft>
              <a:buNone/>
            </a:pPr>
            <a:r>
              <a:t/>
            </a:r>
            <a:endParaRPr sz="25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lang="en-US" sz="2500">
                <a:solidFill>
                  <a:schemeClr val="dk1"/>
                </a:solidFill>
                <a:latin typeface="Calibri"/>
                <a:ea typeface="Calibri"/>
                <a:cs typeface="Calibri"/>
                <a:sym typeface="Calibri"/>
              </a:rPr>
              <a:t>Nākamajā kārtā dalībnieki pievieno jaunas idejas,</a:t>
            </a:r>
            <a:endParaRPr/>
          </a:p>
          <a:p>
            <a:pPr indent="0" lvl="0" marL="12700" marR="0" rtl="0" algn="l">
              <a:lnSpc>
                <a:spcPct val="100000"/>
              </a:lnSpc>
              <a:spcBef>
                <a:spcPts val="710"/>
              </a:spcBef>
              <a:spcAft>
                <a:spcPts val="0"/>
              </a:spcAft>
              <a:buNone/>
            </a:pPr>
            <a:r>
              <a:rPr lang="en-US" sz="2500">
                <a:solidFill>
                  <a:schemeClr val="dk1"/>
                </a:solidFill>
                <a:latin typeface="Calibri"/>
                <a:ea typeface="Calibri"/>
                <a:cs typeface="Calibri"/>
                <a:sym typeface="Calibri"/>
              </a:rPr>
              <a:t>viņi var iedvesmot ar idejām, kas redzamas saņemtajā kartē,</a:t>
            </a:r>
            <a:endParaRPr/>
          </a:p>
          <a:p>
            <a:pPr indent="0" lvl="0" marL="12700" marR="0" rtl="0" algn="l">
              <a:lnSpc>
                <a:spcPct val="100000"/>
              </a:lnSpc>
              <a:spcBef>
                <a:spcPts val="710"/>
              </a:spcBef>
              <a:spcAft>
                <a:spcPts val="0"/>
              </a:spcAft>
              <a:buNone/>
            </a:pPr>
            <a:r>
              <a:rPr lang="en-US" sz="2500">
                <a:solidFill>
                  <a:schemeClr val="dk1"/>
                </a:solidFill>
                <a:latin typeface="Calibri"/>
                <a:ea typeface="Calibri"/>
                <a:cs typeface="Calibri"/>
                <a:sym typeface="Calibri"/>
              </a:rPr>
              <a:t>attīstīt, modificēt - kā klasiskā prāta vētrā.</a:t>
            </a:r>
            <a:endParaRPr/>
          </a:p>
          <a:p>
            <a:pPr indent="0" lvl="0" marL="12700" marR="0" rtl="0" algn="l">
              <a:lnSpc>
                <a:spcPct val="100000"/>
              </a:lnSpc>
              <a:spcBef>
                <a:spcPts val="710"/>
              </a:spcBef>
              <a:spcAft>
                <a:spcPts val="0"/>
              </a:spcAft>
              <a:buNone/>
            </a:pPr>
            <a:r>
              <a:t/>
            </a:r>
            <a:endParaRPr sz="25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lang="en-US" sz="2500">
                <a:solidFill>
                  <a:schemeClr val="dk1"/>
                </a:solidFill>
                <a:latin typeface="Calibri"/>
                <a:ea typeface="Calibri"/>
                <a:cs typeface="Calibri"/>
                <a:sym typeface="Calibri"/>
              </a:rPr>
              <a:t>6 cilvēku komandai paredzētas 6 ideju ģenerēšanas kārtas.</a:t>
            </a:r>
            <a:endParaRPr/>
          </a:p>
          <a:p>
            <a:pPr indent="0" lvl="0" marL="12700" marR="0" rtl="0" algn="l">
              <a:lnSpc>
                <a:spcPct val="100000"/>
              </a:lnSpc>
              <a:spcBef>
                <a:spcPts val="710"/>
              </a:spcBef>
              <a:spcAft>
                <a:spcPts val="0"/>
              </a:spcAft>
              <a:buNone/>
            </a:pPr>
            <a:r>
              <a:rPr lang="en-US" sz="2500">
                <a:solidFill>
                  <a:schemeClr val="dk1"/>
                </a:solidFill>
                <a:latin typeface="Calibri"/>
                <a:ea typeface="Calibri"/>
                <a:cs typeface="Calibri"/>
                <a:sym typeface="Calibri"/>
              </a:rPr>
              <a:t>Pieņemot, ka katrs dalībnieks katru reizi ģenerē 3 idejas –</a:t>
            </a:r>
            <a:endParaRPr/>
          </a:p>
          <a:p>
            <a:pPr indent="0" lvl="0" marL="12700" marR="0" rtl="0" algn="l">
              <a:lnSpc>
                <a:spcPct val="100000"/>
              </a:lnSpc>
              <a:spcBef>
                <a:spcPts val="710"/>
              </a:spcBef>
              <a:spcAft>
                <a:spcPts val="0"/>
              </a:spcAft>
              <a:buNone/>
            </a:pPr>
            <a:r>
              <a:rPr lang="en-US" sz="2500">
                <a:solidFill>
                  <a:schemeClr val="dk1"/>
                </a:solidFill>
                <a:latin typeface="Calibri"/>
                <a:ea typeface="Calibri"/>
                <a:cs typeface="Calibri"/>
                <a:sym typeface="Calibri"/>
              </a:rPr>
              <a:t>visa sesija ļauj ģenerēt vairāk nekā 100 piedāvātos risinājumus.</a:t>
            </a:r>
            <a:endParaRPr sz="2500">
              <a:solidFill>
                <a:schemeClr val="dk1"/>
              </a:solidFill>
              <a:latin typeface="Calibri"/>
              <a:ea typeface="Calibri"/>
              <a:cs typeface="Calibri"/>
              <a:sym typeface="Calibri"/>
            </a:endParaRPr>
          </a:p>
          <a:p>
            <a:pPr indent="0" lvl="0" marL="12700" marR="0" rtl="0" algn="l">
              <a:lnSpc>
                <a:spcPct val="100000"/>
              </a:lnSpc>
              <a:spcBef>
                <a:spcPts val="710"/>
              </a:spcBef>
              <a:spcAft>
                <a:spcPts val="0"/>
              </a:spcAft>
              <a:buNone/>
            </a:pPr>
            <a:r>
              <a:rPr b="1" lang="en-US" sz="2500">
                <a:solidFill>
                  <a:schemeClr val="dk1"/>
                </a:solidFill>
                <a:latin typeface="Calibri"/>
                <a:ea typeface="Calibri"/>
                <a:cs typeface="Calibri"/>
                <a:sym typeface="Calibri"/>
              </a:rPr>
              <a:t>Pēc pabeigšanas idejas tiek vērtētas pēc līdzīgas shēmas, izvēloties 3 interesantākos piedāvājumus.</a:t>
            </a:r>
            <a:endParaRPr b="1" sz="2500">
              <a:solidFill>
                <a:schemeClr val="dk1"/>
              </a:solidFill>
              <a:latin typeface="Calibri"/>
              <a:ea typeface="Calibri"/>
              <a:cs typeface="Calibri"/>
              <a:sym typeface="Calibri"/>
            </a:endParaRPr>
          </a:p>
        </p:txBody>
      </p:sp>
      <p:sp>
        <p:nvSpPr>
          <p:cNvPr id="1207" name="Google Shape;1207;p6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208" name="Google Shape;1208;p6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209" name="Google Shape;1209;p6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210" name="Google Shape;1210;p60"/>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grpSp>
        <p:nvGrpSpPr>
          <p:cNvPr id="1211" name="Google Shape;1211;p60"/>
          <p:cNvGrpSpPr/>
          <p:nvPr/>
        </p:nvGrpSpPr>
        <p:grpSpPr>
          <a:xfrm>
            <a:off x="11169270" y="1775670"/>
            <a:ext cx="4407658" cy="4900054"/>
            <a:chOff x="1415670" y="1072"/>
            <a:chExt cx="4407658" cy="4900054"/>
          </a:xfrm>
        </p:grpSpPr>
        <p:sp>
          <p:nvSpPr>
            <p:cNvPr id="1212" name="Google Shape;1212;p60"/>
            <p:cNvSpPr/>
            <p:nvPr/>
          </p:nvSpPr>
          <p:spPr>
            <a:xfrm>
              <a:off x="3007118" y="1072"/>
              <a:ext cx="1224762" cy="1224762"/>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60"/>
            <p:cNvSpPr txBox="1"/>
            <p:nvPr/>
          </p:nvSpPr>
          <p:spPr>
            <a:xfrm>
              <a:off x="3186480" y="180434"/>
              <a:ext cx="866038" cy="866038"/>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None/>
              </a:pPr>
              <a:r>
                <a:rPr lang="en-US" sz="2200">
                  <a:solidFill>
                    <a:schemeClr val="dk1"/>
                  </a:solidFill>
                  <a:latin typeface="Calibri"/>
                  <a:ea typeface="Calibri"/>
                  <a:cs typeface="Calibri"/>
                  <a:sym typeface="Calibri"/>
                </a:rPr>
                <a:t>Person 1</a:t>
              </a:r>
              <a:endParaRPr>
                <a:solidFill>
                  <a:schemeClr val="dk1"/>
                </a:solidFill>
              </a:endParaRPr>
            </a:p>
          </p:txBody>
        </p:sp>
        <p:sp>
          <p:nvSpPr>
            <p:cNvPr id="1214" name="Google Shape;1214;p60"/>
            <p:cNvSpPr/>
            <p:nvPr/>
          </p:nvSpPr>
          <p:spPr>
            <a:xfrm rot="1800000">
              <a:off x="4244848" y="861590"/>
              <a:ext cx="324828" cy="413357"/>
            </a:xfrm>
            <a:prstGeom prst="rightArrow">
              <a:avLst>
                <a:gd fmla="val 60000" name="adj1"/>
                <a:gd fmla="val 50000" name="adj2"/>
              </a:avLst>
            </a:prstGeom>
            <a:solidFill>
              <a:srgbClr val="A7AF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60"/>
            <p:cNvSpPr txBox="1"/>
            <p:nvPr/>
          </p:nvSpPr>
          <p:spPr>
            <a:xfrm rot="1800000">
              <a:off x="4251376" y="919899"/>
              <a:ext cx="227380" cy="24801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1216" name="Google Shape;1216;p60"/>
            <p:cNvSpPr/>
            <p:nvPr/>
          </p:nvSpPr>
          <p:spPr>
            <a:xfrm>
              <a:off x="4598566" y="919895"/>
              <a:ext cx="1224762" cy="1224762"/>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60"/>
            <p:cNvSpPr txBox="1"/>
            <p:nvPr/>
          </p:nvSpPr>
          <p:spPr>
            <a:xfrm>
              <a:off x="4777928" y="1099257"/>
              <a:ext cx="866038" cy="866038"/>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None/>
              </a:pPr>
              <a:r>
                <a:rPr lang="en-US" sz="2200">
                  <a:solidFill>
                    <a:schemeClr val="dk1"/>
                  </a:solidFill>
                  <a:latin typeface="Calibri"/>
                  <a:ea typeface="Calibri"/>
                  <a:cs typeface="Calibri"/>
                  <a:sym typeface="Calibri"/>
                </a:rPr>
                <a:t>Person 2</a:t>
              </a:r>
              <a:endParaRPr>
                <a:solidFill>
                  <a:schemeClr val="dk1"/>
                </a:solidFill>
              </a:endParaRPr>
            </a:p>
          </p:txBody>
        </p:sp>
        <p:sp>
          <p:nvSpPr>
            <p:cNvPr id="1218" name="Google Shape;1218;p60"/>
            <p:cNvSpPr/>
            <p:nvPr/>
          </p:nvSpPr>
          <p:spPr>
            <a:xfrm rot="5400000">
              <a:off x="5048533" y="2235228"/>
              <a:ext cx="324828" cy="413357"/>
            </a:xfrm>
            <a:prstGeom prst="rightArrow">
              <a:avLst>
                <a:gd fmla="val 60000" name="adj1"/>
                <a:gd fmla="val 50000" name="adj2"/>
              </a:avLst>
            </a:prstGeom>
            <a:solidFill>
              <a:srgbClr val="A7AF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60"/>
            <p:cNvSpPr txBox="1"/>
            <p:nvPr/>
          </p:nvSpPr>
          <p:spPr>
            <a:xfrm rot="5400000">
              <a:off x="5097257" y="2269175"/>
              <a:ext cx="227380" cy="24801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1220" name="Google Shape;1220;p60"/>
            <p:cNvSpPr/>
            <p:nvPr/>
          </p:nvSpPr>
          <p:spPr>
            <a:xfrm>
              <a:off x="4598566" y="2757541"/>
              <a:ext cx="1224762" cy="1224762"/>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60"/>
            <p:cNvSpPr txBox="1"/>
            <p:nvPr/>
          </p:nvSpPr>
          <p:spPr>
            <a:xfrm>
              <a:off x="4777928" y="2936903"/>
              <a:ext cx="866038" cy="866038"/>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None/>
              </a:pPr>
              <a:r>
                <a:rPr lang="en-US" sz="2200">
                  <a:solidFill>
                    <a:schemeClr val="dk1"/>
                  </a:solidFill>
                  <a:latin typeface="Calibri"/>
                  <a:ea typeface="Calibri"/>
                  <a:cs typeface="Calibri"/>
                  <a:sym typeface="Calibri"/>
                </a:rPr>
                <a:t>Person 3</a:t>
              </a:r>
              <a:endParaRPr>
                <a:solidFill>
                  <a:schemeClr val="dk1"/>
                </a:solidFill>
              </a:endParaRPr>
            </a:p>
          </p:txBody>
        </p:sp>
        <p:sp>
          <p:nvSpPr>
            <p:cNvPr id="1222" name="Google Shape;1222;p60"/>
            <p:cNvSpPr/>
            <p:nvPr/>
          </p:nvSpPr>
          <p:spPr>
            <a:xfrm rot="9000000">
              <a:off x="4260771" y="3618059"/>
              <a:ext cx="324828" cy="413357"/>
            </a:xfrm>
            <a:prstGeom prst="rightArrow">
              <a:avLst>
                <a:gd fmla="val 60000" name="adj1"/>
                <a:gd fmla="val 50000" name="adj2"/>
              </a:avLst>
            </a:prstGeom>
            <a:solidFill>
              <a:srgbClr val="A7AF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60"/>
            <p:cNvSpPr txBox="1"/>
            <p:nvPr/>
          </p:nvSpPr>
          <p:spPr>
            <a:xfrm rot="-1800000">
              <a:off x="4351691" y="3676368"/>
              <a:ext cx="227380" cy="24801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1224" name="Google Shape;1224;p60"/>
            <p:cNvSpPr/>
            <p:nvPr/>
          </p:nvSpPr>
          <p:spPr>
            <a:xfrm>
              <a:off x="3007118" y="3676364"/>
              <a:ext cx="1224762" cy="1224762"/>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60"/>
            <p:cNvSpPr txBox="1"/>
            <p:nvPr/>
          </p:nvSpPr>
          <p:spPr>
            <a:xfrm>
              <a:off x="3186480" y="3855726"/>
              <a:ext cx="866038" cy="866038"/>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None/>
              </a:pPr>
              <a:r>
                <a:rPr lang="en-US" sz="2200">
                  <a:solidFill>
                    <a:schemeClr val="dk1"/>
                  </a:solidFill>
                  <a:latin typeface="Calibri"/>
                  <a:ea typeface="Calibri"/>
                  <a:cs typeface="Calibri"/>
                  <a:sym typeface="Calibri"/>
                </a:rPr>
                <a:t>Person 4</a:t>
              </a:r>
              <a:endParaRPr>
                <a:solidFill>
                  <a:schemeClr val="dk1"/>
                </a:solidFill>
              </a:endParaRPr>
            </a:p>
          </p:txBody>
        </p:sp>
        <p:sp>
          <p:nvSpPr>
            <p:cNvPr id="1226" name="Google Shape;1226;p60"/>
            <p:cNvSpPr/>
            <p:nvPr/>
          </p:nvSpPr>
          <p:spPr>
            <a:xfrm rot="-9000000">
              <a:off x="2669323" y="3627252"/>
              <a:ext cx="324828" cy="413357"/>
            </a:xfrm>
            <a:prstGeom prst="rightArrow">
              <a:avLst>
                <a:gd fmla="val 60000" name="adj1"/>
                <a:gd fmla="val 50000" name="adj2"/>
              </a:avLst>
            </a:prstGeom>
            <a:solidFill>
              <a:srgbClr val="A7AF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60"/>
            <p:cNvSpPr txBox="1"/>
            <p:nvPr/>
          </p:nvSpPr>
          <p:spPr>
            <a:xfrm rot="1800000">
              <a:off x="2760243" y="3734285"/>
              <a:ext cx="227380" cy="24801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1228" name="Google Shape;1228;p60"/>
            <p:cNvSpPr/>
            <p:nvPr/>
          </p:nvSpPr>
          <p:spPr>
            <a:xfrm>
              <a:off x="1415670" y="2757541"/>
              <a:ext cx="1224762" cy="1224762"/>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60"/>
            <p:cNvSpPr txBox="1"/>
            <p:nvPr/>
          </p:nvSpPr>
          <p:spPr>
            <a:xfrm>
              <a:off x="1595032" y="2936903"/>
              <a:ext cx="866038" cy="866038"/>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None/>
              </a:pPr>
              <a:r>
                <a:rPr lang="en-US" sz="2200">
                  <a:solidFill>
                    <a:schemeClr val="dk1"/>
                  </a:solidFill>
                  <a:latin typeface="Calibri"/>
                  <a:ea typeface="Calibri"/>
                  <a:cs typeface="Calibri"/>
                  <a:sym typeface="Calibri"/>
                </a:rPr>
                <a:t>Person 5</a:t>
              </a:r>
              <a:endParaRPr>
                <a:solidFill>
                  <a:schemeClr val="dk1"/>
                </a:solidFill>
              </a:endParaRPr>
            </a:p>
          </p:txBody>
        </p:sp>
        <p:sp>
          <p:nvSpPr>
            <p:cNvPr id="1230" name="Google Shape;1230;p60"/>
            <p:cNvSpPr/>
            <p:nvPr/>
          </p:nvSpPr>
          <p:spPr>
            <a:xfrm rot="-5400000">
              <a:off x="1865637" y="2253614"/>
              <a:ext cx="324828" cy="413357"/>
            </a:xfrm>
            <a:prstGeom prst="rightArrow">
              <a:avLst>
                <a:gd fmla="val 60000" name="adj1"/>
                <a:gd fmla="val 50000" name="adj2"/>
              </a:avLst>
            </a:prstGeom>
            <a:solidFill>
              <a:srgbClr val="A7AF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0"/>
            <p:cNvSpPr txBox="1"/>
            <p:nvPr/>
          </p:nvSpPr>
          <p:spPr>
            <a:xfrm rot="-5400000">
              <a:off x="1914361" y="2385009"/>
              <a:ext cx="227380" cy="24801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1232" name="Google Shape;1232;p60"/>
            <p:cNvSpPr/>
            <p:nvPr/>
          </p:nvSpPr>
          <p:spPr>
            <a:xfrm>
              <a:off x="1415670" y="919895"/>
              <a:ext cx="1224762" cy="1224762"/>
            </a:xfrm>
            <a:prstGeom prst="ellipse">
              <a:avLst/>
            </a:prstGeom>
            <a:solidFill>
              <a:schemeClr val="lt1"/>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60"/>
            <p:cNvSpPr txBox="1"/>
            <p:nvPr/>
          </p:nvSpPr>
          <p:spPr>
            <a:xfrm>
              <a:off x="1595032" y="1099257"/>
              <a:ext cx="866038" cy="866038"/>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None/>
              </a:pPr>
              <a:r>
                <a:rPr lang="en-US" sz="2200">
                  <a:solidFill>
                    <a:schemeClr val="dk1"/>
                  </a:solidFill>
                  <a:latin typeface="Calibri"/>
                  <a:ea typeface="Calibri"/>
                  <a:cs typeface="Calibri"/>
                  <a:sym typeface="Calibri"/>
                </a:rPr>
                <a:t>Person 6</a:t>
              </a:r>
              <a:endParaRPr>
                <a:solidFill>
                  <a:schemeClr val="dk1"/>
                </a:solidFill>
              </a:endParaRPr>
            </a:p>
          </p:txBody>
        </p:sp>
        <p:sp>
          <p:nvSpPr>
            <p:cNvPr id="1234" name="Google Shape;1234;p60"/>
            <p:cNvSpPr/>
            <p:nvPr/>
          </p:nvSpPr>
          <p:spPr>
            <a:xfrm rot="-1800000">
              <a:off x="2653400" y="870783"/>
              <a:ext cx="324828" cy="413357"/>
            </a:xfrm>
            <a:prstGeom prst="rightArrow">
              <a:avLst>
                <a:gd fmla="val 60000" name="adj1"/>
                <a:gd fmla="val 50000" name="adj2"/>
              </a:avLst>
            </a:prstGeom>
            <a:solidFill>
              <a:srgbClr val="A7AF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60"/>
            <p:cNvSpPr txBox="1"/>
            <p:nvPr/>
          </p:nvSpPr>
          <p:spPr>
            <a:xfrm rot="-1800000">
              <a:off x="2659928" y="977816"/>
              <a:ext cx="227380" cy="24801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grpSp>
      <p:sp>
        <p:nvSpPr>
          <p:cNvPr id="1236" name="Google Shape;1236;p60"/>
          <p:cNvSpPr/>
          <p:nvPr/>
        </p:nvSpPr>
        <p:spPr>
          <a:xfrm>
            <a:off x="12607637" y="3390900"/>
            <a:ext cx="1641763" cy="1584098"/>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7" name="Google Shape;1237;p60"/>
          <p:cNvSpPr/>
          <p:nvPr/>
        </p:nvSpPr>
        <p:spPr>
          <a:xfrm>
            <a:off x="13877060" y="1485900"/>
            <a:ext cx="1451264" cy="914400"/>
          </a:xfrm>
          <a:prstGeom prst="horizontalScroll">
            <a:avLst>
              <a:gd fmla="val 12500" name="adj"/>
            </a:avLst>
          </a:prstGeom>
          <a:solidFill>
            <a:srgbClr val="FDE9D8"/>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Ideas</a:t>
            </a:r>
            <a:endParaRPr sz="1800">
              <a:solidFill>
                <a:srgbClr val="000000"/>
              </a:solidFill>
              <a:latin typeface="Calibri"/>
              <a:ea typeface="Calibri"/>
              <a:cs typeface="Calibri"/>
              <a:sym typeface="Calibri"/>
            </a:endParaRPr>
          </a:p>
        </p:txBody>
      </p:sp>
      <p:sp>
        <p:nvSpPr>
          <p:cNvPr id="1238" name="Google Shape;1238;p60"/>
          <p:cNvSpPr/>
          <p:nvPr/>
        </p:nvSpPr>
        <p:spPr>
          <a:xfrm>
            <a:off x="15328324" y="2133600"/>
            <a:ext cx="609600" cy="1843465"/>
          </a:xfrm>
          <a:prstGeom prst="curvedLeftArrow">
            <a:avLst>
              <a:gd fmla="val 25000" name="adj1"/>
              <a:gd fmla="val 50000" name="adj2"/>
              <a:gd fmla="val 25000" name="adj3"/>
            </a:avLst>
          </a:prstGeom>
          <a:solidFill>
            <a:srgbClr val="FDE9D8"/>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39" name="Google Shape;1239;p60"/>
          <p:cNvSpPr txBox="1"/>
          <p:nvPr/>
        </p:nvSpPr>
        <p:spPr>
          <a:xfrm>
            <a:off x="15633124" y="1948934"/>
            <a:ext cx="11151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 minutes</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1206"/>
                                        </p:tgtEl>
                                        <p:attrNameLst>
                                          <p:attrName>style.visibility</p:attrName>
                                        </p:attrNameLst>
                                      </p:cBhvr>
                                      <p:to>
                                        <p:strVal val="visible"/>
                                      </p:to>
                                    </p:set>
                                    <p:anim calcmode="lin" valueType="num">
                                      <p:cBhvr additive="base">
                                        <p:cTn dur="500"/>
                                        <p:tgtEl>
                                          <p:spTgt spid="120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 presetSubtype="0">
                                  <p:stCondLst>
                                    <p:cond delay="500"/>
                                  </p:stCondLst>
                                  <p:childTnLst>
                                    <p:set>
                                      <p:cBhvr>
                                        <p:cTn dur="1" fill="hold">
                                          <p:stCondLst>
                                            <p:cond delay="0"/>
                                          </p:stCondLst>
                                        </p:cTn>
                                        <p:tgtEl>
                                          <p:spTgt spid="1236"/>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500"/>
                                  </p:stCondLst>
                                  <p:childTnLst>
                                    <p:set>
                                      <p:cBhvr>
                                        <p:cTn dur="1" fill="hold">
                                          <p:stCondLst>
                                            <p:cond delay="0"/>
                                          </p:stCondLst>
                                        </p:cTn>
                                        <p:tgtEl>
                                          <p:spTgt spid="1238"/>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500"/>
                                  </p:stCondLst>
                                  <p:childTnLst>
                                    <p:set>
                                      <p:cBhvr>
                                        <p:cTn dur="1" fill="hold">
                                          <p:stCondLst>
                                            <p:cond delay="0"/>
                                          </p:stCondLst>
                                        </p:cTn>
                                        <p:tgtEl>
                                          <p:spTgt spid="1237"/>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500"/>
                                  </p:stCondLst>
                                  <p:childTnLst>
                                    <p:set>
                                      <p:cBhvr>
                                        <p:cTn dur="1" fill="hold">
                                          <p:stCondLst>
                                            <p:cond delay="0"/>
                                          </p:stCondLst>
                                        </p:cTn>
                                        <p:tgtEl>
                                          <p:spTgt spid="1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61"/>
          <p:cNvSpPr txBox="1"/>
          <p:nvPr/>
        </p:nvSpPr>
        <p:spPr>
          <a:xfrm>
            <a:off x="938055" y="1485900"/>
            <a:ext cx="16587945" cy="4566635"/>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4000">
                <a:solidFill>
                  <a:srgbClr val="E12227"/>
                </a:solidFill>
                <a:latin typeface="Calibri"/>
                <a:ea typeface="Calibri"/>
                <a:cs typeface="Calibri"/>
                <a:sym typeface="Calibri"/>
              </a:rPr>
              <a:t>Rīki, kas noder prāta vētras risinājumos. </a:t>
            </a:r>
            <a:endParaRPr b="1" sz="4000">
              <a:solidFill>
                <a:srgbClr val="E12227"/>
              </a:solidFill>
              <a:latin typeface="Calibri"/>
              <a:ea typeface="Calibri"/>
              <a:cs typeface="Calibri"/>
              <a:sym typeface="Calibri"/>
            </a:endParaRPr>
          </a:p>
          <a:p>
            <a:pPr indent="0" lvl="0" marL="12700" marR="0" rtl="0" algn="l">
              <a:spcBef>
                <a:spcPts val="110"/>
              </a:spcBef>
              <a:spcAft>
                <a:spcPts val="0"/>
              </a:spcAft>
              <a:buNone/>
            </a:pPr>
            <a:r>
              <a:t/>
            </a:r>
            <a:endParaRPr b="1" sz="1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4000">
                <a:solidFill>
                  <a:srgbClr val="243255"/>
                </a:solidFill>
                <a:latin typeface="Calibri"/>
                <a:ea typeface="Calibri"/>
                <a:cs typeface="Calibri"/>
                <a:sym typeface="Calibri"/>
              </a:rPr>
              <a:t>SCAMPER</a:t>
            </a:r>
            <a:endParaRPr/>
          </a:p>
          <a:p>
            <a:pPr indent="-342900" lvl="0" marL="355600" marR="0" rtl="0" algn="l">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To izmanto, lai meklētu risinājumus konkrētām problēmām;</a:t>
            </a:r>
            <a:endParaRPr/>
          </a:p>
          <a:p>
            <a:pPr indent="-342900" lvl="0" marL="355600" marR="0" rtl="0" algn="l">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Tas ir viegli īstenojams, labi darbojas gan grupu, gan individuālajā darbā;</a:t>
            </a:r>
            <a:endParaRPr/>
          </a:p>
          <a:p>
            <a:pPr indent="-342900" lvl="0" marL="355600" marR="0" rtl="0" algn="l">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Tas ļauj nepārtraukti pilnveidoties, risinot problēmas (vai nākot klajā ar jaunām idejām / uzlabojot esošās);</a:t>
            </a:r>
            <a:endParaRPr/>
          </a:p>
          <a:p>
            <a:pPr indent="-342900" lvl="0" marL="355600" marR="0" rtl="0" algn="l">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Tā balstās uz principiem, kas zināmi no tradicionālās prāta vētras, tomēr dod kontekstu, izejas punktu, iedvesmo, mudina nevis ierobežot, bet virzīt mūsu domāšanu uz pareizā ceļa;</a:t>
            </a:r>
            <a:endParaRPr/>
          </a:p>
          <a:p>
            <a:pPr indent="-342900" lvl="0" marL="355600" marR="0" rtl="0" algn="l">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Pirms risinājumu veidošanas procesa uzsākšanas rūpīgi definējam apstrādājamo problēmu, izvirzām mērķi, vēlams to sadalīt mazākos komponentos, kas ļaus pārskatīt tās pamatiezīmes (apvienojot dažādus problēmas aspektus);</a:t>
            </a:r>
            <a:endParaRPr sz="2500">
              <a:solidFill>
                <a:schemeClr val="dk1"/>
              </a:solidFill>
              <a:latin typeface="Calibri"/>
              <a:ea typeface="Calibri"/>
              <a:cs typeface="Calibri"/>
              <a:sym typeface="Calibri"/>
            </a:endParaRPr>
          </a:p>
        </p:txBody>
      </p:sp>
      <p:sp>
        <p:nvSpPr>
          <p:cNvPr id="1246" name="Google Shape;1246;p6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247" name="Google Shape;1247;p6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248" name="Google Shape;1248;p6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249" name="Google Shape;1249;p61"/>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1245">
                                            <p:txEl>
                                              <p:pRg end="0" st="0"/>
                                            </p:txEl>
                                          </p:spTgt>
                                        </p:tgtEl>
                                        <p:attrNameLst>
                                          <p:attrName>style.visibility</p:attrName>
                                        </p:attrNameLst>
                                      </p:cBhvr>
                                      <p:to>
                                        <p:strVal val="visible"/>
                                      </p:to>
                                    </p:set>
                                    <p:anim calcmode="lin" valueType="num">
                                      <p:cBhvr additive="base">
                                        <p:cTn dur="500"/>
                                        <p:tgtEl>
                                          <p:spTgt spid="124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45">
                                            <p:txEl>
                                              <p:pRg end="1" st="1"/>
                                            </p:txEl>
                                          </p:spTgt>
                                        </p:tgtEl>
                                        <p:attrNameLst>
                                          <p:attrName>style.visibility</p:attrName>
                                        </p:attrNameLst>
                                      </p:cBhvr>
                                      <p:to>
                                        <p:strVal val="visible"/>
                                      </p:to>
                                    </p:set>
                                    <p:anim calcmode="lin" valueType="num">
                                      <p:cBhvr additive="base">
                                        <p:cTn dur="500"/>
                                        <p:tgtEl>
                                          <p:spTgt spid="124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45">
                                            <p:txEl>
                                              <p:pRg end="2" st="2"/>
                                            </p:txEl>
                                          </p:spTgt>
                                        </p:tgtEl>
                                        <p:attrNameLst>
                                          <p:attrName>style.visibility</p:attrName>
                                        </p:attrNameLst>
                                      </p:cBhvr>
                                      <p:to>
                                        <p:strVal val="visible"/>
                                      </p:to>
                                    </p:set>
                                    <p:anim calcmode="lin" valueType="num">
                                      <p:cBhvr additive="base">
                                        <p:cTn dur="500"/>
                                        <p:tgtEl>
                                          <p:spTgt spid="124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45">
                                            <p:txEl>
                                              <p:pRg end="3" st="3"/>
                                            </p:txEl>
                                          </p:spTgt>
                                        </p:tgtEl>
                                        <p:attrNameLst>
                                          <p:attrName>style.visibility</p:attrName>
                                        </p:attrNameLst>
                                      </p:cBhvr>
                                      <p:to>
                                        <p:strVal val="visible"/>
                                      </p:to>
                                    </p:set>
                                    <p:anim calcmode="lin" valueType="num">
                                      <p:cBhvr additive="base">
                                        <p:cTn dur="500"/>
                                        <p:tgtEl>
                                          <p:spTgt spid="124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45">
                                            <p:txEl>
                                              <p:pRg end="4" st="4"/>
                                            </p:txEl>
                                          </p:spTgt>
                                        </p:tgtEl>
                                        <p:attrNameLst>
                                          <p:attrName>style.visibility</p:attrName>
                                        </p:attrNameLst>
                                      </p:cBhvr>
                                      <p:to>
                                        <p:strVal val="visible"/>
                                      </p:to>
                                    </p:set>
                                    <p:anim calcmode="lin" valueType="num">
                                      <p:cBhvr additive="base">
                                        <p:cTn dur="500"/>
                                        <p:tgtEl>
                                          <p:spTgt spid="124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45">
                                            <p:txEl>
                                              <p:pRg end="5" st="5"/>
                                            </p:txEl>
                                          </p:spTgt>
                                        </p:tgtEl>
                                        <p:attrNameLst>
                                          <p:attrName>style.visibility</p:attrName>
                                        </p:attrNameLst>
                                      </p:cBhvr>
                                      <p:to>
                                        <p:strVal val="visible"/>
                                      </p:to>
                                    </p:set>
                                    <p:anim calcmode="lin" valueType="num">
                                      <p:cBhvr additive="base">
                                        <p:cTn dur="500"/>
                                        <p:tgtEl>
                                          <p:spTgt spid="124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45">
                                            <p:txEl>
                                              <p:pRg end="6" st="6"/>
                                            </p:txEl>
                                          </p:spTgt>
                                        </p:tgtEl>
                                        <p:attrNameLst>
                                          <p:attrName>style.visibility</p:attrName>
                                        </p:attrNameLst>
                                      </p:cBhvr>
                                      <p:to>
                                        <p:strVal val="visible"/>
                                      </p:to>
                                    </p:set>
                                    <p:anim calcmode="lin" valueType="num">
                                      <p:cBhvr additive="base">
                                        <p:cTn dur="500"/>
                                        <p:tgtEl>
                                          <p:spTgt spid="124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45">
                                            <p:txEl>
                                              <p:pRg end="7" st="7"/>
                                            </p:txEl>
                                          </p:spTgt>
                                        </p:tgtEl>
                                        <p:attrNameLst>
                                          <p:attrName>style.visibility</p:attrName>
                                        </p:attrNameLst>
                                      </p:cBhvr>
                                      <p:to>
                                        <p:strVal val="visible"/>
                                      </p:to>
                                    </p:set>
                                    <p:anim calcmode="lin" valueType="num">
                                      <p:cBhvr additive="base">
                                        <p:cTn dur="500"/>
                                        <p:tgtEl>
                                          <p:spTgt spid="124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62"/>
          <p:cNvSpPr txBox="1"/>
          <p:nvPr/>
        </p:nvSpPr>
        <p:spPr>
          <a:xfrm>
            <a:off x="938055" y="1181100"/>
            <a:ext cx="16587945" cy="5607945"/>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SCAMPER</a:t>
            </a:r>
            <a:endParaRPr/>
          </a:p>
          <a:p>
            <a:pPr indent="-342900" lvl="0" marL="355600" marR="0" rtl="0" algn="l">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Pēc tēmas definēšanas sākam meklēt risinājumus pēc 7 noteiktām jomām/domāšanas paņēmieniem.</a:t>
            </a:r>
            <a:endParaRPr/>
          </a:p>
          <a:p>
            <a:pPr indent="-342900" lvl="0" marL="355600" marR="0" rtl="0" algn="l">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SCAMPER ir akronīms angļu valodas ekvivalentam izgudrojuma procesa nākamajiem soļiem / fāzēm / jomām, kas organizē un pastiprina šo procesu. Šie ir:</a:t>
            </a:r>
            <a:endParaRPr sz="2500">
              <a:solidFill>
                <a:schemeClr val="dk1"/>
              </a:solidFill>
              <a:latin typeface="Calibri"/>
              <a:ea typeface="Calibri"/>
              <a:cs typeface="Calibri"/>
              <a:sym typeface="Calibri"/>
            </a:endParaRPr>
          </a:p>
          <a:p>
            <a:pPr indent="-84137" lvl="0" marL="5653088" marR="0" rtl="0" algn="l">
              <a:spcBef>
                <a:spcPts val="710"/>
              </a:spcBef>
              <a:spcAft>
                <a:spcPts val="0"/>
              </a:spcAft>
              <a:buNone/>
            </a:pPr>
            <a:r>
              <a:rPr b="1" lang="en-US" sz="2500">
                <a:solidFill>
                  <a:schemeClr val="dk1"/>
                </a:solidFill>
                <a:latin typeface="Calibri"/>
                <a:ea typeface="Calibri"/>
                <a:cs typeface="Calibri"/>
                <a:sym typeface="Calibri"/>
              </a:rPr>
              <a:t> </a:t>
            </a:r>
            <a:r>
              <a:rPr b="1" lang="en-US" sz="2800">
                <a:solidFill>
                  <a:schemeClr val="dk1"/>
                </a:solidFill>
                <a:latin typeface="Calibri"/>
                <a:ea typeface="Calibri"/>
                <a:cs typeface="Calibri"/>
                <a:sym typeface="Calibri"/>
              </a:rPr>
              <a:t>S   – aizstājējs</a:t>
            </a:r>
            <a:endParaRPr sz="2500">
              <a:solidFill>
                <a:schemeClr val="dk1"/>
              </a:solidFill>
              <a:latin typeface="Calibri"/>
              <a:ea typeface="Calibri"/>
              <a:cs typeface="Calibri"/>
              <a:sym typeface="Calibri"/>
            </a:endParaRPr>
          </a:p>
          <a:p>
            <a:pPr indent="541337" lvl="0" marL="5111750" marR="0" rtl="0" algn="l">
              <a:spcBef>
                <a:spcPts val="710"/>
              </a:spcBef>
              <a:spcAft>
                <a:spcPts val="0"/>
              </a:spcAft>
              <a:buNone/>
            </a:pPr>
            <a:r>
              <a:rPr b="1" lang="en-US" sz="2800">
                <a:solidFill>
                  <a:schemeClr val="dk1"/>
                </a:solidFill>
                <a:latin typeface="Calibri"/>
                <a:ea typeface="Calibri"/>
                <a:cs typeface="Calibri"/>
                <a:sym typeface="Calibri"/>
              </a:rPr>
              <a:t>C   – apvienot</a:t>
            </a:r>
            <a:endParaRPr sz="2800">
              <a:solidFill>
                <a:schemeClr val="dk1"/>
              </a:solidFill>
              <a:latin typeface="Calibri"/>
              <a:ea typeface="Calibri"/>
              <a:cs typeface="Calibri"/>
              <a:sym typeface="Calibri"/>
            </a:endParaRPr>
          </a:p>
          <a:p>
            <a:pPr indent="541337" lvl="0" marL="5111750" marR="0" rtl="0" algn="l">
              <a:spcBef>
                <a:spcPts val="710"/>
              </a:spcBef>
              <a:spcAft>
                <a:spcPts val="0"/>
              </a:spcAft>
              <a:buNone/>
            </a:pPr>
            <a:r>
              <a:rPr b="1" lang="en-US" sz="2800">
                <a:solidFill>
                  <a:schemeClr val="dk1"/>
                </a:solidFill>
                <a:latin typeface="Calibri"/>
                <a:ea typeface="Calibri"/>
                <a:cs typeface="Calibri"/>
                <a:sym typeface="Calibri"/>
              </a:rPr>
              <a:t>A   – pielāgoties</a:t>
            </a:r>
            <a:endParaRPr b="1" sz="2800">
              <a:solidFill>
                <a:schemeClr val="dk1"/>
              </a:solidFill>
              <a:latin typeface="Calibri"/>
              <a:ea typeface="Calibri"/>
              <a:cs typeface="Calibri"/>
              <a:sym typeface="Calibri"/>
            </a:endParaRPr>
          </a:p>
          <a:p>
            <a:pPr indent="541337" lvl="0" marL="5111750" marR="0" rtl="0" algn="l">
              <a:spcBef>
                <a:spcPts val="710"/>
              </a:spcBef>
              <a:spcAft>
                <a:spcPts val="0"/>
              </a:spcAft>
              <a:buNone/>
            </a:pPr>
            <a:r>
              <a:rPr b="1" lang="en-US" sz="2800">
                <a:solidFill>
                  <a:schemeClr val="dk1"/>
                </a:solidFill>
                <a:latin typeface="Calibri"/>
                <a:ea typeface="Calibri"/>
                <a:cs typeface="Calibri"/>
                <a:sym typeface="Calibri"/>
              </a:rPr>
              <a:t>M – modificēt</a:t>
            </a:r>
            <a:endParaRPr b="1" sz="2800">
              <a:solidFill>
                <a:schemeClr val="dk1"/>
              </a:solidFill>
              <a:latin typeface="Calibri"/>
              <a:ea typeface="Calibri"/>
              <a:cs typeface="Calibri"/>
              <a:sym typeface="Calibri"/>
            </a:endParaRPr>
          </a:p>
          <a:p>
            <a:pPr indent="541337" lvl="0" marL="5111750" marR="0" rtl="0" algn="l">
              <a:spcBef>
                <a:spcPts val="710"/>
              </a:spcBef>
              <a:spcAft>
                <a:spcPts val="0"/>
              </a:spcAft>
              <a:buNone/>
            </a:pPr>
            <a:r>
              <a:rPr b="1" lang="en-US" sz="2800">
                <a:solidFill>
                  <a:schemeClr val="dk1"/>
                </a:solidFill>
                <a:latin typeface="Calibri"/>
                <a:ea typeface="Calibri"/>
                <a:cs typeface="Calibri"/>
                <a:sym typeface="Calibri"/>
              </a:rPr>
              <a:t>P   – nodot citam lietojumam </a:t>
            </a:r>
            <a:endParaRPr b="1" sz="2800">
              <a:solidFill>
                <a:schemeClr val="dk1"/>
              </a:solidFill>
              <a:latin typeface="Calibri"/>
              <a:ea typeface="Calibri"/>
              <a:cs typeface="Calibri"/>
              <a:sym typeface="Calibri"/>
            </a:endParaRPr>
          </a:p>
          <a:p>
            <a:pPr indent="541337" lvl="0" marL="5111750" marR="0" rtl="0" algn="l">
              <a:spcBef>
                <a:spcPts val="710"/>
              </a:spcBef>
              <a:spcAft>
                <a:spcPts val="0"/>
              </a:spcAft>
              <a:buNone/>
            </a:pPr>
            <a:r>
              <a:rPr b="1" lang="en-US" sz="2800">
                <a:solidFill>
                  <a:schemeClr val="dk1"/>
                </a:solidFill>
                <a:latin typeface="Calibri"/>
                <a:ea typeface="Calibri"/>
                <a:cs typeface="Calibri"/>
                <a:sym typeface="Calibri"/>
              </a:rPr>
              <a:t>E   – likvidēt </a:t>
            </a:r>
            <a:endParaRPr b="1" sz="2800">
              <a:solidFill>
                <a:schemeClr val="dk1"/>
              </a:solidFill>
              <a:latin typeface="Calibri"/>
              <a:ea typeface="Calibri"/>
              <a:cs typeface="Calibri"/>
              <a:sym typeface="Calibri"/>
            </a:endParaRPr>
          </a:p>
          <a:p>
            <a:pPr indent="541337" lvl="0" marL="5111750" marR="0" rtl="0" algn="l">
              <a:spcBef>
                <a:spcPts val="710"/>
              </a:spcBef>
              <a:spcAft>
                <a:spcPts val="0"/>
              </a:spcAft>
              <a:buNone/>
            </a:pPr>
            <a:r>
              <a:rPr b="1" lang="en-US" sz="2800">
                <a:solidFill>
                  <a:schemeClr val="dk1"/>
                </a:solidFill>
                <a:latin typeface="Calibri"/>
                <a:ea typeface="Calibri"/>
                <a:cs typeface="Calibri"/>
                <a:sym typeface="Calibri"/>
              </a:rPr>
              <a:t>R   – mainīt</a:t>
            </a:r>
            <a:endParaRPr sz="2500">
              <a:solidFill>
                <a:schemeClr val="dk1"/>
              </a:solidFill>
              <a:latin typeface="Calibri"/>
              <a:ea typeface="Calibri"/>
              <a:cs typeface="Calibri"/>
              <a:sym typeface="Calibri"/>
            </a:endParaRPr>
          </a:p>
        </p:txBody>
      </p:sp>
      <p:sp>
        <p:nvSpPr>
          <p:cNvPr id="1256" name="Google Shape;1256;p6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257" name="Google Shape;1257;p6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258" name="Google Shape;1258;p6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259" name="Google Shape;1259;p62"/>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1260" name="Google Shape;1260;p62"/>
          <p:cNvSpPr/>
          <p:nvPr/>
        </p:nvSpPr>
        <p:spPr>
          <a:xfrm>
            <a:off x="6477000" y="3162300"/>
            <a:ext cx="495300" cy="3733800"/>
          </a:xfrm>
          <a:prstGeom prst="rect">
            <a:avLst/>
          </a:prstGeom>
          <a:noFill/>
          <a:ln cap="flat" cmpd="sng" w="38100">
            <a:solidFill>
              <a:srgbClr val="E1222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1" name="Google Shape;1261;p62"/>
          <p:cNvSpPr/>
          <p:nvPr/>
        </p:nvSpPr>
        <p:spPr>
          <a:xfrm>
            <a:off x="1323109" y="7238547"/>
            <a:ext cx="15087600" cy="1200329"/>
          </a:xfrm>
          <a:prstGeom prst="rect">
            <a:avLst/>
          </a:prstGeom>
          <a:noFill/>
          <a:ln>
            <a:noFill/>
          </a:ln>
        </p:spPr>
        <p:txBody>
          <a:bodyPr anchorCtr="0" anchor="t" bIns="45700" lIns="91425" spcFirstLastPara="1" rIns="91425" wrap="square" tIns="45700">
            <a:spAutoFit/>
          </a:bodyPr>
          <a:lstStyle/>
          <a:p>
            <a:pPr indent="20955" lvl="0" marL="0" marR="0" rtl="0" algn="l">
              <a:spcBef>
                <a:spcPts val="0"/>
              </a:spcBef>
              <a:spcAft>
                <a:spcPts val="0"/>
              </a:spcAft>
              <a:buNone/>
            </a:pPr>
            <a:r>
              <a:rPr lang="en-US" sz="1800">
                <a:solidFill>
                  <a:schemeClr val="dk1"/>
                </a:solidFill>
                <a:latin typeface="Calibri"/>
                <a:ea typeface="Calibri"/>
                <a:cs typeface="Calibri"/>
                <a:sym typeface="Calibri"/>
              </a:rPr>
              <a:t>Creative Thinking | SCAMPER Technique: </a:t>
            </a:r>
            <a:r>
              <a:rPr lang="en-US" sz="1800" u="sng">
                <a:solidFill>
                  <a:srgbClr val="002060"/>
                </a:solidFill>
                <a:latin typeface="Calibri"/>
                <a:ea typeface="Calibri"/>
                <a:cs typeface="Calibri"/>
                <a:sym typeface="Calibri"/>
                <a:hlinkClick r:id="rId5">
                  <a:extLst>
                    <a:ext uri="{A12FA001-AC4F-418D-AE19-62706E023703}">
                      <ahyp:hlinkClr val="tx"/>
                    </a:ext>
                  </a:extLst>
                </a:hlinkClick>
              </a:rPr>
              <a:t>https://www.youtube.com/watch?v=aj6a8cHmug8</a:t>
            </a:r>
            <a:r>
              <a:rPr lang="en-US" sz="1800">
                <a:solidFill>
                  <a:srgbClr val="002060"/>
                </a:solidFill>
                <a:latin typeface="Calibri"/>
                <a:ea typeface="Calibri"/>
                <a:cs typeface="Calibri"/>
                <a:sym typeface="Calibri"/>
              </a:rPr>
              <a:t> </a:t>
            </a:r>
            <a:endParaRPr sz="2400">
              <a:solidFill>
                <a:schemeClr val="dk1"/>
              </a:solidFill>
              <a:latin typeface="Times New Roman"/>
              <a:ea typeface="Times New Roman"/>
              <a:cs typeface="Times New Roman"/>
              <a:sym typeface="Times New Roman"/>
            </a:endParaRPr>
          </a:p>
          <a:p>
            <a:pPr indent="20955" lvl="0" marL="0" marR="0" rtl="0" algn="l">
              <a:spcBef>
                <a:spcPts val="0"/>
              </a:spcBef>
              <a:spcAft>
                <a:spcPts val="0"/>
              </a:spcAft>
              <a:buNone/>
            </a:pPr>
            <a:r>
              <a:rPr lang="en-US" sz="1800">
                <a:solidFill>
                  <a:schemeClr val="dk1"/>
                </a:solidFill>
                <a:latin typeface="Calibri"/>
                <a:ea typeface="Calibri"/>
                <a:cs typeface="Calibri"/>
                <a:sym typeface="Calibri"/>
              </a:rPr>
              <a:t>How can SCAMPER help build &amp; shape ideas?: </a:t>
            </a:r>
            <a:r>
              <a:rPr lang="en-US" sz="1800" u="sng">
                <a:solidFill>
                  <a:srgbClr val="002060"/>
                </a:solidFill>
                <a:latin typeface="Calibri"/>
                <a:ea typeface="Calibri"/>
                <a:cs typeface="Calibri"/>
                <a:sym typeface="Calibri"/>
                <a:hlinkClick r:id="rId6">
                  <a:extLst>
                    <a:ext uri="{A12FA001-AC4F-418D-AE19-62706E023703}">
                      <ahyp:hlinkClr val="tx"/>
                    </a:ext>
                  </a:extLst>
                </a:hlinkClick>
              </a:rPr>
              <a:t>https://www.youtube.com/watch?v=qRY-1YAmbY4</a:t>
            </a:r>
            <a:r>
              <a:rPr lang="en-US" sz="1800">
                <a:solidFill>
                  <a:srgbClr val="002060"/>
                </a:solidFill>
                <a:latin typeface="Calibri"/>
                <a:ea typeface="Calibri"/>
                <a:cs typeface="Calibri"/>
                <a:sym typeface="Calibri"/>
              </a:rPr>
              <a:t> </a:t>
            </a:r>
            <a:endParaRPr sz="2400">
              <a:solidFill>
                <a:schemeClr val="dk1"/>
              </a:solidFill>
              <a:latin typeface="Times New Roman"/>
              <a:ea typeface="Times New Roman"/>
              <a:cs typeface="Times New Roman"/>
              <a:sym typeface="Times New Roman"/>
            </a:endParaRPr>
          </a:p>
          <a:p>
            <a:pPr indent="20955" lvl="0" marL="0" marR="0" rtl="0" algn="l">
              <a:spcBef>
                <a:spcPts val="0"/>
              </a:spcBef>
              <a:spcAft>
                <a:spcPts val="0"/>
              </a:spcAft>
              <a:buNone/>
            </a:pPr>
            <a:r>
              <a:rPr lang="en-US" sz="1800">
                <a:solidFill>
                  <a:schemeClr val="dk1"/>
                </a:solidFill>
                <a:latin typeface="Calibri"/>
                <a:ea typeface="Calibri"/>
                <a:cs typeface="Calibri"/>
                <a:sym typeface="Calibri"/>
              </a:rPr>
              <a:t>The SCAMPER brainstorming technique: how it works!: </a:t>
            </a:r>
            <a:r>
              <a:rPr lang="en-US" sz="1800" u="sng">
                <a:solidFill>
                  <a:srgbClr val="002060"/>
                </a:solidFill>
                <a:latin typeface="Calibri"/>
                <a:ea typeface="Calibri"/>
                <a:cs typeface="Calibri"/>
                <a:sym typeface="Calibri"/>
                <a:hlinkClick r:id="rId7">
                  <a:extLst>
                    <a:ext uri="{A12FA001-AC4F-418D-AE19-62706E023703}">
                      <ahyp:hlinkClr val="tx"/>
                    </a:ext>
                  </a:extLst>
                </a:hlinkClick>
              </a:rPr>
              <a:t>https://www.youtube.com/watch?v=zEMYzys0fNQ</a:t>
            </a:r>
            <a:r>
              <a:rPr lang="en-US" sz="1800">
                <a:solidFill>
                  <a:srgbClr val="002060"/>
                </a:solidFill>
                <a:latin typeface="Calibri"/>
                <a:ea typeface="Calibri"/>
                <a:cs typeface="Calibri"/>
                <a:sym typeface="Calibri"/>
              </a:rPr>
              <a:t> </a:t>
            </a:r>
            <a:endParaRPr sz="2400">
              <a:solidFill>
                <a:schemeClr val="dk1"/>
              </a:solidFill>
              <a:latin typeface="Times New Roman"/>
              <a:ea typeface="Times New Roman"/>
              <a:cs typeface="Times New Roman"/>
              <a:sym typeface="Times New Roman"/>
            </a:endParaRPr>
          </a:p>
          <a:p>
            <a:pPr indent="20955" lvl="0" marL="0" marR="0" rtl="0" algn="l">
              <a:spcBef>
                <a:spcPts val="0"/>
              </a:spcBef>
              <a:spcAft>
                <a:spcPts val="0"/>
              </a:spcAft>
              <a:buNone/>
            </a:pPr>
            <a:r>
              <a:rPr lang="en-US" sz="1800">
                <a:solidFill>
                  <a:schemeClr val="dk1"/>
                </a:solidFill>
                <a:latin typeface="Calibri"/>
                <a:ea typeface="Calibri"/>
                <a:cs typeface="Calibri"/>
                <a:sym typeface="Calibri"/>
              </a:rPr>
              <a:t>The Scamper Technique Explained: </a:t>
            </a:r>
            <a:r>
              <a:rPr lang="en-US" sz="1800" u="sng">
                <a:solidFill>
                  <a:srgbClr val="002060"/>
                </a:solidFill>
                <a:latin typeface="Calibri"/>
                <a:ea typeface="Calibri"/>
                <a:cs typeface="Calibri"/>
                <a:sym typeface="Calibri"/>
                <a:hlinkClick r:id="rId8">
                  <a:extLst>
                    <a:ext uri="{A12FA001-AC4F-418D-AE19-62706E023703}">
                      <ahyp:hlinkClr val="tx"/>
                    </a:ext>
                  </a:extLst>
                </a:hlinkClick>
              </a:rPr>
              <a:t>https://www.youtube.com/watch?v=u4hKqgEeWRg</a:t>
            </a:r>
            <a:r>
              <a:rPr lang="en-US" sz="1800">
                <a:solidFill>
                  <a:srgbClr val="002060"/>
                </a:solidFill>
                <a:latin typeface="Calibri"/>
                <a:ea typeface="Calibri"/>
                <a:cs typeface="Calibri"/>
                <a:sym typeface="Calibri"/>
              </a:rPr>
              <a:t> </a:t>
            </a:r>
            <a:endParaRPr sz="2400">
              <a:solidFill>
                <a:schemeClr val="dk1"/>
              </a:solidFill>
              <a:latin typeface="Times New Roman"/>
              <a:ea typeface="Times New Roman"/>
              <a:cs typeface="Times New Roman"/>
              <a:sym typeface="Times New Roman"/>
            </a:endParaRPr>
          </a:p>
        </p:txBody>
      </p:sp>
      <p:sp>
        <p:nvSpPr>
          <p:cNvPr id="1262" name="Google Shape;1262;p62"/>
          <p:cNvSpPr/>
          <p:nvPr/>
        </p:nvSpPr>
        <p:spPr>
          <a:xfrm>
            <a:off x="491247" y="7461514"/>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1263" name="Google Shape;1263;p62"/>
          <p:cNvSpPr/>
          <p:nvPr/>
        </p:nvSpPr>
        <p:spPr>
          <a:xfrm>
            <a:off x="662655" y="7666688"/>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1255">
                                            <p:txEl>
                                              <p:pRg end="0" st="0"/>
                                            </p:txEl>
                                          </p:spTgt>
                                        </p:tgtEl>
                                        <p:attrNameLst>
                                          <p:attrName>style.visibility</p:attrName>
                                        </p:attrNameLst>
                                      </p:cBhvr>
                                      <p:to>
                                        <p:strVal val="visible"/>
                                      </p:to>
                                    </p:set>
                                    <p:anim calcmode="lin" valueType="num">
                                      <p:cBhvr additive="base">
                                        <p:cTn dur="500"/>
                                        <p:tgtEl>
                                          <p:spTgt spid="125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55">
                                            <p:txEl>
                                              <p:pRg end="1" st="1"/>
                                            </p:txEl>
                                          </p:spTgt>
                                        </p:tgtEl>
                                        <p:attrNameLst>
                                          <p:attrName>style.visibility</p:attrName>
                                        </p:attrNameLst>
                                      </p:cBhvr>
                                      <p:to>
                                        <p:strVal val="visible"/>
                                      </p:to>
                                    </p:set>
                                    <p:anim calcmode="lin" valueType="num">
                                      <p:cBhvr additive="base">
                                        <p:cTn dur="500"/>
                                        <p:tgtEl>
                                          <p:spTgt spid="125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55">
                                            <p:txEl>
                                              <p:pRg end="2" st="2"/>
                                            </p:txEl>
                                          </p:spTgt>
                                        </p:tgtEl>
                                        <p:attrNameLst>
                                          <p:attrName>style.visibility</p:attrName>
                                        </p:attrNameLst>
                                      </p:cBhvr>
                                      <p:to>
                                        <p:strVal val="visible"/>
                                      </p:to>
                                    </p:set>
                                    <p:anim calcmode="lin" valueType="num">
                                      <p:cBhvr additive="base">
                                        <p:cTn dur="500"/>
                                        <p:tgtEl>
                                          <p:spTgt spid="125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55">
                                            <p:txEl>
                                              <p:pRg end="3" st="3"/>
                                            </p:txEl>
                                          </p:spTgt>
                                        </p:tgtEl>
                                        <p:attrNameLst>
                                          <p:attrName>style.visibility</p:attrName>
                                        </p:attrNameLst>
                                      </p:cBhvr>
                                      <p:to>
                                        <p:strVal val="visible"/>
                                      </p:to>
                                    </p:set>
                                    <p:anim calcmode="lin" valueType="num">
                                      <p:cBhvr additive="base">
                                        <p:cTn dur="500"/>
                                        <p:tgtEl>
                                          <p:spTgt spid="125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55">
                                            <p:txEl>
                                              <p:pRg end="4" st="4"/>
                                            </p:txEl>
                                          </p:spTgt>
                                        </p:tgtEl>
                                        <p:attrNameLst>
                                          <p:attrName>style.visibility</p:attrName>
                                        </p:attrNameLst>
                                      </p:cBhvr>
                                      <p:to>
                                        <p:strVal val="visible"/>
                                      </p:to>
                                    </p:set>
                                    <p:anim calcmode="lin" valueType="num">
                                      <p:cBhvr additive="base">
                                        <p:cTn dur="500"/>
                                        <p:tgtEl>
                                          <p:spTgt spid="125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55">
                                            <p:txEl>
                                              <p:pRg end="5" st="5"/>
                                            </p:txEl>
                                          </p:spTgt>
                                        </p:tgtEl>
                                        <p:attrNameLst>
                                          <p:attrName>style.visibility</p:attrName>
                                        </p:attrNameLst>
                                      </p:cBhvr>
                                      <p:to>
                                        <p:strVal val="visible"/>
                                      </p:to>
                                    </p:set>
                                    <p:anim calcmode="lin" valueType="num">
                                      <p:cBhvr additive="base">
                                        <p:cTn dur="500"/>
                                        <p:tgtEl>
                                          <p:spTgt spid="125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55">
                                            <p:txEl>
                                              <p:pRg end="6" st="6"/>
                                            </p:txEl>
                                          </p:spTgt>
                                        </p:tgtEl>
                                        <p:attrNameLst>
                                          <p:attrName>style.visibility</p:attrName>
                                        </p:attrNameLst>
                                      </p:cBhvr>
                                      <p:to>
                                        <p:strVal val="visible"/>
                                      </p:to>
                                    </p:set>
                                    <p:anim calcmode="lin" valueType="num">
                                      <p:cBhvr additive="base">
                                        <p:cTn dur="500"/>
                                        <p:tgtEl>
                                          <p:spTgt spid="125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55">
                                            <p:txEl>
                                              <p:pRg end="7" st="7"/>
                                            </p:txEl>
                                          </p:spTgt>
                                        </p:tgtEl>
                                        <p:attrNameLst>
                                          <p:attrName>style.visibility</p:attrName>
                                        </p:attrNameLst>
                                      </p:cBhvr>
                                      <p:to>
                                        <p:strVal val="visible"/>
                                      </p:to>
                                    </p:set>
                                    <p:anim calcmode="lin" valueType="num">
                                      <p:cBhvr additive="base">
                                        <p:cTn dur="500"/>
                                        <p:tgtEl>
                                          <p:spTgt spid="125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55">
                                            <p:txEl>
                                              <p:pRg end="8" st="8"/>
                                            </p:txEl>
                                          </p:spTgt>
                                        </p:tgtEl>
                                        <p:attrNameLst>
                                          <p:attrName>style.visibility</p:attrName>
                                        </p:attrNameLst>
                                      </p:cBhvr>
                                      <p:to>
                                        <p:strVal val="visible"/>
                                      </p:to>
                                    </p:set>
                                    <p:anim calcmode="lin" valueType="num">
                                      <p:cBhvr additive="base">
                                        <p:cTn dur="500"/>
                                        <p:tgtEl>
                                          <p:spTgt spid="125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55">
                                            <p:txEl>
                                              <p:pRg end="9" st="9"/>
                                            </p:txEl>
                                          </p:spTgt>
                                        </p:tgtEl>
                                        <p:attrNameLst>
                                          <p:attrName>style.visibility</p:attrName>
                                        </p:attrNameLst>
                                      </p:cBhvr>
                                      <p:to>
                                        <p:strVal val="visible"/>
                                      </p:to>
                                    </p:set>
                                    <p:anim calcmode="lin" valueType="num">
                                      <p:cBhvr additive="base">
                                        <p:cTn dur="500"/>
                                        <p:tgtEl>
                                          <p:spTgt spid="1255">
                                            <p:txEl>
                                              <p:pRg end="9" st="9"/>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 presetSubtype="0">
                                  <p:stCondLst>
                                    <p:cond delay="500"/>
                                  </p:stCondLst>
                                  <p:childTnLst>
                                    <p:set>
                                      <p:cBhvr>
                                        <p:cTn dur="1" fill="hold">
                                          <p:stCondLst>
                                            <p:cond delay="0"/>
                                          </p:stCondLst>
                                        </p:cTn>
                                        <p:tgtEl>
                                          <p:spTgt spid="1260">
                                            <p:txEl>
                                              <p:pRg end="0" st="0"/>
                                            </p:txEl>
                                          </p:spTgt>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500"/>
                                  </p:stCondLst>
                                  <p:childTnLst>
                                    <p:set>
                                      <p:cBhvr>
                                        <p:cTn dur="1" fill="hold">
                                          <p:stCondLst>
                                            <p:cond delay="0"/>
                                          </p:stCondLst>
                                        </p:cTn>
                                        <p:tgtEl>
                                          <p:spTgt spid="1261">
                                            <p:txEl>
                                              <p:pRg end="0" st="0"/>
                                            </p:txEl>
                                          </p:spTgt>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500"/>
                                  </p:stCondLst>
                                  <p:childTnLst>
                                    <p:set>
                                      <p:cBhvr>
                                        <p:cTn dur="1" fill="hold">
                                          <p:stCondLst>
                                            <p:cond delay="0"/>
                                          </p:stCondLst>
                                        </p:cTn>
                                        <p:tgtEl>
                                          <p:spTgt spid="1261">
                                            <p:txEl>
                                              <p:pRg end="1" st="1"/>
                                            </p:txEl>
                                          </p:spTgt>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500"/>
                                  </p:stCondLst>
                                  <p:childTnLst>
                                    <p:set>
                                      <p:cBhvr>
                                        <p:cTn dur="1" fill="hold">
                                          <p:stCondLst>
                                            <p:cond delay="0"/>
                                          </p:stCondLst>
                                        </p:cTn>
                                        <p:tgtEl>
                                          <p:spTgt spid="1261">
                                            <p:txEl>
                                              <p:pRg end="2" st="2"/>
                                            </p:txEl>
                                          </p:spTgt>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500"/>
                                  </p:stCondLst>
                                  <p:childTnLst>
                                    <p:set>
                                      <p:cBhvr>
                                        <p:cTn dur="1" fill="hold">
                                          <p:stCondLst>
                                            <p:cond delay="0"/>
                                          </p:stCondLst>
                                        </p:cTn>
                                        <p:tgtEl>
                                          <p:spTgt spid="1261">
                                            <p:txEl>
                                              <p:pRg end="3" st="3"/>
                                            </p:txEl>
                                          </p:spTgt>
                                        </p:tgtEl>
                                        <p:attrNameLst>
                                          <p:attrName>style.visibility</p:attrName>
                                        </p:attrNameLst>
                                      </p:cBhvr>
                                      <p:to>
                                        <p:strVal val="visible"/>
                                      </p:to>
                                    </p:set>
                                  </p:childTnLst>
                                </p:cTn>
                              </p:par>
                            </p:childTnLst>
                          </p:cTn>
                        </p:par>
                        <p:par>
                          <p:cTn fill="hold">
                            <p:stCondLst>
                              <p:cond delay="505"/>
                            </p:stCondLst>
                            <p:childTnLst>
                              <p:par>
                                <p:cTn fill="hold" nodeType="afterEffect" presetClass="entr" presetID="1" presetSubtype="0">
                                  <p:stCondLst>
                                    <p:cond delay="500"/>
                                  </p:stCondLst>
                                  <p:childTnLst>
                                    <p:set>
                                      <p:cBhvr>
                                        <p:cTn dur="1" fill="hold">
                                          <p:stCondLst>
                                            <p:cond delay="0"/>
                                          </p:stCondLst>
                                        </p:cTn>
                                        <p:tgtEl>
                                          <p:spTgt spid="1262">
                                            <p:txEl>
                                              <p:pRg end="0" st="0"/>
                                            </p:txEl>
                                          </p:spTgt>
                                        </p:tgtEl>
                                        <p:attrNameLst>
                                          <p:attrName>style.visibility</p:attrName>
                                        </p:attrNameLst>
                                      </p:cBhvr>
                                      <p:to>
                                        <p:strVal val="visible"/>
                                      </p:to>
                                    </p:set>
                                  </p:childTnLst>
                                </p:cTn>
                              </p:par>
                            </p:childTnLst>
                          </p:cTn>
                        </p:par>
                        <p:par>
                          <p:cTn fill="hold">
                            <p:stCondLst>
                              <p:cond delay="506"/>
                            </p:stCondLst>
                            <p:childTnLst>
                              <p:par>
                                <p:cTn fill="hold" nodeType="afterEffect" presetClass="entr" presetID="1" presetSubtype="0">
                                  <p:stCondLst>
                                    <p:cond delay="500"/>
                                  </p:stCondLst>
                                  <p:childTnLst>
                                    <p:set>
                                      <p:cBhvr>
                                        <p:cTn dur="1" fill="hold">
                                          <p:stCondLst>
                                            <p:cond delay="0"/>
                                          </p:stCondLst>
                                        </p:cTn>
                                        <p:tgtEl>
                                          <p:spTgt spid="126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63"/>
          <p:cNvSpPr txBox="1"/>
          <p:nvPr/>
        </p:nvSpPr>
        <p:spPr>
          <a:xfrm>
            <a:off x="1066800" y="1028700"/>
            <a:ext cx="16587945" cy="6721071"/>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SCAMPER</a:t>
            </a:r>
            <a:endParaRPr/>
          </a:p>
          <a:p>
            <a:pPr indent="-342900" lvl="0" marL="355600" marR="0" rtl="0" algn="l">
              <a:spcBef>
                <a:spcPts val="7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S – aizvietot, aizvietot </a:t>
            </a:r>
            <a:r>
              <a:rPr lang="en-US" sz="2500">
                <a:solidFill>
                  <a:schemeClr val="dk1"/>
                </a:solidFill>
                <a:latin typeface="Calibri"/>
                <a:ea typeface="Calibri"/>
                <a:cs typeface="Calibri"/>
                <a:sym typeface="Calibri"/>
              </a:rPr>
              <a:t>- nomainām noteiktu problēmas fragmentu (koncepciju, produktu/pakalpojumu, procesu, procedūras) ar citu.</a:t>
            </a:r>
            <a:endParaRPr/>
          </a:p>
          <a:p>
            <a:pPr indent="-342900" lvl="0" marL="355600" marR="0" rtl="0" algn="l">
              <a:spcBef>
                <a:spcPts val="13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C - apvienot - </a:t>
            </a:r>
            <a:r>
              <a:rPr lang="en-US" sz="2500">
                <a:solidFill>
                  <a:schemeClr val="dk1"/>
                </a:solidFill>
                <a:latin typeface="Calibri"/>
                <a:ea typeface="Calibri"/>
                <a:cs typeface="Calibri"/>
                <a:sym typeface="Calibri"/>
              </a:rPr>
              <a:t>mēs apvienojam analizējamo lietu ar citu. Iespējams, viens risinājums pats par sevi nenes vēlamos rezultātus, taču, apvienojot to ar citu ideju, tas būs efektīvāks.</a:t>
            </a:r>
            <a:endParaRPr/>
          </a:p>
          <a:p>
            <a:pPr indent="-342900" lvl="0" marL="355600" marR="0" rtl="0" algn="l">
              <a:spcBef>
                <a:spcPts val="13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A - adaptējam - </a:t>
            </a:r>
            <a:r>
              <a:rPr lang="en-US" sz="2500">
                <a:solidFill>
                  <a:schemeClr val="dk1"/>
                </a:solidFill>
                <a:latin typeface="Calibri"/>
                <a:ea typeface="Calibri"/>
                <a:cs typeface="Calibri"/>
                <a:sym typeface="Calibri"/>
              </a:rPr>
              <a:t>kopējam esošo risinājumu, kaut ko, kas labi darbojas citā jomā, pārnesam uz mūsējo, uz mūsu problēmu.</a:t>
            </a:r>
            <a:endParaRPr/>
          </a:p>
          <a:p>
            <a:pPr indent="-342900" lvl="0" marL="355600" marR="0" rtl="0" algn="l">
              <a:spcBef>
                <a:spcPts val="13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M - modificēt - </a:t>
            </a:r>
            <a:r>
              <a:rPr lang="en-US" sz="2500">
                <a:solidFill>
                  <a:schemeClr val="dk1"/>
                </a:solidFill>
                <a:latin typeface="Calibri"/>
                <a:ea typeface="Calibri"/>
                <a:cs typeface="Calibri"/>
                <a:sym typeface="Calibri"/>
              </a:rPr>
              <a:t>mēs mainām formas, izmērus, mērogu, krāsas, izkārtojumu utt., situācijas vai problēmas aspektu, jebko, ko var modificēt, lai redzētu, vai tas dod jaunu vērtību, ieskatu.</a:t>
            </a:r>
            <a:endParaRPr/>
          </a:p>
          <a:p>
            <a:pPr indent="-342900" lvl="0" marL="355600" marR="0" rtl="0" algn="l">
              <a:spcBef>
                <a:spcPts val="13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P - nodot citam lietojumam, piedāvāt citu lietojumu - </a:t>
            </a:r>
            <a:r>
              <a:rPr lang="en-US" sz="2500">
                <a:solidFill>
                  <a:schemeClr val="dk1"/>
                </a:solidFill>
                <a:latin typeface="Calibri"/>
                <a:ea typeface="Calibri"/>
                <a:cs typeface="Calibri"/>
                <a:sym typeface="Calibri"/>
              </a:rPr>
              <a:t>mēs izmantojam esošu ideju, bet citā veidā, nekā paredzēts. Piemēram, mēs mainām mērķa grupu vai apspriežamā vienuma lietošanas veidu (apspriežamās problēmas kontekstā).</a:t>
            </a:r>
            <a:endParaRPr/>
          </a:p>
          <a:p>
            <a:pPr indent="-342900" lvl="0" marL="355600" marR="0" rtl="0" algn="l">
              <a:spcBef>
                <a:spcPts val="13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E – likvidējam, noņemam – </a:t>
            </a:r>
            <a:r>
              <a:rPr lang="en-US" sz="2500">
                <a:solidFill>
                  <a:schemeClr val="dk1"/>
                </a:solidFill>
                <a:latin typeface="Calibri"/>
                <a:ea typeface="Calibri"/>
                <a:cs typeface="Calibri"/>
                <a:sym typeface="Calibri"/>
              </a:rPr>
              <a:t>noņemam, atņemam dažus elementus, tādējādi radām jaunu ideju, brīnāmies, kā varētu vienkāršot analizējamo procesu. Mēs atsakāmies no izšķērdēšanas un neefektīviem procesiem, lai galu galā tos uzlabotu.</a:t>
            </a:r>
            <a:endParaRPr/>
          </a:p>
          <a:p>
            <a:pPr indent="-342900" lvl="0" marL="355600" marR="0" rtl="0" algn="l">
              <a:spcBef>
                <a:spcPts val="13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R – apgriezts, mainīt secību - </a:t>
            </a:r>
            <a:r>
              <a:rPr lang="en-US" sz="2500">
                <a:solidFill>
                  <a:schemeClr val="dk1"/>
                </a:solidFill>
                <a:latin typeface="Calibri"/>
                <a:ea typeface="Calibri"/>
                <a:cs typeface="Calibri"/>
                <a:sym typeface="Calibri"/>
              </a:rPr>
              <a:t>mainām preces izkārtojumu, izkārtojumu, sastāvdaļas, apgriežam situāciju kājām gaisā, sākam no gala, pretēji sākotnējam mērķim.</a:t>
            </a:r>
            <a:endParaRPr sz="2500">
              <a:solidFill>
                <a:schemeClr val="dk1"/>
              </a:solidFill>
              <a:latin typeface="Calibri"/>
              <a:ea typeface="Calibri"/>
              <a:cs typeface="Calibri"/>
              <a:sym typeface="Calibri"/>
            </a:endParaRPr>
          </a:p>
        </p:txBody>
      </p:sp>
      <p:sp>
        <p:nvSpPr>
          <p:cNvPr id="1270" name="Google Shape;1270;p6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271" name="Google Shape;1271;p6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272" name="Google Shape;1272;p6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273" name="Google Shape;1273;p63"/>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269">
                                            <p:txEl>
                                              <p:pRg end="0" st="0"/>
                                            </p:txEl>
                                          </p:spTgt>
                                        </p:tgtEl>
                                        <p:attrNameLst>
                                          <p:attrName>style.visibility</p:attrName>
                                        </p:attrNameLst>
                                      </p:cBhvr>
                                      <p:to>
                                        <p:strVal val="visible"/>
                                      </p:to>
                                    </p:set>
                                    <p:animEffect filter="fade" transition="in">
                                      <p:cBhvr>
                                        <p:cTn dur="1000"/>
                                        <p:tgtEl>
                                          <p:spTgt spid="1269">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269">
                                            <p:txEl>
                                              <p:pRg end="1" st="1"/>
                                            </p:txEl>
                                          </p:spTgt>
                                        </p:tgtEl>
                                        <p:attrNameLst>
                                          <p:attrName>style.visibility</p:attrName>
                                        </p:attrNameLst>
                                      </p:cBhvr>
                                      <p:to>
                                        <p:strVal val="visible"/>
                                      </p:to>
                                    </p:set>
                                    <p:animEffect filter="fade" transition="in">
                                      <p:cBhvr>
                                        <p:cTn dur="1000"/>
                                        <p:tgtEl>
                                          <p:spTgt spid="1269">
                                            <p:txEl>
                                              <p:pRg end="1" st="1"/>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269">
                                            <p:txEl>
                                              <p:pRg end="2" st="2"/>
                                            </p:txEl>
                                          </p:spTgt>
                                        </p:tgtEl>
                                        <p:attrNameLst>
                                          <p:attrName>style.visibility</p:attrName>
                                        </p:attrNameLst>
                                      </p:cBhvr>
                                      <p:to>
                                        <p:strVal val="visible"/>
                                      </p:to>
                                    </p:set>
                                    <p:animEffect filter="fade" transition="in">
                                      <p:cBhvr>
                                        <p:cTn dur="1000"/>
                                        <p:tgtEl>
                                          <p:spTgt spid="1269">
                                            <p:txEl>
                                              <p:pRg end="2" st="2"/>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269">
                                            <p:txEl>
                                              <p:pRg end="3" st="3"/>
                                            </p:txEl>
                                          </p:spTgt>
                                        </p:tgtEl>
                                        <p:attrNameLst>
                                          <p:attrName>style.visibility</p:attrName>
                                        </p:attrNameLst>
                                      </p:cBhvr>
                                      <p:to>
                                        <p:strVal val="visible"/>
                                      </p:to>
                                    </p:set>
                                    <p:animEffect filter="fade" transition="in">
                                      <p:cBhvr>
                                        <p:cTn dur="1000"/>
                                        <p:tgtEl>
                                          <p:spTgt spid="1269">
                                            <p:txEl>
                                              <p:pRg end="3" st="3"/>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269">
                                            <p:txEl>
                                              <p:pRg end="4" st="4"/>
                                            </p:txEl>
                                          </p:spTgt>
                                        </p:tgtEl>
                                        <p:attrNameLst>
                                          <p:attrName>style.visibility</p:attrName>
                                        </p:attrNameLst>
                                      </p:cBhvr>
                                      <p:to>
                                        <p:strVal val="visible"/>
                                      </p:to>
                                    </p:set>
                                    <p:animEffect filter="fade" transition="in">
                                      <p:cBhvr>
                                        <p:cTn dur="1000"/>
                                        <p:tgtEl>
                                          <p:spTgt spid="1269">
                                            <p:txEl>
                                              <p:pRg end="4" st="4"/>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269">
                                            <p:txEl>
                                              <p:pRg end="5" st="5"/>
                                            </p:txEl>
                                          </p:spTgt>
                                        </p:tgtEl>
                                        <p:attrNameLst>
                                          <p:attrName>style.visibility</p:attrName>
                                        </p:attrNameLst>
                                      </p:cBhvr>
                                      <p:to>
                                        <p:strVal val="visible"/>
                                      </p:to>
                                    </p:set>
                                    <p:animEffect filter="fade" transition="in">
                                      <p:cBhvr>
                                        <p:cTn dur="1000"/>
                                        <p:tgtEl>
                                          <p:spTgt spid="1269">
                                            <p:txEl>
                                              <p:pRg end="5" st="5"/>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269">
                                            <p:txEl>
                                              <p:pRg end="6" st="6"/>
                                            </p:txEl>
                                          </p:spTgt>
                                        </p:tgtEl>
                                        <p:attrNameLst>
                                          <p:attrName>style.visibility</p:attrName>
                                        </p:attrNameLst>
                                      </p:cBhvr>
                                      <p:to>
                                        <p:strVal val="visible"/>
                                      </p:to>
                                    </p:set>
                                    <p:animEffect filter="fade" transition="in">
                                      <p:cBhvr>
                                        <p:cTn dur="1000"/>
                                        <p:tgtEl>
                                          <p:spTgt spid="1269">
                                            <p:txEl>
                                              <p:pRg end="6" st="6"/>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269">
                                            <p:txEl>
                                              <p:pRg end="7" st="7"/>
                                            </p:txEl>
                                          </p:spTgt>
                                        </p:tgtEl>
                                        <p:attrNameLst>
                                          <p:attrName>style.visibility</p:attrName>
                                        </p:attrNameLst>
                                      </p:cBhvr>
                                      <p:to>
                                        <p:strVal val="visible"/>
                                      </p:to>
                                    </p:set>
                                    <p:animEffect filter="fade" transition="in">
                                      <p:cBhvr>
                                        <p:cTn dur="1000"/>
                                        <p:tgtEl>
                                          <p:spTgt spid="126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64"/>
          <p:cNvSpPr txBox="1"/>
          <p:nvPr/>
        </p:nvSpPr>
        <p:spPr>
          <a:xfrm>
            <a:off x="621091" y="1257300"/>
            <a:ext cx="16587945" cy="5397631"/>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E12227"/>
                </a:solidFill>
                <a:latin typeface="Calibri"/>
                <a:ea typeface="Calibri"/>
                <a:cs typeface="Calibri"/>
                <a:sym typeface="Calibri"/>
              </a:rPr>
              <a:t>Rīki, kas noder prāta vētras risinājumos. </a:t>
            </a:r>
            <a:endParaRPr b="1" sz="4000">
              <a:solidFill>
                <a:srgbClr val="E12227"/>
              </a:solidFill>
              <a:latin typeface="Calibri"/>
              <a:ea typeface="Calibri"/>
              <a:cs typeface="Calibri"/>
              <a:sym typeface="Calibri"/>
            </a:endParaRPr>
          </a:p>
          <a:p>
            <a:pPr indent="0" lvl="0" marL="12700" marR="0" rtl="0" algn="l">
              <a:lnSpc>
                <a:spcPct val="100000"/>
              </a:lnSpc>
              <a:spcBef>
                <a:spcPts val="1310"/>
              </a:spcBef>
              <a:spcAft>
                <a:spcPts val="0"/>
              </a:spcAft>
              <a:buNone/>
            </a:pPr>
            <a:r>
              <a:rPr b="1" lang="en-US" sz="4000">
                <a:solidFill>
                  <a:srgbClr val="243255"/>
                </a:solidFill>
                <a:latin typeface="Calibri"/>
                <a:ea typeface="Calibri"/>
                <a:cs typeface="Calibri"/>
                <a:sym typeface="Calibri"/>
              </a:rPr>
              <a:t>Volta Disneja tehnika </a:t>
            </a:r>
            <a:r>
              <a:rPr b="1" lang="en-US" sz="2400">
                <a:solidFill>
                  <a:srgbClr val="243255"/>
                </a:solidFill>
                <a:latin typeface="Calibri"/>
                <a:ea typeface="Calibri"/>
                <a:cs typeface="Calibri"/>
                <a:sym typeface="Calibri"/>
              </a:rPr>
              <a:t>(pazīstama arī kā Trīs krēslu / istabu metode)</a:t>
            </a:r>
            <a:endParaRPr b="1" sz="24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t/>
            </a:r>
            <a:endParaRPr b="1" sz="2400">
              <a:solidFill>
                <a:srgbClr val="243255"/>
              </a:solidFill>
              <a:latin typeface="Calibri"/>
              <a:ea typeface="Calibri"/>
              <a:cs typeface="Calibri"/>
              <a:sym typeface="Calibri"/>
            </a:endParaRPr>
          </a:p>
          <a:p>
            <a:pPr indent="0" lvl="0" marL="12700" marR="0" rtl="0" algn="l">
              <a:lnSpc>
                <a:spcPct val="100000"/>
              </a:lnSpc>
              <a:spcBef>
                <a:spcPts val="710"/>
              </a:spcBef>
              <a:spcAft>
                <a:spcPts val="0"/>
              </a:spcAft>
              <a:buNone/>
            </a:pPr>
            <a:r>
              <a:rPr lang="en-US" sz="2500">
                <a:solidFill>
                  <a:schemeClr val="dk1"/>
                </a:solidFill>
                <a:latin typeface="Calibri"/>
                <a:ea typeface="Calibri"/>
                <a:cs typeface="Calibri"/>
                <a:sym typeface="Calibri"/>
              </a:rPr>
              <a:t>Nosaukums norāda nevis uz prezentētā rīka radītāju, bet gan viņa kā vizionāra un uzņēmēja darbības veida novērojumu;</a:t>
            </a:r>
            <a:endParaRPr sz="2500">
              <a:solidFill>
                <a:schemeClr val="dk1"/>
              </a:solidFill>
              <a:latin typeface="Calibri"/>
              <a:ea typeface="Calibri"/>
              <a:cs typeface="Calibri"/>
              <a:sym typeface="Calibri"/>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Piedāvāts kā universāls instruments, ko var izmantot gan individuāli, gan lielākā grupā;</a:t>
            </a:r>
            <a:endParaRPr/>
          </a:p>
          <a:p>
            <a:pPr indent="-342900" lvl="0" marL="355600" marR="0" rtl="0" algn="l">
              <a:lnSpc>
                <a:spcPct val="100000"/>
              </a:lnSpc>
              <a:spcBef>
                <a:spcPts val="710"/>
              </a:spcBef>
              <a:spcAft>
                <a:spcPts val="0"/>
              </a:spcAft>
              <a:buClr>
                <a:schemeClr val="dk1"/>
              </a:buClr>
              <a:buSzPts val="2500"/>
              <a:buFont typeface="Arial"/>
              <a:buChar char="•"/>
            </a:pPr>
            <a:r>
              <a:rPr b="1" lang="en-US" sz="2500">
                <a:solidFill>
                  <a:schemeClr val="dk1"/>
                </a:solidFill>
                <a:latin typeface="Calibri"/>
                <a:ea typeface="Calibri"/>
                <a:cs typeface="Calibri"/>
                <a:sym typeface="Calibri"/>
              </a:rPr>
              <a:t>Piedāvātā tehnika ļauj aplūkot problēmu no daudzām perspektīvām un attāluma, tāpēc tā ir ideāla metode komandām (vai indivīdiem), kas nodarbojas ar sarežģītām problēmām;</a:t>
            </a:r>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Galvenais Volta Disneja metodes pieņēmums ir atrast risinājumus, kuriem mēs identificēsim iespējamos draudus un izveidosim pilnīgu priekšstatu par projektu;</a:t>
            </a:r>
            <a:endParaRPr/>
          </a:p>
          <a:p>
            <a:pPr indent="-342900" lvl="0" marL="355600" marR="0" rtl="0" algn="l">
              <a:lnSpc>
                <a:spcPct val="100000"/>
              </a:lnSpc>
              <a:spcBef>
                <a:spcPts val="7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Šajā metodē, meklējot risinājumus, mēs "sēžam" tikai uz konkrētā krēsla. Katrai fāzei ir savs konkrēts mērķis, laiks un vieta, kur uzņemties pareizo perspektīvu – uzņemties īsto lomu.</a:t>
            </a:r>
            <a:endParaRPr sz="2500">
              <a:solidFill>
                <a:schemeClr val="dk1"/>
              </a:solidFill>
              <a:latin typeface="Calibri"/>
              <a:ea typeface="Calibri"/>
              <a:cs typeface="Calibri"/>
              <a:sym typeface="Calibri"/>
            </a:endParaRPr>
          </a:p>
        </p:txBody>
      </p:sp>
      <p:sp>
        <p:nvSpPr>
          <p:cNvPr id="1280" name="Google Shape;1280;p6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281" name="Google Shape;1281;p6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282" name="Google Shape;1282;p6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283" name="Google Shape;1283;p64"/>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1284" name="Google Shape;1284;p64"/>
          <p:cNvSpPr/>
          <p:nvPr/>
        </p:nvSpPr>
        <p:spPr>
          <a:xfrm>
            <a:off x="491247" y="7461514"/>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1285" name="Google Shape;1285;p64"/>
          <p:cNvSpPr/>
          <p:nvPr/>
        </p:nvSpPr>
        <p:spPr>
          <a:xfrm>
            <a:off x="662655" y="7666688"/>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
        <p:nvSpPr>
          <p:cNvPr id="1286" name="Google Shape;1286;p64"/>
          <p:cNvSpPr/>
          <p:nvPr/>
        </p:nvSpPr>
        <p:spPr>
          <a:xfrm>
            <a:off x="1295400" y="7296465"/>
            <a:ext cx="1614291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Working collaboratively: The Disney Strategy: </a:t>
            </a:r>
            <a:r>
              <a:rPr lang="en-US" sz="2000" u="sng">
                <a:solidFill>
                  <a:schemeClr val="dk1"/>
                </a:solidFill>
                <a:latin typeface="Calibri"/>
                <a:ea typeface="Calibri"/>
                <a:cs typeface="Calibri"/>
                <a:sym typeface="Calibri"/>
                <a:hlinkClick r:id="rId5">
                  <a:extLst>
                    <a:ext uri="{A12FA001-AC4F-418D-AE19-62706E023703}">
                      <ahyp:hlinkClr val="tx"/>
                    </a:ext>
                  </a:extLst>
                </a:hlinkClick>
              </a:rPr>
              <a:t>https://www.youtube.com/watch?v=FyOBk0filqs</a:t>
            </a:r>
            <a:r>
              <a:rPr lang="en-US" sz="2000" u="sng">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The Disney Strategy: </a:t>
            </a:r>
            <a:r>
              <a:rPr lang="en-US" sz="2000" u="sng">
                <a:solidFill>
                  <a:schemeClr val="dk1"/>
                </a:solidFill>
                <a:latin typeface="Calibri"/>
                <a:ea typeface="Calibri"/>
                <a:cs typeface="Calibri"/>
                <a:sym typeface="Calibri"/>
                <a:hlinkClick r:id="rId6">
                  <a:extLst>
                    <a:ext uri="{A12FA001-AC4F-418D-AE19-62706E023703}">
                      <ahyp:hlinkClr val="tx"/>
                    </a:ext>
                  </a:extLst>
                </a:hlinkClick>
              </a:rPr>
              <a:t>https://www.youtube.com/watch?v=XQOnsVSg5VQ</a:t>
            </a:r>
            <a:r>
              <a:rPr lang="en-US" sz="2000" u="sng">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The Disney way: inspiration, creativity, and having faith in your team | Tom Craven | TEDxACU: </a:t>
            </a:r>
            <a:r>
              <a:rPr lang="en-US" sz="2000" u="sng">
                <a:solidFill>
                  <a:schemeClr val="dk1"/>
                </a:solidFill>
                <a:latin typeface="Calibri"/>
                <a:ea typeface="Calibri"/>
                <a:cs typeface="Calibri"/>
                <a:sym typeface="Calibri"/>
                <a:hlinkClick r:id="rId7">
                  <a:extLst>
                    <a:ext uri="{A12FA001-AC4F-418D-AE19-62706E023703}">
                      <ahyp:hlinkClr val="tx"/>
                    </a:ext>
                  </a:extLst>
                </a:hlinkClick>
              </a:rPr>
              <a:t>https://www.youtube.com/watch?v=bPFhSWwp-ds</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
        <p:nvSpPr>
          <p:cNvPr id="1287" name="Google Shape;1287;p64"/>
          <p:cNvSpPr/>
          <p:nvPr/>
        </p:nvSpPr>
        <p:spPr>
          <a:xfrm rot="482860">
            <a:off x="10616374" y="591619"/>
            <a:ext cx="5823494"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243255"/>
                </a:solidFill>
                <a:latin typeface="Calibri"/>
                <a:ea typeface="Calibri"/>
                <a:cs typeface="Calibri"/>
                <a:sym typeface="Calibri"/>
              </a:rPr>
              <a:t>Lielākā priekšrocība – rafinētu risinājumu ģenerēšana – ir ne tikai idejas, bet arī aktivitātes, bieži vien jau gatavas īstenošanai, ņemot vērā iespējas, draudus, vajadzības un īstenošanas metodes.</a:t>
            </a:r>
            <a:endParaRPr sz="20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500"/>
                                  </p:stCondLst>
                                  <p:childTnLst>
                                    <p:set>
                                      <p:cBhvr>
                                        <p:cTn dur="1" fill="hold">
                                          <p:stCondLst>
                                            <p:cond delay="0"/>
                                          </p:stCondLst>
                                        </p:cTn>
                                        <p:tgtEl>
                                          <p:spTgt spid="1279">
                                            <p:txEl>
                                              <p:pRg end="0" st="0"/>
                                            </p:txEl>
                                          </p:spTgt>
                                        </p:tgtEl>
                                        <p:attrNameLst>
                                          <p:attrName>style.visibility</p:attrName>
                                        </p:attrNameLst>
                                      </p:cBhvr>
                                      <p:to>
                                        <p:strVal val="visible"/>
                                      </p:to>
                                    </p:set>
                                    <p:anim calcmode="lin" valueType="num">
                                      <p:cBhvr additive="base">
                                        <p:cTn dur="500"/>
                                        <p:tgtEl>
                                          <p:spTgt spid="127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79">
                                            <p:txEl>
                                              <p:pRg end="1" st="1"/>
                                            </p:txEl>
                                          </p:spTgt>
                                        </p:tgtEl>
                                        <p:attrNameLst>
                                          <p:attrName>style.visibility</p:attrName>
                                        </p:attrNameLst>
                                      </p:cBhvr>
                                      <p:to>
                                        <p:strVal val="visible"/>
                                      </p:to>
                                    </p:set>
                                    <p:anim calcmode="lin" valueType="num">
                                      <p:cBhvr additive="base">
                                        <p:cTn dur="500"/>
                                        <p:tgtEl>
                                          <p:spTgt spid="127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79">
                                            <p:txEl>
                                              <p:pRg end="2" st="2"/>
                                            </p:txEl>
                                          </p:spTgt>
                                        </p:tgtEl>
                                        <p:attrNameLst>
                                          <p:attrName>style.visibility</p:attrName>
                                        </p:attrNameLst>
                                      </p:cBhvr>
                                      <p:to>
                                        <p:strVal val="visible"/>
                                      </p:to>
                                    </p:set>
                                    <p:anim calcmode="lin" valueType="num">
                                      <p:cBhvr additive="base">
                                        <p:cTn dur="500"/>
                                        <p:tgtEl>
                                          <p:spTgt spid="127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79">
                                            <p:txEl>
                                              <p:pRg end="3" st="3"/>
                                            </p:txEl>
                                          </p:spTgt>
                                        </p:tgtEl>
                                        <p:attrNameLst>
                                          <p:attrName>style.visibility</p:attrName>
                                        </p:attrNameLst>
                                      </p:cBhvr>
                                      <p:to>
                                        <p:strVal val="visible"/>
                                      </p:to>
                                    </p:set>
                                    <p:anim calcmode="lin" valueType="num">
                                      <p:cBhvr additive="base">
                                        <p:cTn dur="500"/>
                                        <p:tgtEl>
                                          <p:spTgt spid="127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79">
                                            <p:txEl>
                                              <p:pRg end="4" st="4"/>
                                            </p:txEl>
                                          </p:spTgt>
                                        </p:tgtEl>
                                        <p:attrNameLst>
                                          <p:attrName>style.visibility</p:attrName>
                                        </p:attrNameLst>
                                      </p:cBhvr>
                                      <p:to>
                                        <p:strVal val="visible"/>
                                      </p:to>
                                    </p:set>
                                    <p:anim calcmode="lin" valueType="num">
                                      <p:cBhvr additive="base">
                                        <p:cTn dur="500"/>
                                        <p:tgtEl>
                                          <p:spTgt spid="127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79">
                                            <p:txEl>
                                              <p:pRg end="5" st="5"/>
                                            </p:txEl>
                                          </p:spTgt>
                                        </p:tgtEl>
                                        <p:attrNameLst>
                                          <p:attrName>style.visibility</p:attrName>
                                        </p:attrNameLst>
                                      </p:cBhvr>
                                      <p:to>
                                        <p:strVal val="visible"/>
                                      </p:to>
                                    </p:set>
                                    <p:anim calcmode="lin" valueType="num">
                                      <p:cBhvr additive="base">
                                        <p:cTn dur="500"/>
                                        <p:tgtEl>
                                          <p:spTgt spid="127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79">
                                            <p:txEl>
                                              <p:pRg end="6" st="6"/>
                                            </p:txEl>
                                          </p:spTgt>
                                        </p:tgtEl>
                                        <p:attrNameLst>
                                          <p:attrName>style.visibility</p:attrName>
                                        </p:attrNameLst>
                                      </p:cBhvr>
                                      <p:to>
                                        <p:strVal val="visible"/>
                                      </p:to>
                                    </p:set>
                                    <p:anim calcmode="lin" valueType="num">
                                      <p:cBhvr additive="base">
                                        <p:cTn dur="500"/>
                                        <p:tgtEl>
                                          <p:spTgt spid="127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279">
                                            <p:txEl>
                                              <p:pRg end="7" st="7"/>
                                            </p:txEl>
                                          </p:spTgt>
                                        </p:tgtEl>
                                        <p:attrNameLst>
                                          <p:attrName>style.visibility</p:attrName>
                                        </p:attrNameLst>
                                      </p:cBhvr>
                                      <p:to>
                                        <p:strVal val="visible"/>
                                      </p:to>
                                    </p:set>
                                    <p:anim calcmode="lin" valueType="num">
                                      <p:cBhvr additive="base">
                                        <p:cTn dur="500"/>
                                        <p:tgtEl>
                                          <p:spTgt spid="1279">
                                            <p:txEl>
                                              <p:pRg end="7" st="7"/>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 presetSubtype="0">
                                  <p:stCondLst>
                                    <p:cond delay="500"/>
                                  </p:stCondLst>
                                  <p:childTnLst>
                                    <p:set>
                                      <p:cBhvr>
                                        <p:cTn dur="1" fill="hold">
                                          <p:stCondLst>
                                            <p:cond delay="0"/>
                                          </p:stCondLst>
                                        </p:cTn>
                                        <p:tgtEl>
                                          <p:spTgt spid="1287"/>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500"/>
                                  </p:stCondLst>
                                  <p:childTnLst>
                                    <p:set>
                                      <p:cBhvr>
                                        <p:cTn dur="1" fill="hold">
                                          <p:stCondLst>
                                            <p:cond delay="0"/>
                                          </p:stCondLst>
                                        </p:cTn>
                                        <p:tgtEl>
                                          <p:spTgt spid="1284"/>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500"/>
                                  </p:stCondLst>
                                  <p:childTnLst>
                                    <p:set>
                                      <p:cBhvr>
                                        <p:cTn dur="1" fill="hold">
                                          <p:stCondLst>
                                            <p:cond delay="0"/>
                                          </p:stCondLst>
                                        </p:cTn>
                                        <p:tgtEl>
                                          <p:spTgt spid="1285"/>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500"/>
                                  </p:stCondLst>
                                  <p:childTnLst>
                                    <p:set>
                                      <p:cBhvr>
                                        <p:cTn dur="1" fill="hold">
                                          <p:stCondLst>
                                            <p:cond delay="0"/>
                                          </p:stCondLst>
                                        </p:cTn>
                                        <p:tgtEl>
                                          <p:spTgt spid="1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65"/>
          <p:cNvSpPr txBox="1"/>
          <p:nvPr/>
        </p:nvSpPr>
        <p:spPr>
          <a:xfrm>
            <a:off x="938055" y="1104900"/>
            <a:ext cx="16587945" cy="75277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800">
                <a:solidFill>
                  <a:srgbClr val="243255"/>
                </a:solidFill>
                <a:latin typeface="Calibri"/>
                <a:ea typeface="Calibri"/>
                <a:cs typeface="Calibri"/>
                <a:sym typeface="Calibri"/>
              </a:rPr>
              <a:t>Volta Disneja tehnika </a:t>
            </a:r>
            <a:r>
              <a:rPr b="1" lang="en-US" sz="3200">
                <a:solidFill>
                  <a:srgbClr val="243255"/>
                </a:solidFill>
                <a:latin typeface="Calibri"/>
                <a:ea typeface="Calibri"/>
                <a:cs typeface="Calibri"/>
                <a:sym typeface="Calibri"/>
              </a:rPr>
              <a:t>(pazīstama arī kā Trīs krēslu / istabu metode)</a:t>
            </a:r>
            <a:endParaRPr b="1" sz="3200">
              <a:solidFill>
                <a:srgbClr val="243255"/>
              </a:solidFill>
              <a:latin typeface="Calibri"/>
              <a:ea typeface="Calibri"/>
              <a:cs typeface="Calibri"/>
              <a:sym typeface="Calibri"/>
            </a:endParaRPr>
          </a:p>
        </p:txBody>
      </p:sp>
      <p:sp>
        <p:nvSpPr>
          <p:cNvPr id="1294" name="Google Shape;1294;p6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295" name="Google Shape;1295;p6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296" name="Google Shape;1296;p6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297" name="Google Shape;1297;p65"/>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1298" name="Google Shape;1298;p65"/>
          <p:cNvSpPr/>
          <p:nvPr/>
        </p:nvSpPr>
        <p:spPr>
          <a:xfrm>
            <a:off x="12028261" y="3628628"/>
            <a:ext cx="5823494"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E12227"/>
                </a:solidFill>
                <a:latin typeface="Calibri"/>
                <a:ea typeface="Calibri"/>
                <a:cs typeface="Calibri"/>
                <a:sym typeface="Calibri"/>
              </a:rPr>
              <a:t>Vislabāk, ja atsevišķās lomas pilda dažādi cilvēki – tomēr tas neierobežo iespēju izmantot šo metodi patstāvīgi.</a:t>
            </a:r>
            <a:endParaRPr sz="2800">
              <a:solidFill>
                <a:srgbClr val="E12227"/>
              </a:solidFill>
              <a:latin typeface="Calibri"/>
              <a:ea typeface="Calibri"/>
              <a:cs typeface="Calibri"/>
              <a:sym typeface="Calibri"/>
            </a:endParaRPr>
          </a:p>
        </p:txBody>
      </p:sp>
      <p:pic>
        <p:nvPicPr>
          <p:cNvPr descr="C:\Users\Karolina Palimaka\AppData\Local\Microsoft\Windows\INetCache\IE\08A1PYZA\papierowe_krzeslo1[1].jpg" id="1299" name="Google Shape;1299;p65"/>
          <p:cNvPicPr preferRelativeResize="0"/>
          <p:nvPr/>
        </p:nvPicPr>
        <p:blipFill rotWithShape="1">
          <a:blip r:embed="rId5">
            <a:alphaModFix/>
          </a:blip>
          <a:srcRect b="0" l="0" r="0" t="0"/>
          <a:stretch/>
        </p:blipFill>
        <p:spPr>
          <a:xfrm>
            <a:off x="788642" y="1850171"/>
            <a:ext cx="3554758" cy="5803684"/>
          </a:xfrm>
          <a:prstGeom prst="rect">
            <a:avLst/>
          </a:prstGeom>
          <a:noFill/>
          <a:ln>
            <a:noFill/>
          </a:ln>
        </p:spPr>
      </p:pic>
      <p:sp>
        <p:nvSpPr>
          <p:cNvPr id="1300" name="Google Shape;1300;p65"/>
          <p:cNvSpPr/>
          <p:nvPr/>
        </p:nvSpPr>
        <p:spPr>
          <a:xfrm>
            <a:off x="4191000" y="2766854"/>
            <a:ext cx="6736374" cy="39857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E12227"/>
                </a:solidFill>
                <a:latin typeface="Calibri"/>
                <a:ea typeface="Calibri"/>
                <a:cs typeface="Calibri"/>
                <a:sym typeface="Calibri"/>
              </a:rPr>
              <a:t>1. fāze: sapņotāja/vizionāra krēsls</a:t>
            </a:r>
            <a:endParaRPr b="1" sz="2400">
              <a:solidFill>
                <a:srgbClr val="E12227"/>
              </a:solidFill>
              <a:latin typeface="Calibri"/>
              <a:ea typeface="Calibri"/>
              <a:cs typeface="Calibri"/>
              <a:sym typeface="Calibri"/>
            </a:endParaRPr>
          </a:p>
          <a:p>
            <a:pPr indent="-342900" lvl="0" marL="342900" marR="0" rtl="0" algn="l">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mēs nākam klajā ar abstraktiem risinājumiem, kurus, šķiet, nav iespējams īstenot,</a:t>
            </a:r>
            <a:endParaRPr/>
          </a:p>
          <a:p>
            <a:pPr indent="-342900" lvl="0" marL="342900" marR="0" rtl="0" algn="l">
              <a:spcBef>
                <a:spcPts val="6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mēs sapņojam bez ierobežojumiem,</a:t>
            </a:r>
            <a:endParaRPr/>
          </a:p>
          <a:p>
            <a:pPr indent="-342900" lvl="0" marL="342900" marR="0" rtl="0" algn="l">
              <a:spcBef>
                <a:spcPts val="6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sniegtajiem ieteikumiem nav jāatbilst realitātei,</a:t>
            </a:r>
            <a:endParaRPr/>
          </a:p>
          <a:p>
            <a:pPr indent="-342900" lvl="0" marL="342900" marR="0" rtl="0" algn="l">
              <a:spcBef>
                <a:spcPts val="6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mēs visu pierakstām,</a:t>
            </a:r>
            <a:endParaRPr/>
          </a:p>
          <a:p>
            <a:pPr indent="-184150" lvl="0" marL="342900" marR="0" rtl="0" algn="l">
              <a:spcBef>
                <a:spcPts val="600"/>
              </a:spcBef>
              <a:spcAft>
                <a:spcPts val="0"/>
              </a:spcAft>
              <a:buClr>
                <a:schemeClr val="dk1"/>
              </a:buClr>
              <a:buSzPts val="2500"/>
              <a:buFont typeface="Calibri"/>
              <a:buNone/>
            </a:pPr>
            <a:r>
              <a:t/>
            </a:r>
            <a:endParaRPr sz="2500">
              <a:solidFill>
                <a:schemeClr val="dk1"/>
              </a:solidFill>
              <a:latin typeface="Calibri"/>
              <a:ea typeface="Calibri"/>
              <a:cs typeface="Calibri"/>
              <a:sym typeface="Calibri"/>
            </a:endParaRPr>
          </a:p>
          <a:p>
            <a:pPr indent="-342900" lvl="0" marL="342900" marR="0" rtl="0" algn="l">
              <a:spcBef>
                <a:spcPts val="6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dotās idejas nevar kritizēt - tam mums būs laiks pēdējā fāzē.</a:t>
            </a:r>
            <a:endParaRPr b="1" sz="2400">
              <a:solidFill>
                <a:srgbClr val="E12227"/>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29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300"/>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1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6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307" name="Google Shape;1307;p6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308" name="Google Shape;1308;p6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309" name="Google Shape;1309;p66"/>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pic>
        <p:nvPicPr>
          <p:cNvPr descr="C:\Users\Karolina Palimaka\AppData\Local\Microsoft\Windows\INetCache\IE\4XX94UDH\150px-Chair[1].png" id="1310" name="Google Shape;1310;p66"/>
          <p:cNvPicPr preferRelativeResize="0"/>
          <p:nvPr/>
        </p:nvPicPr>
        <p:blipFill rotWithShape="1">
          <a:blip r:embed="rId5">
            <a:alphaModFix/>
          </a:blip>
          <a:srcRect b="0" l="0" r="0" t="0"/>
          <a:stretch/>
        </p:blipFill>
        <p:spPr>
          <a:xfrm>
            <a:off x="979618" y="2209048"/>
            <a:ext cx="3439982" cy="5320504"/>
          </a:xfrm>
          <a:prstGeom prst="rect">
            <a:avLst/>
          </a:prstGeom>
          <a:noFill/>
          <a:ln>
            <a:noFill/>
          </a:ln>
        </p:spPr>
      </p:pic>
      <p:sp>
        <p:nvSpPr>
          <p:cNvPr id="1311" name="Google Shape;1311;p66"/>
          <p:cNvSpPr/>
          <p:nvPr/>
        </p:nvSpPr>
        <p:spPr>
          <a:xfrm>
            <a:off x="4184072" y="2279651"/>
            <a:ext cx="12808527" cy="51398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E12227"/>
                </a:solidFill>
                <a:latin typeface="Calibri"/>
                <a:ea typeface="Calibri"/>
                <a:cs typeface="Calibri"/>
                <a:sym typeface="Calibri"/>
              </a:rPr>
              <a:t>2. fāze: reālista krēsls (pazīstams arī kā pelēkā realitāte)</a:t>
            </a:r>
            <a:endParaRPr b="1" sz="2800">
              <a:solidFill>
                <a:srgbClr val="E12227"/>
              </a:solidFill>
              <a:latin typeface="Calibri"/>
              <a:ea typeface="Calibri"/>
              <a:cs typeface="Calibri"/>
              <a:sym typeface="Calibri"/>
            </a:endParaRPr>
          </a:p>
          <a:p>
            <a:pPr indent="-342900" lvl="0" marL="342900" marR="0" rtl="0" algn="l">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Mūsu idejas šajā posmā tiek izvērtētas.</a:t>
            </a:r>
            <a:endParaRPr/>
          </a:p>
          <a:p>
            <a:pPr indent="-342900" lvl="0" marL="342900" marR="0" rtl="0" algn="l">
              <a:spcBef>
                <a:spcPts val="0"/>
              </a:spcBef>
              <a:spcAft>
                <a:spcPts val="0"/>
              </a:spcAft>
              <a:buClr>
                <a:schemeClr val="dk1"/>
              </a:buClr>
              <a:buSzPts val="2500"/>
              <a:buFont typeface="Calibri"/>
              <a:buChar char="-"/>
            </a:pPr>
            <a:r>
              <a:rPr b="1" lang="en-US" sz="2500">
                <a:solidFill>
                  <a:schemeClr val="dk1"/>
                </a:solidFill>
                <a:latin typeface="Calibri"/>
                <a:ea typeface="Calibri"/>
                <a:cs typeface="Calibri"/>
                <a:sym typeface="Calibri"/>
              </a:rPr>
              <a:t>Mēs pārvēršam priekšlikumus īstenošanas plānā.</a:t>
            </a:r>
            <a:endParaRPr/>
          </a:p>
          <a:p>
            <a:pPr indent="-342900" lvl="0" marL="342900" marR="0" rtl="0" algn="l">
              <a:spcBef>
                <a:spcPts val="0"/>
              </a:spcBef>
              <a:spcAft>
                <a:spcPts val="0"/>
              </a:spcAft>
              <a:buClr>
                <a:srgbClr val="E12227"/>
              </a:buClr>
              <a:buSzPts val="2500"/>
              <a:buFont typeface="Calibri"/>
              <a:buChar char="-"/>
            </a:pPr>
            <a:r>
              <a:rPr b="1" lang="en-US" sz="2500">
                <a:solidFill>
                  <a:srgbClr val="E12227"/>
                </a:solidFill>
                <a:latin typeface="Calibri"/>
                <a:ea typeface="Calibri"/>
                <a:cs typeface="Calibri"/>
                <a:sym typeface="Calibri"/>
              </a:rPr>
              <a:t>Mēs soli pa solim analizējam - kam vajadzētu notikt, lai sapņotāja plāns kļūtu par realitāti (ignorējot tā vājās vietas).</a:t>
            </a:r>
            <a:endParaRPr/>
          </a:p>
          <a:p>
            <a:pPr indent="-342900" lvl="0" marL="342900" marR="0" rtl="0" algn="l">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Mēs nosakām, vai tie ir jāveic, kādi resursi ir nepieciešami to ieviešanai, kādi dati mums ir, kādi nav, kādam jāizskatās plānam un cik izmaksās tā īstenošana.</a:t>
            </a:r>
            <a:endParaRPr sz="2500">
              <a:solidFill>
                <a:schemeClr val="dk1"/>
              </a:solidFill>
              <a:latin typeface="Calibri"/>
              <a:ea typeface="Calibri"/>
              <a:cs typeface="Calibri"/>
              <a:sym typeface="Calibri"/>
            </a:endParaRPr>
          </a:p>
          <a:p>
            <a:pPr indent="-457200" lvl="0" marL="3948113" marR="0" rtl="0" algn="l">
              <a:spcBef>
                <a:spcPts val="0"/>
              </a:spcBef>
              <a:spcAft>
                <a:spcPts val="0"/>
              </a:spcAft>
              <a:buNone/>
            </a:pPr>
            <a:r>
              <a:rPr b="1" lang="en-US" sz="2500">
                <a:solidFill>
                  <a:schemeClr val="dk1"/>
                </a:solidFill>
                <a:latin typeface="Calibri"/>
                <a:ea typeface="Calibri"/>
                <a:cs typeface="Calibri"/>
                <a:sym typeface="Calibri"/>
              </a:rPr>
              <a:t>Daži atbalsta jautājumi:</a:t>
            </a:r>
            <a:endParaRPr/>
          </a:p>
          <a:p>
            <a:pPr indent="-457200" lvl="0" marL="3948113"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Kas nepieciešams idejas īstenošanai?</a:t>
            </a:r>
            <a:endParaRPr/>
          </a:p>
          <a:p>
            <a:pPr indent="-457200" lvl="0" marL="3948113"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Vai mums ir resursi, lai šo ideju īstenotu?</a:t>
            </a:r>
            <a:endParaRPr/>
          </a:p>
          <a:p>
            <a:pPr indent="-457200" lvl="0" marL="3948113"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Cik daudz jāstrādā, lai šo ideju īstenotu?</a:t>
            </a:r>
            <a:endParaRPr/>
          </a:p>
          <a:p>
            <a:pPr indent="-457200" lvl="0" marL="3948113"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Kādas ir izredzes gūt panākumus?</a:t>
            </a:r>
            <a:endParaRPr/>
          </a:p>
          <a:p>
            <a:pPr indent="-457200" lvl="0" marL="3948113" marR="0" rtl="0" algn="l">
              <a:spcBef>
                <a:spcPts val="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Vai ir iespējams īstenot katru atsevišķu teikumu?</a:t>
            </a:r>
            <a:endParaRPr sz="2400">
              <a:solidFill>
                <a:srgbClr val="E12227"/>
              </a:solidFill>
              <a:latin typeface="Calibri"/>
              <a:ea typeface="Calibri"/>
              <a:cs typeface="Calibri"/>
              <a:sym typeface="Calibri"/>
            </a:endParaRPr>
          </a:p>
        </p:txBody>
      </p:sp>
      <p:sp>
        <p:nvSpPr>
          <p:cNvPr id="1312" name="Google Shape;1312;p66"/>
          <p:cNvSpPr txBox="1"/>
          <p:nvPr/>
        </p:nvSpPr>
        <p:spPr>
          <a:xfrm>
            <a:off x="938055" y="1104900"/>
            <a:ext cx="16587945" cy="62966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Volta Disneja tehnika </a:t>
            </a:r>
            <a:r>
              <a:rPr b="1" lang="en-US" sz="3600">
                <a:solidFill>
                  <a:srgbClr val="243255"/>
                </a:solidFill>
                <a:latin typeface="Calibri"/>
                <a:ea typeface="Calibri"/>
                <a:cs typeface="Calibri"/>
                <a:sym typeface="Calibri"/>
              </a:rPr>
              <a:t>(pazīstama arī kā Trīs krēslu / istabu metode)</a:t>
            </a:r>
            <a:endParaRPr b="1" sz="36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310"/>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311">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1311">
                                            <p:txEl>
                                              <p:pRg end="1" st="1"/>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1311">
                                            <p:txEl>
                                              <p:pRg end="2" st="2"/>
                                            </p:txEl>
                                          </p:spTgt>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1311">
                                            <p:txEl>
                                              <p:pRg end="3" st="3"/>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1311">
                                            <p:txEl>
                                              <p:pRg end="4" st="4"/>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1311">
                                            <p:txEl>
                                              <p:pRg end="5" st="5"/>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1311">
                                            <p:txEl>
                                              <p:pRg end="6" st="6"/>
                                            </p:txEl>
                                          </p:spTgt>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500"/>
                                  </p:stCondLst>
                                  <p:childTnLst>
                                    <p:set>
                                      <p:cBhvr>
                                        <p:cTn dur="1" fill="hold">
                                          <p:stCondLst>
                                            <p:cond delay="0"/>
                                          </p:stCondLst>
                                        </p:cTn>
                                        <p:tgtEl>
                                          <p:spTgt spid="1311">
                                            <p:txEl>
                                              <p:pRg end="7" st="7"/>
                                            </p:txEl>
                                          </p:spTgt>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500"/>
                                  </p:stCondLst>
                                  <p:childTnLst>
                                    <p:set>
                                      <p:cBhvr>
                                        <p:cTn dur="1" fill="hold">
                                          <p:stCondLst>
                                            <p:cond delay="0"/>
                                          </p:stCondLst>
                                        </p:cTn>
                                        <p:tgtEl>
                                          <p:spTgt spid="1311">
                                            <p:txEl>
                                              <p:pRg end="8" st="8"/>
                                            </p:txEl>
                                          </p:spTgt>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500"/>
                                  </p:stCondLst>
                                  <p:childTnLst>
                                    <p:set>
                                      <p:cBhvr>
                                        <p:cTn dur="1" fill="hold">
                                          <p:stCondLst>
                                            <p:cond delay="0"/>
                                          </p:stCondLst>
                                        </p:cTn>
                                        <p:tgtEl>
                                          <p:spTgt spid="1311">
                                            <p:txEl>
                                              <p:pRg end="9" st="9"/>
                                            </p:txEl>
                                          </p:spTgt>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500"/>
                                  </p:stCondLst>
                                  <p:childTnLst>
                                    <p:set>
                                      <p:cBhvr>
                                        <p:cTn dur="1" fill="hold">
                                          <p:stCondLst>
                                            <p:cond delay="0"/>
                                          </p:stCondLst>
                                        </p:cTn>
                                        <p:tgtEl>
                                          <p:spTgt spid="1311">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6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319" name="Google Shape;1319;p6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320" name="Google Shape;1320;p6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321" name="Google Shape;1321;p67"/>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pic>
        <p:nvPicPr>
          <p:cNvPr descr="C:\Users\Karolina Palimaka\AppData\Local\Microsoft\Windows\INetCache\IE\CXOSSKWV\lossy-page1-1200px-Pinnstol_i_björk_-_Hallwylska_museet_-_108510.tif[1].jpg" id="1322" name="Google Shape;1322;p67"/>
          <p:cNvPicPr preferRelativeResize="0"/>
          <p:nvPr/>
        </p:nvPicPr>
        <p:blipFill rotWithShape="1">
          <a:blip r:embed="rId5">
            <a:alphaModFix/>
          </a:blip>
          <a:srcRect b="0" l="0" r="0" t="0"/>
          <a:stretch/>
        </p:blipFill>
        <p:spPr>
          <a:xfrm>
            <a:off x="851369" y="2179161"/>
            <a:ext cx="3949231" cy="5765877"/>
          </a:xfrm>
          <a:prstGeom prst="rect">
            <a:avLst/>
          </a:prstGeom>
          <a:noFill/>
          <a:ln>
            <a:noFill/>
          </a:ln>
        </p:spPr>
      </p:pic>
      <p:sp>
        <p:nvSpPr>
          <p:cNvPr id="1323" name="Google Shape;1323;p67"/>
          <p:cNvSpPr/>
          <p:nvPr/>
        </p:nvSpPr>
        <p:spPr>
          <a:xfrm>
            <a:off x="4163290" y="2209048"/>
            <a:ext cx="13210310" cy="49552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E12227"/>
                </a:solidFill>
                <a:latin typeface="Calibri"/>
                <a:ea typeface="Calibri"/>
                <a:cs typeface="Calibri"/>
                <a:sym typeface="Calibri"/>
              </a:rPr>
              <a:t>3. fāze: kritiķa krēsls</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Šī fāze ir laiks kritizēt visu, kas ir izdomāts un ierosināts;</a:t>
            </a:r>
            <a:endParaRPr/>
          </a:p>
          <a:p>
            <a:pPr indent="-457200" lvl="0" marL="457200" marR="0" rtl="0" algn="l">
              <a:spcBef>
                <a:spcPts val="0"/>
              </a:spcBef>
              <a:spcAft>
                <a:spcPts val="0"/>
              </a:spcAft>
              <a:buClr>
                <a:srgbClr val="E12227"/>
              </a:buClr>
              <a:buSzPts val="2800"/>
              <a:buFont typeface="Arial"/>
              <a:buChar char="•"/>
            </a:pPr>
            <a:r>
              <a:rPr lang="en-US" sz="2800">
                <a:solidFill>
                  <a:srgbClr val="E12227"/>
                </a:solidFill>
                <a:latin typeface="Calibri"/>
                <a:ea typeface="Calibri"/>
                <a:cs typeface="Calibri"/>
                <a:sym typeface="Calibri"/>
              </a:rPr>
              <a:t>Mūsu mērķis ir atrast visas iespējamās nepilnības, iespējamās problēmas, mazattīstītās jomas, mūsu idejas vājākās vietas.</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Mēs domājam, kas notiks nepareizi, kā mēs pieņemam, kas nedarbosies, kas neizdosies, lielākās briesmas - lai novērtētu, vai tas tiešām ir saprātīgs risinājums, ko īstenot praksē.</a:t>
            </a:r>
            <a:endParaRPr sz="2500">
              <a:solidFill>
                <a:schemeClr val="dk1"/>
              </a:solidFill>
              <a:latin typeface="Calibri"/>
              <a:ea typeface="Calibri"/>
              <a:cs typeface="Calibri"/>
              <a:sym typeface="Calibri"/>
            </a:endParaRPr>
          </a:p>
          <a:p>
            <a:pPr indent="0" lvl="0" marL="4217988" marR="0" rtl="0" algn="l">
              <a:spcBef>
                <a:spcPts val="0"/>
              </a:spcBef>
              <a:spcAft>
                <a:spcPts val="0"/>
              </a:spcAft>
              <a:buNone/>
            </a:pPr>
            <a:r>
              <a:rPr lang="en-US" sz="2400">
                <a:solidFill>
                  <a:schemeClr val="dk1"/>
                </a:solidFill>
                <a:latin typeface="Calibri"/>
                <a:ea typeface="Calibri"/>
                <a:cs typeface="Calibri"/>
                <a:sym typeface="Calibri"/>
              </a:rPr>
              <a:t>Jautājumi, kas palīdzēs šajā posmā:</a:t>
            </a:r>
            <a:endParaRPr/>
          </a:p>
          <a:p>
            <a:pPr indent="-457200" lvl="0" marL="4675188"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Kādi šķēršļi var rasties uzdevumu izpildes laikā?</a:t>
            </a:r>
            <a:endParaRPr/>
          </a:p>
          <a:p>
            <a:pPr indent="-457200" lvl="0" marL="4675188"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Kuri elementi ieviešanas laikā var radīt vislielākās problēmas?</a:t>
            </a:r>
            <a:endParaRPr/>
          </a:p>
          <a:p>
            <a:pPr indent="-457200" lvl="0" marL="4675188"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Kas varētu noiet greizi, pieņemot sliktāko scenāriju?</a:t>
            </a:r>
            <a:endParaRPr/>
          </a:p>
          <a:p>
            <a:pPr indent="-457200" lvl="0" marL="4675188"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Kas pietrūkst plānā?</a:t>
            </a:r>
            <a:endParaRPr b="1" sz="2400">
              <a:solidFill>
                <a:srgbClr val="E12227"/>
              </a:solidFill>
              <a:latin typeface="Calibri"/>
              <a:ea typeface="Calibri"/>
              <a:cs typeface="Calibri"/>
              <a:sym typeface="Calibri"/>
            </a:endParaRPr>
          </a:p>
        </p:txBody>
      </p:sp>
      <p:sp>
        <p:nvSpPr>
          <p:cNvPr id="1324" name="Google Shape;1324;p67"/>
          <p:cNvSpPr/>
          <p:nvPr/>
        </p:nvSpPr>
        <p:spPr>
          <a:xfrm>
            <a:off x="1295400" y="7625916"/>
            <a:ext cx="143129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rgbClr val="E12227"/>
                </a:solidFill>
                <a:latin typeface="Calibri"/>
                <a:ea typeface="Calibri"/>
                <a:cs typeface="Calibri"/>
                <a:sym typeface="Calibri"/>
              </a:rPr>
              <a:t>* Ir arī modifikācijas, kurās kritikas un reālistiskās fāzes tiks mainītas vietām, lai pirms reālu plānu formulēšanas definētu visus piedāvāto risinājumu kritiskos elementus.</a:t>
            </a:r>
            <a:endParaRPr i="1" sz="2000">
              <a:solidFill>
                <a:srgbClr val="E12227"/>
              </a:solidFill>
              <a:latin typeface="Calibri"/>
              <a:ea typeface="Calibri"/>
              <a:cs typeface="Calibri"/>
              <a:sym typeface="Calibri"/>
            </a:endParaRPr>
          </a:p>
        </p:txBody>
      </p:sp>
      <p:sp>
        <p:nvSpPr>
          <p:cNvPr id="1325" name="Google Shape;1325;p67"/>
          <p:cNvSpPr txBox="1"/>
          <p:nvPr/>
        </p:nvSpPr>
        <p:spPr>
          <a:xfrm>
            <a:off x="938055" y="1104900"/>
            <a:ext cx="16587945" cy="75277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800">
                <a:solidFill>
                  <a:srgbClr val="243255"/>
                </a:solidFill>
                <a:latin typeface="Calibri"/>
                <a:ea typeface="Calibri"/>
                <a:cs typeface="Calibri"/>
                <a:sym typeface="Calibri"/>
              </a:rPr>
              <a:t>Volta Disneja tehnika </a:t>
            </a:r>
            <a:r>
              <a:rPr b="1" lang="en-US" sz="3200">
                <a:solidFill>
                  <a:srgbClr val="243255"/>
                </a:solidFill>
                <a:latin typeface="Calibri"/>
                <a:ea typeface="Calibri"/>
                <a:cs typeface="Calibri"/>
                <a:sym typeface="Calibri"/>
              </a:rPr>
              <a:t>(pazīstama arī kā Trīs krēslu / istabu metode)</a:t>
            </a:r>
            <a:endParaRPr b="1" sz="32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32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p68"/>
          <p:cNvSpPr txBox="1"/>
          <p:nvPr/>
        </p:nvSpPr>
        <p:spPr>
          <a:xfrm>
            <a:off x="898648" y="1495097"/>
            <a:ext cx="16587945" cy="515141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E12227"/>
                </a:solidFill>
                <a:latin typeface="Calibri"/>
                <a:ea typeface="Calibri"/>
                <a:cs typeface="Calibri"/>
                <a:sym typeface="Calibri"/>
              </a:rPr>
              <a:t>Rīki, kas palīdz noteikt problēmu un tās cēloņus</a:t>
            </a:r>
            <a:endParaRPr b="1" sz="1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4000">
                <a:solidFill>
                  <a:srgbClr val="243255"/>
                </a:solidFill>
                <a:latin typeface="Calibri"/>
                <a:ea typeface="Calibri"/>
                <a:cs typeface="Calibri"/>
                <a:sym typeface="Calibri"/>
              </a:rPr>
              <a:t>Lorenco-Pareto diagramma</a:t>
            </a:r>
            <a:endParaRPr sz="2400">
              <a:solidFill>
                <a:schemeClr val="dk1"/>
              </a:solidFill>
              <a:latin typeface="Calibri"/>
              <a:ea typeface="Calibri"/>
              <a:cs typeface="Calibri"/>
              <a:sym typeface="Calibri"/>
            </a:endParaRPr>
          </a:p>
          <a:p>
            <a:pPr indent="0" lvl="0" marL="0" marR="0" rtl="0" algn="l">
              <a:spcBef>
                <a:spcPts val="600"/>
              </a:spcBef>
              <a:spcAft>
                <a:spcPts val="0"/>
              </a:spcAft>
              <a:buNone/>
            </a:pPr>
            <a:r>
              <a:rPr lang="en-US" sz="2400">
                <a:solidFill>
                  <a:schemeClr val="dk1"/>
                </a:solidFill>
                <a:latin typeface="Calibri"/>
                <a:ea typeface="Calibri"/>
                <a:cs typeface="Calibri"/>
                <a:sym typeface="Calibri"/>
              </a:rPr>
              <a:t>Vilfredo Pareto noteica 80/20 noteikumu.</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Pareto-Lorenca diagramma ļauj hierarhizēt faktorus, kas ietekmē analizējamo fenomenu.</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Lorenco-Pareto analīze ir izveidota tā, ka:</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Pareto diagramma ir grafisks veids, kā joslu diagrammā attēlot datus dilstošā veidā.</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Turklāt grafikā ir Lorenca līnija, kas iet gar histogrammas virsotnēm.</a:t>
            </a:r>
            <a:endParaRPr sz="2400">
              <a:solidFill>
                <a:schemeClr val="dk1"/>
              </a:solidFill>
              <a:latin typeface="Calibri"/>
              <a:ea typeface="Calibri"/>
              <a:cs typeface="Calibri"/>
              <a:sym typeface="Calibri"/>
            </a:endParaRPr>
          </a:p>
          <a:p>
            <a:pPr indent="0" lvl="0" marL="0" marR="0" rtl="0" algn="r">
              <a:spcBef>
                <a:spcPts val="0"/>
              </a:spcBef>
              <a:spcAft>
                <a:spcPts val="0"/>
              </a:spcAft>
              <a:buNone/>
            </a:pPr>
            <a:r>
              <a:rPr b="1" lang="en-US" sz="8000">
                <a:solidFill>
                  <a:schemeClr val="dk1"/>
                </a:solidFill>
                <a:latin typeface="Calibri"/>
                <a:ea typeface="Calibri"/>
                <a:cs typeface="Calibri"/>
                <a:sym typeface="Calibri"/>
              </a:rPr>
              <a:t> 20/80 likums</a:t>
            </a:r>
            <a:endParaRPr b="1" sz="8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32" name="Google Shape;1332;p6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333" name="Google Shape;1333;p6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334" name="Google Shape;1334;p6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335" name="Google Shape;1335;p68"/>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69"/>
          <p:cNvSpPr txBox="1"/>
          <p:nvPr/>
        </p:nvSpPr>
        <p:spPr>
          <a:xfrm>
            <a:off x="938055" y="1485900"/>
            <a:ext cx="16587945" cy="2609689"/>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4000">
                <a:solidFill>
                  <a:srgbClr val="E12227"/>
                </a:solidFill>
                <a:latin typeface="Calibri"/>
                <a:ea typeface="Calibri"/>
                <a:cs typeface="Calibri"/>
                <a:sym typeface="Calibri"/>
              </a:rPr>
              <a:t>Rīki, kas palīdz noteikt problēmu un tās cēloņus</a:t>
            </a:r>
            <a:endParaRPr b="1" sz="4000">
              <a:solidFill>
                <a:srgbClr val="E12227"/>
              </a:solidFill>
              <a:latin typeface="Calibri"/>
              <a:ea typeface="Calibri"/>
              <a:cs typeface="Calibri"/>
              <a:sym typeface="Calibri"/>
            </a:endParaRPr>
          </a:p>
          <a:p>
            <a:pPr indent="0" lvl="0" marL="12700" marR="0" rtl="0" algn="l">
              <a:lnSpc>
                <a:spcPct val="100000"/>
              </a:lnSpc>
              <a:spcBef>
                <a:spcPts val="110"/>
              </a:spcBef>
              <a:spcAft>
                <a:spcPts val="0"/>
              </a:spcAft>
              <a:buNone/>
            </a:pPr>
            <a:r>
              <a:t/>
            </a:r>
            <a:endParaRPr b="1" sz="1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4000">
                <a:solidFill>
                  <a:srgbClr val="243255"/>
                </a:solidFill>
                <a:latin typeface="Calibri"/>
                <a:ea typeface="Calibri"/>
                <a:cs typeface="Calibri"/>
                <a:sym typeface="Calibri"/>
              </a:rPr>
              <a:t>Lorenco-Pareto diagramma</a:t>
            </a:r>
            <a:endParaRPr sz="2400">
              <a:solidFill>
                <a:schemeClr val="dk1"/>
              </a:solidFill>
              <a:latin typeface="Calibri"/>
              <a:ea typeface="Calibri"/>
              <a:cs typeface="Calibri"/>
              <a:sym typeface="Calibri"/>
            </a:endParaRPr>
          </a:p>
          <a:p>
            <a:pPr indent="0" lvl="0" marL="0" marR="0" rtl="0" algn="l">
              <a:spcBef>
                <a:spcPts val="60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Lorenco-Pareto analīze – vizualizācija.</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Problēmu sastopamība.</a:t>
            </a:r>
            <a:endParaRPr sz="2400">
              <a:solidFill>
                <a:schemeClr val="dk1"/>
              </a:solidFill>
              <a:latin typeface="Calibri"/>
              <a:ea typeface="Calibri"/>
              <a:cs typeface="Calibri"/>
              <a:sym typeface="Calibri"/>
            </a:endParaRPr>
          </a:p>
        </p:txBody>
      </p:sp>
      <p:sp>
        <p:nvSpPr>
          <p:cNvPr id="1342" name="Google Shape;1342;p6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343" name="Google Shape;1343;p6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344" name="Google Shape;1344;p6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345" name="Google Shape;1345;p69"/>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graphicFrame>
        <p:nvGraphicFramePr>
          <p:cNvPr id="1346" name="Google Shape;1346;p69"/>
          <p:cNvGraphicFramePr/>
          <p:nvPr/>
        </p:nvGraphicFramePr>
        <p:xfrm>
          <a:off x="938055" y="4561950"/>
          <a:ext cx="3000000" cy="3000000"/>
        </p:xfrm>
        <a:graphic>
          <a:graphicData uri="http://schemas.openxmlformats.org/drawingml/2006/table">
            <a:tbl>
              <a:tblPr bandRow="1" firstRow="1">
                <a:noFill/>
                <a:tableStyleId>{740108F8-ECAD-4244-8B13-A9022247F67C}</a:tableStyleId>
              </a:tblPr>
              <a:tblGrid>
                <a:gridCol w="1645925"/>
              </a:tblGrid>
              <a:tr h="370850">
                <a:tc>
                  <a:txBody>
                    <a:bodyPr/>
                    <a:lstStyle/>
                    <a:p>
                      <a:pPr indent="0" lvl="0" marL="0" marR="0" rtl="0" algn="ctr">
                        <a:spcBef>
                          <a:spcPts val="0"/>
                        </a:spcBef>
                        <a:spcAft>
                          <a:spcPts val="0"/>
                        </a:spcAft>
                        <a:buNone/>
                      </a:pPr>
                      <a:r>
                        <a:rPr b="1" i="0" lang="en-US" sz="2000" u="none" cap="none" strike="noStrike">
                          <a:solidFill>
                            <a:srgbClr val="FFFFFF"/>
                          </a:solidFill>
                          <a:latin typeface="Calibri"/>
                          <a:ea typeface="Calibri"/>
                          <a:cs typeface="Calibri"/>
                          <a:sym typeface="Calibri"/>
                        </a:rPr>
                        <a:t>Category / Problem</a:t>
                      </a:r>
                      <a:endParaRPr/>
                    </a:p>
                  </a:txBody>
                  <a:tcPr marT="7625" marB="0" marR="7625" marL="7625" anchor="ctr"/>
                </a:tc>
              </a:tr>
              <a:tr h="370850">
                <a:tc>
                  <a:txBody>
                    <a:bodyPr/>
                    <a:lstStyle/>
                    <a:p>
                      <a:pPr indent="0" lvl="0" marL="0" marR="0" rtl="0" algn="l">
                        <a:spcBef>
                          <a:spcPts val="0"/>
                        </a:spcBef>
                        <a:spcAft>
                          <a:spcPts val="0"/>
                        </a:spcAft>
                        <a:buNone/>
                      </a:pPr>
                      <a:r>
                        <a:rPr b="0" i="0" lang="en-US" sz="2000" u="none" cap="none" strike="noStrike">
                          <a:solidFill>
                            <a:srgbClr val="000000"/>
                          </a:solidFill>
                          <a:latin typeface="Calibri"/>
                          <a:ea typeface="Calibri"/>
                          <a:cs typeface="Calibri"/>
                          <a:sym typeface="Calibri"/>
                        </a:rPr>
                        <a:t>Problem 1.</a:t>
                      </a:r>
                      <a:endParaRPr/>
                    </a:p>
                  </a:txBody>
                  <a:tcPr marT="7625" marB="0" marR="7625" marL="7625" anchor="b"/>
                </a:tc>
              </a:tr>
              <a:tr h="370850">
                <a:tc>
                  <a:txBody>
                    <a:bodyPr/>
                    <a:lstStyle/>
                    <a:p>
                      <a:pPr indent="0" lvl="0" marL="0" marR="0" rtl="0" algn="l">
                        <a:spcBef>
                          <a:spcPts val="0"/>
                        </a:spcBef>
                        <a:spcAft>
                          <a:spcPts val="0"/>
                        </a:spcAft>
                        <a:buNone/>
                      </a:pPr>
                      <a:r>
                        <a:rPr b="0" i="0" lang="en-US" sz="2000" u="none" cap="none" strike="noStrike">
                          <a:solidFill>
                            <a:srgbClr val="000000"/>
                          </a:solidFill>
                          <a:latin typeface="Calibri"/>
                          <a:ea typeface="Calibri"/>
                          <a:cs typeface="Calibri"/>
                          <a:sym typeface="Calibri"/>
                        </a:rPr>
                        <a:t>Problem 2.</a:t>
                      </a:r>
                      <a:endParaRPr/>
                    </a:p>
                  </a:txBody>
                  <a:tcPr marT="7625" marB="0" marR="7625" marL="7625" anchor="b"/>
                </a:tc>
              </a:tr>
              <a:tr h="370850">
                <a:tc>
                  <a:txBody>
                    <a:bodyPr/>
                    <a:lstStyle/>
                    <a:p>
                      <a:pPr indent="0" lvl="0" marL="0" marR="0" rtl="0" algn="l">
                        <a:spcBef>
                          <a:spcPts val="0"/>
                        </a:spcBef>
                        <a:spcAft>
                          <a:spcPts val="0"/>
                        </a:spcAft>
                        <a:buNone/>
                      </a:pPr>
                      <a:r>
                        <a:rPr b="0" i="0" lang="en-US" sz="2000" u="none" cap="none" strike="noStrike">
                          <a:solidFill>
                            <a:srgbClr val="000000"/>
                          </a:solidFill>
                          <a:latin typeface="Calibri"/>
                          <a:ea typeface="Calibri"/>
                          <a:cs typeface="Calibri"/>
                          <a:sym typeface="Calibri"/>
                        </a:rPr>
                        <a:t>Problem 3.</a:t>
                      </a:r>
                      <a:endParaRPr/>
                    </a:p>
                  </a:txBody>
                  <a:tcPr marT="7625" marB="0" marR="7625" marL="7625" anchor="b"/>
                </a:tc>
              </a:tr>
              <a:tr h="370850">
                <a:tc>
                  <a:txBody>
                    <a:bodyPr/>
                    <a:lstStyle/>
                    <a:p>
                      <a:pPr indent="0" lvl="0" marL="0" marR="0" rtl="0" algn="l">
                        <a:spcBef>
                          <a:spcPts val="0"/>
                        </a:spcBef>
                        <a:spcAft>
                          <a:spcPts val="0"/>
                        </a:spcAft>
                        <a:buNone/>
                      </a:pPr>
                      <a:r>
                        <a:rPr b="0" i="0" lang="en-US" sz="2000" u="none" cap="none" strike="noStrike">
                          <a:solidFill>
                            <a:srgbClr val="000000"/>
                          </a:solidFill>
                          <a:latin typeface="Calibri"/>
                          <a:ea typeface="Calibri"/>
                          <a:cs typeface="Calibri"/>
                          <a:sym typeface="Calibri"/>
                        </a:rPr>
                        <a:t>Problem 4.</a:t>
                      </a:r>
                      <a:endParaRPr/>
                    </a:p>
                  </a:txBody>
                  <a:tcPr marT="7625" marB="0" marR="7625" marL="7625" anchor="b"/>
                </a:tc>
              </a:tr>
              <a:tr h="370850">
                <a:tc>
                  <a:txBody>
                    <a:bodyPr/>
                    <a:lstStyle/>
                    <a:p>
                      <a:pPr indent="0" lvl="0" marL="0" marR="0" rtl="0" algn="l">
                        <a:spcBef>
                          <a:spcPts val="0"/>
                        </a:spcBef>
                        <a:spcAft>
                          <a:spcPts val="0"/>
                        </a:spcAft>
                        <a:buNone/>
                      </a:pPr>
                      <a:r>
                        <a:rPr b="0" i="0" lang="en-US" sz="2000" u="none" cap="none" strike="noStrike">
                          <a:solidFill>
                            <a:srgbClr val="000000"/>
                          </a:solidFill>
                          <a:latin typeface="Calibri"/>
                          <a:ea typeface="Calibri"/>
                          <a:cs typeface="Calibri"/>
                          <a:sym typeface="Calibri"/>
                        </a:rPr>
                        <a:t>Problem 5.</a:t>
                      </a:r>
                      <a:endParaRPr/>
                    </a:p>
                  </a:txBody>
                  <a:tcPr marT="7625" marB="0" marR="7625" marL="7625" anchor="b"/>
                </a:tc>
              </a:tr>
              <a:tr h="370850">
                <a:tc>
                  <a:txBody>
                    <a:bodyPr/>
                    <a:lstStyle/>
                    <a:p>
                      <a:pPr indent="0" lvl="0" marL="0" marR="0" rtl="0" algn="l">
                        <a:spcBef>
                          <a:spcPts val="0"/>
                        </a:spcBef>
                        <a:spcAft>
                          <a:spcPts val="0"/>
                        </a:spcAft>
                        <a:buNone/>
                      </a:pPr>
                      <a:r>
                        <a:rPr b="0" i="0" lang="en-US" sz="2000" u="none" cap="none" strike="noStrike">
                          <a:solidFill>
                            <a:srgbClr val="000000"/>
                          </a:solidFill>
                          <a:latin typeface="Calibri"/>
                          <a:ea typeface="Calibri"/>
                          <a:cs typeface="Calibri"/>
                          <a:sym typeface="Calibri"/>
                        </a:rPr>
                        <a:t>Problem 6.</a:t>
                      </a:r>
                      <a:endParaRPr/>
                    </a:p>
                  </a:txBody>
                  <a:tcPr marT="7625" marB="0" marR="7625" marL="7625" anchor="b"/>
                </a:tc>
              </a:tr>
            </a:tbl>
          </a:graphicData>
        </a:graphic>
      </p:graphicFrame>
      <p:graphicFrame>
        <p:nvGraphicFramePr>
          <p:cNvPr id="1347" name="Google Shape;1347;p69"/>
          <p:cNvGraphicFramePr/>
          <p:nvPr/>
        </p:nvGraphicFramePr>
        <p:xfrm>
          <a:off x="2614847" y="4561950"/>
          <a:ext cx="3000000" cy="3000000"/>
        </p:xfrm>
        <a:graphic>
          <a:graphicData uri="http://schemas.openxmlformats.org/drawingml/2006/table">
            <a:tbl>
              <a:tblPr bandRow="1" firstRow="1">
                <a:noFill/>
                <a:tableStyleId>{740108F8-ECAD-4244-8B13-A9022247F67C}</a:tableStyleId>
              </a:tblPr>
              <a:tblGrid>
                <a:gridCol w="1645925"/>
              </a:tblGrid>
              <a:tr h="370850">
                <a:tc>
                  <a:txBody>
                    <a:bodyPr/>
                    <a:lstStyle/>
                    <a:p>
                      <a:pPr indent="0" lvl="0" marL="0" marR="0" rtl="0" algn="ctr">
                        <a:spcBef>
                          <a:spcPts val="0"/>
                        </a:spcBef>
                        <a:spcAft>
                          <a:spcPts val="0"/>
                        </a:spcAft>
                        <a:buNone/>
                      </a:pPr>
                      <a:r>
                        <a:rPr b="1" i="0" lang="en-US" sz="2000" u="none" cap="none" strike="noStrike">
                          <a:solidFill>
                            <a:srgbClr val="FFFFFF"/>
                          </a:solidFill>
                          <a:latin typeface="Calibri"/>
                          <a:ea typeface="Calibri"/>
                          <a:cs typeface="Calibri"/>
                          <a:sym typeface="Calibri"/>
                        </a:rPr>
                        <a:t>Numerical value</a:t>
                      </a:r>
                      <a:endParaRPr b="1" i="0" sz="2000" u="none" cap="none" strike="noStrike">
                        <a:solidFill>
                          <a:srgbClr val="FFFFFF"/>
                        </a:solidFill>
                        <a:latin typeface="Calibri"/>
                        <a:ea typeface="Calibri"/>
                        <a:cs typeface="Calibri"/>
                        <a:sym typeface="Calibri"/>
                      </a:endParaRPr>
                    </a:p>
                  </a:txBody>
                  <a:tcPr marT="7625" marB="0" marR="7625" marL="7625" anchor="ctr"/>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346</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249</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205</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111</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72</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17</a:t>
                      </a:r>
                      <a:endParaRPr/>
                    </a:p>
                  </a:txBody>
                  <a:tcPr marT="7625" marB="0" marR="7625" marL="7625" anchor="b"/>
                </a:tc>
              </a:tr>
            </a:tbl>
          </a:graphicData>
        </a:graphic>
      </p:graphicFrame>
      <p:graphicFrame>
        <p:nvGraphicFramePr>
          <p:cNvPr id="1348" name="Google Shape;1348;p69"/>
          <p:cNvGraphicFramePr/>
          <p:nvPr/>
        </p:nvGraphicFramePr>
        <p:xfrm>
          <a:off x="6071231" y="4561950"/>
          <a:ext cx="3000000" cy="3000000"/>
        </p:xfrm>
        <a:graphic>
          <a:graphicData uri="http://schemas.openxmlformats.org/drawingml/2006/table">
            <a:tbl>
              <a:tblPr bandRow="1" firstRow="1">
                <a:noFill/>
                <a:tableStyleId>{740108F8-ECAD-4244-8B13-A9022247F67C}</a:tableStyleId>
              </a:tblPr>
              <a:tblGrid>
                <a:gridCol w="1645925"/>
              </a:tblGrid>
              <a:tr h="370850">
                <a:tc>
                  <a:txBody>
                    <a:bodyPr/>
                    <a:lstStyle/>
                    <a:p>
                      <a:pPr indent="0" lvl="0" marL="0" marR="0" rtl="0" algn="ctr">
                        <a:spcBef>
                          <a:spcPts val="0"/>
                        </a:spcBef>
                        <a:spcAft>
                          <a:spcPts val="0"/>
                        </a:spcAft>
                        <a:buNone/>
                      </a:pPr>
                      <a:r>
                        <a:rPr b="1" i="0" lang="en-US" sz="2000" u="none" cap="none" strike="noStrike">
                          <a:solidFill>
                            <a:srgbClr val="FFFFFF"/>
                          </a:solidFill>
                          <a:latin typeface="Calibri"/>
                          <a:ea typeface="Calibri"/>
                          <a:cs typeface="Calibri"/>
                          <a:sym typeface="Calibri"/>
                        </a:rPr>
                        <a:t>Percentage</a:t>
                      </a:r>
                      <a:endParaRPr b="1" i="0" sz="2000" u="none" cap="none" strike="noStrike">
                        <a:solidFill>
                          <a:srgbClr val="FFFFFF"/>
                        </a:solidFill>
                        <a:latin typeface="Calibri"/>
                        <a:ea typeface="Calibri"/>
                        <a:cs typeface="Calibri"/>
                        <a:sym typeface="Calibri"/>
                      </a:endParaRPr>
                    </a:p>
                    <a:p>
                      <a:pPr indent="0" lvl="0" marL="0" marR="0" rtl="0" algn="ctr">
                        <a:spcBef>
                          <a:spcPts val="0"/>
                        </a:spcBef>
                        <a:spcAft>
                          <a:spcPts val="0"/>
                        </a:spcAft>
                        <a:buNone/>
                      </a:pPr>
                      <a:r>
                        <a:t/>
                      </a:r>
                      <a:endParaRPr b="1" i="0" sz="2000" u="none" cap="none" strike="noStrike">
                        <a:solidFill>
                          <a:srgbClr val="FFFFFF"/>
                        </a:solidFill>
                        <a:latin typeface="Calibri"/>
                        <a:ea typeface="Calibri"/>
                        <a:cs typeface="Calibri"/>
                        <a:sym typeface="Calibri"/>
                      </a:endParaRPr>
                    </a:p>
                  </a:txBody>
                  <a:tcPr marT="7625" marB="0" marR="7625" marL="7625" anchor="ctr"/>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34,6%</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24,9%</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20,5%</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11,1%</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7,2%</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1,7%</a:t>
                      </a:r>
                      <a:endParaRPr/>
                    </a:p>
                  </a:txBody>
                  <a:tcPr marT="7625" marB="0" marR="7625" marL="7625" anchor="b"/>
                </a:tc>
              </a:tr>
            </a:tbl>
          </a:graphicData>
        </a:graphic>
      </p:graphicFrame>
      <p:graphicFrame>
        <p:nvGraphicFramePr>
          <p:cNvPr id="1349" name="Google Shape;1349;p69"/>
          <p:cNvGraphicFramePr/>
          <p:nvPr/>
        </p:nvGraphicFramePr>
        <p:xfrm>
          <a:off x="7799423" y="4561950"/>
          <a:ext cx="3000000" cy="3000000"/>
        </p:xfrm>
        <a:graphic>
          <a:graphicData uri="http://schemas.openxmlformats.org/drawingml/2006/table">
            <a:tbl>
              <a:tblPr bandRow="1" firstRow="1">
                <a:noFill/>
                <a:tableStyleId>{740108F8-ECAD-4244-8B13-A9022247F67C}</a:tableStyleId>
              </a:tblPr>
              <a:tblGrid>
                <a:gridCol w="1645925"/>
              </a:tblGrid>
              <a:tr h="370850">
                <a:tc>
                  <a:txBody>
                    <a:bodyPr/>
                    <a:lstStyle/>
                    <a:p>
                      <a:pPr indent="0" lvl="0" marL="0" marR="0" rtl="0" algn="ctr">
                        <a:spcBef>
                          <a:spcPts val="0"/>
                        </a:spcBef>
                        <a:spcAft>
                          <a:spcPts val="0"/>
                        </a:spcAft>
                        <a:buNone/>
                      </a:pPr>
                      <a:r>
                        <a:rPr b="1" i="0" lang="en-US" sz="2000" u="none" cap="none" strike="noStrike">
                          <a:solidFill>
                            <a:srgbClr val="FFFFFF"/>
                          </a:solidFill>
                          <a:latin typeface="Calibri"/>
                          <a:ea typeface="Calibri"/>
                          <a:cs typeface="Calibri"/>
                          <a:sym typeface="Calibri"/>
                        </a:rPr>
                        <a:t>Lorenzo curve</a:t>
                      </a:r>
                      <a:endParaRPr b="1" i="0" sz="2000" u="none" cap="none" strike="noStrike">
                        <a:solidFill>
                          <a:srgbClr val="FFFFFF"/>
                        </a:solidFill>
                        <a:latin typeface="Calibri"/>
                        <a:ea typeface="Calibri"/>
                        <a:cs typeface="Calibri"/>
                        <a:sym typeface="Calibri"/>
                      </a:endParaRPr>
                    </a:p>
                    <a:p>
                      <a:pPr indent="0" lvl="0" marL="0" marR="0" rtl="0" algn="ctr">
                        <a:spcBef>
                          <a:spcPts val="0"/>
                        </a:spcBef>
                        <a:spcAft>
                          <a:spcPts val="0"/>
                        </a:spcAft>
                        <a:buNone/>
                      </a:pPr>
                      <a:r>
                        <a:t/>
                      </a:r>
                      <a:endParaRPr b="1" i="0" sz="2000" u="none" cap="none" strike="noStrike">
                        <a:solidFill>
                          <a:srgbClr val="FFFFFF"/>
                        </a:solidFill>
                        <a:latin typeface="Calibri"/>
                        <a:ea typeface="Calibri"/>
                        <a:cs typeface="Calibri"/>
                        <a:sym typeface="Calibri"/>
                      </a:endParaRPr>
                    </a:p>
                  </a:txBody>
                  <a:tcPr marT="7625" marB="0" marR="7625" marL="7625" anchor="ctr"/>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34,6%</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59,5%</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80,0%</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91,1%</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98,3%</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100,0%</a:t>
                      </a:r>
                      <a:endParaRPr/>
                    </a:p>
                  </a:txBody>
                  <a:tcPr marT="7625" marB="0" marR="7625" marL="7625" anchor="b"/>
                </a:tc>
              </a:tr>
            </a:tbl>
          </a:graphicData>
        </a:graphic>
      </p:graphicFrame>
      <p:graphicFrame>
        <p:nvGraphicFramePr>
          <p:cNvPr id="1350" name="Google Shape;1350;p69"/>
          <p:cNvGraphicFramePr/>
          <p:nvPr/>
        </p:nvGraphicFramePr>
        <p:xfrm>
          <a:off x="4332775" y="4561950"/>
          <a:ext cx="3000000" cy="3000000"/>
        </p:xfrm>
        <a:graphic>
          <a:graphicData uri="http://schemas.openxmlformats.org/drawingml/2006/table">
            <a:tbl>
              <a:tblPr bandRow="1" firstRow="1">
                <a:noFill/>
                <a:tableStyleId>{740108F8-ECAD-4244-8B13-A9022247F67C}</a:tableStyleId>
              </a:tblPr>
              <a:tblGrid>
                <a:gridCol w="1645925"/>
              </a:tblGrid>
              <a:tr h="370850">
                <a:tc>
                  <a:txBody>
                    <a:bodyPr/>
                    <a:lstStyle/>
                    <a:p>
                      <a:pPr indent="0" lvl="0" marL="0" marR="0" rtl="0" algn="ctr">
                        <a:spcBef>
                          <a:spcPts val="0"/>
                        </a:spcBef>
                        <a:spcAft>
                          <a:spcPts val="0"/>
                        </a:spcAft>
                        <a:buNone/>
                      </a:pPr>
                      <a:r>
                        <a:rPr b="1" i="0" lang="en-US" sz="2000" u="none" cap="none" strike="noStrike">
                          <a:solidFill>
                            <a:srgbClr val="FFFFFF"/>
                          </a:solidFill>
                          <a:latin typeface="Calibri"/>
                          <a:ea typeface="Calibri"/>
                          <a:cs typeface="Calibri"/>
                          <a:sym typeface="Calibri"/>
                        </a:rPr>
                        <a:t>Cumulatively</a:t>
                      </a:r>
                      <a:endParaRPr b="1" i="0" sz="2000" u="none" cap="none" strike="noStrike">
                        <a:solidFill>
                          <a:srgbClr val="FFFFFF"/>
                        </a:solidFill>
                        <a:latin typeface="Calibri"/>
                        <a:ea typeface="Calibri"/>
                        <a:cs typeface="Calibri"/>
                        <a:sym typeface="Calibri"/>
                      </a:endParaRPr>
                    </a:p>
                    <a:p>
                      <a:pPr indent="0" lvl="0" marL="0" marR="0" rtl="0" algn="ctr">
                        <a:spcBef>
                          <a:spcPts val="0"/>
                        </a:spcBef>
                        <a:spcAft>
                          <a:spcPts val="0"/>
                        </a:spcAft>
                        <a:buNone/>
                      </a:pPr>
                      <a:r>
                        <a:t/>
                      </a:r>
                      <a:endParaRPr b="1" i="0" sz="2000" u="none" cap="none" strike="noStrike">
                        <a:solidFill>
                          <a:srgbClr val="FFFFFF"/>
                        </a:solidFill>
                        <a:latin typeface="Calibri"/>
                        <a:ea typeface="Calibri"/>
                        <a:cs typeface="Calibri"/>
                        <a:sym typeface="Calibri"/>
                      </a:endParaRPr>
                    </a:p>
                  </a:txBody>
                  <a:tcPr marT="7625" marB="0" marR="7625" marL="7625" anchor="ctr"/>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346</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595</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800</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911</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983</a:t>
                      </a:r>
                      <a:endParaRPr/>
                    </a:p>
                  </a:txBody>
                  <a:tcPr marT="7625" marB="0" marR="7625" marL="7625" anchor="b"/>
                </a:tc>
              </a:tr>
              <a:tr h="370850">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1000</a:t>
                      </a:r>
                      <a:endParaRPr/>
                    </a:p>
                  </a:txBody>
                  <a:tcPr marT="7625" marB="0" marR="7625" marL="7625" anchor="b"/>
                </a:tc>
              </a:tr>
            </a:tbl>
          </a:graphicData>
        </a:graphic>
      </p:graphicFrame>
      <p:cxnSp>
        <p:nvCxnSpPr>
          <p:cNvPr id="1351" name="Google Shape;1351;p69"/>
          <p:cNvCxnSpPr/>
          <p:nvPr/>
        </p:nvCxnSpPr>
        <p:spPr>
          <a:xfrm>
            <a:off x="1380447" y="6304345"/>
            <a:ext cx="7488832" cy="0"/>
          </a:xfrm>
          <a:prstGeom prst="straightConnector1">
            <a:avLst/>
          </a:prstGeom>
          <a:noFill/>
          <a:ln cap="flat" cmpd="sng" w="28575">
            <a:solidFill>
              <a:srgbClr val="C00000"/>
            </a:solidFill>
            <a:prstDash val="solid"/>
            <a:round/>
            <a:headEnd len="sm" w="sm" type="none"/>
            <a:tailEnd len="sm" w="sm" type="none"/>
          </a:ln>
        </p:spPr>
      </p:cxnSp>
      <p:graphicFrame>
        <p:nvGraphicFramePr>
          <p:cNvPr id="1352" name="Google Shape;1352;p69"/>
          <p:cNvGraphicFramePr/>
          <p:nvPr/>
        </p:nvGraphicFramePr>
        <p:xfrm>
          <a:off x="9906000" y="2880518"/>
          <a:ext cx="8229600" cy="4525963"/>
        </p:xfrm>
        <a:graphic>
          <a:graphicData uri="http://schemas.openxmlformats.org/drawingml/2006/chart">
            <c:chart r:id="rId5"/>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34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34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1350"/>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1348"/>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1349"/>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1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nvSpPr>
        <p:spPr>
          <a:xfrm>
            <a:off x="938055" y="1485900"/>
            <a:ext cx="16587945" cy="2835392"/>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E12227"/>
                </a:solidFill>
                <a:latin typeface="Calibri"/>
                <a:ea typeface="Calibri"/>
                <a:cs typeface="Calibri"/>
                <a:sym typeface="Calibri"/>
              </a:rPr>
              <a:t>Komplicētu problēmu risināšanas soļi</a:t>
            </a:r>
            <a:endParaRPr b="1" sz="1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4000">
                <a:solidFill>
                  <a:srgbClr val="243255"/>
                </a:solidFill>
                <a:latin typeface="Calibri"/>
                <a:ea typeface="Calibri"/>
                <a:cs typeface="Calibri"/>
                <a:sym typeface="Calibri"/>
              </a:rPr>
              <a:t>1. Problēmas un tās cēloņu identificēšana</a:t>
            </a:r>
            <a:endParaRPr sz="2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Komplicētai problēmai ir daudz iemeslu.</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Daži no cēloņiem var būt viegli identificējami, bet citi var būt slēpti.</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Var būt cēloņi, kas ir citu iemeslu sekas (slikts komandas locekļa sniegums var būt viņa prasmju trūkuma sekas nepareizas darbinieku pieņemšanas rezultātā).</a:t>
            </a:r>
            <a:endParaRPr sz="2500">
              <a:solidFill>
                <a:schemeClr val="dk1"/>
              </a:solidFill>
              <a:latin typeface="Calibri"/>
              <a:ea typeface="Calibri"/>
              <a:cs typeface="Calibri"/>
              <a:sym typeface="Calibri"/>
            </a:endParaRPr>
          </a:p>
        </p:txBody>
      </p:sp>
      <p:sp>
        <p:nvSpPr>
          <p:cNvPr id="203" name="Google Shape;203;p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04" name="Google Shape;204;p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05" name="Google Shape;205;p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06" name="Google Shape;206;p7"/>
          <p:cNvSpPr txBox="1"/>
          <p:nvPr/>
        </p:nvSpPr>
        <p:spPr>
          <a:xfrm>
            <a:off x="960801" y="5259310"/>
            <a:ext cx="16412799" cy="2373727"/>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Piemērs</a:t>
            </a:r>
            <a:endParaRPr b="1" sz="4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t/>
            </a:r>
            <a:endParaRPr sz="1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Konsultāciju firmas mērķis ir uzlabot spēju patstāvīgi iekļūt tirgū un veidot zīmolu.</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Tai ir jāattīsta pašizpausmes kultūra un ātra reakcija uz jaunām iespējām.</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Personālam ir jāapgūst informācijas prasmes, jāsāk lietot jaunas tehnoloģijas un jāattīsta vai jāpārveido daži organizatoriskie procesi.</a:t>
            </a:r>
            <a:endParaRPr sz="2500">
              <a:solidFill>
                <a:schemeClr val="dk1"/>
              </a:solidFill>
              <a:latin typeface="Calibri"/>
              <a:ea typeface="Calibri"/>
              <a:cs typeface="Calibri"/>
              <a:sym typeface="Calibri"/>
            </a:endParaRPr>
          </a:p>
        </p:txBody>
      </p:sp>
      <p:sp>
        <p:nvSpPr>
          <p:cNvPr id="207" name="Google Shape;207;p7"/>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20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70"/>
          <p:cNvSpPr txBox="1"/>
          <p:nvPr/>
        </p:nvSpPr>
        <p:spPr>
          <a:xfrm>
            <a:off x="938055" y="1485900"/>
            <a:ext cx="16587945" cy="3717684"/>
          </a:xfrm>
          <a:prstGeom prst="rect">
            <a:avLst/>
          </a:prstGeom>
          <a:noFill/>
          <a:ln>
            <a:noFill/>
          </a:ln>
        </p:spPr>
        <p:txBody>
          <a:bodyPr anchorCtr="0" anchor="t" bIns="0" lIns="0" spcFirstLastPara="1" rIns="0" wrap="square" tIns="13950">
            <a:spAutoFit/>
          </a:bodyPr>
          <a:lstStyle/>
          <a:p>
            <a:pPr indent="0" lvl="0" marL="12700" marR="0" rtl="0" algn="l">
              <a:spcBef>
                <a:spcPts val="0"/>
              </a:spcBef>
              <a:spcAft>
                <a:spcPts val="0"/>
              </a:spcAft>
              <a:buNone/>
            </a:pPr>
            <a:r>
              <a:rPr b="1" lang="en-US" sz="4000">
                <a:solidFill>
                  <a:srgbClr val="E12227"/>
                </a:solidFill>
                <a:latin typeface="Calibri"/>
                <a:ea typeface="Calibri"/>
                <a:cs typeface="Calibri"/>
                <a:sym typeface="Calibri"/>
              </a:rPr>
              <a:t>Rīki, kas palīdz noteikt problēmu un tās cēloņus</a:t>
            </a:r>
            <a:endParaRPr/>
          </a:p>
          <a:p>
            <a:pPr indent="0" lvl="0" marL="12700" marR="0" rtl="0" algn="l">
              <a:lnSpc>
                <a:spcPct val="100000"/>
              </a:lnSpc>
              <a:spcBef>
                <a:spcPts val="110"/>
              </a:spcBef>
              <a:spcAft>
                <a:spcPts val="0"/>
              </a:spcAft>
              <a:buNone/>
            </a:pPr>
            <a:r>
              <a:t/>
            </a:r>
            <a:endParaRPr b="1" sz="1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rPr b="1" lang="en-US" sz="4000">
                <a:solidFill>
                  <a:srgbClr val="243255"/>
                </a:solidFill>
                <a:latin typeface="Calibri"/>
                <a:ea typeface="Calibri"/>
                <a:cs typeface="Calibri"/>
                <a:sym typeface="Calibri"/>
              </a:rPr>
              <a:t>Lorenco-Pareto diagramma</a:t>
            </a:r>
            <a:endParaRPr sz="2400">
              <a:solidFill>
                <a:schemeClr val="dk1"/>
              </a:solidFill>
              <a:latin typeface="Calibri"/>
              <a:ea typeface="Calibri"/>
              <a:cs typeface="Calibri"/>
              <a:sym typeface="Calibri"/>
            </a:endParaRPr>
          </a:p>
          <a:p>
            <a:pPr indent="0" lvl="0" marL="0" marR="0" rtl="0" algn="l">
              <a:spcBef>
                <a:spcPts val="60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PRIEKŠROCĪBAS:</a:t>
            </a:r>
            <a:endParaRPr b="1"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efektīva problēmu risināšana, piešķirot tām prioritāti atbilstoši svarīgākajiem cēloņiem,</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ātri norāda prioritātes, uz kurām mums būtu jākoncentrējas, lai pēc iespējas samazinātu problēmu,</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ļauj prasmīgi koncentrēt resursus viena cēloņa novēršanai, lai izvairītos no resursu izkliedēšanas visiem cēloņiem vienlaikus,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saziņas veicināšana un vienkārša, grafiska prezentācija, kur koncentrēt spēkus.</a:t>
            </a:r>
            <a:endParaRPr sz="2400">
              <a:solidFill>
                <a:schemeClr val="dk1"/>
              </a:solidFill>
              <a:latin typeface="Calibri"/>
              <a:ea typeface="Calibri"/>
              <a:cs typeface="Calibri"/>
              <a:sym typeface="Calibri"/>
            </a:endParaRPr>
          </a:p>
        </p:txBody>
      </p:sp>
      <p:sp>
        <p:nvSpPr>
          <p:cNvPr id="1359" name="Google Shape;1359;p7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360" name="Google Shape;1360;p7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361" name="Google Shape;1361;p7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362" name="Google Shape;1362;p70"/>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
        <p:nvSpPr>
          <p:cNvPr id="1363" name="Google Shape;1363;p70"/>
          <p:cNvSpPr/>
          <p:nvPr/>
        </p:nvSpPr>
        <p:spPr>
          <a:xfrm>
            <a:off x="107462" y="7280846"/>
            <a:ext cx="754393" cy="754393"/>
          </a:xfrm>
          <a:prstGeom prst="ellipse">
            <a:avLst/>
          </a:prstGeom>
          <a:solidFill>
            <a:srgbClr val="2432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243255"/>
              </a:solidFill>
              <a:latin typeface="Calibri"/>
              <a:ea typeface="Calibri"/>
              <a:cs typeface="Calibri"/>
              <a:sym typeface="Calibri"/>
            </a:endParaRPr>
          </a:p>
        </p:txBody>
      </p:sp>
      <p:sp>
        <p:nvSpPr>
          <p:cNvPr id="1364" name="Google Shape;1364;p70"/>
          <p:cNvSpPr/>
          <p:nvPr/>
        </p:nvSpPr>
        <p:spPr>
          <a:xfrm>
            <a:off x="942720" y="6896638"/>
            <a:ext cx="9144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3 Powerful Ways To Use The 80/20 Rule:</a:t>
            </a:r>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5">
                  <a:extLst>
                    <a:ext uri="{A12FA001-AC4F-418D-AE19-62706E023703}">
                      <ahyp:hlinkClr val="tx"/>
                    </a:ext>
                  </a:extLst>
                </a:hlinkClick>
              </a:rPr>
              <a:t>https://www.youtube.com/watch?v=nJIJtWuAbBc</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How to Use the 80/20 Rule - 5 WAYS with Examples|The Pareto Principle:</a:t>
            </a:r>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6">
                  <a:extLst>
                    <a:ext uri="{A12FA001-AC4F-418D-AE19-62706E023703}">
                      <ahyp:hlinkClr val="tx"/>
                    </a:ext>
                  </a:extLst>
                </a:hlinkClick>
              </a:rPr>
              <a:t>https://www.youtube.com/watch?v=TqI6Axe_ZOk</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Improve Your Productivity With the 80/20 Rule:</a:t>
            </a:r>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7">
                  <a:extLst>
                    <a:ext uri="{A12FA001-AC4F-418D-AE19-62706E023703}">
                      <ahyp:hlinkClr val="tx"/>
                    </a:ext>
                  </a:extLst>
                </a:hlinkClick>
              </a:rPr>
              <a:t>https://www.youtube.com/watch?v=zPoA6dzKmtg</a:t>
            </a:r>
            <a:r>
              <a:rPr lang="en-US" sz="1600">
                <a:solidFill>
                  <a:schemeClr val="dk1"/>
                </a:solidFill>
                <a:latin typeface="Calibri"/>
                <a:ea typeface="Calibri"/>
                <a:cs typeface="Calibri"/>
                <a:sym typeface="Calibri"/>
              </a:rPr>
              <a:t> </a:t>
            </a:r>
            <a:endParaRPr sz="1600" u="sng">
              <a:solidFill>
                <a:schemeClr val="dk1"/>
              </a:solidFill>
              <a:latin typeface="Calibri"/>
              <a:ea typeface="Calibri"/>
              <a:cs typeface="Calibri"/>
              <a:sym typeface="Calibri"/>
            </a:endParaRPr>
          </a:p>
        </p:txBody>
      </p:sp>
      <p:sp>
        <p:nvSpPr>
          <p:cNvPr id="1365" name="Google Shape;1365;p70"/>
          <p:cNvSpPr/>
          <p:nvPr/>
        </p:nvSpPr>
        <p:spPr>
          <a:xfrm>
            <a:off x="281966" y="7509446"/>
            <a:ext cx="411575" cy="344044"/>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36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36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1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0" name="Shape 1370"/>
        <p:cNvGrpSpPr/>
        <p:nvPr/>
      </p:nvGrpSpPr>
      <p:grpSpPr>
        <a:xfrm>
          <a:off x="0" y="0"/>
          <a:ext cx="0" cy="0"/>
          <a:chOff x="0" y="0"/>
          <a:chExt cx="0" cy="0"/>
        </a:xfrm>
      </p:grpSpPr>
      <p:sp>
        <p:nvSpPr>
          <p:cNvPr id="1371" name="Google Shape;1371;p71"/>
          <p:cNvSpPr/>
          <p:nvPr/>
        </p:nvSpPr>
        <p:spPr>
          <a:xfrm>
            <a:off x="6172200" y="9185519"/>
            <a:ext cx="11963400" cy="9525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72" name="Google Shape;1372;p71"/>
          <p:cNvSpPr txBox="1"/>
          <p:nvPr>
            <p:ph type="title"/>
          </p:nvPr>
        </p:nvSpPr>
        <p:spPr>
          <a:xfrm>
            <a:off x="5715000" y="3924300"/>
            <a:ext cx="11506200" cy="1397819"/>
          </a:xfrm>
          <a:prstGeom prst="rect">
            <a:avLst/>
          </a:prstGeom>
          <a:noFill/>
          <a:ln>
            <a:noFill/>
          </a:ln>
        </p:spPr>
        <p:txBody>
          <a:bodyPr anchorCtr="0" anchor="t" bIns="0" lIns="0" spcFirstLastPara="1" rIns="0" wrap="square" tIns="12700">
            <a:spAutoFit/>
          </a:bodyPr>
          <a:lstStyle/>
          <a:p>
            <a:pPr indent="0" lvl="0" marL="0" rtl="0" algn="ctr">
              <a:spcBef>
                <a:spcPts val="0"/>
              </a:spcBef>
              <a:spcAft>
                <a:spcPts val="0"/>
              </a:spcAft>
              <a:buNone/>
            </a:pPr>
            <a:r>
              <a:rPr lang="en-US"/>
              <a:t>Paldies!</a:t>
            </a:r>
            <a:endParaRPr/>
          </a:p>
        </p:txBody>
      </p:sp>
      <p:pic>
        <p:nvPicPr>
          <p:cNvPr id="1373" name="Google Shape;1373;p71"/>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1374" name="Google Shape;1374;p71"/>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1375" name="Google Shape;1375;p71"/>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1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8"/>
          <p:cNvSpPr txBox="1"/>
          <p:nvPr/>
        </p:nvSpPr>
        <p:spPr>
          <a:xfrm>
            <a:off x="938055" y="1485900"/>
            <a:ext cx="8739345" cy="2899512"/>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Ļaunās problēmas</a:t>
            </a:r>
            <a:endParaRPr b="1" sz="4000">
              <a:solidFill>
                <a:srgbClr val="243255"/>
              </a:solidFill>
              <a:latin typeface="Calibri"/>
              <a:ea typeface="Calibri"/>
              <a:cs typeface="Calibri"/>
              <a:sym typeface="Calibri"/>
            </a:endParaRPr>
          </a:p>
          <a:p>
            <a:pPr indent="0" lvl="0" marL="12700" marR="0" rtl="0" algn="l">
              <a:lnSpc>
                <a:spcPct val="100000"/>
              </a:lnSpc>
              <a:spcBef>
                <a:spcPts val="110"/>
              </a:spcBef>
              <a:spcAft>
                <a:spcPts val="0"/>
              </a:spcAft>
              <a:buNone/>
            </a:pPr>
            <a:r>
              <a:t/>
            </a:r>
            <a:endParaRPr sz="2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Ļaunās problēmas gadījumā problēmas simptomi kļūst arī par tās cēloņiem.</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Tas padara tos daudz grūtāk saprotamus un atrisināmus. Šāda veida problēmas ir spirāles, kurās jebkurš nepareizs risinājums pasliktina problēmu.</a:t>
            </a:r>
            <a:endParaRPr sz="2500">
              <a:solidFill>
                <a:schemeClr val="dk1"/>
              </a:solidFill>
              <a:latin typeface="Calibri"/>
              <a:ea typeface="Calibri"/>
              <a:cs typeface="Calibri"/>
              <a:sym typeface="Calibri"/>
            </a:endParaRPr>
          </a:p>
        </p:txBody>
      </p:sp>
      <p:sp>
        <p:nvSpPr>
          <p:cNvPr id="214" name="Google Shape;214;p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15" name="Google Shape;215;p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16" name="Google Shape;216;p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17" name="Google Shape;217;p8"/>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a:off x="9850755" y="2447924"/>
            <a:ext cx="8001000" cy="5653895"/>
          </a:xfrm>
          <a:prstGeom prst="rect">
            <a:avLst/>
          </a:prstGeom>
          <a:solidFill>
            <a:schemeClr val="lt1"/>
          </a:solidFill>
          <a:ln cap="flat" cmpd="sng" w="381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185738" marR="0" rtl="0" algn="l">
              <a:lnSpc>
                <a:spcPct val="90000"/>
              </a:lnSpc>
              <a:spcBef>
                <a:spcPts val="0"/>
              </a:spcBef>
              <a:spcAft>
                <a:spcPts val="0"/>
              </a:spcAft>
              <a:buNone/>
            </a:pPr>
            <a:r>
              <a:rPr b="1" lang="en-US" sz="2500">
                <a:solidFill>
                  <a:schemeClr val="dk1"/>
                </a:solidFill>
                <a:latin typeface="Calibri"/>
                <a:ea typeface="Calibri"/>
                <a:cs typeface="Calibri"/>
                <a:sym typeface="Calibri"/>
              </a:rPr>
              <a:t>Ļaunu problēmu raksturojums</a:t>
            </a:r>
            <a:endParaRPr b="1" sz="2500">
              <a:solidFill>
                <a:schemeClr val="dk1"/>
              </a:solidFill>
              <a:latin typeface="Calibri"/>
              <a:ea typeface="Calibri"/>
              <a:cs typeface="Calibri"/>
              <a:sym typeface="Calibri"/>
            </a:endParaRPr>
          </a:p>
          <a:p>
            <a:pPr indent="-442913" lvl="0" marL="628650" marR="0" rtl="0" algn="l">
              <a:lnSpc>
                <a:spcPct val="90000"/>
              </a:lnSpc>
              <a:spcBef>
                <a:spcPts val="875"/>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Grūtības definēt problēmu;</a:t>
            </a:r>
            <a:endParaRPr/>
          </a:p>
          <a:p>
            <a:pPr indent="-442913" lvl="0" marL="628650" marR="0" rtl="0" algn="l">
              <a:lnSpc>
                <a:spcPct val="90000"/>
              </a:lnSpc>
              <a:spcBef>
                <a:spcPts val="805"/>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Grūtības noteikt, vai problēma ir pilnībā atrisināta. Dažreiz pastāvīgs risinājums nav iespējams;</a:t>
            </a:r>
            <a:endParaRPr/>
          </a:p>
          <a:p>
            <a:pPr indent="-442913" lvl="0" marL="628650" marR="0" rtl="0" algn="l">
              <a:lnSpc>
                <a:spcPct val="90000"/>
              </a:lnSpc>
              <a:spcBef>
                <a:spcPts val="805"/>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Nav skaidru pareizo vai nepareizo risinājumu;</a:t>
            </a:r>
            <a:endParaRPr/>
          </a:p>
          <a:p>
            <a:pPr indent="-442913" lvl="0" marL="628650" marR="0" rtl="0" algn="l">
              <a:lnSpc>
                <a:spcPct val="90000"/>
              </a:lnSpc>
              <a:spcBef>
                <a:spcPts val="805"/>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Ierobežotas iespējas izmantot iegūtās zināšanas no iepriekšējiem panākumiem jaunu problēmu risināšanā;</a:t>
            </a:r>
            <a:endParaRPr/>
          </a:p>
          <a:p>
            <a:pPr indent="-442913" lvl="0" marL="628650" marR="0" rtl="0" algn="l">
              <a:lnSpc>
                <a:spcPct val="90000"/>
              </a:lnSpc>
              <a:spcBef>
                <a:spcPts val="805"/>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Katra problēma ir unikāla, un iepriekšējie vai līdzīgi mēģinājumi atrisināt problēmu var nebūt efektīvi;</a:t>
            </a:r>
            <a:endParaRPr/>
          </a:p>
          <a:p>
            <a:pPr indent="-442913" lvl="0" marL="628650" marR="0" rtl="0" algn="l">
              <a:lnSpc>
                <a:spcPct val="90000"/>
              </a:lnSpc>
              <a:spcBef>
                <a:spcPts val="805"/>
              </a:spcBef>
              <a:spcAft>
                <a:spcPts val="0"/>
              </a:spcAft>
              <a:buClr>
                <a:schemeClr val="dk1"/>
              </a:buClr>
              <a:buSzPts val="2300"/>
              <a:buFont typeface="Calibri"/>
              <a:buAutoNum type="arabicPeriod"/>
            </a:pPr>
            <a:r>
              <a:rPr lang="en-US" sz="2300">
                <a:solidFill>
                  <a:schemeClr val="dk1"/>
                </a:solidFill>
                <a:latin typeface="Calibri"/>
                <a:ea typeface="Calibri"/>
                <a:cs typeface="Calibri"/>
                <a:sym typeface="Calibri"/>
              </a:rPr>
              <a:t>Ir pārāk daudz iespējamo risinājumu, lai tos uzskaitītu un salīdzinātu racionālā veidā.</a:t>
            </a:r>
            <a:br>
              <a:rPr lang="en-US" sz="2300">
                <a:solidFill>
                  <a:schemeClr val="dk1"/>
                </a:solidFill>
                <a:latin typeface="Calibri"/>
                <a:ea typeface="Calibri"/>
                <a:cs typeface="Calibri"/>
                <a:sym typeface="Calibri"/>
              </a:rPr>
            </a:br>
            <a:endParaRPr sz="3500">
              <a:solidFill>
                <a:schemeClr val="dk1"/>
              </a:solidFill>
              <a:latin typeface="Calibri"/>
              <a:ea typeface="Calibri"/>
              <a:cs typeface="Calibri"/>
              <a:sym typeface="Calibri"/>
            </a:endParaRPr>
          </a:p>
          <a:p>
            <a:pPr indent="0" lvl="0" marL="185737" marR="0" rtl="0" algn="r">
              <a:lnSpc>
                <a:spcPct val="90000"/>
              </a:lnSpc>
              <a:spcBef>
                <a:spcPts val="805"/>
              </a:spcBef>
              <a:spcAft>
                <a:spcPts val="0"/>
              </a:spcAft>
              <a:buNone/>
            </a:pPr>
            <a:r>
              <a:rPr lang="en-US" sz="2300">
                <a:solidFill>
                  <a:schemeClr val="dk1"/>
                </a:solidFill>
                <a:latin typeface="Calibri"/>
                <a:ea typeface="Calibri"/>
                <a:cs typeface="Calibri"/>
                <a:sym typeface="Calibri"/>
              </a:rPr>
              <a:t>H.W. Rittel and M.M. Webber (1973) </a:t>
            </a:r>
            <a:endParaRPr sz="2200">
              <a:solidFill>
                <a:schemeClr val="dk1"/>
              </a:solidFill>
              <a:latin typeface="Calibri"/>
              <a:ea typeface="Calibri"/>
              <a:cs typeface="Calibri"/>
              <a:sym typeface="Calibri"/>
            </a:endParaRPr>
          </a:p>
        </p:txBody>
      </p:sp>
      <p:sp>
        <p:nvSpPr>
          <p:cNvPr id="219" name="Google Shape;219;p8"/>
          <p:cNvSpPr txBox="1"/>
          <p:nvPr/>
        </p:nvSpPr>
        <p:spPr>
          <a:xfrm>
            <a:off x="938054" y="4782956"/>
            <a:ext cx="8739345" cy="234807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2500">
                <a:solidFill>
                  <a:schemeClr val="dk1"/>
                </a:solidFill>
                <a:latin typeface="Calibri"/>
                <a:ea typeface="Calibri"/>
                <a:cs typeface="Calibri"/>
                <a:sym typeface="Calibri"/>
              </a:rPr>
              <a:t>Kā tiek risināti patiesie problēmu cēloņi?</a:t>
            </a:r>
            <a:endParaRPr sz="1000">
              <a:solidFill>
                <a:schemeClr val="dk1"/>
              </a:solidFill>
              <a:latin typeface="Calibri"/>
              <a:ea typeface="Calibri"/>
              <a:cs typeface="Calibri"/>
              <a:sym typeface="Calibri"/>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Izpratne par dažādām problēmām, to cēloņiem un simptomiem kļūst daudz nepieciešamāka un grūtāka, risinot «komplicētas" un ļaunas problēmas.</a:t>
            </a:r>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Jāatceras, ka nepareiza simptoma noteikšana var tikai pasliktināt risināmo problēmu.</a:t>
            </a:r>
            <a:endParaRPr sz="2500">
              <a:solidFill>
                <a:srgbClr val="002060"/>
              </a:solidFill>
              <a:latin typeface="Calibri"/>
              <a:ea typeface="Calibri"/>
              <a:cs typeface="Calibri"/>
              <a:sym typeface="Calibri"/>
            </a:endParaRPr>
          </a:p>
        </p:txBody>
      </p:sp>
      <p:sp>
        <p:nvSpPr>
          <p:cNvPr id="220" name="Google Shape;220;p8"/>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21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txBox="1"/>
          <p:nvPr/>
        </p:nvSpPr>
        <p:spPr>
          <a:xfrm>
            <a:off x="938055" y="1485900"/>
            <a:ext cx="16816545" cy="1411925"/>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en-US" sz="4000">
                <a:solidFill>
                  <a:srgbClr val="243255"/>
                </a:solidFill>
                <a:latin typeface="Calibri"/>
                <a:ea typeface="Calibri"/>
                <a:cs typeface="Calibri"/>
                <a:sym typeface="Calibri"/>
              </a:rPr>
              <a:t>2. Noteiktas problēmas seku apsvēršana</a:t>
            </a:r>
            <a:endParaRPr sz="2000">
              <a:solidFill>
                <a:srgbClr val="002060"/>
              </a:solidFill>
              <a:latin typeface="Tahoma"/>
              <a:ea typeface="Tahoma"/>
              <a:cs typeface="Tahoma"/>
              <a:sym typeface="Tahoma"/>
            </a:endParaRPr>
          </a:p>
          <a:p>
            <a:pPr indent="-342900" lvl="0" marL="355600" marR="0" rtl="0" algn="l">
              <a:spcBef>
                <a:spcPts val="110"/>
              </a:spcBef>
              <a:spcAft>
                <a:spcPts val="0"/>
              </a:spcAft>
              <a:buClr>
                <a:schemeClr val="dk1"/>
              </a:buClr>
              <a:buSzPts val="2500"/>
              <a:buFont typeface="Arial"/>
              <a:buChar char="•"/>
            </a:pPr>
            <a:r>
              <a:rPr lang="en-US" sz="2500">
                <a:solidFill>
                  <a:schemeClr val="dk1"/>
                </a:solidFill>
                <a:latin typeface="Calibri"/>
                <a:ea typeface="Calibri"/>
                <a:cs typeface="Calibri"/>
                <a:sym typeface="Calibri"/>
              </a:rPr>
              <a:t>Ar zināšanām par problēmu identificēšanu un to kategorizēšanu, ir iespējams analizēt definētās problēmas(-u) ietekmi. Lai to izdarītu, jāizmanto paņēmienu, kas ietver šādas trīs darbības.</a:t>
            </a:r>
            <a:endParaRPr sz="2500">
              <a:solidFill>
                <a:srgbClr val="002060"/>
              </a:solidFill>
              <a:latin typeface="Calibri"/>
              <a:ea typeface="Calibri"/>
              <a:cs typeface="Calibri"/>
              <a:sym typeface="Calibri"/>
            </a:endParaRPr>
          </a:p>
        </p:txBody>
      </p:sp>
      <p:sp>
        <p:nvSpPr>
          <p:cNvPr id="227" name="Google Shape;227;p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28" name="Google Shape;228;p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29" name="Google Shape;229;p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30" name="Google Shape;230;p9"/>
          <p:cNvSpPr/>
          <p:nvPr/>
        </p:nvSpPr>
        <p:spPr>
          <a:xfrm>
            <a:off x="11695064" y="2059284"/>
            <a:ext cx="8364585" cy="60425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 name="Google Shape;231;p9"/>
          <p:cNvGrpSpPr/>
          <p:nvPr/>
        </p:nvGrpSpPr>
        <p:grpSpPr>
          <a:xfrm>
            <a:off x="-5071892" y="2413696"/>
            <a:ext cx="16695098" cy="7009008"/>
            <a:chOff x="-5886122" y="-901004"/>
            <a:chExt cx="16695098" cy="7009008"/>
          </a:xfrm>
        </p:grpSpPr>
        <p:sp>
          <p:nvSpPr>
            <p:cNvPr id="232" name="Google Shape;232;p9"/>
            <p:cNvSpPr/>
            <p:nvPr/>
          </p:nvSpPr>
          <p:spPr>
            <a:xfrm>
              <a:off x="-5886122" y="-901004"/>
              <a:ext cx="7009008" cy="7009008"/>
            </a:xfrm>
            <a:prstGeom prst="blockArc">
              <a:avLst>
                <a:gd fmla="val 18900000" name="adj1"/>
                <a:gd fmla="val 2700000" name="adj2"/>
                <a:gd fmla="val 308" name="adj3"/>
              </a:avLst>
            </a:prstGeom>
            <a:no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p:nvPr/>
          </p:nvSpPr>
          <p:spPr>
            <a:xfrm>
              <a:off x="722731" y="520700"/>
              <a:ext cx="10086245" cy="1041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9"/>
            <p:cNvSpPr txBox="1"/>
            <p:nvPr/>
          </p:nvSpPr>
          <p:spPr>
            <a:xfrm>
              <a:off x="722731" y="520700"/>
              <a:ext cx="10086245" cy="1041400"/>
            </a:xfrm>
            <a:prstGeom prst="rect">
              <a:avLst/>
            </a:prstGeom>
            <a:noFill/>
            <a:ln>
              <a:noFill/>
            </a:ln>
          </p:spPr>
          <p:txBody>
            <a:bodyPr anchorCtr="0" anchor="ctr" bIns="55875" lIns="826600" spcFirstLastPara="1" rIns="55875" wrap="square" tIns="55875">
              <a:noAutofit/>
            </a:bodyPr>
            <a:lstStyle/>
            <a:p>
              <a:pPr indent="0" lvl="0" marL="0" marR="0" rtl="0" algn="l">
                <a:lnSpc>
                  <a:spcPct val="90000"/>
                </a:lnSpc>
                <a:spcBef>
                  <a:spcPts val="0"/>
                </a:spcBef>
                <a:spcAft>
                  <a:spcPts val="0"/>
                </a:spcAft>
                <a:buNone/>
              </a:pPr>
              <a:r>
                <a:rPr b="1" lang="en-US" sz="2200">
                  <a:solidFill>
                    <a:schemeClr val="dk1"/>
                  </a:solidFill>
                  <a:latin typeface="Calibri"/>
                  <a:ea typeface="Calibri"/>
                  <a:cs typeface="Calibri"/>
                  <a:sym typeface="Calibri"/>
                </a:rPr>
                <a:t>1. darbība. Katrai identificētajai problēmai jāizveido tabulu ar šādām kolonnām: 1) cēloņi, 2) sekas un 3) risinājumi.</a:t>
              </a:r>
              <a:endParaRPr sz="2200">
                <a:solidFill>
                  <a:schemeClr val="dk1"/>
                </a:solidFill>
                <a:latin typeface="Calibri"/>
                <a:ea typeface="Calibri"/>
                <a:cs typeface="Calibri"/>
                <a:sym typeface="Calibri"/>
              </a:endParaRPr>
            </a:p>
          </p:txBody>
        </p:sp>
        <p:sp>
          <p:nvSpPr>
            <p:cNvPr id="235" name="Google Shape;235;p9"/>
            <p:cNvSpPr/>
            <p:nvPr/>
          </p:nvSpPr>
          <p:spPr>
            <a:xfrm>
              <a:off x="71856" y="390525"/>
              <a:ext cx="1301750" cy="130175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
            <p:cNvSpPr/>
            <p:nvPr/>
          </p:nvSpPr>
          <p:spPr>
            <a:xfrm>
              <a:off x="1101280" y="2082800"/>
              <a:ext cx="9707696" cy="1041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txBox="1"/>
            <p:nvPr/>
          </p:nvSpPr>
          <p:spPr>
            <a:xfrm>
              <a:off x="1101280" y="2082800"/>
              <a:ext cx="9707696" cy="1041400"/>
            </a:xfrm>
            <a:prstGeom prst="rect">
              <a:avLst/>
            </a:prstGeom>
            <a:noFill/>
            <a:ln>
              <a:noFill/>
            </a:ln>
          </p:spPr>
          <p:txBody>
            <a:bodyPr anchorCtr="0" anchor="ctr" bIns="55875" lIns="826600" spcFirstLastPara="1" rIns="55875" wrap="square" tIns="55875">
              <a:noAutofit/>
            </a:bodyPr>
            <a:lstStyle/>
            <a:p>
              <a:pPr indent="0" lvl="0" marL="0" marR="0" rtl="0" algn="l">
                <a:lnSpc>
                  <a:spcPct val="90000"/>
                </a:lnSpc>
                <a:spcBef>
                  <a:spcPts val="0"/>
                </a:spcBef>
                <a:spcAft>
                  <a:spcPts val="0"/>
                </a:spcAft>
                <a:buNone/>
              </a:pPr>
              <a:r>
                <a:rPr b="1" lang="en-US" sz="2200">
                  <a:solidFill>
                    <a:schemeClr val="dk1"/>
                  </a:solidFill>
                  <a:latin typeface="Calibri"/>
                  <a:ea typeface="Calibri"/>
                  <a:cs typeface="Calibri"/>
                  <a:sym typeface="Calibri"/>
                </a:rPr>
                <a:t>2. darbība. Jāsāk ar problēmas cēloņu noteikšanu.  Katru cēloni raksta tabulas pirmajā slejā.</a:t>
              </a:r>
              <a:endParaRPr sz="2200">
                <a:solidFill>
                  <a:schemeClr val="dk1"/>
                </a:solidFill>
                <a:latin typeface="Calibri"/>
                <a:ea typeface="Calibri"/>
                <a:cs typeface="Calibri"/>
                <a:sym typeface="Calibri"/>
              </a:endParaRPr>
            </a:p>
          </p:txBody>
        </p:sp>
        <p:sp>
          <p:nvSpPr>
            <p:cNvPr id="238" name="Google Shape;238;p9"/>
            <p:cNvSpPr/>
            <p:nvPr/>
          </p:nvSpPr>
          <p:spPr>
            <a:xfrm>
              <a:off x="450405" y="1952625"/>
              <a:ext cx="1301750" cy="130175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722731" y="3644900"/>
              <a:ext cx="10086245" cy="1041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txBox="1"/>
            <p:nvPr/>
          </p:nvSpPr>
          <p:spPr>
            <a:xfrm>
              <a:off x="722731" y="3644900"/>
              <a:ext cx="10086245" cy="1041400"/>
            </a:xfrm>
            <a:prstGeom prst="rect">
              <a:avLst/>
            </a:prstGeom>
            <a:noFill/>
            <a:ln>
              <a:noFill/>
            </a:ln>
          </p:spPr>
          <p:txBody>
            <a:bodyPr anchorCtr="0" anchor="ctr" bIns="55875" lIns="826600" spcFirstLastPara="1" rIns="55875" wrap="square" tIns="55875">
              <a:noAutofit/>
            </a:bodyPr>
            <a:lstStyle/>
            <a:p>
              <a:pPr indent="0" lvl="0" marL="0" marR="0" rtl="0" algn="l">
                <a:lnSpc>
                  <a:spcPct val="90000"/>
                </a:lnSpc>
                <a:spcBef>
                  <a:spcPts val="0"/>
                </a:spcBef>
                <a:spcAft>
                  <a:spcPts val="0"/>
                </a:spcAft>
                <a:buNone/>
              </a:pPr>
              <a:r>
                <a:rPr b="1" lang="en-US" sz="2200">
                  <a:solidFill>
                    <a:schemeClr val="dk1"/>
                  </a:solidFill>
                  <a:latin typeface="Calibri"/>
                  <a:ea typeface="Calibri"/>
                  <a:cs typeface="Calibri"/>
                  <a:sym typeface="Calibri"/>
                </a:rPr>
                <a:t>3. darbība. Atkārtot procesu, lai noteiktu sekas un pēc tam risinājumus.</a:t>
              </a:r>
              <a:endParaRPr sz="2200">
                <a:solidFill>
                  <a:schemeClr val="dk1"/>
                </a:solidFill>
                <a:latin typeface="Calibri"/>
                <a:ea typeface="Calibri"/>
                <a:cs typeface="Calibri"/>
                <a:sym typeface="Calibri"/>
              </a:endParaRPr>
            </a:p>
          </p:txBody>
        </p:sp>
        <p:sp>
          <p:nvSpPr>
            <p:cNvPr id="241" name="Google Shape;241;p9"/>
            <p:cNvSpPr/>
            <p:nvPr/>
          </p:nvSpPr>
          <p:spPr>
            <a:xfrm>
              <a:off x="71856" y="3514725"/>
              <a:ext cx="1301750" cy="130175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9"/>
          <p:cNvGrpSpPr/>
          <p:nvPr/>
        </p:nvGrpSpPr>
        <p:grpSpPr>
          <a:xfrm>
            <a:off x="11843459" y="3921395"/>
            <a:ext cx="5622873" cy="3815808"/>
            <a:chOff x="24571" y="606695"/>
            <a:chExt cx="5622873" cy="3815808"/>
          </a:xfrm>
        </p:grpSpPr>
        <p:sp>
          <p:nvSpPr>
            <p:cNvPr id="243" name="Google Shape;243;p9"/>
            <p:cNvSpPr/>
            <p:nvPr/>
          </p:nvSpPr>
          <p:spPr>
            <a:xfrm>
              <a:off x="24571" y="606695"/>
              <a:ext cx="2177331" cy="1451548"/>
            </a:xfrm>
            <a:prstGeom prst="rect">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
            <p:cNvSpPr/>
            <p:nvPr/>
          </p:nvSpPr>
          <p:spPr>
            <a:xfrm>
              <a:off x="622075" y="1780909"/>
              <a:ext cx="4704044" cy="26415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
            <p:cNvSpPr txBox="1"/>
            <p:nvPr/>
          </p:nvSpPr>
          <p:spPr>
            <a:xfrm>
              <a:off x="622075" y="1780909"/>
              <a:ext cx="4704044" cy="2641594"/>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None/>
              </a:pPr>
              <a:r>
                <a:rPr b="1" lang="en-US" sz="2200">
                  <a:solidFill>
                    <a:schemeClr val="dk1"/>
                  </a:solidFill>
                  <a:latin typeface="Calibri"/>
                  <a:ea typeface="Calibri"/>
                  <a:cs typeface="Calibri"/>
                  <a:sym typeface="Calibri"/>
                </a:rPr>
                <a:t>Atcerieties! Dažreiz nav skaidras cēloņsakarības starp problēmu cēloņiem un sekām. Tāpēc ne vienmēr cēlonis, sekas un risinājumi būs saistīti horizontāli.</a:t>
              </a:r>
              <a:endParaRPr sz="2200">
                <a:solidFill>
                  <a:schemeClr val="dk1"/>
                </a:solidFill>
                <a:latin typeface="Calibri"/>
                <a:ea typeface="Calibri"/>
                <a:cs typeface="Calibri"/>
                <a:sym typeface="Calibri"/>
              </a:endParaRPr>
            </a:p>
          </p:txBody>
        </p:sp>
        <p:sp>
          <p:nvSpPr>
            <p:cNvPr id="246" name="Google Shape;246;p9"/>
            <p:cNvSpPr/>
            <p:nvPr/>
          </p:nvSpPr>
          <p:spPr>
            <a:xfrm>
              <a:off x="229986" y="1628502"/>
              <a:ext cx="740834" cy="741026"/>
            </a:xfrm>
            <a:prstGeom prst="halfFrame">
              <a:avLst>
                <a:gd fmla="val 25770" name="adj1"/>
                <a:gd fmla="val 2577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rot="5400000">
              <a:off x="4906514" y="1628597"/>
              <a:ext cx="741026" cy="740834"/>
            </a:xfrm>
            <a:prstGeom prst="halfFrame">
              <a:avLst>
                <a:gd fmla="val 25770" name="adj1"/>
                <a:gd fmla="val 2577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p:nvPr/>
          </p:nvSpPr>
          <p:spPr>
            <a:xfrm rot="-5400000">
              <a:off x="229890" y="3585776"/>
              <a:ext cx="741026" cy="740834"/>
            </a:xfrm>
            <a:prstGeom prst="halfFrame">
              <a:avLst>
                <a:gd fmla="val 25770" name="adj1"/>
                <a:gd fmla="val 2577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p:nvPr/>
          </p:nvSpPr>
          <p:spPr>
            <a:xfrm rot="10800000">
              <a:off x="4906610" y="3585680"/>
              <a:ext cx="740834" cy="741026"/>
            </a:xfrm>
            <a:prstGeom prst="halfFrame">
              <a:avLst>
                <a:gd fmla="val 25770" name="adj1"/>
                <a:gd fmla="val 2577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 name="Google Shape;250;p9"/>
          <p:cNvSpPr txBox="1"/>
          <p:nvPr/>
        </p:nvSpPr>
        <p:spPr>
          <a:xfrm>
            <a:off x="8229600" y="340559"/>
            <a:ext cx="9622155" cy="289823"/>
          </a:xfrm>
          <a:prstGeom prst="rect">
            <a:avLst/>
          </a:prstGeom>
          <a:noFill/>
          <a:ln>
            <a:noFill/>
          </a:ln>
        </p:spPr>
        <p:txBody>
          <a:bodyPr anchorCtr="0" anchor="t" bIns="0" lIns="0" spcFirstLastPara="1" rIns="0" wrap="square" tIns="12700">
            <a:spAutoFit/>
          </a:bodyPr>
          <a:lstStyle/>
          <a:p>
            <a:pPr indent="0" lvl="0" marL="0" marR="0" rtl="0" algn="r">
              <a:spcBef>
                <a:spcPts val="0"/>
              </a:spcBef>
              <a:spcAft>
                <a:spcPts val="0"/>
              </a:spcAft>
              <a:buNone/>
            </a:pPr>
            <a:r>
              <a:rPr b="1" i="0" lang="en-US" sz="1800">
                <a:solidFill>
                  <a:srgbClr val="E12227"/>
                </a:solidFill>
                <a:latin typeface="Tahoma"/>
                <a:ea typeface="Tahoma"/>
                <a:cs typeface="Tahoma"/>
                <a:sym typeface="Tahoma"/>
              </a:rPr>
              <a:t>Tēma: Komplicētu problēmu risināšana</a:t>
            </a:r>
            <a:endParaRPr b="1" i="0" sz="1800">
              <a:solidFill>
                <a:srgbClr val="E12227"/>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2021-03-19T11:51:00Z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