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8288000" cy="10287000"/>
  <p:notesSz cx="18288000" cy="10287000"/>
  <p:embeddedFontLst>
    <p:embeddedFont>
      <p:font typeface="Calibri" panose="020F0502020204030204" pitchFamily="34" charset="0"/>
      <p:regular r:id="rId33"/>
      <p:bold r:id="rId34"/>
      <p:italic r:id="rId35"/>
      <p:boldItalic r:id="rId36"/>
    </p:embeddedFont>
    <p:embeddedFont>
      <p:font typeface="Noto Sans Symbols" panose="020B0502040504020204" pitchFamily="34" charset="0"/>
      <p:regular r:id="rId37"/>
    </p:embeddedFont>
    <p:embeddedFont>
      <p:font typeface="Tahoma" panose="020B0604030504040204"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ad789A6J5Q7I/wjXVz54iwfC/l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274555-854A-464D-B3F8-C9F77F2F3338}">
  <a:tblStyle styleId="{24274555-854A-464D-B3F8-C9F77F2F333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292D991-25FD-4EE3-93E2-50A87ED28648}" styleName="Table_1">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8ECF4"/>
          </a:solidFill>
        </a:fill>
      </a:tcStyle>
    </a:lastRow>
    <a:seCell>
      <a:tcTxStyle b="off" i="off"/>
      <a:tcStyle>
        <a:tcBdr/>
      </a:tcStyle>
    </a:seCell>
    <a:swCell>
      <a:tcTxStyle b="off" i="off"/>
      <a:tcStyle>
        <a:tcBdr/>
      </a:tcStyle>
    </a:swCell>
    <a:firstRow>
      <a:tcTxStyle b="on" i="off"/>
      <a:tcStyle>
        <a:tcBdr/>
        <a:fill>
          <a:solidFill>
            <a:srgbClr val="E8ECF4"/>
          </a:solidFill>
        </a:fill>
      </a:tcStyle>
    </a:firstRow>
    <a:neCell>
      <a:tcTxStyle b="off" i="off"/>
      <a:tcStyle>
        <a:tcBdr/>
      </a:tcStyle>
    </a:neCell>
    <a:nwCell>
      <a:tcTxStyle b="off" i="off"/>
      <a:tcStyle>
        <a:tcBdr/>
      </a:tcStyle>
    </a:nwCell>
  </a:tblStyle>
  <a:tblStyle styleId="{8A31B584-CF9A-4C6B-A65F-6B27E3D56278}" styleName="Table_2">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F1F5"/>
          </a:solidFill>
        </a:fill>
      </a:tcStyle>
    </a:wholeTbl>
    <a:band1H>
      <a:tcTxStyle b="off" i="off"/>
      <a:tcStyle>
        <a:tcBdr/>
        <a:fill>
          <a:solidFill>
            <a:srgbClr val="CEE2EA"/>
          </a:solidFill>
        </a:fill>
      </a:tcStyle>
    </a:band1H>
    <a:band2H>
      <a:tcTxStyle b="off" i="off"/>
      <a:tcStyle>
        <a:tcBdr/>
      </a:tcStyle>
    </a:band2H>
    <a:band1V>
      <a:tcTxStyle b="off" i="off"/>
      <a:tcStyle>
        <a:tcBdr/>
        <a:fill>
          <a:solidFill>
            <a:srgbClr val="CEE2E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F1F5"/>
          </a:solidFill>
        </a:fill>
      </a:tcStyle>
    </a:lastRow>
    <a:seCell>
      <a:tcTxStyle b="off" i="off"/>
      <a:tcStyle>
        <a:tcBdr/>
      </a:tcStyle>
    </a:seCell>
    <a:swCell>
      <a:tcTxStyle b="off" i="off"/>
      <a:tcStyle>
        <a:tcBdr/>
      </a:tcStyle>
    </a:swCell>
    <a:firstRow>
      <a:tcTxStyle b="on" i="off"/>
      <a:tcStyle>
        <a:tcBdr/>
        <a:fill>
          <a:solidFill>
            <a:srgbClr val="E8F1F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10" y="43"/>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1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1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1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1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1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1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1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1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1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1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1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1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1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4" name="Google Shape;524;p1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2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2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2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p2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2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2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2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p2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2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3" name="Google Shape;693;p2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2" name="Google Shape;702;p2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3" name="Google Shape;703;p2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2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2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2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5" name="Google Shape;795;p2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2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p2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4" name="Google Shape;824;p2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2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2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3" name="Google Shape;853;p2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8"/>
        <p:cNvGrpSpPr/>
        <p:nvPr/>
      </p:nvGrpSpPr>
      <p:grpSpPr>
        <a:xfrm>
          <a:off x="0" y="0"/>
          <a:ext cx="0" cy="0"/>
          <a:chOff x="0" y="0"/>
          <a:chExt cx="0" cy="0"/>
        </a:xfrm>
      </p:grpSpPr>
      <p:sp>
        <p:nvSpPr>
          <p:cNvPr id="19" name="Google Shape;19;p31"/>
          <p:cNvSpPr/>
          <p:nvPr/>
        </p:nvSpPr>
        <p:spPr>
          <a:xfrm>
            <a:off x="0" y="7337761"/>
            <a:ext cx="2320925" cy="2949575"/>
          </a:xfrm>
          <a:custGeom>
            <a:avLst/>
            <a:gdLst/>
            <a:ahLst/>
            <a:cxnLst/>
            <a:rect l="l" t="t" r="r" b="b"/>
            <a:pathLst>
              <a:path w="2320925" h="2949575" extrusionOk="0">
                <a:moveTo>
                  <a:pt x="2320748" y="2949238"/>
                </a:moveTo>
                <a:lnTo>
                  <a:pt x="0" y="2949238"/>
                </a:lnTo>
                <a:lnTo>
                  <a:pt x="0" y="0"/>
                </a:lnTo>
                <a:lnTo>
                  <a:pt x="2320748" y="2320062"/>
                </a:lnTo>
                <a:lnTo>
                  <a:pt x="2320748" y="2949238"/>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 name="Google Shape;20;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000" y="2377571"/>
            <a:ext cx="6762749" cy="3248024"/>
          </a:xfrm>
          <a:prstGeom prst="rect">
            <a:avLst/>
          </a:prstGeom>
          <a:noFill/>
          <a:ln>
            <a:noFill/>
          </a:ln>
        </p:spPr>
      </p:pic>
      <p:sp>
        <p:nvSpPr>
          <p:cNvPr id="21" name="Google Shape;21;p31"/>
          <p:cNvSpPr/>
          <p:nvPr/>
        </p:nvSpPr>
        <p:spPr>
          <a:xfrm>
            <a:off x="1919664" y="0"/>
            <a:ext cx="1333500" cy="10287000"/>
          </a:xfrm>
          <a:custGeom>
            <a:avLst/>
            <a:gdLst/>
            <a:ahLst/>
            <a:cxnLst/>
            <a:rect l="l" t="t" r="r" b="b"/>
            <a:pathLst>
              <a:path w="1333500" h="10287000" extrusionOk="0">
                <a:moveTo>
                  <a:pt x="1333499" y="10286999"/>
                </a:moveTo>
                <a:lnTo>
                  <a:pt x="0" y="10286999"/>
                </a:lnTo>
                <a:lnTo>
                  <a:pt x="0" y="0"/>
                </a:lnTo>
                <a:lnTo>
                  <a:pt x="1333499" y="0"/>
                </a:lnTo>
                <a:lnTo>
                  <a:pt x="1333499" y="10286999"/>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31"/>
          <p:cNvSpPr/>
          <p:nvPr/>
        </p:nvSpPr>
        <p:spPr>
          <a:xfrm>
            <a:off x="0" y="1779574"/>
            <a:ext cx="5175250" cy="8507730"/>
          </a:xfrm>
          <a:custGeom>
            <a:avLst/>
            <a:gdLst/>
            <a:ahLst/>
            <a:cxnLst/>
            <a:rect l="l" t="t" r="r" b="b"/>
            <a:pathLst>
              <a:path w="5175250" h="8507730" extrusionOk="0">
                <a:moveTo>
                  <a:pt x="2320747" y="2320061"/>
                </a:moveTo>
                <a:lnTo>
                  <a:pt x="0" y="0"/>
                </a:lnTo>
                <a:lnTo>
                  <a:pt x="0" y="5162562"/>
                </a:lnTo>
                <a:lnTo>
                  <a:pt x="2320747" y="7482611"/>
                </a:lnTo>
                <a:lnTo>
                  <a:pt x="2320747" y="2320061"/>
                </a:lnTo>
                <a:close/>
              </a:path>
              <a:path w="5175250" h="8507730" extrusionOk="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3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90"/>
        <p:cNvGrpSpPr/>
        <p:nvPr/>
      </p:nvGrpSpPr>
      <p:grpSpPr>
        <a:xfrm>
          <a:off x="0" y="0"/>
          <a:ext cx="0" cy="0"/>
          <a:chOff x="0" y="0"/>
          <a:chExt cx="0" cy="0"/>
        </a:xfrm>
      </p:grpSpPr>
      <p:sp>
        <p:nvSpPr>
          <p:cNvPr id="91" name="Google Shape;91;p39"/>
          <p:cNvSpPr/>
          <p:nvPr/>
        </p:nvSpPr>
        <p:spPr>
          <a:xfrm>
            <a:off x="0" y="7337761"/>
            <a:ext cx="2320925" cy="2949575"/>
          </a:xfrm>
          <a:custGeom>
            <a:avLst/>
            <a:gdLst/>
            <a:ahLst/>
            <a:cxnLst/>
            <a:rect l="l" t="t" r="r" b="b"/>
            <a:pathLst>
              <a:path w="2320925" h="2949575" extrusionOk="0">
                <a:moveTo>
                  <a:pt x="2320748" y="2949238"/>
                </a:moveTo>
                <a:lnTo>
                  <a:pt x="0" y="2949238"/>
                </a:lnTo>
                <a:lnTo>
                  <a:pt x="0" y="0"/>
                </a:lnTo>
                <a:lnTo>
                  <a:pt x="2320748" y="2320062"/>
                </a:lnTo>
                <a:lnTo>
                  <a:pt x="2320748" y="2949238"/>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2" name="Google Shape;92;p3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000" y="2377571"/>
            <a:ext cx="6762749" cy="3248024"/>
          </a:xfrm>
          <a:prstGeom prst="rect">
            <a:avLst/>
          </a:prstGeom>
          <a:noFill/>
          <a:ln>
            <a:noFill/>
          </a:ln>
        </p:spPr>
      </p:pic>
      <p:sp>
        <p:nvSpPr>
          <p:cNvPr id="93" name="Google Shape;93;p39"/>
          <p:cNvSpPr/>
          <p:nvPr/>
        </p:nvSpPr>
        <p:spPr>
          <a:xfrm>
            <a:off x="1919664" y="0"/>
            <a:ext cx="1333500" cy="10287000"/>
          </a:xfrm>
          <a:custGeom>
            <a:avLst/>
            <a:gdLst/>
            <a:ahLst/>
            <a:cxnLst/>
            <a:rect l="l" t="t" r="r" b="b"/>
            <a:pathLst>
              <a:path w="1333500" h="10287000" extrusionOk="0">
                <a:moveTo>
                  <a:pt x="1333499" y="10286999"/>
                </a:moveTo>
                <a:lnTo>
                  <a:pt x="0" y="10286999"/>
                </a:lnTo>
                <a:lnTo>
                  <a:pt x="0" y="0"/>
                </a:lnTo>
                <a:lnTo>
                  <a:pt x="1333499" y="0"/>
                </a:lnTo>
                <a:lnTo>
                  <a:pt x="1333499" y="10286999"/>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39"/>
          <p:cNvSpPr/>
          <p:nvPr/>
        </p:nvSpPr>
        <p:spPr>
          <a:xfrm>
            <a:off x="0" y="1779574"/>
            <a:ext cx="5175250" cy="8507730"/>
          </a:xfrm>
          <a:custGeom>
            <a:avLst/>
            <a:gdLst/>
            <a:ahLst/>
            <a:cxnLst/>
            <a:rect l="l" t="t" r="r" b="b"/>
            <a:pathLst>
              <a:path w="5175250" h="8507730" extrusionOk="0">
                <a:moveTo>
                  <a:pt x="2320747" y="2320061"/>
                </a:moveTo>
                <a:lnTo>
                  <a:pt x="0" y="0"/>
                </a:lnTo>
                <a:lnTo>
                  <a:pt x="0" y="5162562"/>
                </a:lnTo>
                <a:lnTo>
                  <a:pt x="2320747" y="7482611"/>
                </a:lnTo>
                <a:lnTo>
                  <a:pt x="2320747" y="2320061"/>
                </a:lnTo>
                <a:close/>
              </a:path>
              <a:path w="5175250" h="8507730" extrusionOk="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9"/>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9"/>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9000" b="1" i="0">
                <a:solidFill>
                  <a:srgbClr val="152D54"/>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2"/>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2"/>
        <p:cNvGrpSpPr/>
        <p:nvPr/>
      </p:nvGrpSpPr>
      <p:grpSpPr>
        <a:xfrm>
          <a:off x="0" y="0"/>
          <a:ext cx="0" cy="0"/>
          <a:chOff x="0" y="0"/>
          <a:chExt cx="0" cy="0"/>
        </a:xfrm>
      </p:grpSpPr>
      <p:sp>
        <p:nvSpPr>
          <p:cNvPr id="33" name="Google Shape;33;p35"/>
          <p:cNvSpPr/>
          <p:nvPr/>
        </p:nvSpPr>
        <p:spPr>
          <a:xfrm>
            <a:off x="0" y="7337763"/>
            <a:ext cx="2320925" cy="2949575"/>
          </a:xfrm>
          <a:custGeom>
            <a:avLst/>
            <a:gdLst/>
            <a:ahLst/>
            <a:cxnLst/>
            <a:rect l="l" t="t" r="r" b="b"/>
            <a:pathLst>
              <a:path w="2320925" h="2949575" extrusionOk="0">
                <a:moveTo>
                  <a:pt x="2320748" y="2949236"/>
                </a:moveTo>
                <a:lnTo>
                  <a:pt x="0" y="2949236"/>
                </a:lnTo>
                <a:lnTo>
                  <a:pt x="0" y="0"/>
                </a:lnTo>
                <a:lnTo>
                  <a:pt x="2320748" y="2320062"/>
                </a:lnTo>
                <a:lnTo>
                  <a:pt x="2320748" y="2949236"/>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 name="Google Shape;34;p35"/>
          <p:cNvSpPr/>
          <p:nvPr/>
        </p:nvSpPr>
        <p:spPr>
          <a:xfrm>
            <a:off x="1919664" y="3"/>
            <a:ext cx="1333500" cy="10287000"/>
          </a:xfrm>
          <a:custGeom>
            <a:avLst/>
            <a:gdLst/>
            <a:ahLst/>
            <a:cxnLst/>
            <a:rect l="l" t="t" r="r" b="b"/>
            <a:pathLst>
              <a:path w="1333500" h="10287000" extrusionOk="0">
                <a:moveTo>
                  <a:pt x="1333499" y="10286999"/>
                </a:moveTo>
                <a:lnTo>
                  <a:pt x="0" y="10286999"/>
                </a:lnTo>
                <a:lnTo>
                  <a:pt x="0" y="0"/>
                </a:lnTo>
                <a:lnTo>
                  <a:pt x="1333499" y="0"/>
                </a:lnTo>
                <a:lnTo>
                  <a:pt x="1333499" y="10286999"/>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 name="Google Shape;35;p35"/>
          <p:cNvSpPr/>
          <p:nvPr/>
        </p:nvSpPr>
        <p:spPr>
          <a:xfrm>
            <a:off x="0" y="1779586"/>
            <a:ext cx="5175250" cy="8507730"/>
          </a:xfrm>
          <a:custGeom>
            <a:avLst/>
            <a:gdLst/>
            <a:ahLst/>
            <a:cxnLst/>
            <a:rect l="l" t="t" r="r" b="b"/>
            <a:pathLst>
              <a:path w="5175250" h="8507730" extrusionOk="0">
                <a:moveTo>
                  <a:pt x="2320747" y="2320061"/>
                </a:moveTo>
                <a:lnTo>
                  <a:pt x="0" y="0"/>
                </a:lnTo>
                <a:lnTo>
                  <a:pt x="0" y="5162550"/>
                </a:lnTo>
                <a:lnTo>
                  <a:pt x="2320747" y="7482611"/>
                </a:lnTo>
                <a:lnTo>
                  <a:pt x="2320747" y="2320061"/>
                </a:lnTo>
                <a:close/>
              </a:path>
              <a:path w="5175250" h="8507730" extrusionOk="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6" name="Google Shape;36;p35"/>
          <p:cNvPicPr preferRelativeResize="0"/>
          <p:nvPr/>
        </p:nvPicPr>
        <p:blipFill rotWithShape="1">
          <a:blip r:embed="rId2">
            <a:alphaModFix/>
          </a:blip>
          <a:srcRect/>
          <a:stretch/>
        </p:blipFill>
        <p:spPr>
          <a:xfrm>
            <a:off x="6370720" y="9572870"/>
            <a:ext cx="11740249" cy="529936"/>
          </a:xfrm>
          <a:prstGeom prst="rect">
            <a:avLst/>
          </a:prstGeom>
          <a:noFill/>
          <a:ln>
            <a:noFill/>
          </a:ln>
        </p:spPr>
      </p:pic>
      <p:sp>
        <p:nvSpPr>
          <p:cNvPr id="37" name="Google Shape;37;p35"/>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9000" b="1" i="0">
                <a:solidFill>
                  <a:srgbClr val="152D54"/>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5"/>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
        <p:cNvGrpSpPr/>
        <p:nvPr/>
      </p:nvGrpSpPr>
      <p:grpSpPr>
        <a:xfrm>
          <a:off x="0" y="0"/>
          <a:ext cx="0" cy="0"/>
          <a:chOff x="0" y="0"/>
          <a:chExt cx="0" cy="0"/>
        </a:xfrm>
      </p:grpSpPr>
      <p:sp>
        <p:nvSpPr>
          <p:cNvPr id="42" name="Google Shape;42;p40"/>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0"/>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41"/>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9000" b="1" i="0">
                <a:solidFill>
                  <a:srgbClr val="152D54"/>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1"/>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1"/>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34"/>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9000" b="1" i="0">
                <a:solidFill>
                  <a:srgbClr val="152D5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4"/>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9"/>
        <p:cNvGrpSpPr/>
        <p:nvPr/>
      </p:nvGrpSpPr>
      <p:grpSpPr>
        <a:xfrm>
          <a:off x="0" y="0"/>
          <a:ext cx="0" cy="0"/>
          <a:chOff x="0" y="0"/>
          <a:chExt cx="0" cy="0"/>
        </a:xfrm>
      </p:grpSpPr>
      <p:sp>
        <p:nvSpPr>
          <p:cNvPr id="70" name="Google Shape;70;p36"/>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6"/>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5"/>
        <p:cNvGrpSpPr/>
        <p:nvPr/>
      </p:nvGrpSpPr>
      <p:grpSpPr>
        <a:xfrm>
          <a:off x="0" y="0"/>
          <a:ext cx="0" cy="0"/>
          <a:chOff x="0" y="0"/>
          <a:chExt cx="0" cy="0"/>
        </a:xfrm>
      </p:grpSpPr>
      <p:sp>
        <p:nvSpPr>
          <p:cNvPr id="76" name="Google Shape;76;p37"/>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9000" b="1" i="0">
                <a:solidFill>
                  <a:srgbClr val="152D5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8" name="Google Shape;78;p3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82"/>
        <p:cNvGrpSpPr/>
        <p:nvPr/>
      </p:nvGrpSpPr>
      <p:grpSpPr>
        <a:xfrm>
          <a:off x="0" y="0"/>
          <a:ext cx="0" cy="0"/>
          <a:chOff x="0" y="0"/>
          <a:chExt cx="0" cy="0"/>
        </a:xfrm>
      </p:grpSpPr>
      <p:sp>
        <p:nvSpPr>
          <p:cNvPr id="83" name="Google Shape;83;p38"/>
          <p:cNvSpPr/>
          <p:nvPr/>
        </p:nvSpPr>
        <p:spPr>
          <a:xfrm>
            <a:off x="0" y="7337763"/>
            <a:ext cx="2320925" cy="2949575"/>
          </a:xfrm>
          <a:custGeom>
            <a:avLst/>
            <a:gdLst/>
            <a:ahLst/>
            <a:cxnLst/>
            <a:rect l="l" t="t" r="r" b="b"/>
            <a:pathLst>
              <a:path w="2320925" h="2949575" extrusionOk="0">
                <a:moveTo>
                  <a:pt x="2320748" y="2949236"/>
                </a:moveTo>
                <a:lnTo>
                  <a:pt x="0" y="2949236"/>
                </a:lnTo>
                <a:lnTo>
                  <a:pt x="0" y="0"/>
                </a:lnTo>
                <a:lnTo>
                  <a:pt x="2320748" y="2320062"/>
                </a:lnTo>
                <a:lnTo>
                  <a:pt x="2320748" y="2949236"/>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38"/>
          <p:cNvSpPr/>
          <p:nvPr/>
        </p:nvSpPr>
        <p:spPr>
          <a:xfrm>
            <a:off x="1919664" y="3"/>
            <a:ext cx="1333500" cy="10287000"/>
          </a:xfrm>
          <a:custGeom>
            <a:avLst/>
            <a:gdLst/>
            <a:ahLst/>
            <a:cxnLst/>
            <a:rect l="l" t="t" r="r" b="b"/>
            <a:pathLst>
              <a:path w="1333500" h="10287000" extrusionOk="0">
                <a:moveTo>
                  <a:pt x="1333499" y="10286999"/>
                </a:moveTo>
                <a:lnTo>
                  <a:pt x="0" y="10286999"/>
                </a:lnTo>
                <a:lnTo>
                  <a:pt x="0" y="0"/>
                </a:lnTo>
                <a:lnTo>
                  <a:pt x="1333499" y="0"/>
                </a:lnTo>
                <a:lnTo>
                  <a:pt x="1333499" y="10286999"/>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38"/>
          <p:cNvSpPr/>
          <p:nvPr/>
        </p:nvSpPr>
        <p:spPr>
          <a:xfrm>
            <a:off x="0" y="1779586"/>
            <a:ext cx="5175250" cy="8507730"/>
          </a:xfrm>
          <a:custGeom>
            <a:avLst/>
            <a:gdLst/>
            <a:ahLst/>
            <a:cxnLst/>
            <a:rect l="l" t="t" r="r" b="b"/>
            <a:pathLst>
              <a:path w="5175250" h="8507730" extrusionOk="0">
                <a:moveTo>
                  <a:pt x="2320747" y="2320061"/>
                </a:moveTo>
                <a:lnTo>
                  <a:pt x="0" y="0"/>
                </a:lnTo>
                <a:lnTo>
                  <a:pt x="0" y="5162550"/>
                </a:lnTo>
                <a:lnTo>
                  <a:pt x="2320747" y="7482611"/>
                </a:lnTo>
                <a:lnTo>
                  <a:pt x="2320747" y="2320061"/>
                </a:lnTo>
                <a:close/>
              </a:path>
              <a:path w="5175250" h="8507730" extrusionOk="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38"/>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9000" b="1" i="0">
                <a:solidFill>
                  <a:srgbClr val="152D5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8"/>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p:nvPr/>
        </p:nvSpPr>
        <p:spPr>
          <a:xfrm>
            <a:off x="0" y="8512721"/>
            <a:ext cx="18288000" cy="1771650"/>
          </a:xfrm>
          <a:custGeom>
            <a:avLst/>
            <a:gdLst/>
            <a:ahLst/>
            <a:cxnLst/>
            <a:rect l="l" t="t" r="r" b="b"/>
            <a:pathLst>
              <a:path w="18288000" h="1771650" extrusionOk="0">
                <a:moveTo>
                  <a:pt x="18287998" y="1771649"/>
                </a:moveTo>
                <a:lnTo>
                  <a:pt x="0" y="1771649"/>
                </a:lnTo>
                <a:lnTo>
                  <a:pt x="0" y="0"/>
                </a:lnTo>
                <a:lnTo>
                  <a:pt x="18287998" y="0"/>
                </a:lnTo>
                <a:lnTo>
                  <a:pt x="18287998" y="1771649"/>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30"/>
          <p:cNvSpPr/>
          <p:nvPr/>
        </p:nvSpPr>
        <p:spPr>
          <a:xfrm>
            <a:off x="1209657" y="8521585"/>
            <a:ext cx="7934325" cy="1765935"/>
          </a:xfrm>
          <a:custGeom>
            <a:avLst/>
            <a:gdLst/>
            <a:ahLst/>
            <a:cxnLst/>
            <a:rect l="l" t="t" r="r" b="b"/>
            <a:pathLst>
              <a:path w="7934325" h="1765934" extrusionOk="0">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Google Shape;12;p30"/>
          <p:cNvSpPr/>
          <p:nvPr/>
        </p:nvSpPr>
        <p:spPr>
          <a:xfrm>
            <a:off x="12620321" y="8482166"/>
            <a:ext cx="2223770" cy="1797050"/>
          </a:xfrm>
          <a:custGeom>
            <a:avLst/>
            <a:gdLst/>
            <a:ahLst/>
            <a:cxnLst/>
            <a:rect l="l" t="t" r="r" b="b"/>
            <a:pathLst>
              <a:path w="2223769" h="1797050"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 name="Google Shape;13;p30"/>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9000" b="1" i="0" u="none" strike="noStrike" cap="none">
                <a:solidFill>
                  <a:srgbClr val="152D54"/>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30"/>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5" name="Google Shape;15;p3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33"/>
          <p:cNvSpPr/>
          <p:nvPr/>
        </p:nvSpPr>
        <p:spPr>
          <a:xfrm>
            <a:off x="0" y="8512721"/>
            <a:ext cx="18288000" cy="1771650"/>
          </a:xfrm>
          <a:custGeom>
            <a:avLst/>
            <a:gdLst/>
            <a:ahLst/>
            <a:cxnLst/>
            <a:rect l="l" t="t" r="r" b="b"/>
            <a:pathLst>
              <a:path w="18288000" h="1771650" extrusionOk="0">
                <a:moveTo>
                  <a:pt x="18287998" y="1771649"/>
                </a:moveTo>
                <a:lnTo>
                  <a:pt x="0" y="1771649"/>
                </a:lnTo>
                <a:lnTo>
                  <a:pt x="0" y="0"/>
                </a:lnTo>
                <a:lnTo>
                  <a:pt x="18287998" y="0"/>
                </a:lnTo>
                <a:lnTo>
                  <a:pt x="18287998" y="1771649"/>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33"/>
          <p:cNvSpPr/>
          <p:nvPr/>
        </p:nvSpPr>
        <p:spPr>
          <a:xfrm>
            <a:off x="12620321" y="8482166"/>
            <a:ext cx="2223770" cy="1797050"/>
          </a:xfrm>
          <a:custGeom>
            <a:avLst/>
            <a:gdLst/>
            <a:ahLst/>
            <a:cxnLst/>
            <a:rect l="l" t="t" r="r" b="b"/>
            <a:pathLst>
              <a:path w="2223769" h="1797050"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33"/>
          <p:cNvSpPr/>
          <p:nvPr/>
        </p:nvSpPr>
        <p:spPr>
          <a:xfrm>
            <a:off x="2322659" y="8517270"/>
            <a:ext cx="6817359" cy="1769745"/>
          </a:xfrm>
          <a:custGeom>
            <a:avLst/>
            <a:gdLst/>
            <a:ahLst/>
            <a:cxnLst/>
            <a:rect l="l" t="t" r="r" b="b"/>
            <a:pathLst>
              <a:path w="6817359" h="1769745" extrusionOk="0">
                <a:moveTo>
                  <a:pt x="6817229" y="0"/>
                </a:moveTo>
                <a:lnTo>
                  <a:pt x="5048259" y="1769728"/>
                </a:lnTo>
                <a:lnTo>
                  <a:pt x="0" y="1769728"/>
                </a:lnTo>
                <a:lnTo>
                  <a:pt x="1768979" y="0"/>
                </a:lnTo>
                <a:lnTo>
                  <a:pt x="6817229" y="0"/>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33"/>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9000" b="1" i="0" u="none" strike="noStrike" cap="none">
                <a:solidFill>
                  <a:srgbClr val="152D5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33"/>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60" name="Google Shape;60;p33"/>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3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3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jpeg"/><Relationship Id="rId7"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jpe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jpe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7.pn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6.jpe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hyperlink" Target="https://www.guru99.com/decision-making-tools.html" TargetMode="External"/><Relationship Id="rId10" Type="http://schemas.openxmlformats.org/officeDocument/2006/relationships/image" Target="../media/image41.jpeg"/><Relationship Id="rId4" Type="http://schemas.openxmlformats.org/officeDocument/2006/relationships/image" Target="../media/image7.png"/><Relationship Id="rId9" Type="http://schemas.openxmlformats.org/officeDocument/2006/relationships/image" Target="../media/image40.png"/><Relationship Id="rId14" Type="http://schemas.openxmlformats.org/officeDocument/2006/relationships/image" Target="../media/image45.pn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jpeg"/><Relationship Id="rId7"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6.jpeg"/><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7.png"/><Relationship Id="rId9"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hyperlink" Target="https://www.16personalities.com/personality-type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hyperlink" Target="https://projects.fivethirtyeight.com/personality-quiz/"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p:nvPr/>
        </p:nvSpPr>
        <p:spPr>
          <a:xfrm>
            <a:off x="9182100" y="6057900"/>
            <a:ext cx="6591300" cy="1774800"/>
          </a:xfrm>
          <a:prstGeom prst="rect">
            <a:avLst/>
          </a:prstGeom>
          <a:noFill/>
          <a:ln>
            <a:noFill/>
          </a:ln>
        </p:spPr>
        <p:txBody>
          <a:bodyPr spcFirstLastPara="1" wrap="square" lIns="0" tIns="67925" rIns="0" bIns="0" anchor="t" anchorCtr="0">
            <a:spAutoFit/>
          </a:bodyPr>
          <a:lstStyle/>
          <a:p>
            <a:pPr marL="0" marR="0" lvl="0" indent="0" algn="ctr" rtl="0">
              <a:lnSpc>
                <a:spcPct val="100000"/>
              </a:lnSpc>
              <a:spcBef>
                <a:spcPts val="434"/>
              </a:spcBef>
              <a:spcAft>
                <a:spcPts val="0"/>
              </a:spcAft>
              <a:buClr>
                <a:schemeClr val="dk1"/>
              </a:buClr>
              <a:buSzPts val="1100"/>
              <a:buFont typeface="Arial"/>
              <a:buNone/>
            </a:pPr>
            <a:r>
              <a:rPr lang="en-GB" sz="2500" b="1" i="0" u="none" strike="noStrike" cap="none">
                <a:solidFill>
                  <a:srgbClr val="152D54"/>
                </a:solidFill>
                <a:latin typeface="Tahoma"/>
                <a:ea typeface="Tahoma"/>
                <a:cs typeface="Tahoma"/>
                <a:sym typeface="Tahoma"/>
              </a:rPr>
              <a:t>Uzlabot mīkstās prasmes, lai veicinātu</a:t>
            </a:r>
            <a:endParaRPr sz="2500" b="1" i="0" u="none" strike="noStrike" cap="none">
              <a:solidFill>
                <a:srgbClr val="152D54"/>
              </a:solidFill>
              <a:latin typeface="Tahoma"/>
              <a:ea typeface="Tahoma"/>
              <a:cs typeface="Tahoma"/>
              <a:sym typeface="Tahoma"/>
            </a:endParaRPr>
          </a:p>
          <a:p>
            <a:pPr marL="0" marR="0" lvl="0" indent="0" algn="ctr" rtl="0">
              <a:lnSpc>
                <a:spcPct val="100000"/>
              </a:lnSpc>
              <a:spcBef>
                <a:spcPts val="434"/>
              </a:spcBef>
              <a:spcAft>
                <a:spcPts val="0"/>
              </a:spcAft>
              <a:buClr>
                <a:schemeClr val="dk1"/>
              </a:buClr>
              <a:buSzPts val="1100"/>
              <a:buFont typeface="Arial"/>
              <a:buNone/>
            </a:pPr>
            <a:r>
              <a:rPr lang="en-GB" sz="2500" b="1" i="0" u="none" strike="noStrike" cap="none">
                <a:solidFill>
                  <a:srgbClr val="152D54"/>
                </a:solidFill>
                <a:latin typeface="Tahoma"/>
                <a:ea typeface="Tahoma"/>
                <a:cs typeface="Tahoma"/>
                <a:sym typeface="Tahoma"/>
              </a:rPr>
              <a:t>konkurētspēju un darba iespējas</a:t>
            </a:r>
            <a:endParaRPr sz="2500" b="1" i="0" u="none" strike="noStrike" cap="none">
              <a:solidFill>
                <a:srgbClr val="152D54"/>
              </a:solidFill>
              <a:latin typeface="Tahoma"/>
              <a:ea typeface="Tahoma"/>
              <a:cs typeface="Tahoma"/>
              <a:sym typeface="Tahoma"/>
            </a:endParaRPr>
          </a:p>
          <a:p>
            <a:pPr marL="0" marR="0" lvl="0" indent="0" algn="ctr" rtl="0">
              <a:lnSpc>
                <a:spcPct val="100000"/>
              </a:lnSpc>
              <a:spcBef>
                <a:spcPts val="434"/>
              </a:spcBef>
              <a:spcAft>
                <a:spcPts val="0"/>
              </a:spcAft>
              <a:buClr>
                <a:schemeClr val="dk1"/>
              </a:buClr>
              <a:buSzPts val="1100"/>
              <a:buFont typeface="Arial"/>
              <a:buNone/>
            </a:pPr>
            <a:endParaRPr sz="2500" b="1" i="0" u="none" strike="noStrike" cap="none">
              <a:solidFill>
                <a:srgbClr val="152D54"/>
              </a:solidFill>
              <a:latin typeface="Tahoma"/>
              <a:ea typeface="Tahoma"/>
              <a:cs typeface="Tahoma"/>
              <a:sym typeface="Tahoma"/>
            </a:endParaRPr>
          </a:p>
          <a:p>
            <a:pPr marL="0" marR="0" lvl="0" indent="0" algn="ctr" rtl="0">
              <a:lnSpc>
                <a:spcPct val="100000"/>
              </a:lnSpc>
              <a:spcBef>
                <a:spcPts val="434"/>
              </a:spcBef>
              <a:spcAft>
                <a:spcPts val="0"/>
              </a:spcAft>
              <a:buClr>
                <a:srgbClr val="152D54"/>
              </a:buClr>
              <a:buSzPts val="2500"/>
              <a:buFont typeface="Tahoma"/>
              <a:buNone/>
            </a:pPr>
            <a:endParaRPr sz="2500" b="1" i="0" u="none" strike="noStrike" cap="none">
              <a:solidFill>
                <a:srgbClr val="152D54"/>
              </a:solidFill>
              <a:latin typeface="Tahoma"/>
              <a:ea typeface="Tahoma"/>
              <a:cs typeface="Tahoma"/>
              <a:sym typeface="Tahoma"/>
            </a:endParaRPr>
          </a:p>
        </p:txBody>
      </p:sp>
      <p:sp>
        <p:nvSpPr>
          <p:cNvPr id="103" name="Google Shape;103;p1"/>
          <p:cNvSpPr txBox="1"/>
          <p:nvPr/>
        </p:nvSpPr>
        <p:spPr>
          <a:xfrm>
            <a:off x="7734300" y="7200900"/>
            <a:ext cx="9677400"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12227"/>
              </a:buClr>
              <a:buSzPts val="2500"/>
              <a:buFont typeface="Tahoma"/>
              <a:buNone/>
            </a:pPr>
            <a:r>
              <a:rPr lang="en-GB" sz="2500" b="1" i="0" u="none" strike="noStrike" cap="none">
                <a:solidFill>
                  <a:srgbClr val="E12227"/>
                </a:solidFill>
                <a:latin typeface="Tahoma"/>
                <a:ea typeface="Tahoma"/>
                <a:cs typeface="Tahoma"/>
                <a:sym typeface="Tahoma"/>
              </a:rPr>
              <a:t>Spriedums un lēmuma pieņemšana</a:t>
            </a:r>
            <a:endParaRPr sz="2500" b="0" i="0" u="none" strike="noStrike" cap="none">
              <a:solidFill>
                <a:srgbClr val="E12227"/>
              </a:solidFill>
              <a:latin typeface="Tahoma"/>
              <a:ea typeface="Tahoma"/>
              <a:cs typeface="Tahoma"/>
              <a:sym typeface="Tahoma"/>
            </a:endParaRPr>
          </a:p>
        </p:txBody>
      </p:sp>
      <p:pic>
        <p:nvPicPr>
          <p:cNvPr id="104" name="Google Shape;104;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89503" y="9661769"/>
            <a:ext cx="10058400" cy="556688"/>
          </a:xfrm>
          <a:prstGeom prst="rect">
            <a:avLst/>
          </a:prstGeom>
          <a:noFill/>
          <a:ln>
            <a:noFill/>
          </a:ln>
        </p:spPr>
      </p:pic>
      <p:pic>
        <p:nvPicPr>
          <p:cNvPr id="105" name="Google Shape;105;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24600" y="9705175"/>
            <a:ext cx="1985322" cy="432844"/>
          </a:xfrm>
          <a:prstGeom prst="rect">
            <a:avLst/>
          </a:prstGeom>
          <a:noFill/>
          <a:ln>
            <a:noFill/>
          </a:ln>
        </p:spPr>
      </p:pic>
      <p:pic>
        <p:nvPicPr>
          <p:cNvPr id="106" name="Google Shape;106;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7800" y="9715392"/>
            <a:ext cx="936335" cy="449441"/>
          </a:xfrm>
          <a:prstGeom prst="rect">
            <a:avLst/>
          </a:prstGeom>
          <a:noFill/>
          <a:ln>
            <a:noFill/>
          </a:ln>
        </p:spPr>
      </p:pic>
      <p:sp>
        <p:nvSpPr>
          <p:cNvPr id="107" name="Google Shape;107;p1"/>
          <p:cNvSpPr txBox="1"/>
          <p:nvPr/>
        </p:nvSpPr>
        <p:spPr>
          <a:xfrm>
            <a:off x="9372600" y="7866125"/>
            <a:ext cx="64008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243255"/>
                </a:solidFill>
                <a:latin typeface="Tahoma"/>
                <a:ea typeface="Tahoma"/>
                <a:cs typeface="Tahoma"/>
                <a:sym typeface="Tahoma"/>
              </a:rPr>
              <a:t>Ekonomikas augstskola – Varna, Bulgārija</a:t>
            </a:r>
            <a:endParaRPr sz="2000" b="1" i="0" u="none" strike="noStrike" cap="none">
              <a:solidFill>
                <a:srgbClr val="243255"/>
              </a:solidFill>
              <a:latin typeface="Tahoma"/>
              <a:ea typeface="Tahoma"/>
              <a:cs typeface="Tahoma"/>
              <a:sym typeface="Tahom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0"/>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1. Sprieduma pieņemšana</a:t>
            </a:r>
            <a:endParaRPr sz="1400" b="0" i="0" u="none" strike="noStrike" cap="none">
              <a:solidFill>
                <a:srgbClr val="000000"/>
              </a:solidFill>
              <a:latin typeface="Arial"/>
              <a:ea typeface="Arial"/>
              <a:cs typeface="Arial"/>
              <a:sym typeface="Arial"/>
            </a:endParaRPr>
          </a:p>
        </p:txBody>
      </p:sp>
      <p:sp>
        <p:nvSpPr>
          <p:cNvPr id="292" name="Google Shape;292;p10"/>
          <p:cNvSpPr txBox="1"/>
          <p:nvPr/>
        </p:nvSpPr>
        <p:spPr>
          <a:xfrm>
            <a:off x="938056" y="2019300"/>
            <a:ext cx="9501344" cy="62966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43255"/>
                </a:solidFill>
                <a:latin typeface="Calibri"/>
                <a:ea typeface="Calibri"/>
                <a:cs typeface="Calibri"/>
                <a:sym typeface="Calibri"/>
              </a:rPr>
              <a:t>1.4. Aizspriedumi</a:t>
            </a:r>
            <a:endParaRPr sz="2500" b="0" i="0" u="none" strike="noStrike" cap="none">
              <a:solidFill>
                <a:srgbClr val="002060"/>
              </a:solidFill>
              <a:latin typeface="Tahoma"/>
              <a:ea typeface="Tahoma"/>
              <a:cs typeface="Tahoma"/>
              <a:sym typeface="Tahoma"/>
            </a:endParaRPr>
          </a:p>
        </p:txBody>
      </p:sp>
      <p:sp>
        <p:nvSpPr>
          <p:cNvPr id="293" name="Google Shape;293;p10"/>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b="0" i="0" u="none" strike="noStrike" cap="none">
              <a:solidFill>
                <a:schemeClr val="lt1"/>
              </a:solidFill>
              <a:latin typeface="Arial"/>
              <a:ea typeface="Arial"/>
              <a:cs typeface="Arial"/>
              <a:sym typeface="Arial"/>
            </a:endParaRPr>
          </a:p>
        </p:txBody>
      </p:sp>
      <p:pic>
        <p:nvPicPr>
          <p:cNvPr id="294" name="Google Shape;294;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95" name="Google Shape;295;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pic>
        <p:nvPicPr>
          <p:cNvPr id="296" name="Google Shape;296;p10" descr="Icon  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959488" y="2334130"/>
            <a:ext cx="9328512" cy="5247288"/>
          </a:xfrm>
          <a:prstGeom prst="rect">
            <a:avLst/>
          </a:prstGeom>
          <a:noFill/>
          <a:ln>
            <a:noFill/>
          </a:ln>
        </p:spPr>
      </p:pic>
      <p:grpSp>
        <p:nvGrpSpPr>
          <p:cNvPr id="297" name="Google Shape;297;p10"/>
          <p:cNvGrpSpPr/>
          <p:nvPr/>
        </p:nvGrpSpPr>
        <p:grpSpPr>
          <a:xfrm>
            <a:off x="938056" y="2787879"/>
            <a:ext cx="8167844" cy="5434348"/>
            <a:chOff x="0" y="0"/>
            <a:chExt cx="8167844" cy="5434348"/>
          </a:xfrm>
        </p:grpSpPr>
        <p:cxnSp>
          <p:nvCxnSpPr>
            <p:cNvPr id="298" name="Google Shape;298;p10"/>
            <p:cNvCxnSpPr/>
            <p:nvPr/>
          </p:nvCxnSpPr>
          <p:spPr>
            <a:xfrm>
              <a:off x="0" y="0"/>
              <a:ext cx="8167844"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299" name="Google Shape;299;p10"/>
            <p:cNvSpPr/>
            <p:nvPr/>
          </p:nvSpPr>
          <p:spPr>
            <a:xfrm>
              <a:off x="0" y="0"/>
              <a:ext cx="1633568" cy="543434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0"/>
            <p:cNvSpPr txBox="1"/>
            <p:nvPr/>
          </p:nvSpPr>
          <p:spPr>
            <a:xfrm>
              <a:off x="0" y="0"/>
              <a:ext cx="1633568" cy="5434348"/>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Clr>
                  <a:srgbClr val="002060"/>
                </a:buClr>
                <a:buSzPts val="2100"/>
                <a:buFont typeface="Calibri"/>
                <a:buNone/>
              </a:pPr>
              <a:r>
                <a:rPr lang="en-GB" sz="2100" b="1" i="0" u="none" strike="noStrike" cap="none">
                  <a:solidFill>
                    <a:srgbClr val="002060"/>
                  </a:solidFill>
                  <a:latin typeface="Calibri"/>
                  <a:ea typeface="Calibri"/>
                  <a:cs typeface="Calibri"/>
                  <a:sym typeface="Calibri"/>
                </a:rPr>
                <a:t>Mūsu uztveres aizspriedumi bieži vien var novest pie nepareiza sprieduma, ja mēs tos mēdzam neievērot vai pienācīgi neatzīstam. </a:t>
              </a:r>
              <a:endParaRPr sz="2100" b="1" i="0" u="none" strike="noStrike" cap="none">
                <a:solidFill>
                  <a:schemeClr val="dk1"/>
                </a:solidFill>
                <a:latin typeface="Calibri"/>
                <a:ea typeface="Calibri"/>
                <a:cs typeface="Calibri"/>
                <a:sym typeface="Calibri"/>
              </a:endParaRPr>
            </a:p>
          </p:txBody>
        </p:sp>
        <p:sp>
          <p:nvSpPr>
            <p:cNvPr id="301" name="Google Shape;301;p10"/>
            <p:cNvSpPr/>
            <p:nvPr/>
          </p:nvSpPr>
          <p:spPr>
            <a:xfrm>
              <a:off x="1756086" y="42787"/>
              <a:ext cx="6411757" cy="8557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0"/>
            <p:cNvSpPr txBox="1"/>
            <p:nvPr/>
          </p:nvSpPr>
          <p:spPr>
            <a:xfrm>
              <a:off x="1756086" y="42787"/>
              <a:ext cx="6411757" cy="85575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002060"/>
                </a:buClr>
                <a:buSzPts val="2300"/>
                <a:buFont typeface="Calibri"/>
                <a:buNone/>
              </a:pPr>
              <a:r>
                <a:rPr lang="en-GB" sz="2300" b="0" i="0" u="none" strike="noStrike" cap="none">
                  <a:solidFill>
                    <a:srgbClr val="002060"/>
                  </a:solidFill>
                  <a:latin typeface="Calibri"/>
                  <a:ea typeface="Calibri"/>
                  <a:cs typeface="Calibri"/>
                  <a:sym typeface="Calibri"/>
                </a:rPr>
                <a:t>Stereotipu veidošana par cilvēkiem</a:t>
              </a:r>
              <a:endParaRPr sz="2300" b="0" i="0" u="none" strike="noStrike" cap="none">
                <a:solidFill>
                  <a:schemeClr val="dk1"/>
                </a:solidFill>
                <a:latin typeface="Calibri"/>
                <a:ea typeface="Calibri"/>
                <a:cs typeface="Calibri"/>
                <a:sym typeface="Calibri"/>
              </a:endParaRPr>
            </a:p>
          </p:txBody>
        </p:sp>
        <p:cxnSp>
          <p:nvCxnSpPr>
            <p:cNvPr id="303" name="Google Shape;303;p10"/>
            <p:cNvCxnSpPr/>
            <p:nvPr/>
          </p:nvCxnSpPr>
          <p:spPr>
            <a:xfrm>
              <a:off x="1633568" y="898538"/>
              <a:ext cx="6534275" cy="0"/>
            </a:xfrm>
            <a:prstGeom prst="straightConnector1">
              <a:avLst/>
            </a:prstGeom>
            <a:solidFill>
              <a:schemeClr val="accent1"/>
            </a:solidFill>
            <a:ln w="25400" cap="flat" cmpd="sng">
              <a:solidFill>
                <a:srgbClr val="C0CCE1"/>
              </a:solidFill>
              <a:prstDash val="solid"/>
              <a:round/>
              <a:headEnd type="none" w="sm" len="sm"/>
              <a:tailEnd type="none" w="sm" len="sm"/>
            </a:ln>
          </p:spPr>
        </p:cxnSp>
        <p:sp>
          <p:nvSpPr>
            <p:cNvPr id="304" name="Google Shape;304;p10"/>
            <p:cNvSpPr/>
            <p:nvPr/>
          </p:nvSpPr>
          <p:spPr>
            <a:xfrm>
              <a:off x="1756086" y="941325"/>
              <a:ext cx="6411757" cy="8557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0"/>
            <p:cNvSpPr txBox="1"/>
            <p:nvPr/>
          </p:nvSpPr>
          <p:spPr>
            <a:xfrm>
              <a:off x="1756086" y="941325"/>
              <a:ext cx="6411757" cy="85575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002060"/>
                </a:buClr>
                <a:buSzPts val="2300"/>
                <a:buFont typeface="Calibri"/>
                <a:buNone/>
              </a:pPr>
              <a:r>
                <a:rPr lang="en-GB" sz="2300" b="0" i="0" u="none" strike="noStrike" cap="none">
                  <a:solidFill>
                    <a:srgbClr val="002060"/>
                  </a:solidFill>
                  <a:latin typeface="Calibri"/>
                  <a:ea typeface="Calibri"/>
                  <a:cs typeface="Calibri"/>
                  <a:sym typeface="Calibri"/>
                </a:rPr>
                <a:t>Datu, kas var likt mums justies neērti, ignorēšana</a:t>
              </a:r>
              <a:endParaRPr sz="2300" b="0" i="0" u="none" strike="noStrike" cap="none">
                <a:solidFill>
                  <a:schemeClr val="dk1"/>
                </a:solidFill>
                <a:latin typeface="Calibri"/>
                <a:ea typeface="Calibri"/>
                <a:cs typeface="Calibri"/>
                <a:sym typeface="Calibri"/>
              </a:endParaRPr>
            </a:p>
          </p:txBody>
        </p:sp>
        <p:cxnSp>
          <p:nvCxnSpPr>
            <p:cNvPr id="306" name="Google Shape;306;p10"/>
            <p:cNvCxnSpPr/>
            <p:nvPr/>
          </p:nvCxnSpPr>
          <p:spPr>
            <a:xfrm>
              <a:off x="1633568" y="1797076"/>
              <a:ext cx="6534275" cy="0"/>
            </a:xfrm>
            <a:prstGeom prst="straightConnector1">
              <a:avLst/>
            </a:prstGeom>
            <a:solidFill>
              <a:schemeClr val="accent1"/>
            </a:solidFill>
            <a:ln w="25400" cap="flat" cmpd="sng">
              <a:solidFill>
                <a:srgbClr val="C0CCE1"/>
              </a:solidFill>
              <a:prstDash val="solid"/>
              <a:round/>
              <a:headEnd type="none" w="sm" len="sm"/>
              <a:tailEnd type="none" w="sm" len="sm"/>
            </a:ln>
          </p:spPr>
        </p:cxnSp>
        <p:sp>
          <p:nvSpPr>
            <p:cNvPr id="307" name="Google Shape;307;p10"/>
            <p:cNvSpPr/>
            <p:nvPr/>
          </p:nvSpPr>
          <p:spPr>
            <a:xfrm>
              <a:off x="1756086" y="1839864"/>
              <a:ext cx="6411757" cy="8557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0"/>
            <p:cNvSpPr txBox="1"/>
            <p:nvPr/>
          </p:nvSpPr>
          <p:spPr>
            <a:xfrm>
              <a:off x="1756086" y="1839864"/>
              <a:ext cx="6411757" cy="85575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002060"/>
                </a:buClr>
                <a:buSzPts val="2300"/>
                <a:buFont typeface="Calibri"/>
                <a:buNone/>
              </a:pPr>
              <a:r>
                <a:rPr lang="en-GB" sz="2300" b="0" i="0" u="none" strike="noStrike" cap="none">
                  <a:solidFill>
                    <a:srgbClr val="002060"/>
                  </a:solidFill>
                  <a:latin typeface="Calibri"/>
                  <a:ea typeface="Calibri"/>
                  <a:cs typeface="Calibri"/>
                  <a:sym typeface="Calibri"/>
                </a:rPr>
                <a:t>Domāšana par sevi kā par etalonu citu uztverē</a:t>
              </a:r>
              <a:endParaRPr sz="2300" b="0" i="0" u="none" strike="noStrike" cap="none">
                <a:solidFill>
                  <a:schemeClr val="dk1"/>
                </a:solidFill>
                <a:latin typeface="Calibri"/>
                <a:ea typeface="Calibri"/>
                <a:cs typeface="Calibri"/>
                <a:sym typeface="Calibri"/>
              </a:endParaRPr>
            </a:p>
          </p:txBody>
        </p:sp>
        <p:cxnSp>
          <p:nvCxnSpPr>
            <p:cNvPr id="309" name="Google Shape;309;p10"/>
            <p:cNvCxnSpPr/>
            <p:nvPr/>
          </p:nvCxnSpPr>
          <p:spPr>
            <a:xfrm>
              <a:off x="1633568" y="2695614"/>
              <a:ext cx="6534275" cy="0"/>
            </a:xfrm>
            <a:prstGeom prst="straightConnector1">
              <a:avLst/>
            </a:prstGeom>
            <a:solidFill>
              <a:schemeClr val="accent1"/>
            </a:solidFill>
            <a:ln w="25400" cap="flat" cmpd="sng">
              <a:solidFill>
                <a:srgbClr val="C0CCE1"/>
              </a:solidFill>
              <a:prstDash val="solid"/>
              <a:round/>
              <a:headEnd type="none" w="sm" len="sm"/>
              <a:tailEnd type="none" w="sm" len="sm"/>
            </a:ln>
          </p:spPr>
        </p:cxnSp>
        <p:sp>
          <p:nvSpPr>
            <p:cNvPr id="310" name="Google Shape;310;p10"/>
            <p:cNvSpPr/>
            <p:nvPr/>
          </p:nvSpPr>
          <p:spPr>
            <a:xfrm>
              <a:off x="1756086" y="2738402"/>
              <a:ext cx="6411757" cy="8557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0"/>
            <p:cNvSpPr txBox="1"/>
            <p:nvPr/>
          </p:nvSpPr>
          <p:spPr>
            <a:xfrm>
              <a:off x="1756086" y="2738402"/>
              <a:ext cx="6411757" cy="85575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002060"/>
                </a:buClr>
                <a:buSzPts val="2300"/>
                <a:buFont typeface="Calibri"/>
                <a:buNone/>
              </a:pPr>
              <a:r>
                <a:rPr lang="en-GB" sz="2300" b="0" i="0" u="none" strike="noStrike" cap="none">
                  <a:solidFill>
                    <a:srgbClr val="002060"/>
                  </a:solidFill>
                  <a:latin typeface="Calibri"/>
                  <a:ea typeface="Calibri"/>
                  <a:cs typeface="Calibri"/>
                  <a:sym typeface="Calibri"/>
                </a:rPr>
                <a:t>Uztveram citus, pamatojoties uz savām īpašībām</a:t>
              </a:r>
              <a:endParaRPr sz="2300" b="0" i="0" u="none" strike="noStrike" cap="none">
                <a:solidFill>
                  <a:schemeClr val="dk1"/>
                </a:solidFill>
                <a:latin typeface="Calibri"/>
                <a:ea typeface="Calibri"/>
                <a:cs typeface="Calibri"/>
                <a:sym typeface="Calibri"/>
              </a:endParaRPr>
            </a:p>
          </p:txBody>
        </p:sp>
        <p:cxnSp>
          <p:nvCxnSpPr>
            <p:cNvPr id="312" name="Google Shape;312;p10"/>
            <p:cNvCxnSpPr/>
            <p:nvPr/>
          </p:nvCxnSpPr>
          <p:spPr>
            <a:xfrm>
              <a:off x="1633568" y="3594153"/>
              <a:ext cx="6534275" cy="0"/>
            </a:xfrm>
            <a:prstGeom prst="straightConnector1">
              <a:avLst/>
            </a:prstGeom>
            <a:solidFill>
              <a:schemeClr val="accent1"/>
            </a:solidFill>
            <a:ln w="25400" cap="flat" cmpd="sng">
              <a:solidFill>
                <a:srgbClr val="C0CCE1"/>
              </a:solidFill>
              <a:prstDash val="solid"/>
              <a:round/>
              <a:headEnd type="none" w="sm" len="sm"/>
              <a:tailEnd type="none" w="sm" len="sm"/>
            </a:ln>
          </p:spPr>
        </p:cxnSp>
        <p:sp>
          <p:nvSpPr>
            <p:cNvPr id="313" name="Google Shape;313;p10"/>
            <p:cNvSpPr/>
            <p:nvPr/>
          </p:nvSpPr>
          <p:spPr>
            <a:xfrm>
              <a:off x="1756086" y="3636940"/>
              <a:ext cx="6411757" cy="8557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0"/>
            <p:cNvSpPr txBox="1"/>
            <p:nvPr/>
          </p:nvSpPr>
          <p:spPr>
            <a:xfrm>
              <a:off x="1756086" y="3636940"/>
              <a:ext cx="6411757" cy="85575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002060"/>
                </a:buClr>
                <a:buSzPts val="2300"/>
                <a:buFont typeface="Calibri"/>
                <a:buNone/>
              </a:pPr>
              <a:r>
                <a:rPr lang="en-GB" sz="2300" b="0" i="0" u="none" strike="noStrike" cap="none">
                  <a:solidFill>
                    <a:srgbClr val="002060"/>
                  </a:solidFill>
                  <a:latin typeface="Calibri"/>
                  <a:ea typeface="Calibri"/>
                  <a:cs typeface="Calibri"/>
                  <a:sym typeface="Calibri"/>
                </a:rPr>
                <a:t>Mūsu vajadzības un emocijas, kas traucē mūsu uztveri.</a:t>
              </a:r>
              <a:endParaRPr sz="2300" b="0" i="0" u="none" strike="noStrike" cap="none">
                <a:solidFill>
                  <a:schemeClr val="dk1"/>
                </a:solidFill>
                <a:latin typeface="Calibri"/>
                <a:ea typeface="Calibri"/>
                <a:cs typeface="Calibri"/>
                <a:sym typeface="Calibri"/>
              </a:endParaRPr>
            </a:p>
          </p:txBody>
        </p:sp>
        <p:cxnSp>
          <p:nvCxnSpPr>
            <p:cNvPr id="315" name="Google Shape;315;p10"/>
            <p:cNvCxnSpPr/>
            <p:nvPr/>
          </p:nvCxnSpPr>
          <p:spPr>
            <a:xfrm>
              <a:off x="1633568" y="4492691"/>
              <a:ext cx="6534275" cy="0"/>
            </a:xfrm>
            <a:prstGeom prst="straightConnector1">
              <a:avLst/>
            </a:prstGeom>
            <a:solidFill>
              <a:schemeClr val="accent1"/>
            </a:solidFill>
            <a:ln w="25400" cap="flat" cmpd="sng">
              <a:solidFill>
                <a:srgbClr val="C0CCE1"/>
              </a:solidFill>
              <a:prstDash val="solid"/>
              <a:round/>
              <a:headEnd type="none" w="sm" len="sm"/>
              <a:tailEnd type="none" w="sm" len="sm"/>
            </a:ln>
          </p:spPr>
        </p:cxnSp>
        <p:sp>
          <p:nvSpPr>
            <p:cNvPr id="316" name="Google Shape;316;p10"/>
            <p:cNvSpPr/>
            <p:nvPr/>
          </p:nvSpPr>
          <p:spPr>
            <a:xfrm>
              <a:off x="1756086" y="4535479"/>
              <a:ext cx="6411757" cy="855750"/>
            </a:xfrm>
            <a:prstGeom prst="rect">
              <a:avLst/>
            </a:prstGeom>
            <a:solidFill>
              <a:schemeClr val="accent1"/>
            </a:solidFill>
            <a:ln w="25400" cap="flat" cmpd="sng">
              <a:solidFill>
                <a:srgbClr val="152D5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0"/>
            <p:cNvSpPr txBox="1"/>
            <p:nvPr/>
          </p:nvSpPr>
          <p:spPr>
            <a:xfrm>
              <a:off x="1756086" y="4535479"/>
              <a:ext cx="6411757" cy="855750"/>
            </a:xfrm>
            <a:prstGeom prst="rect">
              <a:avLst/>
            </a:prstGeom>
            <a:noFill/>
            <a:ln>
              <a:noFill/>
            </a:ln>
          </p:spPr>
          <p:txBody>
            <a:bodyPr spcFirstLastPara="1" wrap="square" lIns="87625" tIns="87625" rIns="87625" bIns="87625" anchor="t" anchorCtr="0">
              <a:noAutofit/>
            </a:bodyPr>
            <a:lstStyle/>
            <a:p>
              <a:pPr marL="0" marR="0" lvl="0" indent="0" algn="ctr" rtl="0">
                <a:lnSpc>
                  <a:spcPct val="90000"/>
                </a:lnSpc>
                <a:spcBef>
                  <a:spcPts val="0"/>
                </a:spcBef>
                <a:spcAft>
                  <a:spcPts val="0"/>
                </a:spcAft>
                <a:buClr>
                  <a:srgbClr val="002060"/>
                </a:buClr>
                <a:buSzPts val="2300"/>
                <a:buFont typeface="Calibri"/>
                <a:buNone/>
              </a:pPr>
              <a:r>
                <a:rPr lang="en-GB" sz="2300" b="0" i="0" u="none" strike="noStrike" cap="none">
                  <a:solidFill>
                    <a:srgbClr val="002060"/>
                  </a:solidFill>
                  <a:latin typeface="Calibri"/>
                  <a:ea typeface="Calibri"/>
                  <a:cs typeface="Calibri"/>
                  <a:sym typeface="Calibri"/>
                </a:rPr>
                <a:t>Visi šie aizspriedumi un citi aizspriedumi ir jāizpēta, lai mēs varētu uzlabot savu spriestspēju.</a:t>
              </a:r>
              <a:endParaRPr sz="2300" b="0" i="0" u="none" strike="noStrike" cap="none">
                <a:solidFill>
                  <a:schemeClr val="lt1"/>
                </a:solidFill>
                <a:latin typeface="Calibri"/>
                <a:ea typeface="Calibri"/>
                <a:cs typeface="Calibri"/>
                <a:sym typeface="Calibri"/>
              </a:endParaRPr>
            </a:p>
          </p:txBody>
        </p:sp>
        <p:cxnSp>
          <p:nvCxnSpPr>
            <p:cNvPr id="318" name="Google Shape;318;p10"/>
            <p:cNvCxnSpPr/>
            <p:nvPr/>
          </p:nvCxnSpPr>
          <p:spPr>
            <a:xfrm>
              <a:off x="1633568" y="5391229"/>
              <a:ext cx="6534275" cy="0"/>
            </a:xfrm>
            <a:prstGeom prst="straightConnector1">
              <a:avLst/>
            </a:prstGeom>
            <a:solidFill>
              <a:schemeClr val="accent1"/>
            </a:solidFill>
            <a:ln w="25400" cap="flat" cmpd="sng">
              <a:solidFill>
                <a:srgbClr val="C0CCE1"/>
              </a:solidFill>
              <a:prstDash val="solid"/>
              <a:round/>
              <a:headEnd type="none" w="sm" len="sm"/>
              <a:tailEnd type="none" w="sm" len="sm"/>
            </a:ln>
          </p:spPr>
        </p:cxn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2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1"/>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1. Sprieduma </a:t>
            </a:r>
            <a:r>
              <a:rPr lang="en-GB" sz="2000" b="1">
                <a:solidFill>
                  <a:srgbClr val="E12227"/>
                </a:solidFill>
                <a:latin typeface="Tahoma"/>
                <a:ea typeface="Tahoma"/>
                <a:cs typeface="Tahoma"/>
                <a:sym typeface="Tahoma"/>
              </a:rPr>
              <a:t>veidošana</a:t>
            </a:r>
            <a:endParaRPr sz="1400" b="0" i="0" u="none" strike="noStrike" cap="none">
              <a:solidFill>
                <a:srgbClr val="000000"/>
              </a:solidFill>
              <a:latin typeface="Arial"/>
              <a:ea typeface="Arial"/>
              <a:cs typeface="Arial"/>
              <a:sym typeface="Arial"/>
            </a:endParaRPr>
          </a:p>
        </p:txBody>
      </p:sp>
      <p:sp>
        <p:nvSpPr>
          <p:cNvPr id="325" name="Google Shape;325;p11"/>
          <p:cNvSpPr txBox="1"/>
          <p:nvPr/>
        </p:nvSpPr>
        <p:spPr>
          <a:xfrm>
            <a:off x="938056" y="1638300"/>
            <a:ext cx="9501344" cy="62966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43255"/>
                </a:solidFill>
                <a:latin typeface="Calibri"/>
                <a:ea typeface="Calibri"/>
                <a:cs typeface="Calibri"/>
                <a:sym typeface="Calibri"/>
              </a:rPr>
              <a:t>1.5. Spriedums un ētika</a:t>
            </a:r>
            <a:endParaRPr sz="2500" b="0" i="0" u="none" strike="noStrike" cap="none">
              <a:solidFill>
                <a:srgbClr val="002060"/>
              </a:solidFill>
              <a:latin typeface="Tahoma"/>
              <a:ea typeface="Tahoma"/>
              <a:cs typeface="Tahoma"/>
              <a:sym typeface="Tahoma"/>
            </a:endParaRPr>
          </a:p>
        </p:txBody>
      </p:sp>
      <p:sp>
        <p:nvSpPr>
          <p:cNvPr id="326" name="Google Shape;326;p11"/>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b="0" i="0" u="none" strike="noStrike" cap="none">
              <a:solidFill>
                <a:schemeClr val="lt1"/>
              </a:solidFill>
              <a:latin typeface="Arial"/>
              <a:ea typeface="Arial"/>
              <a:cs typeface="Arial"/>
              <a:sym typeface="Arial"/>
            </a:endParaRPr>
          </a:p>
        </p:txBody>
      </p:sp>
      <p:pic>
        <p:nvPicPr>
          <p:cNvPr id="327" name="Google Shape;327;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28" name="Google Shape;328;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29" name="Google Shape;329;p11"/>
          <p:cNvSpPr txBox="1"/>
          <p:nvPr/>
        </p:nvSpPr>
        <p:spPr>
          <a:xfrm>
            <a:off x="990007" y="2324100"/>
            <a:ext cx="1630798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2060"/>
                </a:solidFill>
                <a:latin typeface="Calibri"/>
                <a:ea typeface="Calibri"/>
                <a:cs typeface="Calibri"/>
                <a:sym typeface="Calibri"/>
              </a:rPr>
              <a:t>Ētiska dilemma ir “situācija, kurā cilvēkam jāizlemj, vai darīt vai nedarīt kaut ko, kas,</a:t>
            </a:r>
            <a:br>
              <a:rPr lang="en-GB" sz="2000" b="1" i="0" u="none" strike="noStrike" cap="none">
                <a:solidFill>
                  <a:srgbClr val="002060"/>
                </a:solidFill>
                <a:latin typeface="Calibri"/>
                <a:ea typeface="Calibri"/>
                <a:cs typeface="Calibri"/>
                <a:sym typeface="Calibri"/>
              </a:rPr>
            </a:br>
            <a:r>
              <a:rPr lang="en-GB" sz="2000" b="1" i="0" u="none" strike="noStrike" cap="none">
                <a:solidFill>
                  <a:srgbClr val="002060"/>
                </a:solidFill>
                <a:latin typeface="Calibri"/>
                <a:ea typeface="Calibri"/>
                <a:cs typeface="Calibri"/>
                <a:sym typeface="Calibri"/>
              </a:rPr>
              <a:t> kaut arī dod labumu viņiem vai organizācijai, vai abiem, var tikt uzskatīts par neētisku.” (Schermerhorn, Osborn &amp; Hunt, 2002, 13. lpp.).</a:t>
            </a:r>
            <a:endParaRPr sz="2000" b="1" i="0" u="none" strike="noStrike" cap="none">
              <a:solidFill>
                <a:schemeClr val="dk1"/>
              </a:solidFill>
              <a:latin typeface="Calibri"/>
              <a:ea typeface="Calibri"/>
              <a:cs typeface="Calibri"/>
              <a:sym typeface="Calibri"/>
            </a:endParaRPr>
          </a:p>
        </p:txBody>
      </p:sp>
      <p:sp>
        <p:nvSpPr>
          <p:cNvPr id="330" name="Google Shape;330;p11"/>
          <p:cNvSpPr txBox="1"/>
          <p:nvPr/>
        </p:nvSpPr>
        <p:spPr>
          <a:xfrm>
            <a:off x="4419600" y="30099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2060"/>
                </a:solidFill>
                <a:latin typeface="Calibri"/>
                <a:ea typeface="Calibri"/>
                <a:cs typeface="Calibri"/>
                <a:sym typeface="Calibri"/>
              </a:rPr>
              <a:t>KĀ TIKT GALĀ AR ĒTISKĀM DILEMMĀM</a:t>
            </a:r>
            <a:endParaRPr sz="2000" b="1" i="0" u="none" strike="noStrike" cap="none">
              <a:solidFill>
                <a:schemeClr val="dk1"/>
              </a:solidFill>
              <a:latin typeface="Times New Roman"/>
              <a:ea typeface="Times New Roman"/>
              <a:cs typeface="Times New Roman"/>
              <a:sym typeface="Times New Roman"/>
            </a:endParaRPr>
          </a:p>
        </p:txBody>
      </p:sp>
      <p:grpSp>
        <p:nvGrpSpPr>
          <p:cNvPr id="331" name="Google Shape;331;p11"/>
          <p:cNvGrpSpPr/>
          <p:nvPr/>
        </p:nvGrpSpPr>
        <p:grpSpPr>
          <a:xfrm>
            <a:off x="2364621" y="3635335"/>
            <a:ext cx="13558756" cy="4816915"/>
            <a:chOff x="2421" y="729849"/>
            <a:chExt cx="13558756" cy="4816915"/>
          </a:xfrm>
        </p:grpSpPr>
        <p:sp>
          <p:nvSpPr>
            <p:cNvPr id="332" name="Google Shape;332;p11"/>
            <p:cNvSpPr/>
            <p:nvPr/>
          </p:nvSpPr>
          <p:spPr>
            <a:xfrm>
              <a:off x="177794" y="919837"/>
              <a:ext cx="4208954" cy="1315298"/>
            </a:xfrm>
            <a:prstGeom prst="rect">
              <a:avLst/>
            </a:prstGeom>
            <a:solidFill>
              <a:srgbClr val="CBCED6">
                <a:alpha val="40000"/>
              </a:srgbClr>
            </a:solidFill>
            <a:ln w="9525"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1"/>
            <p:cNvSpPr txBox="1"/>
            <p:nvPr/>
          </p:nvSpPr>
          <p:spPr>
            <a:xfrm>
              <a:off x="177794" y="919837"/>
              <a:ext cx="4208954" cy="1315298"/>
            </a:xfrm>
            <a:prstGeom prst="rect">
              <a:avLst/>
            </a:prstGeom>
            <a:noFill/>
            <a:ln>
              <a:noFill/>
            </a:ln>
          </p:spPr>
          <p:txBody>
            <a:bodyPr spcFirstLastPara="1" wrap="square" lIns="8908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Atpazīt un noskaidrot dilemmu.</a:t>
              </a:r>
              <a:endParaRPr sz="1900" b="0" i="0" u="none" strike="noStrike" cap="none">
                <a:solidFill>
                  <a:schemeClr val="dk1"/>
                </a:solidFill>
                <a:latin typeface="Calibri"/>
                <a:ea typeface="Calibri"/>
                <a:cs typeface="Calibri"/>
                <a:sym typeface="Calibri"/>
              </a:endParaRPr>
            </a:p>
          </p:txBody>
        </p:sp>
        <p:sp>
          <p:nvSpPr>
            <p:cNvPr id="334" name="Google Shape;334;p11"/>
            <p:cNvSpPr/>
            <p:nvPr/>
          </p:nvSpPr>
          <p:spPr>
            <a:xfrm>
              <a:off x="2421" y="729849"/>
              <a:ext cx="920708" cy="1381063"/>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1"/>
            <p:cNvSpPr/>
            <p:nvPr/>
          </p:nvSpPr>
          <p:spPr>
            <a:xfrm>
              <a:off x="4765009" y="919837"/>
              <a:ext cx="4208954" cy="1315298"/>
            </a:xfrm>
            <a:prstGeom prst="rect">
              <a:avLst/>
            </a:prstGeom>
            <a:solidFill>
              <a:srgbClr val="CBCED6">
                <a:alpha val="40000"/>
              </a:srgbClr>
            </a:solidFill>
            <a:ln w="9525"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1"/>
            <p:cNvSpPr txBox="1"/>
            <p:nvPr/>
          </p:nvSpPr>
          <p:spPr>
            <a:xfrm>
              <a:off x="4765009" y="919837"/>
              <a:ext cx="4208954" cy="1315298"/>
            </a:xfrm>
            <a:prstGeom prst="rect">
              <a:avLst/>
            </a:prstGeom>
            <a:noFill/>
            <a:ln>
              <a:noFill/>
            </a:ln>
          </p:spPr>
          <p:txBody>
            <a:bodyPr spcFirstLastPara="1" wrap="square" lIns="8908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Iegūstiet visus iespējamos faktus.</a:t>
              </a:r>
              <a:endParaRPr sz="1900" b="0" i="0" u="none" strike="noStrike" cap="none">
                <a:solidFill>
                  <a:schemeClr val="dk1"/>
                </a:solidFill>
                <a:latin typeface="Times New Roman"/>
                <a:ea typeface="Times New Roman"/>
                <a:cs typeface="Times New Roman"/>
                <a:sym typeface="Times New Roman"/>
              </a:endParaRPr>
            </a:p>
          </p:txBody>
        </p:sp>
        <p:sp>
          <p:nvSpPr>
            <p:cNvPr id="337" name="Google Shape;337;p11"/>
            <p:cNvSpPr/>
            <p:nvPr/>
          </p:nvSpPr>
          <p:spPr>
            <a:xfrm>
              <a:off x="4589636" y="729849"/>
              <a:ext cx="920708" cy="1381063"/>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1"/>
            <p:cNvSpPr/>
            <p:nvPr/>
          </p:nvSpPr>
          <p:spPr>
            <a:xfrm>
              <a:off x="9352223" y="919837"/>
              <a:ext cx="4208954" cy="1315298"/>
            </a:xfrm>
            <a:prstGeom prst="rect">
              <a:avLst/>
            </a:prstGeom>
            <a:solidFill>
              <a:srgbClr val="CBCED6">
                <a:alpha val="40000"/>
              </a:srgbClr>
            </a:solidFill>
            <a:ln w="9525"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1"/>
            <p:cNvSpPr txBox="1"/>
            <p:nvPr/>
          </p:nvSpPr>
          <p:spPr>
            <a:xfrm>
              <a:off x="9352223" y="919837"/>
              <a:ext cx="4208954" cy="1315298"/>
            </a:xfrm>
            <a:prstGeom prst="rect">
              <a:avLst/>
            </a:prstGeom>
            <a:noFill/>
            <a:ln>
              <a:noFill/>
            </a:ln>
          </p:spPr>
          <p:txBody>
            <a:bodyPr spcFirstLastPara="1" wrap="square" lIns="8908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Uzskaitiet visas savas iespējas.</a:t>
              </a:r>
              <a:endParaRPr sz="1900" b="0" i="0" u="none" strike="noStrike" cap="none">
                <a:solidFill>
                  <a:schemeClr val="dk1"/>
                </a:solidFill>
                <a:latin typeface="Times New Roman"/>
                <a:ea typeface="Times New Roman"/>
                <a:cs typeface="Times New Roman"/>
                <a:sym typeface="Times New Roman"/>
              </a:endParaRPr>
            </a:p>
          </p:txBody>
        </p:sp>
        <p:sp>
          <p:nvSpPr>
            <p:cNvPr id="340" name="Google Shape;340;p11"/>
            <p:cNvSpPr/>
            <p:nvPr/>
          </p:nvSpPr>
          <p:spPr>
            <a:xfrm>
              <a:off x="9176850" y="729849"/>
              <a:ext cx="920708" cy="1381063"/>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1"/>
            <p:cNvSpPr/>
            <p:nvPr/>
          </p:nvSpPr>
          <p:spPr>
            <a:xfrm>
              <a:off x="177794" y="2575651"/>
              <a:ext cx="4208954" cy="1315298"/>
            </a:xfrm>
            <a:prstGeom prst="rect">
              <a:avLst/>
            </a:prstGeom>
            <a:solidFill>
              <a:srgbClr val="CBCED6">
                <a:alpha val="40000"/>
              </a:srgbClr>
            </a:solidFill>
            <a:ln w="9525"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1"/>
            <p:cNvSpPr txBox="1"/>
            <p:nvPr/>
          </p:nvSpPr>
          <p:spPr>
            <a:xfrm>
              <a:off x="177794" y="2575651"/>
              <a:ext cx="4208954" cy="1315298"/>
            </a:xfrm>
            <a:prstGeom prst="rect">
              <a:avLst/>
            </a:prstGeom>
            <a:noFill/>
            <a:ln>
              <a:noFill/>
            </a:ln>
          </p:spPr>
          <p:txBody>
            <a:bodyPr spcFirstLastPara="1" wrap="square" lIns="8908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Pārbaudiet katru iespēju, uzdodot jautājumus: Vai tas ir likumīgi? Vai tas ir pareizi? Vai tas ir izdevīgi?</a:t>
              </a:r>
              <a:endParaRPr sz="1900" b="0" i="0" u="none" strike="noStrike" cap="none">
                <a:solidFill>
                  <a:schemeClr val="dk1"/>
                </a:solidFill>
                <a:latin typeface="Times New Roman"/>
                <a:ea typeface="Times New Roman"/>
                <a:cs typeface="Times New Roman"/>
                <a:sym typeface="Times New Roman"/>
              </a:endParaRPr>
            </a:p>
          </p:txBody>
        </p:sp>
        <p:sp>
          <p:nvSpPr>
            <p:cNvPr id="343" name="Google Shape;343;p11"/>
            <p:cNvSpPr/>
            <p:nvPr/>
          </p:nvSpPr>
          <p:spPr>
            <a:xfrm>
              <a:off x="2421" y="2385664"/>
              <a:ext cx="920708" cy="1381063"/>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1"/>
            <p:cNvSpPr/>
            <p:nvPr/>
          </p:nvSpPr>
          <p:spPr>
            <a:xfrm>
              <a:off x="4765009" y="2575651"/>
              <a:ext cx="4208954" cy="1315298"/>
            </a:xfrm>
            <a:prstGeom prst="rect">
              <a:avLst/>
            </a:prstGeom>
            <a:solidFill>
              <a:srgbClr val="CBCED6">
                <a:alpha val="40000"/>
              </a:srgbClr>
            </a:solidFill>
            <a:ln w="9525"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1"/>
            <p:cNvSpPr txBox="1"/>
            <p:nvPr/>
          </p:nvSpPr>
          <p:spPr>
            <a:xfrm>
              <a:off x="4765009" y="2575651"/>
              <a:ext cx="4208954" cy="1315298"/>
            </a:xfrm>
            <a:prstGeom prst="rect">
              <a:avLst/>
            </a:prstGeom>
            <a:noFill/>
            <a:ln>
              <a:noFill/>
            </a:ln>
          </p:spPr>
          <p:txBody>
            <a:bodyPr spcFirstLastPara="1" wrap="square" lIns="8908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Pieņemiet lēmumu.</a:t>
              </a:r>
              <a:endParaRPr sz="1900" b="0" i="0" u="none" strike="noStrike" cap="none">
                <a:solidFill>
                  <a:schemeClr val="dk1"/>
                </a:solidFill>
                <a:latin typeface="Times New Roman"/>
                <a:ea typeface="Times New Roman"/>
                <a:cs typeface="Times New Roman"/>
                <a:sym typeface="Times New Roman"/>
              </a:endParaRPr>
            </a:p>
          </p:txBody>
        </p:sp>
        <p:sp>
          <p:nvSpPr>
            <p:cNvPr id="346" name="Google Shape;346;p11"/>
            <p:cNvSpPr/>
            <p:nvPr/>
          </p:nvSpPr>
          <p:spPr>
            <a:xfrm>
              <a:off x="4589636" y="2385664"/>
              <a:ext cx="920708" cy="1381063"/>
            </a:xfrm>
            <a:prstGeom prst="rect">
              <a:avLst/>
            </a:prstGeom>
            <a:blipFill rotWithShape="1">
              <a:blip r:embed="rId9" cstate="email">
                <a:alphaModFix/>
                <a:extLst>
                  <a:ext uri="{28A0092B-C50C-407E-A947-70E740481C1C}">
                    <a14:useLocalDpi xmlns:a14="http://schemas.microsoft.com/office/drawing/2010/main"/>
                  </a:ext>
                </a:extLst>
              </a:blip>
              <a:stretch>
                <a:fillRect/>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1"/>
            <p:cNvSpPr/>
            <p:nvPr/>
          </p:nvSpPr>
          <p:spPr>
            <a:xfrm>
              <a:off x="9352223" y="2575651"/>
              <a:ext cx="4208954" cy="1315298"/>
            </a:xfrm>
            <a:prstGeom prst="rect">
              <a:avLst/>
            </a:prstGeom>
            <a:solidFill>
              <a:srgbClr val="CBCED6">
                <a:alpha val="40000"/>
              </a:srgbClr>
            </a:solidFill>
            <a:ln w="9525"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1"/>
            <p:cNvSpPr txBox="1"/>
            <p:nvPr/>
          </p:nvSpPr>
          <p:spPr>
            <a:xfrm>
              <a:off x="9352223" y="2575651"/>
              <a:ext cx="4208954" cy="1315298"/>
            </a:xfrm>
            <a:prstGeom prst="rect">
              <a:avLst/>
            </a:prstGeom>
            <a:noFill/>
            <a:ln>
              <a:noFill/>
            </a:ln>
          </p:spPr>
          <p:txBody>
            <a:bodyPr spcFirstLastPara="1" wrap="square" lIns="8908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Pārbaudiet savu lēmumu, uzdodot jautājumu: Kā es jutīšos, ja mana ģimene to uzzinās? Kā es jutīšos, ja to publicēs laikrakstā?</a:t>
              </a:r>
              <a:endParaRPr sz="1900" b="0" i="0" u="none" strike="noStrike" cap="none">
                <a:solidFill>
                  <a:schemeClr val="dk1"/>
                </a:solidFill>
                <a:latin typeface="Times New Roman"/>
                <a:ea typeface="Times New Roman"/>
                <a:cs typeface="Times New Roman"/>
                <a:sym typeface="Times New Roman"/>
              </a:endParaRPr>
            </a:p>
          </p:txBody>
        </p:sp>
        <p:sp>
          <p:nvSpPr>
            <p:cNvPr id="349" name="Google Shape;349;p11"/>
            <p:cNvSpPr/>
            <p:nvPr/>
          </p:nvSpPr>
          <p:spPr>
            <a:xfrm>
              <a:off x="9176850" y="2385664"/>
              <a:ext cx="920708" cy="1381063"/>
            </a:xfrm>
            <a:prstGeom prst="rect">
              <a:avLst/>
            </a:prstGeom>
            <a:blipFill rotWithShape="1">
              <a:blip r:embed="rId10" cstate="email">
                <a:alphaModFix/>
                <a:extLst>
                  <a:ext uri="{28A0092B-C50C-407E-A947-70E740481C1C}">
                    <a14:useLocalDpi xmlns:a14="http://schemas.microsoft.com/office/drawing/2010/main"/>
                  </a:ext>
                </a:extLst>
              </a:blip>
              <a:stretch>
                <a:fillRect/>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1"/>
            <p:cNvSpPr/>
            <p:nvPr/>
          </p:nvSpPr>
          <p:spPr>
            <a:xfrm>
              <a:off x="4765009" y="4231466"/>
              <a:ext cx="4208954" cy="1315298"/>
            </a:xfrm>
            <a:prstGeom prst="rect">
              <a:avLst/>
            </a:prstGeom>
            <a:solidFill>
              <a:srgbClr val="CBCED6">
                <a:alpha val="40000"/>
              </a:srgbClr>
            </a:solidFill>
            <a:ln w="9525"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1"/>
            <p:cNvSpPr txBox="1"/>
            <p:nvPr/>
          </p:nvSpPr>
          <p:spPr>
            <a:xfrm>
              <a:off x="4765009" y="4231466"/>
              <a:ext cx="4208954" cy="1315298"/>
            </a:xfrm>
            <a:prstGeom prst="rect">
              <a:avLst/>
            </a:prstGeom>
            <a:noFill/>
            <a:ln>
              <a:noFill/>
            </a:ln>
          </p:spPr>
          <p:txBody>
            <a:bodyPr spcFirstLastPara="1" wrap="square" lIns="8908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Tad un tikai tad rīkojieties.</a:t>
              </a:r>
              <a:endParaRPr sz="1900" b="0" i="0" u="none" strike="noStrike" cap="none">
                <a:solidFill>
                  <a:schemeClr val="dk1"/>
                </a:solidFill>
                <a:latin typeface="Times New Roman"/>
                <a:ea typeface="Times New Roman"/>
                <a:cs typeface="Times New Roman"/>
                <a:sym typeface="Times New Roman"/>
              </a:endParaRPr>
            </a:p>
          </p:txBody>
        </p:sp>
        <p:sp>
          <p:nvSpPr>
            <p:cNvPr id="352" name="Google Shape;352;p11"/>
            <p:cNvSpPr/>
            <p:nvPr/>
          </p:nvSpPr>
          <p:spPr>
            <a:xfrm>
              <a:off x="4589636" y="4041478"/>
              <a:ext cx="920708" cy="1381063"/>
            </a:xfrm>
            <a:prstGeom prst="rect">
              <a:avLst/>
            </a:prstGeom>
            <a:blipFill rotWithShape="1">
              <a:blip r:embed="rId11" cstate="email">
                <a:alphaModFix/>
                <a:extLst>
                  <a:ext uri="{28A0092B-C50C-407E-A947-70E740481C1C}">
                    <a14:useLocalDpi xmlns:a14="http://schemas.microsoft.com/office/drawing/2010/main"/>
                  </a:ext>
                </a:extLst>
              </a:blip>
              <a:stretch>
                <a:fillRect/>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Effect transition="in" filter="fade">
                                      <p:cBhvr>
                                        <p:cTn id="7" dur="500"/>
                                        <p:tgtEl>
                                          <p:spTgt spid="3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gtEl>
                                        <p:attrNameLst>
                                          <p:attrName>style.visibility</p:attrName>
                                        </p:attrNameLst>
                                      </p:cBhvr>
                                      <p:to>
                                        <p:strVal val="visible"/>
                                      </p:to>
                                    </p:set>
                                    <p:animEffect transition="in" filter="fade">
                                      <p:cBhvr>
                                        <p:cTn id="12"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2"/>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2. Lēmumu veidi</a:t>
            </a:r>
            <a:endParaRPr sz="1400" b="0" i="0" u="none" strike="noStrike" cap="none">
              <a:solidFill>
                <a:srgbClr val="000000"/>
              </a:solidFill>
              <a:latin typeface="Arial"/>
              <a:ea typeface="Arial"/>
              <a:cs typeface="Arial"/>
              <a:sym typeface="Arial"/>
            </a:endParaRPr>
          </a:p>
        </p:txBody>
      </p:sp>
      <p:sp>
        <p:nvSpPr>
          <p:cNvPr id="359" name="Google Shape;359;p12"/>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b="0" i="0" u="none" strike="noStrike" cap="none">
              <a:solidFill>
                <a:schemeClr val="lt1"/>
              </a:solidFill>
              <a:latin typeface="Arial"/>
              <a:ea typeface="Arial"/>
              <a:cs typeface="Arial"/>
              <a:sym typeface="Arial"/>
            </a:endParaRPr>
          </a:p>
        </p:txBody>
      </p:sp>
      <p:pic>
        <p:nvPicPr>
          <p:cNvPr id="360" name="Google Shape;360;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61" name="Google Shape;361;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62" name="Google Shape;362;p12"/>
          <p:cNvSpPr/>
          <p:nvPr/>
        </p:nvSpPr>
        <p:spPr>
          <a:xfrm>
            <a:off x="4572000" y="3543300"/>
            <a:ext cx="9144000" cy="2412980"/>
          </a:xfrm>
          <a:prstGeom prst="horizontalScroll">
            <a:avLst>
              <a:gd name="adj" fmla="val 12500"/>
            </a:avLst>
          </a:prstGeom>
          <a:solidFill>
            <a:srgbClr val="152D54"/>
          </a:solid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8000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Calibri"/>
                <a:ea typeface="Calibri"/>
                <a:cs typeface="Calibri"/>
                <a:sym typeface="Calibri"/>
              </a:rPr>
              <a:t>"Dažreiz jūs pieņemat pareizo lēmumu, dažreiz jūs pieņemat pareizi lēmumu."</a:t>
            </a:r>
            <a:endParaRPr sz="2800" b="0" i="0" u="none" strike="noStrike" cap="none">
              <a:solidFill>
                <a:schemeClr val="lt1"/>
              </a:solidFill>
              <a:latin typeface="Calibri"/>
              <a:ea typeface="Calibri"/>
              <a:cs typeface="Calibri"/>
              <a:sym typeface="Calibri"/>
            </a:endParaRPr>
          </a:p>
          <a:p>
            <a:pPr marL="1800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18000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Calibri"/>
                <a:ea typeface="Calibri"/>
                <a:cs typeface="Calibri"/>
                <a:sym typeface="Calibri"/>
              </a:rPr>
              <a:t>Phillip C. McGraw</a:t>
            </a:r>
            <a:endParaRPr sz="2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3"/>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2.	Lēmumu veidi</a:t>
            </a:r>
            <a:endParaRPr sz="1400" b="0" i="0" u="none" strike="noStrike" cap="none">
              <a:solidFill>
                <a:srgbClr val="000000"/>
              </a:solidFill>
              <a:latin typeface="Arial"/>
              <a:ea typeface="Arial"/>
              <a:cs typeface="Arial"/>
              <a:sym typeface="Arial"/>
            </a:endParaRPr>
          </a:p>
        </p:txBody>
      </p:sp>
      <p:sp>
        <p:nvSpPr>
          <p:cNvPr id="369" name="Google Shape;369;p13"/>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nav atbildīga par tajā ietvertās informācijas iespējamo izmantošanu.</a:t>
            </a:r>
            <a:endParaRPr sz="1400" b="0" i="0" u="none" strike="noStrike" cap="none">
              <a:solidFill>
                <a:schemeClr val="lt1"/>
              </a:solidFill>
              <a:latin typeface="Arial"/>
              <a:ea typeface="Arial"/>
              <a:cs typeface="Arial"/>
              <a:sym typeface="Arial"/>
            </a:endParaRPr>
          </a:p>
        </p:txBody>
      </p:sp>
      <p:pic>
        <p:nvPicPr>
          <p:cNvPr id="370" name="Google Shape;370;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71" name="Google Shape;371;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grpSp>
        <p:nvGrpSpPr>
          <p:cNvPr id="372" name="Google Shape;372;p13"/>
          <p:cNvGrpSpPr/>
          <p:nvPr/>
        </p:nvGrpSpPr>
        <p:grpSpPr>
          <a:xfrm>
            <a:off x="1903157" y="1818448"/>
            <a:ext cx="14481685" cy="5642889"/>
            <a:chOff x="10533" y="0"/>
            <a:chExt cx="14481685" cy="5642889"/>
          </a:xfrm>
        </p:grpSpPr>
        <p:sp>
          <p:nvSpPr>
            <p:cNvPr id="373" name="Google Shape;373;p13"/>
            <p:cNvSpPr/>
            <p:nvPr/>
          </p:nvSpPr>
          <p:spPr>
            <a:xfrm>
              <a:off x="10533" y="0"/>
              <a:ext cx="1943850" cy="5642889"/>
            </a:xfrm>
            <a:prstGeom prst="roundRect">
              <a:avLst>
                <a:gd name="adj" fmla="val 10000"/>
              </a:avLst>
            </a:prstGeom>
            <a:solidFill>
              <a:srgbClr val="CBCE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13"/>
            <p:cNvSpPr txBox="1"/>
            <p:nvPr/>
          </p:nvSpPr>
          <p:spPr>
            <a:xfrm>
              <a:off x="10533" y="0"/>
              <a:ext cx="1943850" cy="169286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GB" sz="2000" b="1" i="0" u="none" strike="noStrike" cap="none">
                  <a:solidFill>
                    <a:schemeClr val="dk1"/>
                  </a:solidFill>
                  <a:latin typeface="Calibri"/>
                  <a:ea typeface="Calibri"/>
                  <a:cs typeface="Calibri"/>
                  <a:sym typeface="Calibri"/>
                </a:rPr>
                <a:t>Vadības līmenis (hierarhija)</a:t>
              </a:r>
              <a:endParaRPr sz="2000" b="1" i="0" u="none" strike="noStrike" cap="none">
                <a:solidFill>
                  <a:schemeClr val="dk1"/>
                </a:solidFill>
                <a:latin typeface="Calibri"/>
                <a:ea typeface="Calibri"/>
                <a:cs typeface="Calibri"/>
                <a:sym typeface="Calibri"/>
              </a:endParaRPr>
            </a:p>
          </p:txBody>
        </p:sp>
        <p:sp>
          <p:nvSpPr>
            <p:cNvPr id="375" name="Google Shape;375;p13"/>
            <p:cNvSpPr/>
            <p:nvPr/>
          </p:nvSpPr>
          <p:spPr>
            <a:xfrm>
              <a:off x="204918" y="1693348"/>
              <a:ext cx="1555080" cy="1108601"/>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3"/>
            <p:cNvSpPr txBox="1"/>
            <p:nvPr/>
          </p:nvSpPr>
          <p:spPr>
            <a:xfrm>
              <a:off x="237388" y="1725818"/>
              <a:ext cx="1490140" cy="1043661"/>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Darbības</a:t>
              </a:r>
              <a:endParaRPr sz="2000" b="0" i="0" u="none" strike="noStrike" cap="none">
                <a:solidFill>
                  <a:schemeClr val="lt1"/>
                </a:solidFill>
                <a:latin typeface="Calibri"/>
                <a:ea typeface="Calibri"/>
                <a:cs typeface="Calibri"/>
                <a:sym typeface="Calibri"/>
              </a:endParaRPr>
            </a:p>
          </p:txBody>
        </p:sp>
        <p:sp>
          <p:nvSpPr>
            <p:cNvPr id="377" name="Google Shape;377;p13"/>
            <p:cNvSpPr/>
            <p:nvPr/>
          </p:nvSpPr>
          <p:spPr>
            <a:xfrm>
              <a:off x="204918" y="2972504"/>
              <a:ext cx="1555080" cy="1108601"/>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3"/>
            <p:cNvSpPr txBox="1"/>
            <p:nvPr/>
          </p:nvSpPr>
          <p:spPr>
            <a:xfrm>
              <a:off x="237388" y="3004974"/>
              <a:ext cx="1490140" cy="1043661"/>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Taktiskais</a:t>
              </a:r>
              <a:endParaRPr sz="2000" b="0" i="0" u="none" strike="noStrike" cap="none">
                <a:solidFill>
                  <a:schemeClr val="lt1"/>
                </a:solidFill>
                <a:latin typeface="Calibri"/>
                <a:ea typeface="Calibri"/>
                <a:cs typeface="Calibri"/>
                <a:sym typeface="Calibri"/>
              </a:endParaRPr>
            </a:p>
          </p:txBody>
        </p:sp>
        <p:sp>
          <p:nvSpPr>
            <p:cNvPr id="379" name="Google Shape;379;p13"/>
            <p:cNvSpPr/>
            <p:nvPr/>
          </p:nvSpPr>
          <p:spPr>
            <a:xfrm>
              <a:off x="204918" y="4251660"/>
              <a:ext cx="1555080" cy="1108601"/>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3"/>
            <p:cNvSpPr txBox="1"/>
            <p:nvPr/>
          </p:nvSpPr>
          <p:spPr>
            <a:xfrm>
              <a:off x="237388" y="4284130"/>
              <a:ext cx="1490140" cy="1043661"/>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Stratēģiskā</a:t>
              </a:r>
              <a:endParaRPr sz="2000" b="0" i="0" u="none" strike="noStrike" cap="none">
                <a:solidFill>
                  <a:schemeClr val="lt1"/>
                </a:solidFill>
                <a:latin typeface="Calibri"/>
                <a:ea typeface="Calibri"/>
                <a:cs typeface="Calibri"/>
                <a:sym typeface="Calibri"/>
              </a:endParaRPr>
            </a:p>
          </p:txBody>
        </p:sp>
        <p:sp>
          <p:nvSpPr>
            <p:cNvPr id="381" name="Google Shape;381;p13"/>
            <p:cNvSpPr/>
            <p:nvPr/>
          </p:nvSpPr>
          <p:spPr>
            <a:xfrm>
              <a:off x="2100172" y="0"/>
              <a:ext cx="1943850" cy="5642889"/>
            </a:xfrm>
            <a:prstGeom prst="roundRect">
              <a:avLst>
                <a:gd name="adj" fmla="val 10000"/>
              </a:avLst>
            </a:prstGeom>
            <a:solidFill>
              <a:srgbClr val="CBCE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13"/>
            <p:cNvSpPr txBox="1"/>
            <p:nvPr/>
          </p:nvSpPr>
          <p:spPr>
            <a:xfrm>
              <a:off x="2100172" y="0"/>
              <a:ext cx="1943850" cy="169286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GB" sz="2000" b="1" i="0" u="none" strike="noStrike" cap="none">
                  <a:solidFill>
                    <a:schemeClr val="dk1"/>
                  </a:solidFill>
                  <a:latin typeface="Calibri"/>
                  <a:ea typeface="Calibri"/>
                  <a:cs typeface="Calibri"/>
                  <a:sym typeface="Calibri"/>
                </a:rPr>
                <a:t>Organizācijas ietekme</a:t>
              </a:r>
              <a:endParaRPr sz="2000" b="1" i="0" u="none" strike="noStrike" cap="none">
                <a:solidFill>
                  <a:schemeClr val="dk1"/>
                </a:solidFill>
                <a:latin typeface="Calibri"/>
                <a:ea typeface="Calibri"/>
                <a:cs typeface="Calibri"/>
                <a:sym typeface="Calibri"/>
              </a:endParaRPr>
            </a:p>
          </p:txBody>
        </p:sp>
        <p:sp>
          <p:nvSpPr>
            <p:cNvPr id="383" name="Google Shape;383;p13"/>
            <p:cNvSpPr/>
            <p:nvPr/>
          </p:nvSpPr>
          <p:spPr>
            <a:xfrm>
              <a:off x="2294557" y="1694519"/>
              <a:ext cx="1555080" cy="1701408"/>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3"/>
            <p:cNvSpPr txBox="1"/>
            <p:nvPr/>
          </p:nvSpPr>
          <p:spPr>
            <a:xfrm>
              <a:off x="2340104" y="1740066"/>
              <a:ext cx="1463986" cy="1610314"/>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Konkrēts</a:t>
              </a:r>
              <a:endParaRPr sz="2000" b="0" i="0" u="none" strike="noStrike" cap="none">
                <a:solidFill>
                  <a:schemeClr val="lt1"/>
                </a:solidFill>
                <a:latin typeface="Calibri"/>
                <a:ea typeface="Calibri"/>
                <a:cs typeface="Calibri"/>
                <a:sym typeface="Calibri"/>
              </a:endParaRPr>
            </a:p>
          </p:txBody>
        </p:sp>
        <p:sp>
          <p:nvSpPr>
            <p:cNvPr id="385" name="Google Shape;385;p13"/>
            <p:cNvSpPr/>
            <p:nvPr/>
          </p:nvSpPr>
          <p:spPr>
            <a:xfrm>
              <a:off x="2294557" y="3657683"/>
              <a:ext cx="1555080" cy="1701408"/>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3"/>
            <p:cNvSpPr txBox="1"/>
            <p:nvPr/>
          </p:nvSpPr>
          <p:spPr>
            <a:xfrm>
              <a:off x="2340104" y="3703230"/>
              <a:ext cx="1463986" cy="1610314"/>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Vispārīgi</a:t>
              </a:r>
              <a:endParaRPr sz="2000" b="0" i="0" u="none" strike="noStrike" cap="none">
                <a:solidFill>
                  <a:schemeClr val="lt1"/>
                </a:solidFill>
                <a:latin typeface="Calibri"/>
                <a:ea typeface="Calibri"/>
                <a:cs typeface="Calibri"/>
                <a:sym typeface="Calibri"/>
              </a:endParaRPr>
            </a:p>
          </p:txBody>
        </p:sp>
        <p:sp>
          <p:nvSpPr>
            <p:cNvPr id="387" name="Google Shape;387;p13"/>
            <p:cNvSpPr/>
            <p:nvPr/>
          </p:nvSpPr>
          <p:spPr>
            <a:xfrm>
              <a:off x="4189811" y="0"/>
              <a:ext cx="1943850" cy="5642889"/>
            </a:xfrm>
            <a:prstGeom prst="roundRect">
              <a:avLst>
                <a:gd name="adj" fmla="val 10000"/>
              </a:avLst>
            </a:prstGeom>
            <a:solidFill>
              <a:srgbClr val="CBCE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3"/>
            <p:cNvSpPr txBox="1"/>
            <p:nvPr/>
          </p:nvSpPr>
          <p:spPr>
            <a:xfrm>
              <a:off x="4189811" y="0"/>
              <a:ext cx="1943850" cy="169286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GB" sz="2000" b="1" i="0" u="none" strike="noStrike" cap="none">
                  <a:solidFill>
                    <a:schemeClr val="dk1"/>
                  </a:solidFill>
                  <a:latin typeface="Calibri"/>
                  <a:ea typeface="Calibri"/>
                  <a:cs typeface="Calibri"/>
                  <a:sym typeface="Calibri"/>
                </a:rPr>
                <a:t>Termiņš</a:t>
              </a:r>
              <a:endParaRPr sz="2000" b="1" i="0" u="none" strike="noStrike" cap="none">
                <a:solidFill>
                  <a:schemeClr val="dk1"/>
                </a:solidFill>
                <a:latin typeface="Calibri"/>
                <a:ea typeface="Calibri"/>
                <a:cs typeface="Calibri"/>
                <a:sym typeface="Calibri"/>
              </a:endParaRPr>
            </a:p>
          </p:txBody>
        </p:sp>
        <p:sp>
          <p:nvSpPr>
            <p:cNvPr id="389" name="Google Shape;389;p13"/>
            <p:cNvSpPr/>
            <p:nvPr/>
          </p:nvSpPr>
          <p:spPr>
            <a:xfrm>
              <a:off x="4384196" y="1693348"/>
              <a:ext cx="1555080" cy="1108601"/>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3"/>
            <p:cNvSpPr txBox="1"/>
            <p:nvPr/>
          </p:nvSpPr>
          <p:spPr>
            <a:xfrm>
              <a:off x="4416666" y="1725818"/>
              <a:ext cx="1490140" cy="1043661"/>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Īstermiņa</a:t>
              </a:r>
              <a:endParaRPr sz="2000" b="0" i="0" u="none" strike="noStrike" cap="none">
                <a:solidFill>
                  <a:schemeClr val="lt1"/>
                </a:solidFill>
                <a:latin typeface="Calibri"/>
                <a:ea typeface="Calibri"/>
                <a:cs typeface="Calibri"/>
                <a:sym typeface="Calibri"/>
              </a:endParaRPr>
            </a:p>
          </p:txBody>
        </p:sp>
        <p:sp>
          <p:nvSpPr>
            <p:cNvPr id="391" name="Google Shape;391;p13"/>
            <p:cNvSpPr/>
            <p:nvPr/>
          </p:nvSpPr>
          <p:spPr>
            <a:xfrm>
              <a:off x="4384196" y="2972504"/>
              <a:ext cx="1555080" cy="1108601"/>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3"/>
            <p:cNvSpPr txBox="1"/>
            <p:nvPr/>
          </p:nvSpPr>
          <p:spPr>
            <a:xfrm>
              <a:off x="4416666" y="3004974"/>
              <a:ext cx="1490140" cy="1043661"/>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Vidēja termiņa</a:t>
              </a:r>
              <a:endParaRPr sz="2000" b="0" i="0" u="none" strike="noStrike" cap="none">
                <a:solidFill>
                  <a:schemeClr val="lt1"/>
                </a:solidFill>
                <a:latin typeface="Calibri"/>
                <a:ea typeface="Calibri"/>
                <a:cs typeface="Calibri"/>
                <a:sym typeface="Calibri"/>
              </a:endParaRPr>
            </a:p>
          </p:txBody>
        </p:sp>
        <p:sp>
          <p:nvSpPr>
            <p:cNvPr id="393" name="Google Shape;393;p13"/>
            <p:cNvSpPr/>
            <p:nvPr/>
          </p:nvSpPr>
          <p:spPr>
            <a:xfrm>
              <a:off x="4384196" y="4251660"/>
              <a:ext cx="1555080" cy="1108601"/>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3"/>
            <p:cNvSpPr txBox="1"/>
            <p:nvPr/>
          </p:nvSpPr>
          <p:spPr>
            <a:xfrm>
              <a:off x="4416666" y="4284130"/>
              <a:ext cx="1490140" cy="1043661"/>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Ilgtermiņa</a:t>
              </a:r>
              <a:endParaRPr sz="2000" b="0" i="0" u="none" strike="noStrike" cap="none">
                <a:solidFill>
                  <a:schemeClr val="lt1"/>
                </a:solidFill>
                <a:latin typeface="Calibri"/>
                <a:ea typeface="Calibri"/>
                <a:cs typeface="Calibri"/>
                <a:sym typeface="Calibri"/>
              </a:endParaRPr>
            </a:p>
          </p:txBody>
        </p:sp>
        <p:sp>
          <p:nvSpPr>
            <p:cNvPr id="395" name="Google Shape;395;p13"/>
            <p:cNvSpPr/>
            <p:nvPr/>
          </p:nvSpPr>
          <p:spPr>
            <a:xfrm>
              <a:off x="6279450" y="0"/>
              <a:ext cx="1943850" cy="5642889"/>
            </a:xfrm>
            <a:prstGeom prst="roundRect">
              <a:avLst>
                <a:gd name="adj" fmla="val 10000"/>
              </a:avLst>
            </a:prstGeom>
            <a:solidFill>
              <a:srgbClr val="CBCE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13"/>
            <p:cNvSpPr txBox="1"/>
            <p:nvPr/>
          </p:nvSpPr>
          <p:spPr>
            <a:xfrm>
              <a:off x="6279450" y="0"/>
              <a:ext cx="1943850" cy="169286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GB" sz="2000" b="1" i="0" u="none" strike="noStrike" cap="none">
                  <a:solidFill>
                    <a:schemeClr val="dk1"/>
                  </a:solidFill>
                  <a:latin typeface="Calibri"/>
                  <a:ea typeface="Calibri"/>
                  <a:cs typeface="Calibri"/>
                  <a:sym typeface="Calibri"/>
                </a:rPr>
                <a:t>Vadības funkcijas</a:t>
              </a:r>
              <a:endParaRPr sz="2000" b="1" i="0" u="none" strike="noStrike" cap="none">
                <a:solidFill>
                  <a:schemeClr val="dk1"/>
                </a:solidFill>
                <a:latin typeface="Calibri"/>
                <a:ea typeface="Calibri"/>
                <a:cs typeface="Calibri"/>
                <a:sym typeface="Calibri"/>
              </a:endParaRPr>
            </a:p>
          </p:txBody>
        </p:sp>
        <p:sp>
          <p:nvSpPr>
            <p:cNvPr id="397" name="Google Shape;397;p13"/>
            <p:cNvSpPr/>
            <p:nvPr/>
          </p:nvSpPr>
          <p:spPr>
            <a:xfrm>
              <a:off x="6473835" y="1693934"/>
              <a:ext cx="1555080" cy="652803"/>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3"/>
            <p:cNvSpPr txBox="1"/>
            <p:nvPr/>
          </p:nvSpPr>
          <p:spPr>
            <a:xfrm>
              <a:off x="6492955" y="1713054"/>
              <a:ext cx="1516840" cy="614563"/>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Plānošana</a:t>
              </a:r>
              <a:endParaRPr sz="2000" b="0" i="0" u="none" strike="noStrike" cap="none">
                <a:solidFill>
                  <a:schemeClr val="lt1"/>
                </a:solidFill>
                <a:latin typeface="Calibri"/>
                <a:ea typeface="Calibri"/>
                <a:cs typeface="Calibri"/>
                <a:sym typeface="Calibri"/>
              </a:endParaRPr>
            </a:p>
          </p:txBody>
        </p:sp>
        <p:sp>
          <p:nvSpPr>
            <p:cNvPr id="399" name="Google Shape;399;p13"/>
            <p:cNvSpPr/>
            <p:nvPr/>
          </p:nvSpPr>
          <p:spPr>
            <a:xfrm>
              <a:off x="6473835" y="2447169"/>
              <a:ext cx="1555080" cy="652803"/>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3"/>
            <p:cNvSpPr txBox="1"/>
            <p:nvPr/>
          </p:nvSpPr>
          <p:spPr>
            <a:xfrm>
              <a:off x="6492955" y="2466289"/>
              <a:ext cx="1516840" cy="614563"/>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Organizēšana</a:t>
              </a:r>
              <a:endParaRPr sz="2000" b="0" i="0" u="none" strike="noStrike" cap="none">
                <a:solidFill>
                  <a:schemeClr val="lt1"/>
                </a:solidFill>
                <a:latin typeface="Calibri"/>
                <a:ea typeface="Calibri"/>
                <a:cs typeface="Calibri"/>
                <a:sym typeface="Calibri"/>
              </a:endParaRPr>
            </a:p>
          </p:txBody>
        </p:sp>
        <p:sp>
          <p:nvSpPr>
            <p:cNvPr id="401" name="Google Shape;401;p13"/>
            <p:cNvSpPr/>
            <p:nvPr/>
          </p:nvSpPr>
          <p:spPr>
            <a:xfrm>
              <a:off x="6473835" y="3200403"/>
              <a:ext cx="1555080" cy="652803"/>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3"/>
            <p:cNvSpPr txBox="1"/>
            <p:nvPr/>
          </p:nvSpPr>
          <p:spPr>
            <a:xfrm>
              <a:off x="6492955" y="3219523"/>
              <a:ext cx="1516840" cy="614563"/>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Motivējošs</a:t>
              </a:r>
              <a:endParaRPr sz="2000" b="0" i="0" u="none" strike="noStrike" cap="none">
                <a:solidFill>
                  <a:schemeClr val="lt1"/>
                </a:solidFill>
                <a:latin typeface="Calibri"/>
                <a:ea typeface="Calibri"/>
                <a:cs typeface="Calibri"/>
                <a:sym typeface="Calibri"/>
              </a:endParaRPr>
            </a:p>
          </p:txBody>
        </p:sp>
        <p:sp>
          <p:nvSpPr>
            <p:cNvPr id="403" name="Google Shape;403;p13"/>
            <p:cNvSpPr/>
            <p:nvPr/>
          </p:nvSpPr>
          <p:spPr>
            <a:xfrm>
              <a:off x="6473835" y="3953638"/>
              <a:ext cx="1555080" cy="652803"/>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3"/>
            <p:cNvSpPr txBox="1"/>
            <p:nvPr/>
          </p:nvSpPr>
          <p:spPr>
            <a:xfrm>
              <a:off x="6492955" y="3972758"/>
              <a:ext cx="1516840" cy="614563"/>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Kontrole</a:t>
              </a:r>
              <a:endParaRPr sz="2000" b="0" i="0" u="none" strike="noStrike" cap="none">
                <a:solidFill>
                  <a:schemeClr val="lt1"/>
                </a:solidFill>
                <a:latin typeface="Calibri"/>
                <a:ea typeface="Calibri"/>
                <a:cs typeface="Calibri"/>
                <a:sym typeface="Calibri"/>
              </a:endParaRPr>
            </a:p>
          </p:txBody>
        </p:sp>
        <p:sp>
          <p:nvSpPr>
            <p:cNvPr id="405" name="Google Shape;405;p13"/>
            <p:cNvSpPr/>
            <p:nvPr/>
          </p:nvSpPr>
          <p:spPr>
            <a:xfrm>
              <a:off x="6473835" y="4706873"/>
              <a:ext cx="1555080" cy="652803"/>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3"/>
            <p:cNvSpPr txBox="1"/>
            <p:nvPr/>
          </p:nvSpPr>
          <p:spPr>
            <a:xfrm>
              <a:off x="6492955" y="4725993"/>
              <a:ext cx="1516840" cy="614563"/>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Mainās</a:t>
              </a:r>
              <a:endParaRPr sz="2000" b="0" i="0" u="none" strike="noStrike" cap="none">
                <a:solidFill>
                  <a:schemeClr val="lt1"/>
                </a:solidFill>
                <a:latin typeface="Calibri"/>
                <a:ea typeface="Calibri"/>
                <a:cs typeface="Calibri"/>
                <a:sym typeface="Calibri"/>
              </a:endParaRPr>
            </a:p>
          </p:txBody>
        </p:sp>
        <p:sp>
          <p:nvSpPr>
            <p:cNvPr id="407" name="Google Shape;407;p13"/>
            <p:cNvSpPr/>
            <p:nvPr/>
          </p:nvSpPr>
          <p:spPr>
            <a:xfrm>
              <a:off x="8369089" y="0"/>
              <a:ext cx="1943850" cy="5642889"/>
            </a:xfrm>
            <a:prstGeom prst="roundRect">
              <a:avLst>
                <a:gd name="adj" fmla="val 10000"/>
              </a:avLst>
            </a:prstGeom>
            <a:solidFill>
              <a:srgbClr val="CBCE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3"/>
            <p:cNvSpPr txBox="1"/>
            <p:nvPr/>
          </p:nvSpPr>
          <p:spPr>
            <a:xfrm>
              <a:off x="8369089" y="0"/>
              <a:ext cx="1943850" cy="169286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GB" sz="2000" b="1" i="0" u="none" strike="noStrike" cap="none">
                  <a:solidFill>
                    <a:schemeClr val="dk1"/>
                  </a:solidFill>
                  <a:latin typeface="Calibri"/>
                  <a:ea typeface="Calibri"/>
                  <a:cs typeface="Calibri"/>
                  <a:sym typeface="Calibri"/>
                </a:rPr>
                <a:t>Problēmas biežums</a:t>
              </a:r>
              <a:endParaRPr sz="2000" b="1" i="0" u="none" strike="noStrike" cap="none">
                <a:solidFill>
                  <a:schemeClr val="dk1"/>
                </a:solidFill>
                <a:latin typeface="Calibri"/>
                <a:ea typeface="Calibri"/>
                <a:cs typeface="Calibri"/>
                <a:sym typeface="Calibri"/>
              </a:endParaRPr>
            </a:p>
          </p:txBody>
        </p:sp>
        <p:sp>
          <p:nvSpPr>
            <p:cNvPr id="409" name="Google Shape;409;p13"/>
            <p:cNvSpPr/>
            <p:nvPr/>
          </p:nvSpPr>
          <p:spPr>
            <a:xfrm>
              <a:off x="8563474" y="1694519"/>
              <a:ext cx="1555080" cy="1701408"/>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3"/>
            <p:cNvSpPr txBox="1"/>
            <p:nvPr/>
          </p:nvSpPr>
          <p:spPr>
            <a:xfrm>
              <a:off x="8609021" y="1740066"/>
              <a:ext cx="1463986" cy="1610314"/>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Plānots</a:t>
              </a:r>
              <a:endParaRPr sz="2000" b="0" i="0" u="none" strike="noStrike" cap="none">
                <a:solidFill>
                  <a:schemeClr val="lt1"/>
                </a:solidFill>
                <a:latin typeface="Calibri"/>
                <a:ea typeface="Calibri"/>
                <a:cs typeface="Calibri"/>
                <a:sym typeface="Calibri"/>
              </a:endParaRPr>
            </a:p>
          </p:txBody>
        </p:sp>
        <p:sp>
          <p:nvSpPr>
            <p:cNvPr id="411" name="Google Shape;411;p13"/>
            <p:cNvSpPr/>
            <p:nvPr/>
          </p:nvSpPr>
          <p:spPr>
            <a:xfrm>
              <a:off x="8563474" y="3657683"/>
              <a:ext cx="1555080" cy="1701408"/>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3"/>
            <p:cNvSpPr txBox="1"/>
            <p:nvPr/>
          </p:nvSpPr>
          <p:spPr>
            <a:xfrm>
              <a:off x="8609021" y="3703230"/>
              <a:ext cx="1463986" cy="1610314"/>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Neprogram-mēts</a:t>
              </a:r>
              <a:endParaRPr sz="2000" b="0" i="0" u="none" strike="noStrike" cap="none">
                <a:solidFill>
                  <a:schemeClr val="lt1"/>
                </a:solidFill>
                <a:latin typeface="Calibri"/>
                <a:ea typeface="Calibri"/>
                <a:cs typeface="Calibri"/>
                <a:sym typeface="Calibri"/>
              </a:endParaRPr>
            </a:p>
          </p:txBody>
        </p:sp>
        <p:sp>
          <p:nvSpPr>
            <p:cNvPr id="413" name="Google Shape;413;p13"/>
            <p:cNvSpPr/>
            <p:nvPr/>
          </p:nvSpPr>
          <p:spPr>
            <a:xfrm>
              <a:off x="10458729" y="0"/>
              <a:ext cx="1943850" cy="5642889"/>
            </a:xfrm>
            <a:prstGeom prst="roundRect">
              <a:avLst>
                <a:gd name="adj" fmla="val 10000"/>
              </a:avLst>
            </a:prstGeom>
            <a:solidFill>
              <a:srgbClr val="CBCE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3"/>
            <p:cNvSpPr txBox="1"/>
            <p:nvPr/>
          </p:nvSpPr>
          <p:spPr>
            <a:xfrm>
              <a:off x="10458729" y="0"/>
              <a:ext cx="1943850" cy="169286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GB" sz="2000" b="1" i="0" u="none" strike="noStrike" cap="none">
                  <a:solidFill>
                    <a:schemeClr val="dk1"/>
                  </a:solidFill>
                  <a:latin typeface="Calibri"/>
                  <a:ea typeface="Calibri"/>
                  <a:cs typeface="Calibri"/>
                  <a:sym typeface="Calibri"/>
                </a:rPr>
                <a:t>Problēmas iespējamība</a:t>
              </a:r>
              <a:endParaRPr sz="2000" b="1" i="0" u="none" strike="noStrike" cap="none">
                <a:solidFill>
                  <a:schemeClr val="dk1"/>
                </a:solidFill>
                <a:latin typeface="Calibri"/>
                <a:ea typeface="Calibri"/>
                <a:cs typeface="Calibri"/>
                <a:sym typeface="Calibri"/>
              </a:endParaRPr>
            </a:p>
          </p:txBody>
        </p:sp>
        <p:sp>
          <p:nvSpPr>
            <p:cNvPr id="415" name="Google Shape;415;p13"/>
            <p:cNvSpPr/>
            <p:nvPr/>
          </p:nvSpPr>
          <p:spPr>
            <a:xfrm>
              <a:off x="10653114" y="1693348"/>
              <a:ext cx="1555080" cy="1108601"/>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3"/>
            <p:cNvSpPr txBox="1"/>
            <p:nvPr/>
          </p:nvSpPr>
          <p:spPr>
            <a:xfrm>
              <a:off x="10685584" y="1725818"/>
              <a:ext cx="1490140" cy="1043661"/>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Noteiktība</a:t>
              </a:r>
              <a:endParaRPr sz="2000" b="0" i="0" u="none" strike="noStrike" cap="none">
                <a:solidFill>
                  <a:schemeClr val="lt1"/>
                </a:solidFill>
                <a:latin typeface="Calibri"/>
                <a:ea typeface="Calibri"/>
                <a:cs typeface="Calibri"/>
                <a:sym typeface="Calibri"/>
              </a:endParaRPr>
            </a:p>
          </p:txBody>
        </p:sp>
        <p:sp>
          <p:nvSpPr>
            <p:cNvPr id="417" name="Google Shape;417;p13"/>
            <p:cNvSpPr/>
            <p:nvPr/>
          </p:nvSpPr>
          <p:spPr>
            <a:xfrm>
              <a:off x="10653114" y="2972504"/>
              <a:ext cx="1555080" cy="1108601"/>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13"/>
            <p:cNvSpPr txBox="1"/>
            <p:nvPr/>
          </p:nvSpPr>
          <p:spPr>
            <a:xfrm>
              <a:off x="10685584" y="3004974"/>
              <a:ext cx="1490140" cy="1043661"/>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Risks</a:t>
              </a:r>
              <a:endParaRPr sz="2000" b="0" i="0" u="none" strike="noStrike" cap="none">
                <a:solidFill>
                  <a:schemeClr val="lt1"/>
                </a:solidFill>
                <a:latin typeface="Calibri"/>
                <a:ea typeface="Calibri"/>
                <a:cs typeface="Calibri"/>
                <a:sym typeface="Calibri"/>
              </a:endParaRPr>
            </a:p>
          </p:txBody>
        </p:sp>
        <p:sp>
          <p:nvSpPr>
            <p:cNvPr id="419" name="Google Shape;419;p13"/>
            <p:cNvSpPr/>
            <p:nvPr/>
          </p:nvSpPr>
          <p:spPr>
            <a:xfrm>
              <a:off x="10653114" y="4251660"/>
              <a:ext cx="1555080" cy="1108601"/>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3"/>
            <p:cNvSpPr txBox="1"/>
            <p:nvPr/>
          </p:nvSpPr>
          <p:spPr>
            <a:xfrm>
              <a:off x="10685584" y="4284130"/>
              <a:ext cx="1490140" cy="1043661"/>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Nenoteiktība</a:t>
              </a:r>
              <a:endParaRPr sz="2000" b="0" i="0" u="none" strike="noStrike" cap="none">
                <a:solidFill>
                  <a:schemeClr val="lt1"/>
                </a:solidFill>
                <a:latin typeface="Calibri"/>
                <a:ea typeface="Calibri"/>
                <a:cs typeface="Calibri"/>
                <a:sym typeface="Calibri"/>
              </a:endParaRPr>
            </a:p>
          </p:txBody>
        </p:sp>
        <p:sp>
          <p:nvSpPr>
            <p:cNvPr id="421" name="Google Shape;421;p13"/>
            <p:cNvSpPr/>
            <p:nvPr/>
          </p:nvSpPr>
          <p:spPr>
            <a:xfrm>
              <a:off x="12548368" y="0"/>
              <a:ext cx="1943850" cy="5642889"/>
            </a:xfrm>
            <a:prstGeom prst="roundRect">
              <a:avLst>
                <a:gd name="adj" fmla="val 10000"/>
              </a:avLst>
            </a:prstGeom>
            <a:solidFill>
              <a:srgbClr val="CBCE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3"/>
            <p:cNvSpPr txBox="1"/>
            <p:nvPr/>
          </p:nvSpPr>
          <p:spPr>
            <a:xfrm>
              <a:off x="12548368" y="0"/>
              <a:ext cx="1943850" cy="169286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GB" sz="2000" b="1" i="0" u="none" strike="noStrike" cap="none">
                  <a:solidFill>
                    <a:schemeClr val="dk1"/>
                  </a:solidFill>
                  <a:latin typeface="Calibri"/>
                  <a:ea typeface="Calibri"/>
                  <a:cs typeface="Calibri"/>
                  <a:sym typeface="Calibri"/>
                </a:rPr>
                <a:t>Mijiedarbība ar citiem</a:t>
              </a:r>
              <a:endParaRPr sz="2000" b="1" i="0" u="none" strike="noStrike" cap="none">
                <a:solidFill>
                  <a:schemeClr val="dk1"/>
                </a:solidFill>
                <a:latin typeface="Calibri"/>
                <a:ea typeface="Calibri"/>
                <a:cs typeface="Calibri"/>
                <a:sym typeface="Calibri"/>
              </a:endParaRPr>
            </a:p>
          </p:txBody>
        </p:sp>
        <p:sp>
          <p:nvSpPr>
            <p:cNvPr id="423" name="Google Shape;423;p13"/>
            <p:cNvSpPr/>
            <p:nvPr/>
          </p:nvSpPr>
          <p:spPr>
            <a:xfrm>
              <a:off x="12742753" y="1694519"/>
              <a:ext cx="1555080" cy="1701408"/>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3"/>
            <p:cNvSpPr txBox="1"/>
            <p:nvPr/>
          </p:nvSpPr>
          <p:spPr>
            <a:xfrm>
              <a:off x="12788300" y="1740066"/>
              <a:ext cx="1463986" cy="1610314"/>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Individuāli</a:t>
              </a:r>
              <a:endParaRPr sz="2000" b="0" i="0" u="none" strike="noStrike" cap="none">
                <a:solidFill>
                  <a:schemeClr val="lt1"/>
                </a:solidFill>
                <a:latin typeface="Calibri"/>
                <a:ea typeface="Calibri"/>
                <a:cs typeface="Calibri"/>
                <a:sym typeface="Calibri"/>
              </a:endParaRPr>
            </a:p>
          </p:txBody>
        </p:sp>
        <p:sp>
          <p:nvSpPr>
            <p:cNvPr id="425" name="Google Shape;425;p13"/>
            <p:cNvSpPr/>
            <p:nvPr/>
          </p:nvSpPr>
          <p:spPr>
            <a:xfrm>
              <a:off x="12742753" y="3657683"/>
              <a:ext cx="1555080" cy="1701408"/>
            </a:xfrm>
            <a:prstGeom prst="roundRect">
              <a:avLst>
                <a:gd name="adj" fmla="val 10000"/>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3"/>
            <p:cNvSpPr txBox="1"/>
            <p:nvPr/>
          </p:nvSpPr>
          <p:spPr>
            <a:xfrm>
              <a:off x="12788300" y="3703230"/>
              <a:ext cx="1463986" cy="1610314"/>
            </a:xfrm>
            <a:prstGeom prst="rect">
              <a:avLst/>
            </a:prstGeom>
            <a:noFill/>
            <a:ln>
              <a:noFill/>
            </a:ln>
          </p:spPr>
          <p:txBody>
            <a:bodyPr spcFirstLastPara="1" wrap="square" lIns="50800" tIns="38100" rIns="508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0" i="0" u="none" strike="noStrike" cap="none">
                  <a:solidFill>
                    <a:schemeClr val="lt1"/>
                  </a:solidFill>
                  <a:latin typeface="Calibri"/>
                  <a:ea typeface="Calibri"/>
                  <a:cs typeface="Calibri"/>
                  <a:sym typeface="Calibri"/>
                </a:rPr>
                <a:t>Grupa</a:t>
              </a:r>
              <a:endParaRPr sz="2000" b="0" i="0" u="none" strike="noStrike" cap="none">
                <a:solidFill>
                  <a:schemeClr val="lt1"/>
                </a:solidFill>
                <a:latin typeface="Calibri"/>
                <a:ea typeface="Calibri"/>
                <a:cs typeface="Calibri"/>
                <a:sym typeface="Calibri"/>
              </a:endParaRPr>
            </a:p>
          </p:txBody>
        </p:sp>
      </p:grpSp>
      <p:sp>
        <p:nvSpPr>
          <p:cNvPr id="427" name="Google Shape;427;p13"/>
          <p:cNvSpPr txBox="1"/>
          <p:nvPr/>
        </p:nvSpPr>
        <p:spPr>
          <a:xfrm>
            <a:off x="7353300" y="7880598"/>
            <a:ext cx="1089660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2060"/>
                </a:solidFill>
                <a:latin typeface="Calibri"/>
                <a:ea typeface="Calibri"/>
                <a:cs typeface="Calibri"/>
                <a:sym typeface="Calibri"/>
              </a:rPr>
              <a:t>Avots: Serafimova, D. (2015). Teoria na upravlenieto [Vadības teorija]. Varna: Univ. izd. Nauka i ikonomika.</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27"/>
                                        </p:tgtEl>
                                        <p:attrNameLst>
                                          <p:attrName>style.visibility</p:attrName>
                                        </p:attrNameLst>
                                      </p:cBhvr>
                                      <p:to>
                                        <p:strVal val="visible"/>
                                      </p:to>
                                    </p:set>
                                    <p:anim calcmode="lin" valueType="num">
                                      <p:cBhvr additive="base">
                                        <p:cTn id="7" dur="500"/>
                                        <p:tgtEl>
                                          <p:spTgt spid="42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4"/>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2.	Lēmumu veidi</a:t>
            </a:r>
            <a:endParaRPr sz="1400" b="0" i="0" u="none" strike="noStrike" cap="none">
              <a:solidFill>
                <a:srgbClr val="000000"/>
              </a:solidFill>
              <a:latin typeface="Arial"/>
              <a:ea typeface="Arial"/>
              <a:cs typeface="Arial"/>
              <a:sym typeface="Arial"/>
            </a:endParaRPr>
          </a:p>
        </p:txBody>
      </p:sp>
      <p:sp>
        <p:nvSpPr>
          <p:cNvPr id="434" name="Google Shape;434;p14"/>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nav atbildīga par tajā ietvertās informācijas iespējamo izmantošanu.</a:t>
            </a:r>
            <a:endParaRPr sz="1400" b="0" i="0" u="none" strike="noStrike" cap="none">
              <a:solidFill>
                <a:schemeClr val="lt1"/>
              </a:solidFill>
              <a:latin typeface="Arial"/>
              <a:ea typeface="Arial"/>
              <a:cs typeface="Arial"/>
              <a:sym typeface="Arial"/>
            </a:endParaRPr>
          </a:p>
        </p:txBody>
      </p:sp>
      <p:pic>
        <p:nvPicPr>
          <p:cNvPr id="435" name="Google Shape;435;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36" name="Google Shape;436;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graphicFrame>
        <p:nvGraphicFramePr>
          <p:cNvPr id="437" name="Google Shape;437;p14"/>
          <p:cNvGraphicFramePr/>
          <p:nvPr/>
        </p:nvGraphicFramePr>
        <p:xfrm>
          <a:off x="4152900" y="1485900"/>
          <a:ext cx="3000000" cy="3000000"/>
        </p:xfrm>
        <a:graphic>
          <a:graphicData uri="http://schemas.openxmlformats.org/drawingml/2006/table">
            <a:tbl>
              <a:tblPr firstRow="1" firstCol="1" bandRow="1">
                <a:noFill/>
                <a:tableStyleId>{24274555-854A-464D-B3F8-C9F77F2F3338}</a:tableStyleId>
              </a:tblPr>
              <a:tblGrid>
                <a:gridCol w="2475850">
                  <a:extLst>
                    <a:ext uri="{9D8B030D-6E8A-4147-A177-3AD203B41FA5}">
                      <a16:colId xmlns:a16="http://schemas.microsoft.com/office/drawing/2014/main" val="20000"/>
                    </a:ext>
                  </a:extLst>
                </a:gridCol>
                <a:gridCol w="3500500">
                  <a:extLst>
                    <a:ext uri="{9D8B030D-6E8A-4147-A177-3AD203B41FA5}">
                      <a16:colId xmlns:a16="http://schemas.microsoft.com/office/drawing/2014/main" val="20001"/>
                    </a:ext>
                  </a:extLst>
                </a:gridCol>
                <a:gridCol w="4005850">
                  <a:extLst>
                    <a:ext uri="{9D8B030D-6E8A-4147-A177-3AD203B41FA5}">
                      <a16:colId xmlns:a16="http://schemas.microsoft.com/office/drawing/2014/main" val="20002"/>
                    </a:ext>
                  </a:extLst>
                </a:gridCol>
              </a:tblGrid>
              <a:tr h="60960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latin typeface="Times New Roman"/>
                        <a:ea typeface="Times New Roman"/>
                        <a:cs typeface="Times New Roman"/>
                        <a:sym typeface="Times New Roman"/>
                      </a:endParaRPr>
                    </a:p>
                  </a:txBody>
                  <a:tcPr marL="68575" marR="68575" marT="0" marB="0">
                    <a:solidFill>
                      <a:srgbClr val="152D54"/>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t>Programmēti lēmumi</a:t>
                      </a:r>
                      <a:endParaRPr sz="2400" u="none" strike="noStrike" cap="none">
                        <a:latin typeface="Times New Roman"/>
                        <a:ea typeface="Times New Roman"/>
                        <a:cs typeface="Times New Roman"/>
                        <a:sym typeface="Times New Roman"/>
                      </a:endParaRPr>
                    </a:p>
                  </a:txBody>
                  <a:tcPr marL="68575" marR="68575" marT="0" marB="0" anchor="ctr">
                    <a:solidFill>
                      <a:srgbClr val="152D54"/>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t>Neprogrammēti lēmumi</a:t>
                      </a:r>
                      <a:endParaRPr sz="2400" u="none" strike="noStrike" cap="none">
                        <a:latin typeface="Times New Roman"/>
                        <a:ea typeface="Times New Roman"/>
                        <a:cs typeface="Times New Roman"/>
                        <a:sym typeface="Times New Roman"/>
                      </a:endParaRPr>
                    </a:p>
                  </a:txBody>
                  <a:tcPr marL="68575" marR="68575" marT="0" marB="0" anchor="ctr">
                    <a:solidFill>
                      <a:srgbClr val="152D54"/>
                    </a:solidFill>
                  </a:tcPr>
                </a:tc>
                <a:extLst>
                  <a:ext uri="{0D108BD9-81ED-4DB2-BD59-A6C34878D82A}">
                    <a16:rowId xmlns:a16="http://schemas.microsoft.com/office/drawing/2014/main" val="10000"/>
                  </a:ext>
                </a:extLst>
              </a:tr>
              <a:tr h="130830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Problēma</a:t>
                      </a:r>
                      <a:endParaRPr sz="2400" u="none" strike="noStrike" cap="none">
                        <a:latin typeface="Times New Roman"/>
                        <a:ea typeface="Times New Roman"/>
                        <a:cs typeface="Times New Roman"/>
                        <a:sym typeface="Times New Roman"/>
                      </a:endParaRPr>
                    </a:p>
                  </a:txBody>
                  <a:tcPr marL="68575" marR="68575" marT="0" marB="0">
                    <a:solidFill>
                      <a:srgbClr val="152D54"/>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GB" sz="2400" u="none" strike="noStrike" cap="none"/>
                        <a:t>Bieži, atkārtoti, rutīnas</a:t>
                      </a:r>
                      <a:endParaRPr sz="2400" u="none" strike="noStrike" cap="none"/>
                    </a:p>
                    <a:p>
                      <a:pPr marL="0" marR="0" lvl="0" indent="0" algn="l" rtl="0">
                        <a:lnSpc>
                          <a:spcPct val="100000"/>
                        </a:lnSpc>
                        <a:spcBef>
                          <a:spcPts val="0"/>
                        </a:spcBef>
                        <a:spcAft>
                          <a:spcPts val="0"/>
                        </a:spcAft>
                        <a:buClr>
                          <a:srgbClr val="000000"/>
                        </a:buClr>
                        <a:buSzPts val="1100"/>
                        <a:buFont typeface="Arial"/>
                        <a:buNone/>
                      </a:pPr>
                      <a:r>
                        <a:rPr lang="en-GB" sz="2400" u="none" strike="noStrike" cap="none"/>
                        <a:t>Noteiktība attiecībā uz cēloņsakarībām un sekām</a:t>
                      </a:r>
                      <a:endParaRPr sz="2400" u="none" strike="noStrike" cap="none"/>
                    </a:p>
                  </a:txBody>
                  <a:tcPr marL="68575" marR="68575" marT="0" marB="0"/>
                </a:tc>
                <a:tc>
                  <a:txBody>
                    <a:bodyPr/>
                    <a:lstStyle/>
                    <a:p>
                      <a:pPr marL="0" marR="0" lvl="0" indent="0" algn="l" rtl="0">
                        <a:lnSpc>
                          <a:spcPct val="100000"/>
                        </a:lnSpc>
                        <a:spcBef>
                          <a:spcPts val="0"/>
                        </a:spcBef>
                        <a:spcAft>
                          <a:spcPts val="0"/>
                        </a:spcAft>
                        <a:buClr>
                          <a:schemeClr val="dk1"/>
                        </a:buClr>
                        <a:buSzPts val="1100"/>
                        <a:buFont typeface="Arial"/>
                        <a:buNone/>
                      </a:pPr>
                      <a:r>
                        <a:rPr lang="en-GB" sz="2400" u="none" strike="noStrike" cap="none"/>
                        <a:t>Jaunas, nestrukturētas.</a:t>
                      </a:r>
                      <a:endParaRPr sz="2400" u="none" strike="noStrike" cap="none"/>
                    </a:p>
                    <a:p>
                      <a:pPr marL="0" marR="0" lvl="0" indent="0" algn="l" rtl="0">
                        <a:lnSpc>
                          <a:spcPct val="100000"/>
                        </a:lnSpc>
                        <a:spcBef>
                          <a:spcPts val="0"/>
                        </a:spcBef>
                        <a:spcAft>
                          <a:spcPts val="0"/>
                        </a:spcAft>
                        <a:buClr>
                          <a:srgbClr val="000000"/>
                        </a:buClr>
                        <a:buSzPts val="1100"/>
                        <a:buFont typeface="Arial"/>
                        <a:buNone/>
                      </a:pPr>
                      <a:r>
                        <a:rPr lang="en-GB" sz="2400" u="none" strike="noStrike" cap="none"/>
                        <a:t>Nenoteiktība attiecībā uz cēloņsakarībām un sekām</a:t>
                      </a:r>
                      <a:endParaRPr sz="2400" u="none" strike="noStrike" cap="none"/>
                    </a:p>
                  </a:txBody>
                  <a:tcPr marL="68575" marR="68575" marT="0" marB="0"/>
                </a:tc>
                <a:extLst>
                  <a:ext uri="{0D108BD9-81ED-4DB2-BD59-A6C34878D82A}">
                    <a16:rowId xmlns:a16="http://schemas.microsoft.com/office/drawing/2014/main" val="10001"/>
                  </a:ext>
                </a:extLst>
              </a:tr>
              <a:tr h="115630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Procedūra</a:t>
                      </a:r>
                      <a:endParaRPr sz="2400" u="none" strike="noStrike" cap="none">
                        <a:latin typeface="Times New Roman"/>
                        <a:ea typeface="Times New Roman"/>
                        <a:cs typeface="Times New Roman"/>
                        <a:sym typeface="Times New Roman"/>
                      </a:endParaRPr>
                    </a:p>
                  </a:txBody>
                  <a:tcPr marL="68575" marR="68575" marT="0" marB="0">
                    <a:solidFill>
                      <a:srgbClr val="152D54"/>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Atkarība no politikas, noteikumiem un noteiktām procedūrām</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Nepieciešamība pēc radošuma, intuīcijas, iecietības pret neskaidrībām un radoša problēmu risināšana</a:t>
                      </a:r>
                      <a:endParaRPr sz="24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2698050">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Piemēri:</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 Uzņēmējdarbības uzņēmums</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 Universitāte</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 Veselības aprūpe</a:t>
                      </a:r>
                      <a:endParaRPr sz="2400" u="none" strike="noStrike" cap="none">
                        <a:latin typeface="Times New Roman"/>
                        <a:ea typeface="Times New Roman"/>
                        <a:cs typeface="Times New Roman"/>
                        <a:sym typeface="Times New Roman"/>
                      </a:endParaRPr>
                    </a:p>
                  </a:txBody>
                  <a:tcPr marL="68575" marR="68575" marT="0" marB="0">
                    <a:solidFill>
                      <a:srgbClr val="152D54"/>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Pieņemšanas darbā process</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Uzņemšanas politika</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Pacientu izrakstīšanas procedūras</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Jaunu produktu ieviešana</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Jaunas biznesa skolas būvniecība</a:t>
                      </a:r>
                      <a:endParaRPr sz="2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p>
                      <a:pPr marL="0" marR="0" lvl="0" indent="0" algn="l" rtl="0">
                        <a:lnSpc>
                          <a:spcPct val="100000"/>
                        </a:lnSpc>
                        <a:spcBef>
                          <a:spcPts val="0"/>
                        </a:spcBef>
                        <a:spcAft>
                          <a:spcPts val="0"/>
                        </a:spcAft>
                        <a:buClr>
                          <a:srgbClr val="000000"/>
                        </a:buClr>
                        <a:buSzPts val="2400"/>
                        <a:buFont typeface="Arial"/>
                        <a:buNone/>
                      </a:pPr>
                      <a:r>
                        <a:rPr lang="en-GB" sz="2400" u="none" strike="noStrike" cap="none"/>
                        <a:t>Negaidīts finansējuma samazinājums</a:t>
                      </a:r>
                      <a:endParaRPr sz="24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bl>
          </a:graphicData>
        </a:graphic>
      </p:graphicFrame>
      <p:sp>
        <p:nvSpPr>
          <p:cNvPr id="438" name="Google Shape;438;p14"/>
          <p:cNvSpPr txBox="1"/>
          <p:nvPr/>
        </p:nvSpPr>
        <p:spPr>
          <a:xfrm>
            <a:off x="7086600" y="8125006"/>
            <a:ext cx="1120140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2060"/>
                </a:solidFill>
                <a:latin typeface="Calibri"/>
                <a:ea typeface="Calibri"/>
                <a:cs typeface="Calibri"/>
                <a:sym typeface="Calibri"/>
              </a:rPr>
              <a:t>Avots: Gibson, J., Ivancevich, J., Donnelly, J., &amp; Konopaske, R. (2012). Organizācijas: Behavior, Structure, Processes. New York: McGraw-Hill, 465. lpp.</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500"/>
                                        <p:tgtEl>
                                          <p:spTgt spid="4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38"/>
                                        </p:tgtEl>
                                        <p:attrNameLst>
                                          <p:attrName>style.visibility</p:attrName>
                                        </p:attrNameLst>
                                      </p:cBhvr>
                                      <p:to>
                                        <p:strVal val="visible"/>
                                      </p:to>
                                    </p:set>
                                    <p:anim calcmode="lin" valueType="num">
                                      <p:cBhvr additive="base">
                                        <p:cTn id="11" dur="500"/>
                                        <p:tgtEl>
                                          <p:spTgt spid="43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5"/>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3.	Lēmumu pieņemšana</a:t>
            </a:r>
            <a:endParaRPr sz="1400" b="0" i="0" u="none" strike="noStrike" cap="none">
              <a:solidFill>
                <a:srgbClr val="000000"/>
              </a:solidFill>
              <a:latin typeface="Arial"/>
              <a:ea typeface="Arial"/>
              <a:cs typeface="Arial"/>
              <a:sym typeface="Arial"/>
            </a:endParaRPr>
          </a:p>
        </p:txBody>
      </p:sp>
      <p:sp>
        <p:nvSpPr>
          <p:cNvPr id="445" name="Google Shape;445;p15"/>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nav atbildīga par tajā ietvertās informācijas iespējamo izmantošanu.</a:t>
            </a:r>
            <a:endParaRPr sz="1400" b="0" i="0" u="none" strike="noStrike" cap="none">
              <a:solidFill>
                <a:schemeClr val="lt1"/>
              </a:solidFill>
              <a:latin typeface="Arial"/>
              <a:ea typeface="Arial"/>
              <a:cs typeface="Arial"/>
              <a:sym typeface="Arial"/>
            </a:endParaRPr>
          </a:p>
        </p:txBody>
      </p:sp>
      <p:pic>
        <p:nvPicPr>
          <p:cNvPr id="446" name="Google Shape;446;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47" name="Google Shape;447;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448" name="Google Shape;448;p15"/>
          <p:cNvSpPr/>
          <p:nvPr/>
        </p:nvSpPr>
        <p:spPr>
          <a:xfrm>
            <a:off x="6438900" y="3314700"/>
            <a:ext cx="5410200" cy="2821960"/>
          </a:xfrm>
          <a:prstGeom prst="horizontalScroll">
            <a:avLst>
              <a:gd name="adj" fmla="val 12500"/>
            </a:avLst>
          </a:prstGeom>
          <a:solidFill>
            <a:srgbClr val="152D54"/>
          </a:solid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9999" marR="0" lvl="0" indent="0" algn="l" rtl="0">
              <a:lnSpc>
                <a:spcPct val="100000"/>
              </a:lnSpc>
              <a:spcBef>
                <a:spcPts val="0"/>
              </a:spcBef>
              <a:spcAft>
                <a:spcPts val="0"/>
              </a:spcAft>
              <a:buClr>
                <a:schemeClr val="dk1"/>
              </a:buClr>
              <a:buSzPts val="1100"/>
              <a:buFont typeface="Arial"/>
              <a:buNone/>
            </a:pPr>
            <a:r>
              <a:rPr lang="en-GB" sz="2800" b="0" i="0" u="none" strike="noStrike" cap="none">
                <a:solidFill>
                  <a:schemeClr val="lt1"/>
                </a:solidFill>
                <a:latin typeface="Calibri"/>
                <a:ea typeface="Calibri"/>
                <a:cs typeface="Calibri"/>
                <a:sym typeface="Calibri"/>
              </a:rPr>
              <a:t>"Man palikt vai aiziet?</a:t>
            </a:r>
            <a:endParaRPr sz="2800" b="0" i="0" u="none" strike="noStrike" cap="none">
              <a:solidFill>
                <a:schemeClr val="lt1"/>
              </a:solidFill>
              <a:latin typeface="Calibri"/>
              <a:ea typeface="Calibri"/>
              <a:cs typeface="Calibri"/>
              <a:sym typeface="Calibri"/>
            </a:endParaRPr>
          </a:p>
          <a:p>
            <a:pPr marL="179999" marR="0" lvl="0" indent="0" algn="l" rtl="0">
              <a:lnSpc>
                <a:spcPct val="100000"/>
              </a:lnSpc>
              <a:spcBef>
                <a:spcPts val="0"/>
              </a:spcBef>
              <a:spcAft>
                <a:spcPts val="0"/>
              </a:spcAft>
              <a:buClr>
                <a:schemeClr val="dk1"/>
              </a:buClr>
              <a:buSzPts val="1100"/>
              <a:buFont typeface="Arial"/>
              <a:buNone/>
            </a:pPr>
            <a:r>
              <a:rPr lang="en-GB" sz="2800" b="0" i="0" u="none" strike="noStrike" cap="none">
                <a:solidFill>
                  <a:schemeClr val="lt1"/>
                </a:solidFill>
                <a:latin typeface="Calibri"/>
                <a:ea typeface="Calibri"/>
                <a:cs typeface="Calibri"/>
                <a:sym typeface="Calibri"/>
              </a:rPr>
              <a:t>Ja es aiziešu, būs nepatikšanas.</a:t>
            </a:r>
            <a:endParaRPr sz="2800" b="0" i="0" u="none" strike="noStrike" cap="none">
              <a:solidFill>
                <a:schemeClr val="lt1"/>
              </a:solidFill>
              <a:latin typeface="Calibri"/>
              <a:ea typeface="Calibri"/>
              <a:cs typeface="Calibri"/>
              <a:sym typeface="Calibri"/>
            </a:endParaRPr>
          </a:p>
          <a:p>
            <a:pPr marL="179999" marR="0" lvl="0" indent="0" algn="l" rtl="0">
              <a:lnSpc>
                <a:spcPct val="100000"/>
              </a:lnSpc>
              <a:spcBef>
                <a:spcPts val="0"/>
              </a:spcBef>
              <a:spcAft>
                <a:spcPts val="0"/>
              </a:spcAft>
              <a:buClr>
                <a:schemeClr val="dk1"/>
              </a:buClr>
              <a:buSzPts val="1100"/>
              <a:buFont typeface="Arial"/>
              <a:buNone/>
            </a:pPr>
            <a:r>
              <a:rPr lang="en-GB" sz="2800" b="0" i="0" u="none" strike="noStrike" cap="none">
                <a:solidFill>
                  <a:schemeClr val="lt1"/>
                </a:solidFill>
                <a:latin typeface="Calibri"/>
                <a:ea typeface="Calibri"/>
                <a:cs typeface="Calibri"/>
                <a:sym typeface="Calibri"/>
              </a:rPr>
              <a:t>Ja palikšu, tās būs dubultas."</a:t>
            </a:r>
            <a:endParaRPr sz="2800" b="0" i="0" u="none" strike="noStrike" cap="none">
              <a:solidFill>
                <a:schemeClr val="lt1"/>
              </a:solidFill>
              <a:latin typeface="Calibri"/>
              <a:ea typeface="Calibri"/>
              <a:cs typeface="Calibri"/>
              <a:sym typeface="Calibri"/>
            </a:endParaRPr>
          </a:p>
          <a:p>
            <a:pPr marL="18000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a:p>
            <a:pPr marL="18000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The Clash</a:t>
            </a:r>
            <a:endParaRPr sz="2000" b="0" i="0" u="none" strike="noStrike" cap="none">
              <a:solidFill>
                <a:schemeClr val="lt1"/>
              </a:solidFill>
              <a:latin typeface="Calibri"/>
              <a:ea typeface="Calibri"/>
              <a:cs typeface="Calibri"/>
              <a:sym typeface="Calibri"/>
            </a:endParaRPr>
          </a:p>
          <a:p>
            <a:pPr marL="18000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Calibri"/>
                <a:ea typeface="Calibri"/>
                <a:cs typeface="Calibri"/>
                <a:sym typeface="Calibri"/>
              </a:rPr>
              <a:t>The Clash</a:t>
            </a:r>
            <a:endParaRPr sz="2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p:cTn id="7" dur="500"/>
                                        <p:tgtEl>
                                          <p:spTgt spid="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6"/>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3.	Lēmumu pieņemšana</a:t>
            </a:r>
            <a:endParaRPr sz="1400" b="0" i="0" u="none" strike="noStrike" cap="none">
              <a:solidFill>
                <a:srgbClr val="000000"/>
              </a:solidFill>
              <a:latin typeface="Arial"/>
              <a:ea typeface="Arial"/>
              <a:cs typeface="Arial"/>
              <a:sym typeface="Arial"/>
            </a:endParaRPr>
          </a:p>
        </p:txBody>
      </p:sp>
      <p:sp>
        <p:nvSpPr>
          <p:cNvPr id="455" name="Google Shape;455;p16"/>
          <p:cNvSpPr txBox="1"/>
          <p:nvPr/>
        </p:nvSpPr>
        <p:spPr>
          <a:xfrm>
            <a:off x="938056" y="2019300"/>
            <a:ext cx="13997100" cy="12456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43255"/>
                </a:solidFill>
                <a:latin typeface="Calibri"/>
                <a:ea typeface="Calibri"/>
                <a:cs typeface="Calibri"/>
                <a:sym typeface="Calibri"/>
              </a:rPr>
              <a:t>3.1. Lēmumu pieņemšana. Definīcijas. Smadzeņu, sirds un zarnu loma lēmumu pieņemšanas procesā</a:t>
            </a:r>
            <a:endParaRPr sz="2500" b="0" i="0" u="none" strike="noStrike" cap="none">
              <a:solidFill>
                <a:srgbClr val="002060"/>
              </a:solidFill>
              <a:latin typeface="Tahoma"/>
              <a:ea typeface="Tahoma"/>
              <a:cs typeface="Tahoma"/>
              <a:sym typeface="Tahoma"/>
            </a:endParaRPr>
          </a:p>
        </p:txBody>
      </p:sp>
      <p:sp>
        <p:nvSpPr>
          <p:cNvPr id="456" name="Google Shape;456;p16"/>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nav atbildīga par tajā ietvertās informācijas iespējamo izmantošanu.</a:t>
            </a:r>
            <a:endParaRPr sz="1400" b="0" i="0" u="none" strike="noStrike" cap="none">
              <a:solidFill>
                <a:schemeClr val="lt1"/>
              </a:solidFill>
              <a:latin typeface="Arial"/>
              <a:ea typeface="Arial"/>
              <a:cs typeface="Arial"/>
              <a:sym typeface="Arial"/>
            </a:endParaRPr>
          </a:p>
        </p:txBody>
      </p:sp>
      <p:pic>
        <p:nvPicPr>
          <p:cNvPr id="457" name="Google Shape;457;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58" name="Google Shape;458;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459" name="Google Shape;459;p16"/>
          <p:cNvSpPr txBox="1"/>
          <p:nvPr/>
        </p:nvSpPr>
        <p:spPr>
          <a:xfrm>
            <a:off x="2076507" y="3589929"/>
            <a:ext cx="6935400" cy="1323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0" i="0" u="none" strike="noStrike" cap="none">
                <a:solidFill>
                  <a:srgbClr val="002060"/>
                </a:solidFill>
                <a:latin typeface="Calibri"/>
                <a:ea typeface="Calibri"/>
                <a:cs typeface="Calibri"/>
                <a:sym typeface="Calibri"/>
              </a:rPr>
              <a:t>Lēmumu pieņemšana ir "apzināts izvēles process starp vienu vai vairākām alternatīvām ar nolūku virzīties uz kādu vēlamu stāvokli"/vēlamiem rezultātiem. (McShane un Von Glinow, 2010, 198. lpp.)</a:t>
            </a:r>
            <a:endParaRPr sz="1800" b="0" i="0" u="none" strike="noStrike" cap="none">
              <a:solidFill>
                <a:schemeClr val="dk1"/>
              </a:solidFill>
              <a:latin typeface="Times New Roman"/>
              <a:ea typeface="Times New Roman"/>
              <a:cs typeface="Times New Roman"/>
              <a:sym typeface="Times New Roman"/>
            </a:endParaRPr>
          </a:p>
        </p:txBody>
      </p:sp>
      <p:sp>
        <p:nvSpPr>
          <p:cNvPr id="460" name="Google Shape;460;p16"/>
          <p:cNvSpPr txBox="1"/>
          <p:nvPr/>
        </p:nvSpPr>
        <p:spPr>
          <a:xfrm>
            <a:off x="9396356" y="5680901"/>
            <a:ext cx="6207406"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2060"/>
                </a:solidFill>
                <a:latin typeface="Calibri"/>
                <a:ea typeface="Calibri"/>
                <a:cs typeface="Calibri"/>
                <a:sym typeface="Calibri"/>
              </a:rPr>
              <a:t>Lēmumu pieņemšana ietver ne tikai izziņu, bet arī emocijas un intuīciju, norādot uz galvas, sirds un iekšas lomu lēmumu pieņemšanā.</a:t>
            </a:r>
            <a:endParaRPr sz="2000" b="0" i="0" u="none" strike="noStrike" cap="none">
              <a:solidFill>
                <a:schemeClr val="dk1"/>
              </a:solidFill>
              <a:latin typeface="Calibri"/>
              <a:ea typeface="Calibri"/>
              <a:cs typeface="Calibri"/>
              <a:sym typeface="Calibri"/>
            </a:endParaRPr>
          </a:p>
        </p:txBody>
      </p:sp>
      <p:sp>
        <p:nvSpPr>
          <p:cNvPr id="461" name="Google Shape;461;p16"/>
          <p:cNvSpPr txBox="1"/>
          <p:nvPr/>
        </p:nvSpPr>
        <p:spPr>
          <a:xfrm>
            <a:off x="2081056" y="7407414"/>
            <a:ext cx="1399714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2060"/>
                </a:solidFill>
                <a:latin typeface="Calibri"/>
                <a:ea typeface="Calibri"/>
                <a:cs typeface="Calibri"/>
                <a:sym typeface="Calibri"/>
              </a:rPr>
              <a:t>Jaunākie pētījumi liecina, ka nojauta (intuīcija) patiesībā var būt noderīga, īpaši ļoti neskaidros apstākļos, kad turpmāka datu apkopošana un analīze nepalīdzēs izvēlēties vienu vai otru variantu.</a:t>
            </a:r>
            <a:endParaRPr sz="2000" b="0" i="0" u="none" strike="noStrike" cap="none">
              <a:solidFill>
                <a:schemeClr val="dk1"/>
              </a:solidFill>
              <a:latin typeface="Calibri"/>
              <a:ea typeface="Calibri"/>
              <a:cs typeface="Calibri"/>
              <a:sym typeface="Calibri"/>
            </a:endParaRPr>
          </a:p>
        </p:txBody>
      </p:sp>
      <p:pic>
        <p:nvPicPr>
          <p:cNvPr id="462" name="Google Shape;462;p16" descr="Graphical user interface  Description automatically generated with low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186487" y="3199232"/>
            <a:ext cx="2847549" cy="2031734"/>
          </a:xfrm>
          <a:prstGeom prst="rect">
            <a:avLst/>
          </a:prstGeom>
          <a:noFill/>
          <a:ln>
            <a:noFill/>
          </a:ln>
        </p:spPr>
      </p:pic>
      <p:pic>
        <p:nvPicPr>
          <p:cNvPr id="463" name="Google Shape;463;p16" descr="A picture containing company name  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05800" y="5321802"/>
            <a:ext cx="4876800" cy="1528719"/>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p:cTn id="7" dur="500"/>
                                        <p:tgtEl>
                                          <p:spTgt spid="459"/>
                                        </p:tgtEl>
                                      </p:cBhvr>
                                    </p:animEffect>
                                  </p:childTnLst>
                                </p:cTn>
                              </p:par>
                              <p:par>
                                <p:cTn id="8" presetID="10" presetClass="entr" presetSubtype="0" fill="hold" nodeType="withEffect">
                                  <p:stCondLst>
                                    <p:cond delay="0"/>
                                  </p:stCondLst>
                                  <p:childTnLst>
                                    <p:set>
                                      <p:cBhvr>
                                        <p:cTn id="9" dur="1" fill="hold">
                                          <p:stCondLst>
                                            <p:cond delay="0"/>
                                          </p:stCondLst>
                                        </p:cTn>
                                        <p:tgtEl>
                                          <p:spTgt spid="462"/>
                                        </p:tgtEl>
                                        <p:attrNameLst>
                                          <p:attrName>style.visibility</p:attrName>
                                        </p:attrNameLst>
                                      </p:cBhvr>
                                      <p:to>
                                        <p:strVal val="visible"/>
                                      </p:to>
                                    </p:set>
                                    <p:animEffect transition="in" filter="fade">
                                      <p:cBhvr>
                                        <p:cTn id="10" dur="500"/>
                                        <p:tgtEl>
                                          <p:spTgt spid="4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3"/>
                                        </p:tgtEl>
                                        <p:attrNameLst>
                                          <p:attrName>style.visibility</p:attrName>
                                        </p:attrNameLst>
                                      </p:cBhvr>
                                      <p:to>
                                        <p:strVal val="visible"/>
                                      </p:to>
                                    </p:set>
                                    <p:animEffect transition="in" filter="fade">
                                      <p:cBhvr>
                                        <p:cTn id="15" dur="500"/>
                                        <p:tgtEl>
                                          <p:spTgt spid="463"/>
                                        </p:tgtEl>
                                      </p:cBhvr>
                                    </p:animEffect>
                                  </p:childTnLst>
                                </p:cTn>
                              </p:par>
                              <p:par>
                                <p:cTn id="16" presetID="10" presetClass="entr" presetSubtype="0" fill="hold" nodeType="withEffect">
                                  <p:stCondLst>
                                    <p:cond delay="0"/>
                                  </p:stCondLst>
                                  <p:childTnLst>
                                    <p:set>
                                      <p:cBhvr>
                                        <p:cTn id="17" dur="1" fill="hold">
                                          <p:stCondLst>
                                            <p:cond delay="0"/>
                                          </p:stCondLst>
                                        </p:cTn>
                                        <p:tgtEl>
                                          <p:spTgt spid="460"/>
                                        </p:tgtEl>
                                        <p:attrNameLst>
                                          <p:attrName>style.visibility</p:attrName>
                                        </p:attrNameLst>
                                      </p:cBhvr>
                                      <p:to>
                                        <p:strVal val="visible"/>
                                      </p:to>
                                    </p:set>
                                    <p:animEffect transition="in" filter="fade">
                                      <p:cBhvr>
                                        <p:cTn id="18" dur="500"/>
                                        <p:tgtEl>
                                          <p:spTgt spid="4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1"/>
                                        </p:tgtEl>
                                        <p:attrNameLst>
                                          <p:attrName>style.visibility</p:attrName>
                                        </p:attrNameLst>
                                      </p:cBhvr>
                                      <p:to>
                                        <p:strVal val="visible"/>
                                      </p:to>
                                    </p:set>
                                    <p:animEffect transition="in" filter="fade">
                                      <p:cBhvr>
                                        <p:cTn id="23" dur="5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7"/>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3.	Lēmumu pieņemšana</a:t>
            </a:r>
            <a:endParaRPr sz="1400" b="0" i="0" u="none" strike="noStrike" cap="none">
              <a:solidFill>
                <a:srgbClr val="000000"/>
              </a:solidFill>
              <a:latin typeface="Arial"/>
              <a:ea typeface="Arial"/>
              <a:cs typeface="Arial"/>
              <a:sym typeface="Arial"/>
            </a:endParaRPr>
          </a:p>
        </p:txBody>
      </p:sp>
      <p:sp>
        <p:nvSpPr>
          <p:cNvPr id="470" name="Google Shape;470;p17"/>
          <p:cNvSpPr txBox="1"/>
          <p:nvPr/>
        </p:nvSpPr>
        <p:spPr>
          <a:xfrm>
            <a:off x="938056" y="1638300"/>
            <a:ext cx="17121300" cy="12456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43255"/>
                </a:solidFill>
                <a:latin typeface="Calibri"/>
                <a:ea typeface="Calibri"/>
                <a:cs typeface="Calibri"/>
                <a:sym typeface="Calibri"/>
              </a:rPr>
              <a:t>3.2. Pieejas lēmumu pieņemšanas procesā. Dažu lēmumu pieņemšanas procesu klasifikācija. Uzņēmējdarbības lēmumu pieņemšanas pieejas un modeļi</a:t>
            </a:r>
            <a:endParaRPr sz="2500" b="0" i="0" u="none" strike="noStrike" cap="none">
              <a:solidFill>
                <a:srgbClr val="002060"/>
              </a:solidFill>
              <a:latin typeface="Tahoma"/>
              <a:ea typeface="Tahoma"/>
              <a:cs typeface="Tahoma"/>
              <a:sym typeface="Tahoma"/>
            </a:endParaRPr>
          </a:p>
        </p:txBody>
      </p:sp>
      <p:sp>
        <p:nvSpPr>
          <p:cNvPr id="471" name="Google Shape;471;p17"/>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nav atbildīga par tajā ietvertās informācijas iespējamo izmantošanu.</a:t>
            </a:r>
            <a:endParaRPr sz="1400" b="0" i="0" u="none" strike="noStrike" cap="none">
              <a:solidFill>
                <a:schemeClr val="lt1"/>
              </a:solidFill>
              <a:latin typeface="Arial"/>
              <a:ea typeface="Arial"/>
              <a:cs typeface="Arial"/>
              <a:sym typeface="Arial"/>
            </a:endParaRPr>
          </a:p>
        </p:txBody>
      </p:sp>
      <p:pic>
        <p:nvPicPr>
          <p:cNvPr id="472" name="Google Shape;472;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73" name="Google Shape;473;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474" name="Google Shape;474;p17"/>
          <p:cNvSpPr txBox="1"/>
          <p:nvPr/>
        </p:nvSpPr>
        <p:spPr>
          <a:xfrm>
            <a:off x="114300" y="8155128"/>
            <a:ext cx="1805940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2060"/>
                </a:solidFill>
                <a:latin typeface="Calibri"/>
                <a:ea typeface="Calibri"/>
                <a:cs typeface="Calibri"/>
                <a:sym typeface="Calibri"/>
              </a:rPr>
              <a:t>Avots: Saylor Academy. (2012). Vadības principi. Lejupielādēts 2021. gada 14. novembrī no https://saylordotorg.github.io/text_principles-of-management-v1.1/s15-02-understanding-decision-making.html.</a:t>
            </a:r>
            <a:endParaRPr sz="1400" b="0" i="0" u="none" strike="noStrike" cap="none">
              <a:solidFill>
                <a:srgbClr val="002060"/>
              </a:solidFill>
              <a:latin typeface="Calibri"/>
              <a:ea typeface="Calibri"/>
              <a:cs typeface="Calibri"/>
              <a:sym typeface="Calibri"/>
            </a:endParaRPr>
          </a:p>
        </p:txBody>
      </p:sp>
      <p:grpSp>
        <p:nvGrpSpPr>
          <p:cNvPr id="475" name="Google Shape;475;p17"/>
          <p:cNvGrpSpPr/>
          <p:nvPr/>
        </p:nvGrpSpPr>
        <p:grpSpPr>
          <a:xfrm>
            <a:off x="3444205" y="2883513"/>
            <a:ext cx="11399590" cy="5107153"/>
            <a:chOff x="0" y="0"/>
            <a:chExt cx="11399590" cy="5107153"/>
          </a:xfrm>
        </p:grpSpPr>
        <p:sp>
          <p:nvSpPr>
            <p:cNvPr id="476" name="Google Shape;476;p17"/>
            <p:cNvSpPr/>
            <p:nvPr/>
          </p:nvSpPr>
          <p:spPr>
            <a:xfrm>
              <a:off x="0" y="0"/>
              <a:ext cx="11399590" cy="1187710"/>
            </a:xfrm>
            <a:prstGeom prst="roundRect">
              <a:avLst>
                <a:gd name="adj" fmla="val 10000"/>
              </a:avLst>
            </a:prstGeom>
            <a:solidFill>
              <a:srgbClr val="152D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7"/>
            <p:cNvSpPr txBox="1"/>
            <p:nvPr/>
          </p:nvSpPr>
          <p:spPr>
            <a:xfrm>
              <a:off x="2398689" y="0"/>
              <a:ext cx="9000900" cy="118771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27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Racionālais</a:t>
              </a:r>
              <a:endParaRPr sz="2000" b="1" i="0" u="none" strike="noStrike" cap="none">
                <a:solidFill>
                  <a:schemeClr val="lt1"/>
                </a:solidFill>
                <a:latin typeface="Calibri"/>
                <a:ea typeface="Calibri"/>
                <a:cs typeface="Calibri"/>
                <a:sym typeface="Calibri"/>
              </a:endParaRPr>
            </a:p>
            <a:p>
              <a:pPr marL="171450" marR="0" lvl="1" indent="-158750" algn="l" rtl="0">
                <a:lnSpc>
                  <a:spcPct val="90000"/>
                </a:lnSpc>
                <a:spcBef>
                  <a:spcPts val="270"/>
                </a:spcBef>
                <a:spcAft>
                  <a:spcPts val="0"/>
                </a:spcAft>
                <a:buClr>
                  <a:schemeClr val="lt1"/>
                </a:buClr>
                <a:buSzPts val="1600"/>
                <a:buFont typeface="Calibri"/>
                <a:buChar char="•"/>
              </a:pPr>
              <a:r>
                <a:rPr lang="en-GB" sz="1800" b="0" i="0" u="none" strike="noStrike" cap="none">
                  <a:solidFill>
                    <a:schemeClr val="lt1"/>
                  </a:solidFill>
                  <a:latin typeface="Calibri"/>
                  <a:ea typeface="Calibri"/>
                  <a:cs typeface="Calibri"/>
                  <a:sym typeface="Calibri"/>
                </a:rPr>
                <a:t>Informācija par alternatīvām var tikt apkopota un kvantitatīvi noteikta.</a:t>
              </a:r>
              <a:endParaRPr sz="1800" b="0" i="0" u="none" strike="noStrike" cap="none">
                <a:solidFill>
                  <a:schemeClr val="lt1"/>
                </a:solidFill>
                <a:latin typeface="Calibri"/>
                <a:ea typeface="Calibri"/>
                <a:cs typeface="Calibri"/>
                <a:sym typeface="Calibri"/>
              </a:endParaRPr>
            </a:p>
            <a:p>
              <a:pPr marL="171450" marR="0" lvl="1" indent="-158750" algn="l" rtl="0">
                <a:lnSpc>
                  <a:spcPct val="90000"/>
                </a:lnSpc>
                <a:spcBef>
                  <a:spcPts val="270"/>
                </a:spcBef>
                <a:spcAft>
                  <a:spcPts val="0"/>
                </a:spcAft>
                <a:buClr>
                  <a:schemeClr val="lt1"/>
                </a:buClr>
                <a:buSzPts val="1600"/>
                <a:buFont typeface="Calibri"/>
                <a:buChar char="•"/>
              </a:pPr>
              <a:r>
                <a:rPr lang="en-GB" sz="1800" b="0" i="0" u="none" strike="noStrike" cap="none">
                  <a:solidFill>
                    <a:schemeClr val="lt1"/>
                  </a:solidFill>
                  <a:latin typeface="Calibri"/>
                  <a:ea typeface="Calibri"/>
                  <a:cs typeface="Calibri"/>
                  <a:sym typeface="Calibri"/>
                </a:rPr>
                <a:t>Lēmums ir svarīgs</a:t>
              </a:r>
              <a:endParaRPr sz="1800" b="0" i="0" u="none" strike="noStrike" cap="none">
                <a:solidFill>
                  <a:schemeClr val="lt1"/>
                </a:solidFill>
                <a:latin typeface="Calibri"/>
                <a:ea typeface="Calibri"/>
                <a:cs typeface="Calibri"/>
                <a:sym typeface="Calibri"/>
              </a:endParaRPr>
            </a:p>
            <a:p>
              <a:pPr marL="171450" marR="0" lvl="1" indent="-158750" algn="l" rtl="0">
                <a:lnSpc>
                  <a:spcPct val="90000"/>
                </a:lnSpc>
                <a:spcBef>
                  <a:spcPts val="270"/>
                </a:spcBef>
                <a:spcAft>
                  <a:spcPts val="0"/>
                </a:spcAft>
                <a:buClr>
                  <a:schemeClr val="lt1"/>
                </a:buClr>
                <a:buSzPts val="1600"/>
                <a:buFont typeface="Calibri"/>
                <a:buChar char="•"/>
              </a:pPr>
              <a:r>
                <a:rPr lang="en-GB" sz="1800" b="0" i="0" u="none" strike="noStrike" cap="none">
                  <a:solidFill>
                    <a:schemeClr val="lt1"/>
                  </a:solidFill>
                  <a:latin typeface="Calibri"/>
                  <a:ea typeface="Calibri"/>
                  <a:cs typeface="Calibri"/>
                  <a:sym typeface="Calibri"/>
                </a:rPr>
                <a:t>Jūs cenšaties maksimizēt rezultātu</a:t>
              </a:r>
              <a:endParaRPr sz="18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2000"/>
                <a:buFont typeface="Calibri"/>
                <a:buChar char="•"/>
              </a:pPr>
              <a:endParaRPr sz="2000" b="1" i="0" u="none" strike="noStrike" cap="none">
                <a:solidFill>
                  <a:schemeClr val="lt1"/>
                </a:solidFill>
                <a:latin typeface="Calibri"/>
                <a:ea typeface="Calibri"/>
                <a:cs typeface="Calibri"/>
                <a:sym typeface="Calibri"/>
              </a:endParaRPr>
            </a:p>
          </p:txBody>
        </p:sp>
        <p:sp>
          <p:nvSpPr>
            <p:cNvPr id="478" name="Google Shape;478;p17"/>
            <p:cNvSpPr/>
            <p:nvPr/>
          </p:nvSpPr>
          <p:spPr>
            <a:xfrm>
              <a:off x="118771" y="118771"/>
              <a:ext cx="2279918" cy="950168"/>
            </a:xfrm>
            <a:prstGeom prst="roundRect">
              <a:avLst>
                <a:gd name="adj" fmla="val 10000"/>
              </a:avLst>
            </a:prstGeom>
            <a:blipFill rotWithShape="1">
              <a:blip r:embed="rId5" cstate="email">
                <a:alphaModFix/>
                <a:extLst>
                  <a:ext uri="{28A0092B-C50C-407E-A947-70E740481C1C}">
                    <a14:useLocalDpi xmlns:a14="http://schemas.microsoft.com/office/drawing/2010/main"/>
                  </a:ext>
                </a:extLst>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17"/>
            <p:cNvSpPr/>
            <p:nvPr/>
          </p:nvSpPr>
          <p:spPr>
            <a:xfrm>
              <a:off x="0" y="1306481"/>
              <a:ext cx="11399590" cy="1187710"/>
            </a:xfrm>
            <a:prstGeom prst="roundRect">
              <a:avLst>
                <a:gd name="adj" fmla="val 10000"/>
              </a:avLst>
            </a:prstGeom>
            <a:solidFill>
              <a:srgbClr val="152D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17"/>
            <p:cNvSpPr txBox="1"/>
            <p:nvPr/>
          </p:nvSpPr>
          <p:spPr>
            <a:xfrm>
              <a:off x="2398689" y="1306481"/>
              <a:ext cx="9000900" cy="118771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27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Ierobežota racionalitāte</a:t>
              </a:r>
              <a:endParaRPr sz="2000" b="1" i="0" u="none" strike="noStrike" cap="none">
                <a:solidFill>
                  <a:schemeClr val="lt1"/>
                </a:solidFill>
                <a:latin typeface="Calibri"/>
                <a:ea typeface="Calibri"/>
                <a:cs typeface="Calibri"/>
                <a:sym typeface="Calibri"/>
              </a:endParaRPr>
            </a:p>
            <a:p>
              <a:pPr marL="171450" marR="0" lvl="1" indent="-158750" algn="l" rtl="0">
                <a:lnSpc>
                  <a:spcPct val="90000"/>
                </a:lnSpc>
                <a:spcBef>
                  <a:spcPts val="270"/>
                </a:spcBef>
                <a:spcAft>
                  <a:spcPts val="0"/>
                </a:spcAft>
                <a:buClr>
                  <a:schemeClr val="lt1"/>
                </a:buClr>
                <a:buSzPts val="1600"/>
                <a:buFont typeface="Calibri"/>
                <a:buChar char="•"/>
              </a:pPr>
              <a:r>
                <a:rPr lang="en-GB" sz="1800" b="0" i="0" u="none" strike="noStrike" cap="none">
                  <a:solidFill>
                    <a:schemeClr val="lt1"/>
                  </a:solidFill>
                  <a:latin typeface="Calibri"/>
                  <a:ea typeface="Calibri"/>
                  <a:cs typeface="Calibri"/>
                  <a:sym typeface="Calibri"/>
                </a:rPr>
                <a:t>Minimālie kritēriji ir skaidri</a:t>
              </a:r>
              <a:endParaRPr sz="1800" b="0" i="0" u="none" strike="noStrike" cap="none">
                <a:solidFill>
                  <a:schemeClr val="lt1"/>
                </a:solidFill>
                <a:latin typeface="Calibri"/>
                <a:ea typeface="Calibri"/>
                <a:cs typeface="Calibri"/>
                <a:sym typeface="Calibri"/>
              </a:endParaRPr>
            </a:p>
            <a:p>
              <a:pPr marL="171450" marR="0" lvl="1" indent="-158750" algn="l" rtl="0">
                <a:lnSpc>
                  <a:spcPct val="90000"/>
                </a:lnSpc>
                <a:spcBef>
                  <a:spcPts val="270"/>
                </a:spcBef>
                <a:spcAft>
                  <a:spcPts val="0"/>
                </a:spcAft>
                <a:buClr>
                  <a:schemeClr val="lt1"/>
                </a:buClr>
                <a:buSzPts val="1600"/>
                <a:buFont typeface="Calibri"/>
                <a:buChar char="•"/>
              </a:pPr>
              <a:r>
                <a:rPr lang="en-GB" sz="1800" b="0" i="0" u="none" strike="noStrike" cap="none">
                  <a:solidFill>
                    <a:schemeClr val="lt1"/>
                  </a:solidFill>
                  <a:latin typeface="Calibri"/>
                  <a:ea typeface="Calibri"/>
                  <a:cs typeface="Calibri"/>
                  <a:sym typeface="Calibri"/>
                </a:rPr>
                <a:t>Jums nav vai neesat gatavs ieguldīt daudz laika lēmuma pieņemšanai.</a:t>
              </a:r>
              <a:endParaRPr sz="1800" b="0" i="0" u="none" strike="noStrike" cap="none">
                <a:solidFill>
                  <a:schemeClr val="lt1"/>
                </a:solidFill>
                <a:latin typeface="Calibri"/>
                <a:ea typeface="Calibri"/>
                <a:cs typeface="Calibri"/>
                <a:sym typeface="Calibri"/>
              </a:endParaRPr>
            </a:p>
            <a:p>
              <a:pPr marL="171450" marR="0" lvl="1" indent="-158750" algn="l" rtl="0">
                <a:lnSpc>
                  <a:spcPct val="90000"/>
                </a:lnSpc>
                <a:spcBef>
                  <a:spcPts val="270"/>
                </a:spcBef>
                <a:spcAft>
                  <a:spcPts val="0"/>
                </a:spcAft>
                <a:buClr>
                  <a:schemeClr val="lt1"/>
                </a:buClr>
                <a:buSzPts val="1600"/>
                <a:buFont typeface="Calibri"/>
                <a:buChar char="•"/>
              </a:pPr>
              <a:r>
                <a:rPr lang="en-GB" sz="1800" b="0" i="0" u="none" strike="noStrike" cap="none">
                  <a:solidFill>
                    <a:schemeClr val="lt1"/>
                  </a:solidFill>
                  <a:latin typeface="Calibri"/>
                  <a:ea typeface="Calibri"/>
                  <a:cs typeface="Calibri"/>
                  <a:sym typeface="Calibri"/>
                </a:rPr>
                <a:t>Jūs necenšaties maksimizēt savu iznākumu</a:t>
              </a:r>
              <a:endParaRPr sz="18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2000"/>
                <a:buFont typeface="Calibri"/>
                <a:buChar char="•"/>
              </a:pPr>
              <a:endParaRPr sz="2000" b="1" i="0" u="none" strike="noStrike" cap="none">
                <a:solidFill>
                  <a:schemeClr val="lt1"/>
                </a:solidFill>
                <a:latin typeface="Calibri"/>
                <a:ea typeface="Calibri"/>
                <a:cs typeface="Calibri"/>
                <a:sym typeface="Calibri"/>
              </a:endParaRPr>
            </a:p>
          </p:txBody>
        </p:sp>
        <p:sp>
          <p:nvSpPr>
            <p:cNvPr id="481" name="Google Shape;481;p17"/>
            <p:cNvSpPr/>
            <p:nvPr/>
          </p:nvSpPr>
          <p:spPr>
            <a:xfrm>
              <a:off x="118771" y="1425252"/>
              <a:ext cx="2279918" cy="950168"/>
            </a:xfrm>
            <a:prstGeom prst="roundRect">
              <a:avLst>
                <a:gd name="adj" fmla="val 10000"/>
              </a:avLst>
            </a:prstGeom>
            <a:blipFill rotWithShape="1">
              <a:blip r:embed="rId6" cstate="email">
                <a:alphaModFix/>
                <a:extLst>
                  <a:ext uri="{28A0092B-C50C-407E-A947-70E740481C1C}">
                    <a14:useLocalDpi xmlns:a14="http://schemas.microsoft.com/office/drawing/2010/main"/>
                  </a:ext>
                </a:extLst>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17"/>
            <p:cNvSpPr/>
            <p:nvPr/>
          </p:nvSpPr>
          <p:spPr>
            <a:xfrm>
              <a:off x="0" y="2612962"/>
              <a:ext cx="11399590" cy="1187710"/>
            </a:xfrm>
            <a:prstGeom prst="roundRect">
              <a:avLst>
                <a:gd name="adj" fmla="val 10000"/>
              </a:avLst>
            </a:prstGeom>
            <a:solidFill>
              <a:srgbClr val="152D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17"/>
            <p:cNvSpPr txBox="1"/>
            <p:nvPr/>
          </p:nvSpPr>
          <p:spPr>
            <a:xfrm>
              <a:off x="2398689" y="2612962"/>
              <a:ext cx="9000900" cy="118771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27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Intuitīvais</a:t>
              </a:r>
              <a:endParaRPr sz="2000" b="1" i="0" u="none" strike="noStrike" cap="none">
                <a:solidFill>
                  <a:schemeClr val="lt1"/>
                </a:solidFill>
                <a:latin typeface="Calibri"/>
                <a:ea typeface="Calibri"/>
                <a:cs typeface="Calibri"/>
                <a:sym typeface="Calibri"/>
              </a:endParaRPr>
            </a:p>
            <a:p>
              <a:pPr marL="171450" marR="0" lvl="1" indent="-158750" algn="l" rtl="0">
                <a:lnSpc>
                  <a:spcPct val="90000"/>
                </a:lnSpc>
                <a:spcBef>
                  <a:spcPts val="270"/>
                </a:spcBef>
                <a:spcAft>
                  <a:spcPts val="0"/>
                </a:spcAft>
                <a:buClr>
                  <a:schemeClr val="lt1"/>
                </a:buClr>
                <a:buSzPts val="1600"/>
                <a:buFont typeface="Calibri"/>
                <a:buChar char="•"/>
              </a:pPr>
              <a:r>
                <a:rPr lang="en-GB" sz="1800" b="0" i="0" u="none" strike="noStrike" cap="none">
                  <a:solidFill>
                    <a:schemeClr val="lt1"/>
                  </a:solidFill>
                  <a:latin typeface="Calibri"/>
                  <a:ea typeface="Calibri"/>
                  <a:cs typeface="Calibri"/>
                  <a:sym typeface="Calibri"/>
                </a:rPr>
                <a:t>Mērķi ir neskaidri</a:t>
              </a:r>
              <a:endParaRPr sz="1800" b="0" i="0" u="none" strike="noStrike" cap="none">
                <a:solidFill>
                  <a:schemeClr val="lt1"/>
                </a:solidFill>
                <a:latin typeface="Calibri"/>
                <a:ea typeface="Calibri"/>
                <a:cs typeface="Calibri"/>
                <a:sym typeface="Calibri"/>
              </a:endParaRPr>
            </a:p>
            <a:p>
              <a:pPr marL="171450" marR="0" lvl="1" indent="-158750" algn="l" rtl="0">
                <a:lnSpc>
                  <a:spcPct val="90000"/>
                </a:lnSpc>
                <a:spcBef>
                  <a:spcPts val="270"/>
                </a:spcBef>
                <a:spcAft>
                  <a:spcPts val="0"/>
                </a:spcAft>
                <a:buClr>
                  <a:schemeClr val="lt1"/>
                </a:buClr>
                <a:buSzPts val="1600"/>
                <a:buFont typeface="Calibri"/>
                <a:buChar char="•"/>
              </a:pPr>
              <a:r>
                <a:rPr lang="en-GB" sz="1800" b="0" i="0" u="none" strike="noStrike" cap="none">
                  <a:solidFill>
                    <a:schemeClr val="lt1"/>
                  </a:solidFill>
                  <a:latin typeface="Calibri"/>
                  <a:ea typeface="Calibri"/>
                  <a:cs typeface="Calibri"/>
                  <a:sym typeface="Calibri"/>
                </a:rPr>
                <a:t>Ir laika trūkums, un analīzes paralīze izmaksās dārgi</a:t>
              </a:r>
              <a:endParaRPr sz="1800" b="0" i="0" u="none" strike="noStrike" cap="none">
                <a:solidFill>
                  <a:schemeClr val="lt1"/>
                </a:solidFill>
                <a:latin typeface="Calibri"/>
                <a:ea typeface="Calibri"/>
                <a:cs typeface="Calibri"/>
                <a:sym typeface="Calibri"/>
              </a:endParaRPr>
            </a:p>
            <a:p>
              <a:pPr marL="171450" marR="0" lvl="1" indent="-158750" algn="l" rtl="0">
                <a:lnSpc>
                  <a:spcPct val="90000"/>
                </a:lnSpc>
                <a:spcBef>
                  <a:spcPts val="270"/>
                </a:spcBef>
                <a:spcAft>
                  <a:spcPts val="0"/>
                </a:spcAft>
                <a:buClr>
                  <a:schemeClr val="lt1"/>
                </a:buClr>
                <a:buSzPts val="1600"/>
                <a:buFont typeface="Calibri"/>
                <a:buChar char="•"/>
              </a:pPr>
              <a:r>
                <a:rPr lang="en-GB" sz="1800" b="0" i="0" u="none" strike="noStrike" cap="none">
                  <a:solidFill>
                    <a:schemeClr val="lt1"/>
                  </a:solidFill>
                  <a:latin typeface="Calibri"/>
                  <a:ea typeface="Calibri"/>
                  <a:cs typeface="Calibri"/>
                  <a:sym typeface="Calibri"/>
                </a:rPr>
                <a:t>Jums ir pieredze ar problēmu</a:t>
              </a:r>
              <a:endParaRPr sz="18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2000"/>
                <a:buFont typeface="Calibri"/>
                <a:buChar char="•"/>
              </a:pPr>
              <a:endParaRPr sz="2000" b="1" i="0" u="none" strike="noStrike" cap="none">
                <a:solidFill>
                  <a:schemeClr val="lt1"/>
                </a:solidFill>
                <a:latin typeface="Calibri"/>
                <a:ea typeface="Calibri"/>
                <a:cs typeface="Calibri"/>
                <a:sym typeface="Calibri"/>
              </a:endParaRPr>
            </a:p>
          </p:txBody>
        </p:sp>
        <p:sp>
          <p:nvSpPr>
            <p:cNvPr id="484" name="Google Shape;484;p17"/>
            <p:cNvSpPr/>
            <p:nvPr/>
          </p:nvSpPr>
          <p:spPr>
            <a:xfrm>
              <a:off x="118771" y="2731733"/>
              <a:ext cx="2279918" cy="950168"/>
            </a:xfrm>
            <a:prstGeom prst="roundRect">
              <a:avLst>
                <a:gd name="adj" fmla="val 10000"/>
              </a:avLst>
            </a:prstGeom>
            <a:blipFill rotWithShape="1">
              <a:blip r:embed="rId7" cstate="email">
                <a:alphaModFix/>
                <a:extLst>
                  <a:ext uri="{28A0092B-C50C-407E-A947-70E740481C1C}">
                    <a14:useLocalDpi xmlns:a14="http://schemas.microsoft.com/office/drawing/2010/main"/>
                  </a:ext>
                </a:extLst>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17"/>
            <p:cNvSpPr/>
            <p:nvPr/>
          </p:nvSpPr>
          <p:spPr>
            <a:xfrm>
              <a:off x="0" y="3919443"/>
              <a:ext cx="11399590" cy="1187710"/>
            </a:xfrm>
            <a:prstGeom prst="roundRect">
              <a:avLst>
                <a:gd name="adj" fmla="val 10000"/>
              </a:avLst>
            </a:prstGeom>
            <a:solidFill>
              <a:srgbClr val="152D5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17"/>
            <p:cNvSpPr txBox="1"/>
            <p:nvPr/>
          </p:nvSpPr>
          <p:spPr>
            <a:xfrm>
              <a:off x="2398689" y="3919443"/>
              <a:ext cx="9000900" cy="1187710"/>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27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Radošs</a:t>
              </a:r>
              <a:endParaRPr sz="2000" b="1" i="0" u="none" strike="noStrike" cap="none">
                <a:solidFill>
                  <a:schemeClr val="lt1"/>
                </a:solidFill>
                <a:latin typeface="Calibri"/>
                <a:ea typeface="Calibri"/>
                <a:cs typeface="Calibri"/>
                <a:sym typeface="Calibri"/>
              </a:endParaRPr>
            </a:p>
            <a:p>
              <a:pPr marL="171450" marR="0" lvl="1" indent="-158750" algn="l" rtl="0">
                <a:lnSpc>
                  <a:spcPct val="90000"/>
                </a:lnSpc>
                <a:spcBef>
                  <a:spcPts val="270"/>
                </a:spcBef>
                <a:spcAft>
                  <a:spcPts val="0"/>
                </a:spcAft>
                <a:buClr>
                  <a:schemeClr val="lt1"/>
                </a:buClr>
                <a:buSzPts val="1600"/>
                <a:buFont typeface="Calibri"/>
                <a:buChar char="•"/>
              </a:pPr>
              <a:r>
                <a:rPr lang="en-GB" sz="1800" b="0" i="0" u="none" strike="noStrike" cap="none">
                  <a:solidFill>
                    <a:schemeClr val="lt1"/>
                  </a:solidFill>
                  <a:latin typeface="Calibri"/>
                  <a:ea typeface="Calibri"/>
                  <a:cs typeface="Calibri"/>
                  <a:sym typeface="Calibri"/>
                </a:rPr>
                <a:t>Problēmas risinājumi nav skaidri</a:t>
              </a:r>
              <a:endParaRPr sz="1800" b="0" i="0" u="none" strike="noStrike" cap="none">
                <a:solidFill>
                  <a:schemeClr val="lt1"/>
                </a:solidFill>
                <a:latin typeface="Calibri"/>
                <a:ea typeface="Calibri"/>
                <a:cs typeface="Calibri"/>
                <a:sym typeface="Calibri"/>
              </a:endParaRPr>
            </a:p>
            <a:p>
              <a:pPr marL="171450" marR="0" lvl="1" indent="-158750" algn="l" rtl="0">
                <a:lnSpc>
                  <a:spcPct val="90000"/>
                </a:lnSpc>
                <a:spcBef>
                  <a:spcPts val="270"/>
                </a:spcBef>
                <a:spcAft>
                  <a:spcPts val="0"/>
                </a:spcAft>
                <a:buClr>
                  <a:schemeClr val="lt1"/>
                </a:buClr>
                <a:buSzPts val="1600"/>
                <a:buFont typeface="Calibri"/>
                <a:buChar char="•"/>
              </a:pPr>
              <a:r>
                <a:rPr lang="en-GB" sz="1800" b="0" i="0" u="none" strike="noStrike" cap="none">
                  <a:solidFill>
                    <a:schemeClr val="lt1"/>
                  </a:solidFill>
                  <a:latin typeface="Calibri"/>
                  <a:ea typeface="Calibri"/>
                  <a:cs typeface="Calibri"/>
                  <a:sym typeface="Calibri"/>
                </a:rPr>
                <a:t>Ir jārada jauni risinājumi</a:t>
              </a:r>
              <a:endParaRPr sz="1800" b="0" i="0" u="none" strike="noStrike" cap="none">
                <a:solidFill>
                  <a:schemeClr val="lt1"/>
                </a:solidFill>
                <a:latin typeface="Calibri"/>
                <a:ea typeface="Calibri"/>
                <a:cs typeface="Calibri"/>
                <a:sym typeface="Calibri"/>
              </a:endParaRPr>
            </a:p>
            <a:p>
              <a:pPr marL="171450" marR="0" lvl="1" indent="-158750" algn="l" rtl="0">
                <a:lnSpc>
                  <a:spcPct val="90000"/>
                </a:lnSpc>
                <a:spcBef>
                  <a:spcPts val="270"/>
                </a:spcBef>
                <a:spcAft>
                  <a:spcPts val="0"/>
                </a:spcAft>
                <a:buClr>
                  <a:schemeClr val="lt1"/>
                </a:buClr>
                <a:buSzPts val="1600"/>
                <a:buFont typeface="Calibri"/>
                <a:buChar char="•"/>
              </a:pPr>
              <a:r>
                <a:rPr lang="en-GB" sz="1800" b="0" i="0" u="none" strike="noStrike" cap="none">
                  <a:solidFill>
                    <a:schemeClr val="lt1"/>
                  </a:solidFill>
                  <a:latin typeface="Calibri"/>
                  <a:ea typeface="Calibri"/>
                  <a:cs typeface="Calibri"/>
                  <a:sym typeface="Calibri"/>
                </a:rPr>
                <a:t>Jums ir laiks, lai iedziļinātos problēmjautājumos</a:t>
              </a:r>
              <a:endParaRPr sz="18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2000"/>
                <a:buFont typeface="Calibri"/>
                <a:buChar char="•"/>
              </a:pPr>
              <a:endParaRPr sz="2000" b="1" i="0" u="none" strike="noStrike" cap="none">
                <a:solidFill>
                  <a:schemeClr val="lt1"/>
                </a:solidFill>
                <a:latin typeface="Calibri"/>
                <a:ea typeface="Calibri"/>
                <a:cs typeface="Calibri"/>
                <a:sym typeface="Calibri"/>
              </a:endParaRPr>
            </a:p>
          </p:txBody>
        </p:sp>
        <p:sp>
          <p:nvSpPr>
            <p:cNvPr id="487" name="Google Shape;487;p17"/>
            <p:cNvSpPr/>
            <p:nvPr/>
          </p:nvSpPr>
          <p:spPr>
            <a:xfrm>
              <a:off x="118771" y="4038214"/>
              <a:ext cx="2279918" cy="950168"/>
            </a:xfrm>
            <a:prstGeom prst="roundRect">
              <a:avLst>
                <a:gd name="adj" fmla="val 10000"/>
              </a:avLst>
            </a:prstGeom>
            <a:blipFill rotWithShape="1">
              <a:blip r:embed="rId8" cstate="email">
                <a:alphaModFix/>
                <a:extLst>
                  <a:ext uri="{28A0092B-C50C-407E-A947-70E740481C1C}">
                    <a14:useLocalDpi xmlns:a14="http://schemas.microsoft.com/office/drawing/2010/main"/>
                  </a:ext>
                </a:extLst>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74"/>
                                        </p:tgtEl>
                                        <p:attrNameLst>
                                          <p:attrName>style.visibility</p:attrName>
                                        </p:attrNameLst>
                                      </p:cBhvr>
                                      <p:to>
                                        <p:strVal val="visible"/>
                                      </p:to>
                                    </p:set>
                                    <p:anim calcmode="lin" valueType="num">
                                      <p:cBhvr additive="base">
                                        <p:cTn id="7" dur="500"/>
                                        <p:tgtEl>
                                          <p:spTgt spid="4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8"/>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3.	Lēmumu pieņemšana</a:t>
            </a:r>
            <a:endParaRPr sz="1400" b="0" i="0" u="none" strike="noStrike" cap="none">
              <a:solidFill>
                <a:srgbClr val="000000"/>
              </a:solidFill>
              <a:latin typeface="Arial"/>
              <a:ea typeface="Arial"/>
              <a:cs typeface="Arial"/>
              <a:sym typeface="Arial"/>
            </a:endParaRPr>
          </a:p>
        </p:txBody>
      </p:sp>
      <p:sp>
        <p:nvSpPr>
          <p:cNvPr id="494" name="Google Shape;494;p18"/>
          <p:cNvSpPr txBox="1"/>
          <p:nvPr/>
        </p:nvSpPr>
        <p:spPr>
          <a:xfrm>
            <a:off x="938056" y="1409700"/>
            <a:ext cx="17121300" cy="12456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43255"/>
                </a:solidFill>
                <a:latin typeface="Calibri"/>
                <a:ea typeface="Calibri"/>
                <a:cs typeface="Calibri"/>
                <a:sym typeface="Calibri"/>
              </a:rPr>
              <a:t>3.2. Pieejas lēmumu pieņemšanas procesā. Dažu lēmumu pieņemšanas procesu klasifikācija. Uzņēmējdarbības lēmumu pieņemšanas pieejas un modeļi</a:t>
            </a:r>
            <a:endParaRPr sz="2500" b="0" i="0" u="none" strike="noStrike" cap="none">
              <a:solidFill>
                <a:srgbClr val="002060"/>
              </a:solidFill>
              <a:latin typeface="Tahoma"/>
              <a:ea typeface="Tahoma"/>
              <a:cs typeface="Tahoma"/>
              <a:sym typeface="Tahoma"/>
            </a:endParaRPr>
          </a:p>
        </p:txBody>
      </p:sp>
      <p:sp>
        <p:nvSpPr>
          <p:cNvPr id="495" name="Google Shape;495;p18"/>
          <p:cNvSpPr txBox="1"/>
          <p:nvPr/>
        </p:nvSpPr>
        <p:spPr>
          <a:xfrm>
            <a:off x="228600" y="9563100"/>
            <a:ext cx="12573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nav atbildīga par tajā ietvertās informācijas iespējamo izmantošanu.</a:t>
            </a:r>
            <a:endParaRPr sz="1400" b="0" i="0" u="none" strike="noStrike" cap="none">
              <a:solidFill>
                <a:schemeClr val="lt1"/>
              </a:solidFill>
              <a:latin typeface="Arial"/>
              <a:ea typeface="Arial"/>
              <a:cs typeface="Arial"/>
              <a:sym typeface="Arial"/>
            </a:endParaRPr>
          </a:p>
        </p:txBody>
      </p:sp>
      <p:pic>
        <p:nvPicPr>
          <p:cNvPr id="496" name="Google Shape;496;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97" name="Google Shape;497;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498" name="Google Shape;498;p18"/>
          <p:cNvSpPr txBox="1"/>
          <p:nvPr/>
        </p:nvSpPr>
        <p:spPr>
          <a:xfrm>
            <a:off x="5399721" y="2700635"/>
            <a:ext cx="748855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2060"/>
                </a:solidFill>
                <a:latin typeface="Calibri"/>
                <a:ea typeface="Calibri"/>
                <a:cs typeface="Calibri"/>
                <a:sym typeface="Calibri"/>
              </a:rPr>
              <a:t>Lēmumu pieņemšanas metodes vadītājiem</a:t>
            </a:r>
            <a:endParaRPr sz="2000" b="1" i="0" u="none" strike="noStrike" cap="none">
              <a:solidFill>
                <a:schemeClr val="dk1"/>
              </a:solidFill>
              <a:latin typeface="Times New Roman"/>
              <a:ea typeface="Times New Roman"/>
              <a:cs typeface="Times New Roman"/>
              <a:sym typeface="Times New Roman"/>
            </a:endParaRPr>
          </a:p>
        </p:txBody>
      </p:sp>
      <p:sp>
        <p:nvSpPr>
          <p:cNvPr id="499" name="Google Shape;499;p18"/>
          <p:cNvSpPr txBox="1"/>
          <p:nvPr/>
        </p:nvSpPr>
        <p:spPr>
          <a:xfrm>
            <a:off x="4572000" y="8113811"/>
            <a:ext cx="1348740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2060"/>
                </a:solidFill>
                <a:latin typeface="Calibri"/>
                <a:ea typeface="Calibri"/>
                <a:cs typeface="Calibri"/>
                <a:sym typeface="Calibri"/>
              </a:rPr>
              <a:t>Gavin, M. (2020). 5 galvenās lēmumu pieņemšanas metodes vadītājiem | HBS Online. Skatīts 2021. gada 15. novembrī, no https://online.hbs.edu/blog/post/decision-making-technique</a:t>
            </a:r>
            <a:endParaRPr sz="1400" b="0" i="0" u="none" strike="noStrike" cap="none">
              <a:solidFill>
                <a:srgbClr val="000000"/>
              </a:solidFill>
              <a:latin typeface="Arial"/>
              <a:ea typeface="Arial"/>
              <a:cs typeface="Arial"/>
              <a:sym typeface="Arial"/>
            </a:endParaRPr>
          </a:p>
        </p:txBody>
      </p:sp>
      <p:grpSp>
        <p:nvGrpSpPr>
          <p:cNvPr id="500" name="Google Shape;500;p18"/>
          <p:cNvGrpSpPr/>
          <p:nvPr/>
        </p:nvGrpSpPr>
        <p:grpSpPr>
          <a:xfrm>
            <a:off x="541516" y="3201851"/>
            <a:ext cx="17302119" cy="4876872"/>
            <a:chOff x="8117" y="35086"/>
            <a:chExt cx="17302119" cy="4876872"/>
          </a:xfrm>
        </p:grpSpPr>
        <p:sp>
          <p:nvSpPr>
            <p:cNvPr id="501" name="Google Shape;501;p18"/>
            <p:cNvSpPr/>
            <p:nvPr/>
          </p:nvSpPr>
          <p:spPr>
            <a:xfrm>
              <a:off x="8117" y="35086"/>
              <a:ext cx="3111891" cy="808783"/>
            </a:xfrm>
            <a:prstGeom prst="rect">
              <a:avLst/>
            </a:prstGeom>
            <a:solidFill>
              <a:srgbClr val="152D54"/>
            </a:solidFill>
            <a:ln w="25400" cap="flat" cmpd="sng">
              <a:solidFill>
                <a:srgbClr val="4F81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8"/>
            <p:cNvSpPr txBox="1"/>
            <p:nvPr/>
          </p:nvSpPr>
          <p:spPr>
            <a:xfrm>
              <a:off x="8117" y="35086"/>
              <a:ext cx="3111891" cy="808783"/>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rgbClr val="FFFFFF"/>
                </a:buClr>
                <a:buSzPts val="2200"/>
                <a:buFont typeface="Calibri"/>
                <a:buNone/>
              </a:pPr>
              <a:r>
                <a:rPr lang="en-GB" sz="2200" b="1" i="0" u="none" strike="noStrike" cap="none">
                  <a:solidFill>
                    <a:srgbClr val="FFFFFF"/>
                  </a:solidFill>
                  <a:latin typeface="Calibri"/>
                  <a:ea typeface="Calibri"/>
                  <a:cs typeface="Calibri"/>
                  <a:sym typeface="Calibri"/>
                </a:rPr>
                <a:t>Uz procesu orientēta pieeja</a:t>
              </a:r>
              <a:endParaRPr sz="2200" b="1" i="0" u="none" strike="noStrike" cap="none">
                <a:solidFill>
                  <a:srgbClr val="FFFFFF"/>
                </a:solidFill>
                <a:latin typeface="Calibri"/>
                <a:ea typeface="Calibri"/>
                <a:cs typeface="Calibri"/>
                <a:sym typeface="Calibri"/>
              </a:endParaRPr>
            </a:p>
          </p:txBody>
        </p:sp>
        <p:sp>
          <p:nvSpPr>
            <p:cNvPr id="503" name="Google Shape;503;p18"/>
            <p:cNvSpPr/>
            <p:nvPr/>
          </p:nvSpPr>
          <p:spPr>
            <a:xfrm>
              <a:off x="8117" y="843869"/>
              <a:ext cx="3111891" cy="4068089"/>
            </a:xfrm>
            <a:prstGeom prst="rect">
              <a:avLst/>
            </a:prstGeom>
            <a:solidFill>
              <a:srgbClr val="CFD7E7">
                <a:alpha val="89411"/>
              </a:srgbClr>
            </a:solid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8"/>
            <p:cNvSpPr txBox="1"/>
            <p:nvPr/>
          </p:nvSpPr>
          <p:spPr>
            <a:xfrm>
              <a:off x="8117" y="843869"/>
              <a:ext cx="3111891" cy="4068089"/>
            </a:xfrm>
            <a:prstGeom prst="rect">
              <a:avLst/>
            </a:prstGeom>
            <a:noFill/>
            <a:ln>
              <a:noFill/>
            </a:ln>
          </p:spPr>
          <p:txBody>
            <a:bodyPr spcFirstLastPara="1" wrap="square" lIns="96000" tIns="96000" rIns="128000" bIns="144000" anchor="t" anchorCtr="0">
              <a:noAutofit/>
            </a:bodyPr>
            <a:lstStyle/>
            <a:p>
              <a:pPr marL="171450" marR="0" lvl="1" indent="-171450" algn="l" rtl="0">
                <a:lnSpc>
                  <a:spcPct val="90000"/>
                </a:lnSpc>
                <a:spcBef>
                  <a:spcPts val="285"/>
                </a:spcBef>
                <a:spcAft>
                  <a:spcPts val="0"/>
                </a:spcAft>
                <a:buClr>
                  <a:schemeClr val="dk1"/>
                </a:buClr>
                <a:buSzPts val="1900"/>
                <a:buFont typeface="Calibri"/>
                <a:buChar char="•"/>
              </a:pPr>
              <a:r>
                <a:rPr lang="en-GB" sz="1900" b="0" i="0" u="none" strike="noStrike" cap="none">
                  <a:solidFill>
                    <a:schemeClr val="dk1"/>
                  </a:solidFill>
                  <a:latin typeface="Calibri"/>
                  <a:ea typeface="Calibri"/>
                  <a:cs typeface="Calibri"/>
                  <a:sym typeface="Calibri"/>
                </a:rPr>
                <a:t>Veidojiet aplūkojamā jautājuma ietvaru, lai nodrošinātu, ka tiek uzdoti pareizie jautājumi un visi piekrīt, kas jāizvēlas.</a:t>
              </a:r>
              <a:endParaRPr sz="19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GB" sz="1900" b="0" i="0" u="none" strike="noStrike" cap="none">
                  <a:solidFill>
                    <a:schemeClr val="dk1"/>
                  </a:solidFill>
                  <a:latin typeface="Calibri"/>
                  <a:ea typeface="Calibri"/>
                  <a:cs typeface="Calibri"/>
                  <a:sym typeface="Calibri"/>
                </a:rPr>
                <a:t>Pēc tam izveidojiet komandu un pārvaldiet grupas dinamiku, lai analizētu problēmu un izstrādātu dzīvotspējīgu risinājumu.</a:t>
              </a:r>
              <a:endParaRPr sz="19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GB" sz="1900" b="0" i="0" u="none" strike="noStrike" cap="none">
                  <a:solidFill>
                    <a:schemeClr val="dk1"/>
                  </a:solidFill>
                  <a:latin typeface="Calibri"/>
                  <a:ea typeface="Calibri"/>
                  <a:cs typeface="Calibri"/>
                  <a:sym typeface="Calibri"/>
                </a:rPr>
                <a:t>Ievērojot strukturētu, vairāku posmu procesu, jūs varat sasniegt vēlamo rezultātu.</a:t>
              </a:r>
              <a:endParaRPr sz="1900" b="0" i="0" u="none" strike="noStrike" cap="none">
                <a:solidFill>
                  <a:schemeClr val="dk1"/>
                </a:solidFill>
                <a:latin typeface="Calibri"/>
                <a:ea typeface="Calibri"/>
                <a:cs typeface="Calibri"/>
                <a:sym typeface="Calibri"/>
              </a:endParaRPr>
            </a:p>
          </p:txBody>
        </p:sp>
        <p:sp>
          <p:nvSpPr>
            <p:cNvPr id="505" name="Google Shape;505;p18"/>
            <p:cNvSpPr/>
            <p:nvPr/>
          </p:nvSpPr>
          <p:spPr>
            <a:xfrm>
              <a:off x="3555674" y="35086"/>
              <a:ext cx="3111891" cy="808783"/>
            </a:xfrm>
            <a:prstGeom prst="rect">
              <a:avLst/>
            </a:prstGeom>
            <a:solidFill>
              <a:srgbClr val="152D54"/>
            </a:solidFill>
            <a:ln w="25400" cap="flat" cmpd="sng">
              <a:solidFill>
                <a:srgbClr val="4F81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8"/>
            <p:cNvSpPr txBox="1"/>
            <p:nvPr/>
          </p:nvSpPr>
          <p:spPr>
            <a:xfrm>
              <a:off x="3555674" y="35086"/>
              <a:ext cx="3111891" cy="808783"/>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rgbClr val="FFFFFF"/>
                </a:buClr>
                <a:buSzPts val="2200"/>
                <a:buFont typeface="Calibri"/>
                <a:buNone/>
              </a:pPr>
              <a:r>
                <a:rPr lang="en-GB" sz="2200" b="1" i="0" u="none" strike="noStrike" cap="none">
                  <a:solidFill>
                    <a:srgbClr val="FFFFFF"/>
                  </a:solidFill>
                  <a:latin typeface="Calibri"/>
                  <a:ea typeface="Calibri"/>
                  <a:cs typeface="Calibri"/>
                  <a:sym typeface="Calibri"/>
                </a:rPr>
                <a:t>Iesaistiet savu komandu procesā</a:t>
              </a:r>
              <a:endParaRPr sz="2200" b="1" i="0" u="none" strike="noStrike" cap="none">
                <a:solidFill>
                  <a:srgbClr val="FFFFFF"/>
                </a:solidFill>
                <a:latin typeface="Calibri"/>
                <a:ea typeface="Calibri"/>
                <a:cs typeface="Calibri"/>
                <a:sym typeface="Calibri"/>
              </a:endParaRPr>
            </a:p>
          </p:txBody>
        </p:sp>
        <p:sp>
          <p:nvSpPr>
            <p:cNvPr id="507" name="Google Shape;507;p18"/>
            <p:cNvSpPr/>
            <p:nvPr/>
          </p:nvSpPr>
          <p:spPr>
            <a:xfrm>
              <a:off x="3555674" y="843869"/>
              <a:ext cx="3111891" cy="4068089"/>
            </a:xfrm>
            <a:prstGeom prst="rect">
              <a:avLst/>
            </a:prstGeom>
            <a:solidFill>
              <a:srgbClr val="CFD7E7">
                <a:alpha val="89411"/>
              </a:srgbClr>
            </a:solid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8"/>
            <p:cNvSpPr txBox="1"/>
            <p:nvPr/>
          </p:nvSpPr>
          <p:spPr>
            <a:xfrm>
              <a:off x="3555674" y="843869"/>
              <a:ext cx="3111891" cy="4068089"/>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285"/>
                </a:spcBef>
                <a:spcAft>
                  <a:spcPts val="0"/>
                </a:spcAft>
                <a:buClr>
                  <a:schemeClr val="dk1"/>
                </a:buClr>
                <a:buSzPts val="1900"/>
                <a:buFont typeface="Calibri"/>
                <a:buChar char="•"/>
              </a:pPr>
              <a:r>
                <a:rPr lang="en-GB" sz="1900" b="0" i="0" u="none" strike="noStrike" cap="none">
                  <a:solidFill>
                    <a:schemeClr val="dk1"/>
                  </a:solidFill>
                  <a:latin typeface="Calibri"/>
                  <a:ea typeface="Calibri"/>
                  <a:cs typeface="Calibri"/>
                  <a:sym typeface="Calibri"/>
                </a:rPr>
                <a:t>Tādējādi sarunā tiks iesaistīti vairāki viedokļi un tiks stimulēta radoša problēmu risināšana.</a:t>
              </a:r>
              <a:endParaRPr sz="19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GB" sz="1900" b="0" i="0" u="none" strike="noStrike" cap="none">
                  <a:solidFill>
                    <a:schemeClr val="dk1"/>
                  </a:solidFill>
                  <a:latin typeface="Calibri"/>
                  <a:ea typeface="Calibri"/>
                  <a:cs typeface="Calibri"/>
                  <a:sym typeface="Calibri"/>
                </a:rPr>
                <a:t>Šādā veidā jūs varat izmantot indivīdu kolektīvās zināšanas un pieredzi, tādējādi panākot inovatīvākus risinājumus un palīdzot atklāt un pārvarēt slēptos aizspriedumus grupas vidū.</a:t>
              </a:r>
              <a:endParaRPr sz="1900" b="0" i="0" u="none" strike="noStrike" cap="none">
                <a:solidFill>
                  <a:schemeClr val="dk1"/>
                </a:solidFill>
                <a:latin typeface="Calibri"/>
                <a:ea typeface="Calibri"/>
                <a:cs typeface="Calibri"/>
                <a:sym typeface="Calibri"/>
              </a:endParaRPr>
            </a:p>
          </p:txBody>
        </p:sp>
        <p:sp>
          <p:nvSpPr>
            <p:cNvPr id="509" name="Google Shape;509;p18"/>
            <p:cNvSpPr/>
            <p:nvPr/>
          </p:nvSpPr>
          <p:spPr>
            <a:xfrm>
              <a:off x="7103231" y="35086"/>
              <a:ext cx="3111891" cy="808783"/>
            </a:xfrm>
            <a:prstGeom prst="rect">
              <a:avLst/>
            </a:prstGeom>
            <a:solidFill>
              <a:srgbClr val="152D54"/>
            </a:solidFill>
            <a:ln w="25400" cap="flat" cmpd="sng">
              <a:solidFill>
                <a:srgbClr val="4F81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8"/>
            <p:cNvSpPr txBox="1"/>
            <p:nvPr/>
          </p:nvSpPr>
          <p:spPr>
            <a:xfrm>
              <a:off x="7103231" y="35086"/>
              <a:ext cx="3111891" cy="808783"/>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rgbClr val="FFFFFF"/>
                </a:buClr>
                <a:buSzPts val="2200"/>
                <a:buFont typeface="Calibri"/>
                <a:buNone/>
              </a:pPr>
              <a:r>
                <a:rPr lang="en-GB" sz="2200" b="1" i="0" u="none" strike="noStrike" cap="none">
                  <a:solidFill>
                    <a:srgbClr val="FFFFFF"/>
                  </a:solidFill>
                  <a:latin typeface="Calibri"/>
                  <a:ea typeface="Calibri"/>
                  <a:cs typeface="Calibri"/>
                  <a:sym typeface="Calibri"/>
                </a:rPr>
                <a:t>Veiciniet sadarbības domāšanas veidu</a:t>
              </a:r>
              <a:endParaRPr sz="2200" b="1" i="0" u="none" strike="noStrike" cap="none">
                <a:solidFill>
                  <a:srgbClr val="FFFFFF"/>
                </a:solidFill>
                <a:latin typeface="Calibri"/>
                <a:ea typeface="Calibri"/>
                <a:cs typeface="Calibri"/>
                <a:sym typeface="Calibri"/>
              </a:endParaRPr>
            </a:p>
          </p:txBody>
        </p:sp>
        <p:sp>
          <p:nvSpPr>
            <p:cNvPr id="511" name="Google Shape;511;p18"/>
            <p:cNvSpPr/>
            <p:nvPr/>
          </p:nvSpPr>
          <p:spPr>
            <a:xfrm>
              <a:off x="7103231" y="843869"/>
              <a:ext cx="3111891" cy="4068089"/>
            </a:xfrm>
            <a:prstGeom prst="rect">
              <a:avLst/>
            </a:prstGeom>
            <a:solidFill>
              <a:srgbClr val="CFD7E7">
                <a:alpha val="89411"/>
              </a:srgbClr>
            </a:solid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8"/>
            <p:cNvSpPr txBox="1"/>
            <p:nvPr/>
          </p:nvSpPr>
          <p:spPr>
            <a:xfrm>
              <a:off x="7103231" y="843869"/>
              <a:ext cx="3111891" cy="4068089"/>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285"/>
                </a:spcBef>
                <a:spcAft>
                  <a:spcPts val="0"/>
                </a:spcAft>
                <a:buClr>
                  <a:schemeClr val="dk1"/>
                </a:buClr>
                <a:buSzPts val="1900"/>
                <a:buFont typeface="Calibri"/>
                <a:buChar char="•"/>
              </a:pPr>
              <a:r>
                <a:rPr lang="en-GB" sz="1900" b="0" i="0" u="none" strike="noStrike" cap="none">
                  <a:solidFill>
                    <a:schemeClr val="dk1"/>
                  </a:solidFill>
                  <a:latin typeface="Calibri"/>
                  <a:ea typeface="Calibri"/>
                  <a:cs typeface="Calibri"/>
                  <a:sym typeface="Calibri"/>
                </a:rPr>
                <a:t>Jums ir jāizveido pētniecisks domāšanas veids, kas palīdz orientēties lēmumu pieņemšanā, sadarbojoties problēmu risināšanā.</a:t>
              </a:r>
              <a:endParaRPr sz="19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GB" sz="1900" b="0" i="0" u="none" strike="noStrike" cap="none">
                  <a:solidFill>
                    <a:schemeClr val="dk1"/>
                  </a:solidFill>
                  <a:latin typeface="Calibri"/>
                  <a:ea typeface="Calibri"/>
                  <a:cs typeface="Calibri"/>
                  <a:sym typeface="Calibri"/>
                </a:rPr>
                <a:t>Tās centrā ir indivīdu pieņēmumu pārbaude un novērtēšana, sniedzot līdzsvarotus argumentus, apsverot alternatīvas un esot atvērtiem konstruktīvai kritikai.</a:t>
              </a:r>
              <a:endParaRPr sz="1900" b="0" i="0" u="none" strike="noStrike" cap="none">
                <a:solidFill>
                  <a:schemeClr val="dk1"/>
                </a:solidFill>
                <a:latin typeface="Calibri"/>
                <a:ea typeface="Calibri"/>
                <a:cs typeface="Calibri"/>
                <a:sym typeface="Calibri"/>
              </a:endParaRPr>
            </a:p>
          </p:txBody>
        </p:sp>
        <p:sp>
          <p:nvSpPr>
            <p:cNvPr id="513" name="Google Shape;513;p18"/>
            <p:cNvSpPr/>
            <p:nvPr/>
          </p:nvSpPr>
          <p:spPr>
            <a:xfrm>
              <a:off x="10650788" y="35086"/>
              <a:ext cx="3111891" cy="808783"/>
            </a:xfrm>
            <a:prstGeom prst="rect">
              <a:avLst/>
            </a:prstGeom>
            <a:solidFill>
              <a:srgbClr val="152D54"/>
            </a:solidFill>
            <a:ln w="25400" cap="flat" cmpd="sng">
              <a:solidFill>
                <a:srgbClr val="4F81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8"/>
            <p:cNvSpPr txBox="1"/>
            <p:nvPr/>
          </p:nvSpPr>
          <p:spPr>
            <a:xfrm>
              <a:off x="10650788" y="35086"/>
              <a:ext cx="3111891" cy="808783"/>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rgbClr val="FFFFFF"/>
                </a:buClr>
                <a:buSzPts val="2200"/>
                <a:buFont typeface="Calibri"/>
                <a:buNone/>
              </a:pPr>
              <a:r>
                <a:rPr lang="en-GB" sz="2200" b="1" i="0" u="none" strike="noStrike" cap="none">
                  <a:solidFill>
                    <a:srgbClr val="FFFFFF"/>
                  </a:solidFill>
                  <a:latin typeface="Calibri"/>
                  <a:ea typeface="Calibri"/>
                  <a:cs typeface="Calibri"/>
                  <a:sym typeface="Calibri"/>
                </a:rPr>
                <a:t>Veidojiet un atbalstiet psiholoģisko drošību</a:t>
              </a:r>
              <a:endParaRPr sz="2200" b="1" i="0" u="none" strike="noStrike" cap="none">
                <a:solidFill>
                  <a:srgbClr val="FFFFFF"/>
                </a:solidFill>
                <a:latin typeface="Calibri"/>
                <a:ea typeface="Calibri"/>
                <a:cs typeface="Calibri"/>
                <a:sym typeface="Calibri"/>
              </a:endParaRPr>
            </a:p>
          </p:txBody>
        </p:sp>
        <p:sp>
          <p:nvSpPr>
            <p:cNvPr id="515" name="Google Shape;515;p18"/>
            <p:cNvSpPr/>
            <p:nvPr/>
          </p:nvSpPr>
          <p:spPr>
            <a:xfrm>
              <a:off x="10650788" y="843869"/>
              <a:ext cx="3111891" cy="4068089"/>
            </a:xfrm>
            <a:prstGeom prst="rect">
              <a:avLst/>
            </a:prstGeom>
            <a:solidFill>
              <a:srgbClr val="CFD7E7">
                <a:alpha val="89411"/>
              </a:srgbClr>
            </a:solid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8"/>
            <p:cNvSpPr txBox="1"/>
            <p:nvPr/>
          </p:nvSpPr>
          <p:spPr>
            <a:xfrm>
              <a:off x="10650788" y="843869"/>
              <a:ext cx="3111891" cy="4068089"/>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285"/>
                </a:spcBef>
                <a:spcAft>
                  <a:spcPts val="0"/>
                </a:spcAft>
                <a:buClr>
                  <a:schemeClr val="dk1"/>
                </a:buClr>
                <a:buSzPts val="1900"/>
                <a:buFont typeface="Calibri"/>
                <a:buChar char="•"/>
              </a:pPr>
              <a:r>
                <a:rPr lang="en-GB" sz="1900" b="0" i="0" u="none" strike="noStrike" cap="none">
                  <a:solidFill>
                    <a:schemeClr val="dk1"/>
                  </a:solidFill>
                  <a:latin typeface="Calibri"/>
                  <a:ea typeface="Calibri"/>
                  <a:cs typeface="Calibri"/>
                  <a:sym typeface="Calibri"/>
                </a:rPr>
                <a:t>Lai jūsu komandas locekļi justos ērti, dalītos savos dažādajos viedokļos un sadarbotos, ir būtiski radīt un uzturēt psiholoģiski drošu vidi.</a:t>
              </a:r>
              <a:endParaRPr sz="19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GB" sz="1900" b="0" i="0" u="none" strike="noStrike" cap="none">
                  <a:solidFill>
                    <a:schemeClr val="dk1"/>
                  </a:solidFill>
                  <a:latin typeface="Calibri"/>
                  <a:ea typeface="Calibri"/>
                  <a:cs typeface="Calibri"/>
                  <a:sym typeface="Calibri"/>
                </a:rPr>
                <a:t>Lai palīdzētu savai komandai justies psiholoģiski droši, izturieties ar cieņu un godprātīgi uzklausiet ikviena viedokli.</a:t>
              </a:r>
              <a:endParaRPr sz="1900" b="0" i="0" u="none" strike="noStrike" cap="none">
                <a:solidFill>
                  <a:schemeClr val="dk1"/>
                </a:solidFill>
                <a:latin typeface="Calibri"/>
                <a:ea typeface="Calibri"/>
                <a:cs typeface="Calibri"/>
                <a:sym typeface="Calibri"/>
              </a:endParaRPr>
            </a:p>
          </p:txBody>
        </p:sp>
        <p:sp>
          <p:nvSpPr>
            <p:cNvPr id="517" name="Google Shape;517;p18"/>
            <p:cNvSpPr/>
            <p:nvPr/>
          </p:nvSpPr>
          <p:spPr>
            <a:xfrm>
              <a:off x="14198345" y="35086"/>
              <a:ext cx="3111891" cy="808783"/>
            </a:xfrm>
            <a:prstGeom prst="rect">
              <a:avLst/>
            </a:prstGeom>
            <a:solidFill>
              <a:srgbClr val="152D54"/>
            </a:solidFill>
            <a:ln w="25400" cap="flat" cmpd="sng">
              <a:solidFill>
                <a:srgbClr val="4F81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8"/>
            <p:cNvSpPr txBox="1"/>
            <p:nvPr/>
          </p:nvSpPr>
          <p:spPr>
            <a:xfrm>
              <a:off x="14198345" y="35086"/>
              <a:ext cx="3111891" cy="808783"/>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rgbClr val="FFFFFF"/>
                </a:buClr>
                <a:buSzPts val="2200"/>
                <a:buFont typeface="Calibri"/>
                <a:buNone/>
              </a:pPr>
              <a:r>
                <a:rPr lang="en-GB" sz="2200" b="1" i="0" u="none" strike="noStrike" cap="none">
                  <a:solidFill>
                    <a:srgbClr val="FFFFFF"/>
                  </a:solidFill>
                  <a:latin typeface="Calibri"/>
                  <a:ea typeface="Calibri"/>
                  <a:cs typeface="Calibri"/>
                  <a:sym typeface="Calibri"/>
                </a:rPr>
                <a:t>Atkārtojiet lēmuma mērķus un nolūku</a:t>
              </a:r>
              <a:endParaRPr sz="2200" b="1" i="0" u="none" strike="noStrike" cap="none">
                <a:solidFill>
                  <a:srgbClr val="FFFFFF"/>
                </a:solidFill>
                <a:latin typeface="Calibri"/>
                <a:ea typeface="Calibri"/>
                <a:cs typeface="Calibri"/>
                <a:sym typeface="Calibri"/>
              </a:endParaRPr>
            </a:p>
          </p:txBody>
        </p:sp>
        <p:sp>
          <p:nvSpPr>
            <p:cNvPr id="519" name="Google Shape;519;p18"/>
            <p:cNvSpPr/>
            <p:nvPr/>
          </p:nvSpPr>
          <p:spPr>
            <a:xfrm>
              <a:off x="14198345" y="843869"/>
              <a:ext cx="3111891" cy="4068089"/>
            </a:xfrm>
            <a:prstGeom prst="rect">
              <a:avLst/>
            </a:prstGeom>
            <a:solidFill>
              <a:srgbClr val="CFD7E7">
                <a:alpha val="89411"/>
              </a:srgbClr>
            </a:solid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8"/>
            <p:cNvSpPr txBox="1"/>
            <p:nvPr/>
          </p:nvSpPr>
          <p:spPr>
            <a:xfrm>
              <a:off x="14198345" y="843869"/>
              <a:ext cx="3111891" cy="4068089"/>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GB" sz="1900" b="0" i="0" u="none" strike="noStrike" cap="none">
                  <a:solidFill>
                    <a:schemeClr val="dk1"/>
                  </a:solidFill>
                  <a:latin typeface="Calibri"/>
                  <a:ea typeface="Calibri"/>
                  <a:cs typeface="Calibri"/>
                  <a:sym typeface="Calibri"/>
                </a:rPr>
                <a:t>Mērķi, pie kuriem strādājat, ir skaidri jāformulē jau lēmumu pieņemšanas procesa sākumā - un tā laikā tie pastāvīgi jāatkārto, lai nodrošinātu, ka tie galu galā tiek sasniegti.</a:t>
              </a:r>
              <a:endParaRPr sz="1900" b="0" i="0" u="none" strike="noStrike" cap="none">
                <a:solidFill>
                  <a:schemeClr val="dk1"/>
                </a:solidFill>
                <a:latin typeface="Times New Roman"/>
                <a:ea typeface="Times New Roman"/>
                <a:cs typeface="Times New Roman"/>
                <a:sym typeface="Times New Roman"/>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8"/>
                                        </p:tgtEl>
                                        <p:attrNameLst>
                                          <p:attrName>style.visibility</p:attrName>
                                        </p:attrNameLst>
                                      </p:cBhvr>
                                      <p:to>
                                        <p:strVal val="visible"/>
                                      </p:to>
                                    </p:set>
                                    <p:animEffect transition="in" filter="fade">
                                      <p:cBhvr>
                                        <p:cTn id="7" dur="500"/>
                                        <p:tgtEl>
                                          <p:spTgt spid="49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99"/>
                                        </p:tgtEl>
                                        <p:attrNameLst>
                                          <p:attrName>style.visibility</p:attrName>
                                        </p:attrNameLst>
                                      </p:cBhvr>
                                      <p:to>
                                        <p:strVal val="visible"/>
                                      </p:to>
                                    </p:set>
                                    <p:anim calcmode="lin" valueType="num">
                                      <p:cBhvr additive="base">
                                        <p:cTn id="11" dur="500"/>
                                        <p:tgtEl>
                                          <p:spTgt spid="49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19"/>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3.	Lēmumu pieņemšana</a:t>
            </a:r>
            <a:endParaRPr sz="1400" b="0" i="0" u="none" strike="noStrike" cap="none">
              <a:solidFill>
                <a:srgbClr val="000000"/>
              </a:solidFill>
              <a:latin typeface="Arial"/>
              <a:ea typeface="Arial"/>
              <a:cs typeface="Arial"/>
              <a:sym typeface="Arial"/>
            </a:endParaRPr>
          </a:p>
        </p:txBody>
      </p:sp>
      <p:sp>
        <p:nvSpPr>
          <p:cNvPr id="527" name="Google Shape;527;p19"/>
          <p:cNvSpPr txBox="1"/>
          <p:nvPr/>
        </p:nvSpPr>
        <p:spPr>
          <a:xfrm>
            <a:off x="938056" y="1409700"/>
            <a:ext cx="17121300" cy="12456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43255"/>
                </a:solidFill>
                <a:latin typeface="Calibri"/>
                <a:ea typeface="Calibri"/>
                <a:cs typeface="Calibri"/>
                <a:sym typeface="Calibri"/>
              </a:rPr>
              <a:t>3.3. Lēmumu pieņemšana, ko veic indivīdi/organizācijas. Lēmumu pieņemšanas modelis DECIDE (Lēmums). Ētikas dilemmas. Realitātes pārbaude</a:t>
            </a:r>
            <a:endParaRPr sz="2500" b="0" i="0" u="none" strike="noStrike" cap="none">
              <a:solidFill>
                <a:srgbClr val="002060"/>
              </a:solidFill>
              <a:latin typeface="Tahoma"/>
              <a:ea typeface="Tahoma"/>
              <a:cs typeface="Tahoma"/>
              <a:sym typeface="Tahoma"/>
            </a:endParaRPr>
          </a:p>
        </p:txBody>
      </p:sp>
      <p:sp>
        <p:nvSpPr>
          <p:cNvPr id="528" name="Google Shape;528;p19"/>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nav atbildīga par tajā ietvertās informācijas iespējamo izmantošanu.</a:t>
            </a:r>
            <a:endParaRPr sz="1400" b="0" i="0" u="none" strike="noStrike" cap="none">
              <a:solidFill>
                <a:schemeClr val="lt1"/>
              </a:solidFill>
              <a:latin typeface="Arial"/>
              <a:ea typeface="Arial"/>
              <a:cs typeface="Arial"/>
              <a:sym typeface="Arial"/>
            </a:endParaRPr>
          </a:p>
        </p:txBody>
      </p:sp>
      <p:pic>
        <p:nvPicPr>
          <p:cNvPr id="529" name="Google Shape;529;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530" name="Google Shape;530;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graphicFrame>
        <p:nvGraphicFramePr>
          <p:cNvPr id="531" name="Google Shape;531;p19"/>
          <p:cNvGraphicFramePr/>
          <p:nvPr/>
        </p:nvGraphicFramePr>
        <p:xfrm>
          <a:off x="3962400" y="4624013"/>
          <a:ext cx="3000000" cy="3000000"/>
        </p:xfrm>
        <a:graphic>
          <a:graphicData uri="http://schemas.openxmlformats.org/drawingml/2006/table">
            <a:tbl>
              <a:tblPr firstRow="1" firstCol="1" bandRow="1">
                <a:noFill/>
                <a:tableStyleId>{3292D991-25FD-4EE3-93E2-50A87ED28648}</a:tableStyleId>
              </a:tblPr>
              <a:tblGrid>
                <a:gridCol w="665400">
                  <a:extLst>
                    <a:ext uri="{9D8B030D-6E8A-4147-A177-3AD203B41FA5}">
                      <a16:colId xmlns:a16="http://schemas.microsoft.com/office/drawing/2014/main" val="20000"/>
                    </a:ext>
                  </a:extLst>
                </a:gridCol>
                <a:gridCol w="4211400">
                  <a:extLst>
                    <a:ext uri="{9D8B030D-6E8A-4147-A177-3AD203B41FA5}">
                      <a16:colId xmlns:a16="http://schemas.microsoft.com/office/drawing/2014/main" val="20001"/>
                    </a:ext>
                  </a:extLst>
                </a:gridCol>
              </a:tblGrid>
              <a:tr h="347300">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D</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1800"/>
                        <a:buFont typeface="Arial"/>
                        <a:buNone/>
                      </a:pPr>
                      <a:r>
                        <a:rPr lang="en-GB" sz="1800" b="0" u="none" strike="noStrike" cap="none"/>
                        <a:t>Definēt problēmu</a:t>
                      </a:r>
                      <a:endParaRPr sz="2400" b="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347300">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E</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Nosakiet kritērijus</a:t>
                      </a:r>
                      <a:endParaRPr sz="24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347300">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C</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Apsvērt visas alternatīvas</a:t>
                      </a:r>
                      <a:endParaRPr sz="24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347300">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I</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Noteikt labāko alternatīvu</a:t>
                      </a:r>
                      <a:endParaRPr sz="24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r h="347300">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D</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Izstrādāt un īstenot rīcības plānu</a:t>
                      </a:r>
                      <a:endParaRPr sz="24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4"/>
                  </a:ext>
                </a:extLst>
              </a:tr>
              <a:tr h="347300">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E</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Izvērtēt un uzraudzīt risinājumu</a:t>
                      </a:r>
                      <a:endParaRPr sz="24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5"/>
                  </a:ext>
                </a:extLst>
              </a:tr>
            </a:tbl>
          </a:graphicData>
        </a:graphic>
      </p:graphicFrame>
      <p:sp>
        <p:nvSpPr>
          <p:cNvPr id="532" name="Google Shape;532;p19"/>
          <p:cNvSpPr txBox="1"/>
          <p:nvPr/>
        </p:nvSpPr>
        <p:spPr>
          <a:xfrm>
            <a:off x="3962400" y="3732750"/>
            <a:ext cx="10134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2060"/>
                </a:solidFill>
                <a:latin typeface="Calibri"/>
                <a:ea typeface="Calibri"/>
                <a:cs typeface="Calibri"/>
                <a:sym typeface="Calibri"/>
              </a:rPr>
              <a:t>Lēmumu pieņemšanas modelis DECIDE (Lēmums)</a:t>
            </a:r>
            <a:endParaRPr sz="3200" b="0" i="0" u="none" strike="noStrike" cap="none">
              <a:solidFill>
                <a:schemeClr val="dk1"/>
              </a:solidFill>
              <a:latin typeface="Times New Roman"/>
              <a:ea typeface="Times New Roman"/>
              <a:cs typeface="Times New Roman"/>
              <a:sym typeface="Times New Roman"/>
            </a:endParaRPr>
          </a:p>
        </p:txBody>
      </p:sp>
      <p:sp>
        <p:nvSpPr>
          <p:cNvPr id="533" name="Google Shape;533;p19"/>
          <p:cNvSpPr txBox="1"/>
          <p:nvPr/>
        </p:nvSpPr>
        <p:spPr>
          <a:xfrm>
            <a:off x="4191000" y="6846714"/>
            <a:ext cx="4648200"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2060"/>
                </a:solidFill>
                <a:latin typeface="Calibri"/>
                <a:ea typeface="Calibri"/>
                <a:cs typeface="Calibri"/>
                <a:sym typeface="Calibri"/>
              </a:rPr>
              <a:t>Avots: Guo, K. (2008). DECIDE. The Health Care Manager, 27(2), 118-127. doi: 10.1097/01.hcm.0000285046.27290.90.</a:t>
            </a:r>
            <a:endParaRPr sz="1800" b="0" i="0" u="none" strike="noStrike" cap="none">
              <a:solidFill>
                <a:schemeClr val="dk1"/>
              </a:solidFill>
              <a:latin typeface="Times New Roman"/>
              <a:ea typeface="Times New Roman"/>
              <a:cs typeface="Times New Roman"/>
              <a:sym typeface="Times New Roman"/>
            </a:endParaRPr>
          </a:p>
        </p:txBody>
      </p:sp>
      <p:graphicFrame>
        <p:nvGraphicFramePr>
          <p:cNvPr id="534" name="Google Shape;534;p19"/>
          <p:cNvGraphicFramePr/>
          <p:nvPr/>
        </p:nvGraphicFramePr>
        <p:xfrm>
          <a:off x="9220200" y="4620868"/>
          <a:ext cx="3000000" cy="3000000"/>
        </p:xfrm>
        <a:graphic>
          <a:graphicData uri="http://schemas.openxmlformats.org/drawingml/2006/table">
            <a:tbl>
              <a:tblPr firstRow="1" firstCol="1" bandRow="1">
                <a:noFill/>
                <a:tableStyleId>{8A31B584-CF9A-4C6B-A65F-6B27E3D56278}</a:tableStyleId>
              </a:tblPr>
              <a:tblGrid>
                <a:gridCol w="665400">
                  <a:extLst>
                    <a:ext uri="{9D8B030D-6E8A-4147-A177-3AD203B41FA5}">
                      <a16:colId xmlns:a16="http://schemas.microsoft.com/office/drawing/2014/main" val="20000"/>
                    </a:ext>
                  </a:extLst>
                </a:gridCol>
                <a:gridCol w="4211400">
                  <a:extLst>
                    <a:ext uri="{9D8B030D-6E8A-4147-A177-3AD203B41FA5}">
                      <a16:colId xmlns:a16="http://schemas.microsoft.com/office/drawing/2014/main" val="20001"/>
                    </a:ext>
                  </a:extLst>
                </a:gridCol>
              </a:tblGrid>
              <a:tr h="347300">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D</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1800"/>
                        <a:buFont typeface="Arial"/>
                        <a:buNone/>
                      </a:pPr>
                      <a:r>
                        <a:rPr lang="en-GB" sz="1800" b="0" u="none" strike="noStrike" cap="none"/>
                        <a:t>Definēt problēmu</a:t>
                      </a:r>
                      <a:endParaRPr sz="2400" b="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347300">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E</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Izpētīt alternatīvas</a:t>
                      </a:r>
                      <a:endParaRPr sz="24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347300">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C</a:t>
                      </a:r>
                      <a:endParaRPr sz="2400" u="none" strike="noStrike" cap="none">
                        <a:latin typeface="Times New Roman"/>
                        <a:ea typeface="Times New Roman"/>
                        <a:cs typeface="Times New Roman"/>
                        <a:sym typeface="Times New Roman"/>
                      </a:endParaRPr>
                    </a:p>
                  </a:txBody>
                  <a:tcPr marL="68575" marR="68575" marT="0" marB="0">
                    <a:lnB w="38100" cap="flat" cmpd="sng">
                      <a:solidFill>
                        <a:schemeClr val="dk2"/>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Apsvērt sekas</a:t>
                      </a:r>
                      <a:endParaRPr sz="2400" u="none" strike="noStrike" cap="none">
                        <a:latin typeface="Times New Roman"/>
                        <a:ea typeface="Times New Roman"/>
                        <a:cs typeface="Times New Roman"/>
                        <a:sym typeface="Times New Roman"/>
                      </a:endParaRPr>
                    </a:p>
                  </a:txBody>
                  <a:tcPr marL="68575" marR="68575" marT="0" marB="0">
                    <a:lnB w="3810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47300">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I</a:t>
                      </a:r>
                      <a:endParaRPr sz="2400" u="none" strike="noStrike" cap="none">
                        <a:latin typeface="Times New Roman"/>
                        <a:ea typeface="Times New Roman"/>
                        <a:cs typeface="Times New Roman"/>
                        <a:sym typeface="Times New Roman"/>
                      </a:endParaRPr>
                    </a:p>
                  </a:txBody>
                  <a:tcPr marL="68575" marR="68575" marT="0" marB="0">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800"/>
                        <a:buFont typeface="Arial"/>
                        <a:buNone/>
                      </a:pPr>
                      <a:r>
                        <a:rPr lang="en-GB" sz="1800" b="1" u="none" strike="noStrike" cap="none"/>
                        <a:t>Nosakiet savas vērtības</a:t>
                      </a:r>
                      <a:endParaRPr sz="2400" b="1" u="none" strike="noStrike" cap="none">
                        <a:latin typeface="Times New Roman"/>
                        <a:ea typeface="Times New Roman"/>
                        <a:cs typeface="Times New Roman"/>
                        <a:sym typeface="Times New Roman"/>
                      </a:endParaRPr>
                    </a:p>
                  </a:txBody>
                  <a:tcPr marL="68575" marR="68575" marT="0" marB="0">
                    <a:lnT w="38100" cap="flat" cmpd="sng">
                      <a:solidFill>
                        <a:schemeClr val="dk2"/>
                      </a:solidFill>
                      <a:prstDash val="solid"/>
                      <a:round/>
                      <a:headEnd type="none" w="sm" len="sm"/>
                      <a:tailEnd type="none" w="sm" len="sm"/>
                    </a:lnT>
                    <a:lnB w="3810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47300">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D</a:t>
                      </a:r>
                      <a:endParaRPr sz="2400" u="none" strike="noStrike" cap="none">
                        <a:latin typeface="Times New Roman"/>
                        <a:ea typeface="Times New Roman"/>
                        <a:cs typeface="Times New Roman"/>
                        <a:sym typeface="Times New Roman"/>
                      </a:endParaRPr>
                    </a:p>
                  </a:txBody>
                  <a:tcPr marL="68575" marR="68575" marT="0" marB="0">
                    <a:lnT w="38100" cap="flat" cmpd="sng">
                      <a:solidFill>
                        <a:schemeClr val="dk2"/>
                      </a:solidFill>
                      <a:prstDash val="solid"/>
                      <a:round/>
                      <a:headEnd type="none" w="sm" len="sm"/>
                      <a:tailEnd type="none" w="sm" len="sm"/>
                    </a:lnT>
                  </a:tcPr>
                </a:tc>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Izlemiet un rīkojieties</a:t>
                      </a:r>
                      <a:endParaRPr sz="2400" u="none" strike="noStrike" cap="none">
                        <a:latin typeface="Times New Roman"/>
                        <a:ea typeface="Times New Roman"/>
                        <a:cs typeface="Times New Roman"/>
                        <a:sym typeface="Times New Roman"/>
                      </a:endParaRPr>
                    </a:p>
                  </a:txBody>
                  <a:tcPr marL="68575" marR="68575" marT="0" marB="0">
                    <a:lnT w="38100" cap="flat" cmpd="sng">
                      <a:solidFill>
                        <a:schemeClr val="dk2"/>
                      </a:solidFill>
                      <a:prstDash val="solid"/>
                      <a:round/>
                      <a:headEnd type="none" w="sm" len="sm"/>
                      <a:tailEnd type="none" w="sm" len="sm"/>
                    </a:lnT>
                  </a:tcPr>
                </a:tc>
                <a:extLst>
                  <a:ext uri="{0D108BD9-81ED-4DB2-BD59-A6C34878D82A}">
                    <a16:rowId xmlns:a16="http://schemas.microsoft.com/office/drawing/2014/main" val="10004"/>
                  </a:ext>
                </a:extLst>
              </a:tr>
              <a:tr h="347300">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E</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1800"/>
                        <a:buFont typeface="Arial"/>
                        <a:buNone/>
                      </a:pPr>
                      <a:r>
                        <a:rPr lang="en-GB" sz="1800" u="none" strike="noStrike" cap="none"/>
                        <a:t>Novērtējiet savu lēmumun</a:t>
                      </a:r>
                      <a:endParaRPr sz="24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5"/>
                  </a:ext>
                </a:extLst>
              </a:tr>
            </a:tbl>
          </a:graphicData>
        </a:graphic>
      </p:graphicFrame>
      <p:sp>
        <p:nvSpPr>
          <p:cNvPr id="535" name="Google Shape;535;p19"/>
          <p:cNvSpPr txBox="1"/>
          <p:nvPr/>
        </p:nvSpPr>
        <p:spPr>
          <a:xfrm>
            <a:off x="9220200" y="6843569"/>
            <a:ext cx="4876800" cy="116955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2060"/>
                </a:solidFill>
                <a:latin typeface="Calibri"/>
                <a:ea typeface="Calibri"/>
                <a:cs typeface="Calibri"/>
                <a:sym typeface="Calibri"/>
              </a:rPr>
              <a:t>Avots: Kay, J. (2020). D.E.C.I.D.E. modelis: A Tool For Teaching Students How to Making Healthy Decisions - Project School Wellness. Skatīts 2021. gada 12. novembrī, no https://www.projectschoolwellness.com/the-d-e-c-i-d-e-model-a-tool-for-teaching-students-how-to-making-healthy-decisions/.</a:t>
            </a:r>
            <a:endParaRPr sz="1400" b="0" i="0" u="none" strike="noStrike" cap="none">
              <a:solidFill>
                <a:srgbClr val="002060"/>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2"/>
                                        </p:tgtEl>
                                        <p:attrNameLst>
                                          <p:attrName>style.visibility</p:attrName>
                                        </p:attrNameLst>
                                      </p:cBhvr>
                                      <p:to>
                                        <p:strVal val="visible"/>
                                      </p:to>
                                    </p:set>
                                    <p:animEffect transition="in" filter="fade">
                                      <p:cBhvr>
                                        <p:cTn id="7" dur="500"/>
                                        <p:tgtEl>
                                          <p:spTgt spid="5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31"/>
                                        </p:tgtEl>
                                        <p:attrNameLst>
                                          <p:attrName>style.visibility</p:attrName>
                                        </p:attrNameLst>
                                      </p:cBhvr>
                                      <p:to>
                                        <p:strVal val="visible"/>
                                      </p:to>
                                    </p:set>
                                    <p:animEffect transition="in" filter="fade">
                                      <p:cBhvr>
                                        <p:cTn id="11" dur="500"/>
                                        <p:tgtEl>
                                          <p:spTgt spid="5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33"/>
                                        </p:tgtEl>
                                        <p:attrNameLst>
                                          <p:attrName>style.visibility</p:attrName>
                                        </p:attrNameLst>
                                      </p:cBhvr>
                                      <p:to>
                                        <p:strVal val="visible"/>
                                      </p:to>
                                    </p:set>
                                    <p:animEffect transition="in" filter="fade">
                                      <p:cBhvr>
                                        <p:cTn id="15" dur="500"/>
                                        <p:tgtEl>
                                          <p:spTgt spid="5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34"/>
                                        </p:tgtEl>
                                        <p:attrNameLst>
                                          <p:attrName>style.visibility</p:attrName>
                                        </p:attrNameLst>
                                      </p:cBhvr>
                                      <p:to>
                                        <p:strVal val="visible"/>
                                      </p:to>
                                    </p:set>
                                    <p:animEffect transition="in" filter="fade">
                                      <p:cBhvr>
                                        <p:cTn id="19" dur="500"/>
                                        <p:tgtEl>
                                          <p:spTgt spid="53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35"/>
                                        </p:tgtEl>
                                        <p:attrNameLst>
                                          <p:attrName>style.visibility</p:attrName>
                                        </p:attrNameLst>
                                      </p:cBhvr>
                                      <p:to>
                                        <p:strVal val="visible"/>
                                      </p:to>
                                    </p:set>
                                    <p:animEffect transition="in" filter="fade">
                                      <p:cBhvr>
                                        <p:cTn id="23"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11"/>
        <p:cNvGrpSpPr/>
        <p:nvPr/>
      </p:nvGrpSpPr>
      <p:grpSpPr>
        <a:xfrm>
          <a:off x="0" y="0"/>
          <a:ext cx="0" cy="0"/>
          <a:chOff x="0" y="0"/>
          <a:chExt cx="0" cy="0"/>
        </a:xfrm>
      </p:grpSpPr>
      <p:sp>
        <p:nvSpPr>
          <p:cNvPr id="112" name="Google Shape;112;p2"/>
          <p:cNvSpPr/>
          <p:nvPr/>
        </p:nvSpPr>
        <p:spPr>
          <a:xfrm rot="-5400000">
            <a:off x="1078978" y="2939362"/>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13" name="Google Shape;113;p2"/>
          <p:cNvSpPr txBox="1">
            <a:spLocks noGrp="1"/>
          </p:cNvSpPr>
          <p:nvPr>
            <p:ph type="title"/>
          </p:nvPr>
        </p:nvSpPr>
        <p:spPr>
          <a:xfrm>
            <a:off x="1050168" y="751064"/>
            <a:ext cx="12852400" cy="149015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GB" sz="4800" b="1">
                <a:solidFill>
                  <a:srgbClr val="E12227"/>
                </a:solidFill>
              </a:rPr>
              <a:t>KURSA MĒRĶI</a:t>
            </a:r>
            <a:br>
              <a:rPr lang="en-GB" sz="4800" b="1">
                <a:solidFill>
                  <a:srgbClr val="E12227"/>
                </a:solidFill>
              </a:rPr>
            </a:br>
            <a:endParaRPr sz="4800">
              <a:solidFill>
                <a:srgbClr val="E12227"/>
              </a:solidFill>
            </a:endParaRPr>
          </a:p>
        </p:txBody>
      </p:sp>
      <p:sp>
        <p:nvSpPr>
          <p:cNvPr id="114" name="Google Shape;114;p2"/>
          <p:cNvSpPr/>
          <p:nvPr/>
        </p:nvSpPr>
        <p:spPr>
          <a:xfrm>
            <a:off x="0" y="288731"/>
            <a:ext cx="16270605" cy="123825"/>
          </a:xfrm>
          <a:custGeom>
            <a:avLst/>
            <a:gdLst/>
            <a:ahLst/>
            <a:cxnLst/>
            <a:rect l="l" t="t" r="r" b="b"/>
            <a:pathLst>
              <a:path w="16270605" h="123825" extrusionOk="0">
                <a:moveTo>
                  <a:pt x="0" y="123824"/>
                </a:moveTo>
                <a:lnTo>
                  <a:pt x="0" y="0"/>
                </a:lnTo>
                <a:lnTo>
                  <a:pt x="16270357" y="0"/>
                </a:lnTo>
                <a:lnTo>
                  <a:pt x="16270357" y="123824"/>
                </a:lnTo>
                <a:lnTo>
                  <a:pt x="0" y="123824"/>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5" name="Google Shape;115;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00400" y="9692212"/>
            <a:ext cx="10058400" cy="556688"/>
          </a:xfrm>
          <a:prstGeom prst="rect">
            <a:avLst/>
          </a:prstGeom>
          <a:noFill/>
          <a:ln>
            <a:noFill/>
          </a:ln>
        </p:spPr>
      </p:pic>
      <p:pic>
        <p:nvPicPr>
          <p:cNvPr id="116" name="Google Shape;116;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5497" y="9735618"/>
            <a:ext cx="1985322" cy="432844"/>
          </a:xfrm>
          <a:prstGeom prst="rect">
            <a:avLst/>
          </a:prstGeom>
          <a:noFill/>
          <a:ln>
            <a:noFill/>
          </a:ln>
        </p:spPr>
      </p:pic>
      <p:pic>
        <p:nvPicPr>
          <p:cNvPr id="117" name="Google Shape;117;p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8697" y="9745835"/>
            <a:ext cx="936335" cy="449441"/>
          </a:xfrm>
          <a:prstGeom prst="rect">
            <a:avLst/>
          </a:prstGeom>
          <a:noFill/>
          <a:ln>
            <a:noFill/>
          </a:ln>
        </p:spPr>
      </p:pic>
      <p:sp>
        <p:nvSpPr>
          <p:cNvPr id="118" name="Google Shape;118;p2"/>
          <p:cNvSpPr/>
          <p:nvPr/>
        </p:nvSpPr>
        <p:spPr>
          <a:xfrm rot="-5400000">
            <a:off x="1078978" y="4841093"/>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19" name="Google Shape;119;p2"/>
          <p:cNvSpPr/>
          <p:nvPr/>
        </p:nvSpPr>
        <p:spPr>
          <a:xfrm rot="-5400000">
            <a:off x="1078978" y="6771486"/>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20" name="Google Shape;120;p2"/>
          <p:cNvSpPr txBox="1"/>
          <p:nvPr/>
        </p:nvSpPr>
        <p:spPr>
          <a:xfrm>
            <a:off x="1676400" y="3248675"/>
            <a:ext cx="12521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Palielināt studentu izpratni par uztveri, spriedumu un lēmumu pieņemšanu.</a:t>
            </a:r>
            <a:endParaRPr sz="1400" b="0" i="0" u="none" strike="noStrike" cap="none">
              <a:solidFill>
                <a:srgbClr val="000000"/>
              </a:solidFill>
              <a:latin typeface="Arial"/>
              <a:ea typeface="Arial"/>
              <a:cs typeface="Arial"/>
              <a:sym typeface="Arial"/>
            </a:endParaRPr>
          </a:p>
        </p:txBody>
      </p:sp>
      <p:sp>
        <p:nvSpPr>
          <p:cNvPr id="121" name="Google Shape;121;p2"/>
          <p:cNvSpPr txBox="1"/>
          <p:nvPr/>
        </p:nvSpPr>
        <p:spPr>
          <a:xfrm>
            <a:off x="1637071" y="2794457"/>
            <a:ext cx="5124925" cy="52322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243255"/>
                </a:solidFill>
                <a:latin typeface="Calibri"/>
                <a:ea typeface="Calibri"/>
                <a:cs typeface="Calibri"/>
                <a:sym typeface="Calibri"/>
              </a:rPr>
              <a:t>Nr. 1</a:t>
            </a:r>
            <a:endParaRPr sz="1400" b="0" i="0" u="none" strike="noStrike" cap="none">
              <a:solidFill>
                <a:srgbClr val="000000"/>
              </a:solidFill>
              <a:latin typeface="Arial"/>
              <a:ea typeface="Arial"/>
              <a:cs typeface="Arial"/>
              <a:sym typeface="Arial"/>
            </a:endParaRPr>
          </a:p>
        </p:txBody>
      </p:sp>
      <p:sp>
        <p:nvSpPr>
          <p:cNvPr id="122" name="Google Shape;122;p2"/>
          <p:cNvSpPr txBox="1"/>
          <p:nvPr/>
        </p:nvSpPr>
        <p:spPr>
          <a:xfrm>
            <a:off x="1676400" y="5153675"/>
            <a:ext cx="148704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Iepazīstiniet studentus ar dažādiem lēmumu pieņemšanas modeļiem un rīkiem.</a:t>
            </a:r>
            <a:endParaRPr sz="1400" b="0" i="0" u="none" strike="noStrike" cap="none">
              <a:solidFill>
                <a:srgbClr val="000000"/>
              </a:solidFill>
              <a:latin typeface="Arial"/>
              <a:ea typeface="Arial"/>
              <a:cs typeface="Arial"/>
              <a:sym typeface="Arial"/>
            </a:endParaRPr>
          </a:p>
        </p:txBody>
      </p:sp>
      <p:sp>
        <p:nvSpPr>
          <p:cNvPr id="123" name="Google Shape;123;p2"/>
          <p:cNvSpPr txBox="1"/>
          <p:nvPr/>
        </p:nvSpPr>
        <p:spPr>
          <a:xfrm>
            <a:off x="1639529" y="4731318"/>
            <a:ext cx="5124925" cy="52322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243255"/>
                </a:solidFill>
                <a:latin typeface="Calibri"/>
                <a:ea typeface="Calibri"/>
                <a:cs typeface="Calibri"/>
                <a:sym typeface="Calibri"/>
              </a:rPr>
              <a:t>Nr. 2</a:t>
            </a:r>
            <a:endParaRPr sz="2800" b="1" i="0" u="none" strike="noStrike" cap="none">
              <a:solidFill>
                <a:srgbClr val="243255"/>
              </a:solidFill>
              <a:latin typeface="Calibri"/>
              <a:ea typeface="Calibri"/>
              <a:cs typeface="Calibri"/>
              <a:sym typeface="Calibri"/>
            </a:endParaRPr>
          </a:p>
        </p:txBody>
      </p:sp>
      <p:sp>
        <p:nvSpPr>
          <p:cNvPr id="124" name="Google Shape;124;p2"/>
          <p:cNvSpPr txBox="1"/>
          <p:nvPr/>
        </p:nvSpPr>
        <p:spPr>
          <a:xfrm>
            <a:off x="1676400" y="7058675"/>
            <a:ext cx="12419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Calibri"/>
                <a:ea typeface="Calibri"/>
                <a:cs typeface="Calibri"/>
                <a:sym typeface="Calibri"/>
              </a:rPr>
              <a:t>Uzlabot studentu lēmumu pieņemšanas prasmes.</a:t>
            </a:r>
            <a:endParaRPr sz="1400" b="0" i="0" u="none" strike="noStrike" cap="none">
              <a:solidFill>
                <a:srgbClr val="000000"/>
              </a:solidFill>
              <a:latin typeface="Arial"/>
              <a:ea typeface="Arial"/>
              <a:cs typeface="Arial"/>
              <a:sym typeface="Arial"/>
            </a:endParaRPr>
          </a:p>
        </p:txBody>
      </p:sp>
      <p:sp>
        <p:nvSpPr>
          <p:cNvPr id="125" name="Google Shape;125;p2"/>
          <p:cNvSpPr txBox="1"/>
          <p:nvPr/>
        </p:nvSpPr>
        <p:spPr>
          <a:xfrm>
            <a:off x="1639529" y="6662025"/>
            <a:ext cx="5124925" cy="52322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243255"/>
                </a:solidFill>
                <a:latin typeface="Calibri"/>
                <a:ea typeface="Calibri"/>
                <a:cs typeface="Calibri"/>
                <a:sym typeface="Calibri"/>
              </a:rPr>
              <a:t>Nr. 3</a:t>
            </a:r>
            <a:endParaRPr sz="2800" b="1" i="0" u="none" strike="noStrike" cap="none">
              <a:solidFill>
                <a:srgbClr val="243255"/>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p:tgtEl>
                                          <p:spTgt spid="12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 calcmode="lin" valueType="num">
                                      <p:cBhvr additive="base">
                                        <p:cTn id="10" dur="500"/>
                                        <p:tgtEl>
                                          <p:spTgt spid="120"/>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12"/>
                                        </p:tgtEl>
                                        <p:attrNameLst>
                                          <p:attrName>style.visibility</p:attrName>
                                        </p:attrNameLst>
                                      </p:cBhvr>
                                      <p:to>
                                        <p:strVal val="visible"/>
                                      </p:to>
                                    </p:set>
                                    <p:anim calcmode="lin" valueType="num">
                                      <p:cBhvr additive="base">
                                        <p:cTn id="14" dur="500"/>
                                        <p:tgtEl>
                                          <p:spTgt spid="112"/>
                                        </p:tgtEl>
                                        <p:attrNameLst>
                                          <p:attrName>ppt_x</p:attrName>
                                        </p:attrNameLst>
                                      </p:cBhvr>
                                      <p:tavLst>
                                        <p:tav tm="0">
                                          <p:val>
                                            <p:strVal val="#ppt_x-1"/>
                                          </p:val>
                                        </p:tav>
                                        <p:tav tm="100000">
                                          <p:val>
                                            <p:strVal val="#ppt_x"/>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additive="base">
                                        <p:cTn id="18" dur="500"/>
                                        <p:tgtEl>
                                          <p:spTgt spid="123"/>
                                        </p:tgtEl>
                                        <p:attrNameLst>
                                          <p:attrName>ppt_x</p:attrName>
                                        </p:attrNameLst>
                                      </p:cBhvr>
                                      <p:tavLst>
                                        <p:tav tm="0">
                                          <p:val>
                                            <p:strVal val="#ppt_x-1"/>
                                          </p:val>
                                        </p:tav>
                                        <p:tav tm="100000">
                                          <p:val>
                                            <p:strVal val="#ppt_x"/>
                                          </p:val>
                                        </p:tav>
                                      </p:tavLst>
                                    </p:anim>
                                  </p:childTnLst>
                                </p:cTn>
                              </p:par>
                              <p:par>
                                <p:cTn id="19" presetID="2" presetClass="entr" presetSubtype="8" fill="hold" nodeType="withEffect">
                                  <p:stCondLst>
                                    <p:cond delay="0"/>
                                  </p:stCondLst>
                                  <p:childTnLst>
                                    <p:set>
                                      <p:cBhvr>
                                        <p:cTn id="20" dur="1" fill="hold">
                                          <p:stCondLst>
                                            <p:cond delay="0"/>
                                          </p:stCondLst>
                                        </p:cTn>
                                        <p:tgtEl>
                                          <p:spTgt spid="122"/>
                                        </p:tgtEl>
                                        <p:attrNameLst>
                                          <p:attrName>style.visibility</p:attrName>
                                        </p:attrNameLst>
                                      </p:cBhvr>
                                      <p:to>
                                        <p:strVal val="visible"/>
                                      </p:to>
                                    </p:set>
                                    <p:anim calcmode="lin" valueType="num">
                                      <p:cBhvr additive="base">
                                        <p:cTn id="21" dur="500"/>
                                        <p:tgtEl>
                                          <p:spTgt spid="122"/>
                                        </p:tgtEl>
                                        <p:attrNameLst>
                                          <p:attrName>ppt_x</p:attrName>
                                        </p:attrNameLst>
                                      </p:cBhvr>
                                      <p:tavLst>
                                        <p:tav tm="0">
                                          <p:val>
                                            <p:strVal val="#ppt_x-1"/>
                                          </p:val>
                                        </p:tav>
                                        <p:tav tm="100000">
                                          <p:val>
                                            <p:strVal val="#ppt_x"/>
                                          </p:val>
                                        </p:tav>
                                      </p:tavLst>
                                    </p:anim>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118"/>
                                        </p:tgtEl>
                                        <p:attrNameLst>
                                          <p:attrName>style.visibility</p:attrName>
                                        </p:attrNameLst>
                                      </p:cBhvr>
                                      <p:to>
                                        <p:strVal val="visible"/>
                                      </p:to>
                                    </p:set>
                                    <p:anim calcmode="lin" valueType="num">
                                      <p:cBhvr additive="base">
                                        <p:cTn id="25" dur="500"/>
                                        <p:tgtEl>
                                          <p:spTgt spid="118"/>
                                        </p:tgtEl>
                                        <p:attrNameLst>
                                          <p:attrName>ppt_x</p:attrName>
                                        </p:attrNameLst>
                                      </p:cBhvr>
                                      <p:tavLst>
                                        <p:tav tm="0">
                                          <p:val>
                                            <p:strVal val="#ppt_x-1"/>
                                          </p:val>
                                        </p:tav>
                                        <p:tav tm="100000">
                                          <p:val>
                                            <p:strVal val="#ppt_x"/>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125"/>
                                        </p:tgtEl>
                                        <p:attrNameLst>
                                          <p:attrName>style.visibility</p:attrName>
                                        </p:attrNameLst>
                                      </p:cBhvr>
                                      <p:to>
                                        <p:strVal val="visible"/>
                                      </p:to>
                                    </p:set>
                                    <p:anim calcmode="lin" valueType="num">
                                      <p:cBhvr additive="base">
                                        <p:cTn id="29" dur="500"/>
                                        <p:tgtEl>
                                          <p:spTgt spid="125"/>
                                        </p:tgtEl>
                                        <p:attrNameLst>
                                          <p:attrName>ppt_x</p:attrName>
                                        </p:attrNameLst>
                                      </p:cBhvr>
                                      <p:tavLst>
                                        <p:tav tm="0">
                                          <p:val>
                                            <p:strVal val="#ppt_x-1"/>
                                          </p:val>
                                        </p:tav>
                                        <p:tav tm="100000">
                                          <p:val>
                                            <p:strVal val="#ppt_x"/>
                                          </p:val>
                                        </p:tav>
                                      </p:tavLst>
                                    </p:anim>
                                  </p:childTnLst>
                                </p:cTn>
                              </p:par>
                              <p:par>
                                <p:cTn id="30" presetID="2" presetClass="entr" presetSubtype="8" fill="hold" nodeType="withEffect">
                                  <p:stCondLst>
                                    <p:cond delay="0"/>
                                  </p:stCondLst>
                                  <p:childTnLst>
                                    <p:set>
                                      <p:cBhvr>
                                        <p:cTn id="31" dur="1" fill="hold">
                                          <p:stCondLst>
                                            <p:cond delay="0"/>
                                          </p:stCondLst>
                                        </p:cTn>
                                        <p:tgtEl>
                                          <p:spTgt spid="124"/>
                                        </p:tgtEl>
                                        <p:attrNameLst>
                                          <p:attrName>style.visibility</p:attrName>
                                        </p:attrNameLst>
                                      </p:cBhvr>
                                      <p:to>
                                        <p:strVal val="visible"/>
                                      </p:to>
                                    </p:set>
                                    <p:anim calcmode="lin" valueType="num">
                                      <p:cBhvr additive="base">
                                        <p:cTn id="32" dur="500"/>
                                        <p:tgtEl>
                                          <p:spTgt spid="124"/>
                                        </p:tgtEl>
                                        <p:attrNameLst>
                                          <p:attrName>ppt_x</p:attrName>
                                        </p:attrNameLst>
                                      </p:cBhvr>
                                      <p:tavLst>
                                        <p:tav tm="0">
                                          <p:val>
                                            <p:strVal val="#ppt_x-1"/>
                                          </p:val>
                                        </p:tav>
                                        <p:tav tm="100000">
                                          <p:val>
                                            <p:strVal val="#ppt_x"/>
                                          </p:val>
                                        </p:tav>
                                      </p:tavLst>
                                    </p:anim>
                                  </p:childTnLst>
                                </p:cTn>
                              </p:par>
                            </p:childTnLst>
                          </p:cTn>
                        </p:par>
                        <p:par>
                          <p:cTn id="33" fill="hold">
                            <p:stCondLst>
                              <p:cond delay="2500"/>
                            </p:stCondLst>
                            <p:childTnLst>
                              <p:par>
                                <p:cTn id="34" presetID="2" presetClass="entr" presetSubtype="8" fill="hold" nodeType="afterEffect">
                                  <p:stCondLst>
                                    <p:cond delay="0"/>
                                  </p:stCondLst>
                                  <p:childTnLst>
                                    <p:set>
                                      <p:cBhvr>
                                        <p:cTn id="35" dur="1" fill="hold">
                                          <p:stCondLst>
                                            <p:cond delay="0"/>
                                          </p:stCondLst>
                                        </p:cTn>
                                        <p:tgtEl>
                                          <p:spTgt spid="119"/>
                                        </p:tgtEl>
                                        <p:attrNameLst>
                                          <p:attrName>style.visibility</p:attrName>
                                        </p:attrNameLst>
                                      </p:cBhvr>
                                      <p:to>
                                        <p:strVal val="visible"/>
                                      </p:to>
                                    </p:set>
                                    <p:anim calcmode="lin" valueType="num">
                                      <p:cBhvr additive="base">
                                        <p:cTn id="36" dur="500"/>
                                        <p:tgtEl>
                                          <p:spTgt spid="11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0"/>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3.	Lēmumu pieņemšana</a:t>
            </a:r>
            <a:endParaRPr sz="1400" b="0" i="0" u="none" strike="noStrike" cap="none">
              <a:solidFill>
                <a:srgbClr val="000000"/>
              </a:solidFill>
              <a:latin typeface="Arial"/>
              <a:ea typeface="Arial"/>
              <a:cs typeface="Arial"/>
              <a:sym typeface="Arial"/>
            </a:endParaRPr>
          </a:p>
        </p:txBody>
      </p:sp>
      <p:sp>
        <p:nvSpPr>
          <p:cNvPr id="542" name="Google Shape;542;p20"/>
          <p:cNvSpPr txBox="1"/>
          <p:nvPr/>
        </p:nvSpPr>
        <p:spPr>
          <a:xfrm>
            <a:off x="938056" y="1638300"/>
            <a:ext cx="17121300" cy="12456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43255"/>
                </a:solidFill>
                <a:latin typeface="Calibri"/>
                <a:ea typeface="Calibri"/>
                <a:cs typeface="Calibri"/>
                <a:sym typeface="Calibri"/>
              </a:rPr>
              <a:t>3.3. Lēmumu pieņemšana, ko veic indivīdi/organizācijas. Lēmumu pieņemšanas modelis DECIDE (Lēmums). Ētikas dilemmas. Realitātes pārbaude</a:t>
            </a:r>
            <a:endParaRPr sz="2500" b="0" i="0" u="none" strike="noStrike" cap="none">
              <a:solidFill>
                <a:srgbClr val="002060"/>
              </a:solidFill>
              <a:latin typeface="Tahoma"/>
              <a:ea typeface="Tahoma"/>
              <a:cs typeface="Tahoma"/>
              <a:sym typeface="Tahoma"/>
            </a:endParaRPr>
          </a:p>
        </p:txBody>
      </p:sp>
      <p:sp>
        <p:nvSpPr>
          <p:cNvPr id="543" name="Google Shape;543;p20"/>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nav atbildīga par tajā ietvertās informācijas iespējamo izmantošanu.</a:t>
            </a:r>
            <a:endParaRPr sz="1400" b="0" i="0" u="none" strike="noStrike" cap="none">
              <a:solidFill>
                <a:schemeClr val="lt1"/>
              </a:solidFill>
              <a:latin typeface="Arial"/>
              <a:ea typeface="Arial"/>
              <a:cs typeface="Arial"/>
              <a:sym typeface="Arial"/>
            </a:endParaRPr>
          </a:p>
        </p:txBody>
      </p:sp>
      <p:pic>
        <p:nvPicPr>
          <p:cNvPr id="544" name="Google Shape;544;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545" name="Google Shape;545;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546" name="Google Shape;546;p20"/>
          <p:cNvSpPr txBox="1"/>
          <p:nvPr/>
        </p:nvSpPr>
        <p:spPr>
          <a:xfrm>
            <a:off x="2133600" y="3234035"/>
            <a:ext cx="1399762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2060"/>
                </a:solidFill>
                <a:latin typeface="Calibri"/>
                <a:ea typeface="Calibri"/>
                <a:cs typeface="Calibri"/>
                <a:sym typeface="Calibri"/>
              </a:rPr>
              <a:t>Racionālās izvēles pieņēmumi pretstatā organizācijas uzvedības secinājumiem par alternatīvu izvēli.</a:t>
            </a:r>
            <a:endParaRPr sz="3200" b="0" i="0" u="none" strike="noStrike" cap="none">
              <a:solidFill>
                <a:schemeClr val="dk1"/>
              </a:solidFill>
              <a:latin typeface="Times New Roman"/>
              <a:ea typeface="Times New Roman"/>
              <a:cs typeface="Times New Roman"/>
              <a:sym typeface="Times New Roman"/>
            </a:endParaRPr>
          </a:p>
        </p:txBody>
      </p:sp>
      <p:sp>
        <p:nvSpPr>
          <p:cNvPr id="547" name="Google Shape;547;p20"/>
          <p:cNvSpPr txBox="1"/>
          <p:nvPr/>
        </p:nvSpPr>
        <p:spPr>
          <a:xfrm>
            <a:off x="9067800" y="8113811"/>
            <a:ext cx="914400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2060"/>
                </a:solidFill>
                <a:latin typeface="Calibri"/>
                <a:ea typeface="Calibri"/>
                <a:cs typeface="Calibri"/>
                <a:sym typeface="Calibri"/>
              </a:rPr>
              <a:t>Avots: McShane, S. un Von Glinow, M. (2010). Organizatoriskā uzvedība. Boston: McGraw-Hill Irwin, 204. lpp.</a:t>
            </a:r>
            <a:endParaRPr sz="1800" b="0" i="0" u="none" strike="noStrike" cap="none">
              <a:solidFill>
                <a:schemeClr val="dk1"/>
              </a:solidFill>
              <a:latin typeface="Times New Roman"/>
              <a:ea typeface="Times New Roman"/>
              <a:cs typeface="Times New Roman"/>
              <a:sym typeface="Times New Roman"/>
            </a:endParaRPr>
          </a:p>
        </p:txBody>
      </p:sp>
      <p:grpSp>
        <p:nvGrpSpPr>
          <p:cNvPr id="548" name="Google Shape;548;p20"/>
          <p:cNvGrpSpPr/>
          <p:nvPr/>
        </p:nvGrpSpPr>
        <p:grpSpPr>
          <a:xfrm>
            <a:off x="758750" y="3875575"/>
            <a:ext cx="16682773" cy="4174234"/>
            <a:chOff x="-155650" y="408475"/>
            <a:chExt cx="16682773" cy="4174234"/>
          </a:xfrm>
        </p:grpSpPr>
        <p:sp>
          <p:nvSpPr>
            <p:cNvPr id="549" name="Google Shape;549;p20"/>
            <p:cNvSpPr/>
            <p:nvPr/>
          </p:nvSpPr>
          <p:spPr>
            <a:xfrm>
              <a:off x="0" y="425732"/>
              <a:ext cx="7960890" cy="3787860"/>
            </a:xfrm>
            <a:prstGeom prst="roundRect">
              <a:avLst>
                <a:gd name="adj" fmla="val 10000"/>
              </a:avLst>
            </a:prstGeom>
            <a:solidFill>
              <a:srgbClr val="CFD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20"/>
            <p:cNvSpPr txBox="1"/>
            <p:nvPr/>
          </p:nvSpPr>
          <p:spPr>
            <a:xfrm>
              <a:off x="-155650" y="425725"/>
              <a:ext cx="8309100" cy="113640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GB" sz="3600" b="1" i="0" u="none" strike="noStrike" cap="none">
                  <a:solidFill>
                    <a:schemeClr val="dk1"/>
                  </a:solidFill>
                  <a:latin typeface="Calibri"/>
                  <a:ea typeface="Calibri"/>
                  <a:cs typeface="Calibri"/>
                  <a:sym typeface="Calibri"/>
                </a:rPr>
                <a:t>Racionālās izvēles paradigmas pieņēmumi</a:t>
              </a:r>
              <a:endParaRPr sz="3600" b="0" i="0" u="none" strike="noStrike" cap="none">
                <a:solidFill>
                  <a:schemeClr val="dk1"/>
                </a:solidFill>
                <a:latin typeface="Calibri"/>
                <a:ea typeface="Calibri"/>
                <a:cs typeface="Calibri"/>
                <a:sym typeface="Calibri"/>
              </a:endParaRPr>
            </a:p>
          </p:txBody>
        </p:sp>
        <p:sp>
          <p:nvSpPr>
            <p:cNvPr id="551" name="Google Shape;551;p20"/>
            <p:cNvSpPr/>
            <p:nvPr/>
          </p:nvSpPr>
          <p:spPr>
            <a:xfrm>
              <a:off x="804364" y="1321669"/>
              <a:ext cx="6368712" cy="47919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20"/>
            <p:cNvSpPr txBox="1"/>
            <p:nvPr/>
          </p:nvSpPr>
          <p:spPr>
            <a:xfrm>
              <a:off x="818399" y="1335704"/>
              <a:ext cx="6340642" cy="451125"/>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Mērķi ir skaidri, saderīgi un saskaņoti</a:t>
              </a:r>
              <a:endParaRPr sz="1800" b="0" i="0" u="none" strike="noStrike" cap="none">
                <a:solidFill>
                  <a:schemeClr val="lt1"/>
                </a:solidFill>
                <a:latin typeface="Calibri"/>
                <a:ea typeface="Calibri"/>
                <a:cs typeface="Calibri"/>
                <a:sym typeface="Calibri"/>
              </a:endParaRPr>
            </a:p>
          </p:txBody>
        </p:sp>
        <p:sp>
          <p:nvSpPr>
            <p:cNvPr id="553" name="Google Shape;553;p20"/>
            <p:cNvSpPr/>
            <p:nvPr/>
          </p:nvSpPr>
          <p:spPr>
            <a:xfrm>
              <a:off x="804364" y="1874587"/>
              <a:ext cx="6368712" cy="47919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20"/>
            <p:cNvSpPr txBox="1"/>
            <p:nvPr/>
          </p:nvSpPr>
          <p:spPr>
            <a:xfrm>
              <a:off x="818399" y="1888622"/>
              <a:ext cx="6340642" cy="451125"/>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Lēmumu pieņēmēji var aprēķināt visas alternatīvas un to rezultātus</a:t>
              </a:r>
              <a:endParaRPr sz="1800" b="0" i="0" u="none" strike="noStrike" cap="none">
                <a:solidFill>
                  <a:schemeClr val="lt1"/>
                </a:solidFill>
                <a:latin typeface="Calibri"/>
                <a:ea typeface="Calibri"/>
                <a:cs typeface="Calibri"/>
                <a:sym typeface="Calibri"/>
              </a:endParaRPr>
            </a:p>
          </p:txBody>
        </p:sp>
        <p:sp>
          <p:nvSpPr>
            <p:cNvPr id="555" name="Google Shape;555;p20"/>
            <p:cNvSpPr/>
            <p:nvPr/>
          </p:nvSpPr>
          <p:spPr>
            <a:xfrm>
              <a:off x="804364" y="2427505"/>
              <a:ext cx="6368712" cy="47919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20"/>
            <p:cNvSpPr txBox="1"/>
            <p:nvPr/>
          </p:nvSpPr>
          <p:spPr>
            <a:xfrm>
              <a:off x="818399" y="2441540"/>
              <a:ext cx="6340642" cy="451125"/>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Lēmumu pieņēmēji novērtē visas alternatīvas vienlaicīgi</a:t>
              </a:r>
              <a:endParaRPr sz="1800" b="0" i="0" u="none" strike="noStrike" cap="none">
                <a:solidFill>
                  <a:schemeClr val="lt1"/>
                </a:solidFill>
                <a:latin typeface="Calibri"/>
                <a:ea typeface="Calibri"/>
                <a:cs typeface="Calibri"/>
                <a:sym typeface="Calibri"/>
              </a:endParaRPr>
            </a:p>
          </p:txBody>
        </p:sp>
        <p:sp>
          <p:nvSpPr>
            <p:cNvPr id="557" name="Google Shape;557;p20"/>
            <p:cNvSpPr/>
            <p:nvPr/>
          </p:nvSpPr>
          <p:spPr>
            <a:xfrm>
              <a:off x="804364" y="2980422"/>
              <a:ext cx="6368712" cy="47919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20"/>
            <p:cNvSpPr txBox="1"/>
            <p:nvPr/>
          </p:nvSpPr>
          <p:spPr>
            <a:xfrm>
              <a:off x="818399" y="2994457"/>
              <a:ext cx="6340642" cy="451125"/>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Lēmumu pieņēmēji alternatīvu novērtēšanai izmanto absolūtos standartus</a:t>
              </a:r>
              <a:endParaRPr sz="1800" b="0" i="0" u="none" strike="noStrike" cap="none">
                <a:solidFill>
                  <a:schemeClr val="lt1"/>
                </a:solidFill>
                <a:latin typeface="Calibri"/>
                <a:ea typeface="Calibri"/>
                <a:cs typeface="Calibri"/>
                <a:sym typeface="Calibri"/>
              </a:endParaRPr>
            </a:p>
          </p:txBody>
        </p:sp>
        <p:sp>
          <p:nvSpPr>
            <p:cNvPr id="559" name="Google Shape;559;p20"/>
            <p:cNvSpPr/>
            <p:nvPr/>
          </p:nvSpPr>
          <p:spPr>
            <a:xfrm>
              <a:off x="804364" y="3533340"/>
              <a:ext cx="6368712" cy="47919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20"/>
            <p:cNvSpPr txBox="1"/>
            <p:nvPr/>
          </p:nvSpPr>
          <p:spPr>
            <a:xfrm>
              <a:off x="818399" y="3547375"/>
              <a:ext cx="6340642" cy="451125"/>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Lēmumu pieņēmēji izmanto faktisko informāciju, lai izvēlētos alternatīvas</a:t>
              </a:r>
              <a:endParaRPr sz="1800" b="0" i="0" u="none" strike="noStrike" cap="none">
                <a:solidFill>
                  <a:schemeClr val="lt1"/>
                </a:solidFill>
                <a:latin typeface="Calibri"/>
                <a:ea typeface="Calibri"/>
                <a:cs typeface="Calibri"/>
                <a:sym typeface="Calibri"/>
              </a:endParaRPr>
            </a:p>
          </p:txBody>
        </p:sp>
        <p:sp>
          <p:nvSpPr>
            <p:cNvPr id="561" name="Google Shape;561;p20"/>
            <p:cNvSpPr/>
            <p:nvPr/>
          </p:nvSpPr>
          <p:spPr>
            <a:xfrm>
              <a:off x="804364" y="4086257"/>
              <a:ext cx="6368712" cy="47919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20"/>
            <p:cNvSpPr txBox="1"/>
            <p:nvPr/>
          </p:nvSpPr>
          <p:spPr>
            <a:xfrm>
              <a:off x="818399" y="4100292"/>
              <a:ext cx="6340642" cy="451125"/>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Lēmumu pieņēmēji izvēlas alternatīvu ar vislielāko atdevi</a:t>
              </a:r>
              <a:endParaRPr sz="1800" b="0" i="0" u="none" strike="noStrike" cap="none">
                <a:solidFill>
                  <a:schemeClr val="lt1"/>
                </a:solidFill>
                <a:latin typeface="Calibri"/>
                <a:ea typeface="Calibri"/>
                <a:cs typeface="Calibri"/>
                <a:sym typeface="Calibri"/>
              </a:endParaRPr>
            </a:p>
          </p:txBody>
        </p:sp>
        <p:sp>
          <p:nvSpPr>
            <p:cNvPr id="563" name="Google Shape;563;p20"/>
            <p:cNvSpPr/>
            <p:nvPr/>
          </p:nvSpPr>
          <p:spPr>
            <a:xfrm>
              <a:off x="8566233" y="408475"/>
              <a:ext cx="7960890" cy="3856889"/>
            </a:xfrm>
            <a:prstGeom prst="roundRect">
              <a:avLst>
                <a:gd name="adj" fmla="val 10000"/>
              </a:avLst>
            </a:prstGeom>
            <a:solidFill>
              <a:srgbClr val="CFD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20"/>
            <p:cNvSpPr txBox="1"/>
            <p:nvPr/>
          </p:nvSpPr>
          <p:spPr>
            <a:xfrm>
              <a:off x="8566233" y="408475"/>
              <a:ext cx="7960890" cy="1157066"/>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GB" sz="3200" b="1" i="0" u="none" strike="noStrike" cap="none">
                  <a:solidFill>
                    <a:schemeClr val="dk1"/>
                  </a:solidFill>
                  <a:latin typeface="Calibri"/>
                  <a:ea typeface="Calibri"/>
                  <a:cs typeface="Calibri"/>
                  <a:sym typeface="Calibri"/>
                </a:rPr>
                <a:t>Organizatoriskās uzvedības novērojumi</a:t>
              </a:r>
              <a:endParaRPr sz="3200" b="0" i="0" u="none" strike="noStrike" cap="none">
                <a:solidFill>
                  <a:schemeClr val="dk1"/>
                </a:solidFill>
                <a:latin typeface="Calibri"/>
                <a:ea typeface="Calibri"/>
                <a:cs typeface="Calibri"/>
                <a:sym typeface="Calibri"/>
              </a:endParaRPr>
            </a:p>
          </p:txBody>
        </p:sp>
        <p:sp>
          <p:nvSpPr>
            <p:cNvPr id="565" name="Google Shape;565;p20"/>
            <p:cNvSpPr/>
            <p:nvPr/>
          </p:nvSpPr>
          <p:spPr>
            <a:xfrm>
              <a:off x="9362322" y="1338926"/>
              <a:ext cx="6368712" cy="47919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20"/>
            <p:cNvSpPr txBox="1"/>
            <p:nvPr/>
          </p:nvSpPr>
          <p:spPr>
            <a:xfrm>
              <a:off x="9376357" y="1352961"/>
              <a:ext cx="6340642" cy="451125"/>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Mērķi ir neskaidri, pretrunīgi un nav pilnīga atbalsta</a:t>
              </a:r>
              <a:endParaRPr sz="1800" b="0" i="0" u="none" strike="noStrike" cap="none">
                <a:solidFill>
                  <a:schemeClr val="lt1"/>
                </a:solidFill>
                <a:latin typeface="Calibri"/>
                <a:ea typeface="Calibri"/>
                <a:cs typeface="Calibri"/>
                <a:sym typeface="Calibri"/>
              </a:endParaRPr>
            </a:p>
          </p:txBody>
        </p:sp>
        <p:sp>
          <p:nvSpPr>
            <p:cNvPr id="567" name="Google Shape;567;p20"/>
            <p:cNvSpPr/>
            <p:nvPr/>
          </p:nvSpPr>
          <p:spPr>
            <a:xfrm>
              <a:off x="9362322" y="1891844"/>
              <a:ext cx="6368712" cy="47919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20"/>
            <p:cNvSpPr txBox="1"/>
            <p:nvPr/>
          </p:nvSpPr>
          <p:spPr>
            <a:xfrm>
              <a:off x="9376357" y="1905879"/>
              <a:ext cx="6340642" cy="451125"/>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Lēmumu pieņēmējiem ir ierobežotas informācijas apstrādes spējas</a:t>
              </a:r>
              <a:endParaRPr sz="1800" b="0" i="0" u="none" strike="noStrike" cap="none">
                <a:solidFill>
                  <a:schemeClr val="lt1"/>
                </a:solidFill>
                <a:latin typeface="Calibri"/>
                <a:ea typeface="Calibri"/>
                <a:cs typeface="Calibri"/>
                <a:sym typeface="Calibri"/>
              </a:endParaRPr>
            </a:p>
          </p:txBody>
        </p:sp>
        <p:sp>
          <p:nvSpPr>
            <p:cNvPr id="569" name="Google Shape;569;p20"/>
            <p:cNvSpPr/>
            <p:nvPr/>
          </p:nvSpPr>
          <p:spPr>
            <a:xfrm>
              <a:off x="9362322" y="2444762"/>
              <a:ext cx="6368712" cy="47919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20"/>
            <p:cNvSpPr txBox="1"/>
            <p:nvPr/>
          </p:nvSpPr>
          <p:spPr>
            <a:xfrm>
              <a:off x="9376357" y="2458797"/>
              <a:ext cx="6340642" cy="451125"/>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Lēmumu pieņēmēji secīgi izvērtē alternatīvas</a:t>
              </a:r>
              <a:endParaRPr sz="1800" b="0" i="0" u="none" strike="noStrike" cap="none">
                <a:solidFill>
                  <a:schemeClr val="lt1"/>
                </a:solidFill>
                <a:latin typeface="Calibri"/>
                <a:ea typeface="Calibri"/>
                <a:cs typeface="Calibri"/>
                <a:sym typeface="Calibri"/>
              </a:endParaRPr>
            </a:p>
          </p:txBody>
        </p:sp>
        <p:sp>
          <p:nvSpPr>
            <p:cNvPr id="571" name="Google Shape;571;p20"/>
            <p:cNvSpPr/>
            <p:nvPr/>
          </p:nvSpPr>
          <p:spPr>
            <a:xfrm>
              <a:off x="9362322" y="2997679"/>
              <a:ext cx="6368712" cy="47919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20"/>
            <p:cNvSpPr txBox="1"/>
            <p:nvPr/>
          </p:nvSpPr>
          <p:spPr>
            <a:xfrm>
              <a:off x="9376357" y="3011714"/>
              <a:ext cx="6340642" cy="451125"/>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Lēmumu pieņēmēji novērtē alternatīvas, ņemot vērā netiešu favorītu</a:t>
              </a:r>
              <a:endParaRPr sz="1800" b="0" i="0" u="none" strike="noStrike" cap="none">
                <a:solidFill>
                  <a:schemeClr val="lt1"/>
                </a:solidFill>
                <a:latin typeface="Calibri"/>
                <a:ea typeface="Calibri"/>
                <a:cs typeface="Calibri"/>
                <a:sym typeface="Calibri"/>
              </a:endParaRPr>
            </a:p>
          </p:txBody>
        </p:sp>
        <p:sp>
          <p:nvSpPr>
            <p:cNvPr id="573" name="Google Shape;573;p20"/>
            <p:cNvSpPr/>
            <p:nvPr/>
          </p:nvSpPr>
          <p:spPr>
            <a:xfrm>
              <a:off x="9362322" y="3550597"/>
              <a:ext cx="6368712" cy="47919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20"/>
            <p:cNvSpPr txBox="1"/>
            <p:nvPr/>
          </p:nvSpPr>
          <p:spPr>
            <a:xfrm>
              <a:off x="9376357" y="3564632"/>
              <a:ext cx="6340642" cy="451125"/>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Lēmumu pieņēmēji apstrādā uztveres izkropļotu informāciju</a:t>
              </a:r>
              <a:endParaRPr sz="1800" b="0" i="0" u="none" strike="noStrike" cap="none">
                <a:solidFill>
                  <a:schemeClr val="lt1"/>
                </a:solidFill>
                <a:latin typeface="Calibri"/>
                <a:ea typeface="Calibri"/>
                <a:cs typeface="Calibri"/>
                <a:sym typeface="Calibri"/>
              </a:endParaRPr>
            </a:p>
          </p:txBody>
        </p:sp>
        <p:sp>
          <p:nvSpPr>
            <p:cNvPr id="575" name="Google Shape;575;p20"/>
            <p:cNvSpPr/>
            <p:nvPr/>
          </p:nvSpPr>
          <p:spPr>
            <a:xfrm>
              <a:off x="9362322" y="4103514"/>
              <a:ext cx="6368712" cy="479195"/>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20"/>
            <p:cNvSpPr txBox="1"/>
            <p:nvPr/>
          </p:nvSpPr>
          <p:spPr>
            <a:xfrm>
              <a:off x="9376357" y="4117549"/>
              <a:ext cx="6340642" cy="451125"/>
            </a:xfrm>
            <a:prstGeom prst="rect">
              <a:avLst/>
            </a:prstGeom>
            <a:noFill/>
            <a:ln>
              <a:noFill/>
            </a:ln>
          </p:spPr>
          <p:txBody>
            <a:bodyPr spcFirstLastPara="1" wrap="square" lIns="45700" tIns="34275" rIns="45700" bIns="342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Lēmumu pieņēmēji izvēlas alternatīvu, kas ir pietiekami laba (apmierinoša)</a:t>
              </a:r>
              <a:endParaRPr sz="1800" b="0" i="0" u="none" strike="noStrike" cap="none">
                <a:solidFill>
                  <a:schemeClr val="lt1"/>
                </a:solidFill>
                <a:latin typeface="Calibri"/>
                <a:ea typeface="Calibri"/>
                <a:cs typeface="Calibri"/>
                <a:sym typeface="Calibri"/>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6"/>
                                        </p:tgtEl>
                                        <p:attrNameLst>
                                          <p:attrName>style.visibility</p:attrName>
                                        </p:attrNameLst>
                                      </p:cBhvr>
                                      <p:to>
                                        <p:strVal val="visible"/>
                                      </p:to>
                                    </p:set>
                                    <p:animEffect transition="in" filter="fade">
                                      <p:cBhvr>
                                        <p:cTn id="7" dur="500"/>
                                        <p:tgtEl>
                                          <p:spTgt spid="5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47"/>
                                        </p:tgtEl>
                                        <p:attrNameLst>
                                          <p:attrName>style.visibility</p:attrName>
                                        </p:attrNameLst>
                                      </p:cBhvr>
                                      <p:to>
                                        <p:strVal val="visible"/>
                                      </p:to>
                                    </p:set>
                                    <p:anim calcmode="lin" valueType="num">
                                      <p:cBhvr additive="base">
                                        <p:cTn id="11" dur="500"/>
                                        <p:tgtEl>
                                          <p:spTgt spid="54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21"/>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3.	Lēmumu pieņemšana</a:t>
            </a:r>
            <a:endParaRPr sz="1400" b="0" i="0" u="none" strike="noStrike" cap="none">
              <a:solidFill>
                <a:srgbClr val="000000"/>
              </a:solidFill>
              <a:latin typeface="Arial"/>
              <a:ea typeface="Arial"/>
              <a:cs typeface="Arial"/>
              <a:sym typeface="Arial"/>
            </a:endParaRPr>
          </a:p>
        </p:txBody>
      </p:sp>
      <p:sp>
        <p:nvSpPr>
          <p:cNvPr id="583" name="Google Shape;583;p21"/>
          <p:cNvSpPr txBox="1"/>
          <p:nvPr/>
        </p:nvSpPr>
        <p:spPr>
          <a:xfrm>
            <a:off x="938056" y="1638300"/>
            <a:ext cx="17121300" cy="12456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43255"/>
                </a:solidFill>
                <a:latin typeface="Calibri"/>
                <a:ea typeface="Calibri"/>
                <a:cs typeface="Calibri"/>
                <a:sym typeface="Calibri"/>
              </a:rPr>
              <a:t>3.4. Lēmumu pieņemšanas koks. Vroom-Jetton-Jago normatīvais lēmumu pieņemšanas modelis</a:t>
            </a:r>
            <a:endParaRPr sz="2500" b="0" i="0" u="none" strike="noStrike" cap="none">
              <a:solidFill>
                <a:srgbClr val="002060"/>
              </a:solidFill>
              <a:latin typeface="Tahoma"/>
              <a:ea typeface="Tahoma"/>
              <a:cs typeface="Tahoma"/>
              <a:sym typeface="Tahoma"/>
            </a:endParaRPr>
          </a:p>
        </p:txBody>
      </p:sp>
      <p:sp>
        <p:nvSpPr>
          <p:cNvPr id="584" name="Google Shape;584;p21"/>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nav atbildīga par tajā ietvertās informācijas iespējamo izmantošanu.</a:t>
            </a:r>
            <a:endParaRPr sz="1400" b="0" i="0" u="none" strike="noStrike" cap="none">
              <a:solidFill>
                <a:schemeClr val="lt1"/>
              </a:solidFill>
              <a:latin typeface="Arial"/>
              <a:ea typeface="Arial"/>
              <a:cs typeface="Arial"/>
              <a:sym typeface="Arial"/>
            </a:endParaRPr>
          </a:p>
        </p:txBody>
      </p:sp>
      <p:pic>
        <p:nvPicPr>
          <p:cNvPr id="585" name="Google Shape;585;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586" name="Google Shape;586;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587" name="Google Shape;587;p21"/>
          <p:cNvSpPr txBox="1"/>
          <p:nvPr/>
        </p:nvSpPr>
        <p:spPr>
          <a:xfrm>
            <a:off x="1676400" y="3106245"/>
            <a:ext cx="5486400" cy="43509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500"/>
              </a:spcBef>
              <a:spcAft>
                <a:spcPts val="0"/>
              </a:spcAft>
              <a:buClr>
                <a:srgbClr val="002060"/>
              </a:buClr>
              <a:buSzPts val="2000"/>
              <a:buFont typeface="Noto Sans Symbols"/>
              <a:buChar char="✔"/>
            </a:pPr>
            <a:r>
              <a:rPr lang="en-GB" sz="2000" b="0" i="0" u="none" strike="noStrike" cap="none">
                <a:solidFill>
                  <a:srgbClr val="002060"/>
                </a:solidFill>
                <a:latin typeface="Calibri"/>
                <a:ea typeface="Calibri"/>
                <a:cs typeface="Calibri"/>
                <a:sym typeface="Calibri"/>
              </a:rPr>
              <a:t>Lēmumu pieņemšanas koks parāda rezultātus, kas saistīti ar virkni saistītu izvēļu.</a:t>
            </a:r>
            <a:endParaRPr sz="2000" b="0" i="0" u="none" strike="noStrike" cap="none">
              <a:solidFill>
                <a:srgbClr val="002060"/>
              </a:solidFill>
              <a:latin typeface="Calibri"/>
              <a:ea typeface="Calibri"/>
              <a:cs typeface="Calibri"/>
              <a:sym typeface="Calibri"/>
            </a:endParaRPr>
          </a:p>
          <a:p>
            <a:pPr marL="285750" marR="0" lvl="0" indent="-285750" algn="just" rtl="0">
              <a:lnSpc>
                <a:spcPct val="100000"/>
              </a:lnSpc>
              <a:spcBef>
                <a:spcPts val="500"/>
              </a:spcBef>
              <a:spcAft>
                <a:spcPts val="0"/>
              </a:spcAft>
              <a:buClr>
                <a:srgbClr val="002060"/>
              </a:buClr>
              <a:buSzPts val="2000"/>
              <a:buFont typeface="Noto Sans Symbols"/>
              <a:buChar char="✔"/>
            </a:pPr>
            <a:r>
              <a:rPr lang="en-GB" sz="2000" b="0" i="0" u="none" strike="noStrike" cap="none">
                <a:solidFill>
                  <a:srgbClr val="002060"/>
                </a:solidFill>
                <a:latin typeface="Calibri"/>
                <a:ea typeface="Calibri"/>
                <a:cs typeface="Calibri"/>
                <a:sym typeface="Calibri"/>
              </a:rPr>
              <a:t>To var izmantot, lai šiem iznākumiem piešķirtu varbūtības vērtības.</a:t>
            </a:r>
            <a:endParaRPr sz="2000" b="0" i="0" u="none" strike="noStrike" cap="none">
              <a:solidFill>
                <a:srgbClr val="002060"/>
              </a:solidFill>
              <a:latin typeface="Calibri"/>
              <a:ea typeface="Calibri"/>
              <a:cs typeface="Calibri"/>
              <a:sym typeface="Calibri"/>
            </a:endParaRPr>
          </a:p>
          <a:p>
            <a:pPr marL="285750" marR="0" lvl="0" indent="-285750" algn="just" rtl="0">
              <a:lnSpc>
                <a:spcPct val="100000"/>
              </a:lnSpc>
              <a:spcBef>
                <a:spcPts val="500"/>
              </a:spcBef>
              <a:spcAft>
                <a:spcPts val="0"/>
              </a:spcAft>
              <a:buClr>
                <a:srgbClr val="002060"/>
              </a:buClr>
              <a:buSzPts val="2000"/>
              <a:buFont typeface="Noto Sans Symbols"/>
              <a:buChar char="✔"/>
            </a:pPr>
            <a:r>
              <a:rPr lang="en-GB" sz="2000" b="0" i="0" u="none" strike="noStrike" cap="none">
                <a:solidFill>
                  <a:srgbClr val="002060"/>
                </a:solidFill>
                <a:latin typeface="Calibri"/>
                <a:ea typeface="Calibri"/>
                <a:cs typeface="Calibri"/>
                <a:sym typeface="Calibri"/>
              </a:rPr>
              <a:t>Tas ir īpaši noderīgs "jā" vai "nē" lēmumu pieņemšanā un salīdzinājumos "āboli pret salīdzinājumu".</a:t>
            </a:r>
            <a:endParaRPr sz="2000" b="0" i="0" u="none" strike="noStrike" cap="none">
              <a:solidFill>
                <a:srgbClr val="002060"/>
              </a:solidFill>
              <a:latin typeface="Calibri"/>
              <a:ea typeface="Calibri"/>
              <a:cs typeface="Calibri"/>
              <a:sym typeface="Calibri"/>
            </a:endParaRPr>
          </a:p>
          <a:p>
            <a:pPr marL="285750" marR="0" lvl="0" indent="-285750" algn="just" rtl="0">
              <a:lnSpc>
                <a:spcPct val="100000"/>
              </a:lnSpc>
              <a:spcBef>
                <a:spcPts val="500"/>
              </a:spcBef>
              <a:spcAft>
                <a:spcPts val="0"/>
              </a:spcAft>
              <a:buClr>
                <a:srgbClr val="002060"/>
              </a:buClr>
              <a:buSzPts val="2000"/>
              <a:buFont typeface="Noto Sans Symbols"/>
              <a:buChar char="✔"/>
            </a:pPr>
            <a:r>
              <a:rPr lang="en-GB" sz="2000" b="0" i="0" u="none" strike="noStrike" cap="none">
                <a:solidFill>
                  <a:srgbClr val="002060"/>
                </a:solidFill>
                <a:latin typeface="Calibri"/>
                <a:ea typeface="Calibri"/>
                <a:cs typeface="Calibri"/>
                <a:sym typeface="Calibri"/>
              </a:rPr>
              <a:t>To var izmantot gan indivīdi, gan komandas un organizācijas.</a:t>
            </a:r>
            <a:endParaRPr sz="2000" b="0" i="0" u="none" strike="noStrike" cap="none">
              <a:solidFill>
                <a:srgbClr val="002060"/>
              </a:solidFill>
              <a:latin typeface="Calibri"/>
              <a:ea typeface="Calibri"/>
              <a:cs typeface="Calibri"/>
              <a:sym typeface="Calibri"/>
            </a:endParaRPr>
          </a:p>
          <a:p>
            <a:pPr marL="285750" marR="0" lvl="0" indent="-285750" algn="just" rtl="0">
              <a:lnSpc>
                <a:spcPct val="100000"/>
              </a:lnSpc>
              <a:spcBef>
                <a:spcPts val="500"/>
              </a:spcBef>
              <a:spcAft>
                <a:spcPts val="0"/>
              </a:spcAft>
              <a:buClr>
                <a:srgbClr val="002060"/>
              </a:buClr>
              <a:buSzPts val="2000"/>
              <a:buFont typeface="Noto Sans Symbols"/>
              <a:buChar char="✔"/>
            </a:pPr>
            <a:r>
              <a:rPr lang="en-GB" sz="2000" b="0" i="0" u="none" strike="noStrike" cap="none">
                <a:solidFill>
                  <a:srgbClr val="002060"/>
                </a:solidFill>
                <a:latin typeface="Calibri"/>
                <a:ea typeface="Calibri"/>
                <a:cs typeface="Calibri"/>
                <a:sym typeface="Calibri"/>
              </a:rPr>
              <a:t>Viena no lielākajām lēmumu koka izmantošanas priekšrocībām ir tā, ka tas atvieglo sarežģītu vērtējumu veikšanu un izpratni visiem jūsu komandas locekļiem.</a:t>
            </a:r>
            <a:endParaRPr sz="2000" b="0" i="0" u="none" strike="noStrike" cap="none">
              <a:solidFill>
                <a:srgbClr val="002060"/>
              </a:solidFill>
              <a:latin typeface="Calibri"/>
              <a:ea typeface="Calibri"/>
              <a:cs typeface="Calibri"/>
              <a:sym typeface="Calibri"/>
            </a:endParaRPr>
          </a:p>
        </p:txBody>
      </p:sp>
      <p:grpSp>
        <p:nvGrpSpPr>
          <p:cNvPr id="588" name="Google Shape;588;p21"/>
          <p:cNvGrpSpPr/>
          <p:nvPr/>
        </p:nvGrpSpPr>
        <p:grpSpPr>
          <a:xfrm>
            <a:off x="8234752" y="3546550"/>
            <a:ext cx="9877249" cy="4371483"/>
            <a:chOff x="5152" y="310325"/>
            <a:chExt cx="9877249" cy="4371483"/>
          </a:xfrm>
        </p:grpSpPr>
        <p:sp>
          <p:nvSpPr>
            <p:cNvPr id="589" name="Google Shape;589;p21"/>
            <p:cNvSpPr/>
            <p:nvPr/>
          </p:nvSpPr>
          <p:spPr>
            <a:xfrm>
              <a:off x="6362672" y="2341125"/>
              <a:ext cx="1429200" cy="196200"/>
            </a:xfrm>
            <a:custGeom>
              <a:avLst/>
              <a:gdLst/>
              <a:ahLst/>
              <a:cxnLst/>
              <a:rect l="l" t="t" r="r" b="b"/>
              <a:pathLst>
                <a:path w="120000" h="120000" extrusionOk="0">
                  <a:moveTo>
                    <a:pt x="0" y="0"/>
                  </a:moveTo>
                  <a:lnTo>
                    <a:pt x="0" y="60476"/>
                  </a:lnTo>
                  <a:lnTo>
                    <a:pt x="120000" y="60476"/>
                  </a:lnTo>
                  <a:lnTo>
                    <a:pt x="120000" y="120000"/>
                  </a:lnTo>
                </a:path>
              </a:pathLst>
            </a:custGeom>
            <a:noFill/>
            <a:ln w="25400" cap="flat" cmpd="sng">
              <a:solidFill>
                <a:srgbClr val="1C4170"/>
              </a:solidFill>
              <a:prstDash val="solid"/>
              <a:round/>
              <a:headEnd type="none" w="sm" len="sm"/>
              <a:tailEnd type="none" w="sm" len="sm"/>
            </a:ln>
          </p:spPr>
        </p:sp>
        <p:sp>
          <p:nvSpPr>
            <p:cNvPr id="590" name="Google Shape;590;p21"/>
            <p:cNvSpPr/>
            <p:nvPr/>
          </p:nvSpPr>
          <p:spPr>
            <a:xfrm>
              <a:off x="6256197" y="2341122"/>
              <a:ext cx="106467" cy="194555"/>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C4170"/>
              </a:solidFill>
              <a:prstDash val="solid"/>
              <a:round/>
              <a:headEnd type="none" w="sm" len="sm"/>
              <a:tailEnd type="none" w="sm" len="sm"/>
            </a:ln>
          </p:spPr>
        </p:sp>
        <p:sp>
          <p:nvSpPr>
            <p:cNvPr id="591" name="Google Shape;591;p21"/>
            <p:cNvSpPr/>
            <p:nvPr/>
          </p:nvSpPr>
          <p:spPr>
            <a:xfrm>
              <a:off x="5398934" y="2341122"/>
              <a:ext cx="963730" cy="211875"/>
            </a:xfrm>
            <a:custGeom>
              <a:avLst/>
              <a:gdLst/>
              <a:ahLst/>
              <a:cxnLst/>
              <a:rect l="l" t="t" r="r" b="b"/>
              <a:pathLst>
                <a:path w="120000" h="120000" extrusionOk="0">
                  <a:moveTo>
                    <a:pt x="120000" y="0"/>
                  </a:moveTo>
                  <a:lnTo>
                    <a:pt x="120000" y="64904"/>
                  </a:lnTo>
                  <a:lnTo>
                    <a:pt x="0" y="64904"/>
                  </a:lnTo>
                  <a:lnTo>
                    <a:pt x="0" y="120000"/>
                  </a:lnTo>
                </a:path>
              </a:pathLst>
            </a:custGeom>
            <a:noFill/>
            <a:ln w="25400" cap="flat" cmpd="sng">
              <a:solidFill>
                <a:srgbClr val="1C4170"/>
              </a:solidFill>
              <a:prstDash val="solid"/>
              <a:round/>
              <a:headEnd type="none" w="sm" len="sm"/>
              <a:tailEnd type="none" w="sm" len="sm"/>
            </a:ln>
          </p:spPr>
        </p:sp>
        <p:sp>
          <p:nvSpPr>
            <p:cNvPr id="592" name="Google Shape;592;p21"/>
            <p:cNvSpPr/>
            <p:nvPr/>
          </p:nvSpPr>
          <p:spPr>
            <a:xfrm>
              <a:off x="3655284" y="1522432"/>
              <a:ext cx="2707381" cy="196112"/>
            </a:xfrm>
            <a:custGeom>
              <a:avLst/>
              <a:gdLst/>
              <a:ahLst/>
              <a:cxnLst/>
              <a:rect l="l" t="t" r="r" b="b"/>
              <a:pathLst>
                <a:path w="120000" h="120000" extrusionOk="0">
                  <a:moveTo>
                    <a:pt x="0" y="0"/>
                  </a:moveTo>
                  <a:lnTo>
                    <a:pt x="0" y="60476"/>
                  </a:lnTo>
                  <a:lnTo>
                    <a:pt x="120000" y="60476"/>
                  </a:lnTo>
                  <a:lnTo>
                    <a:pt x="120000" y="120000"/>
                  </a:lnTo>
                </a:path>
              </a:pathLst>
            </a:custGeom>
            <a:noFill/>
            <a:ln w="25400" cap="flat" cmpd="sng">
              <a:solidFill>
                <a:srgbClr val="153963"/>
              </a:solidFill>
              <a:prstDash val="solid"/>
              <a:round/>
              <a:headEnd type="none" w="sm" len="sm"/>
              <a:tailEnd type="none" w="sm" len="sm"/>
            </a:ln>
          </p:spPr>
        </p:sp>
        <p:sp>
          <p:nvSpPr>
            <p:cNvPr id="593" name="Google Shape;593;p21"/>
            <p:cNvSpPr/>
            <p:nvPr/>
          </p:nvSpPr>
          <p:spPr>
            <a:xfrm>
              <a:off x="2519278" y="3159800"/>
              <a:ext cx="1429200" cy="196200"/>
            </a:xfrm>
            <a:custGeom>
              <a:avLst/>
              <a:gdLst/>
              <a:ahLst/>
              <a:cxnLst/>
              <a:rect l="l" t="t" r="r" b="b"/>
              <a:pathLst>
                <a:path w="120000" h="120000" extrusionOk="0">
                  <a:moveTo>
                    <a:pt x="0" y="0"/>
                  </a:moveTo>
                  <a:lnTo>
                    <a:pt x="0" y="60476"/>
                  </a:lnTo>
                  <a:lnTo>
                    <a:pt x="120000" y="60476"/>
                  </a:lnTo>
                  <a:lnTo>
                    <a:pt x="120000" y="120000"/>
                  </a:lnTo>
                </a:path>
              </a:pathLst>
            </a:custGeom>
            <a:noFill/>
            <a:ln w="25400" cap="flat" cmpd="sng">
              <a:solidFill>
                <a:srgbClr val="1C4170"/>
              </a:solidFill>
              <a:prstDash val="solid"/>
              <a:round/>
              <a:headEnd type="none" w="sm" len="sm"/>
              <a:tailEnd type="none" w="sm" len="sm"/>
            </a:ln>
          </p:spPr>
        </p:sp>
        <p:sp>
          <p:nvSpPr>
            <p:cNvPr id="594" name="Google Shape;594;p21"/>
            <p:cNvSpPr/>
            <p:nvPr/>
          </p:nvSpPr>
          <p:spPr>
            <a:xfrm>
              <a:off x="2519286" y="3159812"/>
              <a:ext cx="111109" cy="196112"/>
            </a:xfrm>
            <a:custGeom>
              <a:avLst/>
              <a:gdLst/>
              <a:ahLst/>
              <a:cxnLst/>
              <a:rect l="l" t="t" r="r" b="b"/>
              <a:pathLst>
                <a:path w="120000" h="120000" extrusionOk="0">
                  <a:moveTo>
                    <a:pt x="0" y="0"/>
                  </a:moveTo>
                  <a:lnTo>
                    <a:pt x="0" y="60476"/>
                  </a:lnTo>
                  <a:lnTo>
                    <a:pt x="120000" y="60476"/>
                  </a:lnTo>
                  <a:lnTo>
                    <a:pt x="120000" y="120000"/>
                  </a:lnTo>
                </a:path>
              </a:pathLst>
            </a:custGeom>
            <a:noFill/>
            <a:ln w="25400" cap="flat" cmpd="sng">
              <a:solidFill>
                <a:srgbClr val="1C4170"/>
              </a:solidFill>
              <a:prstDash val="solid"/>
              <a:round/>
              <a:headEnd type="none" w="sm" len="sm"/>
              <a:tailEnd type="none" w="sm" len="sm"/>
            </a:ln>
          </p:spPr>
        </p:sp>
        <p:sp>
          <p:nvSpPr>
            <p:cNvPr id="595" name="Google Shape;595;p21"/>
            <p:cNvSpPr/>
            <p:nvPr/>
          </p:nvSpPr>
          <p:spPr>
            <a:xfrm>
              <a:off x="839152" y="3159812"/>
              <a:ext cx="1680134" cy="196112"/>
            </a:xfrm>
            <a:custGeom>
              <a:avLst/>
              <a:gdLst/>
              <a:ahLst/>
              <a:cxnLst/>
              <a:rect l="l" t="t" r="r" b="b"/>
              <a:pathLst>
                <a:path w="120000" h="120000" extrusionOk="0">
                  <a:moveTo>
                    <a:pt x="120000" y="0"/>
                  </a:moveTo>
                  <a:lnTo>
                    <a:pt x="120000" y="60476"/>
                  </a:lnTo>
                  <a:lnTo>
                    <a:pt x="0" y="60476"/>
                  </a:lnTo>
                  <a:lnTo>
                    <a:pt x="0" y="120000"/>
                  </a:lnTo>
                </a:path>
              </a:pathLst>
            </a:custGeom>
            <a:noFill/>
            <a:ln w="25400" cap="flat" cmpd="sng">
              <a:solidFill>
                <a:srgbClr val="1C4170"/>
              </a:solidFill>
              <a:prstDash val="solid"/>
              <a:round/>
              <a:headEnd type="none" w="sm" len="sm"/>
              <a:tailEnd type="none" w="sm" len="sm"/>
            </a:ln>
          </p:spPr>
        </p:sp>
        <p:sp>
          <p:nvSpPr>
            <p:cNvPr id="596" name="Google Shape;596;p21"/>
            <p:cNvSpPr/>
            <p:nvPr/>
          </p:nvSpPr>
          <p:spPr>
            <a:xfrm>
              <a:off x="1489395" y="2341122"/>
              <a:ext cx="1029890" cy="196112"/>
            </a:xfrm>
            <a:custGeom>
              <a:avLst/>
              <a:gdLst/>
              <a:ahLst/>
              <a:cxnLst/>
              <a:rect l="l" t="t" r="r" b="b"/>
              <a:pathLst>
                <a:path w="120000" h="120000" extrusionOk="0">
                  <a:moveTo>
                    <a:pt x="0" y="0"/>
                  </a:moveTo>
                  <a:lnTo>
                    <a:pt x="0" y="60476"/>
                  </a:lnTo>
                  <a:lnTo>
                    <a:pt x="120000" y="60476"/>
                  </a:lnTo>
                  <a:lnTo>
                    <a:pt x="120000" y="120000"/>
                  </a:lnTo>
                </a:path>
              </a:pathLst>
            </a:custGeom>
            <a:noFill/>
            <a:ln w="25400" cap="flat" cmpd="sng">
              <a:solidFill>
                <a:srgbClr val="1C4170"/>
              </a:solidFill>
              <a:prstDash val="solid"/>
              <a:round/>
              <a:headEnd type="none" w="sm" len="sm"/>
              <a:tailEnd type="none" w="sm" len="sm"/>
            </a:ln>
          </p:spPr>
        </p:sp>
        <p:sp>
          <p:nvSpPr>
            <p:cNvPr id="597" name="Google Shape;597;p21"/>
            <p:cNvSpPr/>
            <p:nvPr/>
          </p:nvSpPr>
          <p:spPr>
            <a:xfrm>
              <a:off x="316441" y="2341122"/>
              <a:ext cx="1172954" cy="196112"/>
            </a:xfrm>
            <a:custGeom>
              <a:avLst/>
              <a:gdLst/>
              <a:ahLst/>
              <a:cxnLst/>
              <a:rect l="l" t="t" r="r" b="b"/>
              <a:pathLst>
                <a:path w="120000" h="120000" extrusionOk="0">
                  <a:moveTo>
                    <a:pt x="120000" y="0"/>
                  </a:moveTo>
                  <a:lnTo>
                    <a:pt x="120000" y="60476"/>
                  </a:lnTo>
                  <a:lnTo>
                    <a:pt x="0" y="60476"/>
                  </a:lnTo>
                  <a:lnTo>
                    <a:pt x="0" y="120000"/>
                  </a:lnTo>
                </a:path>
              </a:pathLst>
            </a:custGeom>
            <a:noFill/>
            <a:ln w="25400" cap="flat" cmpd="sng">
              <a:solidFill>
                <a:srgbClr val="1C4170"/>
              </a:solidFill>
              <a:prstDash val="solid"/>
              <a:round/>
              <a:headEnd type="none" w="sm" len="sm"/>
              <a:tailEnd type="none" w="sm" len="sm"/>
            </a:ln>
          </p:spPr>
        </p:sp>
        <p:sp>
          <p:nvSpPr>
            <p:cNvPr id="598" name="Google Shape;598;p21"/>
            <p:cNvSpPr/>
            <p:nvPr/>
          </p:nvSpPr>
          <p:spPr>
            <a:xfrm>
              <a:off x="1489395" y="1522432"/>
              <a:ext cx="2165888" cy="196112"/>
            </a:xfrm>
            <a:custGeom>
              <a:avLst/>
              <a:gdLst/>
              <a:ahLst/>
              <a:cxnLst/>
              <a:rect l="l" t="t" r="r" b="b"/>
              <a:pathLst>
                <a:path w="120000" h="120000" extrusionOk="0">
                  <a:moveTo>
                    <a:pt x="120000" y="0"/>
                  </a:moveTo>
                  <a:lnTo>
                    <a:pt x="120000" y="60476"/>
                  </a:lnTo>
                  <a:lnTo>
                    <a:pt x="0" y="60476"/>
                  </a:lnTo>
                  <a:lnTo>
                    <a:pt x="0" y="120000"/>
                  </a:lnTo>
                </a:path>
              </a:pathLst>
            </a:custGeom>
            <a:noFill/>
            <a:ln w="25400" cap="flat" cmpd="sng">
              <a:solidFill>
                <a:srgbClr val="153963"/>
              </a:solidFill>
              <a:prstDash val="solid"/>
              <a:round/>
              <a:headEnd type="none" w="sm" len="sm"/>
              <a:tailEnd type="none" w="sm" len="sm"/>
            </a:ln>
          </p:spPr>
        </p:sp>
        <p:sp>
          <p:nvSpPr>
            <p:cNvPr id="599" name="Google Shape;599;p21"/>
            <p:cNvSpPr/>
            <p:nvPr/>
          </p:nvSpPr>
          <p:spPr>
            <a:xfrm>
              <a:off x="3343995" y="899854"/>
              <a:ext cx="622577" cy="622577"/>
            </a:xfrm>
            <a:prstGeom prst="ellipse">
              <a:avLst/>
            </a:prstGeom>
            <a:blipFill rotWithShape="1">
              <a:blip r:embed="rId5" cstate="email">
                <a:alphaModFix/>
                <a:extLst>
                  <a:ext uri="{28A0092B-C50C-407E-A947-70E740481C1C}">
                    <a14:useLocalDpi xmlns:a14="http://schemas.microsoft.com/office/drawing/2010/main"/>
                  </a:ext>
                </a:extLst>
              </a:blip>
              <a:stretch>
                <a:fillRect/>
              </a:stretch>
            </a:blip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21"/>
            <p:cNvSpPr/>
            <p:nvPr/>
          </p:nvSpPr>
          <p:spPr>
            <a:xfrm>
              <a:off x="4134211" y="310335"/>
              <a:ext cx="2016853" cy="6225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21"/>
            <p:cNvSpPr txBox="1"/>
            <p:nvPr/>
          </p:nvSpPr>
          <p:spPr>
            <a:xfrm>
              <a:off x="1678025" y="310325"/>
              <a:ext cx="4202400" cy="622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Vai man pēc bakalaura grāda iegūšanas uzreiz iegūt maģistra grādu?</a:t>
              </a:r>
              <a:endParaRPr sz="1400" b="0" i="0" u="none" strike="noStrike" cap="none">
                <a:solidFill>
                  <a:srgbClr val="000000"/>
                </a:solidFill>
                <a:latin typeface="Arial"/>
                <a:ea typeface="Arial"/>
                <a:cs typeface="Arial"/>
                <a:sym typeface="Arial"/>
              </a:endParaRPr>
            </a:p>
          </p:txBody>
        </p:sp>
        <p:sp>
          <p:nvSpPr>
            <p:cNvPr id="602" name="Google Shape;602;p21"/>
            <p:cNvSpPr/>
            <p:nvPr/>
          </p:nvSpPr>
          <p:spPr>
            <a:xfrm>
              <a:off x="1178106" y="1718544"/>
              <a:ext cx="622577" cy="622577"/>
            </a:xfrm>
            <a:prstGeom prst="ellipse">
              <a:avLst/>
            </a:prstGeom>
            <a:blipFill rotWithShape="1">
              <a:blip r:embed="rId6" cstate="email">
                <a:alphaModFix/>
                <a:extLst>
                  <a:ext uri="{28A0092B-C50C-407E-A947-70E740481C1C}">
                    <a14:useLocalDpi xmlns:a14="http://schemas.microsoft.com/office/drawing/2010/main"/>
                  </a:ext>
                </a:extLst>
              </a:blip>
              <a:stretch>
                <a:fillRect/>
              </a:stretch>
            </a:blip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21"/>
            <p:cNvSpPr/>
            <p:nvPr/>
          </p:nvSpPr>
          <p:spPr>
            <a:xfrm>
              <a:off x="1854083" y="1706310"/>
              <a:ext cx="933866" cy="6225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21"/>
            <p:cNvSpPr txBox="1"/>
            <p:nvPr/>
          </p:nvSpPr>
          <p:spPr>
            <a:xfrm>
              <a:off x="1854083" y="1706310"/>
              <a:ext cx="933866" cy="622577"/>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Jā</a:t>
              </a:r>
              <a:endParaRPr sz="1400" b="0" i="0" u="none" strike="noStrike" cap="none">
                <a:solidFill>
                  <a:srgbClr val="000000"/>
                </a:solidFill>
                <a:latin typeface="Arial"/>
                <a:ea typeface="Arial"/>
                <a:cs typeface="Arial"/>
                <a:sym typeface="Arial"/>
              </a:endParaRPr>
            </a:p>
          </p:txBody>
        </p:sp>
        <p:sp>
          <p:nvSpPr>
            <p:cNvPr id="605" name="Google Shape;605;p21"/>
            <p:cNvSpPr/>
            <p:nvPr/>
          </p:nvSpPr>
          <p:spPr>
            <a:xfrm>
              <a:off x="5152" y="2537234"/>
              <a:ext cx="622577" cy="622577"/>
            </a:xfrm>
            <a:prstGeom prst="ellipse">
              <a:avLst/>
            </a:prstGeom>
            <a:blipFill rotWithShape="1">
              <a:blip r:embed="rId7" cstate="email">
                <a:alphaModFix/>
                <a:extLst>
                  <a:ext uri="{28A0092B-C50C-407E-A947-70E740481C1C}">
                    <a14:useLocalDpi xmlns:a14="http://schemas.microsoft.com/office/drawing/2010/main"/>
                  </a:ext>
                </a:extLst>
              </a:blip>
              <a:stretch>
                <a:fillRect/>
              </a:stretch>
            </a:blip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21"/>
            <p:cNvSpPr/>
            <p:nvPr/>
          </p:nvSpPr>
          <p:spPr>
            <a:xfrm>
              <a:off x="441227" y="2566252"/>
              <a:ext cx="1915379" cy="6225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21"/>
            <p:cNvSpPr txBox="1"/>
            <p:nvPr/>
          </p:nvSpPr>
          <p:spPr>
            <a:xfrm>
              <a:off x="441227" y="2566252"/>
              <a:ext cx="1915379" cy="622577"/>
            </a:xfrm>
            <a:prstGeom prst="rect">
              <a:avLst/>
            </a:prstGeom>
            <a:noFill/>
            <a:ln>
              <a:noFill/>
            </a:ln>
          </p:spPr>
          <p:txBody>
            <a:bodyPr spcFirstLastPara="1" wrap="square" lIns="68575" tIns="68575" rIns="68575" bIns="68575" anchor="ctr" anchorCtr="0">
              <a:noAutofit/>
            </a:bodyPr>
            <a:lstStyle/>
            <a:p>
              <a:pPr marL="0" marR="0" lvl="0" indent="0" algn="l" rtl="0">
                <a:lnSpc>
                  <a:spcPct val="7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Ekonomikas universitātē Varnā </a:t>
              </a:r>
              <a:endParaRPr sz="1400" b="0" i="0" u="none" strike="noStrike" cap="none">
                <a:solidFill>
                  <a:srgbClr val="000000"/>
                </a:solidFill>
                <a:latin typeface="Arial"/>
                <a:ea typeface="Arial"/>
                <a:cs typeface="Arial"/>
                <a:sym typeface="Arial"/>
              </a:endParaRPr>
            </a:p>
          </p:txBody>
        </p:sp>
        <p:sp>
          <p:nvSpPr>
            <p:cNvPr id="608" name="Google Shape;608;p21"/>
            <p:cNvSpPr/>
            <p:nvPr/>
          </p:nvSpPr>
          <p:spPr>
            <a:xfrm>
              <a:off x="2207997" y="2537234"/>
              <a:ext cx="622577" cy="622577"/>
            </a:xfrm>
            <a:prstGeom prst="ellipse">
              <a:avLst/>
            </a:prstGeom>
            <a:blipFill rotWithShape="1">
              <a:blip r:embed="rId7" cstate="email">
                <a:alphaModFix/>
                <a:extLst>
                  <a:ext uri="{28A0092B-C50C-407E-A947-70E740481C1C}">
                    <a14:useLocalDpi xmlns:a14="http://schemas.microsoft.com/office/drawing/2010/main"/>
                  </a:ext>
                </a:extLst>
              </a:blip>
              <a:stretch>
                <a:fillRect/>
              </a:stretch>
            </a:blip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21"/>
            <p:cNvSpPr/>
            <p:nvPr/>
          </p:nvSpPr>
          <p:spPr>
            <a:xfrm>
              <a:off x="2838527" y="2535677"/>
              <a:ext cx="1219994" cy="6225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21"/>
            <p:cNvSpPr txBox="1"/>
            <p:nvPr/>
          </p:nvSpPr>
          <p:spPr>
            <a:xfrm>
              <a:off x="2838527" y="2535677"/>
              <a:ext cx="1219994" cy="622577"/>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Ārzemēs</a:t>
              </a:r>
              <a:endParaRPr sz="1400" b="0" i="0" u="none" strike="noStrike" cap="none">
                <a:solidFill>
                  <a:srgbClr val="000000"/>
                </a:solidFill>
                <a:latin typeface="Arial"/>
                <a:ea typeface="Arial"/>
                <a:cs typeface="Arial"/>
                <a:sym typeface="Arial"/>
              </a:endParaRPr>
            </a:p>
          </p:txBody>
        </p:sp>
        <p:sp>
          <p:nvSpPr>
            <p:cNvPr id="611" name="Google Shape;611;p21"/>
            <p:cNvSpPr/>
            <p:nvPr/>
          </p:nvSpPr>
          <p:spPr>
            <a:xfrm>
              <a:off x="527863" y="3355924"/>
              <a:ext cx="622577" cy="622577"/>
            </a:xfrm>
            <a:prstGeom prst="ellipse">
              <a:avLst/>
            </a:prstGeom>
            <a:blipFill rotWithShape="1">
              <a:blip r:embed="rId8" cstate="email">
                <a:alphaModFix/>
                <a:extLst>
                  <a:ext uri="{28A0092B-C50C-407E-A947-70E740481C1C}">
                    <a14:useLocalDpi xmlns:a14="http://schemas.microsoft.com/office/drawing/2010/main"/>
                  </a:ext>
                </a:extLst>
              </a:blip>
              <a:stretch>
                <a:fillRect/>
              </a:stretch>
            </a:blip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21"/>
            <p:cNvSpPr/>
            <p:nvPr/>
          </p:nvSpPr>
          <p:spPr>
            <a:xfrm>
              <a:off x="1054504" y="3924866"/>
              <a:ext cx="1092175" cy="6225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21"/>
            <p:cNvSpPr txBox="1"/>
            <p:nvPr/>
          </p:nvSpPr>
          <p:spPr>
            <a:xfrm>
              <a:off x="527876" y="3789425"/>
              <a:ext cx="857400" cy="6225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Eiropa</a:t>
              </a:r>
              <a:endParaRPr sz="1400" b="0" i="0" u="none" strike="noStrike" cap="none">
                <a:solidFill>
                  <a:srgbClr val="000000"/>
                </a:solidFill>
                <a:latin typeface="Arial"/>
                <a:ea typeface="Arial"/>
                <a:cs typeface="Arial"/>
                <a:sym typeface="Arial"/>
              </a:endParaRPr>
            </a:p>
          </p:txBody>
        </p:sp>
        <p:sp>
          <p:nvSpPr>
            <p:cNvPr id="614" name="Google Shape;614;p21"/>
            <p:cNvSpPr/>
            <p:nvPr/>
          </p:nvSpPr>
          <p:spPr>
            <a:xfrm>
              <a:off x="2319106" y="3355924"/>
              <a:ext cx="622577" cy="622577"/>
            </a:xfrm>
            <a:prstGeom prst="ellipse">
              <a:avLst/>
            </a:prstGeom>
            <a:blipFill rotWithShape="1">
              <a:blip r:embed="rId9" cstate="email">
                <a:alphaModFix/>
                <a:extLst>
                  <a:ext uri="{28A0092B-C50C-407E-A947-70E740481C1C}">
                    <a14:useLocalDpi xmlns:a14="http://schemas.microsoft.com/office/drawing/2010/main"/>
                  </a:ext>
                </a:extLst>
              </a:blip>
              <a:stretch>
                <a:fillRect/>
              </a:stretch>
            </a:blip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21"/>
            <p:cNvSpPr/>
            <p:nvPr/>
          </p:nvSpPr>
          <p:spPr>
            <a:xfrm>
              <a:off x="2925192" y="3997534"/>
              <a:ext cx="933866" cy="6225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21"/>
            <p:cNvSpPr txBox="1"/>
            <p:nvPr/>
          </p:nvSpPr>
          <p:spPr>
            <a:xfrm>
              <a:off x="2232180" y="3789434"/>
              <a:ext cx="933900" cy="6225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ASV</a:t>
              </a:r>
              <a:endParaRPr sz="1400" b="0" i="0" u="none" strike="noStrike" cap="none">
                <a:solidFill>
                  <a:srgbClr val="000000"/>
                </a:solidFill>
                <a:latin typeface="Arial"/>
                <a:ea typeface="Arial"/>
                <a:cs typeface="Arial"/>
                <a:sym typeface="Arial"/>
              </a:endParaRPr>
            </a:p>
          </p:txBody>
        </p:sp>
        <p:sp>
          <p:nvSpPr>
            <p:cNvPr id="617" name="Google Shape;617;p21"/>
            <p:cNvSpPr/>
            <p:nvPr/>
          </p:nvSpPr>
          <p:spPr>
            <a:xfrm>
              <a:off x="3650195" y="3355924"/>
              <a:ext cx="622500" cy="622500"/>
            </a:xfrm>
            <a:prstGeom prst="ellipse">
              <a:avLst/>
            </a:prstGeom>
            <a:blipFill rotWithShape="1">
              <a:blip r:embed="rId10" cstate="email">
                <a:alphaModFix/>
                <a:extLst>
                  <a:ext uri="{28A0092B-C50C-407E-A947-70E740481C1C}">
                    <a14:useLocalDpi xmlns:a14="http://schemas.microsoft.com/office/drawing/2010/main"/>
                  </a:ext>
                </a:extLst>
              </a:blip>
              <a:stretch>
                <a:fillRect/>
              </a:stretch>
            </a:blip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21"/>
            <p:cNvSpPr/>
            <p:nvPr/>
          </p:nvSpPr>
          <p:spPr>
            <a:xfrm>
              <a:off x="4012991" y="4059231"/>
              <a:ext cx="933866" cy="6225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21"/>
            <p:cNvSpPr txBox="1"/>
            <p:nvPr/>
          </p:nvSpPr>
          <p:spPr>
            <a:xfrm>
              <a:off x="3735423" y="3711425"/>
              <a:ext cx="718500" cy="6225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Āzija</a:t>
              </a:r>
              <a:endParaRPr sz="1400" b="0" i="0" u="none" strike="noStrike" cap="none">
                <a:solidFill>
                  <a:srgbClr val="000000"/>
                </a:solidFill>
                <a:latin typeface="Arial"/>
                <a:ea typeface="Arial"/>
                <a:cs typeface="Arial"/>
                <a:sym typeface="Arial"/>
              </a:endParaRPr>
            </a:p>
          </p:txBody>
        </p:sp>
        <p:sp>
          <p:nvSpPr>
            <p:cNvPr id="620" name="Google Shape;620;p21"/>
            <p:cNvSpPr/>
            <p:nvPr/>
          </p:nvSpPr>
          <p:spPr>
            <a:xfrm>
              <a:off x="6051376" y="1718544"/>
              <a:ext cx="622577" cy="622577"/>
            </a:xfrm>
            <a:prstGeom prst="ellipse">
              <a:avLst/>
            </a:prstGeom>
            <a:blipFill rotWithShape="1">
              <a:blip r:embed="rId6" cstate="email">
                <a:alphaModFix/>
                <a:extLst>
                  <a:ext uri="{28A0092B-C50C-407E-A947-70E740481C1C}">
                    <a14:useLocalDpi xmlns:a14="http://schemas.microsoft.com/office/drawing/2010/main"/>
                  </a:ext>
                </a:extLst>
              </a:blip>
              <a:stretch>
                <a:fillRect/>
              </a:stretch>
            </a:blip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21"/>
            <p:cNvSpPr/>
            <p:nvPr/>
          </p:nvSpPr>
          <p:spPr>
            <a:xfrm>
              <a:off x="6673954" y="1716987"/>
              <a:ext cx="933866" cy="6225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21"/>
            <p:cNvSpPr txBox="1"/>
            <p:nvPr/>
          </p:nvSpPr>
          <p:spPr>
            <a:xfrm>
              <a:off x="6673954" y="1716987"/>
              <a:ext cx="933866" cy="622577"/>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Nē</a:t>
              </a:r>
              <a:endParaRPr sz="1400" b="0" i="0" u="none" strike="noStrike" cap="none">
                <a:solidFill>
                  <a:srgbClr val="000000"/>
                </a:solidFill>
                <a:latin typeface="Arial"/>
                <a:ea typeface="Arial"/>
                <a:cs typeface="Arial"/>
                <a:sym typeface="Arial"/>
              </a:endParaRPr>
            </a:p>
          </p:txBody>
        </p:sp>
        <p:sp>
          <p:nvSpPr>
            <p:cNvPr id="623" name="Google Shape;623;p21"/>
            <p:cNvSpPr/>
            <p:nvPr/>
          </p:nvSpPr>
          <p:spPr>
            <a:xfrm>
              <a:off x="5087645" y="2552997"/>
              <a:ext cx="622577" cy="622577"/>
            </a:xfrm>
            <a:prstGeom prst="ellipse">
              <a:avLst/>
            </a:prstGeom>
            <a:blipFill rotWithShape="1">
              <a:blip r:embed="rId7" cstate="email">
                <a:alphaModFix/>
                <a:extLst>
                  <a:ext uri="{28A0092B-C50C-407E-A947-70E740481C1C}">
                    <a14:useLocalDpi xmlns:a14="http://schemas.microsoft.com/office/drawing/2010/main"/>
                  </a:ext>
                </a:extLst>
              </a:blip>
              <a:stretch>
                <a:fillRect/>
              </a:stretch>
            </a:blip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21"/>
            <p:cNvSpPr/>
            <p:nvPr/>
          </p:nvSpPr>
          <p:spPr>
            <a:xfrm>
              <a:off x="4742708" y="3512010"/>
              <a:ext cx="1273205" cy="6225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21"/>
            <p:cNvSpPr txBox="1"/>
            <p:nvPr/>
          </p:nvSpPr>
          <p:spPr>
            <a:xfrm>
              <a:off x="4653775" y="3188825"/>
              <a:ext cx="1602300" cy="6006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Es varu iegūt maģistra grādu 5 gadu laikā</a:t>
              </a:r>
              <a:endParaRPr sz="1400" b="0" i="0" u="none" strike="noStrike" cap="none">
                <a:solidFill>
                  <a:srgbClr val="000000"/>
                </a:solidFill>
                <a:latin typeface="Arial"/>
                <a:ea typeface="Arial"/>
                <a:cs typeface="Arial"/>
                <a:sym typeface="Arial"/>
              </a:endParaRPr>
            </a:p>
          </p:txBody>
        </p:sp>
        <p:sp>
          <p:nvSpPr>
            <p:cNvPr id="626" name="Google Shape;626;p21"/>
            <p:cNvSpPr/>
            <p:nvPr/>
          </p:nvSpPr>
          <p:spPr>
            <a:xfrm>
              <a:off x="6402108" y="2535677"/>
              <a:ext cx="622500" cy="622500"/>
            </a:xfrm>
            <a:prstGeom prst="ellipse">
              <a:avLst/>
            </a:prstGeom>
            <a:blipFill rotWithShape="1">
              <a:blip r:embed="rId7" cstate="email">
                <a:alphaModFix/>
                <a:extLst>
                  <a:ext uri="{28A0092B-C50C-407E-A947-70E740481C1C}">
                    <a14:useLocalDpi xmlns:a14="http://schemas.microsoft.com/office/drawing/2010/main"/>
                  </a:ext>
                </a:extLst>
              </a:blip>
              <a:stretch>
                <a:fillRect/>
              </a:stretch>
            </a:blip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21"/>
            <p:cNvSpPr/>
            <p:nvPr/>
          </p:nvSpPr>
          <p:spPr>
            <a:xfrm>
              <a:off x="6588685" y="3714952"/>
              <a:ext cx="1699077" cy="60055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21"/>
            <p:cNvSpPr txBox="1"/>
            <p:nvPr/>
          </p:nvSpPr>
          <p:spPr>
            <a:xfrm>
              <a:off x="6270875" y="3188825"/>
              <a:ext cx="2016900" cy="11268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Es varu iegūt maģistra grādu 2 gadu laikā, ja tas būs labs solis manā karjerā.</a:t>
              </a:r>
              <a:endParaRPr sz="1400" b="0" i="0" u="none" strike="noStrike" cap="none">
                <a:solidFill>
                  <a:srgbClr val="000000"/>
                </a:solidFill>
                <a:latin typeface="Arial"/>
                <a:ea typeface="Arial"/>
                <a:cs typeface="Arial"/>
                <a:sym typeface="Arial"/>
              </a:endParaRPr>
            </a:p>
          </p:txBody>
        </p:sp>
        <p:sp>
          <p:nvSpPr>
            <p:cNvPr id="629" name="Google Shape;629;p21"/>
            <p:cNvSpPr/>
            <p:nvPr/>
          </p:nvSpPr>
          <p:spPr>
            <a:xfrm>
              <a:off x="7506203" y="2537234"/>
              <a:ext cx="622500" cy="622500"/>
            </a:xfrm>
            <a:prstGeom prst="ellipse">
              <a:avLst/>
            </a:prstGeom>
            <a:blipFill rotWithShape="1">
              <a:blip r:embed="rId7" cstate="email">
                <a:alphaModFix/>
                <a:extLst>
                  <a:ext uri="{28A0092B-C50C-407E-A947-70E740481C1C}">
                    <a14:useLocalDpi xmlns:a14="http://schemas.microsoft.com/office/drawing/2010/main"/>
                  </a:ext>
                </a:extLst>
              </a:blip>
              <a:stretch>
                <a:fillRect/>
              </a:stretch>
            </a:blip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21"/>
            <p:cNvSpPr/>
            <p:nvPr/>
          </p:nvSpPr>
          <p:spPr>
            <a:xfrm>
              <a:off x="8662180" y="2535677"/>
              <a:ext cx="933866" cy="62257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21"/>
            <p:cNvSpPr txBox="1"/>
            <p:nvPr/>
          </p:nvSpPr>
          <p:spPr>
            <a:xfrm>
              <a:off x="8183201" y="2535675"/>
              <a:ext cx="1699200" cy="6225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Viss, kas man nepieciešams, ir vairāk praktiskās pieredzes</a:t>
              </a:r>
              <a:endParaRPr sz="1400" b="0" i="0" u="none" strike="noStrike" cap="none">
                <a:solidFill>
                  <a:srgbClr val="000000"/>
                </a:solidFill>
                <a:latin typeface="Arial"/>
                <a:ea typeface="Arial"/>
                <a:cs typeface="Arial"/>
                <a:sym typeface="Arial"/>
              </a:endParaRPr>
            </a:p>
          </p:txBody>
        </p:sp>
      </p:grpSp>
      <p:sp>
        <p:nvSpPr>
          <p:cNvPr id="632" name="Google Shape;632;p21"/>
          <p:cNvSpPr txBox="1"/>
          <p:nvPr/>
        </p:nvSpPr>
        <p:spPr>
          <a:xfrm>
            <a:off x="8234750" y="2705100"/>
            <a:ext cx="9617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2060"/>
                </a:solidFill>
                <a:latin typeface="Calibri"/>
                <a:ea typeface="Calibri"/>
                <a:cs typeface="Calibri"/>
                <a:sym typeface="Calibri"/>
              </a:rPr>
              <a:t>Izvēle pēc studiju beigšanas</a:t>
            </a:r>
            <a:endParaRPr sz="32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7">
                                            <p:txEl>
                                              <p:pRg st="0" end="0"/>
                                            </p:txEl>
                                          </p:spTgt>
                                        </p:tgtEl>
                                        <p:attrNameLst>
                                          <p:attrName>style.visibility</p:attrName>
                                        </p:attrNameLst>
                                      </p:cBhvr>
                                      <p:to>
                                        <p:strVal val="visible"/>
                                      </p:to>
                                    </p:set>
                                    <p:animEffect transition="in" filter="fade">
                                      <p:cBhvr>
                                        <p:cTn id="7" dur="1000"/>
                                        <p:tgtEl>
                                          <p:spTgt spid="5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7">
                                            <p:txEl>
                                              <p:pRg st="1" end="1"/>
                                            </p:txEl>
                                          </p:spTgt>
                                        </p:tgtEl>
                                        <p:attrNameLst>
                                          <p:attrName>style.visibility</p:attrName>
                                        </p:attrNameLst>
                                      </p:cBhvr>
                                      <p:to>
                                        <p:strVal val="visible"/>
                                      </p:to>
                                    </p:set>
                                    <p:animEffect transition="in" filter="fade">
                                      <p:cBhvr>
                                        <p:cTn id="10" dur="1000"/>
                                        <p:tgtEl>
                                          <p:spTgt spid="58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87">
                                            <p:txEl>
                                              <p:pRg st="2" end="2"/>
                                            </p:txEl>
                                          </p:spTgt>
                                        </p:tgtEl>
                                        <p:attrNameLst>
                                          <p:attrName>style.visibility</p:attrName>
                                        </p:attrNameLst>
                                      </p:cBhvr>
                                      <p:to>
                                        <p:strVal val="visible"/>
                                      </p:to>
                                    </p:set>
                                    <p:animEffect transition="in" filter="fade">
                                      <p:cBhvr>
                                        <p:cTn id="13" dur="1000"/>
                                        <p:tgtEl>
                                          <p:spTgt spid="58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87">
                                            <p:txEl>
                                              <p:pRg st="3" end="3"/>
                                            </p:txEl>
                                          </p:spTgt>
                                        </p:tgtEl>
                                        <p:attrNameLst>
                                          <p:attrName>style.visibility</p:attrName>
                                        </p:attrNameLst>
                                      </p:cBhvr>
                                      <p:to>
                                        <p:strVal val="visible"/>
                                      </p:to>
                                    </p:set>
                                    <p:animEffect transition="in" filter="fade">
                                      <p:cBhvr>
                                        <p:cTn id="16" dur="1000"/>
                                        <p:tgtEl>
                                          <p:spTgt spid="58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87">
                                            <p:txEl>
                                              <p:pRg st="4" end="4"/>
                                            </p:txEl>
                                          </p:spTgt>
                                        </p:tgtEl>
                                        <p:attrNameLst>
                                          <p:attrName>style.visibility</p:attrName>
                                        </p:attrNameLst>
                                      </p:cBhvr>
                                      <p:to>
                                        <p:strVal val="visible"/>
                                      </p:to>
                                    </p:set>
                                    <p:animEffect transition="in" filter="fade">
                                      <p:cBhvr>
                                        <p:cTn id="19" dur="1000"/>
                                        <p:tgtEl>
                                          <p:spTgt spid="587">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32"/>
                                        </p:tgtEl>
                                        <p:attrNameLst>
                                          <p:attrName>style.visibility</p:attrName>
                                        </p:attrNameLst>
                                      </p:cBhvr>
                                      <p:to>
                                        <p:strVal val="visible"/>
                                      </p:to>
                                    </p:set>
                                    <p:animEffect transition="in" filter="fade">
                                      <p:cBhvr>
                                        <p:cTn id="24" dur="500"/>
                                        <p:tgtEl>
                                          <p:spTgt spid="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2"/>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3.	Lēmumu pieņemšana</a:t>
            </a:r>
            <a:endParaRPr sz="1400" b="0" i="0" u="none" strike="noStrike" cap="none">
              <a:solidFill>
                <a:srgbClr val="000000"/>
              </a:solidFill>
              <a:latin typeface="Arial"/>
              <a:ea typeface="Arial"/>
              <a:cs typeface="Arial"/>
              <a:sym typeface="Arial"/>
            </a:endParaRPr>
          </a:p>
        </p:txBody>
      </p:sp>
      <p:sp>
        <p:nvSpPr>
          <p:cNvPr id="639" name="Google Shape;639;p22"/>
          <p:cNvSpPr txBox="1"/>
          <p:nvPr/>
        </p:nvSpPr>
        <p:spPr>
          <a:xfrm>
            <a:off x="938056" y="1465840"/>
            <a:ext cx="17121300" cy="12456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43255"/>
                </a:solidFill>
                <a:latin typeface="Calibri"/>
                <a:ea typeface="Calibri"/>
                <a:cs typeface="Calibri"/>
                <a:sym typeface="Calibri"/>
              </a:rPr>
              <a:t>3.4. Lēmumu pieņemšanas koks. Vroom-Jetton-Jago normatīvais lēmumu pieņemšanas modelis</a:t>
            </a:r>
            <a:endParaRPr sz="2500" b="0" i="0" u="none" strike="noStrike" cap="none">
              <a:solidFill>
                <a:srgbClr val="002060"/>
              </a:solidFill>
              <a:latin typeface="Tahoma"/>
              <a:ea typeface="Tahoma"/>
              <a:cs typeface="Tahoma"/>
              <a:sym typeface="Tahoma"/>
            </a:endParaRPr>
          </a:p>
        </p:txBody>
      </p:sp>
      <p:sp>
        <p:nvSpPr>
          <p:cNvPr id="640" name="Google Shape;640;p22"/>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nav atbildīga par tajā ietvertās informācijas iespējamo izmantošanu.</a:t>
            </a:r>
            <a:endParaRPr sz="1400" b="0" i="0" u="none" strike="noStrike" cap="none">
              <a:solidFill>
                <a:schemeClr val="lt1"/>
              </a:solidFill>
              <a:latin typeface="Arial"/>
              <a:ea typeface="Arial"/>
              <a:cs typeface="Arial"/>
              <a:sym typeface="Arial"/>
            </a:endParaRPr>
          </a:p>
        </p:txBody>
      </p:sp>
      <p:pic>
        <p:nvPicPr>
          <p:cNvPr id="641" name="Google Shape;641;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642" name="Google Shape;642;p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pic>
        <p:nvPicPr>
          <p:cNvPr id="643" name="Google Shape;643;p2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08900" y="3268500"/>
            <a:ext cx="8165652" cy="4983677"/>
          </a:xfrm>
          <a:prstGeom prst="rect">
            <a:avLst/>
          </a:prstGeom>
          <a:noFill/>
          <a:ln>
            <a:noFill/>
          </a:ln>
        </p:spPr>
      </p:pic>
      <p:sp>
        <p:nvSpPr>
          <p:cNvPr id="644" name="Google Shape;644;p22"/>
          <p:cNvSpPr txBox="1"/>
          <p:nvPr/>
        </p:nvSpPr>
        <p:spPr>
          <a:xfrm>
            <a:off x="2286000" y="8188523"/>
            <a:ext cx="1592580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2060"/>
                </a:solidFill>
                <a:latin typeface="Calibri"/>
                <a:ea typeface="Calibri"/>
                <a:cs typeface="Calibri"/>
                <a:sym typeface="Calibri"/>
              </a:rPr>
              <a:t>Avots: The Mind Tools Content Team. Vroom-Yetton lēmumu pieņemšanas modelis: Lemt, kā pieņemt lēmumu. Skatīts 2021. gada 10. novembrī no https://www.mindtools.com/pages/article/newTED_91.htm.</a:t>
            </a:r>
            <a:endParaRPr sz="1800" b="0" i="0" u="none" strike="noStrike" cap="none">
              <a:solidFill>
                <a:schemeClr val="dk1"/>
              </a:solidFill>
              <a:latin typeface="Times New Roman"/>
              <a:ea typeface="Times New Roman"/>
              <a:cs typeface="Times New Roman"/>
              <a:sym typeface="Times New Roman"/>
            </a:endParaRPr>
          </a:p>
        </p:txBody>
      </p:sp>
      <p:sp>
        <p:nvSpPr>
          <p:cNvPr id="645" name="Google Shape;645;p22"/>
          <p:cNvSpPr txBox="1"/>
          <p:nvPr/>
        </p:nvSpPr>
        <p:spPr>
          <a:xfrm>
            <a:off x="4926703" y="2711450"/>
            <a:ext cx="9144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2060"/>
                </a:solidFill>
                <a:latin typeface="Calibri"/>
                <a:ea typeface="Calibri"/>
                <a:cs typeface="Calibri"/>
                <a:sym typeface="Calibri"/>
              </a:rPr>
              <a:t>Vroom-Jetton lēmuma pieņemšanas modelis</a:t>
            </a:r>
            <a:endParaRPr sz="2400" b="1" i="0" u="none" strike="noStrike" cap="none">
              <a:solidFill>
                <a:srgbClr val="002060"/>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5"/>
                                        </p:tgtEl>
                                        <p:attrNameLst>
                                          <p:attrName>style.visibility</p:attrName>
                                        </p:attrNameLst>
                                      </p:cBhvr>
                                      <p:to>
                                        <p:strVal val="visible"/>
                                      </p:to>
                                    </p:set>
                                    <p:animEffect transition="in" filter="fade">
                                      <p:cBhvr>
                                        <p:cTn id="7" dur="500"/>
                                        <p:tgtEl>
                                          <p:spTgt spid="6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43"/>
                                        </p:tgtEl>
                                        <p:attrNameLst>
                                          <p:attrName>style.visibility</p:attrName>
                                        </p:attrNameLst>
                                      </p:cBhvr>
                                      <p:to>
                                        <p:strVal val="visible"/>
                                      </p:to>
                                    </p:set>
                                    <p:animEffect transition="in" filter="fade">
                                      <p:cBhvr>
                                        <p:cTn id="11" dur="500"/>
                                        <p:tgtEl>
                                          <p:spTgt spid="643"/>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644"/>
                                        </p:tgtEl>
                                        <p:attrNameLst>
                                          <p:attrName>style.visibility</p:attrName>
                                        </p:attrNameLst>
                                      </p:cBhvr>
                                      <p:to>
                                        <p:strVal val="visible"/>
                                      </p:to>
                                    </p:set>
                                    <p:anim calcmode="lin" valueType="num">
                                      <p:cBhvr additive="base">
                                        <p:cTn id="15" dur="500"/>
                                        <p:tgtEl>
                                          <p:spTgt spid="64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23"/>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3.	Lēmumu pieņemšana</a:t>
            </a:r>
            <a:endParaRPr sz="1400" b="0" i="0" u="none" strike="noStrike" cap="none">
              <a:solidFill>
                <a:srgbClr val="000000"/>
              </a:solidFill>
              <a:latin typeface="Arial"/>
              <a:ea typeface="Arial"/>
              <a:cs typeface="Arial"/>
              <a:sym typeface="Arial"/>
            </a:endParaRPr>
          </a:p>
        </p:txBody>
      </p:sp>
      <p:sp>
        <p:nvSpPr>
          <p:cNvPr id="652" name="Google Shape;652;p23"/>
          <p:cNvSpPr txBox="1"/>
          <p:nvPr/>
        </p:nvSpPr>
        <p:spPr>
          <a:xfrm>
            <a:off x="938056" y="1409700"/>
            <a:ext cx="17121344" cy="62966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43255"/>
                </a:solidFill>
                <a:latin typeface="Calibri"/>
                <a:ea typeface="Calibri"/>
                <a:cs typeface="Calibri"/>
                <a:sym typeface="Calibri"/>
              </a:rPr>
              <a:t>3.5. Sarežģītu lēmumu pieņemšana un lēmumu pieņemšanas rīki</a:t>
            </a:r>
            <a:endParaRPr sz="2500" b="0" i="0" u="none" strike="noStrike" cap="none">
              <a:solidFill>
                <a:srgbClr val="002060"/>
              </a:solidFill>
              <a:latin typeface="Tahoma"/>
              <a:ea typeface="Tahoma"/>
              <a:cs typeface="Tahoma"/>
              <a:sym typeface="Tahoma"/>
            </a:endParaRPr>
          </a:p>
        </p:txBody>
      </p:sp>
      <p:sp>
        <p:nvSpPr>
          <p:cNvPr id="653" name="Google Shape;653;p23"/>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nav atbildīga par tajā ietvertās informācijas iespējamo izmantošanu.</a:t>
            </a:r>
            <a:endParaRPr sz="1400" b="0" i="0" u="none" strike="noStrike" cap="none">
              <a:solidFill>
                <a:schemeClr val="lt1"/>
              </a:solidFill>
              <a:latin typeface="Arial"/>
              <a:ea typeface="Arial"/>
              <a:cs typeface="Arial"/>
              <a:sym typeface="Arial"/>
            </a:endParaRPr>
          </a:p>
        </p:txBody>
      </p:sp>
      <p:pic>
        <p:nvPicPr>
          <p:cNvPr id="654" name="Google Shape;654;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655" name="Google Shape;655;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656" name="Google Shape;656;p23"/>
          <p:cNvSpPr txBox="1"/>
          <p:nvPr/>
        </p:nvSpPr>
        <p:spPr>
          <a:xfrm>
            <a:off x="6128861" y="2026660"/>
            <a:ext cx="603027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2060"/>
                </a:solidFill>
                <a:latin typeface="Calibri"/>
                <a:ea typeface="Calibri"/>
                <a:cs typeface="Calibri"/>
                <a:sym typeface="Calibri"/>
              </a:rPr>
              <a:t>Faktori, kas veicina reālās dzīves sarežģītību</a:t>
            </a:r>
            <a:endParaRPr sz="2000" b="1" i="0" u="none" strike="noStrike" cap="none">
              <a:solidFill>
                <a:schemeClr val="dk1"/>
              </a:solidFill>
              <a:latin typeface="Times New Roman"/>
              <a:ea typeface="Times New Roman"/>
              <a:cs typeface="Times New Roman"/>
              <a:sym typeface="Times New Roman"/>
            </a:endParaRPr>
          </a:p>
        </p:txBody>
      </p:sp>
      <p:grpSp>
        <p:nvGrpSpPr>
          <p:cNvPr id="657" name="Google Shape;657;p23"/>
          <p:cNvGrpSpPr/>
          <p:nvPr/>
        </p:nvGrpSpPr>
        <p:grpSpPr>
          <a:xfrm>
            <a:off x="230776" y="2759562"/>
            <a:ext cx="17826447" cy="5485060"/>
            <a:chOff x="2176" y="103242"/>
            <a:chExt cx="17826447" cy="5485060"/>
          </a:xfrm>
        </p:grpSpPr>
        <p:sp>
          <p:nvSpPr>
            <p:cNvPr id="658" name="Google Shape;658;p23"/>
            <p:cNvSpPr/>
            <p:nvPr/>
          </p:nvSpPr>
          <p:spPr>
            <a:xfrm>
              <a:off x="2176" y="103242"/>
              <a:ext cx="2742530" cy="1645518"/>
            </a:xfrm>
            <a:prstGeom prst="rect">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23"/>
            <p:cNvSpPr txBox="1"/>
            <p:nvPr/>
          </p:nvSpPr>
          <p:spPr>
            <a:xfrm>
              <a:off x="2176" y="103242"/>
              <a:ext cx="2742530" cy="164551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i="0" u="none" strike="noStrike" cap="none">
                  <a:solidFill>
                    <a:schemeClr val="lt1"/>
                  </a:solidFill>
                  <a:latin typeface="Calibri"/>
                  <a:ea typeface="Calibri"/>
                  <a:cs typeface="Calibri"/>
                  <a:sym typeface="Calibri"/>
                </a:rPr>
                <a:t>Problēmas, kas nav pakļaujamas klasiskajai lēmumu teorijai</a:t>
              </a:r>
              <a:endParaRPr sz="2000" b="1" i="0" u="none" strike="noStrike" cap="none">
                <a:solidFill>
                  <a:schemeClr val="lt1"/>
                </a:solidFill>
                <a:latin typeface="Calibri"/>
                <a:ea typeface="Calibri"/>
                <a:cs typeface="Calibri"/>
                <a:sym typeface="Calibri"/>
              </a:endParaRPr>
            </a:p>
          </p:txBody>
        </p:sp>
        <p:sp>
          <p:nvSpPr>
            <p:cNvPr id="660" name="Google Shape;660;p23"/>
            <p:cNvSpPr/>
            <p:nvPr/>
          </p:nvSpPr>
          <p:spPr>
            <a:xfrm>
              <a:off x="3018959" y="103242"/>
              <a:ext cx="2742530" cy="1645518"/>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23"/>
            <p:cNvSpPr txBox="1"/>
            <p:nvPr/>
          </p:nvSpPr>
          <p:spPr>
            <a:xfrm>
              <a:off x="3018959" y="103242"/>
              <a:ext cx="2742530" cy="164551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i="0" u="none" strike="noStrike" cap="none">
                  <a:solidFill>
                    <a:schemeClr val="lt1"/>
                  </a:solidFill>
                  <a:latin typeface="Calibri"/>
                  <a:ea typeface="Calibri"/>
                  <a:cs typeface="Calibri"/>
                  <a:sym typeface="Calibri"/>
                </a:rPr>
                <a:t>Būtiskas jomas nenoteiktības</a:t>
              </a:r>
              <a:endParaRPr sz="2000" b="1" i="0" u="none" strike="noStrike" cap="none">
                <a:solidFill>
                  <a:schemeClr val="lt1"/>
                </a:solidFill>
                <a:latin typeface="Calibri"/>
                <a:ea typeface="Calibri"/>
                <a:cs typeface="Calibri"/>
                <a:sym typeface="Calibri"/>
              </a:endParaRPr>
            </a:p>
          </p:txBody>
        </p:sp>
        <p:sp>
          <p:nvSpPr>
            <p:cNvPr id="662" name="Google Shape;662;p23"/>
            <p:cNvSpPr/>
            <p:nvPr/>
          </p:nvSpPr>
          <p:spPr>
            <a:xfrm>
              <a:off x="6035743" y="103242"/>
              <a:ext cx="2742530" cy="1645518"/>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23"/>
            <p:cNvSpPr txBox="1"/>
            <p:nvPr/>
          </p:nvSpPr>
          <p:spPr>
            <a:xfrm>
              <a:off x="6035743" y="103242"/>
              <a:ext cx="2742530" cy="164551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i="0" u="none" strike="noStrike" cap="none">
                  <a:solidFill>
                    <a:schemeClr val="lt1"/>
                  </a:solidFill>
                  <a:latin typeface="Calibri"/>
                  <a:ea typeface="Calibri"/>
                  <a:cs typeface="Calibri"/>
                  <a:sym typeface="Calibri"/>
                </a:rPr>
                <a:t>Unikāli lēmumi</a:t>
              </a:r>
              <a:endParaRPr sz="2000" b="1" i="0" u="none" strike="noStrike" cap="none">
                <a:solidFill>
                  <a:schemeClr val="lt1"/>
                </a:solidFill>
                <a:latin typeface="Calibri"/>
                <a:ea typeface="Calibri"/>
                <a:cs typeface="Calibri"/>
                <a:sym typeface="Calibri"/>
              </a:endParaRPr>
            </a:p>
          </p:txBody>
        </p:sp>
        <p:sp>
          <p:nvSpPr>
            <p:cNvPr id="664" name="Google Shape;664;p23"/>
            <p:cNvSpPr/>
            <p:nvPr/>
          </p:nvSpPr>
          <p:spPr>
            <a:xfrm>
              <a:off x="9052526" y="103242"/>
              <a:ext cx="2742530" cy="1645518"/>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23"/>
            <p:cNvSpPr txBox="1"/>
            <p:nvPr/>
          </p:nvSpPr>
          <p:spPr>
            <a:xfrm>
              <a:off x="9052526" y="103242"/>
              <a:ext cx="2742530" cy="164551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i="0" u="none" strike="noStrike" cap="none">
                  <a:solidFill>
                    <a:schemeClr val="lt1"/>
                  </a:solidFill>
                  <a:latin typeface="Calibri"/>
                  <a:ea typeface="Calibri"/>
                  <a:cs typeface="Calibri"/>
                  <a:sym typeface="Calibri"/>
                </a:rPr>
                <a:t>Vairākas ieinteresētās personas un dalībnieki</a:t>
              </a:r>
              <a:endParaRPr sz="2000" b="1" i="0" u="none" strike="noStrike" cap="none">
                <a:solidFill>
                  <a:schemeClr val="lt1"/>
                </a:solidFill>
                <a:latin typeface="Calibri"/>
                <a:ea typeface="Calibri"/>
                <a:cs typeface="Calibri"/>
                <a:sym typeface="Calibri"/>
              </a:endParaRPr>
            </a:p>
          </p:txBody>
        </p:sp>
        <p:sp>
          <p:nvSpPr>
            <p:cNvPr id="666" name="Google Shape;666;p23"/>
            <p:cNvSpPr/>
            <p:nvPr/>
          </p:nvSpPr>
          <p:spPr>
            <a:xfrm>
              <a:off x="12069309" y="103242"/>
              <a:ext cx="2742530" cy="1645518"/>
            </a:xfrm>
            <a:prstGeom prst="rect">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23"/>
            <p:cNvSpPr txBox="1"/>
            <p:nvPr/>
          </p:nvSpPr>
          <p:spPr>
            <a:xfrm>
              <a:off x="12069309" y="103242"/>
              <a:ext cx="2742530" cy="164551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i="0" u="none" strike="noStrike" cap="none">
                  <a:solidFill>
                    <a:schemeClr val="lt1"/>
                  </a:solidFill>
                  <a:latin typeface="Calibri"/>
                  <a:ea typeface="Calibri"/>
                  <a:cs typeface="Calibri"/>
                  <a:sym typeface="Calibri"/>
                </a:rPr>
                <a:t>Nepilnīgas/izkliedētas zināšanas par jomu</a:t>
              </a:r>
              <a:endParaRPr sz="2000" b="1" i="0" u="none" strike="noStrike" cap="none">
                <a:solidFill>
                  <a:schemeClr val="lt1"/>
                </a:solidFill>
                <a:latin typeface="Calibri"/>
                <a:ea typeface="Calibri"/>
                <a:cs typeface="Calibri"/>
                <a:sym typeface="Calibri"/>
              </a:endParaRPr>
            </a:p>
          </p:txBody>
        </p:sp>
        <p:sp>
          <p:nvSpPr>
            <p:cNvPr id="668" name="Google Shape;668;p23"/>
            <p:cNvSpPr/>
            <p:nvPr/>
          </p:nvSpPr>
          <p:spPr>
            <a:xfrm>
              <a:off x="15086093" y="103242"/>
              <a:ext cx="2742530" cy="1645518"/>
            </a:xfrm>
            <a:prstGeom prst="rect">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3"/>
            <p:cNvSpPr txBox="1"/>
            <p:nvPr/>
          </p:nvSpPr>
          <p:spPr>
            <a:xfrm>
              <a:off x="15086093" y="103242"/>
              <a:ext cx="2742530" cy="164551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i="0" u="none" strike="noStrike" cap="none">
                  <a:solidFill>
                    <a:schemeClr val="lt1"/>
                  </a:solidFill>
                  <a:latin typeface="Calibri"/>
                  <a:ea typeface="Calibri"/>
                  <a:cs typeface="Calibri"/>
                  <a:sym typeface="Calibri"/>
                </a:rPr>
                <a:t>Dažādi un pretrunīgi uzskati, mērķi un preferences</a:t>
              </a:r>
              <a:endParaRPr sz="2000" b="1" i="0" u="none" strike="noStrike" cap="none">
                <a:solidFill>
                  <a:schemeClr val="lt1"/>
                </a:solidFill>
                <a:latin typeface="Calibri"/>
                <a:ea typeface="Calibri"/>
                <a:cs typeface="Calibri"/>
                <a:sym typeface="Calibri"/>
              </a:endParaRPr>
            </a:p>
          </p:txBody>
        </p:sp>
        <p:sp>
          <p:nvSpPr>
            <p:cNvPr id="670" name="Google Shape;670;p23"/>
            <p:cNvSpPr/>
            <p:nvPr/>
          </p:nvSpPr>
          <p:spPr>
            <a:xfrm>
              <a:off x="2176" y="2023013"/>
              <a:ext cx="2742530" cy="1645518"/>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23"/>
            <p:cNvSpPr txBox="1"/>
            <p:nvPr/>
          </p:nvSpPr>
          <p:spPr>
            <a:xfrm>
              <a:off x="2176" y="2023013"/>
              <a:ext cx="2742530" cy="164551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i="0" u="none" strike="noStrike" cap="none">
                  <a:solidFill>
                    <a:schemeClr val="lt1"/>
                  </a:solidFill>
                  <a:latin typeface="Calibri"/>
                  <a:ea typeface="Calibri"/>
                  <a:cs typeface="Calibri"/>
                  <a:sym typeface="Calibri"/>
                </a:rPr>
                <a:t>Pārliecības, mērķi, preferences, notikumu varbūtības un sekas var tikt noteiktas endogēni.</a:t>
              </a:r>
              <a:endParaRPr sz="2000" b="1" i="0" u="none" strike="noStrike" cap="none">
                <a:solidFill>
                  <a:schemeClr val="lt1"/>
                </a:solidFill>
                <a:latin typeface="Calibri"/>
                <a:ea typeface="Calibri"/>
                <a:cs typeface="Calibri"/>
                <a:sym typeface="Calibri"/>
              </a:endParaRPr>
            </a:p>
          </p:txBody>
        </p:sp>
        <p:sp>
          <p:nvSpPr>
            <p:cNvPr id="672" name="Google Shape;672;p23"/>
            <p:cNvSpPr/>
            <p:nvPr/>
          </p:nvSpPr>
          <p:spPr>
            <a:xfrm>
              <a:off x="3018959" y="2023013"/>
              <a:ext cx="2742530" cy="1645518"/>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23"/>
            <p:cNvSpPr txBox="1"/>
            <p:nvPr/>
          </p:nvSpPr>
          <p:spPr>
            <a:xfrm>
              <a:off x="3018959" y="2023013"/>
              <a:ext cx="2742530" cy="164551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i="0" u="none" strike="noStrike" cap="none">
                  <a:solidFill>
                    <a:schemeClr val="lt1"/>
                  </a:solidFill>
                  <a:latin typeface="Calibri"/>
                  <a:ea typeface="Calibri"/>
                  <a:cs typeface="Calibri"/>
                  <a:sym typeface="Calibri"/>
                </a:rPr>
                <a:t>Lēmumu pieņēmējs var pilnībā nesaprast, kādas darbības ir iespējamas</a:t>
              </a:r>
              <a:endParaRPr sz="2000" b="1" i="0" u="none" strike="noStrike" cap="none">
                <a:solidFill>
                  <a:schemeClr val="lt1"/>
                </a:solidFill>
                <a:latin typeface="Calibri"/>
                <a:ea typeface="Calibri"/>
                <a:cs typeface="Calibri"/>
                <a:sym typeface="Calibri"/>
              </a:endParaRPr>
            </a:p>
          </p:txBody>
        </p:sp>
        <p:sp>
          <p:nvSpPr>
            <p:cNvPr id="674" name="Google Shape;674;p23"/>
            <p:cNvSpPr/>
            <p:nvPr/>
          </p:nvSpPr>
          <p:spPr>
            <a:xfrm>
              <a:off x="6035743" y="2023013"/>
              <a:ext cx="2742530" cy="1645518"/>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3"/>
            <p:cNvSpPr txBox="1"/>
            <p:nvPr/>
          </p:nvSpPr>
          <p:spPr>
            <a:xfrm>
              <a:off x="6035743" y="2023013"/>
              <a:ext cx="2742530" cy="164551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i="0" u="none" strike="noStrike" cap="none">
                  <a:solidFill>
                    <a:schemeClr val="lt1"/>
                  </a:solidFill>
                  <a:latin typeface="Calibri"/>
                  <a:ea typeface="Calibri"/>
                  <a:cs typeface="Calibri"/>
                  <a:sym typeface="Calibri"/>
                </a:rPr>
                <a:t>Dažas darbības var mainīt lēmumu pieņemšanas situāciju</a:t>
              </a:r>
              <a:endParaRPr sz="2000" b="1" i="0" u="none" strike="noStrike" cap="none">
                <a:solidFill>
                  <a:schemeClr val="lt1"/>
                </a:solidFill>
                <a:latin typeface="Calibri"/>
                <a:ea typeface="Calibri"/>
                <a:cs typeface="Calibri"/>
                <a:sym typeface="Calibri"/>
              </a:endParaRPr>
            </a:p>
          </p:txBody>
        </p:sp>
        <p:sp>
          <p:nvSpPr>
            <p:cNvPr id="676" name="Google Shape;676;p23"/>
            <p:cNvSpPr/>
            <p:nvPr/>
          </p:nvSpPr>
          <p:spPr>
            <a:xfrm>
              <a:off x="9052526" y="2023013"/>
              <a:ext cx="2742530" cy="1645518"/>
            </a:xfrm>
            <a:prstGeom prst="rect">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23"/>
            <p:cNvSpPr txBox="1"/>
            <p:nvPr/>
          </p:nvSpPr>
          <p:spPr>
            <a:xfrm>
              <a:off x="9052526" y="2023013"/>
              <a:ext cx="2742530" cy="164551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i="0" u="none" strike="noStrike" cap="none">
                  <a:solidFill>
                    <a:schemeClr val="lt1"/>
                  </a:solidFill>
                  <a:latin typeface="Calibri"/>
                  <a:ea typeface="Calibri"/>
                  <a:cs typeface="Calibri"/>
                  <a:sym typeface="Calibri"/>
                </a:rPr>
                <a:t>Veiksmes mēru var nebūt, tie var būt pretrunīgi vai neskaidri</a:t>
              </a:r>
              <a:endParaRPr sz="2000" b="1" i="0" u="none" strike="noStrike" cap="none">
                <a:solidFill>
                  <a:schemeClr val="lt1"/>
                </a:solidFill>
                <a:latin typeface="Calibri"/>
                <a:ea typeface="Calibri"/>
                <a:cs typeface="Calibri"/>
                <a:sym typeface="Calibri"/>
              </a:endParaRPr>
            </a:p>
          </p:txBody>
        </p:sp>
        <p:sp>
          <p:nvSpPr>
            <p:cNvPr id="678" name="Google Shape;678;p23"/>
            <p:cNvSpPr/>
            <p:nvPr/>
          </p:nvSpPr>
          <p:spPr>
            <a:xfrm>
              <a:off x="12069309" y="2023013"/>
              <a:ext cx="2742530" cy="1645518"/>
            </a:xfrm>
            <a:prstGeom prst="rect">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23"/>
            <p:cNvSpPr txBox="1"/>
            <p:nvPr/>
          </p:nvSpPr>
          <p:spPr>
            <a:xfrm>
              <a:off x="12069309" y="2023013"/>
              <a:ext cx="2742530" cy="164551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i="0" u="none" strike="noStrike" cap="none">
                  <a:solidFill>
                    <a:schemeClr val="lt1"/>
                  </a:solidFill>
                  <a:latin typeface="Calibri"/>
                  <a:ea typeface="Calibri"/>
                  <a:cs typeface="Calibri"/>
                  <a:sym typeface="Calibri"/>
                </a:rPr>
                <a:t>Darbību sekas var būt atkarīgas no izpildes kvalitātes</a:t>
              </a:r>
              <a:endParaRPr sz="2000" b="1" i="0" u="none" strike="noStrike" cap="none">
                <a:solidFill>
                  <a:schemeClr val="lt1"/>
                </a:solidFill>
                <a:latin typeface="Calibri"/>
                <a:ea typeface="Calibri"/>
                <a:cs typeface="Calibri"/>
                <a:sym typeface="Calibri"/>
              </a:endParaRPr>
            </a:p>
          </p:txBody>
        </p:sp>
        <p:sp>
          <p:nvSpPr>
            <p:cNvPr id="680" name="Google Shape;680;p23"/>
            <p:cNvSpPr/>
            <p:nvPr/>
          </p:nvSpPr>
          <p:spPr>
            <a:xfrm>
              <a:off x="15086093" y="2023013"/>
              <a:ext cx="2742530" cy="1645518"/>
            </a:xfrm>
            <a:prstGeom prst="rect">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23"/>
            <p:cNvSpPr txBox="1"/>
            <p:nvPr/>
          </p:nvSpPr>
          <p:spPr>
            <a:xfrm>
              <a:off x="15086093" y="2023013"/>
              <a:ext cx="2742530" cy="164551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1800" b="1" i="0" u="none" strike="noStrike" cap="none">
                  <a:solidFill>
                    <a:schemeClr val="lt1"/>
                  </a:solidFill>
                  <a:latin typeface="Calibri"/>
                  <a:ea typeface="Calibri"/>
                  <a:cs typeface="Calibri"/>
                  <a:sym typeface="Calibri"/>
                </a:rPr>
                <a:t>Lai darbība būtu veiksmīga, var būt nepieciešams plašs un nepārtraukts dialogs ar attiecīgajām ieinteresētajām personām.</a:t>
              </a:r>
              <a:endParaRPr sz="1800" b="1" i="0" u="none" strike="noStrike" cap="none">
                <a:solidFill>
                  <a:schemeClr val="lt1"/>
                </a:solidFill>
                <a:latin typeface="Calibri"/>
                <a:ea typeface="Calibri"/>
                <a:cs typeface="Calibri"/>
                <a:sym typeface="Calibri"/>
              </a:endParaRPr>
            </a:p>
          </p:txBody>
        </p:sp>
        <p:sp>
          <p:nvSpPr>
            <p:cNvPr id="682" name="Google Shape;682;p23"/>
            <p:cNvSpPr/>
            <p:nvPr/>
          </p:nvSpPr>
          <p:spPr>
            <a:xfrm>
              <a:off x="3018959" y="3942784"/>
              <a:ext cx="2742530" cy="1645518"/>
            </a:xfrm>
            <a:prstGeom prst="rect">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23"/>
            <p:cNvSpPr txBox="1"/>
            <p:nvPr/>
          </p:nvSpPr>
          <p:spPr>
            <a:xfrm>
              <a:off x="3018959" y="3942784"/>
              <a:ext cx="2742530" cy="164551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i="0" u="none" strike="noStrike" cap="none">
                  <a:solidFill>
                    <a:schemeClr val="lt1"/>
                  </a:solidFill>
                  <a:latin typeface="Calibri"/>
                  <a:ea typeface="Calibri"/>
                  <a:cs typeface="Calibri"/>
                  <a:sym typeface="Calibri"/>
                </a:rPr>
                <a:t>Lai gūtu panākumus, pirms galīgā lēmuma pieņemšanas var būt nepieciešams uzņemties iepriekšējas saistības.</a:t>
              </a:r>
              <a:endParaRPr sz="2000" b="1" i="0" u="none" strike="noStrike" cap="none">
                <a:solidFill>
                  <a:schemeClr val="lt1"/>
                </a:solidFill>
                <a:latin typeface="Calibri"/>
                <a:ea typeface="Calibri"/>
                <a:cs typeface="Calibri"/>
                <a:sym typeface="Calibri"/>
              </a:endParaRPr>
            </a:p>
          </p:txBody>
        </p:sp>
        <p:sp>
          <p:nvSpPr>
            <p:cNvPr id="684" name="Google Shape;684;p23"/>
            <p:cNvSpPr/>
            <p:nvPr/>
          </p:nvSpPr>
          <p:spPr>
            <a:xfrm>
              <a:off x="6035743" y="3942784"/>
              <a:ext cx="2742530" cy="1645518"/>
            </a:xfrm>
            <a:prstGeom prst="rect">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23"/>
            <p:cNvSpPr txBox="1"/>
            <p:nvPr/>
          </p:nvSpPr>
          <p:spPr>
            <a:xfrm>
              <a:off x="6035743" y="3942784"/>
              <a:ext cx="2742530" cy="164551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i="0" u="none" strike="noStrike" cap="none">
                  <a:solidFill>
                    <a:schemeClr val="lt1"/>
                  </a:solidFill>
                  <a:latin typeface="Calibri"/>
                  <a:ea typeface="Calibri"/>
                  <a:cs typeface="Calibri"/>
                  <a:sym typeface="Calibri"/>
                </a:rPr>
                <a:t>Lēmumu sekas var izpausties lēni</a:t>
              </a:r>
              <a:endParaRPr sz="2000" b="1" i="0" u="none" strike="noStrike" cap="none">
                <a:solidFill>
                  <a:schemeClr val="lt1"/>
                </a:solidFill>
                <a:latin typeface="Calibri"/>
                <a:ea typeface="Calibri"/>
                <a:cs typeface="Calibri"/>
                <a:sym typeface="Calibri"/>
              </a:endParaRPr>
            </a:p>
          </p:txBody>
        </p:sp>
        <p:sp>
          <p:nvSpPr>
            <p:cNvPr id="686" name="Google Shape;686;p23"/>
            <p:cNvSpPr/>
            <p:nvPr/>
          </p:nvSpPr>
          <p:spPr>
            <a:xfrm>
              <a:off x="9052526" y="3942784"/>
              <a:ext cx="2742530" cy="1645518"/>
            </a:xfrm>
            <a:prstGeom prst="rect">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23"/>
            <p:cNvSpPr txBox="1"/>
            <p:nvPr/>
          </p:nvSpPr>
          <p:spPr>
            <a:xfrm>
              <a:off x="9052526" y="3942784"/>
              <a:ext cx="2742530" cy="164551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i="0" u="none" strike="noStrike" cap="none">
                  <a:solidFill>
                    <a:schemeClr val="lt1"/>
                  </a:solidFill>
                  <a:latin typeface="Calibri"/>
                  <a:ea typeface="Calibri"/>
                  <a:cs typeface="Calibri"/>
                  <a:sym typeface="Calibri"/>
                </a:rPr>
                <a:t>Lēmumu pieņēmēji var ietekmēt lēmumu sekas</a:t>
              </a:r>
              <a:endParaRPr sz="2000" b="1" i="0" u="none" strike="noStrike" cap="none">
                <a:solidFill>
                  <a:schemeClr val="lt1"/>
                </a:solidFill>
                <a:latin typeface="Calibri"/>
                <a:ea typeface="Calibri"/>
                <a:cs typeface="Calibri"/>
                <a:sym typeface="Calibri"/>
              </a:endParaRPr>
            </a:p>
          </p:txBody>
        </p:sp>
        <p:sp>
          <p:nvSpPr>
            <p:cNvPr id="688" name="Google Shape;688;p23"/>
            <p:cNvSpPr/>
            <p:nvPr/>
          </p:nvSpPr>
          <p:spPr>
            <a:xfrm>
              <a:off x="12069309" y="3942784"/>
              <a:ext cx="2742530" cy="1645518"/>
            </a:xfrm>
            <a:prstGeom prst="rect">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23"/>
            <p:cNvSpPr txBox="1"/>
            <p:nvPr/>
          </p:nvSpPr>
          <p:spPr>
            <a:xfrm>
              <a:off x="12069309" y="3942784"/>
              <a:ext cx="2742530" cy="164551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i="0" u="none" strike="noStrike" cap="none">
                  <a:solidFill>
                    <a:schemeClr val="lt1"/>
                  </a:solidFill>
                  <a:latin typeface="Calibri"/>
                  <a:ea typeface="Calibri"/>
                  <a:cs typeface="Calibri"/>
                  <a:sym typeface="Calibri"/>
                </a:rPr>
                <a:t>Saprātīgi dalībnieki var viens otru modelēt, lai pieņemtu lēmumu</a:t>
              </a:r>
              <a:endParaRPr sz="2000" b="1" i="0" u="none" strike="noStrike" cap="none">
                <a:solidFill>
                  <a:schemeClr val="lt1"/>
                </a:solidFill>
                <a:latin typeface="Calibri"/>
                <a:ea typeface="Calibri"/>
                <a:cs typeface="Calibri"/>
                <a:sym typeface="Calibri"/>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6"/>
                                        </p:tgtEl>
                                        <p:attrNameLst>
                                          <p:attrName>style.visibility</p:attrName>
                                        </p:attrNameLst>
                                      </p:cBhvr>
                                      <p:to>
                                        <p:strVal val="visible"/>
                                      </p:to>
                                    </p:set>
                                    <p:animEffect transition="in" filter="fade">
                                      <p:cBhvr>
                                        <p:cTn id="7" dur="500"/>
                                        <p:tgtEl>
                                          <p:spTgt spid="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24"/>
          <p:cNvSpPr txBox="1"/>
          <p:nvPr/>
        </p:nvSpPr>
        <p:spPr>
          <a:xfrm>
            <a:off x="5791200" y="647700"/>
            <a:ext cx="120605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4.	Radoša un ar tehnoloģijām uzlabota lēmumu pieņemšana</a:t>
            </a:r>
            <a:endParaRPr sz="1400" b="0" i="0" u="none" strike="noStrike" cap="none">
              <a:solidFill>
                <a:srgbClr val="000000"/>
              </a:solidFill>
              <a:latin typeface="Arial"/>
              <a:ea typeface="Arial"/>
              <a:cs typeface="Arial"/>
              <a:sym typeface="Arial"/>
            </a:endParaRPr>
          </a:p>
        </p:txBody>
      </p:sp>
      <p:sp>
        <p:nvSpPr>
          <p:cNvPr id="696" name="Google Shape;696;p24"/>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nav atbildīga par tajā ietvertās informācijas iespējamo izmantošanu.</a:t>
            </a:r>
            <a:endParaRPr sz="1400" b="0" i="0" u="none" strike="noStrike" cap="none">
              <a:solidFill>
                <a:schemeClr val="lt1"/>
              </a:solidFill>
              <a:latin typeface="Arial"/>
              <a:ea typeface="Arial"/>
              <a:cs typeface="Arial"/>
              <a:sym typeface="Arial"/>
            </a:endParaRPr>
          </a:p>
        </p:txBody>
      </p:sp>
      <p:pic>
        <p:nvPicPr>
          <p:cNvPr id="697" name="Google Shape;697;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698" name="Google Shape;698;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699" name="Google Shape;699;p24"/>
          <p:cNvSpPr/>
          <p:nvPr/>
        </p:nvSpPr>
        <p:spPr>
          <a:xfrm>
            <a:off x="4541293" y="3650724"/>
            <a:ext cx="9205414" cy="2985552"/>
          </a:xfrm>
          <a:prstGeom prst="horizontalScroll">
            <a:avLst>
              <a:gd name="adj" fmla="val 12500"/>
            </a:avLst>
          </a:prstGeom>
          <a:solidFill>
            <a:srgbClr val="152D54"/>
          </a:solid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8000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Calibri"/>
                <a:ea typeface="Calibri"/>
                <a:cs typeface="Calibri"/>
                <a:sym typeface="Calibri"/>
              </a:rPr>
              <a:t>"Nekautrējieties un nepieaiciniet iedvesmu, bet dodieties tai pakaļ ar nūju, un, ja jūs to nesaņemsiet, jūs tomēr saņemsiet kaut ko, kas būs ļoti līdzīgs iedvesmai."</a:t>
            </a:r>
            <a:endParaRPr sz="2800" b="0" i="0" u="none" strike="noStrike" cap="none">
              <a:solidFill>
                <a:schemeClr val="lt1"/>
              </a:solidFill>
              <a:latin typeface="Calibri"/>
              <a:ea typeface="Calibri"/>
              <a:cs typeface="Calibri"/>
              <a:sym typeface="Calibri"/>
            </a:endParaRPr>
          </a:p>
          <a:p>
            <a:pPr marL="1800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18000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Calibri"/>
                <a:ea typeface="Calibri"/>
                <a:cs typeface="Calibri"/>
                <a:sym typeface="Calibri"/>
              </a:rPr>
              <a:t>Jack London</a:t>
            </a:r>
            <a:endParaRPr sz="2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9"/>
                                        </p:tgtEl>
                                        <p:attrNameLst>
                                          <p:attrName>style.visibility</p:attrName>
                                        </p:attrNameLst>
                                      </p:cBhvr>
                                      <p:to>
                                        <p:strVal val="visible"/>
                                      </p:to>
                                    </p:set>
                                    <p:animEffect transition="in" filter="fade">
                                      <p:cBhvr>
                                        <p:cTn id="7" dur="500"/>
                                        <p:tgtEl>
                                          <p:spTgt spid="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25"/>
          <p:cNvSpPr txBox="1"/>
          <p:nvPr/>
        </p:nvSpPr>
        <p:spPr>
          <a:xfrm>
            <a:off x="5829300" y="647700"/>
            <a:ext cx="12060600" cy="320700"/>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4.	Radoša un ar tehnoloģijām uzlabota lēmumu pieņemšana</a:t>
            </a:r>
            <a:endParaRPr sz="1400" b="0" i="0" u="none" strike="noStrike" cap="none">
              <a:solidFill>
                <a:srgbClr val="000000"/>
              </a:solidFill>
              <a:latin typeface="Arial"/>
              <a:ea typeface="Arial"/>
              <a:cs typeface="Arial"/>
              <a:sym typeface="Arial"/>
            </a:endParaRPr>
          </a:p>
        </p:txBody>
      </p:sp>
      <p:sp>
        <p:nvSpPr>
          <p:cNvPr id="706" name="Google Shape;706;p25"/>
          <p:cNvSpPr txBox="1"/>
          <p:nvPr/>
        </p:nvSpPr>
        <p:spPr>
          <a:xfrm>
            <a:off x="266700" y="9563100"/>
            <a:ext cx="12573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nav atbildīga par tajā ietvertās informācijas iespējamo izmantošanu.</a:t>
            </a:r>
            <a:endParaRPr sz="1400" b="0" i="0" u="none" strike="noStrike" cap="none">
              <a:solidFill>
                <a:schemeClr val="lt1"/>
              </a:solidFill>
              <a:latin typeface="Arial"/>
              <a:ea typeface="Arial"/>
              <a:cs typeface="Arial"/>
              <a:sym typeface="Arial"/>
            </a:endParaRPr>
          </a:p>
        </p:txBody>
      </p:sp>
      <p:pic>
        <p:nvPicPr>
          <p:cNvPr id="707" name="Google Shape;707;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08514" y="8943014"/>
            <a:ext cx="1684513" cy="481167"/>
          </a:xfrm>
          <a:prstGeom prst="rect">
            <a:avLst/>
          </a:prstGeom>
          <a:noFill/>
          <a:ln>
            <a:noFill/>
          </a:ln>
        </p:spPr>
      </p:pic>
      <p:pic>
        <p:nvPicPr>
          <p:cNvPr id="708" name="Google Shape;708;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6700" y="8912117"/>
            <a:ext cx="1066800" cy="512064"/>
          </a:xfrm>
          <a:prstGeom prst="rect">
            <a:avLst/>
          </a:prstGeom>
          <a:noFill/>
          <a:ln>
            <a:noFill/>
          </a:ln>
        </p:spPr>
      </p:pic>
      <p:sp>
        <p:nvSpPr>
          <p:cNvPr id="709" name="Google Shape;709;p25"/>
          <p:cNvSpPr txBox="1"/>
          <p:nvPr/>
        </p:nvSpPr>
        <p:spPr>
          <a:xfrm>
            <a:off x="6134100" y="1364300"/>
            <a:ext cx="5395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2060"/>
                </a:solidFill>
                <a:latin typeface="Calibri"/>
                <a:ea typeface="Calibri"/>
                <a:cs typeface="Calibri"/>
                <a:sym typeface="Calibri"/>
              </a:rPr>
              <a:t>Personīgie izaicinājumi radošumam</a:t>
            </a:r>
            <a:endParaRPr sz="3200" b="0" i="0" u="none" strike="noStrike" cap="none">
              <a:solidFill>
                <a:schemeClr val="dk1"/>
              </a:solidFill>
              <a:latin typeface="Times New Roman"/>
              <a:ea typeface="Times New Roman"/>
              <a:cs typeface="Times New Roman"/>
              <a:sym typeface="Times New Roman"/>
            </a:endParaRPr>
          </a:p>
        </p:txBody>
      </p:sp>
      <p:sp>
        <p:nvSpPr>
          <p:cNvPr id="710" name="Google Shape;710;p25"/>
          <p:cNvSpPr txBox="1"/>
          <p:nvPr/>
        </p:nvSpPr>
        <p:spPr>
          <a:xfrm>
            <a:off x="7710986" y="7962900"/>
            <a:ext cx="105771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2060"/>
                </a:solidFill>
                <a:latin typeface="Calibri"/>
                <a:ea typeface="Calibri"/>
                <a:cs typeface="Calibri"/>
                <a:sym typeface="Calibri"/>
              </a:rPr>
              <a:t>Avots: Gibson, J., Ivancevich, J., Donnelly, J., &amp; Konopaske, R. (2012). Organizācijas: Behavior, Structure, Processes. New York: McGraw-Hill.</a:t>
            </a:r>
            <a:endParaRPr sz="1800" b="0" i="0" u="none" strike="noStrike" cap="none">
              <a:solidFill>
                <a:schemeClr val="dk1"/>
              </a:solidFill>
              <a:latin typeface="Times New Roman"/>
              <a:ea typeface="Times New Roman"/>
              <a:cs typeface="Times New Roman"/>
              <a:sym typeface="Times New Roman"/>
            </a:endParaRPr>
          </a:p>
        </p:txBody>
      </p:sp>
      <p:grpSp>
        <p:nvGrpSpPr>
          <p:cNvPr id="711" name="Google Shape;711;p25"/>
          <p:cNvGrpSpPr/>
          <p:nvPr/>
        </p:nvGrpSpPr>
        <p:grpSpPr>
          <a:xfrm>
            <a:off x="195651" y="3301479"/>
            <a:ext cx="17971241" cy="4222388"/>
            <a:chOff x="5151" y="977379"/>
            <a:chExt cx="17971241" cy="4222388"/>
          </a:xfrm>
        </p:grpSpPr>
        <p:sp>
          <p:nvSpPr>
            <p:cNvPr id="712" name="Google Shape;712;p25"/>
            <p:cNvSpPr/>
            <p:nvPr/>
          </p:nvSpPr>
          <p:spPr>
            <a:xfrm>
              <a:off x="239403" y="1231152"/>
              <a:ext cx="5622042" cy="1756888"/>
            </a:xfrm>
            <a:prstGeom prst="rect">
              <a:avLst/>
            </a:prstGeom>
            <a:solidFill>
              <a:srgbClr val="CBCED6">
                <a:alpha val="40000"/>
              </a:srgbClr>
            </a:solidFill>
            <a:ln w="9525"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25"/>
            <p:cNvSpPr txBox="1"/>
            <p:nvPr/>
          </p:nvSpPr>
          <p:spPr>
            <a:xfrm>
              <a:off x="239403" y="1231152"/>
              <a:ext cx="5622042" cy="1756888"/>
            </a:xfrm>
            <a:prstGeom prst="rect">
              <a:avLst/>
            </a:prstGeom>
            <a:noFill/>
            <a:ln>
              <a:noFill/>
            </a:ln>
          </p:spPr>
          <p:txBody>
            <a:bodyPr spcFirstLastPara="1" wrap="square" lIns="11899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Iziet no biroja. Pusdienu laikā pastaigājieties parkā vai tirdzniecības centrā. Dodiet savam prātam iespēju iedziļināties problēmā vai jautājumā. Šajā klusajā domāšanas laikā centieties līdz minimumam samazināt telefona zvanus, īsziņas un citas darbības, kas novērš uzmanību.</a:t>
              </a:r>
              <a:endParaRPr sz="1900" b="0" i="0" u="none" strike="noStrike" cap="none">
                <a:solidFill>
                  <a:schemeClr val="dk1"/>
                </a:solidFill>
                <a:latin typeface="Calibri"/>
                <a:ea typeface="Calibri"/>
                <a:cs typeface="Calibri"/>
                <a:sym typeface="Calibri"/>
              </a:endParaRPr>
            </a:p>
          </p:txBody>
        </p:sp>
        <p:sp>
          <p:nvSpPr>
            <p:cNvPr id="714" name="Google Shape;714;p25"/>
            <p:cNvSpPr/>
            <p:nvPr/>
          </p:nvSpPr>
          <p:spPr>
            <a:xfrm>
              <a:off x="5151" y="977379"/>
              <a:ext cx="1229821" cy="1844732"/>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25"/>
            <p:cNvSpPr/>
            <p:nvPr/>
          </p:nvSpPr>
          <p:spPr>
            <a:xfrm>
              <a:off x="6296876" y="1231152"/>
              <a:ext cx="5622042" cy="1756888"/>
            </a:xfrm>
            <a:prstGeom prst="rect">
              <a:avLst/>
            </a:prstGeom>
            <a:solidFill>
              <a:srgbClr val="CBCED6">
                <a:alpha val="40000"/>
              </a:srgbClr>
            </a:solidFill>
            <a:ln w="9525"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25"/>
            <p:cNvSpPr txBox="1"/>
            <p:nvPr/>
          </p:nvSpPr>
          <p:spPr>
            <a:xfrm>
              <a:off x="6296876" y="1231152"/>
              <a:ext cx="5622042" cy="1756888"/>
            </a:xfrm>
            <a:prstGeom prst="rect">
              <a:avLst/>
            </a:prstGeom>
            <a:noFill/>
            <a:ln>
              <a:noFill/>
            </a:ln>
          </p:spPr>
          <p:txBody>
            <a:bodyPr spcFirstLastPara="1" wrap="square" lIns="11899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Esiet bērnišķīgi. Mēģiniet paskatīties uz problēmu kā bērns. Daži uzskata, ka šāda svaiga pieeja ir vissvarīgākie vārti, lai sāktu domāt nestandarta veidā, jo tā atbrīvo prātu no ierastās "pieaugušo" domāšanas.</a:t>
              </a:r>
              <a:endParaRPr sz="1900" b="0" i="0" u="none" strike="noStrike" cap="none">
                <a:solidFill>
                  <a:schemeClr val="dk1"/>
                </a:solidFill>
                <a:latin typeface="Calibri"/>
                <a:ea typeface="Calibri"/>
                <a:cs typeface="Calibri"/>
                <a:sym typeface="Calibri"/>
              </a:endParaRPr>
            </a:p>
          </p:txBody>
        </p:sp>
        <p:sp>
          <p:nvSpPr>
            <p:cNvPr id="717" name="Google Shape;717;p25"/>
            <p:cNvSpPr/>
            <p:nvPr/>
          </p:nvSpPr>
          <p:spPr>
            <a:xfrm>
              <a:off x="6062625" y="977379"/>
              <a:ext cx="1229821" cy="1844732"/>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25"/>
            <p:cNvSpPr/>
            <p:nvPr/>
          </p:nvSpPr>
          <p:spPr>
            <a:xfrm>
              <a:off x="12354350" y="1231152"/>
              <a:ext cx="5622042" cy="1756888"/>
            </a:xfrm>
            <a:prstGeom prst="rect">
              <a:avLst/>
            </a:prstGeom>
            <a:solidFill>
              <a:srgbClr val="CBCED6">
                <a:alpha val="40000"/>
              </a:srgbClr>
            </a:solidFill>
            <a:ln w="9525"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25"/>
            <p:cNvSpPr txBox="1"/>
            <p:nvPr/>
          </p:nvSpPr>
          <p:spPr>
            <a:xfrm>
              <a:off x="12354350" y="1231152"/>
              <a:ext cx="5622042" cy="1756888"/>
            </a:xfrm>
            <a:prstGeom prst="rect">
              <a:avLst/>
            </a:prstGeom>
            <a:noFill/>
            <a:ln>
              <a:noFill/>
            </a:ln>
          </p:spPr>
          <p:txBody>
            <a:bodyPr spcFirstLastPara="1" wrap="square" lIns="11899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Esi drosminieks. Labākās idejas un lēmumus bieži vien pieņem tie, kam nerūp, ko par viņiem domā citi.</a:t>
              </a:r>
              <a:endParaRPr sz="1900" b="0" i="0" u="none" strike="noStrike" cap="none">
                <a:solidFill>
                  <a:schemeClr val="dk1"/>
                </a:solidFill>
                <a:latin typeface="Calibri"/>
                <a:ea typeface="Calibri"/>
                <a:cs typeface="Calibri"/>
                <a:sym typeface="Calibri"/>
              </a:endParaRPr>
            </a:p>
          </p:txBody>
        </p:sp>
        <p:sp>
          <p:nvSpPr>
            <p:cNvPr id="720" name="Google Shape;720;p25"/>
            <p:cNvSpPr/>
            <p:nvPr/>
          </p:nvSpPr>
          <p:spPr>
            <a:xfrm>
              <a:off x="12120098" y="977379"/>
              <a:ext cx="1229821" cy="1844732"/>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25"/>
            <p:cNvSpPr/>
            <p:nvPr/>
          </p:nvSpPr>
          <p:spPr>
            <a:xfrm>
              <a:off x="239403" y="3442879"/>
              <a:ext cx="5622042" cy="1756888"/>
            </a:xfrm>
            <a:prstGeom prst="rect">
              <a:avLst/>
            </a:prstGeom>
            <a:solidFill>
              <a:srgbClr val="CBCED6">
                <a:alpha val="40000"/>
              </a:srgbClr>
            </a:solidFill>
            <a:ln w="9525"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25"/>
            <p:cNvSpPr txBox="1"/>
            <p:nvPr/>
          </p:nvSpPr>
          <p:spPr>
            <a:xfrm>
              <a:off x="239403" y="3442879"/>
              <a:ext cx="5622042" cy="1756888"/>
            </a:xfrm>
            <a:prstGeom prst="rect">
              <a:avLst/>
            </a:prstGeom>
            <a:noFill/>
            <a:ln>
              <a:noFill/>
            </a:ln>
          </p:spPr>
          <p:txBody>
            <a:bodyPr spcFirstLastPara="1" wrap="square" lIns="11899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Pārtrauciet rutīnu. Novietojiet automašīnu citā ēkas pusē. Runājiet ar cilvēkiem, kurus labi nepazīstat. Izlasiet žurnālu vai blogu, kas parasti jūs neinteresē. Idejas var nākt no dažādiem avotiem.</a:t>
              </a:r>
              <a:endParaRPr sz="1900" b="0" i="0" u="none" strike="noStrike" cap="none">
                <a:solidFill>
                  <a:schemeClr val="dk1"/>
                </a:solidFill>
                <a:latin typeface="Calibri"/>
                <a:ea typeface="Calibri"/>
                <a:cs typeface="Calibri"/>
                <a:sym typeface="Calibri"/>
              </a:endParaRPr>
            </a:p>
          </p:txBody>
        </p:sp>
        <p:sp>
          <p:nvSpPr>
            <p:cNvPr id="723" name="Google Shape;723;p25"/>
            <p:cNvSpPr/>
            <p:nvPr/>
          </p:nvSpPr>
          <p:spPr>
            <a:xfrm>
              <a:off x="5151" y="3189106"/>
              <a:ext cx="1229821" cy="1844732"/>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25"/>
            <p:cNvSpPr/>
            <p:nvPr/>
          </p:nvSpPr>
          <p:spPr>
            <a:xfrm>
              <a:off x="6296876" y="3442879"/>
              <a:ext cx="5622042" cy="1756888"/>
            </a:xfrm>
            <a:prstGeom prst="rect">
              <a:avLst/>
            </a:prstGeom>
            <a:solidFill>
              <a:srgbClr val="CBCED6">
                <a:alpha val="40000"/>
              </a:srgbClr>
            </a:solidFill>
            <a:ln w="9525"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25"/>
            <p:cNvSpPr txBox="1"/>
            <p:nvPr/>
          </p:nvSpPr>
          <p:spPr>
            <a:xfrm>
              <a:off x="6296876" y="3442879"/>
              <a:ext cx="5622042" cy="1756888"/>
            </a:xfrm>
            <a:prstGeom prst="rect">
              <a:avLst/>
            </a:prstGeom>
            <a:noFill/>
            <a:ln>
              <a:noFill/>
            </a:ln>
          </p:spPr>
          <p:txBody>
            <a:bodyPr spcFirstLastPara="1" wrap="square" lIns="11899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Uzdodiet jautājumu "Kas būtu, ja ... ?" Šis jautājums var rosināt jūsu domas un daudz diskusiju grupā.</a:t>
              </a:r>
              <a:endParaRPr sz="1900" b="0" i="0" u="none" strike="noStrike" cap="none">
                <a:solidFill>
                  <a:schemeClr val="dk1"/>
                </a:solidFill>
                <a:latin typeface="Calibri"/>
                <a:ea typeface="Calibri"/>
                <a:cs typeface="Calibri"/>
                <a:sym typeface="Calibri"/>
              </a:endParaRPr>
            </a:p>
          </p:txBody>
        </p:sp>
        <p:sp>
          <p:nvSpPr>
            <p:cNvPr id="726" name="Google Shape;726;p25"/>
            <p:cNvSpPr/>
            <p:nvPr/>
          </p:nvSpPr>
          <p:spPr>
            <a:xfrm>
              <a:off x="6062625" y="3189106"/>
              <a:ext cx="1229821" cy="1844732"/>
            </a:xfrm>
            <a:prstGeom prst="rect">
              <a:avLst/>
            </a:prstGeom>
            <a:blipFill rotWithShape="1">
              <a:blip r:embed="rId9" cstate="email">
                <a:alphaModFix/>
                <a:extLst>
                  <a:ext uri="{28A0092B-C50C-407E-A947-70E740481C1C}">
                    <a14:useLocalDpi xmlns:a14="http://schemas.microsoft.com/office/drawing/2010/main"/>
                  </a:ext>
                </a:extLst>
              </a:blip>
              <a:stretch>
                <a:fillRect/>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25"/>
            <p:cNvSpPr/>
            <p:nvPr/>
          </p:nvSpPr>
          <p:spPr>
            <a:xfrm>
              <a:off x="12354350" y="3442879"/>
              <a:ext cx="5622042" cy="1756888"/>
            </a:xfrm>
            <a:prstGeom prst="rect">
              <a:avLst/>
            </a:prstGeom>
            <a:solidFill>
              <a:srgbClr val="CBCED6">
                <a:alpha val="40000"/>
              </a:srgbClr>
            </a:solidFill>
            <a:ln w="9525"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25"/>
            <p:cNvSpPr txBox="1"/>
            <p:nvPr/>
          </p:nvSpPr>
          <p:spPr>
            <a:xfrm>
              <a:off x="12354350" y="3442879"/>
              <a:ext cx="5622042" cy="1756888"/>
            </a:xfrm>
            <a:prstGeom prst="rect">
              <a:avLst/>
            </a:prstGeom>
            <a:noFill/>
            <a:ln>
              <a:noFill/>
            </a:ln>
          </p:spPr>
          <p:txBody>
            <a:bodyPr spcFirstLastPara="1" wrap="square" lIns="11899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b="0" i="0" u="none" strike="noStrike" cap="none">
                  <a:solidFill>
                    <a:schemeClr val="dk1"/>
                  </a:solidFill>
                  <a:latin typeface="Calibri"/>
                  <a:ea typeface="Calibri"/>
                  <a:cs typeface="Calibri"/>
                  <a:sym typeface="Calibri"/>
                </a:rPr>
                <a:t>Klausieties. Nevienam nav monopola uz labām idejām. Uzdodiet jautājumus un tad klausieties.</a:t>
              </a:r>
              <a:endParaRPr sz="1900" b="0" i="0" u="none" strike="noStrike" cap="none">
                <a:solidFill>
                  <a:schemeClr val="dk1"/>
                </a:solidFill>
                <a:latin typeface="Calibri"/>
                <a:ea typeface="Calibri"/>
                <a:cs typeface="Calibri"/>
                <a:sym typeface="Calibri"/>
              </a:endParaRPr>
            </a:p>
          </p:txBody>
        </p:sp>
        <p:sp>
          <p:nvSpPr>
            <p:cNvPr id="729" name="Google Shape;729;p25"/>
            <p:cNvSpPr/>
            <p:nvPr/>
          </p:nvSpPr>
          <p:spPr>
            <a:xfrm>
              <a:off x="12120098" y="3189106"/>
              <a:ext cx="1229821" cy="1844732"/>
            </a:xfrm>
            <a:prstGeom prst="rect">
              <a:avLst/>
            </a:prstGeom>
            <a:blipFill rotWithShape="1">
              <a:blip r:embed="rId10" cstate="email">
                <a:alphaModFix/>
                <a:extLst>
                  <a:ext uri="{28A0092B-C50C-407E-A947-70E740481C1C}">
                    <a14:useLocalDpi xmlns:a14="http://schemas.microsoft.com/office/drawing/2010/main"/>
                  </a:ext>
                </a:extLst>
              </a:blip>
              <a:stretch>
                <a:fillRect/>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9"/>
                                        </p:tgtEl>
                                        <p:attrNameLst>
                                          <p:attrName>style.visibility</p:attrName>
                                        </p:attrNameLst>
                                      </p:cBhvr>
                                      <p:to>
                                        <p:strVal val="visible"/>
                                      </p:to>
                                    </p:set>
                                    <p:animEffect transition="in" filter="fade">
                                      <p:cBhvr>
                                        <p:cTn id="7" dur="500"/>
                                        <p:tgtEl>
                                          <p:spTgt spid="70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10"/>
                                        </p:tgtEl>
                                        <p:attrNameLst>
                                          <p:attrName>style.visibility</p:attrName>
                                        </p:attrNameLst>
                                      </p:cBhvr>
                                      <p:to>
                                        <p:strVal val="visible"/>
                                      </p:to>
                                    </p:set>
                                    <p:anim calcmode="lin" valueType="num">
                                      <p:cBhvr additive="base">
                                        <p:cTn id="11" dur="500"/>
                                        <p:tgtEl>
                                          <p:spTgt spid="71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26"/>
          <p:cNvSpPr txBox="1"/>
          <p:nvPr/>
        </p:nvSpPr>
        <p:spPr>
          <a:xfrm>
            <a:off x="5791200" y="495300"/>
            <a:ext cx="120605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4.	Radoša un ar tehnoloģijām uzlabota lēmumu pieņemšana</a:t>
            </a:r>
            <a:endParaRPr sz="1400" b="0" i="0" u="none" strike="noStrike" cap="none">
              <a:solidFill>
                <a:srgbClr val="000000"/>
              </a:solidFill>
              <a:latin typeface="Arial"/>
              <a:ea typeface="Arial"/>
              <a:cs typeface="Arial"/>
              <a:sym typeface="Arial"/>
            </a:endParaRPr>
          </a:p>
        </p:txBody>
      </p:sp>
      <p:sp>
        <p:nvSpPr>
          <p:cNvPr id="736" name="Google Shape;736;p26"/>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nav atbildīga par tajā ietvertās informācijas iespējamo izmantošanu.</a:t>
            </a:r>
            <a:endParaRPr sz="1400" b="0" i="0" u="none" strike="noStrike" cap="none">
              <a:solidFill>
                <a:schemeClr val="lt1"/>
              </a:solidFill>
              <a:latin typeface="Arial"/>
              <a:ea typeface="Arial"/>
              <a:cs typeface="Arial"/>
              <a:sym typeface="Arial"/>
            </a:endParaRPr>
          </a:p>
        </p:txBody>
      </p:sp>
      <p:pic>
        <p:nvPicPr>
          <p:cNvPr id="737" name="Google Shape;737;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738" name="Google Shape;738;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739" name="Google Shape;739;p26"/>
          <p:cNvSpPr txBox="1"/>
          <p:nvPr/>
        </p:nvSpPr>
        <p:spPr>
          <a:xfrm>
            <a:off x="8839200" y="8126968"/>
            <a:ext cx="9205414"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2060"/>
                </a:solidFill>
                <a:latin typeface="Calibri"/>
                <a:ea typeface="Calibri"/>
                <a:cs typeface="Calibri"/>
                <a:sym typeface="Calibri"/>
              </a:rPr>
              <a:t>Avots: </a:t>
            </a:r>
            <a:r>
              <a:rPr lang="en-GB" sz="1400" b="0" i="0" u="sng" strike="noStrike" cap="none">
                <a:solidFill>
                  <a:srgbClr val="00206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https://www.guru99.com/decision-making-tools.html</a:t>
            </a:r>
            <a:endParaRPr sz="1400" b="0" i="0" u="none" strike="noStrike" cap="none">
              <a:solidFill>
                <a:srgbClr val="002060"/>
              </a:solidFill>
              <a:latin typeface="Calibri"/>
              <a:ea typeface="Calibri"/>
              <a:cs typeface="Calibri"/>
              <a:sym typeface="Calibri"/>
            </a:endParaRPr>
          </a:p>
        </p:txBody>
      </p:sp>
      <p:grpSp>
        <p:nvGrpSpPr>
          <p:cNvPr id="740" name="Google Shape;740;p26"/>
          <p:cNvGrpSpPr/>
          <p:nvPr/>
        </p:nvGrpSpPr>
        <p:grpSpPr>
          <a:xfrm>
            <a:off x="2077552" y="2100638"/>
            <a:ext cx="14132894" cy="6056852"/>
            <a:chOff x="1391752" y="5138"/>
            <a:chExt cx="14132894" cy="6056852"/>
          </a:xfrm>
        </p:grpSpPr>
        <p:sp>
          <p:nvSpPr>
            <p:cNvPr id="741" name="Google Shape;741;p26"/>
            <p:cNvSpPr/>
            <p:nvPr/>
          </p:nvSpPr>
          <p:spPr>
            <a:xfrm>
              <a:off x="1391752" y="5138"/>
              <a:ext cx="2453878" cy="1831768"/>
            </a:xfrm>
            <a:prstGeom prst="round2SameRect">
              <a:avLst>
                <a:gd name="adj1" fmla="val 8000"/>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26"/>
            <p:cNvSpPr txBox="1"/>
            <p:nvPr/>
          </p:nvSpPr>
          <p:spPr>
            <a:xfrm>
              <a:off x="1434673" y="48059"/>
              <a:ext cx="2368036" cy="1788847"/>
            </a:xfrm>
            <a:prstGeom prst="rect">
              <a:avLst/>
            </a:prstGeom>
            <a:noFill/>
            <a:ln>
              <a:noFill/>
            </a:ln>
          </p:spPr>
          <p:txBody>
            <a:bodyPr spcFirstLastPara="1" wrap="square" lIns="22850" tIns="68575" rIns="22850" bIns="22850" anchor="t" anchorCtr="0">
              <a:noAutofit/>
            </a:bodyPr>
            <a:lstStyle/>
            <a:p>
              <a:pPr marL="171450" marR="0" lvl="1" indent="-171450" algn="l" rtl="0">
                <a:lnSpc>
                  <a:spcPct val="90000"/>
                </a:lnSpc>
                <a:spcBef>
                  <a:spcPts val="0"/>
                </a:spcBef>
                <a:spcAft>
                  <a:spcPts val="0"/>
                </a:spcAft>
                <a:buClr>
                  <a:srgbClr val="002060"/>
                </a:buClr>
                <a:buSzPts val="1800"/>
                <a:buFont typeface="Arial"/>
                <a:buChar char="•"/>
              </a:pPr>
              <a:r>
                <a:rPr lang="en-GB" sz="1800" b="0" i="0" u="none" strike="noStrike" cap="none">
                  <a:solidFill>
                    <a:srgbClr val="002060"/>
                  </a:solidFill>
                  <a:latin typeface="Calibri"/>
                  <a:ea typeface="Calibri"/>
                  <a:cs typeface="Calibri"/>
                  <a:sym typeface="Calibri"/>
                </a:rPr>
                <a:t>SVID nozīmē stiprās un vājās puses, iespējas un draudi.</a:t>
              </a:r>
              <a:endParaRPr sz="1800" b="0" i="0" u="none" strike="noStrike" cap="none">
                <a:solidFill>
                  <a:schemeClr val="dk1"/>
                </a:solidFill>
                <a:latin typeface="Calibri"/>
                <a:ea typeface="Calibri"/>
                <a:cs typeface="Calibri"/>
                <a:sym typeface="Calibri"/>
              </a:endParaRPr>
            </a:p>
          </p:txBody>
        </p:sp>
        <p:sp>
          <p:nvSpPr>
            <p:cNvPr id="743" name="Google Shape;743;p26"/>
            <p:cNvSpPr/>
            <p:nvPr/>
          </p:nvSpPr>
          <p:spPr>
            <a:xfrm>
              <a:off x="1391752" y="1836906"/>
              <a:ext cx="2453878" cy="787660"/>
            </a:xfrm>
            <a:prstGeom prst="rect">
              <a:avLst/>
            </a:prstGeom>
            <a:solidFill>
              <a:srgbClr val="152D54"/>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26"/>
            <p:cNvSpPr txBox="1"/>
            <p:nvPr/>
          </p:nvSpPr>
          <p:spPr>
            <a:xfrm>
              <a:off x="1391752" y="1836906"/>
              <a:ext cx="1728083" cy="787660"/>
            </a:xfrm>
            <a:prstGeom prst="rect">
              <a:avLst/>
            </a:prstGeom>
            <a:noFill/>
            <a:ln>
              <a:noFill/>
            </a:ln>
          </p:spPr>
          <p:txBody>
            <a:bodyPr spcFirstLastPara="1" wrap="square" lIns="68575" tIns="0" rIns="2285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SVID diagramma</a:t>
              </a:r>
              <a:endParaRPr sz="1800" b="1" i="0" u="none" strike="noStrike" cap="none">
                <a:solidFill>
                  <a:schemeClr val="lt1"/>
                </a:solidFill>
                <a:latin typeface="Calibri"/>
                <a:ea typeface="Calibri"/>
                <a:cs typeface="Calibri"/>
                <a:sym typeface="Calibri"/>
              </a:endParaRPr>
            </a:p>
          </p:txBody>
        </p:sp>
        <p:sp>
          <p:nvSpPr>
            <p:cNvPr id="745" name="Google Shape;745;p26"/>
            <p:cNvSpPr/>
            <p:nvPr/>
          </p:nvSpPr>
          <p:spPr>
            <a:xfrm>
              <a:off x="3189252" y="1962019"/>
              <a:ext cx="858857" cy="858857"/>
            </a:xfrm>
            <a:prstGeom prst="ellipse">
              <a:avLst/>
            </a:prstGeom>
            <a:blipFill rotWithShape="1">
              <a:blip r:embed="rId6" cstate="email">
                <a:alphaModFix/>
                <a:extLst>
                  <a:ext uri="{28A0092B-C50C-407E-A947-70E740481C1C}">
                    <a14:useLocalDpi xmlns:a14="http://schemas.microsoft.com/office/drawing/2010/main"/>
                  </a:ext>
                </a:extLst>
              </a:blip>
              <a:stretch>
                <a:fillRect/>
              </a:stretch>
            </a:blip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26"/>
            <p:cNvSpPr/>
            <p:nvPr/>
          </p:nvSpPr>
          <p:spPr>
            <a:xfrm>
              <a:off x="4260887" y="5138"/>
              <a:ext cx="2453878" cy="1831768"/>
            </a:xfrm>
            <a:prstGeom prst="round2SameRect">
              <a:avLst>
                <a:gd name="adj1" fmla="val 8000"/>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26"/>
            <p:cNvSpPr txBox="1"/>
            <p:nvPr/>
          </p:nvSpPr>
          <p:spPr>
            <a:xfrm>
              <a:off x="4303808" y="48059"/>
              <a:ext cx="2368036" cy="1788847"/>
            </a:xfrm>
            <a:prstGeom prst="rect">
              <a:avLst/>
            </a:prstGeom>
            <a:noFill/>
            <a:ln>
              <a:noFill/>
            </a:ln>
          </p:spPr>
          <p:txBody>
            <a:bodyPr spcFirstLastPara="1" wrap="square" lIns="22850" tIns="68575" rIns="22850" bIns="22850" anchor="t" anchorCtr="0">
              <a:noAutofit/>
            </a:bodyPr>
            <a:lstStyle/>
            <a:p>
              <a:pPr marL="171450" marR="0" lvl="1" indent="-171450" algn="l" rtl="0">
                <a:lnSpc>
                  <a:spcPct val="90000"/>
                </a:lnSpc>
                <a:spcBef>
                  <a:spcPts val="0"/>
                </a:spcBef>
                <a:spcAft>
                  <a:spcPts val="0"/>
                </a:spcAft>
                <a:buClr>
                  <a:srgbClr val="002060"/>
                </a:buClr>
                <a:buSzPts val="1800"/>
                <a:buFont typeface="Arial"/>
                <a:buChar char="•"/>
              </a:pPr>
              <a:r>
                <a:rPr lang="en-GB" sz="1800" b="0" i="0" u="none" strike="noStrike" cap="none">
                  <a:solidFill>
                    <a:srgbClr val="002060"/>
                  </a:solidFill>
                  <a:latin typeface="Calibri"/>
                  <a:ea typeface="Calibri"/>
                  <a:cs typeface="Calibri"/>
                  <a:sym typeface="Calibri"/>
                </a:rPr>
                <a:t>Lēmumu pieņemšanas diagrammas ir diagrammas, kas ļauj iezīmēt pieņemto lēmumu.</a:t>
              </a:r>
              <a:endParaRPr sz="1800" b="0" i="0" u="none" strike="noStrike" cap="none">
                <a:solidFill>
                  <a:schemeClr val="dk1"/>
                </a:solidFill>
                <a:latin typeface="Calibri"/>
                <a:ea typeface="Calibri"/>
                <a:cs typeface="Calibri"/>
                <a:sym typeface="Calibri"/>
              </a:endParaRPr>
            </a:p>
          </p:txBody>
        </p:sp>
        <p:sp>
          <p:nvSpPr>
            <p:cNvPr id="748" name="Google Shape;748;p26"/>
            <p:cNvSpPr/>
            <p:nvPr/>
          </p:nvSpPr>
          <p:spPr>
            <a:xfrm>
              <a:off x="4260887" y="1836906"/>
              <a:ext cx="2453878" cy="787660"/>
            </a:xfrm>
            <a:prstGeom prst="rect">
              <a:avLst/>
            </a:prstGeom>
            <a:solidFill>
              <a:srgbClr val="152D54"/>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26"/>
            <p:cNvSpPr txBox="1"/>
            <p:nvPr/>
          </p:nvSpPr>
          <p:spPr>
            <a:xfrm>
              <a:off x="4260887" y="1836906"/>
              <a:ext cx="1728083" cy="787660"/>
            </a:xfrm>
            <a:prstGeom prst="rect">
              <a:avLst/>
            </a:prstGeom>
            <a:noFill/>
            <a:ln>
              <a:noFill/>
            </a:ln>
          </p:spPr>
          <p:txBody>
            <a:bodyPr spcFirstLastPara="1" wrap="square" lIns="68575" tIns="0" rIns="2285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Lēmumu pieņemšanas diagramma</a:t>
              </a:r>
              <a:endParaRPr sz="1800" b="1" i="0" u="none" strike="noStrike" cap="none">
                <a:solidFill>
                  <a:schemeClr val="lt1"/>
                </a:solidFill>
                <a:latin typeface="Calibri"/>
                <a:ea typeface="Calibri"/>
                <a:cs typeface="Calibri"/>
                <a:sym typeface="Calibri"/>
              </a:endParaRPr>
            </a:p>
          </p:txBody>
        </p:sp>
        <p:sp>
          <p:nvSpPr>
            <p:cNvPr id="750" name="Google Shape;750;p26"/>
            <p:cNvSpPr/>
            <p:nvPr/>
          </p:nvSpPr>
          <p:spPr>
            <a:xfrm>
              <a:off x="6058386" y="1962019"/>
              <a:ext cx="858857" cy="858857"/>
            </a:xfrm>
            <a:prstGeom prst="ellipse">
              <a:avLst/>
            </a:prstGeom>
            <a:blipFill rotWithShape="1">
              <a:blip r:embed="rId7" cstate="email">
                <a:alphaModFix/>
                <a:extLst>
                  <a:ext uri="{28A0092B-C50C-407E-A947-70E740481C1C}">
                    <a14:useLocalDpi xmlns:a14="http://schemas.microsoft.com/office/drawing/2010/main"/>
                  </a:ext>
                </a:extLst>
              </a:blip>
              <a:stretch>
                <a:fillRect/>
              </a:stretch>
            </a:blip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26"/>
            <p:cNvSpPr/>
            <p:nvPr/>
          </p:nvSpPr>
          <p:spPr>
            <a:xfrm>
              <a:off x="7130021" y="5138"/>
              <a:ext cx="2453878" cy="1831768"/>
            </a:xfrm>
            <a:prstGeom prst="round2SameRect">
              <a:avLst>
                <a:gd name="adj1" fmla="val 8000"/>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26"/>
            <p:cNvSpPr txBox="1"/>
            <p:nvPr/>
          </p:nvSpPr>
          <p:spPr>
            <a:xfrm>
              <a:off x="7172942" y="48059"/>
              <a:ext cx="2368036" cy="1788847"/>
            </a:xfrm>
            <a:prstGeom prst="rect">
              <a:avLst/>
            </a:prstGeom>
            <a:noFill/>
            <a:ln>
              <a:noFill/>
            </a:ln>
          </p:spPr>
          <p:txBody>
            <a:bodyPr spcFirstLastPara="1" wrap="square" lIns="22850" tIns="68575" rIns="22850" bIns="22850" anchor="t" anchorCtr="0">
              <a:noAutofit/>
            </a:bodyPr>
            <a:lstStyle/>
            <a:p>
              <a:pPr marL="171450" marR="0" lvl="1" indent="-171450" algn="l" rtl="0">
                <a:lnSpc>
                  <a:spcPct val="90000"/>
                </a:lnSpc>
                <a:spcBef>
                  <a:spcPts val="0"/>
                </a:spcBef>
                <a:spcAft>
                  <a:spcPts val="0"/>
                </a:spcAft>
                <a:buClr>
                  <a:srgbClr val="002060"/>
                </a:buClr>
                <a:buSzPts val="1800"/>
                <a:buFont typeface="Arial"/>
                <a:buChar char="•"/>
              </a:pPr>
              <a:r>
                <a:rPr lang="en-GB" sz="1800" b="0" i="0" u="none" strike="noStrike" cap="none">
                  <a:solidFill>
                    <a:srgbClr val="002060"/>
                  </a:solidFill>
                  <a:latin typeface="Calibri"/>
                  <a:ea typeface="Calibri"/>
                  <a:cs typeface="Calibri"/>
                  <a:sym typeface="Calibri"/>
                </a:rPr>
                <a:t>Lēmumu matrica ir metode, kas satur vērtības, kuras palīdz jums noteikt un analizēt sistēmas darbību</a:t>
              </a:r>
              <a:endParaRPr sz="1800" b="0" i="0" u="none" strike="noStrike" cap="none">
                <a:solidFill>
                  <a:schemeClr val="dk1"/>
                </a:solidFill>
                <a:latin typeface="Times New Roman"/>
                <a:ea typeface="Times New Roman"/>
                <a:cs typeface="Times New Roman"/>
                <a:sym typeface="Times New Roman"/>
              </a:endParaRPr>
            </a:p>
          </p:txBody>
        </p:sp>
        <p:sp>
          <p:nvSpPr>
            <p:cNvPr id="753" name="Google Shape;753;p26"/>
            <p:cNvSpPr/>
            <p:nvPr/>
          </p:nvSpPr>
          <p:spPr>
            <a:xfrm>
              <a:off x="7130021" y="1836906"/>
              <a:ext cx="2453878" cy="787660"/>
            </a:xfrm>
            <a:prstGeom prst="rect">
              <a:avLst/>
            </a:prstGeom>
            <a:solidFill>
              <a:srgbClr val="152D54"/>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26"/>
            <p:cNvSpPr txBox="1"/>
            <p:nvPr/>
          </p:nvSpPr>
          <p:spPr>
            <a:xfrm>
              <a:off x="7130021" y="1836906"/>
              <a:ext cx="1728083" cy="787660"/>
            </a:xfrm>
            <a:prstGeom prst="rect">
              <a:avLst/>
            </a:prstGeom>
            <a:noFill/>
            <a:ln>
              <a:noFill/>
            </a:ln>
          </p:spPr>
          <p:txBody>
            <a:bodyPr spcFirstLastPara="1" wrap="square" lIns="68575" tIns="0" rIns="2285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Lēmumu pieņemšanas matrica</a:t>
              </a:r>
              <a:endParaRPr sz="1800" b="1" i="0" u="none" strike="noStrike" cap="none">
                <a:solidFill>
                  <a:schemeClr val="lt1"/>
                </a:solidFill>
                <a:latin typeface="Times New Roman"/>
                <a:ea typeface="Times New Roman"/>
                <a:cs typeface="Times New Roman"/>
                <a:sym typeface="Times New Roman"/>
              </a:endParaRPr>
            </a:p>
          </p:txBody>
        </p:sp>
        <p:sp>
          <p:nvSpPr>
            <p:cNvPr id="755" name="Google Shape;755;p26"/>
            <p:cNvSpPr/>
            <p:nvPr/>
          </p:nvSpPr>
          <p:spPr>
            <a:xfrm>
              <a:off x="8927521" y="1962019"/>
              <a:ext cx="858857" cy="858857"/>
            </a:xfrm>
            <a:prstGeom prst="ellipse">
              <a:avLst/>
            </a:prstGeom>
            <a:blipFill rotWithShape="1">
              <a:blip r:embed="rId8" cstate="email">
                <a:alphaModFix/>
                <a:extLst>
                  <a:ext uri="{28A0092B-C50C-407E-A947-70E740481C1C}">
                    <a14:useLocalDpi xmlns:a14="http://schemas.microsoft.com/office/drawing/2010/main"/>
                  </a:ext>
                </a:extLst>
              </a:blip>
              <a:stretch>
                <a:fillRect/>
              </a:stretch>
            </a:blip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26"/>
            <p:cNvSpPr/>
            <p:nvPr/>
          </p:nvSpPr>
          <p:spPr>
            <a:xfrm>
              <a:off x="9999155" y="5138"/>
              <a:ext cx="2453878" cy="1831768"/>
            </a:xfrm>
            <a:prstGeom prst="round2SameRect">
              <a:avLst>
                <a:gd name="adj1" fmla="val 8000"/>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26"/>
            <p:cNvSpPr txBox="1"/>
            <p:nvPr/>
          </p:nvSpPr>
          <p:spPr>
            <a:xfrm>
              <a:off x="10042076" y="48059"/>
              <a:ext cx="2368036" cy="1788847"/>
            </a:xfrm>
            <a:prstGeom prst="rect">
              <a:avLst/>
            </a:prstGeom>
            <a:noFill/>
            <a:ln>
              <a:noFill/>
            </a:ln>
          </p:spPr>
          <p:txBody>
            <a:bodyPr spcFirstLastPara="1" wrap="square" lIns="22850" tIns="68575" rIns="22850" bIns="22850" anchor="t" anchorCtr="0">
              <a:noAutofit/>
            </a:bodyPr>
            <a:lstStyle/>
            <a:p>
              <a:pPr marL="171450" marR="0" lvl="1" indent="-171450" algn="l" rtl="0">
                <a:lnSpc>
                  <a:spcPct val="90000"/>
                </a:lnSpc>
                <a:spcBef>
                  <a:spcPts val="0"/>
                </a:spcBef>
                <a:spcAft>
                  <a:spcPts val="0"/>
                </a:spcAft>
                <a:buClr>
                  <a:srgbClr val="002060"/>
                </a:buClr>
                <a:buSzPts val="1800"/>
                <a:buFont typeface="Arial"/>
                <a:buChar char="•"/>
              </a:pPr>
              <a:r>
                <a:rPr lang="en-GB" sz="1800" b="0" i="0" u="none" strike="noStrike" cap="none">
                  <a:solidFill>
                    <a:srgbClr val="002060"/>
                  </a:solidFill>
                  <a:latin typeface="Calibri"/>
                  <a:ea typeface="Calibri"/>
                  <a:cs typeface="Calibri"/>
                  <a:sym typeface="Calibri"/>
                </a:rPr>
                <a:t>Izmanto iespējamo izmaiņu prioritāšu noteikšanai, identificējot problēmas un risinot tās</a:t>
              </a:r>
              <a:endParaRPr sz="1800" b="0" i="0" u="none" strike="noStrike" cap="none">
                <a:solidFill>
                  <a:srgbClr val="002060"/>
                </a:solidFill>
                <a:latin typeface="Calibri"/>
                <a:ea typeface="Calibri"/>
                <a:cs typeface="Calibri"/>
                <a:sym typeface="Calibri"/>
              </a:endParaRPr>
            </a:p>
          </p:txBody>
        </p:sp>
        <p:sp>
          <p:nvSpPr>
            <p:cNvPr id="758" name="Google Shape;758;p26"/>
            <p:cNvSpPr/>
            <p:nvPr/>
          </p:nvSpPr>
          <p:spPr>
            <a:xfrm>
              <a:off x="9999155" y="1836906"/>
              <a:ext cx="2453878" cy="787660"/>
            </a:xfrm>
            <a:prstGeom prst="rect">
              <a:avLst/>
            </a:prstGeom>
            <a:solidFill>
              <a:srgbClr val="152D54"/>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26"/>
            <p:cNvSpPr txBox="1"/>
            <p:nvPr/>
          </p:nvSpPr>
          <p:spPr>
            <a:xfrm>
              <a:off x="9999155" y="1836906"/>
              <a:ext cx="1728083" cy="787660"/>
            </a:xfrm>
            <a:prstGeom prst="rect">
              <a:avLst/>
            </a:prstGeom>
            <a:noFill/>
            <a:ln>
              <a:noFill/>
            </a:ln>
          </p:spPr>
          <p:txBody>
            <a:bodyPr spcFirstLastPara="1" wrap="square" lIns="68575" tIns="0" rIns="2285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Pareto analīze</a:t>
              </a:r>
              <a:endParaRPr sz="1800" b="1" i="0" u="none" strike="noStrike" cap="none">
                <a:solidFill>
                  <a:schemeClr val="lt1"/>
                </a:solidFill>
                <a:latin typeface="Times New Roman"/>
                <a:ea typeface="Times New Roman"/>
                <a:cs typeface="Times New Roman"/>
                <a:sym typeface="Times New Roman"/>
              </a:endParaRPr>
            </a:p>
          </p:txBody>
        </p:sp>
        <p:sp>
          <p:nvSpPr>
            <p:cNvPr id="760" name="Google Shape;760;p26"/>
            <p:cNvSpPr/>
            <p:nvPr/>
          </p:nvSpPr>
          <p:spPr>
            <a:xfrm>
              <a:off x="11796655" y="1962019"/>
              <a:ext cx="858857" cy="858857"/>
            </a:xfrm>
            <a:prstGeom prst="ellipse">
              <a:avLst/>
            </a:prstGeom>
            <a:blipFill rotWithShape="1">
              <a:blip r:embed="rId9" cstate="email">
                <a:alphaModFix/>
                <a:extLst>
                  <a:ext uri="{28A0092B-C50C-407E-A947-70E740481C1C}">
                    <a14:useLocalDpi xmlns:a14="http://schemas.microsoft.com/office/drawing/2010/main"/>
                  </a:ext>
                </a:extLst>
              </a:blip>
              <a:stretch>
                <a:fillRect/>
              </a:stretch>
            </a:blip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26"/>
            <p:cNvSpPr/>
            <p:nvPr/>
          </p:nvSpPr>
          <p:spPr>
            <a:xfrm>
              <a:off x="12868289" y="5138"/>
              <a:ext cx="2453878" cy="1831768"/>
            </a:xfrm>
            <a:prstGeom prst="round2SameRect">
              <a:avLst>
                <a:gd name="adj1" fmla="val 8000"/>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26"/>
            <p:cNvSpPr txBox="1"/>
            <p:nvPr/>
          </p:nvSpPr>
          <p:spPr>
            <a:xfrm>
              <a:off x="12911210" y="48059"/>
              <a:ext cx="2368036" cy="1788847"/>
            </a:xfrm>
            <a:prstGeom prst="rect">
              <a:avLst/>
            </a:prstGeom>
            <a:noFill/>
            <a:ln>
              <a:noFill/>
            </a:ln>
          </p:spPr>
          <p:txBody>
            <a:bodyPr spcFirstLastPara="1" wrap="square" lIns="22850" tIns="68575" rIns="22850" bIns="22850" anchor="t" anchorCtr="0">
              <a:noAutofit/>
            </a:bodyPr>
            <a:lstStyle/>
            <a:p>
              <a:pPr marL="171450" marR="0" lvl="1" indent="-171450" algn="l" rtl="0">
                <a:lnSpc>
                  <a:spcPct val="90000"/>
                </a:lnSpc>
                <a:spcBef>
                  <a:spcPts val="0"/>
                </a:spcBef>
                <a:spcAft>
                  <a:spcPts val="0"/>
                </a:spcAft>
                <a:buClr>
                  <a:srgbClr val="002060"/>
                </a:buClr>
                <a:buSzPts val="1800"/>
                <a:buFont typeface="Arial"/>
                <a:buChar char="•"/>
              </a:pPr>
              <a:r>
                <a:rPr lang="en-GB" sz="1800" b="0" i="0" u="none" strike="noStrike" cap="none">
                  <a:solidFill>
                    <a:srgbClr val="002060"/>
                  </a:solidFill>
                  <a:latin typeface="Calibri"/>
                  <a:ea typeface="Calibri"/>
                  <a:cs typeface="Calibri"/>
                  <a:sym typeface="Calibri"/>
                </a:rPr>
                <a:t>Parāda konkrēta notikuma cēloņus</a:t>
              </a:r>
              <a:endParaRPr sz="1800" b="0" i="0" u="none" strike="noStrike" cap="none">
                <a:solidFill>
                  <a:schemeClr val="dk1"/>
                </a:solidFill>
                <a:latin typeface="Times New Roman"/>
                <a:ea typeface="Times New Roman"/>
                <a:cs typeface="Times New Roman"/>
                <a:sym typeface="Times New Roman"/>
              </a:endParaRPr>
            </a:p>
          </p:txBody>
        </p:sp>
        <p:sp>
          <p:nvSpPr>
            <p:cNvPr id="763" name="Google Shape;763;p26"/>
            <p:cNvSpPr/>
            <p:nvPr/>
          </p:nvSpPr>
          <p:spPr>
            <a:xfrm>
              <a:off x="12868289" y="1836906"/>
              <a:ext cx="2453878" cy="787660"/>
            </a:xfrm>
            <a:prstGeom prst="rect">
              <a:avLst/>
            </a:prstGeom>
            <a:solidFill>
              <a:srgbClr val="152D54"/>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26"/>
            <p:cNvSpPr txBox="1"/>
            <p:nvPr/>
          </p:nvSpPr>
          <p:spPr>
            <a:xfrm>
              <a:off x="12868289" y="1836906"/>
              <a:ext cx="1728083" cy="787660"/>
            </a:xfrm>
            <a:prstGeom prst="rect">
              <a:avLst/>
            </a:prstGeom>
            <a:noFill/>
            <a:ln>
              <a:noFill/>
            </a:ln>
          </p:spPr>
          <p:txBody>
            <a:bodyPr spcFirstLastPara="1" wrap="square" lIns="68575" tIns="0" rIns="2285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Cēloņu un seku jeb Išikavas diagramma</a:t>
              </a:r>
              <a:endParaRPr sz="1800" b="1" i="0" u="none" strike="noStrike" cap="none">
                <a:solidFill>
                  <a:schemeClr val="lt1"/>
                </a:solidFill>
                <a:latin typeface="Times New Roman"/>
                <a:ea typeface="Times New Roman"/>
                <a:cs typeface="Times New Roman"/>
                <a:sym typeface="Times New Roman"/>
              </a:endParaRPr>
            </a:p>
          </p:txBody>
        </p:sp>
        <p:sp>
          <p:nvSpPr>
            <p:cNvPr id="765" name="Google Shape;765;p26"/>
            <p:cNvSpPr/>
            <p:nvPr/>
          </p:nvSpPr>
          <p:spPr>
            <a:xfrm>
              <a:off x="14665789" y="1962019"/>
              <a:ext cx="858857" cy="858857"/>
            </a:xfrm>
            <a:prstGeom prst="ellipse">
              <a:avLst/>
            </a:prstGeom>
            <a:blipFill rotWithShape="1">
              <a:blip r:embed="rId10" cstate="email">
                <a:alphaModFix/>
                <a:extLst>
                  <a:ext uri="{28A0092B-C50C-407E-A947-70E740481C1C}">
                    <a14:useLocalDpi xmlns:a14="http://schemas.microsoft.com/office/drawing/2010/main"/>
                  </a:ext>
                </a:extLst>
              </a:blip>
              <a:stretch>
                <a:fillRect/>
              </a:stretch>
            </a:blip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26"/>
            <p:cNvSpPr/>
            <p:nvPr/>
          </p:nvSpPr>
          <p:spPr>
            <a:xfrm>
              <a:off x="1391752" y="3246251"/>
              <a:ext cx="2453878" cy="1831768"/>
            </a:xfrm>
            <a:prstGeom prst="round2SameRect">
              <a:avLst>
                <a:gd name="adj1" fmla="val 8000"/>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26"/>
            <p:cNvSpPr txBox="1"/>
            <p:nvPr/>
          </p:nvSpPr>
          <p:spPr>
            <a:xfrm>
              <a:off x="1434673" y="3289172"/>
              <a:ext cx="2368036" cy="1788847"/>
            </a:xfrm>
            <a:prstGeom prst="rect">
              <a:avLst/>
            </a:prstGeom>
            <a:noFill/>
            <a:ln>
              <a:noFill/>
            </a:ln>
          </p:spPr>
          <p:txBody>
            <a:bodyPr spcFirstLastPara="1" wrap="square" lIns="22850" tIns="68575" rIns="22850" bIns="22850" anchor="t" anchorCtr="0">
              <a:noAutofit/>
            </a:bodyPr>
            <a:lstStyle/>
            <a:p>
              <a:pPr marL="171450" marR="0" lvl="1" indent="-171450" algn="l" rtl="0">
                <a:lnSpc>
                  <a:spcPct val="90000"/>
                </a:lnSpc>
                <a:spcBef>
                  <a:spcPts val="0"/>
                </a:spcBef>
                <a:spcAft>
                  <a:spcPts val="0"/>
                </a:spcAft>
                <a:buClr>
                  <a:srgbClr val="002060"/>
                </a:buClr>
                <a:buSzPts val="1800"/>
                <a:buFont typeface="Arial"/>
                <a:buChar char="•"/>
              </a:pPr>
              <a:r>
                <a:rPr lang="en-GB" sz="1800" b="0" i="0" u="none" strike="noStrike" cap="none">
                  <a:solidFill>
                    <a:srgbClr val="002060"/>
                  </a:solidFill>
                  <a:latin typeface="Calibri"/>
                  <a:ea typeface="Calibri"/>
                  <a:cs typeface="Calibri"/>
                  <a:sym typeface="Calibri"/>
                </a:rPr>
                <a:t>Tā nodrošina sistēmu, lai aplūkotu faktorus, kas ietekmē konkrētu situāciju.</a:t>
              </a:r>
              <a:endParaRPr sz="1800" b="0" i="0" u="none" strike="noStrike" cap="none">
                <a:solidFill>
                  <a:schemeClr val="dk1"/>
                </a:solidFill>
                <a:latin typeface="Times New Roman"/>
                <a:ea typeface="Times New Roman"/>
                <a:cs typeface="Times New Roman"/>
                <a:sym typeface="Times New Roman"/>
              </a:endParaRPr>
            </a:p>
          </p:txBody>
        </p:sp>
        <p:sp>
          <p:nvSpPr>
            <p:cNvPr id="768" name="Google Shape;768;p26"/>
            <p:cNvSpPr/>
            <p:nvPr/>
          </p:nvSpPr>
          <p:spPr>
            <a:xfrm>
              <a:off x="1391752" y="5078020"/>
              <a:ext cx="2453878" cy="787660"/>
            </a:xfrm>
            <a:prstGeom prst="rect">
              <a:avLst/>
            </a:prstGeom>
            <a:solidFill>
              <a:srgbClr val="152D54"/>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26"/>
            <p:cNvSpPr txBox="1"/>
            <p:nvPr/>
          </p:nvSpPr>
          <p:spPr>
            <a:xfrm>
              <a:off x="1391752" y="5078020"/>
              <a:ext cx="1728083" cy="787660"/>
            </a:xfrm>
            <a:prstGeom prst="rect">
              <a:avLst/>
            </a:prstGeom>
            <a:noFill/>
            <a:ln>
              <a:noFill/>
            </a:ln>
          </p:spPr>
          <p:txBody>
            <a:bodyPr spcFirstLastPara="1" wrap="square" lIns="68575" tIns="0" rIns="2285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Spēka lauku analīze</a:t>
              </a:r>
              <a:endParaRPr sz="1800" b="1" i="0" u="none" strike="noStrike" cap="none">
                <a:solidFill>
                  <a:schemeClr val="lt1"/>
                </a:solidFill>
                <a:latin typeface="Times New Roman"/>
                <a:ea typeface="Times New Roman"/>
                <a:cs typeface="Times New Roman"/>
                <a:sym typeface="Times New Roman"/>
              </a:endParaRPr>
            </a:p>
          </p:txBody>
        </p:sp>
        <p:sp>
          <p:nvSpPr>
            <p:cNvPr id="770" name="Google Shape;770;p26"/>
            <p:cNvSpPr/>
            <p:nvPr/>
          </p:nvSpPr>
          <p:spPr>
            <a:xfrm>
              <a:off x="3189252" y="5203133"/>
              <a:ext cx="858857" cy="858857"/>
            </a:xfrm>
            <a:prstGeom prst="ellipse">
              <a:avLst/>
            </a:prstGeom>
            <a:blipFill rotWithShape="1">
              <a:blip r:embed="rId10" cstate="email">
                <a:alphaModFix/>
                <a:extLst>
                  <a:ext uri="{28A0092B-C50C-407E-A947-70E740481C1C}">
                    <a14:useLocalDpi xmlns:a14="http://schemas.microsoft.com/office/drawing/2010/main"/>
                  </a:ext>
                </a:extLst>
              </a:blip>
              <a:stretch>
                <a:fillRect/>
              </a:stretch>
            </a:blip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26"/>
            <p:cNvSpPr/>
            <p:nvPr/>
          </p:nvSpPr>
          <p:spPr>
            <a:xfrm>
              <a:off x="4260887" y="3246251"/>
              <a:ext cx="2453878" cy="1831768"/>
            </a:xfrm>
            <a:prstGeom prst="round2SameRect">
              <a:avLst>
                <a:gd name="adj1" fmla="val 8000"/>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26"/>
            <p:cNvSpPr txBox="1"/>
            <p:nvPr/>
          </p:nvSpPr>
          <p:spPr>
            <a:xfrm>
              <a:off x="4303808" y="3289172"/>
              <a:ext cx="2368036" cy="1788847"/>
            </a:xfrm>
            <a:prstGeom prst="rect">
              <a:avLst/>
            </a:prstGeom>
            <a:noFill/>
            <a:ln>
              <a:noFill/>
            </a:ln>
          </p:spPr>
          <p:txBody>
            <a:bodyPr spcFirstLastPara="1" wrap="square" lIns="22850" tIns="68575" rIns="22850" bIns="22850" anchor="t" anchorCtr="0">
              <a:noAutofit/>
            </a:bodyPr>
            <a:lstStyle/>
            <a:p>
              <a:pPr marL="171450" marR="0" lvl="1" indent="-171450" algn="l" rtl="0">
                <a:lnSpc>
                  <a:spcPct val="90000"/>
                </a:lnSpc>
                <a:spcBef>
                  <a:spcPts val="0"/>
                </a:spcBef>
                <a:spcAft>
                  <a:spcPts val="0"/>
                </a:spcAft>
                <a:buClr>
                  <a:srgbClr val="002060"/>
                </a:buClr>
                <a:buSzPts val="1800"/>
                <a:buFont typeface="Arial"/>
                <a:buChar char="•"/>
              </a:pPr>
              <a:r>
                <a:rPr lang="en-GB" sz="1800" b="0" i="0" u="none" strike="noStrike" cap="none">
                  <a:solidFill>
                    <a:srgbClr val="002060"/>
                  </a:solidFill>
                  <a:latin typeface="Calibri"/>
                  <a:ea typeface="Calibri"/>
                  <a:cs typeface="Calibri"/>
                  <a:sym typeface="Calibri"/>
                </a:rPr>
                <a:t>Diagramma, ko var izmantot, lai dokumentētu stratēģiskos uzņēmējdarbības mērķus.</a:t>
              </a:r>
              <a:endParaRPr sz="1800" b="0" i="0" u="none" strike="noStrike" cap="none">
                <a:solidFill>
                  <a:schemeClr val="dk1"/>
                </a:solidFill>
                <a:latin typeface="Times New Roman"/>
                <a:ea typeface="Times New Roman"/>
                <a:cs typeface="Times New Roman"/>
                <a:sym typeface="Times New Roman"/>
              </a:endParaRPr>
            </a:p>
          </p:txBody>
        </p:sp>
        <p:sp>
          <p:nvSpPr>
            <p:cNvPr id="773" name="Google Shape;773;p26"/>
            <p:cNvSpPr/>
            <p:nvPr/>
          </p:nvSpPr>
          <p:spPr>
            <a:xfrm>
              <a:off x="4260887" y="5078020"/>
              <a:ext cx="2453878" cy="787660"/>
            </a:xfrm>
            <a:prstGeom prst="rect">
              <a:avLst/>
            </a:prstGeom>
            <a:solidFill>
              <a:srgbClr val="152D54"/>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26"/>
            <p:cNvSpPr txBox="1"/>
            <p:nvPr/>
          </p:nvSpPr>
          <p:spPr>
            <a:xfrm>
              <a:off x="4260887" y="5078020"/>
              <a:ext cx="1728083" cy="787660"/>
            </a:xfrm>
            <a:prstGeom prst="rect">
              <a:avLst/>
            </a:prstGeom>
            <a:noFill/>
            <a:ln>
              <a:noFill/>
            </a:ln>
          </p:spPr>
          <p:txBody>
            <a:bodyPr spcFirstLastPara="1" wrap="square" lIns="68575" tIns="0" rIns="2285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Stratēģijas karte</a:t>
              </a:r>
              <a:endParaRPr sz="1800" b="1" i="0" u="none" strike="noStrike" cap="none">
                <a:solidFill>
                  <a:schemeClr val="lt1"/>
                </a:solidFill>
                <a:latin typeface="Times New Roman"/>
                <a:ea typeface="Times New Roman"/>
                <a:cs typeface="Times New Roman"/>
                <a:sym typeface="Times New Roman"/>
              </a:endParaRPr>
            </a:p>
          </p:txBody>
        </p:sp>
        <p:sp>
          <p:nvSpPr>
            <p:cNvPr id="775" name="Google Shape;775;p26"/>
            <p:cNvSpPr/>
            <p:nvPr/>
          </p:nvSpPr>
          <p:spPr>
            <a:xfrm>
              <a:off x="6058386" y="5203133"/>
              <a:ext cx="858857" cy="858857"/>
            </a:xfrm>
            <a:prstGeom prst="ellipse">
              <a:avLst/>
            </a:prstGeom>
            <a:blipFill rotWithShape="1">
              <a:blip r:embed="rId11" cstate="email">
                <a:alphaModFix/>
                <a:extLst>
                  <a:ext uri="{28A0092B-C50C-407E-A947-70E740481C1C}">
                    <a14:useLocalDpi xmlns:a14="http://schemas.microsoft.com/office/drawing/2010/main"/>
                  </a:ext>
                </a:extLst>
              </a:blip>
              <a:stretch>
                <a:fillRect/>
              </a:stretch>
            </a:blip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26"/>
            <p:cNvSpPr/>
            <p:nvPr/>
          </p:nvSpPr>
          <p:spPr>
            <a:xfrm>
              <a:off x="7130021" y="3246251"/>
              <a:ext cx="2453878" cy="1831768"/>
            </a:xfrm>
            <a:prstGeom prst="round2SameRect">
              <a:avLst>
                <a:gd name="adj1" fmla="val 8000"/>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26"/>
            <p:cNvSpPr txBox="1"/>
            <p:nvPr/>
          </p:nvSpPr>
          <p:spPr>
            <a:xfrm>
              <a:off x="7172942" y="3289172"/>
              <a:ext cx="2368036" cy="1788847"/>
            </a:xfrm>
            <a:prstGeom prst="rect">
              <a:avLst/>
            </a:prstGeom>
            <a:noFill/>
            <a:ln>
              <a:noFill/>
            </a:ln>
          </p:spPr>
          <p:txBody>
            <a:bodyPr spcFirstLastPara="1" wrap="square" lIns="22850" tIns="68575" rIns="22850" bIns="22850" anchor="t" anchorCtr="0">
              <a:noAutofit/>
            </a:bodyPr>
            <a:lstStyle/>
            <a:p>
              <a:pPr marL="171450" marR="0" lvl="1" indent="-171450" algn="l" rtl="0">
                <a:lnSpc>
                  <a:spcPct val="90000"/>
                </a:lnSpc>
                <a:spcBef>
                  <a:spcPts val="0"/>
                </a:spcBef>
                <a:spcAft>
                  <a:spcPts val="0"/>
                </a:spcAft>
                <a:buClr>
                  <a:srgbClr val="002060"/>
                </a:buClr>
                <a:buSzPts val="1800"/>
                <a:buFont typeface="Arial"/>
                <a:buChar char="•"/>
              </a:pPr>
              <a:r>
                <a:rPr lang="en-GB" sz="1800" b="0" i="0" u="none" strike="noStrike" cap="none">
                  <a:solidFill>
                    <a:srgbClr val="002060"/>
                  </a:solidFill>
                  <a:latin typeface="Calibri"/>
                  <a:ea typeface="Calibri"/>
                  <a:cs typeface="Calibri"/>
                  <a:sym typeface="Calibri"/>
                </a:rPr>
                <a:t>Palīdz noteikt, kurā posmā jauns uzņēmējdarbības produkts būs rentabls</a:t>
              </a:r>
              <a:endParaRPr sz="1800" b="0" i="0" u="none" strike="noStrike" cap="none">
                <a:solidFill>
                  <a:schemeClr val="dk1"/>
                </a:solidFill>
                <a:latin typeface="Times New Roman"/>
                <a:ea typeface="Times New Roman"/>
                <a:cs typeface="Times New Roman"/>
                <a:sym typeface="Times New Roman"/>
              </a:endParaRPr>
            </a:p>
          </p:txBody>
        </p:sp>
        <p:sp>
          <p:nvSpPr>
            <p:cNvPr id="778" name="Google Shape;778;p26"/>
            <p:cNvSpPr/>
            <p:nvPr/>
          </p:nvSpPr>
          <p:spPr>
            <a:xfrm>
              <a:off x="7130021" y="5078020"/>
              <a:ext cx="2453878" cy="787660"/>
            </a:xfrm>
            <a:prstGeom prst="rect">
              <a:avLst/>
            </a:prstGeom>
            <a:solidFill>
              <a:srgbClr val="152D54"/>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26"/>
            <p:cNvSpPr txBox="1"/>
            <p:nvPr/>
          </p:nvSpPr>
          <p:spPr>
            <a:xfrm>
              <a:off x="7130021" y="5078020"/>
              <a:ext cx="1728083" cy="787660"/>
            </a:xfrm>
            <a:prstGeom prst="rect">
              <a:avLst/>
            </a:prstGeom>
            <a:noFill/>
            <a:ln>
              <a:noFill/>
            </a:ln>
          </p:spPr>
          <p:txBody>
            <a:bodyPr spcFirstLastPara="1" wrap="square" lIns="68575" tIns="0" rIns="2285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Ienākumu pārrāvuma analīze</a:t>
              </a:r>
              <a:endParaRPr sz="1800" b="1" i="0" u="none" strike="noStrike" cap="none">
                <a:solidFill>
                  <a:schemeClr val="lt1"/>
                </a:solidFill>
                <a:latin typeface="Times New Roman"/>
                <a:ea typeface="Times New Roman"/>
                <a:cs typeface="Times New Roman"/>
                <a:sym typeface="Times New Roman"/>
              </a:endParaRPr>
            </a:p>
          </p:txBody>
        </p:sp>
        <p:sp>
          <p:nvSpPr>
            <p:cNvPr id="780" name="Google Shape;780;p26"/>
            <p:cNvSpPr/>
            <p:nvPr/>
          </p:nvSpPr>
          <p:spPr>
            <a:xfrm>
              <a:off x="8927521" y="5203133"/>
              <a:ext cx="858857" cy="858857"/>
            </a:xfrm>
            <a:prstGeom prst="ellipse">
              <a:avLst/>
            </a:prstGeom>
            <a:blipFill rotWithShape="1">
              <a:blip r:embed="rId12" cstate="email">
                <a:alphaModFix/>
                <a:extLst>
                  <a:ext uri="{28A0092B-C50C-407E-A947-70E740481C1C}">
                    <a14:useLocalDpi xmlns:a14="http://schemas.microsoft.com/office/drawing/2010/main"/>
                  </a:ext>
                </a:extLst>
              </a:blip>
              <a:stretch>
                <a:fillRect/>
              </a:stretch>
            </a:blip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26"/>
            <p:cNvSpPr/>
            <p:nvPr/>
          </p:nvSpPr>
          <p:spPr>
            <a:xfrm>
              <a:off x="9999155" y="3246251"/>
              <a:ext cx="2453878" cy="1831768"/>
            </a:xfrm>
            <a:prstGeom prst="round2SameRect">
              <a:avLst>
                <a:gd name="adj1" fmla="val 8000"/>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26"/>
            <p:cNvSpPr txBox="1"/>
            <p:nvPr/>
          </p:nvSpPr>
          <p:spPr>
            <a:xfrm>
              <a:off x="10042076" y="3289172"/>
              <a:ext cx="2368036" cy="1788847"/>
            </a:xfrm>
            <a:prstGeom prst="rect">
              <a:avLst/>
            </a:prstGeom>
            <a:noFill/>
            <a:ln>
              <a:noFill/>
            </a:ln>
          </p:spPr>
          <p:txBody>
            <a:bodyPr spcFirstLastPara="1" wrap="square" lIns="22850" tIns="68575" rIns="22850" bIns="22850" anchor="t" anchorCtr="0">
              <a:noAutofit/>
            </a:bodyPr>
            <a:lstStyle/>
            <a:p>
              <a:pPr marL="171450" marR="0" lvl="1" indent="-171450" algn="l" rtl="0">
                <a:lnSpc>
                  <a:spcPct val="90000"/>
                </a:lnSpc>
                <a:spcBef>
                  <a:spcPts val="0"/>
                </a:spcBef>
                <a:spcAft>
                  <a:spcPts val="0"/>
                </a:spcAft>
                <a:buClr>
                  <a:srgbClr val="002060"/>
                </a:buClr>
                <a:buSzPts val="1800"/>
                <a:buFont typeface="Arial"/>
                <a:buChar char="•"/>
              </a:pPr>
              <a:r>
                <a:rPr lang="en-GB" sz="1800" b="0" i="0" u="none" strike="noStrike" cap="none">
                  <a:solidFill>
                    <a:srgbClr val="002060"/>
                  </a:solidFill>
                  <a:latin typeface="Calibri"/>
                  <a:ea typeface="Calibri"/>
                  <a:cs typeface="Calibri"/>
                  <a:sym typeface="Calibri"/>
                </a:rPr>
                <a:t>Diagramma, ko izmanto, lai novērtētu alternatīvus uzņēmējdarbības risinājumus.</a:t>
              </a:r>
              <a:endParaRPr sz="1800" b="0" i="0" u="none" strike="noStrike" cap="none">
                <a:solidFill>
                  <a:schemeClr val="dk1"/>
                </a:solidFill>
                <a:latin typeface="Times New Roman"/>
                <a:ea typeface="Times New Roman"/>
                <a:cs typeface="Times New Roman"/>
                <a:sym typeface="Times New Roman"/>
              </a:endParaRPr>
            </a:p>
          </p:txBody>
        </p:sp>
        <p:sp>
          <p:nvSpPr>
            <p:cNvPr id="783" name="Google Shape;783;p26"/>
            <p:cNvSpPr/>
            <p:nvPr/>
          </p:nvSpPr>
          <p:spPr>
            <a:xfrm>
              <a:off x="9999155" y="5078020"/>
              <a:ext cx="2453878" cy="787660"/>
            </a:xfrm>
            <a:prstGeom prst="rect">
              <a:avLst/>
            </a:prstGeom>
            <a:solidFill>
              <a:srgbClr val="152D54"/>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26"/>
            <p:cNvSpPr txBox="1"/>
            <p:nvPr/>
          </p:nvSpPr>
          <p:spPr>
            <a:xfrm>
              <a:off x="9999155" y="5078020"/>
              <a:ext cx="1728083" cy="787660"/>
            </a:xfrm>
            <a:prstGeom prst="rect">
              <a:avLst/>
            </a:prstGeom>
            <a:noFill/>
            <a:ln>
              <a:noFill/>
            </a:ln>
          </p:spPr>
          <p:txBody>
            <a:bodyPr spcFirstLastPara="1" wrap="square" lIns="68575" tIns="0" rIns="2285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Pjū matrica</a:t>
              </a:r>
              <a:endParaRPr sz="1800" b="1" i="0" u="none" strike="noStrike" cap="none">
                <a:solidFill>
                  <a:schemeClr val="lt1"/>
                </a:solidFill>
                <a:latin typeface="Times New Roman"/>
                <a:ea typeface="Times New Roman"/>
                <a:cs typeface="Times New Roman"/>
                <a:sym typeface="Times New Roman"/>
              </a:endParaRPr>
            </a:p>
          </p:txBody>
        </p:sp>
        <p:sp>
          <p:nvSpPr>
            <p:cNvPr id="785" name="Google Shape;785;p26"/>
            <p:cNvSpPr/>
            <p:nvPr/>
          </p:nvSpPr>
          <p:spPr>
            <a:xfrm>
              <a:off x="11796655" y="5203133"/>
              <a:ext cx="858857" cy="858857"/>
            </a:xfrm>
            <a:prstGeom prst="ellipse">
              <a:avLst/>
            </a:prstGeom>
            <a:blipFill rotWithShape="1">
              <a:blip r:embed="rId13" cstate="email">
                <a:alphaModFix/>
                <a:extLst>
                  <a:ext uri="{28A0092B-C50C-407E-A947-70E740481C1C}">
                    <a14:useLocalDpi xmlns:a14="http://schemas.microsoft.com/office/drawing/2010/main"/>
                  </a:ext>
                </a:extLst>
              </a:blip>
              <a:stretch>
                <a:fillRect/>
              </a:stretch>
            </a:blip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26"/>
            <p:cNvSpPr/>
            <p:nvPr/>
          </p:nvSpPr>
          <p:spPr>
            <a:xfrm>
              <a:off x="12868289" y="3246251"/>
              <a:ext cx="2453878" cy="1831768"/>
            </a:xfrm>
            <a:prstGeom prst="round2SameRect">
              <a:avLst>
                <a:gd name="adj1" fmla="val 8000"/>
                <a:gd name="adj2" fmla="val 0"/>
              </a:avLst>
            </a:prstGeom>
            <a:solidFill>
              <a:schemeClr val="lt1">
                <a:alpha val="89411"/>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26"/>
            <p:cNvSpPr txBox="1"/>
            <p:nvPr/>
          </p:nvSpPr>
          <p:spPr>
            <a:xfrm>
              <a:off x="12911210" y="3289172"/>
              <a:ext cx="2368036" cy="1788847"/>
            </a:xfrm>
            <a:prstGeom prst="rect">
              <a:avLst/>
            </a:prstGeom>
            <a:noFill/>
            <a:ln>
              <a:noFill/>
            </a:ln>
          </p:spPr>
          <p:txBody>
            <a:bodyPr spcFirstLastPara="1" wrap="square" lIns="22850" tIns="68575" rIns="22850" bIns="22850" anchor="t" anchorCtr="0">
              <a:noAutofit/>
            </a:bodyPr>
            <a:lstStyle/>
            <a:p>
              <a:pPr marL="171450" marR="0" lvl="1" indent="-171450" algn="l" rtl="0">
                <a:lnSpc>
                  <a:spcPct val="90000"/>
                </a:lnSpc>
                <a:spcBef>
                  <a:spcPts val="0"/>
                </a:spcBef>
                <a:spcAft>
                  <a:spcPts val="0"/>
                </a:spcAft>
                <a:buClr>
                  <a:srgbClr val="002060"/>
                </a:buClr>
                <a:buSzPts val="1800"/>
                <a:buFont typeface="Arial"/>
                <a:buChar char="•"/>
              </a:pPr>
              <a:r>
                <a:rPr lang="en-GB" sz="1800" b="0" i="0" u="none" strike="noStrike" cap="none">
                  <a:solidFill>
                    <a:srgbClr val="002060"/>
                  </a:solidFill>
                  <a:latin typeface="Calibri"/>
                  <a:ea typeface="Calibri"/>
                  <a:cs typeface="Calibri"/>
                  <a:sym typeface="Calibri"/>
                </a:rPr>
                <a:t>Izmanto, lai salīdzinātu uzņēmuma finanšu pārskatos pieejamos posteņus</a:t>
              </a:r>
              <a:endParaRPr sz="1800" b="0" i="0" u="none" strike="noStrike" cap="none">
                <a:solidFill>
                  <a:schemeClr val="dk1"/>
                </a:solidFill>
                <a:latin typeface="Times New Roman"/>
                <a:ea typeface="Times New Roman"/>
                <a:cs typeface="Times New Roman"/>
                <a:sym typeface="Times New Roman"/>
              </a:endParaRPr>
            </a:p>
          </p:txBody>
        </p:sp>
        <p:sp>
          <p:nvSpPr>
            <p:cNvPr id="788" name="Google Shape;788;p26"/>
            <p:cNvSpPr/>
            <p:nvPr/>
          </p:nvSpPr>
          <p:spPr>
            <a:xfrm>
              <a:off x="12868289" y="5078020"/>
              <a:ext cx="2453878" cy="787660"/>
            </a:xfrm>
            <a:prstGeom prst="rect">
              <a:avLst/>
            </a:prstGeom>
            <a:solidFill>
              <a:srgbClr val="152D54"/>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26"/>
            <p:cNvSpPr txBox="1"/>
            <p:nvPr/>
          </p:nvSpPr>
          <p:spPr>
            <a:xfrm>
              <a:off x="12868289" y="5078020"/>
              <a:ext cx="1728083" cy="787660"/>
            </a:xfrm>
            <a:prstGeom prst="rect">
              <a:avLst/>
            </a:prstGeom>
            <a:noFill/>
            <a:ln>
              <a:noFill/>
            </a:ln>
          </p:spPr>
          <p:txBody>
            <a:bodyPr spcFirstLastPara="1" wrap="square" lIns="68575" tIns="0" rIns="22850"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GB" sz="1800" b="1" i="0" u="none" strike="noStrike" cap="none">
                  <a:solidFill>
                    <a:schemeClr val="lt1"/>
                  </a:solidFill>
                  <a:latin typeface="Calibri"/>
                  <a:ea typeface="Calibri"/>
                  <a:cs typeface="Calibri"/>
                  <a:sym typeface="Calibri"/>
                </a:rPr>
                <a:t>Attiecību analīze</a:t>
              </a:r>
              <a:endParaRPr sz="1800" b="1" i="0" u="none" strike="noStrike" cap="none">
                <a:solidFill>
                  <a:schemeClr val="lt1"/>
                </a:solidFill>
                <a:latin typeface="Times New Roman"/>
                <a:ea typeface="Times New Roman"/>
                <a:cs typeface="Times New Roman"/>
                <a:sym typeface="Times New Roman"/>
              </a:endParaRPr>
            </a:p>
          </p:txBody>
        </p:sp>
        <p:sp>
          <p:nvSpPr>
            <p:cNvPr id="790" name="Google Shape;790;p26"/>
            <p:cNvSpPr/>
            <p:nvPr/>
          </p:nvSpPr>
          <p:spPr>
            <a:xfrm>
              <a:off x="14665789" y="5203133"/>
              <a:ext cx="858857" cy="858857"/>
            </a:xfrm>
            <a:prstGeom prst="ellipse">
              <a:avLst/>
            </a:prstGeom>
            <a:blipFill rotWithShape="1">
              <a:blip r:embed="rId14" cstate="email">
                <a:alphaModFix/>
                <a:extLst>
                  <a:ext uri="{28A0092B-C50C-407E-A947-70E740481C1C}">
                    <a14:useLocalDpi xmlns:a14="http://schemas.microsoft.com/office/drawing/2010/main"/>
                  </a:ext>
                </a:extLst>
              </a:blip>
              <a:stretch>
                <a:fillRect t="-1997" b="-1998"/>
              </a:stretch>
            </a:blip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1" name="Google Shape;791;p26"/>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Parāda konkrēta notikuma cēloņus</a:t>
            </a:r>
            <a:endParaRPr sz="1400" b="0" i="0" u="none" strike="noStrike" cap="none">
              <a:solidFill>
                <a:srgbClr val="000000"/>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39"/>
                                        </p:tgtEl>
                                        <p:attrNameLst>
                                          <p:attrName>style.visibility</p:attrName>
                                        </p:attrNameLst>
                                      </p:cBhvr>
                                      <p:to>
                                        <p:strVal val="visible"/>
                                      </p:to>
                                    </p:set>
                                    <p:anim calcmode="lin" valueType="num">
                                      <p:cBhvr additive="base">
                                        <p:cTn id="7" dur="500"/>
                                        <p:tgtEl>
                                          <p:spTgt spid="7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27"/>
          <p:cNvSpPr txBox="1"/>
          <p:nvPr/>
        </p:nvSpPr>
        <p:spPr>
          <a:xfrm>
            <a:off x="938056" y="800100"/>
            <a:ext cx="7672500" cy="75180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a:solidFill>
                  <a:srgbClr val="E12227"/>
                </a:solidFill>
                <a:latin typeface="Tahoma"/>
                <a:ea typeface="Tahoma"/>
                <a:cs typeface="Tahoma"/>
                <a:sym typeface="Tahoma"/>
              </a:rPr>
              <a:t>Pašnovērtējuma tests</a:t>
            </a:r>
            <a:endParaRPr sz="1400" b="0" i="0" u="none" strike="noStrike" cap="none">
              <a:solidFill>
                <a:srgbClr val="000000"/>
              </a:solidFill>
              <a:latin typeface="Arial"/>
              <a:ea typeface="Arial"/>
              <a:cs typeface="Arial"/>
              <a:sym typeface="Arial"/>
            </a:endParaRPr>
          </a:p>
        </p:txBody>
      </p:sp>
      <p:sp>
        <p:nvSpPr>
          <p:cNvPr id="798" name="Google Shape;798;p27"/>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nav atbildīga par tajā ietvertās informācijas iespējamo izmantošanu.</a:t>
            </a:r>
            <a:endParaRPr sz="1400" b="0" i="0" u="none" strike="noStrike" cap="none">
              <a:solidFill>
                <a:schemeClr val="lt1"/>
              </a:solidFill>
              <a:latin typeface="Arial"/>
              <a:ea typeface="Arial"/>
              <a:cs typeface="Arial"/>
              <a:sym typeface="Arial"/>
            </a:endParaRPr>
          </a:p>
        </p:txBody>
      </p:sp>
      <p:pic>
        <p:nvPicPr>
          <p:cNvPr id="799" name="Google Shape;799;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800" name="Google Shape;800;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801" name="Google Shape;801;p27"/>
          <p:cNvSpPr txBox="1"/>
          <p:nvPr/>
        </p:nvSpPr>
        <p:spPr>
          <a:xfrm>
            <a:off x="1204875" y="3316556"/>
            <a:ext cx="3062336" cy="239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243255"/>
                </a:solidFill>
                <a:latin typeface="Calibri"/>
                <a:ea typeface="Calibri"/>
                <a:cs typeface="Calibri"/>
                <a:sym typeface="Calibri"/>
              </a:rPr>
              <a:t>1) Saskaņā ar Likiermana pētījumu šie ir galvenie labas spriešanas elementi:</a:t>
            </a:r>
            <a:endParaRPr sz="2200" b="1" i="0" u="none" strike="noStrike" cap="none">
              <a:solidFill>
                <a:srgbClr val="243255"/>
              </a:solidFill>
              <a:latin typeface="Calibri"/>
              <a:ea typeface="Calibri"/>
              <a:cs typeface="Calibri"/>
              <a:sym typeface="Calibri"/>
            </a:endParaRPr>
          </a:p>
        </p:txBody>
      </p:sp>
      <p:sp>
        <p:nvSpPr>
          <p:cNvPr id="802" name="Google Shape;802;p27"/>
          <p:cNvSpPr txBox="1"/>
          <p:nvPr/>
        </p:nvSpPr>
        <p:spPr>
          <a:xfrm>
            <a:off x="914400" y="4753475"/>
            <a:ext cx="3175500" cy="828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uzticēšanās, pieredze, nošķirtība, iespējas, izziņa un piegāde</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mācīšanās, uzticēšanās, atsvešinātība, izvēles iespējas, atšķiršana un piegāde</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mācīšanās, uzticēšanās, pieredze, atsvešinātība, iespējas un piegāde</a:t>
            </a:r>
            <a:endParaRPr sz="2000" b="0" i="0" u="none" strike="noStrike" cap="none">
              <a:solidFill>
                <a:schemeClr val="dk1"/>
              </a:solidFill>
              <a:latin typeface="Calibri"/>
              <a:ea typeface="Calibri"/>
              <a:cs typeface="Calibri"/>
              <a:sym typeface="Calibri"/>
            </a:endParaRPr>
          </a:p>
        </p:txBody>
      </p:sp>
      <p:sp>
        <p:nvSpPr>
          <p:cNvPr id="803" name="Google Shape;803;p27"/>
          <p:cNvSpPr txBox="1"/>
          <p:nvPr/>
        </p:nvSpPr>
        <p:spPr>
          <a:xfrm>
            <a:off x="4741076" y="3388213"/>
            <a:ext cx="2196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243255"/>
                </a:solidFill>
                <a:latin typeface="Calibri"/>
                <a:ea typeface="Calibri"/>
                <a:cs typeface="Calibri"/>
                <a:sym typeface="Calibri"/>
              </a:rPr>
              <a:t>2) Katru dienu mēs pieņemam aptuveni:</a:t>
            </a:r>
            <a:endParaRPr sz="2200" b="1" i="0" u="none" strike="noStrike" cap="none">
              <a:solidFill>
                <a:srgbClr val="243255"/>
              </a:solidFill>
              <a:latin typeface="Calibri"/>
              <a:ea typeface="Calibri"/>
              <a:cs typeface="Calibri"/>
              <a:sym typeface="Calibri"/>
            </a:endParaRPr>
          </a:p>
        </p:txBody>
      </p:sp>
      <p:sp>
        <p:nvSpPr>
          <p:cNvPr id="804" name="Google Shape;804;p27"/>
          <p:cNvSpPr/>
          <p:nvPr/>
        </p:nvSpPr>
        <p:spPr>
          <a:xfrm>
            <a:off x="1691175" y="2476501"/>
            <a:ext cx="754393" cy="754393"/>
          </a:xfrm>
          <a:prstGeom prst="ellipse">
            <a:avLst/>
          </a:prstGeom>
          <a:solidFill>
            <a:srgbClr val="E122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43255"/>
              </a:solidFill>
              <a:latin typeface="Calibri"/>
              <a:ea typeface="Calibri"/>
              <a:cs typeface="Calibri"/>
              <a:sym typeface="Calibri"/>
            </a:endParaRPr>
          </a:p>
        </p:txBody>
      </p:sp>
      <p:sp>
        <p:nvSpPr>
          <p:cNvPr id="805" name="Google Shape;805;p27"/>
          <p:cNvSpPr/>
          <p:nvPr/>
        </p:nvSpPr>
        <p:spPr>
          <a:xfrm>
            <a:off x="4890519" y="2526018"/>
            <a:ext cx="754393" cy="754393"/>
          </a:xfrm>
          <a:prstGeom prst="ellipse">
            <a:avLst/>
          </a:prstGeom>
          <a:solidFill>
            <a:srgbClr val="2432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43255"/>
              </a:solidFill>
              <a:latin typeface="Calibri"/>
              <a:ea typeface="Calibri"/>
              <a:cs typeface="Calibri"/>
              <a:sym typeface="Calibri"/>
            </a:endParaRPr>
          </a:p>
        </p:txBody>
      </p:sp>
      <p:sp>
        <p:nvSpPr>
          <p:cNvPr id="806" name="Google Shape;806;p27"/>
          <p:cNvSpPr/>
          <p:nvPr/>
        </p:nvSpPr>
        <p:spPr>
          <a:xfrm>
            <a:off x="7643714" y="2476815"/>
            <a:ext cx="754393" cy="754393"/>
          </a:xfrm>
          <a:prstGeom prst="ellipse">
            <a:avLst/>
          </a:prstGeom>
          <a:solidFill>
            <a:srgbClr val="E122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43255"/>
              </a:solidFill>
              <a:latin typeface="Calibri"/>
              <a:ea typeface="Calibri"/>
              <a:cs typeface="Calibri"/>
              <a:sym typeface="Calibri"/>
            </a:endParaRPr>
          </a:p>
        </p:txBody>
      </p:sp>
      <p:sp>
        <p:nvSpPr>
          <p:cNvPr id="807" name="Google Shape;807;p27"/>
          <p:cNvSpPr/>
          <p:nvPr/>
        </p:nvSpPr>
        <p:spPr>
          <a:xfrm>
            <a:off x="7837131" y="2663119"/>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43255"/>
              </a:solidFill>
              <a:latin typeface="Calibri"/>
              <a:ea typeface="Calibri"/>
              <a:cs typeface="Calibri"/>
              <a:sym typeface="Calibri"/>
            </a:endParaRPr>
          </a:p>
        </p:txBody>
      </p:sp>
      <p:sp>
        <p:nvSpPr>
          <p:cNvPr id="808" name="Google Shape;808;p27"/>
          <p:cNvSpPr txBox="1"/>
          <p:nvPr/>
        </p:nvSpPr>
        <p:spPr>
          <a:xfrm>
            <a:off x="10807135" y="3350197"/>
            <a:ext cx="2781300" cy="3152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243255"/>
                </a:solidFill>
                <a:latin typeface="Calibri"/>
                <a:ea typeface="Calibri"/>
                <a:cs typeface="Calibri"/>
                <a:sym typeface="Calibri"/>
              </a:rPr>
              <a:t>4) Saskaņā ar šo klasifikācijas kritēriju mēs izšķiram programmētus un neprogramētus lēmumus:</a:t>
            </a:r>
            <a:endParaRPr sz="2200" b="1" i="0" u="none" strike="noStrike" cap="none">
              <a:solidFill>
                <a:srgbClr val="243255"/>
              </a:solidFill>
              <a:latin typeface="Calibri"/>
              <a:ea typeface="Calibri"/>
              <a:cs typeface="Calibri"/>
              <a:sym typeface="Calibri"/>
            </a:endParaRPr>
          </a:p>
        </p:txBody>
      </p:sp>
      <p:sp>
        <p:nvSpPr>
          <p:cNvPr id="809" name="Google Shape;809;p27"/>
          <p:cNvSpPr txBox="1"/>
          <p:nvPr/>
        </p:nvSpPr>
        <p:spPr>
          <a:xfrm>
            <a:off x="14045634" y="3350198"/>
            <a:ext cx="3175566" cy="2057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243255"/>
                </a:solidFill>
                <a:latin typeface="Calibri"/>
                <a:ea typeface="Calibri"/>
                <a:cs typeface="Calibri"/>
                <a:sym typeface="Calibri"/>
              </a:rPr>
              <a:t>5) Saskaņā ar kritēriju "laika grafiks" lēmumu veidi ir šādi:</a:t>
            </a:r>
            <a:endParaRPr sz="2200" b="1" i="0" u="none" strike="noStrike" cap="none">
              <a:solidFill>
                <a:srgbClr val="243255"/>
              </a:solidFill>
              <a:latin typeface="Calibri"/>
              <a:ea typeface="Calibri"/>
              <a:cs typeface="Calibri"/>
              <a:sym typeface="Calibri"/>
            </a:endParaRPr>
          </a:p>
        </p:txBody>
      </p:sp>
      <p:sp>
        <p:nvSpPr>
          <p:cNvPr id="810" name="Google Shape;810;p27"/>
          <p:cNvSpPr/>
          <p:nvPr/>
        </p:nvSpPr>
        <p:spPr>
          <a:xfrm>
            <a:off x="10925972" y="2476500"/>
            <a:ext cx="754393" cy="754393"/>
          </a:xfrm>
          <a:prstGeom prst="ellipse">
            <a:avLst/>
          </a:prstGeom>
          <a:solidFill>
            <a:srgbClr val="2432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43255"/>
              </a:solidFill>
              <a:latin typeface="Calibri"/>
              <a:ea typeface="Calibri"/>
              <a:cs typeface="Calibri"/>
              <a:sym typeface="Calibri"/>
            </a:endParaRPr>
          </a:p>
        </p:txBody>
      </p:sp>
      <p:sp>
        <p:nvSpPr>
          <p:cNvPr id="811" name="Google Shape;811;p27"/>
          <p:cNvSpPr/>
          <p:nvPr/>
        </p:nvSpPr>
        <p:spPr>
          <a:xfrm>
            <a:off x="14229706" y="2531154"/>
            <a:ext cx="754393" cy="754393"/>
          </a:xfrm>
          <a:prstGeom prst="ellipse">
            <a:avLst/>
          </a:prstGeom>
          <a:solidFill>
            <a:srgbClr val="E122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43255"/>
              </a:solidFill>
              <a:latin typeface="Calibri"/>
              <a:ea typeface="Calibri"/>
              <a:cs typeface="Calibri"/>
              <a:sym typeface="Calibri"/>
            </a:endParaRPr>
          </a:p>
        </p:txBody>
      </p:sp>
      <p:sp>
        <p:nvSpPr>
          <p:cNvPr id="812" name="Google Shape;812;p27"/>
          <p:cNvSpPr txBox="1"/>
          <p:nvPr/>
        </p:nvSpPr>
        <p:spPr>
          <a:xfrm>
            <a:off x="7576651" y="3395058"/>
            <a:ext cx="2397256" cy="2323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243255"/>
                </a:solidFill>
                <a:latin typeface="Calibri"/>
                <a:ea typeface="Calibri"/>
                <a:cs typeface="Calibri"/>
                <a:sym typeface="Calibri"/>
              </a:rPr>
              <a:t>3) DECIDE lēmumu pieņemšanas modeļa pirmie trīs soļi ir šādi</a:t>
            </a:r>
            <a:endParaRPr sz="2200" b="1" i="0" u="none" strike="noStrike" cap="none">
              <a:solidFill>
                <a:srgbClr val="243255"/>
              </a:solidFill>
              <a:latin typeface="Calibri"/>
              <a:ea typeface="Calibri"/>
              <a:cs typeface="Calibri"/>
              <a:sym typeface="Calibri"/>
            </a:endParaRPr>
          </a:p>
        </p:txBody>
      </p:sp>
      <p:sp>
        <p:nvSpPr>
          <p:cNvPr id="813" name="Google Shape;813;p27"/>
          <p:cNvSpPr txBox="1"/>
          <p:nvPr/>
        </p:nvSpPr>
        <p:spPr>
          <a:xfrm>
            <a:off x="4343400" y="4788241"/>
            <a:ext cx="3062400" cy="828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35 lēmumi</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350 lēmumi</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35 000 lēmumu</a:t>
            </a:r>
            <a:endParaRPr sz="2000" b="0" i="0" u="none" strike="noStrike" cap="none">
              <a:solidFill>
                <a:schemeClr val="dk1"/>
              </a:solidFill>
              <a:latin typeface="Calibri"/>
              <a:ea typeface="Calibri"/>
              <a:cs typeface="Calibri"/>
              <a:sym typeface="Calibri"/>
            </a:endParaRPr>
          </a:p>
        </p:txBody>
      </p:sp>
      <p:sp>
        <p:nvSpPr>
          <p:cNvPr id="814" name="Google Shape;814;p27"/>
          <p:cNvSpPr txBox="1"/>
          <p:nvPr/>
        </p:nvSpPr>
        <p:spPr>
          <a:xfrm>
            <a:off x="7315200" y="4898372"/>
            <a:ext cx="3062335" cy="828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Noteikt rīcību, Izveidot sistēmu, Apsvērt kritērijus</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Definēt problēmu, Novērtēt sekas, Apsvērt rīcības plānu.</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Definēt problēmu, Izpētīt alternatīvas, Apsvērt sekas</a:t>
            </a:r>
            <a:endParaRPr sz="2000" b="0" i="0" u="none" strike="noStrike" cap="none">
              <a:solidFill>
                <a:schemeClr val="dk1"/>
              </a:solidFill>
              <a:latin typeface="Calibri"/>
              <a:ea typeface="Calibri"/>
              <a:cs typeface="Calibri"/>
              <a:sym typeface="Calibri"/>
            </a:endParaRPr>
          </a:p>
        </p:txBody>
      </p:sp>
      <p:sp>
        <p:nvSpPr>
          <p:cNvPr id="815" name="Google Shape;815;p27"/>
          <p:cNvSpPr txBox="1"/>
          <p:nvPr/>
        </p:nvSpPr>
        <p:spPr>
          <a:xfrm>
            <a:off x="10807135" y="5541903"/>
            <a:ext cx="3062335" cy="828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organizatoriskā ietekme</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problēmas biežums</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problēmas iespējamība</a:t>
            </a:r>
            <a:endParaRPr sz="2000" b="0" i="0" u="none" strike="noStrike" cap="none">
              <a:solidFill>
                <a:schemeClr val="dk1"/>
              </a:solidFill>
              <a:latin typeface="Calibri"/>
              <a:ea typeface="Calibri"/>
              <a:cs typeface="Calibri"/>
              <a:sym typeface="Calibri"/>
            </a:endParaRPr>
          </a:p>
        </p:txBody>
      </p:sp>
      <p:sp>
        <p:nvSpPr>
          <p:cNvPr id="816" name="Google Shape;816;p27"/>
          <p:cNvSpPr txBox="1"/>
          <p:nvPr/>
        </p:nvSpPr>
        <p:spPr>
          <a:xfrm>
            <a:off x="14041177" y="4466817"/>
            <a:ext cx="3062335" cy="828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īstermiņa, vidēja termiņa un ilgtermiņa</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operatīvie, taktiskie un stratēģiskie</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specifiski un vispārīgi</a:t>
            </a:r>
            <a:endParaRPr sz="2000" b="0" i="0" u="none" strike="noStrike" cap="none">
              <a:solidFill>
                <a:schemeClr val="dk1"/>
              </a:solidFill>
              <a:latin typeface="Calibri"/>
              <a:ea typeface="Calibri"/>
              <a:cs typeface="Calibri"/>
              <a:sym typeface="Calibri"/>
            </a:endParaRPr>
          </a:p>
        </p:txBody>
      </p:sp>
      <p:pic>
        <p:nvPicPr>
          <p:cNvPr id="817" name="Google Shape;817;p27" descr="Right And Left Brain with solid fill"/>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64112" y="2550784"/>
            <a:ext cx="608518" cy="608518"/>
          </a:xfrm>
          <a:prstGeom prst="rect">
            <a:avLst/>
          </a:prstGeom>
          <a:noFill/>
          <a:ln>
            <a:noFill/>
          </a:ln>
        </p:spPr>
      </p:pic>
      <p:pic>
        <p:nvPicPr>
          <p:cNvPr id="818" name="Google Shape;818;p27" descr="Bad Inventory outlin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992009" y="2627508"/>
            <a:ext cx="551412" cy="551412"/>
          </a:xfrm>
          <a:prstGeom prst="rect">
            <a:avLst/>
          </a:prstGeom>
          <a:noFill/>
          <a:ln>
            <a:noFill/>
          </a:ln>
        </p:spPr>
      </p:pic>
      <p:pic>
        <p:nvPicPr>
          <p:cNvPr id="819" name="Google Shape;819;p27" descr="Web design with solid fill"/>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1038817" y="2593991"/>
            <a:ext cx="528701" cy="528701"/>
          </a:xfrm>
          <a:prstGeom prst="rect">
            <a:avLst/>
          </a:prstGeom>
          <a:noFill/>
          <a:ln>
            <a:noFill/>
          </a:ln>
        </p:spPr>
      </p:pic>
      <p:pic>
        <p:nvPicPr>
          <p:cNvPr id="820" name="Google Shape;820;p27" descr="Stopwatch 75% with solid fill"/>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4330710" y="2611346"/>
            <a:ext cx="552384" cy="552384"/>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7"/>
                                        </p:tgtEl>
                                        <p:attrNameLst>
                                          <p:attrName>style.visibility</p:attrName>
                                        </p:attrNameLst>
                                      </p:cBhvr>
                                      <p:to>
                                        <p:strVal val="visible"/>
                                      </p:to>
                                    </p:set>
                                    <p:animEffect transition="in" filter="fade">
                                      <p:cBhvr>
                                        <p:cTn id="7" dur="500"/>
                                        <p:tgtEl>
                                          <p:spTgt spid="817"/>
                                        </p:tgtEl>
                                      </p:cBhvr>
                                    </p:animEffect>
                                  </p:childTnLst>
                                </p:cTn>
                              </p:par>
                              <p:par>
                                <p:cTn id="8" presetID="10" presetClass="entr" presetSubtype="0" fill="hold" nodeType="withEffect">
                                  <p:stCondLst>
                                    <p:cond delay="0"/>
                                  </p:stCondLst>
                                  <p:childTnLst>
                                    <p:set>
                                      <p:cBhvr>
                                        <p:cTn id="9" dur="1" fill="hold">
                                          <p:stCondLst>
                                            <p:cond delay="0"/>
                                          </p:stCondLst>
                                        </p:cTn>
                                        <p:tgtEl>
                                          <p:spTgt spid="804"/>
                                        </p:tgtEl>
                                        <p:attrNameLst>
                                          <p:attrName>style.visibility</p:attrName>
                                        </p:attrNameLst>
                                      </p:cBhvr>
                                      <p:to>
                                        <p:strVal val="visible"/>
                                      </p:to>
                                    </p:set>
                                    <p:animEffect transition="in" filter="fade">
                                      <p:cBhvr>
                                        <p:cTn id="10" dur="500"/>
                                        <p:tgtEl>
                                          <p:spTgt spid="804"/>
                                        </p:tgtEl>
                                      </p:cBhvr>
                                    </p:animEffect>
                                  </p:childTnLst>
                                </p:cTn>
                              </p:par>
                              <p:par>
                                <p:cTn id="11" presetID="10" presetClass="entr" presetSubtype="0" fill="hold" nodeType="withEffect">
                                  <p:stCondLst>
                                    <p:cond delay="0"/>
                                  </p:stCondLst>
                                  <p:childTnLst>
                                    <p:set>
                                      <p:cBhvr>
                                        <p:cTn id="12" dur="1" fill="hold">
                                          <p:stCondLst>
                                            <p:cond delay="0"/>
                                          </p:stCondLst>
                                        </p:cTn>
                                        <p:tgtEl>
                                          <p:spTgt spid="801"/>
                                        </p:tgtEl>
                                        <p:attrNameLst>
                                          <p:attrName>style.visibility</p:attrName>
                                        </p:attrNameLst>
                                      </p:cBhvr>
                                      <p:to>
                                        <p:strVal val="visible"/>
                                      </p:to>
                                    </p:set>
                                    <p:animEffect transition="in" filter="fade">
                                      <p:cBhvr>
                                        <p:cTn id="13" dur="500"/>
                                        <p:tgtEl>
                                          <p:spTgt spid="801"/>
                                        </p:tgtEl>
                                      </p:cBhvr>
                                    </p:animEffect>
                                  </p:childTnLst>
                                </p:cTn>
                              </p:par>
                              <p:par>
                                <p:cTn id="14" presetID="10" presetClass="entr" presetSubtype="0" fill="hold" nodeType="withEffect">
                                  <p:stCondLst>
                                    <p:cond delay="0"/>
                                  </p:stCondLst>
                                  <p:childTnLst>
                                    <p:set>
                                      <p:cBhvr>
                                        <p:cTn id="15" dur="1" fill="hold">
                                          <p:stCondLst>
                                            <p:cond delay="0"/>
                                          </p:stCondLst>
                                        </p:cTn>
                                        <p:tgtEl>
                                          <p:spTgt spid="802"/>
                                        </p:tgtEl>
                                        <p:attrNameLst>
                                          <p:attrName>style.visibility</p:attrName>
                                        </p:attrNameLst>
                                      </p:cBhvr>
                                      <p:to>
                                        <p:strVal val="visible"/>
                                      </p:to>
                                    </p:set>
                                    <p:animEffect transition="in" filter="fade">
                                      <p:cBhvr>
                                        <p:cTn id="16" dur="500"/>
                                        <p:tgtEl>
                                          <p:spTgt spid="802"/>
                                        </p:tgtEl>
                                      </p:cBhvr>
                                    </p:animEffect>
                                  </p:childTnLst>
                                </p:cTn>
                              </p:par>
                              <p:par>
                                <p:cTn id="17" presetID="10" presetClass="entr" presetSubtype="0" fill="hold" nodeType="withEffect">
                                  <p:stCondLst>
                                    <p:cond delay="0"/>
                                  </p:stCondLst>
                                  <p:childTnLst>
                                    <p:set>
                                      <p:cBhvr>
                                        <p:cTn id="18" dur="1" fill="hold">
                                          <p:stCondLst>
                                            <p:cond delay="0"/>
                                          </p:stCondLst>
                                        </p:cTn>
                                        <p:tgtEl>
                                          <p:spTgt spid="818"/>
                                        </p:tgtEl>
                                        <p:attrNameLst>
                                          <p:attrName>style.visibility</p:attrName>
                                        </p:attrNameLst>
                                      </p:cBhvr>
                                      <p:to>
                                        <p:strVal val="visible"/>
                                      </p:to>
                                    </p:set>
                                    <p:animEffect transition="in" filter="fade">
                                      <p:cBhvr>
                                        <p:cTn id="19" dur="500"/>
                                        <p:tgtEl>
                                          <p:spTgt spid="818"/>
                                        </p:tgtEl>
                                      </p:cBhvr>
                                    </p:animEffect>
                                  </p:childTnLst>
                                </p:cTn>
                              </p:par>
                              <p:par>
                                <p:cTn id="20" presetID="10" presetClass="entr" presetSubtype="0" fill="hold" nodeType="withEffect">
                                  <p:stCondLst>
                                    <p:cond delay="0"/>
                                  </p:stCondLst>
                                  <p:childTnLst>
                                    <p:set>
                                      <p:cBhvr>
                                        <p:cTn id="21" dur="1" fill="hold">
                                          <p:stCondLst>
                                            <p:cond delay="0"/>
                                          </p:stCondLst>
                                        </p:cTn>
                                        <p:tgtEl>
                                          <p:spTgt spid="805"/>
                                        </p:tgtEl>
                                        <p:attrNameLst>
                                          <p:attrName>style.visibility</p:attrName>
                                        </p:attrNameLst>
                                      </p:cBhvr>
                                      <p:to>
                                        <p:strVal val="visible"/>
                                      </p:to>
                                    </p:set>
                                    <p:animEffect transition="in" filter="fade">
                                      <p:cBhvr>
                                        <p:cTn id="22" dur="500"/>
                                        <p:tgtEl>
                                          <p:spTgt spid="805"/>
                                        </p:tgtEl>
                                      </p:cBhvr>
                                    </p:animEffect>
                                  </p:childTnLst>
                                </p:cTn>
                              </p:par>
                              <p:par>
                                <p:cTn id="23" presetID="10" presetClass="entr" presetSubtype="0" fill="hold" nodeType="withEffect">
                                  <p:stCondLst>
                                    <p:cond delay="0"/>
                                  </p:stCondLst>
                                  <p:childTnLst>
                                    <p:set>
                                      <p:cBhvr>
                                        <p:cTn id="24" dur="1" fill="hold">
                                          <p:stCondLst>
                                            <p:cond delay="0"/>
                                          </p:stCondLst>
                                        </p:cTn>
                                        <p:tgtEl>
                                          <p:spTgt spid="803"/>
                                        </p:tgtEl>
                                        <p:attrNameLst>
                                          <p:attrName>style.visibility</p:attrName>
                                        </p:attrNameLst>
                                      </p:cBhvr>
                                      <p:to>
                                        <p:strVal val="visible"/>
                                      </p:to>
                                    </p:set>
                                    <p:animEffect transition="in" filter="fade">
                                      <p:cBhvr>
                                        <p:cTn id="25" dur="500"/>
                                        <p:tgtEl>
                                          <p:spTgt spid="803"/>
                                        </p:tgtEl>
                                      </p:cBhvr>
                                    </p:animEffect>
                                  </p:childTnLst>
                                </p:cTn>
                              </p:par>
                              <p:par>
                                <p:cTn id="26" presetID="10" presetClass="entr" presetSubtype="0" fill="hold" nodeType="withEffect">
                                  <p:stCondLst>
                                    <p:cond delay="0"/>
                                  </p:stCondLst>
                                  <p:childTnLst>
                                    <p:set>
                                      <p:cBhvr>
                                        <p:cTn id="27" dur="1" fill="hold">
                                          <p:stCondLst>
                                            <p:cond delay="0"/>
                                          </p:stCondLst>
                                        </p:cTn>
                                        <p:tgtEl>
                                          <p:spTgt spid="813"/>
                                        </p:tgtEl>
                                        <p:attrNameLst>
                                          <p:attrName>style.visibility</p:attrName>
                                        </p:attrNameLst>
                                      </p:cBhvr>
                                      <p:to>
                                        <p:strVal val="visible"/>
                                      </p:to>
                                    </p:set>
                                    <p:animEffect transition="in" filter="fade">
                                      <p:cBhvr>
                                        <p:cTn id="28" dur="500"/>
                                        <p:tgtEl>
                                          <p:spTgt spid="813"/>
                                        </p:tgtEl>
                                      </p:cBhvr>
                                    </p:animEffect>
                                  </p:childTnLst>
                                </p:cTn>
                              </p:par>
                              <p:par>
                                <p:cTn id="29" presetID="10" presetClass="entr" presetSubtype="0" fill="hold" nodeType="withEffect">
                                  <p:stCondLst>
                                    <p:cond delay="0"/>
                                  </p:stCondLst>
                                  <p:childTnLst>
                                    <p:set>
                                      <p:cBhvr>
                                        <p:cTn id="30" dur="1" fill="hold">
                                          <p:stCondLst>
                                            <p:cond delay="0"/>
                                          </p:stCondLst>
                                        </p:cTn>
                                        <p:tgtEl>
                                          <p:spTgt spid="806"/>
                                        </p:tgtEl>
                                        <p:attrNameLst>
                                          <p:attrName>style.visibility</p:attrName>
                                        </p:attrNameLst>
                                      </p:cBhvr>
                                      <p:to>
                                        <p:strVal val="visible"/>
                                      </p:to>
                                    </p:set>
                                    <p:animEffect transition="in" filter="fade">
                                      <p:cBhvr>
                                        <p:cTn id="31" dur="500"/>
                                        <p:tgtEl>
                                          <p:spTgt spid="806"/>
                                        </p:tgtEl>
                                      </p:cBhvr>
                                    </p:animEffect>
                                  </p:childTnLst>
                                </p:cTn>
                              </p:par>
                              <p:par>
                                <p:cTn id="32" presetID="10" presetClass="entr" presetSubtype="0" fill="hold" nodeType="withEffect">
                                  <p:stCondLst>
                                    <p:cond delay="0"/>
                                  </p:stCondLst>
                                  <p:childTnLst>
                                    <p:set>
                                      <p:cBhvr>
                                        <p:cTn id="33" dur="1" fill="hold">
                                          <p:stCondLst>
                                            <p:cond delay="0"/>
                                          </p:stCondLst>
                                        </p:cTn>
                                        <p:tgtEl>
                                          <p:spTgt spid="807"/>
                                        </p:tgtEl>
                                        <p:attrNameLst>
                                          <p:attrName>style.visibility</p:attrName>
                                        </p:attrNameLst>
                                      </p:cBhvr>
                                      <p:to>
                                        <p:strVal val="visible"/>
                                      </p:to>
                                    </p:set>
                                    <p:animEffect transition="in" filter="fade">
                                      <p:cBhvr>
                                        <p:cTn id="34" dur="500"/>
                                        <p:tgtEl>
                                          <p:spTgt spid="807"/>
                                        </p:tgtEl>
                                      </p:cBhvr>
                                    </p:animEffect>
                                  </p:childTnLst>
                                </p:cTn>
                              </p:par>
                              <p:par>
                                <p:cTn id="35" presetID="10" presetClass="entr" presetSubtype="0" fill="hold" nodeType="withEffect">
                                  <p:stCondLst>
                                    <p:cond delay="0"/>
                                  </p:stCondLst>
                                  <p:childTnLst>
                                    <p:set>
                                      <p:cBhvr>
                                        <p:cTn id="36" dur="1" fill="hold">
                                          <p:stCondLst>
                                            <p:cond delay="0"/>
                                          </p:stCondLst>
                                        </p:cTn>
                                        <p:tgtEl>
                                          <p:spTgt spid="812"/>
                                        </p:tgtEl>
                                        <p:attrNameLst>
                                          <p:attrName>style.visibility</p:attrName>
                                        </p:attrNameLst>
                                      </p:cBhvr>
                                      <p:to>
                                        <p:strVal val="visible"/>
                                      </p:to>
                                    </p:set>
                                    <p:animEffect transition="in" filter="fade">
                                      <p:cBhvr>
                                        <p:cTn id="37" dur="500"/>
                                        <p:tgtEl>
                                          <p:spTgt spid="812"/>
                                        </p:tgtEl>
                                      </p:cBhvr>
                                    </p:animEffect>
                                  </p:childTnLst>
                                </p:cTn>
                              </p:par>
                              <p:par>
                                <p:cTn id="38" presetID="10" presetClass="entr" presetSubtype="0" fill="hold" nodeType="withEffect">
                                  <p:stCondLst>
                                    <p:cond delay="0"/>
                                  </p:stCondLst>
                                  <p:childTnLst>
                                    <p:set>
                                      <p:cBhvr>
                                        <p:cTn id="39" dur="1" fill="hold">
                                          <p:stCondLst>
                                            <p:cond delay="0"/>
                                          </p:stCondLst>
                                        </p:cTn>
                                        <p:tgtEl>
                                          <p:spTgt spid="814"/>
                                        </p:tgtEl>
                                        <p:attrNameLst>
                                          <p:attrName>style.visibility</p:attrName>
                                        </p:attrNameLst>
                                      </p:cBhvr>
                                      <p:to>
                                        <p:strVal val="visible"/>
                                      </p:to>
                                    </p:set>
                                    <p:animEffect transition="in" filter="fade">
                                      <p:cBhvr>
                                        <p:cTn id="40" dur="500"/>
                                        <p:tgtEl>
                                          <p:spTgt spid="814"/>
                                        </p:tgtEl>
                                      </p:cBhvr>
                                    </p:animEffect>
                                  </p:childTnLst>
                                </p:cTn>
                              </p:par>
                              <p:par>
                                <p:cTn id="41" presetID="10" presetClass="entr" presetSubtype="0" fill="hold" nodeType="withEffect">
                                  <p:stCondLst>
                                    <p:cond delay="0"/>
                                  </p:stCondLst>
                                  <p:childTnLst>
                                    <p:set>
                                      <p:cBhvr>
                                        <p:cTn id="42" dur="1" fill="hold">
                                          <p:stCondLst>
                                            <p:cond delay="0"/>
                                          </p:stCondLst>
                                        </p:cTn>
                                        <p:tgtEl>
                                          <p:spTgt spid="819"/>
                                        </p:tgtEl>
                                        <p:attrNameLst>
                                          <p:attrName>style.visibility</p:attrName>
                                        </p:attrNameLst>
                                      </p:cBhvr>
                                      <p:to>
                                        <p:strVal val="visible"/>
                                      </p:to>
                                    </p:set>
                                    <p:animEffect transition="in" filter="fade">
                                      <p:cBhvr>
                                        <p:cTn id="43" dur="500"/>
                                        <p:tgtEl>
                                          <p:spTgt spid="819"/>
                                        </p:tgtEl>
                                      </p:cBhvr>
                                    </p:animEffect>
                                  </p:childTnLst>
                                </p:cTn>
                              </p:par>
                              <p:par>
                                <p:cTn id="44" presetID="10" presetClass="entr" presetSubtype="0" fill="hold" nodeType="withEffect">
                                  <p:stCondLst>
                                    <p:cond delay="0"/>
                                  </p:stCondLst>
                                  <p:childTnLst>
                                    <p:set>
                                      <p:cBhvr>
                                        <p:cTn id="45" dur="1" fill="hold">
                                          <p:stCondLst>
                                            <p:cond delay="0"/>
                                          </p:stCondLst>
                                        </p:cTn>
                                        <p:tgtEl>
                                          <p:spTgt spid="810"/>
                                        </p:tgtEl>
                                        <p:attrNameLst>
                                          <p:attrName>style.visibility</p:attrName>
                                        </p:attrNameLst>
                                      </p:cBhvr>
                                      <p:to>
                                        <p:strVal val="visible"/>
                                      </p:to>
                                    </p:set>
                                    <p:animEffect transition="in" filter="fade">
                                      <p:cBhvr>
                                        <p:cTn id="46" dur="500"/>
                                        <p:tgtEl>
                                          <p:spTgt spid="810"/>
                                        </p:tgtEl>
                                      </p:cBhvr>
                                    </p:animEffect>
                                  </p:childTnLst>
                                </p:cTn>
                              </p:par>
                              <p:par>
                                <p:cTn id="47" presetID="10" presetClass="entr" presetSubtype="0" fill="hold" nodeType="withEffect">
                                  <p:stCondLst>
                                    <p:cond delay="0"/>
                                  </p:stCondLst>
                                  <p:childTnLst>
                                    <p:set>
                                      <p:cBhvr>
                                        <p:cTn id="48" dur="1" fill="hold">
                                          <p:stCondLst>
                                            <p:cond delay="0"/>
                                          </p:stCondLst>
                                        </p:cTn>
                                        <p:tgtEl>
                                          <p:spTgt spid="808"/>
                                        </p:tgtEl>
                                        <p:attrNameLst>
                                          <p:attrName>style.visibility</p:attrName>
                                        </p:attrNameLst>
                                      </p:cBhvr>
                                      <p:to>
                                        <p:strVal val="visible"/>
                                      </p:to>
                                    </p:set>
                                    <p:animEffect transition="in" filter="fade">
                                      <p:cBhvr>
                                        <p:cTn id="49" dur="500"/>
                                        <p:tgtEl>
                                          <p:spTgt spid="808"/>
                                        </p:tgtEl>
                                      </p:cBhvr>
                                    </p:animEffect>
                                  </p:childTnLst>
                                </p:cTn>
                              </p:par>
                              <p:par>
                                <p:cTn id="50" presetID="10" presetClass="entr" presetSubtype="0" fill="hold" nodeType="withEffect">
                                  <p:stCondLst>
                                    <p:cond delay="0"/>
                                  </p:stCondLst>
                                  <p:childTnLst>
                                    <p:set>
                                      <p:cBhvr>
                                        <p:cTn id="51" dur="1" fill="hold">
                                          <p:stCondLst>
                                            <p:cond delay="0"/>
                                          </p:stCondLst>
                                        </p:cTn>
                                        <p:tgtEl>
                                          <p:spTgt spid="815"/>
                                        </p:tgtEl>
                                        <p:attrNameLst>
                                          <p:attrName>style.visibility</p:attrName>
                                        </p:attrNameLst>
                                      </p:cBhvr>
                                      <p:to>
                                        <p:strVal val="visible"/>
                                      </p:to>
                                    </p:set>
                                    <p:animEffect transition="in" filter="fade">
                                      <p:cBhvr>
                                        <p:cTn id="52" dur="500"/>
                                        <p:tgtEl>
                                          <p:spTgt spid="815"/>
                                        </p:tgtEl>
                                      </p:cBhvr>
                                    </p:animEffect>
                                  </p:childTnLst>
                                </p:cTn>
                              </p:par>
                              <p:par>
                                <p:cTn id="53" presetID="10" presetClass="entr" presetSubtype="0" fill="hold" nodeType="withEffect">
                                  <p:stCondLst>
                                    <p:cond delay="0"/>
                                  </p:stCondLst>
                                  <p:childTnLst>
                                    <p:set>
                                      <p:cBhvr>
                                        <p:cTn id="54" dur="1" fill="hold">
                                          <p:stCondLst>
                                            <p:cond delay="0"/>
                                          </p:stCondLst>
                                        </p:cTn>
                                        <p:tgtEl>
                                          <p:spTgt spid="820"/>
                                        </p:tgtEl>
                                        <p:attrNameLst>
                                          <p:attrName>style.visibility</p:attrName>
                                        </p:attrNameLst>
                                      </p:cBhvr>
                                      <p:to>
                                        <p:strVal val="visible"/>
                                      </p:to>
                                    </p:set>
                                    <p:animEffect transition="in" filter="fade">
                                      <p:cBhvr>
                                        <p:cTn id="55" dur="500"/>
                                        <p:tgtEl>
                                          <p:spTgt spid="820"/>
                                        </p:tgtEl>
                                      </p:cBhvr>
                                    </p:animEffect>
                                  </p:childTnLst>
                                </p:cTn>
                              </p:par>
                              <p:par>
                                <p:cTn id="56" presetID="10" presetClass="entr" presetSubtype="0" fill="hold" nodeType="withEffect">
                                  <p:stCondLst>
                                    <p:cond delay="0"/>
                                  </p:stCondLst>
                                  <p:childTnLst>
                                    <p:set>
                                      <p:cBhvr>
                                        <p:cTn id="57" dur="1" fill="hold">
                                          <p:stCondLst>
                                            <p:cond delay="0"/>
                                          </p:stCondLst>
                                        </p:cTn>
                                        <p:tgtEl>
                                          <p:spTgt spid="811"/>
                                        </p:tgtEl>
                                        <p:attrNameLst>
                                          <p:attrName>style.visibility</p:attrName>
                                        </p:attrNameLst>
                                      </p:cBhvr>
                                      <p:to>
                                        <p:strVal val="visible"/>
                                      </p:to>
                                    </p:set>
                                    <p:animEffect transition="in" filter="fade">
                                      <p:cBhvr>
                                        <p:cTn id="58" dur="500"/>
                                        <p:tgtEl>
                                          <p:spTgt spid="811"/>
                                        </p:tgtEl>
                                      </p:cBhvr>
                                    </p:animEffect>
                                  </p:childTnLst>
                                </p:cTn>
                              </p:par>
                              <p:par>
                                <p:cTn id="59" presetID="10" presetClass="entr" presetSubtype="0" fill="hold" nodeType="withEffect">
                                  <p:stCondLst>
                                    <p:cond delay="0"/>
                                  </p:stCondLst>
                                  <p:childTnLst>
                                    <p:set>
                                      <p:cBhvr>
                                        <p:cTn id="60" dur="1" fill="hold">
                                          <p:stCondLst>
                                            <p:cond delay="0"/>
                                          </p:stCondLst>
                                        </p:cTn>
                                        <p:tgtEl>
                                          <p:spTgt spid="809"/>
                                        </p:tgtEl>
                                        <p:attrNameLst>
                                          <p:attrName>style.visibility</p:attrName>
                                        </p:attrNameLst>
                                      </p:cBhvr>
                                      <p:to>
                                        <p:strVal val="visible"/>
                                      </p:to>
                                    </p:set>
                                    <p:animEffect transition="in" filter="fade">
                                      <p:cBhvr>
                                        <p:cTn id="61" dur="500"/>
                                        <p:tgtEl>
                                          <p:spTgt spid="809"/>
                                        </p:tgtEl>
                                      </p:cBhvr>
                                    </p:animEffect>
                                  </p:childTnLst>
                                </p:cTn>
                              </p:par>
                              <p:par>
                                <p:cTn id="62" presetID="10" presetClass="entr" presetSubtype="0" fill="hold" nodeType="withEffect">
                                  <p:stCondLst>
                                    <p:cond delay="0"/>
                                  </p:stCondLst>
                                  <p:childTnLst>
                                    <p:set>
                                      <p:cBhvr>
                                        <p:cTn id="63" dur="1" fill="hold">
                                          <p:stCondLst>
                                            <p:cond delay="0"/>
                                          </p:stCondLst>
                                        </p:cTn>
                                        <p:tgtEl>
                                          <p:spTgt spid="816"/>
                                        </p:tgtEl>
                                        <p:attrNameLst>
                                          <p:attrName>style.visibility</p:attrName>
                                        </p:attrNameLst>
                                      </p:cBhvr>
                                      <p:to>
                                        <p:strVal val="visible"/>
                                      </p:to>
                                    </p:set>
                                    <p:animEffect transition="in" filter="fade">
                                      <p:cBhvr>
                                        <p:cTn id="64" dur="500"/>
                                        <p:tgtEl>
                                          <p:spTgt spid="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28"/>
          <p:cNvSpPr txBox="1"/>
          <p:nvPr/>
        </p:nvSpPr>
        <p:spPr>
          <a:xfrm>
            <a:off x="996431" y="858450"/>
            <a:ext cx="7672500" cy="75180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a:solidFill>
                  <a:srgbClr val="E12227"/>
                </a:solidFill>
                <a:latin typeface="Tahoma"/>
                <a:ea typeface="Tahoma"/>
                <a:cs typeface="Tahoma"/>
                <a:sym typeface="Tahoma"/>
              </a:rPr>
              <a:t>Pašnovērtējuma tests</a:t>
            </a:r>
            <a:endParaRPr sz="1400" b="0" i="0" u="none" strike="noStrike" cap="none">
              <a:solidFill>
                <a:srgbClr val="000000"/>
              </a:solidFill>
              <a:latin typeface="Arial"/>
              <a:ea typeface="Arial"/>
              <a:cs typeface="Arial"/>
              <a:sym typeface="Arial"/>
            </a:endParaRPr>
          </a:p>
        </p:txBody>
      </p:sp>
      <p:sp>
        <p:nvSpPr>
          <p:cNvPr id="827" name="Google Shape;827;p28"/>
          <p:cNvSpPr txBox="1"/>
          <p:nvPr/>
        </p:nvSpPr>
        <p:spPr>
          <a:xfrm>
            <a:off x="286975" y="9621450"/>
            <a:ext cx="12573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nav atbildīga par tajā ietvertās informācijas iespējamo izmantošanu.</a:t>
            </a:r>
            <a:endParaRPr sz="1400" b="0" i="0" u="none" strike="noStrike" cap="none">
              <a:solidFill>
                <a:schemeClr val="lt1"/>
              </a:solidFill>
              <a:latin typeface="Arial"/>
              <a:ea typeface="Arial"/>
              <a:cs typeface="Arial"/>
              <a:sym typeface="Arial"/>
            </a:endParaRPr>
          </a:p>
        </p:txBody>
      </p:sp>
      <p:pic>
        <p:nvPicPr>
          <p:cNvPr id="828" name="Google Shape;828;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28789" y="9001364"/>
            <a:ext cx="1684513" cy="481167"/>
          </a:xfrm>
          <a:prstGeom prst="rect">
            <a:avLst/>
          </a:prstGeom>
          <a:noFill/>
          <a:ln>
            <a:noFill/>
          </a:ln>
        </p:spPr>
      </p:pic>
      <p:pic>
        <p:nvPicPr>
          <p:cNvPr id="829" name="Google Shape;829;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6975" y="8970467"/>
            <a:ext cx="1066800" cy="512064"/>
          </a:xfrm>
          <a:prstGeom prst="rect">
            <a:avLst/>
          </a:prstGeom>
          <a:noFill/>
          <a:ln>
            <a:noFill/>
          </a:ln>
        </p:spPr>
      </p:pic>
      <p:sp>
        <p:nvSpPr>
          <p:cNvPr id="830" name="Google Shape;830;p28"/>
          <p:cNvSpPr txBox="1"/>
          <p:nvPr/>
        </p:nvSpPr>
        <p:spPr>
          <a:xfrm>
            <a:off x="1263250" y="3374906"/>
            <a:ext cx="3062400" cy="23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243255"/>
                </a:solidFill>
                <a:latin typeface="Calibri"/>
                <a:ea typeface="Calibri"/>
                <a:cs typeface="Calibri"/>
                <a:sym typeface="Calibri"/>
              </a:rPr>
              <a:t>6) Ja jūs izmantojat vienotu procedūru klientu sūdzību izskatīšanai, tā būs:</a:t>
            </a:r>
            <a:endParaRPr sz="2200" b="1" i="0" u="none" strike="noStrike" cap="none">
              <a:solidFill>
                <a:srgbClr val="243255"/>
              </a:solidFill>
              <a:latin typeface="Calibri"/>
              <a:ea typeface="Calibri"/>
              <a:cs typeface="Calibri"/>
              <a:sym typeface="Calibri"/>
            </a:endParaRPr>
          </a:p>
        </p:txBody>
      </p:sp>
      <p:sp>
        <p:nvSpPr>
          <p:cNvPr id="831" name="Google Shape;831;p28"/>
          <p:cNvSpPr txBox="1"/>
          <p:nvPr/>
        </p:nvSpPr>
        <p:spPr>
          <a:xfrm>
            <a:off x="972775" y="4820850"/>
            <a:ext cx="3062400" cy="828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stratēģisks lēmums</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programmēts lēmums</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individuāls lēmums</a:t>
            </a:r>
            <a:endParaRPr sz="2000" b="0" i="0" u="none" strike="noStrike" cap="none">
              <a:solidFill>
                <a:schemeClr val="dk1"/>
              </a:solidFill>
              <a:latin typeface="Calibri"/>
              <a:ea typeface="Calibri"/>
              <a:cs typeface="Calibri"/>
              <a:sym typeface="Calibri"/>
            </a:endParaRPr>
          </a:p>
        </p:txBody>
      </p:sp>
      <p:sp>
        <p:nvSpPr>
          <p:cNvPr id="832" name="Google Shape;832;p28"/>
          <p:cNvSpPr txBox="1"/>
          <p:nvPr/>
        </p:nvSpPr>
        <p:spPr>
          <a:xfrm>
            <a:off x="4494650" y="3446563"/>
            <a:ext cx="2664600" cy="30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243255"/>
                </a:solidFill>
                <a:latin typeface="Calibri"/>
                <a:ea typeface="Calibri"/>
                <a:cs typeface="Calibri"/>
                <a:sym typeface="Calibri"/>
              </a:rPr>
              <a:t>7) Neprogrammēti lēmumi ir:</a:t>
            </a:r>
            <a:endParaRPr sz="2200" b="1" i="0" u="none" strike="noStrike" cap="none">
              <a:solidFill>
                <a:srgbClr val="243255"/>
              </a:solidFill>
              <a:latin typeface="Calibri"/>
              <a:ea typeface="Calibri"/>
              <a:cs typeface="Calibri"/>
              <a:sym typeface="Calibri"/>
            </a:endParaRPr>
          </a:p>
        </p:txBody>
      </p:sp>
      <p:sp>
        <p:nvSpPr>
          <p:cNvPr id="833" name="Google Shape;833;p28"/>
          <p:cNvSpPr/>
          <p:nvPr/>
        </p:nvSpPr>
        <p:spPr>
          <a:xfrm>
            <a:off x="1749550" y="2534851"/>
            <a:ext cx="754500" cy="754500"/>
          </a:xfrm>
          <a:prstGeom prst="ellipse">
            <a:avLst/>
          </a:prstGeom>
          <a:solidFill>
            <a:srgbClr val="E122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43255"/>
              </a:solidFill>
              <a:latin typeface="Calibri"/>
              <a:ea typeface="Calibri"/>
              <a:cs typeface="Calibri"/>
              <a:sym typeface="Calibri"/>
            </a:endParaRPr>
          </a:p>
        </p:txBody>
      </p:sp>
      <p:sp>
        <p:nvSpPr>
          <p:cNvPr id="834" name="Google Shape;834;p28"/>
          <p:cNvSpPr/>
          <p:nvPr/>
        </p:nvSpPr>
        <p:spPr>
          <a:xfrm>
            <a:off x="4948894" y="2584368"/>
            <a:ext cx="754500" cy="754500"/>
          </a:xfrm>
          <a:prstGeom prst="ellipse">
            <a:avLst/>
          </a:prstGeom>
          <a:solidFill>
            <a:srgbClr val="2432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43255"/>
              </a:solidFill>
              <a:latin typeface="Calibri"/>
              <a:ea typeface="Calibri"/>
              <a:cs typeface="Calibri"/>
              <a:sym typeface="Calibri"/>
            </a:endParaRPr>
          </a:p>
        </p:txBody>
      </p:sp>
      <p:sp>
        <p:nvSpPr>
          <p:cNvPr id="835" name="Google Shape;835;p28"/>
          <p:cNvSpPr/>
          <p:nvPr/>
        </p:nvSpPr>
        <p:spPr>
          <a:xfrm>
            <a:off x="7702089" y="2535165"/>
            <a:ext cx="754500" cy="754500"/>
          </a:xfrm>
          <a:prstGeom prst="ellipse">
            <a:avLst/>
          </a:prstGeom>
          <a:solidFill>
            <a:srgbClr val="E122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43255"/>
              </a:solidFill>
              <a:latin typeface="Calibri"/>
              <a:ea typeface="Calibri"/>
              <a:cs typeface="Calibri"/>
              <a:sym typeface="Calibri"/>
            </a:endParaRPr>
          </a:p>
        </p:txBody>
      </p:sp>
      <p:sp>
        <p:nvSpPr>
          <p:cNvPr id="836" name="Google Shape;836;p28"/>
          <p:cNvSpPr txBox="1"/>
          <p:nvPr/>
        </p:nvSpPr>
        <p:spPr>
          <a:xfrm>
            <a:off x="10865510" y="3408547"/>
            <a:ext cx="2781300" cy="315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243255"/>
                </a:solidFill>
                <a:latin typeface="Calibri"/>
                <a:ea typeface="Calibri"/>
                <a:cs typeface="Calibri"/>
                <a:sym typeface="Calibri"/>
              </a:rPr>
              <a:t>9) Atzīstot aizspriedumus:</a:t>
            </a:r>
            <a:endParaRPr sz="2200" b="1" i="0" u="none" strike="noStrike" cap="none">
              <a:solidFill>
                <a:srgbClr val="243255"/>
              </a:solidFill>
              <a:latin typeface="Calibri"/>
              <a:ea typeface="Calibri"/>
              <a:cs typeface="Calibri"/>
              <a:sym typeface="Calibri"/>
            </a:endParaRPr>
          </a:p>
        </p:txBody>
      </p:sp>
      <p:sp>
        <p:nvSpPr>
          <p:cNvPr id="837" name="Google Shape;837;p28"/>
          <p:cNvSpPr txBox="1"/>
          <p:nvPr/>
        </p:nvSpPr>
        <p:spPr>
          <a:xfrm>
            <a:off x="14104009" y="3408548"/>
            <a:ext cx="3175500" cy="20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243255"/>
                </a:solidFill>
                <a:latin typeface="Calibri"/>
                <a:ea typeface="Calibri"/>
                <a:cs typeface="Calibri"/>
                <a:sym typeface="Calibri"/>
              </a:rPr>
              <a:t>10) Kam vajadzētu būt atbildīgam par biežiem, zema riska lēmumiem, piemēram, regulāru pieņemšanu darbā (Saskaņā ar McKinsey rakstu De Smet, Jost &amp; Weiss, 2019)?</a:t>
            </a:r>
            <a:endParaRPr sz="2200" b="1" i="0" u="none" strike="noStrike" cap="none">
              <a:solidFill>
                <a:srgbClr val="243255"/>
              </a:solidFill>
              <a:latin typeface="Calibri"/>
              <a:ea typeface="Calibri"/>
              <a:cs typeface="Calibri"/>
              <a:sym typeface="Calibri"/>
            </a:endParaRPr>
          </a:p>
        </p:txBody>
      </p:sp>
      <p:sp>
        <p:nvSpPr>
          <p:cNvPr id="838" name="Google Shape;838;p28"/>
          <p:cNvSpPr/>
          <p:nvPr/>
        </p:nvSpPr>
        <p:spPr>
          <a:xfrm>
            <a:off x="10984347" y="2534850"/>
            <a:ext cx="754500" cy="754500"/>
          </a:xfrm>
          <a:prstGeom prst="ellipse">
            <a:avLst/>
          </a:prstGeom>
          <a:solidFill>
            <a:srgbClr val="24325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43255"/>
              </a:solidFill>
              <a:latin typeface="Calibri"/>
              <a:ea typeface="Calibri"/>
              <a:cs typeface="Calibri"/>
              <a:sym typeface="Calibri"/>
            </a:endParaRPr>
          </a:p>
        </p:txBody>
      </p:sp>
      <p:sp>
        <p:nvSpPr>
          <p:cNvPr id="839" name="Google Shape;839;p28"/>
          <p:cNvSpPr/>
          <p:nvPr/>
        </p:nvSpPr>
        <p:spPr>
          <a:xfrm>
            <a:off x="14288081" y="2589504"/>
            <a:ext cx="754500" cy="754500"/>
          </a:xfrm>
          <a:prstGeom prst="ellipse">
            <a:avLst/>
          </a:prstGeom>
          <a:solidFill>
            <a:srgbClr val="E122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43255"/>
              </a:solidFill>
              <a:latin typeface="Calibri"/>
              <a:ea typeface="Calibri"/>
              <a:cs typeface="Calibri"/>
              <a:sym typeface="Calibri"/>
            </a:endParaRPr>
          </a:p>
        </p:txBody>
      </p:sp>
      <p:sp>
        <p:nvSpPr>
          <p:cNvPr id="840" name="Google Shape;840;p28"/>
          <p:cNvSpPr txBox="1"/>
          <p:nvPr/>
        </p:nvSpPr>
        <p:spPr>
          <a:xfrm>
            <a:off x="7464050" y="3453400"/>
            <a:ext cx="3233400" cy="27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243255"/>
                </a:solidFill>
                <a:latin typeface="Calibri"/>
                <a:ea typeface="Calibri"/>
                <a:cs typeface="Calibri"/>
                <a:sym typeface="Calibri"/>
              </a:rPr>
              <a:t>8) Saskaņā ar Wall Street Journal rakstu (John D. Stall, 2019. gada 18. oktobris) vairums uzņēmumu vadītāju uzticas:</a:t>
            </a:r>
            <a:endParaRPr sz="2200" b="1" i="0" u="none" strike="noStrike" cap="none">
              <a:solidFill>
                <a:srgbClr val="243255"/>
              </a:solidFill>
              <a:latin typeface="Calibri"/>
              <a:ea typeface="Calibri"/>
              <a:cs typeface="Calibri"/>
              <a:sym typeface="Calibri"/>
            </a:endParaRPr>
          </a:p>
        </p:txBody>
      </p:sp>
      <p:sp>
        <p:nvSpPr>
          <p:cNvPr id="841" name="Google Shape;841;p28"/>
          <p:cNvSpPr txBox="1"/>
          <p:nvPr/>
        </p:nvSpPr>
        <p:spPr>
          <a:xfrm>
            <a:off x="4401775" y="4211250"/>
            <a:ext cx="3062400" cy="828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atkārtojas un nav strukturēti</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rutīnas noteiktība</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jaunums nenoteiktības gadījumā</a:t>
            </a:r>
            <a:endParaRPr sz="2000" b="0" i="0" u="none" strike="noStrike" cap="none">
              <a:solidFill>
                <a:schemeClr val="dk1"/>
              </a:solidFill>
              <a:latin typeface="Calibri"/>
              <a:ea typeface="Calibri"/>
              <a:cs typeface="Calibri"/>
              <a:sym typeface="Calibri"/>
            </a:endParaRPr>
          </a:p>
        </p:txBody>
      </p:sp>
      <p:sp>
        <p:nvSpPr>
          <p:cNvPr id="842" name="Google Shape;842;p28"/>
          <p:cNvSpPr txBox="1"/>
          <p:nvPr/>
        </p:nvSpPr>
        <p:spPr>
          <a:xfrm>
            <a:off x="7373575" y="5593050"/>
            <a:ext cx="3062400" cy="828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intuīcijas pārsvars pār analītiku</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prāts pārspēs darbaspējas</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racionāli lēmumi ir pārāki par emocionālie</a:t>
            </a:r>
            <a:endParaRPr sz="2000" b="0" i="0" u="none" strike="noStrike" cap="none">
              <a:solidFill>
                <a:schemeClr val="dk1"/>
              </a:solidFill>
              <a:latin typeface="Calibri"/>
              <a:ea typeface="Calibri"/>
              <a:cs typeface="Calibri"/>
              <a:sym typeface="Calibri"/>
            </a:endParaRPr>
          </a:p>
        </p:txBody>
      </p:sp>
      <p:sp>
        <p:nvSpPr>
          <p:cNvPr id="843" name="Google Shape;843;p28"/>
          <p:cNvSpPr txBox="1"/>
          <p:nvPr/>
        </p:nvSpPr>
        <p:spPr>
          <a:xfrm>
            <a:off x="10802575" y="4145250"/>
            <a:ext cx="3062400" cy="828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atvieglo lēmumu pieņemšanu</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neietekmē lēmumu pieņemšanu</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apdraud lēmumu pieņemšanu</a:t>
            </a:r>
            <a:endParaRPr sz="2000" b="0" i="0" u="none" strike="noStrike" cap="none">
              <a:solidFill>
                <a:schemeClr val="dk1"/>
              </a:solidFill>
              <a:latin typeface="Calibri"/>
              <a:ea typeface="Calibri"/>
              <a:cs typeface="Calibri"/>
              <a:sym typeface="Calibri"/>
            </a:endParaRPr>
          </a:p>
        </p:txBody>
      </p:sp>
      <p:sp>
        <p:nvSpPr>
          <p:cNvPr id="844" name="Google Shape;844;p28"/>
          <p:cNvSpPr txBox="1"/>
          <p:nvPr/>
        </p:nvSpPr>
        <p:spPr>
          <a:xfrm>
            <a:off x="14099552" y="6344850"/>
            <a:ext cx="3062400" cy="828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Direktoru padome</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Augstākā līmeņa vadība</a:t>
            </a:r>
            <a:endParaRPr sz="20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000"/>
              <a:buFont typeface="Calibri"/>
              <a:buAutoNum type="alphaLcParenR"/>
            </a:pPr>
            <a:r>
              <a:rPr lang="en-GB" sz="2000" b="0" i="0" u="none" strike="noStrike" cap="none">
                <a:solidFill>
                  <a:schemeClr val="dk1"/>
                </a:solidFill>
                <a:latin typeface="Calibri"/>
                <a:ea typeface="Calibri"/>
                <a:cs typeface="Calibri"/>
                <a:sym typeface="Calibri"/>
              </a:rPr>
              <a:t>Indivīdi/darba grupas</a:t>
            </a:r>
            <a:endParaRPr sz="2000" b="0" i="0" u="none" strike="noStrike" cap="none">
              <a:solidFill>
                <a:schemeClr val="dk1"/>
              </a:solidFill>
              <a:latin typeface="Calibri"/>
              <a:ea typeface="Calibri"/>
              <a:cs typeface="Calibri"/>
              <a:sym typeface="Calibri"/>
            </a:endParaRPr>
          </a:p>
        </p:txBody>
      </p:sp>
      <p:pic>
        <p:nvPicPr>
          <p:cNvPr id="845" name="Google Shape;845;p28" descr="Rating 1 Star with solid fill"/>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825211" y="2614137"/>
            <a:ext cx="595818" cy="595818"/>
          </a:xfrm>
          <a:prstGeom prst="rect">
            <a:avLst/>
          </a:prstGeom>
          <a:noFill/>
          <a:ln>
            <a:noFill/>
          </a:ln>
        </p:spPr>
      </p:pic>
      <p:pic>
        <p:nvPicPr>
          <p:cNvPr id="846" name="Google Shape;846;p28" descr="Anger Symbol with solid fill"/>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085849" y="2721469"/>
            <a:ext cx="501958" cy="501958"/>
          </a:xfrm>
          <a:prstGeom prst="rect">
            <a:avLst/>
          </a:prstGeom>
          <a:noFill/>
          <a:ln>
            <a:noFill/>
          </a:ln>
        </p:spPr>
      </p:pic>
      <p:pic>
        <p:nvPicPr>
          <p:cNvPr id="847" name="Google Shape;847;p28" descr="Aspiration with solid fill"/>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791942" y="2614137"/>
            <a:ext cx="543600" cy="543600"/>
          </a:xfrm>
          <a:prstGeom prst="rect">
            <a:avLst/>
          </a:prstGeom>
          <a:noFill/>
          <a:ln>
            <a:noFill/>
          </a:ln>
        </p:spPr>
      </p:pic>
      <p:pic>
        <p:nvPicPr>
          <p:cNvPr id="848" name="Google Shape;848;p28" descr="Sunglasses outlin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1088737" y="2666355"/>
            <a:ext cx="543600" cy="543600"/>
          </a:xfrm>
          <a:prstGeom prst="rect">
            <a:avLst/>
          </a:prstGeom>
          <a:noFill/>
          <a:ln>
            <a:noFill/>
          </a:ln>
        </p:spPr>
      </p:pic>
      <p:pic>
        <p:nvPicPr>
          <p:cNvPr id="849" name="Google Shape;849;p28" descr="Priorities with solid fill"/>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4340555" y="2684038"/>
            <a:ext cx="576820" cy="57682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5"/>
                                        </p:tgtEl>
                                        <p:attrNameLst>
                                          <p:attrName>style.visibility</p:attrName>
                                        </p:attrNameLst>
                                      </p:cBhvr>
                                      <p:to>
                                        <p:strVal val="visible"/>
                                      </p:to>
                                    </p:set>
                                    <p:animEffect transition="in" filter="fade">
                                      <p:cBhvr>
                                        <p:cTn id="7" dur="500"/>
                                        <p:tgtEl>
                                          <p:spTgt spid="845"/>
                                        </p:tgtEl>
                                      </p:cBhvr>
                                    </p:animEffect>
                                  </p:childTnLst>
                                </p:cTn>
                              </p:par>
                              <p:par>
                                <p:cTn id="8" presetID="10" presetClass="entr" presetSubtype="0" fill="hold" nodeType="withEffect">
                                  <p:stCondLst>
                                    <p:cond delay="0"/>
                                  </p:stCondLst>
                                  <p:childTnLst>
                                    <p:set>
                                      <p:cBhvr>
                                        <p:cTn id="9" dur="1" fill="hold">
                                          <p:stCondLst>
                                            <p:cond delay="0"/>
                                          </p:stCondLst>
                                        </p:cTn>
                                        <p:tgtEl>
                                          <p:spTgt spid="833"/>
                                        </p:tgtEl>
                                        <p:attrNameLst>
                                          <p:attrName>style.visibility</p:attrName>
                                        </p:attrNameLst>
                                      </p:cBhvr>
                                      <p:to>
                                        <p:strVal val="visible"/>
                                      </p:to>
                                    </p:set>
                                    <p:animEffect transition="in" filter="fade">
                                      <p:cBhvr>
                                        <p:cTn id="10" dur="500"/>
                                        <p:tgtEl>
                                          <p:spTgt spid="833"/>
                                        </p:tgtEl>
                                      </p:cBhvr>
                                    </p:animEffect>
                                  </p:childTnLst>
                                </p:cTn>
                              </p:par>
                              <p:par>
                                <p:cTn id="11" presetID="10" presetClass="entr" presetSubtype="0" fill="hold" nodeType="withEffect">
                                  <p:stCondLst>
                                    <p:cond delay="0"/>
                                  </p:stCondLst>
                                  <p:childTnLst>
                                    <p:set>
                                      <p:cBhvr>
                                        <p:cTn id="12" dur="1" fill="hold">
                                          <p:stCondLst>
                                            <p:cond delay="0"/>
                                          </p:stCondLst>
                                        </p:cTn>
                                        <p:tgtEl>
                                          <p:spTgt spid="830"/>
                                        </p:tgtEl>
                                        <p:attrNameLst>
                                          <p:attrName>style.visibility</p:attrName>
                                        </p:attrNameLst>
                                      </p:cBhvr>
                                      <p:to>
                                        <p:strVal val="visible"/>
                                      </p:to>
                                    </p:set>
                                    <p:animEffect transition="in" filter="fade">
                                      <p:cBhvr>
                                        <p:cTn id="13" dur="500"/>
                                        <p:tgtEl>
                                          <p:spTgt spid="830"/>
                                        </p:tgtEl>
                                      </p:cBhvr>
                                    </p:animEffect>
                                  </p:childTnLst>
                                </p:cTn>
                              </p:par>
                              <p:par>
                                <p:cTn id="14" presetID="10" presetClass="entr" presetSubtype="0" fill="hold" nodeType="withEffect">
                                  <p:stCondLst>
                                    <p:cond delay="0"/>
                                  </p:stCondLst>
                                  <p:childTnLst>
                                    <p:set>
                                      <p:cBhvr>
                                        <p:cTn id="15" dur="1" fill="hold">
                                          <p:stCondLst>
                                            <p:cond delay="0"/>
                                          </p:stCondLst>
                                        </p:cTn>
                                        <p:tgtEl>
                                          <p:spTgt spid="831"/>
                                        </p:tgtEl>
                                        <p:attrNameLst>
                                          <p:attrName>style.visibility</p:attrName>
                                        </p:attrNameLst>
                                      </p:cBhvr>
                                      <p:to>
                                        <p:strVal val="visible"/>
                                      </p:to>
                                    </p:set>
                                    <p:animEffect transition="in" filter="fade">
                                      <p:cBhvr>
                                        <p:cTn id="16" dur="500"/>
                                        <p:tgtEl>
                                          <p:spTgt spid="831"/>
                                        </p:tgtEl>
                                      </p:cBhvr>
                                    </p:animEffect>
                                  </p:childTnLst>
                                </p:cTn>
                              </p:par>
                              <p:par>
                                <p:cTn id="17" presetID="10" presetClass="entr" presetSubtype="0" fill="hold" nodeType="withEffect">
                                  <p:stCondLst>
                                    <p:cond delay="0"/>
                                  </p:stCondLst>
                                  <p:childTnLst>
                                    <p:set>
                                      <p:cBhvr>
                                        <p:cTn id="18" dur="1" fill="hold">
                                          <p:stCondLst>
                                            <p:cond delay="0"/>
                                          </p:stCondLst>
                                        </p:cTn>
                                        <p:tgtEl>
                                          <p:spTgt spid="846"/>
                                        </p:tgtEl>
                                        <p:attrNameLst>
                                          <p:attrName>style.visibility</p:attrName>
                                        </p:attrNameLst>
                                      </p:cBhvr>
                                      <p:to>
                                        <p:strVal val="visible"/>
                                      </p:to>
                                    </p:set>
                                    <p:animEffect transition="in" filter="fade">
                                      <p:cBhvr>
                                        <p:cTn id="19" dur="500"/>
                                        <p:tgtEl>
                                          <p:spTgt spid="846"/>
                                        </p:tgtEl>
                                      </p:cBhvr>
                                    </p:animEffect>
                                  </p:childTnLst>
                                </p:cTn>
                              </p:par>
                              <p:par>
                                <p:cTn id="20" presetID="10" presetClass="entr" presetSubtype="0" fill="hold" nodeType="withEffect">
                                  <p:stCondLst>
                                    <p:cond delay="0"/>
                                  </p:stCondLst>
                                  <p:childTnLst>
                                    <p:set>
                                      <p:cBhvr>
                                        <p:cTn id="21" dur="1" fill="hold">
                                          <p:stCondLst>
                                            <p:cond delay="0"/>
                                          </p:stCondLst>
                                        </p:cTn>
                                        <p:tgtEl>
                                          <p:spTgt spid="834"/>
                                        </p:tgtEl>
                                        <p:attrNameLst>
                                          <p:attrName>style.visibility</p:attrName>
                                        </p:attrNameLst>
                                      </p:cBhvr>
                                      <p:to>
                                        <p:strVal val="visible"/>
                                      </p:to>
                                    </p:set>
                                    <p:animEffect transition="in" filter="fade">
                                      <p:cBhvr>
                                        <p:cTn id="22" dur="500"/>
                                        <p:tgtEl>
                                          <p:spTgt spid="834"/>
                                        </p:tgtEl>
                                      </p:cBhvr>
                                    </p:animEffect>
                                  </p:childTnLst>
                                </p:cTn>
                              </p:par>
                              <p:par>
                                <p:cTn id="23" presetID="10" presetClass="entr" presetSubtype="0" fill="hold" nodeType="withEffect">
                                  <p:stCondLst>
                                    <p:cond delay="0"/>
                                  </p:stCondLst>
                                  <p:childTnLst>
                                    <p:set>
                                      <p:cBhvr>
                                        <p:cTn id="24" dur="1" fill="hold">
                                          <p:stCondLst>
                                            <p:cond delay="0"/>
                                          </p:stCondLst>
                                        </p:cTn>
                                        <p:tgtEl>
                                          <p:spTgt spid="832"/>
                                        </p:tgtEl>
                                        <p:attrNameLst>
                                          <p:attrName>style.visibility</p:attrName>
                                        </p:attrNameLst>
                                      </p:cBhvr>
                                      <p:to>
                                        <p:strVal val="visible"/>
                                      </p:to>
                                    </p:set>
                                    <p:animEffect transition="in" filter="fade">
                                      <p:cBhvr>
                                        <p:cTn id="25" dur="500"/>
                                        <p:tgtEl>
                                          <p:spTgt spid="832"/>
                                        </p:tgtEl>
                                      </p:cBhvr>
                                    </p:animEffect>
                                  </p:childTnLst>
                                </p:cTn>
                              </p:par>
                              <p:par>
                                <p:cTn id="26" presetID="10" presetClass="entr" presetSubtype="0" fill="hold" nodeType="withEffect">
                                  <p:stCondLst>
                                    <p:cond delay="0"/>
                                  </p:stCondLst>
                                  <p:childTnLst>
                                    <p:set>
                                      <p:cBhvr>
                                        <p:cTn id="27" dur="1" fill="hold">
                                          <p:stCondLst>
                                            <p:cond delay="0"/>
                                          </p:stCondLst>
                                        </p:cTn>
                                        <p:tgtEl>
                                          <p:spTgt spid="841"/>
                                        </p:tgtEl>
                                        <p:attrNameLst>
                                          <p:attrName>style.visibility</p:attrName>
                                        </p:attrNameLst>
                                      </p:cBhvr>
                                      <p:to>
                                        <p:strVal val="visible"/>
                                      </p:to>
                                    </p:set>
                                    <p:animEffect transition="in" filter="fade">
                                      <p:cBhvr>
                                        <p:cTn id="28" dur="500"/>
                                        <p:tgtEl>
                                          <p:spTgt spid="841"/>
                                        </p:tgtEl>
                                      </p:cBhvr>
                                    </p:animEffect>
                                  </p:childTnLst>
                                </p:cTn>
                              </p:par>
                              <p:par>
                                <p:cTn id="29" presetID="10" presetClass="entr" presetSubtype="0" fill="hold" nodeType="withEffect">
                                  <p:stCondLst>
                                    <p:cond delay="0"/>
                                  </p:stCondLst>
                                  <p:childTnLst>
                                    <p:set>
                                      <p:cBhvr>
                                        <p:cTn id="30" dur="1" fill="hold">
                                          <p:stCondLst>
                                            <p:cond delay="0"/>
                                          </p:stCondLst>
                                        </p:cTn>
                                        <p:tgtEl>
                                          <p:spTgt spid="847"/>
                                        </p:tgtEl>
                                        <p:attrNameLst>
                                          <p:attrName>style.visibility</p:attrName>
                                        </p:attrNameLst>
                                      </p:cBhvr>
                                      <p:to>
                                        <p:strVal val="visible"/>
                                      </p:to>
                                    </p:set>
                                    <p:animEffect transition="in" filter="fade">
                                      <p:cBhvr>
                                        <p:cTn id="31" dur="500"/>
                                        <p:tgtEl>
                                          <p:spTgt spid="847"/>
                                        </p:tgtEl>
                                      </p:cBhvr>
                                    </p:animEffect>
                                  </p:childTnLst>
                                </p:cTn>
                              </p:par>
                              <p:par>
                                <p:cTn id="32" presetID="10" presetClass="entr" presetSubtype="0" fill="hold" nodeType="withEffect">
                                  <p:stCondLst>
                                    <p:cond delay="0"/>
                                  </p:stCondLst>
                                  <p:childTnLst>
                                    <p:set>
                                      <p:cBhvr>
                                        <p:cTn id="33" dur="1" fill="hold">
                                          <p:stCondLst>
                                            <p:cond delay="0"/>
                                          </p:stCondLst>
                                        </p:cTn>
                                        <p:tgtEl>
                                          <p:spTgt spid="835"/>
                                        </p:tgtEl>
                                        <p:attrNameLst>
                                          <p:attrName>style.visibility</p:attrName>
                                        </p:attrNameLst>
                                      </p:cBhvr>
                                      <p:to>
                                        <p:strVal val="visible"/>
                                      </p:to>
                                    </p:set>
                                    <p:animEffect transition="in" filter="fade">
                                      <p:cBhvr>
                                        <p:cTn id="34" dur="500"/>
                                        <p:tgtEl>
                                          <p:spTgt spid="835"/>
                                        </p:tgtEl>
                                      </p:cBhvr>
                                    </p:animEffect>
                                  </p:childTnLst>
                                </p:cTn>
                              </p:par>
                              <p:par>
                                <p:cTn id="35" presetID="10" presetClass="entr" presetSubtype="0" fill="hold" nodeType="withEffect">
                                  <p:stCondLst>
                                    <p:cond delay="0"/>
                                  </p:stCondLst>
                                  <p:childTnLst>
                                    <p:set>
                                      <p:cBhvr>
                                        <p:cTn id="36" dur="1" fill="hold">
                                          <p:stCondLst>
                                            <p:cond delay="0"/>
                                          </p:stCondLst>
                                        </p:cTn>
                                        <p:tgtEl>
                                          <p:spTgt spid="840"/>
                                        </p:tgtEl>
                                        <p:attrNameLst>
                                          <p:attrName>style.visibility</p:attrName>
                                        </p:attrNameLst>
                                      </p:cBhvr>
                                      <p:to>
                                        <p:strVal val="visible"/>
                                      </p:to>
                                    </p:set>
                                    <p:animEffect transition="in" filter="fade">
                                      <p:cBhvr>
                                        <p:cTn id="37" dur="500"/>
                                        <p:tgtEl>
                                          <p:spTgt spid="840"/>
                                        </p:tgtEl>
                                      </p:cBhvr>
                                    </p:animEffect>
                                  </p:childTnLst>
                                </p:cTn>
                              </p:par>
                              <p:par>
                                <p:cTn id="38" presetID="10" presetClass="entr" presetSubtype="0" fill="hold" nodeType="withEffect">
                                  <p:stCondLst>
                                    <p:cond delay="0"/>
                                  </p:stCondLst>
                                  <p:childTnLst>
                                    <p:set>
                                      <p:cBhvr>
                                        <p:cTn id="39" dur="1" fill="hold">
                                          <p:stCondLst>
                                            <p:cond delay="0"/>
                                          </p:stCondLst>
                                        </p:cTn>
                                        <p:tgtEl>
                                          <p:spTgt spid="842"/>
                                        </p:tgtEl>
                                        <p:attrNameLst>
                                          <p:attrName>style.visibility</p:attrName>
                                        </p:attrNameLst>
                                      </p:cBhvr>
                                      <p:to>
                                        <p:strVal val="visible"/>
                                      </p:to>
                                    </p:set>
                                    <p:animEffect transition="in" filter="fade">
                                      <p:cBhvr>
                                        <p:cTn id="40" dur="500"/>
                                        <p:tgtEl>
                                          <p:spTgt spid="842"/>
                                        </p:tgtEl>
                                      </p:cBhvr>
                                    </p:animEffect>
                                  </p:childTnLst>
                                </p:cTn>
                              </p:par>
                              <p:par>
                                <p:cTn id="41" presetID="10" presetClass="entr" presetSubtype="0" fill="hold" nodeType="withEffect">
                                  <p:stCondLst>
                                    <p:cond delay="0"/>
                                  </p:stCondLst>
                                  <p:childTnLst>
                                    <p:set>
                                      <p:cBhvr>
                                        <p:cTn id="42" dur="1" fill="hold">
                                          <p:stCondLst>
                                            <p:cond delay="0"/>
                                          </p:stCondLst>
                                        </p:cTn>
                                        <p:tgtEl>
                                          <p:spTgt spid="848"/>
                                        </p:tgtEl>
                                        <p:attrNameLst>
                                          <p:attrName>style.visibility</p:attrName>
                                        </p:attrNameLst>
                                      </p:cBhvr>
                                      <p:to>
                                        <p:strVal val="visible"/>
                                      </p:to>
                                    </p:set>
                                    <p:animEffect transition="in" filter="fade">
                                      <p:cBhvr>
                                        <p:cTn id="43" dur="500"/>
                                        <p:tgtEl>
                                          <p:spTgt spid="848"/>
                                        </p:tgtEl>
                                      </p:cBhvr>
                                    </p:animEffect>
                                  </p:childTnLst>
                                </p:cTn>
                              </p:par>
                              <p:par>
                                <p:cTn id="44" presetID="10" presetClass="entr" presetSubtype="0" fill="hold" nodeType="withEffect">
                                  <p:stCondLst>
                                    <p:cond delay="0"/>
                                  </p:stCondLst>
                                  <p:childTnLst>
                                    <p:set>
                                      <p:cBhvr>
                                        <p:cTn id="45" dur="1" fill="hold">
                                          <p:stCondLst>
                                            <p:cond delay="0"/>
                                          </p:stCondLst>
                                        </p:cTn>
                                        <p:tgtEl>
                                          <p:spTgt spid="838"/>
                                        </p:tgtEl>
                                        <p:attrNameLst>
                                          <p:attrName>style.visibility</p:attrName>
                                        </p:attrNameLst>
                                      </p:cBhvr>
                                      <p:to>
                                        <p:strVal val="visible"/>
                                      </p:to>
                                    </p:set>
                                    <p:animEffect transition="in" filter="fade">
                                      <p:cBhvr>
                                        <p:cTn id="46" dur="500"/>
                                        <p:tgtEl>
                                          <p:spTgt spid="838"/>
                                        </p:tgtEl>
                                      </p:cBhvr>
                                    </p:animEffect>
                                  </p:childTnLst>
                                </p:cTn>
                              </p:par>
                              <p:par>
                                <p:cTn id="47" presetID="10" presetClass="entr" presetSubtype="0" fill="hold" nodeType="withEffect">
                                  <p:stCondLst>
                                    <p:cond delay="0"/>
                                  </p:stCondLst>
                                  <p:childTnLst>
                                    <p:set>
                                      <p:cBhvr>
                                        <p:cTn id="48" dur="1" fill="hold">
                                          <p:stCondLst>
                                            <p:cond delay="0"/>
                                          </p:stCondLst>
                                        </p:cTn>
                                        <p:tgtEl>
                                          <p:spTgt spid="836"/>
                                        </p:tgtEl>
                                        <p:attrNameLst>
                                          <p:attrName>style.visibility</p:attrName>
                                        </p:attrNameLst>
                                      </p:cBhvr>
                                      <p:to>
                                        <p:strVal val="visible"/>
                                      </p:to>
                                    </p:set>
                                    <p:animEffect transition="in" filter="fade">
                                      <p:cBhvr>
                                        <p:cTn id="49" dur="500"/>
                                        <p:tgtEl>
                                          <p:spTgt spid="836"/>
                                        </p:tgtEl>
                                      </p:cBhvr>
                                    </p:animEffect>
                                  </p:childTnLst>
                                </p:cTn>
                              </p:par>
                              <p:par>
                                <p:cTn id="50" presetID="10" presetClass="entr" presetSubtype="0" fill="hold" nodeType="withEffect">
                                  <p:stCondLst>
                                    <p:cond delay="0"/>
                                  </p:stCondLst>
                                  <p:childTnLst>
                                    <p:set>
                                      <p:cBhvr>
                                        <p:cTn id="51" dur="1" fill="hold">
                                          <p:stCondLst>
                                            <p:cond delay="0"/>
                                          </p:stCondLst>
                                        </p:cTn>
                                        <p:tgtEl>
                                          <p:spTgt spid="843"/>
                                        </p:tgtEl>
                                        <p:attrNameLst>
                                          <p:attrName>style.visibility</p:attrName>
                                        </p:attrNameLst>
                                      </p:cBhvr>
                                      <p:to>
                                        <p:strVal val="visible"/>
                                      </p:to>
                                    </p:set>
                                    <p:animEffect transition="in" filter="fade">
                                      <p:cBhvr>
                                        <p:cTn id="52" dur="500"/>
                                        <p:tgtEl>
                                          <p:spTgt spid="843"/>
                                        </p:tgtEl>
                                      </p:cBhvr>
                                    </p:animEffect>
                                  </p:childTnLst>
                                </p:cTn>
                              </p:par>
                              <p:par>
                                <p:cTn id="53" presetID="10" presetClass="entr" presetSubtype="0" fill="hold" nodeType="withEffect">
                                  <p:stCondLst>
                                    <p:cond delay="0"/>
                                  </p:stCondLst>
                                  <p:childTnLst>
                                    <p:set>
                                      <p:cBhvr>
                                        <p:cTn id="54" dur="1" fill="hold">
                                          <p:stCondLst>
                                            <p:cond delay="0"/>
                                          </p:stCondLst>
                                        </p:cTn>
                                        <p:tgtEl>
                                          <p:spTgt spid="849"/>
                                        </p:tgtEl>
                                        <p:attrNameLst>
                                          <p:attrName>style.visibility</p:attrName>
                                        </p:attrNameLst>
                                      </p:cBhvr>
                                      <p:to>
                                        <p:strVal val="visible"/>
                                      </p:to>
                                    </p:set>
                                    <p:animEffect transition="in" filter="fade">
                                      <p:cBhvr>
                                        <p:cTn id="55" dur="500"/>
                                        <p:tgtEl>
                                          <p:spTgt spid="849"/>
                                        </p:tgtEl>
                                      </p:cBhvr>
                                    </p:animEffect>
                                  </p:childTnLst>
                                </p:cTn>
                              </p:par>
                              <p:par>
                                <p:cTn id="56" presetID="10" presetClass="entr" presetSubtype="0" fill="hold" nodeType="withEffect">
                                  <p:stCondLst>
                                    <p:cond delay="0"/>
                                  </p:stCondLst>
                                  <p:childTnLst>
                                    <p:set>
                                      <p:cBhvr>
                                        <p:cTn id="57" dur="1" fill="hold">
                                          <p:stCondLst>
                                            <p:cond delay="0"/>
                                          </p:stCondLst>
                                        </p:cTn>
                                        <p:tgtEl>
                                          <p:spTgt spid="839"/>
                                        </p:tgtEl>
                                        <p:attrNameLst>
                                          <p:attrName>style.visibility</p:attrName>
                                        </p:attrNameLst>
                                      </p:cBhvr>
                                      <p:to>
                                        <p:strVal val="visible"/>
                                      </p:to>
                                    </p:set>
                                    <p:animEffect transition="in" filter="fade">
                                      <p:cBhvr>
                                        <p:cTn id="58" dur="500"/>
                                        <p:tgtEl>
                                          <p:spTgt spid="839"/>
                                        </p:tgtEl>
                                      </p:cBhvr>
                                    </p:animEffect>
                                  </p:childTnLst>
                                </p:cTn>
                              </p:par>
                              <p:par>
                                <p:cTn id="59" presetID="10" presetClass="entr" presetSubtype="0" fill="hold" nodeType="withEffect">
                                  <p:stCondLst>
                                    <p:cond delay="0"/>
                                  </p:stCondLst>
                                  <p:childTnLst>
                                    <p:set>
                                      <p:cBhvr>
                                        <p:cTn id="60" dur="1" fill="hold">
                                          <p:stCondLst>
                                            <p:cond delay="0"/>
                                          </p:stCondLst>
                                        </p:cTn>
                                        <p:tgtEl>
                                          <p:spTgt spid="837"/>
                                        </p:tgtEl>
                                        <p:attrNameLst>
                                          <p:attrName>style.visibility</p:attrName>
                                        </p:attrNameLst>
                                      </p:cBhvr>
                                      <p:to>
                                        <p:strVal val="visible"/>
                                      </p:to>
                                    </p:set>
                                    <p:animEffect transition="in" filter="fade">
                                      <p:cBhvr>
                                        <p:cTn id="61" dur="500"/>
                                        <p:tgtEl>
                                          <p:spTgt spid="837"/>
                                        </p:tgtEl>
                                      </p:cBhvr>
                                    </p:animEffect>
                                  </p:childTnLst>
                                </p:cTn>
                              </p:par>
                              <p:par>
                                <p:cTn id="62" presetID="10" presetClass="entr" presetSubtype="0" fill="hold" nodeType="withEffect">
                                  <p:stCondLst>
                                    <p:cond delay="0"/>
                                  </p:stCondLst>
                                  <p:childTnLst>
                                    <p:set>
                                      <p:cBhvr>
                                        <p:cTn id="63" dur="1" fill="hold">
                                          <p:stCondLst>
                                            <p:cond delay="0"/>
                                          </p:stCondLst>
                                        </p:cTn>
                                        <p:tgtEl>
                                          <p:spTgt spid="844"/>
                                        </p:tgtEl>
                                        <p:attrNameLst>
                                          <p:attrName>style.visibility</p:attrName>
                                        </p:attrNameLst>
                                      </p:cBhvr>
                                      <p:to>
                                        <p:strVal val="visible"/>
                                      </p:to>
                                    </p:set>
                                    <p:animEffect transition="in" filter="fade">
                                      <p:cBhvr>
                                        <p:cTn id="64" dur="500"/>
                                        <p:tgtEl>
                                          <p:spTgt spid="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4"/>
        <p:cNvGrpSpPr/>
        <p:nvPr/>
      </p:nvGrpSpPr>
      <p:grpSpPr>
        <a:xfrm>
          <a:off x="0" y="0"/>
          <a:ext cx="0" cy="0"/>
          <a:chOff x="0" y="0"/>
          <a:chExt cx="0" cy="0"/>
        </a:xfrm>
      </p:grpSpPr>
      <p:sp>
        <p:nvSpPr>
          <p:cNvPr id="855" name="Google Shape;855;p29"/>
          <p:cNvSpPr/>
          <p:nvPr/>
        </p:nvSpPr>
        <p:spPr>
          <a:xfrm>
            <a:off x="6172200" y="9185519"/>
            <a:ext cx="11963400" cy="952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56" name="Google Shape;856;p29"/>
          <p:cNvSpPr txBox="1">
            <a:spLocks noGrp="1"/>
          </p:cNvSpPr>
          <p:nvPr>
            <p:ph type="title"/>
          </p:nvPr>
        </p:nvSpPr>
        <p:spPr>
          <a:xfrm>
            <a:off x="7924800" y="3924300"/>
            <a:ext cx="6897600" cy="1398000"/>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SzPts val="1400"/>
              <a:buNone/>
            </a:pPr>
            <a:r>
              <a:rPr lang="en-GB"/>
              <a:t>Paldies</a:t>
            </a:r>
            <a:r>
              <a:rPr lang="en-GB" sz="9000" b="1" i="0">
                <a:solidFill>
                  <a:srgbClr val="152D54"/>
                </a:solidFill>
                <a:latin typeface="Tahoma"/>
                <a:ea typeface="Tahoma"/>
                <a:cs typeface="Tahoma"/>
                <a:sym typeface="Tahoma"/>
              </a:rPr>
              <a:t>!</a:t>
            </a:r>
            <a:endParaRPr/>
          </a:p>
        </p:txBody>
      </p:sp>
      <p:pic>
        <p:nvPicPr>
          <p:cNvPr id="857" name="Google Shape;857;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89503" y="9661769"/>
            <a:ext cx="10058400" cy="556688"/>
          </a:xfrm>
          <a:prstGeom prst="rect">
            <a:avLst/>
          </a:prstGeom>
          <a:noFill/>
          <a:ln>
            <a:noFill/>
          </a:ln>
        </p:spPr>
      </p:pic>
      <p:pic>
        <p:nvPicPr>
          <p:cNvPr id="858" name="Google Shape;858;p2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24600" y="9705175"/>
            <a:ext cx="1985322" cy="432844"/>
          </a:xfrm>
          <a:prstGeom prst="rect">
            <a:avLst/>
          </a:prstGeom>
          <a:noFill/>
          <a:ln>
            <a:noFill/>
          </a:ln>
        </p:spPr>
      </p:pic>
      <p:pic>
        <p:nvPicPr>
          <p:cNvPr id="859" name="Google Shape;859;p2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7800" y="9715392"/>
            <a:ext cx="936335" cy="44944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6"/>
                                        </p:tgtEl>
                                        <p:attrNameLst>
                                          <p:attrName>style.visibility</p:attrName>
                                        </p:attrNameLst>
                                      </p:cBhvr>
                                      <p:to>
                                        <p:strVal val="visible"/>
                                      </p:to>
                                    </p:set>
                                    <p:animEffect transition="in" filter="fade">
                                      <p:cBhvr>
                                        <p:cTn id="7" dur="500"/>
                                        <p:tgtEl>
                                          <p:spTgt spid="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29"/>
        <p:cNvGrpSpPr/>
        <p:nvPr/>
      </p:nvGrpSpPr>
      <p:grpSpPr>
        <a:xfrm>
          <a:off x="0" y="0"/>
          <a:ext cx="0" cy="0"/>
          <a:chOff x="0" y="0"/>
          <a:chExt cx="0" cy="0"/>
        </a:xfrm>
      </p:grpSpPr>
      <p:sp>
        <p:nvSpPr>
          <p:cNvPr id="130" name="Google Shape;130;p3"/>
          <p:cNvSpPr/>
          <p:nvPr/>
        </p:nvSpPr>
        <p:spPr>
          <a:xfrm rot="-5400000">
            <a:off x="1078978" y="3383405"/>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31" name="Google Shape;131;p3"/>
          <p:cNvSpPr txBox="1">
            <a:spLocks noGrp="1"/>
          </p:cNvSpPr>
          <p:nvPr>
            <p:ph type="title"/>
          </p:nvPr>
        </p:nvSpPr>
        <p:spPr>
          <a:xfrm>
            <a:off x="1050168" y="751064"/>
            <a:ext cx="12852400" cy="751488"/>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GB" sz="4800" b="1">
                <a:solidFill>
                  <a:srgbClr val="E12227"/>
                </a:solidFill>
              </a:rPr>
              <a:t>MĀCĪBU REZULTĀTI</a:t>
            </a:r>
            <a:endParaRPr sz="4800">
              <a:solidFill>
                <a:srgbClr val="E12227"/>
              </a:solidFill>
            </a:endParaRPr>
          </a:p>
        </p:txBody>
      </p:sp>
      <p:sp>
        <p:nvSpPr>
          <p:cNvPr id="132" name="Google Shape;132;p3"/>
          <p:cNvSpPr txBox="1"/>
          <p:nvPr/>
        </p:nvSpPr>
        <p:spPr>
          <a:xfrm>
            <a:off x="1105032" y="2628900"/>
            <a:ext cx="13081000" cy="444994"/>
          </a:xfrm>
          <a:prstGeom prst="rect">
            <a:avLst/>
          </a:prstGeom>
          <a:noFill/>
          <a:ln>
            <a:noFill/>
          </a:ln>
        </p:spPr>
        <p:txBody>
          <a:bodyPr spcFirstLastPara="1" wrap="square" lIns="0" tIns="13950" rIns="0" bIns="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n-GB" sz="2800" b="1" i="0" u="none" strike="noStrike" cap="none">
                <a:solidFill>
                  <a:srgbClr val="243255"/>
                </a:solidFill>
                <a:latin typeface="Calibri"/>
                <a:ea typeface="Calibri"/>
                <a:cs typeface="Calibri"/>
                <a:sym typeface="Calibri"/>
              </a:rPr>
              <a:t>Šī moduļa beigās jūs iegūsiet izpratni par:</a:t>
            </a:r>
            <a:endParaRPr sz="1400" b="0" i="0" u="none" strike="noStrike" cap="none">
              <a:solidFill>
                <a:srgbClr val="000000"/>
              </a:solidFill>
              <a:latin typeface="Arial"/>
              <a:ea typeface="Arial"/>
              <a:cs typeface="Arial"/>
              <a:sym typeface="Arial"/>
            </a:endParaRPr>
          </a:p>
        </p:txBody>
      </p:sp>
      <p:sp>
        <p:nvSpPr>
          <p:cNvPr id="133" name="Google Shape;133;p3"/>
          <p:cNvSpPr/>
          <p:nvPr/>
        </p:nvSpPr>
        <p:spPr>
          <a:xfrm>
            <a:off x="0" y="288731"/>
            <a:ext cx="16270605" cy="123825"/>
          </a:xfrm>
          <a:custGeom>
            <a:avLst/>
            <a:gdLst/>
            <a:ahLst/>
            <a:cxnLst/>
            <a:rect l="l" t="t" r="r" b="b"/>
            <a:pathLst>
              <a:path w="16270605" h="123825" extrusionOk="0">
                <a:moveTo>
                  <a:pt x="0" y="123824"/>
                </a:moveTo>
                <a:lnTo>
                  <a:pt x="0" y="0"/>
                </a:lnTo>
                <a:lnTo>
                  <a:pt x="16270357" y="0"/>
                </a:lnTo>
                <a:lnTo>
                  <a:pt x="16270357" y="123824"/>
                </a:lnTo>
                <a:lnTo>
                  <a:pt x="0" y="123824"/>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34" name="Google Shape;134;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00400" y="9692212"/>
            <a:ext cx="10058400" cy="556688"/>
          </a:xfrm>
          <a:prstGeom prst="rect">
            <a:avLst/>
          </a:prstGeom>
          <a:noFill/>
          <a:ln>
            <a:noFill/>
          </a:ln>
        </p:spPr>
      </p:pic>
      <p:pic>
        <p:nvPicPr>
          <p:cNvPr id="135" name="Google Shape;135;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5497" y="9735618"/>
            <a:ext cx="1985322" cy="432844"/>
          </a:xfrm>
          <a:prstGeom prst="rect">
            <a:avLst/>
          </a:prstGeom>
          <a:noFill/>
          <a:ln>
            <a:noFill/>
          </a:ln>
        </p:spPr>
      </p:pic>
      <p:pic>
        <p:nvPicPr>
          <p:cNvPr id="136" name="Google Shape;136;p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8697" y="9745835"/>
            <a:ext cx="936335" cy="449441"/>
          </a:xfrm>
          <a:prstGeom prst="rect">
            <a:avLst/>
          </a:prstGeom>
          <a:noFill/>
          <a:ln>
            <a:noFill/>
          </a:ln>
        </p:spPr>
      </p:pic>
      <p:sp>
        <p:nvSpPr>
          <p:cNvPr id="137" name="Google Shape;137;p3"/>
          <p:cNvSpPr/>
          <p:nvPr/>
        </p:nvSpPr>
        <p:spPr>
          <a:xfrm rot="-5400000">
            <a:off x="1078978" y="4186475"/>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38" name="Google Shape;138;p3"/>
          <p:cNvSpPr/>
          <p:nvPr/>
        </p:nvSpPr>
        <p:spPr>
          <a:xfrm rot="-5400000">
            <a:off x="1078978" y="5024361"/>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39" name="Google Shape;139;p3"/>
          <p:cNvSpPr/>
          <p:nvPr/>
        </p:nvSpPr>
        <p:spPr>
          <a:xfrm rot="-5400000">
            <a:off x="1107914" y="5837288"/>
            <a:ext cx="432844" cy="362673"/>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40" name="Google Shape;140;p3"/>
          <p:cNvSpPr txBox="1"/>
          <p:nvPr/>
        </p:nvSpPr>
        <p:spPr>
          <a:xfrm>
            <a:off x="1637071" y="3238500"/>
            <a:ext cx="7887929" cy="461665"/>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43255"/>
                </a:solidFill>
                <a:latin typeface="Calibri"/>
                <a:ea typeface="Calibri"/>
                <a:cs typeface="Calibri"/>
                <a:sym typeface="Calibri"/>
              </a:rPr>
              <a:t>saikne starp uztveri un spriešanu.</a:t>
            </a:r>
            <a:endParaRPr sz="2400" b="1" i="0" u="none" strike="noStrike" cap="none">
              <a:solidFill>
                <a:srgbClr val="243255"/>
              </a:solidFill>
              <a:latin typeface="Calibri"/>
              <a:ea typeface="Calibri"/>
              <a:cs typeface="Calibri"/>
              <a:sym typeface="Calibri"/>
            </a:endParaRPr>
          </a:p>
        </p:txBody>
      </p:sp>
      <p:sp>
        <p:nvSpPr>
          <p:cNvPr id="141" name="Google Shape;141;p3"/>
          <p:cNvSpPr txBox="1"/>
          <p:nvPr/>
        </p:nvSpPr>
        <p:spPr>
          <a:xfrm>
            <a:off x="1639522" y="4076700"/>
            <a:ext cx="12937500" cy="46170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43255"/>
                </a:solidFill>
                <a:latin typeface="Calibri"/>
                <a:ea typeface="Calibri"/>
                <a:cs typeface="Calibri"/>
                <a:sym typeface="Calibri"/>
              </a:rPr>
              <a:t>aizspriedumi un aizspriedumi, kas varētu aptumšot spriestspēju.</a:t>
            </a:r>
            <a:endParaRPr sz="2400" b="1" i="0" u="none" strike="noStrike" cap="none">
              <a:solidFill>
                <a:srgbClr val="243255"/>
              </a:solidFill>
              <a:latin typeface="Calibri"/>
              <a:ea typeface="Calibri"/>
              <a:cs typeface="Calibri"/>
              <a:sym typeface="Calibri"/>
            </a:endParaRPr>
          </a:p>
        </p:txBody>
      </p:sp>
      <p:sp>
        <p:nvSpPr>
          <p:cNvPr id="142" name="Google Shape;142;p3"/>
          <p:cNvSpPr txBox="1"/>
          <p:nvPr/>
        </p:nvSpPr>
        <p:spPr>
          <a:xfrm>
            <a:off x="1637071" y="5747233"/>
            <a:ext cx="7162800" cy="461665"/>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43255"/>
                </a:solidFill>
                <a:latin typeface="Calibri"/>
                <a:ea typeface="Calibri"/>
                <a:cs typeface="Calibri"/>
                <a:sym typeface="Calibri"/>
              </a:rPr>
              <a:t>dažādi lēmumu pieņemšanas procesa posmi.</a:t>
            </a:r>
            <a:endParaRPr sz="2400" b="1" i="0" u="none" strike="noStrike" cap="none">
              <a:solidFill>
                <a:srgbClr val="243255"/>
              </a:solidFill>
              <a:latin typeface="Calibri"/>
              <a:ea typeface="Calibri"/>
              <a:cs typeface="Calibri"/>
              <a:sym typeface="Calibri"/>
            </a:endParaRPr>
          </a:p>
        </p:txBody>
      </p:sp>
      <p:sp>
        <p:nvSpPr>
          <p:cNvPr id="143" name="Google Shape;143;p3"/>
          <p:cNvSpPr txBox="1"/>
          <p:nvPr/>
        </p:nvSpPr>
        <p:spPr>
          <a:xfrm>
            <a:off x="1639529" y="4914900"/>
            <a:ext cx="5124925" cy="461665"/>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43255"/>
                </a:solidFill>
                <a:latin typeface="Calibri"/>
                <a:ea typeface="Calibri"/>
                <a:cs typeface="Calibri"/>
                <a:sym typeface="Calibri"/>
              </a:rPr>
              <a:t>dažādi lēmumu veidi.</a:t>
            </a:r>
            <a:endParaRPr sz="1400" b="0" i="0" u="none" strike="noStrike" cap="none">
              <a:solidFill>
                <a:srgbClr val="000000"/>
              </a:solidFill>
              <a:latin typeface="Arial"/>
              <a:ea typeface="Arial"/>
              <a:cs typeface="Arial"/>
              <a:sym typeface="Arial"/>
            </a:endParaRPr>
          </a:p>
        </p:txBody>
      </p:sp>
      <p:sp>
        <p:nvSpPr>
          <p:cNvPr id="144" name="Google Shape;144;p3"/>
          <p:cNvSpPr txBox="1"/>
          <p:nvPr/>
        </p:nvSpPr>
        <p:spPr>
          <a:xfrm>
            <a:off x="1105032" y="6776598"/>
            <a:ext cx="13081000" cy="444994"/>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243255"/>
                </a:solidFill>
                <a:latin typeface="Calibri"/>
                <a:ea typeface="Calibri"/>
                <a:cs typeface="Calibri"/>
                <a:sym typeface="Calibri"/>
              </a:rPr>
              <a:t>… un attīstīt praktiskās iemaņas, piemērojot:</a:t>
            </a:r>
            <a:endParaRPr sz="2800" b="1" i="0" u="none" strike="noStrike" cap="none">
              <a:solidFill>
                <a:srgbClr val="243255"/>
              </a:solidFill>
              <a:latin typeface="Calibri"/>
              <a:ea typeface="Calibri"/>
              <a:cs typeface="Calibri"/>
              <a:sym typeface="Calibri"/>
            </a:endParaRPr>
          </a:p>
        </p:txBody>
      </p:sp>
      <p:sp>
        <p:nvSpPr>
          <p:cNvPr id="145" name="Google Shape;145;p3"/>
          <p:cNvSpPr/>
          <p:nvPr/>
        </p:nvSpPr>
        <p:spPr>
          <a:xfrm rot="-5400000">
            <a:off x="1078978" y="7476808"/>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46" name="Google Shape;146;p3"/>
          <p:cNvSpPr/>
          <p:nvPr/>
        </p:nvSpPr>
        <p:spPr>
          <a:xfrm rot="-5400000">
            <a:off x="1078978" y="8279878"/>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47" name="Google Shape;147;p3"/>
          <p:cNvSpPr txBox="1"/>
          <p:nvPr/>
        </p:nvSpPr>
        <p:spPr>
          <a:xfrm>
            <a:off x="1637071" y="7331903"/>
            <a:ext cx="7887929" cy="461665"/>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43255"/>
                </a:solidFill>
                <a:latin typeface="Calibri"/>
                <a:ea typeface="Calibri"/>
                <a:cs typeface="Calibri"/>
                <a:sym typeface="Calibri"/>
              </a:rPr>
              <a:t>lēmumu pieņemšanas instrumentu klāsts.</a:t>
            </a:r>
            <a:endParaRPr sz="2400" b="1" i="0" u="none" strike="noStrike" cap="none">
              <a:solidFill>
                <a:srgbClr val="243255"/>
              </a:solidFill>
              <a:latin typeface="Calibri"/>
              <a:ea typeface="Calibri"/>
              <a:cs typeface="Calibri"/>
              <a:sym typeface="Calibri"/>
            </a:endParaRPr>
          </a:p>
        </p:txBody>
      </p:sp>
      <p:sp>
        <p:nvSpPr>
          <p:cNvPr id="148" name="Google Shape;148;p3"/>
          <p:cNvSpPr txBox="1"/>
          <p:nvPr/>
        </p:nvSpPr>
        <p:spPr>
          <a:xfrm>
            <a:off x="1639522" y="8158225"/>
            <a:ext cx="12718500" cy="461700"/>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43255"/>
                </a:solidFill>
                <a:latin typeface="Calibri"/>
                <a:ea typeface="Calibri"/>
                <a:cs typeface="Calibri"/>
                <a:sym typeface="Calibri"/>
              </a:rPr>
              <a:t>dažādas metodes, lai veicinātu radošumu lēmumu pieņemšanā.</a:t>
            </a:r>
            <a:endParaRPr sz="2400" b="1" i="0" u="none" strike="noStrike" cap="none">
              <a:solidFill>
                <a:srgbClr val="243255"/>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0"/>
                                        </p:tgtEl>
                                        <p:attrNameLst>
                                          <p:attrName>style.visibility</p:attrName>
                                        </p:attrNameLst>
                                      </p:cBhvr>
                                      <p:to>
                                        <p:strVal val="visible"/>
                                      </p:to>
                                    </p:set>
                                    <p:anim calcmode="lin" valueType="num">
                                      <p:cBhvr additive="base">
                                        <p:cTn id="11" dur="500"/>
                                        <p:tgtEl>
                                          <p:spTgt spid="140"/>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500"/>
                                        <p:tgtEl>
                                          <p:spTgt spid="130"/>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41"/>
                                        </p:tgtEl>
                                        <p:attrNameLst>
                                          <p:attrName>style.visibility</p:attrName>
                                        </p:attrNameLst>
                                      </p:cBhvr>
                                      <p:to>
                                        <p:strVal val="visible"/>
                                      </p:to>
                                    </p:set>
                                    <p:anim calcmode="lin" valueType="num">
                                      <p:cBhvr additive="base">
                                        <p:cTn id="19" dur="500"/>
                                        <p:tgtEl>
                                          <p:spTgt spid="141"/>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37"/>
                                        </p:tgtEl>
                                        <p:attrNameLst>
                                          <p:attrName>style.visibility</p:attrName>
                                        </p:attrNameLst>
                                      </p:cBhvr>
                                      <p:to>
                                        <p:strVal val="visible"/>
                                      </p:to>
                                    </p:set>
                                    <p:anim calcmode="lin" valueType="num">
                                      <p:cBhvr additive="base">
                                        <p:cTn id="23" dur="500"/>
                                        <p:tgtEl>
                                          <p:spTgt spid="137"/>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143"/>
                                        </p:tgtEl>
                                        <p:attrNameLst>
                                          <p:attrName>style.visibility</p:attrName>
                                        </p:attrNameLst>
                                      </p:cBhvr>
                                      <p:to>
                                        <p:strVal val="visible"/>
                                      </p:to>
                                    </p:set>
                                    <p:anim calcmode="lin" valueType="num">
                                      <p:cBhvr additive="base">
                                        <p:cTn id="27" dur="500"/>
                                        <p:tgtEl>
                                          <p:spTgt spid="143"/>
                                        </p:tgtEl>
                                        <p:attrNameLst>
                                          <p:attrName>ppt_x</p:attrName>
                                        </p:attrNameLst>
                                      </p:cBhvr>
                                      <p:tavLst>
                                        <p:tav tm="0">
                                          <p:val>
                                            <p:strVal val="#ppt_x-1"/>
                                          </p:val>
                                        </p:tav>
                                        <p:tav tm="100000">
                                          <p:val>
                                            <p:strVal val="#ppt_x"/>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p:tgtEl>
                                          <p:spTgt spid="138"/>
                                        </p:tgtEl>
                                        <p:attrNameLst>
                                          <p:attrName>ppt_x</p:attrName>
                                        </p:attrNameLst>
                                      </p:cBhvr>
                                      <p:tavLst>
                                        <p:tav tm="0">
                                          <p:val>
                                            <p:strVal val="#ppt_x-1"/>
                                          </p:val>
                                        </p:tav>
                                        <p:tav tm="100000">
                                          <p:val>
                                            <p:strVal val="#ppt_x"/>
                                          </p:val>
                                        </p:tav>
                                      </p:tavLst>
                                    </p:anim>
                                  </p:childTnLst>
                                </p:cTn>
                              </p:par>
                            </p:childTnLst>
                          </p:cTn>
                        </p:par>
                        <p:par>
                          <p:cTn id="32" fill="hold">
                            <p:stCondLst>
                              <p:cond delay="3500"/>
                            </p:stCondLst>
                            <p:childTnLst>
                              <p:par>
                                <p:cTn id="33" presetID="2" presetClass="entr" presetSubtype="8" fill="hold" nodeType="afterEffect">
                                  <p:stCondLst>
                                    <p:cond delay="0"/>
                                  </p:stCondLst>
                                  <p:childTnLst>
                                    <p:set>
                                      <p:cBhvr>
                                        <p:cTn id="34" dur="1" fill="hold">
                                          <p:stCondLst>
                                            <p:cond delay="0"/>
                                          </p:stCondLst>
                                        </p:cTn>
                                        <p:tgtEl>
                                          <p:spTgt spid="142"/>
                                        </p:tgtEl>
                                        <p:attrNameLst>
                                          <p:attrName>style.visibility</p:attrName>
                                        </p:attrNameLst>
                                      </p:cBhvr>
                                      <p:to>
                                        <p:strVal val="visible"/>
                                      </p:to>
                                    </p:set>
                                    <p:anim calcmode="lin" valueType="num">
                                      <p:cBhvr additive="base">
                                        <p:cTn id="35" dur="500"/>
                                        <p:tgtEl>
                                          <p:spTgt spid="142"/>
                                        </p:tgtEl>
                                        <p:attrNameLst>
                                          <p:attrName>ppt_x</p:attrName>
                                        </p:attrNameLst>
                                      </p:cBhvr>
                                      <p:tavLst>
                                        <p:tav tm="0">
                                          <p:val>
                                            <p:strVal val="#ppt_x-1"/>
                                          </p:val>
                                        </p:tav>
                                        <p:tav tm="100000">
                                          <p:val>
                                            <p:strVal val="#ppt_x"/>
                                          </p:val>
                                        </p:tav>
                                      </p:tavLst>
                                    </p:anim>
                                  </p:childTnLst>
                                </p:cTn>
                              </p:par>
                            </p:childTnLst>
                          </p:cTn>
                        </p:par>
                        <p:par>
                          <p:cTn id="36" fill="hold">
                            <p:stCondLst>
                              <p:cond delay="4000"/>
                            </p:stCondLst>
                            <p:childTnLst>
                              <p:par>
                                <p:cTn id="37" presetID="2" presetClass="entr" presetSubtype="8"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 calcmode="lin" valueType="num">
                                      <p:cBhvr additive="base">
                                        <p:cTn id="39" dur="500"/>
                                        <p:tgtEl>
                                          <p:spTgt spid="139"/>
                                        </p:tgtEl>
                                        <p:attrNameLst>
                                          <p:attrName>ppt_x</p:attrName>
                                        </p:attrNameLst>
                                      </p:cBhvr>
                                      <p:tavLst>
                                        <p:tav tm="0">
                                          <p:val>
                                            <p:strVal val="#ppt_x-1"/>
                                          </p:val>
                                        </p:tav>
                                        <p:tav tm="100000">
                                          <p:val>
                                            <p:strVal val="#ppt_x"/>
                                          </p:val>
                                        </p:tav>
                                      </p:tavLst>
                                    </p:anim>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4"/>
                                        </p:tgtEl>
                                        <p:attrNameLst>
                                          <p:attrName>style.visibility</p:attrName>
                                        </p:attrNameLst>
                                      </p:cBhvr>
                                      <p:to>
                                        <p:strVal val="visible"/>
                                      </p:to>
                                    </p:set>
                                    <p:animEffect transition="in" filter="fade">
                                      <p:cBhvr>
                                        <p:cTn id="43" dur="500"/>
                                        <p:tgtEl>
                                          <p:spTgt spid="144"/>
                                        </p:tgtEl>
                                      </p:cBhvr>
                                    </p:animEffect>
                                  </p:childTnLst>
                                </p:cTn>
                              </p:par>
                            </p:childTnLst>
                          </p:cTn>
                        </p:par>
                        <p:par>
                          <p:cTn id="44" fill="hold">
                            <p:stCondLst>
                              <p:cond delay="5000"/>
                            </p:stCondLst>
                            <p:childTnLst>
                              <p:par>
                                <p:cTn id="45" presetID="2" presetClass="entr" presetSubtype="8" fill="hold"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additive="base">
                                        <p:cTn id="47" dur="500"/>
                                        <p:tgtEl>
                                          <p:spTgt spid="147"/>
                                        </p:tgtEl>
                                        <p:attrNameLst>
                                          <p:attrName>ppt_x</p:attrName>
                                        </p:attrNameLst>
                                      </p:cBhvr>
                                      <p:tavLst>
                                        <p:tav tm="0">
                                          <p:val>
                                            <p:strVal val="#ppt_x-1"/>
                                          </p:val>
                                        </p:tav>
                                        <p:tav tm="100000">
                                          <p:val>
                                            <p:strVal val="#ppt_x"/>
                                          </p:val>
                                        </p:tav>
                                      </p:tavLst>
                                    </p:anim>
                                  </p:childTnLst>
                                </p:cTn>
                              </p:par>
                            </p:childTnLst>
                          </p:cTn>
                        </p:par>
                        <p:par>
                          <p:cTn id="48" fill="hold">
                            <p:stCondLst>
                              <p:cond delay="5500"/>
                            </p:stCondLst>
                            <p:childTnLst>
                              <p:par>
                                <p:cTn id="49" presetID="2" presetClass="entr" presetSubtype="8" fill="hold" nodeType="afterEffect">
                                  <p:stCondLst>
                                    <p:cond delay="0"/>
                                  </p:stCondLst>
                                  <p:childTnLst>
                                    <p:set>
                                      <p:cBhvr>
                                        <p:cTn id="50" dur="1" fill="hold">
                                          <p:stCondLst>
                                            <p:cond delay="0"/>
                                          </p:stCondLst>
                                        </p:cTn>
                                        <p:tgtEl>
                                          <p:spTgt spid="145"/>
                                        </p:tgtEl>
                                        <p:attrNameLst>
                                          <p:attrName>style.visibility</p:attrName>
                                        </p:attrNameLst>
                                      </p:cBhvr>
                                      <p:to>
                                        <p:strVal val="visible"/>
                                      </p:to>
                                    </p:set>
                                    <p:anim calcmode="lin" valueType="num">
                                      <p:cBhvr additive="base">
                                        <p:cTn id="51" dur="500"/>
                                        <p:tgtEl>
                                          <p:spTgt spid="145"/>
                                        </p:tgtEl>
                                        <p:attrNameLst>
                                          <p:attrName>ppt_x</p:attrName>
                                        </p:attrNameLst>
                                      </p:cBhvr>
                                      <p:tavLst>
                                        <p:tav tm="0">
                                          <p:val>
                                            <p:strVal val="#ppt_x-1"/>
                                          </p:val>
                                        </p:tav>
                                        <p:tav tm="100000">
                                          <p:val>
                                            <p:strVal val="#ppt_x"/>
                                          </p:val>
                                        </p:tav>
                                      </p:tavLst>
                                    </p:anim>
                                  </p:childTnLst>
                                </p:cTn>
                              </p:par>
                            </p:childTnLst>
                          </p:cTn>
                        </p:par>
                        <p:par>
                          <p:cTn id="52" fill="hold">
                            <p:stCondLst>
                              <p:cond delay="6000"/>
                            </p:stCondLst>
                            <p:childTnLst>
                              <p:par>
                                <p:cTn id="53" presetID="2" presetClass="entr" presetSubtype="8" fill="hold" nodeType="afterEffect">
                                  <p:stCondLst>
                                    <p:cond delay="0"/>
                                  </p:stCondLst>
                                  <p:childTnLst>
                                    <p:set>
                                      <p:cBhvr>
                                        <p:cTn id="54" dur="1" fill="hold">
                                          <p:stCondLst>
                                            <p:cond delay="0"/>
                                          </p:stCondLst>
                                        </p:cTn>
                                        <p:tgtEl>
                                          <p:spTgt spid="148"/>
                                        </p:tgtEl>
                                        <p:attrNameLst>
                                          <p:attrName>style.visibility</p:attrName>
                                        </p:attrNameLst>
                                      </p:cBhvr>
                                      <p:to>
                                        <p:strVal val="visible"/>
                                      </p:to>
                                    </p:set>
                                    <p:anim calcmode="lin" valueType="num">
                                      <p:cBhvr additive="base">
                                        <p:cTn id="55" dur="500"/>
                                        <p:tgtEl>
                                          <p:spTgt spid="148"/>
                                        </p:tgtEl>
                                        <p:attrNameLst>
                                          <p:attrName>ppt_x</p:attrName>
                                        </p:attrNameLst>
                                      </p:cBhvr>
                                      <p:tavLst>
                                        <p:tav tm="0">
                                          <p:val>
                                            <p:strVal val="#ppt_x-1"/>
                                          </p:val>
                                        </p:tav>
                                        <p:tav tm="100000">
                                          <p:val>
                                            <p:strVal val="#ppt_x"/>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146"/>
                                        </p:tgtEl>
                                        <p:attrNameLst>
                                          <p:attrName>style.visibility</p:attrName>
                                        </p:attrNameLst>
                                      </p:cBhvr>
                                      <p:to>
                                        <p:strVal val="visible"/>
                                      </p:to>
                                    </p:set>
                                    <p:anim calcmode="lin" valueType="num">
                                      <p:cBhvr additive="base">
                                        <p:cTn id="59" dur="500"/>
                                        <p:tgtEl>
                                          <p:spTgt spid="14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1016000" y="728346"/>
            <a:ext cx="12852300" cy="14904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en-GB" sz="4800">
                <a:solidFill>
                  <a:srgbClr val="E12227"/>
                </a:solidFill>
              </a:rPr>
              <a:t>SATURS</a:t>
            </a:r>
            <a:br>
              <a:rPr lang="en-GB" sz="4800" b="1">
                <a:solidFill>
                  <a:srgbClr val="E12227"/>
                </a:solidFill>
              </a:rPr>
            </a:br>
            <a:endParaRPr sz="4800">
              <a:solidFill>
                <a:srgbClr val="E12227"/>
              </a:solidFill>
            </a:endParaRPr>
          </a:p>
        </p:txBody>
      </p:sp>
      <p:sp>
        <p:nvSpPr>
          <p:cNvPr id="154" name="Google Shape;154;p4"/>
          <p:cNvSpPr/>
          <p:nvPr/>
        </p:nvSpPr>
        <p:spPr>
          <a:xfrm>
            <a:off x="0" y="288731"/>
            <a:ext cx="16270605" cy="123825"/>
          </a:xfrm>
          <a:custGeom>
            <a:avLst/>
            <a:gdLst/>
            <a:ahLst/>
            <a:cxnLst/>
            <a:rect l="l" t="t" r="r" b="b"/>
            <a:pathLst>
              <a:path w="16270605" h="123825" extrusionOk="0">
                <a:moveTo>
                  <a:pt x="0" y="123824"/>
                </a:moveTo>
                <a:lnTo>
                  <a:pt x="0" y="0"/>
                </a:lnTo>
                <a:lnTo>
                  <a:pt x="16270357" y="0"/>
                </a:lnTo>
                <a:lnTo>
                  <a:pt x="16270357" y="123824"/>
                </a:lnTo>
                <a:lnTo>
                  <a:pt x="0" y="123824"/>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55" name="Google Shape;155;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00400" y="9692212"/>
            <a:ext cx="10058400" cy="556688"/>
          </a:xfrm>
          <a:prstGeom prst="rect">
            <a:avLst/>
          </a:prstGeom>
          <a:noFill/>
          <a:ln>
            <a:noFill/>
          </a:ln>
        </p:spPr>
      </p:pic>
      <p:pic>
        <p:nvPicPr>
          <p:cNvPr id="156" name="Google Shape;156;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5497" y="9735618"/>
            <a:ext cx="1985322" cy="432844"/>
          </a:xfrm>
          <a:prstGeom prst="rect">
            <a:avLst/>
          </a:prstGeom>
          <a:noFill/>
          <a:ln>
            <a:noFill/>
          </a:ln>
        </p:spPr>
      </p:pic>
      <p:pic>
        <p:nvPicPr>
          <p:cNvPr id="157" name="Google Shape;157;p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8697" y="9745835"/>
            <a:ext cx="936335" cy="449441"/>
          </a:xfrm>
          <a:prstGeom prst="rect">
            <a:avLst/>
          </a:prstGeom>
          <a:noFill/>
          <a:ln>
            <a:noFill/>
          </a:ln>
        </p:spPr>
      </p:pic>
      <p:sp>
        <p:nvSpPr>
          <p:cNvPr id="158" name="Google Shape;158;p4"/>
          <p:cNvSpPr/>
          <p:nvPr/>
        </p:nvSpPr>
        <p:spPr>
          <a:xfrm>
            <a:off x="0" y="2801522"/>
            <a:ext cx="18288000" cy="10160"/>
          </a:xfrm>
          <a:custGeom>
            <a:avLst/>
            <a:gdLst/>
            <a:ahLst/>
            <a:cxnLst/>
            <a:rect l="l" t="t" r="r" b="b"/>
            <a:pathLst>
              <a:path w="18288000" h="10160" extrusionOk="0">
                <a:moveTo>
                  <a:pt x="18287999" y="10107"/>
                </a:moveTo>
                <a:lnTo>
                  <a:pt x="18287999" y="0"/>
                </a:lnTo>
                <a:lnTo>
                  <a:pt x="0" y="0"/>
                </a:lnTo>
                <a:lnTo>
                  <a:pt x="0" y="10107"/>
                </a:lnTo>
                <a:lnTo>
                  <a:pt x="18287999" y="10107"/>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9" name="Google Shape;159;p4"/>
          <p:cNvSpPr/>
          <p:nvPr/>
        </p:nvSpPr>
        <p:spPr>
          <a:xfrm>
            <a:off x="13614615" y="2847280"/>
            <a:ext cx="516890" cy="29972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0" name="Google Shape;160;p4"/>
          <p:cNvSpPr/>
          <p:nvPr/>
        </p:nvSpPr>
        <p:spPr>
          <a:xfrm>
            <a:off x="8486542" y="2847280"/>
            <a:ext cx="516890" cy="29972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1" name="Google Shape;161;p4"/>
          <p:cNvSpPr/>
          <p:nvPr/>
        </p:nvSpPr>
        <p:spPr>
          <a:xfrm>
            <a:off x="5133282" y="2847280"/>
            <a:ext cx="516890" cy="29972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2" name="Google Shape;162;p4"/>
          <p:cNvSpPr/>
          <p:nvPr/>
        </p:nvSpPr>
        <p:spPr>
          <a:xfrm>
            <a:off x="1256071" y="2847280"/>
            <a:ext cx="516890" cy="29972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63" name="Google Shape;163;p4"/>
          <p:cNvGrpSpPr/>
          <p:nvPr/>
        </p:nvGrpSpPr>
        <p:grpSpPr>
          <a:xfrm>
            <a:off x="1007213" y="3371501"/>
            <a:ext cx="3488804" cy="2490521"/>
            <a:chOff x="1704484" y="1766707"/>
            <a:chExt cx="1038520" cy="2490521"/>
          </a:xfrm>
        </p:grpSpPr>
        <p:sp>
          <p:nvSpPr>
            <p:cNvPr id="164" name="Google Shape;164;p4"/>
            <p:cNvSpPr txBox="1"/>
            <p:nvPr/>
          </p:nvSpPr>
          <p:spPr>
            <a:xfrm>
              <a:off x="1724504" y="2317728"/>
              <a:ext cx="10185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rgbClr val="243255"/>
                  </a:solidFill>
                  <a:latin typeface="Calibri"/>
                  <a:ea typeface="Calibri"/>
                  <a:cs typeface="Calibri"/>
                  <a:sym typeface="Calibri"/>
                </a:rPr>
                <a:t>1.1. Neatstājiet neko nejaušībai</a:t>
              </a:r>
              <a:endParaRPr sz="2000" b="0" i="0" u="none" strike="noStrike" cap="none">
                <a:solidFill>
                  <a:srgbClr val="243255"/>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rgbClr val="243255"/>
                  </a:solidFill>
                  <a:latin typeface="Calibri"/>
                  <a:ea typeface="Calibri"/>
                  <a:cs typeface="Calibri"/>
                  <a:sym typeface="Calibri"/>
                </a:rPr>
                <a:t>1.2. Labs lēmums</a:t>
              </a:r>
              <a:endParaRPr sz="2000" b="0" i="0" u="none" strike="noStrike" cap="none">
                <a:solidFill>
                  <a:srgbClr val="243255"/>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rgbClr val="243255"/>
                  </a:solidFill>
                  <a:latin typeface="Calibri"/>
                  <a:ea typeface="Calibri"/>
                  <a:cs typeface="Calibri"/>
                  <a:sym typeface="Calibri"/>
                </a:rPr>
                <a:t>1.3. Saikne starp spriedumu un uztveri</a:t>
              </a:r>
              <a:endParaRPr sz="2000" b="0" i="0" u="none" strike="noStrike" cap="none">
                <a:solidFill>
                  <a:srgbClr val="243255"/>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rgbClr val="243255"/>
                  </a:solidFill>
                  <a:latin typeface="Calibri"/>
                  <a:ea typeface="Calibri"/>
                  <a:cs typeface="Calibri"/>
                  <a:sym typeface="Calibri"/>
                </a:rPr>
                <a:t>1.4. Aizspriedumi</a:t>
              </a:r>
              <a:endParaRPr sz="2000" b="0" i="0" u="none" strike="noStrike" cap="none">
                <a:solidFill>
                  <a:srgbClr val="24325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GB" sz="2000" b="0" i="0" u="none" strike="noStrike" cap="none">
                  <a:solidFill>
                    <a:srgbClr val="243255"/>
                  </a:solidFill>
                  <a:latin typeface="Calibri"/>
                  <a:ea typeface="Calibri"/>
                  <a:cs typeface="Calibri"/>
                  <a:sym typeface="Calibri"/>
                </a:rPr>
                <a:t>1.5. Spriešana un ētika</a:t>
              </a:r>
              <a:endParaRPr sz="2000" b="0" i="0" u="none" strike="noStrike" cap="none">
                <a:solidFill>
                  <a:srgbClr val="243255"/>
                </a:solidFill>
                <a:latin typeface="Calibri"/>
                <a:ea typeface="Calibri"/>
                <a:cs typeface="Calibri"/>
                <a:sym typeface="Calibri"/>
              </a:endParaRPr>
            </a:p>
          </p:txBody>
        </p:sp>
        <p:sp>
          <p:nvSpPr>
            <p:cNvPr id="165" name="Google Shape;165;p4"/>
            <p:cNvSpPr txBox="1"/>
            <p:nvPr/>
          </p:nvSpPr>
          <p:spPr>
            <a:xfrm>
              <a:off x="1704484" y="1766707"/>
              <a:ext cx="1023846" cy="461665"/>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43255"/>
                  </a:solidFill>
                  <a:latin typeface="Calibri"/>
                  <a:ea typeface="Calibri"/>
                  <a:cs typeface="Calibri"/>
                  <a:sym typeface="Calibri"/>
                </a:rPr>
                <a:t>1. Sprieduma taisīšana</a:t>
              </a:r>
              <a:endParaRPr sz="2400" b="1" i="0" u="none" strike="noStrike" cap="none">
                <a:solidFill>
                  <a:srgbClr val="243255"/>
                </a:solidFill>
                <a:latin typeface="Calibri"/>
                <a:ea typeface="Calibri"/>
                <a:cs typeface="Calibri"/>
                <a:sym typeface="Calibri"/>
              </a:endParaRPr>
            </a:p>
          </p:txBody>
        </p:sp>
      </p:grpSp>
      <p:grpSp>
        <p:nvGrpSpPr>
          <p:cNvPr id="166" name="Google Shape;166;p4"/>
          <p:cNvGrpSpPr/>
          <p:nvPr/>
        </p:nvGrpSpPr>
        <p:grpSpPr>
          <a:xfrm>
            <a:off x="4913189" y="3371501"/>
            <a:ext cx="3119800" cy="1566821"/>
            <a:chOff x="1699372" y="1766707"/>
            <a:chExt cx="1028958" cy="1566821"/>
          </a:xfrm>
        </p:grpSpPr>
        <p:sp>
          <p:nvSpPr>
            <p:cNvPr id="167" name="Google Shape;167;p4"/>
            <p:cNvSpPr txBox="1"/>
            <p:nvPr/>
          </p:nvSpPr>
          <p:spPr>
            <a:xfrm>
              <a:off x="1699372" y="2317728"/>
              <a:ext cx="10185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243255"/>
                  </a:solidFill>
                  <a:latin typeface="Calibri"/>
                  <a:ea typeface="Calibri"/>
                  <a:cs typeface="Calibri"/>
                  <a:sym typeface="Calibri"/>
                </a:rPr>
                <a:t>Lēmumu kategorizēšanas sistēma. Lēmumu veidu piemēri</a:t>
              </a:r>
              <a:endParaRPr sz="1400" b="0" i="0" u="none" strike="noStrike" cap="none">
                <a:solidFill>
                  <a:srgbClr val="000000"/>
                </a:solidFill>
                <a:latin typeface="Arial"/>
                <a:ea typeface="Arial"/>
                <a:cs typeface="Arial"/>
                <a:sym typeface="Arial"/>
              </a:endParaRPr>
            </a:p>
          </p:txBody>
        </p:sp>
        <p:sp>
          <p:nvSpPr>
            <p:cNvPr id="168" name="Google Shape;168;p4"/>
            <p:cNvSpPr txBox="1"/>
            <p:nvPr/>
          </p:nvSpPr>
          <p:spPr>
            <a:xfrm>
              <a:off x="1704484" y="1766707"/>
              <a:ext cx="1023846" cy="461665"/>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43255"/>
                  </a:solidFill>
                  <a:latin typeface="Calibri"/>
                  <a:ea typeface="Calibri"/>
                  <a:cs typeface="Calibri"/>
                  <a:sym typeface="Calibri"/>
                </a:rPr>
                <a:t>2. Lēmumu veidi</a:t>
              </a:r>
              <a:endParaRPr sz="2400" b="1" i="0" u="none" strike="noStrike" cap="none">
                <a:solidFill>
                  <a:srgbClr val="243255"/>
                </a:solidFill>
                <a:latin typeface="Calibri"/>
                <a:ea typeface="Calibri"/>
                <a:cs typeface="Calibri"/>
                <a:sym typeface="Calibri"/>
              </a:endParaRPr>
            </a:p>
          </p:txBody>
        </p:sp>
      </p:grpSp>
      <p:grpSp>
        <p:nvGrpSpPr>
          <p:cNvPr id="169" name="Google Shape;169;p4"/>
          <p:cNvGrpSpPr/>
          <p:nvPr/>
        </p:nvGrpSpPr>
        <p:grpSpPr>
          <a:xfrm>
            <a:off x="8328554" y="3371502"/>
            <a:ext cx="4725370" cy="5571821"/>
            <a:chOff x="1704484" y="1766707"/>
            <a:chExt cx="1038520" cy="5571821"/>
          </a:xfrm>
        </p:grpSpPr>
        <p:sp>
          <p:nvSpPr>
            <p:cNvPr id="170" name="Google Shape;170;p4"/>
            <p:cNvSpPr txBox="1"/>
            <p:nvPr/>
          </p:nvSpPr>
          <p:spPr>
            <a:xfrm>
              <a:off x="1724504" y="2012928"/>
              <a:ext cx="1018500" cy="532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4325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3.1. Lēmumu pieņemšana. Definīcijas. Smadzeņu, sirds un zarnu daļa lēmumu pieņemšanas procesā</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3.2. Pieeja lēmumu pieņemšanas procesam. Dažu lēmumu pieņemšanas procesu klasifikācija. Uzņēmējdarbības lēmumu pieņemšanas pieejas un modeļi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3.3. Lēmumi, ko pieņem privātpersonas/organizācijas. LĒMUMA pieņemšanas modelis. Ētiskas dilemmas. Realitātes pārbaude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3.4. Lēmumu pieņemšanas koks. Vdark-Yetton-Jago normatīvais lēmumu modelis.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3.5. Sarežģīti lēmumu pieņemšanas un lēmumu pieņemšanas instrumenti</a:t>
              </a:r>
              <a:endParaRPr sz="1400" b="0" i="0" u="none" strike="noStrike" cap="none">
                <a:solidFill>
                  <a:srgbClr val="000000"/>
                </a:solidFill>
                <a:latin typeface="Arial"/>
                <a:ea typeface="Arial"/>
                <a:cs typeface="Arial"/>
                <a:sym typeface="Arial"/>
              </a:endParaRPr>
            </a:p>
          </p:txBody>
        </p:sp>
        <p:sp>
          <p:nvSpPr>
            <p:cNvPr id="171" name="Google Shape;171;p4"/>
            <p:cNvSpPr txBox="1"/>
            <p:nvPr/>
          </p:nvSpPr>
          <p:spPr>
            <a:xfrm>
              <a:off x="1704484" y="1766707"/>
              <a:ext cx="1023846" cy="461665"/>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43255"/>
                  </a:solidFill>
                  <a:latin typeface="Calibri"/>
                  <a:ea typeface="Calibri"/>
                  <a:cs typeface="Calibri"/>
                  <a:sym typeface="Calibri"/>
                </a:rPr>
                <a:t>3. Lēmumu pieņemšana</a:t>
              </a:r>
              <a:endParaRPr sz="2400" b="1" i="0" u="none" strike="noStrike" cap="none">
                <a:solidFill>
                  <a:srgbClr val="243255"/>
                </a:solidFill>
                <a:latin typeface="Calibri"/>
                <a:ea typeface="Calibri"/>
                <a:cs typeface="Calibri"/>
                <a:sym typeface="Calibri"/>
              </a:endParaRPr>
            </a:p>
          </p:txBody>
        </p:sp>
      </p:grpSp>
      <p:grpSp>
        <p:nvGrpSpPr>
          <p:cNvPr id="172" name="Google Shape;172;p4"/>
          <p:cNvGrpSpPr/>
          <p:nvPr/>
        </p:nvGrpSpPr>
        <p:grpSpPr>
          <a:xfrm>
            <a:off x="13327810" y="3325334"/>
            <a:ext cx="4312088" cy="1513366"/>
            <a:chOff x="1704484" y="1766707"/>
            <a:chExt cx="1038452" cy="1513366"/>
          </a:xfrm>
        </p:grpSpPr>
        <p:sp>
          <p:nvSpPr>
            <p:cNvPr id="173" name="Google Shape;173;p4"/>
            <p:cNvSpPr txBox="1"/>
            <p:nvPr/>
          </p:nvSpPr>
          <p:spPr>
            <a:xfrm>
              <a:off x="1724504" y="2264410"/>
              <a:ext cx="1018432"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4325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Radošuma rosināšana lēmumu pieņemšanā. Noderīgi rīki</a:t>
              </a:r>
              <a:endParaRPr sz="1400" b="0" i="0" u="none" strike="noStrike" cap="none">
                <a:solidFill>
                  <a:srgbClr val="000000"/>
                </a:solidFill>
                <a:latin typeface="Arial"/>
                <a:ea typeface="Arial"/>
                <a:cs typeface="Arial"/>
                <a:sym typeface="Arial"/>
              </a:endParaRPr>
            </a:p>
          </p:txBody>
        </p:sp>
        <p:sp>
          <p:nvSpPr>
            <p:cNvPr id="174" name="Google Shape;174;p4"/>
            <p:cNvSpPr txBox="1"/>
            <p:nvPr/>
          </p:nvSpPr>
          <p:spPr>
            <a:xfrm>
              <a:off x="1704484" y="1766707"/>
              <a:ext cx="1023846" cy="830997"/>
            </a:xfrm>
            <a:prstGeom prst="rect">
              <a:avLst/>
            </a:prstGeom>
            <a:noFill/>
            <a:ln>
              <a:noFill/>
            </a:ln>
          </p:spPr>
          <p:txBody>
            <a:bodyPr spcFirstLastPara="1" wrap="square" lIns="108000" tIns="45700" rIns="108000"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243255"/>
                  </a:solidFill>
                  <a:latin typeface="Calibri"/>
                  <a:ea typeface="Calibri"/>
                  <a:cs typeface="Calibri"/>
                  <a:sym typeface="Calibri"/>
                </a:rPr>
                <a:t>4. “Radoša un tehnoloģiski uzlabota lēmumu pieņemšana”</a:t>
              </a:r>
              <a:endParaRPr sz="2400" b="1" i="0" u="none" strike="noStrike" cap="none">
                <a:solidFill>
                  <a:srgbClr val="243255"/>
                </a:solidFill>
                <a:latin typeface="Calibri"/>
                <a:ea typeface="Calibri"/>
                <a:cs typeface="Calibri"/>
                <a:sym typeface="Calibri"/>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500"/>
                                        <p:tgtEl>
                                          <p:spTgt spid="162"/>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3"/>
                                        </p:tgtEl>
                                        <p:attrNameLst>
                                          <p:attrName>style.visibility</p:attrName>
                                        </p:attrNameLst>
                                      </p:cBhvr>
                                      <p:to>
                                        <p:strVal val="visible"/>
                                      </p:to>
                                    </p:set>
                                    <p:animEffect transition="in" filter="fade">
                                      <p:cBhvr>
                                        <p:cTn id="11" dur="500"/>
                                        <p:tgtEl>
                                          <p:spTgt spid="16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161"/>
                                        </p:tgtEl>
                                        <p:attrNameLst>
                                          <p:attrName>style.visibility</p:attrName>
                                        </p:attrNameLst>
                                      </p:cBhvr>
                                      <p:to>
                                        <p:strVal val="visible"/>
                                      </p:to>
                                    </p:set>
                                    <p:anim calcmode="lin" valueType="num">
                                      <p:cBhvr additive="base">
                                        <p:cTn id="16" dur="500"/>
                                        <p:tgtEl>
                                          <p:spTgt spid="161"/>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66"/>
                                        </p:tgtEl>
                                        <p:attrNameLst>
                                          <p:attrName>style.visibility</p:attrName>
                                        </p:attrNameLst>
                                      </p:cBhvr>
                                      <p:to>
                                        <p:strVal val="visible"/>
                                      </p:to>
                                    </p:set>
                                    <p:animEffect transition="in" filter="fade">
                                      <p:cBhvr>
                                        <p:cTn id="20" dur="500"/>
                                        <p:tgtEl>
                                          <p:spTgt spid="16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60"/>
                                        </p:tgtEl>
                                        <p:attrNameLst>
                                          <p:attrName>style.visibility</p:attrName>
                                        </p:attrNameLst>
                                      </p:cBhvr>
                                      <p:to>
                                        <p:strVal val="visible"/>
                                      </p:to>
                                    </p:set>
                                    <p:anim calcmode="lin" valueType="num">
                                      <p:cBhvr additive="base">
                                        <p:cTn id="25" dur="500"/>
                                        <p:tgtEl>
                                          <p:spTgt spid="160"/>
                                        </p:tgtEl>
                                        <p:attrNameLst>
                                          <p:attrName>ppt_y</p:attrName>
                                        </p:attrNameLst>
                                      </p:cBhvr>
                                      <p:tavLst>
                                        <p:tav tm="0">
                                          <p:val>
                                            <p:strVal val="#ppt_y-1"/>
                                          </p:val>
                                        </p:tav>
                                        <p:tav tm="100000">
                                          <p:val>
                                            <p:strVal val="#ppt_y"/>
                                          </p:val>
                                        </p:tav>
                                      </p:tavLst>
                                    </p:anim>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69"/>
                                        </p:tgtEl>
                                        <p:attrNameLst>
                                          <p:attrName>style.visibility</p:attrName>
                                        </p:attrNameLst>
                                      </p:cBhvr>
                                      <p:to>
                                        <p:strVal val="visible"/>
                                      </p:to>
                                    </p:set>
                                    <p:animEffect transition="in" filter="fade">
                                      <p:cBhvr>
                                        <p:cTn id="29" dur="500"/>
                                        <p:tgtEl>
                                          <p:spTgt spid="16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159"/>
                                        </p:tgtEl>
                                        <p:attrNameLst>
                                          <p:attrName>style.visibility</p:attrName>
                                        </p:attrNameLst>
                                      </p:cBhvr>
                                      <p:to>
                                        <p:strVal val="visible"/>
                                      </p:to>
                                    </p:set>
                                    <p:anim calcmode="lin" valueType="num">
                                      <p:cBhvr additive="base">
                                        <p:cTn id="34" dur="500"/>
                                        <p:tgtEl>
                                          <p:spTgt spid="159"/>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72"/>
                                        </p:tgtEl>
                                        <p:attrNameLst>
                                          <p:attrName>style.visibility</p:attrName>
                                        </p:attrNameLst>
                                      </p:cBhvr>
                                      <p:to>
                                        <p:strVal val="visible"/>
                                      </p:to>
                                    </p:set>
                                    <p:animEffect transition="in" filter="fade">
                                      <p:cBhvr>
                                        <p:cTn id="38"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p:nvPr/>
        </p:nvSpPr>
        <p:spPr>
          <a:xfrm>
            <a:off x="11353800" y="647700"/>
            <a:ext cx="64979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1. Sprieduma taisīšana</a:t>
            </a:r>
            <a:endParaRPr sz="1400" b="0" i="0" u="none" strike="noStrike" cap="none">
              <a:solidFill>
                <a:srgbClr val="000000"/>
              </a:solidFill>
              <a:latin typeface="Arial"/>
              <a:ea typeface="Arial"/>
              <a:cs typeface="Arial"/>
              <a:sym typeface="Arial"/>
            </a:endParaRPr>
          </a:p>
        </p:txBody>
      </p:sp>
      <p:sp>
        <p:nvSpPr>
          <p:cNvPr id="181" name="Google Shape;181;p5"/>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b="0" i="0" u="none" strike="noStrike" cap="none">
              <a:solidFill>
                <a:schemeClr val="lt1"/>
              </a:solidFill>
              <a:latin typeface="Arial"/>
              <a:ea typeface="Arial"/>
              <a:cs typeface="Arial"/>
              <a:sym typeface="Arial"/>
            </a:endParaRPr>
          </a:p>
        </p:txBody>
      </p:sp>
      <p:pic>
        <p:nvPicPr>
          <p:cNvPr id="182" name="Google Shape;182;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183" name="Google Shape;183;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184" name="Google Shape;184;p5"/>
          <p:cNvSpPr/>
          <p:nvPr/>
        </p:nvSpPr>
        <p:spPr>
          <a:xfrm>
            <a:off x="3752850" y="2552700"/>
            <a:ext cx="10782300" cy="4130695"/>
          </a:xfrm>
          <a:prstGeom prst="horizontalScroll">
            <a:avLst>
              <a:gd name="adj" fmla="val 12500"/>
            </a:avLst>
          </a:prstGeom>
          <a:solidFill>
            <a:srgbClr val="152D54"/>
          </a:solidFill>
          <a:ln w="571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179999" marR="0" lvl="0" indent="0" algn="l" rtl="0">
              <a:lnSpc>
                <a:spcPct val="100000"/>
              </a:lnSpc>
              <a:spcBef>
                <a:spcPts val="0"/>
              </a:spcBef>
              <a:spcAft>
                <a:spcPts val="0"/>
              </a:spcAft>
              <a:buClr>
                <a:schemeClr val="dk1"/>
              </a:buClr>
              <a:buSzPts val="1100"/>
              <a:buFont typeface="Arial"/>
              <a:buNone/>
            </a:pPr>
            <a:r>
              <a:rPr lang="en-GB" sz="2800" b="0" i="0" u="none" strike="noStrike" cap="none">
                <a:solidFill>
                  <a:schemeClr val="lt1"/>
                </a:solidFill>
                <a:latin typeface="Calibri"/>
                <a:ea typeface="Calibri"/>
                <a:cs typeface="Calibri"/>
                <a:sym typeface="Calibri"/>
              </a:rPr>
              <a:t>"Kad tu sastopies ar kādu situāciju, tev šķiet: "Ok, tas ir reāli.</a:t>
            </a:r>
            <a:endParaRPr sz="2800" b="0" i="0" u="none" strike="noStrike" cap="none">
              <a:solidFill>
                <a:schemeClr val="lt1"/>
              </a:solidFill>
              <a:latin typeface="Calibri"/>
              <a:ea typeface="Calibri"/>
              <a:cs typeface="Calibri"/>
              <a:sym typeface="Calibri"/>
            </a:endParaRPr>
          </a:p>
          <a:p>
            <a:pPr marL="179999" marR="0" lvl="0" indent="0" algn="l" rtl="0">
              <a:lnSpc>
                <a:spcPct val="100000"/>
              </a:lnSpc>
              <a:spcBef>
                <a:spcPts val="0"/>
              </a:spcBef>
              <a:spcAft>
                <a:spcPts val="0"/>
              </a:spcAft>
              <a:buClr>
                <a:schemeClr val="dk1"/>
              </a:buClr>
              <a:buSzPts val="1100"/>
              <a:buFont typeface="Arial"/>
              <a:buNone/>
            </a:pPr>
            <a:r>
              <a:rPr lang="en-GB" sz="2800" b="0" i="0" u="none" strike="noStrike" cap="none">
                <a:solidFill>
                  <a:schemeClr val="lt1"/>
                </a:solidFill>
                <a:latin typeface="Calibri"/>
                <a:ea typeface="Calibri"/>
                <a:cs typeface="Calibri"/>
                <a:sym typeface="Calibri"/>
              </a:rPr>
              <a:t>Es varu vai nu savaldīties un to izdarīt, vai arī varu sabrukt un izjukt. Tev ir jāizdara viens vai otrs. Un šis situācijas izvērtēšanas process, lai savaldītos un turpinātu, katru reizi ir izaicinājums."</a:t>
            </a:r>
            <a:endParaRPr sz="2800" b="0" i="0" u="none" strike="noStrike" cap="none">
              <a:solidFill>
                <a:schemeClr val="lt1"/>
              </a:solidFill>
              <a:latin typeface="Calibri"/>
              <a:ea typeface="Calibri"/>
              <a:cs typeface="Calibri"/>
              <a:sym typeface="Calibri"/>
            </a:endParaRPr>
          </a:p>
          <a:p>
            <a:pPr marL="179999" marR="0" lvl="0" indent="0" algn="l" rtl="0">
              <a:lnSpc>
                <a:spcPct val="100000"/>
              </a:lnSpc>
              <a:spcBef>
                <a:spcPts val="0"/>
              </a:spcBef>
              <a:spcAft>
                <a:spcPts val="0"/>
              </a:spcAft>
              <a:buClr>
                <a:schemeClr val="dk1"/>
              </a:buClr>
              <a:buSzPts val="1100"/>
              <a:buFont typeface="Arial"/>
              <a:buNone/>
            </a:pPr>
            <a:endParaRPr sz="2800" b="0" i="0" u="none" strike="noStrike" cap="none">
              <a:solidFill>
                <a:schemeClr val="lt1"/>
              </a:solidFill>
              <a:latin typeface="Calibri"/>
              <a:ea typeface="Calibri"/>
              <a:cs typeface="Calibri"/>
              <a:sym typeface="Calibri"/>
            </a:endParaRPr>
          </a:p>
          <a:p>
            <a:pPr marL="179999" marR="0" lvl="0" indent="0" algn="l" rtl="0">
              <a:lnSpc>
                <a:spcPct val="100000"/>
              </a:lnSpc>
              <a:spcBef>
                <a:spcPts val="0"/>
              </a:spcBef>
              <a:spcAft>
                <a:spcPts val="0"/>
              </a:spcAft>
              <a:buClr>
                <a:schemeClr val="dk1"/>
              </a:buClr>
              <a:buSzPts val="1100"/>
              <a:buFont typeface="Arial"/>
              <a:buNone/>
            </a:pPr>
            <a:r>
              <a:rPr lang="en-GB" sz="2800" b="0" i="0" u="none" strike="noStrike" cap="none">
                <a:solidFill>
                  <a:schemeClr val="lt1"/>
                </a:solidFill>
                <a:latin typeface="Calibri"/>
                <a:ea typeface="Calibri"/>
                <a:cs typeface="Calibri"/>
                <a:sym typeface="Calibri"/>
              </a:rPr>
              <a:t>Alpīnists Marks-Andrē Leklērs dokumentālajā filmā "Alpīnists" (2021)</a:t>
            </a:r>
            <a:endParaRPr sz="2800" b="0" i="0" u="none" strike="noStrike" cap="none">
              <a:solidFill>
                <a:schemeClr val="lt1"/>
              </a:solidFill>
              <a:latin typeface="Calibri"/>
              <a:ea typeface="Calibri"/>
              <a:cs typeface="Calibri"/>
              <a:sym typeface="Calibri"/>
            </a:endParaRPr>
          </a:p>
          <a:p>
            <a:pPr marL="18000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6"/>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1. Sprieduma taisīšana</a:t>
            </a:r>
            <a:endParaRPr sz="1400" b="0" i="0" u="none" strike="noStrike" cap="none">
              <a:solidFill>
                <a:srgbClr val="000000"/>
              </a:solidFill>
              <a:latin typeface="Arial"/>
              <a:ea typeface="Arial"/>
              <a:cs typeface="Arial"/>
              <a:sym typeface="Arial"/>
            </a:endParaRPr>
          </a:p>
        </p:txBody>
      </p:sp>
      <p:sp>
        <p:nvSpPr>
          <p:cNvPr id="191" name="Google Shape;191;p6"/>
          <p:cNvSpPr txBox="1"/>
          <p:nvPr/>
        </p:nvSpPr>
        <p:spPr>
          <a:xfrm>
            <a:off x="938056" y="2019300"/>
            <a:ext cx="9501344" cy="62966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43255"/>
                </a:solidFill>
                <a:latin typeface="Calibri"/>
                <a:ea typeface="Calibri"/>
                <a:cs typeface="Calibri"/>
                <a:sym typeface="Calibri"/>
              </a:rPr>
              <a:t>1.1. Neatstājiet neko nejaušībai</a:t>
            </a:r>
            <a:endParaRPr sz="2500" b="0" i="0" u="none" strike="noStrike" cap="none">
              <a:solidFill>
                <a:srgbClr val="002060"/>
              </a:solidFill>
              <a:latin typeface="Tahoma"/>
              <a:ea typeface="Tahoma"/>
              <a:cs typeface="Tahoma"/>
              <a:sym typeface="Tahoma"/>
            </a:endParaRPr>
          </a:p>
        </p:txBody>
      </p:sp>
      <p:sp>
        <p:nvSpPr>
          <p:cNvPr id="192" name="Google Shape;192;p6"/>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b="0" i="0" u="none" strike="noStrike" cap="none">
              <a:solidFill>
                <a:schemeClr val="lt1"/>
              </a:solidFill>
              <a:latin typeface="Arial"/>
              <a:ea typeface="Arial"/>
              <a:cs typeface="Arial"/>
              <a:sym typeface="Arial"/>
            </a:endParaRPr>
          </a:p>
        </p:txBody>
      </p:sp>
      <p:pic>
        <p:nvPicPr>
          <p:cNvPr id="193" name="Google Shape;193;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194" name="Google Shape;194;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195" name="Google Shape;195;p6"/>
          <p:cNvSpPr txBox="1"/>
          <p:nvPr/>
        </p:nvSpPr>
        <p:spPr>
          <a:xfrm>
            <a:off x="5808715" y="7037876"/>
            <a:ext cx="6072344"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2060"/>
                </a:solidFill>
                <a:latin typeface="Calibri"/>
                <a:ea typeface="Calibri"/>
                <a:cs typeface="Calibri"/>
                <a:sym typeface="Calibri"/>
              </a:rPr>
              <a:t>Viens no labākajiem lēmumiem, ko varat pieņemt, ir uzlabot jūsu spriešanas un lēmumu pieņemšanas prasmi.</a:t>
            </a:r>
            <a:endParaRPr sz="2400" b="0" i="0" u="none" strike="noStrike" cap="none">
              <a:solidFill>
                <a:schemeClr val="dk1"/>
              </a:solidFill>
              <a:latin typeface="Times New Roman"/>
              <a:ea typeface="Times New Roman"/>
              <a:cs typeface="Times New Roman"/>
              <a:sym typeface="Times New Roman"/>
            </a:endParaRPr>
          </a:p>
        </p:txBody>
      </p:sp>
      <p:sp>
        <p:nvSpPr>
          <p:cNvPr id="196" name="Google Shape;196;p6"/>
          <p:cNvSpPr/>
          <p:nvPr/>
        </p:nvSpPr>
        <p:spPr>
          <a:xfrm>
            <a:off x="1143000" y="3057159"/>
            <a:ext cx="5257800" cy="1951171"/>
          </a:xfrm>
          <a:prstGeom prst="wedgeEllipseCallout">
            <a:avLst>
              <a:gd name="adj1" fmla="val -20833"/>
              <a:gd name="adj2" fmla="val 62500"/>
            </a:avLst>
          </a:prstGeom>
          <a:solidFill>
            <a:schemeClr val="lt1"/>
          </a:solidFill>
          <a:ln w="25400" cap="flat" cmpd="sng">
            <a:solidFill>
              <a:srgbClr val="152D54"/>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2060"/>
                </a:solidFill>
                <a:latin typeface="Calibri"/>
                <a:ea typeface="Calibri"/>
                <a:cs typeface="Calibri"/>
                <a:sym typeface="Calibri"/>
              </a:rPr>
              <a:t>Kā kļūt veiksmīgam karjerā?</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500"/>
              </a:spcBef>
              <a:spcAft>
                <a:spcPts val="0"/>
              </a:spcAft>
              <a:buClr>
                <a:srgbClr val="000000"/>
              </a:buClr>
              <a:buSzPts val="2000"/>
              <a:buFont typeface="Arial"/>
              <a:buNone/>
            </a:pPr>
            <a:r>
              <a:rPr lang="en-GB" sz="2000" b="0" i="0" u="none" strike="noStrike" cap="none">
                <a:solidFill>
                  <a:srgbClr val="002060"/>
                </a:solidFill>
                <a:latin typeface="Calibri"/>
                <a:ea typeface="Calibri"/>
                <a:cs typeface="Calibri"/>
                <a:sym typeface="Calibri"/>
              </a:rPr>
              <a:t>Kā dzīvot jēgpilnu un mērķtiecīgu dzīvi?</a:t>
            </a:r>
            <a:endParaRPr sz="2000" b="0" i="0" u="none" strike="noStrike" cap="none">
              <a:solidFill>
                <a:schemeClr val="dk1"/>
              </a:solidFill>
              <a:latin typeface="Times New Roman"/>
              <a:ea typeface="Times New Roman"/>
              <a:cs typeface="Times New Roman"/>
              <a:sym typeface="Times New Roman"/>
            </a:endParaRPr>
          </a:p>
        </p:txBody>
      </p:sp>
      <p:sp>
        <p:nvSpPr>
          <p:cNvPr id="197" name="Google Shape;197;p6"/>
          <p:cNvSpPr/>
          <p:nvPr/>
        </p:nvSpPr>
        <p:spPr>
          <a:xfrm>
            <a:off x="7543800" y="4635668"/>
            <a:ext cx="9144000" cy="1123712"/>
          </a:xfrm>
          <a:prstGeom prst="wedgeRoundRectCallout">
            <a:avLst>
              <a:gd name="adj1" fmla="val 35585"/>
              <a:gd name="adj2" fmla="val 85576"/>
              <a:gd name="adj3" fmla="val 16667"/>
            </a:avLst>
          </a:prstGeom>
          <a:solidFill>
            <a:schemeClr val="lt1"/>
          </a:solidFill>
          <a:ln w="25400" cap="flat" cmpd="sng">
            <a:solidFill>
              <a:srgbClr val="24325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2060"/>
                </a:solidFill>
                <a:latin typeface="Calibri"/>
                <a:ea typeface="Calibri"/>
                <a:cs typeface="Calibri"/>
                <a:sym typeface="Calibri"/>
              </a:rPr>
              <a:t>Kad ticat, ka esat veiksmīgi, jūs varat pretendēt uz vairākiem panākumiem. Pēdējā laikā ir daudz vieglāk pārtraukt tos mazos soļus, ko esat spēris, tos mazos lēmumus, ko esat pieņēmis ceļā.</a:t>
            </a:r>
            <a:endParaRPr sz="2000" b="0" i="0" u="none" strike="noStrike" cap="none">
              <a:solidFill>
                <a:schemeClr val="dk1"/>
              </a:solidFill>
              <a:latin typeface="Times New Roman"/>
              <a:ea typeface="Times New Roman"/>
              <a:cs typeface="Times New Roman"/>
              <a:sym typeface="Times New Roman"/>
            </a:endParaRPr>
          </a:p>
        </p:txBody>
      </p:sp>
      <p:sp>
        <p:nvSpPr>
          <p:cNvPr id="198" name="Google Shape;198;p6"/>
          <p:cNvSpPr/>
          <p:nvPr/>
        </p:nvSpPr>
        <p:spPr>
          <a:xfrm>
            <a:off x="8616287" y="6006276"/>
            <a:ext cx="457200" cy="838200"/>
          </a:xfrm>
          <a:prstGeom prst="downArrow">
            <a:avLst>
              <a:gd name="adj1" fmla="val 50000"/>
              <a:gd name="adj2" fmla="val 50000"/>
            </a:avLst>
          </a:prstGeom>
          <a:solidFill>
            <a:srgbClr val="FF1B20"/>
          </a:solidFill>
          <a:ln w="25400" cap="flat" cmpd="sng">
            <a:solidFill>
              <a:srgbClr val="152D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fade">
                                      <p:cBhvr>
                                        <p:cTn id="12" dur="500"/>
                                        <p:tgtEl>
                                          <p:spTgt spid="1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gtEl>
                                        <p:attrNameLst>
                                          <p:attrName>style.visibility</p:attrName>
                                        </p:attrNameLst>
                                      </p:cBhvr>
                                      <p:to>
                                        <p:strVal val="visible"/>
                                      </p:to>
                                    </p:set>
                                    <p:animEffect transition="in" filter="fade">
                                      <p:cBhvr>
                                        <p:cTn id="17" dur="1000"/>
                                        <p:tgtEl>
                                          <p:spTgt spid="19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fade">
                                      <p:cBhvr>
                                        <p:cTn id="21"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7"/>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1. Sprieduma taisīšana</a:t>
            </a:r>
            <a:endParaRPr sz="1400" b="0" i="0" u="none" strike="noStrike" cap="none">
              <a:solidFill>
                <a:srgbClr val="000000"/>
              </a:solidFill>
              <a:latin typeface="Arial"/>
              <a:ea typeface="Arial"/>
              <a:cs typeface="Arial"/>
              <a:sym typeface="Arial"/>
            </a:endParaRPr>
          </a:p>
        </p:txBody>
      </p:sp>
      <p:sp>
        <p:nvSpPr>
          <p:cNvPr id="205" name="Google Shape;205;p7"/>
          <p:cNvSpPr txBox="1"/>
          <p:nvPr/>
        </p:nvSpPr>
        <p:spPr>
          <a:xfrm>
            <a:off x="938056" y="2019300"/>
            <a:ext cx="9501344" cy="62966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43255"/>
                </a:solidFill>
                <a:latin typeface="Calibri"/>
                <a:ea typeface="Calibri"/>
                <a:cs typeface="Calibri"/>
                <a:sym typeface="Calibri"/>
              </a:rPr>
              <a:t>1.2. Labs spriedums</a:t>
            </a:r>
            <a:endParaRPr sz="2500" b="0" i="0" u="none" strike="noStrike" cap="none">
              <a:solidFill>
                <a:srgbClr val="002060"/>
              </a:solidFill>
              <a:latin typeface="Tahoma"/>
              <a:ea typeface="Tahoma"/>
              <a:cs typeface="Tahoma"/>
              <a:sym typeface="Tahoma"/>
            </a:endParaRPr>
          </a:p>
        </p:txBody>
      </p:sp>
      <p:sp>
        <p:nvSpPr>
          <p:cNvPr id="206" name="Google Shape;206;p7"/>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b="0" i="0" u="none" strike="noStrike" cap="none">
              <a:solidFill>
                <a:schemeClr val="lt1"/>
              </a:solidFill>
              <a:latin typeface="Arial"/>
              <a:ea typeface="Arial"/>
              <a:cs typeface="Arial"/>
              <a:sym typeface="Arial"/>
            </a:endParaRPr>
          </a:p>
        </p:txBody>
      </p:sp>
      <p:pic>
        <p:nvPicPr>
          <p:cNvPr id="207" name="Google Shape;207;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08" name="Google Shape;208;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graphicFrame>
        <p:nvGraphicFramePr>
          <p:cNvPr id="209" name="Google Shape;209;p7"/>
          <p:cNvGraphicFramePr/>
          <p:nvPr/>
        </p:nvGraphicFramePr>
        <p:xfrm>
          <a:off x="3468787" y="3705200"/>
          <a:ext cx="3000000" cy="3000000"/>
        </p:xfrm>
        <a:graphic>
          <a:graphicData uri="http://schemas.openxmlformats.org/drawingml/2006/table">
            <a:tbl>
              <a:tblPr firstRow="1" firstCol="1" bandRow="1">
                <a:noFill/>
                <a:tableStyleId>{24274555-854A-464D-B3F8-C9F77F2F3338}</a:tableStyleId>
              </a:tblPr>
              <a:tblGrid>
                <a:gridCol w="1686225">
                  <a:extLst>
                    <a:ext uri="{9D8B030D-6E8A-4147-A177-3AD203B41FA5}">
                      <a16:colId xmlns:a16="http://schemas.microsoft.com/office/drawing/2014/main" val="20000"/>
                    </a:ext>
                  </a:extLst>
                </a:gridCol>
                <a:gridCol w="2256725">
                  <a:extLst>
                    <a:ext uri="{9D8B030D-6E8A-4147-A177-3AD203B41FA5}">
                      <a16:colId xmlns:a16="http://schemas.microsoft.com/office/drawing/2014/main" val="20001"/>
                    </a:ext>
                  </a:extLst>
                </a:gridCol>
                <a:gridCol w="238165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2663625">
                  <a:extLst>
                    <a:ext uri="{9D8B030D-6E8A-4147-A177-3AD203B41FA5}">
                      <a16:colId xmlns:a16="http://schemas.microsoft.com/office/drawing/2014/main" val="20004"/>
                    </a:ext>
                  </a:extLst>
                </a:gridCol>
              </a:tblGrid>
              <a:tr h="238750">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latin typeface="Times New Roman"/>
                        <a:ea typeface="Times New Roman"/>
                        <a:cs typeface="Times New Roman"/>
                        <a:sym typeface="Times New Roman"/>
                      </a:endParaRPr>
                    </a:p>
                  </a:txBody>
                  <a:tcPr marL="68575" marR="68575" marT="0" marB="0">
                    <a:solidFill>
                      <a:srgbClr val="152D54"/>
                    </a:solidFill>
                  </a:tcPr>
                </a:tc>
                <a:tc gridSpan="4">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t>Segmenti</a:t>
                      </a:r>
                      <a:endParaRPr sz="2400" u="none" strike="noStrike" cap="none">
                        <a:latin typeface="Times New Roman"/>
                        <a:ea typeface="Times New Roman"/>
                        <a:cs typeface="Times New Roman"/>
                        <a:sym typeface="Times New Roman"/>
                      </a:endParaRPr>
                    </a:p>
                  </a:txBody>
                  <a:tcPr marL="68575" marR="68575" marT="0" marB="0">
                    <a:solidFill>
                      <a:srgbClr val="152D54"/>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955050">
                <a:tc rowSpan="5">
                  <a:txBody>
                    <a:bodyPr/>
                    <a:lstStyle/>
                    <a:p>
                      <a:pPr marL="71755" marR="71755" lvl="0" indent="0" algn="ctr" rtl="0">
                        <a:lnSpc>
                          <a:spcPct val="100000"/>
                        </a:lnSpc>
                        <a:spcBef>
                          <a:spcPts val="0"/>
                        </a:spcBef>
                        <a:spcAft>
                          <a:spcPts val="0"/>
                        </a:spcAft>
                        <a:buClr>
                          <a:srgbClr val="000000"/>
                        </a:buClr>
                        <a:buSzPts val="2400"/>
                        <a:buFont typeface="Arial"/>
                        <a:buNone/>
                      </a:pPr>
                      <a:r>
                        <a:rPr lang="en-GB" sz="2400" u="none" strike="noStrike" cap="none"/>
                        <a:t>Zināšanu izveide</a:t>
                      </a:r>
                      <a:endParaRPr sz="2400" u="none" strike="noStrike" cap="none">
                        <a:latin typeface="Times New Roman"/>
                        <a:ea typeface="Times New Roman"/>
                        <a:cs typeface="Times New Roman"/>
                        <a:sym typeface="Times New Roman"/>
                      </a:endParaRPr>
                    </a:p>
                  </a:txBody>
                  <a:tcPr marL="68575" marR="68575" marT="0" marB="0" anchor="ctr">
                    <a:solidFill>
                      <a:srgbClr val="152D54"/>
                    </a:solidFill>
                  </a:tcPr>
                </a:tc>
                <a:tc>
                  <a:txBody>
                    <a:bodyPr/>
                    <a:lstStyle/>
                    <a:p>
                      <a:pPr marL="0" marR="0" lvl="0" indent="0" algn="just"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t>Cilvēki</a:t>
                      </a:r>
                      <a:endParaRPr sz="2400" u="none" strike="noStrike" cap="none"/>
                    </a:p>
                    <a:p>
                      <a:pPr marL="0" marR="0" lvl="0" indent="0" algn="ctr" rtl="0">
                        <a:lnSpc>
                          <a:spcPct val="100000"/>
                        </a:lnSpc>
                        <a:spcBef>
                          <a:spcPts val="0"/>
                        </a:spcBef>
                        <a:spcAft>
                          <a:spcPts val="0"/>
                        </a:spcAft>
                        <a:buClr>
                          <a:srgbClr val="000000"/>
                        </a:buClr>
                        <a:buSzPts val="2400"/>
                        <a:buFont typeface="Arial"/>
                        <a:buNone/>
                      </a:pPr>
                      <a:r>
                        <a:rPr lang="en-GB" sz="2400" u="none" strike="noStrike" cap="none"/>
                        <a:t>pirmsizsaukšanas izpilde</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t>Stratēģija</a:t>
                      </a:r>
                      <a:endParaRPr sz="2400" u="none" strike="noStrike" cap="none"/>
                    </a:p>
                    <a:p>
                      <a:pPr marL="0" marR="0" lvl="0" indent="0" algn="ctr" rtl="0">
                        <a:lnSpc>
                          <a:spcPct val="100000"/>
                        </a:lnSpc>
                        <a:spcBef>
                          <a:spcPts val="0"/>
                        </a:spcBef>
                        <a:spcAft>
                          <a:spcPts val="0"/>
                        </a:spcAft>
                        <a:buClr>
                          <a:srgbClr val="000000"/>
                        </a:buClr>
                        <a:buSzPts val="2400"/>
                        <a:buFont typeface="Arial"/>
                        <a:buNone/>
                      </a:pPr>
                      <a:r>
                        <a:rPr lang="en-GB" sz="2400" u="none" strike="noStrike" cap="none"/>
                        <a:t>pirmsizsaukšanas izpilde</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t>Krīze</a:t>
                      </a:r>
                      <a:endParaRPr sz="2400" u="none" strike="noStrike" cap="none"/>
                    </a:p>
                    <a:p>
                      <a:pPr marL="0" marR="0" lvl="0" indent="0" algn="ctr" rtl="0">
                        <a:lnSpc>
                          <a:spcPct val="100000"/>
                        </a:lnSpc>
                        <a:spcBef>
                          <a:spcPts val="0"/>
                        </a:spcBef>
                        <a:spcAft>
                          <a:spcPts val="0"/>
                        </a:spcAft>
                        <a:buClr>
                          <a:srgbClr val="000000"/>
                        </a:buClr>
                        <a:buSzPts val="2400"/>
                        <a:buFont typeface="Arial"/>
                        <a:buNone/>
                      </a:pPr>
                      <a:r>
                        <a:rPr lang="en-GB" sz="2400" u="none" strike="noStrike" cap="none"/>
                        <a:t>pirmsizsaukšanas izpilde</a:t>
                      </a:r>
                      <a:endParaRPr sz="24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477525">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t>Pašzināšanas</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716275">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t>Sociālā tīkla zināšanas</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r h="716275">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t>Organizatoriskās zināšanas</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4"/>
                  </a:ext>
                </a:extLst>
              </a:tr>
              <a:tr h="477525">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u="none" strike="noStrike" cap="none"/>
                        <a:t>Kontekstuālās zināšanas</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00000"/>
                        </a:lnSpc>
                        <a:spcBef>
                          <a:spcPts val="0"/>
                        </a:spcBef>
                        <a:spcAft>
                          <a:spcPts val="0"/>
                        </a:spcAft>
                        <a:buClr>
                          <a:srgbClr val="000000"/>
                        </a:buClr>
                        <a:buSzPts val="2400"/>
                        <a:buFont typeface="Arial"/>
                        <a:buNone/>
                      </a:pPr>
                      <a:r>
                        <a:rPr lang="en-GB" sz="2400" u="none" strike="noStrike" cap="none"/>
                        <a:t> </a:t>
                      </a:r>
                      <a:endParaRPr sz="24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5"/>
                  </a:ext>
                </a:extLst>
              </a:tr>
            </a:tbl>
          </a:graphicData>
        </a:graphic>
      </p:graphicFrame>
      <p:sp>
        <p:nvSpPr>
          <p:cNvPr id="210" name="Google Shape;210;p7"/>
          <p:cNvSpPr txBox="1"/>
          <p:nvPr/>
        </p:nvSpPr>
        <p:spPr>
          <a:xfrm>
            <a:off x="1143000" y="2517942"/>
            <a:ext cx="1562100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2060"/>
                </a:solidFill>
                <a:latin typeface="Calibri"/>
                <a:ea typeface="Calibri"/>
                <a:cs typeface="Calibri"/>
                <a:sym typeface="Calibri"/>
              </a:rPr>
              <a:t>Andrew Likierman (2020) definē spriedumu kā</a:t>
            </a:r>
            <a:br>
              <a:rPr lang="en-GB" sz="2400" b="0" i="0" u="none" strike="noStrike" cap="none">
                <a:solidFill>
                  <a:srgbClr val="002060"/>
                </a:solidFill>
                <a:latin typeface="Calibri"/>
                <a:ea typeface="Calibri"/>
                <a:cs typeface="Calibri"/>
                <a:sym typeface="Calibri"/>
              </a:rPr>
            </a:br>
            <a:r>
              <a:rPr lang="en-GB" sz="2400" b="0" i="0" u="none" strike="noStrike" cap="none">
                <a:solidFill>
                  <a:srgbClr val="002060"/>
                </a:solidFill>
                <a:latin typeface="Calibri"/>
                <a:ea typeface="Calibri"/>
                <a:cs typeface="Calibri"/>
                <a:sym typeface="Calibri"/>
              </a:rPr>
              <a:t> “</a:t>
            </a:r>
            <a:r>
              <a:rPr lang="en-GB" sz="2400" b="1" i="0" u="none" strike="noStrike" cap="none">
                <a:solidFill>
                  <a:srgbClr val="002060"/>
                </a:solidFill>
                <a:latin typeface="Calibri"/>
                <a:ea typeface="Calibri"/>
                <a:cs typeface="Calibri"/>
                <a:sym typeface="Calibri"/>
              </a:rPr>
              <a:t>spēju apvienot personiskās īpašības ar atbilstošām zināšanām un pieredzi, lai veidotu viedokļus un pieņemtu lēmumus</a:t>
            </a:r>
            <a:r>
              <a:rPr lang="en-GB" sz="2400" b="0" i="0" u="none" strike="noStrike" cap="none">
                <a:solidFill>
                  <a:srgbClr val="002060"/>
                </a:solidFill>
                <a:latin typeface="Calibri"/>
                <a:ea typeface="Calibri"/>
                <a:cs typeface="Calibri"/>
                <a:sym typeface="Calibri"/>
              </a:rPr>
              <a:t>”.</a:t>
            </a:r>
            <a:endParaRPr sz="2800" b="0" i="0" u="none" strike="noStrike" cap="none">
              <a:solidFill>
                <a:schemeClr val="dk1"/>
              </a:solidFill>
              <a:latin typeface="Calibri"/>
              <a:ea typeface="Calibri"/>
              <a:cs typeface="Calibri"/>
              <a:sym typeface="Calibri"/>
            </a:endParaRPr>
          </a:p>
        </p:txBody>
      </p:sp>
      <p:sp>
        <p:nvSpPr>
          <p:cNvPr id="211" name="Google Shape;211;p7"/>
          <p:cNvSpPr txBox="1"/>
          <p:nvPr/>
        </p:nvSpPr>
        <p:spPr>
          <a:xfrm>
            <a:off x="6934200" y="8196566"/>
            <a:ext cx="113538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2060"/>
                </a:solidFill>
                <a:latin typeface="Calibri"/>
                <a:ea typeface="Calibri"/>
                <a:cs typeface="Calibri"/>
                <a:sym typeface="Calibri"/>
              </a:rPr>
              <a:t>Avots: Tichy, N., &amp; Bennis, W. (2008). Spriedums: Kā Vingrotāji izdara Lieliskus kausus. [Concordville, PA]: Soundview Executive Book Summaries.</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fade">
                                      <p:cBhvr>
                                        <p:cTn id="12" dur="500"/>
                                        <p:tgtEl>
                                          <p:spTgt spid="209"/>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211"/>
                                        </p:tgtEl>
                                        <p:attrNameLst>
                                          <p:attrName>style.visibility</p:attrName>
                                        </p:attrNameLst>
                                      </p:cBhvr>
                                      <p:to>
                                        <p:strVal val="visible"/>
                                      </p:to>
                                    </p:set>
                                    <p:anim calcmode="lin" valueType="num">
                                      <p:cBhvr additive="base">
                                        <p:cTn id="16" dur="500"/>
                                        <p:tgtEl>
                                          <p:spTgt spid="2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8"/>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1. Sprieduma taisīšana</a:t>
            </a:r>
            <a:endParaRPr sz="1400" b="0" i="0" u="none" strike="noStrike" cap="none">
              <a:solidFill>
                <a:srgbClr val="000000"/>
              </a:solidFill>
              <a:latin typeface="Arial"/>
              <a:ea typeface="Arial"/>
              <a:cs typeface="Arial"/>
              <a:sym typeface="Arial"/>
            </a:endParaRPr>
          </a:p>
        </p:txBody>
      </p:sp>
      <p:sp>
        <p:nvSpPr>
          <p:cNvPr id="218" name="Google Shape;218;p8"/>
          <p:cNvSpPr txBox="1"/>
          <p:nvPr/>
        </p:nvSpPr>
        <p:spPr>
          <a:xfrm>
            <a:off x="938056" y="2019300"/>
            <a:ext cx="9501344" cy="62966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43255"/>
                </a:solidFill>
                <a:latin typeface="Calibri"/>
                <a:ea typeface="Calibri"/>
                <a:cs typeface="Calibri"/>
                <a:sym typeface="Calibri"/>
              </a:rPr>
              <a:t>1.2. Labs spriedums</a:t>
            </a:r>
            <a:endParaRPr sz="2500" b="0" i="0" u="none" strike="noStrike" cap="none">
              <a:solidFill>
                <a:srgbClr val="002060"/>
              </a:solidFill>
              <a:latin typeface="Tahoma"/>
              <a:ea typeface="Tahoma"/>
              <a:cs typeface="Tahoma"/>
              <a:sym typeface="Tahoma"/>
            </a:endParaRPr>
          </a:p>
        </p:txBody>
      </p:sp>
      <p:sp>
        <p:nvSpPr>
          <p:cNvPr id="219" name="Google Shape;219;p8"/>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programmas Erasmus+ atbalstu. Šis dokuments un tā saturs atspoguļo tikai autoru viedokli, un Komisija neuzņemas atbildību par tajā ietvertās informācijas iespējamo izmantošanu. </a:t>
            </a:r>
            <a:endParaRPr sz="1400" b="0" i="0" u="none" strike="noStrike" cap="none">
              <a:solidFill>
                <a:schemeClr val="lt1"/>
              </a:solidFill>
              <a:latin typeface="Arial"/>
              <a:ea typeface="Arial"/>
              <a:cs typeface="Arial"/>
              <a:sym typeface="Arial"/>
            </a:endParaRPr>
          </a:p>
        </p:txBody>
      </p:sp>
      <p:pic>
        <p:nvPicPr>
          <p:cNvPr id="220" name="Google Shape;220;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21" name="Google Shape;221;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22" name="Google Shape;222;p8"/>
          <p:cNvSpPr txBox="1"/>
          <p:nvPr/>
        </p:nvSpPr>
        <p:spPr>
          <a:xfrm>
            <a:off x="1979132" y="8087095"/>
            <a:ext cx="1587262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2060"/>
                </a:solidFill>
                <a:latin typeface="Calibri"/>
                <a:ea typeface="Calibri"/>
                <a:cs typeface="Calibri"/>
                <a:sym typeface="Calibri"/>
              </a:rPr>
              <a:t>Avots: Pamatojoties uz Likierman, A. (2020). Laba sprieduma elementi. Izgūts 2021. gada 9. novembrī, no https://hbr.org/2020/01/the-elements-fact-good-distinction</a:t>
            </a:r>
            <a:endParaRPr sz="1800" b="0" i="0" u="none" strike="noStrike" cap="none">
              <a:solidFill>
                <a:schemeClr val="dk1"/>
              </a:solidFill>
              <a:latin typeface="Times New Roman"/>
              <a:ea typeface="Times New Roman"/>
              <a:cs typeface="Times New Roman"/>
              <a:sym typeface="Times New Roman"/>
            </a:endParaRPr>
          </a:p>
        </p:txBody>
      </p:sp>
      <p:grpSp>
        <p:nvGrpSpPr>
          <p:cNvPr id="223" name="Google Shape;223;p8"/>
          <p:cNvGrpSpPr/>
          <p:nvPr/>
        </p:nvGrpSpPr>
        <p:grpSpPr>
          <a:xfrm>
            <a:off x="1604750" y="2870336"/>
            <a:ext cx="16202113" cy="5079813"/>
            <a:chOff x="4551" y="221375"/>
            <a:chExt cx="16202113" cy="5079813"/>
          </a:xfrm>
        </p:grpSpPr>
        <p:sp>
          <p:nvSpPr>
            <p:cNvPr id="224" name="Google Shape;224;p8"/>
            <p:cNvSpPr/>
            <p:nvPr/>
          </p:nvSpPr>
          <p:spPr>
            <a:xfrm>
              <a:off x="4551" y="221375"/>
              <a:ext cx="2418225" cy="633600"/>
            </a:xfrm>
            <a:prstGeom prst="rect">
              <a:avLst/>
            </a:prstGeom>
            <a:solidFill>
              <a:srgbClr val="152D54"/>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8"/>
            <p:cNvSpPr txBox="1"/>
            <p:nvPr/>
          </p:nvSpPr>
          <p:spPr>
            <a:xfrm>
              <a:off x="4551" y="221375"/>
              <a:ext cx="2418225" cy="633600"/>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GB" sz="2200" b="1" i="0" u="none" strike="noStrike" cap="none">
                  <a:solidFill>
                    <a:schemeClr val="lt1"/>
                  </a:solidFill>
                  <a:latin typeface="Calibri"/>
                  <a:ea typeface="Calibri"/>
                  <a:cs typeface="Calibri"/>
                  <a:sym typeface="Calibri"/>
                </a:rPr>
                <a:t>Mācīšanās</a:t>
              </a:r>
              <a:endParaRPr sz="2200" b="0" i="0" u="none" strike="noStrike" cap="none">
                <a:solidFill>
                  <a:schemeClr val="lt1"/>
                </a:solidFill>
                <a:latin typeface="Calibri"/>
                <a:ea typeface="Calibri"/>
                <a:cs typeface="Calibri"/>
                <a:sym typeface="Calibri"/>
              </a:endParaRPr>
            </a:p>
          </p:txBody>
        </p:sp>
        <p:sp>
          <p:nvSpPr>
            <p:cNvPr id="226" name="Google Shape;226;p8"/>
            <p:cNvSpPr/>
            <p:nvPr/>
          </p:nvSpPr>
          <p:spPr>
            <a:xfrm>
              <a:off x="4551" y="854975"/>
              <a:ext cx="2418225" cy="4446213"/>
            </a:xfrm>
            <a:prstGeom prst="rect">
              <a:avLst/>
            </a:prstGeom>
            <a:solidFill>
              <a:srgbClr val="CFD7E7">
                <a:alpha val="89411"/>
              </a:srgbClr>
            </a:solid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8"/>
            <p:cNvSpPr txBox="1"/>
            <p:nvPr/>
          </p:nvSpPr>
          <p:spPr>
            <a:xfrm>
              <a:off x="4551" y="854975"/>
              <a:ext cx="2418225" cy="4446213"/>
            </a:xfrm>
            <a:prstGeom prst="rect">
              <a:avLst/>
            </a:prstGeom>
            <a:noFill/>
            <a:ln>
              <a:noFill/>
            </a:ln>
          </p:spPr>
          <p:txBody>
            <a:bodyPr spcFirstLastPara="1" wrap="square" lIns="117325" tIns="117325" rIns="156450" bIns="176000" anchor="t" anchorCtr="0">
              <a:noAutofit/>
            </a:bodyPr>
            <a:lstStyle/>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Aktīva klausīšanās</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Ķermeņa valodas lasīšana</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Kritiska lasīšana</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Apzināties savus aizspriedumus</a:t>
              </a:r>
              <a:endParaRPr sz="2200" b="0" i="0" u="none" strike="noStrike" cap="none">
                <a:solidFill>
                  <a:schemeClr val="dk1"/>
                </a:solidFill>
                <a:latin typeface="Calibri"/>
                <a:ea typeface="Calibri"/>
                <a:cs typeface="Calibri"/>
                <a:sym typeface="Calibri"/>
              </a:endParaRPr>
            </a:p>
          </p:txBody>
        </p:sp>
        <p:sp>
          <p:nvSpPr>
            <p:cNvPr id="228" name="Google Shape;228;p8"/>
            <p:cNvSpPr/>
            <p:nvPr/>
          </p:nvSpPr>
          <p:spPr>
            <a:xfrm>
              <a:off x="2761329" y="221375"/>
              <a:ext cx="2418225" cy="633600"/>
            </a:xfrm>
            <a:prstGeom prst="rect">
              <a:avLst/>
            </a:prstGeom>
            <a:solidFill>
              <a:srgbClr val="152D54"/>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8"/>
            <p:cNvSpPr txBox="1"/>
            <p:nvPr/>
          </p:nvSpPr>
          <p:spPr>
            <a:xfrm>
              <a:off x="2761329" y="221375"/>
              <a:ext cx="2418225" cy="633600"/>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GB" sz="2200" b="1" i="0" u="none" strike="noStrike" cap="none">
                  <a:solidFill>
                    <a:schemeClr val="lt1"/>
                  </a:solidFill>
                  <a:latin typeface="Calibri"/>
                  <a:ea typeface="Calibri"/>
                  <a:cs typeface="Calibri"/>
                  <a:sym typeface="Calibri"/>
                </a:rPr>
                <a:t>Uzticēšanās</a:t>
              </a:r>
              <a:endParaRPr sz="2200" b="0" i="0" u="none" strike="noStrike" cap="none">
                <a:solidFill>
                  <a:schemeClr val="lt1"/>
                </a:solidFill>
                <a:latin typeface="Calibri"/>
                <a:ea typeface="Calibri"/>
                <a:cs typeface="Calibri"/>
                <a:sym typeface="Calibri"/>
              </a:endParaRPr>
            </a:p>
          </p:txBody>
        </p:sp>
        <p:sp>
          <p:nvSpPr>
            <p:cNvPr id="230" name="Google Shape;230;p8"/>
            <p:cNvSpPr/>
            <p:nvPr/>
          </p:nvSpPr>
          <p:spPr>
            <a:xfrm>
              <a:off x="2761329" y="854975"/>
              <a:ext cx="2418225" cy="4446213"/>
            </a:xfrm>
            <a:prstGeom prst="rect">
              <a:avLst/>
            </a:prstGeom>
            <a:solidFill>
              <a:srgbClr val="CFD7E7">
                <a:alpha val="89411"/>
              </a:srgbClr>
            </a:solid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8"/>
            <p:cNvSpPr txBox="1"/>
            <p:nvPr/>
          </p:nvSpPr>
          <p:spPr>
            <a:xfrm>
              <a:off x="2761329" y="854975"/>
              <a:ext cx="2418225" cy="4446213"/>
            </a:xfrm>
            <a:prstGeom prst="rect">
              <a:avLst/>
            </a:prstGeom>
            <a:noFill/>
            <a:ln>
              <a:noFill/>
            </a:ln>
          </p:spPr>
          <p:txBody>
            <a:bodyPr spcFirstLastPara="1" wrap="square" lIns="117325" tIns="117325" rIns="156450" bIns="176000" anchor="t" anchorCtr="0">
              <a:noAutofit/>
            </a:bodyPr>
            <a:lstStyle/>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Meklējiet dažādas perspektīvas</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Apkārt cilvēkiem, kas apšauba jūsu idejas</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Meklējiet uzticamus padomus no cilvēkiem, kuri jums nesaka tikai to, ko vēlaties dzirdēt.</a:t>
              </a:r>
              <a:endParaRPr sz="2200" b="0" i="0" u="none" strike="noStrike" cap="none">
                <a:solidFill>
                  <a:schemeClr val="dk1"/>
                </a:solidFill>
                <a:latin typeface="Calibri"/>
                <a:ea typeface="Calibri"/>
                <a:cs typeface="Calibri"/>
                <a:sym typeface="Calibri"/>
              </a:endParaRPr>
            </a:p>
          </p:txBody>
        </p:sp>
        <p:sp>
          <p:nvSpPr>
            <p:cNvPr id="232" name="Google Shape;232;p8"/>
            <p:cNvSpPr/>
            <p:nvPr/>
          </p:nvSpPr>
          <p:spPr>
            <a:xfrm>
              <a:off x="5518106" y="221375"/>
              <a:ext cx="2418225" cy="633600"/>
            </a:xfrm>
            <a:prstGeom prst="rect">
              <a:avLst/>
            </a:prstGeom>
            <a:solidFill>
              <a:srgbClr val="152D54"/>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8"/>
            <p:cNvSpPr txBox="1"/>
            <p:nvPr/>
          </p:nvSpPr>
          <p:spPr>
            <a:xfrm>
              <a:off x="5518106" y="221375"/>
              <a:ext cx="2418225" cy="633600"/>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GB" sz="2200" b="1" i="0" u="none" strike="noStrike" cap="none">
                  <a:solidFill>
                    <a:schemeClr val="lt1"/>
                  </a:solidFill>
                  <a:latin typeface="Calibri"/>
                  <a:ea typeface="Calibri"/>
                  <a:cs typeface="Calibri"/>
                  <a:sym typeface="Calibri"/>
                </a:rPr>
                <a:t>Pieredze</a:t>
              </a:r>
              <a:endParaRPr sz="2200" b="0" i="0" u="none" strike="noStrike" cap="none">
                <a:solidFill>
                  <a:schemeClr val="lt1"/>
                </a:solidFill>
                <a:latin typeface="Calibri"/>
                <a:ea typeface="Calibri"/>
                <a:cs typeface="Calibri"/>
                <a:sym typeface="Calibri"/>
              </a:endParaRPr>
            </a:p>
          </p:txBody>
        </p:sp>
        <p:sp>
          <p:nvSpPr>
            <p:cNvPr id="234" name="Google Shape;234;p8"/>
            <p:cNvSpPr/>
            <p:nvPr/>
          </p:nvSpPr>
          <p:spPr>
            <a:xfrm>
              <a:off x="5518106" y="854975"/>
              <a:ext cx="2418225" cy="4446213"/>
            </a:xfrm>
            <a:prstGeom prst="rect">
              <a:avLst/>
            </a:prstGeom>
            <a:solidFill>
              <a:srgbClr val="CFD7E7">
                <a:alpha val="89411"/>
              </a:srgbClr>
            </a:solid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8"/>
            <p:cNvSpPr txBox="1"/>
            <p:nvPr/>
          </p:nvSpPr>
          <p:spPr>
            <a:xfrm>
              <a:off x="5518106" y="854975"/>
              <a:ext cx="2418225" cy="4446213"/>
            </a:xfrm>
            <a:prstGeom prst="rect">
              <a:avLst/>
            </a:prstGeom>
            <a:noFill/>
            <a:ln>
              <a:noFill/>
            </a:ln>
          </p:spPr>
          <p:txBody>
            <a:bodyPr spcFirstLastPara="1" wrap="square" lIns="117325" tIns="117325" rIns="156450" bIns="176000" anchor="t" anchorCtr="0">
              <a:noAutofit/>
            </a:bodyPr>
            <a:lstStyle/>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Paļaujieties uz atbilstošu pieredzi</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Paplašiniet savu pieredzi</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Novērtējiet savu panākumu līmeni</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Analizējiet savus panākumus un neveiksmes</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Meklējiet neitrālu padomu</a:t>
              </a:r>
              <a:endParaRPr sz="2200" b="0" i="0" u="none" strike="noStrike" cap="none">
                <a:solidFill>
                  <a:schemeClr val="dk1"/>
                </a:solidFill>
                <a:latin typeface="Calibri"/>
                <a:ea typeface="Calibri"/>
                <a:cs typeface="Calibri"/>
                <a:sym typeface="Calibri"/>
              </a:endParaRPr>
            </a:p>
          </p:txBody>
        </p:sp>
        <p:sp>
          <p:nvSpPr>
            <p:cNvPr id="236" name="Google Shape;236;p8"/>
            <p:cNvSpPr/>
            <p:nvPr/>
          </p:nvSpPr>
          <p:spPr>
            <a:xfrm>
              <a:off x="8274884" y="221375"/>
              <a:ext cx="2418225" cy="633600"/>
            </a:xfrm>
            <a:prstGeom prst="rect">
              <a:avLst/>
            </a:prstGeom>
            <a:solidFill>
              <a:srgbClr val="152D54"/>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8"/>
            <p:cNvSpPr txBox="1"/>
            <p:nvPr/>
          </p:nvSpPr>
          <p:spPr>
            <a:xfrm>
              <a:off x="8274884" y="221375"/>
              <a:ext cx="2418225" cy="633600"/>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GB" sz="2200" b="1" i="0" u="none" strike="noStrike" cap="none">
                  <a:solidFill>
                    <a:schemeClr val="lt1"/>
                  </a:solidFill>
                  <a:latin typeface="Calibri"/>
                  <a:ea typeface="Calibri"/>
                  <a:cs typeface="Calibri"/>
                  <a:sym typeface="Calibri"/>
                </a:rPr>
                <a:t>Nošķirtība</a:t>
              </a:r>
              <a:endParaRPr sz="2200" b="0" i="0" u="none" strike="noStrike" cap="none">
                <a:solidFill>
                  <a:schemeClr val="lt1"/>
                </a:solidFill>
                <a:latin typeface="Calibri"/>
                <a:ea typeface="Calibri"/>
                <a:cs typeface="Calibri"/>
                <a:sym typeface="Calibri"/>
              </a:endParaRPr>
            </a:p>
          </p:txBody>
        </p:sp>
        <p:sp>
          <p:nvSpPr>
            <p:cNvPr id="238" name="Google Shape;238;p8"/>
            <p:cNvSpPr/>
            <p:nvPr/>
          </p:nvSpPr>
          <p:spPr>
            <a:xfrm>
              <a:off x="8274884" y="854975"/>
              <a:ext cx="2418225" cy="4446213"/>
            </a:xfrm>
            <a:prstGeom prst="rect">
              <a:avLst/>
            </a:prstGeom>
            <a:solidFill>
              <a:srgbClr val="CFD7E7">
                <a:alpha val="89411"/>
              </a:srgbClr>
            </a:solid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8"/>
            <p:cNvSpPr txBox="1"/>
            <p:nvPr/>
          </p:nvSpPr>
          <p:spPr>
            <a:xfrm>
              <a:off x="8274884" y="854975"/>
              <a:ext cx="2418225" cy="4446213"/>
            </a:xfrm>
            <a:prstGeom prst="rect">
              <a:avLst/>
            </a:prstGeom>
            <a:noFill/>
            <a:ln>
              <a:noFill/>
            </a:ln>
          </p:spPr>
          <p:txBody>
            <a:bodyPr spcFirstLastPara="1" wrap="square" lIns="117325" tIns="117325" rIns="156450" bIns="176000" anchor="t" anchorCtr="0">
              <a:noAutofit/>
            </a:bodyPr>
            <a:lstStyle/>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Apziniet un apšaubiet savus aizspriedumus</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izprast, noskaidrot un pieņemt dažādus viedokļus</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Izspēlēiet situācijas lomās</a:t>
              </a:r>
              <a:endParaRPr sz="2200" b="0" i="0" u="none" strike="noStrike" cap="none">
                <a:solidFill>
                  <a:schemeClr val="dk1"/>
                </a:solidFill>
                <a:latin typeface="Calibri"/>
                <a:ea typeface="Calibri"/>
                <a:cs typeface="Calibri"/>
                <a:sym typeface="Calibri"/>
              </a:endParaRPr>
            </a:p>
          </p:txBody>
        </p:sp>
        <p:sp>
          <p:nvSpPr>
            <p:cNvPr id="240" name="Google Shape;240;p8"/>
            <p:cNvSpPr/>
            <p:nvPr/>
          </p:nvSpPr>
          <p:spPr>
            <a:xfrm>
              <a:off x="11031661" y="221375"/>
              <a:ext cx="2418225" cy="633600"/>
            </a:xfrm>
            <a:prstGeom prst="rect">
              <a:avLst/>
            </a:prstGeom>
            <a:solidFill>
              <a:srgbClr val="152D54"/>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8"/>
            <p:cNvSpPr txBox="1"/>
            <p:nvPr/>
          </p:nvSpPr>
          <p:spPr>
            <a:xfrm>
              <a:off x="11031661" y="221375"/>
              <a:ext cx="2418225" cy="633600"/>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GB" sz="2200" b="1" i="0" u="none" strike="noStrike" cap="none">
                  <a:solidFill>
                    <a:schemeClr val="lt1"/>
                  </a:solidFill>
                  <a:latin typeface="Calibri"/>
                  <a:ea typeface="Calibri"/>
                  <a:cs typeface="Calibri"/>
                  <a:sym typeface="Calibri"/>
                </a:rPr>
                <a:t>Iespējas</a:t>
              </a:r>
              <a:endParaRPr sz="2200" b="0" i="0" u="none" strike="noStrike" cap="none">
                <a:solidFill>
                  <a:schemeClr val="lt1"/>
                </a:solidFill>
                <a:latin typeface="Calibri"/>
                <a:ea typeface="Calibri"/>
                <a:cs typeface="Calibri"/>
                <a:sym typeface="Calibri"/>
              </a:endParaRPr>
            </a:p>
          </p:txBody>
        </p:sp>
        <p:sp>
          <p:nvSpPr>
            <p:cNvPr id="242" name="Google Shape;242;p8"/>
            <p:cNvSpPr/>
            <p:nvPr/>
          </p:nvSpPr>
          <p:spPr>
            <a:xfrm>
              <a:off x="11031661" y="854975"/>
              <a:ext cx="2418225" cy="4446213"/>
            </a:xfrm>
            <a:prstGeom prst="rect">
              <a:avLst/>
            </a:prstGeom>
            <a:solidFill>
              <a:srgbClr val="CFD7E7">
                <a:alpha val="89411"/>
              </a:srgbClr>
            </a:solid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8"/>
            <p:cNvSpPr txBox="1"/>
            <p:nvPr/>
          </p:nvSpPr>
          <p:spPr>
            <a:xfrm>
              <a:off x="11031661" y="854975"/>
              <a:ext cx="2418225" cy="4446213"/>
            </a:xfrm>
            <a:prstGeom prst="rect">
              <a:avLst/>
            </a:prstGeom>
            <a:noFill/>
            <a:ln>
              <a:noFill/>
            </a:ln>
          </p:spPr>
          <p:txBody>
            <a:bodyPr spcFirstLastPara="1" wrap="square" lIns="117325" tIns="117325" rIns="156450" bIns="176000" anchor="t" anchorCtr="0">
              <a:noAutofit/>
            </a:bodyPr>
            <a:lstStyle/>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Pārdomājiet, pirms rīkojaties</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Atzīstiet dažādus viedokļus</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Apstrīdiet visas piedāvātās iespējas</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Izpētiet visus risinājumus</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Izvēlieties stratēģiski</a:t>
              </a:r>
              <a:endParaRPr sz="2200" b="0" i="0" u="none" strike="noStrike" cap="none">
                <a:solidFill>
                  <a:schemeClr val="dk1"/>
                </a:solidFill>
                <a:latin typeface="Calibri"/>
                <a:ea typeface="Calibri"/>
                <a:cs typeface="Calibri"/>
                <a:sym typeface="Calibri"/>
              </a:endParaRPr>
            </a:p>
          </p:txBody>
        </p:sp>
        <p:sp>
          <p:nvSpPr>
            <p:cNvPr id="244" name="Google Shape;244;p8"/>
            <p:cNvSpPr/>
            <p:nvPr/>
          </p:nvSpPr>
          <p:spPr>
            <a:xfrm>
              <a:off x="13788439" y="221375"/>
              <a:ext cx="2418225" cy="633600"/>
            </a:xfrm>
            <a:prstGeom prst="rect">
              <a:avLst/>
            </a:prstGeom>
            <a:solidFill>
              <a:srgbClr val="152D54"/>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8"/>
            <p:cNvSpPr txBox="1"/>
            <p:nvPr/>
          </p:nvSpPr>
          <p:spPr>
            <a:xfrm>
              <a:off x="13788439" y="221375"/>
              <a:ext cx="2418225" cy="633600"/>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GB" sz="2200" b="1" i="0" u="none" strike="noStrike" cap="none">
                  <a:solidFill>
                    <a:schemeClr val="lt1"/>
                  </a:solidFill>
                  <a:latin typeface="Calibri"/>
                  <a:ea typeface="Calibri"/>
                  <a:cs typeface="Calibri"/>
                  <a:sym typeface="Calibri"/>
                </a:rPr>
                <a:t>Piegāde</a:t>
              </a:r>
              <a:endParaRPr sz="2200" b="0" i="0" u="none" strike="noStrike" cap="none">
                <a:solidFill>
                  <a:schemeClr val="lt1"/>
                </a:solidFill>
                <a:latin typeface="Calibri"/>
                <a:ea typeface="Calibri"/>
                <a:cs typeface="Calibri"/>
                <a:sym typeface="Calibri"/>
              </a:endParaRPr>
            </a:p>
          </p:txBody>
        </p:sp>
        <p:sp>
          <p:nvSpPr>
            <p:cNvPr id="246" name="Google Shape;246;p8"/>
            <p:cNvSpPr/>
            <p:nvPr/>
          </p:nvSpPr>
          <p:spPr>
            <a:xfrm>
              <a:off x="13788439" y="854975"/>
              <a:ext cx="2418225" cy="4446213"/>
            </a:xfrm>
            <a:prstGeom prst="rect">
              <a:avLst/>
            </a:prstGeom>
            <a:solidFill>
              <a:srgbClr val="CFD7E7">
                <a:alpha val="89411"/>
              </a:srgbClr>
            </a:solidFill>
            <a:ln w="25400" cap="flat" cmpd="sng">
              <a:solidFill>
                <a:srgbClr val="CFD7E7">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8"/>
            <p:cNvSpPr txBox="1"/>
            <p:nvPr/>
          </p:nvSpPr>
          <p:spPr>
            <a:xfrm>
              <a:off x="13788439" y="854975"/>
              <a:ext cx="2418225" cy="4446213"/>
            </a:xfrm>
            <a:prstGeom prst="rect">
              <a:avLst/>
            </a:prstGeom>
            <a:noFill/>
            <a:ln>
              <a:noFill/>
            </a:ln>
          </p:spPr>
          <p:txBody>
            <a:bodyPr spcFirstLastPara="1" wrap="square" lIns="117325" tIns="117325" rIns="156450" bIns="176000" anchor="t" anchorCtr="0">
              <a:noAutofit/>
            </a:bodyPr>
            <a:lstStyle/>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Paredziet, novērtējiet un pārvaldiet risku</a:t>
              </a:r>
              <a:endParaRPr sz="22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30"/>
                </a:spcBef>
                <a:spcAft>
                  <a:spcPts val="0"/>
                </a:spcAft>
                <a:buClr>
                  <a:schemeClr val="dk1"/>
                </a:buClr>
                <a:buSzPts val="2200"/>
                <a:buFont typeface="Calibri"/>
                <a:buChar char="•"/>
              </a:pPr>
              <a:r>
                <a:rPr lang="en-GB" sz="2200" b="0" i="0" u="none" strike="noStrike" cap="none">
                  <a:solidFill>
                    <a:schemeClr val="dk1"/>
                  </a:solidFill>
                  <a:latin typeface="Calibri"/>
                  <a:ea typeface="Calibri"/>
                  <a:cs typeface="Calibri"/>
                  <a:sym typeface="Calibri"/>
                </a:rPr>
                <a:t>Pilnveidojiet savas organizatoriskās prasmes</a:t>
              </a:r>
              <a:endParaRPr sz="2200" b="0" i="0" u="none" strike="noStrike" cap="none">
                <a:solidFill>
                  <a:schemeClr val="dk1"/>
                </a:solidFill>
                <a:latin typeface="Calibri"/>
                <a:ea typeface="Calibri"/>
                <a:cs typeface="Calibri"/>
                <a:sym typeface="Calibri"/>
              </a:endParaRPr>
            </a:p>
          </p:txBody>
        </p:sp>
      </p:grpSp>
      <p:sp>
        <p:nvSpPr>
          <p:cNvPr id="248" name="Google Shape;248;p8"/>
          <p:cNvSpPr txBox="1"/>
          <p:nvPr/>
        </p:nvSpPr>
        <p:spPr>
          <a:xfrm>
            <a:off x="-337215" y="2812124"/>
            <a:ext cx="219842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Laba sprieduma elementi</a:t>
            </a:r>
            <a:br>
              <a:rPr lang="en-GB" sz="1800" b="1" i="0" u="none" strike="noStrike" cap="none">
                <a:solidFill>
                  <a:schemeClr val="dk1"/>
                </a:solidFill>
                <a:latin typeface="Calibri"/>
                <a:ea typeface="Calibri"/>
                <a:cs typeface="Calibri"/>
                <a:sym typeface="Calibri"/>
              </a:rPr>
            </a:br>
            <a:endParaRPr sz="2000" b="1" i="0" u="none" strike="noStrike" cap="none">
              <a:solidFill>
                <a:schemeClr val="dk1"/>
              </a:solidFill>
              <a:latin typeface="Times New Roman"/>
              <a:ea typeface="Times New Roman"/>
              <a:cs typeface="Times New Roman"/>
              <a:sym typeface="Times New Roman"/>
            </a:endParaRPr>
          </a:p>
        </p:txBody>
      </p:sp>
      <p:sp>
        <p:nvSpPr>
          <p:cNvPr id="249" name="Google Shape;249;p8"/>
          <p:cNvSpPr txBox="1"/>
          <p:nvPr/>
        </p:nvSpPr>
        <p:spPr>
          <a:xfrm rot="-5400000">
            <a:off x="-1846829" y="5387021"/>
            <a:ext cx="521765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Kuras prasmes ir jāattīsta</a:t>
            </a:r>
            <a:endParaRPr sz="2000" b="1"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500"/>
                                        <p:tgtEl>
                                          <p:spTgt spid="248"/>
                                        </p:tgtEl>
                                      </p:cBhvr>
                                    </p:animEffect>
                                  </p:childTnLst>
                                </p:cTn>
                              </p:par>
                              <p:par>
                                <p:cTn id="8" presetID="10" presetClass="entr" presetSubtype="0" fill="hold" nodeType="withEffect">
                                  <p:stCondLst>
                                    <p:cond delay="0"/>
                                  </p:stCondLst>
                                  <p:childTnLst>
                                    <p:set>
                                      <p:cBhvr>
                                        <p:cTn id="9" dur="1" fill="hold">
                                          <p:stCondLst>
                                            <p:cond delay="0"/>
                                          </p:stCondLst>
                                        </p:cTn>
                                        <p:tgtEl>
                                          <p:spTgt spid="249"/>
                                        </p:tgtEl>
                                        <p:attrNameLst>
                                          <p:attrName>style.visibility</p:attrName>
                                        </p:attrNameLst>
                                      </p:cBhvr>
                                      <p:to>
                                        <p:strVal val="visible"/>
                                      </p:to>
                                    </p:set>
                                    <p:animEffect transition="in" filter="fade">
                                      <p:cBhvr>
                                        <p:cTn id="10" dur="500"/>
                                        <p:tgtEl>
                                          <p:spTgt spid="249"/>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222"/>
                                        </p:tgtEl>
                                        <p:attrNameLst>
                                          <p:attrName>style.visibility</p:attrName>
                                        </p:attrNameLst>
                                      </p:cBhvr>
                                      <p:to>
                                        <p:strVal val="visible"/>
                                      </p:to>
                                    </p:set>
                                    <p:anim calcmode="lin" valueType="num">
                                      <p:cBhvr additive="base">
                                        <p:cTn id="14" dur="500"/>
                                        <p:tgtEl>
                                          <p:spTgt spid="22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9"/>
          <p:cNvSpPr/>
          <p:nvPr/>
        </p:nvSpPr>
        <p:spPr>
          <a:xfrm>
            <a:off x="4481637" y="3619500"/>
            <a:ext cx="8853363" cy="39624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6" name="Google Shape;256;p9"/>
          <p:cNvSpPr txBox="1"/>
          <p:nvPr/>
        </p:nvSpPr>
        <p:spPr>
          <a:xfrm>
            <a:off x="10896600" y="647700"/>
            <a:ext cx="6955155" cy="320601"/>
          </a:xfrm>
          <a:prstGeom prst="rect">
            <a:avLst/>
          </a:prstGeom>
          <a:noFill/>
          <a:ln>
            <a:noFill/>
          </a:ln>
        </p:spPr>
        <p:txBody>
          <a:bodyPr spcFirstLastPara="1" wrap="square" lIns="0" tIns="12700" rIns="0" bIns="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GB" sz="2000" b="1" i="0" u="none" strike="noStrike" cap="none">
                <a:solidFill>
                  <a:srgbClr val="E12227"/>
                </a:solidFill>
                <a:latin typeface="Tahoma"/>
                <a:ea typeface="Tahoma"/>
                <a:cs typeface="Tahoma"/>
                <a:sym typeface="Tahoma"/>
              </a:rPr>
              <a:t>1. Sprieduma taisīšana</a:t>
            </a:r>
            <a:endParaRPr sz="1400" b="0" i="0" u="none" strike="noStrike" cap="none">
              <a:solidFill>
                <a:srgbClr val="000000"/>
              </a:solidFill>
              <a:latin typeface="Arial"/>
              <a:ea typeface="Arial"/>
              <a:cs typeface="Arial"/>
              <a:sym typeface="Arial"/>
            </a:endParaRPr>
          </a:p>
        </p:txBody>
      </p:sp>
      <p:sp>
        <p:nvSpPr>
          <p:cNvPr id="257" name="Google Shape;257;p9"/>
          <p:cNvSpPr txBox="1"/>
          <p:nvPr/>
        </p:nvSpPr>
        <p:spPr>
          <a:xfrm>
            <a:off x="938056" y="2019300"/>
            <a:ext cx="10644344" cy="62966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243255"/>
                </a:solidFill>
                <a:latin typeface="Calibri"/>
                <a:ea typeface="Calibri"/>
                <a:cs typeface="Calibri"/>
                <a:sym typeface="Calibri"/>
              </a:rPr>
              <a:t>1.3. Saikne starp spriedumu un uztveri</a:t>
            </a:r>
            <a:endParaRPr sz="2500" b="0" i="0" u="none" strike="noStrike" cap="none">
              <a:solidFill>
                <a:srgbClr val="002060"/>
              </a:solidFill>
              <a:latin typeface="Tahoma"/>
              <a:ea typeface="Tahoma"/>
              <a:cs typeface="Tahoma"/>
              <a:sym typeface="Tahoma"/>
            </a:endParaRPr>
          </a:p>
        </p:txBody>
      </p:sp>
      <p:sp>
        <p:nvSpPr>
          <p:cNvPr id="258" name="Google Shape;258;p9"/>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Ar Eiropas Savienības Erasmus + programmas atbalstu. Šis dokuments un tā saturs atspoguļo tikai autoru viedokli, un Komisiju nevar saukt pie atbildības par jebkādu tajā ietvertās informācijas izmantošanu.</a:t>
            </a:r>
            <a:endParaRPr sz="1400" b="0" i="0" u="none" strike="noStrike" cap="none">
              <a:solidFill>
                <a:schemeClr val="lt1"/>
              </a:solidFill>
              <a:latin typeface="Arial"/>
              <a:ea typeface="Arial"/>
              <a:cs typeface="Arial"/>
              <a:sym typeface="Arial"/>
            </a:endParaRPr>
          </a:p>
        </p:txBody>
      </p:sp>
      <p:pic>
        <p:nvPicPr>
          <p:cNvPr id="259" name="Google Shape;259;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60" name="Google Shape;260;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61" name="Google Shape;261;p9"/>
          <p:cNvSpPr txBox="1"/>
          <p:nvPr/>
        </p:nvSpPr>
        <p:spPr>
          <a:xfrm>
            <a:off x="6839137" y="3009900"/>
            <a:ext cx="339052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2060"/>
                </a:solidFill>
                <a:latin typeface="Calibri"/>
                <a:ea typeface="Calibri"/>
                <a:cs typeface="Calibri"/>
                <a:sym typeface="Calibri"/>
              </a:rPr>
              <a:t>Uztveres process</a:t>
            </a:r>
            <a:endParaRPr sz="2400" b="0" i="0" u="none" strike="noStrike" cap="none">
              <a:solidFill>
                <a:schemeClr val="dk1"/>
              </a:solidFill>
              <a:latin typeface="Times New Roman"/>
              <a:ea typeface="Times New Roman"/>
              <a:cs typeface="Times New Roman"/>
              <a:sym typeface="Times New Roman"/>
            </a:endParaRPr>
          </a:p>
        </p:txBody>
      </p:sp>
      <p:sp>
        <p:nvSpPr>
          <p:cNvPr id="262" name="Google Shape;262;p9"/>
          <p:cNvSpPr txBox="1"/>
          <p:nvPr/>
        </p:nvSpPr>
        <p:spPr>
          <a:xfrm>
            <a:off x="3611429" y="8112323"/>
            <a:ext cx="14495693"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rgbClr val="002060"/>
                </a:solidFill>
                <a:latin typeface="Calibri"/>
                <a:ea typeface="Calibri"/>
                <a:cs typeface="Calibri"/>
                <a:sym typeface="Calibri"/>
              </a:rPr>
              <a:t>Avots:</a:t>
            </a:r>
            <a:r>
              <a:rPr lang="en-GB" sz="1400" b="0" i="0" u="none" strike="noStrike" cap="none">
                <a:solidFill>
                  <a:srgbClr val="002060"/>
                </a:solidFill>
                <a:latin typeface="Calibri"/>
                <a:ea typeface="Calibri"/>
                <a:cs typeface="Calibri"/>
                <a:sym typeface="Calibri"/>
              </a:rPr>
              <a:t> Gibson, J., Ivancevich, J., Donnelly, J., &amp; Konopaske, R. (2012). Organizācijas: darbība, struktūra, procesi. New York: McGraw-Hill, p. 94</a:t>
            </a:r>
            <a:endParaRPr sz="1800" b="0" i="0" u="none" strike="noStrike" cap="none">
              <a:solidFill>
                <a:schemeClr val="dk1"/>
              </a:solidFill>
              <a:latin typeface="Times New Roman"/>
              <a:ea typeface="Times New Roman"/>
              <a:cs typeface="Times New Roman"/>
              <a:sym typeface="Times New Roman"/>
            </a:endParaRPr>
          </a:p>
        </p:txBody>
      </p:sp>
      <p:sp>
        <p:nvSpPr>
          <p:cNvPr id="263" name="Google Shape;263;p9"/>
          <p:cNvSpPr txBox="1"/>
          <p:nvPr/>
        </p:nvSpPr>
        <p:spPr>
          <a:xfrm>
            <a:off x="1295400" y="3828388"/>
            <a:ext cx="23622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Realitāte darba organizācijā</a:t>
            </a:r>
            <a:endParaRPr sz="1400" b="0" i="0" u="none" strike="noStrike" cap="none">
              <a:solidFill>
                <a:srgbClr val="000000"/>
              </a:solidFill>
              <a:latin typeface="Arial"/>
              <a:ea typeface="Arial"/>
              <a:cs typeface="Arial"/>
              <a:sym typeface="Arial"/>
            </a:endParaRPr>
          </a:p>
        </p:txBody>
      </p:sp>
      <p:sp>
        <p:nvSpPr>
          <p:cNvPr id="264" name="Google Shape;264;p9"/>
          <p:cNvSpPr txBox="1"/>
          <p:nvPr/>
        </p:nvSpPr>
        <p:spPr>
          <a:xfrm>
            <a:off x="592975" y="4672338"/>
            <a:ext cx="3239400" cy="1631700"/>
          </a:xfrm>
          <a:prstGeom prst="rect">
            <a:avLst/>
          </a:prstGeom>
          <a:solidFill>
            <a:schemeClr val="accent1"/>
          </a:solidFill>
          <a:ln w="25400" cap="flat" cmpd="sng">
            <a:solidFill>
              <a:srgbClr val="152D5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Stimuli (piemēram, organizācijas atalgojuma sistēma, vadītāja izmantotais pārliecināšanas stils, darba plūsma)</a:t>
            </a:r>
            <a:endParaRPr sz="2000" b="0" i="0" u="none" strike="noStrike" cap="none">
              <a:solidFill>
                <a:schemeClr val="lt1"/>
              </a:solidFill>
              <a:latin typeface="Calibri"/>
              <a:ea typeface="Calibri"/>
              <a:cs typeface="Calibri"/>
              <a:sym typeface="Calibri"/>
            </a:endParaRPr>
          </a:p>
        </p:txBody>
      </p:sp>
      <p:sp>
        <p:nvSpPr>
          <p:cNvPr id="265" name="Google Shape;265;p9"/>
          <p:cNvSpPr txBox="1"/>
          <p:nvPr/>
        </p:nvSpPr>
        <p:spPr>
          <a:xfrm>
            <a:off x="4481625" y="3619500"/>
            <a:ext cx="87381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Personas uztveres process: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Organizēšana un tulkošana</a:t>
            </a:r>
            <a:endParaRPr sz="2000" b="0" i="0" u="none" strike="noStrike" cap="none">
              <a:solidFill>
                <a:schemeClr val="dk1"/>
              </a:solidFill>
              <a:latin typeface="Calibri"/>
              <a:ea typeface="Calibri"/>
              <a:cs typeface="Calibri"/>
              <a:sym typeface="Calibri"/>
            </a:endParaRPr>
          </a:p>
        </p:txBody>
      </p:sp>
      <p:sp>
        <p:nvSpPr>
          <p:cNvPr id="266" name="Google Shape;266;p9"/>
          <p:cNvSpPr txBox="1"/>
          <p:nvPr/>
        </p:nvSpPr>
        <p:spPr>
          <a:xfrm>
            <a:off x="5105480" y="5125093"/>
            <a:ext cx="1780200" cy="708000"/>
          </a:xfrm>
          <a:prstGeom prst="rect">
            <a:avLst/>
          </a:prstGeom>
          <a:solidFill>
            <a:schemeClr val="accent1"/>
          </a:solidFill>
          <a:ln w="25400" cap="flat" cmpd="sng">
            <a:solidFill>
              <a:srgbClr val="152D5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Stimulu novērošana</a:t>
            </a:r>
            <a:endParaRPr sz="2000" b="0" i="0" u="none" strike="noStrike" cap="none">
              <a:solidFill>
                <a:schemeClr val="lt1"/>
              </a:solidFill>
              <a:latin typeface="Calibri"/>
              <a:ea typeface="Calibri"/>
              <a:cs typeface="Calibri"/>
              <a:sym typeface="Calibri"/>
            </a:endParaRPr>
          </a:p>
        </p:txBody>
      </p:sp>
      <p:sp>
        <p:nvSpPr>
          <p:cNvPr id="267" name="Google Shape;267;p9"/>
          <p:cNvSpPr txBox="1"/>
          <p:nvPr/>
        </p:nvSpPr>
        <p:spPr>
          <a:xfrm>
            <a:off x="7588225" y="4561600"/>
            <a:ext cx="2641500" cy="2555100"/>
          </a:xfrm>
          <a:prstGeom prst="rect">
            <a:avLst/>
          </a:prstGeom>
          <a:solidFill>
            <a:schemeClr val="accent1"/>
          </a:solidFill>
          <a:ln w="25400" cap="flat" cmpd="sng">
            <a:solidFill>
              <a:srgbClr val="152D5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chemeClr val="lt1"/>
                </a:solidFill>
                <a:latin typeface="Calibri"/>
                <a:ea typeface="Calibri"/>
                <a:cs typeface="Calibri"/>
                <a:sym typeface="Calibri"/>
              </a:rPr>
              <a:t>Uztveri ietekmējošie faktori</a:t>
            </a: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chemeClr val="lt1"/>
                </a:solidFill>
                <a:latin typeface="Calibri"/>
                <a:ea typeface="Calibri"/>
                <a:cs typeface="Calibri"/>
                <a:sym typeface="Calibri"/>
              </a:rPr>
              <a:t>- Stereotipu veidošana</a:t>
            </a: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chemeClr val="lt1"/>
                </a:solidFill>
                <a:latin typeface="Calibri"/>
                <a:ea typeface="Calibri"/>
                <a:cs typeface="Calibri"/>
                <a:sym typeface="Calibri"/>
              </a:rPr>
              <a:t>- Selektivitāte</a:t>
            </a: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chemeClr val="lt1"/>
                </a:solidFill>
                <a:latin typeface="Calibri"/>
                <a:ea typeface="Calibri"/>
                <a:cs typeface="Calibri"/>
                <a:sym typeface="Calibri"/>
              </a:rPr>
              <a:t>- Paškoncepcija</a:t>
            </a: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chemeClr val="lt1"/>
                </a:solidFill>
                <a:latin typeface="Calibri"/>
                <a:ea typeface="Calibri"/>
                <a:cs typeface="Calibri"/>
                <a:sym typeface="Calibri"/>
              </a:rPr>
              <a:t>- Situācija</a:t>
            </a: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2000" b="0" i="0" u="none" strike="noStrike" cap="none">
                <a:solidFill>
                  <a:schemeClr val="lt1"/>
                </a:solidFill>
                <a:latin typeface="Calibri"/>
                <a:ea typeface="Calibri"/>
                <a:cs typeface="Calibri"/>
                <a:sym typeface="Calibri"/>
              </a:rPr>
              <a:t>- Vajadzības</a:t>
            </a:r>
            <a:endParaRPr sz="2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GB" sz="2000" b="0" i="0" u="none" strike="noStrike" cap="none">
                <a:solidFill>
                  <a:schemeClr val="lt1"/>
                </a:solidFill>
                <a:latin typeface="Calibri"/>
                <a:ea typeface="Calibri"/>
                <a:cs typeface="Calibri"/>
                <a:sym typeface="Calibri"/>
              </a:rPr>
              <a:t>- Emocijas</a:t>
            </a:r>
            <a:endParaRPr sz="2000" b="0" i="0" u="none" strike="noStrike" cap="none">
              <a:solidFill>
                <a:schemeClr val="lt1"/>
              </a:solidFill>
              <a:latin typeface="Calibri"/>
              <a:ea typeface="Calibri"/>
              <a:cs typeface="Calibri"/>
              <a:sym typeface="Calibri"/>
            </a:endParaRPr>
          </a:p>
        </p:txBody>
      </p:sp>
      <p:sp>
        <p:nvSpPr>
          <p:cNvPr id="268" name="Google Shape;268;p9"/>
          <p:cNvSpPr txBox="1"/>
          <p:nvPr/>
        </p:nvSpPr>
        <p:spPr>
          <a:xfrm>
            <a:off x="10782476" y="4991100"/>
            <a:ext cx="2286000" cy="1015800"/>
          </a:xfrm>
          <a:prstGeom prst="rect">
            <a:avLst/>
          </a:prstGeom>
          <a:solidFill>
            <a:schemeClr val="accent1"/>
          </a:solidFill>
          <a:ln w="25400" cap="flat" cmpd="sng">
            <a:solidFill>
              <a:srgbClr val="152D5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Novērtēšana un interpretācija realitāte</a:t>
            </a:r>
            <a:endParaRPr sz="2000" b="0" i="0" u="none" strike="noStrike" cap="none">
              <a:solidFill>
                <a:schemeClr val="lt1"/>
              </a:solidFill>
              <a:latin typeface="Calibri"/>
              <a:ea typeface="Calibri"/>
              <a:cs typeface="Calibri"/>
              <a:sym typeface="Calibri"/>
            </a:endParaRPr>
          </a:p>
        </p:txBody>
      </p:sp>
      <p:sp>
        <p:nvSpPr>
          <p:cNvPr id="269" name="Google Shape;269;p9"/>
          <p:cNvSpPr txBox="1"/>
          <p:nvPr/>
        </p:nvSpPr>
        <p:spPr>
          <a:xfrm>
            <a:off x="14722612" y="3871431"/>
            <a:ext cx="1658401"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Calibri"/>
                <a:ea typeface="Calibri"/>
                <a:cs typeface="Calibri"/>
                <a:sym typeface="Calibri"/>
              </a:rPr>
              <a:t>Rezultāti</a:t>
            </a:r>
            <a:endParaRPr sz="2000" b="0" i="0" u="none" strike="noStrike" cap="none">
              <a:solidFill>
                <a:schemeClr val="dk1"/>
              </a:solidFill>
              <a:latin typeface="Calibri"/>
              <a:ea typeface="Calibri"/>
              <a:cs typeface="Calibri"/>
              <a:sym typeface="Calibri"/>
            </a:endParaRPr>
          </a:p>
        </p:txBody>
      </p:sp>
      <p:sp>
        <p:nvSpPr>
          <p:cNvPr id="270" name="Google Shape;270;p9"/>
          <p:cNvSpPr txBox="1"/>
          <p:nvPr/>
        </p:nvSpPr>
        <p:spPr>
          <a:xfrm>
            <a:off x="14942214" y="4548336"/>
            <a:ext cx="1438800" cy="707886"/>
          </a:xfrm>
          <a:prstGeom prst="rect">
            <a:avLst/>
          </a:prstGeom>
          <a:solidFill>
            <a:schemeClr val="accent1"/>
          </a:solidFill>
          <a:ln w="25400" cap="flat" cmpd="sng">
            <a:solidFill>
              <a:srgbClr val="152D5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Atbildes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uzvedība</a:t>
            </a:r>
            <a:endParaRPr sz="2000" b="0" i="0" u="none" strike="noStrike" cap="none">
              <a:solidFill>
                <a:schemeClr val="lt1"/>
              </a:solidFill>
              <a:latin typeface="Calibri"/>
              <a:ea typeface="Calibri"/>
              <a:cs typeface="Calibri"/>
              <a:sym typeface="Calibri"/>
            </a:endParaRPr>
          </a:p>
        </p:txBody>
      </p:sp>
      <p:sp>
        <p:nvSpPr>
          <p:cNvPr id="271" name="Google Shape;271;p9"/>
          <p:cNvSpPr txBox="1"/>
          <p:nvPr/>
        </p:nvSpPr>
        <p:spPr>
          <a:xfrm>
            <a:off x="14942213" y="5922692"/>
            <a:ext cx="1438800" cy="707886"/>
          </a:xfrm>
          <a:prstGeom prst="rect">
            <a:avLst/>
          </a:prstGeom>
          <a:solidFill>
            <a:schemeClr val="accent1"/>
          </a:solidFill>
          <a:ln w="25400" cap="flat" cmpd="sng">
            <a:solidFill>
              <a:srgbClr val="152D5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Attieksme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veidots</a:t>
            </a:r>
            <a:endParaRPr sz="2000" b="0" i="0" u="none" strike="noStrike" cap="none">
              <a:solidFill>
                <a:schemeClr val="lt1"/>
              </a:solidFill>
              <a:latin typeface="Calibri"/>
              <a:ea typeface="Calibri"/>
              <a:cs typeface="Calibri"/>
              <a:sym typeface="Calibri"/>
            </a:endParaRPr>
          </a:p>
        </p:txBody>
      </p:sp>
      <p:cxnSp>
        <p:nvCxnSpPr>
          <p:cNvPr id="272" name="Google Shape;272;p9"/>
          <p:cNvCxnSpPr>
            <a:endCxn id="266" idx="1"/>
          </p:cNvCxnSpPr>
          <p:nvPr/>
        </p:nvCxnSpPr>
        <p:spPr>
          <a:xfrm rot="10800000" flipH="1">
            <a:off x="3891680" y="5479093"/>
            <a:ext cx="1213800" cy="6300"/>
          </a:xfrm>
          <a:prstGeom prst="straightConnector1">
            <a:avLst/>
          </a:prstGeom>
          <a:noFill/>
          <a:ln w="38100" cap="flat" cmpd="sng">
            <a:solidFill>
              <a:srgbClr val="152D54"/>
            </a:solidFill>
            <a:prstDash val="solid"/>
            <a:round/>
            <a:headEnd type="none" w="sm" len="sm"/>
            <a:tailEnd type="triangle" w="med" len="med"/>
          </a:ln>
        </p:spPr>
      </p:cxnSp>
      <p:cxnSp>
        <p:nvCxnSpPr>
          <p:cNvPr id="273" name="Google Shape;273;p9"/>
          <p:cNvCxnSpPr>
            <a:stCxn id="266" idx="3"/>
          </p:cNvCxnSpPr>
          <p:nvPr/>
        </p:nvCxnSpPr>
        <p:spPr>
          <a:xfrm rot="10800000" flipH="1">
            <a:off x="6885680" y="5469793"/>
            <a:ext cx="854700" cy="9300"/>
          </a:xfrm>
          <a:prstGeom prst="straightConnector1">
            <a:avLst/>
          </a:prstGeom>
          <a:noFill/>
          <a:ln w="38100" cap="flat" cmpd="sng">
            <a:solidFill>
              <a:srgbClr val="152D54"/>
            </a:solidFill>
            <a:prstDash val="solid"/>
            <a:round/>
            <a:headEnd type="none" w="sm" len="sm"/>
            <a:tailEnd type="triangle" w="med" len="med"/>
          </a:ln>
        </p:spPr>
      </p:cxnSp>
      <p:cxnSp>
        <p:nvCxnSpPr>
          <p:cNvPr id="274" name="Google Shape;274;p9"/>
          <p:cNvCxnSpPr>
            <a:endCxn id="268" idx="1"/>
          </p:cNvCxnSpPr>
          <p:nvPr/>
        </p:nvCxnSpPr>
        <p:spPr>
          <a:xfrm rot="10800000" flipH="1">
            <a:off x="10068176" y="5499000"/>
            <a:ext cx="714300" cy="2100"/>
          </a:xfrm>
          <a:prstGeom prst="straightConnector1">
            <a:avLst/>
          </a:prstGeom>
          <a:noFill/>
          <a:ln w="38100" cap="flat" cmpd="sng">
            <a:solidFill>
              <a:srgbClr val="152D54"/>
            </a:solidFill>
            <a:prstDash val="solid"/>
            <a:round/>
            <a:headEnd type="none" w="sm" len="sm"/>
            <a:tailEnd type="triangle" w="med" len="med"/>
          </a:ln>
        </p:spPr>
      </p:cxnSp>
      <p:cxnSp>
        <p:nvCxnSpPr>
          <p:cNvPr id="275" name="Google Shape;275;p9"/>
          <p:cNvCxnSpPr>
            <a:stCxn id="268" idx="3"/>
            <a:endCxn id="270" idx="1"/>
          </p:cNvCxnSpPr>
          <p:nvPr/>
        </p:nvCxnSpPr>
        <p:spPr>
          <a:xfrm rot="10800000" flipH="1">
            <a:off x="13068476" y="4902300"/>
            <a:ext cx="1873800" cy="596700"/>
          </a:xfrm>
          <a:prstGeom prst="straightConnector1">
            <a:avLst/>
          </a:prstGeom>
          <a:noFill/>
          <a:ln w="38100" cap="flat" cmpd="sng">
            <a:solidFill>
              <a:srgbClr val="152D54"/>
            </a:solidFill>
            <a:prstDash val="solid"/>
            <a:round/>
            <a:headEnd type="none" w="sm" len="sm"/>
            <a:tailEnd type="triangle" w="med" len="med"/>
          </a:ln>
        </p:spPr>
      </p:cxnSp>
      <p:cxnSp>
        <p:nvCxnSpPr>
          <p:cNvPr id="276" name="Google Shape;276;p9"/>
          <p:cNvCxnSpPr>
            <a:stCxn id="268" idx="3"/>
            <a:endCxn id="271" idx="1"/>
          </p:cNvCxnSpPr>
          <p:nvPr/>
        </p:nvCxnSpPr>
        <p:spPr>
          <a:xfrm>
            <a:off x="13068476" y="5499000"/>
            <a:ext cx="1873800" cy="777600"/>
          </a:xfrm>
          <a:prstGeom prst="straightConnector1">
            <a:avLst/>
          </a:prstGeom>
          <a:noFill/>
          <a:ln w="38100" cap="flat" cmpd="sng">
            <a:solidFill>
              <a:srgbClr val="152D54"/>
            </a:solidFill>
            <a:prstDash val="solid"/>
            <a:round/>
            <a:headEnd type="none" w="sm" len="sm"/>
            <a:tailEnd type="triangle" w="med" len="med"/>
          </a:ln>
        </p:spPr>
      </p:cxnSp>
      <p:grpSp>
        <p:nvGrpSpPr>
          <p:cNvPr id="277" name="Google Shape;277;p9"/>
          <p:cNvGrpSpPr/>
          <p:nvPr/>
        </p:nvGrpSpPr>
        <p:grpSpPr>
          <a:xfrm>
            <a:off x="2265132" y="6630578"/>
            <a:ext cx="13396482" cy="951300"/>
            <a:chOff x="2265132" y="6630578"/>
            <a:chExt cx="13396482" cy="951300"/>
          </a:xfrm>
        </p:grpSpPr>
        <p:cxnSp>
          <p:nvCxnSpPr>
            <p:cNvPr id="278" name="Google Shape;278;p9"/>
            <p:cNvCxnSpPr>
              <a:stCxn id="271" idx="2"/>
              <a:endCxn id="255" idx="2"/>
            </p:cNvCxnSpPr>
            <p:nvPr/>
          </p:nvCxnSpPr>
          <p:spPr>
            <a:xfrm rot="5400000">
              <a:off x="11809313" y="3729578"/>
              <a:ext cx="951300" cy="6753300"/>
            </a:xfrm>
            <a:prstGeom prst="bentConnector3">
              <a:avLst>
                <a:gd name="adj1" fmla="val 124030"/>
              </a:avLst>
            </a:prstGeom>
            <a:noFill/>
            <a:ln w="38100" cap="flat" cmpd="sng">
              <a:solidFill>
                <a:srgbClr val="152D54"/>
              </a:solidFill>
              <a:prstDash val="solid"/>
              <a:round/>
              <a:headEnd type="none" w="sm" len="sm"/>
              <a:tailEnd type="triangle" w="med" len="med"/>
            </a:ln>
          </p:spPr>
        </p:cxnSp>
        <p:cxnSp>
          <p:nvCxnSpPr>
            <p:cNvPr id="279" name="Google Shape;279;p9"/>
            <p:cNvCxnSpPr/>
            <p:nvPr/>
          </p:nvCxnSpPr>
          <p:spPr>
            <a:xfrm rot="5400000">
              <a:off x="8817680" y="101355"/>
              <a:ext cx="291384" cy="13396481"/>
            </a:xfrm>
            <a:prstGeom prst="bentConnector3">
              <a:avLst>
                <a:gd name="adj1" fmla="val 396378"/>
              </a:avLst>
            </a:prstGeom>
            <a:noFill/>
            <a:ln w="38100" cap="flat" cmpd="sng">
              <a:solidFill>
                <a:srgbClr val="152D54"/>
              </a:solidFill>
              <a:prstDash val="solid"/>
              <a:round/>
              <a:headEnd type="none" w="sm" len="sm"/>
              <a:tailEnd type="triangle" w="med" len="med"/>
            </a:ln>
          </p:spPr>
        </p:cxnSp>
      </p:grpSp>
      <p:grpSp>
        <p:nvGrpSpPr>
          <p:cNvPr id="280" name="Google Shape;280;p9"/>
          <p:cNvGrpSpPr/>
          <p:nvPr/>
        </p:nvGrpSpPr>
        <p:grpSpPr>
          <a:xfrm>
            <a:off x="1676400" y="4902279"/>
            <a:ext cx="14704614" cy="3149520"/>
            <a:chOff x="1676400" y="4902279"/>
            <a:chExt cx="14704614" cy="3149520"/>
          </a:xfrm>
        </p:grpSpPr>
        <p:cxnSp>
          <p:nvCxnSpPr>
            <p:cNvPr id="281" name="Google Shape;281;p9"/>
            <p:cNvCxnSpPr>
              <a:stCxn id="270" idx="3"/>
            </p:cNvCxnSpPr>
            <p:nvPr/>
          </p:nvCxnSpPr>
          <p:spPr>
            <a:xfrm flipH="1">
              <a:off x="1676514" y="4902279"/>
              <a:ext cx="14704500" cy="3149400"/>
            </a:xfrm>
            <a:prstGeom prst="bentConnector3">
              <a:avLst>
                <a:gd name="adj1" fmla="val -1555"/>
              </a:avLst>
            </a:prstGeom>
            <a:noFill/>
            <a:ln w="38100" cap="flat" cmpd="sng">
              <a:solidFill>
                <a:srgbClr val="152D54"/>
              </a:solidFill>
              <a:prstDash val="solid"/>
              <a:round/>
              <a:headEnd type="none" w="sm" len="sm"/>
              <a:tailEnd type="none" w="sm" len="sm"/>
            </a:ln>
          </p:spPr>
        </p:cxnSp>
        <p:cxnSp>
          <p:nvCxnSpPr>
            <p:cNvPr id="282" name="Google Shape;282;p9"/>
            <p:cNvCxnSpPr/>
            <p:nvPr/>
          </p:nvCxnSpPr>
          <p:spPr>
            <a:xfrm rot="10800000">
              <a:off x="1676400" y="6921963"/>
              <a:ext cx="0" cy="1129836"/>
            </a:xfrm>
            <a:prstGeom prst="straightConnector1">
              <a:avLst/>
            </a:prstGeom>
            <a:noFill/>
            <a:ln w="38100" cap="flat" cmpd="sng">
              <a:solidFill>
                <a:srgbClr val="152D54"/>
              </a:solidFill>
              <a:prstDash val="solid"/>
              <a:round/>
              <a:headEnd type="none" w="sm" len="sm"/>
              <a:tailEnd type="triangle" w="med" len="med"/>
            </a:ln>
          </p:spPr>
        </p:cxnSp>
      </p:grpSp>
      <p:pic>
        <p:nvPicPr>
          <p:cNvPr id="283" name="Google Shape;283;p9" descr="A picture containing text, clipart  Description automatically generated">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5217966" y="1711514"/>
            <a:ext cx="2025265" cy="791119"/>
          </a:xfrm>
          <a:prstGeom prst="rect">
            <a:avLst/>
          </a:prstGeom>
          <a:noFill/>
          <a:ln>
            <a:noFill/>
          </a:ln>
        </p:spPr>
      </p:pic>
      <p:sp>
        <p:nvSpPr>
          <p:cNvPr id="284" name="Google Shape;284;p9"/>
          <p:cNvSpPr txBox="1"/>
          <p:nvPr/>
        </p:nvSpPr>
        <p:spPr>
          <a:xfrm>
            <a:off x="12725443" y="2027515"/>
            <a:ext cx="2286000"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GB" sz="2400" b="1" i="0" u="none" strike="noStrike" cap="none">
                <a:solidFill>
                  <a:srgbClr val="002060"/>
                </a:solidFill>
                <a:latin typeface="Calibri"/>
                <a:ea typeface="Calibri"/>
                <a:cs typeface="Calibri"/>
                <a:sym typeface="Calibri"/>
              </a:rPr>
              <a:t>Personība</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n-GB" sz="2400" b="1" i="0" u="none" strike="noStrike" cap="none">
                <a:solidFill>
                  <a:srgbClr val="002060"/>
                </a:solidFill>
                <a:latin typeface="Calibri"/>
                <a:ea typeface="Calibri"/>
                <a:cs typeface="Calibri"/>
                <a:sym typeface="Calibri"/>
              </a:rPr>
              <a:t>Viktorīnas</a:t>
            </a:r>
            <a:endParaRPr sz="1400" b="0" i="0" u="none" strike="noStrike" cap="none">
              <a:solidFill>
                <a:srgbClr val="000000"/>
              </a:solidFill>
              <a:latin typeface="Arial"/>
              <a:ea typeface="Arial"/>
              <a:cs typeface="Arial"/>
              <a:sym typeface="Arial"/>
            </a:endParaRPr>
          </a:p>
        </p:txBody>
      </p:sp>
      <p:pic>
        <p:nvPicPr>
          <p:cNvPr id="285" name="Google Shape;285;p9">
            <a:hlinkClick r:id="rId7"/>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5217966" y="2664645"/>
            <a:ext cx="2521209" cy="51717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
                                        <p:tgtEl>
                                          <p:spTgt spid="261"/>
                                        </p:tgtEl>
                                      </p:cBhvr>
                                    </p:animEffect>
                                  </p:childTnLst>
                                </p:cTn>
                              </p:par>
                              <p:par>
                                <p:cTn id="8" presetID="10" presetClass="entr" presetSubtype="0" fill="hold" nodeType="withEffect">
                                  <p:stCondLst>
                                    <p:cond delay="0"/>
                                  </p:stCondLst>
                                  <p:childTnLst>
                                    <p:set>
                                      <p:cBhvr>
                                        <p:cTn id="9" dur="1" fill="hold">
                                          <p:stCondLst>
                                            <p:cond delay="0"/>
                                          </p:stCondLst>
                                        </p:cTn>
                                        <p:tgtEl>
                                          <p:spTgt spid="255"/>
                                        </p:tgtEl>
                                        <p:attrNameLst>
                                          <p:attrName>style.visibility</p:attrName>
                                        </p:attrNameLst>
                                      </p:cBhvr>
                                      <p:to>
                                        <p:strVal val="visible"/>
                                      </p:to>
                                    </p:set>
                                    <p:animEffect transition="in" filter="fade">
                                      <p:cBhvr>
                                        <p:cTn id="10" dur="500"/>
                                        <p:tgtEl>
                                          <p:spTgt spid="2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3"/>
                                        </p:tgtEl>
                                        <p:attrNameLst>
                                          <p:attrName>style.visibility</p:attrName>
                                        </p:attrNameLst>
                                      </p:cBhvr>
                                      <p:to>
                                        <p:strVal val="visible"/>
                                      </p:to>
                                    </p:set>
                                    <p:animEffect transition="in" filter="fade">
                                      <p:cBhvr>
                                        <p:cTn id="15" dur="500"/>
                                        <p:tgtEl>
                                          <p:spTgt spid="263"/>
                                        </p:tgtEl>
                                      </p:cBhvr>
                                    </p:animEffect>
                                  </p:childTnLst>
                                </p:cTn>
                              </p:par>
                              <p:par>
                                <p:cTn id="16" presetID="10" presetClass="entr" presetSubtype="0" fill="hold" nodeType="withEffect">
                                  <p:stCondLst>
                                    <p:cond delay="0"/>
                                  </p:stCondLst>
                                  <p:childTnLst>
                                    <p:set>
                                      <p:cBhvr>
                                        <p:cTn id="17" dur="1" fill="hold">
                                          <p:stCondLst>
                                            <p:cond delay="0"/>
                                          </p:stCondLst>
                                        </p:cTn>
                                        <p:tgtEl>
                                          <p:spTgt spid="264"/>
                                        </p:tgtEl>
                                        <p:attrNameLst>
                                          <p:attrName>style.visibility</p:attrName>
                                        </p:attrNameLst>
                                      </p:cBhvr>
                                      <p:to>
                                        <p:strVal val="visible"/>
                                      </p:to>
                                    </p:set>
                                    <p:animEffect transition="in" filter="fade">
                                      <p:cBhvr>
                                        <p:cTn id="18" dur="500"/>
                                        <p:tgtEl>
                                          <p:spTgt spid="2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2"/>
                                        </p:tgtEl>
                                        <p:attrNameLst>
                                          <p:attrName>style.visibility</p:attrName>
                                        </p:attrNameLst>
                                      </p:cBhvr>
                                      <p:to>
                                        <p:strVal val="visible"/>
                                      </p:to>
                                    </p:set>
                                    <p:animEffect transition="in" filter="fade">
                                      <p:cBhvr>
                                        <p:cTn id="23" dur="500"/>
                                        <p:tgtEl>
                                          <p:spTgt spid="272"/>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65"/>
                                        </p:tgtEl>
                                        <p:attrNameLst>
                                          <p:attrName>style.visibility</p:attrName>
                                        </p:attrNameLst>
                                      </p:cBhvr>
                                      <p:to>
                                        <p:strVal val="visible"/>
                                      </p:to>
                                    </p:set>
                                    <p:animEffect transition="in" filter="fade">
                                      <p:cBhvr>
                                        <p:cTn id="27" dur="500"/>
                                        <p:tgtEl>
                                          <p:spTgt spid="265"/>
                                        </p:tgtEl>
                                      </p:cBhvr>
                                    </p:animEffect>
                                  </p:childTnLst>
                                </p:cTn>
                              </p:par>
                              <p:par>
                                <p:cTn id="28" presetID="10" presetClass="entr" presetSubtype="0" fill="hold" nodeType="withEffect">
                                  <p:stCondLst>
                                    <p:cond delay="0"/>
                                  </p:stCondLst>
                                  <p:childTnLst>
                                    <p:set>
                                      <p:cBhvr>
                                        <p:cTn id="29" dur="1" fill="hold">
                                          <p:stCondLst>
                                            <p:cond delay="0"/>
                                          </p:stCondLst>
                                        </p:cTn>
                                        <p:tgtEl>
                                          <p:spTgt spid="266"/>
                                        </p:tgtEl>
                                        <p:attrNameLst>
                                          <p:attrName>style.visibility</p:attrName>
                                        </p:attrNameLst>
                                      </p:cBhvr>
                                      <p:to>
                                        <p:strVal val="visible"/>
                                      </p:to>
                                    </p:set>
                                    <p:animEffect transition="in" filter="fade">
                                      <p:cBhvr>
                                        <p:cTn id="30" dur="500"/>
                                        <p:tgtEl>
                                          <p:spTgt spid="2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3"/>
                                        </p:tgtEl>
                                        <p:attrNameLst>
                                          <p:attrName>style.visibility</p:attrName>
                                        </p:attrNameLst>
                                      </p:cBhvr>
                                      <p:to>
                                        <p:strVal val="visible"/>
                                      </p:to>
                                    </p:set>
                                    <p:animEffect transition="in" filter="fade">
                                      <p:cBhvr>
                                        <p:cTn id="35" dur="500"/>
                                        <p:tgtEl>
                                          <p:spTgt spid="273"/>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67"/>
                                        </p:tgtEl>
                                        <p:attrNameLst>
                                          <p:attrName>style.visibility</p:attrName>
                                        </p:attrNameLst>
                                      </p:cBhvr>
                                      <p:to>
                                        <p:strVal val="visible"/>
                                      </p:to>
                                    </p:set>
                                    <p:animEffect transition="in" filter="fade">
                                      <p:cBhvr>
                                        <p:cTn id="39" dur="500"/>
                                        <p:tgtEl>
                                          <p:spTgt spid="26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4"/>
                                        </p:tgtEl>
                                        <p:attrNameLst>
                                          <p:attrName>style.visibility</p:attrName>
                                        </p:attrNameLst>
                                      </p:cBhvr>
                                      <p:to>
                                        <p:strVal val="visible"/>
                                      </p:to>
                                    </p:set>
                                    <p:animEffect transition="in" filter="fade">
                                      <p:cBhvr>
                                        <p:cTn id="44" dur="500"/>
                                        <p:tgtEl>
                                          <p:spTgt spid="274"/>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68"/>
                                        </p:tgtEl>
                                        <p:attrNameLst>
                                          <p:attrName>style.visibility</p:attrName>
                                        </p:attrNameLst>
                                      </p:cBhvr>
                                      <p:to>
                                        <p:strVal val="visible"/>
                                      </p:to>
                                    </p:set>
                                    <p:animEffect transition="in" filter="fade">
                                      <p:cBhvr>
                                        <p:cTn id="48" dur="500"/>
                                        <p:tgtEl>
                                          <p:spTgt spid="26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75"/>
                                        </p:tgtEl>
                                        <p:attrNameLst>
                                          <p:attrName>style.visibility</p:attrName>
                                        </p:attrNameLst>
                                      </p:cBhvr>
                                      <p:to>
                                        <p:strVal val="visible"/>
                                      </p:to>
                                    </p:set>
                                    <p:animEffect transition="in" filter="fade">
                                      <p:cBhvr>
                                        <p:cTn id="53" dur="500"/>
                                        <p:tgtEl>
                                          <p:spTgt spid="275"/>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270"/>
                                        </p:tgtEl>
                                        <p:attrNameLst>
                                          <p:attrName>style.visibility</p:attrName>
                                        </p:attrNameLst>
                                      </p:cBhvr>
                                      <p:to>
                                        <p:strVal val="visible"/>
                                      </p:to>
                                    </p:set>
                                    <p:animEffect transition="in" filter="fade">
                                      <p:cBhvr>
                                        <p:cTn id="57" dur="500"/>
                                        <p:tgtEl>
                                          <p:spTgt spid="270"/>
                                        </p:tgtEl>
                                      </p:cBhvr>
                                    </p:animEffect>
                                  </p:childTnLst>
                                </p:cTn>
                              </p:par>
                              <p:par>
                                <p:cTn id="58" presetID="10" presetClass="entr" presetSubtype="0" fill="hold" nodeType="withEffect">
                                  <p:stCondLst>
                                    <p:cond delay="0"/>
                                  </p:stCondLst>
                                  <p:childTnLst>
                                    <p:set>
                                      <p:cBhvr>
                                        <p:cTn id="59" dur="1" fill="hold">
                                          <p:stCondLst>
                                            <p:cond delay="0"/>
                                          </p:stCondLst>
                                        </p:cTn>
                                        <p:tgtEl>
                                          <p:spTgt spid="269"/>
                                        </p:tgtEl>
                                        <p:attrNameLst>
                                          <p:attrName>style.visibility</p:attrName>
                                        </p:attrNameLst>
                                      </p:cBhvr>
                                      <p:to>
                                        <p:strVal val="visible"/>
                                      </p:to>
                                    </p:set>
                                    <p:animEffect transition="in" filter="fade">
                                      <p:cBhvr>
                                        <p:cTn id="60" dur="500"/>
                                        <p:tgtEl>
                                          <p:spTgt spid="26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76"/>
                                        </p:tgtEl>
                                        <p:attrNameLst>
                                          <p:attrName>style.visibility</p:attrName>
                                        </p:attrNameLst>
                                      </p:cBhvr>
                                      <p:to>
                                        <p:strVal val="visible"/>
                                      </p:to>
                                    </p:set>
                                    <p:animEffect transition="in" filter="fade">
                                      <p:cBhvr>
                                        <p:cTn id="65" dur="500"/>
                                        <p:tgtEl>
                                          <p:spTgt spid="276"/>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271"/>
                                        </p:tgtEl>
                                        <p:attrNameLst>
                                          <p:attrName>style.visibility</p:attrName>
                                        </p:attrNameLst>
                                      </p:cBhvr>
                                      <p:to>
                                        <p:strVal val="visible"/>
                                      </p:to>
                                    </p:set>
                                    <p:animEffect transition="in" filter="fade">
                                      <p:cBhvr>
                                        <p:cTn id="69" dur="500"/>
                                        <p:tgtEl>
                                          <p:spTgt spid="27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80"/>
                                        </p:tgtEl>
                                        <p:attrNameLst>
                                          <p:attrName>style.visibility</p:attrName>
                                        </p:attrNameLst>
                                      </p:cBhvr>
                                      <p:to>
                                        <p:strVal val="visible"/>
                                      </p:to>
                                    </p:set>
                                    <p:animEffect transition="in" filter="fade">
                                      <p:cBhvr>
                                        <p:cTn id="74" dur="500"/>
                                        <p:tgtEl>
                                          <p:spTgt spid="28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77"/>
                                        </p:tgtEl>
                                        <p:attrNameLst>
                                          <p:attrName>style.visibility</p:attrName>
                                        </p:attrNameLst>
                                      </p:cBhvr>
                                      <p:to>
                                        <p:strVal val="visible"/>
                                      </p:to>
                                    </p:set>
                                    <p:animEffect transition="in" filter="fade">
                                      <p:cBhvr>
                                        <p:cTn id="79" dur="500"/>
                                        <p:tgtEl>
                                          <p:spTgt spid="277"/>
                                        </p:tgtEl>
                                      </p:cBhvr>
                                    </p:animEffect>
                                  </p:childTnLst>
                                </p:cTn>
                              </p:par>
                            </p:childTnLst>
                          </p:cTn>
                        </p:par>
                        <p:par>
                          <p:cTn id="80" fill="hold">
                            <p:stCondLst>
                              <p:cond delay="500"/>
                            </p:stCondLst>
                            <p:childTnLst>
                              <p:par>
                                <p:cTn id="81" presetID="2" presetClass="entr" presetSubtype="2" fill="hold" nodeType="afterEffect">
                                  <p:stCondLst>
                                    <p:cond delay="0"/>
                                  </p:stCondLst>
                                  <p:childTnLst>
                                    <p:set>
                                      <p:cBhvr>
                                        <p:cTn id="82" dur="1" fill="hold">
                                          <p:stCondLst>
                                            <p:cond delay="0"/>
                                          </p:stCondLst>
                                        </p:cTn>
                                        <p:tgtEl>
                                          <p:spTgt spid="262"/>
                                        </p:tgtEl>
                                        <p:attrNameLst>
                                          <p:attrName>style.visibility</p:attrName>
                                        </p:attrNameLst>
                                      </p:cBhvr>
                                      <p:to>
                                        <p:strVal val="visible"/>
                                      </p:to>
                                    </p:set>
                                    <p:anim calcmode="lin" valueType="num">
                                      <p:cBhvr additive="base">
                                        <p:cTn id="83" dur="500"/>
                                        <p:tgtEl>
                                          <p:spTgt spid="262"/>
                                        </p:tgtEl>
                                        <p:attrNameLst>
                                          <p:attrName>ppt_x</p:attrName>
                                        </p:attrNameLst>
                                      </p:cBhvr>
                                      <p:tavLst>
                                        <p:tav tm="0">
                                          <p:val>
                                            <p:strVal val="#ppt_x+1"/>
                                          </p:val>
                                        </p:tav>
                                        <p:tav tm="100000">
                                          <p:val>
                                            <p:strVal val="#ppt_x"/>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84"/>
                                        </p:tgtEl>
                                        <p:attrNameLst>
                                          <p:attrName>style.visibility</p:attrName>
                                        </p:attrNameLst>
                                      </p:cBhvr>
                                      <p:to>
                                        <p:strVal val="visible"/>
                                      </p:to>
                                    </p:set>
                                    <p:animEffect transition="in" filter="fade">
                                      <p:cBhvr>
                                        <p:cTn id="88" dur="500"/>
                                        <p:tgtEl>
                                          <p:spTgt spid="284"/>
                                        </p:tgtEl>
                                      </p:cBhvr>
                                    </p:animEffect>
                                  </p:childTnLst>
                                </p:cTn>
                              </p:par>
                              <p:par>
                                <p:cTn id="89" presetID="10" presetClass="entr" presetSubtype="0" fill="hold" nodeType="withEffect">
                                  <p:stCondLst>
                                    <p:cond delay="0"/>
                                  </p:stCondLst>
                                  <p:childTnLst>
                                    <p:set>
                                      <p:cBhvr>
                                        <p:cTn id="90" dur="1" fill="hold">
                                          <p:stCondLst>
                                            <p:cond delay="0"/>
                                          </p:stCondLst>
                                        </p:cTn>
                                        <p:tgtEl>
                                          <p:spTgt spid="283"/>
                                        </p:tgtEl>
                                        <p:attrNameLst>
                                          <p:attrName>style.visibility</p:attrName>
                                        </p:attrNameLst>
                                      </p:cBhvr>
                                      <p:to>
                                        <p:strVal val="visible"/>
                                      </p:to>
                                    </p:set>
                                    <p:animEffect transition="in" filter="fade">
                                      <p:cBhvr>
                                        <p:cTn id="91" dur="500"/>
                                        <p:tgtEl>
                                          <p:spTgt spid="283"/>
                                        </p:tgtEl>
                                      </p:cBhvr>
                                    </p:animEffect>
                                  </p:childTnLst>
                                </p:cTn>
                              </p:par>
                              <p:par>
                                <p:cTn id="92" presetID="10" presetClass="entr" presetSubtype="0" fill="hold" nodeType="withEffect">
                                  <p:stCondLst>
                                    <p:cond delay="0"/>
                                  </p:stCondLst>
                                  <p:childTnLst>
                                    <p:set>
                                      <p:cBhvr>
                                        <p:cTn id="93" dur="1" fill="hold">
                                          <p:stCondLst>
                                            <p:cond delay="0"/>
                                          </p:stCondLst>
                                        </p:cTn>
                                        <p:tgtEl>
                                          <p:spTgt spid="285"/>
                                        </p:tgtEl>
                                        <p:attrNameLst>
                                          <p:attrName>style.visibility</p:attrName>
                                        </p:attrNameLst>
                                      </p:cBhvr>
                                      <p:to>
                                        <p:strVal val="visible"/>
                                      </p:to>
                                    </p:set>
                                    <p:animEffect transition="in" filter="fade">
                                      <p:cBhvr>
                                        <p:cTn id="94"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3908</Words>
  <Application>Microsoft Office PowerPoint</Application>
  <PresentationFormat>Personalizado</PresentationFormat>
  <Paragraphs>488</Paragraphs>
  <Slides>29</Slides>
  <Notes>29</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29</vt:i4>
      </vt:variant>
    </vt:vector>
  </HeadingPairs>
  <TitlesOfParts>
    <vt:vector size="36" baseType="lpstr">
      <vt:lpstr>Arial</vt:lpstr>
      <vt:lpstr>Calibri</vt:lpstr>
      <vt:lpstr>Noto Sans Symbols</vt:lpstr>
      <vt:lpstr>Tahoma</vt:lpstr>
      <vt:lpstr>Times New Roman</vt:lpstr>
      <vt:lpstr>1_Office Theme</vt:lpstr>
      <vt:lpstr>Office Theme</vt:lpstr>
      <vt:lpstr>Presentación de PowerPoint</vt:lpstr>
      <vt:lpstr>KURSA MĒRĶI </vt:lpstr>
      <vt:lpstr>MĀCĪBU REZULTĀTI</vt:lpstr>
      <vt:lpstr>SATURS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Miriam Internet Web Solutions</cp:lastModifiedBy>
  <cp:revision>1</cp:revision>
  <dcterms:created xsi:type="dcterms:W3CDTF">2021-03-19T11:51:00Z</dcterms:created>
  <dcterms:modified xsi:type="dcterms:W3CDTF">2022-02-15T15:12:26Z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