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27"/>
  </p:notesMasterIdLst>
  <p:sldIdLst>
    <p:sldId id="269" r:id="rId3"/>
    <p:sldId id="257" r:id="rId4"/>
    <p:sldId id="273" r:id="rId5"/>
    <p:sldId id="276" r:id="rId6"/>
    <p:sldId id="285" r:id="rId7"/>
    <p:sldId id="264" r:id="rId8"/>
    <p:sldId id="297" r:id="rId9"/>
    <p:sldId id="279" r:id="rId10"/>
    <p:sldId id="295" r:id="rId11"/>
    <p:sldId id="296" r:id="rId12"/>
    <p:sldId id="283" r:id="rId13"/>
    <p:sldId id="282" r:id="rId14"/>
    <p:sldId id="280" r:id="rId15"/>
    <p:sldId id="292" r:id="rId16"/>
    <p:sldId id="299" r:id="rId17"/>
    <p:sldId id="294" r:id="rId18"/>
    <p:sldId id="291" r:id="rId19"/>
    <p:sldId id="288" r:id="rId20"/>
    <p:sldId id="289" r:id="rId21"/>
    <p:sldId id="298" r:id="rId22"/>
    <p:sldId id="290" r:id="rId23"/>
    <p:sldId id="284" r:id="rId24"/>
    <p:sldId id="281" r:id="rId25"/>
    <p:sldId id="270" r:id="rId26"/>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255"/>
    <a:srgbClr val="E122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78"/>
    <p:restoredTop sz="83821"/>
  </p:normalViewPr>
  <p:slideViewPr>
    <p:cSldViewPr>
      <p:cViewPr varScale="1">
        <p:scale>
          <a:sx n="62" d="100"/>
          <a:sy n="62" d="100"/>
        </p:scale>
        <p:origin x="792" y="20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EC313640-A9D7-4474-A8EE-605C28A1E708}" type="datetimeFigureOut">
              <a:rPr lang="es-ES" smtClean="0"/>
              <a:t>27/1/22</a:t>
            </a:fld>
            <a:endParaRPr lang="es-ES"/>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12FB2E4B-9468-4FDF-9F87-37DCA28F108B}" type="slidenum">
              <a:rPr lang="es-ES" smtClean="0"/>
              <a:t>‹N›</a:t>
            </a:fld>
            <a:endParaRPr lang="es-ES"/>
          </a:p>
        </p:txBody>
      </p:sp>
    </p:spTree>
    <p:extLst>
      <p:ext uri="{BB962C8B-B14F-4D97-AF65-F5344CB8AC3E}">
        <p14:creationId xmlns:p14="http://schemas.microsoft.com/office/powerpoint/2010/main" val="295264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FB2E4B-9468-4FDF-9F87-37DCA28F108B}" type="slidenum">
              <a:rPr lang="es-ES" smtClean="0"/>
              <a:t>2</a:t>
            </a:fld>
            <a:endParaRPr lang="es-ES"/>
          </a:p>
        </p:txBody>
      </p:sp>
    </p:spTree>
    <p:extLst>
      <p:ext uri="{BB962C8B-B14F-4D97-AF65-F5344CB8AC3E}">
        <p14:creationId xmlns:p14="http://schemas.microsoft.com/office/powerpoint/2010/main" val="1774041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2553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3168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631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2216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8862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https://</a:t>
            </a:r>
            <a:r>
              <a:rPr lang="es-ES" dirty="0" err="1"/>
              <a:t>www.mdpi.com</a:t>
            </a:r>
            <a:r>
              <a:rPr lang="es-ES" dirty="0"/>
              <a:t>/</a:t>
            </a:r>
            <a:r>
              <a:rPr lang="es-ES" dirty="0" err="1"/>
              <a:t>journal</a:t>
            </a:r>
            <a:r>
              <a:rPr lang="es-ES" dirty="0"/>
              <a:t>/</a:t>
            </a:r>
            <a:r>
              <a:rPr lang="es-ES" dirty="0" err="1"/>
              <a:t>jintelligence</a:t>
            </a:r>
            <a:r>
              <a:rPr lang="es-ES" dirty="0"/>
              <a:t>/</a:t>
            </a:r>
            <a:r>
              <a:rPr lang="es-ES" dirty="0" err="1"/>
              <a:t>special_issues</a:t>
            </a:r>
            <a:r>
              <a:rPr lang="es-ES" dirty="0"/>
              <a:t>/</a:t>
            </a:r>
            <a:r>
              <a:rPr lang="es-ES" dirty="0" err="1"/>
              <a:t>Cognitive_Flexibility_Concepts_Issues_Assessment</a:t>
            </a:r>
            <a:r>
              <a:rPr lang="es-ES" dirty="0"/>
              <a:t> </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2785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fontAlgn="base"/>
            <a:endParaRPr lang="en-GB" sz="1200"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360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0528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fontAlgn="base"/>
            <a:endParaRPr lang="en-GB" sz="1200"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1179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7791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V" dirty="0"/>
          </a:p>
        </p:txBody>
      </p:sp>
      <p:sp>
        <p:nvSpPr>
          <p:cNvPr id="4" name="Slide Number Placeholder 3"/>
          <p:cNvSpPr>
            <a:spLocks noGrp="1"/>
          </p:cNvSpPr>
          <p:nvPr>
            <p:ph type="sldNum" sz="quarter" idx="5"/>
          </p:nvPr>
        </p:nvSpPr>
        <p:spPr/>
        <p:txBody>
          <a:bodyPr/>
          <a:lstStyle/>
          <a:p>
            <a:fld id="{12FB2E4B-9468-4FDF-9F87-37DCA28F108B}" type="slidenum">
              <a:rPr lang="es-ES" smtClean="0"/>
              <a:t>3</a:t>
            </a:fld>
            <a:endParaRPr lang="es-ES"/>
          </a:p>
        </p:txBody>
      </p:sp>
    </p:spTree>
    <p:extLst>
      <p:ext uri="{BB962C8B-B14F-4D97-AF65-F5344CB8AC3E}">
        <p14:creationId xmlns:p14="http://schemas.microsoft.com/office/powerpoint/2010/main" val="872947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fontAlgn="base"/>
            <a:endParaRPr lang="en-GB" sz="1200"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6002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8709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433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67A38-6BE8-48B4-8B8F-3257C75110C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379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215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5801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096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9475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Rabbit</a:t>
            </a:r>
            <a:r>
              <a:rPr lang="es-ES" dirty="0"/>
              <a:t> </a:t>
            </a:r>
            <a:r>
              <a:rPr lang="es-ES" dirty="0" err="1"/>
              <a:t>or</a:t>
            </a:r>
            <a:r>
              <a:rPr lang="es-ES" dirty="0"/>
              <a:t> </a:t>
            </a:r>
            <a:r>
              <a:rPr lang="es-ES" dirty="0" err="1"/>
              <a:t>duck</a:t>
            </a:r>
            <a:r>
              <a:rPr lang="es-ES" dirty="0"/>
              <a:t>?</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0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Faces vs </a:t>
            </a:r>
            <a:r>
              <a:rPr lang="es-ES" dirty="0" err="1"/>
              <a:t>vaze</a:t>
            </a: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6268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Faces vs </a:t>
            </a:r>
            <a:r>
              <a:rPr lang="es-ES" dirty="0" err="1"/>
              <a:t>vase</a:t>
            </a: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554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152D54"/>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380610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FF1B20"/>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FF1B20"/>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82569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93152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51422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152D54"/>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6370720" y="9572870"/>
            <a:ext cx="11740249" cy="529936"/>
          </a:xfrm>
          <a:prstGeom prst="rect">
            <a:avLst/>
          </a:prstGeom>
        </p:spPr>
      </p:pic>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1/27/22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8851148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152D54"/>
          </a:solidFill>
        </p:spPr>
        <p:txBody>
          <a:bodyPr wrap="square" lIns="0" tIns="0" rIns="0" bIns="0" rtlCol="0"/>
          <a:lstStyle/>
          <a:p>
            <a:endParaRPr/>
          </a:p>
        </p:txBody>
      </p:sp>
      <p:sp>
        <p:nvSpPr>
          <p:cNvPr id="17" name="bg object 17"/>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18" name="bg object 18"/>
          <p:cNvSpPr/>
          <p:nvPr/>
        </p:nvSpPr>
        <p:spPr>
          <a:xfrm>
            <a:off x="2322659" y="8517270"/>
            <a:ext cx="6817359" cy="1769745"/>
          </a:xfrm>
          <a:custGeom>
            <a:avLst/>
            <a:gdLst/>
            <a:ahLst/>
            <a:cxnLst/>
            <a:rect l="l" t="t" r="r" b="b"/>
            <a:pathLst>
              <a:path w="6817359" h="1769745">
                <a:moveTo>
                  <a:pt x="6817229" y="0"/>
                </a:moveTo>
                <a:lnTo>
                  <a:pt x="5048259" y="1769728"/>
                </a:lnTo>
                <a:lnTo>
                  <a:pt x="0" y="1769728"/>
                </a:lnTo>
                <a:lnTo>
                  <a:pt x="1768979" y="0"/>
                </a:lnTo>
                <a:lnTo>
                  <a:pt x="6817229" y="0"/>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1/27/22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FF1B20"/>
          </a:solidFill>
        </p:spPr>
        <p:txBody>
          <a:bodyPr wrap="square" lIns="0" tIns="0" rIns="0" bIns="0" rtlCol="0"/>
          <a:lstStyle/>
          <a:p>
            <a:endParaRPr/>
          </a:p>
        </p:txBody>
      </p:sp>
      <p:sp>
        <p:nvSpPr>
          <p:cNvPr id="17" name="bg object 17"/>
          <p:cNvSpPr/>
          <p:nvPr/>
        </p:nvSpPr>
        <p:spPr>
          <a:xfrm>
            <a:off x="1209657" y="8521585"/>
            <a:ext cx="7934325" cy="1765935"/>
          </a:xfrm>
          <a:custGeom>
            <a:avLst/>
            <a:gdLst/>
            <a:ahLst/>
            <a:cxnLst/>
            <a:rect l="l" t="t" r="r" b="b"/>
            <a:pathLst>
              <a:path w="7934325" h="1765934">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p:spPr>
        <p:txBody>
          <a:bodyPr wrap="square" lIns="0" tIns="0" rIns="0" bIns="0" rtlCol="0"/>
          <a:lstStyle/>
          <a:p>
            <a:endParaRPr/>
          </a:p>
        </p:txBody>
      </p:sp>
      <p:sp>
        <p:nvSpPr>
          <p:cNvPr id="18" name="bg object 18"/>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1/27/22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5896727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hyperlink" Target="https://doi.org/10.5465/AMBPP.2021.15112abstract" TargetMode="External"/><Relationship Id="rId3" Type="http://schemas.openxmlformats.org/officeDocument/2006/relationships/image" Target="../media/image6.jpeg"/><Relationship Id="rId7" Type="http://schemas.openxmlformats.org/officeDocument/2006/relationships/hyperlink" Target="https://doi.org/10.1038/456168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10.1186/1471-2318-10-16" TargetMode="External"/><Relationship Id="rId5" Type="http://schemas.openxmlformats.org/officeDocument/2006/relationships/hyperlink" Target="10.1080/02699931.2010.491647" TargetMode="External"/><Relationship Id="rId4" Type="http://schemas.openxmlformats.org/officeDocument/2006/relationships/image" Target="../media/image7.png"/><Relationship Id="rId9" Type="http://schemas.openxmlformats.org/officeDocument/2006/relationships/hyperlink" Target="https://doi.org/10.1016/j.paid.2019.01.016"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google.com/url?sa=t&amp;rct=j&amp;q=&amp;esrc=s&amp;source=web&amp;cd=&amp;cad=rja&amp;uact=8&amp;ved=2ahUKEwiLjIK-58T0AhUDRvEDHannD9wQFnoECAUQAQ&amp;url=https://faculty.washington.edu/chudler/java/ready.html&amp;usg=AOvVaw3GaT3NFeOqpirB9cxATk42" TargetMode="External"/><Relationship Id="rId5" Type="http://schemas.openxmlformats.org/officeDocument/2006/relationships/hyperlink" Target="https://itservices.cas.unt.edu/~tam/SelfTests/StroopEffects.html"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psytoolkit.org/survey-library/flexibility-cfs.html" TargetMode="Externa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63100" y="6057900"/>
            <a:ext cx="6019800" cy="889346"/>
          </a:xfrm>
          <a:prstGeom prst="rect">
            <a:avLst/>
          </a:prstGeom>
        </p:spPr>
        <p:txBody>
          <a:bodyPr vert="horz" wrap="square" lIns="0" tIns="67945" rIns="0" bIns="0" rtlCol="0">
            <a:spAutoFit/>
          </a:bodyPr>
          <a:lstStyle/>
          <a:p>
            <a:pPr marL="572770" marR="0" lvl="0" indent="0" algn="l" defTabSz="914400" rtl="0" eaLnBrk="1" fontAlgn="auto" latinLnBrk="0" hangingPunct="1">
              <a:lnSpc>
                <a:spcPct val="100000"/>
              </a:lnSpc>
              <a:spcBef>
                <a:spcPts val="535"/>
              </a:spcBef>
              <a:spcAft>
                <a:spcPts val="0"/>
              </a:spcAft>
              <a:buClrTx/>
              <a:buSzTx/>
              <a:buFontTx/>
              <a:buNone/>
              <a:tabLst>
                <a:tab pos="2402205" algn="l"/>
                <a:tab pos="3403600" algn="l"/>
                <a:tab pos="4709160" algn="l"/>
                <a:tab pos="5283200" algn="l"/>
              </a:tabLst>
              <a:defRPr/>
            </a:pP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nh</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f</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k</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ll</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 t</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 </a:t>
            </a:r>
            <a:r>
              <a:rPr kumimoji="0" lang="en-US" sz="2500" b="1" i="0" u="none" strike="noStrike" kern="1200" cap="none" spc="1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434"/>
              </a:spcBef>
              <a:spcAft>
                <a:spcPts val="0"/>
              </a:spcAft>
              <a:buClrTx/>
              <a:buSzTx/>
              <a:buFontTx/>
              <a:buNone/>
              <a:tabLst>
                <a:tab pos="3549015" algn="l"/>
                <a:tab pos="4462145" algn="l"/>
              </a:tabLst>
              <a:defRPr/>
            </a:pP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v</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ss </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d </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b</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uadroTexto 4">
            <a:extLst>
              <a:ext uri="{FF2B5EF4-FFF2-40B4-BE49-F238E27FC236}">
                <a16:creationId xmlns:a16="http://schemas.microsoft.com/office/drawing/2014/main" id="{C7FEDA95-0A56-4050-BF37-D149971C5E0B}"/>
              </a:ext>
            </a:extLst>
          </p:cNvPr>
          <p:cNvSpPr txBox="1"/>
          <p:nvPr/>
        </p:nvSpPr>
        <p:spPr>
          <a:xfrm>
            <a:off x="7734300" y="1181100"/>
            <a:ext cx="9677400" cy="477054"/>
          </a:xfrm>
          <a:prstGeom prst="rect">
            <a:avLst/>
          </a:prstGeom>
          <a:noFill/>
        </p:spPr>
        <p:txBody>
          <a:bodyPr wrap="square">
            <a:spAutoFit/>
          </a:bodyPr>
          <a:lstStyle/>
          <a:p>
            <a:pPr lvl="0" algn="ctr">
              <a:spcBef>
                <a:spcPts val="5"/>
              </a:spcBef>
              <a:tabLst>
                <a:tab pos="1205230" algn="l"/>
                <a:tab pos="1926589" algn="l"/>
                <a:tab pos="2915920" algn="l"/>
                <a:tab pos="3444875" algn="l"/>
                <a:tab pos="4383405" algn="l"/>
                <a:tab pos="6796405" algn="l"/>
              </a:tabLst>
              <a:defRPr/>
            </a:pPr>
            <a:r>
              <a:rPr lang="en-US" altLang="es-ES" sz="2500" b="1" dirty="0" err="1">
                <a:solidFill>
                  <a:srgbClr val="E12227"/>
                </a:solidFill>
                <a:latin typeface="Tahoma" panose="020B0604030504040204" pitchFamily="34" charset="0"/>
                <a:ea typeface="Tahoma" panose="020B0604030504040204" pitchFamily="34" charset="0"/>
                <a:cs typeface="Tahoma" panose="020B0604030504040204" pitchFamily="34" charset="0"/>
              </a:rPr>
              <a:t>Flessibilità</a:t>
            </a:r>
            <a:r>
              <a:rPr lang="en-US" altLang="es-ES" sz="25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es-ES" sz="2500" b="1" dirty="0" err="1">
                <a:solidFill>
                  <a:srgbClr val="E12227"/>
                </a:solidFill>
                <a:latin typeface="Tahoma" panose="020B0604030504040204" pitchFamily="34" charset="0"/>
                <a:ea typeface="Tahoma" panose="020B0604030504040204" pitchFamily="34" charset="0"/>
                <a:cs typeface="Tahoma" panose="020B0604030504040204" pitchFamily="34" charset="0"/>
              </a:rPr>
              <a:t>cognitiva</a:t>
            </a:r>
            <a:endParaRPr kumimoji="0" lang="pt-BR" sz="2500" b="0" i="0" u="none" strike="noStrike" kern="1200" cap="none" spc="0" normalizeH="0" baseline="0" noProof="0" dirty="0">
              <a:ln>
                <a:noFill/>
              </a:ln>
              <a:solidFill>
                <a:srgbClr val="E12227"/>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8" name="Picture 9">
            <a:extLst>
              <a:ext uri="{FF2B5EF4-FFF2-40B4-BE49-F238E27FC236}">
                <a16:creationId xmlns:a16="http://schemas.microsoft.com/office/drawing/2014/main" id="{2BDD780B-BA5B-4AEE-B637-7A9940B2B8EC}"/>
              </a:ext>
            </a:extLst>
          </p:cNvPr>
          <p:cNvPicPr>
            <a:picLocks noChangeAspect="1"/>
          </p:cNvPicPr>
          <p:nvPr/>
        </p:nvPicPr>
        <p:blipFill>
          <a:blip r:embed="rId2"/>
          <a:srcRect/>
          <a:stretch>
            <a:fillRect/>
          </a:stretch>
        </p:blipFill>
        <p:spPr>
          <a:xfrm>
            <a:off x="8289503" y="9661769"/>
            <a:ext cx="10058400" cy="556688"/>
          </a:xfrm>
          <a:prstGeom prst="rect">
            <a:avLst/>
          </a:prstGeom>
          <a:noFill/>
          <a:ln cap="flat">
            <a:noFill/>
          </a:ln>
        </p:spPr>
      </p:pic>
      <p:pic>
        <p:nvPicPr>
          <p:cNvPr id="9" name="Picture 3">
            <a:extLst>
              <a:ext uri="{FF2B5EF4-FFF2-40B4-BE49-F238E27FC236}">
                <a16:creationId xmlns:a16="http://schemas.microsoft.com/office/drawing/2014/main" id="{8020D37D-7110-4D40-ACA1-FA70F8070053}"/>
              </a:ext>
            </a:extLst>
          </p:cNvPr>
          <p:cNvPicPr>
            <a:picLocks noChangeAspect="1"/>
          </p:cNvPicPr>
          <p:nvPr/>
        </p:nvPicPr>
        <p:blipFill>
          <a:blip r:embed="rId3"/>
          <a:stretch>
            <a:fillRect/>
          </a:stretch>
        </p:blipFill>
        <p:spPr>
          <a:xfrm>
            <a:off x="6324600" y="9705175"/>
            <a:ext cx="1985322" cy="432844"/>
          </a:xfrm>
          <a:prstGeom prst="rect">
            <a:avLst/>
          </a:prstGeom>
          <a:noFill/>
          <a:ln cap="flat">
            <a:noFill/>
          </a:ln>
        </p:spPr>
      </p:pic>
      <p:pic>
        <p:nvPicPr>
          <p:cNvPr id="10" name="Imagen 9">
            <a:extLst>
              <a:ext uri="{FF2B5EF4-FFF2-40B4-BE49-F238E27FC236}">
                <a16:creationId xmlns:a16="http://schemas.microsoft.com/office/drawing/2014/main" id="{9EBA414C-4770-4267-896F-E9209710F1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9715392"/>
            <a:ext cx="936335" cy="449441"/>
          </a:xfrm>
          <a:prstGeom prst="rect">
            <a:avLst/>
          </a:prstGeom>
        </p:spPr>
      </p:pic>
      <p:sp>
        <p:nvSpPr>
          <p:cNvPr id="11" name="CuadroTexto 10">
            <a:extLst>
              <a:ext uri="{FF2B5EF4-FFF2-40B4-BE49-F238E27FC236}">
                <a16:creationId xmlns:a16="http://schemas.microsoft.com/office/drawing/2014/main" id="{8D6FD40E-974E-4899-B2AE-AFC9BA64F374}"/>
              </a:ext>
            </a:extLst>
          </p:cNvPr>
          <p:cNvSpPr txBox="1"/>
          <p:nvPr/>
        </p:nvSpPr>
        <p:spPr>
          <a:xfrm>
            <a:off x="11163300" y="8960196"/>
            <a:ext cx="2819400" cy="400110"/>
          </a:xfrm>
          <a:prstGeom prst="rect">
            <a:avLst/>
          </a:prstGeom>
          <a:noFill/>
        </p:spPr>
        <p:txBody>
          <a:bodyPr wrap="square">
            <a:spAutoFit/>
          </a:bodyPr>
          <a:lstStyle/>
          <a:p>
            <a:r>
              <a:rPr lang="en-US" altLang="es-ES" sz="2000" b="1" dirty="0">
                <a:solidFill>
                  <a:srgbClr val="243255"/>
                </a:solidFill>
                <a:latin typeface="Tahoma" panose="020B0604030504040204" pitchFamily="34" charset="0"/>
                <a:ea typeface="Tahoma" panose="020B0604030504040204" pitchFamily="34" charset="0"/>
                <a:cs typeface="Tahoma" panose="020B0604030504040204" pitchFamily="34" charset="0"/>
              </a:rPr>
              <a:t>PARTNER: SSE Riga</a:t>
            </a:r>
            <a:endParaRPr lang="es-ES" sz="2000" b="1" dirty="0">
              <a:solidFill>
                <a:srgbClr val="243255"/>
              </a:solidFill>
              <a:latin typeface="Tahoma" panose="020B0604030504040204" pitchFamily="34" charset="0"/>
              <a:ea typeface="Tahoma" panose="020B0604030504040204" pitchFamily="34" charset="0"/>
              <a:cs typeface="Tahoma" panose="020B0604030504040204" pitchFamily="34" charset="0"/>
            </a:endParaRPr>
          </a:p>
        </p:txBody>
      </p:sp>
      <p:sp>
        <p:nvSpPr>
          <p:cNvPr id="3" name="CasellaDiTesto 2">
            <a:extLst>
              <a:ext uri="{FF2B5EF4-FFF2-40B4-BE49-F238E27FC236}">
                <a16:creationId xmlns:a16="http://schemas.microsoft.com/office/drawing/2014/main" id="{B57A56D1-88C1-434B-B573-DCC1F71467CA}"/>
              </a:ext>
            </a:extLst>
          </p:cNvPr>
          <p:cNvSpPr txBox="1"/>
          <p:nvPr/>
        </p:nvSpPr>
        <p:spPr>
          <a:xfrm>
            <a:off x="8672896" y="7559593"/>
            <a:ext cx="7794121" cy="1107996"/>
          </a:xfrm>
          <a:prstGeom prst="rect">
            <a:avLst/>
          </a:prstGeom>
          <a:noFill/>
        </p:spPr>
        <p:txBody>
          <a:bodyPr wrap="none" rtlCol="0">
            <a:spAutoFit/>
          </a:bodyPr>
          <a:lstStyle/>
          <a:p>
            <a:pPr algn="ctr"/>
            <a:r>
              <a:rPr lang="it-IT" sz="2400" b="1" i="1" dirty="0">
                <a:solidFill>
                  <a:srgbClr val="002060"/>
                </a:solidFill>
                <a:latin typeface="Tahoma" panose="020B0604030504040204" pitchFamily="34" charset="0"/>
                <a:ea typeface="Tahoma" panose="020B0604030504040204" pitchFamily="34" charset="0"/>
                <a:cs typeface="Tahoma" panose="020B0604030504040204" pitchFamily="34" charset="0"/>
              </a:rPr>
              <a:t>Migliorare le competenze trasversali per favorire </a:t>
            </a:r>
          </a:p>
          <a:p>
            <a:pPr algn="ctr"/>
            <a:r>
              <a:rPr lang="it-IT" sz="2400" b="1" i="1" dirty="0">
                <a:solidFill>
                  <a:srgbClr val="002060"/>
                </a:solidFill>
                <a:latin typeface="Tahoma" panose="020B0604030504040204" pitchFamily="34" charset="0"/>
                <a:ea typeface="Tahoma" panose="020B0604030504040204" pitchFamily="34" charset="0"/>
                <a:cs typeface="Tahoma" panose="020B0604030504040204" pitchFamily="34" charset="0"/>
              </a:rPr>
              <a:t>Competitività e occupazione</a:t>
            </a:r>
          </a:p>
          <a:p>
            <a:endParaRPr lang="it-IT" dirty="0"/>
          </a:p>
        </p:txBody>
      </p:sp>
      <p:sp>
        <p:nvSpPr>
          <p:cNvPr id="4" name="CasellaDiTesto 3">
            <a:extLst>
              <a:ext uri="{FF2B5EF4-FFF2-40B4-BE49-F238E27FC236}">
                <a16:creationId xmlns:a16="http://schemas.microsoft.com/office/drawing/2014/main" id="{AEF08426-6B99-BE46-99A7-0002EEA8203C}"/>
              </a:ext>
            </a:extLst>
          </p:cNvPr>
          <p:cNvSpPr txBox="1"/>
          <p:nvPr/>
        </p:nvSpPr>
        <p:spPr>
          <a:xfrm>
            <a:off x="8307080" y="6947246"/>
            <a:ext cx="8148384" cy="646331"/>
          </a:xfrm>
          <a:prstGeom prst="rect">
            <a:avLst/>
          </a:prstGeom>
          <a:noFill/>
        </p:spPr>
        <p:txBody>
          <a:bodyPr wrap="none" rtlCol="0">
            <a:spAutoFit/>
          </a:bodyPr>
          <a:lstStyle/>
          <a:p>
            <a:r>
              <a:rPr lang="it-IT" b="1" dirty="0">
                <a:solidFill>
                  <a:srgbClr val="002060"/>
                </a:solidFill>
                <a:latin typeface="Tahoma" panose="020B0604030504040204" pitchFamily="34" charset="0"/>
                <a:ea typeface="Tahoma" panose="020B0604030504040204" pitchFamily="34" charset="0"/>
                <a:cs typeface="Tahoma" panose="020B0604030504040204" pitchFamily="34" charset="0"/>
              </a:rPr>
              <a:t>______________________________________________________</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6529544" cy="1258037"/>
          </a:xfrm>
          <a:prstGeom prst="rect">
            <a:avLst/>
          </a:prstGeom>
        </p:spPr>
        <p:txBody>
          <a:bodyPr vert="horz" wrap="square" lIns="0" tIns="13970" rIns="0" bIns="0" rtlCol="0">
            <a:spAutoFit/>
          </a:bodyPr>
          <a:lstStyle/>
          <a:p>
            <a:pPr marL="12700">
              <a:lnSpc>
                <a:spcPct val="100000"/>
              </a:lnSpc>
              <a:spcBef>
                <a:spcPts val="110"/>
              </a:spcBef>
            </a:pPr>
            <a:r>
              <a:rPr lang="es-ES" sz="4000" b="1" spc="50" dirty="0">
                <a:solidFill>
                  <a:srgbClr val="243255"/>
                </a:solidFill>
                <a:cs typeface="Tahoma"/>
              </a:rPr>
              <a:t>Cosa </a:t>
            </a:r>
            <a:r>
              <a:rPr lang="es-ES" sz="4000" b="1" spc="50" dirty="0" err="1">
                <a:solidFill>
                  <a:srgbClr val="243255"/>
                </a:solidFill>
                <a:cs typeface="Tahoma"/>
              </a:rPr>
              <a:t>vedi</a:t>
            </a:r>
            <a:r>
              <a:rPr lang="es-ES" sz="4000" b="1" spc="50" dirty="0">
                <a:solidFill>
                  <a:srgbClr val="243255"/>
                </a:solidFill>
                <a:cs typeface="Tahoma"/>
              </a:rPr>
              <a:t>?</a:t>
            </a:r>
          </a:p>
          <a:p>
            <a:pPr marL="12700">
              <a:lnSpc>
                <a:spcPct val="100000"/>
              </a:lnSpc>
              <a:spcBef>
                <a:spcPts val="110"/>
              </a:spcBef>
            </a:pPr>
            <a:r>
              <a:rPr lang="es-ES" sz="4000" b="1" spc="50" dirty="0">
                <a:solidFill>
                  <a:srgbClr val="243255"/>
                </a:solidFill>
                <a:cs typeface="Tahoma"/>
              </a:rPr>
              <a:t>Le </a:t>
            </a:r>
            <a:r>
              <a:rPr lang="es-ES" sz="4000" b="1" spc="50" dirty="0" err="1">
                <a:solidFill>
                  <a:srgbClr val="243255"/>
                </a:solidFill>
                <a:cs typeface="Tahoma"/>
              </a:rPr>
              <a:t>scale</a:t>
            </a:r>
            <a:r>
              <a:rPr lang="es-ES" sz="4000" b="1" spc="50" dirty="0">
                <a:solidFill>
                  <a:srgbClr val="243255"/>
                </a:solidFill>
                <a:cs typeface="Tahoma"/>
              </a:rPr>
              <a:t> di Schroeder</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2DBD4D0D-68F5-AE4E-8DFB-8673B49F0141}"/>
              </a:ext>
            </a:extLst>
          </p:cNvPr>
          <p:cNvSpPr txBox="1"/>
          <p:nvPr/>
        </p:nvSpPr>
        <p:spPr>
          <a:xfrm>
            <a:off x="3351492" y="8083034"/>
            <a:ext cx="4249458" cy="369332"/>
          </a:xfrm>
          <a:prstGeom prst="rect">
            <a:avLst/>
          </a:prstGeom>
          <a:noFill/>
        </p:spPr>
        <p:txBody>
          <a:bodyPr wrap="square" rtlCol="0">
            <a:spAutoFit/>
          </a:bodyPr>
          <a:lstStyle/>
          <a:p>
            <a:r>
              <a:rPr lang="en-GB" dirty="0"/>
              <a:t>Escher, M. C. "Relativity." Lithograph. 1953</a:t>
            </a:r>
            <a:endParaRPr lang="en-US" altLang="ko-KR" sz="2000" dirty="0"/>
          </a:p>
        </p:txBody>
      </p:sp>
      <p:pic>
        <p:nvPicPr>
          <p:cNvPr id="7170" name="Picture 2">
            <a:extLst>
              <a:ext uri="{FF2B5EF4-FFF2-40B4-BE49-F238E27FC236}">
                <a16:creationId xmlns:a16="http://schemas.microsoft.com/office/drawing/2014/main" id="{B6313387-2FE6-E048-9824-A01EEC7B75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0950" y="0"/>
            <a:ext cx="10687050" cy="10287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2">
            <a:extLst>
              <a:ext uri="{FF2B5EF4-FFF2-40B4-BE49-F238E27FC236}">
                <a16:creationId xmlns:a16="http://schemas.microsoft.com/office/drawing/2014/main" id="{D58AAA90-2633-7948-B465-2886403567D7}"/>
              </a:ext>
            </a:extLst>
          </p:cNvPr>
          <p:cNvSpPr txBox="1"/>
          <p:nvPr/>
        </p:nvSpPr>
        <p:spPr>
          <a:xfrm>
            <a:off x="940926" y="4701114"/>
            <a:ext cx="6224744" cy="1569660"/>
          </a:xfrm>
          <a:prstGeom prst="rect">
            <a:avLst/>
          </a:prstGeom>
          <a:noFill/>
        </p:spPr>
        <p:txBody>
          <a:bodyPr wrap="square" rtlCol="0">
            <a:spAutoFit/>
          </a:bodyPr>
          <a:lstStyle/>
          <a:p>
            <a:r>
              <a:rPr lang="en-US" altLang="ko-KR" sz="3200" dirty="0" err="1"/>
              <a:t>Cambiare</a:t>
            </a:r>
            <a:r>
              <a:rPr lang="en-US" altLang="ko-KR" sz="3200" dirty="0"/>
              <a:t> </a:t>
            </a:r>
            <a:r>
              <a:rPr lang="en-US" altLang="ko-KR" sz="3200" dirty="0" err="1"/>
              <a:t>prospettiva</a:t>
            </a:r>
            <a:endParaRPr lang="en-US" altLang="ko-KR" sz="3200" dirty="0"/>
          </a:p>
          <a:p>
            <a:endParaRPr lang="en-US" altLang="ko-KR" sz="3200" dirty="0"/>
          </a:p>
          <a:p>
            <a:r>
              <a:rPr lang="en-US" altLang="ko-KR" sz="3200" dirty="0" err="1"/>
              <a:t>Quanto</a:t>
            </a:r>
            <a:r>
              <a:rPr lang="en-US" altLang="ko-KR" sz="3200" dirty="0"/>
              <a:t> </a:t>
            </a:r>
            <a:r>
              <a:rPr lang="en-US" altLang="ko-KR" sz="3200" dirty="0" err="1"/>
              <a:t>è</a:t>
            </a:r>
            <a:r>
              <a:rPr lang="en-US" altLang="ko-KR" sz="3200" dirty="0"/>
              <a:t> facile </a:t>
            </a:r>
            <a:r>
              <a:rPr lang="en-US" altLang="ko-KR" sz="3200" dirty="0" err="1"/>
              <a:t>cambiare</a:t>
            </a:r>
            <a:r>
              <a:rPr lang="en-US" altLang="ko-KR" sz="3200" dirty="0"/>
              <a:t>?</a:t>
            </a:r>
          </a:p>
        </p:txBody>
      </p:sp>
    </p:spTree>
    <p:extLst>
      <p:ext uri="{BB962C8B-B14F-4D97-AF65-F5344CB8AC3E}">
        <p14:creationId xmlns:p14="http://schemas.microsoft.com/office/powerpoint/2010/main" val="255695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11">
                                            <p:txEl>
                                              <p:pRg st="2" end="2"/>
                                            </p:txEl>
                                          </p:spTgt>
                                        </p:tgtEl>
                                        <p:attrNameLst>
                                          <p:attrName>style.visibility</p:attrName>
                                        </p:attrNameLst>
                                      </p:cBhvr>
                                      <p:to>
                                        <p:strVal val="visible"/>
                                      </p:to>
                                    </p:set>
                                  </p:childTnLst>
                                </p:cTn>
                              </p:par>
                            </p:childTnLst>
                          </p:cTn>
                        </p:par>
                        <p:par>
                          <p:cTn id="10" fill="hold">
                            <p:stCondLst>
                              <p:cond delay="2000"/>
                            </p:stCondLst>
                            <p:childTnLst>
                              <p:par>
                                <p:cTn id="11" presetID="9" presetClass="entr" presetSubtype="0" fill="hold" nodeType="afterEffect">
                                  <p:stCondLst>
                                    <p:cond delay="1000"/>
                                  </p:stCondLst>
                                  <p:childTnLst>
                                    <p:set>
                                      <p:cBhvr>
                                        <p:cTn id="12" dur="1" fill="hold">
                                          <p:stCondLst>
                                            <p:cond delay="0"/>
                                          </p:stCondLst>
                                        </p:cTn>
                                        <p:tgtEl>
                                          <p:spTgt spid="7170"/>
                                        </p:tgtEl>
                                        <p:attrNameLst>
                                          <p:attrName>style.visibility</p:attrName>
                                        </p:attrNameLst>
                                      </p:cBhvr>
                                      <p:to>
                                        <p:strVal val="visible"/>
                                      </p:to>
                                    </p:set>
                                    <p:animEffect transition="in" filter="dissolve">
                                      <p:cBhvr>
                                        <p:cTn id="13" dur="500"/>
                                        <p:tgtEl>
                                          <p:spTgt spid="7170"/>
                                        </p:tgtEl>
                                      </p:cBhvr>
                                    </p:animEffect>
                                  </p:childTnLst>
                                </p:cTn>
                              </p:par>
                            </p:childTnLst>
                          </p:cTn>
                        </p:par>
                        <p:par>
                          <p:cTn id="14" fill="hold">
                            <p:stCondLst>
                              <p:cond delay="3500"/>
                            </p:stCondLst>
                            <p:childTnLst>
                              <p:par>
                                <p:cTn id="15" presetID="1"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9501344" cy="629660"/>
          </a:xfrm>
          <a:prstGeom prst="rect">
            <a:avLst/>
          </a:prstGeom>
        </p:spPr>
        <p:txBody>
          <a:bodyPr vert="horz" wrap="square" lIns="0" tIns="13970" rIns="0" bIns="0" rtlCol="0">
            <a:spAutoFit/>
          </a:bodyPr>
          <a:lstStyle/>
          <a:p>
            <a:pPr marL="12700">
              <a:lnSpc>
                <a:spcPct val="100000"/>
              </a:lnSpc>
              <a:spcBef>
                <a:spcPts val="110"/>
              </a:spcBef>
            </a:pPr>
            <a:r>
              <a:rPr lang="es-ES" sz="4000" b="1" spc="50" dirty="0">
                <a:solidFill>
                  <a:srgbClr val="243255"/>
                </a:solidFill>
                <a:cs typeface="Tahoma"/>
              </a:rPr>
              <a:t>Che </a:t>
            </a:r>
            <a:r>
              <a:rPr lang="es-ES" sz="4000" b="1" spc="50" dirty="0" err="1">
                <a:solidFill>
                  <a:srgbClr val="243255"/>
                </a:solidFill>
                <a:cs typeface="Tahoma"/>
              </a:rPr>
              <a:t>cos’è</a:t>
            </a:r>
            <a:r>
              <a:rPr lang="es-ES" sz="4000" b="1" spc="50" dirty="0">
                <a:solidFill>
                  <a:srgbClr val="243255"/>
                </a:solidFill>
                <a:cs typeface="Tahoma"/>
              </a:rPr>
              <a:t> lo </a:t>
            </a:r>
            <a:r>
              <a:rPr lang="es-ES" sz="4000" b="1" spc="50" dirty="0" err="1">
                <a:solidFill>
                  <a:srgbClr val="243255"/>
                </a:solidFill>
                <a:cs typeface="Tahoma"/>
              </a:rPr>
              <a:t>shifting</a:t>
            </a:r>
            <a:r>
              <a:rPr lang="es-ES" sz="4000" b="1" spc="50" dirty="0">
                <a:solidFill>
                  <a:srgbClr val="243255"/>
                </a:solidFill>
                <a:cs typeface="Tahoma"/>
              </a:rPr>
              <a:t> </a:t>
            </a:r>
            <a:r>
              <a:rPr lang="es-ES" sz="4000" b="1" spc="50" dirty="0" err="1">
                <a:solidFill>
                  <a:srgbClr val="243255"/>
                </a:solidFill>
                <a:cs typeface="Tahoma"/>
              </a:rPr>
              <a:t>mentale</a:t>
            </a:r>
            <a:r>
              <a:rPr lang="es-ES" sz="4000" b="1" spc="50" dirty="0">
                <a:solidFill>
                  <a:srgbClr val="243255"/>
                </a:solidFill>
                <a:cs typeface="Tahoma"/>
              </a:rPr>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3009900"/>
            <a:ext cx="16054544" cy="5447645"/>
          </a:xfrm>
          <a:prstGeom prst="rect">
            <a:avLst/>
          </a:prstGeom>
          <a:noFill/>
        </p:spPr>
        <p:txBody>
          <a:bodyPr wrap="square" rtlCol="0">
            <a:spAutoFit/>
          </a:bodyPr>
          <a:lstStyle/>
          <a:p>
            <a:r>
              <a:rPr lang="it-IT" altLang="ko-KR" sz="2600" dirty="0"/>
              <a:t>Il termine flessibilità cognitiva si riferisce alla capacità di adattarsi a un cambiamento, mentre lo </a:t>
            </a:r>
            <a:r>
              <a:rPr lang="it-IT" altLang="ko-KR" sz="2600" b="1" dirty="0" err="1"/>
              <a:t>shifting</a:t>
            </a:r>
            <a:r>
              <a:rPr lang="it-IT" altLang="ko-KR" sz="2600" b="1" dirty="0"/>
              <a:t> mentale </a:t>
            </a:r>
            <a:r>
              <a:rPr lang="it-IT" altLang="ko-KR" sz="2600" dirty="0"/>
              <a:t>è il processo che rende possibile l'adattamento al cambiamento. Lo </a:t>
            </a:r>
            <a:r>
              <a:rPr lang="it-IT" altLang="ko-KR" sz="2600" dirty="0" err="1"/>
              <a:t>shifting</a:t>
            </a:r>
            <a:r>
              <a:rPr lang="it-IT" altLang="ko-KR" sz="2600" dirty="0"/>
              <a:t> è il componente principale della flessibilità cognitiva (spesso indicato come lo stesso concetto) </a:t>
            </a:r>
          </a:p>
          <a:p>
            <a:endParaRPr lang="it-IT" altLang="ko-KR" sz="2600" dirty="0"/>
          </a:p>
          <a:p>
            <a:r>
              <a:rPr lang="it-IT" altLang="ko-KR" sz="2600" dirty="0"/>
              <a:t>Caratteristiche di una persona con un forte </a:t>
            </a:r>
            <a:r>
              <a:rPr lang="it-IT" altLang="ko-KR" sz="2600" b="1" dirty="0" err="1"/>
              <a:t>shifting</a:t>
            </a:r>
            <a:r>
              <a:rPr lang="it-IT" altLang="ko-KR" sz="2600" b="1" dirty="0"/>
              <a:t> mentale</a:t>
            </a:r>
            <a:r>
              <a:rPr lang="it-IT" altLang="ko-KR" sz="2600" dirty="0"/>
              <a:t>:</a:t>
            </a:r>
          </a:p>
          <a:p>
            <a:pPr marL="457200" indent="-457200">
              <a:buFont typeface="Arial" panose="020B0604020202020204" pitchFamily="34" charset="0"/>
              <a:buChar char="•"/>
            </a:pPr>
            <a:r>
              <a:rPr lang="it-IT" altLang="ko-KR" sz="2600" dirty="0"/>
              <a:t>Si adatta rapidamente ai cambiamenti e alle nuove situazioni</a:t>
            </a:r>
          </a:p>
          <a:p>
            <a:pPr marL="457200" indent="-457200">
              <a:buFont typeface="Arial" panose="020B0604020202020204" pitchFamily="34" charset="0"/>
              <a:buChar char="•"/>
            </a:pPr>
            <a:r>
              <a:rPr lang="it-IT" altLang="ko-KR" sz="2600" dirty="0"/>
              <a:t>Tollera facilmente i cambiamenti che si verificano durante la risoluzione dei problemi o l'esecuzione di un compito </a:t>
            </a:r>
          </a:p>
          <a:p>
            <a:pPr marL="457200" indent="-457200">
              <a:buFont typeface="Arial" panose="020B0604020202020204" pitchFamily="34" charset="0"/>
              <a:buChar char="•"/>
            </a:pPr>
            <a:r>
              <a:rPr lang="it-IT" altLang="ko-KR" sz="2600" dirty="0"/>
              <a:t>Offre soluzioni alternative ai problemi</a:t>
            </a:r>
          </a:p>
          <a:p>
            <a:pPr marL="457200" indent="-457200">
              <a:buFont typeface="Arial" panose="020B0604020202020204" pitchFamily="34" charset="0"/>
              <a:buChar char="•"/>
            </a:pPr>
            <a:r>
              <a:rPr lang="it-IT" altLang="ko-KR" sz="2600" dirty="0"/>
              <a:t>Passa facilmente da un'attività all'altra e sa come comportarsi correttamente in ogni situazione</a:t>
            </a:r>
          </a:p>
          <a:p>
            <a:pPr marL="457200" indent="-457200">
              <a:buFont typeface="Arial" panose="020B0604020202020204" pitchFamily="34" charset="0"/>
              <a:buChar char="•"/>
            </a:pPr>
            <a:r>
              <a:rPr lang="it-IT" altLang="ko-KR" sz="2600" dirty="0"/>
              <a:t>Coglie varie dimensioni della realtà, vede da diversi punti di vista, riconosce relazioni nascoste, quindi trova facilmente soluzioni alternative allo stesso problema</a:t>
            </a:r>
          </a:p>
          <a:p>
            <a:pPr marL="457200" indent="-457200">
              <a:buFont typeface="Arial" panose="020B0604020202020204" pitchFamily="34" charset="0"/>
              <a:buChar char="•"/>
            </a:pPr>
            <a:r>
              <a:rPr lang="it-IT" altLang="ko-KR" sz="2600" dirty="0"/>
              <a:t>Tollera errori e cambiamenti, è in grado di pensare ad una situazione dal punto di vista di un'altra persona</a:t>
            </a:r>
          </a:p>
          <a:p>
            <a:pPr marL="457200" indent="-457200">
              <a:buFont typeface="Arial" panose="020B0604020202020204" pitchFamily="34" charset="0"/>
              <a:buChar char="•"/>
            </a:pPr>
            <a:r>
              <a:rPr lang="it-IT" altLang="ko-KR" sz="2600" dirty="0"/>
              <a:t>Trova facilmente compromessi</a:t>
            </a:r>
          </a:p>
        </p:txBody>
      </p:sp>
    </p:spTree>
    <p:extLst>
      <p:ext uri="{BB962C8B-B14F-4D97-AF65-F5344CB8AC3E}">
        <p14:creationId xmlns:p14="http://schemas.microsoft.com/office/powerpoint/2010/main" val="129118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par>
                          <p:cTn id="8" fill="hold">
                            <p:stCondLst>
                              <p:cond delay="1500"/>
                            </p:stCondLst>
                            <p:childTnLst>
                              <p:par>
                                <p:cTn id="9" presetID="9" presetClass="entr" presetSubtype="0" fill="hold" nodeType="afterEffect">
                                  <p:stCondLst>
                                    <p:cond delay="100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dissolve">
                                      <p:cBhvr>
                                        <p:cTn id="11" dur="500"/>
                                        <p:tgtEl>
                                          <p:spTgt spid="10">
                                            <p:txEl>
                                              <p:pRg st="2" end="2"/>
                                            </p:txEl>
                                          </p:spTgt>
                                        </p:tgtEl>
                                      </p:cBhvr>
                                    </p:animEffect>
                                  </p:childTnLst>
                                </p:cTn>
                              </p:par>
                            </p:childTnLst>
                          </p:cTn>
                        </p:par>
                        <p:par>
                          <p:cTn id="12" fill="hold">
                            <p:stCondLst>
                              <p:cond delay="3000"/>
                            </p:stCondLst>
                            <p:childTnLst>
                              <p:par>
                                <p:cTn id="13" presetID="9" presetClass="entr" presetSubtype="0" fill="hold" nodeType="afterEffect">
                                  <p:stCondLst>
                                    <p:cond delay="100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dissolve">
                                      <p:cBhvr>
                                        <p:cTn id="15" dur="500"/>
                                        <p:tgtEl>
                                          <p:spTgt spid="10">
                                            <p:txEl>
                                              <p:pRg st="3" end="3"/>
                                            </p:txEl>
                                          </p:spTgt>
                                        </p:tgtEl>
                                      </p:cBhvr>
                                    </p:animEffect>
                                  </p:childTnLst>
                                </p:cTn>
                              </p:par>
                            </p:childTnLst>
                          </p:cTn>
                        </p:par>
                        <p:par>
                          <p:cTn id="16" fill="hold">
                            <p:stCondLst>
                              <p:cond delay="4500"/>
                            </p:stCondLst>
                            <p:childTnLst>
                              <p:par>
                                <p:cTn id="17" presetID="9" presetClass="entr" presetSubtype="0" fill="hold" nodeType="afterEffect">
                                  <p:stCondLst>
                                    <p:cond delay="100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dissolve">
                                      <p:cBhvr>
                                        <p:cTn id="19" dur="500"/>
                                        <p:tgtEl>
                                          <p:spTgt spid="10">
                                            <p:txEl>
                                              <p:pRg st="4" end="4"/>
                                            </p:txEl>
                                          </p:spTgt>
                                        </p:tgtEl>
                                      </p:cBhvr>
                                    </p:animEffect>
                                  </p:childTnLst>
                                </p:cTn>
                              </p:par>
                            </p:childTnLst>
                          </p:cTn>
                        </p:par>
                        <p:par>
                          <p:cTn id="20" fill="hold">
                            <p:stCondLst>
                              <p:cond delay="6000"/>
                            </p:stCondLst>
                            <p:childTnLst>
                              <p:par>
                                <p:cTn id="21" presetID="9" presetClass="entr" presetSubtype="0" fill="hold" nodeType="afterEffect">
                                  <p:stCondLst>
                                    <p:cond delay="1000"/>
                                  </p:stCondLst>
                                  <p:childTnLst>
                                    <p:set>
                                      <p:cBhvr>
                                        <p:cTn id="22" dur="1" fill="hold">
                                          <p:stCondLst>
                                            <p:cond delay="0"/>
                                          </p:stCondLst>
                                        </p:cTn>
                                        <p:tgtEl>
                                          <p:spTgt spid="10">
                                            <p:txEl>
                                              <p:pRg st="5" end="5"/>
                                            </p:txEl>
                                          </p:spTgt>
                                        </p:tgtEl>
                                        <p:attrNameLst>
                                          <p:attrName>style.visibility</p:attrName>
                                        </p:attrNameLst>
                                      </p:cBhvr>
                                      <p:to>
                                        <p:strVal val="visible"/>
                                      </p:to>
                                    </p:set>
                                    <p:animEffect transition="in" filter="dissolve">
                                      <p:cBhvr>
                                        <p:cTn id="23" dur="500"/>
                                        <p:tgtEl>
                                          <p:spTgt spid="10">
                                            <p:txEl>
                                              <p:pRg st="5" end="5"/>
                                            </p:txEl>
                                          </p:spTgt>
                                        </p:tgtEl>
                                      </p:cBhvr>
                                    </p:animEffect>
                                  </p:childTnLst>
                                </p:cTn>
                              </p:par>
                            </p:childTnLst>
                          </p:cTn>
                        </p:par>
                        <p:par>
                          <p:cTn id="24" fill="hold">
                            <p:stCondLst>
                              <p:cond delay="7500"/>
                            </p:stCondLst>
                            <p:childTnLst>
                              <p:par>
                                <p:cTn id="25" presetID="9" presetClass="entr" presetSubtype="0" fill="hold" nodeType="afterEffect">
                                  <p:stCondLst>
                                    <p:cond delay="100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dissolve">
                                      <p:cBhvr>
                                        <p:cTn id="27" dur="500"/>
                                        <p:tgtEl>
                                          <p:spTgt spid="10">
                                            <p:txEl>
                                              <p:pRg st="6" end="6"/>
                                            </p:txEl>
                                          </p:spTgt>
                                        </p:tgtEl>
                                      </p:cBhvr>
                                    </p:animEffect>
                                  </p:childTnLst>
                                </p:cTn>
                              </p:par>
                            </p:childTnLst>
                          </p:cTn>
                        </p:par>
                        <p:par>
                          <p:cTn id="28" fill="hold">
                            <p:stCondLst>
                              <p:cond delay="9000"/>
                            </p:stCondLst>
                            <p:childTnLst>
                              <p:par>
                                <p:cTn id="29" presetID="9" presetClass="entr" presetSubtype="0" fill="hold" nodeType="afterEffect">
                                  <p:stCondLst>
                                    <p:cond delay="1000"/>
                                  </p:stCondLst>
                                  <p:childTnLst>
                                    <p:set>
                                      <p:cBhvr>
                                        <p:cTn id="30" dur="1" fill="hold">
                                          <p:stCondLst>
                                            <p:cond delay="0"/>
                                          </p:stCondLst>
                                        </p:cTn>
                                        <p:tgtEl>
                                          <p:spTgt spid="10">
                                            <p:txEl>
                                              <p:pRg st="7" end="7"/>
                                            </p:txEl>
                                          </p:spTgt>
                                        </p:tgtEl>
                                        <p:attrNameLst>
                                          <p:attrName>style.visibility</p:attrName>
                                        </p:attrNameLst>
                                      </p:cBhvr>
                                      <p:to>
                                        <p:strVal val="visible"/>
                                      </p:to>
                                    </p:set>
                                    <p:animEffect transition="in" filter="dissolve">
                                      <p:cBhvr>
                                        <p:cTn id="31" dur="500"/>
                                        <p:tgtEl>
                                          <p:spTgt spid="10">
                                            <p:txEl>
                                              <p:pRg st="7" end="7"/>
                                            </p:txEl>
                                          </p:spTgt>
                                        </p:tgtEl>
                                      </p:cBhvr>
                                    </p:animEffect>
                                  </p:childTnLst>
                                </p:cTn>
                              </p:par>
                            </p:childTnLst>
                          </p:cTn>
                        </p:par>
                        <p:par>
                          <p:cTn id="32" fill="hold">
                            <p:stCondLst>
                              <p:cond delay="10500"/>
                            </p:stCondLst>
                            <p:childTnLst>
                              <p:par>
                                <p:cTn id="33" presetID="9" presetClass="entr" presetSubtype="0" fill="hold" nodeType="afterEffect">
                                  <p:stCondLst>
                                    <p:cond delay="1000"/>
                                  </p:stCondLst>
                                  <p:childTnLst>
                                    <p:set>
                                      <p:cBhvr>
                                        <p:cTn id="34" dur="1" fill="hold">
                                          <p:stCondLst>
                                            <p:cond delay="0"/>
                                          </p:stCondLst>
                                        </p:cTn>
                                        <p:tgtEl>
                                          <p:spTgt spid="10">
                                            <p:txEl>
                                              <p:pRg st="8" end="8"/>
                                            </p:txEl>
                                          </p:spTgt>
                                        </p:tgtEl>
                                        <p:attrNameLst>
                                          <p:attrName>style.visibility</p:attrName>
                                        </p:attrNameLst>
                                      </p:cBhvr>
                                      <p:to>
                                        <p:strVal val="visible"/>
                                      </p:to>
                                    </p:set>
                                    <p:animEffect transition="in" filter="dissolve">
                                      <p:cBhvr>
                                        <p:cTn id="35" dur="500"/>
                                        <p:tgtEl>
                                          <p:spTgt spid="10">
                                            <p:txEl>
                                              <p:pRg st="8" end="8"/>
                                            </p:txEl>
                                          </p:spTgt>
                                        </p:tgtEl>
                                      </p:cBhvr>
                                    </p:animEffect>
                                  </p:childTnLst>
                                </p:cTn>
                              </p:par>
                            </p:childTnLst>
                          </p:cTn>
                        </p:par>
                        <p:par>
                          <p:cTn id="36" fill="hold">
                            <p:stCondLst>
                              <p:cond delay="12000"/>
                            </p:stCondLst>
                            <p:childTnLst>
                              <p:par>
                                <p:cTn id="37" presetID="9" presetClass="entr" presetSubtype="0" fill="hold" nodeType="afterEffect">
                                  <p:stCondLst>
                                    <p:cond delay="1000"/>
                                  </p:stCondLst>
                                  <p:childTnLst>
                                    <p:set>
                                      <p:cBhvr>
                                        <p:cTn id="38" dur="1" fill="hold">
                                          <p:stCondLst>
                                            <p:cond delay="0"/>
                                          </p:stCondLst>
                                        </p:cTn>
                                        <p:tgtEl>
                                          <p:spTgt spid="10">
                                            <p:txEl>
                                              <p:pRg st="9" end="9"/>
                                            </p:txEl>
                                          </p:spTgt>
                                        </p:tgtEl>
                                        <p:attrNameLst>
                                          <p:attrName>style.visibility</p:attrName>
                                        </p:attrNameLst>
                                      </p:cBhvr>
                                      <p:to>
                                        <p:strVal val="visible"/>
                                      </p:to>
                                    </p:set>
                                    <p:animEffect transition="in" filter="dissolve">
                                      <p:cBhvr>
                                        <p:cTn id="39"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1788315"/>
            <a:ext cx="16054544" cy="629660"/>
          </a:xfrm>
          <a:prstGeom prst="rect">
            <a:avLst/>
          </a:prstGeom>
        </p:spPr>
        <p:txBody>
          <a:bodyPr vert="horz" wrap="square" lIns="0" tIns="13970" rIns="0" bIns="0" rtlCol="0">
            <a:spAutoFit/>
          </a:bodyPr>
          <a:lstStyle/>
          <a:p>
            <a:pPr marL="12700">
              <a:lnSpc>
                <a:spcPct val="100000"/>
              </a:lnSpc>
              <a:spcBef>
                <a:spcPts val="110"/>
              </a:spcBef>
            </a:pPr>
            <a:r>
              <a:rPr lang="es-ES" sz="4000" b="1" spc="50" dirty="0" err="1">
                <a:solidFill>
                  <a:srgbClr val="243255"/>
                </a:solidFill>
                <a:cs typeface="Tahoma"/>
              </a:rPr>
              <a:t>Flessibilità</a:t>
            </a:r>
            <a:r>
              <a:rPr lang="es-ES" sz="4000" b="1" spc="50" dirty="0">
                <a:solidFill>
                  <a:srgbClr val="243255"/>
                </a:solidFill>
                <a:cs typeface="Tahoma"/>
              </a:rPr>
              <a:t> cognitiva e </a:t>
            </a:r>
            <a:r>
              <a:rPr lang="es-ES" sz="4000" b="1" spc="50" dirty="0" err="1">
                <a:solidFill>
                  <a:srgbClr val="243255"/>
                </a:solidFill>
                <a:cs typeface="Tahoma"/>
              </a:rPr>
              <a:t>shifting</a:t>
            </a:r>
            <a:r>
              <a:rPr lang="es-ES" sz="4000" b="1" spc="50" dirty="0">
                <a:solidFill>
                  <a:srgbClr val="243255"/>
                </a:solidFill>
                <a:cs typeface="Tahoma"/>
              </a:rPr>
              <a:t> </a:t>
            </a:r>
            <a:r>
              <a:rPr lang="es-ES" sz="4000" b="1" spc="50" dirty="0" err="1">
                <a:solidFill>
                  <a:srgbClr val="243255"/>
                </a:solidFill>
                <a:cs typeface="Tahoma"/>
              </a:rPr>
              <a:t>mentale</a:t>
            </a:r>
            <a:r>
              <a:rPr lang="es-ES" sz="4000" b="1" spc="50" dirty="0">
                <a:solidFill>
                  <a:srgbClr val="243255"/>
                </a:solidFill>
                <a:cs typeface="Tahoma"/>
              </a:rPr>
              <a:t>: </a:t>
            </a:r>
            <a:r>
              <a:rPr lang="es-ES" sz="4000" b="1" spc="50" dirty="0" err="1">
                <a:solidFill>
                  <a:srgbClr val="243255"/>
                </a:solidFill>
                <a:cs typeface="Tahoma"/>
              </a:rPr>
              <a:t>esempi</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2481066"/>
            <a:ext cx="16054544" cy="6001643"/>
          </a:xfrm>
          <a:prstGeom prst="rect">
            <a:avLst/>
          </a:prstGeom>
          <a:noFill/>
        </p:spPr>
        <p:txBody>
          <a:bodyPr wrap="square" rtlCol="0">
            <a:spAutoFit/>
          </a:bodyPr>
          <a:lstStyle/>
          <a:p>
            <a:pPr fontAlgn="base"/>
            <a:r>
              <a:rPr lang="it-IT" sz="2400" b="1" dirty="0"/>
              <a:t>Ti stai preparando a fare colazione e ti accorgi che non c'è più pane. </a:t>
            </a:r>
            <a:r>
              <a:rPr lang="it-IT" sz="2400" dirty="0"/>
              <a:t>Cosa fai? Ti arrabbi e vai al lavoro senza mangiare? Vai in un bar e mangi lì? Mangi qualcos'altro per colazione? </a:t>
            </a:r>
          </a:p>
          <a:p>
            <a:pPr fontAlgn="base"/>
            <a:r>
              <a:rPr lang="it-IT" sz="2400" dirty="0"/>
              <a:t>Lo </a:t>
            </a:r>
            <a:r>
              <a:rPr lang="it-IT" sz="2400" dirty="0" err="1"/>
              <a:t>shifting</a:t>
            </a:r>
            <a:r>
              <a:rPr lang="it-IT" sz="2400" dirty="0"/>
              <a:t> cognitivo ti permette di pensare ad altre opzioni quando il tuo piano originale viene alterato da un cambiamento inaspettato</a:t>
            </a:r>
          </a:p>
          <a:p>
            <a:pPr fontAlgn="base"/>
            <a:endParaRPr lang="it-IT" sz="2400" dirty="0"/>
          </a:p>
          <a:p>
            <a:pPr fontAlgn="base"/>
            <a:r>
              <a:rPr lang="it-IT" sz="2400" b="1" dirty="0"/>
              <a:t>Un buon amico smette di parlarti. </a:t>
            </a:r>
            <a:r>
              <a:rPr lang="it-IT" sz="2400" dirty="0"/>
              <a:t>Come mai? È arrabbiato con te?</a:t>
            </a:r>
          </a:p>
          <a:p>
            <a:pPr fontAlgn="base"/>
            <a:r>
              <a:rPr lang="it-IT" sz="2400" dirty="0"/>
              <a:t>La flessibilità mentale ti permette di pensare a ciò che è successo e di trovare una possibile ragione per la quale non ti rivolge più la parola. Se riesci a pensare alle cose dal punto di vista degli altri, ti puoi mettere nei loro panni e riflettere su quello che può essere successo. </a:t>
            </a:r>
          </a:p>
          <a:p>
            <a:pPr fontAlgn="base"/>
            <a:endParaRPr lang="it-IT" sz="2400" dirty="0"/>
          </a:p>
          <a:p>
            <a:pPr fontAlgn="base"/>
            <a:r>
              <a:rPr lang="it-IT" sz="2400" b="1" dirty="0"/>
              <a:t>Fai sempre la stessa strada per andare al lavoro. Un giorno piove a dirotto e sai che ci sarà traffico per chilometri. </a:t>
            </a:r>
            <a:r>
              <a:rPr lang="it-IT" sz="2400" dirty="0"/>
              <a:t>Che cosa fai? Potresti prendere il treno, potresti uscire di casa presto e cercare di anticipare il traffico, o potresti prendere altri mezzi pubblici nella speranza di arrivare prima al lavoro. </a:t>
            </a:r>
          </a:p>
          <a:p>
            <a:pPr fontAlgn="base"/>
            <a:r>
              <a:rPr lang="it-IT" sz="2400" dirty="0"/>
              <a:t>I tuoi piani originali o la tua routine sono stati cambiati da una situazione inaspettata, ma la flessibilità cognitiva e lo </a:t>
            </a:r>
            <a:r>
              <a:rPr lang="it-IT" sz="2400" dirty="0" err="1"/>
              <a:t>shifting</a:t>
            </a:r>
            <a:r>
              <a:rPr lang="it-IT" sz="2400" dirty="0"/>
              <a:t> ti permettono di pensare a possibili soluzioni alternative per aiutarti ad arrivare al lavoro in tempo. Dovrai usare le stesse abilità che usi quando prendi una decisione: esperienza, aspettative, motivazione, conoscenza ed emozioni.</a:t>
            </a:r>
          </a:p>
        </p:txBody>
      </p:sp>
    </p:spTree>
    <p:extLst>
      <p:ext uri="{BB962C8B-B14F-4D97-AF65-F5344CB8AC3E}">
        <p14:creationId xmlns:p14="http://schemas.microsoft.com/office/powerpoint/2010/main" val="346445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10">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0">
                                            <p:txEl>
                                              <p:pRg st="4" end="4"/>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1790700"/>
            <a:ext cx="16913699" cy="629660"/>
          </a:xfrm>
          <a:prstGeom prst="rect">
            <a:avLst/>
          </a:prstGeom>
        </p:spPr>
        <p:txBody>
          <a:bodyPr vert="horz" wrap="square" lIns="0" tIns="13970" rIns="0" bIns="0" rtlCol="0">
            <a:spAutoFit/>
          </a:bodyPr>
          <a:lstStyle/>
          <a:p>
            <a:pPr marL="12700">
              <a:lnSpc>
                <a:spcPct val="100000"/>
              </a:lnSpc>
              <a:spcBef>
                <a:spcPts val="110"/>
              </a:spcBef>
            </a:pPr>
            <a:r>
              <a:rPr lang="es-ES" sz="4000" b="1" spc="50" dirty="0" err="1">
                <a:solidFill>
                  <a:srgbClr val="243255"/>
                </a:solidFill>
                <a:cs typeface="Tahoma"/>
              </a:rPr>
              <a:t>Rigidità</a:t>
            </a:r>
            <a:r>
              <a:rPr lang="es-ES" sz="4000" b="1" spc="50" dirty="0">
                <a:solidFill>
                  <a:srgbClr val="243255"/>
                </a:solidFill>
                <a:cs typeface="Tahoma"/>
              </a:rPr>
              <a:t> cognitiva</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20126" y="2559279"/>
            <a:ext cx="16054544" cy="5693866"/>
          </a:xfrm>
          <a:prstGeom prst="rect">
            <a:avLst/>
          </a:prstGeom>
          <a:noFill/>
        </p:spPr>
        <p:txBody>
          <a:bodyPr wrap="square" rtlCol="0">
            <a:spAutoFit/>
          </a:bodyPr>
          <a:lstStyle/>
          <a:p>
            <a:pPr fontAlgn="base"/>
            <a:r>
              <a:rPr lang="it-IT" sz="2600" b="1" dirty="0"/>
              <a:t>Cos'è la rigidità cognitiva? </a:t>
            </a:r>
          </a:p>
          <a:p>
            <a:pPr fontAlgn="base"/>
            <a:r>
              <a:rPr lang="it-IT" sz="2600" dirty="0"/>
              <a:t>Mancanza di flessibilità cognitiva, l'opposto della flessibilità cognitiva</a:t>
            </a:r>
          </a:p>
          <a:p>
            <a:pPr fontAlgn="base"/>
            <a:r>
              <a:rPr lang="it-IT" sz="2600" dirty="0"/>
              <a:t>Incapacità di cambiare il comportamento o le convinzioni quando sono inefficaci per raggiungere il proprio obiettivo </a:t>
            </a:r>
          </a:p>
          <a:p>
            <a:pPr fontAlgn="base"/>
            <a:endParaRPr lang="it-IT" sz="2600" dirty="0"/>
          </a:p>
          <a:p>
            <a:pPr fontAlgn="base"/>
            <a:r>
              <a:rPr lang="it-IT" sz="2600" dirty="0"/>
              <a:t>Esempio </a:t>
            </a:r>
          </a:p>
          <a:p>
            <a:pPr marL="457200" indent="-457200" fontAlgn="base">
              <a:buFont typeface="Arial" panose="020B0604020202020204" pitchFamily="34" charset="0"/>
              <a:buChar char="•"/>
            </a:pPr>
            <a:r>
              <a:rPr lang="it-IT" sz="2600" dirty="0"/>
              <a:t>Se ti chiedessero di dire parole che iniziano con la lettera "A", e l'unica parola che ti venisse in mente fosse "Apple", sperimenteresti la rigidità cognitiva, poiché non saresti in grado di creare alternative a "Apple"</a:t>
            </a:r>
          </a:p>
          <a:p>
            <a:pPr fontAlgn="base"/>
            <a:r>
              <a:rPr lang="it-IT" sz="2600" dirty="0"/>
              <a:t> </a:t>
            </a:r>
          </a:p>
          <a:p>
            <a:pPr fontAlgn="base"/>
            <a:r>
              <a:rPr lang="it-IT" sz="2600" dirty="0"/>
              <a:t>La sensazione che questo fenomeno provoca è quella di sentirsi "bloccati", senza riuscire a trovare una via d'uscita</a:t>
            </a:r>
          </a:p>
          <a:p>
            <a:pPr marL="457200" indent="-457200" fontAlgn="base">
              <a:buFont typeface="Arial" panose="020B0604020202020204" pitchFamily="34" charset="0"/>
              <a:buChar char="•"/>
            </a:pPr>
            <a:r>
              <a:rPr lang="it-IT" sz="2600" dirty="0"/>
              <a:t>La rigidità cognitiva ha conseguenze negative nella vita quotidiana, in situazioni che richiedono di creare strategie o soluzioni alternative</a:t>
            </a:r>
          </a:p>
          <a:p>
            <a:pPr fontAlgn="base"/>
            <a:endParaRPr lang="it-IT" sz="2600" dirty="0"/>
          </a:p>
          <a:p>
            <a:pPr fontAlgn="base"/>
            <a:r>
              <a:rPr lang="it-IT" sz="2600" dirty="0"/>
              <a:t>Perché alcune persone hanno rigidità cognitiva? </a:t>
            </a:r>
          </a:p>
          <a:p>
            <a:pPr marL="457200" indent="-457200" fontAlgn="base">
              <a:buFont typeface="Arial" panose="020B0604020202020204" pitchFamily="34" charset="0"/>
              <a:buChar char="•"/>
            </a:pPr>
            <a:r>
              <a:rPr lang="it-IT" sz="2600" dirty="0"/>
              <a:t>Il cervello umano ama la stabilità e cerca di evitare l'instabilità quanto più possibile</a:t>
            </a:r>
          </a:p>
        </p:txBody>
      </p:sp>
    </p:spTree>
    <p:extLst>
      <p:ext uri="{BB962C8B-B14F-4D97-AF65-F5344CB8AC3E}">
        <p14:creationId xmlns:p14="http://schemas.microsoft.com/office/powerpoint/2010/main" val="354081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par>
                          <p:cTn id="8" fill="hold">
                            <p:stCondLst>
                              <p:cond delay="1500"/>
                            </p:stCondLst>
                            <p:childTnLst>
                              <p:par>
                                <p:cTn id="9" presetID="9" presetClass="entr" presetSubtype="0" fill="hold" nodeType="afterEffect">
                                  <p:stCondLst>
                                    <p:cond delay="100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dissolve">
                                      <p:cBhvr>
                                        <p:cTn id="11" dur="500"/>
                                        <p:tgtEl>
                                          <p:spTgt spid="10">
                                            <p:txEl>
                                              <p:pRg st="1" end="1"/>
                                            </p:txEl>
                                          </p:spTgt>
                                        </p:tgtEl>
                                      </p:cBhvr>
                                    </p:animEffect>
                                  </p:childTnLst>
                                </p:cTn>
                              </p:par>
                            </p:childTnLst>
                          </p:cTn>
                        </p:par>
                        <p:par>
                          <p:cTn id="12" fill="hold">
                            <p:stCondLst>
                              <p:cond delay="3000"/>
                            </p:stCondLst>
                            <p:childTnLst>
                              <p:par>
                                <p:cTn id="13" presetID="9" presetClass="entr" presetSubtype="0" fill="hold" nodeType="afterEffect">
                                  <p:stCondLst>
                                    <p:cond delay="100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dissolve">
                                      <p:cBhvr>
                                        <p:cTn id="15" dur="500"/>
                                        <p:tgtEl>
                                          <p:spTgt spid="10">
                                            <p:txEl>
                                              <p:pRg st="2" end="2"/>
                                            </p:txEl>
                                          </p:spTgt>
                                        </p:tgtEl>
                                      </p:cBhvr>
                                    </p:animEffect>
                                  </p:childTnLst>
                                </p:cTn>
                              </p:par>
                            </p:childTnLst>
                          </p:cTn>
                        </p:par>
                        <p:par>
                          <p:cTn id="16" fill="hold">
                            <p:stCondLst>
                              <p:cond delay="4500"/>
                            </p:stCondLst>
                            <p:childTnLst>
                              <p:par>
                                <p:cTn id="17" presetID="9" presetClass="entr" presetSubtype="0" fill="hold" nodeType="afterEffect">
                                  <p:stCondLst>
                                    <p:cond delay="100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dissolve">
                                      <p:cBhvr>
                                        <p:cTn id="19" dur="500"/>
                                        <p:tgtEl>
                                          <p:spTgt spid="10">
                                            <p:txEl>
                                              <p:pRg st="4" end="4"/>
                                            </p:txEl>
                                          </p:spTgt>
                                        </p:tgtEl>
                                      </p:cBhvr>
                                    </p:animEffect>
                                  </p:childTnLst>
                                </p:cTn>
                              </p:par>
                            </p:childTnLst>
                          </p:cTn>
                        </p:par>
                        <p:par>
                          <p:cTn id="20" fill="hold">
                            <p:stCondLst>
                              <p:cond delay="6000"/>
                            </p:stCondLst>
                            <p:childTnLst>
                              <p:par>
                                <p:cTn id="21" presetID="9" presetClass="entr" presetSubtype="0" fill="hold" nodeType="afterEffect">
                                  <p:stCondLst>
                                    <p:cond delay="1000"/>
                                  </p:stCondLst>
                                  <p:childTnLst>
                                    <p:set>
                                      <p:cBhvr>
                                        <p:cTn id="22" dur="1" fill="hold">
                                          <p:stCondLst>
                                            <p:cond delay="0"/>
                                          </p:stCondLst>
                                        </p:cTn>
                                        <p:tgtEl>
                                          <p:spTgt spid="10">
                                            <p:txEl>
                                              <p:pRg st="5" end="5"/>
                                            </p:txEl>
                                          </p:spTgt>
                                        </p:tgtEl>
                                        <p:attrNameLst>
                                          <p:attrName>style.visibility</p:attrName>
                                        </p:attrNameLst>
                                      </p:cBhvr>
                                      <p:to>
                                        <p:strVal val="visible"/>
                                      </p:to>
                                    </p:set>
                                    <p:animEffect transition="in" filter="dissolve">
                                      <p:cBhvr>
                                        <p:cTn id="23" dur="500"/>
                                        <p:tgtEl>
                                          <p:spTgt spid="10">
                                            <p:txEl>
                                              <p:pRg st="5" end="5"/>
                                            </p:txEl>
                                          </p:spTgt>
                                        </p:tgtEl>
                                      </p:cBhvr>
                                    </p:animEffect>
                                  </p:childTnLst>
                                </p:cTn>
                              </p:par>
                            </p:childTnLst>
                          </p:cTn>
                        </p:par>
                        <p:par>
                          <p:cTn id="24" fill="hold">
                            <p:stCondLst>
                              <p:cond delay="7500"/>
                            </p:stCondLst>
                            <p:childTnLst>
                              <p:par>
                                <p:cTn id="25" presetID="9" presetClass="entr" presetSubtype="0" fill="hold" nodeType="afterEffect">
                                  <p:stCondLst>
                                    <p:cond delay="100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dissolve">
                                      <p:cBhvr>
                                        <p:cTn id="27" dur="500"/>
                                        <p:tgtEl>
                                          <p:spTgt spid="10">
                                            <p:txEl>
                                              <p:pRg st="6" end="6"/>
                                            </p:txEl>
                                          </p:spTgt>
                                        </p:tgtEl>
                                      </p:cBhvr>
                                    </p:animEffect>
                                  </p:childTnLst>
                                </p:cTn>
                              </p:par>
                            </p:childTnLst>
                          </p:cTn>
                        </p:par>
                        <p:par>
                          <p:cTn id="28" fill="hold">
                            <p:stCondLst>
                              <p:cond delay="9000"/>
                            </p:stCondLst>
                            <p:childTnLst>
                              <p:par>
                                <p:cTn id="29" presetID="9" presetClass="entr" presetSubtype="0" fill="hold" nodeType="afterEffect">
                                  <p:stCondLst>
                                    <p:cond delay="1000"/>
                                  </p:stCondLst>
                                  <p:childTnLst>
                                    <p:set>
                                      <p:cBhvr>
                                        <p:cTn id="30" dur="1" fill="hold">
                                          <p:stCondLst>
                                            <p:cond delay="0"/>
                                          </p:stCondLst>
                                        </p:cTn>
                                        <p:tgtEl>
                                          <p:spTgt spid="10">
                                            <p:txEl>
                                              <p:pRg st="7" end="7"/>
                                            </p:txEl>
                                          </p:spTgt>
                                        </p:tgtEl>
                                        <p:attrNameLst>
                                          <p:attrName>style.visibility</p:attrName>
                                        </p:attrNameLst>
                                      </p:cBhvr>
                                      <p:to>
                                        <p:strVal val="visible"/>
                                      </p:to>
                                    </p:set>
                                    <p:animEffect transition="in" filter="dissolve">
                                      <p:cBhvr>
                                        <p:cTn id="31" dur="500"/>
                                        <p:tgtEl>
                                          <p:spTgt spid="10">
                                            <p:txEl>
                                              <p:pRg st="7" end="7"/>
                                            </p:txEl>
                                          </p:spTgt>
                                        </p:tgtEl>
                                      </p:cBhvr>
                                    </p:animEffect>
                                  </p:childTnLst>
                                </p:cTn>
                              </p:par>
                            </p:childTnLst>
                          </p:cTn>
                        </p:par>
                        <p:par>
                          <p:cTn id="32" fill="hold">
                            <p:stCondLst>
                              <p:cond delay="10500"/>
                            </p:stCondLst>
                            <p:childTnLst>
                              <p:par>
                                <p:cTn id="33" presetID="9" presetClass="entr" presetSubtype="0" fill="hold" nodeType="afterEffect">
                                  <p:stCondLst>
                                    <p:cond delay="1000"/>
                                  </p:stCondLst>
                                  <p:childTnLst>
                                    <p:set>
                                      <p:cBhvr>
                                        <p:cTn id="34" dur="1" fill="hold">
                                          <p:stCondLst>
                                            <p:cond delay="0"/>
                                          </p:stCondLst>
                                        </p:cTn>
                                        <p:tgtEl>
                                          <p:spTgt spid="10">
                                            <p:txEl>
                                              <p:pRg st="8" end="8"/>
                                            </p:txEl>
                                          </p:spTgt>
                                        </p:tgtEl>
                                        <p:attrNameLst>
                                          <p:attrName>style.visibility</p:attrName>
                                        </p:attrNameLst>
                                      </p:cBhvr>
                                      <p:to>
                                        <p:strVal val="visible"/>
                                      </p:to>
                                    </p:set>
                                    <p:animEffect transition="in" filter="dissolve">
                                      <p:cBhvr>
                                        <p:cTn id="35" dur="500"/>
                                        <p:tgtEl>
                                          <p:spTgt spid="10">
                                            <p:txEl>
                                              <p:pRg st="8" end="8"/>
                                            </p:txEl>
                                          </p:spTgt>
                                        </p:tgtEl>
                                      </p:cBhvr>
                                    </p:animEffect>
                                  </p:childTnLst>
                                </p:cTn>
                              </p:par>
                            </p:childTnLst>
                          </p:cTn>
                        </p:par>
                        <p:par>
                          <p:cTn id="36" fill="hold">
                            <p:stCondLst>
                              <p:cond delay="12000"/>
                            </p:stCondLst>
                            <p:childTnLst>
                              <p:par>
                                <p:cTn id="37" presetID="9" presetClass="entr" presetSubtype="0" fill="hold" nodeType="afterEffect">
                                  <p:stCondLst>
                                    <p:cond delay="1000"/>
                                  </p:stCondLst>
                                  <p:childTnLst>
                                    <p:set>
                                      <p:cBhvr>
                                        <p:cTn id="38" dur="1" fill="hold">
                                          <p:stCondLst>
                                            <p:cond delay="0"/>
                                          </p:stCondLst>
                                        </p:cTn>
                                        <p:tgtEl>
                                          <p:spTgt spid="10">
                                            <p:txEl>
                                              <p:pRg st="10" end="10"/>
                                            </p:txEl>
                                          </p:spTgt>
                                        </p:tgtEl>
                                        <p:attrNameLst>
                                          <p:attrName>style.visibility</p:attrName>
                                        </p:attrNameLst>
                                      </p:cBhvr>
                                      <p:to>
                                        <p:strVal val="visible"/>
                                      </p:to>
                                    </p:set>
                                    <p:animEffect transition="in" filter="dissolve">
                                      <p:cBhvr>
                                        <p:cTn id="39" dur="500"/>
                                        <p:tgtEl>
                                          <p:spTgt spid="10">
                                            <p:txEl>
                                              <p:pRg st="10" end="10"/>
                                            </p:txEl>
                                          </p:spTgt>
                                        </p:tgtEl>
                                      </p:cBhvr>
                                    </p:animEffect>
                                  </p:childTnLst>
                                </p:cTn>
                              </p:par>
                            </p:childTnLst>
                          </p:cTn>
                        </p:par>
                        <p:par>
                          <p:cTn id="40" fill="hold">
                            <p:stCondLst>
                              <p:cond delay="13500"/>
                            </p:stCondLst>
                            <p:childTnLst>
                              <p:par>
                                <p:cTn id="41" presetID="9" presetClass="entr" presetSubtype="0" fill="hold" nodeType="afterEffect">
                                  <p:stCondLst>
                                    <p:cond delay="1000"/>
                                  </p:stCondLst>
                                  <p:childTnLst>
                                    <p:set>
                                      <p:cBhvr>
                                        <p:cTn id="42" dur="1" fill="hold">
                                          <p:stCondLst>
                                            <p:cond delay="0"/>
                                          </p:stCondLst>
                                        </p:cTn>
                                        <p:tgtEl>
                                          <p:spTgt spid="10">
                                            <p:txEl>
                                              <p:pRg st="11" end="11"/>
                                            </p:txEl>
                                          </p:spTgt>
                                        </p:tgtEl>
                                        <p:attrNameLst>
                                          <p:attrName>style.visibility</p:attrName>
                                        </p:attrNameLst>
                                      </p:cBhvr>
                                      <p:to>
                                        <p:strVal val="visible"/>
                                      </p:to>
                                    </p:set>
                                    <p:animEffect transition="in" filter="dissolve">
                                      <p:cBhvr>
                                        <p:cTn id="43" dur="500"/>
                                        <p:tgtEl>
                                          <p:spTgt spid="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3844744" cy="629660"/>
          </a:xfrm>
          <a:prstGeom prst="rect">
            <a:avLst/>
          </a:prstGeom>
        </p:spPr>
        <p:txBody>
          <a:bodyPr vert="horz" wrap="square" lIns="0" tIns="13970" rIns="0" bIns="0" rtlCol="0">
            <a:spAutoFit/>
          </a:bodyPr>
          <a:lstStyle/>
          <a:p>
            <a:pPr marL="12700">
              <a:lnSpc>
                <a:spcPct val="100000"/>
              </a:lnSpc>
              <a:spcBef>
                <a:spcPts val="110"/>
              </a:spcBef>
            </a:pPr>
            <a:r>
              <a:rPr lang="es-ES" sz="4000" b="1" spc="50" dirty="0" err="1">
                <a:solidFill>
                  <a:srgbClr val="243255"/>
                </a:solidFill>
                <a:cs typeface="Tahoma"/>
              </a:rPr>
              <a:t>Caratteristiche</a:t>
            </a:r>
            <a:r>
              <a:rPr lang="es-ES" sz="4000" b="1" spc="50" dirty="0">
                <a:solidFill>
                  <a:srgbClr val="243255"/>
                </a:solidFill>
                <a:cs typeface="Tahoma"/>
              </a:rPr>
              <a:t> </a:t>
            </a:r>
            <a:r>
              <a:rPr lang="es-ES" sz="4000" b="1" spc="50" dirty="0" err="1">
                <a:solidFill>
                  <a:srgbClr val="243255"/>
                </a:solidFill>
                <a:cs typeface="Tahoma"/>
              </a:rPr>
              <a:t>della</a:t>
            </a:r>
            <a:r>
              <a:rPr lang="es-ES" sz="4000" b="1" spc="50" dirty="0">
                <a:solidFill>
                  <a:srgbClr val="243255"/>
                </a:solidFill>
                <a:cs typeface="Tahoma"/>
              </a:rPr>
              <a:t> </a:t>
            </a:r>
            <a:r>
              <a:rPr lang="es-ES" sz="4000" b="1" spc="50" dirty="0" err="1">
                <a:solidFill>
                  <a:srgbClr val="243255"/>
                </a:solidFill>
                <a:cs typeface="Tahoma"/>
              </a:rPr>
              <a:t>flessibilità</a:t>
            </a:r>
            <a:r>
              <a:rPr lang="es-ES" sz="4000" b="1" spc="50" dirty="0">
                <a:solidFill>
                  <a:srgbClr val="243255"/>
                </a:solidFill>
                <a:cs typeface="Tahoma"/>
              </a:rPr>
              <a:t> cognitiva</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2821497"/>
            <a:ext cx="16054544" cy="5693866"/>
          </a:xfrm>
          <a:prstGeom prst="rect">
            <a:avLst/>
          </a:prstGeom>
          <a:noFill/>
        </p:spPr>
        <p:txBody>
          <a:bodyPr wrap="square" rtlCol="0">
            <a:spAutoFit/>
          </a:bodyPr>
          <a:lstStyle/>
          <a:p>
            <a:pPr marL="285750" indent="-285750" fontAlgn="base">
              <a:buFont typeface="Arial" panose="020B0604020202020204" pitchFamily="34" charset="0"/>
              <a:buChar char="•"/>
            </a:pPr>
            <a:r>
              <a:rPr lang="it-IT" sz="2800" dirty="0"/>
              <a:t>Transizione "flusso di pensieri" e attenzione</a:t>
            </a:r>
          </a:p>
          <a:p>
            <a:pPr marL="742950" lvl="1" indent="-285750" fontAlgn="base">
              <a:buFont typeface="Arial" panose="020B0604020202020204" pitchFamily="34" charset="0"/>
              <a:buChar char="•"/>
            </a:pPr>
            <a:r>
              <a:rPr lang="it-IT" sz="2800" dirty="0"/>
              <a:t>CF il più delle volte si riferisce alla capacità di trasferire i pensieri tra più concetti</a:t>
            </a:r>
          </a:p>
          <a:p>
            <a:pPr marL="285750" indent="-285750" fontAlgn="base">
              <a:buFont typeface="Arial" panose="020B0604020202020204" pitchFamily="34" charset="0"/>
              <a:buChar char="•"/>
            </a:pPr>
            <a:r>
              <a:rPr lang="it-IT" sz="2800" dirty="0"/>
              <a:t>Aggiornamento delle idee e della cognizione</a:t>
            </a:r>
          </a:p>
          <a:p>
            <a:pPr marL="742950" lvl="1" indent="-285750" fontAlgn="base">
              <a:buFont typeface="Arial" panose="020B0604020202020204" pitchFamily="34" charset="0"/>
              <a:buChar char="•"/>
            </a:pPr>
            <a:r>
              <a:rPr lang="it-IT" sz="2800" dirty="0"/>
              <a:t>La CF può riferirsi all'aggiornamento della funzione cognitiva come adattamento a nuove informazioni o stimoli </a:t>
            </a:r>
          </a:p>
          <a:p>
            <a:pPr marL="285750" indent="-285750" fontAlgn="base">
              <a:buFont typeface="Arial" panose="020B0604020202020204" pitchFamily="34" charset="0"/>
              <a:buChar char="•"/>
            </a:pPr>
            <a:r>
              <a:rPr lang="it-IT" sz="2800" dirty="0"/>
              <a:t>Osservazione poliedrica</a:t>
            </a:r>
          </a:p>
          <a:p>
            <a:pPr marL="742950" lvl="1" indent="-285750" fontAlgn="base">
              <a:buFont typeface="Arial" panose="020B0604020202020204" pitchFamily="34" charset="0"/>
              <a:buChar char="•"/>
            </a:pPr>
            <a:r>
              <a:rPr lang="it-IT" sz="2800" dirty="0"/>
              <a:t>La CF può riferirsi alla considerazione di più elementi di osservazione in contemporanea</a:t>
            </a:r>
          </a:p>
          <a:p>
            <a:pPr marL="285750" indent="-285750" fontAlgn="base">
              <a:buFont typeface="Arial" panose="020B0604020202020204" pitchFamily="34" charset="0"/>
              <a:buChar char="•"/>
            </a:pPr>
            <a:r>
              <a:rPr lang="it-IT" sz="2800" dirty="0"/>
              <a:t>Decostruire i pensieri</a:t>
            </a:r>
          </a:p>
          <a:p>
            <a:pPr marL="742950" lvl="1" indent="-285750" fontAlgn="base">
              <a:buFont typeface="Arial" panose="020B0604020202020204" pitchFamily="34" charset="0"/>
              <a:buChar char="•"/>
            </a:pPr>
            <a:r>
              <a:rPr lang="it-IT" sz="2800" dirty="0"/>
              <a:t>Quando ci si trova di fronte a un pensiero o a un problema complesso, la CF aiuta a scomporre la complessità in pezzi più piccoli. La capacità di spostarsi tra elementi specifici di un problema più grande nel tentativo di risolverlo è un esempio di flessibilità cognitiva</a:t>
            </a:r>
          </a:p>
          <a:p>
            <a:pPr marL="285750" indent="-285750" fontAlgn="base">
              <a:buFont typeface="Arial" panose="020B0604020202020204" pitchFamily="34" charset="0"/>
              <a:buChar char="•"/>
            </a:pPr>
            <a:r>
              <a:rPr lang="it-IT" sz="2800" dirty="0"/>
              <a:t>Consapevolezza ampliata </a:t>
            </a:r>
          </a:p>
          <a:p>
            <a:pPr marL="742950" lvl="1" indent="-285750" fontAlgn="base">
              <a:buFont typeface="Arial" panose="020B0604020202020204" pitchFamily="34" charset="0"/>
              <a:buChar char="•"/>
            </a:pPr>
            <a:r>
              <a:rPr lang="it-IT" sz="2800" dirty="0"/>
              <a:t>Capacità di essere consapevoli di tutte le possibili scelte e alternative in uno specifico scenario</a:t>
            </a:r>
          </a:p>
        </p:txBody>
      </p:sp>
    </p:spTree>
    <p:extLst>
      <p:ext uri="{BB962C8B-B14F-4D97-AF65-F5344CB8AC3E}">
        <p14:creationId xmlns:p14="http://schemas.microsoft.com/office/powerpoint/2010/main" val="131584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par>
                          <p:cTn id="8" fill="hold">
                            <p:stCondLst>
                              <p:cond delay="1500"/>
                            </p:stCondLst>
                            <p:childTnLst>
                              <p:par>
                                <p:cTn id="9" presetID="9" presetClass="entr" presetSubtype="0" fill="hold" nodeType="afterEffect">
                                  <p:stCondLst>
                                    <p:cond delay="100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dissolve">
                                      <p:cBhvr>
                                        <p:cTn id="11" dur="500"/>
                                        <p:tgtEl>
                                          <p:spTgt spid="10">
                                            <p:txEl>
                                              <p:pRg st="1" end="1"/>
                                            </p:txEl>
                                          </p:spTgt>
                                        </p:tgtEl>
                                      </p:cBhvr>
                                    </p:animEffect>
                                  </p:childTnLst>
                                </p:cTn>
                              </p:par>
                            </p:childTnLst>
                          </p:cTn>
                        </p:par>
                        <p:par>
                          <p:cTn id="12" fill="hold">
                            <p:stCondLst>
                              <p:cond delay="3000"/>
                            </p:stCondLst>
                            <p:childTnLst>
                              <p:par>
                                <p:cTn id="13" presetID="9" presetClass="entr" presetSubtype="0" fill="hold" nodeType="afterEffect">
                                  <p:stCondLst>
                                    <p:cond delay="100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dissolve">
                                      <p:cBhvr>
                                        <p:cTn id="15" dur="500"/>
                                        <p:tgtEl>
                                          <p:spTgt spid="10">
                                            <p:txEl>
                                              <p:pRg st="2" end="2"/>
                                            </p:txEl>
                                          </p:spTgt>
                                        </p:tgtEl>
                                      </p:cBhvr>
                                    </p:animEffect>
                                  </p:childTnLst>
                                </p:cTn>
                              </p:par>
                            </p:childTnLst>
                          </p:cTn>
                        </p:par>
                        <p:par>
                          <p:cTn id="16" fill="hold">
                            <p:stCondLst>
                              <p:cond delay="4500"/>
                            </p:stCondLst>
                            <p:childTnLst>
                              <p:par>
                                <p:cTn id="17" presetID="9" presetClass="entr" presetSubtype="0" fill="hold" nodeType="afterEffect">
                                  <p:stCondLst>
                                    <p:cond delay="100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dissolve">
                                      <p:cBhvr>
                                        <p:cTn id="19" dur="500"/>
                                        <p:tgtEl>
                                          <p:spTgt spid="10">
                                            <p:txEl>
                                              <p:pRg st="3" end="3"/>
                                            </p:txEl>
                                          </p:spTgt>
                                        </p:tgtEl>
                                      </p:cBhvr>
                                    </p:animEffect>
                                  </p:childTnLst>
                                </p:cTn>
                              </p:par>
                            </p:childTnLst>
                          </p:cTn>
                        </p:par>
                        <p:par>
                          <p:cTn id="20" fill="hold">
                            <p:stCondLst>
                              <p:cond delay="6000"/>
                            </p:stCondLst>
                            <p:childTnLst>
                              <p:par>
                                <p:cTn id="21" presetID="9" presetClass="entr" presetSubtype="0" fill="hold" nodeType="afterEffect">
                                  <p:stCondLst>
                                    <p:cond delay="100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dissolve">
                                      <p:cBhvr>
                                        <p:cTn id="23" dur="500"/>
                                        <p:tgtEl>
                                          <p:spTgt spid="10">
                                            <p:txEl>
                                              <p:pRg st="4" end="4"/>
                                            </p:txEl>
                                          </p:spTgt>
                                        </p:tgtEl>
                                      </p:cBhvr>
                                    </p:animEffect>
                                  </p:childTnLst>
                                </p:cTn>
                              </p:par>
                            </p:childTnLst>
                          </p:cTn>
                        </p:par>
                        <p:par>
                          <p:cTn id="24" fill="hold">
                            <p:stCondLst>
                              <p:cond delay="7500"/>
                            </p:stCondLst>
                            <p:childTnLst>
                              <p:par>
                                <p:cTn id="25" presetID="9" presetClass="entr" presetSubtype="0" fill="hold" nodeType="afterEffect">
                                  <p:stCondLst>
                                    <p:cond delay="100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dissolve">
                                      <p:cBhvr>
                                        <p:cTn id="27" dur="500"/>
                                        <p:tgtEl>
                                          <p:spTgt spid="10">
                                            <p:txEl>
                                              <p:pRg st="5" end="5"/>
                                            </p:txEl>
                                          </p:spTgt>
                                        </p:tgtEl>
                                      </p:cBhvr>
                                    </p:animEffect>
                                  </p:childTnLst>
                                </p:cTn>
                              </p:par>
                            </p:childTnLst>
                          </p:cTn>
                        </p:par>
                        <p:par>
                          <p:cTn id="28" fill="hold">
                            <p:stCondLst>
                              <p:cond delay="9000"/>
                            </p:stCondLst>
                            <p:childTnLst>
                              <p:par>
                                <p:cTn id="29" presetID="9" presetClass="entr" presetSubtype="0" fill="hold" nodeType="afterEffect">
                                  <p:stCondLst>
                                    <p:cond delay="1000"/>
                                  </p:stCondLst>
                                  <p:childTnLst>
                                    <p:set>
                                      <p:cBhvr>
                                        <p:cTn id="30" dur="1" fill="hold">
                                          <p:stCondLst>
                                            <p:cond delay="0"/>
                                          </p:stCondLst>
                                        </p:cTn>
                                        <p:tgtEl>
                                          <p:spTgt spid="10">
                                            <p:txEl>
                                              <p:pRg st="6" end="6"/>
                                            </p:txEl>
                                          </p:spTgt>
                                        </p:tgtEl>
                                        <p:attrNameLst>
                                          <p:attrName>style.visibility</p:attrName>
                                        </p:attrNameLst>
                                      </p:cBhvr>
                                      <p:to>
                                        <p:strVal val="visible"/>
                                      </p:to>
                                    </p:set>
                                    <p:animEffect transition="in" filter="dissolve">
                                      <p:cBhvr>
                                        <p:cTn id="31" dur="500"/>
                                        <p:tgtEl>
                                          <p:spTgt spid="10">
                                            <p:txEl>
                                              <p:pRg st="6" end="6"/>
                                            </p:txEl>
                                          </p:spTgt>
                                        </p:tgtEl>
                                      </p:cBhvr>
                                    </p:animEffect>
                                  </p:childTnLst>
                                </p:cTn>
                              </p:par>
                            </p:childTnLst>
                          </p:cTn>
                        </p:par>
                        <p:par>
                          <p:cTn id="32" fill="hold">
                            <p:stCondLst>
                              <p:cond delay="10500"/>
                            </p:stCondLst>
                            <p:childTnLst>
                              <p:par>
                                <p:cTn id="33" presetID="9" presetClass="entr" presetSubtype="0" fill="hold" nodeType="afterEffect">
                                  <p:stCondLst>
                                    <p:cond delay="1000"/>
                                  </p:stCondLst>
                                  <p:childTnLst>
                                    <p:set>
                                      <p:cBhvr>
                                        <p:cTn id="34" dur="1" fill="hold">
                                          <p:stCondLst>
                                            <p:cond delay="0"/>
                                          </p:stCondLst>
                                        </p:cTn>
                                        <p:tgtEl>
                                          <p:spTgt spid="10">
                                            <p:txEl>
                                              <p:pRg st="7" end="7"/>
                                            </p:txEl>
                                          </p:spTgt>
                                        </p:tgtEl>
                                        <p:attrNameLst>
                                          <p:attrName>style.visibility</p:attrName>
                                        </p:attrNameLst>
                                      </p:cBhvr>
                                      <p:to>
                                        <p:strVal val="visible"/>
                                      </p:to>
                                    </p:set>
                                    <p:animEffect transition="in" filter="dissolve">
                                      <p:cBhvr>
                                        <p:cTn id="35" dur="500"/>
                                        <p:tgtEl>
                                          <p:spTgt spid="10">
                                            <p:txEl>
                                              <p:pRg st="7" end="7"/>
                                            </p:txEl>
                                          </p:spTgt>
                                        </p:tgtEl>
                                      </p:cBhvr>
                                    </p:animEffect>
                                  </p:childTnLst>
                                </p:cTn>
                              </p:par>
                            </p:childTnLst>
                          </p:cTn>
                        </p:par>
                        <p:par>
                          <p:cTn id="36" fill="hold">
                            <p:stCondLst>
                              <p:cond delay="12000"/>
                            </p:stCondLst>
                            <p:childTnLst>
                              <p:par>
                                <p:cTn id="37" presetID="9" presetClass="entr" presetSubtype="0" fill="hold" nodeType="afterEffect">
                                  <p:stCondLst>
                                    <p:cond delay="1000"/>
                                  </p:stCondLst>
                                  <p:childTnLst>
                                    <p:set>
                                      <p:cBhvr>
                                        <p:cTn id="38" dur="1" fill="hold">
                                          <p:stCondLst>
                                            <p:cond delay="0"/>
                                          </p:stCondLst>
                                        </p:cTn>
                                        <p:tgtEl>
                                          <p:spTgt spid="10">
                                            <p:txEl>
                                              <p:pRg st="8" end="8"/>
                                            </p:txEl>
                                          </p:spTgt>
                                        </p:tgtEl>
                                        <p:attrNameLst>
                                          <p:attrName>style.visibility</p:attrName>
                                        </p:attrNameLst>
                                      </p:cBhvr>
                                      <p:to>
                                        <p:strVal val="visible"/>
                                      </p:to>
                                    </p:set>
                                    <p:animEffect transition="in" filter="dissolve">
                                      <p:cBhvr>
                                        <p:cTn id="39" dur="500"/>
                                        <p:tgtEl>
                                          <p:spTgt spid="10">
                                            <p:txEl>
                                              <p:pRg st="8" end="8"/>
                                            </p:txEl>
                                          </p:spTgt>
                                        </p:tgtEl>
                                      </p:cBhvr>
                                    </p:animEffect>
                                  </p:childTnLst>
                                </p:cTn>
                              </p:par>
                            </p:childTnLst>
                          </p:cTn>
                        </p:par>
                        <p:par>
                          <p:cTn id="40" fill="hold">
                            <p:stCondLst>
                              <p:cond delay="13500"/>
                            </p:stCondLst>
                            <p:childTnLst>
                              <p:par>
                                <p:cTn id="41" presetID="9" presetClass="entr" presetSubtype="0" fill="hold" nodeType="afterEffect">
                                  <p:stCondLst>
                                    <p:cond delay="1000"/>
                                  </p:stCondLst>
                                  <p:childTnLst>
                                    <p:set>
                                      <p:cBhvr>
                                        <p:cTn id="42" dur="1" fill="hold">
                                          <p:stCondLst>
                                            <p:cond delay="0"/>
                                          </p:stCondLst>
                                        </p:cTn>
                                        <p:tgtEl>
                                          <p:spTgt spid="10">
                                            <p:txEl>
                                              <p:pRg st="9" end="9"/>
                                            </p:txEl>
                                          </p:spTgt>
                                        </p:tgtEl>
                                        <p:attrNameLst>
                                          <p:attrName>style.visibility</p:attrName>
                                        </p:attrNameLst>
                                      </p:cBhvr>
                                      <p:to>
                                        <p:strVal val="visible"/>
                                      </p:to>
                                    </p:set>
                                    <p:animEffect transition="in" filter="dissolve">
                                      <p:cBhvr>
                                        <p:cTn id="43"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5" name="object 3">
            <a:extLst>
              <a:ext uri="{FF2B5EF4-FFF2-40B4-BE49-F238E27FC236}">
                <a16:creationId xmlns:a16="http://schemas.microsoft.com/office/drawing/2014/main" id="{0409B19A-6693-43E7-B35B-C85E49857B17}"/>
              </a:ext>
            </a:extLst>
          </p:cNvPr>
          <p:cNvSpPr txBox="1"/>
          <p:nvPr/>
        </p:nvSpPr>
        <p:spPr>
          <a:xfrm>
            <a:off x="762000" y="547989"/>
            <a:ext cx="13844744" cy="629660"/>
          </a:xfrm>
          <a:prstGeom prst="rect">
            <a:avLst/>
          </a:prstGeom>
        </p:spPr>
        <p:txBody>
          <a:bodyPr vert="horz" wrap="square" lIns="0" tIns="13970" rIns="0" bIns="0" rtlCol="0">
            <a:spAutoFit/>
          </a:bodyPr>
          <a:lstStyle/>
          <a:p>
            <a:pPr marL="12700">
              <a:lnSpc>
                <a:spcPct val="100000"/>
              </a:lnSpc>
              <a:spcBef>
                <a:spcPts val="110"/>
              </a:spcBef>
            </a:pPr>
            <a:r>
              <a:rPr lang="es-ES" sz="4000" b="1" spc="50" dirty="0" err="1">
                <a:solidFill>
                  <a:srgbClr val="243255"/>
                </a:solidFill>
                <a:cs typeface="Tahoma"/>
              </a:rPr>
              <a:t>Citazioni</a:t>
            </a:r>
            <a:r>
              <a:rPr lang="es-ES" sz="4000" b="1" spc="50" dirty="0">
                <a:solidFill>
                  <a:srgbClr val="243255"/>
                </a:solidFill>
                <a:cs typeface="Tahoma"/>
              </a:rPr>
              <a:t> di "</a:t>
            </a:r>
            <a:r>
              <a:rPr lang="es-ES" sz="4000" b="1" spc="50" dirty="0" err="1">
                <a:solidFill>
                  <a:srgbClr val="243255"/>
                </a:solidFill>
                <a:cs typeface="Tahoma"/>
              </a:rPr>
              <a:t>flessibilità</a:t>
            </a:r>
            <a:r>
              <a:rPr lang="es-ES" sz="4000" b="1" spc="50" dirty="0">
                <a:solidFill>
                  <a:srgbClr val="243255"/>
                </a:solidFill>
                <a:cs typeface="Tahoma"/>
              </a:rPr>
              <a:t> cognitiva" su Web of </a:t>
            </a:r>
            <a:r>
              <a:rPr lang="es-ES" sz="4000" b="1" spc="50" dirty="0" err="1">
                <a:solidFill>
                  <a:srgbClr val="243255"/>
                </a:solidFill>
                <a:cs typeface="Tahoma"/>
              </a:rPr>
              <a:t>Science</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15330022" y="7992980"/>
            <a:ext cx="3048000" cy="411240"/>
          </a:xfrm>
          <a:prstGeom prst="rect">
            <a:avLst/>
          </a:prstGeom>
          <a:noFill/>
        </p:spPr>
        <p:txBody>
          <a:bodyPr wrap="square" rtlCol="0">
            <a:spAutoFit/>
          </a:bodyPr>
          <a:lstStyle/>
          <a:p>
            <a:pPr fontAlgn="base"/>
            <a:r>
              <a:rPr lang="en-GB" sz="2000" dirty="0"/>
              <a:t>Source: </a:t>
            </a:r>
            <a:r>
              <a:rPr lang="en-GB" sz="2000" dirty="0" err="1"/>
              <a:t>webofscience.com</a:t>
            </a:r>
            <a:endParaRPr lang="en-GB" sz="2000" dirty="0"/>
          </a:p>
        </p:txBody>
      </p:sp>
      <p:pic>
        <p:nvPicPr>
          <p:cNvPr id="6" name="Picture 5">
            <a:extLst>
              <a:ext uri="{FF2B5EF4-FFF2-40B4-BE49-F238E27FC236}">
                <a16:creationId xmlns:a16="http://schemas.microsoft.com/office/drawing/2014/main" id="{8D0C9045-210E-7E48-91F3-3877437FD75F}"/>
              </a:ext>
            </a:extLst>
          </p:cNvPr>
          <p:cNvPicPr>
            <a:picLocks noChangeAspect="1"/>
          </p:cNvPicPr>
          <p:nvPr/>
        </p:nvPicPr>
        <p:blipFill>
          <a:blip r:embed="rId5"/>
          <a:stretch>
            <a:fillRect/>
          </a:stretch>
        </p:blipFill>
        <p:spPr>
          <a:xfrm>
            <a:off x="3352800" y="3366826"/>
            <a:ext cx="11745240" cy="6057355"/>
          </a:xfrm>
          <a:prstGeom prst="rect">
            <a:avLst/>
          </a:prstGeom>
        </p:spPr>
      </p:pic>
      <p:pic>
        <p:nvPicPr>
          <p:cNvPr id="9" name="Picture 8">
            <a:extLst>
              <a:ext uri="{FF2B5EF4-FFF2-40B4-BE49-F238E27FC236}">
                <a16:creationId xmlns:a16="http://schemas.microsoft.com/office/drawing/2014/main" id="{D3CCCB85-CF48-6E41-8E1C-E0A2BE16A9F2}"/>
              </a:ext>
            </a:extLst>
          </p:cNvPr>
          <p:cNvPicPr>
            <a:picLocks noChangeAspect="1"/>
          </p:cNvPicPr>
          <p:nvPr/>
        </p:nvPicPr>
        <p:blipFill>
          <a:blip r:embed="rId6"/>
          <a:stretch>
            <a:fillRect/>
          </a:stretch>
        </p:blipFill>
        <p:spPr>
          <a:xfrm>
            <a:off x="914400" y="1601917"/>
            <a:ext cx="9651588" cy="1695450"/>
          </a:xfrm>
          <a:prstGeom prst="rect">
            <a:avLst/>
          </a:prstGeom>
        </p:spPr>
      </p:pic>
    </p:spTree>
    <p:extLst>
      <p:ext uri="{BB962C8B-B14F-4D97-AF65-F5344CB8AC3E}">
        <p14:creationId xmlns:p14="http://schemas.microsoft.com/office/powerpoint/2010/main" val="280919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1500"/>
                            </p:stCondLst>
                            <p:childTnLst>
                              <p:par>
                                <p:cTn id="9" presetID="14" presetClass="entr" presetSubtype="10"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300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7215344" cy="629660"/>
          </a:xfrm>
          <a:prstGeom prst="rect">
            <a:avLst/>
          </a:prstGeom>
        </p:spPr>
        <p:txBody>
          <a:bodyPr vert="horz" wrap="square" lIns="0" tIns="13970" rIns="0" bIns="0" rtlCol="0">
            <a:spAutoFit/>
          </a:bodyPr>
          <a:lstStyle/>
          <a:p>
            <a:pPr marL="12700">
              <a:lnSpc>
                <a:spcPct val="100000"/>
              </a:lnSpc>
              <a:spcBef>
                <a:spcPts val="110"/>
              </a:spcBef>
            </a:pPr>
            <a:r>
              <a:rPr lang="es-ES" sz="4000" b="1" spc="50" dirty="0" err="1">
                <a:solidFill>
                  <a:srgbClr val="243255"/>
                </a:solidFill>
                <a:cs typeface="Tahoma"/>
              </a:rPr>
              <a:t>Origini</a:t>
            </a:r>
            <a:r>
              <a:rPr lang="es-ES" sz="4000" b="1" spc="50" dirty="0">
                <a:solidFill>
                  <a:srgbClr val="243255"/>
                </a:solidFill>
                <a:cs typeface="Tahoma"/>
              </a:rPr>
              <a:t> e </a:t>
            </a:r>
            <a:r>
              <a:rPr lang="es-ES" sz="4000" b="1" spc="50" dirty="0" err="1">
                <a:solidFill>
                  <a:srgbClr val="243255"/>
                </a:solidFill>
                <a:cs typeface="Tahoma"/>
              </a:rPr>
              <a:t>sviluppi</a:t>
            </a:r>
            <a:r>
              <a:rPr lang="es-ES" sz="4000" b="1" spc="50" dirty="0">
                <a:solidFill>
                  <a:srgbClr val="243255"/>
                </a:solidFill>
                <a:cs typeface="Tahoma"/>
              </a:rPr>
              <a:t>: </a:t>
            </a:r>
            <a:r>
              <a:rPr lang="es-ES" sz="4000" b="1" spc="50" dirty="0" err="1">
                <a:solidFill>
                  <a:srgbClr val="243255"/>
                </a:solidFill>
                <a:cs typeface="Tahoma"/>
              </a:rPr>
              <a:t>autori</a:t>
            </a:r>
            <a:r>
              <a:rPr lang="es-ES" sz="4000" b="1" spc="50" dirty="0">
                <a:solidFill>
                  <a:srgbClr val="243255"/>
                </a:solidFill>
                <a:cs typeface="Tahoma"/>
              </a:rPr>
              <a:t> </a:t>
            </a:r>
            <a:r>
              <a:rPr lang="es-ES" sz="4000" b="1" spc="50" dirty="0" err="1">
                <a:solidFill>
                  <a:srgbClr val="243255"/>
                </a:solidFill>
                <a:cs typeface="Tahoma"/>
              </a:rPr>
              <a:t>classici</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2705100"/>
            <a:ext cx="16054544" cy="5878532"/>
          </a:xfrm>
          <a:prstGeom prst="rect">
            <a:avLst/>
          </a:prstGeom>
          <a:noFill/>
        </p:spPr>
        <p:txBody>
          <a:bodyPr wrap="square" rtlCol="0">
            <a:spAutoFit/>
          </a:bodyPr>
          <a:lstStyle/>
          <a:p>
            <a:r>
              <a:rPr lang="en-US" altLang="ko-KR" sz="2800" b="1" dirty="0" err="1"/>
              <a:t>Formulazione</a:t>
            </a:r>
            <a:r>
              <a:rPr lang="en-US" altLang="ko-KR" sz="2800" b="1" dirty="0"/>
              <a:t> </a:t>
            </a:r>
            <a:r>
              <a:rPr lang="en-US" altLang="ko-KR" sz="2800" b="1" dirty="0" err="1"/>
              <a:t>della</a:t>
            </a:r>
            <a:r>
              <a:rPr lang="en-US" altLang="ko-KR" sz="2800" b="1" dirty="0"/>
              <a:t> "</a:t>
            </a:r>
            <a:r>
              <a:rPr lang="en-US" altLang="ko-KR" sz="2800" b="1" dirty="0" err="1"/>
              <a:t>teoria</a:t>
            </a:r>
            <a:r>
              <a:rPr lang="en-US" altLang="ko-KR" sz="2800" b="1" dirty="0"/>
              <a:t> </a:t>
            </a:r>
            <a:r>
              <a:rPr lang="en-US" altLang="ko-KR" sz="2800" b="1" dirty="0" err="1"/>
              <a:t>della</a:t>
            </a:r>
            <a:r>
              <a:rPr lang="en-US" altLang="ko-KR" sz="2800" b="1" dirty="0"/>
              <a:t> </a:t>
            </a:r>
            <a:r>
              <a:rPr lang="en-US" altLang="ko-KR" sz="2800" b="1" dirty="0" err="1"/>
              <a:t>flessibilità</a:t>
            </a:r>
            <a:r>
              <a:rPr lang="en-US" altLang="ko-KR" sz="2800" b="1" dirty="0"/>
              <a:t> </a:t>
            </a:r>
            <a:r>
              <a:rPr lang="en-US" altLang="ko-KR" sz="2800" b="1" dirty="0" err="1"/>
              <a:t>cognitiva</a:t>
            </a:r>
            <a:r>
              <a:rPr lang="en-US" altLang="ko-KR" sz="2800" b="1" dirty="0"/>
              <a:t>" (1988)  </a:t>
            </a:r>
          </a:p>
          <a:p>
            <a:r>
              <a:rPr lang="en-US" altLang="ko-KR" sz="2800" dirty="0"/>
              <a:t>Di</a:t>
            </a:r>
          </a:p>
          <a:p>
            <a:r>
              <a:rPr lang="en-US" altLang="ko-KR" sz="2800" dirty="0"/>
              <a:t>Rand Spiro, </a:t>
            </a:r>
            <a:r>
              <a:rPr lang="en-US" altLang="ko-KR" sz="2800" dirty="0" err="1"/>
              <a:t>Università</a:t>
            </a:r>
            <a:r>
              <a:rPr lang="en-US" altLang="ko-KR" sz="2800" dirty="0"/>
              <a:t> </a:t>
            </a:r>
            <a:r>
              <a:rPr lang="en-US" altLang="ko-KR" sz="2800" dirty="0" err="1"/>
              <a:t>Statale</a:t>
            </a:r>
            <a:r>
              <a:rPr lang="en-US" altLang="ko-KR" sz="2800" dirty="0"/>
              <a:t> del Michigan</a:t>
            </a:r>
          </a:p>
          <a:p>
            <a:r>
              <a:rPr lang="en-US" altLang="ko-KR" sz="2800" dirty="0"/>
              <a:t>Richard Lorne Coulson, </a:t>
            </a:r>
            <a:r>
              <a:rPr lang="en-US" altLang="ko-KR" sz="2800" dirty="0" err="1"/>
              <a:t>Università</a:t>
            </a:r>
            <a:r>
              <a:rPr lang="en-US" altLang="ko-KR" sz="2800" dirty="0"/>
              <a:t> </a:t>
            </a:r>
            <a:r>
              <a:rPr lang="en-US" altLang="ko-KR" sz="2800" dirty="0" err="1"/>
              <a:t>statale</a:t>
            </a:r>
            <a:r>
              <a:rPr lang="en-US" altLang="ko-KR" sz="2800" dirty="0"/>
              <a:t> di Clayton</a:t>
            </a:r>
          </a:p>
          <a:p>
            <a:r>
              <a:rPr lang="en-US" altLang="ko-KR" sz="2800" dirty="0"/>
              <a:t>Paul J. </a:t>
            </a:r>
            <a:r>
              <a:rPr lang="en-US" altLang="ko-KR" sz="2800" dirty="0" err="1"/>
              <a:t>Feltovich</a:t>
            </a:r>
            <a:r>
              <a:rPr lang="en-US" altLang="ko-KR" sz="2800" dirty="0"/>
              <a:t>, </a:t>
            </a:r>
            <a:r>
              <a:rPr lang="en-US" altLang="ko-KR" sz="2800" dirty="0" err="1"/>
              <a:t>Istituto</a:t>
            </a:r>
            <a:r>
              <a:rPr lang="en-US" altLang="ko-KR" sz="2800" dirty="0"/>
              <a:t> </a:t>
            </a:r>
            <a:r>
              <a:rPr lang="en-US" altLang="ko-KR" sz="2800" dirty="0" err="1"/>
              <a:t>della</a:t>
            </a:r>
            <a:r>
              <a:rPr lang="en-US" altLang="ko-KR" sz="2800" dirty="0"/>
              <a:t> Florida per la </a:t>
            </a:r>
            <a:r>
              <a:rPr lang="en-US" altLang="ko-KR" sz="2800" dirty="0" err="1"/>
              <a:t>cognizione</a:t>
            </a:r>
            <a:r>
              <a:rPr lang="en-US" altLang="ko-KR" sz="2800" dirty="0"/>
              <a:t> </a:t>
            </a:r>
            <a:r>
              <a:rPr lang="en-US" altLang="ko-KR" sz="2800" dirty="0" err="1"/>
              <a:t>umana</a:t>
            </a:r>
            <a:r>
              <a:rPr lang="en-US" altLang="ko-KR" sz="2800" dirty="0"/>
              <a:t> e </a:t>
            </a:r>
            <a:r>
              <a:rPr lang="en-US" altLang="ko-KR" sz="2800" dirty="0" err="1"/>
              <a:t>meccanica</a:t>
            </a:r>
            <a:endParaRPr lang="en-US" altLang="ko-KR" sz="2800" dirty="0"/>
          </a:p>
          <a:p>
            <a:endParaRPr lang="en-US" altLang="ko-KR" sz="2800" dirty="0"/>
          </a:p>
          <a:p>
            <a:r>
              <a:rPr lang="en-US" altLang="ko-KR" sz="2800" dirty="0"/>
              <a:t>Spiro, </a:t>
            </a:r>
            <a:r>
              <a:rPr lang="en-US" altLang="ko-KR" sz="2800" dirty="0" err="1"/>
              <a:t>Couldon</a:t>
            </a:r>
            <a:r>
              <a:rPr lang="en-US" altLang="ko-KR" sz="2800" dirty="0"/>
              <a:t> e </a:t>
            </a:r>
            <a:r>
              <a:rPr lang="en-US" altLang="ko-KR" sz="2800" dirty="0" err="1"/>
              <a:t>Feltovich</a:t>
            </a:r>
            <a:r>
              <a:rPr lang="en-US" altLang="ko-KR" sz="2800" dirty="0"/>
              <a:t> </a:t>
            </a:r>
            <a:r>
              <a:rPr lang="en-US" altLang="ko-KR" sz="2800" dirty="0" err="1"/>
              <a:t>rimangono</a:t>
            </a:r>
            <a:r>
              <a:rPr lang="en-US" altLang="ko-KR" sz="2800" dirty="0"/>
              <a:t> </a:t>
            </a:r>
            <a:r>
              <a:rPr lang="en-US" altLang="ko-KR" sz="2800" dirty="0" err="1"/>
              <a:t>gli</a:t>
            </a:r>
            <a:r>
              <a:rPr lang="en-US" altLang="ko-KR" sz="2800" dirty="0"/>
              <a:t> </a:t>
            </a:r>
            <a:r>
              <a:rPr lang="en-US" altLang="ko-KR" sz="2800" dirty="0" err="1"/>
              <a:t>autori</a:t>
            </a:r>
            <a:r>
              <a:rPr lang="en-US" altLang="ko-KR" sz="2800" dirty="0"/>
              <a:t> </a:t>
            </a:r>
            <a:r>
              <a:rPr lang="en-US" altLang="ko-KR" sz="2800" dirty="0" err="1"/>
              <a:t>più</a:t>
            </a:r>
            <a:r>
              <a:rPr lang="en-US" altLang="ko-KR" sz="2800" dirty="0"/>
              <a:t> </a:t>
            </a:r>
            <a:r>
              <a:rPr lang="en-US" altLang="ko-KR" sz="2800" dirty="0" err="1"/>
              <a:t>citati</a:t>
            </a:r>
            <a:r>
              <a:rPr lang="en-US" altLang="ko-KR" sz="2800" dirty="0"/>
              <a:t> </a:t>
            </a:r>
            <a:r>
              <a:rPr lang="en-US" altLang="ko-KR" sz="2800" dirty="0" err="1"/>
              <a:t>nel</a:t>
            </a:r>
            <a:r>
              <a:rPr lang="en-US" altLang="ko-KR" sz="2800" dirty="0"/>
              <a:t> campo</a:t>
            </a:r>
          </a:p>
          <a:p>
            <a:endParaRPr lang="en-US" altLang="ko-KR" sz="2800" dirty="0"/>
          </a:p>
          <a:p>
            <a:r>
              <a:rPr lang="en-US" altLang="ko-KR" sz="2800" dirty="0">
                <a:sym typeface="Wingdings" pitchFamily="2" charset="2"/>
              </a:rPr>
              <a:t> </a:t>
            </a:r>
            <a:endParaRPr lang="en-US" altLang="ko-KR" sz="2800" dirty="0"/>
          </a:p>
          <a:p>
            <a:r>
              <a:rPr lang="en-US" altLang="ko-KR" sz="2800" dirty="0" err="1"/>
              <a:t>Prossimamente</a:t>
            </a:r>
            <a:r>
              <a:rPr lang="en-US" altLang="ko-KR" sz="2800" dirty="0"/>
              <a:t> </a:t>
            </a:r>
            <a:r>
              <a:rPr lang="en-US" altLang="ko-KR" sz="2800" dirty="0" err="1"/>
              <a:t>nel</a:t>
            </a:r>
            <a:r>
              <a:rPr lang="en-US" altLang="ko-KR" sz="2800" dirty="0"/>
              <a:t> 2022: </a:t>
            </a:r>
            <a:r>
              <a:rPr lang="en-US" altLang="ko-KR" sz="2800" dirty="0" err="1"/>
              <a:t>Numero</a:t>
            </a:r>
            <a:r>
              <a:rPr lang="en-US" altLang="ko-KR" sz="2800" dirty="0"/>
              <a:t> </a:t>
            </a:r>
            <a:r>
              <a:rPr lang="en-US" altLang="ko-KR" sz="2800" dirty="0" err="1"/>
              <a:t>speciale</a:t>
            </a:r>
            <a:r>
              <a:rPr lang="en-US" altLang="ko-KR" sz="2800" dirty="0"/>
              <a:t> "Cognitive Flexibility: Concepts, Issues and Assessment” in Journal of Intelligence </a:t>
            </a:r>
          </a:p>
          <a:p>
            <a:endParaRPr lang="en-US" altLang="ko-KR" sz="2800" dirty="0"/>
          </a:p>
          <a:p>
            <a:r>
              <a:rPr lang="en-US" altLang="ko-KR" sz="2000" dirty="0"/>
              <a:t>* Spiro R., Coulson R., </a:t>
            </a:r>
            <a:r>
              <a:rPr lang="en-US" altLang="ko-KR" sz="2000" dirty="0" err="1"/>
              <a:t>Feltovich</a:t>
            </a:r>
            <a:r>
              <a:rPr lang="en-US" altLang="ko-KR" sz="2000" dirty="0"/>
              <a:t> P. (1988). Cognitive Flexibility Theory: Advanced Knowledge Acquisition in Ill-Structured Domains. Proceedings of The Tenth Annual Conference of the Cognitive Science Society, Montreal, August, 1988, Lawrence Erlbaum Assoc., Hillsdale, NJ, 1988.</a:t>
            </a:r>
          </a:p>
        </p:txBody>
      </p:sp>
    </p:spTree>
    <p:extLst>
      <p:ext uri="{BB962C8B-B14F-4D97-AF65-F5344CB8AC3E}">
        <p14:creationId xmlns:p14="http://schemas.microsoft.com/office/powerpoint/2010/main" val="338977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0">
                                            <p:txEl>
                                              <p:pRg st="8" end="8"/>
                                            </p:txEl>
                                          </p:spTgt>
                                        </p:tgtEl>
                                        <p:attrNameLst>
                                          <p:attrName>style.visibility</p:attrName>
                                        </p:attrNameLst>
                                      </p:cBhvr>
                                      <p:to>
                                        <p:strVal val="visible"/>
                                      </p:to>
                                    </p:set>
                                    <p:animEffect transition="in" filter="dissolve">
                                      <p:cBhvr>
                                        <p:cTn id="7" dur="500"/>
                                        <p:tgtEl>
                                          <p:spTgt spid="10">
                                            <p:txEl>
                                              <p:pRg st="8" end="8"/>
                                            </p:txEl>
                                          </p:spTgt>
                                        </p:tgtEl>
                                      </p:cBhvr>
                                    </p:animEffect>
                                  </p:childTnLst>
                                </p:cTn>
                              </p:par>
                            </p:childTnLst>
                          </p:cTn>
                        </p:par>
                        <p:par>
                          <p:cTn id="8" fill="hold">
                            <p:stCondLst>
                              <p:cond delay="1500"/>
                            </p:stCondLst>
                            <p:childTnLst>
                              <p:par>
                                <p:cTn id="9" presetID="9" presetClass="entr" presetSubtype="0" fill="hold" nodeType="afterEffect">
                                  <p:stCondLst>
                                    <p:cond delay="0"/>
                                  </p:stCondLst>
                                  <p:childTnLst>
                                    <p:set>
                                      <p:cBhvr>
                                        <p:cTn id="10" dur="1" fill="hold">
                                          <p:stCondLst>
                                            <p:cond delay="0"/>
                                          </p:stCondLst>
                                        </p:cTn>
                                        <p:tgtEl>
                                          <p:spTgt spid="10">
                                            <p:txEl>
                                              <p:pRg st="9" end="9"/>
                                            </p:txEl>
                                          </p:spTgt>
                                        </p:tgtEl>
                                        <p:attrNameLst>
                                          <p:attrName>style.visibility</p:attrName>
                                        </p:attrNameLst>
                                      </p:cBhvr>
                                      <p:to>
                                        <p:strVal val="visible"/>
                                      </p:to>
                                    </p:set>
                                    <p:animEffect transition="in" filter="dissolve">
                                      <p:cBhvr>
                                        <p:cTn id="11" dur="500"/>
                                        <p:tgtEl>
                                          <p:spTgt spid="10">
                                            <p:txEl>
                                              <p:pRg st="9" end="9"/>
                                            </p:txEl>
                                          </p:spTgt>
                                        </p:tgtEl>
                                      </p:cBhvr>
                                    </p:animEffect>
                                  </p:childTnLst>
                                </p:cTn>
                              </p:par>
                            </p:childTnLst>
                          </p:cTn>
                        </p:par>
                        <p:par>
                          <p:cTn id="12" fill="hold">
                            <p:stCondLst>
                              <p:cond delay="2000"/>
                            </p:stCondLst>
                            <p:childTnLst>
                              <p:par>
                                <p:cTn id="13" presetID="9" presetClass="entr" presetSubtype="0" fill="hold" nodeType="afterEffect">
                                  <p:stCondLst>
                                    <p:cond delay="1000"/>
                                  </p:stCondLst>
                                  <p:childTnLst>
                                    <p:set>
                                      <p:cBhvr>
                                        <p:cTn id="14" dur="1" fill="hold">
                                          <p:stCondLst>
                                            <p:cond delay="0"/>
                                          </p:stCondLst>
                                        </p:cTn>
                                        <p:tgtEl>
                                          <p:spTgt spid="10">
                                            <p:txEl>
                                              <p:pRg st="11" end="11"/>
                                            </p:txEl>
                                          </p:spTgt>
                                        </p:tgtEl>
                                        <p:attrNameLst>
                                          <p:attrName>style.visibility</p:attrName>
                                        </p:attrNameLst>
                                      </p:cBhvr>
                                      <p:to>
                                        <p:strVal val="visible"/>
                                      </p:to>
                                    </p:set>
                                    <p:animEffect transition="in" filter="dissolve">
                                      <p:cBhvr>
                                        <p:cTn id="15" dur="500"/>
                                        <p:tgtEl>
                                          <p:spTgt spid="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29091" y="1720135"/>
            <a:ext cx="13844744" cy="629660"/>
          </a:xfrm>
          <a:prstGeom prst="rect">
            <a:avLst/>
          </a:prstGeom>
        </p:spPr>
        <p:txBody>
          <a:bodyPr vert="horz" wrap="square" lIns="0" tIns="13970" rIns="0" bIns="0" rtlCol="0">
            <a:spAutoFit/>
          </a:bodyPr>
          <a:lstStyle/>
          <a:p>
            <a:pPr marL="12700">
              <a:lnSpc>
                <a:spcPct val="100000"/>
              </a:lnSpc>
              <a:spcBef>
                <a:spcPts val="110"/>
              </a:spcBef>
            </a:pPr>
            <a:r>
              <a:rPr lang="es-ES" sz="4000" b="1" spc="50" dirty="0" err="1">
                <a:solidFill>
                  <a:srgbClr val="243255"/>
                </a:solidFill>
                <a:cs typeface="Tahoma"/>
              </a:rPr>
              <a:t>L’importanza</a:t>
            </a:r>
            <a:r>
              <a:rPr lang="es-ES" sz="4000" b="1" spc="50" dirty="0">
                <a:solidFill>
                  <a:srgbClr val="243255"/>
                </a:solidFill>
                <a:cs typeface="Tahoma"/>
              </a:rPr>
              <a:t> </a:t>
            </a:r>
            <a:r>
              <a:rPr lang="es-ES" sz="4000" b="1" spc="50" dirty="0" err="1">
                <a:solidFill>
                  <a:srgbClr val="243255"/>
                </a:solidFill>
                <a:cs typeface="Tahoma"/>
              </a:rPr>
              <a:t>della</a:t>
            </a:r>
            <a:r>
              <a:rPr lang="es-ES" sz="4000" b="1" spc="50" dirty="0">
                <a:solidFill>
                  <a:srgbClr val="243255"/>
                </a:solidFill>
                <a:cs typeface="Tahoma"/>
              </a:rPr>
              <a:t> </a:t>
            </a:r>
            <a:r>
              <a:rPr lang="es-ES" sz="4000" b="1" spc="50" dirty="0" err="1">
                <a:solidFill>
                  <a:srgbClr val="243255"/>
                </a:solidFill>
                <a:cs typeface="Tahoma"/>
              </a:rPr>
              <a:t>flessibilità</a:t>
            </a:r>
            <a:r>
              <a:rPr lang="es-ES" sz="4000" b="1" spc="50" dirty="0">
                <a:solidFill>
                  <a:srgbClr val="243255"/>
                </a:solidFill>
                <a:cs typeface="Tahoma"/>
              </a:rPr>
              <a:t> cognitiva</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29091" y="2857500"/>
            <a:ext cx="16444509" cy="5262979"/>
          </a:xfrm>
          <a:prstGeom prst="rect">
            <a:avLst/>
          </a:prstGeom>
          <a:noFill/>
        </p:spPr>
        <p:txBody>
          <a:bodyPr wrap="square" rtlCol="0">
            <a:spAutoFit/>
          </a:bodyPr>
          <a:lstStyle/>
          <a:p>
            <a:pPr fontAlgn="base"/>
            <a:r>
              <a:rPr lang="it-IT" sz="2800" dirty="0"/>
              <a:t>La flessibilità cognitiva è stata collegata a: </a:t>
            </a:r>
          </a:p>
          <a:p>
            <a:pPr fontAlgn="base"/>
            <a:endParaRPr lang="it-IT" sz="2800" dirty="0"/>
          </a:p>
          <a:p>
            <a:pPr marL="457200" indent="-457200" fontAlgn="base">
              <a:buFont typeface="Arial" panose="020B0604020202020204" pitchFamily="34" charset="0"/>
              <a:buChar char="•"/>
            </a:pPr>
            <a:r>
              <a:rPr lang="it-IT" sz="2800" b="1" dirty="0"/>
              <a:t>Una maggiore resilienza - </a:t>
            </a:r>
            <a:r>
              <a:rPr lang="it-IT" sz="2800" dirty="0"/>
              <a:t>una migliore resistenza agli eventi negativi della vita (vedi</a:t>
            </a:r>
            <a:r>
              <a:rPr lang="it-IT" sz="2800" b="1" dirty="0"/>
              <a:t> </a:t>
            </a:r>
            <a:r>
              <a:rPr lang="it-IT" sz="2800" dirty="0">
                <a:hlinkClick r:id="rId5"/>
              </a:rPr>
              <a:t>Genet and Siemer, 2011</a:t>
            </a:r>
            <a:r>
              <a:rPr lang="it-IT" sz="2800" dirty="0"/>
              <a:t>)</a:t>
            </a:r>
          </a:p>
          <a:p>
            <a:pPr marL="457200" indent="-457200" fontAlgn="base">
              <a:buFont typeface="Arial" panose="020B0604020202020204" pitchFamily="34" charset="0"/>
              <a:buChar char="•"/>
            </a:pPr>
            <a:r>
              <a:rPr lang="it-IT" sz="2800" b="1" dirty="0"/>
              <a:t>Migliore qualità di vita </a:t>
            </a:r>
            <a:r>
              <a:rPr lang="it-IT" sz="2800" dirty="0"/>
              <a:t>e benessere per gli individui più anziani (</a:t>
            </a:r>
            <a:r>
              <a:rPr lang="it-IT" sz="2800" dirty="0">
                <a:hlinkClick r:id="rId6"/>
              </a:rPr>
              <a:t>Davis et al., 2010</a:t>
            </a:r>
            <a:r>
              <a:rPr lang="it-IT" sz="2800" dirty="0"/>
              <a:t>)</a:t>
            </a:r>
          </a:p>
          <a:p>
            <a:pPr marL="457200" indent="-457200" fontAlgn="base">
              <a:buFont typeface="Arial" panose="020B0604020202020204" pitchFamily="34" charset="0"/>
              <a:buChar char="•"/>
            </a:pPr>
            <a:r>
              <a:rPr lang="it-IT" sz="2800" b="1" dirty="0"/>
              <a:t>Creatività - </a:t>
            </a:r>
            <a:r>
              <a:rPr lang="it-IT" sz="2800" dirty="0"/>
              <a:t>capacità di generare nuove idee, fare nuove connessioni tra le idee, nuove invenzioni. Importante anche nella scienza e nell'innovazione. Per esempio, gli imprenditori che hanno creato più aziende sono più flessibili dal punto di vista cognitivo rispetto ai manager di età e QI simili (</a:t>
            </a:r>
            <a:r>
              <a:rPr lang="it-IT" sz="2800" dirty="0">
                <a:hlinkClick r:id="rId7"/>
              </a:rPr>
              <a:t>Lawrence et al, 2008</a:t>
            </a:r>
            <a:r>
              <a:rPr lang="it-IT" sz="2800" dirty="0"/>
              <a:t>)</a:t>
            </a:r>
          </a:p>
          <a:p>
            <a:pPr marL="457200" indent="-457200" fontAlgn="base">
              <a:buFont typeface="Arial" panose="020B0604020202020204" pitchFamily="34" charset="0"/>
              <a:buChar char="•"/>
            </a:pPr>
            <a:r>
              <a:rPr lang="it-IT" sz="2800" b="1" dirty="0"/>
              <a:t>Dirigenti d'azienda più performanti </a:t>
            </a:r>
            <a:r>
              <a:rPr lang="it-IT" sz="2800" dirty="0"/>
              <a:t>(</a:t>
            </a:r>
            <a:r>
              <a:rPr lang="it-IT" sz="2800" dirty="0">
                <a:hlinkClick r:id="rId8"/>
              </a:rPr>
              <a:t>Becker and Klaner, 2021</a:t>
            </a:r>
            <a:r>
              <a:rPr lang="it-IT" sz="2800" dirty="0"/>
              <a:t>)</a:t>
            </a:r>
          </a:p>
          <a:p>
            <a:pPr marL="457200" indent="-457200" fontAlgn="base">
              <a:buFont typeface="Arial" panose="020B0604020202020204" pitchFamily="34" charset="0"/>
              <a:buChar char="•"/>
            </a:pPr>
            <a:r>
              <a:rPr lang="it-IT" sz="2800" b="1" dirty="0"/>
              <a:t>Protezione contro i pregiudizi, </a:t>
            </a:r>
            <a:r>
              <a:rPr lang="it-IT" sz="2800" dirty="0"/>
              <a:t>come il </a:t>
            </a:r>
            <a:r>
              <a:rPr lang="it-IT" sz="2800" dirty="0" err="1"/>
              <a:t>bias</a:t>
            </a:r>
            <a:r>
              <a:rPr lang="it-IT" sz="2800" dirty="0"/>
              <a:t> di conferma - le persone cognitivamente flessibili sono più brave a riconoscere i potenziali difetti in se stessi e a usare strategie per superare questi difetti. (</a:t>
            </a:r>
            <a:r>
              <a:rPr lang="it-IT" sz="2800" dirty="0">
                <a:hlinkClick r:id="rId9"/>
              </a:rPr>
              <a:t>Zmigrod et al, 2016</a:t>
            </a:r>
            <a:r>
              <a:rPr lang="it-IT" sz="2800" dirty="0"/>
              <a:t>) </a:t>
            </a:r>
          </a:p>
          <a:p>
            <a:pPr marL="457200" indent="-457200" fontAlgn="base">
              <a:buFont typeface="Arial" panose="020B0604020202020204" pitchFamily="34" charset="0"/>
              <a:buChar char="•"/>
            </a:pPr>
            <a:r>
              <a:rPr lang="it-IT" sz="2800" dirty="0"/>
              <a:t>Influisce su </a:t>
            </a:r>
            <a:r>
              <a:rPr lang="it-IT" sz="2800" b="1" dirty="0"/>
              <a:t>come le persone affrontano lo stress, l'incertezza e le nuove sfide </a:t>
            </a:r>
            <a:r>
              <a:rPr lang="it-IT" sz="2800" dirty="0"/>
              <a:t>(incluso l'adattamento sotto la pandemia COVID-19)</a:t>
            </a:r>
          </a:p>
        </p:txBody>
      </p:sp>
    </p:spTree>
    <p:extLst>
      <p:ext uri="{BB962C8B-B14F-4D97-AF65-F5344CB8AC3E}">
        <p14:creationId xmlns:p14="http://schemas.microsoft.com/office/powerpoint/2010/main" val="35245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10">
                                            <p:txEl>
                                              <p:pRg st="3" end="3"/>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0">
                                            <p:txEl>
                                              <p:pRg st="5" end="5"/>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2</a:t>
            </a:r>
          </a:p>
        </p:txBody>
      </p:sp>
      <p:sp>
        <p:nvSpPr>
          <p:cNvPr id="5" name="object 3">
            <a:extLst>
              <a:ext uri="{FF2B5EF4-FFF2-40B4-BE49-F238E27FC236}">
                <a16:creationId xmlns:a16="http://schemas.microsoft.com/office/drawing/2014/main" id="{0409B19A-6693-43E7-B35B-C85E49857B17}"/>
              </a:ext>
            </a:extLst>
          </p:cNvPr>
          <p:cNvSpPr txBox="1"/>
          <p:nvPr/>
        </p:nvSpPr>
        <p:spPr>
          <a:xfrm>
            <a:off x="779929" y="1361859"/>
            <a:ext cx="13844744" cy="629660"/>
          </a:xfrm>
          <a:prstGeom prst="rect">
            <a:avLst/>
          </a:prstGeom>
        </p:spPr>
        <p:txBody>
          <a:bodyPr vert="horz" wrap="square" lIns="0" tIns="13970" rIns="0" bIns="0" rtlCol="0">
            <a:spAutoFit/>
          </a:bodyPr>
          <a:lstStyle/>
          <a:p>
            <a:pPr marL="12700">
              <a:lnSpc>
                <a:spcPct val="100000"/>
              </a:lnSpc>
              <a:spcBef>
                <a:spcPts val="110"/>
              </a:spcBef>
            </a:pPr>
            <a:r>
              <a:rPr lang="es-ES" sz="4000" b="1" spc="50" dirty="0" err="1">
                <a:solidFill>
                  <a:srgbClr val="243255"/>
                </a:solidFill>
                <a:cs typeface="Tahoma"/>
              </a:rPr>
              <a:t>Misurare</a:t>
            </a:r>
            <a:r>
              <a:rPr lang="es-ES" sz="4000" b="1" spc="50" dirty="0">
                <a:solidFill>
                  <a:srgbClr val="243255"/>
                </a:solidFill>
                <a:cs typeface="Tahoma"/>
              </a:rPr>
              <a:t> la </a:t>
            </a:r>
            <a:r>
              <a:rPr lang="es-ES" sz="4000" b="1" spc="50" dirty="0" err="1">
                <a:solidFill>
                  <a:srgbClr val="243255"/>
                </a:solidFill>
                <a:cs typeface="Tahoma"/>
              </a:rPr>
              <a:t>flessibilità</a:t>
            </a:r>
            <a:r>
              <a:rPr lang="es-ES" sz="4000" b="1" spc="50" dirty="0">
                <a:solidFill>
                  <a:srgbClr val="243255"/>
                </a:solidFill>
                <a:cs typeface="Tahoma"/>
              </a:rPr>
              <a:t> cognitiva: método </a:t>
            </a:r>
            <a:r>
              <a:rPr lang="es-ES" sz="4000" b="1" spc="50" dirty="0" err="1">
                <a:solidFill>
                  <a:srgbClr val="243255"/>
                </a:solidFill>
                <a:cs typeface="Tahoma"/>
              </a:rPr>
              <a:t>sperimentale</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753035" y="2189462"/>
            <a:ext cx="16767238" cy="6447919"/>
          </a:xfrm>
          <a:prstGeom prst="rect">
            <a:avLst/>
          </a:prstGeom>
          <a:noFill/>
        </p:spPr>
        <p:txBody>
          <a:bodyPr wrap="square" rtlCol="0">
            <a:spAutoFit/>
          </a:bodyPr>
          <a:lstStyle/>
          <a:p>
            <a:pPr fontAlgn="base">
              <a:spcAft>
                <a:spcPts val="600"/>
              </a:spcAft>
            </a:pPr>
            <a:r>
              <a:rPr lang="it-IT" sz="2600" dirty="0"/>
              <a:t>Test sperimentali, tipicamente specifici per l'età a causa del fatto che sono o troppo semplicistici o avanzati per altri gruppi di età</a:t>
            </a:r>
          </a:p>
          <a:p>
            <a:pPr fontAlgn="base">
              <a:spcAft>
                <a:spcPts val="600"/>
              </a:spcAft>
            </a:pPr>
            <a:r>
              <a:rPr lang="it-IT" sz="2600" dirty="0"/>
              <a:t>Gradi variabili di flessibilità cognitiva, cioè non 1/0 </a:t>
            </a:r>
          </a:p>
          <a:p>
            <a:pPr marL="457200" indent="-457200" fontAlgn="base">
              <a:spcAft>
                <a:spcPts val="600"/>
              </a:spcAft>
              <a:buFont typeface="Arial" panose="020B0604020202020204" pitchFamily="34" charset="0"/>
              <a:buChar char="•"/>
            </a:pPr>
            <a:r>
              <a:rPr lang="it-IT" sz="2600" dirty="0"/>
              <a:t>Diverse persone possono essere considerate cognitivamente flessibili - in grado di spostare il loro pensiero per adattarsi a nuovi stimoli, ma uno può essere in grado di farlo ad un ritmo più veloce</a:t>
            </a:r>
          </a:p>
          <a:p>
            <a:pPr fontAlgn="base">
              <a:spcAft>
                <a:spcPts val="600"/>
              </a:spcAft>
            </a:pPr>
            <a:endParaRPr lang="it-IT" sz="2600" dirty="0"/>
          </a:p>
          <a:p>
            <a:pPr fontAlgn="base">
              <a:spcAft>
                <a:spcPts val="600"/>
              </a:spcAft>
            </a:pPr>
            <a:r>
              <a:rPr lang="it-IT" sz="2600" dirty="0"/>
              <a:t>Esempi di compiti sperimentali per misurare la flessibilità:</a:t>
            </a:r>
          </a:p>
          <a:p>
            <a:pPr marL="457200" indent="-457200" fontAlgn="base">
              <a:spcAft>
                <a:spcPts val="600"/>
              </a:spcAft>
              <a:buFont typeface="Arial" panose="020B0604020202020204" pitchFamily="34" charset="0"/>
              <a:buChar char="•"/>
            </a:pPr>
            <a:r>
              <a:rPr lang="it-IT" sz="2600" dirty="0"/>
              <a:t>A-</a:t>
            </a:r>
            <a:r>
              <a:rPr lang="it-IT" sz="2600" dirty="0" err="1"/>
              <a:t>Not</a:t>
            </a:r>
            <a:r>
              <a:rPr lang="it-IT" sz="2600" dirty="0"/>
              <a:t>-B Task (bambini)</a:t>
            </a:r>
          </a:p>
          <a:p>
            <a:pPr marL="457200" indent="-457200" fontAlgn="base">
              <a:spcAft>
                <a:spcPts val="600"/>
              </a:spcAft>
              <a:buFont typeface="Arial" panose="020B0604020202020204" pitchFamily="34" charset="0"/>
              <a:buChar char="•"/>
            </a:pPr>
            <a:r>
              <a:rPr lang="it-IT" sz="2600" dirty="0"/>
              <a:t>Compito di ordinamento delle carte di cambiamento dimensionale (DCCS) (bambini)</a:t>
            </a:r>
          </a:p>
          <a:p>
            <a:pPr marL="457200" indent="-457200" fontAlgn="base">
              <a:spcAft>
                <a:spcPts val="600"/>
              </a:spcAft>
              <a:buFont typeface="Arial" panose="020B0604020202020204" pitchFamily="34" charset="0"/>
              <a:buChar char="•"/>
            </a:pPr>
            <a:r>
              <a:rPr lang="it-IT" sz="2600" dirty="0"/>
              <a:t>Compito di classificazione multipla delle carte (bambini dai 7 agli 11 anni)</a:t>
            </a:r>
          </a:p>
          <a:p>
            <a:pPr marL="457200" indent="-457200" fontAlgn="base">
              <a:spcAft>
                <a:spcPts val="600"/>
              </a:spcAft>
              <a:buFont typeface="Arial" panose="020B0604020202020204" pitchFamily="34" charset="0"/>
              <a:buChar char="•"/>
            </a:pPr>
            <a:r>
              <a:rPr lang="it-IT" sz="2600" dirty="0"/>
              <a:t>Wisconsin Card </a:t>
            </a:r>
            <a:r>
              <a:rPr lang="it-IT" sz="2600" dirty="0" err="1"/>
              <a:t>Sorting</a:t>
            </a:r>
            <a:r>
              <a:rPr lang="it-IT" sz="2600" dirty="0"/>
              <a:t> Test (WCST) (bambini di 9-11 anni)</a:t>
            </a:r>
          </a:p>
          <a:p>
            <a:pPr marL="457200" indent="-457200" fontAlgn="base">
              <a:spcAft>
                <a:spcPts val="600"/>
              </a:spcAft>
              <a:buFont typeface="Arial" panose="020B0604020202020204" pitchFamily="34" charset="0"/>
              <a:buChar char="•"/>
            </a:pPr>
            <a:r>
              <a:rPr lang="it-IT" sz="2600" dirty="0"/>
              <a:t>Test di </a:t>
            </a:r>
            <a:r>
              <a:rPr lang="it-IT" sz="2600" dirty="0" err="1"/>
              <a:t>Stroop</a:t>
            </a:r>
            <a:r>
              <a:rPr lang="it-IT" sz="2600" dirty="0"/>
              <a:t> (test di denominazione delle parole a colori) (bambini di età superiore a 11 anni e adulti) </a:t>
            </a:r>
          </a:p>
          <a:p>
            <a:pPr marL="457200" indent="-457200" fontAlgn="base">
              <a:spcAft>
                <a:spcPts val="600"/>
              </a:spcAft>
              <a:buFont typeface="Arial" panose="020B0604020202020204" pitchFamily="34" charset="0"/>
              <a:buChar char="•"/>
            </a:pPr>
            <a:r>
              <a:rPr lang="it-IT" sz="2600" dirty="0"/>
              <a:t>Per saperne di più, vedere: </a:t>
            </a:r>
            <a:r>
              <a:rPr lang="it-IT" sz="2600" dirty="0" err="1"/>
              <a:t>Ionescu</a:t>
            </a:r>
            <a:r>
              <a:rPr lang="it-IT" sz="2600" dirty="0"/>
              <a:t> (2012)* </a:t>
            </a:r>
            <a:endParaRPr lang="it-IT" sz="1200" dirty="0"/>
          </a:p>
          <a:p>
            <a:pPr fontAlgn="base"/>
            <a:r>
              <a:rPr lang="en-GB" sz="2000" dirty="0"/>
              <a:t>* Exploring the nature of cognitive flexibility. New ideas in psychology, 30(2), 190-200.)</a:t>
            </a:r>
          </a:p>
        </p:txBody>
      </p:sp>
    </p:spTree>
    <p:extLst>
      <p:ext uri="{BB962C8B-B14F-4D97-AF65-F5344CB8AC3E}">
        <p14:creationId xmlns:p14="http://schemas.microsoft.com/office/powerpoint/2010/main" val="357706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2</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3844744" cy="629660"/>
          </a:xfrm>
          <a:prstGeom prst="rect">
            <a:avLst/>
          </a:prstGeom>
        </p:spPr>
        <p:txBody>
          <a:bodyPr vert="horz" wrap="square" lIns="0" tIns="13970" rIns="0" bIns="0" rtlCol="0">
            <a:spAutoFit/>
          </a:bodyPr>
          <a:lstStyle/>
          <a:p>
            <a:pPr marL="12700">
              <a:lnSpc>
                <a:spcPct val="100000"/>
              </a:lnSpc>
              <a:spcBef>
                <a:spcPts val="110"/>
              </a:spcBef>
            </a:pPr>
            <a:r>
              <a:rPr lang="es-ES" sz="4000" b="1" spc="50" dirty="0">
                <a:solidFill>
                  <a:srgbClr val="243255"/>
                </a:solidFill>
                <a:cs typeface="Tahoma"/>
              </a:rPr>
              <a:t>Test di </a:t>
            </a:r>
            <a:r>
              <a:rPr lang="es-ES" sz="4000" b="1" spc="50" dirty="0" err="1">
                <a:solidFill>
                  <a:srgbClr val="243255"/>
                </a:solidFill>
                <a:cs typeface="Tahoma"/>
              </a:rPr>
              <a:t>Stroop</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2781300"/>
            <a:ext cx="16664144" cy="5262979"/>
          </a:xfrm>
          <a:prstGeom prst="rect">
            <a:avLst/>
          </a:prstGeom>
          <a:noFill/>
        </p:spPr>
        <p:txBody>
          <a:bodyPr wrap="square" rtlCol="0">
            <a:spAutoFit/>
          </a:bodyPr>
          <a:lstStyle/>
          <a:p>
            <a:pPr fontAlgn="base"/>
            <a:r>
              <a:rPr lang="en-GB" sz="2800" dirty="0"/>
              <a:t>I</a:t>
            </a:r>
            <a:r>
              <a:rPr lang="it-IT" sz="2800" dirty="0"/>
              <a:t>l test di </a:t>
            </a:r>
            <a:r>
              <a:rPr lang="it-IT" sz="2800" dirty="0" err="1"/>
              <a:t>Stroop</a:t>
            </a:r>
            <a:r>
              <a:rPr lang="it-IT" sz="2800" dirty="0"/>
              <a:t> (da J.R </a:t>
            </a:r>
            <a:r>
              <a:rPr lang="it-IT" sz="2800" dirty="0" err="1"/>
              <a:t>Stroop</a:t>
            </a:r>
            <a:r>
              <a:rPr lang="it-IT" sz="2800" dirty="0"/>
              <a:t>, 1935) misura la flessibilità cognitiva</a:t>
            </a:r>
          </a:p>
          <a:p>
            <a:pPr fontAlgn="base"/>
            <a:endParaRPr lang="it-IT" sz="2800" dirty="0"/>
          </a:p>
          <a:p>
            <a:pPr fontAlgn="base"/>
            <a:r>
              <a:rPr lang="it-IT" sz="2800" dirty="0"/>
              <a:t>Effetto </a:t>
            </a:r>
            <a:r>
              <a:rPr lang="it-IT" sz="2800" dirty="0" err="1"/>
              <a:t>Stroop</a:t>
            </a:r>
            <a:r>
              <a:rPr lang="it-IT" sz="2800" dirty="0"/>
              <a:t>: (in psicologia) il ritardo nel tempo di reazione tra l'elaborazione automatica e controllata delle informazioni, in cui i nomi delle parole interferiscono con la capacità di nominare il colore dell'inchiostro usato per stampare le parole.</a:t>
            </a:r>
          </a:p>
          <a:p>
            <a:pPr fontAlgn="base"/>
            <a:endParaRPr lang="it-IT" sz="2800" dirty="0"/>
          </a:p>
          <a:p>
            <a:pPr fontAlgn="base"/>
            <a:r>
              <a:rPr lang="it-IT" sz="2800" dirty="0"/>
              <a:t>Processo: all'individuo vengono presentati 3 diversi tipi di carte: una carta a colori, una carta a parole e una carta combinata "colore-parola".  Il loro obiettivo è quello di identificare i colori sulla carta a colori, le parole sulla carta a parole, e poi solo i colori sulla </a:t>
            </a:r>
          </a:p>
          <a:p>
            <a:pPr fontAlgn="base"/>
            <a:r>
              <a:rPr lang="it-IT" sz="2800" dirty="0"/>
              <a:t>carta "colore-parola". </a:t>
            </a:r>
          </a:p>
          <a:p>
            <a:pPr fontAlgn="base"/>
            <a:endParaRPr lang="en-GB" sz="2800" dirty="0"/>
          </a:p>
          <a:p>
            <a:pPr fontAlgn="base"/>
            <a:r>
              <a:rPr lang="en-GB" sz="2800" dirty="0" err="1"/>
              <a:t>Prova</a:t>
            </a:r>
            <a:r>
              <a:rPr lang="en-GB" sz="2800" dirty="0"/>
              <a:t> il test online: </a:t>
            </a:r>
            <a:r>
              <a:rPr lang="en-GB" sz="2800" dirty="0">
                <a:hlinkClick r:id="rId5"/>
              </a:rPr>
              <a:t>qui</a:t>
            </a:r>
            <a:r>
              <a:rPr lang="en-GB" sz="2800" dirty="0"/>
              <a:t> o </a:t>
            </a:r>
            <a:r>
              <a:rPr lang="en-GB" sz="2800" dirty="0">
                <a:hlinkClick r:id="rId6"/>
              </a:rPr>
              <a:t>qui</a:t>
            </a:r>
            <a:r>
              <a:rPr lang="en-GB" sz="2800" dirty="0"/>
              <a:t> </a:t>
            </a:r>
          </a:p>
        </p:txBody>
      </p:sp>
      <p:pic>
        <p:nvPicPr>
          <p:cNvPr id="1028" name="Picture 4" descr="Stroop effect game printable - List of words and colors | Memozor">
            <a:extLst>
              <a:ext uri="{FF2B5EF4-FFF2-40B4-BE49-F238E27FC236}">
                <a16:creationId xmlns:a16="http://schemas.microsoft.com/office/drawing/2014/main" id="{7A9293E2-90B9-0244-A3D4-B5818635CD4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40319"/>
          <a:stretch/>
        </p:blipFill>
        <p:spPr bwMode="auto">
          <a:xfrm>
            <a:off x="6680173" y="6425574"/>
            <a:ext cx="11176064" cy="3143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91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1000"/>
                                  </p:stCondLst>
                                  <p:childTnLst>
                                    <p:set>
                                      <p:cBhvr>
                                        <p:cTn id="6" dur="1" fill="hold">
                                          <p:stCondLst>
                                            <p:cond delay="0"/>
                                          </p:stCondLst>
                                        </p:cTn>
                                        <p:tgtEl>
                                          <p:spTgt spid="10">
                                            <p:txEl>
                                              <p:pRg st="7" end="7"/>
                                            </p:txEl>
                                          </p:spTgt>
                                        </p:tgtEl>
                                        <p:attrNameLst>
                                          <p:attrName>style.visibility</p:attrName>
                                        </p:attrNameLst>
                                      </p:cBhvr>
                                      <p:to>
                                        <p:strVal val="visible"/>
                                      </p:to>
                                    </p:set>
                                    <p:animEffect transition="in" filter="randombar(horizontal)">
                                      <p:cBhvr>
                                        <p:cTn id="7" dur="500"/>
                                        <p:tgtEl>
                                          <p:spTgt spid="10">
                                            <p:txEl>
                                              <p:pRg st="7" end="7"/>
                                            </p:txEl>
                                          </p:spTgt>
                                        </p:tgtEl>
                                      </p:cBhvr>
                                    </p:animEffect>
                                  </p:childTnLst>
                                </p:cTn>
                              </p:par>
                            </p:childTnLst>
                          </p:cTn>
                        </p:par>
                        <p:par>
                          <p:cTn id="8" fill="hold">
                            <p:stCondLst>
                              <p:cond delay="1500"/>
                            </p:stCondLst>
                            <p:childTnLst>
                              <p:par>
                                <p:cTn id="9" presetID="3" presetClass="entr" presetSubtype="10" fill="hold" nodeType="afterEffect">
                                  <p:stCondLst>
                                    <p:cond delay="1000"/>
                                  </p:stCondLst>
                                  <p:childTnLst>
                                    <p:set>
                                      <p:cBhvr>
                                        <p:cTn id="10" dur="1" fill="hold">
                                          <p:stCondLst>
                                            <p:cond delay="0"/>
                                          </p:stCondLst>
                                        </p:cTn>
                                        <p:tgtEl>
                                          <p:spTgt spid="1028"/>
                                        </p:tgtEl>
                                        <p:attrNameLst>
                                          <p:attrName>style.visibility</p:attrName>
                                        </p:attrNameLst>
                                      </p:cBhvr>
                                      <p:to>
                                        <p:strVal val="visible"/>
                                      </p:to>
                                    </p:set>
                                    <p:animEffect transition="in" filter="blinds(horizontal)">
                                      <p:cBhvr>
                                        <p:cTn id="1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rot="16200000">
            <a:off x="1078978" y="37597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txBox="1">
            <a:spLocks noGrp="1"/>
          </p:cNvSpPr>
          <p:nvPr>
            <p:ph type="title"/>
          </p:nvPr>
        </p:nvSpPr>
        <p:spPr>
          <a:xfrm>
            <a:off x="1050168" y="751064"/>
            <a:ext cx="12852400" cy="751488"/>
          </a:xfrm>
          <a:prstGeom prst="rect">
            <a:avLst/>
          </a:prstGeom>
        </p:spPr>
        <p:txBody>
          <a:bodyPr vert="horz" wrap="square" lIns="0" tIns="12700" rIns="0" bIns="0" rtlCol="0">
            <a:spAutoFit/>
          </a:bodyPr>
          <a:lstStyle/>
          <a:p>
            <a:pPr marL="12700">
              <a:spcBef>
                <a:spcPts val="100"/>
              </a:spcBef>
            </a:pPr>
            <a:r>
              <a:rPr lang="es-ES" sz="4800" b="1" dirty="0">
                <a:solidFill>
                  <a:srgbClr val="E12227"/>
                </a:solidFill>
              </a:rPr>
              <a:t>OBIETTIVI DEL CORSO</a:t>
            </a:r>
            <a:endParaRPr sz="4800" dirty="0">
              <a:solidFill>
                <a:srgbClr val="E12227"/>
              </a:solidFill>
            </a:endParaRPr>
          </a:p>
        </p:txBody>
      </p:sp>
      <p:sp>
        <p:nvSpPr>
          <p:cNvPr id="17" name="object 17"/>
          <p:cNvSpPr txBox="1"/>
          <p:nvPr/>
        </p:nvSpPr>
        <p:spPr>
          <a:xfrm>
            <a:off x="1105032" y="2628900"/>
            <a:ext cx="13081000" cy="444994"/>
          </a:xfrm>
          <a:prstGeom prst="rect">
            <a:avLst/>
          </a:prstGeom>
        </p:spPr>
        <p:txBody>
          <a:bodyPr vert="horz" wrap="square" lIns="0" tIns="13970" rIns="0" bIns="0" rtlCol="0">
            <a:spAutoFit/>
          </a:bodyPr>
          <a:lstStyle/>
          <a:p>
            <a:pPr algn="just"/>
            <a:r>
              <a:rPr lang="en-GB" sz="28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Alla</a:t>
            </a:r>
            <a:r>
              <a:rPr lang="en-GB"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fine del modulo </a:t>
            </a:r>
            <a:r>
              <a:rPr lang="en-GB" sz="28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sarà</a:t>
            </a:r>
            <a:r>
              <a:rPr lang="en-GB"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a:t>
            </a:r>
            <a:r>
              <a:rPr lang="en-GB" sz="28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possibile</a:t>
            </a:r>
            <a:endParaRPr lang="en-GB"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3"/>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4"/>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8" name="object 4">
            <a:extLst>
              <a:ext uri="{FF2B5EF4-FFF2-40B4-BE49-F238E27FC236}">
                <a16:creationId xmlns:a16="http://schemas.microsoft.com/office/drawing/2014/main" id="{8F9E0F54-1F8C-46EB-9848-8D716F9E695C}"/>
              </a:ext>
            </a:extLst>
          </p:cNvPr>
          <p:cNvSpPr/>
          <p:nvPr/>
        </p:nvSpPr>
        <p:spPr>
          <a:xfrm rot="16200000">
            <a:off x="1078978" y="4841093"/>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4">
            <a:extLst>
              <a:ext uri="{FF2B5EF4-FFF2-40B4-BE49-F238E27FC236}">
                <a16:creationId xmlns:a16="http://schemas.microsoft.com/office/drawing/2014/main" id="{EB7856EA-3BCB-4284-8307-A02405ECB9AA}"/>
              </a:ext>
            </a:extLst>
          </p:cNvPr>
          <p:cNvSpPr/>
          <p:nvPr/>
        </p:nvSpPr>
        <p:spPr>
          <a:xfrm rot="16200000">
            <a:off x="1078978" y="5922464"/>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4">
            <a:extLst>
              <a:ext uri="{FF2B5EF4-FFF2-40B4-BE49-F238E27FC236}">
                <a16:creationId xmlns:a16="http://schemas.microsoft.com/office/drawing/2014/main" id="{8C048760-2215-47FF-98AE-D2506BBD665E}"/>
              </a:ext>
            </a:extLst>
          </p:cNvPr>
          <p:cNvSpPr/>
          <p:nvPr/>
        </p:nvSpPr>
        <p:spPr>
          <a:xfrm rot="16200000">
            <a:off x="1078978" y="716442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5" name="TextBox 8">
            <a:extLst>
              <a:ext uri="{FF2B5EF4-FFF2-40B4-BE49-F238E27FC236}">
                <a16:creationId xmlns:a16="http://schemas.microsoft.com/office/drawing/2014/main" id="{494C9F60-B899-4229-BE66-52A19C9BF537}"/>
              </a:ext>
            </a:extLst>
          </p:cNvPr>
          <p:cNvSpPr txBox="1"/>
          <p:nvPr/>
        </p:nvSpPr>
        <p:spPr>
          <a:xfrm>
            <a:off x="1637071" y="3614817"/>
            <a:ext cx="5124925" cy="461665"/>
          </a:xfrm>
          <a:prstGeom prst="rect">
            <a:avLst/>
          </a:prstGeom>
          <a:noFill/>
        </p:spPr>
        <p:txBody>
          <a:bodyPr wrap="square" lIns="108000" rIns="108000" rtlCol="0">
            <a:spAutoFit/>
          </a:bodyPr>
          <a:lstStyle/>
          <a:p>
            <a:r>
              <a:rPr lang="en-US" altLang="ko-KR" sz="2400" b="1" dirty="0" err="1">
                <a:solidFill>
                  <a:srgbClr val="243255"/>
                </a:solidFill>
                <a:cs typeface="Arial" pitchFamily="34" charset="0"/>
              </a:rPr>
              <a:t>Identificare</a:t>
            </a:r>
            <a:r>
              <a:rPr lang="en-US" altLang="ko-KR" sz="2400" b="1" dirty="0">
                <a:solidFill>
                  <a:srgbClr val="243255"/>
                </a:solidFill>
                <a:cs typeface="Arial" pitchFamily="34" charset="0"/>
              </a:rPr>
              <a:t> la </a:t>
            </a:r>
            <a:r>
              <a:rPr lang="en-US" altLang="ko-KR" sz="2400" b="1" dirty="0" err="1">
                <a:solidFill>
                  <a:srgbClr val="243255"/>
                </a:solidFill>
                <a:cs typeface="Arial" pitchFamily="34" charset="0"/>
              </a:rPr>
              <a:t>flessibilità</a:t>
            </a:r>
            <a:r>
              <a:rPr lang="en-US" altLang="ko-KR" sz="2400" b="1" dirty="0">
                <a:solidFill>
                  <a:srgbClr val="243255"/>
                </a:solidFill>
                <a:cs typeface="Arial" pitchFamily="34" charset="0"/>
              </a:rPr>
              <a:t> </a:t>
            </a:r>
            <a:r>
              <a:rPr lang="en-US" altLang="ko-KR" sz="2400" b="1" dirty="0" err="1">
                <a:solidFill>
                  <a:srgbClr val="243255"/>
                </a:solidFill>
                <a:cs typeface="Arial" pitchFamily="34" charset="0"/>
              </a:rPr>
              <a:t>cognitiva</a:t>
            </a:r>
            <a:endParaRPr lang="ko-KR" altLang="en-US" sz="2400" b="1" dirty="0">
              <a:solidFill>
                <a:srgbClr val="243255"/>
              </a:solidFill>
              <a:cs typeface="Arial" pitchFamily="34" charset="0"/>
            </a:endParaRPr>
          </a:p>
        </p:txBody>
      </p:sp>
      <p:sp>
        <p:nvSpPr>
          <p:cNvPr id="37" name="TextBox 8">
            <a:extLst>
              <a:ext uri="{FF2B5EF4-FFF2-40B4-BE49-F238E27FC236}">
                <a16:creationId xmlns:a16="http://schemas.microsoft.com/office/drawing/2014/main" id="{CAAA617F-02D8-4BEB-B5A9-29F73C53E850}"/>
              </a:ext>
            </a:extLst>
          </p:cNvPr>
          <p:cNvSpPr txBox="1"/>
          <p:nvPr/>
        </p:nvSpPr>
        <p:spPr>
          <a:xfrm>
            <a:off x="1639529" y="4731318"/>
            <a:ext cx="14057671" cy="461665"/>
          </a:xfrm>
          <a:prstGeom prst="rect">
            <a:avLst/>
          </a:prstGeom>
          <a:noFill/>
        </p:spPr>
        <p:txBody>
          <a:bodyPr wrap="square" lIns="108000" rIns="108000" rtlCol="0">
            <a:spAutoFit/>
          </a:bodyPr>
          <a:lstStyle/>
          <a:p>
            <a:r>
              <a:rPr lang="en-US" altLang="ko-KR" sz="2400" b="1" dirty="0" err="1">
                <a:solidFill>
                  <a:srgbClr val="243255"/>
                </a:solidFill>
                <a:cs typeface="Arial" pitchFamily="34" charset="0"/>
              </a:rPr>
              <a:t>Riconoscere</a:t>
            </a:r>
            <a:r>
              <a:rPr lang="en-US" altLang="ko-KR" sz="2400" b="1" dirty="0">
                <a:solidFill>
                  <a:srgbClr val="243255"/>
                </a:solidFill>
                <a:cs typeface="Arial" pitchFamily="34" charset="0"/>
              </a:rPr>
              <a:t> il </a:t>
            </a:r>
            <a:r>
              <a:rPr lang="en-US" altLang="ko-KR" sz="2400" b="1" dirty="0" err="1">
                <a:solidFill>
                  <a:srgbClr val="243255"/>
                </a:solidFill>
                <a:cs typeface="Arial" pitchFamily="34" charset="0"/>
              </a:rPr>
              <a:t>ruolo</a:t>
            </a:r>
            <a:r>
              <a:rPr lang="en-US" altLang="ko-KR" sz="2400" b="1" dirty="0">
                <a:solidFill>
                  <a:srgbClr val="243255"/>
                </a:solidFill>
                <a:cs typeface="Arial" pitchFamily="34" charset="0"/>
              </a:rPr>
              <a:t> e </a:t>
            </a:r>
            <a:r>
              <a:rPr lang="en-US" altLang="ko-KR" sz="2400" b="1" dirty="0" err="1">
                <a:solidFill>
                  <a:srgbClr val="243255"/>
                </a:solidFill>
                <a:cs typeface="Arial" pitchFamily="34" charset="0"/>
              </a:rPr>
              <a:t>l’importanza</a:t>
            </a:r>
            <a:r>
              <a:rPr lang="en-US" altLang="ko-KR" sz="2400" b="1" dirty="0">
                <a:solidFill>
                  <a:srgbClr val="243255"/>
                </a:solidFill>
                <a:cs typeface="Arial" pitchFamily="34" charset="0"/>
              </a:rPr>
              <a:t> </a:t>
            </a:r>
            <a:r>
              <a:rPr lang="en-US" altLang="ko-KR" sz="2400" b="1" dirty="0" err="1">
                <a:solidFill>
                  <a:srgbClr val="243255"/>
                </a:solidFill>
                <a:cs typeface="Arial" pitchFamily="34" charset="0"/>
              </a:rPr>
              <a:t>della</a:t>
            </a:r>
            <a:r>
              <a:rPr lang="en-US" altLang="ko-KR" sz="2400" b="1" dirty="0">
                <a:solidFill>
                  <a:srgbClr val="243255"/>
                </a:solidFill>
                <a:cs typeface="Arial" pitchFamily="34" charset="0"/>
              </a:rPr>
              <a:t> </a:t>
            </a:r>
            <a:r>
              <a:rPr lang="en-US" altLang="ko-KR" sz="2400" b="1" dirty="0" err="1">
                <a:solidFill>
                  <a:srgbClr val="243255"/>
                </a:solidFill>
                <a:cs typeface="Arial" pitchFamily="34" charset="0"/>
              </a:rPr>
              <a:t>flessibilità</a:t>
            </a:r>
            <a:r>
              <a:rPr lang="en-US" altLang="ko-KR" sz="2400" b="1" dirty="0">
                <a:solidFill>
                  <a:srgbClr val="243255"/>
                </a:solidFill>
                <a:cs typeface="Arial" pitchFamily="34" charset="0"/>
              </a:rPr>
              <a:t> cognitive come </a:t>
            </a:r>
            <a:r>
              <a:rPr lang="en-US" altLang="ko-KR" sz="2400" b="1" dirty="0" err="1">
                <a:solidFill>
                  <a:srgbClr val="243255"/>
                </a:solidFill>
                <a:cs typeface="Arial" pitchFamily="34" charset="0"/>
              </a:rPr>
              <a:t>competenza</a:t>
            </a:r>
            <a:r>
              <a:rPr lang="en-US" altLang="ko-KR" sz="2400" b="1" dirty="0">
                <a:solidFill>
                  <a:srgbClr val="243255"/>
                </a:solidFill>
                <a:cs typeface="Arial" pitchFamily="34" charset="0"/>
              </a:rPr>
              <a:t> per il </a:t>
            </a:r>
            <a:r>
              <a:rPr lang="en-US" altLang="ko-KR" sz="2400" b="1" dirty="0" err="1">
                <a:solidFill>
                  <a:srgbClr val="243255"/>
                </a:solidFill>
                <a:cs typeface="Arial" pitchFamily="34" charset="0"/>
              </a:rPr>
              <a:t>futuro</a:t>
            </a:r>
            <a:r>
              <a:rPr lang="en-US" altLang="ko-KR" sz="2400" b="1" dirty="0">
                <a:solidFill>
                  <a:srgbClr val="243255"/>
                </a:solidFill>
                <a:cs typeface="Arial" pitchFamily="34" charset="0"/>
              </a:rPr>
              <a:t> </a:t>
            </a:r>
            <a:endParaRPr lang="ko-KR" altLang="en-US" sz="2400" b="1" dirty="0">
              <a:solidFill>
                <a:srgbClr val="243255"/>
              </a:solidFill>
              <a:cs typeface="Arial" pitchFamily="34" charset="0"/>
            </a:endParaRPr>
          </a:p>
        </p:txBody>
      </p:sp>
      <p:sp>
        <p:nvSpPr>
          <p:cNvPr id="41" name="TextBox 8">
            <a:extLst>
              <a:ext uri="{FF2B5EF4-FFF2-40B4-BE49-F238E27FC236}">
                <a16:creationId xmlns:a16="http://schemas.microsoft.com/office/drawing/2014/main" id="{D30CFFC9-0910-4AEB-ACCE-4FB39BBB51EE}"/>
              </a:ext>
            </a:extLst>
          </p:cNvPr>
          <p:cNvSpPr txBox="1"/>
          <p:nvPr/>
        </p:nvSpPr>
        <p:spPr>
          <a:xfrm>
            <a:off x="1676400" y="6975103"/>
            <a:ext cx="14057671" cy="461665"/>
          </a:xfrm>
          <a:prstGeom prst="rect">
            <a:avLst/>
          </a:prstGeom>
          <a:noFill/>
        </p:spPr>
        <p:txBody>
          <a:bodyPr wrap="square" lIns="108000" rIns="108000" rtlCol="0">
            <a:spAutoFit/>
          </a:bodyPr>
          <a:lstStyle/>
          <a:p>
            <a:r>
              <a:rPr lang="en-US" altLang="ko-KR" sz="2400" b="1" dirty="0" err="1">
                <a:solidFill>
                  <a:srgbClr val="243255"/>
                </a:solidFill>
                <a:cs typeface="Arial" pitchFamily="34" charset="0"/>
              </a:rPr>
              <a:t>Conoscere</a:t>
            </a:r>
            <a:r>
              <a:rPr lang="en-US" altLang="ko-KR" sz="2400" b="1" dirty="0">
                <a:solidFill>
                  <a:srgbClr val="243255"/>
                </a:solidFill>
                <a:cs typeface="Arial" pitchFamily="34" charset="0"/>
              </a:rPr>
              <a:t> e </a:t>
            </a:r>
            <a:r>
              <a:rPr lang="en-US" altLang="ko-KR" sz="2400" b="1" dirty="0" err="1">
                <a:solidFill>
                  <a:srgbClr val="243255"/>
                </a:solidFill>
                <a:cs typeface="Arial" pitchFamily="34" charset="0"/>
              </a:rPr>
              <a:t>applicare</a:t>
            </a:r>
            <a:r>
              <a:rPr lang="en-US" altLang="ko-KR" sz="2400" b="1" dirty="0">
                <a:solidFill>
                  <a:srgbClr val="243255"/>
                </a:solidFill>
                <a:cs typeface="Arial" pitchFamily="34" charset="0"/>
              </a:rPr>
              <a:t> le </a:t>
            </a:r>
            <a:r>
              <a:rPr lang="en-US" altLang="ko-KR" sz="2400" b="1" dirty="0" err="1">
                <a:solidFill>
                  <a:srgbClr val="243255"/>
                </a:solidFill>
                <a:cs typeface="Arial" pitchFamily="34" charset="0"/>
              </a:rPr>
              <a:t>tecniche</a:t>
            </a:r>
            <a:r>
              <a:rPr lang="en-US" altLang="ko-KR" sz="2400" b="1" dirty="0">
                <a:solidFill>
                  <a:srgbClr val="243255"/>
                </a:solidFill>
                <a:cs typeface="Arial" pitchFamily="34" charset="0"/>
              </a:rPr>
              <a:t> volte al </a:t>
            </a:r>
            <a:r>
              <a:rPr lang="en-US" altLang="ko-KR" sz="2400" b="1" dirty="0" err="1">
                <a:solidFill>
                  <a:srgbClr val="243255"/>
                </a:solidFill>
                <a:cs typeface="Arial" pitchFamily="34" charset="0"/>
              </a:rPr>
              <a:t>miglioramento</a:t>
            </a:r>
            <a:r>
              <a:rPr lang="en-US" altLang="ko-KR" sz="2400" b="1" dirty="0">
                <a:solidFill>
                  <a:srgbClr val="243255"/>
                </a:solidFill>
                <a:cs typeface="Arial" pitchFamily="34" charset="0"/>
              </a:rPr>
              <a:t> </a:t>
            </a:r>
            <a:r>
              <a:rPr lang="en-US" altLang="ko-KR" sz="2400" b="1" dirty="0" err="1">
                <a:solidFill>
                  <a:srgbClr val="243255"/>
                </a:solidFill>
                <a:cs typeface="Arial" pitchFamily="34" charset="0"/>
              </a:rPr>
              <a:t>della</a:t>
            </a:r>
            <a:r>
              <a:rPr lang="en-US" altLang="ko-KR" sz="2400" b="1" dirty="0">
                <a:solidFill>
                  <a:srgbClr val="243255"/>
                </a:solidFill>
                <a:cs typeface="Arial" pitchFamily="34" charset="0"/>
              </a:rPr>
              <a:t> </a:t>
            </a:r>
            <a:r>
              <a:rPr lang="en-US" altLang="ko-KR" sz="2400" b="1" dirty="0" err="1">
                <a:solidFill>
                  <a:srgbClr val="243255"/>
                </a:solidFill>
                <a:cs typeface="Arial" pitchFamily="34" charset="0"/>
              </a:rPr>
              <a:t>flessibilità</a:t>
            </a:r>
            <a:r>
              <a:rPr lang="en-US" altLang="ko-KR" sz="2400" b="1" dirty="0">
                <a:solidFill>
                  <a:srgbClr val="243255"/>
                </a:solidFill>
                <a:cs typeface="Arial" pitchFamily="34" charset="0"/>
              </a:rPr>
              <a:t> </a:t>
            </a:r>
            <a:r>
              <a:rPr lang="en-US" altLang="ko-KR" sz="2400" b="1" dirty="0" err="1">
                <a:solidFill>
                  <a:srgbClr val="243255"/>
                </a:solidFill>
                <a:cs typeface="Arial" pitchFamily="34" charset="0"/>
              </a:rPr>
              <a:t>cognitiva</a:t>
            </a:r>
            <a:endParaRPr lang="ko-KR" altLang="en-US" sz="2400" b="1" dirty="0">
              <a:solidFill>
                <a:srgbClr val="243255"/>
              </a:solidFill>
              <a:cs typeface="Arial" pitchFamily="34" charset="0"/>
            </a:endParaRPr>
          </a:p>
        </p:txBody>
      </p:sp>
      <p:sp>
        <p:nvSpPr>
          <p:cNvPr id="43" name="TextBox 8">
            <a:extLst>
              <a:ext uri="{FF2B5EF4-FFF2-40B4-BE49-F238E27FC236}">
                <a16:creationId xmlns:a16="http://schemas.microsoft.com/office/drawing/2014/main" id="{296E3461-3EE8-4F02-A473-DBC09AFF5FAF}"/>
              </a:ext>
            </a:extLst>
          </p:cNvPr>
          <p:cNvSpPr txBox="1"/>
          <p:nvPr/>
        </p:nvSpPr>
        <p:spPr>
          <a:xfrm>
            <a:off x="1639529" y="5813003"/>
            <a:ext cx="12076471" cy="461665"/>
          </a:xfrm>
          <a:prstGeom prst="rect">
            <a:avLst/>
          </a:prstGeom>
          <a:noFill/>
        </p:spPr>
        <p:txBody>
          <a:bodyPr wrap="square" lIns="108000" rIns="108000" rtlCol="0">
            <a:spAutoFit/>
          </a:bodyPr>
          <a:lstStyle/>
          <a:p>
            <a:r>
              <a:rPr lang="en-US" altLang="ko-KR" sz="2400" b="1" dirty="0" err="1">
                <a:solidFill>
                  <a:srgbClr val="243255"/>
                </a:solidFill>
                <a:cs typeface="Arial" pitchFamily="34" charset="0"/>
              </a:rPr>
              <a:t>Riconoscere</a:t>
            </a:r>
            <a:r>
              <a:rPr lang="en-US" altLang="ko-KR" sz="2400" b="1" dirty="0">
                <a:solidFill>
                  <a:srgbClr val="243255"/>
                </a:solidFill>
                <a:cs typeface="Arial" pitchFamily="34" charset="0"/>
              </a:rPr>
              <a:t> e </a:t>
            </a:r>
            <a:r>
              <a:rPr lang="en-US" altLang="ko-KR" sz="2400" b="1" dirty="0" err="1">
                <a:solidFill>
                  <a:srgbClr val="243255"/>
                </a:solidFill>
                <a:cs typeface="Arial" pitchFamily="34" charset="0"/>
              </a:rPr>
              <a:t>utilizzare</a:t>
            </a:r>
            <a:r>
              <a:rPr lang="en-US" altLang="ko-KR" sz="2400" b="1" dirty="0">
                <a:solidFill>
                  <a:srgbClr val="243255"/>
                </a:solidFill>
                <a:cs typeface="Arial" pitchFamily="34" charset="0"/>
              </a:rPr>
              <a:t> </a:t>
            </a:r>
            <a:r>
              <a:rPr lang="en-US" altLang="ko-KR" sz="2400" b="1" dirty="0" err="1">
                <a:solidFill>
                  <a:srgbClr val="243255"/>
                </a:solidFill>
                <a:cs typeface="Arial" pitchFamily="34" charset="0"/>
              </a:rPr>
              <a:t>strumenti</a:t>
            </a:r>
            <a:r>
              <a:rPr lang="en-US" altLang="ko-KR" sz="2400" b="1" dirty="0">
                <a:solidFill>
                  <a:srgbClr val="243255"/>
                </a:solidFill>
                <a:cs typeface="Arial" pitchFamily="34" charset="0"/>
              </a:rPr>
              <a:t> per </a:t>
            </a:r>
            <a:r>
              <a:rPr lang="en-US" altLang="ko-KR" sz="2400" b="1" dirty="0" err="1">
                <a:solidFill>
                  <a:srgbClr val="243255"/>
                </a:solidFill>
                <a:cs typeface="Arial" pitchFamily="34" charset="0"/>
              </a:rPr>
              <a:t>valutare</a:t>
            </a:r>
            <a:r>
              <a:rPr lang="en-US" altLang="ko-KR" sz="2400" b="1" dirty="0">
                <a:solidFill>
                  <a:srgbClr val="243255"/>
                </a:solidFill>
                <a:cs typeface="Arial" pitchFamily="34" charset="0"/>
              </a:rPr>
              <a:t> la </a:t>
            </a:r>
            <a:r>
              <a:rPr lang="en-US" altLang="ko-KR" sz="2400" b="1" dirty="0" err="1">
                <a:solidFill>
                  <a:srgbClr val="243255"/>
                </a:solidFill>
                <a:cs typeface="Arial" pitchFamily="34" charset="0"/>
              </a:rPr>
              <a:t>flessibilità</a:t>
            </a:r>
            <a:r>
              <a:rPr lang="en-US" altLang="ko-KR" sz="2400" b="1" dirty="0">
                <a:solidFill>
                  <a:srgbClr val="243255"/>
                </a:solidFill>
                <a:cs typeface="Arial" pitchFamily="34" charset="0"/>
              </a:rPr>
              <a:t> </a:t>
            </a:r>
            <a:r>
              <a:rPr lang="en-US" altLang="ko-KR" sz="2400" b="1" dirty="0" err="1">
                <a:solidFill>
                  <a:srgbClr val="243255"/>
                </a:solidFill>
                <a:cs typeface="Arial" pitchFamily="34" charset="0"/>
              </a:rPr>
              <a:t>cognitiva</a:t>
            </a:r>
            <a:endParaRPr lang="ko-KR" altLang="en-US" sz="2400" b="1" dirty="0">
              <a:solidFill>
                <a:srgbClr val="243255"/>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35"/>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28"/>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37"/>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29"/>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1000"/>
                                  </p:stCondLst>
                                  <p:childTnLst>
                                    <p:set>
                                      <p:cBhvr>
                                        <p:cTn id="24" dur="1" fill="hold">
                                          <p:stCondLst>
                                            <p:cond delay="0"/>
                                          </p:stCondLst>
                                        </p:cTn>
                                        <p:tgtEl>
                                          <p:spTgt spid="43"/>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grpId="0" nodeType="afterEffect">
                                  <p:stCondLst>
                                    <p:cond delay="1000"/>
                                  </p:stCondLst>
                                  <p:childTnLst>
                                    <p:set>
                                      <p:cBhvr>
                                        <p:cTn id="27" dur="1" fill="hold">
                                          <p:stCondLst>
                                            <p:cond delay="0"/>
                                          </p:stCondLst>
                                        </p:cTn>
                                        <p:tgtEl>
                                          <p:spTgt spid="33"/>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grpId="0" nodeType="afterEffect">
                                  <p:stCondLst>
                                    <p:cond delay="100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28" grpId="0" animBg="1"/>
      <p:bldP spid="29" grpId="0" animBg="1"/>
      <p:bldP spid="33" grpId="0" animBg="1"/>
      <p:bldP spid="35" grpId="0"/>
      <p:bldP spid="37" grpId="0"/>
      <p:bldP spid="41"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3844744" cy="629660"/>
          </a:xfrm>
          <a:prstGeom prst="rect">
            <a:avLst/>
          </a:prstGeom>
        </p:spPr>
        <p:txBody>
          <a:bodyPr vert="horz" wrap="square" lIns="0" tIns="13970" rIns="0" bIns="0" rtlCol="0">
            <a:spAutoFit/>
          </a:bodyPr>
          <a:lstStyle/>
          <a:p>
            <a:pPr marL="12700">
              <a:lnSpc>
                <a:spcPct val="100000"/>
              </a:lnSpc>
              <a:spcBef>
                <a:spcPts val="110"/>
              </a:spcBef>
            </a:pPr>
            <a:r>
              <a:rPr lang="es-ES" sz="4000" b="1" spc="50" dirty="0" err="1">
                <a:solidFill>
                  <a:srgbClr val="243255"/>
                </a:solidFill>
                <a:cs typeface="Tahoma"/>
              </a:rPr>
              <a:t>Misurare</a:t>
            </a:r>
            <a:r>
              <a:rPr lang="es-ES" sz="4000" b="1" spc="50" dirty="0">
                <a:solidFill>
                  <a:srgbClr val="243255"/>
                </a:solidFill>
                <a:cs typeface="Tahoma"/>
              </a:rPr>
              <a:t> la </a:t>
            </a:r>
            <a:r>
              <a:rPr lang="es-ES" sz="4000" b="1" spc="50" dirty="0" err="1">
                <a:solidFill>
                  <a:srgbClr val="243255"/>
                </a:solidFill>
                <a:cs typeface="Tahoma"/>
              </a:rPr>
              <a:t>flessibilità</a:t>
            </a:r>
            <a:r>
              <a:rPr lang="es-ES" sz="4000" b="1" spc="50" dirty="0">
                <a:solidFill>
                  <a:srgbClr val="243255"/>
                </a:solidFill>
                <a:cs typeface="Tahoma"/>
              </a:rPr>
              <a:t> cognitiva: </a:t>
            </a:r>
            <a:r>
              <a:rPr lang="es-ES" sz="4000" b="1" spc="50" dirty="0" err="1">
                <a:solidFill>
                  <a:srgbClr val="243255"/>
                </a:solidFill>
                <a:cs typeface="Tahoma"/>
              </a:rPr>
              <a:t>metodo</a:t>
            </a:r>
            <a:r>
              <a:rPr lang="es-ES" sz="4000" b="1" spc="50" dirty="0">
                <a:solidFill>
                  <a:srgbClr val="243255"/>
                </a:solidFill>
                <a:cs typeface="Tahoma"/>
              </a:rPr>
              <a:t> non </a:t>
            </a:r>
            <a:r>
              <a:rPr lang="es-ES" sz="4000" b="1" spc="50" dirty="0" err="1">
                <a:solidFill>
                  <a:srgbClr val="243255"/>
                </a:solidFill>
                <a:cs typeface="Tahoma"/>
              </a:rPr>
              <a:t>sperimentale</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2781300"/>
            <a:ext cx="16054544" cy="5816977"/>
          </a:xfrm>
          <a:prstGeom prst="rect">
            <a:avLst/>
          </a:prstGeom>
          <a:noFill/>
        </p:spPr>
        <p:txBody>
          <a:bodyPr wrap="square" rtlCol="0">
            <a:spAutoFit/>
          </a:bodyPr>
          <a:lstStyle/>
          <a:p>
            <a:pPr fontAlgn="base">
              <a:spcAft>
                <a:spcPts val="600"/>
              </a:spcAft>
            </a:pPr>
            <a:r>
              <a:rPr lang="en-GB" sz="2600" dirty="0"/>
              <a:t>Test non </a:t>
            </a:r>
            <a:r>
              <a:rPr lang="en-GB" sz="2600" dirty="0" err="1"/>
              <a:t>sperimentali</a:t>
            </a:r>
            <a:endParaRPr lang="en-GB" sz="2600" dirty="0"/>
          </a:p>
          <a:p>
            <a:pPr marL="457200" indent="-457200" fontAlgn="base">
              <a:spcAft>
                <a:spcPts val="600"/>
              </a:spcAft>
              <a:buFont typeface="Arial" panose="020B0604020202020204" pitchFamily="34" charset="0"/>
              <a:buChar char="•"/>
            </a:pPr>
            <a:r>
              <a:rPr lang="en-GB" sz="2600" dirty="0"/>
              <a:t>Il </a:t>
            </a:r>
            <a:r>
              <a:rPr lang="en-GB" sz="2600" dirty="0" err="1"/>
              <a:t>questionario</a:t>
            </a:r>
            <a:r>
              <a:rPr lang="en-GB" sz="2600" dirty="0"/>
              <a:t> </a:t>
            </a:r>
            <a:r>
              <a:rPr lang="en-GB" sz="2600" dirty="0" err="1"/>
              <a:t>sul</a:t>
            </a:r>
            <a:r>
              <a:rPr lang="en-GB" sz="2600" dirty="0"/>
              <a:t> </a:t>
            </a:r>
            <a:r>
              <a:rPr lang="en-GB" sz="2600" dirty="0" err="1"/>
              <a:t>controllo</a:t>
            </a:r>
            <a:r>
              <a:rPr lang="en-GB" sz="2600" dirty="0"/>
              <a:t> </a:t>
            </a:r>
            <a:r>
              <a:rPr lang="en-GB" sz="2600" dirty="0" err="1"/>
              <a:t>cognitivo</a:t>
            </a:r>
            <a:r>
              <a:rPr lang="en-GB" sz="2600" dirty="0"/>
              <a:t> e la </a:t>
            </a:r>
            <a:r>
              <a:rPr lang="en-GB" sz="2600" dirty="0" err="1"/>
              <a:t>flessibilità</a:t>
            </a:r>
            <a:r>
              <a:rPr lang="en-GB" sz="2600" dirty="0"/>
              <a:t> (</a:t>
            </a:r>
            <a:r>
              <a:rPr lang="en-GB" sz="2600" dirty="0" err="1"/>
              <a:t>Gabrys</a:t>
            </a:r>
            <a:r>
              <a:rPr lang="en-GB" sz="2600" dirty="0"/>
              <a:t> et al., 2018)  </a:t>
            </a:r>
          </a:p>
          <a:p>
            <a:pPr marL="914400" lvl="1" indent="-457200" fontAlgn="base">
              <a:spcAft>
                <a:spcPts val="600"/>
              </a:spcAft>
              <a:buFont typeface="Arial" panose="020B0604020202020204" pitchFamily="34" charset="0"/>
              <a:buChar char="•"/>
            </a:pPr>
            <a:r>
              <a:rPr lang="en-GB" sz="2600" dirty="0" err="1"/>
              <a:t>Basato</a:t>
            </a:r>
            <a:r>
              <a:rPr lang="en-GB" sz="2600" dirty="0"/>
              <a:t> </a:t>
            </a:r>
            <a:r>
              <a:rPr lang="en-GB" sz="2600" dirty="0" err="1"/>
              <a:t>sull'autovalutazione</a:t>
            </a:r>
            <a:r>
              <a:rPr lang="en-GB" sz="2600" dirty="0"/>
              <a:t> di </a:t>
            </a:r>
            <a:r>
              <a:rPr lang="en-GB" sz="2600" dirty="0" err="1"/>
              <a:t>affermazioni</a:t>
            </a:r>
            <a:r>
              <a:rPr lang="en-GB" sz="2600" dirty="0"/>
              <a:t>, come "Mi </a:t>
            </a:r>
            <a:r>
              <a:rPr lang="en-GB" sz="2600" dirty="0" err="1"/>
              <a:t>faccio</a:t>
            </a:r>
            <a:r>
              <a:rPr lang="en-GB" sz="2600" dirty="0"/>
              <a:t> </a:t>
            </a:r>
            <a:r>
              <a:rPr lang="en-GB" sz="2600" dirty="0" err="1"/>
              <a:t>distrarre</a:t>
            </a:r>
            <a:r>
              <a:rPr lang="en-GB" sz="2600" dirty="0"/>
              <a:t> </a:t>
            </a:r>
            <a:r>
              <a:rPr lang="en-GB" sz="2600" dirty="0" err="1"/>
              <a:t>facilmente</a:t>
            </a:r>
            <a:r>
              <a:rPr lang="en-GB" sz="2600" dirty="0"/>
              <a:t> da </a:t>
            </a:r>
            <a:r>
              <a:rPr lang="en-GB" sz="2600" dirty="0" err="1"/>
              <a:t>pensieri</a:t>
            </a:r>
            <a:r>
              <a:rPr lang="en-GB" sz="2600" dirty="0"/>
              <a:t> o </a:t>
            </a:r>
            <a:r>
              <a:rPr lang="en-GB" sz="2600" dirty="0" err="1"/>
              <a:t>sentimenti</a:t>
            </a:r>
            <a:r>
              <a:rPr lang="en-GB" sz="2600" dirty="0"/>
              <a:t> </a:t>
            </a:r>
            <a:r>
              <a:rPr lang="en-GB" sz="2600" dirty="0" err="1"/>
              <a:t>sconvolgenti</a:t>
            </a:r>
            <a:r>
              <a:rPr lang="en-GB" sz="2600" dirty="0"/>
              <a:t>", "</a:t>
            </a:r>
            <a:r>
              <a:rPr lang="en-GB" sz="2600" dirty="0" err="1"/>
              <a:t>Valuto</a:t>
            </a:r>
            <a:r>
              <a:rPr lang="en-GB" sz="2600" dirty="0"/>
              <a:t> le </a:t>
            </a:r>
            <a:r>
              <a:rPr lang="en-GB" sz="2600" dirty="0" err="1"/>
              <a:t>mie</a:t>
            </a:r>
            <a:r>
              <a:rPr lang="en-GB" sz="2600" dirty="0"/>
              <a:t> </a:t>
            </a:r>
            <a:r>
              <a:rPr lang="en-GB" sz="2600" dirty="0" err="1"/>
              <a:t>opzioni</a:t>
            </a:r>
            <a:r>
              <a:rPr lang="en-GB" sz="2600" dirty="0"/>
              <a:t> prima di </a:t>
            </a:r>
            <a:r>
              <a:rPr lang="en-GB" sz="2600" dirty="0" err="1"/>
              <a:t>scegliere</a:t>
            </a:r>
            <a:r>
              <a:rPr lang="en-GB" sz="2600" dirty="0"/>
              <a:t> come </a:t>
            </a:r>
            <a:r>
              <a:rPr lang="en-GB" sz="2600" dirty="0" err="1"/>
              <a:t>agire</a:t>
            </a:r>
            <a:r>
              <a:rPr lang="en-GB" sz="2600" dirty="0"/>
              <a:t>", "</a:t>
            </a:r>
            <a:r>
              <a:rPr lang="en-GB" sz="2600" dirty="0" err="1"/>
              <a:t>È</a:t>
            </a:r>
            <a:r>
              <a:rPr lang="en-GB" sz="2600" dirty="0"/>
              <a:t> difficile per me </a:t>
            </a:r>
            <a:r>
              <a:rPr lang="en-GB" sz="2600" dirty="0" err="1"/>
              <a:t>spostare</a:t>
            </a:r>
            <a:r>
              <a:rPr lang="en-GB" sz="2600" dirty="0"/>
              <a:t> la </a:t>
            </a:r>
            <a:r>
              <a:rPr lang="en-GB" sz="2600" dirty="0" err="1"/>
              <a:t>mia</a:t>
            </a:r>
            <a:r>
              <a:rPr lang="en-GB" sz="2600" dirty="0"/>
              <a:t> </a:t>
            </a:r>
            <a:r>
              <a:rPr lang="en-GB" sz="2600" dirty="0" err="1"/>
              <a:t>attenzione</a:t>
            </a:r>
            <a:r>
              <a:rPr lang="en-GB" sz="2600" dirty="0"/>
              <a:t> da </a:t>
            </a:r>
            <a:r>
              <a:rPr lang="en-GB" sz="2600" dirty="0" err="1"/>
              <a:t>pensieri</a:t>
            </a:r>
            <a:r>
              <a:rPr lang="en-GB" sz="2600" dirty="0"/>
              <a:t> o </a:t>
            </a:r>
            <a:r>
              <a:rPr lang="en-GB" sz="2600" dirty="0" err="1"/>
              <a:t>sentimenti</a:t>
            </a:r>
            <a:r>
              <a:rPr lang="en-GB" sz="2600" dirty="0"/>
              <a:t> </a:t>
            </a:r>
            <a:r>
              <a:rPr lang="en-GB" sz="2600" dirty="0" err="1"/>
              <a:t>negativi</a:t>
            </a:r>
            <a:r>
              <a:rPr lang="en-GB" sz="2600" dirty="0"/>
              <a:t>" </a:t>
            </a:r>
            <a:r>
              <a:rPr lang="en-GB" sz="2600" dirty="0" err="1"/>
              <a:t>ecc</a:t>
            </a:r>
            <a:r>
              <a:rPr lang="en-GB" sz="2600" dirty="0"/>
              <a:t>. </a:t>
            </a:r>
          </a:p>
          <a:p>
            <a:pPr marL="457200" indent="-457200" fontAlgn="base">
              <a:spcAft>
                <a:spcPts val="600"/>
              </a:spcAft>
              <a:buFont typeface="Arial" panose="020B0604020202020204" pitchFamily="34" charset="0"/>
              <a:buChar char="•"/>
            </a:pPr>
            <a:r>
              <a:rPr lang="en-GB" sz="2600" dirty="0"/>
              <a:t>La Scala di </a:t>
            </a:r>
            <a:r>
              <a:rPr lang="en-GB" sz="2600" dirty="0" err="1"/>
              <a:t>Flessibilità</a:t>
            </a:r>
            <a:r>
              <a:rPr lang="en-GB" sz="2600" dirty="0"/>
              <a:t> </a:t>
            </a:r>
            <a:r>
              <a:rPr lang="en-GB" sz="2600" dirty="0" err="1"/>
              <a:t>Cognitiva</a:t>
            </a:r>
            <a:r>
              <a:rPr lang="en-GB" sz="2600" dirty="0"/>
              <a:t> (CFS) (Chan et al., 2008)</a:t>
            </a:r>
          </a:p>
          <a:p>
            <a:pPr marL="914400" lvl="1" indent="-457200" fontAlgn="base">
              <a:spcAft>
                <a:spcPts val="600"/>
              </a:spcAft>
              <a:buFont typeface="Arial" panose="020B0604020202020204" pitchFamily="34" charset="0"/>
              <a:buChar char="•"/>
            </a:pPr>
            <a:r>
              <a:rPr lang="en-GB" sz="2600" dirty="0" err="1"/>
              <a:t>Basata</a:t>
            </a:r>
            <a:r>
              <a:rPr lang="en-GB" sz="2600" dirty="0"/>
              <a:t> </a:t>
            </a:r>
            <a:r>
              <a:rPr lang="en-GB" sz="2600" dirty="0" err="1"/>
              <a:t>sull'autovalutazione</a:t>
            </a:r>
            <a:r>
              <a:rPr lang="en-GB" sz="2600" dirty="0"/>
              <a:t> di </a:t>
            </a:r>
            <a:r>
              <a:rPr lang="en-GB" sz="2600" dirty="0" err="1"/>
              <a:t>affermazioni</a:t>
            </a:r>
            <a:r>
              <a:rPr lang="en-GB" sz="2600" dirty="0"/>
              <a:t>, come "</a:t>
            </a:r>
            <a:r>
              <a:rPr lang="en-GB" sz="2600" dirty="0" err="1"/>
              <a:t>Evito</a:t>
            </a:r>
            <a:r>
              <a:rPr lang="en-GB" sz="2600" dirty="0"/>
              <a:t> </a:t>
            </a:r>
            <a:r>
              <a:rPr lang="en-GB" sz="2600" dirty="0" err="1"/>
              <a:t>situazioni</a:t>
            </a:r>
            <a:r>
              <a:rPr lang="en-GB" sz="2600" dirty="0"/>
              <a:t> </a:t>
            </a:r>
            <a:r>
              <a:rPr lang="en-GB" sz="2600" dirty="0" err="1"/>
              <a:t>nuove</a:t>
            </a:r>
            <a:r>
              <a:rPr lang="en-GB" sz="2600" dirty="0"/>
              <a:t> e </a:t>
            </a:r>
            <a:r>
              <a:rPr lang="en-GB" sz="2600" dirty="0" err="1"/>
              <a:t>insolite</a:t>
            </a:r>
            <a:r>
              <a:rPr lang="en-GB" sz="2600" dirty="0"/>
              <a:t>", "Ho </a:t>
            </a:r>
            <a:r>
              <a:rPr lang="en-GB" sz="2600" dirty="0" err="1"/>
              <a:t>difficoltà</a:t>
            </a:r>
            <a:r>
              <a:rPr lang="en-GB" sz="2600" dirty="0"/>
              <a:t> a </a:t>
            </a:r>
            <a:r>
              <a:rPr lang="en-GB" sz="2600" dirty="0" err="1"/>
              <a:t>usare</a:t>
            </a:r>
            <a:r>
              <a:rPr lang="en-GB" sz="2600" dirty="0"/>
              <a:t> la </a:t>
            </a:r>
            <a:r>
              <a:rPr lang="en-GB" sz="2600" dirty="0" err="1"/>
              <a:t>mia</a:t>
            </a:r>
            <a:r>
              <a:rPr lang="en-GB" sz="2600" dirty="0"/>
              <a:t> </a:t>
            </a:r>
            <a:r>
              <a:rPr lang="en-GB" sz="2600" dirty="0" err="1"/>
              <a:t>conoscenza</a:t>
            </a:r>
            <a:r>
              <a:rPr lang="en-GB" sz="2600" dirty="0"/>
              <a:t> </a:t>
            </a:r>
            <a:r>
              <a:rPr lang="en-GB" sz="2600" dirty="0" err="1"/>
              <a:t>su</a:t>
            </a:r>
            <a:r>
              <a:rPr lang="en-GB" sz="2600" dirty="0"/>
              <a:t> un </a:t>
            </a:r>
            <a:r>
              <a:rPr lang="en-GB" sz="2600" dirty="0" err="1"/>
              <a:t>dato</a:t>
            </a:r>
            <a:r>
              <a:rPr lang="en-GB" sz="2600" dirty="0"/>
              <a:t> </a:t>
            </a:r>
            <a:r>
              <a:rPr lang="en-GB" sz="2600" dirty="0" err="1"/>
              <a:t>argomento</a:t>
            </a:r>
            <a:r>
              <a:rPr lang="en-GB" sz="2600" dirty="0"/>
              <a:t> in </a:t>
            </a:r>
            <a:r>
              <a:rPr lang="en-GB" sz="2600" dirty="0" err="1"/>
              <a:t>situazioni</a:t>
            </a:r>
            <a:r>
              <a:rPr lang="en-GB" sz="2600" dirty="0"/>
              <a:t> di vita </a:t>
            </a:r>
            <a:r>
              <a:rPr lang="en-GB" sz="2600" dirty="0" err="1"/>
              <a:t>reale</a:t>
            </a:r>
            <a:r>
              <a:rPr lang="en-GB" sz="2600" dirty="0"/>
              <a:t>" </a:t>
            </a:r>
            <a:r>
              <a:rPr lang="en-GB" sz="2600" dirty="0" err="1"/>
              <a:t>ecc</a:t>
            </a:r>
            <a:r>
              <a:rPr lang="en-GB" sz="2600" dirty="0"/>
              <a:t>. (</a:t>
            </a:r>
            <a:r>
              <a:rPr lang="en-GB" sz="2600" dirty="0" err="1"/>
              <a:t>alternativa</a:t>
            </a:r>
            <a:r>
              <a:rPr lang="en-GB" sz="2600" dirty="0"/>
              <a:t> </a:t>
            </a:r>
            <a:r>
              <a:rPr lang="en-GB" sz="2600" dirty="0" err="1"/>
              <a:t>alla</a:t>
            </a:r>
            <a:r>
              <a:rPr lang="en-GB" sz="2600" dirty="0"/>
              <a:t> </a:t>
            </a:r>
            <a:r>
              <a:rPr lang="en-GB" sz="2600" dirty="0" err="1"/>
              <a:t>precedente</a:t>
            </a:r>
            <a:r>
              <a:rPr lang="en-GB" sz="2600" dirty="0"/>
              <a:t>). </a:t>
            </a:r>
          </a:p>
          <a:p>
            <a:pPr fontAlgn="base">
              <a:spcAft>
                <a:spcPts val="600"/>
              </a:spcAft>
            </a:pPr>
            <a:r>
              <a:rPr lang="en-GB" sz="2600" dirty="0"/>
              <a:t>Test </a:t>
            </a:r>
            <a:r>
              <a:rPr lang="en-GB" sz="2600" dirty="0">
                <a:hlinkClick r:id="rId5"/>
              </a:rPr>
              <a:t>online</a:t>
            </a:r>
            <a:endParaRPr lang="en-GB" sz="2600" dirty="0"/>
          </a:p>
          <a:p>
            <a:pPr fontAlgn="base">
              <a:spcAft>
                <a:spcPts val="600"/>
              </a:spcAft>
            </a:pPr>
            <a:endParaRPr lang="en-GB" sz="2600" dirty="0"/>
          </a:p>
          <a:p>
            <a:pPr fontAlgn="base">
              <a:spcAft>
                <a:spcPts val="600"/>
              </a:spcAft>
            </a:pPr>
            <a:r>
              <a:rPr lang="en-GB" dirty="0"/>
              <a:t>* </a:t>
            </a:r>
            <a:r>
              <a:rPr lang="en-GB" dirty="0" err="1"/>
              <a:t>Gabrys</a:t>
            </a:r>
            <a:r>
              <a:rPr lang="en-GB" dirty="0"/>
              <a:t>, R. L., </a:t>
            </a:r>
            <a:r>
              <a:rPr lang="en-GB" dirty="0" err="1"/>
              <a:t>Tabri</a:t>
            </a:r>
            <a:r>
              <a:rPr lang="en-GB" dirty="0"/>
              <a:t>, N., </a:t>
            </a:r>
            <a:r>
              <a:rPr lang="en-GB" dirty="0" err="1"/>
              <a:t>Anisman</a:t>
            </a:r>
            <a:r>
              <a:rPr lang="en-GB" dirty="0"/>
              <a:t>, H., &amp; Matheson, K. (2018). Cognitive control and flexibility in the context of stress and depressive symptoms: The cognitive control and flexibility questionnaire. Frontiers in Psychology, 9, 2219.</a:t>
            </a:r>
          </a:p>
          <a:p>
            <a:pPr fontAlgn="base">
              <a:spcAft>
                <a:spcPts val="600"/>
              </a:spcAft>
            </a:pPr>
            <a:r>
              <a:rPr lang="en-GB" dirty="0"/>
              <a:t>* Chan, R. C., Shum, D., </a:t>
            </a:r>
            <a:r>
              <a:rPr lang="en-GB" dirty="0" err="1"/>
              <a:t>Toulopoulou</a:t>
            </a:r>
            <a:r>
              <a:rPr lang="en-GB" dirty="0"/>
              <a:t>, T., &amp; Chen, E. Y. (2008). Assessment of executive functions: Review of instruments and identification of critical issues. Archives of clinical neuropsychology, 23(2), 201-216.</a:t>
            </a:r>
          </a:p>
        </p:txBody>
      </p:sp>
    </p:spTree>
    <p:extLst>
      <p:ext uri="{BB962C8B-B14F-4D97-AF65-F5344CB8AC3E}">
        <p14:creationId xmlns:p14="http://schemas.microsoft.com/office/powerpoint/2010/main" val="219863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10">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0">
                                            <p:txEl>
                                              <p:pRg st="3" end="3"/>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10">
                                            <p:txEl>
                                              <p:pRg st="5" end="5"/>
                                            </p:txEl>
                                          </p:spTgt>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10">
                                            <p:txEl>
                                              <p:pRg st="7" end="7"/>
                                            </p:txEl>
                                          </p:spTgt>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nodeType="afterEffect">
                                  <p:stCondLst>
                                    <p:cond delay="1000"/>
                                  </p:stCondLst>
                                  <p:childTnLst>
                                    <p:set>
                                      <p:cBhvr>
                                        <p:cTn id="27"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2</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3844744" cy="629660"/>
          </a:xfrm>
          <a:prstGeom prst="rect">
            <a:avLst/>
          </a:prstGeom>
        </p:spPr>
        <p:txBody>
          <a:bodyPr vert="horz" wrap="square" lIns="0" tIns="13970" rIns="0" bIns="0" rtlCol="0">
            <a:spAutoFit/>
          </a:bodyPr>
          <a:lstStyle/>
          <a:p>
            <a:pPr marL="12700">
              <a:lnSpc>
                <a:spcPct val="100000"/>
              </a:lnSpc>
              <a:spcBef>
                <a:spcPts val="110"/>
              </a:spcBef>
            </a:pPr>
            <a:r>
              <a:rPr lang="es-ES" sz="4000" b="1" spc="50" dirty="0" err="1">
                <a:solidFill>
                  <a:srgbClr val="243255"/>
                </a:solidFill>
                <a:cs typeface="Tahoma"/>
              </a:rPr>
              <a:t>Età</a:t>
            </a:r>
            <a:r>
              <a:rPr lang="es-ES" sz="4000" b="1" spc="50" dirty="0">
                <a:solidFill>
                  <a:srgbClr val="243255"/>
                </a:solidFill>
                <a:cs typeface="Tahoma"/>
              </a:rPr>
              <a:t> e </a:t>
            </a:r>
            <a:r>
              <a:rPr lang="es-ES" sz="4000" b="1" spc="50" dirty="0" err="1">
                <a:solidFill>
                  <a:srgbClr val="243255"/>
                </a:solidFill>
                <a:cs typeface="Tahoma"/>
              </a:rPr>
              <a:t>flessibilità</a:t>
            </a:r>
            <a:r>
              <a:rPr lang="es-ES" sz="4000" b="1" spc="50" dirty="0">
                <a:solidFill>
                  <a:srgbClr val="243255"/>
                </a:solidFill>
                <a:cs typeface="Tahoma"/>
              </a:rPr>
              <a:t> cognitiva</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3009900"/>
            <a:ext cx="16054544" cy="4832092"/>
          </a:xfrm>
          <a:prstGeom prst="rect">
            <a:avLst/>
          </a:prstGeom>
          <a:noFill/>
        </p:spPr>
        <p:txBody>
          <a:bodyPr wrap="square" rtlCol="0">
            <a:spAutoFit/>
          </a:bodyPr>
          <a:lstStyle/>
          <a:p>
            <a:pPr fontAlgn="base"/>
            <a:r>
              <a:rPr lang="it-IT" sz="2800" dirty="0"/>
              <a:t>Si pensa che gli adulti dai 25 anni in su mostrino il maggior grado di flessibilità cognitiva.  </a:t>
            </a:r>
          </a:p>
          <a:p>
            <a:pPr marL="457200" indent="-457200" fontAlgn="base">
              <a:buFont typeface="Arial" panose="020B0604020202020204" pitchFamily="34" charset="0"/>
              <a:buChar char="•"/>
            </a:pPr>
            <a:r>
              <a:rPr lang="it-IT" sz="2800" dirty="0"/>
              <a:t>Il cervello umano è completamente sviluppato dalla metà dei 20 anni, ma fino ad allora, gli esseri umani non hanno raggiunto la loro piena capacità cognitiva.  I bambini piccoli mostrano un grado significativo di inflessibilità cognitiva dovuta alla mancanza di sviluppo corticale.</a:t>
            </a:r>
          </a:p>
          <a:p>
            <a:pPr fontAlgn="base"/>
            <a:endParaRPr lang="it-IT" sz="2800" dirty="0"/>
          </a:p>
          <a:p>
            <a:pPr fontAlgn="base"/>
            <a:r>
              <a:rPr lang="it-IT" sz="2800" dirty="0"/>
              <a:t>Dopo il picco di sviluppo cerebrale nella metà dei 20 anni, si pensa che la flessibilità cognitiva possa essere mantenuta e/o migliorata per un periodo prolungato</a:t>
            </a:r>
          </a:p>
          <a:p>
            <a:pPr fontAlgn="base"/>
            <a:endParaRPr lang="it-IT" sz="2800" dirty="0"/>
          </a:p>
          <a:p>
            <a:pPr fontAlgn="base"/>
            <a:r>
              <a:rPr lang="it-IT" sz="2800" dirty="0"/>
              <a:t>Gli anziani tendono ad avere una flessibilità cognitiva significativamente ridotta rispetto agli adulti più giovani</a:t>
            </a:r>
          </a:p>
          <a:p>
            <a:pPr marL="457200" indent="-457200" fontAlgn="base">
              <a:buFont typeface="Arial" panose="020B0604020202020204" pitchFamily="34" charset="0"/>
              <a:buChar char="•"/>
            </a:pPr>
            <a:r>
              <a:rPr lang="it-IT" sz="2800" dirty="0"/>
              <a:t>C'è una transizione tra la mezza età adulta e l'età adulta anziana in cui la cognizione declina e la </a:t>
            </a:r>
            <a:r>
              <a:rPr lang="it-IT" sz="2800" dirty="0" err="1"/>
              <a:t>neurodegenerazione</a:t>
            </a:r>
            <a:r>
              <a:rPr lang="it-IT" sz="2800" dirty="0"/>
              <a:t> si instaura </a:t>
            </a:r>
          </a:p>
        </p:txBody>
      </p:sp>
    </p:spTree>
    <p:extLst>
      <p:ext uri="{BB962C8B-B14F-4D97-AF65-F5344CB8AC3E}">
        <p14:creationId xmlns:p14="http://schemas.microsoft.com/office/powerpoint/2010/main" val="190540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par>
                          <p:cTn id="8" fill="hold">
                            <p:stCondLst>
                              <p:cond delay="1500"/>
                            </p:stCondLst>
                            <p:childTnLst>
                              <p:par>
                                <p:cTn id="9" presetID="9" presetClass="entr" presetSubtype="0" fill="hold" nodeType="afterEffect">
                                  <p:stCondLst>
                                    <p:cond delay="100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dissolve">
                                      <p:cBhvr>
                                        <p:cTn id="11" dur="500"/>
                                        <p:tgtEl>
                                          <p:spTgt spid="10">
                                            <p:txEl>
                                              <p:pRg st="1" end="1"/>
                                            </p:txEl>
                                          </p:spTgt>
                                        </p:tgtEl>
                                      </p:cBhvr>
                                    </p:animEffect>
                                  </p:childTnLst>
                                </p:cTn>
                              </p:par>
                            </p:childTnLst>
                          </p:cTn>
                        </p:par>
                        <p:par>
                          <p:cTn id="12" fill="hold">
                            <p:stCondLst>
                              <p:cond delay="3000"/>
                            </p:stCondLst>
                            <p:childTnLst>
                              <p:par>
                                <p:cTn id="13" presetID="9" presetClass="entr" presetSubtype="0" fill="hold" nodeType="afterEffect">
                                  <p:stCondLst>
                                    <p:cond delay="100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dissolve">
                                      <p:cBhvr>
                                        <p:cTn id="15" dur="500"/>
                                        <p:tgtEl>
                                          <p:spTgt spid="10">
                                            <p:txEl>
                                              <p:pRg st="3" end="3"/>
                                            </p:txEl>
                                          </p:spTgt>
                                        </p:tgtEl>
                                      </p:cBhvr>
                                    </p:animEffect>
                                  </p:childTnLst>
                                </p:cTn>
                              </p:par>
                            </p:childTnLst>
                          </p:cTn>
                        </p:par>
                        <p:par>
                          <p:cTn id="16" fill="hold">
                            <p:stCondLst>
                              <p:cond delay="4500"/>
                            </p:stCondLst>
                            <p:childTnLst>
                              <p:par>
                                <p:cTn id="17" presetID="9" presetClass="entr" presetSubtype="0" fill="hold" nodeType="afterEffect">
                                  <p:stCondLst>
                                    <p:cond delay="1000"/>
                                  </p:stCondLst>
                                  <p:childTnLst>
                                    <p:set>
                                      <p:cBhvr>
                                        <p:cTn id="18" dur="1" fill="hold">
                                          <p:stCondLst>
                                            <p:cond delay="0"/>
                                          </p:stCondLst>
                                        </p:cTn>
                                        <p:tgtEl>
                                          <p:spTgt spid="10">
                                            <p:txEl>
                                              <p:pRg st="5" end="5"/>
                                            </p:txEl>
                                          </p:spTgt>
                                        </p:tgtEl>
                                        <p:attrNameLst>
                                          <p:attrName>style.visibility</p:attrName>
                                        </p:attrNameLst>
                                      </p:cBhvr>
                                      <p:to>
                                        <p:strVal val="visible"/>
                                      </p:to>
                                    </p:set>
                                    <p:animEffect transition="in" filter="dissolve">
                                      <p:cBhvr>
                                        <p:cTn id="19" dur="500"/>
                                        <p:tgtEl>
                                          <p:spTgt spid="10">
                                            <p:txEl>
                                              <p:pRg st="5" end="5"/>
                                            </p:txEl>
                                          </p:spTgt>
                                        </p:tgtEl>
                                      </p:cBhvr>
                                    </p:animEffect>
                                  </p:childTnLst>
                                </p:cTn>
                              </p:par>
                            </p:childTnLst>
                          </p:cTn>
                        </p:par>
                        <p:par>
                          <p:cTn id="20" fill="hold">
                            <p:stCondLst>
                              <p:cond delay="6000"/>
                            </p:stCondLst>
                            <p:childTnLst>
                              <p:par>
                                <p:cTn id="21" presetID="9" presetClass="entr" presetSubtype="0" fill="hold" nodeType="afterEffect">
                                  <p:stCondLst>
                                    <p:cond delay="1000"/>
                                  </p:stCondLst>
                                  <p:childTnLst>
                                    <p:set>
                                      <p:cBhvr>
                                        <p:cTn id="22" dur="1" fill="hold">
                                          <p:stCondLst>
                                            <p:cond delay="0"/>
                                          </p:stCondLst>
                                        </p:cTn>
                                        <p:tgtEl>
                                          <p:spTgt spid="10">
                                            <p:txEl>
                                              <p:pRg st="6" end="6"/>
                                            </p:txEl>
                                          </p:spTgt>
                                        </p:tgtEl>
                                        <p:attrNameLst>
                                          <p:attrName>style.visibility</p:attrName>
                                        </p:attrNameLst>
                                      </p:cBhvr>
                                      <p:to>
                                        <p:strVal val="visible"/>
                                      </p:to>
                                    </p:set>
                                    <p:animEffect transition="in" filter="dissolve">
                                      <p:cBhvr>
                                        <p:cTn id="23"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3</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3844744" cy="629660"/>
          </a:xfrm>
          <a:prstGeom prst="rect">
            <a:avLst/>
          </a:prstGeom>
        </p:spPr>
        <p:txBody>
          <a:bodyPr vert="horz" wrap="square" lIns="0" tIns="13970" rIns="0" bIns="0" rtlCol="0">
            <a:spAutoFit/>
          </a:bodyPr>
          <a:lstStyle/>
          <a:p>
            <a:pPr marL="12700">
              <a:lnSpc>
                <a:spcPct val="100000"/>
              </a:lnSpc>
              <a:spcBef>
                <a:spcPts val="110"/>
              </a:spcBef>
            </a:pPr>
            <a:r>
              <a:rPr lang="es-ES" sz="4000" b="1" spc="50" dirty="0" err="1">
                <a:solidFill>
                  <a:srgbClr val="243255"/>
                </a:solidFill>
                <a:cs typeface="Tahoma"/>
              </a:rPr>
              <a:t>Migliorare</a:t>
            </a:r>
            <a:r>
              <a:rPr lang="es-ES" sz="4000" b="1" spc="50" dirty="0">
                <a:solidFill>
                  <a:srgbClr val="243255"/>
                </a:solidFill>
                <a:cs typeface="Tahoma"/>
              </a:rPr>
              <a:t> la </a:t>
            </a:r>
            <a:r>
              <a:rPr lang="es-ES" sz="4000" b="1" spc="50" dirty="0" err="1">
                <a:solidFill>
                  <a:srgbClr val="243255"/>
                </a:solidFill>
                <a:cs typeface="Tahoma"/>
              </a:rPr>
              <a:t>flessibilità</a:t>
            </a:r>
            <a:r>
              <a:rPr lang="es-ES" sz="4000" b="1" spc="50" dirty="0">
                <a:solidFill>
                  <a:srgbClr val="243255"/>
                </a:solidFill>
                <a:cs typeface="Tahoma"/>
              </a:rPr>
              <a:t> cognitiva (per </a:t>
            </a:r>
            <a:r>
              <a:rPr lang="es-ES" sz="4000" b="1" spc="50" dirty="0" err="1">
                <a:solidFill>
                  <a:srgbClr val="243255"/>
                </a:solidFill>
                <a:cs typeface="Tahoma"/>
              </a:rPr>
              <a:t>gli</a:t>
            </a:r>
            <a:r>
              <a:rPr lang="es-ES" sz="4000" b="1" spc="50" dirty="0">
                <a:solidFill>
                  <a:srgbClr val="243255"/>
                </a:solidFill>
                <a:cs typeface="Tahoma"/>
              </a:rPr>
              <a:t> </a:t>
            </a:r>
            <a:r>
              <a:rPr lang="es-ES" sz="4000" b="1" spc="50" dirty="0" err="1">
                <a:solidFill>
                  <a:srgbClr val="243255"/>
                </a:solidFill>
                <a:cs typeface="Tahoma"/>
              </a:rPr>
              <a:t>adulti</a:t>
            </a:r>
            <a:r>
              <a:rPr lang="es-ES" sz="4000" b="1" spc="50" dirty="0">
                <a:solidFill>
                  <a:srgbClr val="243255"/>
                </a:solidFill>
                <a:cs typeface="Tahoma"/>
              </a:rPr>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3009900"/>
            <a:ext cx="16054544" cy="4555093"/>
          </a:xfrm>
          <a:prstGeom prst="rect">
            <a:avLst/>
          </a:prstGeom>
          <a:noFill/>
        </p:spPr>
        <p:txBody>
          <a:bodyPr wrap="square" rtlCol="0">
            <a:spAutoFit/>
          </a:bodyPr>
          <a:lstStyle/>
          <a:p>
            <a:pPr marL="457200" indent="-457200" fontAlgn="base">
              <a:spcAft>
                <a:spcPts val="1200"/>
              </a:spcAft>
              <a:buFont typeface="+mj-lt"/>
              <a:buAutoNum type="arabicPeriod"/>
            </a:pPr>
            <a:r>
              <a:rPr lang="it-IT" sz="2400" dirty="0"/>
              <a:t>Terapia cognitivo-comportamentale (CBT)</a:t>
            </a:r>
          </a:p>
          <a:p>
            <a:pPr marL="914400" lvl="1" indent="-457200" fontAlgn="base">
              <a:spcAft>
                <a:spcPts val="1200"/>
              </a:spcAft>
              <a:buFont typeface="Arial" panose="020B0604020202020204" pitchFamily="34" charset="0"/>
              <a:buChar char="•"/>
            </a:pPr>
            <a:r>
              <a:rPr lang="it-IT" sz="2400" dirty="0"/>
              <a:t>Terapia psicologica basata su dati concreti che aiuta le persone a cambiare i loro schemi di pensiero e di comportamento. Nella CBT, l'obiettivo è quello di ricostruire il pensiero dell'individuo per considerare opzioni più flessibili </a:t>
            </a:r>
          </a:p>
          <a:p>
            <a:pPr marL="457200" indent="-457200" fontAlgn="base">
              <a:spcAft>
                <a:spcPts val="1200"/>
              </a:spcAft>
              <a:buFont typeface="+mj-lt"/>
              <a:buAutoNum type="arabicPeriod"/>
            </a:pPr>
            <a:r>
              <a:rPr lang="it-IT" sz="2400" dirty="0"/>
              <a:t>Apprendimento della struttura</a:t>
            </a:r>
          </a:p>
          <a:p>
            <a:pPr marL="914400" lvl="1" indent="-457200" fontAlgn="base">
              <a:spcAft>
                <a:spcPts val="1200"/>
              </a:spcAft>
              <a:buFont typeface="Arial" panose="020B0604020202020204" pitchFamily="34" charset="0"/>
              <a:buChar char="•"/>
            </a:pPr>
            <a:r>
              <a:rPr lang="it-IT" sz="2400" dirty="0"/>
              <a:t>La capacità di estrarre informazioni sulla struttura di un ambiente complesso e decifrare flussi di informazioni sensoriali inizialmente incomprensibili. Questo tipo di apprendimento coinvolge regioni cerebrali frontali e </a:t>
            </a:r>
            <a:r>
              <a:rPr lang="it-IT" sz="2400" dirty="0" err="1"/>
              <a:t>striatali</a:t>
            </a:r>
            <a:r>
              <a:rPr lang="it-IT" sz="2400" dirty="0"/>
              <a:t> simili alla flessibilità cognitiva</a:t>
            </a:r>
          </a:p>
          <a:p>
            <a:pPr marL="457200" indent="-457200" fontAlgn="base">
              <a:spcAft>
                <a:spcPts val="1200"/>
              </a:spcAft>
              <a:buFont typeface="+mj-lt"/>
              <a:buAutoNum type="arabicPeriod"/>
            </a:pPr>
            <a:r>
              <a:rPr lang="it-IT" sz="2400" b="1" dirty="0"/>
              <a:t>Allenamento</a:t>
            </a:r>
          </a:p>
          <a:p>
            <a:pPr marL="457200" indent="-457200" fontAlgn="base">
              <a:spcAft>
                <a:spcPts val="1200"/>
              </a:spcAft>
              <a:buFont typeface="Arial" panose="020B0604020202020204" pitchFamily="34" charset="0"/>
              <a:buChar char="•"/>
            </a:pPr>
            <a:r>
              <a:rPr lang="it-IT" sz="2400" b="1" dirty="0"/>
              <a:t>Sottoporsi regolarmente, e volontariamente, a nuove situazioni insolite e a contesti diversi allena il cervello ad essere più flessibile. La flessibilità cognitiva richiede pratica nei piccoli momenti della vita quotidiana. </a:t>
            </a:r>
          </a:p>
        </p:txBody>
      </p:sp>
    </p:spTree>
    <p:extLst>
      <p:ext uri="{BB962C8B-B14F-4D97-AF65-F5344CB8AC3E}">
        <p14:creationId xmlns:p14="http://schemas.microsoft.com/office/powerpoint/2010/main" val="212949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10">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0">
                                            <p:txEl>
                                              <p:pRg st="3" end="3"/>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3</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3844744" cy="629660"/>
          </a:xfrm>
          <a:prstGeom prst="rect">
            <a:avLst/>
          </a:prstGeom>
        </p:spPr>
        <p:txBody>
          <a:bodyPr vert="horz" wrap="square" lIns="0" tIns="13970" rIns="0" bIns="0" rtlCol="0">
            <a:spAutoFit/>
          </a:bodyPr>
          <a:lstStyle/>
          <a:p>
            <a:pPr marL="12700">
              <a:lnSpc>
                <a:spcPct val="100000"/>
              </a:lnSpc>
              <a:spcBef>
                <a:spcPts val="110"/>
              </a:spcBef>
            </a:pPr>
            <a:r>
              <a:rPr lang="es-ES" sz="4000" b="1" spc="50" dirty="0" err="1">
                <a:solidFill>
                  <a:srgbClr val="243255"/>
                </a:solidFill>
                <a:cs typeface="Tahoma"/>
              </a:rPr>
              <a:t>Metodi</a:t>
            </a:r>
            <a:r>
              <a:rPr lang="es-ES" sz="4000" b="1" spc="50" dirty="0">
                <a:solidFill>
                  <a:srgbClr val="243255"/>
                </a:solidFill>
                <a:cs typeface="Tahoma"/>
              </a:rPr>
              <a:t> non </a:t>
            </a:r>
            <a:r>
              <a:rPr lang="es-ES" sz="4000" b="1" spc="50" dirty="0" err="1">
                <a:solidFill>
                  <a:srgbClr val="243255"/>
                </a:solidFill>
                <a:cs typeface="Tahoma"/>
              </a:rPr>
              <a:t>specifici</a:t>
            </a:r>
            <a:r>
              <a:rPr lang="es-ES" sz="4000" b="1" spc="50" dirty="0">
                <a:solidFill>
                  <a:srgbClr val="243255"/>
                </a:solidFill>
                <a:cs typeface="Tahoma"/>
              </a:rPr>
              <a:t> per </a:t>
            </a:r>
            <a:r>
              <a:rPr lang="es-ES" sz="4000" b="1" spc="50" dirty="0" err="1">
                <a:solidFill>
                  <a:srgbClr val="243255"/>
                </a:solidFill>
                <a:cs typeface="Tahoma"/>
              </a:rPr>
              <a:t>migliorare</a:t>
            </a:r>
            <a:r>
              <a:rPr lang="es-ES" sz="4000" b="1" spc="50" dirty="0">
                <a:solidFill>
                  <a:srgbClr val="243255"/>
                </a:solidFill>
                <a:cs typeface="Tahoma"/>
              </a:rPr>
              <a:t> la </a:t>
            </a:r>
            <a:r>
              <a:rPr lang="es-ES" sz="4000" b="1" spc="50" dirty="0" err="1">
                <a:solidFill>
                  <a:srgbClr val="243255"/>
                </a:solidFill>
                <a:cs typeface="Tahoma"/>
              </a:rPr>
              <a:t>flessibilità</a:t>
            </a:r>
            <a:r>
              <a:rPr lang="es-ES" sz="4000" b="1" spc="50" dirty="0">
                <a:solidFill>
                  <a:srgbClr val="243255"/>
                </a:solidFill>
                <a:cs typeface="Tahoma"/>
              </a:rPr>
              <a:t> cognitiva</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2781300"/>
            <a:ext cx="16664144" cy="5632311"/>
          </a:xfrm>
          <a:prstGeom prst="rect">
            <a:avLst/>
          </a:prstGeom>
          <a:noFill/>
        </p:spPr>
        <p:txBody>
          <a:bodyPr wrap="square" rtlCol="0">
            <a:spAutoFit/>
          </a:bodyPr>
          <a:lstStyle/>
          <a:p>
            <a:pPr fontAlgn="base"/>
            <a:r>
              <a:rPr lang="en-GB" sz="2000" dirty="0"/>
              <a:t>1. </a:t>
            </a:r>
            <a:r>
              <a:rPr lang="it-IT" sz="2000" dirty="0"/>
              <a:t>Lettura </a:t>
            </a:r>
          </a:p>
          <a:p>
            <a:pPr marL="342900" indent="-342900" fontAlgn="base">
              <a:buFont typeface="Arial" panose="020B0604020202020204" pitchFamily="34" charset="0"/>
              <a:buChar char="•"/>
            </a:pPr>
            <a:r>
              <a:rPr lang="it-IT" sz="2000" dirty="0"/>
              <a:t>La lettura attiva diverse regioni del cervello umano, portandole a lavorare insieme contemporaneamente. Mantiene il cervello stimolato, proprio come se fosse un muscolo da allenare in palestra. Questo migliora le funzioni cerebrali in generale e quindi anche la flessibilità cognitiva </a:t>
            </a:r>
          </a:p>
          <a:p>
            <a:pPr fontAlgn="base"/>
            <a:r>
              <a:rPr lang="it-IT" sz="2000" dirty="0"/>
              <a:t>2. Meditazione </a:t>
            </a:r>
          </a:p>
          <a:p>
            <a:pPr marL="342900" indent="-342900" fontAlgn="base">
              <a:buFont typeface="Arial" panose="020B0604020202020204" pitchFamily="34" charset="0"/>
              <a:buChar char="•"/>
            </a:pPr>
            <a:r>
              <a:rPr lang="it-IT" sz="2000" dirty="0"/>
              <a:t>Gli studi hanno dimostrato che sia l'attenzione che la flessibilità cognitiva possono essere migliorate dalla pratica della meditazione </a:t>
            </a:r>
            <a:r>
              <a:rPr lang="it-IT" sz="2000" dirty="0" err="1"/>
              <a:t>mindfulness</a:t>
            </a:r>
            <a:r>
              <a:rPr lang="it-IT" sz="2000" dirty="0"/>
              <a:t>. Più una persona è avanti con la sua pratica, maggiore sembra essere la flessibilità cognitiva</a:t>
            </a:r>
          </a:p>
          <a:p>
            <a:pPr fontAlgn="base"/>
            <a:r>
              <a:rPr lang="it-IT" sz="2000" dirty="0"/>
              <a:t>3. Esercizio fisico </a:t>
            </a:r>
          </a:p>
          <a:p>
            <a:pPr marL="342900" indent="-342900" fontAlgn="base">
              <a:buFont typeface="Arial" panose="020B0604020202020204" pitchFamily="34" charset="0"/>
              <a:buChar char="•"/>
            </a:pPr>
            <a:r>
              <a:rPr lang="it-IT" sz="2000" dirty="0"/>
              <a:t>I benefici psicologici dell'esercizio fisico: umore migliorato, energia e miglioramento cognitivo. L'esercizio aerobico regolare è associato alla crescita di nuove cellule cerebrali ed è un modo efficace per aumentare la flessibilità cognitiva</a:t>
            </a:r>
          </a:p>
          <a:p>
            <a:pPr fontAlgn="base"/>
            <a:r>
              <a:rPr lang="it-IT" sz="2000" dirty="0"/>
              <a:t>4. Dormire </a:t>
            </a:r>
          </a:p>
          <a:p>
            <a:pPr marL="342900" indent="-342900" fontAlgn="base">
              <a:buFont typeface="Arial" panose="020B0604020202020204" pitchFamily="34" charset="0"/>
              <a:buChar char="•"/>
            </a:pPr>
            <a:r>
              <a:rPr lang="it-IT" sz="2000" dirty="0"/>
              <a:t>Il sonno con movimento rapido degli occhi è associato all'elaborazione delle informazioni attraverso le reti neurali. Il sonno REM è associato a una maggiore creatività e capacità di ragionamento. Il sonno è buono per il cervello e per aumentare la flessibilità cognitiva</a:t>
            </a:r>
          </a:p>
          <a:p>
            <a:pPr fontAlgn="base"/>
            <a:r>
              <a:rPr lang="it-IT" sz="2000" dirty="0"/>
              <a:t>5. Dieta </a:t>
            </a:r>
          </a:p>
          <a:p>
            <a:pPr marL="342900" indent="-342900" fontAlgn="base">
              <a:buFont typeface="Arial" panose="020B0604020202020204" pitchFamily="34" charset="0"/>
              <a:buChar char="•"/>
            </a:pPr>
            <a:r>
              <a:rPr lang="it-IT" sz="2000" dirty="0"/>
              <a:t>Gli acidi grassi aiutano a migliorare la neurotrasmissione, la funzione cognitiva e a ridurre l'infiammazione del cervello. Una dieta piena di grassi sani o integratori specifici di omega 3, può aumentare la flessibilità cognitiva riducendo l'infiammazione</a:t>
            </a:r>
          </a:p>
          <a:p>
            <a:pPr fontAlgn="base"/>
            <a:r>
              <a:rPr lang="it-IT" sz="2000" dirty="0"/>
              <a:t>6. Giochi</a:t>
            </a:r>
          </a:p>
          <a:p>
            <a:pPr marL="342900" indent="-342900" fontAlgn="base">
              <a:buFont typeface="Arial" panose="020B0604020202020204" pitchFamily="34" charset="0"/>
              <a:buChar char="•"/>
            </a:pPr>
            <a:r>
              <a:rPr lang="it-IT" sz="2000" dirty="0"/>
              <a:t>Qualsiasi tipo di gioco che tenga impegnato il cervello, che sia online, giochi da tavolo o anche puzzle di parole e ad </a:t>
            </a:r>
            <a:r>
              <a:rPr lang="it-IT" sz="2000" dirty="0" err="1"/>
              <a:t>libs</a:t>
            </a:r>
            <a:r>
              <a:rPr lang="it-IT" sz="2000" dirty="0"/>
              <a:t>, può aiutare a costruire percorsi neurali. Avere queste riserve mentali fortificate può aiutare a ritardare il declino cognitivo quando invecchiamo</a:t>
            </a:r>
          </a:p>
        </p:txBody>
      </p:sp>
    </p:spTree>
    <p:extLst>
      <p:ext uri="{BB962C8B-B14F-4D97-AF65-F5344CB8AC3E}">
        <p14:creationId xmlns:p14="http://schemas.microsoft.com/office/powerpoint/2010/main" val="338721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par>
                          <p:cTn id="8" fill="hold">
                            <p:stCondLst>
                              <p:cond delay="1500"/>
                            </p:stCondLst>
                            <p:childTnLst>
                              <p:par>
                                <p:cTn id="9" presetID="9" presetClass="entr" presetSubtype="0" fill="hold" nodeType="afterEffect">
                                  <p:stCondLst>
                                    <p:cond delay="100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dissolve">
                                      <p:cBhvr>
                                        <p:cTn id="11" dur="500"/>
                                        <p:tgtEl>
                                          <p:spTgt spid="10">
                                            <p:txEl>
                                              <p:pRg st="1" end="1"/>
                                            </p:txEl>
                                          </p:spTgt>
                                        </p:tgtEl>
                                      </p:cBhvr>
                                    </p:animEffect>
                                  </p:childTnLst>
                                </p:cTn>
                              </p:par>
                            </p:childTnLst>
                          </p:cTn>
                        </p:par>
                        <p:par>
                          <p:cTn id="12" fill="hold">
                            <p:stCondLst>
                              <p:cond delay="3000"/>
                            </p:stCondLst>
                            <p:childTnLst>
                              <p:par>
                                <p:cTn id="13" presetID="9" presetClass="entr" presetSubtype="0" fill="hold" nodeType="afterEffect">
                                  <p:stCondLst>
                                    <p:cond delay="100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dissolve">
                                      <p:cBhvr>
                                        <p:cTn id="15" dur="500"/>
                                        <p:tgtEl>
                                          <p:spTgt spid="10">
                                            <p:txEl>
                                              <p:pRg st="2" end="2"/>
                                            </p:txEl>
                                          </p:spTgt>
                                        </p:tgtEl>
                                      </p:cBhvr>
                                    </p:animEffect>
                                  </p:childTnLst>
                                </p:cTn>
                              </p:par>
                            </p:childTnLst>
                          </p:cTn>
                        </p:par>
                        <p:par>
                          <p:cTn id="16" fill="hold">
                            <p:stCondLst>
                              <p:cond delay="4500"/>
                            </p:stCondLst>
                            <p:childTnLst>
                              <p:par>
                                <p:cTn id="17" presetID="9" presetClass="entr" presetSubtype="0" fill="hold" nodeType="afterEffect">
                                  <p:stCondLst>
                                    <p:cond delay="100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dissolve">
                                      <p:cBhvr>
                                        <p:cTn id="19" dur="500"/>
                                        <p:tgtEl>
                                          <p:spTgt spid="10">
                                            <p:txEl>
                                              <p:pRg st="3" end="3"/>
                                            </p:txEl>
                                          </p:spTgt>
                                        </p:tgtEl>
                                      </p:cBhvr>
                                    </p:animEffect>
                                  </p:childTnLst>
                                </p:cTn>
                              </p:par>
                            </p:childTnLst>
                          </p:cTn>
                        </p:par>
                        <p:par>
                          <p:cTn id="20" fill="hold">
                            <p:stCondLst>
                              <p:cond delay="6000"/>
                            </p:stCondLst>
                            <p:childTnLst>
                              <p:par>
                                <p:cTn id="21" presetID="9" presetClass="entr" presetSubtype="0" fill="hold" nodeType="afterEffect">
                                  <p:stCondLst>
                                    <p:cond delay="100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dissolve">
                                      <p:cBhvr>
                                        <p:cTn id="23" dur="500"/>
                                        <p:tgtEl>
                                          <p:spTgt spid="10">
                                            <p:txEl>
                                              <p:pRg st="4" end="4"/>
                                            </p:txEl>
                                          </p:spTgt>
                                        </p:tgtEl>
                                      </p:cBhvr>
                                    </p:animEffect>
                                  </p:childTnLst>
                                </p:cTn>
                              </p:par>
                            </p:childTnLst>
                          </p:cTn>
                        </p:par>
                        <p:par>
                          <p:cTn id="24" fill="hold">
                            <p:stCondLst>
                              <p:cond delay="7500"/>
                            </p:stCondLst>
                            <p:childTnLst>
                              <p:par>
                                <p:cTn id="25" presetID="9" presetClass="entr" presetSubtype="0" fill="hold" nodeType="afterEffect">
                                  <p:stCondLst>
                                    <p:cond delay="100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dissolve">
                                      <p:cBhvr>
                                        <p:cTn id="27" dur="500"/>
                                        <p:tgtEl>
                                          <p:spTgt spid="10">
                                            <p:txEl>
                                              <p:pRg st="5" end="5"/>
                                            </p:txEl>
                                          </p:spTgt>
                                        </p:tgtEl>
                                      </p:cBhvr>
                                    </p:animEffect>
                                  </p:childTnLst>
                                </p:cTn>
                              </p:par>
                            </p:childTnLst>
                          </p:cTn>
                        </p:par>
                        <p:par>
                          <p:cTn id="28" fill="hold">
                            <p:stCondLst>
                              <p:cond delay="9000"/>
                            </p:stCondLst>
                            <p:childTnLst>
                              <p:par>
                                <p:cTn id="29" presetID="9" presetClass="entr" presetSubtype="0" fill="hold" nodeType="afterEffect">
                                  <p:stCondLst>
                                    <p:cond delay="1000"/>
                                  </p:stCondLst>
                                  <p:childTnLst>
                                    <p:set>
                                      <p:cBhvr>
                                        <p:cTn id="30" dur="1" fill="hold">
                                          <p:stCondLst>
                                            <p:cond delay="0"/>
                                          </p:stCondLst>
                                        </p:cTn>
                                        <p:tgtEl>
                                          <p:spTgt spid="10">
                                            <p:txEl>
                                              <p:pRg st="6" end="6"/>
                                            </p:txEl>
                                          </p:spTgt>
                                        </p:tgtEl>
                                        <p:attrNameLst>
                                          <p:attrName>style.visibility</p:attrName>
                                        </p:attrNameLst>
                                      </p:cBhvr>
                                      <p:to>
                                        <p:strVal val="visible"/>
                                      </p:to>
                                    </p:set>
                                    <p:animEffect transition="in" filter="dissolve">
                                      <p:cBhvr>
                                        <p:cTn id="31" dur="500"/>
                                        <p:tgtEl>
                                          <p:spTgt spid="10">
                                            <p:txEl>
                                              <p:pRg st="6" end="6"/>
                                            </p:txEl>
                                          </p:spTgt>
                                        </p:tgtEl>
                                      </p:cBhvr>
                                    </p:animEffect>
                                  </p:childTnLst>
                                </p:cTn>
                              </p:par>
                            </p:childTnLst>
                          </p:cTn>
                        </p:par>
                        <p:par>
                          <p:cTn id="32" fill="hold">
                            <p:stCondLst>
                              <p:cond delay="10500"/>
                            </p:stCondLst>
                            <p:childTnLst>
                              <p:par>
                                <p:cTn id="33" presetID="9" presetClass="entr" presetSubtype="0" fill="hold" nodeType="afterEffect">
                                  <p:stCondLst>
                                    <p:cond delay="1000"/>
                                  </p:stCondLst>
                                  <p:childTnLst>
                                    <p:set>
                                      <p:cBhvr>
                                        <p:cTn id="34" dur="1" fill="hold">
                                          <p:stCondLst>
                                            <p:cond delay="0"/>
                                          </p:stCondLst>
                                        </p:cTn>
                                        <p:tgtEl>
                                          <p:spTgt spid="10">
                                            <p:txEl>
                                              <p:pRg st="7" end="7"/>
                                            </p:txEl>
                                          </p:spTgt>
                                        </p:tgtEl>
                                        <p:attrNameLst>
                                          <p:attrName>style.visibility</p:attrName>
                                        </p:attrNameLst>
                                      </p:cBhvr>
                                      <p:to>
                                        <p:strVal val="visible"/>
                                      </p:to>
                                    </p:set>
                                    <p:animEffect transition="in" filter="dissolve">
                                      <p:cBhvr>
                                        <p:cTn id="35" dur="500"/>
                                        <p:tgtEl>
                                          <p:spTgt spid="10">
                                            <p:txEl>
                                              <p:pRg st="7" end="7"/>
                                            </p:txEl>
                                          </p:spTgt>
                                        </p:tgtEl>
                                      </p:cBhvr>
                                    </p:animEffect>
                                  </p:childTnLst>
                                </p:cTn>
                              </p:par>
                            </p:childTnLst>
                          </p:cTn>
                        </p:par>
                        <p:par>
                          <p:cTn id="36" fill="hold">
                            <p:stCondLst>
                              <p:cond delay="12000"/>
                            </p:stCondLst>
                            <p:childTnLst>
                              <p:par>
                                <p:cTn id="37" presetID="9" presetClass="entr" presetSubtype="0" fill="hold" nodeType="afterEffect">
                                  <p:stCondLst>
                                    <p:cond delay="1000"/>
                                  </p:stCondLst>
                                  <p:childTnLst>
                                    <p:set>
                                      <p:cBhvr>
                                        <p:cTn id="38" dur="1" fill="hold">
                                          <p:stCondLst>
                                            <p:cond delay="0"/>
                                          </p:stCondLst>
                                        </p:cTn>
                                        <p:tgtEl>
                                          <p:spTgt spid="10">
                                            <p:txEl>
                                              <p:pRg st="8" end="8"/>
                                            </p:txEl>
                                          </p:spTgt>
                                        </p:tgtEl>
                                        <p:attrNameLst>
                                          <p:attrName>style.visibility</p:attrName>
                                        </p:attrNameLst>
                                      </p:cBhvr>
                                      <p:to>
                                        <p:strVal val="visible"/>
                                      </p:to>
                                    </p:set>
                                    <p:animEffect transition="in" filter="dissolve">
                                      <p:cBhvr>
                                        <p:cTn id="39" dur="500"/>
                                        <p:tgtEl>
                                          <p:spTgt spid="10">
                                            <p:txEl>
                                              <p:pRg st="8" end="8"/>
                                            </p:txEl>
                                          </p:spTgt>
                                        </p:tgtEl>
                                      </p:cBhvr>
                                    </p:animEffect>
                                  </p:childTnLst>
                                </p:cTn>
                              </p:par>
                            </p:childTnLst>
                          </p:cTn>
                        </p:par>
                        <p:par>
                          <p:cTn id="40" fill="hold">
                            <p:stCondLst>
                              <p:cond delay="13500"/>
                            </p:stCondLst>
                            <p:childTnLst>
                              <p:par>
                                <p:cTn id="41" presetID="9" presetClass="entr" presetSubtype="0" fill="hold" nodeType="afterEffect">
                                  <p:stCondLst>
                                    <p:cond delay="1000"/>
                                  </p:stCondLst>
                                  <p:childTnLst>
                                    <p:set>
                                      <p:cBhvr>
                                        <p:cTn id="42" dur="1" fill="hold">
                                          <p:stCondLst>
                                            <p:cond delay="0"/>
                                          </p:stCondLst>
                                        </p:cTn>
                                        <p:tgtEl>
                                          <p:spTgt spid="10">
                                            <p:txEl>
                                              <p:pRg st="9" end="9"/>
                                            </p:txEl>
                                          </p:spTgt>
                                        </p:tgtEl>
                                        <p:attrNameLst>
                                          <p:attrName>style.visibility</p:attrName>
                                        </p:attrNameLst>
                                      </p:cBhvr>
                                      <p:to>
                                        <p:strVal val="visible"/>
                                      </p:to>
                                    </p:set>
                                    <p:animEffect transition="in" filter="dissolve">
                                      <p:cBhvr>
                                        <p:cTn id="43" dur="500"/>
                                        <p:tgtEl>
                                          <p:spTgt spid="10">
                                            <p:txEl>
                                              <p:pRg st="9" end="9"/>
                                            </p:txEl>
                                          </p:spTgt>
                                        </p:tgtEl>
                                      </p:cBhvr>
                                    </p:animEffect>
                                  </p:childTnLst>
                                </p:cTn>
                              </p:par>
                            </p:childTnLst>
                          </p:cTn>
                        </p:par>
                        <p:par>
                          <p:cTn id="44" fill="hold">
                            <p:stCondLst>
                              <p:cond delay="15000"/>
                            </p:stCondLst>
                            <p:childTnLst>
                              <p:par>
                                <p:cTn id="45" presetID="9" presetClass="entr" presetSubtype="0" fill="hold" nodeType="afterEffect">
                                  <p:stCondLst>
                                    <p:cond delay="1000"/>
                                  </p:stCondLst>
                                  <p:childTnLst>
                                    <p:set>
                                      <p:cBhvr>
                                        <p:cTn id="46" dur="1" fill="hold">
                                          <p:stCondLst>
                                            <p:cond delay="0"/>
                                          </p:stCondLst>
                                        </p:cTn>
                                        <p:tgtEl>
                                          <p:spTgt spid="10">
                                            <p:txEl>
                                              <p:pRg st="10" end="10"/>
                                            </p:txEl>
                                          </p:spTgt>
                                        </p:tgtEl>
                                        <p:attrNameLst>
                                          <p:attrName>style.visibility</p:attrName>
                                        </p:attrNameLst>
                                      </p:cBhvr>
                                      <p:to>
                                        <p:strVal val="visible"/>
                                      </p:to>
                                    </p:set>
                                    <p:animEffect transition="in" filter="dissolve">
                                      <p:cBhvr>
                                        <p:cTn id="47" dur="500"/>
                                        <p:tgtEl>
                                          <p:spTgt spid="10">
                                            <p:txEl>
                                              <p:pRg st="10" end="10"/>
                                            </p:txEl>
                                          </p:spTgt>
                                        </p:tgtEl>
                                      </p:cBhvr>
                                    </p:animEffect>
                                  </p:childTnLst>
                                </p:cTn>
                              </p:par>
                            </p:childTnLst>
                          </p:cTn>
                        </p:par>
                        <p:par>
                          <p:cTn id="48" fill="hold">
                            <p:stCondLst>
                              <p:cond delay="16500"/>
                            </p:stCondLst>
                            <p:childTnLst>
                              <p:par>
                                <p:cTn id="49" presetID="9" presetClass="entr" presetSubtype="0" fill="hold" nodeType="afterEffect">
                                  <p:stCondLst>
                                    <p:cond delay="1000"/>
                                  </p:stCondLst>
                                  <p:childTnLst>
                                    <p:set>
                                      <p:cBhvr>
                                        <p:cTn id="50" dur="1" fill="hold">
                                          <p:stCondLst>
                                            <p:cond delay="0"/>
                                          </p:stCondLst>
                                        </p:cTn>
                                        <p:tgtEl>
                                          <p:spTgt spid="10">
                                            <p:txEl>
                                              <p:pRg st="11" end="11"/>
                                            </p:txEl>
                                          </p:spTgt>
                                        </p:tgtEl>
                                        <p:attrNameLst>
                                          <p:attrName>style.visibility</p:attrName>
                                        </p:attrNameLst>
                                      </p:cBhvr>
                                      <p:to>
                                        <p:strVal val="visible"/>
                                      </p:to>
                                    </p:set>
                                    <p:animEffect transition="in" filter="dissolve">
                                      <p:cBhvr>
                                        <p:cTn id="51" dur="500"/>
                                        <p:tgtEl>
                                          <p:spTgt spid="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D50F80D-70F7-4B95-B27E-48A65C93D9B6}"/>
              </a:ext>
            </a:extLst>
          </p:cNvPr>
          <p:cNvSpPr/>
          <p:nvPr/>
        </p:nvSpPr>
        <p:spPr>
          <a:xfrm>
            <a:off x="6172200" y="9185519"/>
            <a:ext cx="11963400" cy="952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object 2"/>
          <p:cNvSpPr txBox="1">
            <a:spLocks noGrp="1"/>
          </p:cNvSpPr>
          <p:nvPr>
            <p:ph type="title"/>
          </p:nvPr>
        </p:nvSpPr>
        <p:spPr>
          <a:xfrm>
            <a:off x="7924800" y="3924300"/>
            <a:ext cx="6897687" cy="1397000"/>
          </a:xfrm>
        </p:spPr>
        <p:txBody>
          <a:bodyPr vert="horz" wrap="square" lIns="0" tIns="12700" rIns="0" bIns="0" rtlCol="0">
            <a:spAutoFit/>
          </a:bodyPr>
          <a:lstStyle/>
          <a:p>
            <a:r>
              <a:rPr lang="es-ES" dirty="0" err="1"/>
              <a:t>Grazie</a:t>
            </a:r>
            <a:r>
              <a:rPr lang="es-ES" dirty="0"/>
              <a:t>!</a:t>
            </a:r>
          </a:p>
        </p:txBody>
      </p:sp>
      <p:pic>
        <p:nvPicPr>
          <p:cNvPr id="6" name="Picture 9">
            <a:extLst>
              <a:ext uri="{FF2B5EF4-FFF2-40B4-BE49-F238E27FC236}">
                <a16:creationId xmlns:a16="http://schemas.microsoft.com/office/drawing/2014/main" id="{2B20B7A5-9C0B-4641-90FC-FB2B04D88371}"/>
              </a:ext>
            </a:extLst>
          </p:cNvPr>
          <p:cNvPicPr>
            <a:picLocks noChangeAspect="1"/>
          </p:cNvPicPr>
          <p:nvPr/>
        </p:nvPicPr>
        <p:blipFill>
          <a:blip r:embed="rId3"/>
          <a:srcRect/>
          <a:stretch>
            <a:fillRect/>
          </a:stretch>
        </p:blipFill>
        <p:spPr>
          <a:xfrm>
            <a:off x="8289503" y="9661769"/>
            <a:ext cx="10058400" cy="556688"/>
          </a:xfrm>
          <a:prstGeom prst="rect">
            <a:avLst/>
          </a:prstGeom>
          <a:noFill/>
          <a:ln cap="flat">
            <a:noFill/>
          </a:ln>
        </p:spPr>
      </p:pic>
      <p:pic>
        <p:nvPicPr>
          <p:cNvPr id="7" name="Picture 3">
            <a:extLst>
              <a:ext uri="{FF2B5EF4-FFF2-40B4-BE49-F238E27FC236}">
                <a16:creationId xmlns:a16="http://schemas.microsoft.com/office/drawing/2014/main" id="{7C56120C-8292-4C9F-8F58-CC30B96DC164}"/>
              </a:ext>
            </a:extLst>
          </p:cNvPr>
          <p:cNvPicPr>
            <a:picLocks noChangeAspect="1"/>
          </p:cNvPicPr>
          <p:nvPr/>
        </p:nvPicPr>
        <p:blipFill>
          <a:blip r:embed="rId4"/>
          <a:stretch>
            <a:fillRect/>
          </a:stretch>
        </p:blipFill>
        <p:spPr>
          <a:xfrm>
            <a:off x="6324600" y="9705175"/>
            <a:ext cx="1985322" cy="432844"/>
          </a:xfrm>
          <a:prstGeom prst="rect">
            <a:avLst/>
          </a:prstGeom>
          <a:noFill/>
          <a:ln cap="flat">
            <a:noFill/>
          </a:ln>
        </p:spPr>
      </p:pic>
      <p:pic>
        <p:nvPicPr>
          <p:cNvPr id="11" name="Imagen 10">
            <a:extLst>
              <a:ext uri="{FF2B5EF4-FFF2-40B4-BE49-F238E27FC236}">
                <a16:creationId xmlns:a16="http://schemas.microsoft.com/office/drawing/2014/main" id="{665C6894-7800-4680-B841-3509763410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9715392"/>
            <a:ext cx="936335" cy="4494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object 16"/>
          <p:cNvSpPr txBox="1">
            <a:spLocks noGrp="1"/>
          </p:cNvSpPr>
          <p:nvPr>
            <p:ph type="title"/>
          </p:nvPr>
        </p:nvSpPr>
        <p:spPr>
          <a:xfrm>
            <a:off x="1016000" y="728346"/>
            <a:ext cx="12852400" cy="1490152"/>
          </a:xfrm>
          <a:prstGeom prst="rect">
            <a:avLst/>
          </a:prstGeom>
        </p:spPr>
        <p:txBody>
          <a:bodyPr vert="horz" wrap="square" lIns="0" tIns="12700" rIns="0" bIns="0" rtlCol="0">
            <a:spAutoFit/>
          </a:bodyPr>
          <a:lstStyle/>
          <a:p>
            <a:pPr marL="12700">
              <a:spcBef>
                <a:spcPts val="100"/>
              </a:spcBef>
            </a:pPr>
            <a:r>
              <a:rPr lang="es-ES" sz="4800" dirty="0">
                <a:solidFill>
                  <a:srgbClr val="E12227"/>
                </a:solidFill>
              </a:rPr>
              <a:t>INDICE</a:t>
            </a:r>
            <a:br>
              <a:rPr lang="es-ES" sz="4800" b="1" dirty="0">
                <a:solidFill>
                  <a:srgbClr val="E12227"/>
                </a:solidFill>
              </a:rPr>
            </a:br>
            <a:endParaRPr lang="es-ES" sz="4800" dirty="0">
              <a:solidFill>
                <a:srgbClr val="E12227"/>
              </a:solidFill>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3"/>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4"/>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2" name="object 7">
            <a:extLst>
              <a:ext uri="{FF2B5EF4-FFF2-40B4-BE49-F238E27FC236}">
                <a16:creationId xmlns:a16="http://schemas.microsoft.com/office/drawing/2014/main" id="{D63C63AE-59BE-4E96-AC53-F60FC1F4358C}"/>
              </a:ext>
            </a:extLst>
          </p:cNvPr>
          <p:cNvSpPr/>
          <p:nvPr/>
        </p:nvSpPr>
        <p:spPr>
          <a:xfrm>
            <a:off x="0" y="2801522"/>
            <a:ext cx="18288000" cy="10160"/>
          </a:xfrm>
          <a:custGeom>
            <a:avLst/>
            <a:gdLst/>
            <a:ahLst/>
            <a:cxnLst/>
            <a:rect l="l" t="t" r="r" b="b"/>
            <a:pathLst>
              <a:path w="18288000" h="10160">
                <a:moveTo>
                  <a:pt x="18287999" y="10107"/>
                </a:moveTo>
                <a:lnTo>
                  <a:pt x="18287999" y="0"/>
                </a:lnTo>
                <a:lnTo>
                  <a:pt x="0" y="0"/>
                </a:lnTo>
                <a:lnTo>
                  <a:pt x="0" y="10107"/>
                </a:lnTo>
                <a:lnTo>
                  <a:pt x="18287999" y="10107"/>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6">
            <a:extLst>
              <a:ext uri="{FF2B5EF4-FFF2-40B4-BE49-F238E27FC236}">
                <a16:creationId xmlns:a16="http://schemas.microsoft.com/office/drawing/2014/main" id="{E3AE9101-FC9B-450C-BE24-88DF5DB061BC}"/>
              </a:ext>
            </a:extLst>
          </p:cNvPr>
          <p:cNvSpPr/>
          <p:nvPr/>
        </p:nvSpPr>
        <p:spPr>
          <a:xfrm>
            <a:off x="13246736"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6">
            <a:extLst>
              <a:ext uri="{FF2B5EF4-FFF2-40B4-BE49-F238E27FC236}">
                <a16:creationId xmlns:a16="http://schemas.microsoft.com/office/drawing/2014/main" id="{25912CAA-5A11-4529-A60A-EF64FAACD856}"/>
              </a:ext>
            </a:extLst>
          </p:cNvPr>
          <p:cNvSpPr/>
          <p:nvPr/>
        </p:nvSpPr>
        <p:spPr>
          <a:xfrm>
            <a:off x="7473195" y="2860904"/>
            <a:ext cx="516890" cy="272473"/>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6">
            <a:extLst>
              <a:ext uri="{FF2B5EF4-FFF2-40B4-BE49-F238E27FC236}">
                <a16:creationId xmlns:a16="http://schemas.microsoft.com/office/drawing/2014/main" id="{97B47471-06E6-4973-A14B-B861768C308A}"/>
              </a:ext>
            </a:extLst>
          </p:cNvPr>
          <p:cNvSpPr/>
          <p:nvPr/>
        </p:nvSpPr>
        <p:spPr>
          <a:xfrm>
            <a:off x="1637071"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TextBox 34">
            <a:extLst>
              <a:ext uri="{FF2B5EF4-FFF2-40B4-BE49-F238E27FC236}">
                <a16:creationId xmlns:a16="http://schemas.microsoft.com/office/drawing/2014/main" id="{9A4BBE72-BFEB-4C72-9760-B722279C9CA7}"/>
              </a:ext>
            </a:extLst>
          </p:cNvPr>
          <p:cNvSpPr txBox="1"/>
          <p:nvPr/>
        </p:nvSpPr>
        <p:spPr>
          <a:xfrm>
            <a:off x="899819" y="3371501"/>
            <a:ext cx="5490684" cy="1569660"/>
          </a:xfrm>
          <a:prstGeom prst="rect">
            <a:avLst/>
          </a:prstGeom>
          <a:noFill/>
        </p:spPr>
        <p:txBody>
          <a:bodyPr wrap="square" lIns="108000" rIns="108000" rtlCol="0">
            <a:spAutoFit/>
          </a:bodyPr>
          <a:lstStyle/>
          <a:p>
            <a:r>
              <a:rPr lang="en-US" altLang="ko-KR" sz="3200" b="1" dirty="0">
                <a:solidFill>
                  <a:srgbClr val="243255"/>
                </a:solidFill>
                <a:cs typeface="Arial" pitchFamily="34" charset="0"/>
              </a:rPr>
              <a:t>1 </a:t>
            </a:r>
            <a:r>
              <a:rPr lang="en-US" altLang="ko-KR" sz="3200" b="1" dirty="0" err="1">
                <a:solidFill>
                  <a:srgbClr val="243255"/>
                </a:solidFill>
                <a:cs typeface="Arial" pitchFamily="34" charset="0"/>
              </a:rPr>
              <a:t>Cos’è</a:t>
            </a:r>
            <a:r>
              <a:rPr lang="en-US" altLang="ko-KR" sz="3200" b="1" dirty="0">
                <a:solidFill>
                  <a:srgbClr val="243255"/>
                </a:solidFill>
                <a:cs typeface="Arial" pitchFamily="34" charset="0"/>
              </a:rPr>
              <a:t> la </a:t>
            </a:r>
            <a:r>
              <a:rPr lang="en-US" altLang="ko-KR" sz="3200" b="1" dirty="0" err="1">
                <a:solidFill>
                  <a:srgbClr val="243255"/>
                </a:solidFill>
                <a:cs typeface="Arial" pitchFamily="34" charset="0"/>
              </a:rPr>
              <a:t>flessibilità</a:t>
            </a:r>
            <a:r>
              <a:rPr lang="en-US" altLang="ko-KR" sz="3200" b="1" dirty="0">
                <a:solidFill>
                  <a:srgbClr val="243255"/>
                </a:solidFill>
                <a:cs typeface="Arial" pitchFamily="34" charset="0"/>
              </a:rPr>
              <a:t> </a:t>
            </a:r>
            <a:r>
              <a:rPr lang="en-US" altLang="ko-KR" sz="3200" b="1" dirty="0" err="1">
                <a:solidFill>
                  <a:srgbClr val="243255"/>
                </a:solidFill>
                <a:cs typeface="Arial" pitchFamily="34" charset="0"/>
              </a:rPr>
              <a:t>cognitiva</a:t>
            </a:r>
            <a:r>
              <a:rPr lang="en-US" altLang="ko-KR" sz="3200" b="1" dirty="0">
                <a:solidFill>
                  <a:srgbClr val="243255"/>
                </a:solidFill>
                <a:cs typeface="Arial" pitchFamily="34" charset="0"/>
              </a:rPr>
              <a:t> e </a:t>
            </a:r>
            <a:r>
              <a:rPr lang="en-US" altLang="ko-KR" sz="3200" b="1" dirty="0" err="1">
                <a:solidFill>
                  <a:srgbClr val="243255"/>
                </a:solidFill>
                <a:cs typeface="Arial" pitchFamily="34" charset="0"/>
              </a:rPr>
              <a:t>perché</a:t>
            </a:r>
            <a:r>
              <a:rPr lang="en-US" altLang="ko-KR" sz="3200" b="1" dirty="0">
                <a:solidFill>
                  <a:srgbClr val="243255"/>
                </a:solidFill>
                <a:cs typeface="Arial" pitchFamily="34" charset="0"/>
              </a:rPr>
              <a:t> </a:t>
            </a:r>
            <a:r>
              <a:rPr lang="en-US" altLang="ko-KR" sz="3200" b="1" dirty="0" err="1">
                <a:solidFill>
                  <a:srgbClr val="243255"/>
                </a:solidFill>
                <a:cs typeface="Arial" pitchFamily="34" charset="0"/>
              </a:rPr>
              <a:t>è</a:t>
            </a:r>
            <a:r>
              <a:rPr lang="en-US" altLang="ko-KR" sz="3200" b="1" dirty="0">
                <a:solidFill>
                  <a:srgbClr val="243255"/>
                </a:solidFill>
                <a:cs typeface="Arial" pitchFamily="34" charset="0"/>
              </a:rPr>
              <a:t> </a:t>
            </a:r>
            <a:r>
              <a:rPr lang="en-US" altLang="ko-KR" sz="3200" b="1" dirty="0" err="1">
                <a:solidFill>
                  <a:srgbClr val="243255"/>
                </a:solidFill>
                <a:cs typeface="Arial" pitchFamily="34" charset="0"/>
              </a:rPr>
              <a:t>importante</a:t>
            </a:r>
            <a:r>
              <a:rPr lang="en-US" altLang="ko-KR" sz="3200" b="1" dirty="0">
                <a:solidFill>
                  <a:srgbClr val="243255"/>
                </a:solidFill>
                <a:cs typeface="Arial" pitchFamily="34" charset="0"/>
              </a:rPr>
              <a:t> per </a:t>
            </a:r>
            <a:r>
              <a:rPr lang="en-US" altLang="ko-KR" sz="3200" b="1" dirty="0" err="1">
                <a:solidFill>
                  <a:srgbClr val="243255"/>
                </a:solidFill>
                <a:cs typeface="Arial" pitchFamily="34" charset="0"/>
              </a:rPr>
              <a:t>l’occupabilità</a:t>
            </a:r>
            <a:r>
              <a:rPr lang="en-US" altLang="ko-KR" sz="3200" b="1" dirty="0">
                <a:solidFill>
                  <a:srgbClr val="243255"/>
                </a:solidFill>
                <a:cs typeface="Arial" pitchFamily="34" charset="0"/>
              </a:rPr>
              <a:t>? </a:t>
            </a:r>
            <a:endParaRPr lang="ko-KR" altLang="en-US" sz="3200" b="1" dirty="0">
              <a:solidFill>
                <a:srgbClr val="243255"/>
              </a:solidFill>
              <a:cs typeface="Arial" pitchFamily="34" charset="0"/>
            </a:endParaRPr>
          </a:p>
        </p:txBody>
      </p:sp>
      <p:sp>
        <p:nvSpPr>
          <p:cNvPr id="54" name="TextBox 42">
            <a:extLst>
              <a:ext uri="{FF2B5EF4-FFF2-40B4-BE49-F238E27FC236}">
                <a16:creationId xmlns:a16="http://schemas.microsoft.com/office/drawing/2014/main" id="{B9C5B90D-278A-4F7F-B76A-E666BB41EBA3}"/>
              </a:ext>
            </a:extLst>
          </p:cNvPr>
          <p:cNvSpPr txBox="1"/>
          <p:nvPr/>
        </p:nvSpPr>
        <p:spPr>
          <a:xfrm>
            <a:off x="6781800" y="3371501"/>
            <a:ext cx="5996566" cy="1077218"/>
          </a:xfrm>
          <a:prstGeom prst="rect">
            <a:avLst/>
          </a:prstGeom>
          <a:noFill/>
        </p:spPr>
        <p:txBody>
          <a:bodyPr wrap="square" lIns="108000" rIns="108000" rtlCol="0">
            <a:spAutoFit/>
          </a:bodyPr>
          <a:lstStyle/>
          <a:p>
            <a:r>
              <a:rPr lang="en-US" altLang="ko-KR" sz="3200" b="1" dirty="0">
                <a:solidFill>
                  <a:srgbClr val="243255"/>
                </a:solidFill>
                <a:cs typeface="Arial" pitchFamily="34" charset="0"/>
              </a:rPr>
              <a:t>2 </a:t>
            </a:r>
            <a:r>
              <a:rPr lang="en-US" altLang="ko-KR" sz="3200" b="1" dirty="0" err="1">
                <a:solidFill>
                  <a:srgbClr val="243255"/>
                </a:solidFill>
                <a:cs typeface="Arial" pitchFamily="34" charset="0"/>
              </a:rPr>
              <a:t>Valutare</a:t>
            </a:r>
            <a:r>
              <a:rPr lang="en-US" altLang="ko-KR" sz="3200" b="1" dirty="0">
                <a:solidFill>
                  <a:srgbClr val="243255"/>
                </a:solidFill>
                <a:cs typeface="Arial" pitchFamily="34" charset="0"/>
              </a:rPr>
              <a:t> il </a:t>
            </a:r>
            <a:r>
              <a:rPr lang="en-US" altLang="ko-KR" sz="3200" b="1" dirty="0" err="1">
                <a:solidFill>
                  <a:srgbClr val="243255"/>
                </a:solidFill>
                <a:cs typeface="Arial" pitchFamily="34" charset="0"/>
              </a:rPr>
              <a:t>livello</a:t>
            </a:r>
            <a:r>
              <a:rPr lang="en-US" altLang="ko-KR" sz="3200" b="1" dirty="0">
                <a:solidFill>
                  <a:srgbClr val="243255"/>
                </a:solidFill>
                <a:cs typeface="Arial" pitchFamily="34" charset="0"/>
              </a:rPr>
              <a:t> di </a:t>
            </a:r>
            <a:r>
              <a:rPr lang="en-US" altLang="ko-KR" sz="3200" b="1" dirty="0" err="1">
                <a:solidFill>
                  <a:srgbClr val="243255"/>
                </a:solidFill>
                <a:cs typeface="Arial" pitchFamily="34" charset="0"/>
              </a:rPr>
              <a:t>flessibilità</a:t>
            </a:r>
            <a:r>
              <a:rPr lang="en-US" altLang="ko-KR" sz="3200" b="1" dirty="0">
                <a:solidFill>
                  <a:srgbClr val="243255"/>
                </a:solidFill>
                <a:cs typeface="Arial" pitchFamily="34" charset="0"/>
              </a:rPr>
              <a:t> </a:t>
            </a:r>
            <a:r>
              <a:rPr lang="en-US" altLang="ko-KR" sz="3200" b="1" dirty="0" err="1">
                <a:solidFill>
                  <a:srgbClr val="243255"/>
                </a:solidFill>
                <a:cs typeface="Arial" pitchFamily="34" charset="0"/>
              </a:rPr>
              <a:t>cognitiva</a:t>
            </a:r>
            <a:endParaRPr lang="ko-KR" altLang="en-US" sz="3200" b="1" dirty="0">
              <a:solidFill>
                <a:srgbClr val="243255"/>
              </a:solidFill>
              <a:cs typeface="Arial" pitchFamily="34" charset="0"/>
            </a:endParaRPr>
          </a:p>
        </p:txBody>
      </p:sp>
      <p:sp>
        <p:nvSpPr>
          <p:cNvPr id="57" name="TextBox 46">
            <a:extLst>
              <a:ext uri="{FF2B5EF4-FFF2-40B4-BE49-F238E27FC236}">
                <a16:creationId xmlns:a16="http://schemas.microsoft.com/office/drawing/2014/main" id="{6DB4FEBA-34E0-4265-AA78-301F92167A2F}"/>
              </a:ext>
            </a:extLst>
          </p:cNvPr>
          <p:cNvSpPr txBox="1"/>
          <p:nvPr/>
        </p:nvSpPr>
        <p:spPr>
          <a:xfrm>
            <a:off x="12543877" y="3325334"/>
            <a:ext cx="4677323" cy="1077218"/>
          </a:xfrm>
          <a:prstGeom prst="rect">
            <a:avLst/>
          </a:prstGeom>
          <a:noFill/>
        </p:spPr>
        <p:txBody>
          <a:bodyPr wrap="square" lIns="108000" rIns="108000" rtlCol="0">
            <a:spAutoFit/>
          </a:bodyPr>
          <a:lstStyle/>
          <a:p>
            <a:r>
              <a:rPr lang="en-US" altLang="ko-KR" sz="3200" b="1" dirty="0">
                <a:solidFill>
                  <a:srgbClr val="243255"/>
                </a:solidFill>
                <a:cs typeface="Arial" pitchFamily="34" charset="0"/>
              </a:rPr>
              <a:t>3 </a:t>
            </a:r>
            <a:r>
              <a:rPr lang="en-US" altLang="ko-KR" sz="3200" b="1" dirty="0" err="1">
                <a:solidFill>
                  <a:srgbClr val="243255"/>
                </a:solidFill>
                <a:cs typeface="Arial" pitchFamily="34" charset="0"/>
              </a:rPr>
              <a:t>Potenziamento</a:t>
            </a:r>
            <a:r>
              <a:rPr lang="en-US" altLang="ko-KR" sz="3200" b="1" dirty="0">
                <a:solidFill>
                  <a:srgbClr val="243255"/>
                </a:solidFill>
                <a:cs typeface="Arial" pitchFamily="34" charset="0"/>
              </a:rPr>
              <a:t> e </a:t>
            </a:r>
            <a:r>
              <a:rPr lang="en-US" altLang="ko-KR" sz="3200" b="1" dirty="0" err="1">
                <a:solidFill>
                  <a:srgbClr val="243255"/>
                </a:solidFill>
                <a:cs typeface="Arial" pitchFamily="34" charset="0"/>
              </a:rPr>
              <a:t>formazione</a:t>
            </a:r>
            <a:endParaRPr lang="ko-KR" altLang="en-US" sz="3200" b="1" dirty="0">
              <a:solidFill>
                <a:srgbClr val="243255"/>
              </a:solidFill>
              <a:cs typeface="Arial" pitchFamily="34" charset="0"/>
            </a:endParaRPr>
          </a:p>
        </p:txBody>
      </p:sp>
    </p:spTree>
    <p:extLst>
      <p:ext uri="{BB962C8B-B14F-4D97-AF65-F5344CB8AC3E}">
        <p14:creationId xmlns:p14="http://schemas.microsoft.com/office/powerpoint/2010/main" val="291498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48"/>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54"/>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1389464" y="4402857"/>
            <a:ext cx="15521144" cy="1754326"/>
          </a:xfrm>
          <a:prstGeom prst="rect">
            <a:avLst/>
          </a:prstGeom>
          <a:noFill/>
        </p:spPr>
        <p:txBody>
          <a:bodyPr wrap="square" rtlCol="0">
            <a:spAutoFit/>
          </a:bodyPr>
          <a:lstStyle/>
          <a:p>
            <a:r>
              <a:rPr lang="en-US" altLang="ko-KR" sz="3600" dirty="0"/>
              <a:t>La </a:t>
            </a:r>
            <a:r>
              <a:rPr lang="en-US" altLang="ko-KR" sz="3600" dirty="0" err="1"/>
              <a:t>flessibilità</a:t>
            </a:r>
            <a:r>
              <a:rPr lang="en-US" altLang="ko-KR" sz="3600" dirty="0"/>
              <a:t> </a:t>
            </a:r>
            <a:r>
              <a:rPr lang="en-US" altLang="ko-KR" sz="3600" dirty="0" err="1"/>
              <a:t>cognitiva</a:t>
            </a:r>
            <a:r>
              <a:rPr lang="en-US" altLang="ko-KR" sz="3600" dirty="0"/>
              <a:t> (CF) </a:t>
            </a:r>
            <a:r>
              <a:rPr lang="en-US" altLang="ko-KR" sz="3600" dirty="0" err="1"/>
              <a:t>è</a:t>
            </a:r>
            <a:r>
              <a:rPr lang="en-US" altLang="ko-KR" sz="3600" dirty="0"/>
              <a:t> la </a:t>
            </a:r>
            <a:r>
              <a:rPr lang="en-US" altLang="ko-KR" sz="3600" dirty="0" err="1"/>
              <a:t>capacità</a:t>
            </a:r>
            <a:r>
              <a:rPr lang="en-US" altLang="ko-KR" sz="3600" dirty="0"/>
              <a:t> </a:t>
            </a:r>
            <a:r>
              <a:rPr lang="en-US" altLang="ko-KR" sz="3600" dirty="0" err="1"/>
              <a:t>umana</a:t>
            </a:r>
            <a:r>
              <a:rPr lang="en-US" altLang="ko-KR" sz="3600" dirty="0"/>
              <a:t> di </a:t>
            </a:r>
            <a:r>
              <a:rPr lang="en-US" altLang="ko-KR" sz="3600" dirty="0" err="1"/>
              <a:t>adattare</a:t>
            </a:r>
            <a:r>
              <a:rPr lang="en-US" altLang="ko-KR" sz="3600" dirty="0"/>
              <a:t> le </a:t>
            </a:r>
            <a:r>
              <a:rPr lang="en-US" altLang="ko-KR" sz="3600" dirty="0" err="1"/>
              <a:t>strategie</a:t>
            </a:r>
            <a:r>
              <a:rPr lang="en-US" altLang="ko-KR" sz="3600" dirty="0"/>
              <a:t> di </a:t>
            </a:r>
            <a:r>
              <a:rPr lang="en-US" altLang="ko-KR" sz="3600" dirty="0" err="1"/>
              <a:t>elaborazione</a:t>
            </a:r>
            <a:r>
              <a:rPr lang="en-US" altLang="ko-KR" sz="3600" dirty="0"/>
              <a:t> </a:t>
            </a:r>
            <a:r>
              <a:rPr lang="en-US" altLang="ko-KR" sz="3600" dirty="0" err="1"/>
              <a:t>delle</a:t>
            </a:r>
            <a:r>
              <a:rPr lang="en-US" altLang="ko-KR" sz="3600" dirty="0"/>
              <a:t> </a:t>
            </a:r>
            <a:r>
              <a:rPr lang="en-US" altLang="ko-KR" sz="3600" dirty="0" err="1"/>
              <a:t>conoscenze</a:t>
            </a:r>
            <a:r>
              <a:rPr lang="en-US" altLang="ko-KR" sz="3600" dirty="0"/>
              <a:t> per </a:t>
            </a:r>
            <a:r>
              <a:rPr lang="en-US" altLang="ko-KR" sz="3600" dirty="0" err="1"/>
              <a:t>affrontare</a:t>
            </a:r>
            <a:r>
              <a:rPr lang="en-US" altLang="ko-KR" sz="3600" dirty="0"/>
              <a:t> </a:t>
            </a:r>
            <a:r>
              <a:rPr lang="en-US" altLang="ko-KR" sz="3600" dirty="0" err="1"/>
              <a:t>condizioni</a:t>
            </a:r>
            <a:r>
              <a:rPr lang="en-US" altLang="ko-KR" sz="3600" dirty="0"/>
              <a:t> </a:t>
            </a:r>
            <a:r>
              <a:rPr lang="en-US" altLang="ko-KR" sz="3600" dirty="0" err="1"/>
              <a:t>nuove</a:t>
            </a:r>
            <a:r>
              <a:rPr lang="en-US" altLang="ko-KR" sz="3600" dirty="0"/>
              <a:t> e </a:t>
            </a:r>
            <a:r>
              <a:rPr lang="en-US" altLang="ko-KR" sz="3600" dirty="0" err="1"/>
              <a:t>inaspettate</a:t>
            </a:r>
            <a:r>
              <a:rPr lang="en-US" altLang="ko-KR" sz="3600" dirty="0"/>
              <a:t> </a:t>
            </a:r>
            <a:r>
              <a:rPr lang="en-US" altLang="ko-KR" sz="3600" dirty="0" err="1"/>
              <a:t>nell'ambiente</a:t>
            </a:r>
            <a:r>
              <a:rPr lang="en-US" altLang="ko-KR" sz="3600" dirty="0"/>
              <a:t> (</a:t>
            </a:r>
            <a:r>
              <a:rPr lang="en-US" altLang="ko-KR" sz="3600" dirty="0" err="1"/>
              <a:t>Cañas</a:t>
            </a:r>
            <a:r>
              <a:rPr lang="en-US" altLang="ko-KR" sz="3600" dirty="0"/>
              <a:t> et al. 2003).</a:t>
            </a:r>
          </a:p>
        </p:txBody>
      </p:sp>
      <p:sp>
        <p:nvSpPr>
          <p:cNvPr id="11" name="TextBox 5">
            <a:extLst>
              <a:ext uri="{FF2B5EF4-FFF2-40B4-BE49-F238E27FC236}">
                <a16:creationId xmlns:a16="http://schemas.microsoft.com/office/drawing/2014/main" id="{6DB2408F-C8E3-481B-BEFD-24DB75CA61AF}"/>
              </a:ext>
            </a:extLst>
          </p:cNvPr>
          <p:cNvSpPr txBox="1"/>
          <p:nvPr/>
        </p:nvSpPr>
        <p:spPr>
          <a:xfrm>
            <a:off x="938056" y="2104936"/>
            <a:ext cx="15749744" cy="707886"/>
          </a:xfrm>
          <a:prstGeom prst="rect">
            <a:avLst/>
          </a:prstGeom>
          <a:noFill/>
        </p:spPr>
        <p:txBody>
          <a:bodyPr wrap="square" rtlCol="0" anchor="ctr">
            <a:spAutoFit/>
          </a:bodyPr>
          <a:lstStyle/>
          <a:p>
            <a:r>
              <a:rPr lang="en-US" altLang="ko-KR" sz="4000" b="1" dirty="0">
                <a:solidFill>
                  <a:srgbClr val="243255"/>
                </a:solidFill>
                <a:ea typeface="Tahoma" panose="020B0604030504040204" pitchFamily="34" charset="0"/>
                <a:cs typeface="Tahoma" panose="020B0604030504040204" pitchFamily="34" charset="0"/>
              </a:rPr>
              <a:t>Che </a:t>
            </a:r>
            <a:r>
              <a:rPr lang="en-US" altLang="ko-KR" sz="4000" b="1" dirty="0" err="1">
                <a:solidFill>
                  <a:srgbClr val="243255"/>
                </a:solidFill>
                <a:ea typeface="Tahoma" panose="020B0604030504040204" pitchFamily="34" charset="0"/>
                <a:cs typeface="Tahoma" panose="020B0604030504040204" pitchFamily="34" charset="0"/>
              </a:rPr>
              <a:t>cos’è</a:t>
            </a:r>
            <a:r>
              <a:rPr lang="en-US" altLang="ko-KR" sz="4000" b="1" dirty="0">
                <a:solidFill>
                  <a:srgbClr val="243255"/>
                </a:solidFill>
                <a:ea typeface="Tahoma" panose="020B0604030504040204" pitchFamily="34" charset="0"/>
                <a:cs typeface="Tahoma" panose="020B0604030504040204" pitchFamily="34" charset="0"/>
              </a:rPr>
              <a:t> la </a:t>
            </a:r>
            <a:r>
              <a:rPr lang="en-US" altLang="ko-KR" sz="4000" b="1" dirty="0" err="1">
                <a:solidFill>
                  <a:srgbClr val="243255"/>
                </a:solidFill>
                <a:ea typeface="Tahoma" panose="020B0604030504040204" pitchFamily="34" charset="0"/>
                <a:cs typeface="Tahoma" panose="020B0604030504040204" pitchFamily="34" charset="0"/>
              </a:rPr>
              <a:t>flessibilità</a:t>
            </a:r>
            <a:r>
              <a:rPr lang="en-US" altLang="ko-KR" sz="4000" b="1" dirty="0">
                <a:solidFill>
                  <a:srgbClr val="243255"/>
                </a:solidFill>
                <a:ea typeface="Tahoma" panose="020B0604030504040204" pitchFamily="34" charset="0"/>
                <a:cs typeface="Tahoma" panose="020B0604030504040204" pitchFamily="34" charset="0"/>
              </a:rPr>
              <a:t> </a:t>
            </a:r>
            <a:r>
              <a:rPr lang="en-US" altLang="ko-KR" sz="4000" b="1" dirty="0" err="1">
                <a:solidFill>
                  <a:srgbClr val="243255"/>
                </a:solidFill>
                <a:ea typeface="Tahoma" panose="020B0604030504040204" pitchFamily="34" charset="0"/>
                <a:cs typeface="Tahoma" panose="020B0604030504040204" pitchFamily="34" charset="0"/>
              </a:rPr>
              <a:t>cognitiva</a:t>
            </a:r>
            <a:r>
              <a:rPr lang="en-US" altLang="ko-KR" sz="4000" b="1" dirty="0">
                <a:solidFill>
                  <a:srgbClr val="243255"/>
                </a:solidFill>
                <a:ea typeface="Tahoma" panose="020B0604030504040204" pitchFamily="34" charset="0"/>
                <a:cs typeface="Tahoma" panose="020B0604030504040204" pitchFamily="34" charset="0"/>
              </a:rPr>
              <a:t>?</a:t>
            </a:r>
            <a:endParaRPr lang="ko-KR" altLang="en-US" sz="4000" b="1" dirty="0">
              <a:solidFill>
                <a:srgbClr val="243255"/>
              </a:solidFill>
              <a:cs typeface="Tahoma" panose="020B0604030504040204" pitchFamily="34" charset="0"/>
            </a:endParaRPr>
          </a:p>
        </p:txBody>
      </p:sp>
    </p:spTree>
    <p:extLst>
      <p:ext uri="{BB962C8B-B14F-4D97-AF65-F5344CB8AC3E}">
        <p14:creationId xmlns:p14="http://schemas.microsoft.com/office/powerpoint/2010/main" val="354422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9501344" cy="629660"/>
          </a:xfrm>
          <a:prstGeom prst="rect">
            <a:avLst/>
          </a:prstGeom>
        </p:spPr>
        <p:txBody>
          <a:bodyPr vert="horz" wrap="square" lIns="0" tIns="13970" rIns="0" bIns="0" rtlCol="0">
            <a:spAutoFit/>
          </a:bodyPr>
          <a:lstStyle/>
          <a:p>
            <a:pPr marL="12700">
              <a:lnSpc>
                <a:spcPct val="100000"/>
              </a:lnSpc>
              <a:spcBef>
                <a:spcPts val="110"/>
              </a:spcBef>
            </a:pPr>
            <a:r>
              <a:rPr lang="es-ES" sz="4000" b="1" spc="50" dirty="0" err="1">
                <a:solidFill>
                  <a:srgbClr val="243255"/>
                </a:solidFill>
                <a:cs typeface="Tahoma"/>
              </a:rPr>
              <a:t>Cos’è</a:t>
            </a:r>
            <a:r>
              <a:rPr lang="es-ES" sz="4000" b="1" spc="50" dirty="0">
                <a:solidFill>
                  <a:srgbClr val="243255"/>
                </a:solidFill>
                <a:cs typeface="Tahoma"/>
              </a:rPr>
              <a:t> la </a:t>
            </a:r>
            <a:r>
              <a:rPr lang="es-ES" sz="4000" b="1" spc="50" dirty="0" err="1">
                <a:solidFill>
                  <a:srgbClr val="243255"/>
                </a:solidFill>
                <a:cs typeface="Tahoma"/>
              </a:rPr>
              <a:t>flessibilità</a:t>
            </a:r>
            <a:r>
              <a:rPr lang="es-ES" sz="4000" b="1" spc="50" dirty="0">
                <a:solidFill>
                  <a:srgbClr val="243255"/>
                </a:solidFill>
                <a:cs typeface="Tahoma"/>
              </a:rPr>
              <a:t> cognitiva?</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3009900"/>
            <a:ext cx="16054544" cy="400110"/>
          </a:xfrm>
          <a:prstGeom prst="rect">
            <a:avLst/>
          </a:prstGeom>
          <a:noFill/>
        </p:spPr>
        <p:txBody>
          <a:bodyPr wrap="square" rtlCol="0">
            <a:spAutoFit/>
          </a:bodyPr>
          <a:lstStyle/>
          <a:p>
            <a:r>
              <a:rPr lang="en-US" altLang="ko-KR" sz="2000" dirty="0"/>
              <a:t> </a:t>
            </a:r>
          </a:p>
        </p:txBody>
      </p:sp>
      <p:sp>
        <p:nvSpPr>
          <p:cNvPr id="9" name="TextBox 2">
            <a:extLst>
              <a:ext uri="{FF2B5EF4-FFF2-40B4-BE49-F238E27FC236}">
                <a16:creationId xmlns:a16="http://schemas.microsoft.com/office/drawing/2014/main" id="{0581E630-D87A-6741-8FE7-54A81D210FF6}"/>
              </a:ext>
            </a:extLst>
          </p:cNvPr>
          <p:cNvSpPr txBox="1"/>
          <p:nvPr/>
        </p:nvSpPr>
        <p:spPr>
          <a:xfrm>
            <a:off x="8001000" y="6494914"/>
            <a:ext cx="5045750" cy="1569660"/>
          </a:xfrm>
          <a:prstGeom prst="rect">
            <a:avLst/>
          </a:prstGeom>
          <a:noFill/>
        </p:spPr>
        <p:txBody>
          <a:bodyPr wrap="square" rtlCol="0">
            <a:spAutoFit/>
          </a:bodyPr>
          <a:lstStyle/>
          <a:p>
            <a:r>
              <a:rPr lang="it-IT" sz="2400" dirty="0"/>
              <a:t>Risolvere problemi</a:t>
            </a:r>
          </a:p>
          <a:p>
            <a:r>
              <a:rPr lang="it-IT" sz="2400" dirty="0"/>
              <a:t>Pensiero critico</a:t>
            </a:r>
          </a:p>
          <a:p>
            <a:r>
              <a:rPr lang="it-IT" sz="2400" dirty="0"/>
              <a:t>Connettere idee</a:t>
            </a:r>
          </a:p>
          <a:p>
            <a:r>
              <a:rPr lang="it-IT" sz="2400" dirty="0"/>
              <a:t>Sintetizzare informazioni</a:t>
            </a:r>
          </a:p>
        </p:txBody>
      </p:sp>
      <p:sp>
        <p:nvSpPr>
          <p:cNvPr id="12" name="TextBox 2">
            <a:extLst>
              <a:ext uri="{FF2B5EF4-FFF2-40B4-BE49-F238E27FC236}">
                <a16:creationId xmlns:a16="http://schemas.microsoft.com/office/drawing/2014/main" id="{5282E1BA-C3CC-D94F-873E-ADC9876519FA}"/>
              </a:ext>
            </a:extLst>
          </p:cNvPr>
          <p:cNvSpPr txBox="1"/>
          <p:nvPr/>
        </p:nvSpPr>
        <p:spPr>
          <a:xfrm>
            <a:off x="13131225" y="6515331"/>
            <a:ext cx="5045750" cy="1938992"/>
          </a:xfrm>
          <a:prstGeom prst="rect">
            <a:avLst/>
          </a:prstGeom>
          <a:noFill/>
        </p:spPr>
        <p:txBody>
          <a:bodyPr wrap="square" rtlCol="0">
            <a:spAutoFit/>
          </a:bodyPr>
          <a:lstStyle/>
          <a:p>
            <a:r>
              <a:rPr lang="it-IT" sz="2400" dirty="0"/>
              <a:t>Curvare</a:t>
            </a:r>
          </a:p>
          <a:p>
            <a:r>
              <a:rPr lang="it-IT" sz="2400" dirty="0"/>
              <a:t>Torcere</a:t>
            </a:r>
          </a:p>
          <a:p>
            <a:r>
              <a:rPr lang="it-IT" sz="2400" dirty="0"/>
              <a:t>Pensare alle cose in modo diverso</a:t>
            </a:r>
          </a:p>
          <a:p>
            <a:r>
              <a:rPr lang="it-IT" sz="2400" dirty="0"/>
              <a:t>Cambiare approccio quando necessario</a:t>
            </a:r>
          </a:p>
        </p:txBody>
      </p:sp>
      <p:pic>
        <p:nvPicPr>
          <p:cNvPr id="8196" name="Picture 4" descr="✓ yoga scorpion pose free vector eps, cdr, ai, svg vector illustration  graphic art">
            <a:extLst>
              <a:ext uri="{FF2B5EF4-FFF2-40B4-BE49-F238E27FC236}">
                <a16:creationId xmlns:a16="http://schemas.microsoft.com/office/drawing/2014/main" id="{59C767E3-8D41-754F-936F-8C0684C4720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918" t="13808"/>
          <a:stretch/>
        </p:blipFill>
        <p:spPr bwMode="auto">
          <a:xfrm>
            <a:off x="13046750" y="1262864"/>
            <a:ext cx="5306687" cy="5252467"/>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Black and White Brain Clip Art Free PNG Image｜Illustoon">
            <a:extLst>
              <a:ext uri="{FF2B5EF4-FFF2-40B4-BE49-F238E27FC236}">
                <a16:creationId xmlns:a16="http://schemas.microsoft.com/office/drawing/2014/main" id="{E1322275-58A2-B843-BE3B-A45CF992E86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555" t="6297" r="4815" b="7037"/>
          <a:stretch/>
        </p:blipFill>
        <p:spPr bwMode="auto">
          <a:xfrm>
            <a:off x="8196948" y="2255038"/>
            <a:ext cx="3555119" cy="34375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ED91B57-05FC-F64D-B4EC-9A890EBC7FFF}"/>
              </a:ext>
            </a:extLst>
          </p:cNvPr>
          <p:cNvSpPr txBox="1"/>
          <p:nvPr/>
        </p:nvSpPr>
        <p:spPr>
          <a:xfrm>
            <a:off x="12356386" y="2592169"/>
            <a:ext cx="1185537" cy="2215991"/>
          </a:xfrm>
          <a:prstGeom prst="rect">
            <a:avLst/>
          </a:prstGeom>
          <a:noFill/>
        </p:spPr>
        <p:txBody>
          <a:bodyPr wrap="square" rtlCol="0">
            <a:spAutoFit/>
          </a:bodyPr>
          <a:lstStyle/>
          <a:p>
            <a:r>
              <a:rPr lang="en-LV" sz="13800" dirty="0"/>
              <a:t>+</a:t>
            </a:r>
            <a:endParaRPr lang="en-LV" dirty="0"/>
          </a:p>
        </p:txBody>
      </p:sp>
    </p:spTree>
    <p:extLst>
      <p:ext uri="{BB962C8B-B14F-4D97-AF65-F5344CB8AC3E}">
        <p14:creationId xmlns:p14="http://schemas.microsoft.com/office/powerpoint/2010/main" val="317977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1000"/>
                                  </p:stCondLst>
                                  <p:childTnLst>
                                    <p:set>
                                      <p:cBhvr>
                                        <p:cTn id="6" dur="1" fill="hold">
                                          <p:stCondLst>
                                            <p:cond delay="0"/>
                                          </p:stCondLst>
                                        </p:cTn>
                                        <p:tgtEl>
                                          <p:spTgt spid="8202"/>
                                        </p:tgtEl>
                                        <p:attrNameLst>
                                          <p:attrName>style.visibility</p:attrName>
                                        </p:attrNameLst>
                                      </p:cBhvr>
                                      <p:to>
                                        <p:strVal val="visible"/>
                                      </p:to>
                                    </p:set>
                                    <p:animEffect transition="in" filter="blinds(horizontal)">
                                      <p:cBhvr>
                                        <p:cTn id="7" dur="500"/>
                                        <p:tgtEl>
                                          <p:spTgt spid="8202"/>
                                        </p:tgtEl>
                                      </p:cBhvr>
                                    </p:animEffect>
                                  </p:childTnLst>
                                </p:cTn>
                              </p:par>
                            </p:childTnLst>
                          </p:cTn>
                        </p:par>
                        <p:par>
                          <p:cTn id="8" fill="hold">
                            <p:stCondLst>
                              <p:cond delay="1500"/>
                            </p:stCondLst>
                            <p:childTnLst>
                              <p:par>
                                <p:cTn id="9" presetID="3" presetClass="entr" presetSubtype="10"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par>
                          <p:cTn id="12" fill="hold">
                            <p:stCondLst>
                              <p:cond delay="3000"/>
                            </p:stCondLst>
                            <p:childTnLst>
                              <p:par>
                                <p:cTn id="13" presetID="3" presetClass="entr" presetSubtype="10" fill="hold" grpId="0"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par>
                          <p:cTn id="16" fill="hold">
                            <p:stCondLst>
                              <p:cond delay="4500"/>
                            </p:stCondLst>
                            <p:childTnLst>
                              <p:par>
                                <p:cTn id="17" presetID="3" presetClass="entr" presetSubtype="10" fill="hold" nodeType="afterEffect">
                                  <p:stCondLst>
                                    <p:cond delay="1000"/>
                                  </p:stCondLst>
                                  <p:childTnLst>
                                    <p:set>
                                      <p:cBhvr>
                                        <p:cTn id="18" dur="1" fill="hold">
                                          <p:stCondLst>
                                            <p:cond delay="0"/>
                                          </p:stCondLst>
                                        </p:cTn>
                                        <p:tgtEl>
                                          <p:spTgt spid="8196"/>
                                        </p:tgtEl>
                                        <p:attrNameLst>
                                          <p:attrName>style.visibility</p:attrName>
                                        </p:attrNameLst>
                                      </p:cBhvr>
                                      <p:to>
                                        <p:strVal val="visible"/>
                                      </p:to>
                                    </p:set>
                                    <p:animEffect transition="in" filter="blinds(horizontal)">
                                      <p:cBhvr>
                                        <p:cTn id="19" dur="500"/>
                                        <p:tgtEl>
                                          <p:spTgt spid="8196"/>
                                        </p:tgtEl>
                                      </p:cBhvr>
                                    </p:animEffect>
                                  </p:childTnLst>
                                </p:cTn>
                              </p:par>
                            </p:childTnLst>
                          </p:cTn>
                        </p:par>
                        <p:par>
                          <p:cTn id="20" fill="hold">
                            <p:stCondLst>
                              <p:cond delay="6000"/>
                            </p:stCondLst>
                            <p:childTnLst>
                              <p:par>
                                <p:cTn id="21" presetID="3" presetClass="entr" presetSubtype="10" fill="hold" grpId="0" nodeType="afterEffect">
                                  <p:stCondLst>
                                    <p:cond delay="100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3920944" cy="629660"/>
          </a:xfrm>
          <a:prstGeom prst="rect">
            <a:avLst/>
          </a:prstGeom>
        </p:spPr>
        <p:txBody>
          <a:bodyPr vert="horz" wrap="square" lIns="0" tIns="13970" rIns="0" bIns="0" rtlCol="0">
            <a:spAutoFit/>
          </a:bodyPr>
          <a:lstStyle/>
          <a:p>
            <a:pPr marL="12700">
              <a:lnSpc>
                <a:spcPct val="100000"/>
              </a:lnSpc>
              <a:spcBef>
                <a:spcPts val="110"/>
              </a:spcBef>
            </a:pPr>
            <a:r>
              <a:rPr lang="it-IT" sz="4000" b="1" spc="50" dirty="0">
                <a:solidFill>
                  <a:srgbClr val="243255"/>
                </a:solidFill>
                <a:cs typeface="Tahoma"/>
              </a:rPr>
              <a:t>Cos’è la flessibilità cognitiva? Definizioni alternative</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3009900"/>
            <a:ext cx="16054544" cy="5201424"/>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it-IT" altLang="ko-KR" sz="2400" dirty="0"/>
              <a:t>La facoltà del cervello di passare dal pensare a un concetto a un altro.  Quanto più rapidamente si è in grado di passare o "spostare" il pensiero da una dimensione all'altra, tanto maggiore è il livello di flessibilità cognitiva.</a:t>
            </a:r>
          </a:p>
          <a:p>
            <a:pPr marL="342900" indent="-342900">
              <a:spcAft>
                <a:spcPts val="1200"/>
              </a:spcAft>
              <a:buFont typeface="Arial" panose="020B0604020202020204" pitchFamily="34" charset="0"/>
              <a:buChar char="•"/>
            </a:pPr>
            <a:r>
              <a:rPr lang="it-IT" altLang="ko-KR" sz="2400" dirty="0"/>
              <a:t>La capacità di pensare in modo flessibile e di cambiare facilmente prospettive e approcci.</a:t>
            </a:r>
          </a:p>
          <a:p>
            <a:pPr marL="342900" indent="-342900">
              <a:spcAft>
                <a:spcPts val="1200"/>
              </a:spcAft>
              <a:buFont typeface="Arial" panose="020B0604020202020204" pitchFamily="34" charset="0"/>
              <a:buChar char="•"/>
            </a:pPr>
            <a:r>
              <a:rPr lang="it-IT" altLang="ko-KR" sz="2400" dirty="0"/>
              <a:t>Proprietà intrinseca di un sistema cognitivo spesso associata all'abilità mentale di regolare la sua attività e il suo contenuto, passare tra diverse regole di compito e risposte comportamentali corrispondenti, mantenere più concetti contemporaneamente e spostare l'attenzione interna tra di essi .(William, 1962)</a:t>
            </a:r>
          </a:p>
          <a:p>
            <a:pPr marL="342900" indent="-342900">
              <a:spcAft>
                <a:spcPts val="1200"/>
              </a:spcAft>
              <a:buFont typeface="Arial" panose="020B0604020202020204" pitchFamily="34" charset="0"/>
              <a:buChar char="•"/>
            </a:pPr>
            <a:r>
              <a:rPr lang="it-IT" altLang="ko-KR" sz="2400" dirty="0"/>
              <a:t>Per definizioni più accademiche di CF vedi </a:t>
            </a:r>
            <a:r>
              <a:rPr lang="it-IT" altLang="ko-KR" sz="2400" dirty="0" err="1"/>
              <a:t>Ionescu</a:t>
            </a:r>
            <a:r>
              <a:rPr lang="it-IT" altLang="ko-KR" sz="2400" dirty="0"/>
              <a:t> (2012)</a:t>
            </a:r>
          </a:p>
          <a:p>
            <a:pPr marL="342900" indent="-342900">
              <a:spcAft>
                <a:spcPts val="1200"/>
              </a:spcAft>
              <a:buFont typeface="Arial" panose="020B0604020202020204" pitchFamily="34" charset="0"/>
              <a:buChar char="•"/>
            </a:pPr>
            <a:endParaRPr lang="it-IT" altLang="ko-KR" sz="2400" dirty="0"/>
          </a:p>
          <a:p>
            <a:pPr>
              <a:spcAft>
                <a:spcPts val="1200"/>
              </a:spcAft>
            </a:pPr>
            <a:r>
              <a:rPr lang="it-IT" altLang="ko-KR" sz="2400" u="sng" dirty="0"/>
              <a:t>Terminologia alternativa</a:t>
            </a:r>
            <a:r>
              <a:rPr lang="it-IT" altLang="ko-KR" sz="2400" dirty="0"/>
              <a:t>: nelle neuroscienze, la CF è talvolta definita come "commutazione dell'attenzione", "spostamento cognitivo", "flessibilità mentale", "spostamento del set" e "commutazione del compito"</a:t>
            </a:r>
            <a:endParaRPr lang="it-IT" altLang="ko-KR" sz="1600" dirty="0"/>
          </a:p>
          <a:p>
            <a:r>
              <a:rPr lang="en-US" altLang="ko-KR" sz="1600" dirty="0"/>
              <a:t>* Scott, William A. (December 1962). "Cognitive complexity and cognitive flexibility". Sociometry. 25 (4): 405–414. doi:10.2307/2785779. JSTOR 2785779.</a:t>
            </a:r>
          </a:p>
          <a:p>
            <a:r>
              <a:rPr lang="en-US" altLang="ko-KR" sz="1600" dirty="0"/>
              <a:t>** Ionescu (2012). Exploring the nature of cognitive flexibility. New ideas in psychology, 30(2), 190-200.)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
                                            <p:txEl>
                                              <p:pRg st="6" end="6"/>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19006" y="1530364"/>
            <a:ext cx="9501344" cy="1258037"/>
          </a:xfrm>
          <a:prstGeom prst="rect">
            <a:avLst/>
          </a:prstGeom>
        </p:spPr>
        <p:txBody>
          <a:bodyPr vert="horz" wrap="square" lIns="0" tIns="13970" rIns="0" bIns="0" rtlCol="0">
            <a:spAutoFit/>
          </a:bodyPr>
          <a:lstStyle/>
          <a:p>
            <a:pPr marL="12700">
              <a:lnSpc>
                <a:spcPct val="100000"/>
              </a:lnSpc>
              <a:spcBef>
                <a:spcPts val="110"/>
              </a:spcBef>
            </a:pPr>
            <a:r>
              <a:rPr lang="es-ES" sz="4000" b="1" spc="50" dirty="0">
                <a:solidFill>
                  <a:srgbClr val="243255"/>
                </a:solidFill>
                <a:cs typeface="Tahoma"/>
              </a:rPr>
              <a:t>Che </a:t>
            </a:r>
            <a:r>
              <a:rPr lang="es-ES" sz="4000" b="1" spc="50" dirty="0" err="1">
                <a:solidFill>
                  <a:srgbClr val="243255"/>
                </a:solidFill>
                <a:cs typeface="Tahoma"/>
              </a:rPr>
              <a:t>cos’è</a:t>
            </a:r>
            <a:r>
              <a:rPr lang="es-ES" sz="4000" b="1" spc="50" dirty="0">
                <a:solidFill>
                  <a:srgbClr val="243255"/>
                </a:solidFill>
                <a:cs typeface="Tahoma"/>
              </a:rPr>
              <a:t> la </a:t>
            </a:r>
            <a:r>
              <a:rPr lang="es-ES" sz="4000" b="1" spc="50" dirty="0" err="1">
                <a:solidFill>
                  <a:srgbClr val="243255"/>
                </a:solidFill>
                <a:cs typeface="Tahoma"/>
              </a:rPr>
              <a:t>flessibilità</a:t>
            </a:r>
            <a:r>
              <a:rPr lang="es-ES" sz="4000" b="1" spc="50" dirty="0">
                <a:solidFill>
                  <a:srgbClr val="243255"/>
                </a:solidFill>
                <a:cs typeface="Tahoma"/>
              </a:rPr>
              <a:t> cognitiva?</a:t>
            </a:r>
          </a:p>
          <a:p>
            <a:pPr marL="12700">
              <a:lnSpc>
                <a:spcPct val="100000"/>
              </a:lnSpc>
              <a:spcBef>
                <a:spcPts val="110"/>
              </a:spcBef>
            </a:pPr>
            <a:r>
              <a:rPr lang="es-ES" sz="4000" b="1" spc="50" dirty="0" err="1">
                <a:solidFill>
                  <a:srgbClr val="243255"/>
                </a:solidFill>
                <a:cs typeface="Tahoma"/>
              </a:rPr>
              <a:t>Analogia</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762000" y="2924175"/>
            <a:ext cx="7843994" cy="5262979"/>
          </a:xfrm>
          <a:prstGeom prst="rect">
            <a:avLst/>
          </a:prstGeom>
          <a:noFill/>
        </p:spPr>
        <p:txBody>
          <a:bodyPr wrap="square" rtlCol="0">
            <a:spAutoFit/>
          </a:bodyPr>
          <a:lstStyle/>
          <a:p>
            <a:r>
              <a:rPr lang="it-IT" altLang="ko-KR" sz="2800" u="sng" dirty="0"/>
              <a:t>Cambiare canale alla TV: </a:t>
            </a:r>
          </a:p>
          <a:p>
            <a:endParaRPr lang="it-IT" altLang="ko-KR" sz="2800" dirty="0"/>
          </a:p>
          <a:p>
            <a:r>
              <a:rPr lang="it-IT" altLang="ko-KR" sz="2800" dirty="0"/>
              <a:t>pensate ai canali come "flussi di pensiero" e alla TV come al vostro “cervello”</a:t>
            </a:r>
          </a:p>
          <a:p>
            <a:endParaRPr lang="it-IT" altLang="ko-KR" sz="2800" dirty="0"/>
          </a:p>
          <a:p>
            <a:pPr marL="457200" indent="-457200">
              <a:buFont typeface="Arial" panose="020B0604020202020204" pitchFamily="34" charset="0"/>
              <a:buChar char="•"/>
            </a:pPr>
            <a:r>
              <a:rPr lang="it-IT" altLang="ko-KR" sz="2800" dirty="0"/>
              <a:t>Se siete bloccati su un canale e non potete cambiarlo - la vostra cognizione è inflessibile; il vostro flusso di pensiero e/o le vostre convinzioni non possono essere aggiornate o alterate</a:t>
            </a:r>
          </a:p>
          <a:p>
            <a:pPr marL="457200" indent="-457200">
              <a:buFont typeface="Arial" panose="020B0604020202020204" pitchFamily="34" charset="0"/>
              <a:buChar char="•"/>
            </a:pPr>
            <a:r>
              <a:rPr lang="it-IT" altLang="ko-KR" sz="2800" dirty="0"/>
              <a:t>Se possedete un telecomando e potete cambiare rapidamente il canale, avete una buona flessibilità cognitiva</a:t>
            </a:r>
          </a:p>
        </p:txBody>
      </p:sp>
      <p:pic>
        <p:nvPicPr>
          <p:cNvPr id="9222" name="Picture 6" descr="Changing channels: what is the future of TV in the Middle East? - Arabian  Business">
            <a:extLst>
              <a:ext uri="{FF2B5EF4-FFF2-40B4-BE49-F238E27FC236}">
                <a16:creationId xmlns:a16="http://schemas.microsoft.com/office/drawing/2014/main" id="{C96AA4BB-8429-234B-B925-3758DDA86B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3000" y="1716097"/>
            <a:ext cx="9296400" cy="600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94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9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9501344" cy="629660"/>
          </a:xfrm>
          <a:prstGeom prst="rect">
            <a:avLst/>
          </a:prstGeom>
        </p:spPr>
        <p:txBody>
          <a:bodyPr vert="horz" wrap="square" lIns="0" tIns="13970" rIns="0" bIns="0" rtlCol="0">
            <a:spAutoFit/>
          </a:bodyPr>
          <a:lstStyle/>
          <a:p>
            <a:pPr marL="12700">
              <a:lnSpc>
                <a:spcPct val="100000"/>
              </a:lnSpc>
              <a:spcBef>
                <a:spcPts val="110"/>
              </a:spcBef>
            </a:pPr>
            <a:r>
              <a:rPr lang="es-ES" sz="4000" b="1" spc="50" dirty="0">
                <a:solidFill>
                  <a:srgbClr val="243255"/>
                </a:solidFill>
                <a:cs typeface="Tahoma"/>
              </a:rPr>
              <a:t>Cosa </a:t>
            </a:r>
            <a:r>
              <a:rPr lang="es-ES" sz="4000" b="1" spc="50" dirty="0" err="1">
                <a:solidFill>
                  <a:srgbClr val="243255"/>
                </a:solidFill>
                <a:cs typeface="Tahoma"/>
              </a:rPr>
              <a:t>vedi</a:t>
            </a:r>
            <a:r>
              <a:rPr lang="es-ES" sz="4000" b="1" spc="50" dirty="0">
                <a:solidFill>
                  <a:srgbClr val="243255"/>
                </a:solidFill>
                <a:cs typeface="Tahoma"/>
              </a:rPr>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pic>
        <p:nvPicPr>
          <p:cNvPr id="2050" name="Picture 2" descr="Duck or rabbit? 100-year-old optical illusion could tell you how creative  you are | The Independent">
            <a:extLst>
              <a:ext uri="{FF2B5EF4-FFF2-40B4-BE49-F238E27FC236}">
                <a16:creationId xmlns:a16="http://schemas.microsoft.com/office/drawing/2014/main" id="{E31E9385-193B-014A-AB9C-B1E0D5A746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6155" y="647700"/>
            <a:ext cx="10515600" cy="788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02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100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9501344" cy="629660"/>
          </a:xfrm>
          <a:prstGeom prst="rect">
            <a:avLst/>
          </a:prstGeom>
        </p:spPr>
        <p:txBody>
          <a:bodyPr vert="horz" wrap="square" lIns="0" tIns="13970" rIns="0" bIns="0" rtlCol="0">
            <a:spAutoFit/>
          </a:bodyPr>
          <a:lstStyle/>
          <a:p>
            <a:pPr marL="12700">
              <a:lnSpc>
                <a:spcPct val="100000"/>
              </a:lnSpc>
              <a:spcBef>
                <a:spcPts val="110"/>
              </a:spcBef>
            </a:pPr>
            <a:r>
              <a:rPr lang="es-ES" sz="4000" b="1" spc="50" dirty="0">
                <a:solidFill>
                  <a:srgbClr val="243255"/>
                </a:solidFill>
                <a:cs typeface="Tahoma"/>
              </a:rPr>
              <a:t>Cosa </a:t>
            </a:r>
            <a:r>
              <a:rPr lang="es-ES" sz="4000" b="1" spc="50" dirty="0" err="1">
                <a:solidFill>
                  <a:srgbClr val="243255"/>
                </a:solidFill>
                <a:cs typeface="Tahoma"/>
              </a:rPr>
              <a:t>vedi</a:t>
            </a:r>
            <a:r>
              <a:rPr lang="es-ES" sz="4000" b="1" spc="50" dirty="0">
                <a:solidFill>
                  <a:srgbClr val="243255"/>
                </a:solidFill>
                <a:cs typeface="Tahoma"/>
              </a:rPr>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pic>
        <p:nvPicPr>
          <p:cNvPr id="4098" name="Picture 2" descr="Face &amp;amp; Vase Illusion - Pictures, Photos &amp;amp; Images of Illusions - Science for  Kids">
            <a:extLst>
              <a:ext uri="{FF2B5EF4-FFF2-40B4-BE49-F238E27FC236}">
                <a16:creationId xmlns:a16="http://schemas.microsoft.com/office/drawing/2014/main" id="{DFCC2AD8-711A-3042-A557-16AEDE0544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9990" y="681789"/>
            <a:ext cx="7696200" cy="7404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73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20816</TotalTime>
  <Words>3580</Words>
  <Application>Microsoft Macintosh PowerPoint</Application>
  <PresentationFormat>Personalizzato</PresentationFormat>
  <Paragraphs>251</Paragraphs>
  <Slides>24</Slides>
  <Notes>23</Notes>
  <HiddenSlides>0</HiddenSlides>
  <MMClips>0</MMClips>
  <ScaleCrop>false</ScaleCrop>
  <HeadingPairs>
    <vt:vector size="6" baseType="variant">
      <vt:variant>
        <vt:lpstr>Caratteri utilizzati</vt:lpstr>
      </vt:variant>
      <vt:variant>
        <vt:i4>4</vt:i4>
      </vt:variant>
      <vt:variant>
        <vt:lpstr>Tema</vt:lpstr>
      </vt:variant>
      <vt:variant>
        <vt:i4>2</vt:i4>
      </vt:variant>
      <vt:variant>
        <vt:lpstr>Titoli diapositive</vt:lpstr>
      </vt:variant>
      <vt:variant>
        <vt:i4>24</vt:i4>
      </vt:variant>
    </vt:vector>
  </HeadingPairs>
  <TitlesOfParts>
    <vt:vector size="30" baseType="lpstr">
      <vt:lpstr>Arial</vt:lpstr>
      <vt:lpstr>Calibri</vt:lpstr>
      <vt:lpstr>Tahoma</vt:lpstr>
      <vt:lpstr>YADLjI9qxTA 0</vt:lpstr>
      <vt:lpstr>Office Theme</vt:lpstr>
      <vt:lpstr>1_Office Theme</vt:lpstr>
      <vt:lpstr>Presentazione standard di PowerPoint</vt:lpstr>
      <vt:lpstr>OBIETTIVI DEL CORSO</vt:lpstr>
      <vt:lpstr>INDICE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essence RED</dc:title>
  <dc:creator>Monia Coppola</dc:creator>
  <cp:keywords>DAEZM6eZgec,BAEXurJiHZU</cp:keywords>
  <cp:lastModifiedBy>Microsoft Office User</cp:lastModifiedBy>
  <cp:revision>68</cp:revision>
  <dcterms:created xsi:type="dcterms:W3CDTF">2021-03-19T11:51:00Z</dcterms:created>
  <dcterms:modified xsi:type="dcterms:W3CDTF">2022-01-27T14:05:58Z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2021-03-19T00:00:00Z</vt:filetime>
  </property>
  <property fmtid="{D5CDD505-2E9C-101B-9397-08002B2CF9AE}" pid="3" name="Creator">
    <vt:lpwstr>Canva</vt:lpwstr>
  </property>
  <property fmtid="{D5CDD505-2E9C-101B-9397-08002B2CF9AE}" pid="4" name="LastSaved">
    <vt:filetime>2021-03-19T00:00:00Z</vt:filetime>
  </property>
</Properties>
</file>